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1" r:id="rId1"/>
    <p:sldMasterId id="2147483854" r:id="rId2"/>
  </p:sldMasterIdLst>
  <p:notesMasterIdLst>
    <p:notesMasterId r:id="rId29"/>
  </p:notesMasterIdLst>
  <p:handoutMasterIdLst>
    <p:handoutMasterId r:id="rId30"/>
  </p:handoutMasterIdLst>
  <p:sldIdLst>
    <p:sldId id="443" r:id="rId3"/>
    <p:sldId id="326" r:id="rId4"/>
    <p:sldId id="330" r:id="rId5"/>
    <p:sldId id="447" r:id="rId6"/>
    <p:sldId id="448" r:id="rId7"/>
    <p:sldId id="449" r:id="rId8"/>
    <p:sldId id="450" r:id="rId9"/>
    <p:sldId id="332" r:id="rId10"/>
    <p:sldId id="444" r:id="rId11"/>
    <p:sldId id="423" r:id="rId12"/>
    <p:sldId id="435" r:id="rId13"/>
    <p:sldId id="438" r:id="rId14"/>
    <p:sldId id="439" r:id="rId15"/>
    <p:sldId id="440" r:id="rId16"/>
    <p:sldId id="445" r:id="rId17"/>
    <p:sldId id="341" r:id="rId18"/>
    <p:sldId id="342" r:id="rId19"/>
    <p:sldId id="388" r:id="rId20"/>
    <p:sldId id="389" r:id="rId21"/>
    <p:sldId id="409" r:id="rId22"/>
    <p:sldId id="403" r:id="rId23"/>
    <p:sldId id="404" r:id="rId24"/>
    <p:sldId id="446" r:id="rId25"/>
    <p:sldId id="387" r:id="rId26"/>
    <p:sldId id="351" r:id="rId27"/>
    <p:sldId id="442" r:id="rId28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7365" autoAdjust="0"/>
    <p:restoredTop sz="94728" autoAdjust="0"/>
  </p:normalViewPr>
  <p:slideViewPr>
    <p:cSldViewPr>
      <p:cViewPr varScale="1">
        <p:scale>
          <a:sx n="64" d="100"/>
          <a:sy n="64" d="100"/>
        </p:scale>
        <p:origin x="-9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893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defRPr/>
            </a:pPr>
            <a:fld id="{59CDD214-4BA0-4266-BF3E-0BA830C717B5}" type="slidenum">
              <a:rPr lang="en-US" sz="1400">
                <a:latin typeface="Times New Roman" pitchFamily="18" charset="0"/>
                <a:cs typeface="+mn-cs"/>
              </a:rPr>
              <a:pPr algn="r" eaLnBrk="0" hangingPunct="0">
                <a:defRPr/>
              </a:pPr>
              <a:t>‹#›</a:t>
            </a:fld>
            <a:endParaRPr lang="en-US" sz="1400"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5EFF2-3479-4851-A62B-E81AA8909282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4E0BE9B6-E562-4D1D-B940-AF8A2F654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02C74-C7E0-4893-A575-FDB2FEE92152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D5B365D5-2206-46F2-8E62-05FB3474D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20764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7695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A6FDB-148D-4EAD-8961-BF214AC6EAE3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C223E121-A7D6-4858-91D0-2B1EF754F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1143000"/>
            <a:ext cx="9144000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65237"/>
            <a:ext cx="8229600" cy="4525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380D9-ED83-4982-A2B3-6FAF87FFDC31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3-1-</a:t>
            </a:r>
            <a:fld id="{2BF181EB-FE60-43B1-97AA-81CE15221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3-1-</a:t>
            </a:r>
            <a:fld id="{DC666738-C90E-4C07-A39D-A100DF00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EF38B-CB16-44D1-A457-980C143FF5FD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3-1-</a:t>
            </a:r>
            <a:fld id="{F97423E0-DD24-45A8-AF4F-F3E0B88A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D3892-1084-4DF8-B2F5-672C9E396460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3BE0D2EE-299C-4A3A-92EB-BEABE42B9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BE08F-4FDF-4281-B713-6C8B06200906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D42990ED-0254-45E7-A1E2-25900FD33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D65B9-BD4E-4FF5-8A96-EA96EE019887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05A1FA38-EECE-41CE-9F78-38AD94739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555EC-EF38-4FE0-B38F-F7B04C26FD30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4AD280B5-851B-40F1-8E6D-109EBECE9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B7932-6145-4064-AC55-BF1FD9524D11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EB1FD8E6-EEB4-4F1B-8E1C-07382B078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E4200-1E84-49A3-8112-37BF4E9D68B9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85667128-9B4A-46A0-9FC1-872AACC25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7BD95-5AB4-490F-8410-BB7EBDC94710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0CC33702-51C3-4B39-8CB7-3A2920D54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3430A-0570-4DE2-A4BC-0104E39CCC57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52193E5A-D6D1-413B-ADF6-073968242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2"/>
            <a:r>
              <a:rPr lang="en-US" smtClean="0"/>
              <a:t>Click to edit Master text styles</a:t>
            </a:r>
          </a:p>
          <a:p>
            <a:pPr lvl="3"/>
            <a:r>
              <a:rPr lang="en-US" smtClean="0"/>
              <a:t>Second level</a:t>
            </a:r>
          </a:p>
          <a:p>
            <a:pPr lvl="4"/>
            <a:r>
              <a:rPr lang="en-US" smtClean="0"/>
              <a:t>Third level</a:t>
            </a:r>
          </a:p>
          <a:p>
            <a:pPr lvl="4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66DAB0B7-1DF1-42E7-AA9B-1DA26A0C176A}" type="datetime1">
              <a:rPr lang="en-US"/>
              <a:pPr>
                <a:defRPr/>
              </a:pPr>
              <a:t>1/30/2012</a:t>
            </a:fld>
            <a:r>
              <a:rPr lang="en-US"/>
              <a:t>12/25/2008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3-</a:t>
            </a:r>
            <a:fld id="{69C9B324-D98F-4375-8361-C77933000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F5CE9BA-B1CB-4E1D-95CE-5B92AF17D1B2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Ardavan Asef-Vaziti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3-1-</a:t>
            </a:r>
            <a:fld id="{15B780D7-91FF-4CA0-BECF-429A06F03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</p:sldLayoutIdLst>
  <p:transition>
    <p:wipe dir="d"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9.gif"/><Relationship Id="rId7" Type="http://schemas.openxmlformats.org/officeDocument/2006/relationships/image" Target="../media/image13.gif"/><Relationship Id="rId12" Type="http://schemas.openxmlformats.org/officeDocument/2006/relationships/image" Target="../media/image18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png"/><Relationship Id="rId9" Type="http://schemas.openxmlformats.org/officeDocument/2006/relationships/image" Target="../media/image15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9.wmf"/><Relationship Id="rId3" Type="http://schemas.openxmlformats.org/officeDocument/2006/relationships/image" Target="../media/image20.gif"/><Relationship Id="rId7" Type="http://schemas.openxmlformats.org/officeDocument/2006/relationships/image" Target="../media/image24.wmf"/><Relationship Id="rId12" Type="http://schemas.openxmlformats.org/officeDocument/2006/relationships/image" Target="../media/image28.wmf"/><Relationship Id="rId2" Type="http://schemas.openxmlformats.org/officeDocument/2006/relationships/image" Target="../media/image19.gif"/><Relationship Id="rId16" Type="http://schemas.openxmlformats.org/officeDocument/2006/relationships/image" Target="../media/image32.wmf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3.wmf"/><Relationship Id="rId11" Type="http://schemas.openxmlformats.org/officeDocument/2006/relationships/image" Target="../media/image27.wmf"/><Relationship Id="rId5" Type="http://schemas.openxmlformats.org/officeDocument/2006/relationships/image" Target="../media/image22.gif"/><Relationship Id="rId15" Type="http://schemas.openxmlformats.org/officeDocument/2006/relationships/image" Target="../media/image31.wmf"/><Relationship Id="rId10" Type="http://schemas.openxmlformats.org/officeDocument/2006/relationships/image" Target="../media/image26.wmf"/><Relationship Id="rId4" Type="http://schemas.openxmlformats.org/officeDocument/2006/relationships/image" Target="../media/image21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pPr eaLnBrk="1" hangingPunct="1"/>
            <a:r>
              <a:rPr lang="en-US" sz="4000" smtClean="0"/>
              <a:t>Project Management</a:t>
            </a:r>
            <a:br>
              <a:rPr lang="en-US" sz="4000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Chapter 3</a:t>
            </a:r>
            <a:br>
              <a:rPr lang="en-US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mtClean="0"/>
              <a:t>Project  Planning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87CA15D-E91E-4AC6-8D1E-0E89CBBB0AAE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75973A1-E234-47E1-A9D2-91C37D9850E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Hierarchical Project Planning</a:t>
            </a:r>
          </a:p>
        </p:txBody>
      </p:sp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690688"/>
            <a:ext cx="38481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0925" y="1233488"/>
            <a:ext cx="4003675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616075"/>
            <a:ext cx="4076700" cy="487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6172200" y="1843088"/>
            <a:ext cx="4572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765DA9B-670C-42A4-89C2-B648E413C897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D8830D2-B0E0-460C-978F-732B69AD2233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The Project Action Plan</a:t>
            </a:r>
          </a:p>
        </p:txBody>
      </p:sp>
      <p:sp>
        <p:nvSpPr>
          <p:cNvPr id="13317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219200"/>
            <a:ext cx="9067800" cy="3886200"/>
          </a:xfrm>
        </p:spPr>
        <p:txBody>
          <a:bodyPr/>
          <a:lstStyle/>
          <a:p>
            <a:r>
              <a:rPr lang="en-US" sz="2600" smtClean="0"/>
              <a:t>Activities arranged by level</a:t>
            </a:r>
          </a:p>
          <a:p>
            <a:r>
              <a:rPr lang="en-US" sz="2600" smtClean="0"/>
              <a:t>Resources and their quantity  for each activity</a:t>
            </a:r>
          </a:p>
          <a:p>
            <a:r>
              <a:rPr lang="en-US" sz="2600" smtClean="0"/>
              <a:t>Duration of each activity, and its predecessors</a:t>
            </a:r>
          </a:p>
          <a:p>
            <a:r>
              <a:rPr lang="en-US" sz="2600" smtClean="0"/>
              <a:t>Start date of each activity</a:t>
            </a:r>
          </a:p>
          <a:p>
            <a:r>
              <a:rPr lang="en-US" sz="2600" smtClean="0"/>
              <a:t>Milestones</a:t>
            </a:r>
          </a:p>
          <a:p>
            <a:r>
              <a:rPr lang="en-US" sz="2600" smtClean="0"/>
              <a:t>Individual or group assigned (responsible not necessarily performer) to each activity</a:t>
            </a:r>
          </a:p>
          <a:p>
            <a:r>
              <a:rPr lang="en-US" sz="2400" smtClean="0"/>
              <a:t>May also show finish date, WBS index, cost, slack time, etc.</a:t>
            </a:r>
          </a:p>
          <a:p>
            <a:pPr>
              <a:buFont typeface="Wingdings" pitchFamily="1" charset="2"/>
              <a:buNone/>
            </a:pPr>
            <a:endParaRPr lang="en-US" sz="2600" smtClean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0" y="5562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The data will be then entered into a DSS such as MSP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333AAC8-7F3D-485C-929C-807969A7F6C5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AAE5F5B-1E25-45A4-9800-B3AA034ACEA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49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4341" name="Picture 1" descr="fig_06_02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5400" y="762000"/>
            <a:ext cx="9070975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2819006-321C-4A5F-A0EC-137DD3ED523F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1A6D17B9-0BF1-41C7-BBAF-FF1B3D46F0C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49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9190038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E9A1C19-AE98-416B-B151-281EDB7D39FD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DA1DD2C-C260-4DB7-A669-9D3C04E262C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638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Work Breakdown Structure (WBS)</a:t>
            </a:r>
          </a:p>
        </p:txBody>
      </p:sp>
      <p:sp>
        <p:nvSpPr>
          <p:cNvPr id="16389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265238"/>
            <a:ext cx="8991600" cy="4525962"/>
          </a:xfrm>
        </p:spPr>
        <p:txBody>
          <a:bodyPr/>
          <a:lstStyle/>
          <a:p>
            <a:r>
              <a:rPr lang="en-US" smtClean="0"/>
              <a:t>WBS: The set of all tasks in a project, arranged by task levels, indented by task level, or visualized like an org-chart.</a:t>
            </a:r>
          </a:p>
          <a:p>
            <a:r>
              <a:rPr lang="en-US" smtClean="0"/>
              <a:t>Project deliverable is at the top of the tree, level 1 tasks are below it, then level 2, level 3,...</a:t>
            </a:r>
          </a:p>
          <a:p>
            <a:pPr lvl="1"/>
            <a:r>
              <a:rPr lang="en-US" smtClean="0"/>
              <a:t>Team Members write down all tasks they can think of</a:t>
            </a:r>
          </a:p>
          <a:p>
            <a:pPr lvl="1"/>
            <a:r>
              <a:rPr lang="en-US" smtClean="0"/>
              <a:t>Sticky-Notes placed and arranged on wall</a:t>
            </a:r>
          </a:p>
          <a:p>
            <a:pPr lvl="1"/>
            <a:r>
              <a:rPr lang="en-US" smtClean="0"/>
              <a:t>MPS will make a WBS list (but not a tree-chart).</a:t>
            </a:r>
          </a:p>
          <a:p>
            <a:endParaRPr 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E9A1C19-AE98-416B-B151-281EDB7D39FD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702B694-8B83-47F3-9E80-C5E2DCF00D54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741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WBS</a:t>
            </a:r>
          </a:p>
        </p:txBody>
      </p:sp>
      <p:pic>
        <p:nvPicPr>
          <p:cNvPr id="17413" name="Picture 1" descr="fig_06_06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362200" y="1981200"/>
            <a:ext cx="66532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 txBox="1">
            <a:spLocks/>
          </p:cNvSpPr>
          <p:nvPr/>
        </p:nvSpPr>
        <p:spPr bwMode="auto">
          <a:xfrm>
            <a:off x="0" y="1752600"/>
            <a:ext cx="2286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u="sng" dirty="0">
                <a:latin typeface="+mn-lt"/>
                <a:cs typeface="+mn-cs"/>
              </a:rPr>
              <a:t>WBS</a:t>
            </a:r>
            <a:r>
              <a:rPr lang="en-US" sz="1400" dirty="0">
                <a:latin typeface="+mn-lt"/>
                <a:cs typeface="+mn-cs"/>
              </a:rPr>
              <a:t>	</a:t>
            </a:r>
            <a:r>
              <a:rPr lang="en-US" sz="1400" u="sng" dirty="0">
                <a:latin typeface="+mn-lt"/>
                <a:cs typeface="+mn-cs"/>
              </a:rPr>
              <a:t>Activity</a:t>
            </a:r>
            <a:endParaRPr lang="en-US" sz="14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0</a:t>
            </a:r>
            <a:r>
              <a:rPr lang="en-US" sz="1400" dirty="0">
                <a:solidFill>
                  <a:srgbClr val="FF0000"/>
                </a:solidFill>
                <a:latin typeface="+mn-lt"/>
                <a:cs typeface="+mn-cs"/>
              </a:rPr>
              <a:t>		</a:t>
            </a:r>
            <a:r>
              <a:rPr lang="en-US" sz="1400" dirty="0">
                <a:latin typeface="+mn-lt"/>
                <a:cs typeface="+mn-cs"/>
              </a:rPr>
              <a:t>Carnival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1		Volunteers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2		Promotion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2.1		Posters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2.2		Newspaper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2.3		Tickets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3		Games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4		Rides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5		Entertainment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5.1		Grandstand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5.1.1	Stage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5.1.2	Sound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5.1.3	Seating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5.2		Performers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1400" dirty="0">
                <a:latin typeface="+mn-lt"/>
                <a:cs typeface="+mn-cs"/>
              </a:rPr>
              <a:t>6		Food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8E41163-5951-4599-9536-1748278BEE4B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04D3EDB-BF9B-4643-AC0D-25E2F3D7D00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43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Linear Responsibility Chart (LRC)</a:t>
            </a:r>
          </a:p>
        </p:txBody>
      </p:sp>
      <p:pic>
        <p:nvPicPr>
          <p:cNvPr id="17413" name="Picture 3" descr="A:\Ch 03\F03.05_W14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19799" y="2209800"/>
            <a:ext cx="7286001" cy="437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/>
          </p:cNvSpPr>
          <p:nvPr/>
        </p:nvSpPr>
        <p:spPr bwMode="auto">
          <a:xfrm>
            <a:off x="0" y="1219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The LRC is a matrix with project tasks listed in the rows and departments/individuals columns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E6526A3-63BE-4DA8-8F34-61C33CEDFC82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BC4A52C-6CED-40E4-BA6D-AEDB8DB171C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946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Mind Mapping</a:t>
            </a:r>
          </a:p>
        </p:txBody>
      </p:sp>
      <p:sp>
        <p:nvSpPr>
          <p:cNvPr id="19461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265238"/>
            <a:ext cx="8991600" cy="4525962"/>
          </a:xfrm>
        </p:spPr>
        <p:txBody>
          <a:bodyPr/>
          <a:lstStyle/>
          <a:p>
            <a:r>
              <a:rPr lang="en-US" smtClean="0"/>
              <a:t>A visual approach for identifying project tasks</a:t>
            </a:r>
          </a:p>
          <a:p>
            <a:r>
              <a:rPr lang="en-US" smtClean="0"/>
              <a:t>Similar to the way the human brain records and stores information</a:t>
            </a:r>
          </a:p>
          <a:p>
            <a:r>
              <a:rPr lang="en-US" smtClean="0"/>
              <a:t>Begin by defining the project goal</a:t>
            </a:r>
          </a:p>
          <a:p>
            <a:r>
              <a:rPr lang="en-US" smtClean="0"/>
              <a:t>Identify major tasks to achieve the goal</a:t>
            </a:r>
          </a:p>
          <a:p>
            <a:r>
              <a:rPr lang="en-US" smtClean="0"/>
              <a:t>Hierarchically break down each task into more detailed tasks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Mind Map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439738" y="1635125"/>
            <a:ext cx="8145462" cy="4576763"/>
            <a:chOff x="277" y="1030"/>
            <a:chExt cx="5131" cy="2883"/>
          </a:xfrm>
        </p:grpSpPr>
        <p:pic>
          <p:nvPicPr>
            <p:cNvPr id="20485" name="Picture 4" descr="j018332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77" y="1030"/>
              <a:ext cx="69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6" name="Picture 5" descr="j021350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95" y="2415"/>
              <a:ext cx="613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7" name="Oval 6"/>
            <p:cNvSpPr>
              <a:spLocks noChangeArrowheads="1"/>
            </p:cNvSpPr>
            <p:nvPr/>
          </p:nvSpPr>
          <p:spPr bwMode="auto">
            <a:xfrm>
              <a:off x="2213" y="2108"/>
              <a:ext cx="786" cy="6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0488" name="Text Box 7"/>
            <p:cNvSpPr txBox="1">
              <a:spLocks noChangeArrowheads="1"/>
            </p:cNvSpPr>
            <p:nvPr/>
          </p:nvSpPr>
          <p:spPr bwMode="auto">
            <a:xfrm>
              <a:off x="2275" y="2188"/>
              <a:ext cx="664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/>
                <a:t>10K run to</a:t>
              </a:r>
            </a:p>
            <a:p>
              <a:pPr algn="ctr" eaLnBrk="0" hangingPunct="0"/>
              <a:r>
                <a:rPr lang="en-US" sz="1200"/>
                <a:t>raise $50K</a:t>
              </a:r>
            </a:p>
            <a:p>
              <a:pPr algn="ctr" eaLnBrk="0" hangingPunct="0"/>
              <a:r>
                <a:rPr lang="en-US" sz="1200"/>
                <a:t>for homeless</a:t>
              </a:r>
            </a:p>
            <a:p>
              <a:pPr algn="ctr" eaLnBrk="0" hangingPunct="0"/>
              <a:r>
                <a:rPr lang="en-US" sz="1200"/>
                <a:t>shelter</a:t>
              </a:r>
            </a:p>
          </p:txBody>
        </p:sp>
        <p:pic>
          <p:nvPicPr>
            <p:cNvPr id="20489" name="Picture 8" descr="mjhcz4qt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71" y="3208"/>
              <a:ext cx="593" cy="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0" name="Picture 9" descr="mgypdr1y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33" y="3209"/>
              <a:ext cx="855" cy="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1" name="Picture 10" descr="j023336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419" y="3224"/>
              <a:ext cx="725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2" name="Picture 11" descr="j0336393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48" y="2919"/>
              <a:ext cx="654" cy="6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3" name="Picture 12" descr="j0336404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961" y="1039"/>
              <a:ext cx="632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4" name="Picture 13" descr="j0213534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77" y="2018"/>
              <a:ext cx="780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5" name="Picture 14" descr="j0295085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565" y="1395"/>
              <a:ext cx="708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6" name="Picture 15" descr="j0150155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222" y="1608"/>
              <a:ext cx="756" cy="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7" name="Text Box 16"/>
            <p:cNvSpPr txBox="1">
              <a:spLocks noChangeArrowheads="1"/>
            </p:cNvSpPr>
            <p:nvPr/>
          </p:nvSpPr>
          <p:spPr bwMode="auto">
            <a:xfrm>
              <a:off x="3343" y="1724"/>
              <a:ext cx="73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Transportation</a:t>
              </a:r>
            </a:p>
          </p:txBody>
        </p:sp>
        <p:sp>
          <p:nvSpPr>
            <p:cNvPr id="20498" name="Text Box 17"/>
            <p:cNvSpPr txBox="1">
              <a:spLocks noChangeArrowheads="1"/>
            </p:cNvSpPr>
            <p:nvPr/>
          </p:nvSpPr>
          <p:spPr bwMode="auto">
            <a:xfrm>
              <a:off x="4355" y="2039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Promotion</a:t>
              </a:r>
            </a:p>
          </p:txBody>
        </p:sp>
        <p:sp>
          <p:nvSpPr>
            <p:cNvPr id="20499" name="Text Box 18"/>
            <p:cNvSpPr txBox="1">
              <a:spLocks noChangeArrowheads="1"/>
            </p:cNvSpPr>
            <p:nvPr/>
          </p:nvSpPr>
          <p:spPr bwMode="auto">
            <a:xfrm>
              <a:off x="3916" y="2660"/>
              <a:ext cx="8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Prizes/recognition</a:t>
              </a:r>
            </a:p>
          </p:txBody>
        </p:sp>
        <p:sp>
          <p:nvSpPr>
            <p:cNvPr id="20500" name="Text Box 19"/>
            <p:cNvSpPr txBox="1">
              <a:spLocks noChangeArrowheads="1"/>
            </p:cNvSpPr>
            <p:nvPr/>
          </p:nvSpPr>
          <p:spPr bwMode="auto">
            <a:xfrm>
              <a:off x="3808" y="3035"/>
              <a:ext cx="4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Facilities</a:t>
              </a:r>
            </a:p>
          </p:txBody>
        </p:sp>
        <p:sp>
          <p:nvSpPr>
            <p:cNvPr id="20501" name="Text Box 20"/>
            <p:cNvSpPr txBox="1">
              <a:spLocks noChangeArrowheads="1"/>
            </p:cNvSpPr>
            <p:nvPr/>
          </p:nvSpPr>
          <p:spPr bwMode="auto">
            <a:xfrm>
              <a:off x="2643" y="3090"/>
              <a:ext cx="3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Safety</a:t>
              </a:r>
            </a:p>
          </p:txBody>
        </p:sp>
        <p:sp>
          <p:nvSpPr>
            <p:cNvPr id="20502" name="Text Box 21"/>
            <p:cNvSpPr txBox="1">
              <a:spLocks noChangeArrowheads="1"/>
            </p:cNvSpPr>
            <p:nvPr/>
          </p:nvSpPr>
          <p:spPr bwMode="auto">
            <a:xfrm>
              <a:off x="1437" y="3045"/>
              <a:ext cx="7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Refreshments</a:t>
              </a:r>
            </a:p>
          </p:txBody>
        </p:sp>
        <p:sp>
          <p:nvSpPr>
            <p:cNvPr id="20503" name="Text Box 22"/>
            <p:cNvSpPr txBox="1">
              <a:spLocks noChangeArrowheads="1"/>
            </p:cNvSpPr>
            <p:nvPr/>
          </p:nvSpPr>
          <p:spPr bwMode="auto">
            <a:xfrm>
              <a:off x="908" y="2780"/>
              <a:ext cx="50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Clean-up</a:t>
              </a:r>
            </a:p>
          </p:txBody>
        </p:sp>
        <p:sp>
          <p:nvSpPr>
            <p:cNvPr id="20504" name="Text Box 23"/>
            <p:cNvSpPr txBox="1">
              <a:spLocks noChangeArrowheads="1"/>
            </p:cNvSpPr>
            <p:nvPr/>
          </p:nvSpPr>
          <p:spPr bwMode="auto">
            <a:xfrm>
              <a:off x="1100" y="2241"/>
              <a:ext cx="37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Route</a:t>
              </a:r>
            </a:p>
          </p:txBody>
        </p:sp>
        <p:sp>
          <p:nvSpPr>
            <p:cNvPr id="20505" name="Text Box 24"/>
            <p:cNvSpPr txBox="1">
              <a:spLocks noChangeArrowheads="1"/>
            </p:cNvSpPr>
            <p:nvPr/>
          </p:nvSpPr>
          <p:spPr bwMode="auto">
            <a:xfrm>
              <a:off x="1026" y="1694"/>
              <a:ext cx="62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Registration</a:t>
              </a:r>
            </a:p>
          </p:txBody>
        </p:sp>
        <p:sp>
          <p:nvSpPr>
            <p:cNvPr id="20506" name="Line 25"/>
            <p:cNvSpPr>
              <a:spLocks noChangeShapeType="1"/>
            </p:cNvSpPr>
            <p:nvPr/>
          </p:nvSpPr>
          <p:spPr bwMode="auto">
            <a:xfrm flipV="1">
              <a:off x="2944" y="1883"/>
              <a:ext cx="667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26"/>
            <p:cNvSpPr>
              <a:spLocks noChangeShapeType="1"/>
            </p:cNvSpPr>
            <p:nvPr/>
          </p:nvSpPr>
          <p:spPr bwMode="auto">
            <a:xfrm flipV="1">
              <a:off x="2999" y="2167"/>
              <a:ext cx="1288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27"/>
            <p:cNvSpPr>
              <a:spLocks noChangeShapeType="1"/>
            </p:cNvSpPr>
            <p:nvPr/>
          </p:nvSpPr>
          <p:spPr bwMode="auto">
            <a:xfrm>
              <a:off x="2953" y="2587"/>
              <a:ext cx="924" cy="1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28"/>
            <p:cNvSpPr>
              <a:spLocks noChangeShapeType="1"/>
            </p:cNvSpPr>
            <p:nvPr/>
          </p:nvSpPr>
          <p:spPr bwMode="auto">
            <a:xfrm>
              <a:off x="2862" y="2679"/>
              <a:ext cx="932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Line 29"/>
            <p:cNvSpPr>
              <a:spLocks noChangeShapeType="1"/>
            </p:cNvSpPr>
            <p:nvPr/>
          </p:nvSpPr>
          <p:spPr bwMode="auto">
            <a:xfrm>
              <a:off x="2715" y="2734"/>
              <a:ext cx="128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Line 30"/>
            <p:cNvSpPr>
              <a:spLocks noChangeShapeType="1"/>
            </p:cNvSpPr>
            <p:nvPr/>
          </p:nvSpPr>
          <p:spPr bwMode="auto">
            <a:xfrm flipH="1">
              <a:off x="1819" y="2688"/>
              <a:ext cx="558" cy="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Line 31"/>
            <p:cNvSpPr>
              <a:spLocks noChangeShapeType="1"/>
            </p:cNvSpPr>
            <p:nvPr/>
          </p:nvSpPr>
          <p:spPr bwMode="auto">
            <a:xfrm flipH="1">
              <a:off x="1390" y="2542"/>
              <a:ext cx="841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32"/>
            <p:cNvSpPr>
              <a:spLocks noChangeShapeType="1"/>
            </p:cNvSpPr>
            <p:nvPr/>
          </p:nvSpPr>
          <p:spPr bwMode="auto">
            <a:xfrm flipH="1" flipV="1">
              <a:off x="1509" y="2359"/>
              <a:ext cx="704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33"/>
            <p:cNvSpPr>
              <a:spLocks noChangeShapeType="1"/>
            </p:cNvSpPr>
            <p:nvPr/>
          </p:nvSpPr>
          <p:spPr bwMode="auto">
            <a:xfrm>
              <a:off x="1637" y="1838"/>
              <a:ext cx="621" cy="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3860" name="Picture 68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200900" y="2095500"/>
            <a:ext cx="1209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12916 C -0.0474 -0.03588 -0.09427 -0.2007 -0.16164 -0.22223 C -0.229 -0.24375 -0.3165 -0.12269 -0.40365 -0.00139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3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" y="-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Mind Map: Next Levels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508000" y="1447800"/>
            <a:ext cx="8054975" cy="4954588"/>
            <a:chOff x="320" y="754"/>
            <a:chExt cx="5074" cy="3121"/>
          </a:xfrm>
        </p:grpSpPr>
        <p:pic>
          <p:nvPicPr>
            <p:cNvPr id="21508" name="Picture 4" descr="j0283609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65" y="804"/>
              <a:ext cx="384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09" name="Picture 5" descr="j021352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69" y="1370"/>
              <a:ext cx="325" cy="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0" name="Picture 6" descr="j023819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43" y="1950"/>
              <a:ext cx="287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2331" y="1792"/>
              <a:ext cx="877" cy="3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2421" y="1848"/>
              <a:ext cx="7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/>
                <a:t>Promotion</a:t>
              </a:r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1258" y="918"/>
              <a:ext cx="6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Investigate</a:t>
              </a:r>
            </a:p>
            <a:p>
              <a:pPr eaLnBrk="0" hangingPunct="0"/>
              <a:r>
                <a:rPr lang="en-US" sz="1200"/>
                <a:t>past events</a:t>
              </a:r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746" y="1549"/>
              <a:ext cx="51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Interview</a:t>
              </a:r>
            </a:p>
            <a:p>
              <a:pPr eaLnBrk="0" hangingPunct="0"/>
              <a:r>
                <a:rPr lang="en-US" sz="1200"/>
                <a:t>running</a:t>
              </a:r>
            </a:p>
            <a:p>
              <a:pPr eaLnBrk="0" hangingPunct="0"/>
              <a:r>
                <a:rPr lang="en-US" sz="1200"/>
                <a:t>club</a:t>
              </a:r>
            </a:p>
            <a:p>
              <a:pPr eaLnBrk="0" hangingPunct="0"/>
              <a:r>
                <a:rPr lang="en-US" sz="1200"/>
                <a:t>members</a:t>
              </a:r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527" y="2383"/>
              <a:ext cx="3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Print</a:t>
              </a:r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2257" y="2412"/>
              <a:ext cx="4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Design</a:t>
              </a:r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755" y="3243"/>
              <a:ext cx="57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To schools</a:t>
              </a:r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1926" y="3232"/>
              <a:ext cx="5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To sports</a:t>
              </a:r>
            </a:p>
            <a:p>
              <a:pPr eaLnBrk="0" hangingPunct="0"/>
              <a:r>
                <a:rPr lang="en-US" sz="1200"/>
                <a:t>retailers</a:t>
              </a: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3033" y="2975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Prepare</a:t>
              </a:r>
            </a:p>
            <a:p>
              <a:pPr eaLnBrk="0" hangingPunct="0"/>
              <a:r>
                <a:rPr lang="en-US" sz="1200"/>
                <a:t>mailing</a:t>
              </a:r>
            </a:p>
          </p:txBody>
        </p:sp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3794" y="3022"/>
              <a:ext cx="45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Acquire</a:t>
              </a:r>
            </a:p>
            <a:p>
              <a:pPr eaLnBrk="0" hangingPunct="0"/>
              <a:r>
                <a:rPr lang="en-US" sz="1200"/>
                <a:t>address</a:t>
              </a:r>
            </a:p>
            <a:p>
              <a:pPr eaLnBrk="0" hangingPunct="0"/>
              <a:r>
                <a:rPr lang="en-US" sz="1200"/>
                <a:t>lists</a:t>
              </a:r>
            </a:p>
          </p:txBody>
        </p:sp>
        <p:sp>
          <p:nvSpPr>
            <p:cNvPr id="21521" name="Text Box 17"/>
            <p:cNvSpPr txBox="1">
              <a:spLocks noChangeArrowheads="1"/>
            </p:cNvSpPr>
            <p:nvPr/>
          </p:nvSpPr>
          <p:spPr bwMode="auto">
            <a:xfrm>
              <a:off x="4385" y="2629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Mail</a:t>
              </a:r>
            </a:p>
            <a:p>
              <a:pPr eaLnBrk="0" hangingPunct="0"/>
              <a:r>
                <a:rPr lang="en-US" sz="1200"/>
                <a:t>promo</a:t>
              </a:r>
            </a:p>
          </p:txBody>
        </p:sp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4390" y="1861"/>
              <a:ext cx="4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Monitor</a:t>
              </a:r>
            </a:p>
            <a:p>
              <a:pPr eaLnBrk="0" hangingPunct="0"/>
              <a:r>
                <a:rPr lang="en-US" sz="1200"/>
                <a:t>airings</a:t>
              </a:r>
            </a:p>
          </p:txBody>
        </p:sp>
        <p:sp>
          <p:nvSpPr>
            <p:cNvPr id="21523" name="Text Box 19"/>
            <p:cNvSpPr txBox="1">
              <a:spLocks noChangeArrowheads="1"/>
            </p:cNvSpPr>
            <p:nvPr/>
          </p:nvSpPr>
          <p:spPr bwMode="auto">
            <a:xfrm>
              <a:off x="4491" y="1431"/>
              <a:ext cx="5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Purchase</a:t>
              </a:r>
            </a:p>
            <a:p>
              <a:pPr eaLnBrk="0" hangingPunct="0"/>
              <a:r>
                <a:rPr lang="en-US" sz="1200"/>
                <a:t>air time</a:t>
              </a:r>
            </a:p>
          </p:txBody>
        </p:sp>
        <p:sp>
          <p:nvSpPr>
            <p:cNvPr id="21524" name="Text Box 20"/>
            <p:cNvSpPr txBox="1">
              <a:spLocks noChangeArrowheads="1"/>
            </p:cNvSpPr>
            <p:nvPr/>
          </p:nvSpPr>
          <p:spPr bwMode="auto">
            <a:xfrm>
              <a:off x="4282" y="922"/>
              <a:ext cx="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/>
                <a:t>Produce</a:t>
              </a:r>
            </a:p>
            <a:p>
              <a:pPr eaLnBrk="0" hangingPunct="0"/>
              <a:r>
                <a:rPr lang="en-US" sz="1200"/>
                <a:t>ads</a:t>
              </a:r>
            </a:p>
          </p:txBody>
        </p:sp>
        <p:sp>
          <p:nvSpPr>
            <p:cNvPr id="21525" name="Text Box 21"/>
            <p:cNvSpPr txBox="1">
              <a:spLocks noChangeArrowheads="1"/>
            </p:cNvSpPr>
            <p:nvPr/>
          </p:nvSpPr>
          <p:spPr bwMode="auto">
            <a:xfrm>
              <a:off x="3468" y="1426"/>
              <a:ext cx="61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/>
                <a:t>TV and</a:t>
              </a:r>
            </a:p>
            <a:p>
              <a:pPr eaLnBrk="0" hangingPunct="0"/>
              <a:r>
                <a:rPr lang="en-US" sz="1400" b="1"/>
                <a:t>radio ads</a:t>
              </a:r>
            </a:p>
          </p:txBody>
        </p:sp>
        <p:sp>
          <p:nvSpPr>
            <p:cNvPr id="21526" name="Text Box 22"/>
            <p:cNvSpPr txBox="1">
              <a:spLocks noChangeArrowheads="1"/>
            </p:cNvSpPr>
            <p:nvPr/>
          </p:nvSpPr>
          <p:spPr bwMode="auto">
            <a:xfrm>
              <a:off x="3228" y="2522"/>
              <a:ext cx="5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/>
                <a:t>Mailings</a:t>
              </a:r>
            </a:p>
          </p:txBody>
        </p:sp>
        <p:sp>
          <p:nvSpPr>
            <p:cNvPr id="21527" name="Text Box 23"/>
            <p:cNvSpPr txBox="1">
              <a:spLocks noChangeArrowheads="1"/>
            </p:cNvSpPr>
            <p:nvPr/>
          </p:nvSpPr>
          <p:spPr bwMode="auto">
            <a:xfrm>
              <a:off x="1480" y="2249"/>
              <a:ext cx="4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/>
                <a:t>Flyers</a:t>
              </a:r>
            </a:p>
          </p:txBody>
        </p:sp>
        <p:sp>
          <p:nvSpPr>
            <p:cNvPr id="21528" name="Text Box 24"/>
            <p:cNvSpPr txBox="1">
              <a:spLocks noChangeArrowheads="1"/>
            </p:cNvSpPr>
            <p:nvPr/>
          </p:nvSpPr>
          <p:spPr bwMode="auto">
            <a:xfrm>
              <a:off x="1488" y="1556"/>
              <a:ext cx="61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/>
                <a:t>Research</a:t>
              </a:r>
            </a:p>
          </p:txBody>
        </p:sp>
        <p:sp>
          <p:nvSpPr>
            <p:cNvPr id="21529" name="Text Box 25"/>
            <p:cNvSpPr txBox="1">
              <a:spLocks noChangeArrowheads="1"/>
            </p:cNvSpPr>
            <p:nvPr/>
          </p:nvSpPr>
          <p:spPr bwMode="auto">
            <a:xfrm>
              <a:off x="1238" y="2863"/>
              <a:ext cx="643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1"/>
                <a:t>Distribute</a:t>
              </a:r>
            </a:p>
          </p:txBody>
        </p:sp>
        <p:pic>
          <p:nvPicPr>
            <p:cNvPr id="21530" name="Picture 26" descr="j0234758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17" y="2127"/>
              <a:ext cx="455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1" name="Picture 27" descr="r3mjlxv_[1]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04" y="2575"/>
              <a:ext cx="484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2" name="Picture 28" descr="j032357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88" y="3309"/>
              <a:ext cx="461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3" name="Picture 29" descr="j029508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526" y="1304"/>
              <a:ext cx="488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4" name="Picture 30" descr="j0233868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092" y="3289"/>
              <a:ext cx="514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5" name="Picture 31" descr="smdmpuji[1]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697" y="3362"/>
              <a:ext cx="52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6" name="Picture 32" descr="faojhh2e[1]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682" y="3387"/>
              <a:ext cx="541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7" name="Picture 33" descr="j0310308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171" y="2577"/>
              <a:ext cx="55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8" name="Picture 34" descr="ownp4lvw[1]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56" y="2575"/>
              <a:ext cx="517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9" name="Picture 35" descr="j0297493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320" y="1459"/>
              <a:ext cx="402" cy="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0" name="Picture 36" descr="j0289961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709" y="754"/>
              <a:ext cx="486" cy="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1" name="Picture 37" descr="j0301226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3436" y="923"/>
              <a:ext cx="569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42" name="Line 38"/>
            <p:cNvSpPr>
              <a:spLocks noChangeShapeType="1"/>
            </p:cNvSpPr>
            <p:nvPr/>
          </p:nvSpPr>
          <p:spPr bwMode="auto">
            <a:xfrm flipV="1">
              <a:off x="3109" y="1591"/>
              <a:ext cx="365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Line 39"/>
            <p:cNvSpPr>
              <a:spLocks noChangeShapeType="1"/>
            </p:cNvSpPr>
            <p:nvPr/>
          </p:nvSpPr>
          <p:spPr bwMode="auto">
            <a:xfrm flipV="1">
              <a:off x="3986" y="1189"/>
              <a:ext cx="329" cy="3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Line 40"/>
            <p:cNvSpPr>
              <a:spLocks noChangeShapeType="1"/>
            </p:cNvSpPr>
            <p:nvPr/>
          </p:nvSpPr>
          <p:spPr bwMode="auto">
            <a:xfrm>
              <a:off x="3986" y="1545"/>
              <a:ext cx="512" cy="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Line 41"/>
            <p:cNvSpPr>
              <a:spLocks noChangeShapeType="1"/>
            </p:cNvSpPr>
            <p:nvPr/>
          </p:nvSpPr>
          <p:spPr bwMode="auto">
            <a:xfrm>
              <a:off x="3995" y="1545"/>
              <a:ext cx="403" cy="4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Line 42"/>
            <p:cNvSpPr>
              <a:spLocks noChangeShapeType="1"/>
            </p:cNvSpPr>
            <p:nvPr/>
          </p:nvSpPr>
          <p:spPr bwMode="auto">
            <a:xfrm>
              <a:off x="3035" y="2094"/>
              <a:ext cx="366" cy="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Line 43"/>
            <p:cNvSpPr>
              <a:spLocks noChangeShapeType="1"/>
            </p:cNvSpPr>
            <p:nvPr/>
          </p:nvSpPr>
          <p:spPr bwMode="auto">
            <a:xfrm>
              <a:off x="3749" y="2624"/>
              <a:ext cx="649" cy="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Line 44"/>
            <p:cNvSpPr>
              <a:spLocks noChangeShapeType="1"/>
            </p:cNvSpPr>
            <p:nvPr/>
          </p:nvSpPr>
          <p:spPr bwMode="auto">
            <a:xfrm>
              <a:off x="3557" y="2697"/>
              <a:ext cx="402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Line 45"/>
            <p:cNvSpPr>
              <a:spLocks noChangeShapeType="1"/>
            </p:cNvSpPr>
            <p:nvPr/>
          </p:nvSpPr>
          <p:spPr bwMode="auto">
            <a:xfrm flipH="1">
              <a:off x="3255" y="2706"/>
              <a:ext cx="183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 flipH="1">
              <a:off x="1746" y="2048"/>
              <a:ext cx="640" cy="2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Line 47"/>
            <p:cNvSpPr>
              <a:spLocks noChangeShapeType="1"/>
            </p:cNvSpPr>
            <p:nvPr/>
          </p:nvSpPr>
          <p:spPr bwMode="auto">
            <a:xfrm>
              <a:off x="1883" y="2414"/>
              <a:ext cx="375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Line 48"/>
            <p:cNvSpPr>
              <a:spLocks noChangeShapeType="1"/>
            </p:cNvSpPr>
            <p:nvPr/>
          </p:nvSpPr>
          <p:spPr bwMode="auto">
            <a:xfrm flipH="1">
              <a:off x="1518" y="2441"/>
              <a:ext cx="155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Line 49"/>
            <p:cNvSpPr>
              <a:spLocks noChangeShapeType="1"/>
            </p:cNvSpPr>
            <p:nvPr/>
          </p:nvSpPr>
          <p:spPr bwMode="auto">
            <a:xfrm>
              <a:off x="1691" y="3054"/>
              <a:ext cx="2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Line 50"/>
            <p:cNvSpPr>
              <a:spLocks noChangeShapeType="1"/>
            </p:cNvSpPr>
            <p:nvPr/>
          </p:nvSpPr>
          <p:spPr bwMode="auto">
            <a:xfrm flipH="1">
              <a:off x="1079" y="3054"/>
              <a:ext cx="265" cy="1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Line 51"/>
            <p:cNvSpPr>
              <a:spLocks noChangeShapeType="1"/>
            </p:cNvSpPr>
            <p:nvPr/>
          </p:nvSpPr>
          <p:spPr bwMode="auto">
            <a:xfrm flipH="1">
              <a:off x="832" y="2359"/>
              <a:ext cx="594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Line 52"/>
            <p:cNvSpPr>
              <a:spLocks noChangeShapeType="1"/>
            </p:cNvSpPr>
            <p:nvPr/>
          </p:nvSpPr>
          <p:spPr bwMode="auto">
            <a:xfrm flipH="1" flipV="1">
              <a:off x="2066" y="1701"/>
              <a:ext cx="366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Line 53"/>
            <p:cNvSpPr>
              <a:spLocks noChangeShapeType="1"/>
            </p:cNvSpPr>
            <p:nvPr/>
          </p:nvSpPr>
          <p:spPr bwMode="auto">
            <a:xfrm flipH="1" flipV="1">
              <a:off x="1554" y="1198"/>
              <a:ext cx="192" cy="3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8" name="Line 54"/>
            <p:cNvSpPr>
              <a:spLocks noChangeShapeType="1"/>
            </p:cNvSpPr>
            <p:nvPr/>
          </p:nvSpPr>
          <p:spPr bwMode="auto">
            <a:xfrm flipH="1">
              <a:off x="1207" y="1655"/>
              <a:ext cx="292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503F68-9FE1-4482-902F-5C6466903C14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7A98FA2-87C1-4FA0-9015-4E32CD42614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Chapter 3: Planning the Project</a:t>
            </a:r>
          </a:p>
        </p:txBody>
      </p:sp>
      <p:sp>
        <p:nvSpPr>
          <p:cNvPr id="8197" name="Content Placeholder 2"/>
          <p:cNvSpPr>
            <a:spLocks noGrp="1"/>
          </p:cNvSpPr>
          <p:nvPr>
            <p:ph idx="1"/>
          </p:nvPr>
        </p:nvSpPr>
        <p:spPr>
          <a:xfrm>
            <a:off x="152400" y="12652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r>
              <a:rPr lang="en-US" sz="2400" smtClean="0"/>
              <a:t>Project plan is a route map from project start to finish.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r>
              <a:rPr lang="en-US" sz="2400" smtClean="0"/>
              <a:t>Project launch meeting sets the project scope, asks cooperation of others in the organization, demonstrates managerial commitment to the project, and initiates the project plan.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r>
              <a:rPr lang="en-US" sz="2400" smtClean="0"/>
              <a:t>The Work Breakdown Structure, Linear Responsibility Chart, and Mind Mapping can be developed using the project plan.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r>
              <a:rPr lang="en-US" sz="2400" smtClean="0"/>
              <a:t>Interface Coordination Map shows the ways in which different groups interact during the project life cycle.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r>
              <a:rPr lang="en-US" sz="2400" smtClean="0"/>
              <a:t>Concurrent Engineering and Design Structure Matrix facilitate the task of integrating the work of various functional groups.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r>
              <a:rPr lang="en-US" sz="2400" smtClean="0"/>
              <a:t>Participatory Management leads to empowered teams</a:t>
            </a:r>
            <a:r>
              <a:rPr lang="en-US" sz="2000" smtClean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FF83880-DC0D-4253-BD84-5BF8F709EAF6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819FEE0-EEA0-450B-82F6-80F689DE810A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253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Concurrent Engineering</a:t>
            </a:r>
          </a:p>
        </p:txBody>
      </p:sp>
      <p:pic>
        <p:nvPicPr>
          <p:cNvPr id="22533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1905000"/>
            <a:ext cx="6324600" cy="4300538"/>
          </a:xfrm>
        </p:spPr>
      </p:pic>
      <p:sp>
        <p:nvSpPr>
          <p:cNvPr id="7" name="Rectangle 3"/>
          <p:cNvSpPr txBox="1">
            <a:spLocks/>
          </p:cNvSpPr>
          <p:nvPr/>
        </p:nvSpPr>
        <p:spPr bwMode="auto">
          <a:xfrm>
            <a:off x="0" y="12192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800" dirty="0">
                <a:latin typeface="+mn-lt"/>
                <a:cs typeface="+mn-cs"/>
              </a:rPr>
              <a:t>Carrying out tasks concurrently rather than sequentially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5259C9-F671-4DA1-961F-CE6ED515DD37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D03F451-1320-4C31-A7CD-19362D428D4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355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Integration </a:t>
            </a:r>
            <a:r>
              <a:rPr lang="en-US" sz="3600" b="1" dirty="0" smtClean="0"/>
              <a:t>Management – Design Structure Matrix</a:t>
            </a:r>
            <a:endParaRPr lang="en-US" sz="3600" b="1" dirty="0" smtClean="0"/>
          </a:p>
        </p:txBody>
      </p:sp>
      <p:sp>
        <p:nvSpPr>
          <p:cNvPr id="23557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265238"/>
            <a:ext cx="9144000" cy="42211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Integration Management: Coordinating the tasks and timing of their interaction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One question is which tasks have to be </a:t>
            </a:r>
            <a:r>
              <a:rPr lang="en-US" b="1" dirty="0" smtClean="0"/>
              <a:t>technically</a:t>
            </a:r>
            <a:r>
              <a:rPr lang="en-US" dirty="0" smtClean="0"/>
              <a:t> completed in order for other to start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Another important question is what </a:t>
            </a:r>
            <a:r>
              <a:rPr lang="en-US" b="1" dirty="0" smtClean="0"/>
              <a:t>information</a:t>
            </a:r>
            <a:r>
              <a:rPr lang="en-US" dirty="0" smtClean="0"/>
              <a:t> is needed from other tasks to complete one task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The Design Structure Matrix (DSM) shows which tasks should provide information for a specific task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Technically they my be executed before or after this specific task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9B3E1A3-A103-4574-AC07-7F06C608573D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803F8B6F-7731-464F-8FF2-6695CF21F6A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458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Design Structured Matrix (DSM) </a:t>
            </a:r>
          </a:p>
        </p:txBody>
      </p:sp>
      <p:grpSp>
        <p:nvGrpSpPr>
          <p:cNvPr id="24581" name="Group 47"/>
          <p:cNvGrpSpPr>
            <a:grpSpLocks noChangeAspect="1"/>
          </p:cNvGrpSpPr>
          <p:nvPr/>
        </p:nvGrpSpPr>
        <p:grpSpPr bwMode="auto">
          <a:xfrm>
            <a:off x="228600" y="1600200"/>
            <a:ext cx="3657600" cy="3810000"/>
            <a:chOff x="192" y="1200"/>
            <a:chExt cx="2069" cy="2400"/>
          </a:xfrm>
        </p:grpSpPr>
        <p:sp>
          <p:nvSpPr>
            <p:cNvPr id="24584" name="AutoShape 46"/>
            <p:cNvSpPr>
              <a:spLocks noChangeAspect="1" noChangeArrowheads="1" noTextEdit="1"/>
            </p:cNvSpPr>
            <p:nvPr/>
          </p:nvSpPr>
          <p:spPr bwMode="auto">
            <a:xfrm>
              <a:off x="192" y="1200"/>
              <a:ext cx="2064" cy="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Rectangle 48"/>
            <p:cNvSpPr>
              <a:spLocks noChangeArrowheads="1"/>
            </p:cNvSpPr>
            <p:nvPr/>
          </p:nvSpPr>
          <p:spPr bwMode="auto">
            <a:xfrm>
              <a:off x="492" y="1486"/>
              <a:ext cx="294" cy="2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586" name="Rectangle 49"/>
            <p:cNvSpPr>
              <a:spLocks noChangeArrowheads="1"/>
            </p:cNvSpPr>
            <p:nvPr/>
          </p:nvSpPr>
          <p:spPr bwMode="auto">
            <a:xfrm>
              <a:off x="784" y="1747"/>
              <a:ext cx="295" cy="2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587" name="Rectangle 50"/>
            <p:cNvSpPr>
              <a:spLocks noChangeArrowheads="1"/>
            </p:cNvSpPr>
            <p:nvPr/>
          </p:nvSpPr>
          <p:spPr bwMode="auto">
            <a:xfrm>
              <a:off x="1077" y="2008"/>
              <a:ext cx="294" cy="2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588" name="Rectangle 51"/>
            <p:cNvSpPr>
              <a:spLocks noChangeArrowheads="1"/>
            </p:cNvSpPr>
            <p:nvPr/>
          </p:nvSpPr>
          <p:spPr bwMode="auto">
            <a:xfrm>
              <a:off x="1369" y="2268"/>
              <a:ext cx="295" cy="264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589" name="Rectangle 52"/>
            <p:cNvSpPr>
              <a:spLocks noChangeArrowheads="1"/>
            </p:cNvSpPr>
            <p:nvPr/>
          </p:nvSpPr>
          <p:spPr bwMode="auto">
            <a:xfrm>
              <a:off x="1662" y="2529"/>
              <a:ext cx="294" cy="2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590" name="Rectangle 53"/>
            <p:cNvSpPr>
              <a:spLocks noChangeArrowheads="1"/>
            </p:cNvSpPr>
            <p:nvPr/>
          </p:nvSpPr>
          <p:spPr bwMode="auto">
            <a:xfrm>
              <a:off x="1955" y="2790"/>
              <a:ext cx="294" cy="278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591" name="Rectangle 54"/>
            <p:cNvSpPr>
              <a:spLocks noChangeArrowheads="1"/>
            </p:cNvSpPr>
            <p:nvPr/>
          </p:nvSpPr>
          <p:spPr bwMode="auto">
            <a:xfrm>
              <a:off x="592" y="1213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4592" name="Rectangle 55"/>
            <p:cNvSpPr>
              <a:spLocks noChangeArrowheads="1"/>
            </p:cNvSpPr>
            <p:nvPr/>
          </p:nvSpPr>
          <p:spPr bwMode="auto">
            <a:xfrm>
              <a:off x="880" y="1213"/>
              <a:ext cx="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/>
            </a:p>
          </p:txBody>
        </p:sp>
        <p:sp>
          <p:nvSpPr>
            <p:cNvPr id="24593" name="Rectangle 56"/>
            <p:cNvSpPr>
              <a:spLocks noChangeArrowheads="1"/>
            </p:cNvSpPr>
            <p:nvPr/>
          </p:nvSpPr>
          <p:spPr bwMode="auto">
            <a:xfrm>
              <a:off x="1178" y="1213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/>
            </a:p>
          </p:txBody>
        </p:sp>
        <p:sp>
          <p:nvSpPr>
            <p:cNvPr id="24594" name="Rectangle 57"/>
            <p:cNvSpPr>
              <a:spLocks noChangeArrowheads="1"/>
            </p:cNvSpPr>
            <p:nvPr/>
          </p:nvSpPr>
          <p:spPr bwMode="auto">
            <a:xfrm>
              <a:off x="1465" y="1213"/>
              <a:ext cx="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/>
            </a:p>
          </p:txBody>
        </p:sp>
        <p:sp>
          <p:nvSpPr>
            <p:cNvPr id="24595" name="Rectangle 58"/>
            <p:cNvSpPr>
              <a:spLocks noChangeArrowheads="1"/>
            </p:cNvSpPr>
            <p:nvPr/>
          </p:nvSpPr>
          <p:spPr bwMode="auto">
            <a:xfrm>
              <a:off x="1763" y="1213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4596" name="Rectangle 59"/>
            <p:cNvSpPr>
              <a:spLocks noChangeArrowheads="1"/>
            </p:cNvSpPr>
            <p:nvPr/>
          </p:nvSpPr>
          <p:spPr bwMode="auto">
            <a:xfrm>
              <a:off x="2071" y="1213"/>
              <a:ext cx="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/>
            </a:p>
          </p:txBody>
        </p:sp>
        <p:sp>
          <p:nvSpPr>
            <p:cNvPr id="24597" name="Rectangle 60"/>
            <p:cNvSpPr>
              <a:spLocks noChangeArrowheads="1"/>
            </p:cNvSpPr>
            <p:nvPr/>
          </p:nvSpPr>
          <p:spPr bwMode="auto">
            <a:xfrm>
              <a:off x="300" y="1494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4598" name="Rectangle 61"/>
            <p:cNvSpPr>
              <a:spLocks noChangeArrowheads="1"/>
            </p:cNvSpPr>
            <p:nvPr/>
          </p:nvSpPr>
          <p:spPr bwMode="auto">
            <a:xfrm>
              <a:off x="295" y="1754"/>
              <a:ext cx="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/>
            </a:p>
          </p:txBody>
        </p:sp>
        <p:sp>
          <p:nvSpPr>
            <p:cNvPr id="24599" name="Rectangle 62"/>
            <p:cNvSpPr>
              <a:spLocks noChangeArrowheads="1"/>
            </p:cNvSpPr>
            <p:nvPr/>
          </p:nvSpPr>
          <p:spPr bwMode="auto">
            <a:xfrm>
              <a:off x="596" y="1759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00" name="Rectangle 63"/>
            <p:cNvSpPr>
              <a:spLocks noChangeArrowheads="1"/>
            </p:cNvSpPr>
            <p:nvPr/>
          </p:nvSpPr>
          <p:spPr bwMode="auto">
            <a:xfrm>
              <a:off x="1767" y="1759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01" name="Rectangle 64"/>
            <p:cNvSpPr>
              <a:spLocks noChangeArrowheads="1"/>
            </p:cNvSpPr>
            <p:nvPr/>
          </p:nvSpPr>
          <p:spPr bwMode="auto">
            <a:xfrm>
              <a:off x="300" y="2015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/>
            </a:p>
          </p:txBody>
        </p:sp>
        <p:sp>
          <p:nvSpPr>
            <p:cNvPr id="24602" name="Rectangle 65"/>
            <p:cNvSpPr>
              <a:spLocks noChangeArrowheads="1"/>
            </p:cNvSpPr>
            <p:nvPr/>
          </p:nvSpPr>
          <p:spPr bwMode="auto">
            <a:xfrm>
              <a:off x="889" y="2020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03" name="Rectangle 66"/>
            <p:cNvSpPr>
              <a:spLocks noChangeArrowheads="1"/>
            </p:cNvSpPr>
            <p:nvPr/>
          </p:nvSpPr>
          <p:spPr bwMode="auto">
            <a:xfrm>
              <a:off x="2059" y="2020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04" name="Rectangle 67"/>
            <p:cNvSpPr>
              <a:spLocks noChangeArrowheads="1"/>
            </p:cNvSpPr>
            <p:nvPr/>
          </p:nvSpPr>
          <p:spPr bwMode="auto">
            <a:xfrm>
              <a:off x="295" y="2276"/>
              <a:ext cx="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/>
            </a:p>
          </p:txBody>
        </p:sp>
        <p:sp>
          <p:nvSpPr>
            <p:cNvPr id="24605" name="Rectangle 68"/>
            <p:cNvSpPr>
              <a:spLocks noChangeArrowheads="1"/>
            </p:cNvSpPr>
            <p:nvPr/>
          </p:nvSpPr>
          <p:spPr bwMode="auto">
            <a:xfrm>
              <a:off x="596" y="2281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06" name="Rectangle 69"/>
            <p:cNvSpPr>
              <a:spLocks noChangeArrowheads="1"/>
            </p:cNvSpPr>
            <p:nvPr/>
          </p:nvSpPr>
          <p:spPr bwMode="auto">
            <a:xfrm>
              <a:off x="1181" y="2281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07" name="Rectangle 70"/>
            <p:cNvSpPr>
              <a:spLocks noChangeArrowheads="1"/>
            </p:cNvSpPr>
            <p:nvPr/>
          </p:nvSpPr>
          <p:spPr bwMode="auto">
            <a:xfrm>
              <a:off x="1767" y="2281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08" name="Rectangle 71"/>
            <p:cNvSpPr>
              <a:spLocks noChangeArrowheads="1"/>
            </p:cNvSpPr>
            <p:nvPr/>
          </p:nvSpPr>
          <p:spPr bwMode="auto">
            <a:xfrm>
              <a:off x="300" y="2537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4609" name="Rectangle 72"/>
            <p:cNvSpPr>
              <a:spLocks noChangeArrowheads="1"/>
            </p:cNvSpPr>
            <p:nvPr/>
          </p:nvSpPr>
          <p:spPr bwMode="auto">
            <a:xfrm>
              <a:off x="1181" y="2542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10" name="Rectangle 73"/>
            <p:cNvSpPr>
              <a:spLocks noChangeArrowheads="1"/>
            </p:cNvSpPr>
            <p:nvPr/>
          </p:nvSpPr>
          <p:spPr bwMode="auto">
            <a:xfrm>
              <a:off x="315" y="2792"/>
              <a:ext cx="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/>
            </a:p>
          </p:txBody>
        </p:sp>
        <p:sp>
          <p:nvSpPr>
            <p:cNvPr id="24611" name="Rectangle 74"/>
            <p:cNvSpPr>
              <a:spLocks noChangeArrowheads="1"/>
            </p:cNvSpPr>
            <p:nvPr/>
          </p:nvSpPr>
          <p:spPr bwMode="auto">
            <a:xfrm>
              <a:off x="596" y="2797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12" name="Rectangle 75"/>
            <p:cNvSpPr>
              <a:spLocks noChangeArrowheads="1"/>
            </p:cNvSpPr>
            <p:nvPr/>
          </p:nvSpPr>
          <p:spPr bwMode="auto">
            <a:xfrm>
              <a:off x="889" y="2797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13" name="Rectangle 76"/>
            <p:cNvSpPr>
              <a:spLocks noChangeArrowheads="1"/>
            </p:cNvSpPr>
            <p:nvPr/>
          </p:nvSpPr>
          <p:spPr bwMode="auto">
            <a:xfrm>
              <a:off x="1474" y="2797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4614" name="Rectangle 77"/>
            <p:cNvSpPr>
              <a:spLocks noChangeArrowheads="1"/>
            </p:cNvSpPr>
            <p:nvPr/>
          </p:nvSpPr>
          <p:spPr bwMode="auto">
            <a:xfrm>
              <a:off x="519" y="3339"/>
              <a:ext cx="16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 -- information flow</a:t>
              </a:r>
              <a:endParaRPr lang="en-US"/>
            </a:p>
          </p:txBody>
        </p:sp>
        <p:sp>
          <p:nvSpPr>
            <p:cNvPr id="24615" name="Rectangle 78"/>
            <p:cNvSpPr>
              <a:spLocks noChangeArrowheads="1"/>
            </p:cNvSpPr>
            <p:nvPr/>
          </p:nvSpPr>
          <p:spPr bwMode="auto">
            <a:xfrm>
              <a:off x="478" y="1466"/>
              <a:ext cx="27" cy="16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616" name="Rectangle 79"/>
            <p:cNvSpPr>
              <a:spLocks noChangeArrowheads="1"/>
            </p:cNvSpPr>
            <p:nvPr/>
          </p:nvSpPr>
          <p:spPr bwMode="auto">
            <a:xfrm>
              <a:off x="2234" y="1506"/>
              <a:ext cx="27" cy="158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617" name="Rectangle 80"/>
            <p:cNvSpPr>
              <a:spLocks noChangeArrowheads="1"/>
            </p:cNvSpPr>
            <p:nvPr/>
          </p:nvSpPr>
          <p:spPr bwMode="auto">
            <a:xfrm>
              <a:off x="505" y="1466"/>
              <a:ext cx="1756" cy="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4618" name="Rectangle 81"/>
            <p:cNvSpPr>
              <a:spLocks noChangeArrowheads="1"/>
            </p:cNvSpPr>
            <p:nvPr/>
          </p:nvSpPr>
          <p:spPr bwMode="auto">
            <a:xfrm>
              <a:off x="505" y="3046"/>
              <a:ext cx="1756" cy="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  <p:sp>
        <p:nvSpPr>
          <p:cNvPr id="24582" name="Rectangle 145"/>
          <p:cNvSpPr>
            <a:spLocks noChangeArrowheads="1"/>
          </p:cNvSpPr>
          <p:nvPr/>
        </p:nvSpPr>
        <p:spPr bwMode="auto">
          <a:xfrm>
            <a:off x="1355725" y="6351588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4583" name="Rectangle 2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0" y="1828800"/>
            <a:ext cx="4572000" cy="3074988"/>
          </a:xfrm>
        </p:spPr>
        <p:txBody>
          <a:bodyPr lIns="0" tIns="0" rIns="0" bIns="0">
            <a:spAutoFit/>
          </a:bodyPr>
          <a:lstStyle/>
          <a:p>
            <a:pPr marL="0" indent="0">
              <a:buFont typeface="Wingdings" pitchFamily="1" charset="2"/>
              <a:buNone/>
            </a:pPr>
            <a:r>
              <a:rPr lang="en-US" smtClean="0"/>
              <a:t>Put X: a task in row needs information from a task in column.</a:t>
            </a:r>
          </a:p>
          <a:p>
            <a:pPr marL="0" indent="0">
              <a:buFont typeface="Wingdings" pitchFamily="1" charset="2"/>
              <a:buNone/>
            </a:pPr>
            <a:r>
              <a:rPr lang="en-US" smtClean="0"/>
              <a:t>X above the diagonal: a task needs information from a subsequent task. It may result in re-work.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1797050" y="2895600"/>
            <a:ext cx="1524000" cy="12334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9B3E1A3-A103-4574-AC07-7F06C608573D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6BBE594B-BABD-4048-8DC6-54A722805B2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5605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DSM for Project with Six Activities </a:t>
            </a:r>
            <a:br>
              <a:rPr lang="en-US" sz="3600" b="1" smtClean="0"/>
            </a:br>
            <a:r>
              <a:rPr lang="en-US" sz="3600" b="1" smtClean="0"/>
              <a:t>and Concurrent Activities</a:t>
            </a:r>
          </a:p>
        </p:txBody>
      </p:sp>
      <p:grpSp>
        <p:nvGrpSpPr>
          <p:cNvPr id="25606" name="Group 47"/>
          <p:cNvGrpSpPr>
            <a:grpSpLocks noChangeAspect="1"/>
          </p:cNvGrpSpPr>
          <p:nvPr/>
        </p:nvGrpSpPr>
        <p:grpSpPr bwMode="auto">
          <a:xfrm>
            <a:off x="228600" y="1600200"/>
            <a:ext cx="3657600" cy="3810000"/>
            <a:chOff x="192" y="1200"/>
            <a:chExt cx="2069" cy="2400"/>
          </a:xfrm>
        </p:grpSpPr>
        <p:sp>
          <p:nvSpPr>
            <p:cNvPr id="25613" name="AutoShape 46"/>
            <p:cNvSpPr>
              <a:spLocks noChangeAspect="1" noChangeArrowheads="1" noTextEdit="1"/>
            </p:cNvSpPr>
            <p:nvPr/>
          </p:nvSpPr>
          <p:spPr bwMode="auto">
            <a:xfrm>
              <a:off x="192" y="1200"/>
              <a:ext cx="2064" cy="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Rectangle 48"/>
            <p:cNvSpPr>
              <a:spLocks noChangeArrowheads="1"/>
            </p:cNvSpPr>
            <p:nvPr/>
          </p:nvSpPr>
          <p:spPr bwMode="auto">
            <a:xfrm>
              <a:off x="492" y="1486"/>
              <a:ext cx="294" cy="2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15" name="Rectangle 49"/>
            <p:cNvSpPr>
              <a:spLocks noChangeArrowheads="1"/>
            </p:cNvSpPr>
            <p:nvPr/>
          </p:nvSpPr>
          <p:spPr bwMode="auto">
            <a:xfrm>
              <a:off x="784" y="1747"/>
              <a:ext cx="295" cy="2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16" name="Rectangle 50"/>
            <p:cNvSpPr>
              <a:spLocks noChangeArrowheads="1"/>
            </p:cNvSpPr>
            <p:nvPr/>
          </p:nvSpPr>
          <p:spPr bwMode="auto">
            <a:xfrm>
              <a:off x="1077" y="2008"/>
              <a:ext cx="294" cy="2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17" name="Rectangle 51"/>
            <p:cNvSpPr>
              <a:spLocks noChangeArrowheads="1"/>
            </p:cNvSpPr>
            <p:nvPr/>
          </p:nvSpPr>
          <p:spPr bwMode="auto">
            <a:xfrm>
              <a:off x="1369" y="2268"/>
              <a:ext cx="295" cy="264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18" name="Rectangle 52"/>
            <p:cNvSpPr>
              <a:spLocks noChangeArrowheads="1"/>
            </p:cNvSpPr>
            <p:nvPr/>
          </p:nvSpPr>
          <p:spPr bwMode="auto">
            <a:xfrm>
              <a:off x="1662" y="2529"/>
              <a:ext cx="294" cy="2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19" name="Rectangle 53"/>
            <p:cNvSpPr>
              <a:spLocks noChangeArrowheads="1"/>
            </p:cNvSpPr>
            <p:nvPr/>
          </p:nvSpPr>
          <p:spPr bwMode="auto">
            <a:xfrm>
              <a:off x="1955" y="2790"/>
              <a:ext cx="294" cy="278"/>
            </a:xfrm>
            <a:prstGeom prst="rect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20" name="Rectangle 54"/>
            <p:cNvSpPr>
              <a:spLocks noChangeArrowheads="1"/>
            </p:cNvSpPr>
            <p:nvPr/>
          </p:nvSpPr>
          <p:spPr bwMode="auto">
            <a:xfrm>
              <a:off x="592" y="1213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5621" name="Rectangle 55"/>
            <p:cNvSpPr>
              <a:spLocks noChangeArrowheads="1"/>
            </p:cNvSpPr>
            <p:nvPr/>
          </p:nvSpPr>
          <p:spPr bwMode="auto">
            <a:xfrm>
              <a:off x="880" y="1213"/>
              <a:ext cx="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/>
            </a:p>
          </p:txBody>
        </p:sp>
        <p:sp>
          <p:nvSpPr>
            <p:cNvPr id="25622" name="Rectangle 56"/>
            <p:cNvSpPr>
              <a:spLocks noChangeArrowheads="1"/>
            </p:cNvSpPr>
            <p:nvPr/>
          </p:nvSpPr>
          <p:spPr bwMode="auto">
            <a:xfrm>
              <a:off x="1178" y="1213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/>
            </a:p>
          </p:txBody>
        </p:sp>
        <p:sp>
          <p:nvSpPr>
            <p:cNvPr id="25623" name="Rectangle 57"/>
            <p:cNvSpPr>
              <a:spLocks noChangeArrowheads="1"/>
            </p:cNvSpPr>
            <p:nvPr/>
          </p:nvSpPr>
          <p:spPr bwMode="auto">
            <a:xfrm>
              <a:off x="1465" y="1213"/>
              <a:ext cx="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/>
            </a:p>
          </p:txBody>
        </p:sp>
        <p:sp>
          <p:nvSpPr>
            <p:cNvPr id="25624" name="Rectangle 58"/>
            <p:cNvSpPr>
              <a:spLocks noChangeArrowheads="1"/>
            </p:cNvSpPr>
            <p:nvPr/>
          </p:nvSpPr>
          <p:spPr bwMode="auto">
            <a:xfrm>
              <a:off x="1763" y="1213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5625" name="Rectangle 59"/>
            <p:cNvSpPr>
              <a:spLocks noChangeArrowheads="1"/>
            </p:cNvSpPr>
            <p:nvPr/>
          </p:nvSpPr>
          <p:spPr bwMode="auto">
            <a:xfrm>
              <a:off x="2071" y="1213"/>
              <a:ext cx="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/>
            </a:p>
          </p:txBody>
        </p:sp>
        <p:sp>
          <p:nvSpPr>
            <p:cNvPr id="25626" name="Rectangle 60"/>
            <p:cNvSpPr>
              <a:spLocks noChangeArrowheads="1"/>
            </p:cNvSpPr>
            <p:nvPr/>
          </p:nvSpPr>
          <p:spPr bwMode="auto">
            <a:xfrm>
              <a:off x="300" y="1494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5627" name="Rectangle 61"/>
            <p:cNvSpPr>
              <a:spLocks noChangeArrowheads="1"/>
            </p:cNvSpPr>
            <p:nvPr/>
          </p:nvSpPr>
          <p:spPr bwMode="auto">
            <a:xfrm>
              <a:off x="295" y="1754"/>
              <a:ext cx="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/>
            </a:p>
          </p:txBody>
        </p:sp>
        <p:sp>
          <p:nvSpPr>
            <p:cNvPr id="25628" name="Rectangle 62"/>
            <p:cNvSpPr>
              <a:spLocks noChangeArrowheads="1"/>
            </p:cNvSpPr>
            <p:nvPr/>
          </p:nvSpPr>
          <p:spPr bwMode="auto">
            <a:xfrm>
              <a:off x="596" y="1759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5629" name="Rectangle 63"/>
            <p:cNvSpPr>
              <a:spLocks noChangeArrowheads="1"/>
            </p:cNvSpPr>
            <p:nvPr/>
          </p:nvSpPr>
          <p:spPr bwMode="auto">
            <a:xfrm>
              <a:off x="1767" y="1759"/>
              <a:ext cx="1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FF0000"/>
                  </a:solidFill>
                  <a:latin typeface="Arial" charset="0"/>
                </a:rPr>
                <a:t>O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630" name="Rectangle 64"/>
            <p:cNvSpPr>
              <a:spLocks noChangeArrowheads="1"/>
            </p:cNvSpPr>
            <p:nvPr/>
          </p:nvSpPr>
          <p:spPr bwMode="auto">
            <a:xfrm>
              <a:off x="300" y="2015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/>
            </a:p>
          </p:txBody>
        </p:sp>
        <p:sp>
          <p:nvSpPr>
            <p:cNvPr id="25631" name="Rectangle 65"/>
            <p:cNvSpPr>
              <a:spLocks noChangeArrowheads="1"/>
            </p:cNvSpPr>
            <p:nvPr/>
          </p:nvSpPr>
          <p:spPr bwMode="auto">
            <a:xfrm>
              <a:off x="889" y="2020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5632" name="Rectangle 66"/>
            <p:cNvSpPr>
              <a:spLocks noChangeArrowheads="1"/>
            </p:cNvSpPr>
            <p:nvPr/>
          </p:nvSpPr>
          <p:spPr bwMode="auto">
            <a:xfrm>
              <a:off x="2059" y="2020"/>
              <a:ext cx="1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FF0000"/>
                  </a:solidFill>
                  <a:latin typeface="Arial" charset="0"/>
                </a:rPr>
                <a:t>O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633" name="Rectangle 67"/>
            <p:cNvSpPr>
              <a:spLocks noChangeArrowheads="1"/>
            </p:cNvSpPr>
            <p:nvPr/>
          </p:nvSpPr>
          <p:spPr bwMode="auto">
            <a:xfrm>
              <a:off x="295" y="2276"/>
              <a:ext cx="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/>
            </a:p>
          </p:txBody>
        </p:sp>
        <p:sp>
          <p:nvSpPr>
            <p:cNvPr id="25634" name="Rectangle 68"/>
            <p:cNvSpPr>
              <a:spLocks noChangeArrowheads="1"/>
            </p:cNvSpPr>
            <p:nvPr/>
          </p:nvSpPr>
          <p:spPr bwMode="auto">
            <a:xfrm>
              <a:off x="596" y="2281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5635" name="Rectangle 69"/>
            <p:cNvSpPr>
              <a:spLocks noChangeArrowheads="1"/>
            </p:cNvSpPr>
            <p:nvPr/>
          </p:nvSpPr>
          <p:spPr bwMode="auto">
            <a:xfrm>
              <a:off x="1181" y="2281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dirty="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 dirty="0"/>
            </a:p>
          </p:txBody>
        </p:sp>
        <p:sp>
          <p:nvSpPr>
            <p:cNvPr id="25636" name="Rectangle 70"/>
            <p:cNvSpPr>
              <a:spLocks noChangeArrowheads="1"/>
            </p:cNvSpPr>
            <p:nvPr/>
          </p:nvSpPr>
          <p:spPr bwMode="auto">
            <a:xfrm>
              <a:off x="1767" y="2281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5637" name="Rectangle 71"/>
            <p:cNvSpPr>
              <a:spLocks noChangeArrowheads="1"/>
            </p:cNvSpPr>
            <p:nvPr/>
          </p:nvSpPr>
          <p:spPr bwMode="auto">
            <a:xfrm>
              <a:off x="300" y="2537"/>
              <a:ext cx="1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5638" name="Rectangle 72"/>
            <p:cNvSpPr>
              <a:spLocks noChangeArrowheads="1"/>
            </p:cNvSpPr>
            <p:nvPr/>
          </p:nvSpPr>
          <p:spPr bwMode="auto">
            <a:xfrm>
              <a:off x="1181" y="2542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5639" name="Rectangle 73"/>
            <p:cNvSpPr>
              <a:spLocks noChangeArrowheads="1"/>
            </p:cNvSpPr>
            <p:nvPr/>
          </p:nvSpPr>
          <p:spPr bwMode="auto">
            <a:xfrm>
              <a:off x="315" y="2792"/>
              <a:ext cx="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 b="1" i="1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/>
            </a:p>
          </p:txBody>
        </p:sp>
        <p:sp>
          <p:nvSpPr>
            <p:cNvPr id="25640" name="Rectangle 74"/>
            <p:cNvSpPr>
              <a:spLocks noChangeArrowheads="1"/>
            </p:cNvSpPr>
            <p:nvPr/>
          </p:nvSpPr>
          <p:spPr bwMode="auto">
            <a:xfrm>
              <a:off x="596" y="2797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5641" name="Rectangle 75"/>
            <p:cNvSpPr>
              <a:spLocks noChangeArrowheads="1"/>
            </p:cNvSpPr>
            <p:nvPr/>
          </p:nvSpPr>
          <p:spPr bwMode="auto">
            <a:xfrm>
              <a:off x="889" y="2797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5642" name="Rectangle 76"/>
            <p:cNvSpPr>
              <a:spLocks noChangeArrowheads="1"/>
            </p:cNvSpPr>
            <p:nvPr/>
          </p:nvSpPr>
          <p:spPr bwMode="auto">
            <a:xfrm>
              <a:off x="1474" y="2797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X</a:t>
              </a:r>
              <a:endParaRPr lang="en-US"/>
            </a:p>
          </p:txBody>
        </p:sp>
        <p:sp>
          <p:nvSpPr>
            <p:cNvPr id="25643" name="Rectangle 78"/>
            <p:cNvSpPr>
              <a:spLocks noChangeArrowheads="1"/>
            </p:cNvSpPr>
            <p:nvPr/>
          </p:nvSpPr>
          <p:spPr bwMode="auto">
            <a:xfrm>
              <a:off x="478" y="1466"/>
              <a:ext cx="27" cy="16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44" name="Rectangle 79"/>
            <p:cNvSpPr>
              <a:spLocks noChangeArrowheads="1"/>
            </p:cNvSpPr>
            <p:nvPr/>
          </p:nvSpPr>
          <p:spPr bwMode="auto">
            <a:xfrm>
              <a:off x="2234" y="1506"/>
              <a:ext cx="27" cy="158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45" name="Rectangle 80"/>
            <p:cNvSpPr>
              <a:spLocks noChangeArrowheads="1"/>
            </p:cNvSpPr>
            <p:nvPr/>
          </p:nvSpPr>
          <p:spPr bwMode="auto">
            <a:xfrm>
              <a:off x="505" y="1466"/>
              <a:ext cx="1756" cy="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5646" name="Rectangle 81"/>
            <p:cNvSpPr>
              <a:spLocks noChangeArrowheads="1"/>
            </p:cNvSpPr>
            <p:nvPr/>
          </p:nvSpPr>
          <p:spPr bwMode="auto">
            <a:xfrm>
              <a:off x="505" y="3046"/>
              <a:ext cx="1756" cy="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  <p:sp>
        <p:nvSpPr>
          <p:cNvPr id="25607" name="Rectangle 145"/>
          <p:cNvSpPr>
            <a:spLocks noChangeArrowheads="1"/>
          </p:cNvSpPr>
          <p:nvPr/>
        </p:nvSpPr>
        <p:spPr bwMode="auto">
          <a:xfrm>
            <a:off x="1355725" y="6351588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5608" name="Rectangle 2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0" y="1828800"/>
            <a:ext cx="4572000" cy="3976688"/>
          </a:xfrm>
        </p:spPr>
        <p:txBody>
          <a:bodyPr lIns="0" tIns="0" rIns="0" bIns="0">
            <a:spAutoFit/>
          </a:bodyPr>
          <a:lstStyle/>
          <a:p>
            <a:pPr>
              <a:buFont typeface="Wingdings" pitchFamily="1" charset="2"/>
              <a:buNone/>
            </a:pPr>
            <a:r>
              <a:rPr lang="en-US" sz="2400" smtClean="0"/>
              <a:t>Two potential solutions.</a:t>
            </a:r>
          </a:p>
          <a:p>
            <a:pPr>
              <a:buFont typeface="Wingdings" pitchFamily="1" charset="2"/>
              <a:buNone/>
            </a:pPr>
            <a:r>
              <a:rPr lang="en-US" sz="2400" smtClean="0"/>
              <a:t>1. Try to see if you can rearrange the activities (if presence allows) to move all Xs below the diagonal.</a:t>
            </a:r>
          </a:p>
          <a:p>
            <a:pPr>
              <a:buFont typeface="Wingdings" pitchFamily="1" charset="2"/>
              <a:buNone/>
            </a:pPr>
            <a:r>
              <a:rPr lang="en-US" sz="2400" smtClean="0"/>
              <a:t>2. Complete additional activities concurrently– difficult.</a:t>
            </a:r>
          </a:p>
          <a:p>
            <a:pPr>
              <a:buFont typeface="Wingdings" pitchFamily="1" charset="2"/>
              <a:buNone/>
            </a:pPr>
            <a:r>
              <a:rPr lang="en-US" sz="2400" smtClean="0"/>
              <a:t>Draw a box surrounding tasks planed to be executed concurrently.</a:t>
            </a:r>
          </a:p>
        </p:txBody>
      </p:sp>
      <p:sp>
        <p:nvSpPr>
          <p:cNvPr id="25609" name="Rectangle 39"/>
          <p:cNvSpPr>
            <a:spLocks noChangeArrowheads="1"/>
          </p:cNvSpPr>
          <p:nvPr/>
        </p:nvSpPr>
        <p:spPr bwMode="auto">
          <a:xfrm>
            <a:off x="492125" y="5037138"/>
            <a:ext cx="35655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tasks to be completed concurrently</a:t>
            </a:r>
            <a:endParaRPr lang="en-US" sz="1800"/>
          </a:p>
        </p:txBody>
      </p:sp>
      <p:sp>
        <p:nvSpPr>
          <p:cNvPr id="25610" name="Rectangle 40"/>
          <p:cNvSpPr>
            <a:spLocks noChangeArrowheads="1"/>
          </p:cNvSpPr>
          <p:nvPr/>
        </p:nvSpPr>
        <p:spPr bwMode="auto">
          <a:xfrm>
            <a:off x="104775" y="5394325"/>
            <a:ext cx="1898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X: information flow</a:t>
            </a:r>
          </a:p>
        </p:txBody>
      </p:sp>
      <p:sp>
        <p:nvSpPr>
          <p:cNvPr id="25611" name="Rectangle 41"/>
          <p:cNvSpPr>
            <a:spLocks noChangeArrowheads="1"/>
          </p:cNvSpPr>
          <p:nvPr/>
        </p:nvSpPr>
        <p:spPr bwMode="auto">
          <a:xfrm>
            <a:off x="104775" y="5811838"/>
            <a:ext cx="2859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O: potential rework situation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6038" y="5014913"/>
            <a:ext cx="381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69"/>
          <p:cNvSpPr>
            <a:spLocks noChangeArrowheads="1"/>
          </p:cNvSpPr>
          <p:nvPr/>
        </p:nvSpPr>
        <p:spPr bwMode="auto">
          <a:xfrm>
            <a:off x="2446024" y="2895600"/>
            <a:ext cx="220976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600" dirty="0">
                <a:solidFill>
                  <a:srgbClr val="000000"/>
                </a:solidFill>
                <a:latin typeface="Arial" charset="0"/>
              </a:rPr>
              <a:t>X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40A2A36-924A-4724-A11A-77CDEB278319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27E8701-3770-4180-A354-F9FC8079033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Interface Map: interdependencies between members of the team	</a:t>
            </a:r>
          </a:p>
        </p:txBody>
      </p:sp>
      <p:grpSp>
        <p:nvGrpSpPr>
          <p:cNvPr id="26629" name="Group 3"/>
          <p:cNvGrpSpPr>
            <a:grpSpLocks/>
          </p:cNvGrpSpPr>
          <p:nvPr/>
        </p:nvGrpSpPr>
        <p:grpSpPr bwMode="auto">
          <a:xfrm>
            <a:off x="914400" y="1508125"/>
            <a:ext cx="7473950" cy="5121275"/>
            <a:chOff x="466" y="672"/>
            <a:chExt cx="4708" cy="3226"/>
          </a:xfrm>
        </p:grpSpPr>
        <p:sp>
          <p:nvSpPr>
            <p:cNvPr id="26632" name="AutoShape 4"/>
            <p:cNvSpPr>
              <a:spLocks noChangeArrowheads="1"/>
            </p:cNvSpPr>
            <p:nvPr/>
          </p:nvSpPr>
          <p:spPr bwMode="auto">
            <a:xfrm>
              <a:off x="1405" y="782"/>
              <a:ext cx="520" cy="25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/>
                <a:t>Program</a:t>
              </a:r>
            </a:p>
            <a:p>
              <a:pPr algn="ctr" eaLnBrk="0" hangingPunct="0"/>
              <a:r>
                <a:rPr lang="en-US" sz="1000"/>
                <a:t>manager</a:t>
              </a:r>
            </a:p>
          </p:txBody>
        </p:sp>
        <p:sp>
          <p:nvSpPr>
            <p:cNvPr id="26633" name="AutoShape 5"/>
            <p:cNvSpPr>
              <a:spLocks noChangeArrowheads="1"/>
            </p:cNvSpPr>
            <p:nvPr/>
          </p:nvSpPr>
          <p:spPr bwMode="auto">
            <a:xfrm>
              <a:off x="1419" y="1364"/>
              <a:ext cx="520" cy="25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/>
                <a:t>Project</a:t>
              </a:r>
            </a:p>
            <a:p>
              <a:pPr algn="ctr" eaLnBrk="0" hangingPunct="0"/>
              <a:r>
                <a:rPr lang="en-US" sz="1000"/>
                <a:t>manager</a:t>
              </a:r>
            </a:p>
          </p:txBody>
        </p:sp>
        <p:sp>
          <p:nvSpPr>
            <p:cNvPr id="26634" name="AutoShape 6"/>
            <p:cNvSpPr>
              <a:spLocks noChangeArrowheads="1"/>
            </p:cNvSpPr>
            <p:nvPr/>
          </p:nvSpPr>
          <p:spPr bwMode="auto">
            <a:xfrm>
              <a:off x="1455" y="2031"/>
              <a:ext cx="520" cy="25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/>
                <a:t>Chip</a:t>
              </a:r>
            </a:p>
            <a:p>
              <a:pPr algn="ctr" eaLnBrk="0" hangingPunct="0"/>
              <a:r>
                <a:rPr lang="en-US" sz="1000"/>
                <a:t>manager</a:t>
              </a:r>
            </a:p>
          </p:txBody>
        </p:sp>
        <p:sp>
          <p:nvSpPr>
            <p:cNvPr id="26635" name="AutoShape 7"/>
            <p:cNvSpPr>
              <a:spLocks noChangeArrowheads="1"/>
            </p:cNvSpPr>
            <p:nvPr/>
          </p:nvSpPr>
          <p:spPr bwMode="auto">
            <a:xfrm>
              <a:off x="3662" y="1040"/>
              <a:ext cx="565" cy="25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/>
                <a:t>Manufacturing</a:t>
              </a:r>
            </a:p>
          </p:txBody>
        </p:sp>
        <p:sp>
          <p:nvSpPr>
            <p:cNvPr id="26636" name="AutoShape 8"/>
            <p:cNvSpPr>
              <a:spLocks noChangeArrowheads="1"/>
            </p:cNvSpPr>
            <p:nvPr/>
          </p:nvSpPr>
          <p:spPr bwMode="auto">
            <a:xfrm>
              <a:off x="4528" y="1036"/>
              <a:ext cx="520" cy="25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/>
                <a:t>Process</a:t>
              </a:r>
            </a:p>
            <a:p>
              <a:pPr algn="ctr" eaLnBrk="0" hangingPunct="0"/>
              <a:r>
                <a:rPr lang="en-US" sz="1000"/>
                <a:t>technology</a:t>
              </a:r>
            </a:p>
          </p:txBody>
        </p:sp>
        <p:sp>
          <p:nvSpPr>
            <p:cNvPr id="26637" name="AutoShape 9"/>
            <p:cNvSpPr>
              <a:spLocks noChangeArrowheads="1"/>
            </p:cNvSpPr>
            <p:nvPr/>
          </p:nvSpPr>
          <p:spPr bwMode="auto">
            <a:xfrm>
              <a:off x="4561" y="1956"/>
              <a:ext cx="520" cy="25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/>
                <a:t>Cell library</a:t>
              </a:r>
            </a:p>
            <a:p>
              <a:pPr algn="ctr" eaLnBrk="0" hangingPunct="0"/>
              <a:r>
                <a:rPr lang="en-US" sz="1000"/>
                <a:t>group</a:t>
              </a:r>
            </a:p>
          </p:txBody>
        </p:sp>
        <p:sp>
          <p:nvSpPr>
            <p:cNvPr id="26638" name="AutoShape 10"/>
            <p:cNvSpPr>
              <a:spLocks noChangeArrowheads="1"/>
            </p:cNvSpPr>
            <p:nvPr/>
          </p:nvSpPr>
          <p:spPr bwMode="auto">
            <a:xfrm>
              <a:off x="2416" y="2515"/>
              <a:ext cx="520" cy="25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/>
                <a:t>Design</a:t>
              </a:r>
            </a:p>
            <a:p>
              <a:pPr algn="ctr" eaLnBrk="0" hangingPunct="0"/>
              <a:r>
                <a:rPr lang="en-US" sz="1000"/>
                <a:t>team</a:t>
              </a:r>
            </a:p>
          </p:txBody>
        </p:sp>
        <p:sp>
          <p:nvSpPr>
            <p:cNvPr id="26639" name="AutoShape 11"/>
            <p:cNvSpPr>
              <a:spLocks noChangeArrowheads="1"/>
            </p:cNvSpPr>
            <p:nvPr/>
          </p:nvSpPr>
          <p:spPr bwMode="auto">
            <a:xfrm>
              <a:off x="4062" y="2507"/>
              <a:ext cx="520" cy="25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/>
                <a:t>Layout</a:t>
              </a:r>
            </a:p>
            <a:p>
              <a:pPr algn="ctr" eaLnBrk="0" hangingPunct="0"/>
              <a:r>
                <a:rPr lang="en-US" sz="1000"/>
                <a:t>specialist</a:t>
              </a:r>
            </a:p>
          </p:txBody>
        </p:sp>
        <p:sp>
          <p:nvSpPr>
            <p:cNvPr id="26640" name="Oval 12"/>
            <p:cNvSpPr>
              <a:spLocks noChangeArrowheads="1"/>
            </p:cNvSpPr>
            <p:nvPr/>
          </p:nvSpPr>
          <p:spPr bwMode="auto">
            <a:xfrm>
              <a:off x="795" y="1084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41" name="Text Box 13"/>
            <p:cNvSpPr txBox="1">
              <a:spLocks noChangeArrowheads="1"/>
            </p:cNvSpPr>
            <p:nvPr/>
          </p:nvSpPr>
          <p:spPr bwMode="auto">
            <a:xfrm>
              <a:off x="816" y="1088"/>
              <a:ext cx="43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Project</a:t>
              </a:r>
            </a:p>
            <a:p>
              <a:pPr algn="ctr" eaLnBrk="0" hangingPunct="0"/>
              <a:r>
                <a:rPr lang="en-US" sz="1000"/>
                <a:t>schedule</a:t>
              </a:r>
            </a:p>
          </p:txBody>
        </p:sp>
        <p:sp>
          <p:nvSpPr>
            <p:cNvPr id="26642" name="Oval 14"/>
            <p:cNvSpPr>
              <a:spLocks noChangeArrowheads="1"/>
            </p:cNvSpPr>
            <p:nvPr/>
          </p:nvSpPr>
          <p:spPr bwMode="auto">
            <a:xfrm>
              <a:off x="2023" y="1070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43" name="Text Box 15"/>
            <p:cNvSpPr txBox="1">
              <a:spLocks noChangeArrowheads="1"/>
            </p:cNvSpPr>
            <p:nvPr/>
          </p:nvSpPr>
          <p:spPr bwMode="auto">
            <a:xfrm>
              <a:off x="2032" y="1083"/>
              <a:ext cx="4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Technical</a:t>
              </a:r>
            </a:p>
            <a:p>
              <a:pPr algn="ctr" eaLnBrk="0" hangingPunct="0"/>
              <a:r>
                <a:rPr lang="en-US" sz="1000"/>
                <a:t>overview</a:t>
              </a:r>
            </a:p>
          </p:txBody>
        </p:sp>
        <p:sp>
          <p:nvSpPr>
            <p:cNvPr id="26644" name="Oval 16"/>
            <p:cNvSpPr>
              <a:spLocks noChangeArrowheads="1"/>
            </p:cNvSpPr>
            <p:nvPr/>
          </p:nvSpPr>
          <p:spPr bwMode="auto">
            <a:xfrm>
              <a:off x="2033" y="1610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45" name="Text Box 17"/>
            <p:cNvSpPr txBox="1">
              <a:spLocks noChangeArrowheads="1"/>
            </p:cNvSpPr>
            <p:nvPr/>
          </p:nvSpPr>
          <p:spPr bwMode="auto">
            <a:xfrm>
              <a:off x="2053" y="1614"/>
              <a:ext cx="43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Chip</a:t>
              </a:r>
            </a:p>
            <a:p>
              <a:pPr algn="ctr" eaLnBrk="0" hangingPunct="0"/>
              <a:r>
                <a:rPr lang="en-US" sz="1000"/>
                <a:t>schedule</a:t>
              </a:r>
            </a:p>
          </p:txBody>
        </p:sp>
        <p:sp>
          <p:nvSpPr>
            <p:cNvPr id="26646" name="Oval 18"/>
            <p:cNvSpPr>
              <a:spLocks noChangeArrowheads="1"/>
            </p:cNvSpPr>
            <p:nvPr/>
          </p:nvSpPr>
          <p:spPr bwMode="auto">
            <a:xfrm>
              <a:off x="3606" y="1506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47" name="Text Box 19"/>
            <p:cNvSpPr txBox="1">
              <a:spLocks noChangeArrowheads="1"/>
            </p:cNvSpPr>
            <p:nvPr/>
          </p:nvSpPr>
          <p:spPr bwMode="auto">
            <a:xfrm>
              <a:off x="3658" y="1510"/>
              <a:ext cx="3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Test</a:t>
              </a:r>
            </a:p>
            <a:p>
              <a:pPr algn="ctr" eaLnBrk="0" hangingPunct="0"/>
              <a:r>
                <a:rPr lang="en-US" sz="1000"/>
                <a:t>vectors</a:t>
              </a:r>
            </a:p>
          </p:txBody>
        </p:sp>
        <p:sp>
          <p:nvSpPr>
            <p:cNvPr id="26648" name="Oval 20"/>
            <p:cNvSpPr>
              <a:spLocks noChangeArrowheads="1"/>
            </p:cNvSpPr>
            <p:nvPr/>
          </p:nvSpPr>
          <p:spPr bwMode="auto">
            <a:xfrm>
              <a:off x="4561" y="1479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49" name="Text Box 21"/>
            <p:cNvSpPr txBox="1">
              <a:spLocks noChangeArrowheads="1"/>
            </p:cNvSpPr>
            <p:nvPr/>
          </p:nvSpPr>
          <p:spPr bwMode="auto">
            <a:xfrm>
              <a:off x="4597" y="1483"/>
              <a:ext cx="4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Process</a:t>
              </a:r>
            </a:p>
            <a:p>
              <a:pPr algn="ctr" eaLnBrk="0" hangingPunct="0"/>
              <a:r>
                <a:rPr lang="en-US" sz="1000"/>
                <a:t>file</a:t>
              </a:r>
            </a:p>
          </p:txBody>
        </p:sp>
        <p:sp>
          <p:nvSpPr>
            <p:cNvPr id="26650" name="Oval 22"/>
            <p:cNvSpPr>
              <a:spLocks noChangeArrowheads="1"/>
            </p:cNvSpPr>
            <p:nvPr/>
          </p:nvSpPr>
          <p:spPr bwMode="auto">
            <a:xfrm>
              <a:off x="3588" y="1946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51" name="Text Box 23"/>
            <p:cNvSpPr txBox="1">
              <a:spLocks noChangeArrowheads="1"/>
            </p:cNvSpPr>
            <p:nvPr/>
          </p:nvSpPr>
          <p:spPr bwMode="auto">
            <a:xfrm>
              <a:off x="3659" y="1950"/>
              <a:ext cx="33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Cell</a:t>
              </a:r>
            </a:p>
            <a:p>
              <a:pPr algn="ctr" eaLnBrk="0" hangingPunct="0"/>
              <a:r>
                <a:rPr lang="en-US" sz="1000"/>
                <a:t>library</a:t>
              </a:r>
            </a:p>
          </p:txBody>
        </p:sp>
        <p:sp>
          <p:nvSpPr>
            <p:cNvPr id="26652" name="Oval 24"/>
            <p:cNvSpPr>
              <a:spLocks noChangeArrowheads="1"/>
            </p:cNvSpPr>
            <p:nvPr/>
          </p:nvSpPr>
          <p:spPr bwMode="auto">
            <a:xfrm>
              <a:off x="1465" y="2534"/>
              <a:ext cx="558" cy="30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53" name="Text Box 25"/>
            <p:cNvSpPr txBox="1">
              <a:spLocks noChangeArrowheads="1"/>
            </p:cNvSpPr>
            <p:nvPr/>
          </p:nvSpPr>
          <p:spPr bwMode="auto">
            <a:xfrm>
              <a:off x="1480" y="2538"/>
              <a:ext cx="5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Chip</a:t>
              </a:r>
            </a:p>
            <a:p>
              <a:pPr algn="ctr" eaLnBrk="0" hangingPunct="0"/>
              <a:r>
                <a:rPr lang="en-US" sz="1000"/>
                <a:t>specification</a:t>
              </a:r>
            </a:p>
          </p:txBody>
        </p:sp>
        <p:sp>
          <p:nvSpPr>
            <p:cNvPr id="26654" name="Oval 26"/>
            <p:cNvSpPr>
              <a:spLocks noChangeArrowheads="1"/>
            </p:cNvSpPr>
            <p:nvPr/>
          </p:nvSpPr>
          <p:spPr bwMode="auto">
            <a:xfrm>
              <a:off x="3193" y="2497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55" name="Text Box 27"/>
            <p:cNvSpPr txBox="1">
              <a:spLocks noChangeArrowheads="1"/>
            </p:cNvSpPr>
            <p:nvPr/>
          </p:nvSpPr>
          <p:spPr bwMode="auto">
            <a:xfrm>
              <a:off x="3253" y="2564"/>
              <a:ext cx="35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Layout</a:t>
              </a:r>
            </a:p>
          </p:txBody>
        </p:sp>
        <p:sp>
          <p:nvSpPr>
            <p:cNvPr id="26656" name="Oval 28"/>
            <p:cNvSpPr>
              <a:spLocks noChangeArrowheads="1"/>
            </p:cNvSpPr>
            <p:nvPr/>
          </p:nvSpPr>
          <p:spPr bwMode="auto">
            <a:xfrm>
              <a:off x="2444" y="3008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57" name="Text Box 29"/>
            <p:cNvSpPr txBox="1">
              <a:spLocks noChangeArrowheads="1"/>
            </p:cNvSpPr>
            <p:nvPr/>
          </p:nvSpPr>
          <p:spPr bwMode="auto">
            <a:xfrm>
              <a:off x="2506" y="3012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Chip</a:t>
              </a:r>
            </a:p>
            <a:p>
              <a:pPr algn="ctr" eaLnBrk="0" hangingPunct="0"/>
              <a:r>
                <a:rPr lang="en-US" sz="1000"/>
                <a:t>design</a:t>
              </a:r>
            </a:p>
          </p:txBody>
        </p:sp>
        <p:sp>
          <p:nvSpPr>
            <p:cNvPr id="26658" name="Oval 30"/>
            <p:cNvSpPr>
              <a:spLocks noChangeArrowheads="1"/>
            </p:cNvSpPr>
            <p:nvPr/>
          </p:nvSpPr>
          <p:spPr bwMode="auto">
            <a:xfrm>
              <a:off x="608" y="3493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59" name="Text Box 31"/>
            <p:cNvSpPr txBox="1">
              <a:spLocks noChangeArrowheads="1"/>
            </p:cNvSpPr>
            <p:nvPr/>
          </p:nvSpPr>
          <p:spPr bwMode="auto">
            <a:xfrm>
              <a:off x="612" y="3497"/>
              <a:ext cx="4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High level</a:t>
              </a:r>
            </a:p>
            <a:p>
              <a:pPr algn="ctr" eaLnBrk="0" hangingPunct="0"/>
              <a:r>
                <a:rPr lang="en-US" sz="1000"/>
                <a:t>design</a:t>
              </a:r>
            </a:p>
          </p:txBody>
        </p:sp>
        <p:sp>
          <p:nvSpPr>
            <p:cNvPr id="26660" name="Oval 32"/>
            <p:cNvSpPr>
              <a:spLocks noChangeArrowheads="1"/>
            </p:cNvSpPr>
            <p:nvPr/>
          </p:nvSpPr>
          <p:spPr bwMode="auto">
            <a:xfrm>
              <a:off x="1239" y="3502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61" name="Text Box 33"/>
            <p:cNvSpPr txBox="1">
              <a:spLocks noChangeArrowheads="1"/>
            </p:cNvSpPr>
            <p:nvPr/>
          </p:nvSpPr>
          <p:spPr bwMode="auto">
            <a:xfrm>
              <a:off x="1233" y="3560"/>
              <a:ext cx="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Schematic</a:t>
              </a:r>
            </a:p>
          </p:txBody>
        </p:sp>
        <p:sp>
          <p:nvSpPr>
            <p:cNvPr id="26662" name="Oval 34"/>
            <p:cNvSpPr>
              <a:spLocks noChangeArrowheads="1"/>
            </p:cNvSpPr>
            <p:nvPr/>
          </p:nvSpPr>
          <p:spPr bwMode="auto">
            <a:xfrm>
              <a:off x="1860" y="3492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63" name="Text Box 35"/>
            <p:cNvSpPr txBox="1">
              <a:spLocks noChangeArrowheads="1"/>
            </p:cNvSpPr>
            <p:nvPr/>
          </p:nvSpPr>
          <p:spPr bwMode="auto">
            <a:xfrm>
              <a:off x="1928" y="3559"/>
              <a:ext cx="33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Netlist</a:t>
              </a:r>
            </a:p>
          </p:txBody>
        </p:sp>
        <p:sp>
          <p:nvSpPr>
            <p:cNvPr id="26664" name="Oval 36"/>
            <p:cNvSpPr>
              <a:spLocks noChangeArrowheads="1"/>
            </p:cNvSpPr>
            <p:nvPr/>
          </p:nvSpPr>
          <p:spPr bwMode="auto">
            <a:xfrm>
              <a:off x="2445" y="3493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65" name="Text Box 37"/>
            <p:cNvSpPr txBox="1">
              <a:spLocks noChangeArrowheads="1"/>
            </p:cNvSpPr>
            <p:nvPr/>
          </p:nvSpPr>
          <p:spPr bwMode="auto">
            <a:xfrm>
              <a:off x="2428" y="3524"/>
              <a:ext cx="51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Verification</a:t>
              </a:r>
            </a:p>
            <a:p>
              <a:pPr algn="ctr" eaLnBrk="0" hangingPunct="0"/>
              <a:r>
                <a:rPr lang="en-US" sz="1000"/>
                <a:t>plan</a:t>
              </a:r>
            </a:p>
          </p:txBody>
        </p:sp>
        <p:sp>
          <p:nvSpPr>
            <p:cNvPr id="26666" name="Oval 38"/>
            <p:cNvSpPr>
              <a:spLocks noChangeArrowheads="1"/>
            </p:cNvSpPr>
            <p:nvPr/>
          </p:nvSpPr>
          <p:spPr bwMode="auto">
            <a:xfrm>
              <a:off x="3086" y="3502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667" name="Text Box 39"/>
            <p:cNvSpPr txBox="1">
              <a:spLocks noChangeArrowheads="1"/>
            </p:cNvSpPr>
            <p:nvPr/>
          </p:nvSpPr>
          <p:spPr bwMode="auto">
            <a:xfrm>
              <a:off x="3069" y="3533"/>
              <a:ext cx="51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Verification</a:t>
              </a:r>
            </a:p>
            <a:p>
              <a:pPr algn="ctr" eaLnBrk="0" hangingPunct="0"/>
              <a:r>
                <a:rPr lang="en-US" sz="1000"/>
                <a:t>vectors</a:t>
              </a:r>
            </a:p>
          </p:txBody>
        </p:sp>
        <p:sp>
          <p:nvSpPr>
            <p:cNvPr id="26668" name="Line 40"/>
            <p:cNvSpPr>
              <a:spLocks noChangeShapeType="1"/>
            </p:cNvSpPr>
            <p:nvPr/>
          </p:nvSpPr>
          <p:spPr bwMode="auto">
            <a:xfrm flipH="1">
              <a:off x="1106" y="907"/>
              <a:ext cx="2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9" name="Line 41"/>
            <p:cNvSpPr>
              <a:spLocks noChangeShapeType="1"/>
            </p:cNvSpPr>
            <p:nvPr/>
          </p:nvSpPr>
          <p:spPr bwMode="auto">
            <a:xfrm>
              <a:off x="1106" y="910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0" name="Line 42"/>
            <p:cNvSpPr>
              <a:spLocks noChangeShapeType="1"/>
            </p:cNvSpPr>
            <p:nvPr/>
          </p:nvSpPr>
          <p:spPr bwMode="auto">
            <a:xfrm>
              <a:off x="1929" y="898"/>
              <a:ext cx="3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1" name="Line 43"/>
            <p:cNvSpPr>
              <a:spLocks noChangeShapeType="1"/>
            </p:cNvSpPr>
            <p:nvPr/>
          </p:nvSpPr>
          <p:spPr bwMode="auto">
            <a:xfrm flipH="1">
              <a:off x="2240" y="898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2" name="Line 44"/>
            <p:cNvSpPr>
              <a:spLocks noChangeShapeType="1"/>
            </p:cNvSpPr>
            <p:nvPr/>
          </p:nvSpPr>
          <p:spPr bwMode="auto">
            <a:xfrm flipH="1">
              <a:off x="1097" y="1493"/>
              <a:ext cx="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3" name="Line 45"/>
            <p:cNvSpPr>
              <a:spLocks noChangeShapeType="1"/>
            </p:cNvSpPr>
            <p:nvPr/>
          </p:nvSpPr>
          <p:spPr bwMode="auto">
            <a:xfrm flipV="1">
              <a:off x="1097" y="1355"/>
              <a:ext cx="0" cy="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4" name="Line 46"/>
            <p:cNvSpPr>
              <a:spLocks noChangeShapeType="1"/>
            </p:cNvSpPr>
            <p:nvPr/>
          </p:nvSpPr>
          <p:spPr bwMode="auto">
            <a:xfrm>
              <a:off x="1938" y="1447"/>
              <a:ext cx="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5" name="Line 47"/>
            <p:cNvSpPr>
              <a:spLocks noChangeShapeType="1"/>
            </p:cNvSpPr>
            <p:nvPr/>
          </p:nvSpPr>
          <p:spPr bwMode="auto">
            <a:xfrm flipV="1">
              <a:off x="2258" y="1349"/>
              <a:ext cx="0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6" name="Line 48"/>
            <p:cNvSpPr>
              <a:spLocks noChangeShapeType="1"/>
            </p:cNvSpPr>
            <p:nvPr/>
          </p:nvSpPr>
          <p:spPr bwMode="auto">
            <a:xfrm>
              <a:off x="1938" y="1520"/>
              <a:ext cx="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7" name="Line 49"/>
            <p:cNvSpPr>
              <a:spLocks noChangeShapeType="1"/>
            </p:cNvSpPr>
            <p:nvPr/>
          </p:nvSpPr>
          <p:spPr bwMode="auto">
            <a:xfrm>
              <a:off x="2258" y="1520"/>
              <a:ext cx="0" cy="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8" name="Line 50"/>
            <p:cNvSpPr>
              <a:spLocks noChangeShapeType="1"/>
            </p:cNvSpPr>
            <p:nvPr/>
          </p:nvSpPr>
          <p:spPr bwMode="auto">
            <a:xfrm>
              <a:off x="1975" y="21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9" name="Line 51"/>
            <p:cNvSpPr>
              <a:spLocks noChangeShapeType="1"/>
            </p:cNvSpPr>
            <p:nvPr/>
          </p:nvSpPr>
          <p:spPr bwMode="auto">
            <a:xfrm flipV="1">
              <a:off x="2167" y="1873"/>
              <a:ext cx="0" cy="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0" name="Line 52"/>
            <p:cNvSpPr>
              <a:spLocks noChangeShapeType="1"/>
            </p:cNvSpPr>
            <p:nvPr/>
          </p:nvSpPr>
          <p:spPr bwMode="auto">
            <a:xfrm>
              <a:off x="2496" y="1182"/>
              <a:ext cx="11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1" name="Line 53"/>
            <p:cNvSpPr>
              <a:spLocks noChangeShapeType="1"/>
            </p:cNvSpPr>
            <p:nvPr/>
          </p:nvSpPr>
          <p:spPr bwMode="auto">
            <a:xfrm flipV="1">
              <a:off x="3840" y="1300"/>
              <a:ext cx="0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2" name="Line 54"/>
            <p:cNvSpPr>
              <a:spLocks noChangeShapeType="1"/>
            </p:cNvSpPr>
            <p:nvPr/>
          </p:nvSpPr>
          <p:spPr bwMode="auto">
            <a:xfrm flipV="1">
              <a:off x="4800" y="1291"/>
              <a:ext cx="0" cy="1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3" name="Line 55"/>
            <p:cNvSpPr>
              <a:spLocks noChangeShapeType="1"/>
            </p:cNvSpPr>
            <p:nvPr/>
          </p:nvSpPr>
          <p:spPr bwMode="auto">
            <a:xfrm>
              <a:off x="4806" y="1755"/>
              <a:ext cx="0" cy="1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4" name="Line 56"/>
            <p:cNvSpPr>
              <a:spLocks noChangeShapeType="1"/>
            </p:cNvSpPr>
            <p:nvPr/>
          </p:nvSpPr>
          <p:spPr bwMode="auto">
            <a:xfrm>
              <a:off x="4139" y="1294"/>
              <a:ext cx="487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5" name="Line 57"/>
            <p:cNvSpPr>
              <a:spLocks noChangeShapeType="1"/>
            </p:cNvSpPr>
            <p:nvPr/>
          </p:nvSpPr>
          <p:spPr bwMode="auto">
            <a:xfrm flipH="1">
              <a:off x="4059" y="2087"/>
              <a:ext cx="4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6" name="Line 58"/>
            <p:cNvSpPr>
              <a:spLocks noChangeShapeType="1"/>
            </p:cNvSpPr>
            <p:nvPr/>
          </p:nvSpPr>
          <p:spPr bwMode="auto">
            <a:xfrm>
              <a:off x="2380" y="1870"/>
              <a:ext cx="153" cy="6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7" name="Line 59"/>
            <p:cNvSpPr>
              <a:spLocks noChangeShapeType="1"/>
            </p:cNvSpPr>
            <p:nvPr/>
          </p:nvSpPr>
          <p:spPr bwMode="auto">
            <a:xfrm flipH="1" flipV="1">
              <a:off x="2475" y="1816"/>
              <a:ext cx="1603" cy="7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8" name="Line 60"/>
            <p:cNvSpPr>
              <a:spLocks noChangeShapeType="1"/>
            </p:cNvSpPr>
            <p:nvPr/>
          </p:nvSpPr>
          <p:spPr bwMode="auto">
            <a:xfrm>
              <a:off x="3977" y="2187"/>
              <a:ext cx="36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9" name="Line 61"/>
            <p:cNvSpPr>
              <a:spLocks noChangeShapeType="1"/>
            </p:cNvSpPr>
            <p:nvPr/>
          </p:nvSpPr>
          <p:spPr bwMode="auto">
            <a:xfrm flipH="1">
              <a:off x="2697" y="1712"/>
              <a:ext cx="933" cy="8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0" name="Line 62"/>
            <p:cNvSpPr>
              <a:spLocks noChangeShapeType="1"/>
            </p:cNvSpPr>
            <p:nvPr/>
          </p:nvSpPr>
          <p:spPr bwMode="auto">
            <a:xfrm flipV="1">
              <a:off x="2935" y="2160"/>
              <a:ext cx="695" cy="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1" name="Line 63"/>
            <p:cNvSpPr>
              <a:spLocks noChangeShapeType="1"/>
            </p:cNvSpPr>
            <p:nvPr/>
          </p:nvSpPr>
          <p:spPr bwMode="auto">
            <a:xfrm>
              <a:off x="2935" y="2645"/>
              <a:ext cx="2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2" name="Line 64"/>
            <p:cNvSpPr>
              <a:spLocks noChangeShapeType="1"/>
            </p:cNvSpPr>
            <p:nvPr/>
          </p:nvSpPr>
          <p:spPr bwMode="auto">
            <a:xfrm>
              <a:off x="3666" y="2645"/>
              <a:ext cx="3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3" name="Line 65"/>
            <p:cNvSpPr>
              <a:spLocks noChangeShapeType="1"/>
            </p:cNvSpPr>
            <p:nvPr/>
          </p:nvSpPr>
          <p:spPr bwMode="auto">
            <a:xfrm flipH="1">
              <a:off x="2017" y="2654"/>
              <a:ext cx="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4" name="Line 66"/>
            <p:cNvSpPr>
              <a:spLocks noChangeShapeType="1"/>
            </p:cNvSpPr>
            <p:nvPr/>
          </p:nvSpPr>
          <p:spPr bwMode="auto">
            <a:xfrm>
              <a:off x="2676" y="2769"/>
              <a:ext cx="3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5" name="Line 67"/>
            <p:cNvSpPr>
              <a:spLocks noChangeShapeType="1"/>
            </p:cNvSpPr>
            <p:nvPr/>
          </p:nvSpPr>
          <p:spPr bwMode="auto">
            <a:xfrm>
              <a:off x="850" y="3367"/>
              <a:ext cx="3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6" name="Line 68"/>
            <p:cNvSpPr>
              <a:spLocks noChangeShapeType="1"/>
            </p:cNvSpPr>
            <p:nvPr/>
          </p:nvSpPr>
          <p:spPr bwMode="auto">
            <a:xfrm flipH="1">
              <a:off x="846" y="3367"/>
              <a:ext cx="1" cy="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7" name="Line 69"/>
            <p:cNvSpPr>
              <a:spLocks noChangeShapeType="1"/>
            </p:cNvSpPr>
            <p:nvPr/>
          </p:nvSpPr>
          <p:spPr bwMode="auto">
            <a:xfrm flipV="1">
              <a:off x="1472" y="3367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8" name="Line 70"/>
            <p:cNvSpPr>
              <a:spLocks noChangeShapeType="1"/>
            </p:cNvSpPr>
            <p:nvPr/>
          </p:nvSpPr>
          <p:spPr bwMode="auto">
            <a:xfrm flipV="1">
              <a:off x="2094" y="3367"/>
              <a:ext cx="0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9" name="Line 71"/>
            <p:cNvSpPr>
              <a:spLocks noChangeShapeType="1"/>
            </p:cNvSpPr>
            <p:nvPr/>
          </p:nvSpPr>
          <p:spPr bwMode="auto">
            <a:xfrm flipV="1">
              <a:off x="2679" y="3367"/>
              <a:ext cx="0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0" name="Line 72"/>
            <p:cNvSpPr>
              <a:spLocks noChangeShapeType="1"/>
            </p:cNvSpPr>
            <p:nvPr/>
          </p:nvSpPr>
          <p:spPr bwMode="auto">
            <a:xfrm flipV="1">
              <a:off x="3328" y="3367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1" name="Line 73"/>
            <p:cNvSpPr>
              <a:spLocks noChangeShapeType="1"/>
            </p:cNvSpPr>
            <p:nvPr/>
          </p:nvSpPr>
          <p:spPr bwMode="auto">
            <a:xfrm flipH="1" flipV="1">
              <a:off x="4005" y="3370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2" name="Line 74"/>
            <p:cNvSpPr>
              <a:spLocks noChangeShapeType="1"/>
            </p:cNvSpPr>
            <p:nvPr/>
          </p:nvSpPr>
          <p:spPr bwMode="auto">
            <a:xfrm>
              <a:off x="4663" y="3367"/>
              <a:ext cx="0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3" name="Line 75"/>
            <p:cNvSpPr>
              <a:spLocks noChangeShapeType="1"/>
            </p:cNvSpPr>
            <p:nvPr/>
          </p:nvSpPr>
          <p:spPr bwMode="auto">
            <a:xfrm flipH="1">
              <a:off x="2551" y="3285"/>
              <a:ext cx="128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4" name="Line 76"/>
            <p:cNvSpPr>
              <a:spLocks noChangeShapeType="1"/>
            </p:cNvSpPr>
            <p:nvPr/>
          </p:nvSpPr>
          <p:spPr bwMode="auto">
            <a:xfrm>
              <a:off x="2679" y="3285"/>
              <a:ext cx="128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5" name="Line 77"/>
            <p:cNvSpPr>
              <a:spLocks noChangeShapeType="1"/>
            </p:cNvSpPr>
            <p:nvPr/>
          </p:nvSpPr>
          <p:spPr bwMode="auto">
            <a:xfrm flipH="1">
              <a:off x="466" y="2160"/>
              <a:ext cx="9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6" name="Line 78"/>
            <p:cNvSpPr>
              <a:spLocks noChangeShapeType="1"/>
            </p:cNvSpPr>
            <p:nvPr/>
          </p:nvSpPr>
          <p:spPr bwMode="auto">
            <a:xfrm>
              <a:off x="466" y="2160"/>
              <a:ext cx="3" cy="1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7" name="Line 79"/>
            <p:cNvSpPr>
              <a:spLocks noChangeShapeType="1"/>
            </p:cNvSpPr>
            <p:nvPr/>
          </p:nvSpPr>
          <p:spPr bwMode="auto">
            <a:xfrm flipH="1">
              <a:off x="1472" y="3775"/>
              <a:ext cx="3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8" name="Line 80"/>
            <p:cNvSpPr>
              <a:spLocks noChangeShapeType="1"/>
            </p:cNvSpPr>
            <p:nvPr/>
          </p:nvSpPr>
          <p:spPr bwMode="auto">
            <a:xfrm flipH="1">
              <a:off x="466" y="3889"/>
              <a:ext cx="10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9" name="Line 81"/>
            <p:cNvSpPr>
              <a:spLocks noChangeShapeType="1"/>
            </p:cNvSpPr>
            <p:nvPr/>
          </p:nvSpPr>
          <p:spPr bwMode="auto">
            <a:xfrm>
              <a:off x="4581" y="2645"/>
              <a:ext cx="5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0" name="Line 82"/>
            <p:cNvSpPr>
              <a:spLocks noChangeShapeType="1"/>
            </p:cNvSpPr>
            <p:nvPr/>
          </p:nvSpPr>
          <p:spPr bwMode="auto">
            <a:xfrm>
              <a:off x="5157" y="2645"/>
              <a:ext cx="0" cy="1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1" name="Line 83"/>
            <p:cNvSpPr>
              <a:spLocks noChangeShapeType="1"/>
            </p:cNvSpPr>
            <p:nvPr/>
          </p:nvSpPr>
          <p:spPr bwMode="auto">
            <a:xfrm>
              <a:off x="2094" y="3769"/>
              <a:ext cx="0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2" name="Line 84"/>
            <p:cNvSpPr>
              <a:spLocks noChangeShapeType="1"/>
            </p:cNvSpPr>
            <p:nvPr/>
          </p:nvSpPr>
          <p:spPr bwMode="auto">
            <a:xfrm>
              <a:off x="2094" y="3898"/>
              <a:ext cx="3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3" name="Line 85"/>
            <p:cNvSpPr>
              <a:spLocks noChangeShapeType="1"/>
            </p:cNvSpPr>
            <p:nvPr/>
          </p:nvSpPr>
          <p:spPr bwMode="auto">
            <a:xfrm flipH="1" flipV="1">
              <a:off x="957" y="691"/>
              <a:ext cx="3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4" name="Line 86"/>
            <p:cNvSpPr>
              <a:spLocks noChangeShapeType="1"/>
            </p:cNvSpPr>
            <p:nvPr/>
          </p:nvSpPr>
          <p:spPr bwMode="auto">
            <a:xfrm>
              <a:off x="960" y="688"/>
              <a:ext cx="29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5" name="Line 87"/>
            <p:cNvSpPr>
              <a:spLocks noChangeShapeType="1"/>
            </p:cNvSpPr>
            <p:nvPr/>
          </p:nvSpPr>
          <p:spPr bwMode="auto">
            <a:xfrm>
              <a:off x="3922" y="685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6" name="Oval 88"/>
            <p:cNvSpPr>
              <a:spLocks noChangeArrowheads="1"/>
            </p:cNvSpPr>
            <p:nvPr/>
          </p:nvSpPr>
          <p:spPr bwMode="auto">
            <a:xfrm>
              <a:off x="3767" y="3489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717" name="Text Box 89"/>
            <p:cNvSpPr txBox="1">
              <a:spLocks noChangeArrowheads="1"/>
            </p:cNvSpPr>
            <p:nvPr/>
          </p:nvSpPr>
          <p:spPr bwMode="auto">
            <a:xfrm>
              <a:off x="3761" y="3502"/>
              <a:ext cx="4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Simulation</a:t>
              </a:r>
            </a:p>
            <a:p>
              <a:pPr algn="ctr" eaLnBrk="0" hangingPunct="0"/>
              <a:r>
                <a:rPr lang="en-US" sz="1000"/>
                <a:t>prelayout</a:t>
              </a:r>
            </a:p>
          </p:txBody>
        </p:sp>
        <p:sp>
          <p:nvSpPr>
            <p:cNvPr id="26718" name="Oval 90"/>
            <p:cNvSpPr>
              <a:spLocks noChangeArrowheads="1"/>
            </p:cNvSpPr>
            <p:nvPr/>
          </p:nvSpPr>
          <p:spPr bwMode="auto">
            <a:xfrm>
              <a:off x="4425" y="3479"/>
              <a:ext cx="476" cy="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6719" name="Text Box 91"/>
            <p:cNvSpPr txBox="1">
              <a:spLocks noChangeArrowheads="1"/>
            </p:cNvSpPr>
            <p:nvPr/>
          </p:nvSpPr>
          <p:spPr bwMode="auto">
            <a:xfrm>
              <a:off x="4419" y="3492"/>
              <a:ext cx="4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Simulation</a:t>
              </a:r>
            </a:p>
            <a:p>
              <a:pPr algn="ctr" eaLnBrk="0" hangingPunct="0"/>
              <a:r>
                <a:rPr lang="en-US" sz="1000"/>
                <a:t>postlayout</a:t>
              </a:r>
            </a:p>
          </p:txBody>
        </p:sp>
        <p:sp>
          <p:nvSpPr>
            <p:cNvPr id="26720" name="Text Box 92"/>
            <p:cNvSpPr txBox="1">
              <a:spLocks noChangeArrowheads="1"/>
            </p:cNvSpPr>
            <p:nvPr/>
          </p:nvSpPr>
          <p:spPr bwMode="auto">
            <a:xfrm>
              <a:off x="1057" y="772"/>
              <a:ext cx="3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Review</a:t>
              </a:r>
            </a:p>
          </p:txBody>
        </p:sp>
        <p:sp>
          <p:nvSpPr>
            <p:cNvPr id="26721" name="Text Box 93"/>
            <p:cNvSpPr txBox="1">
              <a:spLocks noChangeArrowheads="1"/>
            </p:cNvSpPr>
            <p:nvPr/>
          </p:nvSpPr>
          <p:spPr bwMode="auto">
            <a:xfrm>
              <a:off x="1899" y="772"/>
              <a:ext cx="3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Review</a:t>
              </a:r>
            </a:p>
          </p:txBody>
        </p:sp>
        <p:sp>
          <p:nvSpPr>
            <p:cNvPr id="26722" name="Text Box 94"/>
            <p:cNvSpPr txBox="1">
              <a:spLocks noChangeArrowheads="1"/>
            </p:cNvSpPr>
            <p:nvPr/>
          </p:nvSpPr>
          <p:spPr bwMode="auto">
            <a:xfrm>
              <a:off x="2859" y="672"/>
              <a:ext cx="3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Review</a:t>
              </a:r>
            </a:p>
          </p:txBody>
        </p:sp>
        <p:sp>
          <p:nvSpPr>
            <p:cNvPr id="26723" name="Text Box 95"/>
            <p:cNvSpPr txBox="1">
              <a:spLocks noChangeArrowheads="1"/>
            </p:cNvSpPr>
            <p:nvPr/>
          </p:nvSpPr>
          <p:spPr bwMode="auto">
            <a:xfrm>
              <a:off x="3608" y="1331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24" name="Text Box 96"/>
            <p:cNvSpPr txBox="1">
              <a:spLocks noChangeArrowheads="1"/>
            </p:cNvSpPr>
            <p:nvPr/>
          </p:nvSpPr>
          <p:spPr bwMode="auto">
            <a:xfrm>
              <a:off x="4185" y="1367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25" name="Text Box 97"/>
            <p:cNvSpPr txBox="1">
              <a:spLocks noChangeArrowheads="1"/>
            </p:cNvSpPr>
            <p:nvPr/>
          </p:nvSpPr>
          <p:spPr bwMode="auto">
            <a:xfrm>
              <a:off x="4771" y="1322"/>
              <a:ext cx="3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Create</a:t>
              </a:r>
            </a:p>
          </p:txBody>
        </p:sp>
        <p:sp>
          <p:nvSpPr>
            <p:cNvPr id="26726" name="Text Box 98"/>
            <p:cNvSpPr txBox="1">
              <a:spLocks noChangeArrowheads="1"/>
            </p:cNvSpPr>
            <p:nvPr/>
          </p:nvSpPr>
          <p:spPr bwMode="auto">
            <a:xfrm>
              <a:off x="4770" y="1787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27" name="Text Box 99"/>
            <p:cNvSpPr txBox="1">
              <a:spLocks noChangeArrowheads="1"/>
            </p:cNvSpPr>
            <p:nvPr/>
          </p:nvSpPr>
          <p:spPr bwMode="auto">
            <a:xfrm>
              <a:off x="4139" y="2062"/>
              <a:ext cx="3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Create</a:t>
              </a:r>
            </a:p>
          </p:txBody>
        </p:sp>
        <p:sp>
          <p:nvSpPr>
            <p:cNvPr id="26728" name="Text Box 100"/>
            <p:cNvSpPr txBox="1">
              <a:spLocks noChangeArrowheads="1"/>
            </p:cNvSpPr>
            <p:nvPr/>
          </p:nvSpPr>
          <p:spPr bwMode="auto">
            <a:xfrm>
              <a:off x="4149" y="2271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29" name="Text Box 101"/>
            <p:cNvSpPr txBox="1">
              <a:spLocks noChangeArrowheads="1"/>
            </p:cNvSpPr>
            <p:nvPr/>
          </p:nvSpPr>
          <p:spPr bwMode="auto">
            <a:xfrm>
              <a:off x="3810" y="2299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30" name="Text Box 102"/>
            <p:cNvSpPr txBox="1">
              <a:spLocks noChangeArrowheads="1"/>
            </p:cNvSpPr>
            <p:nvPr/>
          </p:nvSpPr>
          <p:spPr bwMode="auto">
            <a:xfrm>
              <a:off x="3271" y="2299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31" name="Text Box 103"/>
            <p:cNvSpPr txBox="1">
              <a:spLocks noChangeArrowheads="1"/>
            </p:cNvSpPr>
            <p:nvPr/>
          </p:nvSpPr>
          <p:spPr bwMode="auto">
            <a:xfrm>
              <a:off x="3124" y="1761"/>
              <a:ext cx="3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dirty="0"/>
                <a:t>Create</a:t>
              </a:r>
            </a:p>
          </p:txBody>
        </p:sp>
        <p:sp>
          <p:nvSpPr>
            <p:cNvPr id="26732" name="Text Box 104"/>
            <p:cNvSpPr txBox="1">
              <a:spLocks noChangeArrowheads="1"/>
            </p:cNvSpPr>
            <p:nvPr/>
          </p:nvSpPr>
          <p:spPr bwMode="auto">
            <a:xfrm>
              <a:off x="1049" y="1466"/>
              <a:ext cx="3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Create</a:t>
              </a:r>
            </a:p>
            <a:p>
              <a:pPr algn="ctr" eaLnBrk="0" hangingPunct="0"/>
              <a:r>
                <a:rPr lang="en-US" sz="1000"/>
                <a:t>Use</a:t>
              </a:r>
            </a:p>
          </p:txBody>
        </p:sp>
        <p:sp>
          <p:nvSpPr>
            <p:cNvPr id="26733" name="Text Box 105"/>
            <p:cNvSpPr txBox="1">
              <a:spLocks noChangeArrowheads="1"/>
            </p:cNvSpPr>
            <p:nvPr/>
          </p:nvSpPr>
          <p:spPr bwMode="auto">
            <a:xfrm>
              <a:off x="2223" y="1321"/>
              <a:ext cx="3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Create</a:t>
              </a:r>
            </a:p>
            <a:p>
              <a:pPr algn="ctr" eaLnBrk="0" hangingPunct="0"/>
              <a:r>
                <a:rPr lang="en-US" sz="1000"/>
                <a:t>Use</a:t>
              </a:r>
            </a:p>
          </p:txBody>
        </p:sp>
        <p:sp>
          <p:nvSpPr>
            <p:cNvPr id="26734" name="Text Box 106"/>
            <p:cNvSpPr txBox="1">
              <a:spLocks noChangeArrowheads="1"/>
            </p:cNvSpPr>
            <p:nvPr/>
          </p:nvSpPr>
          <p:spPr bwMode="auto">
            <a:xfrm>
              <a:off x="1898" y="1495"/>
              <a:ext cx="3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Review</a:t>
              </a:r>
            </a:p>
          </p:txBody>
        </p:sp>
        <p:sp>
          <p:nvSpPr>
            <p:cNvPr id="26735" name="Text Box 107"/>
            <p:cNvSpPr txBox="1">
              <a:spLocks noChangeArrowheads="1"/>
            </p:cNvSpPr>
            <p:nvPr/>
          </p:nvSpPr>
          <p:spPr bwMode="auto">
            <a:xfrm>
              <a:off x="801" y="1935"/>
              <a:ext cx="4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000"/>
                <a:t>Review</a:t>
              </a:r>
            </a:p>
            <a:p>
              <a:pPr algn="ctr" eaLnBrk="0" hangingPunct="0"/>
              <a:r>
                <a:rPr lang="en-US" sz="1000"/>
                <a:t>contribute</a:t>
              </a:r>
            </a:p>
          </p:txBody>
        </p:sp>
        <p:sp>
          <p:nvSpPr>
            <p:cNvPr id="26736" name="Text Box 108"/>
            <p:cNvSpPr txBox="1">
              <a:spLocks noChangeArrowheads="1"/>
            </p:cNvSpPr>
            <p:nvPr/>
          </p:nvSpPr>
          <p:spPr bwMode="auto">
            <a:xfrm>
              <a:off x="1944" y="2034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37" name="Text Box 109"/>
            <p:cNvSpPr txBox="1">
              <a:spLocks noChangeArrowheads="1"/>
            </p:cNvSpPr>
            <p:nvPr/>
          </p:nvSpPr>
          <p:spPr bwMode="auto">
            <a:xfrm>
              <a:off x="2072" y="2518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38" name="Text Box 110"/>
            <p:cNvSpPr txBox="1">
              <a:spLocks noChangeArrowheads="1"/>
            </p:cNvSpPr>
            <p:nvPr/>
          </p:nvSpPr>
          <p:spPr bwMode="auto">
            <a:xfrm>
              <a:off x="2202" y="2226"/>
              <a:ext cx="32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dirty="0" smtClean="0"/>
                <a:t>Create</a:t>
              </a:r>
              <a:endParaRPr lang="en-US" sz="1000" dirty="0"/>
            </a:p>
          </p:txBody>
        </p:sp>
        <p:sp>
          <p:nvSpPr>
            <p:cNvPr id="26739" name="Text Box 111"/>
            <p:cNvSpPr txBox="1">
              <a:spLocks noChangeArrowheads="1"/>
            </p:cNvSpPr>
            <p:nvPr/>
          </p:nvSpPr>
          <p:spPr bwMode="auto">
            <a:xfrm>
              <a:off x="2356" y="2821"/>
              <a:ext cx="3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Create</a:t>
              </a:r>
            </a:p>
          </p:txBody>
        </p:sp>
        <p:sp>
          <p:nvSpPr>
            <p:cNvPr id="26740" name="Text Box 112"/>
            <p:cNvSpPr txBox="1">
              <a:spLocks noChangeArrowheads="1"/>
            </p:cNvSpPr>
            <p:nvPr/>
          </p:nvSpPr>
          <p:spPr bwMode="auto">
            <a:xfrm>
              <a:off x="4916" y="3104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Use</a:t>
              </a:r>
            </a:p>
          </p:txBody>
        </p:sp>
        <p:sp>
          <p:nvSpPr>
            <p:cNvPr id="26741" name="Text Box 113"/>
            <p:cNvSpPr txBox="1">
              <a:spLocks noChangeArrowheads="1"/>
            </p:cNvSpPr>
            <p:nvPr/>
          </p:nvSpPr>
          <p:spPr bwMode="auto">
            <a:xfrm>
              <a:off x="2905" y="2666"/>
              <a:ext cx="3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Review</a:t>
              </a:r>
            </a:p>
          </p:txBody>
        </p:sp>
        <p:sp>
          <p:nvSpPr>
            <p:cNvPr id="26742" name="Text Box 114"/>
            <p:cNvSpPr txBox="1">
              <a:spLocks noChangeArrowheads="1"/>
            </p:cNvSpPr>
            <p:nvPr/>
          </p:nvSpPr>
          <p:spPr bwMode="auto">
            <a:xfrm>
              <a:off x="3691" y="2620"/>
              <a:ext cx="3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/>
                <a:t>Create</a:t>
              </a:r>
            </a:p>
          </p:txBody>
        </p:sp>
      </p:grpSp>
      <p:sp>
        <p:nvSpPr>
          <p:cNvPr id="26630" name="Text Box 115"/>
          <p:cNvSpPr txBox="1">
            <a:spLocks noChangeArrowheads="1"/>
          </p:cNvSpPr>
          <p:nvPr/>
        </p:nvSpPr>
        <p:spPr bwMode="auto">
          <a:xfrm>
            <a:off x="6438900" y="1524000"/>
            <a:ext cx="24765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i="1" dirty="0"/>
              <a:t>Adapted from</a:t>
            </a:r>
            <a:r>
              <a:rPr lang="en-US" sz="1000" dirty="0"/>
              <a:t>: </a:t>
            </a:r>
            <a:r>
              <a:rPr lang="en-US" sz="1000" dirty="0" err="1"/>
              <a:t>Bailetti</a:t>
            </a:r>
            <a:r>
              <a:rPr lang="en-US" sz="1000" dirty="0"/>
              <a:t>, Callahan, and Di-</a:t>
            </a:r>
            <a:r>
              <a:rPr lang="en-US" sz="1000" dirty="0" err="1"/>
              <a:t>Pietro</a:t>
            </a:r>
            <a:r>
              <a:rPr lang="en-US" sz="1000" dirty="0"/>
              <a:t>, Nov. 1994, </a:t>
            </a:r>
            <a:r>
              <a:rPr lang="en-US" sz="1000" i="1" dirty="0"/>
              <a:t>IEEE Transactions on Engineering Management</a:t>
            </a:r>
          </a:p>
        </p:txBody>
      </p:sp>
      <p:sp>
        <p:nvSpPr>
          <p:cNvPr id="26631" name="Rectangle 118"/>
          <p:cNvSpPr>
            <a:spLocks noChangeArrowheads="1"/>
          </p:cNvSpPr>
          <p:nvPr/>
        </p:nvSpPr>
        <p:spPr bwMode="auto">
          <a:xfrm>
            <a:off x="4876800" y="2209800"/>
            <a:ext cx="928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Contribute use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79403B2-3E6D-4E66-8F22-2036252102FE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E95F438-DF71-465E-996D-AB40879F072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765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Team Empowerment</a:t>
            </a:r>
          </a:p>
        </p:txBody>
      </p:sp>
      <p:sp>
        <p:nvSpPr>
          <p:cNvPr id="27653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2652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Project managers must </a:t>
            </a:r>
            <a:r>
              <a:rPr lang="en-US" smtClean="0">
                <a:solidFill>
                  <a:srgbClr val="FF0000"/>
                </a:solidFill>
              </a:rPr>
              <a:t>delegate responsibilities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coordinate work</a:t>
            </a:r>
            <a:r>
              <a:rPr lang="en-US" smtClean="0"/>
              <a:t>, and supervise and</a:t>
            </a:r>
            <a:r>
              <a:rPr lang="en-US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rgbClr val="FF0000"/>
                </a:solidFill>
              </a:rPr>
              <a:t>motivate</a:t>
            </a:r>
            <a:r>
              <a:rPr lang="en-US" smtClean="0"/>
              <a:t> team members</a:t>
            </a:r>
          </a:p>
          <a:p>
            <a:pPr>
              <a:lnSpc>
                <a:spcPct val="90000"/>
              </a:lnSpc>
            </a:pPr>
            <a:r>
              <a:rPr lang="en-US" smtClean="0"/>
              <a:t>A </a:t>
            </a:r>
            <a:r>
              <a:rPr lang="en-US" smtClean="0">
                <a:solidFill>
                  <a:srgbClr val="FF0000"/>
                </a:solidFill>
              </a:rPr>
              <a:t>participative management style </a:t>
            </a:r>
            <a:r>
              <a:rPr lang="en-US" smtClean="0"/>
              <a:t>works best with project teams</a:t>
            </a:r>
          </a:p>
          <a:p>
            <a:pPr>
              <a:lnSpc>
                <a:spcPct val="90000"/>
              </a:lnSpc>
            </a:pPr>
            <a:r>
              <a:rPr lang="en-US" smtClean="0"/>
              <a:t>Participative management give more empowerment to team members and allows them to be </a:t>
            </a:r>
            <a:r>
              <a:rPr lang="en-US" smtClean="0">
                <a:solidFill>
                  <a:srgbClr val="FF0000"/>
                </a:solidFill>
              </a:rPr>
              <a:t>more self-directed</a:t>
            </a:r>
          </a:p>
          <a:p>
            <a:pPr>
              <a:lnSpc>
                <a:spcPct val="90000"/>
              </a:lnSpc>
            </a:pPr>
            <a:r>
              <a:rPr lang="en-US" smtClean="0"/>
              <a:t>A participative style with </a:t>
            </a:r>
            <a:r>
              <a:rPr lang="en-US" smtClean="0">
                <a:solidFill>
                  <a:srgbClr val="FF0000"/>
                </a:solidFill>
              </a:rPr>
              <a:t>team empowerment </a:t>
            </a:r>
            <a:r>
              <a:rPr lang="en-US" smtClean="0"/>
              <a:t>requires less supervision by the PM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B79BB4-D181-42A0-847F-3DCA503DA1F2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C4ABAB7-B0D8-4C43-A96E-75271EE9F5DB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277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Practice</a:t>
            </a:r>
            <a:endParaRPr lang="en-US" sz="3600" b="1" dirty="0" smtClean="0"/>
          </a:p>
        </p:txBody>
      </p:sp>
      <p:sp>
        <p:nvSpPr>
          <p:cNvPr id="3277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1" charset="2"/>
              <a:buNone/>
            </a:pPr>
            <a:r>
              <a:rPr lang="en-US" smtClean="0"/>
              <a:t>Review Questions: 1,2,3,4,6,7,8 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mtClean="0"/>
              <a:t>Discussion Questions: 9,10,11,12,16,17,23 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mtClean="0"/>
              <a:t>Incidents for Discussion: 1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mtClean="0"/>
              <a:t>Problems: 24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mtClean="0"/>
              <a:t>Cases: 1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E128C9-F7FF-4608-A5A9-62795F2209FF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76CFAC5-005B-4002-A08F-08F295D91D6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9220" name="Rectangle 1026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hangingPunct="1"/>
            <a:r>
              <a:rPr lang="en-US" sz="3600" b="1" smtClean="0"/>
              <a:t>PM’s First Job</a:t>
            </a:r>
          </a:p>
        </p:txBody>
      </p:sp>
      <p:sp>
        <p:nvSpPr>
          <p:cNvPr id="9221" name="Rectangle 1027"/>
          <p:cNvSpPr>
            <a:spLocks noGrp="1"/>
          </p:cNvSpPr>
          <p:nvPr>
            <p:ph type="body" idx="4294967295"/>
          </p:nvPr>
        </p:nvSpPr>
        <p:spPr>
          <a:xfrm>
            <a:off x="152400" y="1295400"/>
            <a:ext cx="8991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Two extreme views on planning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Ready, fire, aim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Paralysis by analysis</a:t>
            </a:r>
          </a:p>
          <a:p>
            <a:r>
              <a:rPr lang="en-US" smtClean="0"/>
              <a:t>Review the project scope with the senior mgt</a:t>
            </a:r>
          </a:p>
          <a:p>
            <a:pPr lvl="1"/>
            <a:r>
              <a:rPr lang="en-US" smtClean="0"/>
              <a:t>What </a:t>
            </a:r>
            <a:r>
              <a:rPr lang="en-US" smtClean="0">
                <a:solidFill>
                  <a:srgbClr val="FF0000"/>
                </a:solidFill>
              </a:rPr>
              <a:t>expectations</a:t>
            </a:r>
            <a:r>
              <a:rPr lang="en-US" smtClean="0"/>
              <a:t> the organization has</a:t>
            </a:r>
          </a:p>
          <a:p>
            <a:pPr lvl="1">
              <a:buClr>
                <a:schemeClr val="tx1"/>
              </a:buClr>
            </a:pPr>
            <a:r>
              <a:rPr lang="en-US" smtClean="0">
                <a:solidFill>
                  <a:srgbClr val="FF0000"/>
                </a:solidFill>
              </a:rPr>
              <a:t>Who among senior managers </a:t>
            </a:r>
            <a:r>
              <a:rPr lang="en-US" smtClean="0"/>
              <a:t>have interest in the project</a:t>
            </a:r>
          </a:p>
          <a:p>
            <a:pPr lvl="1"/>
            <a:r>
              <a:rPr lang="en-US" smtClean="0"/>
              <a:t>Is there anything in the project which is </a:t>
            </a:r>
            <a:r>
              <a:rPr lang="en-US" smtClean="0">
                <a:solidFill>
                  <a:srgbClr val="FF0000"/>
                </a:solidFill>
              </a:rPr>
              <a:t>atypical</a:t>
            </a:r>
          </a:p>
          <a:p>
            <a:r>
              <a:rPr lang="en-US" b="1" smtClean="0"/>
              <a:t> </a:t>
            </a:r>
            <a:r>
              <a:rPr lang="en-US" smtClean="0"/>
              <a:t>Develop Invitation List</a:t>
            </a:r>
          </a:p>
          <a:p>
            <a:pPr lvl="1"/>
            <a:r>
              <a:rPr lang="en-US" smtClean="0"/>
              <a:t>Senior mgt: At least the project </a:t>
            </a:r>
            <a:r>
              <a:rPr lang="en-US" smtClean="0">
                <a:solidFill>
                  <a:srgbClr val="FF0000"/>
                </a:solidFill>
              </a:rPr>
              <a:t>champion</a:t>
            </a:r>
          </a:p>
          <a:p>
            <a:pPr lvl="1"/>
            <a:r>
              <a:rPr lang="en-US" smtClean="0"/>
              <a:t>Related </a:t>
            </a:r>
            <a:r>
              <a:rPr lang="en-US" smtClean="0">
                <a:solidFill>
                  <a:srgbClr val="FF0000"/>
                </a:solidFill>
              </a:rPr>
              <a:t>functional managers</a:t>
            </a:r>
          </a:p>
          <a:p>
            <a:pPr lvl="1"/>
            <a:r>
              <a:rPr lang="en-US" smtClean="0"/>
              <a:t>Related </a:t>
            </a:r>
            <a:r>
              <a:rPr lang="en-US" smtClean="0">
                <a:solidFill>
                  <a:srgbClr val="FF0000"/>
                </a:solidFill>
              </a:rPr>
              <a:t>highly technical experts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172AAEC-B83C-4C2C-93DC-3A0189745B83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DDBE50A-BB8D-47A1-B6CA-2D79034C9BF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Project Charter</a:t>
            </a:r>
            <a:br>
              <a:rPr lang="en-US" sz="4000" b="1" smtClean="0"/>
            </a:br>
            <a:r>
              <a:rPr lang="en-US" sz="2800" b="1" smtClean="0"/>
              <a:t>(or Project Master Plan)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371600"/>
            <a:ext cx="8991600" cy="4800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Agreed-upon, legally binding project plan (the final plan)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Overview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Objectives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General approach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Contractual aspects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Schedules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Resources and budgets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Personnel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Evaluation methods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Potential problems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Small or routine projects may not need all 9 of these elements in the project charter.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320AA81-0712-4AA8-BDA2-5E0FC9C5D483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84D8BB4-425D-47DB-8140-E206C40A9EF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Project Charter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65238"/>
            <a:ext cx="8229600" cy="4525962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en-US" sz="2400" b="1" dirty="0" smtClean="0"/>
              <a:t>Overview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dirty="0" smtClean="0"/>
              <a:t>Brief description of project and deliverables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dirty="0" smtClean="0"/>
              <a:t>Major milestones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dirty="0" smtClean="0"/>
              <a:t>Profitability and competitive impacts</a:t>
            </a:r>
          </a:p>
          <a:p>
            <a:pPr marL="609600" indent="-609600" eaLnBrk="1" hangingPunct="1">
              <a:buFontTx/>
              <a:buAutoNum type="arabicPeriod" startAt="2"/>
              <a:defRPr/>
            </a:pPr>
            <a:r>
              <a:rPr lang="en-US" sz="2400" b="1" dirty="0" smtClean="0"/>
              <a:t>Objectives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dirty="0" smtClean="0"/>
              <a:t>Purpose of project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dirty="0" smtClean="0"/>
              <a:t>More detailed description of deliverables</a:t>
            </a:r>
          </a:p>
          <a:p>
            <a:pPr marL="609600" indent="-609600" eaLnBrk="1" hangingPunct="1">
              <a:buFontTx/>
              <a:buAutoNum type="arabicPeriod" startAt="3"/>
              <a:defRPr/>
            </a:pPr>
            <a:r>
              <a:rPr lang="en-US" sz="2400" b="1" dirty="0" smtClean="0"/>
              <a:t>General Approach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dirty="0" smtClean="0"/>
              <a:t>Technical and managerial approaches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n-US" dirty="0" smtClean="0"/>
              <a:t>Relationship with other projects</a:t>
            </a:r>
          </a:p>
          <a:p>
            <a:pPr marL="990600" lvl="1" indent="-533400" eaLnBrk="1" hangingPunct="1">
              <a:buFontTx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28A32BF-48DB-4239-9FAE-7B71F4F49A22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17CBEA3D-1AD7-4C97-B83C-A104691D9D7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Project Charter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341438"/>
            <a:ext cx="8991600" cy="4525962"/>
          </a:xfrm>
        </p:spPr>
        <p:txBody>
          <a:bodyPr/>
          <a:lstStyle/>
          <a:p>
            <a:pPr marL="609600" indent="-609600" eaLnBrk="1" hangingPunct="1">
              <a:buFontTx/>
              <a:buAutoNum type="arabicPeriod" startAt="4"/>
            </a:pPr>
            <a:r>
              <a:rPr lang="en-US" sz="2400" b="1" smtClean="0"/>
              <a:t>Contractual Aspects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mtClean="0"/>
              <a:t>Description of all agreements (client, vendors, etc.)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mtClean="0"/>
              <a:t>Reporting requirements, technical specs, delivery dates, penalties, process for changes.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5"/>
            </a:pPr>
            <a:r>
              <a:rPr lang="en-US" sz="2400" b="1" smtClean="0"/>
              <a:t>Schedules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Outline of all schedules and milestones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Project action plan, WBS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5"/>
            </a:pPr>
            <a:r>
              <a:rPr lang="en-US" sz="2400" b="1" smtClean="0"/>
              <a:t>Resource Requirements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All capital and operating expenses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Cost monitoring and control procedures</a:t>
            </a:r>
          </a:p>
          <a:p>
            <a:pPr marL="990600" lvl="1" indent="-533400"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EE7F667-C684-4046-AE65-3701EFAD6752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C81FACD-682E-442D-B3D4-4EA0730AACB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Project Charter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991600" cy="4953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 startAt="7"/>
            </a:pPr>
            <a:r>
              <a:rPr lang="en-US" sz="2400" b="1" smtClean="0"/>
              <a:t>Personnel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What types of personnel are needed and when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Skill requirements, necessary training, security clearances, nondisclosure agreements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smtClean="0"/>
              <a:t>8.     Evaluation Methods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mtClean="0"/>
              <a:t>Descriptions of all procedures and standards for evaluating project—how information will be collected, stored, monitored</a:t>
            </a:r>
          </a:p>
          <a:p>
            <a:pPr marL="609600" indent="-609600" eaLnBrk="1" hangingPunct="1">
              <a:buFontTx/>
              <a:buAutoNum type="arabicPeriod" startAt="9"/>
            </a:pPr>
            <a:r>
              <a:rPr lang="en-US" sz="2400" b="1" smtClean="0"/>
              <a:t>Potential Problems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mtClean="0"/>
              <a:t>Potential risks to project progress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mtClean="0"/>
              <a:t>Contingency planning to prevent or soften the impacts of some problems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3DBB65-E875-478E-9FA1-9F0DCA5CFF48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DD73E78-F2BD-4124-8A42-1EC5D485DD1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4" name="Rectangle 1026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Project Launch Meeting</a:t>
            </a:r>
          </a:p>
        </p:txBody>
      </p:sp>
      <p:sp>
        <p:nvSpPr>
          <p:cNvPr id="10245" name="Rectangle 1027"/>
          <p:cNvSpPr>
            <a:spLocks noGrp="1"/>
          </p:cNvSpPr>
          <p:nvPr>
            <p:ph type="body" idx="4294967295"/>
          </p:nvPr>
        </p:nvSpPr>
        <p:spPr>
          <a:xfrm>
            <a:off x="152400" y="1265238"/>
            <a:ext cx="8991600" cy="4830762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/>
              <a:t>Senior management introduces PM. The PM chairs the meeting</a:t>
            </a:r>
            <a:endParaRPr lang="en-US" sz="3200" b="1" smtClean="0"/>
          </a:p>
          <a:p>
            <a:r>
              <a:rPr lang="en-US" smtClean="0"/>
              <a:t>Important Results</a:t>
            </a:r>
            <a:endParaRPr lang="en-US" sz="3200" b="1" smtClean="0"/>
          </a:p>
          <a:p>
            <a:pPr lvl="1"/>
            <a:r>
              <a:rPr lang="en-US" smtClean="0"/>
              <a:t>Scope is understood and is temporarily fixed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May be limited to just brainstorming the project</a:t>
            </a:r>
          </a:p>
          <a:p>
            <a:pPr lvl="1"/>
            <a:r>
              <a:rPr lang="en-US" smtClean="0"/>
              <a:t>Required functional inputs are identified</a:t>
            </a:r>
          </a:p>
          <a:p>
            <a:pPr lvl="1"/>
            <a:r>
              <a:rPr lang="en-US" smtClean="0"/>
              <a:t>Functional managers committed to develop the initial plan</a:t>
            </a:r>
          </a:p>
          <a:p>
            <a:pPr lvl="1"/>
            <a:r>
              <a:rPr lang="en-US" smtClean="0"/>
              <a:t>May develop the initial plan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No budget discussed.</a:t>
            </a:r>
          </a:p>
          <a:p>
            <a:pPr lvl="1">
              <a:lnSpc>
                <a:spcPct val="80000"/>
              </a:lnSpc>
            </a:pPr>
            <a:endParaRPr lang="en-US" sz="22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9DC5395-A24D-4D49-BD57-C9F68E94EA7C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3A65394-5138-4D8E-B924-F8CC8796093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Start with Project Scope</a:t>
            </a:r>
          </a:p>
        </p:txBody>
      </p:sp>
      <p:sp>
        <p:nvSpPr>
          <p:cNvPr id="11269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265238"/>
            <a:ext cx="8991600" cy="4525962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dirty="0" smtClean="0"/>
              <a:t>Project Scope Checklist: Review with customer (agreement on expectations)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Project objectives (purpose, due date, budget)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Deliverables (at each major phase of project)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Milestones (significant events in the project)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dirty="0" smtClean="0"/>
              <a:t>Hierarchical Planning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Level 1 Activities: major activities needed to achieve objectives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Level 2 activities: will be developed by functional areas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Degree of detail should be same within a given level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Box 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Box 2"/>
</p:tagLst>
</file>

<file path=ppt/theme/theme1.xml><?xml version="1.0" encoding="utf-8"?>
<a:theme xmlns:a="http://schemas.openxmlformats.org/drawingml/2006/main" name="7_Office Theme">
  <a:themeElements>
    <a:clrScheme name="7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2757</TotalTime>
  <Pages>26</Pages>
  <Words>1250</Words>
  <Application>Microsoft Office PowerPoint</Application>
  <PresentationFormat>Letter Paper (8.5x11 in)</PresentationFormat>
  <Paragraphs>365</Paragraphs>
  <Slides>26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7_Office Theme</vt:lpstr>
      <vt:lpstr>2_Office Theme</vt:lpstr>
      <vt:lpstr>Project Management  Chapter 3  Project  Planning</vt:lpstr>
      <vt:lpstr>In Chapter 3: Planning the Project</vt:lpstr>
      <vt:lpstr>PM’s First Job</vt:lpstr>
      <vt:lpstr>Project Charter (or Project Master Plan)</vt:lpstr>
      <vt:lpstr>Project Charter</vt:lpstr>
      <vt:lpstr>Project Charter</vt:lpstr>
      <vt:lpstr>Project Charter</vt:lpstr>
      <vt:lpstr>Project Launch Meeting</vt:lpstr>
      <vt:lpstr>Start with Project Scope</vt:lpstr>
      <vt:lpstr>Hierarchical Project Planning</vt:lpstr>
      <vt:lpstr>The Project Action Plan</vt:lpstr>
      <vt:lpstr>Slide 12</vt:lpstr>
      <vt:lpstr>Slide 13</vt:lpstr>
      <vt:lpstr>Work Breakdown Structure (WBS)</vt:lpstr>
      <vt:lpstr>WBS</vt:lpstr>
      <vt:lpstr>Linear Responsibility Chart (LRC)</vt:lpstr>
      <vt:lpstr>Mind Mapping</vt:lpstr>
      <vt:lpstr>Mind Map</vt:lpstr>
      <vt:lpstr>Mind Map: Next Levels</vt:lpstr>
      <vt:lpstr>Concurrent Engineering</vt:lpstr>
      <vt:lpstr>Integration Management – Design Structure Matrix</vt:lpstr>
      <vt:lpstr>Design Structured Matrix (DSM) </vt:lpstr>
      <vt:lpstr>DSM for Project with Six Activities  and Concurrent Activities</vt:lpstr>
      <vt:lpstr>Interface Map: interdependencies between members of the team </vt:lpstr>
      <vt:lpstr>Team Empowerment</vt:lpstr>
      <vt:lpstr>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/>
  <dc:creator>Dr. Scott M. Shafer</dc:creator>
  <cp:keywords/>
  <dc:description/>
  <cp:lastModifiedBy>College of Business and Economics</cp:lastModifiedBy>
  <cp:revision>202</cp:revision>
  <cp:lastPrinted>1998-02-09T17:15:34Z</cp:lastPrinted>
  <dcterms:created xsi:type="dcterms:W3CDTF">1996-09-25T17:10:06Z</dcterms:created>
  <dcterms:modified xsi:type="dcterms:W3CDTF">2012-01-30T23:44:40Z</dcterms:modified>
</cp:coreProperties>
</file>