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29" r:id="rId1"/>
  </p:sldMasterIdLst>
  <p:notesMasterIdLst>
    <p:notesMasterId r:id="rId5"/>
  </p:notesMasterIdLst>
  <p:handoutMasterIdLst>
    <p:handoutMasterId r:id="rId6"/>
  </p:handoutMasterIdLst>
  <p:sldIdLst>
    <p:sldId id="465" r:id="rId2"/>
    <p:sldId id="466" r:id="rId3"/>
    <p:sldId id="467" r:id="rId4"/>
  </p:sldIdLst>
  <p:sldSz cx="9144000" cy="6858000" type="letter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0000"/>
    <a:srgbClr val="AA3F3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47" autoAdjust="0"/>
    <p:restoredTop sz="94713" autoAdjust="0"/>
  </p:normalViewPr>
  <p:slideViewPr>
    <p:cSldViewPr>
      <p:cViewPr varScale="1">
        <p:scale>
          <a:sx n="68" d="100"/>
          <a:sy n="68" d="100"/>
        </p:scale>
        <p:origin x="-64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84"/>
    </p:cViewPr>
  </p:sorterViewPr>
  <p:notesViewPr>
    <p:cSldViewPr>
      <p:cViewPr varScale="1">
        <p:scale>
          <a:sx n="57" d="100"/>
          <a:sy n="57" d="100"/>
        </p:scale>
        <p:origin x="-2520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15363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9850" y="92075"/>
            <a:ext cx="281781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eaLnBrk="0" hangingPunct="0">
              <a:defRPr/>
            </a:pPr>
            <a:r>
              <a:rPr lang="en-US" sz="1400" dirty="0">
                <a:latin typeface="Times New Roman" pitchFamily="18" charset="0"/>
              </a:rPr>
              <a:t>Chapter 1: The Nature of Operations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400800" y="8750300"/>
            <a:ext cx="38735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 eaLnBrk="0" hangingPunct="0">
              <a:defRPr/>
            </a:pPr>
            <a:fld id="{C6FFB9C7-9053-4B39-8B34-085CE830C5B2}" type="slidenum">
              <a:rPr lang="en-US" sz="1400">
                <a:latin typeface="Times New Roman" pitchFamily="18" charset="0"/>
              </a:rPr>
              <a:pPr algn="r" eaLnBrk="0" hangingPunct="0">
                <a:defRPr/>
              </a:pPr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70B82-C3BE-4D10-BBC2-52075697574F}" type="datetime1">
              <a:rPr lang="en-US"/>
              <a:pPr>
                <a:defRPr/>
              </a:pPr>
              <a:t>1/23/2012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5F437F0A-3DC1-4F6C-9C64-A7FA959058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D9182-3736-4836-B066-D09CBA2F45E9}" type="datetime1">
              <a:rPr lang="en-US"/>
              <a:pPr>
                <a:defRPr/>
              </a:pPr>
              <a:t>1/23/2012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432E2233-295E-4FE6-8725-673A62396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4BE57-88F0-4292-BC31-0845F02562AE}" type="datetime1">
              <a:rPr lang="en-US"/>
              <a:pPr>
                <a:defRPr/>
              </a:pPr>
              <a:t>1/23/2012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D564A0DB-6C89-4FF1-8CD2-7CF70257CB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>
            <a:lvl1pPr>
              <a:defRPr/>
            </a:lvl1pPr>
            <a:lvl3pPr>
              <a:buFont typeface="Arial" pitchFamily="34" charset="0"/>
              <a:buChar char="–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7/1/2010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BFFA4562-ABD6-4414-A816-BAA2ED3A7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0F9FE-FB56-4F2A-BDAC-DF549E95EEDC}" type="datetime1">
              <a:rPr lang="en-US"/>
              <a:pPr>
                <a:defRPr/>
              </a:pPr>
              <a:t>1/23/2012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10447748-82EE-4123-9507-B1326FFF47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4CCFE-D8FE-444F-9D54-B26754A3C742}" type="datetime1">
              <a:rPr lang="en-US"/>
              <a:pPr>
                <a:defRPr/>
              </a:pPr>
              <a:t>1/23/2012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2AB08EB3-3F5C-4E9D-B30F-5E6A88CBDD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032DF-3F0E-445D-91D7-CAD8F11CB5A9}" type="datetime1">
              <a:rPr lang="en-US"/>
              <a:pPr>
                <a:defRPr/>
              </a:pPr>
              <a:t>1/23/2012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9C8B39A6-2BCC-4E12-A4EC-680BC420B0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9E57D-4F99-48F0-B688-0CE6B28DFCF7}" type="datetime1">
              <a:rPr lang="en-US"/>
              <a:pPr>
                <a:defRPr/>
              </a:pPr>
              <a:t>1/23/2012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5EBA4324-7494-42AE-B89A-CB4854326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0CF42-4A2C-49A5-80BF-108D28B449FE}" type="datetime1">
              <a:rPr lang="en-US"/>
              <a:pPr>
                <a:defRPr/>
              </a:pPr>
              <a:t>1/23/2012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13342CCA-5886-4986-A7B2-DA9D74A8BC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B44C5-9A60-496A-8573-8CC77F8BF70E}" type="datetime1">
              <a:rPr lang="en-US"/>
              <a:pPr>
                <a:defRPr/>
              </a:pPr>
              <a:t>1/23/2012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DFABE25C-60E2-4C41-B02C-FC14BA51AB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ED25B-A49B-4C4F-BCA1-8339B4AA952E}" type="datetime1">
              <a:rPr lang="en-US"/>
              <a:pPr>
                <a:defRPr/>
              </a:pPr>
              <a:t>1/23/2012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A79ED354-5E05-421C-9117-5DE3E425B8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93838"/>
            <a:ext cx="8229600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7/1/2010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1-</a:t>
            </a:r>
            <a:fld id="{A1806511-B3AA-4576-B78F-C268556223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295400"/>
            <a:ext cx="9144000" cy="158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0" y="6324600"/>
            <a:ext cx="9144000" cy="158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7" r:id="rId1"/>
    <p:sldLayoutId id="2147483956" r:id="rId2"/>
    <p:sldLayoutId id="2147483958" r:id="rId3"/>
    <p:sldLayoutId id="2147483959" r:id="rId4"/>
    <p:sldLayoutId id="2147483960" r:id="rId5"/>
    <p:sldLayoutId id="2147483961" r:id="rId6"/>
    <p:sldLayoutId id="2147483962" r:id="rId7"/>
    <p:sldLayoutId id="2147483963" r:id="rId8"/>
    <p:sldLayoutId id="2147483964" r:id="rId9"/>
    <p:sldLayoutId id="2147483965" r:id="rId10"/>
    <p:sldLayoutId id="2147483966" r:id="rId11"/>
  </p:sldLayoutIdLst>
  <p:transition>
    <p:dissolve/>
  </p:transition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1" charset="2"/>
        <a:buChar char="v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1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latin typeface="Arial" charset="0"/>
                <a:cs typeface="Arial" charset="0"/>
              </a:rPr>
              <a:t>Expected Commercial Value (ECV)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DDF3D08-2DAF-4A9E-8EEA-4A0F0A316D34}" type="datetime1">
              <a:rPr lang="en-US"/>
              <a:pPr>
                <a:defRPr/>
              </a:pPr>
              <a:t>1/23/2012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AE2E9796-30A4-4A29-81E8-59FB65A35B4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pSp>
        <p:nvGrpSpPr>
          <p:cNvPr id="12293" name="Group 3"/>
          <p:cNvGrpSpPr>
            <a:grpSpLocks/>
          </p:cNvGrpSpPr>
          <p:nvPr/>
        </p:nvGrpSpPr>
        <p:grpSpPr bwMode="auto">
          <a:xfrm>
            <a:off x="990600" y="1371600"/>
            <a:ext cx="7653338" cy="4114800"/>
            <a:chOff x="651" y="960"/>
            <a:chExt cx="4821" cy="2592"/>
          </a:xfrm>
        </p:grpSpPr>
        <p:sp>
          <p:nvSpPr>
            <p:cNvPr id="8" name="Rectangle 4"/>
            <p:cNvSpPr>
              <a:spLocks noChangeArrowheads="1"/>
            </p:cNvSpPr>
            <p:nvPr/>
          </p:nvSpPr>
          <p:spPr bwMode="auto">
            <a:xfrm>
              <a:off x="672" y="960"/>
              <a:ext cx="4656" cy="216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Times New Roman" pitchFamily="18" charset="0"/>
              </a:endParaRPr>
            </a:p>
          </p:txBody>
        </p:sp>
        <p:sp>
          <p:nvSpPr>
            <p:cNvPr id="12296" name="Line 5"/>
            <p:cNvSpPr>
              <a:spLocks noChangeShapeType="1"/>
            </p:cNvSpPr>
            <p:nvPr/>
          </p:nvSpPr>
          <p:spPr bwMode="auto">
            <a:xfrm flipV="1">
              <a:off x="1440" y="1776"/>
              <a:ext cx="375" cy="2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7" name="Oval 6"/>
            <p:cNvSpPr>
              <a:spLocks noChangeArrowheads="1"/>
            </p:cNvSpPr>
            <p:nvPr/>
          </p:nvSpPr>
          <p:spPr bwMode="auto">
            <a:xfrm>
              <a:off x="651" y="1872"/>
              <a:ext cx="796" cy="54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2298" name="Text Box 7"/>
            <p:cNvSpPr txBox="1">
              <a:spLocks noChangeArrowheads="1"/>
            </p:cNvSpPr>
            <p:nvPr/>
          </p:nvSpPr>
          <p:spPr bwMode="auto">
            <a:xfrm>
              <a:off x="712" y="1872"/>
              <a:ext cx="674" cy="317"/>
            </a:xfrm>
            <a:prstGeom prst="rect">
              <a:avLst/>
            </a:prstGeom>
            <a:solidFill>
              <a:srgbClr val="FFFF99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500" b="1">
                  <a:solidFill>
                    <a:srgbClr val="003399"/>
                  </a:solidFill>
                  <a:latin typeface="Times" pitchFamily="1" charset="0"/>
                </a:rPr>
                <a:t>Develop New Product</a:t>
              </a:r>
              <a:endParaRPr lang="en-US" sz="1500">
                <a:latin typeface="Times" pitchFamily="1" charset="0"/>
              </a:endParaRPr>
            </a:p>
          </p:txBody>
        </p:sp>
        <p:sp>
          <p:nvSpPr>
            <p:cNvPr id="12299" name="Line 8"/>
            <p:cNvSpPr>
              <a:spLocks noChangeShapeType="1"/>
            </p:cNvSpPr>
            <p:nvPr/>
          </p:nvSpPr>
          <p:spPr bwMode="auto">
            <a:xfrm>
              <a:off x="1447" y="2238"/>
              <a:ext cx="425" cy="4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0" name="Text Box 9"/>
            <p:cNvSpPr txBox="1">
              <a:spLocks noChangeArrowheads="1"/>
            </p:cNvSpPr>
            <p:nvPr/>
          </p:nvSpPr>
          <p:spPr bwMode="auto">
            <a:xfrm>
              <a:off x="1852" y="2498"/>
              <a:ext cx="980" cy="334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500" b="1">
                  <a:solidFill>
                    <a:schemeClr val="tx2"/>
                  </a:solidFill>
                </a:rPr>
                <a:t>Technical Failure</a:t>
              </a:r>
              <a:endParaRPr lang="en-US" sz="1500" b="1"/>
            </a:p>
          </p:txBody>
        </p:sp>
        <p:sp>
          <p:nvSpPr>
            <p:cNvPr id="12301" name="Text Box 10"/>
            <p:cNvSpPr txBox="1">
              <a:spLocks noChangeArrowheads="1"/>
            </p:cNvSpPr>
            <p:nvPr/>
          </p:nvSpPr>
          <p:spPr bwMode="auto">
            <a:xfrm>
              <a:off x="1824" y="1618"/>
              <a:ext cx="1017" cy="35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500" b="1">
                  <a:solidFill>
                    <a:schemeClr val="tx2"/>
                  </a:solidFill>
                </a:rPr>
                <a:t>Technical Success</a:t>
              </a:r>
              <a:endParaRPr lang="en-US" sz="1500" b="1"/>
            </a:p>
          </p:txBody>
        </p:sp>
        <p:sp>
          <p:nvSpPr>
            <p:cNvPr id="12302" name="Text Box 11"/>
            <p:cNvSpPr txBox="1">
              <a:spLocks noChangeArrowheads="1"/>
            </p:cNvSpPr>
            <p:nvPr/>
          </p:nvSpPr>
          <p:spPr bwMode="auto">
            <a:xfrm>
              <a:off x="1872" y="1344"/>
              <a:ext cx="1248" cy="192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500" b="1">
                  <a:solidFill>
                    <a:srgbClr val="660033"/>
                  </a:solidFill>
                  <a:latin typeface="Times" pitchFamily="1" charset="0"/>
                </a:rPr>
                <a:t>Probability = </a:t>
              </a:r>
              <a:r>
                <a:rPr lang="en-US" sz="1500" b="1" i="1">
                  <a:solidFill>
                    <a:srgbClr val="660033"/>
                  </a:solidFill>
                  <a:latin typeface="Times" pitchFamily="1" charset="0"/>
                </a:rPr>
                <a:t>p</a:t>
              </a:r>
              <a:r>
                <a:rPr lang="en-US" sz="1500" b="1" i="1" baseline="-25000">
                  <a:solidFill>
                    <a:srgbClr val="660033"/>
                  </a:solidFill>
                  <a:latin typeface="Times" pitchFamily="1" charset="0"/>
                </a:rPr>
                <a:t>t</a:t>
              </a:r>
              <a:endParaRPr lang="en-US" sz="1500" b="1" i="1">
                <a:latin typeface="Times" pitchFamily="1" charset="0"/>
              </a:endParaRPr>
            </a:p>
          </p:txBody>
        </p:sp>
        <p:sp>
          <p:nvSpPr>
            <p:cNvPr id="12303" name="Text Box 12"/>
            <p:cNvSpPr txBox="1">
              <a:spLocks noChangeArrowheads="1"/>
            </p:cNvSpPr>
            <p:nvPr/>
          </p:nvSpPr>
          <p:spPr bwMode="auto">
            <a:xfrm>
              <a:off x="1815" y="2238"/>
              <a:ext cx="1353" cy="258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500" b="1">
                  <a:solidFill>
                    <a:srgbClr val="660033"/>
                  </a:solidFill>
                  <a:latin typeface="Times" pitchFamily="1" charset="0"/>
                </a:rPr>
                <a:t>Probability = 1 - </a:t>
              </a:r>
              <a:r>
                <a:rPr lang="en-US" sz="1500" b="1" i="1">
                  <a:solidFill>
                    <a:srgbClr val="660033"/>
                  </a:solidFill>
                  <a:latin typeface="Times" pitchFamily="1" charset="0"/>
                </a:rPr>
                <a:t>p</a:t>
              </a:r>
              <a:r>
                <a:rPr lang="en-US" sz="1500" b="1" baseline="-25000">
                  <a:solidFill>
                    <a:srgbClr val="660033"/>
                  </a:solidFill>
                  <a:latin typeface="Times" pitchFamily="1" charset="0"/>
                </a:rPr>
                <a:t>t</a:t>
              </a:r>
              <a:endParaRPr lang="en-US" sz="1500" b="1">
                <a:latin typeface="Times" pitchFamily="1" charset="0"/>
              </a:endParaRPr>
            </a:p>
          </p:txBody>
        </p:sp>
        <p:sp>
          <p:nvSpPr>
            <p:cNvPr id="12304" name="Oval 13"/>
            <p:cNvSpPr>
              <a:spLocks noChangeArrowheads="1"/>
            </p:cNvSpPr>
            <p:nvPr/>
          </p:nvSpPr>
          <p:spPr bwMode="auto">
            <a:xfrm>
              <a:off x="3072" y="1488"/>
              <a:ext cx="796" cy="54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2305" name="Text Box 14"/>
            <p:cNvSpPr txBox="1">
              <a:spLocks noChangeArrowheads="1"/>
            </p:cNvSpPr>
            <p:nvPr/>
          </p:nvSpPr>
          <p:spPr bwMode="auto">
            <a:xfrm>
              <a:off x="3118" y="1536"/>
              <a:ext cx="674" cy="317"/>
            </a:xfrm>
            <a:prstGeom prst="rect">
              <a:avLst/>
            </a:prstGeom>
            <a:solidFill>
              <a:srgbClr val="FFFF99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500" b="1">
                  <a:solidFill>
                    <a:schemeClr val="tx2"/>
                  </a:solidFill>
                  <a:latin typeface="Times" pitchFamily="1" charset="0"/>
                </a:rPr>
                <a:t>Launch New Product</a:t>
              </a:r>
              <a:endParaRPr lang="en-US" sz="1500" b="1">
                <a:latin typeface="Times" pitchFamily="1" charset="0"/>
              </a:endParaRPr>
            </a:p>
          </p:txBody>
        </p:sp>
        <p:sp>
          <p:nvSpPr>
            <p:cNvPr id="12306" name="Line 15"/>
            <p:cNvSpPr>
              <a:spLocks noChangeShapeType="1"/>
            </p:cNvSpPr>
            <p:nvPr/>
          </p:nvSpPr>
          <p:spPr bwMode="auto">
            <a:xfrm>
              <a:off x="2832" y="1776"/>
              <a:ext cx="24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7" name="Line 16"/>
            <p:cNvSpPr>
              <a:spLocks noChangeShapeType="1"/>
            </p:cNvSpPr>
            <p:nvPr/>
          </p:nvSpPr>
          <p:spPr bwMode="auto">
            <a:xfrm flipV="1">
              <a:off x="3840" y="1392"/>
              <a:ext cx="288" cy="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8" name="Line 17"/>
            <p:cNvSpPr>
              <a:spLocks noChangeShapeType="1"/>
            </p:cNvSpPr>
            <p:nvPr/>
          </p:nvSpPr>
          <p:spPr bwMode="auto">
            <a:xfrm>
              <a:off x="3840" y="1872"/>
              <a:ext cx="364" cy="2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9" name="Text Box 18"/>
            <p:cNvSpPr txBox="1">
              <a:spLocks noChangeArrowheads="1"/>
            </p:cNvSpPr>
            <p:nvPr/>
          </p:nvSpPr>
          <p:spPr bwMode="auto">
            <a:xfrm>
              <a:off x="4204" y="1824"/>
              <a:ext cx="1028" cy="528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500" b="1">
                  <a:solidFill>
                    <a:schemeClr val="tx2"/>
                  </a:solidFill>
                </a:rPr>
                <a:t>Commercial Failure (with net benefit = 0)</a:t>
              </a:r>
            </a:p>
          </p:txBody>
        </p:sp>
        <p:sp>
          <p:nvSpPr>
            <p:cNvPr id="12310" name="Text Box 19"/>
            <p:cNvSpPr txBox="1">
              <a:spLocks noChangeArrowheads="1"/>
            </p:cNvSpPr>
            <p:nvPr/>
          </p:nvSpPr>
          <p:spPr bwMode="auto">
            <a:xfrm>
              <a:off x="4156" y="1200"/>
              <a:ext cx="1076" cy="445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500" b="1">
                  <a:solidFill>
                    <a:schemeClr val="tx2"/>
                  </a:solidFill>
                </a:rPr>
                <a:t>Commercial Success (with net benefit = NPV)</a:t>
              </a:r>
            </a:p>
          </p:txBody>
        </p:sp>
        <p:sp>
          <p:nvSpPr>
            <p:cNvPr id="12311" name="Text Box 20"/>
            <p:cNvSpPr txBox="1">
              <a:spLocks noChangeArrowheads="1"/>
            </p:cNvSpPr>
            <p:nvPr/>
          </p:nvSpPr>
          <p:spPr bwMode="auto">
            <a:xfrm>
              <a:off x="4148" y="960"/>
              <a:ext cx="1276" cy="190"/>
            </a:xfrm>
            <a:prstGeom prst="rect">
              <a:avLst/>
            </a:prstGeom>
            <a:solidFill>
              <a:srgbClr val="C0C0C0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500" b="1">
                  <a:solidFill>
                    <a:srgbClr val="660033"/>
                  </a:solidFill>
                  <a:latin typeface="Times" pitchFamily="1" charset="0"/>
                </a:rPr>
                <a:t>Probability = </a:t>
              </a:r>
              <a:r>
                <a:rPr lang="en-US" sz="1500" b="1" i="1">
                  <a:solidFill>
                    <a:srgbClr val="660033"/>
                  </a:solidFill>
                  <a:latin typeface="Times" pitchFamily="1" charset="0"/>
                </a:rPr>
                <a:t>p</a:t>
              </a:r>
              <a:r>
                <a:rPr lang="en-US" sz="1500" b="1" baseline="-25000">
                  <a:solidFill>
                    <a:srgbClr val="660033"/>
                  </a:solidFill>
                  <a:latin typeface="Times" pitchFamily="1" charset="0"/>
                </a:rPr>
                <a:t>c</a:t>
              </a:r>
              <a:endParaRPr lang="en-US" sz="1500" b="1">
                <a:latin typeface="Times" pitchFamily="1" charset="0"/>
              </a:endParaRPr>
            </a:p>
          </p:txBody>
        </p:sp>
        <p:sp>
          <p:nvSpPr>
            <p:cNvPr id="12312" name="Text Box 21"/>
            <p:cNvSpPr txBox="1">
              <a:spLocks noChangeArrowheads="1"/>
            </p:cNvSpPr>
            <p:nvPr/>
          </p:nvSpPr>
          <p:spPr bwMode="auto">
            <a:xfrm>
              <a:off x="4128" y="2352"/>
              <a:ext cx="1344" cy="336"/>
            </a:xfrm>
            <a:prstGeom prst="rect">
              <a:avLst/>
            </a:prstGeom>
            <a:solidFill>
              <a:srgbClr val="C0C0C0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500" b="1">
                  <a:solidFill>
                    <a:srgbClr val="660033"/>
                  </a:solidFill>
                  <a:latin typeface="Times" pitchFamily="1" charset="0"/>
                </a:rPr>
                <a:t>Probability = 1 - </a:t>
              </a:r>
              <a:r>
                <a:rPr lang="en-US" sz="1500" b="1" i="1">
                  <a:solidFill>
                    <a:srgbClr val="660033"/>
                  </a:solidFill>
                  <a:latin typeface="Times" pitchFamily="1" charset="0"/>
                </a:rPr>
                <a:t>p</a:t>
              </a:r>
              <a:r>
                <a:rPr lang="en-US" sz="1500" b="1" baseline="-25000">
                  <a:solidFill>
                    <a:srgbClr val="660033"/>
                  </a:solidFill>
                  <a:latin typeface="Times" pitchFamily="1" charset="0"/>
                </a:rPr>
                <a:t>c</a:t>
              </a:r>
              <a:endParaRPr lang="en-US" sz="1500" b="1">
                <a:latin typeface="Times" pitchFamily="1" charset="0"/>
              </a:endParaRPr>
            </a:p>
          </p:txBody>
        </p:sp>
        <p:sp>
          <p:nvSpPr>
            <p:cNvPr id="12313" name="Text Box 22"/>
            <p:cNvSpPr txBox="1">
              <a:spLocks noChangeArrowheads="1"/>
            </p:cNvSpPr>
            <p:nvPr/>
          </p:nvSpPr>
          <p:spPr bwMode="auto">
            <a:xfrm>
              <a:off x="1824" y="3321"/>
              <a:ext cx="912" cy="231"/>
            </a:xfrm>
            <a:prstGeom prst="rect">
              <a:avLst/>
            </a:prstGeom>
            <a:solidFill>
              <a:schemeClr val="folHlink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 b="1">
                  <a:solidFill>
                    <a:schemeClr val="bg2"/>
                  </a:solidFill>
                </a:rPr>
                <a:t>Risk class 1</a:t>
              </a:r>
              <a:endParaRPr lang="en-US" sz="1800" b="1"/>
            </a:p>
          </p:txBody>
        </p:sp>
        <p:sp>
          <p:nvSpPr>
            <p:cNvPr id="12314" name="Line 23"/>
            <p:cNvSpPr>
              <a:spLocks noChangeShapeType="1"/>
            </p:cNvSpPr>
            <p:nvPr/>
          </p:nvSpPr>
          <p:spPr bwMode="auto">
            <a:xfrm flipV="1">
              <a:off x="2160" y="3120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5" name="Text Box 24"/>
            <p:cNvSpPr txBox="1">
              <a:spLocks noChangeArrowheads="1"/>
            </p:cNvSpPr>
            <p:nvPr/>
          </p:nvSpPr>
          <p:spPr bwMode="auto">
            <a:xfrm>
              <a:off x="4128" y="3321"/>
              <a:ext cx="912" cy="231"/>
            </a:xfrm>
            <a:prstGeom prst="rect">
              <a:avLst/>
            </a:prstGeom>
            <a:solidFill>
              <a:schemeClr val="folHlink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 b="1">
                  <a:solidFill>
                    <a:schemeClr val="bg2"/>
                  </a:solidFill>
                </a:rPr>
                <a:t>Risk class 2</a:t>
              </a:r>
              <a:endParaRPr lang="en-US" sz="1800" b="1"/>
            </a:p>
          </p:txBody>
        </p:sp>
        <p:sp>
          <p:nvSpPr>
            <p:cNvPr id="12316" name="Line 25"/>
            <p:cNvSpPr>
              <a:spLocks noChangeShapeType="1"/>
            </p:cNvSpPr>
            <p:nvPr/>
          </p:nvSpPr>
          <p:spPr bwMode="auto">
            <a:xfrm flipV="1">
              <a:off x="4560" y="3129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294" name="Text Box 26"/>
          <p:cNvSpPr txBox="1">
            <a:spLocks noChangeArrowheads="1"/>
          </p:cNvSpPr>
          <p:nvPr/>
        </p:nvSpPr>
        <p:spPr bwMode="auto">
          <a:xfrm>
            <a:off x="0" y="5638800"/>
            <a:ext cx="9144000" cy="6413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/>
              <a:t>ECV is the expected NPV of the project, calculated by using the probabilities of the various alternatives.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latin typeface="Arial" charset="0"/>
                <a:cs typeface="Arial" charset="0"/>
              </a:rPr>
              <a:t>ECV Example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DDF3D08-2DAF-4A9E-8EEA-4A0F0A316D34}" type="datetime1">
              <a:rPr lang="en-US"/>
              <a:pPr>
                <a:defRPr/>
              </a:pPr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22740844-E546-4EB6-A16C-11DB35CD58E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3318" name="Rectangle 34"/>
          <p:cNvSpPr txBox="1">
            <a:spLocks noChangeArrowheads="1"/>
          </p:cNvSpPr>
          <p:nvPr/>
        </p:nvSpPr>
        <p:spPr bwMode="auto">
          <a:xfrm>
            <a:off x="0" y="1446213"/>
            <a:ext cx="9144000" cy="480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</a:pPr>
            <a:r>
              <a:rPr lang="en-US">
                <a:latin typeface="Arial" charset="0"/>
                <a:cs typeface="Arial" charset="0"/>
              </a:rPr>
              <a:t>The design of a new product is expected to take 3 years, at a cost of $6m/year. The first payment is at the end of year 1.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</a:pPr>
            <a:r>
              <a:rPr lang="en-US">
                <a:latin typeface="Arial" charset="0"/>
                <a:cs typeface="Arial" charset="0"/>
              </a:rPr>
              <a:t>There is a 0.8 probability that the product will be technically feasible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</a:pPr>
            <a:r>
              <a:rPr lang="en-US">
                <a:latin typeface="Arial" charset="0"/>
                <a:cs typeface="Arial" charset="0"/>
              </a:rPr>
              <a:t>If feasible, the product can be launched at the end of  year 4 (investment completed at the start of year 4) with an estimated cost of $5.5M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</a:pPr>
            <a:r>
              <a:rPr lang="en-US">
                <a:latin typeface="Arial" charset="0"/>
                <a:cs typeface="Arial" charset="0"/>
              </a:rPr>
              <a:t>If launched, the product will be a commercial success with probability 0.6, earning gross revenues of $15M per year for 5 years starting at the end of year 5.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</a:pPr>
            <a:r>
              <a:rPr lang="en-US">
                <a:latin typeface="Arial" charset="0"/>
                <a:cs typeface="Arial" charset="0"/>
              </a:rPr>
              <a:t>If it is a commercial failure, then the revenue is only $2M per year for 5 years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</a:pPr>
            <a:r>
              <a:rPr lang="en-US">
                <a:latin typeface="Arial" charset="0"/>
                <a:cs typeface="Arial" charset="0"/>
              </a:rPr>
              <a:t>The discount rate is 10%</a:t>
            </a:r>
            <a:endParaRPr lang="en-US" sz="250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latin typeface="Arial" charset="0"/>
                <a:cs typeface="Arial" charset="0"/>
              </a:rPr>
              <a:t>PV=pv (Rate, # of periods, Amount)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DDF3D08-2DAF-4A9E-8EEA-4A0F0A316D34}" type="datetime1">
              <a:rPr lang="en-US"/>
              <a:pPr>
                <a:defRPr/>
              </a:pPr>
              <a:t>1/23/2012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00AE0F61-9719-4D1C-B572-BD0815EC6AD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76200" y="1371600"/>
            <a:ext cx="8839200" cy="32766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pPr eaLnBrk="0" hangingPunct="0">
              <a:spcBef>
                <a:spcPct val="50000"/>
              </a:spcBef>
              <a:defRPr/>
            </a:pPr>
            <a:endParaRPr lang="en-US" sz="20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4342" name="Line 9"/>
          <p:cNvSpPr>
            <a:spLocks noChangeShapeType="1"/>
          </p:cNvSpPr>
          <p:nvPr/>
        </p:nvSpPr>
        <p:spPr bwMode="auto">
          <a:xfrm flipV="1">
            <a:off x="1687513" y="2816225"/>
            <a:ext cx="584200" cy="4048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3" name="Oval 10"/>
          <p:cNvSpPr>
            <a:spLocks noChangeArrowheads="1"/>
          </p:cNvSpPr>
          <p:nvPr/>
        </p:nvSpPr>
        <p:spPr bwMode="auto">
          <a:xfrm>
            <a:off x="381000" y="2830513"/>
            <a:ext cx="1319213" cy="963612"/>
          </a:xfrm>
          <a:prstGeom prst="ellipse">
            <a:avLst/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4344" name="Text Box 11"/>
          <p:cNvSpPr txBox="1">
            <a:spLocks noChangeArrowheads="1"/>
          </p:cNvSpPr>
          <p:nvPr/>
        </p:nvSpPr>
        <p:spPr bwMode="auto">
          <a:xfrm>
            <a:off x="304800" y="2895600"/>
            <a:ext cx="1524000" cy="838200"/>
          </a:xfrm>
          <a:prstGeom prst="rect">
            <a:avLst/>
          </a:prstGeom>
          <a:solidFill>
            <a:srgbClr val="FFFF99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>
                <a:solidFill>
                  <a:srgbClr val="003399"/>
                </a:solidFill>
                <a:latin typeface="Times" pitchFamily="1" charset="0"/>
              </a:rPr>
              <a:t>Research &amp; Product Development</a:t>
            </a:r>
            <a:endParaRPr lang="en-US" sz="1400" b="1">
              <a:latin typeface="Times" pitchFamily="1" charset="0"/>
            </a:endParaRPr>
          </a:p>
        </p:txBody>
      </p:sp>
      <p:sp>
        <p:nvSpPr>
          <p:cNvPr id="14345" name="Line 12"/>
          <p:cNvSpPr>
            <a:spLocks noChangeShapeType="1"/>
          </p:cNvSpPr>
          <p:nvPr/>
        </p:nvSpPr>
        <p:spPr bwMode="auto">
          <a:xfrm>
            <a:off x="1687513" y="3522663"/>
            <a:ext cx="584200" cy="4032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6" name="Text Box 13"/>
          <p:cNvSpPr txBox="1">
            <a:spLocks noChangeArrowheads="1"/>
          </p:cNvSpPr>
          <p:nvPr/>
        </p:nvSpPr>
        <p:spPr bwMode="auto">
          <a:xfrm>
            <a:off x="2286000" y="2614613"/>
            <a:ext cx="1555750" cy="49371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500" b="1">
                <a:solidFill>
                  <a:srgbClr val="003399"/>
                </a:solidFill>
              </a:rPr>
              <a:t>Development Succeeds</a:t>
            </a:r>
            <a:endParaRPr lang="en-US" sz="1500" b="1"/>
          </a:p>
        </p:txBody>
      </p:sp>
      <p:sp>
        <p:nvSpPr>
          <p:cNvPr id="14347" name="Text Box 14"/>
          <p:cNvSpPr txBox="1">
            <a:spLocks noChangeArrowheads="1"/>
          </p:cNvSpPr>
          <p:nvPr/>
        </p:nvSpPr>
        <p:spPr bwMode="auto">
          <a:xfrm>
            <a:off x="2209800" y="2209800"/>
            <a:ext cx="1676400" cy="304800"/>
          </a:xfrm>
          <a:prstGeom prst="rect">
            <a:avLst/>
          </a:prstGeom>
          <a:solidFill>
            <a:srgbClr val="C0C0C0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500" b="1">
                <a:solidFill>
                  <a:srgbClr val="660033"/>
                </a:solidFill>
                <a:latin typeface="Times" pitchFamily="1" charset="0"/>
              </a:rPr>
              <a:t>Probability = 0.8</a:t>
            </a:r>
            <a:endParaRPr lang="en-US" sz="1500" b="1">
              <a:latin typeface="Times" pitchFamily="1" charset="0"/>
            </a:endParaRPr>
          </a:p>
        </p:txBody>
      </p:sp>
      <p:sp>
        <p:nvSpPr>
          <p:cNvPr id="14348" name="Text Box 15"/>
          <p:cNvSpPr txBox="1">
            <a:spLocks noChangeArrowheads="1"/>
          </p:cNvSpPr>
          <p:nvPr/>
        </p:nvSpPr>
        <p:spPr bwMode="auto">
          <a:xfrm>
            <a:off x="2271713" y="3825875"/>
            <a:ext cx="1538287" cy="50165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500" b="1">
                <a:solidFill>
                  <a:srgbClr val="003399"/>
                </a:solidFill>
              </a:rPr>
              <a:t>Development Fails</a:t>
            </a:r>
            <a:endParaRPr lang="en-US" sz="1500" b="1"/>
          </a:p>
        </p:txBody>
      </p:sp>
      <p:sp>
        <p:nvSpPr>
          <p:cNvPr id="14349" name="Text Box 16"/>
          <p:cNvSpPr txBox="1">
            <a:spLocks noChangeArrowheads="1"/>
          </p:cNvSpPr>
          <p:nvPr/>
        </p:nvSpPr>
        <p:spPr bwMode="auto">
          <a:xfrm>
            <a:off x="2209800" y="3489325"/>
            <a:ext cx="1766888" cy="271463"/>
          </a:xfrm>
          <a:prstGeom prst="rect">
            <a:avLst/>
          </a:prstGeom>
          <a:solidFill>
            <a:srgbClr val="C0C0C0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500" b="1">
                <a:solidFill>
                  <a:srgbClr val="660033"/>
                </a:solidFill>
                <a:latin typeface="Times" pitchFamily="1" charset="0"/>
              </a:rPr>
              <a:t>Probability = 0.2</a:t>
            </a:r>
            <a:endParaRPr lang="en-US" sz="1500" b="1">
              <a:latin typeface="Times" pitchFamily="1" charset="0"/>
            </a:endParaRPr>
          </a:p>
        </p:txBody>
      </p:sp>
      <p:sp>
        <p:nvSpPr>
          <p:cNvPr id="14350" name="Oval 17"/>
          <p:cNvSpPr>
            <a:spLocks noChangeArrowheads="1"/>
          </p:cNvSpPr>
          <p:nvPr/>
        </p:nvSpPr>
        <p:spPr bwMode="auto">
          <a:xfrm>
            <a:off x="4216400" y="2312988"/>
            <a:ext cx="1346200" cy="857250"/>
          </a:xfrm>
          <a:prstGeom prst="ellipse">
            <a:avLst/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4351" name="Text Box 18"/>
          <p:cNvSpPr txBox="1">
            <a:spLocks noChangeArrowheads="1"/>
          </p:cNvSpPr>
          <p:nvPr/>
        </p:nvSpPr>
        <p:spPr bwMode="auto">
          <a:xfrm>
            <a:off x="4267200" y="2498725"/>
            <a:ext cx="1295400" cy="701675"/>
          </a:xfrm>
          <a:prstGeom prst="rect">
            <a:avLst/>
          </a:prstGeom>
          <a:solidFill>
            <a:srgbClr val="FFFF99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500" b="1">
                <a:solidFill>
                  <a:schemeClr val="tx2"/>
                </a:solidFill>
              </a:rPr>
              <a:t>Launch New Product</a:t>
            </a:r>
          </a:p>
        </p:txBody>
      </p:sp>
      <p:sp>
        <p:nvSpPr>
          <p:cNvPr id="14352" name="Line 19"/>
          <p:cNvSpPr>
            <a:spLocks noChangeShapeType="1"/>
          </p:cNvSpPr>
          <p:nvPr/>
        </p:nvSpPr>
        <p:spPr bwMode="auto">
          <a:xfrm>
            <a:off x="3827463" y="2716213"/>
            <a:ext cx="388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09" name="Text Box 58"/>
          <p:cNvSpPr txBox="1">
            <a:spLocks noChangeArrowheads="1"/>
          </p:cNvSpPr>
          <p:nvPr/>
        </p:nvSpPr>
        <p:spPr bwMode="auto">
          <a:xfrm>
            <a:off x="4038600" y="1676400"/>
            <a:ext cx="1524000" cy="646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800" b="1">
                <a:solidFill>
                  <a:srgbClr val="FF0000"/>
                </a:solidFill>
              </a:rPr>
              <a:t>$5.5M</a:t>
            </a:r>
          </a:p>
          <a:p>
            <a:pPr algn="ctr" eaLnBrk="0" hangingPunct="0"/>
            <a:r>
              <a:rPr lang="en-US" sz="1800" b="1">
                <a:solidFill>
                  <a:srgbClr val="FF0000"/>
                </a:solidFill>
              </a:rPr>
              <a:t>End of year 4</a:t>
            </a:r>
          </a:p>
        </p:txBody>
      </p:sp>
      <p:sp>
        <p:nvSpPr>
          <p:cNvPr id="33810" name="Text Box 62"/>
          <p:cNvSpPr txBox="1">
            <a:spLocks noChangeArrowheads="1"/>
          </p:cNvSpPr>
          <p:nvPr/>
        </p:nvSpPr>
        <p:spPr bwMode="auto">
          <a:xfrm>
            <a:off x="381000" y="2438400"/>
            <a:ext cx="12954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</a:rPr>
              <a:t>3 Years</a:t>
            </a:r>
          </a:p>
        </p:txBody>
      </p:sp>
      <p:sp>
        <p:nvSpPr>
          <p:cNvPr id="33811" name="Text Box 63"/>
          <p:cNvSpPr txBox="1">
            <a:spLocks noChangeArrowheads="1"/>
          </p:cNvSpPr>
          <p:nvPr/>
        </p:nvSpPr>
        <p:spPr bwMode="auto">
          <a:xfrm>
            <a:off x="6172200" y="1371600"/>
            <a:ext cx="1295400" cy="369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 b="1">
                <a:solidFill>
                  <a:srgbClr val="00B050"/>
                </a:solidFill>
              </a:rPr>
              <a:t>15 M/ yr </a:t>
            </a:r>
          </a:p>
        </p:txBody>
      </p:sp>
      <p:sp>
        <p:nvSpPr>
          <p:cNvPr id="14356" name="Line 64"/>
          <p:cNvSpPr>
            <a:spLocks noChangeShapeType="1"/>
          </p:cNvSpPr>
          <p:nvPr/>
        </p:nvSpPr>
        <p:spPr bwMode="auto">
          <a:xfrm>
            <a:off x="3810000" y="4038600"/>
            <a:ext cx="3889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57" name="Oval 68"/>
          <p:cNvSpPr>
            <a:spLocks noChangeArrowheads="1"/>
          </p:cNvSpPr>
          <p:nvPr/>
        </p:nvSpPr>
        <p:spPr bwMode="auto">
          <a:xfrm>
            <a:off x="4191000" y="3581400"/>
            <a:ext cx="1346200" cy="857250"/>
          </a:xfrm>
          <a:prstGeom prst="ellipse">
            <a:avLst/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4358" name="Text Box 69"/>
          <p:cNvSpPr txBox="1">
            <a:spLocks noChangeArrowheads="1"/>
          </p:cNvSpPr>
          <p:nvPr/>
        </p:nvSpPr>
        <p:spPr bwMode="auto">
          <a:xfrm>
            <a:off x="4191000" y="3717925"/>
            <a:ext cx="1295400" cy="701675"/>
          </a:xfrm>
          <a:prstGeom prst="rect">
            <a:avLst/>
          </a:prstGeom>
          <a:solidFill>
            <a:srgbClr val="FFFF99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500" b="1">
                <a:solidFill>
                  <a:schemeClr val="tx2"/>
                </a:solidFill>
              </a:rPr>
              <a:t>Drop Product</a:t>
            </a:r>
          </a:p>
        </p:txBody>
      </p:sp>
      <p:sp>
        <p:nvSpPr>
          <p:cNvPr id="33815" name="Text Box 72"/>
          <p:cNvSpPr txBox="1">
            <a:spLocks noChangeArrowheads="1"/>
          </p:cNvSpPr>
          <p:nvPr/>
        </p:nvSpPr>
        <p:spPr bwMode="auto">
          <a:xfrm>
            <a:off x="381000" y="3810000"/>
            <a:ext cx="1295400" cy="646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</a:rPr>
              <a:t>Cost: $6M/yr</a:t>
            </a:r>
          </a:p>
        </p:txBody>
      </p:sp>
      <p:sp>
        <p:nvSpPr>
          <p:cNvPr id="14360" name="Line 73"/>
          <p:cNvSpPr>
            <a:spLocks noChangeShapeType="1"/>
          </p:cNvSpPr>
          <p:nvPr/>
        </p:nvSpPr>
        <p:spPr bwMode="auto">
          <a:xfrm flipV="1">
            <a:off x="5562600" y="2209800"/>
            <a:ext cx="45720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61" name="Line 74"/>
          <p:cNvSpPr>
            <a:spLocks noChangeShapeType="1"/>
          </p:cNvSpPr>
          <p:nvPr/>
        </p:nvSpPr>
        <p:spPr bwMode="auto">
          <a:xfrm>
            <a:off x="5562600" y="2895600"/>
            <a:ext cx="45720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62" name="Text Box 75"/>
          <p:cNvSpPr txBox="1">
            <a:spLocks noChangeArrowheads="1"/>
          </p:cNvSpPr>
          <p:nvPr/>
        </p:nvSpPr>
        <p:spPr bwMode="auto">
          <a:xfrm>
            <a:off x="6019800" y="1752600"/>
            <a:ext cx="1981200" cy="5334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500" b="1">
                <a:solidFill>
                  <a:srgbClr val="003399"/>
                </a:solidFill>
              </a:rPr>
              <a:t>Commercial Success </a:t>
            </a:r>
          </a:p>
          <a:p>
            <a:pPr algn="ctr" eaLnBrk="0" hangingPunct="0"/>
            <a:r>
              <a:rPr lang="en-US" sz="1500" b="1">
                <a:solidFill>
                  <a:srgbClr val="003399"/>
                </a:solidFill>
              </a:rPr>
              <a:t>5 yrs</a:t>
            </a:r>
          </a:p>
        </p:txBody>
      </p:sp>
      <p:sp>
        <p:nvSpPr>
          <p:cNvPr id="14363" name="Text Box 76"/>
          <p:cNvSpPr txBox="1">
            <a:spLocks noChangeArrowheads="1"/>
          </p:cNvSpPr>
          <p:nvPr/>
        </p:nvSpPr>
        <p:spPr bwMode="auto">
          <a:xfrm>
            <a:off x="6096000" y="2362200"/>
            <a:ext cx="1676400" cy="304800"/>
          </a:xfrm>
          <a:prstGeom prst="rect">
            <a:avLst/>
          </a:prstGeom>
          <a:solidFill>
            <a:srgbClr val="C0C0C0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500" b="1">
                <a:solidFill>
                  <a:srgbClr val="660033"/>
                </a:solidFill>
                <a:latin typeface="Times" pitchFamily="1" charset="0"/>
              </a:rPr>
              <a:t>Probability = 0.6</a:t>
            </a:r>
            <a:endParaRPr lang="en-US" sz="1500" b="1">
              <a:latin typeface="Times" pitchFamily="1" charset="0"/>
            </a:endParaRPr>
          </a:p>
        </p:txBody>
      </p:sp>
      <p:sp>
        <p:nvSpPr>
          <p:cNvPr id="14364" name="Text Box 77"/>
          <p:cNvSpPr txBox="1">
            <a:spLocks noChangeArrowheads="1"/>
          </p:cNvSpPr>
          <p:nvPr/>
        </p:nvSpPr>
        <p:spPr bwMode="auto">
          <a:xfrm>
            <a:off x="6019800" y="2971800"/>
            <a:ext cx="1860550" cy="6096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500" b="1">
                <a:solidFill>
                  <a:srgbClr val="003399"/>
                </a:solidFill>
              </a:rPr>
              <a:t>Commercial Failure </a:t>
            </a:r>
          </a:p>
          <a:p>
            <a:pPr algn="ctr" eaLnBrk="0" hangingPunct="0"/>
            <a:r>
              <a:rPr lang="en-US" sz="1500" b="1">
                <a:solidFill>
                  <a:srgbClr val="003399"/>
                </a:solidFill>
              </a:rPr>
              <a:t>5 yrs</a:t>
            </a:r>
          </a:p>
        </p:txBody>
      </p:sp>
      <p:sp>
        <p:nvSpPr>
          <p:cNvPr id="14365" name="Text Box 78"/>
          <p:cNvSpPr txBox="1">
            <a:spLocks noChangeArrowheads="1"/>
          </p:cNvSpPr>
          <p:nvPr/>
        </p:nvSpPr>
        <p:spPr bwMode="auto">
          <a:xfrm>
            <a:off x="6172200" y="3657600"/>
            <a:ext cx="1676400" cy="304800"/>
          </a:xfrm>
          <a:prstGeom prst="rect">
            <a:avLst/>
          </a:prstGeom>
          <a:solidFill>
            <a:srgbClr val="C0C0C0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500" b="1">
                <a:solidFill>
                  <a:srgbClr val="660033"/>
                </a:solidFill>
                <a:latin typeface="Times" pitchFamily="1" charset="0"/>
              </a:rPr>
              <a:t>Probability = 0.4</a:t>
            </a:r>
            <a:endParaRPr lang="en-US" sz="1500" b="1">
              <a:latin typeface="Times" pitchFamily="1" charset="0"/>
            </a:endParaRPr>
          </a:p>
        </p:txBody>
      </p:sp>
      <p:sp>
        <p:nvSpPr>
          <p:cNvPr id="14366" name="Text Box 80"/>
          <p:cNvSpPr txBox="1">
            <a:spLocks noChangeArrowheads="1"/>
          </p:cNvSpPr>
          <p:nvPr/>
        </p:nvSpPr>
        <p:spPr bwMode="auto">
          <a:xfrm>
            <a:off x="4114800" y="4343400"/>
            <a:ext cx="15240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 b="1">
                <a:solidFill>
                  <a:schemeClr val="tx2"/>
                </a:solidFill>
              </a:rPr>
              <a:t>No Cost</a:t>
            </a:r>
          </a:p>
        </p:txBody>
      </p:sp>
      <p:grpSp>
        <p:nvGrpSpPr>
          <p:cNvPr id="2" name="Group 59"/>
          <p:cNvGrpSpPr>
            <a:grpSpLocks/>
          </p:cNvGrpSpPr>
          <p:nvPr/>
        </p:nvGrpSpPr>
        <p:grpSpPr bwMode="auto">
          <a:xfrm>
            <a:off x="838200" y="5638800"/>
            <a:ext cx="765175" cy="228600"/>
            <a:chOff x="838200" y="5410200"/>
            <a:chExt cx="765176" cy="457994"/>
          </a:xfrm>
        </p:grpSpPr>
        <p:cxnSp>
          <p:nvCxnSpPr>
            <p:cNvPr id="48" name="Straight Arrow Connector 47"/>
            <p:cNvCxnSpPr/>
            <p:nvPr/>
          </p:nvCxnSpPr>
          <p:spPr>
            <a:xfrm rot="5400000">
              <a:off x="609997" y="5638403"/>
              <a:ext cx="457994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 rot="5400000">
              <a:off x="990997" y="5638403"/>
              <a:ext cx="457994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 rot="5400000">
              <a:off x="1373586" y="5638402"/>
              <a:ext cx="457994" cy="1587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3" name="Straight Arrow Connector 52"/>
          <p:cNvCxnSpPr/>
          <p:nvPr/>
        </p:nvCxnSpPr>
        <p:spPr>
          <a:xfrm rot="5400000">
            <a:off x="153194" y="5942806"/>
            <a:ext cx="60960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60"/>
          <p:cNvGrpSpPr>
            <a:grpSpLocks/>
          </p:cNvGrpSpPr>
          <p:nvPr/>
        </p:nvGrpSpPr>
        <p:grpSpPr bwMode="auto">
          <a:xfrm>
            <a:off x="2359025" y="5181600"/>
            <a:ext cx="1527175" cy="458788"/>
            <a:chOff x="2054224" y="5105400"/>
            <a:chExt cx="1527176" cy="457994"/>
          </a:xfrm>
        </p:grpSpPr>
        <p:cxnSp>
          <p:nvCxnSpPr>
            <p:cNvPr id="55" name="Straight Arrow Connector 54"/>
            <p:cNvCxnSpPr/>
            <p:nvPr/>
          </p:nvCxnSpPr>
          <p:spPr>
            <a:xfrm rot="5400000">
              <a:off x="1826814" y="5334396"/>
              <a:ext cx="456409" cy="1588"/>
            </a:xfrm>
            <a:prstGeom prst="straightConnector1">
              <a:avLst/>
            </a:prstGeom>
            <a:ln>
              <a:solidFill>
                <a:srgbClr val="00B05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 rot="5400000">
              <a:off x="2207814" y="5332810"/>
              <a:ext cx="456409" cy="1588"/>
            </a:xfrm>
            <a:prstGeom prst="straightConnector1">
              <a:avLst/>
            </a:prstGeom>
            <a:ln>
              <a:solidFill>
                <a:srgbClr val="00B05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rot="5400000">
              <a:off x="2590402" y="5332810"/>
              <a:ext cx="456409" cy="1587"/>
            </a:xfrm>
            <a:prstGeom prst="straightConnector1">
              <a:avLst/>
            </a:prstGeom>
            <a:ln>
              <a:solidFill>
                <a:srgbClr val="00B05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 rot="5400000">
              <a:off x="2969814" y="5332810"/>
              <a:ext cx="456409" cy="1588"/>
            </a:xfrm>
            <a:prstGeom prst="straightConnector1">
              <a:avLst/>
            </a:prstGeom>
            <a:ln>
              <a:solidFill>
                <a:srgbClr val="00B05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 rot="5400000">
              <a:off x="3352403" y="5332810"/>
              <a:ext cx="456409" cy="1587"/>
            </a:xfrm>
            <a:prstGeom prst="straightConnector1">
              <a:avLst/>
            </a:prstGeom>
            <a:ln>
              <a:solidFill>
                <a:srgbClr val="00B05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2" name="Straight Arrow Connector 61"/>
          <p:cNvCxnSpPr/>
          <p:nvPr/>
        </p:nvCxnSpPr>
        <p:spPr>
          <a:xfrm rot="5400000">
            <a:off x="1559719" y="5218906"/>
            <a:ext cx="838200" cy="1588"/>
          </a:xfrm>
          <a:prstGeom prst="straightConnector1">
            <a:avLst/>
          </a:prstGeom>
          <a:ln w="57150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rot="5400000">
            <a:off x="114301" y="5295900"/>
            <a:ext cx="685800" cy="3175"/>
          </a:xfrm>
          <a:prstGeom prst="straightConnector1">
            <a:avLst/>
          </a:prstGeom>
          <a:ln w="57150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rot="5400000">
            <a:off x="1661319" y="5942806"/>
            <a:ext cx="60960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8001000" y="1752600"/>
            <a:ext cx="877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B050"/>
                </a:solidFill>
              </a:rPr>
              <a:t>56.86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7848600" y="2971800"/>
            <a:ext cx="723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B050"/>
                </a:solidFill>
              </a:rPr>
              <a:t>7.58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5486400" y="2514600"/>
            <a:ext cx="877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B050"/>
                </a:solidFill>
              </a:rPr>
              <a:t>37.15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3733800" y="2967038"/>
            <a:ext cx="8778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B050"/>
                </a:solidFill>
              </a:rPr>
              <a:t>31.65</a:t>
            </a: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1676400" y="3043238"/>
            <a:ext cx="8778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B050"/>
                </a:solidFill>
              </a:rPr>
              <a:t>25.32</a:t>
            </a: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1219200" y="1676400"/>
            <a:ext cx="877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B050"/>
                </a:solidFill>
              </a:rPr>
              <a:t>17.29</a:t>
            </a: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2438400" y="1676400"/>
            <a:ext cx="723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B050"/>
                </a:solidFill>
              </a:rPr>
              <a:t>2.37</a:t>
            </a:r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152400" y="1676400"/>
            <a:ext cx="877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14.92</a:t>
            </a:r>
          </a:p>
        </p:txBody>
      </p:sp>
      <p:sp>
        <p:nvSpPr>
          <p:cNvPr id="70" name="Text Box 58"/>
          <p:cNvSpPr txBox="1">
            <a:spLocks noChangeArrowheads="1"/>
          </p:cNvSpPr>
          <p:nvPr/>
        </p:nvSpPr>
        <p:spPr bwMode="auto">
          <a:xfrm>
            <a:off x="76200" y="1371600"/>
            <a:ext cx="2362200" cy="369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>
                <a:solidFill>
                  <a:schemeClr val="tx2"/>
                </a:solidFill>
              </a:rPr>
              <a:t>Discount rate =10%</a:t>
            </a:r>
          </a:p>
        </p:txBody>
      </p:sp>
      <p:sp>
        <p:nvSpPr>
          <p:cNvPr id="72" name="Text Box 63"/>
          <p:cNvSpPr txBox="1">
            <a:spLocks noChangeArrowheads="1"/>
          </p:cNvSpPr>
          <p:nvPr/>
        </p:nvSpPr>
        <p:spPr bwMode="auto">
          <a:xfrm>
            <a:off x="6324600" y="2667000"/>
            <a:ext cx="1295400" cy="369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 b="1">
                <a:solidFill>
                  <a:srgbClr val="00B050"/>
                </a:solidFill>
              </a:rPr>
              <a:t>0.2 M/ yr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3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9" grpId="0"/>
      <p:bldP spid="33810" grpId="0"/>
      <p:bldP spid="33811" grpId="0"/>
      <p:bldP spid="33815" grpId="0"/>
      <p:bldP spid="60" grpId="0"/>
      <p:bldP spid="61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2" grpId="0"/>
      <p:bldP spid="72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11025</TotalTime>
  <Pages>26</Pages>
  <Words>295</Words>
  <Application>Microsoft Office PowerPoint</Application>
  <PresentationFormat>Letter Paper (8.5x11 in)</PresentationFormat>
  <Paragraphs>58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Times New Roman</vt:lpstr>
      <vt:lpstr>Arial</vt:lpstr>
      <vt:lpstr>Wingdings</vt:lpstr>
      <vt:lpstr>Calibri</vt:lpstr>
      <vt:lpstr>Times</vt:lpstr>
      <vt:lpstr>Office Theme</vt:lpstr>
      <vt:lpstr>Expected Commercial Value (ECV)</vt:lpstr>
      <vt:lpstr>ECV Example</vt:lpstr>
      <vt:lpstr>PV=pv (Rate, # of periods, Amount)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subject/>
  <dc:creator>Dr. Scott M. Shafer</dc:creator>
  <cp:keywords/>
  <dc:description/>
  <cp:lastModifiedBy>aa2035</cp:lastModifiedBy>
  <cp:revision>193</cp:revision>
  <cp:lastPrinted>1998-02-09T17:15:34Z</cp:lastPrinted>
  <dcterms:created xsi:type="dcterms:W3CDTF">1996-09-25T17:10:06Z</dcterms:created>
  <dcterms:modified xsi:type="dcterms:W3CDTF">2012-01-23T20:14:59Z</dcterms:modified>
</cp:coreProperties>
</file>