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29" r:id="rId1"/>
  </p:sldMasterIdLst>
  <p:notesMasterIdLst>
    <p:notesMasterId r:id="rId18"/>
  </p:notesMasterIdLst>
  <p:handoutMasterIdLst>
    <p:handoutMasterId r:id="rId19"/>
  </p:handoutMasterIdLst>
  <p:sldIdLst>
    <p:sldId id="329" r:id="rId2"/>
    <p:sldId id="325" r:id="rId3"/>
    <p:sldId id="458" r:id="rId4"/>
    <p:sldId id="332" r:id="rId5"/>
    <p:sldId id="333" r:id="rId6"/>
    <p:sldId id="335" r:id="rId7"/>
    <p:sldId id="334" r:id="rId8"/>
    <p:sldId id="460" r:id="rId9"/>
    <p:sldId id="342" r:id="rId10"/>
    <p:sldId id="336" r:id="rId11"/>
    <p:sldId id="343" r:id="rId12"/>
    <p:sldId id="423" r:id="rId13"/>
    <p:sldId id="345" r:id="rId14"/>
    <p:sldId id="346" r:id="rId15"/>
    <p:sldId id="347" r:id="rId16"/>
    <p:sldId id="424" r:id="rId17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0000"/>
    <a:srgbClr val="AA3F3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7" autoAdjust="0"/>
    <p:restoredTop sz="94713" autoAdjust="0"/>
  </p:normalViewPr>
  <p:slideViewPr>
    <p:cSldViewPr>
      <p:cViewPr varScale="1">
        <p:scale>
          <a:sx n="60" d="100"/>
          <a:sy n="60" d="100"/>
        </p:scale>
        <p:origin x="-12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520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1945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9850" y="92075"/>
            <a:ext cx="28178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eaLnBrk="0" hangingPunct="0">
              <a:defRPr/>
            </a:pPr>
            <a:r>
              <a:rPr lang="en-US" sz="1400" dirty="0">
                <a:latin typeface="Times New Roman" pitchFamily="18" charset="0"/>
              </a:rPr>
              <a:t>Chapter 1: The Nature of Operations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400800" y="8750300"/>
            <a:ext cx="38735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 eaLnBrk="0" hangingPunct="0">
              <a:defRPr/>
            </a:pPr>
            <a:fld id="{F200345B-E942-4B97-9DFC-69F018396D2A}" type="slidenum">
              <a:rPr lang="en-US" sz="1400">
                <a:latin typeface="Times New Roman" pitchFamily="18" charset="0"/>
              </a:rPr>
              <a:pPr algn="r" eaLnBrk="0" hangingPunct="0"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>
            <a:lvl1pPr>
              <a:defRPr/>
            </a:lvl1pPr>
            <a:lvl3pPr>
              <a:buFont typeface="Arial" pitchFamily="34" charset="0"/>
              <a:buChar char="–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3CF69-72A8-4279-B10A-FF67244333FC}" type="datetime1">
              <a:rPr lang="en-US"/>
              <a:pPr>
                <a:defRPr/>
              </a:pPr>
              <a:t>2/6/2012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1-2-</a:t>
            </a:r>
            <a:fld id="{8F2F0F4B-2D3A-497E-95C6-1C583DC1A1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4B347-D779-4E25-8DCC-43CA2C6171C1}" type="datetime1">
              <a:rPr lang="en-US"/>
              <a:pPr>
                <a:defRPr/>
              </a:pPr>
              <a:t>2/6/2012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1-2-</a:t>
            </a:r>
            <a:fld id="{467DC0E1-FDE4-450E-BA52-767F941C8E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93838"/>
            <a:ext cx="82296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DF0DF40C-0B1B-4AA9-9D19-0C6C9CEFB607}" type="datetime1">
              <a:rPr lang="en-US"/>
              <a:pPr>
                <a:defRPr/>
              </a:pPr>
              <a:t>2/6/2012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1-2-</a:t>
            </a:r>
            <a:fld id="{C5276633-7302-44EE-A55C-670E68B747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295400"/>
            <a:ext cx="9144000" cy="158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0" y="6324600"/>
            <a:ext cx="9144000" cy="158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1" r:id="rId2"/>
  </p:sldLayoutIdLst>
  <p:transition>
    <p:dissolve/>
  </p:transition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1" charset="2"/>
        <a:buChar char="v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1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Arial" charset="0"/>
                <a:cs typeface="Arial" charset="0"/>
              </a:rPr>
              <a:t>Project Portfolio Process (PPP)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PPP links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projects</a:t>
            </a:r>
            <a:r>
              <a:rPr lang="en-US" smtClean="0">
                <a:latin typeface="Arial" charset="0"/>
                <a:cs typeface="Arial" charset="0"/>
              </a:rPr>
              <a:t> to the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goals and strategies </a:t>
            </a:r>
            <a:r>
              <a:rPr lang="en-US" smtClean="0">
                <a:latin typeface="Arial" charset="0"/>
                <a:cs typeface="Arial" charset="0"/>
              </a:rPr>
              <a:t>of the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organization</a:t>
            </a:r>
            <a:r>
              <a:rPr lang="en-US" smtClean="0">
                <a:latin typeface="Arial" charset="0"/>
                <a:cs typeface="Arial" charset="0"/>
              </a:rPr>
              <a:t>. In the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initiation</a:t>
            </a:r>
            <a:r>
              <a:rPr lang="en-US" smtClean="0">
                <a:latin typeface="Arial" charset="0"/>
                <a:cs typeface="Arial" charset="0"/>
              </a:rPr>
              <a:t> and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planning</a:t>
            </a:r>
            <a:r>
              <a:rPr lang="en-US" smtClean="0">
                <a:solidFill>
                  <a:schemeClr val="accent2"/>
                </a:solidFill>
                <a:latin typeface="Arial" charset="0"/>
                <a:cs typeface="Arial" charset="0"/>
              </a:rPr>
              <a:t> </a:t>
            </a:r>
            <a:r>
              <a:rPr lang="en-US" smtClean="0">
                <a:latin typeface="Arial" charset="0"/>
                <a:cs typeface="Arial" charset="0"/>
              </a:rPr>
              <a:t>phases, and throughout the Project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life cycle </a:t>
            </a:r>
            <a:r>
              <a:rPr lang="en-US" smtClean="0">
                <a:latin typeface="Arial" charset="0"/>
                <a:cs typeface="Arial" charset="0"/>
              </a:rPr>
              <a:t>of the projects. </a:t>
            </a:r>
          </a:p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The PPP is also a means for monitoring and controlling the organization's strategic projects. This may mean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shutting down </a:t>
            </a:r>
            <a:r>
              <a:rPr lang="en-US" smtClean="0">
                <a:latin typeface="Arial" charset="0"/>
                <a:cs typeface="Arial" charset="0"/>
              </a:rPr>
              <a:t>projects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prior</a:t>
            </a:r>
            <a:r>
              <a:rPr lang="en-US" smtClean="0">
                <a:latin typeface="Arial" charset="0"/>
                <a:cs typeface="Arial" charset="0"/>
              </a:rPr>
              <a:t> to their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 completion </a:t>
            </a:r>
            <a:r>
              <a:rPr lang="en-US" smtClean="0">
                <a:latin typeface="Arial" charset="0"/>
                <a:cs typeface="Arial" charset="0"/>
              </a:rPr>
              <a:t>because of their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risks</a:t>
            </a:r>
            <a:r>
              <a:rPr lang="en-US" smtClean="0">
                <a:latin typeface="Arial" charset="0"/>
                <a:cs typeface="Arial" charset="0"/>
              </a:rPr>
              <a:t> regarding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T/B/S</a:t>
            </a:r>
            <a:r>
              <a:rPr lang="en-US" smtClean="0">
                <a:latin typeface="Arial" charset="0"/>
                <a:cs typeface="Arial" charset="0"/>
              </a:rPr>
              <a:t>, or because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another project </a:t>
            </a:r>
            <a:r>
              <a:rPr lang="en-US" smtClean="0">
                <a:latin typeface="Arial" charset="0"/>
                <a:cs typeface="Arial" charset="0"/>
              </a:rPr>
              <a:t>does a better job of supporting the organizational goals.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55B9DB8-5796-40BC-BAD0-1D716888A871}" type="datetime1">
              <a:rPr lang="en-US"/>
              <a:pPr>
                <a:defRPr/>
              </a:pPr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3480E054-86C1-4826-BEDC-5B67BBEC622D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Arial" charset="0"/>
                <a:cs typeface="Arial" charset="0"/>
              </a:rPr>
              <a:t>Step 3: Collect Project Data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smtClean="0">
                <a:latin typeface="Arial" charset="0"/>
                <a:cs typeface="Arial" charset="0"/>
              </a:rPr>
              <a:t>Collect data on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timing</a:t>
            </a:r>
            <a:r>
              <a:rPr lang="en-US" sz="2600" smtClean="0">
                <a:latin typeface="Arial" charset="0"/>
                <a:cs typeface="Arial" charset="0"/>
              </a:rPr>
              <a:t>, expected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 benefit and costs </a:t>
            </a:r>
            <a:r>
              <a:rPr lang="en-US" sz="2600" smtClean="0">
                <a:latin typeface="Arial" charset="0"/>
                <a:cs typeface="Arial" charset="0"/>
              </a:rPr>
              <a:t>using existing/past projects and expert opinion.</a:t>
            </a:r>
          </a:p>
          <a:p>
            <a:r>
              <a:rPr lang="en-US" sz="2600" smtClean="0">
                <a:latin typeface="Arial" charset="0"/>
                <a:cs typeface="Arial" charset="0"/>
              </a:rPr>
              <a:t>Use the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scoring</a:t>
            </a:r>
            <a:r>
              <a:rPr lang="en-US" sz="2600" smtClean="0">
                <a:latin typeface="Arial" charset="0"/>
                <a:cs typeface="Arial" charset="0"/>
              </a:rPr>
              <a:t> models to screen out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high cost </a:t>
            </a:r>
            <a:r>
              <a:rPr lang="en-US" sz="2600" smtClean="0">
                <a:latin typeface="Arial" charset="0"/>
                <a:cs typeface="Arial" charset="0"/>
              </a:rPr>
              <a:t>or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lower benefit </a:t>
            </a:r>
            <a:r>
              <a:rPr lang="en-US" sz="2600" smtClean="0">
                <a:latin typeface="Arial" charset="0"/>
                <a:cs typeface="Arial" charset="0"/>
              </a:rPr>
              <a:t>projects (because the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organization's goals have changed</a:t>
            </a:r>
            <a:r>
              <a:rPr lang="en-US" sz="2600" smtClean="0">
                <a:latin typeface="Arial" charset="0"/>
                <a:cs typeface="Arial" charset="0"/>
              </a:rPr>
              <a:t>). </a:t>
            </a:r>
          </a:p>
          <a:p>
            <a:r>
              <a:rPr lang="en-US" sz="2600" smtClean="0">
                <a:latin typeface="Arial" charset="0"/>
                <a:cs typeface="Arial" charset="0"/>
              </a:rPr>
              <a:t>Screen in any projects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mandated by regulations </a:t>
            </a:r>
            <a:r>
              <a:rPr lang="en-US" sz="2600" smtClean="0">
                <a:latin typeface="Arial" charset="0"/>
                <a:cs typeface="Arial" charset="0"/>
              </a:rPr>
              <a:t>or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laws</a:t>
            </a:r>
            <a:r>
              <a:rPr lang="en-US" sz="2600" smtClean="0">
                <a:latin typeface="Arial" charset="0"/>
                <a:cs typeface="Arial" charset="0"/>
              </a:rPr>
              <a:t>,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competitive or operating </a:t>
            </a:r>
            <a:r>
              <a:rPr lang="en-US" sz="2600" smtClean="0">
                <a:latin typeface="Arial" charset="0"/>
                <a:cs typeface="Arial" charset="0"/>
              </a:rPr>
              <a:t>necessities, projects required for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environmental</a:t>
            </a:r>
            <a:r>
              <a:rPr lang="en-US" sz="2600" smtClean="0">
                <a:latin typeface="Arial" charset="0"/>
                <a:cs typeface="Arial" charset="0"/>
              </a:rPr>
              <a:t> reasons.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55B9DB8-5796-40BC-BAD0-1D716888A871}" type="datetime1">
              <a:rPr lang="en-US"/>
              <a:pPr>
                <a:defRPr/>
              </a:pPr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EE63B2B8-8065-40EA-B043-9E176DC5090D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Step 4: Assess Resource Availability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Assess the availability of internal/external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resources</a:t>
            </a:r>
            <a:r>
              <a:rPr lang="en-US" smtClean="0">
                <a:latin typeface="Arial" charset="0"/>
                <a:cs typeface="Arial" charset="0"/>
              </a:rPr>
              <a:t> by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type/department/timing</a:t>
            </a:r>
            <a:r>
              <a:rPr lang="en-US" smtClean="0">
                <a:latin typeface="Arial" charset="0"/>
                <a:cs typeface="Arial" charset="0"/>
              </a:rPr>
              <a:t>. </a:t>
            </a:r>
          </a:p>
          <a:p>
            <a:r>
              <a:rPr lang="en-US" smtClean="0">
                <a:latin typeface="Arial" charset="0"/>
                <a:cs typeface="Arial" charset="0"/>
              </a:rPr>
              <a:t>Balance aggregate project resource needs over future periods.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Needing a normally plentiful resource at the same moment by several projects</a:t>
            </a:r>
            <a:r>
              <a:rPr lang="en-US" smtClean="0">
                <a:latin typeface="Arial" charset="0"/>
                <a:cs typeface="Arial" charset="0"/>
              </a:rPr>
              <a:t> = catastrophe. </a:t>
            </a:r>
          </a:p>
          <a:p>
            <a:r>
              <a:rPr lang="en-US" smtClean="0">
                <a:latin typeface="Arial" charset="0"/>
                <a:cs typeface="Arial" charset="0"/>
              </a:rPr>
              <a:t>Scheduling resource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usage as closely as possible to system capacity = catastrophe</a:t>
            </a:r>
            <a:r>
              <a:rPr lang="en-US" smtClean="0">
                <a:latin typeface="Arial" charset="0"/>
                <a:cs typeface="Arial" charset="0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55B9DB8-5796-40BC-BAD0-1D716888A871}" type="datetime1">
              <a:rPr lang="en-US"/>
              <a:pPr>
                <a:defRPr/>
              </a:pPr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52DDAD92-4F3A-44E4-AE2C-AC03C69414C5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pPr eaLnBrk="1" hangingPunct="1"/>
            <a:r>
              <a:rPr lang="en-US" sz="3300" b="1" smtClean="0">
                <a:latin typeface="Arial" charset="0"/>
                <a:cs typeface="Arial" charset="0"/>
              </a:rPr>
              <a:t>Step 5: Reduce the Project and Criteria Set</a:t>
            </a:r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3855027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Organization’s goals</a:t>
            </a: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Have competence</a:t>
            </a: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Market for offering</a:t>
            </a: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How risky</a:t>
            </a: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Potential partner</a:t>
            </a: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Right resources</a:t>
            </a: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Good fit</a:t>
            </a:r>
          </a:p>
        </p:txBody>
      </p:sp>
      <p:sp>
        <p:nvSpPr>
          <p:cNvPr id="14340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1646237"/>
            <a:ext cx="4800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Use strengths</a:t>
            </a: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Synergistic</a:t>
            </a: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Dominated by another</a:t>
            </a: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Has slipped in desirability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sz="3200" smtClean="0">
                <a:latin typeface="Arial" charset="0"/>
                <a:cs typeface="Arial" charset="0"/>
              </a:rPr>
              <a:t>Step 6: Prioritize the Projects within Categories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/>
          <a:lstStyle/>
          <a:p>
            <a:r>
              <a:rPr lang="en-US" sz="2400" dirty="0" smtClean="0">
                <a:latin typeface="Arial" charset="0"/>
                <a:cs typeface="Arial" charset="0"/>
              </a:rPr>
              <a:t>Apply the 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scores and criterion weights to rank </a:t>
            </a:r>
            <a:r>
              <a:rPr lang="en-US" sz="2400" dirty="0" smtClean="0">
                <a:latin typeface="Arial" charset="0"/>
                <a:cs typeface="Arial" charset="0"/>
              </a:rPr>
              <a:t>the projects within each category. </a:t>
            </a:r>
          </a:p>
          <a:p>
            <a:r>
              <a:rPr lang="en-US" sz="2400" dirty="0" smtClean="0">
                <a:latin typeface="Arial" charset="0"/>
                <a:cs typeface="Arial" charset="0"/>
              </a:rPr>
              <a:t>Hold some 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hard-to-measure criteria out for subjective evaluation</a:t>
            </a:r>
            <a:r>
              <a:rPr lang="en-US" sz="2400" dirty="0" smtClean="0">
                <a:latin typeface="Arial" charset="0"/>
                <a:cs typeface="Arial" charset="0"/>
              </a:rPr>
              <a:t>, such as riskiness, or development of new knowledge. 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Subjective</a:t>
            </a:r>
            <a:r>
              <a:rPr lang="en-US" sz="2400" dirty="0" smtClean="0">
                <a:latin typeface="Arial" charset="0"/>
                <a:cs typeface="Arial" charset="0"/>
              </a:rPr>
              <a:t> evaluations can be 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translated</a:t>
            </a:r>
            <a:r>
              <a:rPr lang="en-US" sz="2400" dirty="0" smtClean="0">
                <a:latin typeface="Arial" charset="0"/>
                <a:cs typeface="Arial" charset="0"/>
              </a:rPr>
              <a:t> from verbal to 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numeric</a:t>
            </a:r>
            <a:r>
              <a:rPr lang="en-US" sz="2400" dirty="0" smtClean="0">
                <a:latin typeface="Arial" charset="0"/>
                <a:cs typeface="Arial" charset="0"/>
              </a:rPr>
              <a:t> terms easily by the 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Delphi, Pair-wise </a:t>
            </a:r>
            <a:r>
              <a:rPr lang="en-US" sz="2400" dirty="0" smtClean="0">
                <a:latin typeface="Arial" charset="0"/>
                <a:cs typeface="Arial" charset="0"/>
              </a:rPr>
              <a:t>Comparisons, or other methods.</a:t>
            </a:r>
          </a:p>
          <a:p>
            <a:r>
              <a:rPr lang="en-US" sz="2400" dirty="0" smtClean="0">
                <a:latin typeface="Arial" charset="0"/>
                <a:cs typeface="Arial" charset="0"/>
              </a:rPr>
              <a:t>Different projects are offering different packages of benefits that are not comparable. For example, 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R&amp;D projects will not have the expected monetary return of derivative projects</a:t>
            </a:r>
            <a:r>
              <a:rPr lang="en-US" sz="2400" dirty="0" smtClean="0">
                <a:latin typeface="Arial" charset="0"/>
                <a:cs typeface="Arial" charset="0"/>
              </a:rPr>
              <a:t>.</a:t>
            </a:r>
          </a:p>
          <a:p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20424F9-2F3A-4CC7-AA88-EEA602780E89}" type="datetime1">
              <a:rPr lang="en-US"/>
              <a:pPr>
                <a:defRPr/>
              </a:pPr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D9B53E7E-D5CE-4B86-8505-25830414F214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Arial" charset="0"/>
                <a:cs typeface="Arial" charset="0"/>
              </a:rPr>
              <a:t>Step 7: Select the Projects to be Funded and Held in Reserve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525963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Determine the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mix of projects across the various categories and time periods</a:t>
            </a:r>
            <a:r>
              <a:rPr lang="en-US" smtClean="0">
                <a:latin typeface="Arial" charset="0"/>
                <a:cs typeface="Arial" charset="0"/>
              </a:rPr>
              <a:t>. </a:t>
            </a:r>
          </a:p>
          <a:p>
            <a:r>
              <a:rPr lang="en-US" smtClean="0">
                <a:latin typeface="Arial" charset="0"/>
                <a:cs typeface="Arial" charset="0"/>
              </a:rPr>
              <a:t>Leave about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15%</a:t>
            </a:r>
            <a:r>
              <a:rPr lang="en-US" smtClean="0">
                <a:latin typeface="Arial" charset="0"/>
                <a:cs typeface="Arial" charset="0"/>
              </a:rPr>
              <a:t> of the organization's resource capacity free for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variability and new opportunities</a:t>
            </a:r>
            <a:r>
              <a:rPr lang="en-US" smtClean="0">
                <a:latin typeface="Arial" charset="0"/>
                <a:cs typeface="Arial" charset="0"/>
              </a:rPr>
              <a:t>. </a:t>
            </a:r>
          </a:p>
          <a:p>
            <a:r>
              <a:rPr lang="en-US" smtClean="0">
                <a:latin typeface="Arial" charset="0"/>
                <a:cs typeface="Arial" charset="0"/>
              </a:rPr>
              <a:t>Include some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speculative projects </a:t>
            </a:r>
            <a:r>
              <a:rPr lang="en-US" smtClean="0">
                <a:latin typeface="Arial" charset="0"/>
                <a:cs typeface="Arial" charset="0"/>
              </a:rPr>
              <a:t>in each category to allow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future options, knowledge improvement, additional experience in new areas</a:t>
            </a:r>
            <a:r>
              <a:rPr lang="en-US" smtClean="0">
                <a:latin typeface="Arial" charset="0"/>
                <a:cs typeface="Arial" charset="0"/>
              </a:rPr>
              <a:t>.</a:t>
            </a:r>
          </a:p>
          <a:p>
            <a:pPr>
              <a:buFont typeface="Wingdings" pitchFamily="1" charset="2"/>
              <a:buNone/>
            </a:pPr>
            <a:endParaRPr lang="en-US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20424F9-2F3A-4CC7-AA88-EEA602780E89}" type="datetime1">
              <a:rPr lang="en-US"/>
              <a:pPr>
                <a:defRPr/>
              </a:pPr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DD65729D-9E2A-4267-936D-B4B50DBBC58C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Arial" charset="0"/>
                <a:cs typeface="Arial" charset="0"/>
              </a:rPr>
              <a:t>Step 8: Implement the Process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20424F9-2F3A-4CC7-AA88-EEA602780E89}" type="datetime1">
              <a:rPr lang="en-US"/>
              <a:pPr>
                <a:defRPr/>
              </a:pPr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CD50F97D-4230-408E-80AB-1DBEBBAB002D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74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Communicate results with all levels of management, Repeat the communication regularly, and Improve the process.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>
                <a:latin typeface="Arial" charset="0"/>
                <a:cs typeface="Arial" charset="0"/>
              </a:rPr>
              <a:t>Practice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1" charset="2"/>
              <a:buNone/>
            </a:pPr>
            <a:r>
              <a:rPr lang="en-US" dirty="0" smtClean="0">
                <a:latin typeface="Arial" charset="0"/>
                <a:cs typeface="Arial" charset="0"/>
              </a:rPr>
              <a:t>Review Questions: 2,3,4,5,6,8 </a:t>
            </a:r>
          </a:p>
          <a:p>
            <a:pPr eaLnBrk="1" hangingPunct="1">
              <a:buFont typeface="Wingdings" pitchFamily="1" charset="2"/>
              <a:buNone/>
            </a:pPr>
            <a:r>
              <a:rPr lang="en-US" dirty="0" smtClean="0">
                <a:latin typeface="Arial" charset="0"/>
                <a:cs typeface="Arial" charset="0"/>
              </a:rPr>
              <a:t>Discussion Questions: 10,11,13,16 </a:t>
            </a:r>
          </a:p>
          <a:p>
            <a:pPr eaLnBrk="1" hangingPunct="1">
              <a:buFont typeface="Wingdings" pitchFamily="1" charset="2"/>
              <a:buNone/>
            </a:pPr>
            <a:r>
              <a:rPr lang="en-US" dirty="0" smtClean="0">
                <a:latin typeface="Arial" charset="0"/>
                <a:cs typeface="Arial" charset="0"/>
              </a:rPr>
              <a:t>Incidents for Discussion: None</a:t>
            </a:r>
          </a:p>
          <a:p>
            <a:pPr eaLnBrk="1" hangingPunct="1">
              <a:buFont typeface="Wingdings" pitchFamily="1" charset="2"/>
              <a:buNone/>
            </a:pPr>
            <a:r>
              <a:rPr lang="en-US" dirty="0" smtClean="0">
                <a:latin typeface="Arial" charset="0"/>
                <a:cs typeface="Arial" charset="0"/>
              </a:rPr>
              <a:t>Problems: 23,24</a:t>
            </a:r>
          </a:p>
          <a:p>
            <a:pPr eaLnBrk="1" hangingPunct="1">
              <a:buFont typeface="Wingdings" pitchFamily="1" charset="2"/>
              <a:buNone/>
            </a:pPr>
            <a:r>
              <a:rPr lang="en-US" smtClean="0">
                <a:latin typeface="Arial" charset="0"/>
                <a:cs typeface="Arial" charset="0"/>
              </a:rPr>
              <a:t>Cases: 1,2</a:t>
            </a:r>
          </a:p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55B9DB8-5796-40BC-BAD0-1D716888A871}" type="datetime1">
              <a:rPr lang="en-US"/>
              <a:pPr>
                <a:defRPr/>
              </a:pPr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205F0EB3-903E-42B6-8510-DF7C6D9409C7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Arial" charset="0"/>
                <a:cs typeface="Arial" charset="0"/>
              </a:rPr>
              <a:t>Steps In The Project Portfolio Process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86800" cy="4525963"/>
          </a:xfrm>
        </p:spPr>
        <p:txBody>
          <a:bodyPr/>
          <a:lstStyle/>
          <a:p>
            <a:pPr marL="514350" indent="-514350" eaLnBrk="1" hangingPunct="1">
              <a:lnSpc>
                <a:spcPct val="80000"/>
              </a:lnSpc>
              <a:buClr>
                <a:schemeClr val="tx1"/>
              </a:buClr>
              <a:buFont typeface="Calibri" pitchFamily="34" charset="0"/>
              <a:buAutoNum type="arabicPeriod"/>
            </a:pPr>
            <a:r>
              <a:rPr lang="en-US" smtClean="0">
                <a:latin typeface="Arial" charset="0"/>
                <a:cs typeface="Arial" charset="0"/>
              </a:rPr>
              <a:t>Establish a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project council</a:t>
            </a:r>
            <a:r>
              <a:rPr lang="en-US" smtClean="0">
                <a:latin typeface="Arial" charset="0"/>
                <a:cs typeface="Arial" charset="0"/>
              </a:rPr>
              <a:t>.</a:t>
            </a:r>
          </a:p>
          <a:p>
            <a:pPr marL="514350" indent="-514350" eaLnBrk="1" hangingPunct="1">
              <a:lnSpc>
                <a:spcPct val="80000"/>
              </a:lnSpc>
              <a:buClr>
                <a:schemeClr val="tx1"/>
              </a:buClr>
              <a:buFont typeface="Calibri" pitchFamily="34" charset="0"/>
              <a:buAutoNum type="arabicPeriod"/>
            </a:pPr>
            <a:r>
              <a:rPr lang="en-US" smtClean="0">
                <a:latin typeface="Arial" charset="0"/>
                <a:cs typeface="Arial" charset="0"/>
              </a:rPr>
              <a:t>Identify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project categories and criteria</a:t>
            </a:r>
            <a:r>
              <a:rPr lang="en-US" smtClean="0">
                <a:latin typeface="Arial" charset="0"/>
                <a:cs typeface="Arial" charset="0"/>
              </a:rPr>
              <a:t>.</a:t>
            </a:r>
          </a:p>
          <a:p>
            <a:pPr marL="514350" indent="-514350" eaLnBrk="1" hangingPunct="1">
              <a:lnSpc>
                <a:spcPct val="80000"/>
              </a:lnSpc>
              <a:buClr>
                <a:schemeClr val="tx1"/>
              </a:buClr>
              <a:buFont typeface="Calibri" pitchFamily="34" charset="0"/>
              <a:buAutoNum type="arabicPeriod"/>
            </a:pPr>
            <a:r>
              <a:rPr lang="en-US" smtClean="0">
                <a:latin typeface="Arial" charset="0"/>
                <a:cs typeface="Arial" charset="0"/>
              </a:rPr>
              <a:t>Collect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project data</a:t>
            </a:r>
            <a:r>
              <a:rPr lang="en-US" smtClean="0">
                <a:latin typeface="Arial" charset="0"/>
                <a:cs typeface="Arial" charset="0"/>
              </a:rPr>
              <a:t>.</a:t>
            </a:r>
          </a:p>
          <a:p>
            <a:pPr marL="514350" indent="-514350" eaLnBrk="1" hangingPunct="1">
              <a:lnSpc>
                <a:spcPct val="80000"/>
              </a:lnSpc>
              <a:buClr>
                <a:schemeClr val="tx1"/>
              </a:buClr>
              <a:buFont typeface="Calibri" pitchFamily="34" charset="0"/>
              <a:buAutoNum type="arabicPeriod"/>
            </a:pPr>
            <a:r>
              <a:rPr lang="en-US" smtClean="0">
                <a:latin typeface="Arial" charset="0"/>
                <a:cs typeface="Arial" charset="0"/>
              </a:rPr>
              <a:t>Assess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resource availability</a:t>
            </a:r>
            <a:r>
              <a:rPr lang="en-US" smtClean="0">
                <a:latin typeface="Arial" charset="0"/>
                <a:cs typeface="Arial" charset="0"/>
              </a:rPr>
              <a:t>.</a:t>
            </a:r>
          </a:p>
          <a:p>
            <a:pPr marL="514350" indent="-514350" eaLnBrk="1" hangingPunct="1">
              <a:lnSpc>
                <a:spcPct val="80000"/>
              </a:lnSpc>
              <a:buClr>
                <a:schemeClr val="tx1"/>
              </a:buClr>
              <a:buFont typeface="Calibri" pitchFamily="34" charset="0"/>
              <a:buAutoNum type="arabicPeriod"/>
            </a:pP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Reduce</a:t>
            </a:r>
            <a:r>
              <a:rPr lang="en-US" smtClean="0">
                <a:latin typeface="Arial" charset="0"/>
                <a:cs typeface="Arial" charset="0"/>
              </a:rPr>
              <a:t> the project and criteria set.</a:t>
            </a:r>
          </a:p>
          <a:p>
            <a:pPr marL="514350" indent="-514350" eaLnBrk="1" hangingPunct="1">
              <a:lnSpc>
                <a:spcPct val="80000"/>
              </a:lnSpc>
              <a:buClr>
                <a:schemeClr val="tx1"/>
              </a:buClr>
              <a:buFont typeface="Calibri" pitchFamily="34" charset="0"/>
              <a:buAutoNum type="arabicPeriod"/>
            </a:pP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Prioritize</a:t>
            </a:r>
            <a:r>
              <a:rPr lang="en-US" smtClean="0">
                <a:latin typeface="Arial" charset="0"/>
                <a:cs typeface="Arial" charset="0"/>
              </a:rPr>
              <a:t> the projects within categories.</a:t>
            </a:r>
          </a:p>
          <a:p>
            <a:pPr marL="514350" indent="-514350" eaLnBrk="1" hangingPunct="1">
              <a:lnSpc>
                <a:spcPct val="80000"/>
              </a:lnSpc>
              <a:buClr>
                <a:schemeClr val="tx1"/>
              </a:buClr>
              <a:buFont typeface="Calibri" pitchFamily="34" charset="0"/>
              <a:buAutoNum type="arabicPeriod"/>
            </a:pP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Select</a:t>
            </a:r>
            <a:r>
              <a:rPr lang="en-US" smtClean="0">
                <a:solidFill>
                  <a:srgbClr val="AA3F3C"/>
                </a:solidFill>
                <a:latin typeface="Arial" charset="0"/>
                <a:cs typeface="Arial" charset="0"/>
              </a:rPr>
              <a:t> </a:t>
            </a:r>
            <a:r>
              <a:rPr lang="en-US" smtClean="0">
                <a:latin typeface="Arial" charset="0"/>
                <a:cs typeface="Arial" charset="0"/>
              </a:rPr>
              <a:t>the projects to be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funded</a:t>
            </a:r>
            <a:r>
              <a:rPr lang="en-US" smtClean="0">
                <a:latin typeface="Arial" charset="0"/>
                <a:cs typeface="Arial" charset="0"/>
              </a:rPr>
              <a:t> or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held in reserve</a:t>
            </a:r>
            <a:r>
              <a:rPr lang="en-US" smtClean="0">
                <a:latin typeface="Arial" charset="0"/>
                <a:cs typeface="Arial" charset="0"/>
              </a:rPr>
              <a:t>.</a:t>
            </a:r>
          </a:p>
          <a:p>
            <a:pPr marL="514350" indent="-514350" eaLnBrk="1" hangingPunct="1">
              <a:lnSpc>
                <a:spcPct val="80000"/>
              </a:lnSpc>
              <a:buClr>
                <a:schemeClr val="tx1"/>
              </a:buClr>
              <a:buFont typeface="Calibri" pitchFamily="34" charset="0"/>
              <a:buAutoNum type="arabicPeriod"/>
            </a:pP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Implement</a:t>
            </a:r>
            <a:r>
              <a:rPr lang="en-US" smtClean="0">
                <a:latin typeface="Arial" charset="0"/>
                <a:cs typeface="Arial" charset="0"/>
              </a:rPr>
              <a:t> the process.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55B9DB8-5796-40BC-BAD0-1D716888A871}" type="datetime1">
              <a:rPr lang="en-US"/>
              <a:pPr>
                <a:defRPr/>
              </a:pPr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45008C21-208F-4E84-8B9F-917A2527F813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Arial" charset="0"/>
                <a:cs typeface="Arial" charset="0"/>
              </a:rPr>
              <a:t>Step 1: Establish a Project Council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DDF3D08-2DAF-4A9E-8EEA-4A0F0A316D34}" type="datetime1">
              <a:rPr lang="en-US"/>
              <a:pPr>
                <a:defRPr/>
              </a:pPr>
              <a:t>2/6/2012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4F6BEBFF-B4AC-4EFF-A118-3B0E70F8A443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5126" name="Rectangle 3"/>
          <p:cNvSpPr txBox="1">
            <a:spLocks noChangeArrowheads="1"/>
          </p:cNvSpPr>
          <p:nvPr/>
        </p:nvSpPr>
        <p:spPr bwMode="auto">
          <a:xfrm>
            <a:off x="457200" y="15240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4763">
              <a:spcBef>
                <a:spcPct val="20000"/>
              </a:spcBef>
              <a:buFont typeface="Wingdings" pitchFamily="1" charset="2"/>
              <a:buNone/>
            </a:pPr>
            <a:r>
              <a:rPr lang="en-US" sz="2800">
                <a:latin typeface="Arial" charset="0"/>
                <a:cs typeface="Arial" charset="0"/>
              </a:rPr>
              <a:t>Establishes </a:t>
            </a:r>
            <a:r>
              <a:rPr lang="en-US" sz="2800">
                <a:solidFill>
                  <a:srgbClr val="FF0000"/>
                </a:solidFill>
                <a:latin typeface="Arial" charset="0"/>
                <a:cs typeface="Arial" charset="0"/>
              </a:rPr>
              <a:t>strategic direction </a:t>
            </a:r>
            <a:r>
              <a:rPr lang="en-US" sz="2800">
                <a:latin typeface="Arial" charset="0"/>
                <a:cs typeface="Arial" charset="0"/>
              </a:rPr>
              <a:t>for projects. </a:t>
            </a:r>
            <a:r>
              <a:rPr lang="en-US" sz="2800">
                <a:solidFill>
                  <a:srgbClr val="FF0000"/>
                </a:solidFill>
                <a:latin typeface="Arial" charset="0"/>
                <a:cs typeface="Arial" charset="0"/>
              </a:rPr>
              <a:t>Allocates funds </a:t>
            </a:r>
            <a:r>
              <a:rPr lang="en-US" sz="2800">
                <a:latin typeface="Arial" charset="0"/>
                <a:cs typeface="Arial" charset="0"/>
              </a:rPr>
              <a:t>and </a:t>
            </a:r>
            <a:r>
              <a:rPr lang="en-US" sz="2800">
                <a:solidFill>
                  <a:srgbClr val="FF0000"/>
                </a:solidFill>
                <a:latin typeface="Arial" charset="0"/>
                <a:cs typeface="Arial" charset="0"/>
              </a:rPr>
              <a:t>control the allocation </a:t>
            </a:r>
            <a:r>
              <a:rPr lang="en-US" sz="2800">
                <a:latin typeface="Arial" charset="0"/>
                <a:cs typeface="Arial" charset="0"/>
              </a:rPr>
              <a:t>of </a:t>
            </a:r>
            <a:r>
              <a:rPr lang="en-US" sz="2800">
                <a:solidFill>
                  <a:srgbClr val="FF0000"/>
                </a:solidFill>
                <a:latin typeface="Arial" charset="0"/>
                <a:cs typeface="Arial" charset="0"/>
              </a:rPr>
              <a:t>human and capital </a:t>
            </a:r>
            <a:r>
              <a:rPr lang="en-US" sz="2800">
                <a:latin typeface="Arial" charset="0"/>
                <a:cs typeface="Arial" charset="0"/>
              </a:rPr>
              <a:t>resources to the projects. </a:t>
            </a:r>
          </a:p>
          <a:p>
            <a:pPr marL="742950" lvl="1" indent="-285750">
              <a:spcBef>
                <a:spcPct val="20000"/>
              </a:spcBef>
              <a:buFont typeface="Wingdings" pitchFamily="1" charset="2"/>
              <a:buChar char="§"/>
            </a:pPr>
            <a:r>
              <a:rPr lang="en-US">
                <a:latin typeface="Arial" charset="0"/>
                <a:cs typeface="Arial" charset="0"/>
              </a:rPr>
              <a:t>Senior management.</a:t>
            </a:r>
          </a:p>
          <a:p>
            <a:pPr marL="742950" lvl="1" indent="-285750">
              <a:spcBef>
                <a:spcPct val="20000"/>
              </a:spcBef>
              <a:buFont typeface="Wingdings" pitchFamily="1" charset="2"/>
              <a:buChar char="§"/>
            </a:pPr>
            <a:r>
              <a:rPr lang="en-US">
                <a:latin typeface="Arial" charset="0"/>
                <a:cs typeface="Arial" charset="0"/>
              </a:rPr>
              <a:t>The project managers of major projects.</a:t>
            </a:r>
          </a:p>
          <a:p>
            <a:pPr marL="742950" lvl="1" indent="-285750">
              <a:spcBef>
                <a:spcPct val="20000"/>
              </a:spcBef>
              <a:buFont typeface="Wingdings" pitchFamily="1" charset="2"/>
              <a:buChar char="§"/>
            </a:pPr>
            <a:r>
              <a:rPr lang="en-US">
                <a:latin typeface="Arial" charset="0"/>
                <a:cs typeface="Arial" charset="0"/>
              </a:rPr>
              <a:t>The head of the Project Management Office.</a:t>
            </a:r>
          </a:p>
          <a:p>
            <a:pPr marL="742950" lvl="1" indent="-285750">
              <a:spcBef>
                <a:spcPct val="20000"/>
              </a:spcBef>
              <a:buFont typeface="Wingdings" pitchFamily="1" charset="2"/>
              <a:buChar char="§"/>
            </a:pPr>
            <a:r>
              <a:rPr lang="en-US">
                <a:latin typeface="Arial" charset="0"/>
                <a:cs typeface="Arial" charset="0"/>
              </a:rPr>
              <a:t>Relevant functional managers.</a:t>
            </a:r>
          </a:p>
          <a:p>
            <a:pPr marL="742950" lvl="1" indent="-285750">
              <a:spcBef>
                <a:spcPct val="20000"/>
              </a:spcBef>
              <a:buFont typeface="Wingdings" pitchFamily="1" charset="2"/>
              <a:buChar char="§"/>
            </a:pPr>
            <a:r>
              <a:rPr lang="en-US">
                <a:latin typeface="Arial" charset="0"/>
                <a:cs typeface="Arial" charset="0"/>
              </a:rPr>
              <a:t>Anyone who can identify key opportunities and risks facing the organization.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Arial" charset="0"/>
                <a:cs typeface="Arial" charset="0"/>
              </a:rPr>
              <a:t>Step 2: Identify Project Categories and Criteria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Project categories are identified so the mix of projects will contribute to the organization's goals. </a:t>
            </a:r>
          </a:p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Within each category various criteria are established to rank the projects. The criteria are also weighted.</a:t>
            </a:r>
          </a:p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List the goals of each project and relate them to the organization's goals and strategies.</a:t>
            </a:r>
          </a:p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Identify the categories that are important to achieving the organization's goals.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55B9DB8-5796-40BC-BAD0-1D716888A871}" type="datetime1">
              <a:rPr lang="en-US"/>
              <a:pPr>
                <a:defRPr/>
              </a:pPr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6ED3D21F-686B-4F49-9802-D67011077ECB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Arial" charset="0"/>
                <a:cs typeface="Arial" charset="0"/>
              </a:rPr>
              <a:t>Wheelwright and Clark (1992) position - particularly product /service projects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55B9DB8-5796-40BC-BAD0-1D716888A871}" type="datetime1">
              <a:rPr lang="en-US"/>
              <a:pPr>
                <a:defRPr/>
              </a:pPr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DE709C22-9B59-4B78-9191-FAB245E7E004}" type="slidenum">
              <a:rPr lang="en-US"/>
              <a:pPr>
                <a:defRPr/>
              </a:pPr>
              <a:t>5</a:t>
            </a:fld>
            <a:endParaRPr lang="en-US"/>
          </a:p>
        </p:txBody>
      </p:sp>
      <p:pic>
        <p:nvPicPr>
          <p:cNvPr id="7174" name="Picture 3" descr="Picture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524000"/>
            <a:ext cx="7467600" cy="455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5486400" y="1752600"/>
            <a:ext cx="1828800" cy="9906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R&amp;D</a:t>
            </a:r>
          </a:p>
        </p:txBody>
      </p:sp>
      <p:sp>
        <p:nvSpPr>
          <p:cNvPr id="10" name="Oval 9"/>
          <p:cNvSpPr/>
          <p:nvPr/>
        </p:nvSpPr>
        <p:spPr>
          <a:xfrm>
            <a:off x="1905000" y="1752600"/>
            <a:ext cx="3581400" cy="9906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Breakthrough</a:t>
            </a:r>
          </a:p>
        </p:txBody>
      </p:sp>
      <p:sp>
        <p:nvSpPr>
          <p:cNvPr id="11" name="Oval 10"/>
          <p:cNvSpPr/>
          <p:nvPr/>
        </p:nvSpPr>
        <p:spPr>
          <a:xfrm>
            <a:off x="5867400" y="2743200"/>
            <a:ext cx="1219200" cy="2286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Breakthrough</a:t>
            </a:r>
          </a:p>
        </p:txBody>
      </p:sp>
      <p:sp>
        <p:nvSpPr>
          <p:cNvPr id="12" name="Oval 11"/>
          <p:cNvSpPr/>
          <p:nvPr/>
        </p:nvSpPr>
        <p:spPr>
          <a:xfrm>
            <a:off x="4343400" y="2590800"/>
            <a:ext cx="1752600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Breakthrough</a:t>
            </a:r>
          </a:p>
        </p:txBody>
      </p:sp>
      <p:sp>
        <p:nvSpPr>
          <p:cNvPr id="13" name="Oval 12"/>
          <p:cNvSpPr/>
          <p:nvPr/>
        </p:nvSpPr>
        <p:spPr>
          <a:xfrm>
            <a:off x="1981200" y="2667000"/>
            <a:ext cx="2362200" cy="762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Platform</a:t>
            </a:r>
          </a:p>
        </p:txBody>
      </p:sp>
      <p:sp>
        <p:nvSpPr>
          <p:cNvPr id="15" name="Oval 14"/>
          <p:cNvSpPr/>
          <p:nvPr/>
        </p:nvSpPr>
        <p:spPr>
          <a:xfrm>
            <a:off x="4724400" y="3505200"/>
            <a:ext cx="1143000" cy="1524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Platform</a:t>
            </a:r>
          </a:p>
        </p:txBody>
      </p:sp>
      <p:sp>
        <p:nvSpPr>
          <p:cNvPr id="16" name="Oval 15"/>
          <p:cNvSpPr/>
          <p:nvPr/>
        </p:nvSpPr>
        <p:spPr>
          <a:xfrm>
            <a:off x="3429000" y="3352800"/>
            <a:ext cx="1371600" cy="762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Platform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Arial" charset="0"/>
                <a:cs typeface="Arial" charset="0"/>
              </a:rPr>
              <a:t>Wheelwright and Clark (1992) positioning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Arial" charset="0"/>
                <a:cs typeface="Arial" charset="0"/>
              </a:rPr>
              <a:t>Derivative projects: </a:t>
            </a:r>
            <a:r>
              <a:rPr lang="en-US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Incrementally different </a:t>
            </a:r>
            <a:r>
              <a:rPr lang="en-US" sz="2400" smtClean="0">
                <a:latin typeface="Arial" charset="0"/>
                <a:cs typeface="Arial" charset="0"/>
              </a:rPr>
              <a:t>in </a:t>
            </a:r>
            <a:r>
              <a:rPr lang="en-US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product or process</a:t>
            </a:r>
            <a:r>
              <a:rPr lang="en-US" sz="2400" smtClean="0">
                <a:latin typeface="Arial" charset="0"/>
                <a:cs typeface="Arial" charset="0"/>
              </a:rPr>
              <a:t> from </a:t>
            </a:r>
            <a:r>
              <a:rPr lang="en-US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existing offerings</a:t>
            </a:r>
            <a:r>
              <a:rPr lang="en-US" sz="2400" smtClean="0">
                <a:latin typeface="Arial" charset="0"/>
                <a:cs typeface="Arial" charset="0"/>
              </a:rPr>
              <a:t>. Often replace current offerings or add an extension to them (</a:t>
            </a:r>
            <a:r>
              <a:rPr lang="en-US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lower priced version, upscale version</a:t>
            </a:r>
            <a:r>
              <a:rPr lang="en-US" sz="2400" smtClean="0">
                <a:latin typeface="Arial" charset="0"/>
                <a:cs typeface="Arial" charset="0"/>
              </a:rPr>
              <a:t>).</a:t>
            </a:r>
          </a:p>
          <a:p>
            <a:r>
              <a:rPr lang="en-US" b="1" smtClean="0">
                <a:latin typeface="Arial" charset="0"/>
                <a:cs typeface="Arial" charset="0"/>
              </a:rPr>
              <a:t>Platform projects: </a:t>
            </a:r>
            <a:r>
              <a:rPr lang="en-US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Major departures from existing offerings</a:t>
            </a:r>
            <a:r>
              <a:rPr lang="en-US" sz="2400" smtClean="0">
                <a:latin typeface="Arial" charset="0"/>
                <a:cs typeface="Arial" charset="0"/>
              </a:rPr>
              <a:t> in terms of either the product or process.  They become </a:t>
            </a:r>
            <a:r>
              <a:rPr lang="en-US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"platforms" for the next generation </a:t>
            </a:r>
            <a:r>
              <a:rPr lang="en-US" sz="2400" smtClean="0">
                <a:latin typeface="Arial" charset="0"/>
                <a:cs typeface="Arial" charset="0"/>
              </a:rPr>
              <a:t>of organizational </a:t>
            </a:r>
            <a:r>
              <a:rPr lang="en-US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offerings</a:t>
            </a:r>
            <a:r>
              <a:rPr lang="en-US" sz="2400" smtClean="0">
                <a:latin typeface="Arial" charset="0"/>
                <a:cs typeface="Arial" charset="0"/>
              </a:rPr>
              <a:t>, such as a </a:t>
            </a:r>
            <a:r>
              <a:rPr lang="en-US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new model of automobile or a new type of insurance plan.</a:t>
            </a:r>
            <a:r>
              <a:rPr lang="en-US" sz="2400" smtClean="0">
                <a:latin typeface="Arial" charset="0"/>
                <a:cs typeface="Arial" charset="0"/>
              </a:rPr>
              <a:t> </a:t>
            </a:r>
          </a:p>
          <a:p>
            <a:pPr eaLnBrk="1" hangingPunct="1">
              <a:buFont typeface="Wingdings" pitchFamily="1" charset="2"/>
              <a:buNone/>
            </a:pPr>
            <a:endParaRPr lang="en-US" sz="2400" smtClean="0">
              <a:latin typeface="Arial" charset="0"/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55B9DB8-5796-40BC-BAD0-1D716888A871}" type="datetime1">
              <a:rPr lang="en-US"/>
              <a:pPr>
                <a:defRPr/>
              </a:pPr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FD30703A-103D-4DA8-B05A-6DCC06B4AAA6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Arial" charset="0"/>
                <a:cs typeface="Arial" charset="0"/>
              </a:rPr>
              <a:t>Wheelwright and Clark (1992) positioning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Arial" charset="0"/>
                <a:cs typeface="Arial" charset="0"/>
              </a:rPr>
              <a:t>Breakthrough projects: </a:t>
            </a:r>
            <a:r>
              <a:rPr lang="en-US" sz="2400" smtClean="0">
                <a:latin typeface="Arial" charset="0"/>
                <a:cs typeface="Arial" charset="0"/>
              </a:rPr>
              <a:t>Involve a </a:t>
            </a:r>
            <a:r>
              <a:rPr lang="en-US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newer technology</a:t>
            </a:r>
            <a:r>
              <a:rPr lang="en-US" sz="2400" smtClean="0">
                <a:latin typeface="Arial" charset="0"/>
                <a:cs typeface="Arial" charset="0"/>
              </a:rPr>
              <a:t>. A technology that is known to the industry or something proprietary that the organization has been developing over time. Use of </a:t>
            </a:r>
            <a:r>
              <a:rPr lang="en-US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fiber optic cables for data transmission, and hybrid gasoline-electric automobiles.</a:t>
            </a:r>
          </a:p>
          <a:p>
            <a:pPr eaLnBrk="1" hangingPunct="1"/>
            <a:r>
              <a:rPr lang="en-US" b="1" smtClean="0">
                <a:latin typeface="Arial" charset="0"/>
                <a:cs typeface="Arial" charset="0"/>
              </a:rPr>
              <a:t>R&amp;D projects: </a:t>
            </a:r>
            <a:r>
              <a:rPr lang="en-US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Blue sky, visionary </a:t>
            </a:r>
            <a:r>
              <a:rPr lang="en-US" sz="2400" smtClean="0">
                <a:latin typeface="Arial" charset="0"/>
                <a:cs typeface="Arial" charset="0"/>
              </a:rPr>
              <a:t>endeavors, oriented toward using newly developed technologies, or existing technologies in a new manner. They may also be for acquiring new knowledge, or developing new technologies themselves.</a:t>
            </a:r>
          </a:p>
          <a:p>
            <a:pPr eaLnBrk="1" hangingPunct="1"/>
            <a:endParaRPr lang="en-US" sz="2400" i="1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en-US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55B9DB8-5796-40BC-BAD0-1D716888A871}" type="datetime1">
              <a:rPr lang="en-US"/>
              <a:pPr>
                <a:defRPr/>
              </a:pPr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5437C98A-D045-4240-ABF8-ED29083183F3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Arial" charset="0"/>
                <a:cs typeface="Arial" charset="0"/>
              </a:rPr>
              <a:t>Project Portfolio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DDF3D08-2DAF-4A9E-8EEA-4A0F0A316D34}" type="datetime1">
              <a:rPr lang="en-US"/>
              <a:pPr>
                <a:defRPr/>
              </a:pPr>
              <a:t>2/6/2012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923F542A-3008-4F90-A17B-774EE6CDDF4F}" type="slidenum">
              <a:rPr lang="en-US"/>
              <a:pPr>
                <a:defRPr/>
              </a:pPr>
              <a:t>8</a:t>
            </a:fld>
            <a:endParaRPr lang="en-US"/>
          </a:p>
        </p:txBody>
      </p:sp>
      <p:pic>
        <p:nvPicPr>
          <p:cNvPr id="10246" name="Picture 1" descr="fig_02_10.jp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200" y="1600200"/>
            <a:ext cx="5181600" cy="432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7" name="Content Placeholder 2"/>
          <p:cNvSpPr txBox="1">
            <a:spLocks/>
          </p:cNvSpPr>
          <p:nvPr/>
        </p:nvSpPr>
        <p:spPr bwMode="auto">
          <a:xfrm>
            <a:off x="0" y="1447800"/>
            <a:ext cx="3803650" cy="457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1" charset="2"/>
              <a:buNone/>
            </a:pPr>
            <a:r>
              <a:rPr lang="en-US">
                <a:latin typeface="Arial" charset="0"/>
                <a:cs typeface="Arial" charset="0"/>
              </a:rPr>
              <a:t>Size </a:t>
            </a:r>
            <a:r>
              <a:rPr lang="en-US">
                <a:latin typeface="Arial" charset="0"/>
                <a:cs typeface="Arial" charset="0"/>
                <a:sym typeface="Wingdings" pitchFamily="1" charset="2"/>
              </a:rPr>
              <a:t> budget</a:t>
            </a:r>
            <a:r>
              <a:rPr lang="en-US">
                <a:latin typeface="Arial" charset="0"/>
                <a:cs typeface="Arial" charset="0"/>
              </a:rPr>
              <a:t>/resource needs. </a:t>
            </a:r>
          </a:p>
          <a:p>
            <a:pPr marL="342900" indent="-342900">
              <a:spcBef>
                <a:spcPct val="20000"/>
              </a:spcBef>
              <a:buFont typeface="Wingdings" pitchFamily="1" charset="2"/>
              <a:buNone/>
            </a:pPr>
            <a:r>
              <a:rPr lang="en-US">
                <a:latin typeface="Arial" charset="0"/>
                <a:cs typeface="Arial" charset="0"/>
              </a:rPr>
              <a:t>Shape and shade </a:t>
            </a:r>
            <a:r>
              <a:rPr lang="en-US">
                <a:latin typeface="Arial" charset="0"/>
                <a:cs typeface="Arial" charset="0"/>
                <a:sym typeface="Wingdings" pitchFamily="1" charset="2"/>
              </a:rPr>
              <a:t> </a:t>
            </a:r>
            <a:r>
              <a:rPr lang="en-US">
                <a:latin typeface="Arial" charset="0"/>
                <a:cs typeface="Arial" charset="0"/>
              </a:rPr>
              <a:t>internal/ external, long/medium/short term. </a:t>
            </a:r>
          </a:p>
          <a:p>
            <a:pPr marL="342900" indent="-342900">
              <a:spcBef>
                <a:spcPct val="20000"/>
              </a:spcBef>
              <a:buFont typeface="Wingdings" pitchFamily="1" charset="2"/>
              <a:buNone/>
            </a:pPr>
            <a:r>
              <a:rPr lang="en-US">
                <a:latin typeface="Arial" charset="0"/>
                <a:cs typeface="Arial" charset="0"/>
              </a:rPr>
              <a:t>Numbers </a:t>
            </a:r>
            <a:r>
              <a:rPr lang="en-US">
                <a:latin typeface="Arial" charset="0"/>
                <a:cs typeface="Arial" charset="0"/>
                <a:sym typeface="Wingdings" pitchFamily="1" charset="2"/>
              </a:rPr>
              <a:t> </a:t>
            </a:r>
            <a:r>
              <a:rPr lang="en-US">
                <a:latin typeface="Arial" charset="0"/>
                <a:cs typeface="Arial" charset="0"/>
              </a:rPr>
              <a:t>the order, or time frame, in which the projects are to be implemented, separated by category.</a:t>
            </a:r>
          </a:p>
          <a:p>
            <a:pPr marL="342900" indent="-342900">
              <a:spcBef>
                <a:spcPct val="20000"/>
              </a:spcBef>
              <a:buFont typeface="Wingdings" pitchFamily="1" charset="2"/>
              <a:buNone/>
            </a:pPr>
            <a:endParaRPr lang="en-US" sz="280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Arial" charset="0"/>
                <a:cs typeface="Arial" charset="0"/>
              </a:rPr>
              <a:t>Benefits of the Aggregate Project Plan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/>
          <a:lstStyle/>
          <a:p>
            <a:r>
              <a:rPr lang="en-US" sz="2400" dirty="0" smtClean="0">
                <a:latin typeface="Arial" charset="0"/>
                <a:cs typeface="Arial" charset="0"/>
              </a:rPr>
              <a:t>Are the projects aligned with the 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strategy</a:t>
            </a:r>
            <a:r>
              <a:rPr lang="en-US" sz="2400" dirty="0" smtClean="0">
                <a:latin typeface="Arial" charset="0"/>
                <a:cs typeface="Arial" charset="0"/>
              </a:rPr>
              <a:t> of the firms?</a:t>
            </a:r>
          </a:p>
          <a:p>
            <a:r>
              <a:rPr lang="en-US" sz="2400" dirty="0" smtClean="0">
                <a:latin typeface="Arial" charset="0"/>
                <a:cs typeface="Arial" charset="0"/>
              </a:rPr>
              <a:t>Is the 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mix of the projects </a:t>
            </a:r>
            <a:r>
              <a:rPr lang="en-US" sz="2400" dirty="0" smtClean="0">
                <a:latin typeface="Arial" charset="0"/>
                <a:cs typeface="Arial" charset="0"/>
              </a:rPr>
              <a:t>appropriate – promise a 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growth?</a:t>
            </a:r>
            <a:r>
              <a:rPr lang="en-US" sz="2400" dirty="0" smtClean="0">
                <a:latin typeface="Arial" charset="0"/>
                <a:cs typeface="Arial" charset="0"/>
              </a:rPr>
              <a:t>. Identify and 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adjust the gaps </a:t>
            </a:r>
            <a:r>
              <a:rPr lang="en-US" sz="2400" dirty="0" smtClean="0">
                <a:latin typeface="Arial" charset="0"/>
                <a:cs typeface="Arial" charset="0"/>
              </a:rPr>
              <a:t>in the categories, sizes, and timing of the projects.</a:t>
            </a:r>
          </a:p>
          <a:p>
            <a:r>
              <a:rPr lang="en-US" sz="2400" dirty="0" smtClean="0">
                <a:latin typeface="Arial" charset="0"/>
                <a:cs typeface="Arial" charset="0"/>
              </a:rPr>
              <a:t>Do we have the 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required resource </a:t>
            </a:r>
            <a:r>
              <a:rPr lang="en-US" sz="2400" dirty="0" smtClean="0">
                <a:latin typeface="Arial" charset="0"/>
                <a:cs typeface="Arial" charset="0"/>
              </a:rPr>
              <a:t>indicated by the size, timing, and number of projects.</a:t>
            </a:r>
          </a:p>
          <a:p>
            <a:pPr>
              <a:buNone/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>
              <a:buNone/>
            </a:pPr>
            <a:r>
              <a:rPr lang="en-US" sz="2400" dirty="0" smtClean="0">
                <a:latin typeface="Arial" charset="0"/>
                <a:cs typeface="Arial" charset="0"/>
              </a:rPr>
              <a:t>Identify potential 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career paths </a:t>
            </a:r>
            <a:r>
              <a:rPr lang="en-US" sz="2400" dirty="0" smtClean="0">
                <a:latin typeface="Arial" charset="0"/>
                <a:cs typeface="Arial" charset="0"/>
              </a:rPr>
              <a:t>for developing project managers, such as team members of a derivative project, then team members of a platform project, manager of a derivative project, members of a breakthrough project, and so on.</a:t>
            </a:r>
          </a:p>
          <a:p>
            <a:pPr eaLnBrk="1" hangingPunct="1">
              <a:buFont typeface="Wingdings" pitchFamily="1" charset="2"/>
              <a:buNone/>
            </a:pP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2B9F4D78-A179-4FCA-BAEB-585C29FB5EFB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55B9DB8-5796-40BC-BAD0-1D716888A871}" type="datetime1">
              <a:rPr lang="en-US"/>
              <a:pPr>
                <a:defRPr/>
              </a:pPr>
              <a:t>2/6/2012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Box 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11340</TotalTime>
  <Pages>26</Pages>
  <Words>1012</Words>
  <Application>Microsoft Office PowerPoint</Application>
  <PresentationFormat>Letter Paper (8.5x11 in)</PresentationFormat>
  <Paragraphs>131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Project Portfolio Process (PPP)</vt:lpstr>
      <vt:lpstr>Steps In The Project Portfolio Process</vt:lpstr>
      <vt:lpstr>Step 1: Establish a Project Council</vt:lpstr>
      <vt:lpstr>Step 2: Identify Project Categories and Criteria</vt:lpstr>
      <vt:lpstr>Wheelwright and Clark (1992) position - particularly product /service projects</vt:lpstr>
      <vt:lpstr>Wheelwright and Clark (1992) positioning</vt:lpstr>
      <vt:lpstr>Wheelwright and Clark (1992) positioning</vt:lpstr>
      <vt:lpstr>Project Portfolio</vt:lpstr>
      <vt:lpstr>Benefits of the Aggregate Project Plan</vt:lpstr>
      <vt:lpstr>Step 3: Collect Project Data</vt:lpstr>
      <vt:lpstr>Step 4: Assess Resource Availability</vt:lpstr>
      <vt:lpstr>Step 5: Reduce the Project and Criteria Set</vt:lpstr>
      <vt:lpstr>Step 6: Prioritize the Projects within Categories</vt:lpstr>
      <vt:lpstr>Step 7: Select the Projects to be Funded and Held in Reserve</vt:lpstr>
      <vt:lpstr>Step 8: Implement the Process</vt:lpstr>
      <vt:lpstr>Practice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subject/>
  <dc:creator>Dr. Scott M. Shafer</dc:creator>
  <cp:keywords/>
  <dc:description/>
  <cp:lastModifiedBy>College of Business and Economics</cp:lastModifiedBy>
  <cp:revision>222</cp:revision>
  <cp:lastPrinted>1998-02-09T17:15:34Z</cp:lastPrinted>
  <dcterms:created xsi:type="dcterms:W3CDTF">1996-09-25T17:10:06Z</dcterms:created>
  <dcterms:modified xsi:type="dcterms:W3CDTF">2012-02-06T19:56:23Z</dcterms:modified>
</cp:coreProperties>
</file>