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9" r:id="rId1"/>
  </p:sldMasterIdLst>
  <p:notesMasterIdLst>
    <p:notesMasterId r:id="rId38"/>
  </p:notesMasterIdLst>
  <p:handoutMasterIdLst>
    <p:handoutMasterId r:id="rId39"/>
  </p:handoutMasterIdLst>
  <p:sldIdLst>
    <p:sldId id="425" r:id="rId2"/>
    <p:sldId id="427" r:id="rId3"/>
    <p:sldId id="508" r:id="rId4"/>
    <p:sldId id="428" r:id="rId5"/>
    <p:sldId id="430" r:id="rId6"/>
    <p:sldId id="431" r:id="rId7"/>
    <p:sldId id="432" r:id="rId8"/>
    <p:sldId id="519" r:id="rId9"/>
    <p:sldId id="520" r:id="rId10"/>
    <p:sldId id="521" r:id="rId11"/>
    <p:sldId id="531" r:id="rId12"/>
    <p:sldId id="476" r:id="rId13"/>
    <p:sldId id="530" r:id="rId14"/>
    <p:sldId id="481" r:id="rId15"/>
    <p:sldId id="482" r:id="rId16"/>
    <p:sldId id="483" r:id="rId17"/>
    <p:sldId id="511" r:id="rId18"/>
    <p:sldId id="484" r:id="rId19"/>
    <p:sldId id="485" r:id="rId20"/>
    <p:sldId id="486" r:id="rId21"/>
    <p:sldId id="492" r:id="rId22"/>
    <p:sldId id="493" r:id="rId23"/>
    <p:sldId id="522" r:id="rId24"/>
    <p:sldId id="524" r:id="rId25"/>
    <p:sldId id="515" r:id="rId26"/>
    <p:sldId id="517" r:id="rId27"/>
    <p:sldId id="528" r:id="rId28"/>
    <p:sldId id="529" r:id="rId29"/>
    <p:sldId id="494" r:id="rId30"/>
    <p:sldId id="533" r:id="rId31"/>
    <p:sldId id="534" r:id="rId32"/>
    <p:sldId id="544" r:id="rId33"/>
    <p:sldId id="537" r:id="rId34"/>
    <p:sldId id="539" r:id="rId35"/>
    <p:sldId id="542" r:id="rId36"/>
    <p:sldId id="543" r:id="rId37"/>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 charset="0"/>
        <a:ea typeface="+mn-ea"/>
        <a:cs typeface="+mn-cs"/>
      </a:defRPr>
    </a:lvl1pPr>
    <a:lvl2pPr marL="457200" algn="l" rtl="0" fontAlgn="base">
      <a:spcBef>
        <a:spcPct val="0"/>
      </a:spcBef>
      <a:spcAft>
        <a:spcPct val="0"/>
      </a:spcAft>
      <a:defRPr sz="2400" kern="1200">
        <a:solidFill>
          <a:schemeClr val="tx1"/>
        </a:solidFill>
        <a:latin typeface="Times New Roman" pitchFamily="1" charset="0"/>
        <a:ea typeface="+mn-ea"/>
        <a:cs typeface="+mn-cs"/>
      </a:defRPr>
    </a:lvl2pPr>
    <a:lvl3pPr marL="914400" algn="l" rtl="0" fontAlgn="base">
      <a:spcBef>
        <a:spcPct val="0"/>
      </a:spcBef>
      <a:spcAft>
        <a:spcPct val="0"/>
      </a:spcAft>
      <a:defRPr sz="2400" kern="1200">
        <a:solidFill>
          <a:schemeClr val="tx1"/>
        </a:solidFill>
        <a:latin typeface="Times New Roman" pitchFamily="1" charset="0"/>
        <a:ea typeface="+mn-ea"/>
        <a:cs typeface="+mn-cs"/>
      </a:defRPr>
    </a:lvl3pPr>
    <a:lvl4pPr marL="1371600" algn="l" rtl="0" fontAlgn="base">
      <a:spcBef>
        <a:spcPct val="0"/>
      </a:spcBef>
      <a:spcAft>
        <a:spcPct val="0"/>
      </a:spcAft>
      <a:defRPr sz="2400" kern="1200">
        <a:solidFill>
          <a:schemeClr val="tx1"/>
        </a:solidFill>
        <a:latin typeface="Times New Roman" pitchFamily="1" charset="0"/>
        <a:ea typeface="+mn-ea"/>
        <a:cs typeface="+mn-cs"/>
      </a:defRPr>
    </a:lvl4pPr>
    <a:lvl5pPr marL="1828800" algn="l" rtl="0" fontAlgn="base">
      <a:spcBef>
        <a:spcPct val="0"/>
      </a:spcBef>
      <a:spcAft>
        <a:spcPct val="0"/>
      </a:spcAft>
      <a:defRPr sz="2400" kern="1200">
        <a:solidFill>
          <a:schemeClr val="tx1"/>
        </a:solidFill>
        <a:latin typeface="Times New Roman" pitchFamily="1" charset="0"/>
        <a:ea typeface="+mn-ea"/>
        <a:cs typeface="+mn-cs"/>
      </a:defRPr>
    </a:lvl5pPr>
    <a:lvl6pPr marL="2286000" algn="l" defTabSz="914400" rtl="0" eaLnBrk="1" latinLnBrk="0" hangingPunct="1">
      <a:defRPr sz="2400" kern="1200">
        <a:solidFill>
          <a:schemeClr val="tx1"/>
        </a:solidFill>
        <a:latin typeface="Times New Roman" pitchFamily="1" charset="0"/>
        <a:ea typeface="+mn-ea"/>
        <a:cs typeface="+mn-cs"/>
      </a:defRPr>
    </a:lvl6pPr>
    <a:lvl7pPr marL="2743200" algn="l" defTabSz="914400" rtl="0" eaLnBrk="1" latinLnBrk="0" hangingPunct="1">
      <a:defRPr sz="2400" kern="1200">
        <a:solidFill>
          <a:schemeClr val="tx1"/>
        </a:solidFill>
        <a:latin typeface="Times New Roman" pitchFamily="1" charset="0"/>
        <a:ea typeface="+mn-ea"/>
        <a:cs typeface="+mn-cs"/>
      </a:defRPr>
    </a:lvl7pPr>
    <a:lvl8pPr marL="3200400" algn="l" defTabSz="914400" rtl="0" eaLnBrk="1" latinLnBrk="0" hangingPunct="1">
      <a:defRPr sz="2400" kern="1200">
        <a:solidFill>
          <a:schemeClr val="tx1"/>
        </a:solidFill>
        <a:latin typeface="Times New Roman" pitchFamily="1" charset="0"/>
        <a:ea typeface="+mn-ea"/>
        <a:cs typeface="+mn-cs"/>
      </a:defRPr>
    </a:lvl8pPr>
    <a:lvl9pPr marL="3657600" algn="l" defTabSz="9144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94713" autoAdjust="0"/>
  </p:normalViewPr>
  <p:slideViewPr>
    <p:cSldViewPr>
      <p:cViewPr>
        <p:scale>
          <a:sx n="56" d="100"/>
          <a:sy n="56" d="100"/>
        </p:scale>
        <p:origin x="-85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4.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481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9850" y="92075"/>
            <a:ext cx="2838450"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r>
              <a:rPr lang="en-US" sz="1400" dirty="0">
                <a:latin typeface="Times New Roman" pitchFamily="18" charset="0"/>
              </a:rPr>
              <a:t>Chapter 1:  The Nature of Operations</a:t>
            </a:r>
          </a:p>
        </p:txBody>
      </p:sp>
      <p:sp>
        <p:nvSpPr>
          <p:cNvPr id="2053" name="Rectangle 5"/>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6E682E49-FFFA-4C98-97A9-ABDEC175BF10}" type="slidenum">
              <a:rPr lang="en-US" sz="1400">
                <a:latin typeface="Times New Roman" pitchFamily="18" charset="0"/>
              </a:rPr>
              <a:pPr algn="r" eaLnBrk="0" hangingPunct="0">
                <a:defRPr/>
              </a:pPr>
              <a:t>‹#›</a:t>
            </a:fld>
            <a:endParaRPr lang="en-US" sz="1400">
              <a:latin typeface="Times New Roman"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50938" y="692150"/>
            <a:ext cx="4556125" cy="3416300"/>
          </a:xfrm>
          <a:ln/>
        </p:spPr>
      </p:sp>
      <p:sp>
        <p:nvSpPr>
          <p:cNvPr id="46083"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50938" y="692150"/>
            <a:ext cx="4556125" cy="3416300"/>
          </a:xfrm>
          <a:ln/>
        </p:spPr>
      </p:sp>
      <p:sp>
        <p:nvSpPr>
          <p:cNvPr id="47107"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50938" y="692150"/>
            <a:ext cx="4556125" cy="3416300"/>
          </a:xfrm>
          <a:ln/>
        </p:spPr>
      </p:sp>
      <p:sp>
        <p:nvSpPr>
          <p:cNvPr id="47107"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50938" y="692150"/>
            <a:ext cx="4556125" cy="3416300"/>
          </a:xfrm>
          <a:ln/>
        </p:spPr>
      </p:sp>
      <p:sp>
        <p:nvSpPr>
          <p:cNvPr id="51203"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50938" y="692150"/>
            <a:ext cx="4556125" cy="3416300"/>
          </a:xfrm>
          <a:ln/>
        </p:spPr>
      </p:sp>
      <p:sp>
        <p:nvSpPr>
          <p:cNvPr id="52227"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0938" y="692150"/>
            <a:ext cx="4556125" cy="3416300"/>
          </a:xfrm>
          <a:ln/>
        </p:spPr>
      </p:sp>
      <p:sp>
        <p:nvSpPr>
          <p:cNvPr id="53251"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50938" y="692150"/>
            <a:ext cx="4556125" cy="3416300"/>
          </a:xfrm>
          <a:ln/>
        </p:spPr>
      </p:sp>
      <p:sp>
        <p:nvSpPr>
          <p:cNvPr id="54275"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50938" y="692150"/>
            <a:ext cx="4556125" cy="3416300"/>
          </a:xfrm>
          <a:ln/>
        </p:spPr>
      </p:sp>
      <p:sp>
        <p:nvSpPr>
          <p:cNvPr id="55299"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50938" y="692150"/>
            <a:ext cx="4556125" cy="3416300"/>
          </a:xfrm>
          <a:ln/>
        </p:spPr>
      </p:sp>
      <p:sp>
        <p:nvSpPr>
          <p:cNvPr id="56323"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cap="flat"/>
        </p:spPr>
      </p:sp>
      <p:sp>
        <p:nvSpPr>
          <p:cNvPr id="36867"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cap="flat"/>
        </p:spPr>
      </p:sp>
      <p:sp>
        <p:nvSpPr>
          <p:cNvPr id="57347"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cap="flat"/>
        </p:spPr>
      </p:sp>
      <p:sp>
        <p:nvSpPr>
          <p:cNvPr id="58371"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0938" y="692150"/>
            <a:ext cx="4556125" cy="3416300"/>
          </a:xfrm>
          <a:ln/>
        </p:spPr>
      </p:sp>
      <p:sp>
        <p:nvSpPr>
          <p:cNvPr id="59395"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cap="flat"/>
        </p:spPr>
      </p:sp>
      <p:sp>
        <p:nvSpPr>
          <p:cNvPr id="63491"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50938" y="692150"/>
            <a:ext cx="4556125" cy="3416300"/>
          </a:xfrm>
          <a:ln/>
        </p:spPr>
      </p:sp>
      <p:sp>
        <p:nvSpPr>
          <p:cNvPr id="64515"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0938" y="692150"/>
            <a:ext cx="4556125" cy="3416300"/>
          </a:xfrm>
          <a:ln/>
        </p:spPr>
      </p:sp>
      <p:sp>
        <p:nvSpPr>
          <p:cNvPr id="65539"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2150"/>
            <a:ext cx="4556125" cy="3416300"/>
          </a:xfrm>
          <a:ln/>
        </p:spPr>
      </p:sp>
      <p:sp>
        <p:nvSpPr>
          <p:cNvPr id="66563"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cap="flat"/>
        </p:spPr>
      </p:sp>
      <p:sp>
        <p:nvSpPr>
          <p:cNvPr id="37891"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50938" y="692150"/>
            <a:ext cx="4556125" cy="3416300"/>
          </a:xfrm>
          <a:ln cap="flat"/>
        </p:spPr>
      </p:sp>
      <p:sp>
        <p:nvSpPr>
          <p:cNvPr id="20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50938" y="692150"/>
            <a:ext cx="4556125" cy="3416300"/>
          </a:xfrm>
          <a:ln/>
        </p:spPr>
      </p:sp>
      <p:sp>
        <p:nvSpPr>
          <p:cNvPr id="256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50938" y="692150"/>
            <a:ext cx="4556125" cy="3416300"/>
          </a:xfrm>
          <a:ln/>
        </p:spPr>
      </p:sp>
      <p:sp>
        <p:nvSpPr>
          <p:cNvPr id="2765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0938" y="692150"/>
            <a:ext cx="4556125" cy="3416300"/>
          </a:xfrm>
          <a:ln/>
        </p:spPr>
      </p:sp>
      <p:sp>
        <p:nvSpPr>
          <p:cNvPr id="307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0938" y="692150"/>
            <a:ext cx="4556125" cy="3416300"/>
          </a:xfrm>
          <a:ln/>
        </p:spPr>
      </p:sp>
      <p:sp>
        <p:nvSpPr>
          <p:cNvPr id="67587"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cap="flat"/>
        </p:spPr>
      </p:sp>
      <p:sp>
        <p:nvSpPr>
          <p:cNvPr id="38915"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cap="flat"/>
        </p:spPr>
      </p:sp>
      <p:sp>
        <p:nvSpPr>
          <p:cNvPr id="40963"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cap="flat"/>
        </p:spPr>
      </p:sp>
      <p:sp>
        <p:nvSpPr>
          <p:cNvPr id="41987" name="Rectangle 3"/>
          <p:cNvSpPr>
            <a:spLocks noGrp="1" noChangeArrowheads="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0938" y="692150"/>
            <a:ext cx="4556125" cy="3416300"/>
          </a:xfrm>
          <a:ln/>
        </p:spPr>
      </p:sp>
      <p:sp>
        <p:nvSpPr>
          <p:cNvPr id="44035"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w="9525"/>
        </p:spPr>
        <p:txBody>
          <a:bodyPr/>
          <a:lstStyle/>
          <a:p>
            <a:endParaRPr lang="en-US" smtClean="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141BB1-7BEE-4C26-B1B3-60FFC09AFC93}" type="datetime1">
              <a:rPr lang="en-US"/>
              <a:pPr>
                <a:defRPr/>
              </a:pPr>
              <a:t>1/30/2012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BC3FBD21-A9E1-4CFD-B923-EA2A10C89D61}"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00DC26-D33B-4CDC-AD27-86CE90FAA974}" type="datetime1">
              <a:rPr lang="en-US"/>
              <a:pPr>
                <a:defRPr/>
              </a:pPr>
              <a:t>1/30/2012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C1C3AA81-2A88-4E0E-9409-69F6668FBFD5}"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ED5751-BF53-4C85-A620-35A1043A0536}" type="datetime1">
              <a:rPr lang="en-US"/>
              <a:pPr>
                <a:defRPr/>
              </a:pPr>
              <a:t>1/30/2012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8BA0175-1E54-4906-A8BD-A2EA846AA445}"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CEBCFA-9B82-458E-9749-3D3139928EFD}" type="datetime1">
              <a:rPr lang="en-US"/>
              <a:pPr>
                <a:defRPr/>
              </a:pPr>
              <a:t>1/30/2012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2F3F9366-075D-4D86-BA08-B62D5B35C6AB}"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ECAA64-35DA-4579-A353-FDE0C0C75DC4}" type="datetime1">
              <a:rPr lang="en-US"/>
              <a:pPr>
                <a:defRPr/>
              </a:pPr>
              <a:t>1/30/2012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A2D96EEB-69B7-4DB7-BD33-B5783AA9F742}"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568163-15D3-4004-8229-01B4D88B2459}" type="datetime1">
              <a:rPr lang="en-US"/>
              <a:pPr>
                <a:defRPr/>
              </a:pPr>
              <a:t>1/30/2012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EF992929-FC7C-46B6-88D7-F8F884A7FBF9}"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68F7D2-0690-440D-B084-E81F4E1BEDB2}" type="datetime1">
              <a:rPr lang="en-US"/>
              <a:pPr>
                <a:defRPr/>
              </a:pPr>
              <a:t>1/30/2012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9" name="Slide Number Placeholder 5"/>
          <p:cNvSpPr>
            <a:spLocks noGrp="1"/>
          </p:cNvSpPr>
          <p:nvPr>
            <p:ph type="sldNum" sz="quarter" idx="12"/>
          </p:nvPr>
        </p:nvSpPr>
        <p:spPr/>
        <p:txBody>
          <a:bodyPr/>
          <a:lstStyle>
            <a:lvl1pPr>
              <a:defRPr/>
            </a:lvl1pPr>
          </a:lstStyle>
          <a:p>
            <a:pPr>
              <a:defRPr/>
            </a:pPr>
            <a:r>
              <a:rPr lang="en-US"/>
              <a:t>1-</a:t>
            </a:r>
            <a:fld id="{617524B6-C8D9-41E9-88B6-BC7A5888991B}"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BB86FA-7A7B-49D9-A4B7-35838DC658BB}" type="datetime1">
              <a:rPr lang="en-US"/>
              <a:pPr>
                <a:defRPr/>
              </a:pPr>
              <a:t>1/30/2012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5" name="Slide Number Placeholder 5"/>
          <p:cNvSpPr>
            <a:spLocks noGrp="1"/>
          </p:cNvSpPr>
          <p:nvPr>
            <p:ph type="sldNum" sz="quarter" idx="12"/>
          </p:nvPr>
        </p:nvSpPr>
        <p:spPr/>
        <p:txBody>
          <a:bodyPr/>
          <a:lstStyle>
            <a:lvl1pPr>
              <a:defRPr/>
            </a:lvl1pPr>
          </a:lstStyle>
          <a:p>
            <a:pPr>
              <a:defRPr/>
            </a:pPr>
            <a:r>
              <a:rPr lang="en-US"/>
              <a:t>1-</a:t>
            </a:r>
            <a:fld id="{994F3FE9-8BEC-4DC1-AF10-CE230C2DF526}"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675480-6686-4219-84F7-6197174E8A86}" type="datetime1">
              <a:rPr lang="en-US"/>
              <a:pPr>
                <a:defRPr/>
              </a:pPr>
              <a:t>1/30/2012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a:t>1-</a:t>
            </a:r>
            <a:fld id="{2FF43181-C139-4E97-8FFE-53BB18E896E0}"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3B3C4-BC12-47B8-BDF4-84207F1385AD}" type="datetime1">
              <a:rPr lang="en-US"/>
              <a:pPr>
                <a:defRPr/>
              </a:pPr>
              <a:t>1/30/2012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81803B18-E32E-4494-9F6D-7C74F3BF7316}"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23BACF-D192-4E85-B1A6-BF951507F837}" type="datetime1">
              <a:rPr lang="en-US"/>
              <a:pPr>
                <a:defRPr/>
              </a:pPr>
              <a:t>1/30/2012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Ardavan Asef-Vaziri</a:t>
            </a: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0D1CE339-7DF8-405E-A9B8-47E7768CD66E}"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New Roman" pitchFamily="18" charset="0"/>
              </a:defRPr>
            </a:lvl1pPr>
          </a:lstStyle>
          <a:p>
            <a:pPr>
              <a:defRPr/>
            </a:pPr>
            <a:fld id="{5565A8E9-D922-4CF7-83CD-1D5EC22FB701}" type="datetime1">
              <a:rPr lang="en-US"/>
              <a:pPr>
                <a:defRPr/>
              </a:pPr>
              <a:t>1/30/2012</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New Roman" pitchFamily="18" charset="0"/>
              </a:defRPr>
            </a:lvl1pPr>
          </a:lstStyle>
          <a:p>
            <a:pPr>
              <a:defRPr/>
            </a:pPr>
            <a:r>
              <a:rPr lang="en-US"/>
              <a:t>Ardavan Asef-Vaziri</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New Roman" pitchFamily="18" charset="0"/>
              </a:defRPr>
            </a:lvl1pPr>
          </a:lstStyle>
          <a:p>
            <a:pPr>
              <a:defRPr/>
            </a:pPr>
            <a:r>
              <a:rPr lang="en-US"/>
              <a:t>1-</a:t>
            </a:r>
            <a:fld id="{2B176544-0D35-4550-B1A6-2127B77610DD}" type="slidenum">
              <a:rPr lang="en-US"/>
              <a:pPr>
                <a:defRPr/>
              </a:pPr>
              <a:t>‹#›</a:t>
            </a:fld>
            <a:endParaRPr lang="en-US"/>
          </a:p>
        </p:txBody>
      </p:sp>
      <p:cxnSp>
        <p:nvCxnSpPr>
          <p:cNvPr id="8" name="Straight Connector 7"/>
          <p:cNvCxnSpPr/>
          <p:nvPr userDrawn="1"/>
        </p:nvCxnSpPr>
        <p:spPr>
          <a:xfrm>
            <a:off x="0" y="1446213"/>
            <a:ext cx="9144000" cy="1587"/>
          </a:xfrm>
          <a:prstGeom prst="line">
            <a:avLst/>
          </a:prstGeom>
          <a:ln w="57150"/>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dissolve/>
  </p:transition>
  <p:timing>
    <p:tnLst>
      <p:par>
        <p:cTn id="1" dur="indefinite" restart="never" nodeType="tmRoot"/>
      </p:par>
    </p:tnLst>
  </p:timing>
  <p:hf hd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charset="0"/>
          <a:cs typeface="Arial" charset="0"/>
        </a:defRPr>
      </a:lvl2pPr>
      <a:lvl3pPr algn="ctr" rtl="0" eaLnBrk="0" fontAlgn="base" hangingPunct="0">
        <a:spcBef>
          <a:spcPct val="0"/>
        </a:spcBef>
        <a:spcAft>
          <a:spcPct val="0"/>
        </a:spcAft>
        <a:defRPr sz="3200">
          <a:solidFill>
            <a:schemeClr val="tx1"/>
          </a:solidFill>
          <a:latin typeface="Arial" charset="0"/>
          <a:cs typeface="Arial" charset="0"/>
        </a:defRPr>
      </a:lvl3pPr>
      <a:lvl4pPr algn="ctr" rtl="0" eaLnBrk="0" fontAlgn="base" hangingPunct="0">
        <a:spcBef>
          <a:spcPct val="0"/>
        </a:spcBef>
        <a:spcAft>
          <a:spcPct val="0"/>
        </a:spcAft>
        <a:defRPr sz="3200">
          <a:solidFill>
            <a:schemeClr val="tx1"/>
          </a:solidFill>
          <a:latin typeface="Arial" charset="0"/>
          <a:cs typeface="Arial" charset="0"/>
        </a:defRPr>
      </a:lvl4pPr>
      <a:lvl5pPr algn="ctr"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3200">
          <a:solidFill>
            <a:schemeClr val="tx1"/>
          </a:solidFill>
          <a:latin typeface="Arial" charset="0"/>
          <a:cs typeface="Arial" charset="0"/>
        </a:defRPr>
      </a:lvl6pPr>
      <a:lvl7pPr marL="914400" algn="ctr" rtl="0" fontAlgn="base">
        <a:spcBef>
          <a:spcPct val="0"/>
        </a:spcBef>
        <a:spcAft>
          <a:spcPct val="0"/>
        </a:spcAft>
        <a:defRPr sz="3200">
          <a:solidFill>
            <a:schemeClr val="tx1"/>
          </a:solidFill>
          <a:latin typeface="Arial" charset="0"/>
          <a:cs typeface="Arial" charset="0"/>
        </a:defRPr>
      </a:lvl7pPr>
      <a:lvl8pPr marL="1371600" algn="ctr" rtl="0" fontAlgn="base">
        <a:spcBef>
          <a:spcPct val="0"/>
        </a:spcBef>
        <a:spcAft>
          <a:spcPct val="0"/>
        </a:spcAft>
        <a:defRPr sz="3200">
          <a:solidFill>
            <a:schemeClr val="tx1"/>
          </a:solidFill>
          <a:latin typeface="Arial" charset="0"/>
          <a:cs typeface="Arial" charset="0"/>
        </a:defRPr>
      </a:lvl8pPr>
      <a:lvl9pPr marL="1828800" algn="ctr"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1" charset="2"/>
        <a:buChar char="v"/>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1"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package" Target="../embeddings/Microsoft_Office_Excel_Worksheet1.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Worksheet2.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Excel_Worksheet3.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2.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Excel_97-2003_Worksheet3.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2.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3.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371600"/>
          </a:xfrm>
        </p:spPr>
        <p:txBody>
          <a:bodyPr>
            <a:normAutofit/>
          </a:bodyPr>
          <a:lstStyle/>
          <a:p>
            <a:pPr>
              <a:defRPr/>
            </a:pPr>
            <a:r>
              <a:rPr lang="en-US" dirty="0" smtClean="0"/>
              <a:t> Continuous Probability Distributions</a:t>
            </a:r>
          </a:p>
        </p:txBody>
      </p:sp>
      <p:sp>
        <p:nvSpPr>
          <p:cNvPr id="15363" name="Rectangle 3"/>
          <p:cNvSpPr>
            <a:spLocks noGrp="1" noChangeArrowheads="1"/>
          </p:cNvSpPr>
          <p:nvPr>
            <p:ph type="body" idx="1"/>
          </p:nvPr>
        </p:nvSpPr>
        <p:spPr>
          <a:xfrm>
            <a:off x="247650" y="1409700"/>
            <a:ext cx="3333750" cy="647700"/>
          </a:xfrm>
        </p:spPr>
        <p:txBody>
          <a:bodyPr/>
          <a:lstStyle/>
          <a:p>
            <a:pPr>
              <a:buFont typeface="Wingdings" pitchFamily="1" charset="2"/>
              <a:buNone/>
            </a:pPr>
            <a:r>
              <a:rPr lang="en-US" smtClean="0">
                <a:latin typeface="Arial" charset="0"/>
                <a:cs typeface="Arial" charset="0"/>
              </a:rPr>
              <a:t>Uniform Distribution</a:t>
            </a:r>
          </a:p>
          <a:p>
            <a:pPr>
              <a:buFont typeface="Monotype Sorts" pitchFamily="1" charset="2"/>
              <a:buNone/>
            </a:pPr>
            <a:endParaRPr lang="en-US" smtClean="0">
              <a:latin typeface="Arial" charset="0"/>
              <a:cs typeface="Arial" charset="0"/>
            </a:endParaRPr>
          </a:p>
        </p:txBody>
      </p:sp>
      <p:grpSp>
        <p:nvGrpSpPr>
          <p:cNvPr id="2" name="Group 55"/>
          <p:cNvGrpSpPr>
            <a:grpSpLocks/>
          </p:cNvGrpSpPr>
          <p:nvPr/>
        </p:nvGrpSpPr>
        <p:grpSpPr bwMode="auto">
          <a:xfrm>
            <a:off x="304800" y="2133600"/>
            <a:ext cx="2974975" cy="1074738"/>
            <a:chOff x="192" y="1344"/>
            <a:chExt cx="1874" cy="677"/>
          </a:xfrm>
        </p:grpSpPr>
        <p:sp>
          <p:nvSpPr>
            <p:cNvPr id="6232" name="Line 88"/>
            <p:cNvSpPr>
              <a:spLocks noChangeShapeType="1"/>
            </p:cNvSpPr>
            <p:nvPr/>
          </p:nvSpPr>
          <p:spPr bwMode="auto">
            <a:xfrm>
              <a:off x="192" y="1764"/>
              <a:ext cx="18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5414" name="Rectangle 89"/>
            <p:cNvSpPr>
              <a:spLocks noChangeArrowheads="1"/>
            </p:cNvSpPr>
            <p:nvPr/>
          </p:nvSpPr>
          <p:spPr bwMode="auto">
            <a:xfrm>
              <a:off x="284" y="1344"/>
              <a:ext cx="1636" cy="413"/>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6235" name="Rectangle 91"/>
            <p:cNvSpPr>
              <a:spLocks noChangeArrowheads="1"/>
            </p:cNvSpPr>
            <p:nvPr/>
          </p:nvSpPr>
          <p:spPr bwMode="auto">
            <a:xfrm>
              <a:off x="192" y="17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6236" name="Rectangle 92"/>
            <p:cNvSpPr>
              <a:spLocks noChangeArrowheads="1"/>
            </p:cNvSpPr>
            <p:nvPr/>
          </p:nvSpPr>
          <p:spPr bwMode="auto">
            <a:xfrm>
              <a:off x="1856" y="1728"/>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b</a:t>
              </a:r>
            </a:p>
          </p:txBody>
        </p:sp>
      </p:grpSp>
      <p:grpSp>
        <p:nvGrpSpPr>
          <p:cNvPr id="3" name="Group 54"/>
          <p:cNvGrpSpPr>
            <a:grpSpLocks/>
          </p:cNvGrpSpPr>
          <p:nvPr/>
        </p:nvGrpSpPr>
        <p:grpSpPr bwMode="auto">
          <a:xfrm>
            <a:off x="5556250" y="4495800"/>
            <a:ext cx="2520950" cy="2328863"/>
            <a:chOff x="3500" y="2832"/>
            <a:chExt cx="1588" cy="1467"/>
          </a:xfrm>
        </p:grpSpPr>
        <p:sp>
          <p:nvSpPr>
            <p:cNvPr id="6234" name="Rectangle 90"/>
            <p:cNvSpPr>
              <a:spLocks noChangeArrowheads="1"/>
            </p:cNvSpPr>
            <p:nvPr/>
          </p:nvSpPr>
          <p:spPr bwMode="auto">
            <a:xfrm>
              <a:off x="4512" y="3216"/>
              <a:ext cx="23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Symbol" pitchFamily="18" charset="2"/>
                </a:rPr>
                <a:t>s</a:t>
              </a:r>
            </a:p>
          </p:txBody>
        </p:sp>
        <p:grpSp>
          <p:nvGrpSpPr>
            <p:cNvPr id="15401" name="Group 93"/>
            <p:cNvGrpSpPr>
              <a:grpSpLocks/>
            </p:cNvGrpSpPr>
            <p:nvPr/>
          </p:nvGrpSpPr>
          <p:grpSpPr bwMode="auto">
            <a:xfrm>
              <a:off x="3500" y="2832"/>
              <a:ext cx="1588" cy="1467"/>
              <a:chOff x="3092" y="1539"/>
              <a:chExt cx="2152" cy="1823"/>
            </a:xfrm>
          </p:grpSpPr>
          <p:sp>
            <p:nvSpPr>
              <p:cNvPr id="15402" name="Freeform 94"/>
              <p:cNvSpPr>
                <a:spLocks/>
              </p:cNvSpPr>
              <p:nvPr/>
            </p:nvSpPr>
            <p:spPr bwMode="auto">
              <a:xfrm>
                <a:off x="3191" y="1570"/>
                <a:ext cx="1948" cy="1415"/>
              </a:xfrm>
              <a:custGeom>
                <a:avLst/>
                <a:gdLst>
                  <a:gd name="T0" fmla="*/ 1 w 2829"/>
                  <a:gd name="T1" fmla="*/ 1 h 1932"/>
                  <a:gd name="T2" fmla="*/ 1 w 2829"/>
                  <a:gd name="T3" fmla="*/ 1 h 1932"/>
                  <a:gd name="T4" fmla="*/ 1 w 2829"/>
                  <a:gd name="T5" fmla="*/ 1 h 1932"/>
                  <a:gd name="T6" fmla="*/ 1 w 2829"/>
                  <a:gd name="T7" fmla="*/ 1 h 1932"/>
                  <a:gd name="T8" fmla="*/ 1 w 2829"/>
                  <a:gd name="T9" fmla="*/ 1 h 1932"/>
                  <a:gd name="T10" fmla="*/ 1 w 2829"/>
                  <a:gd name="T11" fmla="*/ 1 h 1932"/>
                  <a:gd name="T12" fmla="*/ 1 w 2829"/>
                  <a:gd name="T13" fmla="*/ 1 h 1932"/>
                  <a:gd name="T14" fmla="*/ 1 w 2829"/>
                  <a:gd name="T15" fmla="*/ 2 h 1932"/>
                  <a:gd name="T16" fmla="*/ 1 w 2829"/>
                  <a:gd name="T17" fmla="*/ 2 h 1932"/>
                  <a:gd name="T18" fmla="*/ 1 w 2829"/>
                  <a:gd name="T19" fmla="*/ 3 h 1932"/>
                  <a:gd name="T20" fmla="*/ 1 w 2829"/>
                  <a:gd name="T21" fmla="*/ 3 h 1932"/>
                  <a:gd name="T22" fmla="*/ 1 w 2829"/>
                  <a:gd name="T23" fmla="*/ 3 h 1932"/>
                  <a:gd name="T24" fmla="*/ 1 w 2829"/>
                  <a:gd name="T25" fmla="*/ 4 h 1932"/>
                  <a:gd name="T26" fmla="*/ 1 w 2829"/>
                  <a:gd name="T27" fmla="*/ 4 h 1932"/>
                  <a:gd name="T28" fmla="*/ 1 w 2829"/>
                  <a:gd name="T29" fmla="*/ 4 h 1932"/>
                  <a:gd name="T30" fmla="*/ 1 w 2829"/>
                  <a:gd name="T31" fmla="*/ 4 h 1932"/>
                  <a:gd name="T32" fmla="*/ 1 w 2829"/>
                  <a:gd name="T33" fmla="*/ 4 h 1932"/>
                  <a:gd name="T34" fmla="*/ 1 w 2829"/>
                  <a:gd name="T35" fmla="*/ 5 h 1932"/>
                  <a:gd name="T36" fmla="*/ 1 w 2829"/>
                  <a:gd name="T37" fmla="*/ 5 h 1932"/>
                  <a:gd name="T38" fmla="*/ 1 w 2829"/>
                  <a:gd name="T39" fmla="*/ 5 h 1932"/>
                  <a:gd name="T40" fmla="*/ 1 w 2829"/>
                  <a:gd name="T41" fmla="*/ 5 h 1932"/>
                  <a:gd name="T42" fmla="*/ 1 w 2829"/>
                  <a:gd name="T43" fmla="*/ 5 h 1932"/>
                  <a:gd name="T44" fmla="*/ 2 w 2829"/>
                  <a:gd name="T45" fmla="*/ 5 h 1932"/>
                  <a:gd name="T46" fmla="*/ 2 w 2829"/>
                  <a:gd name="T47" fmla="*/ 5 h 1932"/>
                  <a:gd name="T48" fmla="*/ 2 w 2829"/>
                  <a:gd name="T49" fmla="*/ 5 h 1932"/>
                  <a:gd name="T50" fmla="*/ 2 w 2829"/>
                  <a:gd name="T51" fmla="*/ 5 h 1932"/>
                  <a:gd name="T52" fmla="*/ 2 w 2829"/>
                  <a:gd name="T53" fmla="*/ 5 h 1932"/>
                  <a:gd name="T54" fmla="*/ 2 w 2829"/>
                  <a:gd name="T55" fmla="*/ 4 h 1932"/>
                  <a:gd name="T56" fmla="*/ 2 w 2829"/>
                  <a:gd name="T57" fmla="*/ 4 h 1932"/>
                  <a:gd name="T58" fmla="*/ 2 w 2829"/>
                  <a:gd name="T59" fmla="*/ 4 h 1932"/>
                  <a:gd name="T60" fmla="*/ 2 w 2829"/>
                  <a:gd name="T61" fmla="*/ 4 h 1932"/>
                  <a:gd name="T62" fmla="*/ 2 w 2829"/>
                  <a:gd name="T63" fmla="*/ 4 h 1932"/>
                  <a:gd name="T64" fmla="*/ 2 w 2829"/>
                  <a:gd name="T65" fmla="*/ 4 h 1932"/>
                  <a:gd name="T66" fmla="*/ 1 w 2829"/>
                  <a:gd name="T67" fmla="*/ 3 h 1932"/>
                  <a:gd name="T68" fmla="*/ 1 w 2829"/>
                  <a:gd name="T69" fmla="*/ 3 h 1932"/>
                  <a:gd name="T70" fmla="*/ 1 w 2829"/>
                  <a:gd name="T71" fmla="*/ 3 h 1932"/>
                  <a:gd name="T72" fmla="*/ 1 w 2829"/>
                  <a:gd name="T73" fmla="*/ 2 h 1932"/>
                  <a:gd name="T74" fmla="*/ 1 w 2829"/>
                  <a:gd name="T75" fmla="*/ 2 h 1932"/>
                  <a:gd name="T76" fmla="*/ 1 w 2829"/>
                  <a:gd name="T77" fmla="*/ 1 h 1932"/>
                  <a:gd name="T78" fmla="*/ 1 w 2829"/>
                  <a:gd name="T79" fmla="*/ 1 h 1932"/>
                  <a:gd name="T80" fmla="*/ 1 w 2829"/>
                  <a:gd name="T81" fmla="*/ 1 h 1932"/>
                  <a:gd name="T82" fmla="*/ 1 w 2829"/>
                  <a:gd name="T83" fmla="*/ 1 h 1932"/>
                  <a:gd name="T84" fmla="*/ 1 w 2829"/>
                  <a:gd name="T85" fmla="*/ 1 h 1932"/>
                  <a:gd name="T86" fmla="*/ 1 w 2829"/>
                  <a:gd name="T87" fmla="*/ 1 h 1932"/>
                  <a:gd name="T88" fmla="*/ 1 w 2829"/>
                  <a:gd name="T89" fmla="*/ 1 h 1932"/>
                  <a:gd name="T90" fmla="*/ 1 w 2829"/>
                  <a:gd name="T91" fmla="*/ 1 h 1932"/>
                  <a:gd name="T92" fmla="*/ 1 w 2829"/>
                  <a:gd name="T93" fmla="*/ 1 h 1932"/>
                  <a:gd name="T94" fmla="*/ 1 w 2829"/>
                  <a:gd name="T95" fmla="*/ 1 h 19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9"/>
                  <a:gd name="T145" fmla="*/ 0 h 1932"/>
                  <a:gd name="T146" fmla="*/ 2829 w 2829"/>
                  <a:gd name="T147" fmla="*/ 1932 h 19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9" h="1932">
                    <a:moveTo>
                      <a:pt x="1401" y="0"/>
                    </a:moveTo>
                    <a:lnTo>
                      <a:pt x="1375" y="9"/>
                    </a:lnTo>
                    <a:lnTo>
                      <a:pt x="1343" y="21"/>
                    </a:lnTo>
                    <a:lnTo>
                      <a:pt x="1307" y="45"/>
                    </a:lnTo>
                    <a:lnTo>
                      <a:pt x="1275" y="75"/>
                    </a:lnTo>
                    <a:lnTo>
                      <a:pt x="1251" y="109"/>
                    </a:lnTo>
                    <a:lnTo>
                      <a:pt x="1227" y="145"/>
                    </a:lnTo>
                    <a:lnTo>
                      <a:pt x="1209" y="175"/>
                    </a:lnTo>
                    <a:lnTo>
                      <a:pt x="1191" y="217"/>
                    </a:lnTo>
                    <a:lnTo>
                      <a:pt x="1176" y="246"/>
                    </a:lnTo>
                    <a:lnTo>
                      <a:pt x="1155" y="289"/>
                    </a:lnTo>
                    <a:lnTo>
                      <a:pt x="1137" y="325"/>
                    </a:lnTo>
                    <a:lnTo>
                      <a:pt x="1119" y="369"/>
                    </a:lnTo>
                    <a:lnTo>
                      <a:pt x="1107" y="397"/>
                    </a:lnTo>
                    <a:lnTo>
                      <a:pt x="1095" y="433"/>
                    </a:lnTo>
                    <a:lnTo>
                      <a:pt x="1077" y="456"/>
                    </a:lnTo>
                    <a:lnTo>
                      <a:pt x="1065" y="495"/>
                    </a:lnTo>
                    <a:lnTo>
                      <a:pt x="1053" y="525"/>
                    </a:lnTo>
                    <a:lnTo>
                      <a:pt x="1041" y="558"/>
                    </a:lnTo>
                    <a:lnTo>
                      <a:pt x="1023" y="603"/>
                    </a:lnTo>
                    <a:lnTo>
                      <a:pt x="1005" y="645"/>
                    </a:lnTo>
                    <a:lnTo>
                      <a:pt x="993" y="687"/>
                    </a:lnTo>
                    <a:lnTo>
                      <a:pt x="981" y="729"/>
                    </a:lnTo>
                    <a:lnTo>
                      <a:pt x="972" y="756"/>
                    </a:lnTo>
                    <a:lnTo>
                      <a:pt x="969" y="783"/>
                    </a:lnTo>
                    <a:lnTo>
                      <a:pt x="957" y="828"/>
                    </a:lnTo>
                    <a:lnTo>
                      <a:pt x="945" y="865"/>
                    </a:lnTo>
                    <a:lnTo>
                      <a:pt x="939" y="901"/>
                    </a:lnTo>
                    <a:lnTo>
                      <a:pt x="927" y="937"/>
                    </a:lnTo>
                    <a:lnTo>
                      <a:pt x="909" y="979"/>
                    </a:lnTo>
                    <a:lnTo>
                      <a:pt x="903" y="1009"/>
                    </a:lnTo>
                    <a:lnTo>
                      <a:pt x="891" y="1045"/>
                    </a:lnTo>
                    <a:lnTo>
                      <a:pt x="879" y="1077"/>
                    </a:lnTo>
                    <a:lnTo>
                      <a:pt x="873" y="1116"/>
                    </a:lnTo>
                    <a:lnTo>
                      <a:pt x="858" y="1158"/>
                    </a:lnTo>
                    <a:lnTo>
                      <a:pt x="837" y="1194"/>
                    </a:lnTo>
                    <a:lnTo>
                      <a:pt x="825" y="1227"/>
                    </a:lnTo>
                    <a:lnTo>
                      <a:pt x="811" y="1269"/>
                    </a:lnTo>
                    <a:lnTo>
                      <a:pt x="799" y="1293"/>
                    </a:lnTo>
                    <a:lnTo>
                      <a:pt x="777" y="1335"/>
                    </a:lnTo>
                    <a:lnTo>
                      <a:pt x="759" y="1371"/>
                    </a:lnTo>
                    <a:lnTo>
                      <a:pt x="741" y="1411"/>
                    </a:lnTo>
                    <a:lnTo>
                      <a:pt x="717" y="1447"/>
                    </a:lnTo>
                    <a:lnTo>
                      <a:pt x="699" y="1489"/>
                    </a:lnTo>
                    <a:lnTo>
                      <a:pt x="675" y="1521"/>
                    </a:lnTo>
                    <a:lnTo>
                      <a:pt x="648" y="1551"/>
                    </a:lnTo>
                    <a:lnTo>
                      <a:pt x="627" y="1585"/>
                    </a:lnTo>
                    <a:lnTo>
                      <a:pt x="591" y="1621"/>
                    </a:lnTo>
                    <a:lnTo>
                      <a:pt x="573" y="1641"/>
                    </a:lnTo>
                    <a:lnTo>
                      <a:pt x="543" y="1671"/>
                    </a:lnTo>
                    <a:lnTo>
                      <a:pt x="501" y="1701"/>
                    </a:lnTo>
                    <a:lnTo>
                      <a:pt x="453" y="1722"/>
                    </a:lnTo>
                    <a:lnTo>
                      <a:pt x="426" y="1740"/>
                    </a:lnTo>
                    <a:lnTo>
                      <a:pt x="390" y="1761"/>
                    </a:lnTo>
                    <a:lnTo>
                      <a:pt x="357" y="1770"/>
                    </a:lnTo>
                    <a:lnTo>
                      <a:pt x="324" y="1785"/>
                    </a:lnTo>
                    <a:lnTo>
                      <a:pt x="291" y="1797"/>
                    </a:lnTo>
                    <a:lnTo>
                      <a:pt x="255" y="1812"/>
                    </a:lnTo>
                    <a:lnTo>
                      <a:pt x="225" y="1827"/>
                    </a:lnTo>
                    <a:lnTo>
                      <a:pt x="183" y="1842"/>
                    </a:lnTo>
                    <a:lnTo>
                      <a:pt x="144" y="1857"/>
                    </a:lnTo>
                    <a:lnTo>
                      <a:pt x="105" y="1866"/>
                    </a:lnTo>
                    <a:lnTo>
                      <a:pt x="75" y="1878"/>
                    </a:lnTo>
                    <a:lnTo>
                      <a:pt x="45" y="1884"/>
                    </a:lnTo>
                    <a:lnTo>
                      <a:pt x="27" y="1893"/>
                    </a:lnTo>
                    <a:lnTo>
                      <a:pt x="3" y="1905"/>
                    </a:lnTo>
                    <a:lnTo>
                      <a:pt x="0" y="1911"/>
                    </a:lnTo>
                    <a:lnTo>
                      <a:pt x="0" y="1932"/>
                    </a:lnTo>
                    <a:lnTo>
                      <a:pt x="2829" y="1932"/>
                    </a:lnTo>
                    <a:lnTo>
                      <a:pt x="2823" y="1887"/>
                    </a:lnTo>
                    <a:lnTo>
                      <a:pt x="2808" y="1884"/>
                    </a:lnTo>
                    <a:lnTo>
                      <a:pt x="2772" y="1872"/>
                    </a:lnTo>
                    <a:lnTo>
                      <a:pt x="2736" y="1863"/>
                    </a:lnTo>
                    <a:lnTo>
                      <a:pt x="2706" y="1851"/>
                    </a:lnTo>
                    <a:lnTo>
                      <a:pt x="2679" y="1845"/>
                    </a:lnTo>
                    <a:lnTo>
                      <a:pt x="2643" y="1836"/>
                    </a:lnTo>
                    <a:lnTo>
                      <a:pt x="2607" y="1824"/>
                    </a:lnTo>
                    <a:lnTo>
                      <a:pt x="2562" y="1809"/>
                    </a:lnTo>
                    <a:lnTo>
                      <a:pt x="2523" y="1791"/>
                    </a:lnTo>
                    <a:lnTo>
                      <a:pt x="2484" y="1779"/>
                    </a:lnTo>
                    <a:lnTo>
                      <a:pt x="2442" y="1761"/>
                    </a:lnTo>
                    <a:lnTo>
                      <a:pt x="2400" y="1746"/>
                    </a:lnTo>
                    <a:lnTo>
                      <a:pt x="2361" y="1728"/>
                    </a:lnTo>
                    <a:lnTo>
                      <a:pt x="2328" y="1713"/>
                    </a:lnTo>
                    <a:lnTo>
                      <a:pt x="2304" y="1698"/>
                    </a:lnTo>
                    <a:lnTo>
                      <a:pt x="2280" y="1686"/>
                    </a:lnTo>
                    <a:lnTo>
                      <a:pt x="2256" y="1671"/>
                    </a:lnTo>
                    <a:lnTo>
                      <a:pt x="2232" y="1656"/>
                    </a:lnTo>
                    <a:lnTo>
                      <a:pt x="2208" y="1638"/>
                    </a:lnTo>
                    <a:lnTo>
                      <a:pt x="2184" y="1608"/>
                    </a:lnTo>
                    <a:lnTo>
                      <a:pt x="2163" y="1581"/>
                    </a:lnTo>
                    <a:lnTo>
                      <a:pt x="2133" y="1545"/>
                    </a:lnTo>
                    <a:lnTo>
                      <a:pt x="2097" y="1494"/>
                    </a:lnTo>
                    <a:lnTo>
                      <a:pt x="2076" y="1461"/>
                    </a:lnTo>
                    <a:lnTo>
                      <a:pt x="2055" y="1431"/>
                    </a:lnTo>
                    <a:lnTo>
                      <a:pt x="2037" y="1401"/>
                    </a:lnTo>
                    <a:lnTo>
                      <a:pt x="2022" y="1371"/>
                    </a:lnTo>
                    <a:lnTo>
                      <a:pt x="2010" y="1335"/>
                    </a:lnTo>
                    <a:lnTo>
                      <a:pt x="1992" y="1302"/>
                    </a:lnTo>
                    <a:lnTo>
                      <a:pt x="1980" y="1272"/>
                    </a:lnTo>
                    <a:lnTo>
                      <a:pt x="1965" y="1236"/>
                    </a:lnTo>
                    <a:lnTo>
                      <a:pt x="1950" y="1209"/>
                    </a:lnTo>
                    <a:lnTo>
                      <a:pt x="1938" y="1182"/>
                    </a:lnTo>
                    <a:lnTo>
                      <a:pt x="1932" y="1149"/>
                    </a:lnTo>
                    <a:lnTo>
                      <a:pt x="1923" y="1122"/>
                    </a:lnTo>
                    <a:lnTo>
                      <a:pt x="1911" y="1095"/>
                    </a:lnTo>
                    <a:lnTo>
                      <a:pt x="1899" y="1059"/>
                    </a:lnTo>
                    <a:lnTo>
                      <a:pt x="1890" y="1020"/>
                    </a:lnTo>
                    <a:lnTo>
                      <a:pt x="1878" y="981"/>
                    </a:lnTo>
                    <a:lnTo>
                      <a:pt x="1866" y="936"/>
                    </a:lnTo>
                    <a:lnTo>
                      <a:pt x="1857" y="891"/>
                    </a:lnTo>
                    <a:lnTo>
                      <a:pt x="1848" y="858"/>
                    </a:lnTo>
                    <a:lnTo>
                      <a:pt x="1836" y="819"/>
                    </a:lnTo>
                    <a:lnTo>
                      <a:pt x="1830" y="786"/>
                    </a:lnTo>
                    <a:lnTo>
                      <a:pt x="1815" y="744"/>
                    </a:lnTo>
                    <a:lnTo>
                      <a:pt x="1803" y="705"/>
                    </a:lnTo>
                    <a:lnTo>
                      <a:pt x="1791" y="657"/>
                    </a:lnTo>
                    <a:lnTo>
                      <a:pt x="1773" y="615"/>
                    </a:lnTo>
                    <a:lnTo>
                      <a:pt x="1761" y="561"/>
                    </a:lnTo>
                    <a:lnTo>
                      <a:pt x="1749" y="531"/>
                    </a:lnTo>
                    <a:lnTo>
                      <a:pt x="1737" y="495"/>
                    </a:lnTo>
                    <a:lnTo>
                      <a:pt x="1716" y="444"/>
                    </a:lnTo>
                    <a:lnTo>
                      <a:pt x="1703" y="409"/>
                    </a:lnTo>
                    <a:lnTo>
                      <a:pt x="1680" y="360"/>
                    </a:lnTo>
                    <a:lnTo>
                      <a:pt x="1692" y="384"/>
                    </a:lnTo>
                    <a:lnTo>
                      <a:pt x="1671" y="337"/>
                    </a:lnTo>
                    <a:lnTo>
                      <a:pt x="1656" y="303"/>
                    </a:lnTo>
                    <a:lnTo>
                      <a:pt x="1638" y="270"/>
                    </a:lnTo>
                    <a:lnTo>
                      <a:pt x="1620" y="237"/>
                    </a:lnTo>
                    <a:lnTo>
                      <a:pt x="1596" y="189"/>
                    </a:lnTo>
                    <a:lnTo>
                      <a:pt x="1584" y="165"/>
                    </a:lnTo>
                    <a:lnTo>
                      <a:pt x="1581" y="153"/>
                    </a:lnTo>
                    <a:lnTo>
                      <a:pt x="1563" y="135"/>
                    </a:lnTo>
                    <a:lnTo>
                      <a:pt x="1569" y="144"/>
                    </a:lnTo>
                    <a:lnTo>
                      <a:pt x="1605" y="210"/>
                    </a:lnTo>
                    <a:lnTo>
                      <a:pt x="1578" y="162"/>
                    </a:lnTo>
                    <a:lnTo>
                      <a:pt x="1575" y="157"/>
                    </a:lnTo>
                    <a:lnTo>
                      <a:pt x="1551" y="115"/>
                    </a:lnTo>
                    <a:lnTo>
                      <a:pt x="1527" y="85"/>
                    </a:lnTo>
                    <a:lnTo>
                      <a:pt x="1497" y="51"/>
                    </a:lnTo>
                    <a:lnTo>
                      <a:pt x="1479" y="37"/>
                    </a:lnTo>
                    <a:lnTo>
                      <a:pt x="1458" y="24"/>
                    </a:lnTo>
                    <a:lnTo>
                      <a:pt x="1434" y="12"/>
                    </a:lnTo>
                    <a:lnTo>
                      <a:pt x="1411" y="1"/>
                    </a:lnTo>
                  </a:path>
                </a:pathLst>
              </a:custGeom>
              <a:solidFill>
                <a:schemeClr val="accent1"/>
              </a:solidFill>
              <a:ln w="12700" cap="rnd">
                <a:noFill/>
                <a:round/>
                <a:headEnd/>
                <a:tailEnd/>
              </a:ln>
            </p:spPr>
            <p:txBody>
              <a:bodyPr/>
              <a:lstStyle/>
              <a:p>
                <a:endParaRPr lang="en-US"/>
              </a:p>
            </p:txBody>
          </p:sp>
          <p:sp>
            <p:nvSpPr>
              <p:cNvPr id="6239" name="Line 95"/>
              <p:cNvSpPr>
                <a:spLocks noChangeShapeType="1"/>
              </p:cNvSpPr>
              <p:nvPr/>
            </p:nvSpPr>
            <p:spPr bwMode="auto">
              <a:xfrm>
                <a:off x="3092" y="2987"/>
                <a:ext cx="2152"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40" name="Freeform 96"/>
              <p:cNvSpPr>
                <a:spLocks/>
              </p:cNvSpPr>
              <p:nvPr/>
            </p:nvSpPr>
            <p:spPr bwMode="auto">
              <a:xfrm>
                <a:off x="4167" y="2957"/>
                <a:ext cx="0" cy="75"/>
              </a:xfrm>
              <a:custGeom>
                <a:avLst/>
                <a:gdLst>
                  <a:gd name="T0" fmla="*/ 0 w 1"/>
                  <a:gd name="T1" fmla="*/ 0 h 103"/>
                  <a:gd name="T2" fmla="*/ 0 w 1"/>
                  <a:gd name="T3" fmla="*/ 102 h 103"/>
                  <a:gd name="T4" fmla="*/ 0 60000 65536"/>
                  <a:gd name="T5" fmla="*/ 0 60000 65536"/>
                  <a:gd name="T6" fmla="*/ 0 w 1"/>
                  <a:gd name="T7" fmla="*/ 0 h 103"/>
                  <a:gd name="T8" fmla="*/ 0 w 1"/>
                  <a:gd name="T9" fmla="*/ 103 h 103"/>
                </a:gdLst>
                <a:ahLst/>
                <a:cxnLst>
                  <a:cxn ang="T4">
                    <a:pos x="T0" y="T1"/>
                  </a:cxn>
                  <a:cxn ang="T5">
                    <a:pos x="T2" y="T3"/>
                  </a:cxn>
                </a:cxnLst>
                <a:rect l="T6" t="T7" r="T8" b="T9"/>
                <a:pathLst>
                  <a:path w="1" h="103">
                    <a:moveTo>
                      <a:pt x="0" y="0"/>
                    </a:moveTo>
                    <a:lnTo>
                      <a:pt x="0" y="102"/>
                    </a:lnTo>
                  </a:path>
                </a:pathLst>
              </a:custGeom>
              <a:noFill/>
              <a:ln w="12700" cap="rnd">
                <a:solidFill>
                  <a:schemeClr val="tx1"/>
                </a:solidFill>
                <a:round/>
                <a:headEnd/>
                <a:tailEnd/>
              </a:ln>
              <a:effectLst>
                <a:outerShdw dist="17961" dir="2700000" algn="ctr" rotWithShape="0">
                  <a:srgbClr val="808080"/>
                </a:outerShdw>
              </a:effectLst>
            </p:spPr>
            <p:txBody>
              <a:bodyPr/>
              <a:lstStyle/>
              <a:p>
                <a:pPr eaLnBrk="0" hangingPunct="0">
                  <a:defRPr/>
                </a:pPr>
                <a:endParaRPr lang="en-US">
                  <a:latin typeface="Times New Roman" pitchFamily="18" charset="0"/>
                </a:endParaRPr>
              </a:p>
            </p:txBody>
          </p:sp>
          <p:sp>
            <p:nvSpPr>
              <p:cNvPr id="15405" name="Arc 97"/>
              <p:cNvSpPr>
                <a:spLocks/>
              </p:cNvSpPr>
              <p:nvPr/>
            </p:nvSpPr>
            <p:spPr bwMode="auto">
              <a:xfrm rot="4594196">
                <a:off x="4320" y="2365"/>
                <a:ext cx="594" cy="187"/>
              </a:xfrm>
              <a:custGeom>
                <a:avLst/>
                <a:gdLst>
                  <a:gd name="T0" fmla="*/ 0 w 19457"/>
                  <a:gd name="T1" fmla="*/ 0 h 21600"/>
                  <a:gd name="T2" fmla="*/ 0 w 19457"/>
                  <a:gd name="T3" fmla="*/ 0 h 21600"/>
                  <a:gd name="T4" fmla="*/ 0 w 19457"/>
                  <a:gd name="T5" fmla="*/ 0 h 21600"/>
                  <a:gd name="T6" fmla="*/ 0 60000 65536"/>
                  <a:gd name="T7" fmla="*/ 0 60000 65536"/>
                  <a:gd name="T8" fmla="*/ 0 60000 65536"/>
                  <a:gd name="T9" fmla="*/ 0 w 19457"/>
                  <a:gd name="T10" fmla="*/ 0 h 21600"/>
                  <a:gd name="T11" fmla="*/ 19457 w 19457"/>
                  <a:gd name="T12" fmla="*/ 21600 h 21600"/>
                </a:gdLst>
                <a:ahLst/>
                <a:cxnLst>
                  <a:cxn ang="T6">
                    <a:pos x="T0" y="T1"/>
                  </a:cxn>
                  <a:cxn ang="T7">
                    <a:pos x="T2" y="T3"/>
                  </a:cxn>
                  <a:cxn ang="T8">
                    <a:pos x="T4" y="T5"/>
                  </a:cxn>
                </a:cxnLst>
                <a:rect l="T9" t="T10" r="T11" b="T12"/>
                <a:pathLst>
                  <a:path w="19457" h="21600" fill="none" extrusionOk="0">
                    <a:moveTo>
                      <a:pt x="19457" y="9380"/>
                    </a:moveTo>
                    <a:cubicBezTo>
                      <a:pt x="15855" y="16851"/>
                      <a:pt x="8293" y="21599"/>
                      <a:pt x="0" y="21600"/>
                    </a:cubicBezTo>
                  </a:path>
                  <a:path w="19457" h="21600" stroke="0" extrusionOk="0">
                    <a:moveTo>
                      <a:pt x="19457" y="9380"/>
                    </a:moveTo>
                    <a:cubicBezTo>
                      <a:pt x="15855" y="16851"/>
                      <a:pt x="8293"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5406" name="Arc 98"/>
              <p:cNvSpPr>
                <a:spLocks/>
              </p:cNvSpPr>
              <p:nvPr/>
            </p:nvSpPr>
            <p:spPr bwMode="auto">
              <a:xfrm rot="795891">
                <a:off x="4678" y="2793"/>
                <a:ext cx="538" cy="112"/>
              </a:xfrm>
              <a:custGeom>
                <a:avLst/>
                <a:gdLst>
                  <a:gd name="T0" fmla="*/ 0 w 21358"/>
                  <a:gd name="T1" fmla="*/ 0 h 21480"/>
                  <a:gd name="T2" fmla="*/ 0 w 21358"/>
                  <a:gd name="T3" fmla="*/ 0 h 21480"/>
                  <a:gd name="T4" fmla="*/ 0 w 21358"/>
                  <a:gd name="T5" fmla="*/ 0 h 21480"/>
                  <a:gd name="T6" fmla="*/ 0 60000 65536"/>
                  <a:gd name="T7" fmla="*/ 0 60000 65536"/>
                  <a:gd name="T8" fmla="*/ 0 60000 65536"/>
                  <a:gd name="T9" fmla="*/ 0 w 21358"/>
                  <a:gd name="T10" fmla="*/ 0 h 21480"/>
                  <a:gd name="T11" fmla="*/ 21358 w 21358"/>
                  <a:gd name="T12" fmla="*/ 21480 h 21480"/>
                </a:gdLst>
                <a:ahLst/>
                <a:cxnLst>
                  <a:cxn ang="T6">
                    <a:pos x="T0" y="T1"/>
                  </a:cxn>
                  <a:cxn ang="T7">
                    <a:pos x="T2" y="T3"/>
                  </a:cxn>
                  <a:cxn ang="T8">
                    <a:pos x="T4" y="T5"/>
                  </a:cxn>
                </a:cxnLst>
                <a:rect l="T9" t="T10" r="T11" b="T12"/>
                <a:pathLst>
                  <a:path w="21358" h="21480" fill="none" extrusionOk="0">
                    <a:moveTo>
                      <a:pt x="19082" y="21479"/>
                    </a:moveTo>
                    <a:cubicBezTo>
                      <a:pt x="9309" y="20444"/>
                      <a:pt x="1467" y="12942"/>
                      <a:pt x="0" y="3225"/>
                    </a:cubicBezTo>
                  </a:path>
                  <a:path w="21358" h="21480" stroke="0" extrusionOk="0">
                    <a:moveTo>
                      <a:pt x="19082" y="21479"/>
                    </a:moveTo>
                    <a:cubicBezTo>
                      <a:pt x="9309" y="20444"/>
                      <a:pt x="1467" y="12942"/>
                      <a:pt x="0" y="3225"/>
                    </a:cubicBezTo>
                    <a:lnTo>
                      <a:pt x="21358" y="0"/>
                    </a:lnTo>
                    <a:close/>
                  </a:path>
                </a:pathLst>
              </a:custGeom>
              <a:noFill/>
              <a:ln w="12700" cap="rnd">
                <a:solidFill>
                  <a:schemeClr val="tx1"/>
                </a:solidFill>
                <a:round/>
                <a:headEnd/>
                <a:tailEnd/>
              </a:ln>
            </p:spPr>
            <p:txBody>
              <a:bodyPr wrap="none" anchor="ctr"/>
              <a:lstStyle/>
              <a:p>
                <a:endParaRPr lang="en-US"/>
              </a:p>
            </p:txBody>
          </p:sp>
          <p:sp>
            <p:nvSpPr>
              <p:cNvPr id="15407" name="Arc 99"/>
              <p:cNvSpPr>
                <a:spLocks/>
              </p:cNvSpPr>
              <p:nvPr/>
            </p:nvSpPr>
            <p:spPr bwMode="auto">
              <a:xfrm rot="6300000">
                <a:off x="3590" y="1862"/>
                <a:ext cx="791" cy="146"/>
              </a:xfrm>
              <a:custGeom>
                <a:avLst/>
                <a:gdLst>
                  <a:gd name="T0" fmla="*/ 0 w 24725"/>
                  <a:gd name="T1" fmla="*/ 0 h 21600"/>
                  <a:gd name="T2" fmla="*/ 0 w 24725"/>
                  <a:gd name="T3" fmla="*/ 0 h 21600"/>
                  <a:gd name="T4" fmla="*/ 0 w 24725"/>
                  <a:gd name="T5" fmla="*/ 0 h 21600"/>
                  <a:gd name="T6" fmla="*/ 0 60000 65536"/>
                  <a:gd name="T7" fmla="*/ 0 60000 65536"/>
                  <a:gd name="T8" fmla="*/ 0 60000 65536"/>
                  <a:gd name="T9" fmla="*/ 0 w 24725"/>
                  <a:gd name="T10" fmla="*/ 0 h 21600"/>
                  <a:gd name="T11" fmla="*/ 24725 w 24725"/>
                  <a:gd name="T12" fmla="*/ 21600 h 21600"/>
                </a:gdLst>
                <a:ahLst/>
                <a:cxnLst>
                  <a:cxn ang="T6">
                    <a:pos x="T0" y="T1"/>
                  </a:cxn>
                  <a:cxn ang="T7">
                    <a:pos x="T2" y="T3"/>
                  </a:cxn>
                  <a:cxn ang="T8">
                    <a:pos x="T4" y="T5"/>
                  </a:cxn>
                </a:cxnLst>
                <a:rect l="T9" t="T10" r="T11" b="T12"/>
                <a:pathLst>
                  <a:path w="24725" h="21600" fill="none" extrusionOk="0">
                    <a:moveTo>
                      <a:pt x="24724" y="21372"/>
                    </a:moveTo>
                    <a:cubicBezTo>
                      <a:pt x="23690" y="21524"/>
                      <a:pt x="22645" y="21599"/>
                      <a:pt x="21600" y="21600"/>
                    </a:cubicBezTo>
                    <a:cubicBezTo>
                      <a:pt x="9670" y="21600"/>
                      <a:pt x="0" y="11929"/>
                      <a:pt x="0" y="0"/>
                    </a:cubicBezTo>
                  </a:path>
                  <a:path w="24725" h="21600" stroke="0" extrusionOk="0">
                    <a:moveTo>
                      <a:pt x="24724" y="21372"/>
                    </a:moveTo>
                    <a:cubicBezTo>
                      <a:pt x="23690" y="21524"/>
                      <a:pt x="22645" y="21599"/>
                      <a:pt x="21600" y="21600"/>
                    </a:cubicBez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5408" name="Arc 100"/>
              <p:cNvSpPr>
                <a:spLocks/>
              </p:cNvSpPr>
              <p:nvPr/>
            </p:nvSpPr>
            <p:spPr bwMode="auto">
              <a:xfrm rot="-4485502">
                <a:off x="3388" y="2401"/>
                <a:ext cx="571" cy="187"/>
              </a:xfrm>
              <a:custGeom>
                <a:avLst/>
                <a:gdLst>
                  <a:gd name="T0" fmla="*/ 0 w 19465"/>
                  <a:gd name="T1" fmla="*/ 0 h 21600"/>
                  <a:gd name="T2" fmla="*/ 0 w 19465"/>
                  <a:gd name="T3" fmla="*/ 0 h 21600"/>
                  <a:gd name="T4" fmla="*/ 0 w 19465"/>
                  <a:gd name="T5" fmla="*/ 0 h 21600"/>
                  <a:gd name="T6" fmla="*/ 0 60000 65536"/>
                  <a:gd name="T7" fmla="*/ 0 60000 65536"/>
                  <a:gd name="T8" fmla="*/ 0 60000 65536"/>
                  <a:gd name="T9" fmla="*/ 0 w 19465"/>
                  <a:gd name="T10" fmla="*/ 0 h 21600"/>
                  <a:gd name="T11" fmla="*/ 19465 w 19465"/>
                  <a:gd name="T12" fmla="*/ 21600 h 21600"/>
                </a:gdLst>
                <a:ahLst/>
                <a:cxnLst>
                  <a:cxn ang="T6">
                    <a:pos x="T0" y="T1"/>
                  </a:cxn>
                  <a:cxn ang="T7">
                    <a:pos x="T2" y="T3"/>
                  </a:cxn>
                  <a:cxn ang="T8">
                    <a:pos x="T4" y="T5"/>
                  </a:cxn>
                </a:cxnLst>
                <a:rect l="T9" t="T10" r="T11" b="T12"/>
                <a:pathLst>
                  <a:path w="19465" h="21600" fill="none" extrusionOk="0">
                    <a:moveTo>
                      <a:pt x="19390" y="21599"/>
                    </a:moveTo>
                    <a:cubicBezTo>
                      <a:pt x="11116" y="21571"/>
                      <a:pt x="3586" y="16818"/>
                      <a:pt x="-1" y="9363"/>
                    </a:cubicBezTo>
                  </a:path>
                  <a:path w="19465" h="21600" stroke="0" extrusionOk="0">
                    <a:moveTo>
                      <a:pt x="19390" y="21599"/>
                    </a:moveTo>
                    <a:cubicBezTo>
                      <a:pt x="11116" y="21571"/>
                      <a:pt x="3586" y="16818"/>
                      <a:pt x="-1" y="9363"/>
                    </a:cubicBezTo>
                    <a:lnTo>
                      <a:pt x="19465" y="0"/>
                    </a:lnTo>
                    <a:close/>
                  </a:path>
                </a:pathLst>
              </a:custGeom>
              <a:noFill/>
              <a:ln w="12700" cap="rnd">
                <a:solidFill>
                  <a:schemeClr val="tx1"/>
                </a:solidFill>
                <a:round/>
                <a:headEnd/>
                <a:tailEnd/>
              </a:ln>
            </p:spPr>
            <p:txBody>
              <a:bodyPr wrap="none" anchor="ctr"/>
              <a:lstStyle/>
              <a:p>
                <a:endParaRPr lang="en-US"/>
              </a:p>
            </p:txBody>
          </p:sp>
          <p:sp>
            <p:nvSpPr>
              <p:cNvPr id="15409" name="Arc 101"/>
              <p:cNvSpPr>
                <a:spLocks/>
              </p:cNvSpPr>
              <p:nvPr/>
            </p:nvSpPr>
            <p:spPr bwMode="auto">
              <a:xfrm rot="-6300000">
                <a:off x="3961" y="1814"/>
                <a:ext cx="693" cy="147"/>
              </a:xfrm>
              <a:custGeom>
                <a:avLst/>
                <a:gdLst>
                  <a:gd name="T0" fmla="*/ 0 w 21600"/>
                  <a:gd name="T1" fmla="*/ 0 h 21702"/>
                  <a:gd name="T2" fmla="*/ 0 w 21600"/>
                  <a:gd name="T3" fmla="*/ 0 h 21702"/>
                  <a:gd name="T4" fmla="*/ 0 w 21600"/>
                  <a:gd name="T5" fmla="*/ 0 h 21702"/>
                  <a:gd name="T6" fmla="*/ 0 60000 65536"/>
                  <a:gd name="T7" fmla="*/ 0 60000 65536"/>
                  <a:gd name="T8" fmla="*/ 0 60000 65536"/>
                  <a:gd name="T9" fmla="*/ 0 w 21600"/>
                  <a:gd name="T10" fmla="*/ 0 h 21702"/>
                  <a:gd name="T11" fmla="*/ 21600 w 21600"/>
                  <a:gd name="T12" fmla="*/ 21702 h 21702"/>
                </a:gdLst>
                <a:ahLst/>
                <a:cxnLst>
                  <a:cxn ang="T6">
                    <a:pos x="T0" y="T1"/>
                  </a:cxn>
                  <a:cxn ang="T7">
                    <a:pos x="T2" y="T3"/>
                  </a:cxn>
                  <a:cxn ang="T8">
                    <a:pos x="T4" y="T5"/>
                  </a:cxn>
                </a:cxnLst>
                <a:rect l="T9" t="T10" r="T11" b="T12"/>
                <a:pathLst>
                  <a:path w="21600" h="21702" fill="none" extrusionOk="0">
                    <a:moveTo>
                      <a:pt x="21599" y="0"/>
                    </a:moveTo>
                    <a:cubicBezTo>
                      <a:pt x="21599" y="34"/>
                      <a:pt x="21600" y="68"/>
                      <a:pt x="21600" y="102"/>
                    </a:cubicBezTo>
                    <a:cubicBezTo>
                      <a:pt x="21600" y="12031"/>
                      <a:pt x="11929" y="21701"/>
                      <a:pt x="0" y="21702"/>
                    </a:cubicBezTo>
                  </a:path>
                  <a:path w="21600" h="21702" stroke="0" extrusionOk="0">
                    <a:moveTo>
                      <a:pt x="21599" y="0"/>
                    </a:moveTo>
                    <a:cubicBezTo>
                      <a:pt x="21599" y="34"/>
                      <a:pt x="21600" y="68"/>
                      <a:pt x="21600" y="102"/>
                    </a:cubicBezTo>
                    <a:cubicBezTo>
                      <a:pt x="21600" y="12031"/>
                      <a:pt x="11929" y="21701"/>
                      <a:pt x="0" y="21702"/>
                    </a:cubicBezTo>
                    <a:lnTo>
                      <a:pt x="0" y="102"/>
                    </a:lnTo>
                    <a:close/>
                  </a:path>
                </a:pathLst>
              </a:custGeom>
              <a:noFill/>
              <a:ln w="12700" cap="rnd">
                <a:solidFill>
                  <a:schemeClr val="tx1"/>
                </a:solidFill>
                <a:round/>
                <a:headEnd/>
                <a:tailEnd/>
              </a:ln>
            </p:spPr>
            <p:txBody>
              <a:bodyPr wrap="none" anchor="ctr"/>
              <a:lstStyle/>
              <a:p>
                <a:endParaRPr lang="en-US"/>
              </a:p>
            </p:txBody>
          </p:sp>
          <p:sp>
            <p:nvSpPr>
              <p:cNvPr id="6246" name="Rectangle 102"/>
              <p:cNvSpPr>
                <a:spLocks noChangeArrowheads="1"/>
              </p:cNvSpPr>
              <p:nvPr/>
            </p:nvSpPr>
            <p:spPr bwMode="auto">
              <a:xfrm>
                <a:off x="3209" y="2382"/>
                <a:ext cx="305" cy="211"/>
              </a:xfrm>
              <a:prstGeom prst="rect">
                <a:avLst/>
              </a:prstGeom>
              <a:noFill/>
              <a:ln w="12700">
                <a:noFill/>
                <a:miter lim="800000"/>
                <a:headEnd/>
                <a:tailEnd/>
              </a:ln>
              <a:effectLst>
                <a:outerShdw dist="17961" dir="2700000" algn="ctr" rotWithShape="0">
                  <a:srgbClr val="808080"/>
                </a:outerShdw>
              </a:effectLst>
            </p:spPr>
            <p:txBody>
              <a:bodyPr wrap="none" anchor="ctr"/>
              <a:lstStyle/>
              <a:p>
                <a:pPr eaLnBrk="0" hangingPunct="0">
                  <a:defRPr/>
                </a:pPr>
                <a:endParaRPr lang="en-US">
                  <a:latin typeface="Times New Roman" pitchFamily="18" charset="0"/>
                </a:endParaRPr>
              </a:p>
            </p:txBody>
          </p:sp>
          <p:sp>
            <p:nvSpPr>
              <p:cNvPr id="15411" name="Arc 103"/>
              <p:cNvSpPr>
                <a:spLocks/>
              </p:cNvSpPr>
              <p:nvPr/>
            </p:nvSpPr>
            <p:spPr bwMode="auto">
              <a:xfrm rot="-900000">
                <a:off x="3153" y="2793"/>
                <a:ext cx="457" cy="112"/>
              </a:xfrm>
              <a:custGeom>
                <a:avLst/>
                <a:gdLst>
                  <a:gd name="T0" fmla="*/ 0 w 20674"/>
                  <a:gd name="T1" fmla="*/ 0 h 21580"/>
                  <a:gd name="T2" fmla="*/ 0 w 20674"/>
                  <a:gd name="T3" fmla="*/ 0 h 21580"/>
                  <a:gd name="T4" fmla="*/ 0 w 20674"/>
                  <a:gd name="T5" fmla="*/ 0 h 21580"/>
                  <a:gd name="T6" fmla="*/ 0 60000 65536"/>
                  <a:gd name="T7" fmla="*/ 0 60000 65536"/>
                  <a:gd name="T8" fmla="*/ 0 60000 65536"/>
                  <a:gd name="T9" fmla="*/ 0 w 20674"/>
                  <a:gd name="T10" fmla="*/ 0 h 21580"/>
                  <a:gd name="T11" fmla="*/ 20674 w 20674"/>
                  <a:gd name="T12" fmla="*/ 21580 h 21580"/>
                </a:gdLst>
                <a:ahLst/>
                <a:cxnLst>
                  <a:cxn ang="T6">
                    <a:pos x="T0" y="T1"/>
                  </a:cxn>
                  <a:cxn ang="T7">
                    <a:pos x="T2" y="T3"/>
                  </a:cxn>
                  <a:cxn ang="T8">
                    <a:pos x="T4" y="T5"/>
                  </a:cxn>
                </a:cxnLst>
                <a:rect l="T9" t="T10" r="T11" b="T12"/>
                <a:pathLst>
                  <a:path w="20674" h="21580" fill="none" extrusionOk="0">
                    <a:moveTo>
                      <a:pt x="20674" y="6255"/>
                    </a:moveTo>
                    <a:cubicBezTo>
                      <a:pt x="18017" y="15036"/>
                      <a:pt x="10104" y="21180"/>
                      <a:pt x="938" y="21579"/>
                    </a:cubicBezTo>
                  </a:path>
                  <a:path w="20674" h="21580" stroke="0" extrusionOk="0">
                    <a:moveTo>
                      <a:pt x="20674" y="6255"/>
                    </a:moveTo>
                    <a:cubicBezTo>
                      <a:pt x="18017" y="15036"/>
                      <a:pt x="10104" y="21180"/>
                      <a:pt x="938" y="21579"/>
                    </a:cubicBezTo>
                    <a:lnTo>
                      <a:pt x="0" y="0"/>
                    </a:lnTo>
                    <a:close/>
                  </a:path>
                </a:pathLst>
              </a:custGeom>
              <a:noFill/>
              <a:ln w="12700" cap="rnd">
                <a:solidFill>
                  <a:schemeClr val="tx1"/>
                </a:solidFill>
                <a:round/>
                <a:headEnd/>
                <a:tailEnd/>
              </a:ln>
            </p:spPr>
            <p:txBody>
              <a:bodyPr wrap="none" anchor="ctr"/>
              <a:lstStyle/>
              <a:p>
                <a:endParaRPr lang="en-US"/>
              </a:p>
            </p:txBody>
          </p:sp>
          <p:sp>
            <p:nvSpPr>
              <p:cNvPr id="6248" name="Rectangle 104"/>
              <p:cNvSpPr>
                <a:spLocks noChangeArrowheads="1"/>
              </p:cNvSpPr>
              <p:nvPr/>
            </p:nvSpPr>
            <p:spPr bwMode="auto">
              <a:xfrm>
                <a:off x="4079" y="3007"/>
                <a:ext cx="305" cy="35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Symbol" pitchFamily="18" charset="2"/>
                  </a:rPr>
                  <a:t></a:t>
                </a:r>
              </a:p>
            </p:txBody>
          </p:sp>
        </p:grpSp>
      </p:grpSp>
      <p:grpSp>
        <p:nvGrpSpPr>
          <p:cNvPr id="5" name="Group 105"/>
          <p:cNvGrpSpPr>
            <a:grpSpLocks/>
          </p:cNvGrpSpPr>
          <p:nvPr/>
        </p:nvGrpSpPr>
        <p:grpSpPr bwMode="auto">
          <a:xfrm>
            <a:off x="5021263" y="1905000"/>
            <a:ext cx="2992437" cy="2119313"/>
            <a:chOff x="235" y="2639"/>
            <a:chExt cx="3133" cy="1751"/>
          </a:xfrm>
        </p:grpSpPr>
        <p:sp>
          <p:nvSpPr>
            <p:cNvPr id="6250" name="Line 106"/>
            <p:cNvSpPr>
              <a:spLocks noChangeShapeType="1"/>
            </p:cNvSpPr>
            <p:nvPr/>
          </p:nvSpPr>
          <p:spPr bwMode="auto">
            <a:xfrm>
              <a:off x="235" y="3623"/>
              <a:ext cx="96"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1" name="Line 107"/>
            <p:cNvSpPr>
              <a:spLocks noChangeShapeType="1"/>
            </p:cNvSpPr>
            <p:nvPr/>
          </p:nvSpPr>
          <p:spPr bwMode="auto">
            <a:xfrm>
              <a:off x="247" y="3299"/>
              <a:ext cx="98"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2" name="Line 108"/>
            <p:cNvSpPr>
              <a:spLocks noChangeShapeType="1"/>
            </p:cNvSpPr>
            <p:nvPr/>
          </p:nvSpPr>
          <p:spPr bwMode="auto">
            <a:xfrm>
              <a:off x="571" y="3903"/>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3" name="Line 109"/>
            <p:cNvSpPr>
              <a:spLocks noChangeShapeType="1"/>
            </p:cNvSpPr>
            <p:nvPr/>
          </p:nvSpPr>
          <p:spPr bwMode="auto">
            <a:xfrm>
              <a:off x="143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4" name="Line 110"/>
            <p:cNvSpPr>
              <a:spLocks noChangeShapeType="1"/>
            </p:cNvSpPr>
            <p:nvPr/>
          </p:nvSpPr>
          <p:spPr bwMode="auto">
            <a:xfrm>
              <a:off x="172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5" name="Line 111"/>
            <p:cNvSpPr>
              <a:spLocks noChangeShapeType="1"/>
            </p:cNvSpPr>
            <p:nvPr/>
          </p:nvSpPr>
          <p:spPr bwMode="auto">
            <a:xfrm>
              <a:off x="858" y="3899"/>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6" name="Line 112"/>
            <p:cNvSpPr>
              <a:spLocks noChangeShapeType="1"/>
            </p:cNvSpPr>
            <p:nvPr/>
          </p:nvSpPr>
          <p:spPr bwMode="auto">
            <a:xfrm>
              <a:off x="1146"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7" name="Line 113"/>
            <p:cNvSpPr>
              <a:spLocks noChangeShapeType="1"/>
            </p:cNvSpPr>
            <p:nvPr/>
          </p:nvSpPr>
          <p:spPr bwMode="auto">
            <a:xfrm>
              <a:off x="1987"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8" name="Line 114"/>
            <p:cNvSpPr>
              <a:spLocks noChangeShapeType="1"/>
            </p:cNvSpPr>
            <p:nvPr/>
          </p:nvSpPr>
          <p:spPr bwMode="auto">
            <a:xfrm>
              <a:off x="226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9" name="Line 115"/>
            <p:cNvSpPr>
              <a:spLocks noChangeShapeType="1"/>
            </p:cNvSpPr>
            <p:nvPr/>
          </p:nvSpPr>
          <p:spPr bwMode="auto">
            <a:xfrm>
              <a:off x="2849"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0" name="Line 116"/>
            <p:cNvSpPr>
              <a:spLocks noChangeShapeType="1"/>
            </p:cNvSpPr>
            <p:nvPr/>
          </p:nvSpPr>
          <p:spPr bwMode="auto">
            <a:xfrm>
              <a:off x="2562"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1" name="Line 117"/>
            <p:cNvSpPr>
              <a:spLocks noChangeShapeType="1"/>
            </p:cNvSpPr>
            <p:nvPr/>
          </p:nvSpPr>
          <p:spPr bwMode="auto">
            <a:xfrm>
              <a:off x="3125"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2" name="Line 118"/>
            <p:cNvSpPr>
              <a:spLocks noChangeShapeType="1"/>
            </p:cNvSpPr>
            <p:nvPr/>
          </p:nvSpPr>
          <p:spPr bwMode="auto">
            <a:xfrm rot="218362">
              <a:off x="2512" y="3867"/>
              <a:ext cx="568" cy="1"/>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grpSp>
          <p:nvGrpSpPr>
            <p:cNvPr id="15394" name="Group 119"/>
            <p:cNvGrpSpPr>
              <a:grpSpLocks/>
            </p:cNvGrpSpPr>
            <p:nvPr/>
          </p:nvGrpSpPr>
          <p:grpSpPr bwMode="auto">
            <a:xfrm>
              <a:off x="285" y="2639"/>
              <a:ext cx="3083" cy="1489"/>
              <a:chOff x="285" y="2639"/>
              <a:chExt cx="3083" cy="1489"/>
            </a:xfrm>
          </p:grpSpPr>
          <p:sp>
            <p:nvSpPr>
              <p:cNvPr id="6264" name="Line 120"/>
              <p:cNvSpPr>
                <a:spLocks noChangeShapeType="1"/>
              </p:cNvSpPr>
              <p:nvPr/>
            </p:nvSpPr>
            <p:spPr bwMode="auto">
              <a:xfrm>
                <a:off x="306" y="2639"/>
                <a:ext cx="0" cy="1489"/>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5" name="Line 121"/>
              <p:cNvSpPr>
                <a:spLocks noChangeShapeType="1"/>
              </p:cNvSpPr>
              <p:nvPr/>
            </p:nvSpPr>
            <p:spPr bwMode="auto">
              <a:xfrm>
                <a:off x="306" y="3947"/>
                <a:ext cx="3062"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6" name="Arc 122"/>
              <p:cNvSpPr>
                <a:spLocks/>
              </p:cNvSpPr>
              <p:nvPr/>
            </p:nvSpPr>
            <p:spPr bwMode="auto">
              <a:xfrm rot="148547">
                <a:off x="285" y="2879"/>
                <a:ext cx="2244" cy="918"/>
              </a:xfrm>
              <a:custGeom>
                <a:avLst/>
                <a:gdLst>
                  <a:gd name="T0" fmla="*/ 2244 w 21600"/>
                  <a:gd name="T1" fmla="*/ 918 h 21600"/>
                  <a:gd name="T2" fmla="*/ 0 w 21600"/>
                  <a:gd name="T3" fmla="*/ 0 h 21600"/>
                  <a:gd name="T4" fmla="*/ 22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808080"/>
                </a:outerShdw>
              </a:effectLst>
            </p:spPr>
            <p:txBody>
              <a:bodyPr wrap="none" anchor="ctr"/>
              <a:lstStyle/>
              <a:p>
                <a:pPr eaLnBrk="0" hangingPunct="0">
                  <a:defRPr/>
                </a:pPr>
                <a:endParaRPr lang="en-US">
                  <a:latin typeface="Times New Roman" pitchFamily="18" charset="0"/>
                </a:endParaRPr>
              </a:p>
            </p:txBody>
          </p:sp>
        </p:grpSp>
        <p:sp>
          <p:nvSpPr>
            <p:cNvPr id="15395" name="Freeform 123"/>
            <p:cNvSpPr>
              <a:spLocks/>
            </p:cNvSpPr>
            <p:nvPr/>
          </p:nvSpPr>
          <p:spPr bwMode="auto">
            <a:xfrm>
              <a:off x="291" y="2868"/>
              <a:ext cx="2925" cy="1092"/>
            </a:xfrm>
            <a:custGeom>
              <a:avLst/>
              <a:gdLst>
                <a:gd name="T0" fmla="*/ 9 w 2925"/>
                <a:gd name="T1" fmla="*/ 0 h 1092"/>
                <a:gd name="T2" fmla="*/ 81 w 2925"/>
                <a:gd name="T3" fmla="*/ 240 h 1092"/>
                <a:gd name="T4" fmla="*/ 129 w 2925"/>
                <a:gd name="T5" fmla="*/ 300 h 1092"/>
                <a:gd name="T6" fmla="*/ 153 w 2925"/>
                <a:gd name="T7" fmla="*/ 336 h 1092"/>
                <a:gd name="T8" fmla="*/ 225 w 2925"/>
                <a:gd name="T9" fmla="*/ 384 h 1092"/>
                <a:gd name="T10" fmla="*/ 357 w 2925"/>
                <a:gd name="T11" fmla="*/ 480 h 1092"/>
                <a:gd name="T12" fmla="*/ 537 w 2925"/>
                <a:gd name="T13" fmla="*/ 600 h 1092"/>
                <a:gd name="T14" fmla="*/ 717 w 2925"/>
                <a:gd name="T15" fmla="*/ 660 h 1092"/>
                <a:gd name="T16" fmla="*/ 897 w 2925"/>
                <a:gd name="T17" fmla="*/ 732 h 1092"/>
                <a:gd name="T18" fmla="*/ 933 w 2925"/>
                <a:gd name="T19" fmla="*/ 756 h 1092"/>
                <a:gd name="T20" fmla="*/ 1113 w 2925"/>
                <a:gd name="T21" fmla="*/ 816 h 1092"/>
                <a:gd name="T22" fmla="*/ 1281 w 2925"/>
                <a:gd name="T23" fmla="*/ 864 h 1092"/>
                <a:gd name="T24" fmla="*/ 1533 w 2925"/>
                <a:gd name="T25" fmla="*/ 924 h 1092"/>
                <a:gd name="T26" fmla="*/ 1677 w 2925"/>
                <a:gd name="T27" fmla="*/ 936 h 1092"/>
                <a:gd name="T28" fmla="*/ 2073 w 2925"/>
                <a:gd name="T29" fmla="*/ 972 h 1092"/>
                <a:gd name="T30" fmla="*/ 2601 w 2925"/>
                <a:gd name="T31" fmla="*/ 1032 h 1092"/>
                <a:gd name="T32" fmla="*/ 2925 w 2925"/>
                <a:gd name="T33" fmla="*/ 1068 h 1092"/>
                <a:gd name="T34" fmla="*/ 21 w 2925"/>
                <a:gd name="T35" fmla="*/ 1092 h 1092"/>
                <a:gd name="T36" fmla="*/ 9 w 2925"/>
                <a:gd name="T37" fmla="*/ 0 h 10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5"/>
                <a:gd name="T58" fmla="*/ 0 h 1092"/>
                <a:gd name="T59" fmla="*/ 2925 w 2925"/>
                <a:gd name="T60" fmla="*/ 1092 h 10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5" h="1092">
                  <a:moveTo>
                    <a:pt x="9" y="0"/>
                  </a:moveTo>
                  <a:cubicBezTo>
                    <a:pt x="27" y="90"/>
                    <a:pt x="0" y="186"/>
                    <a:pt x="81" y="240"/>
                  </a:cubicBezTo>
                  <a:cubicBezTo>
                    <a:pt x="104" y="310"/>
                    <a:pt x="75" y="246"/>
                    <a:pt x="129" y="300"/>
                  </a:cubicBezTo>
                  <a:cubicBezTo>
                    <a:pt x="139" y="310"/>
                    <a:pt x="142" y="327"/>
                    <a:pt x="153" y="336"/>
                  </a:cubicBezTo>
                  <a:cubicBezTo>
                    <a:pt x="175" y="355"/>
                    <a:pt x="225" y="384"/>
                    <a:pt x="225" y="384"/>
                  </a:cubicBezTo>
                  <a:cubicBezTo>
                    <a:pt x="257" y="433"/>
                    <a:pt x="306" y="446"/>
                    <a:pt x="357" y="480"/>
                  </a:cubicBezTo>
                  <a:cubicBezTo>
                    <a:pt x="418" y="521"/>
                    <a:pt x="471" y="571"/>
                    <a:pt x="537" y="600"/>
                  </a:cubicBezTo>
                  <a:cubicBezTo>
                    <a:pt x="588" y="623"/>
                    <a:pt x="669" y="628"/>
                    <a:pt x="717" y="660"/>
                  </a:cubicBezTo>
                  <a:cubicBezTo>
                    <a:pt x="772" y="697"/>
                    <a:pt x="835" y="711"/>
                    <a:pt x="897" y="732"/>
                  </a:cubicBezTo>
                  <a:cubicBezTo>
                    <a:pt x="911" y="737"/>
                    <a:pt x="920" y="750"/>
                    <a:pt x="933" y="756"/>
                  </a:cubicBezTo>
                  <a:cubicBezTo>
                    <a:pt x="986" y="780"/>
                    <a:pt x="1056" y="802"/>
                    <a:pt x="1113" y="816"/>
                  </a:cubicBezTo>
                  <a:cubicBezTo>
                    <a:pt x="1170" y="830"/>
                    <a:pt x="1223" y="856"/>
                    <a:pt x="1281" y="864"/>
                  </a:cubicBezTo>
                  <a:cubicBezTo>
                    <a:pt x="1369" y="877"/>
                    <a:pt x="1449" y="896"/>
                    <a:pt x="1533" y="924"/>
                  </a:cubicBezTo>
                  <a:cubicBezTo>
                    <a:pt x="1579" y="939"/>
                    <a:pt x="1629" y="931"/>
                    <a:pt x="1677" y="936"/>
                  </a:cubicBezTo>
                  <a:cubicBezTo>
                    <a:pt x="1823" y="951"/>
                    <a:pt x="1911" y="964"/>
                    <a:pt x="2073" y="972"/>
                  </a:cubicBezTo>
                  <a:cubicBezTo>
                    <a:pt x="2249" y="997"/>
                    <a:pt x="2423" y="1016"/>
                    <a:pt x="2601" y="1032"/>
                  </a:cubicBezTo>
                  <a:cubicBezTo>
                    <a:pt x="2711" y="1042"/>
                    <a:pt x="2814" y="1068"/>
                    <a:pt x="2925" y="1068"/>
                  </a:cubicBezTo>
                  <a:lnTo>
                    <a:pt x="21" y="1092"/>
                  </a:lnTo>
                  <a:lnTo>
                    <a:pt x="9" y="0"/>
                  </a:lnTo>
                  <a:close/>
                </a:path>
              </a:pathLst>
            </a:custGeom>
            <a:solidFill>
              <a:schemeClr val="accent1"/>
            </a:solidFill>
            <a:ln w="12700">
              <a:solidFill>
                <a:schemeClr val="tx1"/>
              </a:solidFill>
              <a:round/>
              <a:headEnd/>
              <a:tailEnd/>
            </a:ln>
          </p:spPr>
          <p:txBody>
            <a:bodyPr/>
            <a:lstStyle/>
            <a:p>
              <a:endParaRPr lang="en-US"/>
            </a:p>
          </p:txBody>
        </p:sp>
        <p:sp>
          <p:nvSpPr>
            <p:cNvPr id="6268" name="Rectangle 124"/>
            <p:cNvSpPr>
              <a:spLocks noChangeArrowheads="1"/>
            </p:cNvSpPr>
            <p:nvPr/>
          </p:nvSpPr>
          <p:spPr bwMode="auto">
            <a:xfrm>
              <a:off x="1354" y="4015"/>
              <a:ext cx="374" cy="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Symbol" pitchFamily="18" charset="2"/>
                </a:rPr>
                <a:t></a:t>
              </a:r>
            </a:p>
          </p:txBody>
        </p:sp>
      </p:grpSp>
      <p:sp>
        <p:nvSpPr>
          <p:cNvPr id="6269" name="Rectangle 125"/>
          <p:cNvSpPr>
            <a:spLocks noChangeArrowheads="1"/>
          </p:cNvSpPr>
          <p:nvPr/>
        </p:nvSpPr>
        <p:spPr bwMode="auto">
          <a:xfrm>
            <a:off x="5105400" y="3962400"/>
            <a:ext cx="3429000" cy="7239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defRPr/>
            </a:pPr>
            <a:r>
              <a:rPr lang="en-US" sz="2800" dirty="0">
                <a:latin typeface="Arial" pitchFamily="34" charset="0"/>
                <a:cs typeface="Arial" pitchFamily="34" charset="0"/>
              </a:rPr>
              <a:t>Normal Distribution</a:t>
            </a:r>
          </a:p>
          <a:p>
            <a:pPr marL="342900" indent="-342900" eaLnBrk="0" hangingPunct="0">
              <a:spcBef>
                <a:spcPct val="20000"/>
              </a:spcBef>
              <a:buClr>
                <a:schemeClr val="tx2"/>
              </a:buClr>
              <a:buSzPct val="75000"/>
              <a:buFont typeface="Monotype Sorts" pitchFamily="2" charset="2"/>
              <a:buChar char="n"/>
              <a:defRPr/>
            </a:pPr>
            <a:endParaRPr lang="en-US" dirty="0">
              <a:effectLst>
                <a:outerShdw blurRad="38100" dist="38100" dir="2700000" algn="tl">
                  <a:srgbClr val="000000"/>
                </a:outerShdw>
              </a:effectLst>
              <a:latin typeface="Book Antiqua" pitchFamily="18" charset="0"/>
            </a:endParaRPr>
          </a:p>
          <a:p>
            <a:pPr marL="342900" indent="-342900" eaLnBrk="0" hangingPunct="0">
              <a:spcBef>
                <a:spcPct val="20000"/>
              </a:spcBef>
              <a:buClr>
                <a:schemeClr val="tx2"/>
              </a:buClr>
              <a:buSzPct val="75000"/>
              <a:buFont typeface="Monotype Sorts" pitchFamily="2" charset="2"/>
              <a:buNone/>
              <a:defRPr/>
            </a:pPr>
            <a:endParaRPr lang="en-US" dirty="0">
              <a:effectLst>
                <a:outerShdw blurRad="38100" dist="38100" dir="2700000" algn="tl">
                  <a:srgbClr val="000000"/>
                </a:outerShdw>
              </a:effectLst>
              <a:latin typeface="Book Antiqua" pitchFamily="18" charset="0"/>
            </a:endParaRPr>
          </a:p>
        </p:txBody>
      </p:sp>
      <p:sp>
        <p:nvSpPr>
          <p:cNvPr id="15368" name="Rectangle 126"/>
          <p:cNvSpPr>
            <a:spLocks noChangeArrowheads="1"/>
          </p:cNvSpPr>
          <p:nvPr/>
        </p:nvSpPr>
        <p:spPr bwMode="auto">
          <a:xfrm>
            <a:off x="4495800" y="1447800"/>
            <a:ext cx="4343400" cy="533400"/>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tx2"/>
              </a:buClr>
              <a:buSzPct val="75000"/>
            </a:pPr>
            <a:r>
              <a:rPr lang="en-US" sz="2800">
                <a:latin typeface="Arial" charset="0"/>
                <a:cs typeface="Arial" charset="0"/>
              </a:rPr>
              <a:t>Exponential Distribution</a:t>
            </a:r>
          </a:p>
        </p:txBody>
      </p:sp>
      <p:sp>
        <p:nvSpPr>
          <p:cNvPr id="45" name="Rectangle 125"/>
          <p:cNvSpPr>
            <a:spLocks noChangeArrowheads="1"/>
          </p:cNvSpPr>
          <p:nvPr/>
        </p:nvSpPr>
        <p:spPr bwMode="auto">
          <a:xfrm>
            <a:off x="228600" y="3962400"/>
            <a:ext cx="4724400" cy="7239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defRPr/>
            </a:pPr>
            <a:r>
              <a:rPr lang="en-US" sz="2800" dirty="0">
                <a:latin typeface="Arial" pitchFamily="34" charset="0"/>
                <a:cs typeface="Arial" pitchFamily="34" charset="0"/>
              </a:rPr>
              <a:t>Triangular Distribution</a:t>
            </a:r>
          </a:p>
          <a:p>
            <a:pPr marL="342900" indent="-342900" eaLnBrk="0" hangingPunct="0">
              <a:spcBef>
                <a:spcPct val="20000"/>
              </a:spcBef>
              <a:buClr>
                <a:schemeClr val="tx2"/>
              </a:buClr>
              <a:buSzPct val="75000"/>
              <a:buFont typeface="Monotype Sorts" pitchFamily="2" charset="2"/>
              <a:buChar char="n"/>
              <a:defRPr/>
            </a:pPr>
            <a:endParaRPr lang="en-US" dirty="0">
              <a:effectLst>
                <a:outerShdw blurRad="38100" dist="38100" dir="2700000" algn="tl">
                  <a:srgbClr val="000000"/>
                </a:outerShdw>
              </a:effectLst>
              <a:latin typeface="Book Antiqua" pitchFamily="18" charset="0"/>
            </a:endParaRPr>
          </a:p>
          <a:p>
            <a:pPr marL="342900" indent="-342900" eaLnBrk="0" hangingPunct="0">
              <a:spcBef>
                <a:spcPct val="20000"/>
              </a:spcBef>
              <a:buClr>
                <a:schemeClr val="tx2"/>
              </a:buClr>
              <a:buSzPct val="75000"/>
              <a:buFont typeface="Monotype Sorts" pitchFamily="2" charset="2"/>
              <a:buNone/>
              <a:defRPr/>
            </a:pPr>
            <a:endParaRPr lang="en-US" dirty="0">
              <a:effectLst>
                <a:outerShdw blurRad="38100" dist="38100" dir="2700000" algn="tl">
                  <a:srgbClr val="000000"/>
                </a:outerShdw>
              </a:effectLst>
              <a:latin typeface="Book Antiqua" pitchFamily="18" charset="0"/>
            </a:endParaRPr>
          </a:p>
        </p:txBody>
      </p:sp>
      <p:grpSp>
        <p:nvGrpSpPr>
          <p:cNvPr id="7" name="Group 53"/>
          <p:cNvGrpSpPr>
            <a:grpSpLocks/>
          </p:cNvGrpSpPr>
          <p:nvPr/>
        </p:nvGrpSpPr>
        <p:grpSpPr bwMode="auto">
          <a:xfrm>
            <a:off x="228600" y="4572000"/>
            <a:ext cx="4343400" cy="2055813"/>
            <a:chOff x="144" y="2880"/>
            <a:chExt cx="2736" cy="1295"/>
          </a:xfrm>
        </p:grpSpPr>
        <p:cxnSp>
          <p:nvCxnSpPr>
            <p:cNvPr id="53" name="Straight Connector 52"/>
            <p:cNvCxnSpPr>
              <a:cxnSpLocks noChangeShapeType="1"/>
            </p:cNvCxnSpPr>
            <p:nvPr/>
          </p:nvCxnSpPr>
          <p:spPr bwMode="auto">
            <a:xfrm>
              <a:off x="144" y="3888"/>
              <a:ext cx="2736" cy="1"/>
            </a:xfrm>
            <a:prstGeom prst="line">
              <a:avLst/>
            </a:prstGeom>
            <a:noFill/>
            <a:ln w="12700">
              <a:solidFill>
                <a:schemeClr val="tx1"/>
              </a:solidFill>
              <a:round/>
              <a:headEnd/>
              <a:tailEnd/>
            </a:ln>
            <a:effectLst>
              <a:outerShdw dist="17961" dir="2700000" algn="ctr" rotWithShape="0">
                <a:srgbClr val="808080"/>
              </a:outerShdw>
            </a:effectLst>
          </p:spPr>
        </p:cxnSp>
        <p:cxnSp>
          <p:nvCxnSpPr>
            <p:cNvPr id="55" name="Straight Connector 54"/>
            <p:cNvCxnSpPr>
              <a:cxnSpLocks noChangeShapeType="1"/>
            </p:cNvCxnSpPr>
            <p:nvPr/>
          </p:nvCxnSpPr>
          <p:spPr bwMode="auto">
            <a:xfrm rot="5400000" flipH="1" flipV="1">
              <a:off x="96" y="3072"/>
              <a:ext cx="1008" cy="624"/>
            </a:xfrm>
            <a:prstGeom prst="line">
              <a:avLst/>
            </a:prstGeom>
            <a:noFill/>
            <a:ln w="12700">
              <a:solidFill>
                <a:schemeClr val="accent1"/>
              </a:solidFill>
              <a:round/>
              <a:headEnd/>
              <a:tailEnd/>
            </a:ln>
            <a:effectLst>
              <a:outerShdw dist="17961" dir="2700000" algn="ctr" rotWithShape="0">
                <a:srgbClr val="808080"/>
              </a:outerShdw>
            </a:effectLst>
          </p:spPr>
        </p:cxnSp>
        <p:cxnSp>
          <p:nvCxnSpPr>
            <p:cNvPr id="57" name="Straight Connector 56"/>
            <p:cNvCxnSpPr>
              <a:cxnSpLocks noChangeShapeType="1"/>
            </p:cNvCxnSpPr>
            <p:nvPr/>
          </p:nvCxnSpPr>
          <p:spPr bwMode="auto">
            <a:xfrm>
              <a:off x="912" y="2880"/>
              <a:ext cx="1776" cy="1008"/>
            </a:xfrm>
            <a:prstGeom prst="line">
              <a:avLst/>
            </a:prstGeom>
            <a:noFill/>
            <a:ln w="12700">
              <a:solidFill>
                <a:schemeClr val="accent1"/>
              </a:solidFill>
              <a:round/>
              <a:headEnd/>
              <a:tailEnd/>
            </a:ln>
            <a:effectLst>
              <a:outerShdw dist="17961" dir="2700000" algn="ctr" rotWithShape="0">
                <a:srgbClr val="808080"/>
              </a:outerShdw>
            </a:effectLst>
          </p:spPr>
        </p:cxnSp>
        <p:sp>
          <p:nvSpPr>
            <p:cNvPr id="58" name="Isosceles Triangle 57"/>
            <p:cNvSpPr/>
            <p:nvPr/>
          </p:nvSpPr>
          <p:spPr>
            <a:xfrm>
              <a:off x="288" y="2880"/>
              <a:ext cx="2352" cy="1008"/>
            </a:xfrm>
            <a:prstGeom prst="triangle">
              <a:avLst>
                <a:gd name="adj" fmla="val 274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92"/>
            <p:cNvSpPr>
              <a:spLocks noChangeArrowheads="1"/>
            </p:cNvSpPr>
            <p:nvPr/>
          </p:nvSpPr>
          <p:spPr bwMode="auto">
            <a:xfrm>
              <a:off x="2640" y="3889"/>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b</a:t>
              </a:r>
            </a:p>
          </p:txBody>
        </p:sp>
        <p:sp>
          <p:nvSpPr>
            <p:cNvPr id="63" name="Rectangle 92"/>
            <p:cNvSpPr>
              <a:spLocks noChangeArrowheads="1"/>
            </p:cNvSpPr>
            <p:nvPr/>
          </p:nvSpPr>
          <p:spPr bwMode="auto">
            <a:xfrm>
              <a:off x="192" y="3888"/>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a</a:t>
              </a:r>
            </a:p>
          </p:txBody>
        </p:sp>
        <p:sp>
          <p:nvSpPr>
            <p:cNvPr id="64" name="Rectangle 92"/>
            <p:cNvSpPr>
              <a:spLocks noChangeArrowheads="1"/>
            </p:cNvSpPr>
            <p:nvPr/>
          </p:nvSpPr>
          <p:spPr bwMode="auto">
            <a:xfrm>
              <a:off x="816" y="3888"/>
              <a:ext cx="253"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m</a:t>
              </a:r>
            </a:p>
          </p:txBody>
        </p:sp>
      </p:grpSp>
      <p:sp>
        <p:nvSpPr>
          <p:cNvPr id="5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6" name="Footer Placeholder 4"/>
          <p:cNvSpPr>
            <a:spLocks noGrp="1"/>
          </p:cNvSpPr>
          <p:nvPr>
            <p:ph type="ftr" sz="quarter" idx="11"/>
          </p:nvPr>
        </p:nvSpPr>
        <p:spPr/>
        <p:txBody>
          <a:bodyPr/>
          <a:lstStyle/>
          <a:p>
            <a:pPr>
              <a:defRPr/>
            </a:pPr>
            <a:r>
              <a:rPr lang="en-US" smtClean="0"/>
              <a:t>Ardavan Asef-Vaziri</a:t>
            </a:r>
            <a:endParaRPr lang="en-US" dirty="0"/>
          </a:p>
        </p:txBody>
      </p:sp>
      <p:sp>
        <p:nvSpPr>
          <p:cNvPr id="59" name="Slide Number Placeholder 5"/>
          <p:cNvSpPr>
            <a:spLocks noGrp="1"/>
          </p:cNvSpPr>
          <p:nvPr>
            <p:ph type="sldNum" sz="quarter" idx="12"/>
          </p:nvPr>
        </p:nvSpPr>
        <p:spPr/>
        <p:txBody>
          <a:bodyPr/>
          <a:lstStyle/>
          <a:p>
            <a:pPr>
              <a:defRPr/>
            </a:pPr>
            <a:r>
              <a:rPr lang="en-US" smtClean="0"/>
              <a:t>1-</a:t>
            </a:r>
            <a:fld id="{0032E448-459C-4889-A0A8-ACEC9E76B702}" type="slidenum">
              <a:rPr lang="en-US" smtClean="0"/>
              <a:pPr>
                <a:defRPr/>
              </a:pPr>
              <a:t>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defRPr/>
            </a:pPr>
            <a:r>
              <a:rPr lang="en-US" dirty="0" smtClean="0"/>
              <a:t>Paste Value, Histogram, Descriptive Statistics</a:t>
            </a:r>
            <a:endParaRPr lang="en-US" dirty="0"/>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2AFF4CCA-AE69-445C-8116-4BB1B7468C7A}" type="slidenum">
              <a:rPr lang="en-US" smtClean="0"/>
              <a:pPr>
                <a:defRPr/>
              </a:pPr>
              <a:t>10</a:t>
            </a:fld>
            <a:endParaRPr lang="en-US"/>
          </a:p>
        </p:txBody>
      </p:sp>
      <p:graphicFrame>
        <p:nvGraphicFramePr>
          <p:cNvPr id="1026" name="Object 8"/>
          <p:cNvGraphicFramePr>
            <a:graphicFrameLocks noChangeAspect="1"/>
          </p:cNvGraphicFramePr>
          <p:nvPr/>
        </p:nvGraphicFramePr>
        <p:xfrm>
          <a:off x="533400" y="1524000"/>
          <a:ext cx="8208963" cy="3276600"/>
        </p:xfrm>
        <a:graphic>
          <a:graphicData uri="http://schemas.openxmlformats.org/presentationml/2006/ole">
            <p:oleObj spid="_x0000_s1026" name="Worksheet" r:id="rId4" imgW="6800698" imgH="2714625" progId="Excel.Sheet.12">
              <p:embed/>
            </p:oleObj>
          </a:graphicData>
        </a:graphic>
      </p:graphicFrame>
      <p:pic>
        <p:nvPicPr>
          <p:cNvPr id="1031" name="Picture 8"/>
          <p:cNvPicPr>
            <a:picLocks noChangeAspect="1"/>
          </p:cNvPicPr>
          <p:nvPr/>
        </p:nvPicPr>
        <p:blipFill>
          <a:blip r:embed="rId5" cstate="print"/>
          <a:srcRect/>
          <a:stretch>
            <a:fillRect/>
          </a:stretch>
        </p:blipFill>
        <p:spPr bwMode="auto">
          <a:xfrm>
            <a:off x="2895600" y="4572000"/>
            <a:ext cx="3683000" cy="1927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dirty="0" smtClean="0"/>
              <a:t>Descriptive Statistics</a:t>
            </a:r>
            <a:endParaRPr lang="en-US" dirty="0"/>
          </a:p>
        </p:txBody>
      </p:sp>
      <p:sp>
        <p:nvSpPr>
          <p:cNvPr id="3" name="Content Placeholder 2"/>
          <p:cNvSpPr>
            <a:spLocks noGrp="1"/>
          </p:cNvSpPr>
          <p:nvPr>
            <p:ph idx="1"/>
          </p:nvPr>
        </p:nvSpPr>
        <p:spPr>
          <a:xfrm>
            <a:off x="76200" y="1600200"/>
            <a:ext cx="9067800" cy="4800600"/>
          </a:xfrm>
        </p:spPr>
        <p:txBody>
          <a:bodyPr/>
          <a:lstStyle/>
          <a:p>
            <a:r>
              <a:rPr lang="en-US" sz="2000" b="1" dirty="0" smtClean="0"/>
              <a:t>Standard Error </a:t>
            </a:r>
            <a:r>
              <a:rPr lang="en-US" sz="2000" dirty="0" smtClean="0"/>
              <a:t>is the standard deviation of the Mean. That is the standard deviation of the sample divided by the square root of n. </a:t>
            </a:r>
          </a:p>
          <a:p>
            <a:r>
              <a:rPr lang="en-US" sz="2000" b="1" dirty="0" err="1" smtClean="0"/>
              <a:t>Skewness</a:t>
            </a:r>
            <a:r>
              <a:rPr lang="en-US" sz="2000" dirty="0" smtClean="0"/>
              <a:t> measures the asymmetry of the data, when in an otherwise normal curve one of the tails is longer than the other. It is a roughly test for normality in the data (by dividing it by the SE). If it is positive there is more data on the left side of the curve (right skewed, the median and the mode are lower than the mean). An indicator of a normal curve shows a skew of +2 to –2. A normal distribution has a skew of 0. </a:t>
            </a:r>
          </a:p>
          <a:p>
            <a:r>
              <a:rPr lang="en-US" sz="2000" b="1" dirty="0" smtClean="0"/>
              <a:t>Kurtosis</a:t>
            </a:r>
            <a:r>
              <a:rPr lang="en-US" sz="2000" dirty="0" smtClean="0"/>
              <a:t> measures the peak of the distribution. It is also an indicator of normality. Positive kurtosis indicates too few cases in the tails of a tall distribution (leptokurtic), negative kurtosis too many cases in the tails or a flat distribution (</a:t>
            </a:r>
            <a:r>
              <a:rPr lang="en-US" sz="2000" dirty="0" err="1" smtClean="0"/>
              <a:t>platykurtic</a:t>
            </a:r>
            <a:r>
              <a:rPr lang="en-US" sz="2000" dirty="0" smtClean="0"/>
              <a:t>). The range for normality should go, in general, from +2 or to –2. A normal distribution has a kurtosis of 0 (given a correction of –3, otherwise it will have a kurtosis of 3</a:t>
            </a:r>
            <a:r>
              <a:rPr lang="en-US" sz="2400" dirty="0" smtClean="0"/>
              <a:t>.</a:t>
            </a:r>
          </a:p>
          <a:p>
            <a:endParaRPr lang="en-US" sz="2400" dirty="0" smtClean="0"/>
          </a:p>
          <a:p>
            <a:endParaRPr lang="en-US" dirty="0"/>
          </a:p>
        </p:txBody>
      </p:sp>
      <p:sp>
        <p:nvSpPr>
          <p:cNvPr id="4" name="Date Placeholder 3"/>
          <p:cNvSpPr>
            <a:spLocks noGrp="1"/>
          </p:cNvSpPr>
          <p:nvPr>
            <p:ph type="dt" sz="half" idx="10"/>
          </p:nvPr>
        </p:nvSpPr>
        <p:spPr/>
        <p:txBody>
          <a:bodyPr/>
          <a:lstStyle/>
          <a:p>
            <a:pPr>
              <a:defRPr/>
            </a:pPr>
            <a:fld id="{C5CEBCFA-9B82-458E-9749-3D3139928EFD}"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2F3F9366-075D-4D86-BA08-B62D5B35C6AB}" type="slidenum">
              <a:rPr lang="en-US" smtClean="0"/>
              <a:pPr>
                <a:defRPr/>
              </a:pPr>
              <a:t>11</a:t>
            </a:fld>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600" b="1" smtClean="0">
                <a:latin typeface="Arial" charset="0"/>
                <a:cs typeface="Arial" charset="0"/>
              </a:rPr>
              <a:t>Normal Distribution</a:t>
            </a:r>
          </a:p>
        </p:txBody>
      </p:sp>
      <p:sp>
        <p:nvSpPr>
          <p:cNvPr id="5" name="Date Placeholder 4"/>
          <p:cNvSpPr>
            <a:spLocks noGrp="1"/>
          </p:cNvSpPr>
          <p:nvPr>
            <p:ph type="dt" sz="quarter" idx="10"/>
          </p:nvPr>
        </p:nvSpPr>
        <p:spPr/>
        <p:txBody>
          <a:bodyPr/>
          <a:lstStyle/>
          <a:p>
            <a:pPr>
              <a:defRPr/>
            </a:pPr>
            <a:fld id="{A5D26B6F-14B6-493F-9AF7-31290B97774A}" type="datetime1">
              <a:rPr lang="en-US" smtClean="0"/>
              <a:pPr>
                <a:defRPr/>
              </a:pPr>
              <a:t>1/30/2012</a:t>
            </a:fld>
            <a:endParaRPr lang="en-US" dirty="0"/>
          </a:p>
        </p:txBody>
      </p:sp>
      <p:sp>
        <p:nvSpPr>
          <p:cNvPr id="6" name="Footer Placeholder 5"/>
          <p:cNvSpPr>
            <a:spLocks noGrp="1"/>
          </p:cNvSpPr>
          <p:nvPr>
            <p:ph type="ftr" sz="quarter" idx="11"/>
          </p:nvPr>
        </p:nvSpPr>
        <p:spPr/>
        <p:txBody>
          <a:bodyPr/>
          <a:lstStyle/>
          <a:p>
            <a:pPr>
              <a:defRPr/>
            </a:pPr>
            <a:r>
              <a:rPr lang="en-US" smtClean="0"/>
              <a:t>Ardavan Asef-Vaziri</a:t>
            </a:r>
            <a:endParaRPr lang="en-US" dirty="0"/>
          </a:p>
        </p:txBody>
      </p:sp>
      <p:sp>
        <p:nvSpPr>
          <p:cNvPr id="7" name="Slide Number Placeholder 6"/>
          <p:cNvSpPr>
            <a:spLocks noGrp="1"/>
          </p:cNvSpPr>
          <p:nvPr>
            <p:ph type="sldNum" sz="quarter" idx="12"/>
          </p:nvPr>
        </p:nvSpPr>
        <p:spPr/>
        <p:txBody>
          <a:bodyPr/>
          <a:lstStyle/>
          <a:p>
            <a:pPr>
              <a:defRPr/>
            </a:pPr>
            <a:r>
              <a:rPr lang="en-US" smtClean="0"/>
              <a:t>1-</a:t>
            </a:r>
            <a:fld id="{7C61E1CA-E45D-4436-8366-A5E0D5A9DF84}" type="slidenum">
              <a:rPr lang="en-US" smtClean="0"/>
              <a:pPr>
                <a:defRPr/>
              </a:pPr>
              <a:t>12</a:t>
            </a:fld>
            <a:endParaRPr lang="en-US"/>
          </a:p>
        </p:txBody>
      </p:sp>
      <p:sp>
        <p:nvSpPr>
          <p:cNvPr id="2055" name="Freeform 5"/>
          <p:cNvSpPr>
            <a:spLocks/>
          </p:cNvSpPr>
          <p:nvPr/>
        </p:nvSpPr>
        <p:spPr bwMode="auto">
          <a:xfrm>
            <a:off x="3894138" y="2198688"/>
            <a:ext cx="4476750" cy="3048000"/>
          </a:xfrm>
          <a:custGeom>
            <a:avLst/>
            <a:gdLst>
              <a:gd name="T0" fmla="*/ 2147483647 w 2820"/>
              <a:gd name="T1" fmla="*/ 2147483647 h 1920"/>
              <a:gd name="T2" fmla="*/ 2147483647 w 2820"/>
              <a:gd name="T3" fmla="*/ 2147483647 h 1920"/>
              <a:gd name="T4" fmla="*/ 2147483647 w 2820"/>
              <a:gd name="T5" fmla="*/ 2147483647 h 1920"/>
              <a:gd name="T6" fmla="*/ 2147483647 w 2820"/>
              <a:gd name="T7" fmla="*/ 2147483647 h 1920"/>
              <a:gd name="T8" fmla="*/ 2147483647 w 2820"/>
              <a:gd name="T9" fmla="*/ 2147483647 h 1920"/>
              <a:gd name="T10" fmla="*/ 2147483647 w 2820"/>
              <a:gd name="T11" fmla="*/ 2147483647 h 1920"/>
              <a:gd name="T12" fmla="*/ 2147483647 w 2820"/>
              <a:gd name="T13" fmla="*/ 2147483647 h 1920"/>
              <a:gd name="T14" fmla="*/ 2147483647 w 2820"/>
              <a:gd name="T15" fmla="*/ 2147483647 h 1920"/>
              <a:gd name="T16" fmla="*/ 2147483647 w 2820"/>
              <a:gd name="T17" fmla="*/ 2147483647 h 1920"/>
              <a:gd name="T18" fmla="*/ 2147483647 w 2820"/>
              <a:gd name="T19" fmla="*/ 2147483647 h 1920"/>
              <a:gd name="T20" fmla="*/ 2147483647 w 2820"/>
              <a:gd name="T21" fmla="*/ 2147483647 h 1920"/>
              <a:gd name="T22" fmla="*/ 2147483647 w 2820"/>
              <a:gd name="T23" fmla="*/ 2147483647 h 1920"/>
              <a:gd name="T24" fmla="*/ 2147483647 w 2820"/>
              <a:gd name="T25" fmla="*/ 2147483647 h 1920"/>
              <a:gd name="T26" fmla="*/ 2147483647 w 2820"/>
              <a:gd name="T27" fmla="*/ 2147483647 h 1920"/>
              <a:gd name="T28" fmla="*/ 2147483647 w 2820"/>
              <a:gd name="T29" fmla="*/ 2147483647 h 1920"/>
              <a:gd name="T30" fmla="*/ 2147483647 w 2820"/>
              <a:gd name="T31" fmla="*/ 2147483647 h 1920"/>
              <a:gd name="T32" fmla="*/ 2147483647 w 2820"/>
              <a:gd name="T33" fmla="*/ 2147483647 h 1920"/>
              <a:gd name="T34" fmla="*/ 2147483647 w 2820"/>
              <a:gd name="T35" fmla="*/ 2147483647 h 1920"/>
              <a:gd name="T36" fmla="*/ 2147483647 w 2820"/>
              <a:gd name="T37" fmla="*/ 2147483647 h 1920"/>
              <a:gd name="T38" fmla="*/ 2147483647 w 2820"/>
              <a:gd name="T39" fmla="*/ 2147483647 h 1920"/>
              <a:gd name="T40" fmla="*/ 2147483647 w 2820"/>
              <a:gd name="T41" fmla="*/ 2147483647 h 1920"/>
              <a:gd name="T42" fmla="*/ 0 w 2820"/>
              <a:gd name="T43" fmla="*/ 2147483647 h 1920"/>
              <a:gd name="T44" fmla="*/ 2147483647 w 2820"/>
              <a:gd name="T45" fmla="*/ 2147483647 h 1920"/>
              <a:gd name="T46" fmla="*/ 2147483647 w 2820"/>
              <a:gd name="T47" fmla="*/ 2147483647 h 1920"/>
              <a:gd name="T48" fmla="*/ 2147483647 w 2820"/>
              <a:gd name="T49" fmla="*/ 2147483647 h 1920"/>
              <a:gd name="T50" fmla="*/ 2147483647 w 2820"/>
              <a:gd name="T51" fmla="*/ 2147483647 h 1920"/>
              <a:gd name="T52" fmla="*/ 2147483647 w 2820"/>
              <a:gd name="T53" fmla="*/ 2147483647 h 1920"/>
              <a:gd name="T54" fmla="*/ 2147483647 w 2820"/>
              <a:gd name="T55" fmla="*/ 2147483647 h 1920"/>
              <a:gd name="T56" fmla="*/ 2147483647 w 2820"/>
              <a:gd name="T57" fmla="*/ 2147483647 h 1920"/>
              <a:gd name="T58" fmla="*/ 2147483647 w 2820"/>
              <a:gd name="T59" fmla="*/ 2147483647 h 1920"/>
              <a:gd name="T60" fmla="*/ 2147483647 w 2820"/>
              <a:gd name="T61" fmla="*/ 2147483647 h 1920"/>
              <a:gd name="T62" fmla="*/ 2147483647 w 2820"/>
              <a:gd name="T63" fmla="*/ 2147483647 h 1920"/>
              <a:gd name="T64" fmla="*/ 2147483647 w 2820"/>
              <a:gd name="T65" fmla="*/ 2147483647 h 1920"/>
              <a:gd name="T66" fmla="*/ 2147483647 w 2820"/>
              <a:gd name="T67" fmla="*/ 2147483647 h 1920"/>
              <a:gd name="T68" fmla="*/ 2147483647 w 2820"/>
              <a:gd name="T69" fmla="*/ 2147483647 h 1920"/>
              <a:gd name="T70" fmla="*/ 2147483647 w 2820"/>
              <a:gd name="T71" fmla="*/ 2147483647 h 1920"/>
              <a:gd name="T72" fmla="*/ 2147483647 w 2820"/>
              <a:gd name="T73" fmla="*/ 2147483647 h 1920"/>
              <a:gd name="T74" fmla="*/ 2147483647 w 2820"/>
              <a:gd name="T75" fmla="*/ 2147483647 h 1920"/>
              <a:gd name="T76" fmla="*/ 2147483647 w 2820"/>
              <a:gd name="T77" fmla="*/ 2147483647 h 1920"/>
              <a:gd name="T78" fmla="*/ 2147483647 w 2820"/>
              <a:gd name="T79" fmla="*/ 2147483647 h 1920"/>
              <a:gd name="T80" fmla="*/ 2147483647 w 2820"/>
              <a:gd name="T81" fmla="*/ 2147483647 h 1920"/>
              <a:gd name="T82" fmla="*/ 2147483647 w 2820"/>
              <a:gd name="T83" fmla="*/ 2147483647 h 1920"/>
              <a:gd name="T84" fmla="*/ 2147483647 w 2820"/>
              <a:gd name="T85" fmla="*/ 2147483647 h 1920"/>
              <a:gd name="T86" fmla="*/ 2147483647 w 2820"/>
              <a:gd name="T87" fmla="*/ 2147483647 h 1920"/>
              <a:gd name="T88" fmla="*/ 2147483647 w 2820"/>
              <a:gd name="T89" fmla="*/ 2147483647 h 1920"/>
              <a:gd name="T90" fmla="*/ 2147483647 w 2820"/>
              <a:gd name="T91" fmla="*/ 2147483647 h 1920"/>
              <a:gd name="T92" fmla="*/ 2147483647 w 2820"/>
              <a:gd name="T93" fmla="*/ 2147483647 h 1920"/>
              <a:gd name="T94" fmla="*/ 2147483647 w 2820"/>
              <a:gd name="T95" fmla="*/ 0 h 19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1920"/>
              <a:gd name="T146" fmla="*/ 2820 w 2820"/>
              <a:gd name="T147" fmla="*/ 1920 h 19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1920">
                <a:moveTo>
                  <a:pt x="1392" y="0"/>
                </a:moveTo>
                <a:lnTo>
                  <a:pt x="1368" y="3"/>
                </a:lnTo>
                <a:lnTo>
                  <a:pt x="1335" y="18"/>
                </a:lnTo>
                <a:lnTo>
                  <a:pt x="1308" y="39"/>
                </a:lnTo>
                <a:lnTo>
                  <a:pt x="1284" y="62"/>
                </a:lnTo>
                <a:lnTo>
                  <a:pt x="1263" y="93"/>
                </a:lnTo>
                <a:lnTo>
                  <a:pt x="1236" y="129"/>
                </a:lnTo>
                <a:lnTo>
                  <a:pt x="1215" y="159"/>
                </a:lnTo>
                <a:lnTo>
                  <a:pt x="1197" y="201"/>
                </a:lnTo>
                <a:lnTo>
                  <a:pt x="1176" y="231"/>
                </a:lnTo>
                <a:lnTo>
                  <a:pt x="1153" y="274"/>
                </a:lnTo>
                <a:lnTo>
                  <a:pt x="1135" y="310"/>
                </a:lnTo>
                <a:lnTo>
                  <a:pt x="1117" y="354"/>
                </a:lnTo>
                <a:lnTo>
                  <a:pt x="1105" y="382"/>
                </a:lnTo>
                <a:lnTo>
                  <a:pt x="1093" y="418"/>
                </a:lnTo>
                <a:lnTo>
                  <a:pt x="1081" y="454"/>
                </a:lnTo>
                <a:lnTo>
                  <a:pt x="1069" y="490"/>
                </a:lnTo>
                <a:lnTo>
                  <a:pt x="1057" y="519"/>
                </a:lnTo>
                <a:lnTo>
                  <a:pt x="1042" y="552"/>
                </a:lnTo>
                <a:lnTo>
                  <a:pt x="1030" y="588"/>
                </a:lnTo>
                <a:lnTo>
                  <a:pt x="1015" y="627"/>
                </a:lnTo>
                <a:lnTo>
                  <a:pt x="1000" y="666"/>
                </a:lnTo>
                <a:lnTo>
                  <a:pt x="988" y="702"/>
                </a:lnTo>
                <a:lnTo>
                  <a:pt x="976" y="738"/>
                </a:lnTo>
                <a:lnTo>
                  <a:pt x="973" y="778"/>
                </a:lnTo>
                <a:lnTo>
                  <a:pt x="961" y="822"/>
                </a:lnTo>
                <a:lnTo>
                  <a:pt x="949" y="849"/>
                </a:lnTo>
                <a:lnTo>
                  <a:pt x="937" y="886"/>
                </a:lnTo>
                <a:lnTo>
                  <a:pt x="925" y="922"/>
                </a:lnTo>
                <a:lnTo>
                  <a:pt x="919" y="951"/>
                </a:lnTo>
                <a:lnTo>
                  <a:pt x="907" y="987"/>
                </a:lnTo>
                <a:lnTo>
                  <a:pt x="898" y="1026"/>
                </a:lnTo>
                <a:lnTo>
                  <a:pt x="886" y="1068"/>
                </a:lnTo>
                <a:lnTo>
                  <a:pt x="877" y="1104"/>
                </a:lnTo>
                <a:lnTo>
                  <a:pt x="865" y="1137"/>
                </a:lnTo>
                <a:lnTo>
                  <a:pt x="844" y="1179"/>
                </a:lnTo>
                <a:lnTo>
                  <a:pt x="835" y="1215"/>
                </a:lnTo>
                <a:lnTo>
                  <a:pt x="823" y="1251"/>
                </a:lnTo>
                <a:lnTo>
                  <a:pt x="805" y="1281"/>
                </a:lnTo>
                <a:lnTo>
                  <a:pt x="796" y="1314"/>
                </a:lnTo>
                <a:lnTo>
                  <a:pt x="772" y="1359"/>
                </a:lnTo>
                <a:lnTo>
                  <a:pt x="751" y="1395"/>
                </a:lnTo>
                <a:lnTo>
                  <a:pt x="733" y="1434"/>
                </a:lnTo>
                <a:lnTo>
                  <a:pt x="709" y="1479"/>
                </a:lnTo>
                <a:lnTo>
                  <a:pt x="683" y="1512"/>
                </a:lnTo>
                <a:lnTo>
                  <a:pt x="662" y="1539"/>
                </a:lnTo>
                <a:lnTo>
                  <a:pt x="638" y="1569"/>
                </a:lnTo>
                <a:lnTo>
                  <a:pt x="608" y="1608"/>
                </a:lnTo>
                <a:lnTo>
                  <a:pt x="575" y="1635"/>
                </a:lnTo>
                <a:lnTo>
                  <a:pt x="539" y="1659"/>
                </a:lnTo>
                <a:lnTo>
                  <a:pt x="497" y="1686"/>
                </a:lnTo>
                <a:lnTo>
                  <a:pt x="455" y="1707"/>
                </a:lnTo>
                <a:lnTo>
                  <a:pt x="416" y="1728"/>
                </a:lnTo>
                <a:lnTo>
                  <a:pt x="386" y="1740"/>
                </a:lnTo>
                <a:lnTo>
                  <a:pt x="350" y="1755"/>
                </a:lnTo>
                <a:lnTo>
                  <a:pt x="314" y="1767"/>
                </a:lnTo>
                <a:lnTo>
                  <a:pt x="287" y="1779"/>
                </a:lnTo>
                <a:lnTo>
                  <a:pt x="260" y="1791"/>
                </a:lnTo>
                <a:lnTo>
                  <a:pt x="228" y="1800"/>
                </a:lnTo>
                <a:lnTo>
                  <a:pt x="183" y="1818"/>
                </a:lnTo>
                <a:lnTo>
                  <a:pt x="147" y="1827"/>
                </a:lnTo>
                <a:lnTo>
                  <a:pt x="105" y="1842"/>
                </a:lnTo>
                <a:lnTo>
                  <a:pt x="63" y="1850"/>
                </a:lnTo>
                <a:lnTo>
                  <a:pt x="33" y="1860"/>
                </a:lnTo>
                <a:lnTo>
                  <a:pt x="9" y="1866"/>
                </a:lnTo>
                <a:lnTo>
                  <a:pt x="0" y="1872"/>
                </a:lnTo>
                <a:lnTo>
                  <a:pt x="0" y="1896"/>
                </a:lnTo>
                <a:lnTo>
                  <a:pt x="0" y="1920"/>
                </a:lnTo>
                <a:lnTo>
                  <a:pt x="2820" y="1917"/>
                </a:lnTo>
                <a:lnTo>
                  <a:pt x="2817" y="1893"/>
                </a:lnTo>
                <a:lnTo>
                  <a:pt x="2814" y="1869"/>
                </a:lnTo>
                <a:lnTo>
                  <a:pt x="2775" y="1857"/>
                </a:lnTo>
                <a:lnTo>
                  <a:pt x="2736" y="1845"/>
                </a:lnTo>
                <a:lnTo>
                  <a:pt x="2700" y="1836"/>
                </a:lnTo>
                <a:lnTo>
                  <a:pt x="2676" y="1827"/>
                </a:lnTo>
                <a:lnTo>
                  <a:pt x="2646" y="1818"/>
                </a:lnTo>
                <a:lnTo>
                  <a:pt x="2607" y="1806"/>
                </a:lnTo>
                <a:lnTo>
                  <a:pt x="2560" y="1794"/>
                </a:lnTo>
                <a:lnTo>
                  <a:pt x="2518" y="1776"/>
                </a:lnTo>
                <a:lnTo>
                  <a:pt x="2485" y="1764"/>
                </a:lnTo>
                <a:lnTo>
                  <a:pt x="2446" y="1752"/>
                </a:lnTo>
                <a:lnTo>
                  <a:pt x="2410" y="1734"/>
                </a:lnTo>
                <a:lnTo>
                  <a:pt x="2365" y="1713"/>
                </a:lnTo>
                <a:lnTo>
                  <a:pt x="2332" y="1704"/>
                </a:lnTo>
                <a:lnTo>
                  <a:pt x="2302" y="1686"/>
                </a:lnTo>
                <a:lnTo>
                  <a:pt x="2278" y="1668"/>
                </a:lnTo>
                <a:lnTo>
                  <a:pt x="2260" y="1656"/>
                </a:lnTo>
                <a:lnTo>
                  <a:pt x="2230" y="1641"/>
                </a:lnTo>
                <a:lnTo>
                  <a:pt x="2203" y="1608"/>
                </a:lnTo>
                <a:lnTo>
                  <a:pt x="2179" y="1578"/>
                </a:lnTo>
                <a:lnTo>
                  <a:pt x="2152" y="1545"/>
                </a:lnTo>
                <a:lnTo>
                  <a:pt x="2125" y="1515"/>
                </a:lnTo>
                <a:lnTo>
                  <a:pt x="2108" y="1482"/>
                </a:lnTo>
                <a:lnTo>
                  <a:pt x="2087" y="1452"/>
                </a:lnTo>
                <a:lnTo>
                  <a:pt x="2066" y="1419"/>
                </a:lnTo>
                <a:lnTo>
                  <a:pt x="2048" y="1383"/>
                </a:lnTo>
                <a:lnTo>
                  <a:pt x="2033" y="1350"/>
                </a:lnTo>
                <a:lnTo>
                  <a:pt x="1997" y="1287"/>
                </a:lnTo>
                <a:lnTo>
                  <a:pt x="2015" y="1317"/>
                </a:lnTo>
                <a:lnTo>
                  <a:pt x="1985" y="1260"/>
                </a:lnTo>
                <a:lnTo>
                  <a:pt x="1973" y="1230"/>
                </a:lnTo>
                <a:lnTo>
                  <a:pt x="1958" y="1197"/>
                </a:lnTo>
                <a:lnTo>
                  <a:pt x="1946" y="1167"/>
                </a:lnTo>
                <a:lnTo>
                  <a:pt x="1937" y="1137"/>
                </a:lnTo>
                <a:lnTo>
                  <a:pt x="1925" y="1107"/>
                </a:lnTo>
                <a:lnTo>
                  <a:pt x="1913" y="1080"/>
                </a:lnTo>
                <a:lnTo>
                  <a:pt x="1901" y="1047"/>
                </a:lnTo>
                <a:lnTo>
                  <a:pt x="1892" y="1011"/>
                </a:lnTo>
                <a:lnTo>
                  <a:pt x="1880" y="972"/>
                </a:lnTo>
                <a:lnTo>
                  <a:pt x="1865" y="921"/>
                </a:lnTo>
                <a:lnTo>
                  <a:pt x="1853" y="879"/>
                </a:lnTo>
                <a:lnTo>
                  <a:pt x="1844" y="846"/>
                </a:lnTo>
                <a:lnTo>
                  <a:pt x="1838" y="810"/>
                </a:lnTo>
                <a:lnTo>
                  <a:pt x="1820" y="774"/>
                </a:lnTo>
                <a:lnTo>
                  <a:pt x="1805" y="723"/>
                </a:lnTo>
                <a:lnTo>
                  <a:pt x="1790" y="687"/>
                </a:lnTo>
                <a:lnTo>
                  <a:pt x="1778" y="636"/>
                </a:lnTo>
                <a:lnTo>
                  <a:pt x="1760" y="582"/>
                </a:lnTo>
                <a:lnTo>
                  <a:pt x="1745" y="543"/>
                </a:lnTo>
                <a:lnTo>
                  <a:pt x="1733" y="510"/>
                </a:lnTo>
                <a:lnTo>
                  <a:pt x="1718" y="471"/>
                </a:lnTo>
                <a:lnTo>
                  <a:pt x="1703" y="435"/>
                </a:lnTo>
                <a:lnTo>
                  <a:pt x="1688" y="402"/>
                </a:lnTo>
                <a:lnTo>
                  <a:pt x="1679" y="370"/>
                </a:lnTo>
                <a:lnTo>
                  <a:pt x="1675" y="366"/>
                </a:lnTo>
                <a:lnTo>
                  <a:pt x="1655" y="321"/>
                </a:lnTo>
                <a:lnTo>
                  <a:pt x="1641" y="294"/>
                </a:lnTo>
                <a:lnTo>
                  <a:pt x="1626" y="264"/>
                </a:lnTo>
                <a:lnTo>
                  <a:pt x="1611" y="231"/>
                </a:lnTo>
                <a:lnTo>
                  <a:pt x="1602" y="210"/>
                </a:lnTo>
                <a:lnTo>
                  <a:pt x="1566" y="156"/>
                </a:lnTo>
                <a:lnTo>
                  <a:pt x="1560" y="141"/>
                </a:lnTo>
                <a:lnTo>
                  <a:pt x="1545" y="120"/>
                </a:lnTo>
                <a:lnTo>
                  <a:pt x="1578" y="171"/>
                </a:lnTo>
                <a:lnTo>
                  <a:pt x="1590" y="192"/>
                </a:lnTo>
                <a:lnTo>
                  <a:pt x="1572" y="165"/>
                </a:lnTo>
                <a:lnTo>
                  <a:pt x="1581" y="174"/>
                </a:lnTo>
                <a:lnTo>
                  <a:pt x="1530" y="96"/>
                </a:lnTo>
                <a:lnTo>
                  <a:pt x="1509" y="72"/>
                </a:lnTo>
                <a:lnTo>
                  <a:pt x="1488" y="54"/>
                </a:lnTo>
                <a:lnTo>
                  <a:pt x="1467" y="33"/>
                </a:lnTo>
                <a:lnTo>
                  <a:pt x="1449" y="15"/>
                </a:lnTo>
                <a:lnTo>
                  <a:pt x="1428" y="6"/>
                </a:lnTo>
                <a:lnTo>
                  <a:pt x="1404" y="0"/>
                </a:lnTo>
              </a:path>
            </a:pathLst>
          </a:custGeom>
          <a:solidFill>
            <a:schemeClr val="accent1"/>
          </a:solidFill>
          <a:ln w="12700" cap="rnd">
            <a:noFill/>
            <a:round/>
            <a:headEnd/>
            <a:tailEnd/>
          </a:ln>
        </p:spPr>
        <p:txBody>
          <a:bodyPr/>
          <a:lstStyle/>
          <a:p>
            <a:endParaRPr lang="en-US"/>
          </a:p>
        </p:txBody>
      </p:sp>
      <p:sp>
        <p:nvSpPr>
          <p:cNvPr id="2056" name="Arc 6"/>
          <p:cNvSpPr>
            <a:spLocks/>
          </p:cNvSpPr>
          <p:nvPr/>
        </p:nvSpPr>
        <p:spPr bwMode="auto">
          <a:xfrm rot="4500000">
            <a:off x="6550819" y="3918744"/>
            <a:ext cx="1281112" cy="431800"/>
          </a:xfrm>
          <a:custGeom>
            <a:avLst/>
            <a:gdLst>
              <a:gd name="T0" fmla="*/ 2147483647 w 19456"/>
              <a:gd name="T1" fmla="*/ 2147483647 h 21600"/>
              <a:gd name="T2" fmla="*/ 0 w 19456"/>
              <a:gd name="T3" fmla="*/ 2147483647 h 21600"/>
              <a:gd name="T4" fmla="*/ 0 w 19456"/>
              <a:gd name="T5" fmla="*/ 0 h 21600"/>
              <a:gd name="T6" fmla="*/ 0 60000 65536"/>
              <a:gd name="T7" fmla="*/ 0 60000 65536"/>
              <a:gd name="T8" fmla="*/ 0 60000 65536"/>
              <a:gd name="T9" fmla="*/ 0 w 19456"/>
              <a:gd name="T10" fmla="*/ 0 h 21600"/>
              <a:gd name="T11" fmla="*/ 19456 w 19456"/>
              <a:gd name="T12" fmla="*/ 21600 h 21600"/>
            </a:gdLst>
            <a:ahLst/>
            <a:cxnLst>
              <a:cxn ang="T6">
                <a:pos x="T0" y="T1"/>
              </a:cxn>
              <a:cxn ang="T7">
                <a:pos x="T2" y="T3"/>
              </a:cxn>
              <a:cxn ang="T8">
                <a:pos x="T4" y="T5"/>
              </a:cxn>
            </a:cxnLst>
            <a:rect l="T9" t="T10" r="T11" b="T12"/>
            <a:pathLst>
              <a:path w="19456" h="21600" fill="none" extrusionOk="0">
                <a:moveTo>
                  <a:pt x="19455" y="9382"/>
                </a:moveTo>
                <a:cubicBezTo>
                  <a:pt x="15853" y="16852"/>
                  <a:pt x="8292" y="21599"/>
                  <a:pt x="0" y="21600"/>
                </a:cubicBezTo>
              </a:path>
              <a:path w="19456" h="21600" stroke="0" extrusionOk="0">
                <a:moveTo>
                  <a:pt x="19455" y="9382"/>
                </a:moveTo>
                <a:cubicBezTo>
                  <a:pt x="15853" y="16852"/>
                  <a:pt x="8292"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57" name="Arc 7"/>
          <p:cNvSpPr>
            <a:spLocks/>
          </p:cNvSpPr>
          <p:nvPr/>
        </p:nvSpPr>
        <p:spPr bwMode="auto">
          <a:xfrm rot="720000">
            <a:off x="7353300" y="4829175"/>
            <a:ext cx="1214438" cy="238125"/>
          </a:xfrm>
          <a:custGeom>
            <a:avLst/>
            <a:gdLst>
              <a:gd name="T0" fmla="*/ 2147483647 w 21348"/>
              <a:gd name="T1" fmla="*/ 2147483647 h 21481"/>
              <a:gd name="T2" fmla="*/ 0 w 21348"/>
              <a:gd name="T3" fmla="*/ 2147483647 h 21481"/>
              <a:gd name="T4" fmla="*/ 2147483647 w 21348"/>
              <a:gd name="T5" fmla="*/ 0 h 21481"/>
              <a:gd name="T6" fmla="*/ 0 60000 65536"/>
              <a:gd name="T7" fmla="*/ 0 60000 65536"/>
              <a:gd name="T8" fmla="*/ 0 60000 65536"/>
              <a:gd name="T9" fmla="*/ 0 w 21348"/>
              <a:gd name="T10" fmla="*/ 0 h 21481"/>
              <a:gd name="T11" fmla="*/ 21348 w 21348"/>
              <a:gd name="T12" fmla="*/ 21481 h 21481"/>
            </a:gdLst>
            <a:ahLst/>
            <a:cxnLst>
              <a:cxn ang="T6">
                <a:pos x="T0" y="T1"/>
              </a:cxn>
              <a:cxn ang="T7">
                <a:pos x="T2" y="T3"/>
              </a:cxn>
              <a:cxn ang="T8">
                <a:pos x="T4" y="T5"/>
              </a:cxn>
            </a:cxnLst>
            <a:rect l="T9" t="T10" r="T11" b="T12"/>
            <a:pathLst>
              <a:path w="21348" h="21481" fill="none" extrusionOk="0">
                <a:moveTo>
                  <a:pt x="19086" y="21481"/>
                </a:moveTo>
                <a:cubicBezTo>
                  <a:pt x="9332" y="20454"/>
                  <a:pt x="1494" y="12984"/>
                  <a:pt x="0" y="3289"/>
                </a:cubicBezTo>
              </a:path>
              <a:path w="21348" h="21481" stroke="0" extrusionOk="0">
                <a:moveTo>
                  <a:pt x="19086" y="21481"/>
                </a:moveTo>
                <a:cubicBezTo>
                  <a:pt x="9332" y="20454"/>
                  <a:pt x="1494" y="12984"/>
                  <a:pt x="0" y="3289"/>
                </a:cubicBezTo>
                <a:lnTo>
                  <a:pt x="21348" y="0"/>
                </a:lnTo>
                <a:close/>
              </a:path>
            </a:pathLst>
          </a:custGeom>
          <a:noFill/>
          <a:ln w="12700" cap="rnd">
            <a:solidFill>
              <a:schemeClr val="tx1"/>
            </a:solidFill>
            <a:round/>
            <a:headEnd/>
            <a:tailEnd/>
          </a:ln>
        </p:spPr>
        <p:txBody>
          <a:bodyPr wrap="none" anchor="ctr"/>
          <a:lstStyle/>
          <a:p>
            <a:endParaRPr lang="en-US"/>
          </a:p>
        </p:txBody>
      </p:sp>
      <p:sp>
        <p:nvSpPr>
          <p:cNvPr id="2058" name="Arc 8"/>
          <p:cNvSpPr>
            <a:spLocks/>
          </p:cNvSpPr>
          <p:nvPr/>
        </p:nvSpPr>
        <p:spPr bwMode="auto">
          <a:xfrm rot="6300000">
            <a:off x="5000625" y="2716213"/>
            <a:ext cx="1498600" cy="3365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059" name="Arc 9"/>
          <p:cNvSpPr>
            <a:spLocks/>
          </p:cNvSpPr>
          <p:nvPr/>
        </p:nvSpPr>
        <p:spPr bwMode="auto">
          <a:xfrm rot="-4620000">
            <a:off x="4419600" y="3908425"/>
            <a:ext cx="1250950" cy="431800"/>
          </a:xfrm>
          <a:custGeom>
            <a:avLst/>
            <a:gdLst>
              <a:gd name="T0" fmla="*/ 2147483647 w 19464"/>
              <a:gd name="T1" fmla="*/ 2147483647 h 21600"/>
              <a:gd name="T2" fmla="*/ 0 w 19464"/>
              <a:gd name="T3" fmla="*/ 2147483647 h 21600"/>
              <a:gd name="T4" fmla="*/ 2147483647 w 19464"/>
              <a:gd name="T5" fmla="*/ 0 h 21600"/>
              <a:gd name="T6" fmla="*/ 0 60000 65536"/>
              <a:gd name="T7" fmla="*/ 0 60000 65536"/>
              <a:gd name="T8" fmla="*/ 0 60000 65536"/>
              <a:gd name="T9" fmla="*/ 0 w 19464"/>
              <a:gd name="T10" fmla="*/ 0 h 21600"/>
              <a:gd name="T11" fmla="*/ 19464 w 19464"/>
              <a:gd name="T12" fmla="*/ 21600 h 21600"/>
            </a:gdLst>
            <a:ahLst/>
            <a:cxnLst>
              <a:cxn ang="T6">
                <a:pos x="T0" y="T1"/>
              </a:cxn>
              <a:cxn ang="T7">
                <a:pos x="T2" y="T3"/>
              </a:cxn>
              <a:cxn ang="T8">
                <a:pos x="T4" y="T5"/>
              </a:cxn>
            </a:cxnLst>
            <a:rect l="T9" t="T10" r="T11" b="T12"/>
            <a:pathLst>
              <a:path w="19464" h="21600" fill="none" extrusionOk="0">
                <a:moveTo>
                  <a:pt x="19390" y="21599"/>
                </a:moveTo>
                <a:cubicBezTo>
                  <a:pt x="11116" y="21571"/>
                  <a:pt x="3586" y="16820"/>
                  <a:pt x="-1" y="9365"/>
                </a:cubicBezTo>
              </a:path>
              <a:path w="19464" h="21600" stroke="0" extrusionOk="0">
                <a:moveTo>
                  <a:pt x="19390" y="21599"/>
                </a:moveTo>
                <a:cubicBezTo>
                  <a:pt x="11116" y="21571"/>
                  <a:pt x="3586" y="16820"/>
                  <a:pt x="-1" y="9365"/>
                </a:cubicBezTo>
                <a:lnTo>
                  <a:pt x="19464" y="0"/>
                </a:lnTo>
                <a:close/>
              </a:path>
            </a:pathLst>
          </a:custGeom>
          <a:noFill/>
          <a:ln w="12700" cap="rnd">
            <a:solidFill>
              <a:schemeClr val="tx1"/>
            </a:solidFill>
            <a:round/>
            <a:headEnd/>
            <a:tailEnd/>
          </a:ln>
        </p:spPr>
        <p:txBody>
          <a:bodyPr wrap="none" anchor="ctr"/>
          <a:lstStyle/>
          <a:p>
            <a:endParaRPr lang="en-US"/>
          </a:p>
        </p:txBody>
      </p:sp>
      <p:sp>
        <p:nvSpPr>
          <p:cNvPr id="2060" name="Arc 10"/>
          <p:cNvSpPr>
            <a:spLocks/>
          </p:cNvSpPr>
          <p:nvPr/>
        </p:nvSpPr>
        <p:spPr bwMode="auto">
          <a:xfrm rot="-840000">
            <a:off x="3813175" y="4791075"/>
            <a:ext cx="1087438" cy="241300"/>
          </a:xfrm>
          <a:custGeom>
            <a:avLst/>
            <a:gdLst>
              <a:gd name="T0" fmla="*/ 2147483647 w 20674"/>
              <a:gd name="T1" fmla="*/ 2147483647 h 21580"/>
              <a:gd name="T2" fmla="*/ 2147483647 w 20674"/>
              <a:gd name="T3" fmla="*/ 2147483647 h 21580"/>
              <a:gd name="T4" fmla="*/ 0 w 20674"/>
              <a:gd name="T5" fmla="*/ 0 h 21580"/>
              <a:gd name="T6" fmla="*/ 0 60000 65536"/>
              <a:gd name="T7" fmla="*/ 0 60000 65536"/>
              <a:gd name="T8" fmla="*/ 0 60000 65536"/>
              <a:gd name="T9" fmla="*/ 0 w 20674"/>
              <a:gd name="T10" fmla="*/ 0 h 21580"/>
              <a:gd name="T11" fmla="*/ 20674 w 20674"/>
              <a:gd name="T12" fmla="*/ 21580 h 21580"/>
            </a:gdLst>
            <a:ahLst/>
            <a:cxnLst>
              <a:cxn ang="T6">
                <a:pos x="T0" y="T1"/>
              </a:cxn>
              <a:cxn ang="T7">
                <a:pos x="T2" y="T3"/>
              </a:cxn>
              <a:cxn ang="T8">
                <a:pos x="T4" y="T5"/>
              </a:cxn>
            </a:cxnLst>
            <a:rect l="T9" t="T10" r="T11" b="T12"/>
            <a:pathLst>
              <a:path w="20674" h="21580" fill="none" extrusionOk="0">
                <a:moveTo>
                  <a:pt x="20674" y="6256"/>
                </a:moveTo>
                <a:cubicBezTo>
                  <a:pt x="18017" y="15036"/>
                  <a:pt x="10104" y="21180"/>
                  <a:pt x="939" y="21579"/>
                </a:cubicBezTo>
              </a:path>
              <a:path w="20674" h="21580" stroke="0" extrusionOk="0">
                <a:moveTo>
                  <a:pt x="20674" y="6256"/>
                </a:moveTo>
                <a:cubicBezTo>
                  <a:pt x="18017" y="15036"/>
                  <a:pt x="10104" y="21180"/>
                  <a:pt x="939" y="21579"/>
                </a:cubicBezTo>
                <a:lnTo>
                  <a:pt x="0" y="0"/>
                </a:lnTo>
                <a:close/>
              </a:path>
            </a:pathLst>
          </a:custGeom>
          <a:noFill/>
          <a:ln w="12700" cap="rnd">
            <a:solidFill>
              <a:schemeClr val="tx1"/>
            </a:solidFill>
            <a:round/>
            <a:headEnd/>
            <a:tailEnd/>
          </a:ln>
        </p:spPr>
        <p:txBody>
          <a:bodyPr wrap="none" anchor="ctr"/>
          <a:lstStyle/>
          <a:p>
            <a:endParaRPr lang="en-US"/>
          </a:p>
        </p:txBody>
      </p:sp>
      <p:sp>
        <p:nvSpPr>
          <p:cNvPr id="2061" name="Arc 11"/>
          <p:cNvSpPr>
            <a:spLocks/>
          </p:cNvSpPr>
          <p:nvPr/>
        </p:nvSpPr>
        <p:spPr bwMode="auto">
          <a:xfrm rot="-6300000">
            <a:off x="5708650" y="2717800"/>
            <a:ext cx="1500188" cy="338138"/>
          </a:xfrm>
          <a:custGeom>
            <a:avLst/>
            <a:gdLst>
              <a:gd name="T0" fmla="*/ 2147483647 w 21600"/>
              <a:gd name="T1" fmla="*/ 0 h 21702"/>
              <a:gd name="T2" fmla="*/ 0 w 21600"/>
              <a:gd name="T3" fmla="*/ 2147483647 h 21702"/>
              <a:gd name="T4" fmla="*/ 0 w 21600"/>
              <a:gd name="T5" fmla="*/ 2147483647 h 21702"/>
              <a:gd name="T6" fmla="*/ 0 60000 65536"/>
              <a:gd name="T7" fmla="*/ 0 60000 65536"/>
              <a:gd name="T8" fmla="*/ 0 60000 65536"/>
              <a:gd name="T9" fmla="*/ 0 w 21600"/>
              <a:gd name="T10" fmla="*/ 0 h 21702"/>
              <a:gd name="T11" fmla="*/ 21600 w 21600"/>
              <a:gd name="T12" fmla="*/ 21702 h 21702"/>
            </a:gdLst>
            <a:ahLst/>
            <a:cxnLst>
              <a:cxn ang="T6">
                <a:pos x="T0" y="T1"/>
              </a:cxn>
              <a:cxn ang="T7">
                <a:pos x="T2" y="T3"/>
              </a:cxn>
              <a:cxn ang="T8">
                <a:pos x="T4" y="T5"/>
              </a:cxn>
            </a:cxnLst>
            <a:rect l="T9" t="T10" r="T11" b="T12"/>
            <a:pathLst>
              <a:path w="21600" h="21702" fill="none" extrusionOk="0">
                <a:moveTo>
                  <a:pt x="21599" y="0"/>
                </a:moveTo>
                <a:cubicBezTo>
                  <a:pt x="21599" y="34"/>
                  <a:pt x="21600" y="68"/>
                  <a:pt x="21600" y="102"/>
                </a:cubicBezTo>
                <a:cubicBezTo>
                  <a:pt x="21600" y="12031"/>
                  <a:pt x="11929" y="21701"/>
                  <a:pt x="0" y="21702"/>
                </a:cubicBezTo>
              </a:path>
              <a:path w="21600" h="21702" stroke="0" extrusionOk="0">
                <a:moveTo>
                  <a:pt x="21599" y="0"/>
                </a:moveTo>
                <a:cubicBezTo>
                  <a:pt x="21599" y="34"/>
                  <a:pt x="21600" y="68"/>
                  <a:pt x="21600" y="102"/>
                </a:cubicBezTo>
                <a:cubicBezTo>
                  <a:pt x="21600" y="12031"/>
                  <a:pt x="11929" y="21701"/>
                  <a:pt x="0" y="21702"/>
                </a:cubicBezTo>
                <a:lnTo>
                  <a:pt x="0" y="102"/>
                </a:lnTo>
                <a:close/>
              </a:path>
            </a:pathLst>
          </a:custGeom>
          <a:noFill/>
          <a:ln w="12700" cap="rnd">
            <a:solidFill>
              <a:schemeClr val="tx1"/>
            </a:solidFill>
            <a:round/>
            <a:headEnd/>
            <a:tailEnd/>
          </a:ln>
        </p:spPr>
        <p:txBody>
          <a:bodyPr wrap="none" anchor="ctr"/>
          <a:lstStyle/>
          <a:p>
            <a:endParaRPr lang="en-US"/>
          </a:p>
        </p:txBody>
      </p:sp>
      <p:sp>
        <p:nvSpPr>
          <p:cNvPr id="15" name="Rectangle 17"/>
          <p:cNvSpPr>
            <a:spLocks noChangeArrowheads="1"/>
          </p:cNvSpPr>
          <p:nvPr/>
        </p:nvSpPr>
        <p:spPr bwMode="auto">
          <a:xfrm>
            <a:off x="5951538" y="5413375"/>
            <a:ext cx="350837"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l-GR">
                <a:latin typeface="Book Antiqua" pitchFamily="18" charset="0"/>
              </a:rPr>
              <a:t>μ</a:t>
            </a:r>
          </a:p>
        </p:txBody>
      </p:sp>
      <p:sp>
        <p:nvSpPr>
          <p:cNvPr id="16" name="Line 22"/>
          <p:cNvSpPr>
            <a:spLocks noChangeShapeType="1"/>
          </p:cNvSpPr>
          <p:nvPr/>
        </p:nvSpPr>
        <p:spPr bwMode="auto">
          <a:xfrm>
            <a:off x="3657600" y="5245100"/>
            <a:ext cx="49593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7" name="Rectangle 24"/>
          <p:cNvSpPr>
            <a:spLocks noChangeArrowheads="1"/>
          </p:cNvSpPr>
          <p:nvPr/>
        </p:nvSpPr>
        <p:spPr bwMode="auto">
          <a:xfrm>
            <a:off x="8732838" y="5051425"/>
            <a:ext cx="336632" cy="4591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i="1" dirty="0" smtClean="0">
                <a:latin typeface="Book Antiqua" pitchFamily="18" charset="0"/>
              </a:rPr>
              <a:t>x</a:t>
            </a:r>
            <a:endParaRPr lang="en-US" i="1" dirty="0">
              <a:latin typeface="Book Antiqua" pitchFamily="18" charset="0"/>
            </a:endParaRPr>
          </a:p>
        </p:txBody>
      </p:sp>
      <p:sp>
        <p:nvSpPr>
          <p:cNvPr id="18" name="Line 26"/>
          <p:cNvSpPr>
            <a:spLocks noChangeShapeType="1"/>
          </p:cNvSpPr>
          <p:nvPr/>
        </p:nvSpPr>
        <p:spPr bwMode="auto">
          <a:xfrm>
            <a:off x="6129338" y="5000625"/>
            <a:ext cx="0" cy="373063"/>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graphicFrame>
        <p:nvGraphicFramePr>
          <p:cNvPr id="2050" name="Object 3">
            <a:hlinkClick r:id="" action="ppaction://ole?verb=0"/>
          </p:cNvPr>
          <p:cNvGraphicFramePr>
            <a:graphicFrameLocks/>
          </p:cNvGraphicFramePr>
          <p:nvPr>
            <p:ph idx="1"/>
          </p:nvPr>
        </p:nvGraphicFramePr>
        <p:xfrm>
          <a:off x="6994525" y="3382963"/>
          <a:ext cx="304800" cy="279400"/>
        </p:xfrm>
        <a:graphic>
          <a:graphicData uri="http://schemas.openxmlformats.org/presentationml/2006/ole">
            <p:oleObj spid="_x0000_s2050" name="Equation" r:id="rId4" imgW="152280" imgH="139680" progId="Equation.3">
              <p:embed/>
            </p:oleObj>
          </a:graphicData>
        </a:graphic>
      </p:graphicFrame>
      <p:graphicFrame>
        <p:nvGraphicFramePr>
          <p:cNvPr id="2" name="Object 4">
            <a:hlinkClick r:id="" action="ppaction://ole?verb=0"/>
          </p:cNvPr>
          <p:cNvGraphicFramePr>
            <a:graphicFrameLocks noChangeAspect="1"/>
          </p:cNvGraphicFramePr>
          <p:nvPr/>
        </p:nvGraphicFramePr>
        <p:xfrm>
          <a:off x="304800" y="1752600"/>
          <a:ext cx="4572000" cy="1377260"/>
        </p:xfrm>
        <a:graphic>
          <a:graphicData uri="http://schemas.openxmlformats.org/presentationml/2006/ole">
            <p:oleObj spid="_x0000_s2051" name="Equation" r:id="rId5" imgW="1396800" imgH="419040" progId="Equation.3">
              <p:embed/>
            </p:oleObj>
          </a:graphicData>
        </a:graphic>
      </p:graphicFrame>
      <p:sp>
        <p:nvSpPr>
          <p:cNvPr id="19" name="Rectangle 5"/>
          <p:cNvSpPr>
            <a:spLocks noChangeArrowheads="1"/>
          </p:cNvSpPr>
          <p:nvPr/>
        </p:nvSpPr>
        <p:spPr bwMode="auto">
          <a:xfrm>
            <a:off x="381000" y="3505200"/>
            <a:ext cx="4457700" cy="2547937"/>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buFont typeface="Monotype Sorts" pitchFamily="2" charset="2"/>
              <a:buNone/>
              <a:defRPr/>
            </a:pPr>
            <a:r>
              <a:rPr lang="en-US" sz="2800" dirty="0" smtClean="0">
                <a:latin typeface="Symbol" pitchFamily="18" charset="2"/>
              </a:rPr>
              <a:t></a:t>
            </a:r>
            <a:r>
              <a:rPr lang="en-US" sz="2800" dirty="0" smtClean="0">
                <a:latin typeface="Book Antiqua" pitchFamily="18" charset="0"/>
              </a:rPr>
              <a:t>   </a:t>
            </a:r>
            <a:r>
              <a:rPr lang="en-US" sz="2800" dirty="0">
                <a:latin typeface="Book Antiqua" pitchFamily="18" charset="0"/>
              </a:rPr>
              <a:t>= mean</a:t>
            </a:r>
          </a:p>
          <a:p>
            <a:pPr marL="342900" indent="-342900" eaLnBrk="0" hangingPunct="0">
              <a:spcBef>
                <a:spcPct val="20000"/>
              </a:spcBef>
              <a:buClr>
                <a:schemeClr val="tx2"/>
              </a:buClr>
              <a:buSzPct val="75000"/>
              <a:buFont typeface="Monotype Sorts" pitchFamily="2" charset="2"/>
              <a:buNone/>
              <a:defRPr/>
            </a:pPr>
            <a:r>
              <a:rPr lang="en-US" sz="2800" dirty="0" smtClean="0">
                <a:latin typeface="Symbol" pitchFamily="18" charset="2"/>
              </a:rPr>
              <a:t>  </a:t>
            </a:r>
            <a:r>
              <a:rPr lang="en-US" sz="2800" dirty="0" smtClean="0">
                <a:latin typeface="Book Antiqua" pitchFamily="18" charset="0"/>
              </a:rPr>
              <a:t> </a:t>
            </a:r>
            <a:r>
              <a:rPr lang="en-US" sz="2800" dirty="0">
                <a:latin typeface="Book Antiqua" pitchFamily="18" charset="0"/>
              </a:rPr>
              <a:t>= standard deviation</a:t>
            </a:r>
          </a:p>
          <a:p>
            <a:pPr marL="342900" indent="-342900" eaLnBrk="0" hangingPunct="0">
              <a:spcBef>
                <a:spcPct val="20000"/>
              </a:spcBef>
              <a:buClr>
                <a:schemeClr val="tx2"/>
              </a:buClr>
              <a:buSzPct val="75000"/>
              <a:buFont typeface="Monotype Sorts" pitchFamily="2" charset="2"/>
              <a:buNone/>
              <a:defRPr/>
            </a:pPr>
            <a:r>
              <a:rPr lang="en-US" sz="2800" dirty="0" smtClean="0">
                <a:latin typeface="Symbol" pitchFamily="18" charset="2"/>
              </a:rPr>
              <a:t></a:t>
            </a:r>
            <a:r>
              <a:rPr lang="en-US" sz="2800" dirty="0" smtClean="0">
                <a:latin typeface="Book Antiqua" pitchFamily="18" charset="0"/>
              </a:rPr>
              <a:t>   </a:t>
            </a:r>
            <a:r>
              <a:rPr lang="en-US" sz="2800" dirty="0">
                <a:latin typeface="Book Antiqua" pitchFamily="18" charset="0"/>
              </a:rPr>
              <a:t>= 3.14159</a:t>
            </a:r>
          </a:p>
          <a:p>
            <a:pPr marL="342900" indent="-342900" eaLnBrk="0" hangingPunct="0">
              <a:spcBef>
                <a:spcPct val="20000"/>
              </a:spcBef>
              <a:buClr>
                <a:schemeClr val="tx2"/>
              </a:buClr>
              <a:buSzPct val="75000"/>
              <a:buFont typeface="Monotype Sorts" pitchFamily="2" charset="2"/>
              <a:buNone/>
              <a:defRPr/>
            </a:pPr>
            <a:r>
              <a:rPr lang="en-US" sz="2800" dirty="0" smtClean="0">
                <a:latin typeface="Book Antiqua" pitchFamily="18" charset="0"/>
              </a:rPr>
              <a:t>e  </a:t>
            </a:r>
            <a:r>
              <a:rPr lang="en-US" sz="2800" dirty="0">
                <a:latin typeface="Book Antiqua" pitchFamily="18" charset="0"/>
              </a:rPr>
              <a:t>= 2.71828</a:t>
            </a:r>
          </a:p>
          <a:p>
            <a:pPr marL="342900" indent="-342900" eaLnBrk="0" hangingPunct="0">
              <a:spcBef>
                <a:spcPct val="20000"/>
              </a:spcBef>
              <a:buClr>
                <a:schemeClr val="tx2"/>
              </a:buClr>
              <a:buSzPct val="75000"/>
              <a:buFont typeface="Monotype Sorts" pitchFamily="2" charset="2"/>
              <a:buNone/>
              <a:defRPr/>
            </a:pPr>
            <a:endParaRPr lang="en-US" dirty="0">
              <a:effectLst>
                <a:outerShdw blurRad="38100" dist="38100" dir="2700000" algn="tl">
                  <a:srgbClr val="000000"/>
                </a:outerShdw>
              </a:effectLst>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0"/>
            <a:ext cx="9144000" cy="1447800"/>
          </a:xfrm>
        </p:spPr>
        <p:txBody>
          <a:bodyPr/>
          <a:lstStyle/>
          <a:p>
            <a:r>
              <a:rPr lang="en-US" sz="3600" b="1" dirty="0" smtClean="0">
                <a:latin typeface="Arial" charset="0"/>
                <a:cs typeface="Arial" charset="0"/>
              </a:rPr>
              <a:t>Standard Normal Distribution</a:t>
            </a:r>
          </a:p>
        </p:txBody>
      </p:sp>
      <p:sp>
        <p:nvSpPr>
          <p:cNvPr id="5" name="Date Placeholder 4"/>
          <p:cNvSpPr>
            <a:spLocks noGrp="1"/>
          </p:cNvSpPr>
          <p:nvPr>
            <p:ph type="dt" sz="quarter" idx="10"/>
          </p:nvPr>
        </p:nvSpPr>
        <p:spPr/>
        <p:txBody>
          <a:bodyPr/>
          <a:lstStyle/>
          <a:p>
            <a:pPr>
              <a:defRPr/>
            </a:pPr>
            <a:fld id="{A5D26B6F-14B6-493F-9AF7-31290B97774A}" type="datetime1">
              <a:rPr lang="en-US" smtClean="0"/>
              <a:pPr>
                <a:defRPr/>
              </a:pPr>
              <a:t>1/30/2012</a:t>
            </a:fld>
            <a:endParaRPr lang="en-US" dirty="0"/>
          </a:p>
        </p:txBody>
      </p:sp>
      <p:sp>
        <p:nvSpPr>
          <p:cNvPr id="6" name="Footer Placeholder 5"/>
          <p:cNvSpPr>
            <a:spLocks noGrp="1"/>
          </p:cNvSpPr>
          <p:nvPr>
            <p:ph type="ftr" sz="quarter" idx="11"/>
          </p:nvPr>
        </p:nvSpPr>
        <p:spPr/>
        <p:txBody>
          <a:bodyPr/>
          <a:lstStyle/>
          <a:p>
            <a:pPr>
              <a:defRPr/>
            </a:pPr>
            <a:r>
              <a:rPr lang="en-US" smtClean="0"/>
              <a:t>Ardavan Asef-Vaziri</a:t>
            </a:r>
            <a:endParaRPr lang="en-US" dirty="0"/>
          </a:p>
        </p:txBody>
      </p:sp>
      <p:sp>
        <p:nvSpPr>
          <p:cNvPr id="7" name="Slide Number Placeholder 6"/>
          <p:cNvSpPr>
            <a:spLocks noGrp="1"/>
          </p:cNvSpPr>
          <p:nvPr>
            <p:ph type="sldNum" sz="quarter" idx="12"/>
          </p:nvPr>
        </p:nvSpPr>
        <p:spPr/>
        <p:txBody>
          <a:bodyPr/>
          <a:lstStyle/>
          <a:p>
            <a:pPr>
              <a:defRPr/>
            </a:pPr>
            <a:r>
              <a:rPr lang="en-US" smtClean="0"/>
              <a:t>1-</a:t>
            </a:r>
            <a:fld id="{7C61E1CA-E45D-4436-8366-A5E0D5A9DF84}" type="slidenum">
              <a:rPr lang="en-US" smtClean="0"/>
              <a:pPr>
                <a:defRPr/>
              </a:pPr>
              <a:t>13</a:t>
            </a:fld>
            <a:endParaRPr lang="en-US"/>
          </a:p>
        </p:txBody>
      </p:sp>
      <p:sp>
        <p:nvSpPr>
          <p:cNvPr id="2055" name="Freeform 5"/>
          <p:cNvSpPr>
            <a:spLocks/>
          </p:cNvSpPr>
          <p:nvPr/>
        </p:nvSpPr>
        <p:spPr bwMode="auto">
          <a:xfrm>
            <a:off x="3894138" y="2198688"/>
            <a:ext cx="4476750" cy="3048000"/>
          </a:xfrm>
          <a:custGeom>
            <a:avLst/>
            <a:gdLst>
              <a:gd name="T0" fmla="*/ 2147483647 w 2820"/>
              <a:gd name="T1" fmla="*/ 2147483647 h 1920"/>
              <a:gd name="T2" fmla="*/ 2147483647 w 2820"/>
              <a:gd name="T3" fmla="*/ 2147483647 h 1920"/>
              <a:gd name="T4" fmla="*/ 2147483647 w 2820"/>
              <a:gd name="T5" fmla="*/ 2147483647 h 1920"/>
              <a:gd name="T6" fmla="*/ 2147483647 w 2820"/>
              <a:gd name="T7" fmla="*/ 2147483647 h 1920"/>
              <a:gd name="T8" fmla="*/ 2147483647 w 2820"/>
              <a:gd name="T9" fmla="*/ 2147483647 h 1920"/>
              <a:gd name="T10" fmla="*/ 2147483647 w 2820"/>
              <a:gd name="T11" fmla="*/ 2147483647 h 1920"/>
              <a:gd name="T12" fmla="*/ 2147483647 w 2820"/>
              <a:gd name="T13" fmla="*/ 2147483647 h 1920"/>
              <a:gd name="T14" fmla="*/ 2147483647 w 2820"/>
              <a:gd name="T15" fmla="*/ 2147483647 h 1920"/>
              <a:gd name="T16" fmla="*/ 2147483647 w 2820"/>
              <a:gd name="T17" fmla="*/ 2147483647 h 1920"/>
              <a:gd name="T18" fmla="*/ 2147483647 w 2820"/>
              <a:gd name="T19" fmla="*/ 2147483647 h 1920"/>
              <a:gd name="T20" fmla="*/ 2147483647 w 2820"/>
              <a:gd name="T21" fmla="*/ 2147483647 h 1920"/>
              <a:gd name="T22" fmla="*/ 2147483647 w 2820"/>
              <a:gd name="T23" fmla="*/ 2147483647 h 1920"/>
              <a:gd name="T24" fmla="*/ 2147483647 w 2820"/>
              <a:gd name="T25" fmla="*/ 2147483647 h 1920"/>
              <a:gd name="T26" fmla="*/ 2147483647 w 2820"/>
              <a:gd name="T27" fmla="*/ 2147483647 h 1920"/>
              <a:gd name="T28" fmla="*/ 2147483647 w 2820"/>
              <a:gd name="T29" fmla="*/ 2147483647 h 1920"/>
              <a:gd name="T30" fmla="*/ 2147483647 w 2820"/>
              <a:gd name="T31" fmla="*/ 2147483647 h 1920"/>
              <a:gd name="T32" fmla="*/ 2147483647 w 2820"/>
              <a:gd name="T33" fmla="*/ 2147483647 h 1920"/>
              <a:gd name="T34" fmla="*/ 2147483647 w 2820"/>
              <a:gd name="T35" fmla="*/ 2147483647 h 1920"/>
              <a:gd name="T36" fmla="*/ 2147483647 w 2820"/>
              <a:gd name="T37" fmla="*/ 2147483647 h 1920"/>
              <a:gd name="T38" fmla="*/ 2147483647 w 2820"/>
              <a:gd name="T39" fmla="*/ 2147483647 h 1920"/>
              <a:gd name="T40" fmla="*/ 2147483647 w 2820"/>
              <a:gd name="T41" fmla="*/ 2147483647 h 1920"/>
              <a:gd name="T42" fmla="*/ 0 w 2820"/>
              <a:gd name="T43" fmla="*/ 2147483647 h 1920"/>
              <a:gd name="T44" fmla="*/ 2147483647 w 2820"/>
              <a:gd name="T45" fmla="*/ 2147483647 h 1920"/>
              <a:gd name="T46" fmla="*/ 2147483647 w 2820"/>
              <a:gd name="T47" fmla="*/ 2147483647 h 1920"/>
              <a:gd name="T48" fmla="*/ 2147483647 w 2820"/>
              <a:gd name="T49" fmla="*/ 2147483647 h 1920"/>
              <a:gd name="T50" fmla="*/ 2147483647 w 2820"/>
              <a:gd name="T51" fmla="*/ 2147483647 h 1920"/>
              <a:gd name="T52" fmla="*/ 2147483647 w 2820"/>
              <a:gd name="T53" fmla="*/ 2147483647 h 1920"/>
              <a:gd name="T54" fmla="*/ 2147483647 w 2820"/>
              <a:gd name="T55" fmla="*/ 2147483647 h 1920"/>
              <a:gd name="T56" fmla="*/ 2147483647 w 2820"/>
              <a:gd name="T57" fmla="*/ 2147483647 h 1920"/>
              <a:gd name="T58" fmla="*/ 2147483647 w 2820"/>
              <a:gd name="T59" fmla="*/ 2147483647 h 1920"/>
              <a:gd name="T60" fmla="*/ 2147483647 w 2820"/>
              <a:gd name="T61" fmla="*/ 2147483647 h 1920"/>
              <a:gd name="T62" fmla="*/ 2147483647 w 2820"/>
              <a:gd name="T63" fmla="*/ 2147483647 h 1920"/>
              <a:gd name="T64" fmla="*/ 2147483647 w 2820"/>
              <a:gd name="T65" fmla="*/ 2147483647 h 1920"/>
              <a:gd name="T66" fmla="*/ 2147483647 w 2820"/>
              <a:gd name="T67" fmla="*/ 2147483647 h 1920"/>
              <a:gd name="T68" fmla="*/ 2147483647 w 2820"/>
              <a:gd name="T69" fmla="*/ 2147483647 h 1920"/>
              <a:gd name="T70" fmla="*/ 2147483647 w 2820"/>
              <a:gd name="T71" fmla="*/ 2147483647 h 1920"/>
              <a:gd name="T72" fmla="*/ 2147483647 w 2820"/>
              <a:gd name="T73" fmla="*/ 2147483647 h 1920"/>
              <a:gd name="T74" fmla="*/ 2147483647 w 2820"/>
              <a:gd name="T75" fmla="*/ 2147483647 h 1920"/>
              <a:gd name="T76" fmla="*/ 2147483647 w 2820"/>
              <a:gd name="T77" fmla="*/ 2147483647 h 1920"/>
              <a:gd name="T78" fmla="*/ 2147483647 w 2820"/>
              <a:gd name="T79" fmla="*/ 2147483647 h 1920"/>
              <a:gd name="T80" fmla="*/ 2147483647 w 2820"/>
              <a:gd name="T81" fmla="*/ 2147483647 h 1920"/>
              <a:gd name="T82" fmla="*/ 2147483647 w 2820"/>
              <a:gd name="T83" fmla="*/ 2147483647 h 1920"/>
              <a:gd name="T84" fmla="*/ 2147483647 w 2820"/>
              <a:gd name="T85" fmla="*/ 2147483647 h 1920"/>
              <a:gd name="T86" fmla="*/ 2147483647 w 2820"/>
              <a:gd name="T87" fmla="*/ 2147483647 h 1920"/>
              <a:gd name="T88" fmla="*/ 2147483647 w 2820"/>
              <a:gd name="T89" fmla="*/ 2147483647 h 1920"/>
              <a:gd name="T90" fmla="*/ 2147483647 w 2820"/>
              <a:gd name="T91" fmla="*/ 2147483647 h 1920"/>
              <a:gd name="T92" fmla="*/ 2147483647 w 2820"/>
              <a:gd name="T93" fmla="*/ 2147483647 h 1920"/>
              <a:gd name="T94" fmla="*/ 2147483647 w 2820"/>
              <a:gd name="T95" fmla="*/ 0 h 19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1920"/>
              <a:gd name="T146" fmla="*/ 2820 w 2820"/>
              <a:gd name="T147" fmla="*/ 1920 h 19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1920">
                <a:moveTo>
                  <a:pt x="1392" y="0"/>
                </a:moveTo>
                <a:lnTo>
                  <a:pt x="1368" y="3"/>
                </a:lnTo>
                <a:lnTo>
                  <a:pt x="1335" y="18"/>
                </a:lnTo>
                <a:lnTo>
                  <a:pt x="1308" y="39"/>
                </a:lnTo>
                <a:lnTo>
                  <a:pt x="1284" y="62"/>
                </a:lnTo>
                <a:lnTo>
                  <a:pt x="1263" y="93"/>
                </a:lnTo>
                <a:lnTo>
                  <a:pt x="1236" y="129"/>
                </a:lnTo>
                <a:lnTo>
                  <a:pt x="1215" y="159"/>
                </a:lnTo>
                <a:lnTo>
                  <a:pt x="1197" y="201"/>
                </a:lnTo>
                <a:lnTo>
                  <a:pt x="1176" y="231"/>
                </a:lnTo>
                <a:lnTo>
                  <a:pt x="1153" y="274"/>
                </a:lnTo>
                <a:lnTo>
                  <a:pt x="1135" y="310"/>
                </a:lnTo>
                <a:lnTo>
                  <a:pt x="1117" y="354"/>
                </a:lnTo>
                <a:lnTo>
                  <a:pt x="1105" y="382"/>
                </a:lnTo>
                <a:lnTo>
                  <a:pt x="1093" y="418"/>
                </a:lnTo>
                <a:lnTo>
                  <a:pt x="1081" y="454"/>
                </a:lnTo>
                <a:lnTo>
                  <a:pt x="1069" y="490"/>
                </a:lnTo>
                <a:lnTo>
                  <a:pt x="1057" y="519"/>
                </a:lnTo>
                <a:lnTo>
                  <a:pt x="1042" y="552"/>
                </a:lnTo>
                <a:lnTo>
                  <a:pt x="1030" y="588"/>
                </a:lnTo>
                <a:lnTo>
                  <a:pt x="1015" y="627"/>
                </a:lnTo>
                <a:lnTo>
                  <a:pt x="1000" y="666"/>
                </a:lnTo>
                <a:lnTo>
                  <a:pt x="988" y="702"/>
                </a:lnTo>
                <a:lnTo>
                  <a:pt x="976" y="738"/>
                </a:lnTo>
                <a:lnTo>
                  <a:pt x="973" y="778"/>
                </a:lnTo>
                <a:lnTo>
                  <a:pt x="961" y="822"/>
                </a:lnTo>
                <a:lnTo>
                  <a:pt x="949" y="849"/>
                </a:lnTo>
                <a:lnTo>
                  <a:pt x="937" y="886"/>
                </a:lnTo>
                <a:lnTo>
                  <a:pt x="925" y="922"/>
                </a:lnTo>
                <a:lnTo>
                  <a:pt x="919" y="951"/>
                </a:lnTo>
                <a:lnTo>
                  <a:pt x="907" y="987"/>
                </a:lnTo>
                <a:lnTo>
                  <a:pt x="898" y="1026"/>
                </a:lnTo>
                <a:lnTo>
                  <a:pt x="886" y="1068"/>
                </a:lnTo>
                <a:lnTo>
                  <a:pt x="877" y="1104"/>
                </a:lnTo>
                <a:lnTo>
                  <a:pt x="865" y="1137"/>
                </a:lnTo>
                <a:lnTo>
                  <a:pt x="844" y="1179"/>
                </a:lnTo>
                <a:lnTo>
                  <a:pt x="835" y="1215"/>
                </a:lnTo>
                <a:lnTo>
                  <a:pt x="823" y="1251"/>
                </a:lnTo>
                <a:lnTo>
                  <a:pt x="805" y="1281"/>
                </a:lnTo>
                <a:lnTo>
                  <a:pt x="796" y="1314"/>
                </a:lnTo>
                <a:lnTo>
                  <a:pt x="772" y="1359"/>
                </a:lnTo>
                <a:lnTo>
                  <a:pt x="751" y="1395"/>
                </a:lnTo>
                <a:lnTo>
                  <a:pt x="733" y="1434"/>
                </a:lnTo>
                <a:lnTo>
                  <a:pt x="709" y="1479"/>
                </a:lnTo>
                <a:lnTo>
                  <a:pt x="683" y="1512"/>
                </a:lnTo>
                <a:lnTo>
                  <a:pt x="662" y="1539"/>
                </a:lnTo>
                <a:lnTo>
                  <a:pt x="638" y="1569"/>
                </a:lnTo>
                <a:lnTo>
                  <a:pt x="608" y="1608"/>
                </a:lnTo>
                <a:lnTo>
                  <a:pt x="575" y="1635"/>
                </a:lnTo>
                <a:lnTo>
                  <a:pt x="539" y="1659"/>
                </a:lnTo>
                <a:lnTo>
                  <a:pt x="497" y="1686"/>
                </a:lnTo>
                <a:lnTo>
                  <a:pt x="455" y="1707"/>
                </a:lnTo>
                <a:lnTo>
                  <a:pt x="416" y="1728"/>
                </a:lnTo>
                <a:lnTo>
                  <a:pt x="386" y="1740"/>
                </a:lnTo>
                <a:lnTo>
                  <a:pt x="350" y="1755"/>
                </a:lnTo>
                <a:lnTo>
                  <a:pt x="314" y="1767"/>
                </a:lnTo>
                <a:lnTo>
                  <a:pt x="287" y="1779"/>
                </a:lnTo>
                <a:lnTo>
                  <a:pt x="260" y="1791"/>
                </a:lnTo>
                <a:lnTo>
                  <a:pt x="228" y="1800"/>
                </a:lnTo>
                <a:lnTo>
                  <a:pt x="183" y="1818"/>
                </a:lnTo>
                <a:lnTo>
                  <a:pt x="147" y="1827"/>
                </a:lnTo>
                <a:lnTo>
                  <a:pt x="105" y="1842"/>
                </a:lnTo>
                <a:lnTo>
                  <a:pt x="63" y="1850"/>
                </a:lnTo>
                <a:lnTo>
                  <a:pt x="33" y="1860"/>
                </a:lnTo>
                <a:lnTo>
                  <a:pt x="9" y="1866"/>
                </a:lnTo>
                <a:lnTo>
                  <a:pt x="0" y="1872"/>
                </a:lnTo>
                <a:lnTo>
                  <a:pt x="0" y="1896"/>
                </a:lnTo>
                <a:lnTo>
                  <a:pt x="0" y="1920"/>
                </a:lnTo>
                <a:lnTo>
                  <a:pt x="2820" y="1917"/>
                </a:lnTo>
                <a:lnTo>
                  <a:pt x="2817" y="1893"/>
                </a:lnTo>
                <a:lnTo>
                  <a:pt x="2814" y="1869"/>
                </a:lnTo>
                <a:lnTo>
                  <a:pt x="2775" y="1857"/>
                </a:lnTo>
                <a:lnTo>
                  <a:pt x="2736" y="1845"/>
                </a:lnTo>
                <a:lnTo>
                  <a:pt x="2700" y="1836"/>
                </a:lnTo>
                <a:lnTo>
                  <a:pt x="2676" y="1827"/>
                </a:lnTo>
                <a:lnTo>
                  <a:pt x="2646" y="1818"/>
                </a:lnTo>
                <a:lnTo>
                  <a:pt x="2607" y="1806"/>
                </a:lnTo>
                <a:lnTo>
                  <a:pt x="2560" y="1794"/>
                </a:lnTo>
                <a:lnTo>
                  <a:pt x="2518" y="1776"/>
                </a:lnTo>
                <a:lnTo>
                  <a:pt x="2485" y="1764"/>
                </a:lnTo>
                <a:lnTo>
                  <a:pt x="2446" y="1752"/>
                </a:lnTo>
                <a:lnTo>
                  <a:pt x="2410" y="1734"/>
                </a:lnTo>
                <a:lnTo>
                  <a:pt x="2365" y="1713"/>
                </a:lnTo>
                <a:lnTo>
                  <a:pt x="2332" y="1704"/>
                </a:lnTo>
                <a:lnTo>
                  <a:pt x="2302" y="1686"/>
                </a:lnTo>
                <a:lnTo>
                  <a:pt x="2278" y="1668"/>
                </a:lnTo>
                <a:lnTo>
                  <a:pt x="2260" y="1656"/>
                </a:lnTo>
                <a:lnTo>
                  <a:pt x="2230" y="1641"/>
                </a:lnTo>
                <a:lnTo>
                  <a:pt x="2203" y="1608"/>
                </a:lnTo>
                <a:lnTo>
                  <a:pt x="2179" y="1578"/>
                </a:lnTo>
                <a:lnTo>
                  <a:pt x="2152" y="1545"/>
                </a:lnTo>
                <a:lnTo>
                  <a:pt x="2125" y="1515"/>
                </a:lnTo>
                <a:lnTo>
                  <a:pt x="2108" y="1482"/>
                </a:lnTo>
                <a:lnTo>
                  <a:pt x="2087" y="1452"/>
                </a:lnTo>
                <a:lnTo>
                  <a:pt x="2066" y="1419"/>
                </a:lnTo>
                <a:lnTo>
                  <a:pt x="2048" y="1383"/>
                </a:lnTo>
                <a:lnTo>
                  <a:pt x="2033" y="1350"/>
                </a:lnTo>
                <a:lnTo>
                  <a:pt x="1997" y="1287"/>
                </a:lnTo>
                <a:lnTo>
                  <a:pt x="2015" y="1317"/>
                </a:lnTo>
                <a:lnTo>
                  <a:pt x="1985" y="1260"/>
                </a:lnTo>
                <a:lnTo>
                  <a:pt x="1973" y="1230"/>
                </a:lnTo>
                <a:lnTo>
                  <a:pt x="1958" y="1197"/>
                </a:lnTo>
                <a:lnTo>
                  <a:pt x="1946" y="1167"/>
                </a:lnTo>
                <a:lnTo>
                  <a:pt x="1937" y="1137"/>
                </a:lnTo>
                <a:lnTo>
                  <a:pt x="1925" y="1107"/>
                </a:lnTo>
                <a:lnTo>
                  <a:pt x="1913" y="1080"/>
                </a:lnTo>
                <a:lnTo>
                  <a:pt x="1901" y="1047"/>
                </a:lnTo>
                <a:lnTo>
                  <a:pt x="1892" y="1011"/>
                </a:lnTo>
                <a:lnTo>
                  <a:pt x="1880" y="972"/>
                </a:lnTo>
                <a:lnTo>
                  <a:pt x="1865" y="921"/>
                </a:lnTo>
                <a:lnTo>
                  <a:pt x="1853" y="879"/>
                </a:lnTo>
                <a:lnTo>
                  <a:pt x="1844" y="846"/>
                </a:lnTo>
                <a:lnTo>
                  <a:pt x="1838" y="810"/>
                </a:lnTo>
                <a:lnTo>
                  <a:pt x="1820" y="774"/>
                </a:lnTo>
                <a:lnTo>
                  <a:pt x="1805" y="723"/>
                </a:lnTo>
                <a:lnTo>
                  <a:pt x="1790" y="687"/>
                </a:lnTo>
                <a:lnTo>
                  <a:pt x="1778" y="636"/>
                </a:lnTo>
                <a:lnTo>
                  <a:pt x="1760" y="582"/>
                </a:lnTo>
                <a:lnTo>
                  <a:pt x="1745" y="543"/>
                </a:lnTo>
                <a:lnTo>
                  <a:pt x="1733" y="510"/>
                </a:lnTo>
                <a:lnTo>
                  <a:pt x="1718" y="471"/>
                </a:lnTo>
                <a:lnTo>
                  <a:pt x="1703" y="435"/>
                </a:lnTo>
                <a:lnTo>
                  <a:pt x="1688" y="402"/>
                </a:lnTo>
                <a:lnTo>
                  <a:pt x="1679" y="370"/>
                </a:lnTo>
                <a:lnTo>
                  <a:pt x="1675" y="366"/>
                </a:lnTo>
                <a:lnTo>
                  <a:pt x="1655" y="321"/>
                </a:lnTo>
                <a:lnTo>
                  <a:pt x="1641" y="294"/>
                </a:lnTo>
                <a:lnTo>
                  <a:pt x="1626" y="264"/>
                </a:lnTo>
                <a:lnTo>
                  <a:pt x="1611" y="231"/>
                </a:lnTo>
                <a:lnTo>
                  <a:pt x="1602" y="210"/>
                </a:lnTo>
                <a:lnTo>
                  <a:pt x="1566" y="156"/>
                </a:lnTo>
                <a:lnTo>
                  <a:pt x="1560" y="141"/>
                </a:lnTo>
                <a:lnTo>
                  <a:pt x="1545" y="120"/>
                </a:lnTo>
                <a:lnTo>
                  <a:pt x="1578" y="171"/>
                </a:lnTo>
                <a:lnTo>
                  <a:pt x="1590" y="192"/>
                </a:lnTo>
                <a:lnTo>
                  <a:pt x="1572" y="165"/>
                </a:lnTo>
                <a:lnTo>
                  <a:pt x="1581" y="174"/>
                </a:lnTo>
                <a:lnTo>
                  <a:pt x="1530" y="96"/>
                </a:lnTo>
                <a:lnTo>
                  <a:pt x="1509" y="72"/>
                </a:lnTo>
                <a:lnTo>
                  <a:pt x="1488" y="54"/>
                </a:lnTo>
                <a:lnTo>
                  <a:pt x="1467" y="33"/>
                </a:lnTo>
                <a:lnTo>
                  <a:pt x="1449" y="15"/>
                </a:lnTo>
                <a:lnTo>
                  <a:pt x="1428" y="6"/>
                </a:lnTo>
                <a:lnTo>
                  <a:pt x="1404" y="0"/>
                </a:lnTo>
              </a:path>
            </a:pathLst>
          </a:custGeom>
          <a:solidFill>
            <a:schemeClr val="accent1"/>
          </a:solidFill>
          <a:ln w="12700" cap="rnd">
            <a:noFill/>
            <a:round/>
            <a:headEnd/>
            <a:tailEnd/>
          </a:ln>
        </p:spPr>
        <p:txBody>
          <a:bodyPr/>
          <a:lstStyle/>
          <a:p>
            <a:endParaRPr lang="en-US"/>
          </a:p>
        </p:txBody>
      </p:sp>
      <p:sp>
        <p:nvSpPr>
          <p:cNvPr id="2056" name="Arc 6"/>
          <p:cNvSpPr>
            <a:spLocks/>
          </p:cNvSpPr>
          <p:nvPr/>
        </p:nvSpPr>
        <p:spPr bwMode="auto">
          <a:xfrm rot="4500000">
            <a:off x="6550819" y="3918744"/>
            <a:ext cx="1281112" cy="431800"/>
          </a:xfrm>
          <a:custGeom>
            <a:avLst/>
            <a:gdLst>
              <a:gd name="T0" fmla="*/ 2147483647 w 19456"/>
              <a:gd name="T1" fmla="*/ 2147483647 h 21600"/>
              <a:gd name="T2" fmla="*/ 0 w 19456"/>
              <a:gd name="T3" fmla="*/ 2147483647 h 21600"/>
              <a:gd name="T4" fmla="*/ 0 w 19456"/>
              <a:gd name="T5" fmla="*/ 0 h 21600"/>
              <a:gd name="T6" fmla="*/ 0 60000 65536"/>
              <a:gd name="T7" fmla="*/ 0 60000 65536"/>
              <a:gd name="T8" fmla="*/ 0 60000 65536"/>
              <a:gd name="T9" fmla="*/ 0 w 19456"/>
              <a:gd name="T10" fmla="*/ 0 h 21600"/>
              <a:gd name="T11" fmla="*/ 19456 w 19456"/>
              <a:gd name="T12" fmla="*/ 21600 h 21600"/>
            </a:gdLst>
            <a:ahLst/>
            <a:cxnLst>
              <a:cxn ang="T6">
                <a:pos x="T0" y="T1"/>
              </a:cxn>
              <a:cxn ang="T7">
                <a:pos x="T2" y="T3"/>
              </a:cxn>
              <a:cxn ang="T8">
                <a:pos x="T4" y="T5"/>
              </a:cxn>
            </a:cxnLst>
            <a:rect l="T9" t="T10" r="T11" b="T12"/>
            <a:pathLst>
              <a:path w="19456" h="21600" fill="none" extrusionOk="0">
                <a:moveTo>
                  <a:pt x="19455" y="9382"/>
                </a:moveTo>
                <a:cubicBezTo>
                  <a:pt x="15853" y="16852"/>
                  <a:pt x="8292" y="21599"/>
                  <a:pt x="0" y="21600"/>
                </a:cubicBezTo>
              </a:path>
              <a:path w="19456" h="21600" stroke="0" extrusionOk="0">
                <a:moveTo>
                  <a:pt x="19455" y="9382"/>
                </a:moveTo>
                <a:cubicBezTo>
                  <a:pt x="15853" y="16852"/>
                  <a:pt x="8292"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57" name="Arc 7"/>
          <p:cNvSpPr>
            <a:spLocks/>
          </p:cNvSpPr>
          <p:nvPr/>
        </p:nvSpPr>
        <p:spPr bwMode="auto">
          <a:xfrm rot="720000">
            <a:off x="7353300" y="4829175"/>
            <a:ext cx="1214438" cy="238125"/>
          </a:xfrm>
          <a:custGeom>
            <a:avLst/>
            <a:gdLst>
              <a:gd name="T0" fmla="*/ 2147483647 w 21348"/>
              <a:gd name="T1" fmla="*/ 2147483647 h 21481"/>
              <a:gd name="T2" fmla="*/ 0 w 21348"/>
              <a:gd name="T3" fmla="*/ 2147483647 h 21481"/>
              <a:gd name="T4" fmla="*/ 2147483647 w 21348"/>
              <a:gd name="T5" fmla="*/ 0 h 21481"/>
              <a:gd name="T6" fmla="*/ 0 60000 65536"/>
              <a:gd name="T7" fmla="*/ 0 60000 65536"/>
              <a:gd name="T8" fmla="*/ 0 60000 65536"/>
              <a:gd name="T9" fmla="*/ 0 w 21348"/>
              <a:gd name="T10" fmla="*/ 0 h 21481"/>
              <a:gd name="T11" fmla="*/ 21348 w 21348"/>
              <a:gd name="T12" fmla="*/ 21481 h 21481"/>
            </a:gdLst>
            <a:ahLst/>
            <a:cxnLst>
              <a:cxn ang="T6">
                <a:pos x="T0" y="T1"/>
              </a:cxn>
              <a:cxn ang="T7">
                <a:pos x="T2" y="T3"/>
              </a:cxn>
              <a:cxn ang="T8">
                <a:pos x="T4" y="T5"/>
              </a:cxn>
            </a:cxnLst>
            <a:rect l="T9" t="T10" r="T11" b="T12"/>
            <a:pathLst>
              <a:path w="21348" h="21481" fill="none" extrusionOk="0">
                <a:moveTo>
                  <a:pt x="19086" y="21481"/>
                </a:moveTo>
                <a:cubicBezTo>
                  <a:pt x="9332" y="20454"/>
                  <a:pt x="1494" y="12984"/>
                  <a:pt x="0" y="3289"/>
                </a:cubicBezTo>
              </a:path>
              <a:path w="21348" h="21481" stroke="0" extrusionOk="0">
                <a:moveTo>
                  <a:pt x="19086" y="21481"/>
                </a:moveTo>
                <a:cubicBezTo>
                  <a:pt x="9332" y="20454"/>
                  <a:pt x="1494" y="12984"/>
                  <a:pt x="0" y="3289"/>
                </a:cubicBezTo>
                <a:lnTo>
                  <a:pt x="21348" y="0"/>
                </a:lnTo>
                <a:close/>
              </a:path>
            </a:pathLst>
          </a:custGeom>
          <a:noFill/>
          <a:ln w="12700" cap="rnd">
            <a:solidFill>
              <a:schemeClr val="tx1"/>
            </a:solidFill>
            <a:round/>
            <a:headEnd/>
            <a:tailEnd/>
          </a:ln>
        </p:spPr>
        <p:txBody>
          <a:bodyPr wrap="none" anchor="ctr"/>
          <a:lstStyle/>
          <a:p>
            <a:endParaRPr lang="en-US"/>
          </a:p>
        </p:txBody>
      </p:sp>
      <p:sp>
        <p:nvSpPr>
          <p:cNvPr id="2058" name="Arc 8"/>
          <p:cNvSpPr>
            <a:spLocks/>
          </p:cNvSpPr>
          <p:nvPr/>
        </p:nvSpPr>
        <p:spPr bwMode="auto">
          <a:xfrm rot="6300000">
            <a:off x="5000625" y="2716213"/>
            <a:ext cx="1498600" cy="3365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059" name="Arc 9"/>
          <p:cNvSpPr>
            <a:spLocks/>
          </p:cNvSpPr>
          <p:nvPr/>
        </p:nvSpPr>
        <p:spPr bwMode="auto">
          <a:xfrm rot="-4620000">
            <a:off x="4419600" y="3908425"/>
            <a:ext cx="1250950" cy="431800"/>
          </a:xfrm>
          <a:custGeom>
            <a:avLst/>
            <a:gdLst>
              <a:gd name="T0" fmla="*/ 2147483647 w 19464"/>
              <a:gd name="T1" fmla="*/ 2147483647 h 21600"/>
              <a:gd name="T2" fmla="*/ 0 w 19464"/>
              <a:gd name="T3" fmla="*/ 2147483647 h 21600"/>
              <a:gd name="T4" fmla="*/ 2147483647 w 19464"/>
              <a:gd name="T5" fmla="*/ 0 h 21600"/>
              <a:gd name="T6" fmla="*/ 0 60000 65536"/>
              <a:gd name="T7" fmla="*/ 0 60000 65536"/>
              <a:gd name="T8" fmla="*/ 0 60000 65536"/>
              <a:gd name="T9" fmla="*/ 0 w 19464"/>
              <a:gd name="T10" fmla="*/ 0 h 21600"/>
              <a:gd name="T11" fmla="*/ 19464 w 19464"/>
              <a:gd name="T12" fmla="*/ 21600 h 21600"/>
            </a:gdLst>
            <a:ahLst/>
            <a:cxnLst>
              <a:cxn ang="T6">
                <a:pos x="T0" y="T1"/>
              </a:cxn>
              <a:cxn ang="T7">
                <a:pos x="T2" y="T3"/>
              </a:cxn>
              <a:cxn ang="T8">
                <a:pos x="T4" y="T5"/>
              </a:cxn>
            </a:cxnLst>
            <a:rect l="T9" t="T10" r="T11" b="T12"/>
            <a:pathLst>
              <a:path w="19464" h="21600" fill="none" extrusionOk="0">
                <a:moveTo>
                  <a:pt x="19390" y="21599"/>
                </a:moveTo>
                <a:cubicBezTo>
                  <a:pt x="11116" y="21571"/>
                  <a:pt x="3586" y="16820"/>
                  <a:pt x="-1" y="9365"/>
                </a:cubicBezTo>
              </a:path>
              <a:path w="19464" h="21600" stroke="0" extrusionOk="0">
                <a:moveTo>
                  <a:pt x="19390" y="21599"/>
                </a:moveTo>
                <a:cubicBezTo>
                  <a:pt x="11116" y="21571"/>
                  <a:pt x="3586" y="16820"/>
                  <a:pt x="-1" y="9365"/>
                </a:cubicBezTo>
                <a:lnTo>
                  <a:pt x="19464" y="0"/>
                </a:lnTo>
                <a:close/>
              </a:path>
            </a:pathLst>
          </a:custGeom>
          <a:noFill/>
          <a:ln w="12700" cap="rnd">
            <a:solidFill>
              <a:schemeClr val="tx1"/>
            </a:solidFill>
            <a:round/>
            <a:headEnd/>
            <a:tailEnd/>
          </a:ln>
        </p:spPr>
        <p:txBody>
          <a:bodyPr wrap="none" anchor="ctr"/>
          <a:lstStyle/>
          <a:p>
            <a:endParaRPr lang="en-US"/>
          </a:p>
        </p:txBody>
      </p:sp>
      <p:sp>
        <p:nvSpPr>
          <p:cNvPr id="2060" name="Arc 10"/>
          <p:cNvSpPr>
            <a:spLocks/>
          </p:cNvSpPr>
          <p:nvPr/>
        </p:nvSpPr>
        <p:spPr bwMode="auto">
          <a:xfrm rot="-840000">
            <a:off x="3813175" y="4791075"/>
            <a:ext cx="1087438" cy="241300"/>
          </a:xfrm>
          <a:custGeom>
            <a:avLst/>
            <a:gdLst>
              <a:gd name="T0" fmla="*/ 2147483647 w 20674"/>
              <a:gd name="T1" fmla="*/ 2147483647 h 21580"/>
              <a:gd name="T2" fmla="*/ 2147483647 w 20674"/>
              <a:gd name="T3" fmla="*/ 2147483647 h 21580"/>
              <a:gd name="T4" fmla="*/ 0 w 20674"/>
              <a:gd name="T5" fmla="*/ 0 h 21580"/>
              <a:gd name="T6" fmla="*/ 0 60000 65536"/>
              <a:gd name="T7" fmla="*/ 0 60000 65536"/>
              <a:gd name="T8" fmla="*/ 0 60000 65536"/>
              <a:gd name="T9" fmla="*/ 0 w 20674"/>
              <a:gd name="T10" fmla="*/ 0 h 21580"/>
              <a:gd name="T11" fmla="*/ 20674 w 20674"/>
              <a:gd name="T12" fmla="*/ 21580 h 21580"/>
            </a:gdLst>
            <a:ahLst/>
            <a:cxnLst>
              <a:cxn ang="T6">
                <a:pos x="T0" y="T1"/>
              </a:cxn>
              <a:cxn ang="T7">
                <a:pos x="T2" y="T3"/>
              </a:cxn>
              <a:cxn ang="T8">
                <a:pos x="T4" y="T5"/>
              </a:cxn>
            </a:cxnLst>
            <a:rect l="T9" t="T10" r="T11" b="T12"/>
            <a:pathLst>
              <a:path w="20674" h="21580" fill="none" extrusionOk="0">
                <a:moveTo>
                  <a:pt x="20674" y="6256"/>
                </a:moveTo>
                <a:cubicBezTo>
                  <a:pt x="18017" y="15036"/>
                  <a:pt x="10104" y="21180"/>
                  <a:pt x="939" y="21579"/>
                </a:cubicBezTo>
              </a:path>
              <a:path w="20674" h="21580" stroke="0" extrusionOk="0">
                <a:moveTo>
                  <a:pt x="20674" y="6256"/>
                </a:moveTo>
                <a:cubicBezTo>
                  <a:pt x="18017" y="15036"/>
                  <a:pt x="10104" y="21180"/>
                  <a:pt x="939" y="21579"/>
                </a:cubicBezTo>
                <a:lnTo>
                  <a:pt x="0" y="0"/>
                </a:lnTo>
                <a:close/>
              </a:path>
            </a:pathLst>
          </a:custGeom>
          <a:noFill/>
          <a:ln w="12700" cap="rnd">
            <a:solidFill>
              <a:schemeClr val="tx1"/>
            </a:solidFill>
            <a:round/>
            <a:headEnd/>
            <a:tailEnd/>
          </a:ln>
        </p:spPr>
        <p:txBody>
          <a:bodyPr wrap="none" anchor="ctr"/>
          <a:lstStyle/>
          <a:p>
            <a:endParaRPr lang="en-US"/>
          </a:p>
        </p:txBody>
      </p:sp>
      <p:sp>
        <p:nvSpPr>
          <p:cNvPr id="2061" name="Arc 11"/>
          <p:cNvSpPr>
            <a:spLocks/>
          </p:cNvSpPr>
          <p:nvPr/>
        </p:nvSpPr>
        <p:spPr bwMode="auto">
          <a:xfrm rot="-6300000">
            <a:off x="5708650" y="2717800"/>
            <a:ext cx="1500188" cy="338138"/>
          </a:xfrm>
          <a:custGeom>
            <a:avLst/>
            <a:gdLst>
              <a:gd name="T0" fmla="*/ 2147483647 w 21600"/>
              <a:gd name="T1" fmla="*/ 0 h 21702"/>
              <a:gd name="T2" fmla="*/ 0 w 21600"/>
              <a:gd name="T3" fmla="*/ 2147483647 h 21702"/>
              <a:gd name="T4" fmla="*/ 0 w 21600"/>
              <a:gd name="T5" fmla="*/ 2147483647 h 21702"/>
              <a:gd name="T6" fmla="*/ 0 60000 65536"/>
              <a:gd name="T7" fmla="*/ 0 60000 65536"/>
              <a:gd name="T8" fmla="*/ 0 60000 65536"/>
              <a:gd name="T9" fmla="*/ 0 w 21600"/>
              <a:gd name="T10" fmla="*/ 0 h 21702"/>
              <a:gd name="T11" fmla="*/ 21600 w 21600"/>
              <a:gd name="T12" fmla="*/ 21702 h 21702"/>
            </a:gdLst>
            <a:ahLst/>
            <a:cxnLst>
              <a:cxn ang="T6">
                <a:pos x="T0" y="T1"/>
              </a:cxn>
              <a:cxn ang="T7">
                <a:pos x="T2" y="T3"/>
              </a:cxn>
              <a:cxn ang="T8">
                <a:pos x="T4" y="T5"/>
              </a:cxn>
            </a:cxnLst>
            <a:rect l="T9" t="T10" r="T11" b="T12"/>
            <a:pathLst>
              <a:path w="21600" h="21702" fill="none" extrusionOk="0">
                <a:moveTo>
                  <a:pt x="21599" y="0"/>
                </a:moveTo>
                <a:cubicBezTo>
                  <a:pt x="21599" y="34"/>
                  <a:pt x="21600" y="68"/>
                  <a:pt x="21600" y="102"/>
                </a:cubicBezTo>
                <a:cubicBezTo>
                  <a:pt x="21600" y="12031"/>
                  <a:pt x="11929" y="21701"/>
                  <a:pt x="0" y="21702"/>
                </a:cubicBezTo>
              </a:path>
              <a:path w="21600" h="21702" stroke="0" extrusionOk="0">
                <a:moveTo>
                  <a:pt x="21599" y="0"/>
                </a:moveTo>
                <a:cubicBezTo>
                  <a:pt x="21599" y="34"/>
                  <a:pt x="21600" y="68"/>
                  <a:pt x="21600" y="102"/>
                </a:cubicBezTo>
                <a:cubicBezTo>
                  <a:pt x="21600" y="12031"/>
                  <a:pt x="11929" y="21701"/>
                  <a:pt x="0" y="21702"/>
                </a:cubicBezTo>
                <a:lnTo>
                  <a:pt x="0" y="102"/>
                </a:lnTo>
                <a:close/>
              </a:path>
            </a:pathLst>
          </a:custGeom>
          <a:noFill/>
          <a:ln w="12700" cap="rnd">
            <a:solidFill>
              <a:schemeClr val="tx1"/>
            </a:solidFill>
            <a:round/>
            <a:headEnd/>
            <a:tailEnd/>
          </a:ln>
        </p:spPr>
        <p:txBody>
          <a:bodyPr wrap="none" anchor="ctr"/>
          <a:lstStyle/>
          <a:p>
            <a:endParaRPr lang="en-US"/>
          </a:p>
        </p:txBody>
      </p:sp>
      <p:sp>
        <p:nvSpPr>
          <p:cNvPr id="15" name="Rectangle 17"/>
          <p:cNvSpPr>
            <a:spLocks noChangeArrowheads="1"/>
          </p:cNvSpPr>
          <p:nvPr/>
        </p:nvSpPr>
        <p:spPr bwMode="auto">
          <a:xfrm>
            <a:off x="5951538" y="5413375"/>
            <a:ext cx="336632" cy="4591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smtClean="0">
                <a:latin typeface="Book Antiqua" pitchFamily="18" charset="0"/>
              </a:rPr>
              <a:t>0</a:t>
            </a:r>
            <a:endParaRPr lang="el-GR" dirty="0">
              <a:latin typeface="Book Antiqua" pitchFamily="18" charset="0"/>
            </a:endParaRPr>
          </a:p>
        </p:txBody>
      </p:sp>
      <p:sp>
        <p:nvSpPr>
          <p:cNvPr id="16" name="Line 22"/>
          <p:cNvSpPr>
            <a:spLocks noChangeShapeType="1"/>
          </p:cNvSpPr>
          <p:nvPr/>
        </p:nvSpPr>
        <p:spPr bwMode="auto">
          <a:xfrm>
            <a:off x="3657600" y="5245100"/>
            <a:ext cx="49593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7" name="Rectangle 24"/>
          <p:cNvSpPr>
            <a:spLocks noChangeArrowheads="1"/>
          </p:cNvSpPr>
          <p:nvPr/>
        </p:nvSpPr>
        <p:spPr bwMode="auto">
          <a:xfrm>
            <a:off x="8732838" y="5051425"/>
            <a:ext cx="318999" cy="4591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i="1" dirty="0" smtClean="0">
                <a:latin typeface="Book Antiqua" pitchFamily="18" charset="0"/>
              </a:rPr>
              <a:t>z</a:t>
            </a:r>
            <a:endParaRPr lang="en-US" i="1" dirty="0">
              <a:latin typeface="Book Antiqua" pitchFamily="18" charset="0"/>
            </a:endParaRPr>
          </a:p>
        </p:txBody>
      </p:sp>
      <p:sp>
        <p:nvSpPr>
          <p:cNvPr id="18" name="Line 26"/>
          <p:cNvSpPr>
            <a:spLocks noChangeShapeType="1"/>
          </p:cNvSpPr>
          <p:nvPr/>
        </p:nvSpPr>
        <p:spPr bwMode="auto">
          <a:xfrm>
            <a:off x="6129338" y="5000625"/>
            <a:ext cx="0" cy="373063"/>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graphicFrame>
        <p:nvGraphicFramePr>
          <p:cNvPr id="2050" name="Object 3">
            <a:hlinkClick r:id="" action="ppaction://ole?verb=0"/>
          </p:cNvPr>
          <p:cNvGraphicFramePr>
            <a:graphicFrameLocks/>
          </p:cNvGraphicFramePr>
          <p:nvPr>
            <p:ph idx="1"/>
          </p:nvPr>
        </p:nvGraphicFramePr>
        <p:xfrm>
          <a:off x="7162801" y="3429000"/>
          <a:ext cx="304800" cy="457200"/>
        </p:xfrm>
        <a:graphic>
          <a:graphicData uri="http://schemas.openxmlformats.org/presentationml/2006/ole">
            <p:oleObj spid="_x0000_s76802" name="Equation" r:id="rId4" imgW="88560" imgH="164880" progId="Equation.3">
              <p:embed/>
            </p:oleObj>
          </a:graphicData>
        </a:graphic>
      </p:graphicFrame>
      <p:graphicFrame>
        <p:nvGraphicFramePr>
          <p:cNvPr id="76804" name="Object 5"/>
          <p:cNvGraphicFramePr>
            <a:graphicFrameLocks noChangeAspect="1"/>
          </p:cNvGraphicFramePr>
          <p:nvPr/>
        </p:nvGraphicFramePr>
        <p:xfrm>
          <a:off x="304800" y="1676400"/>
          <a:ext cx="3400425" cy="1262063"/>
        </p:xfrm>
        <a:graphic>
          <a:graphicData uri="http://schemas.openxmlformats.org/presentationml/2006/ole">
            <p:oleObj spid="_x0000_s76804" name="Equation" r:id="rId5" imgW="1130040" imgH="419040" progId="Equation.3">
              <p:embed/>
            </p:oleObj>
          </a:graphicData>
        </a:graphic>
      </p:graphicFrame>
      <p:sp>
        <p:nvSpPr>
          <p:cNvPr id="21" name="Rectangle 5"/>
          <p:cNvSpPr>
            <a:spLocks noChangeArrowheads="1"/>
          </p:cNvSpPr>
          <p:nvPr/>
        </p:nvSpPr>
        <p:spPr bwMode="auto">
          <a:xfrm>
            <a:off x="304800" y="3657600"/>
            <a:ext cx="3390900" cy="2205037"/>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buFont typeface="Monotype Sorts"/>
              <a:buNone/>
              <a:defRPr/>
            </a:pPr>
            <a:r>
              <a:rPr lang="en-US" sz="2800" dirty="0" smtClean="0">
                <a:latin typeface="Book Antiqua" pitchFamily="18" charset="0"/>
              </a:rPr>
              <a:t>where</a:t>
            </a:r>
            <a:endParaRPr lang="en-US" sz="2800" dirty="0">
              <a:latin typeface="Book Antiqua" pitchFamily="18" charset="0"/>
            </a:endParaRPr>
          </a:p>
          <a:p>
            <a:pPr marL="342900" indent="-342900" eaLnBrk="0" hangingPunct="0">
              <a:spcBef>
                <a:spcPct val="20000"/>
              </a:spcBef>
              <a:buClr>
                <a:schemeClr val="tx2"/>
              </a:buClr>
              <a:buSzPct val="75000"/>
              <a:buFont typeface="Monotype Sorts"/>
              <a:buNone/>
              <a:defRPr/>
            </a:pPr>
            <a:r>
              <a:rPr lang="en-US" sz="2800" dirty="0" smtClean="0">
                <a:latin typeface="Symbol" pitchFamily="18" charset="2"/>
              </a:rPr>
              <a:t></a:t>
            </a:r>
            <a:r>
              <a:rPr lang="en-US" sz="2800" dirty="0" smtClean="0">
                <a:latin typeface="Book Antiqua" pitchFamily="18" charset="0"/>
              </a:rPr>
              <a:t>   </a:t>
            </a:r>
            <a:r>
              <a:rPr lang="en-US" sz="2800" dirty="0">
                <a:latin typeface="Book Antiqua" pitchFamily="18" charset="0"/>
              </a:rPr>
              <a:t>= 0</a:t>
            </a:r>
          </a:p>
          <a:p>
            <a:pPr marL="342900" indent="-342900" eaLnBrk="0" hangingPunct="0">
              <a:spcBef>
                <a:spcPct val="20000"/>
              </a:spcBef>
              <a:buClr>
                <a:schemeClr val="tx2"/>
              </a:buClr>
              <a:buSzPct val="75000"/>
              <a:buFont typeface="Monotype Sorts"/>
              <a:buNone/>
              <a:defRPr/>
            </a:pPr>
            <a:r>
              <a:rPr lang="en-US" sz="2800" dirty="0" smtClean="0">
                <a:latin typeface="Symbol" pitchFamily="18" charset="2"/>
              </a:rPr>
              <a:t>  </a:t>
            </a:r>
            <a:r>
              <a:rPr lang="en-US" sz="2800" dirty="0" smtClean="0">
                <a:latin typeface="Book Antiqua" pitchFamily="18" charset="0"/>
              </a:rPr>
              <a:t> </a:t>
            </a:r>
            <a:r>
              <a:rPr lang="en-US" sz="2800" dirty="0">
                <a:latin typeface="Book Antiqua" pitchFamily="18" charset="0"/>
              </a:rPr>
              <a:t>= 1</a:t>
            </a:r>
          </a:p>
          <a:p>
            <a:pPr marL="342900" indent="-342900" eaLnBrk="0" hangingPunct="0">
              <a:spcBef>
                <a:spcPct val="20000"/>
              </a:spcBef>
              <a:buClr>
                <a:schemeClr val="tx2"/>
              </a:buClr>
              <a:buSzPct val="75000"/>
              <a:buFont typeface="Monotype Sorts"/>
              <a:buNone/>
              <a:defRPr/>
            </a:pPr>
            <a:r>
              <a:rPr lang="en-US" sz="2800" dirty="0" smtClean="0">
                <a:latin typeface="Symbol" pitchFamily="18" charset="2"/>
              </a:rPr>
              <a:t></a:t>
            </a:r>
            <a:r>
              <a:rPr lang="en-US" sz="2800" dirty="0" smtClean="0">
                <a:latin typeface="Book Antiqua" pitchFamily="18" charset="0"/>
              </a:rPr>
              <a:t>   </a:t>
            </a:r>
            <a:r>
              <a:rPr lang="en-US" sz="2800" dirty="0">
                <a:latin typeface="Book Antiqua" pitchFamily="18" charset="0"/>
              </a:rPr>
              <a:t>= </a:t>
            </a:r>
            <a:r>
              <a:rPr lang="en-US" dirty="0">
                <a:latin typeface="Times New Roman" pitchFamily="18" charset="0"/>
              </a:rPr>
              <a:t>3.14159265358979</a:t>
            </a:r>
            <a:r>
              <a:rPr lang="en-US" sz="2800" dirty="0">
                <a:latin typeface="Book Antiqua" pitchFamily="18" charset="0"/>
              </a:rPr>
              <a:t>		</a:t>
            </a:r>
            <a:endParaRPr lang="en-US" dirty="0">
              <a:effectLst>
                <a:outerShdw blurRad="38100" dist="38100" dir="2700000" algn="tl">
                  <a:srgbClr val="C0C0C0"/>
                </a:outerShdw>
              </a:effectLst>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9144000" cy="1371600"/>
          </a:xfrm>
        </p:spPr>
        <p:txBody>
          <a:bodyPr/>
          <a:lstStyle/>
          <a:p>
            <a:r>
              <a:rPr lang="en-US" sz="3600" b="1" dirty="0" smtClean="0">
                <a:latin typeface="Arial" charset="0"/>
                <a:cs typeface="Arial" charset="0"/>
              </a:rPr>
              <a:t>Normal and Standard Normal</a:t>
            </a:r>
          </a:p>
        </p:txBody>
      </p:sp>
      <p:sp>
        <p:nvSpPr>
          <p:cNvPr id="5" name="Date Placeholder 4"/>
          <p:cNvSpPr>
            <a:spLocks noGrp="1"/>
          </p:cNvSpPr>
          <p:nvPr>
            <p:ph type="dt" sz="quarter" idx="10"/>
          </p:nvPr>
        </p:nvSpPr>
        <p:spPr/>
        <p:txBody>
          <a:bodyPr/>
          <a:lstStyle/>
          <a:p>
            <a:pPr>
              <a:defRPr/>
            </a:pPr>
            <a:fld id="{A5D26B6F-14B6-493F-9AF7-31290B97774A}" type="datetime1">
              <a:rPr lang="en-US" smtClean="0"/>
              <a:pPr>
                <a:defRPr/>
              </a:pPr>
              <a:t>1/30/2012</a:t>
            </a:fld>
            <a:endParaRPr lang="en-US" dirty="0"/>
          </a:p>
        </p:txBody>
      </p:sp>
      <p:sp>
        <p:nvSpPr>
          <p:cNvPr id="6" name="Footer Placeholder 5"/>
          <p:cNvSpPr>
            <a:spLocks noGrp="1"/>
          </p:cNvSpPr>
          <p:nvPr>
            <p:ph type="ftr" sz="quarter" idx="11"/>
          </p:nvPr>
        </p:nvSpPr>
        <p:spPr/>
        <p:txBody>
          <a:bodyPr/>
          <a:lstStyle/>
          <a:p>
            <a:pPr>
              <a:defRPr/>
            </a:pPr>
            <a:r>
              <a:rPr lang="en-US" smtClean="0"/>
              <a:t>Ardavan Asef-Vaziri</a:t>
            </a:r>
            <a:endParaRPr lang="en-US" dirty="0"/>
          </a:p>
        </p:txBody>
      </p:sp>
      <p:sp>
        <p:nvSpPr>
          <p:cNvPr id="7" name="Slide Number Placeholder 6"/>
          <p:cNvSpPr>
            <a:spLocks noGrp="1"/>
          </p:cNvSpPr>
          <p:nvPr>
            <p:ph type="sldNum" sz="quarter" idx="12"/>
          </p:nvPr>
        </p:nvSpPr>
        <p:spPr/>
        <p:txBody>
          <a:bodyPr/>
          <a:lstStyle/>
          <a:p>
            <a:pPr>
              <a:defRPr/>
            </a:pPr>
            <a:r>
              <a:rPr lang="en-US" smtClean="0"/>
              <a:t>1-</a:t>
            </a:r>
            <a:fld id="{4890BAD4-FA5A-437F-969E-8FDFB120E281}" type="slidenum">
              <a:rPr lang="en-US" smtClean="0"/>
              <a:pPr>
                <a:defRPr/>
              </a:pPr>
              <a:t>14</a:t>
            </a:fld>
            <a:endParaRPr lang="en-US"/>
          </a:p>
        </p:txBody>
      </p:sp>
      <p:sp>
        <p:nvSpPr>
          <p:cNvPr id="5127" name="Text Box 2"/>
          <p:cNvSpPr txBox="1">
            <a:spLocks noChangeArrowheads="1"/>
          </p:cNvSpPr>
          <p:nvPr/>
        </p:nvSpPr>
        <p:spPr bwMode="auto">
          <a:xfrm>
            <a:off x="0" y="1676400"/>
            <a:ext cx="9144000" cy="946150"/>
          </a:xfrm>
          <a:prstGeom prst="rect">
            <a:avLst/>
          </a:prstGeom>
          <a:noFill/>
          <a:ln w="12700">
            <a:noFill/>
            <a:miter lim="800000"/>
            <a:headEnd/>
            <a:tailEnd/>
          </a:ln>
        </p:spPr>
        <p:txBody>
          <a:bodyPr>
            <a:spAutoFit/>
          </a:bodyPr>
          <a:lstStyle/>
          <a:p>
            <a:pPr eaLnBrk="0" hangingPunct="0"/>
            <a:r>
              <a:rPr lang="en-US" sz="2800"/>
              <a:t>A Normal Variable  x  is associated with a standard Normal Variable z</a:t>
            </a:r>
          </a:p>
        </p:txBody>
      </p:sp>
      <p:sp>
        <p:nvSpPr>
          <p:cNvPr id="5128" name="Text Box 4"/>
          <p:cNvSpPr txBox="1">
            <a:spLocks noChangeArrowheads="1"/>
          </p:cNvSpPr>
          <p:nvPr/>
        </p:nvSpPr>
        <p:spPr bwMode="auto">
          <a:xfrm>
            <a:off x="0" y="3109913"/>
            <a:ext cx="9144000" cy="457200"/>
          </a:xfrm>
          <a:prstGeom prst="rect">
            <a:avLst/>
          </a:prstGeom>
          <a:noFill/>
          <a:ln w="12700">
            <a:noFill/>
            <a:miter lim="800000"/>
            <a:headEnd/>
            <a:tailEnd/>
          </a:ln>
        </p:spPr>
        <p:txBody>
          <a:bodyPr>
            <a:spAutoFit/>
          </a:bodyPr>
          <a:lstStyle/>
          <a:p>
            <a:pPr eaLnBrk="0" hangingPunct="0"/>
            <a:r>
              <a:rPr lang="en-US"/>
              <a:t>x is Normal (</a:t>
            </a:r>
            <a:r>
              <a:rPr lang="en-US">
                <a:solidFill>
                  <a:srgbClr val="CC0000"/>
                </a:solidFill>
              </a:rPr>
              <a:t>Average x</a:t>
            </a:r>
            <a:r>
              <a:rPr lang="en-US"/>
              <a:t> , </a:t>
            </a:r>
            <a:r>
              <a:rPr lang="en-US">
                <a:solidFill>
                  <a:srgbClr val="CC0000"/>
                </a:solidFill>
              </a:rPr>
              <a:t>Standard Deviation x</a:t>
            </a:r>
            <a:r>
              <a:rPr lang="en-US"/>
              <a:t>) </a:t>
            </a:r>
            <a:r>
              <a:rPr lang="en-US">
                <a:sym typeface="Wingdings" pitchFamily="1" charset="2"/>
              </a:rPr>
              <a:t> z is Normal (</a:t>
            </a:r>
            <a:r>
              <a:rPr lang="en-US">
                <a:solidFill>
                  <a:srgbClr val="CC0000"/>
                </a:solidFill>
                <a:sym typeface="Wingdings" pitchFamily="1" charset="2"/>
              </a:rPr>
              <a:t>0</a:t>
            </a:r>
            <a:r>
              <a:rPr lang="en-US">
                <a:sym typeface="Wingdings" pitchFamily="1" charset="2"/>
              </a:rPr>
              <a:t>,</a:t>
            </a:r>
            <a:r>
              <a:rPr lang="en-US">
                <a:solidFill>
                  <a:srgbClr val="CC0000"/>
                </a:solidFill>
                <a:sym typeface="Wingdings" pitchFamily="1" charset="2"/>
              </a:rPr>
              <a:t>1</a:t>
            </a:r>
            <a:r>
              <a:rPr lang="en-US">
                <a:sym typeface="Wingdings" pitchFamily="1" charset="2"/>
              </a:rPr>
              <a:t>)</a:t>
            </a:r>
            <a:endParaRPr lang="en-US"/>
          </a:p>
        </p:txBody>
      </p:sp>
      <p:graphicFrame>
        <p:nvGraphicFramePr>
          <p:cNvPr id="6146" name="Object 7"/>
          <p:cNvGraphicFramePr>
            <a:graphicFrameLocks noChangeAspect="1"/>
          </p:cNvGraphicFramePr>
          <p:nvPr>
            <p:ph sz="quarter" idx="4294967295"/>
          </p:nvPr>
        </p:nvGraphicFramePr>
        <p:xfrm>
          <a:off x="563563" y="5029200"/>
          <a:ext cx="1182687" cy="1219200"/>
        </p:xfrm>
        <a:graphic>
          <a:graphicData uri="http://schemas.openxmlformats.org/presentationml/2006/ole">
            <p:oleObj spid="_x0000_s5122" name="Equation" r:id="rId4" imgW="380880" imgH="393480" progId="Equation.3">
              <p:embed/>
            </p:oleObj>
          </a:graphicData>
        </a:graphic>
      </p:graphicFrame>
      <p:sp>
        <p:nvSpPr>
          <p:cNvPr id="6153" name="Text Box 11"/>
          <p:cNvSpPr txBox="1">
            <a:spLocks noChangeArrowheads="1"/>
          </p:cNvSpPr>
          <p:nvPr/>
        </p:nvSpPr>
        <p:spPr bwMode="auto">
          <a:xfrm>
            <a:off x="2895600" y="5257800"/>
            <a:ext cx="6159500" cy="579438"/>
          </a:xfrm>
          <a:prstGeom prst="rect">
            <a:avLst/>
          </a:prstGeom>
          <a:noFill/>
          <a:ln w="9525">
            <a:noFill/>
            <a:miter lim="800000"/>
            <a:headEnd/>
            <a:tailEnd/>
          </a:ln>
        </p:spPr>
        <p:txBody>
          <a:bodyPr wrap="none">
            <a:spAutoFit/>
          </a:bodyPr>
          <a:lstStyle/>
          <a:p>
            <a:pPr eaLnBrk="0" hangingPunct="0"/>
            <a:r>
              <a:rPr lang="en-US" sz="3200"/>
              <a:t>is z  </a:t>
            </a:r>
            <a:r>
              <a:rPr lang="en-US" sz="3200">
                <a:sym typeface="Wingdings" pitchFamily="1" charset="2"/>
              </a:rPr>
              <a:t> </a:t>
            </a:r>
            <a:r>
              <a:rPr lang="en-US" sz="3200"/>
              <a:t> a Standard Normal variable.</a:t>
            </a:r>
          </a:p>
        </p:txBody>
      </p:sp>
      <p:sp>
        <p:nvSpPr>
          <p:cNvPr id="5130" name="Text Box 27"/>
          <p:cNvSpPr txBox="1">
            <a:spLocks noChangeArrowheads="1"/>
          </p:cNvSpPr>
          <p:nvPr/>
        </p:nvSpPr>
        <p:spPr bwMode="auto">
          <a:xfrm>
            <a:off x="0" y="3733800"/>
            <a:ext cx="6588125" cy="946150"/>
          </a:xfrm>
          <a:prstGeom prst="rect">
            <a:avLst/>
          </a:prstGeom>
          <a:noFill/>
          <a:ln w="12700">
            <a:noFill/>
            <a:miter lim="800000"/>
            <a:headEnd/>
            <a:tailEnd/>
          </a:ln>
        </p:spPr>
        <p:txBody>
          <a:bodyPr>
            <a:spAutoFit/>
          </a:bodyPr>
          <a:lstStyle/>
          <a:p>
            <a:pPr eaLnBrk="0" hangingPunct="0"/>
            <a:r>
              <a:rPr lang="el-GR" sz="2800">
                <a:cs typeface="Arial" charset="0"/>
              </a:rPr>
              <a:t>μ</a:t>
            </a:r>
            <a:r>
              <a:rPr lang="en-US" sz="2800">
                <a:cs typeface="Arial" charset="0"/>
              </a:rPr>
              <a:t> = </a:t>
            </a:r>
            <a:r>
              <a:rPr lang="en-US" sz="2800"/>
              <a:t>Average x </a:t>
            </a:r>
            <a:endParaRPr lang="en-US" sz="2800">
              <a:cs typeface="Arial" charset="0"/>
            </a:endParaRPr>
          </a:p>
          <a:p>
            <a:pPr eaLnBrk="0" hangingPunct="0"/>
            <a:r>
              <a:rPr lang="el-GR" sz="2800">
                <a:cs typeface="Arial" charset="0"/>
              </a:rPr>
              <a:t>σ</a:t>
            </a:r>
            <a:r>
              <a:rPr lang="en-US" sz="2800">
                <a:cs typeface="Arial" charset="0"/>
              </a:rPr>
              <a:t> = </a:t>
            </a:r>
            <a:r>
              <a:rPr lang="en-US" sz="2800"/>
              <a:t>Standard Deviation of 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dissolve">
                                      <p:cBhvr>
                                        <p:cTn id="12"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a:xfrm>
            <a:off x="0" y="0"/>
            <a:ext cx="9144000" cy="1447800"/>
          </a:xfrm>
        </p:spPr>
        <p:txBody>
          <a:bodyPr/>
          <a:lstStyle/>
          <a:p>
            <a:r>
              <a:rPr lang="en-US" sz="3600" b="1" dirty="0" smtClean="0">
                <a:latin typeface="Arial" charset="0"/>
                <a:cs typeface="Arial" charset="0"/>
              </a:rPr>
              <a:t>Standard Normal Table </a:t>
            </a:r>
          </a:p>
        </p:txBody>
      </p:sp>
      <p:sp>
        <p:nvSpPr>
          <p:cNvPr id="5" name="Date Placeholder 4"/>
          <p:cNvSpPr>
            <a:spLocks noGrp="1"/>
          </p:cNvSpPr>
          <p:nvPr>
            <p:ph type="dt" sz="quarter" idx="10"/>
          </p:nvPr>
        </p:nvSpPr>
        <p:spPr/>
        <p:txBody>
          <a:bodyPr/>
          <a:lstStyle/>
          <a:p>
            <a:pPr>
              <a:defRPr/>
            </a:pPr>
            <a:fld id="{A5D26B6F-14B6-493F-9AF7-31290B97774A}" type="datetime1">
              <a:rPr lang="en-US" smtClean="0"/>
              <a:pPr>
                <a:defRPr/>
              </a:pPr>
              <a:t>1/30/2012</a:t>
            </a:fld>
            <a:endParaRPr lang="en-US" dirty="0"/>
          </a:p>
        </p:txBody>
      </p:sp>
      <p:sp>
        <p:nvSpPr>
          <p:cNvPr id="6" name="Footer Placeholder 5"/>
          <p:cNvSpPr>
            <a:spLocks noGrp="1"/>
          </p:cNvSpPr>
          <p:nvPr>
            <p:ph type="ftr" sz="quarter" idx="11"/>
          </p:nvPr>
        </p:nvSpPr>
        <p:spPr/>
        <p:txBody>
          <a:bodyPr/>
          <a:lstStyle/>
          <a:p>
            <a:pPr>
              <a:defRPr/>
            </a:pPr>
            <a:r>
              <a:rPr lang="en-US" smtClean="0"/>
              <a:t>Ardavan Asef-Vaziri</a:t>
            </a:r>
            <a:endParaRPr lang="en-US" dirty="0"/>
          </a:p>
        </p:txBody>
      </p:sp>
      <p:sp>
        <p:nvSpPr>
          <p:cNvPr id="7" name="Slide Number Placeholder 6"/>
          <p:cNvSpPr>
            <a:spLocks noGrp="1"/>
          </p:cNvSpPr>
          <p:nvPr>
            <p:ph type="sldNum" sz="quarter" idx="12"/>
          </p:nvPr>
        </p:nvSpPr>
        <p:spPr/>
        <p:txBody>
          <a:bodyPr/>
          <a:lstStyle/>
          <a:p>
            <a:pPr>
              <a:defRPr/>
            </a:pPr>
            <a:r>
              <a:rPr lang="en-US" smtClean="0"/>
              <a:t>1-</a:t>
            </a:r>
            <a:fld id="{FFF73C7C-F888-429A-9CBE-4676A2CA2046}" type="slidenum">
              <a:rPr lang="en-US" smtClean="0"/>
              <a:pPr>
                <a:defRPr/>
              </a:pPr>
              <a:t>15</a:t>
            </a:fld>
            <a:endParaRPr lang="en-US"/>
          </a:p>
        </p:txBody>
      </p:sp>
      <p:grpSp>
        <p:nvGrpSpPr>
          <p:cNvPr id="6152" name="Group 29"/>
          <p:cNvGrpSpPr>
            <a:grpSpLocks/>
          </p:cNvGrpSpPr>
          <p:nvPr/>
        </p:nvGrpSpPr>
        <p:grpSpPr bwMode="auto">
          <a:xfrm>
            <a:off x="4114800" y="1752600"/>
            <a:ext cx="4881563" cy="3035300"/>
            <a:chOff x="287338" y="1128681"/>
            <a:chExt cx="6918855" cy="4416674"/>
          </a:xfrm>
        </p:grpSpPr>
        <p:sp>
          <p:nvSpPr>
            <p:cNvPr id="14" name="Rectangle 2"/>
            <p:cNvSpPr>
              <a:spLocks noChangeArrowheads="1"/>
            </p:cNvSpPr>
            <p:nvPr/>
          </p:nvSpPr>
          <p:spPr bwMode="auto">
            <a:xfrm>
              <a:off x="287338" y="1308859"/>
              <a:ext cx="6480098" cy="3961609"/>
            </a:xfrm>
            <a:prstGeom prst="rect">
              <a:avLst/>
            </a:prstGeom>
            <a:solidFill>
              <a:srgbClr val="FBD589"/>
            </a:solidFill>
            <a:ln w="12700">
              <a:solidFill>
                <a:srgbClr val="CE2700"/>
              </a:solidFill>
              <a:miter lim="800000"/>
              <a:headEnd/>
              <a:tailEnd/>
            </a:ln>
            <a:effectLst>
              <a:outerShdw dist="107763" dir="2700000" algn="ctr" rotWithShape="0">
                <a:schemeClr val="bg2"/>
              </a:outerShdw>
            </a:effectLst>
          </p:spPr>
          <p:txBody>
            <a:bodyPr wrap="none" anchor="ctr"/>
            <a:lstStyle/>
            <a:p>
              <a:pPr eaLnBrk="0" hangingPunct="0">
                <a:defRPr/>
              </a:pPr>
              <a:endParaRPr lang="en-US">
                <a:latin typeface="Arial" pitchFamily="34" charset="0"/>
              </a:endParaRPr>
            </a:p>
          </p:txBody>
        </p:sp>
        <p:graphicFrame>
          <p:nvGraphicFramePr>
            <p:cNvPr id="6147" name="Object 2"/>
            <p:cNvGraphicFramePr>
              <a:graphicFrameLocks/>
            </p:cNvGraphicFramePr>
            <p:nvPr/>
          </p:nvGraphicFramePr>
          <p:xfrm>
            <a:off x="727075" y="1128681"/>
            <a:ext cx="4918075" cy="3386137"/>
          </p:xfrm>
          <a:graphic>
            <a:graphicData uri="http://schemas.openxmlformats.org/presentationml/2006/ole">
              <p:oleObj spid="_x0000_s6147" r:id="rId4" imgW="4916160" imgH="3384360" progId="">
                <p:embed/>
              </p:oleObj>
            </a:graphicData>
          </a:graphic>
        </p:graphicFrame>
        <p:sp>
          <p:nvSpPr>
            <p:cNvPr id="6155" name="Line 4"/>
            <p:cNvSpPr>
              <a:spLocks noChangeShapeType="1"/>
            </p:cNvSpPr>
            <p:nvPr/>
          </p:nvSpPr>
          <p:spPr bwMode="auto">
            <a:xfrm>
              <a:off x="625475" y="3862356"/>
              <a:ext cx="5111750" cy="0"/>
            </a:xfrm>
            <a:prstGeom prst="line">
              <a:avLst/>
            </a:prstGeom>
            <a:noFill/>
            <a:ln w="12700">
              <a:solidFill>
                <a:schemeClr val="tx1"/>
              </a:solidFill>
              <a:round/>
              <a:headEnd/>
              <a:tailEnd/>
            </a:ln>
          </p:spPr>
          <p:txBody>
            <a:bodyPr wrap="none" anchor="ctr"/>
            <a:lstStyle/>
            <a:p>
              <a:endParaRPr lang="en-US"/>
            </a:p>
          </p:txBody>
        </p:sp>
        <p:sp>
          <p:nvSpPr>
            <p:cNvPr id="6156" name="Line 12"/>
            <p:cNvSpPr>
              <a:spLocks noChangeShapeType="1"/>
            </p:cNvSpPr>
            <p:nvPr/>
          </p:nvSpPr>
          <p:spPr bwMode="auto">
            <a:xfrm>
              <a:off x="3106738" y="3746468"/>
              <a:ext cx="0" cy="1135063"/>
            </a:xfrm>
            <a:prstGeom prst="line">
              <a:avLst/>
            </a:prstGeom>
            <a:noFill/>
            <a:ln w="12700">
              <a:solidFill>
                <a:schemeClr val="tx1"/>
              </a:solidFill>
              <a:round/>
              <a:headEnd/>
              <a:tailEnd/>
            </a:ln>
          </p:spPr>
          <p:txBody>
            <a:bodyPr wrap="none" anchor="ctr"/>
            <a:lstStyle/>
            <a:p>
              <a:endParaRPr lang="en-US"/>
            </a:p>
          </p:txBody>
        </p:sp>
        <p:sp>
          <p:nvSpPr>
            <p:cNvPr id="6157" name="Rectangle 16"/>
            <p:cNvSpPr>
              <a:spLocks noChangeArrowheads="1"/>
            </p:cNvSpPr>
            <p:nvPr/>
          </p:nvSpPr>
          <p:spPr bwMode="auto">
            <a:xfrm>
              <a:off x="2953660" y="4884702"/>
              <a:ext cx="472513" cy="660653"/>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rPr>
                <a:t>0</a:t>
              </a:r>
            </a:p>
          </p:txBody>
        </p:sp>
        <p:sp>
          <p:nvSpPr>
            <p:cNvPr id="6158" name="Rectangle 17"/>
            <p:cNvSpPr>
              <a:spLocks noChangeArrowheads="1"/>
            </p:cNvSpPr>
            <p:nvPr/>
          </p:nvSpPr>
          <p:spPr bwMode="auto">
            <a:xfrm>
              <a:off x="4571454" y="4884702"/>
              <a:ext cx="425261" cy="660653"/>
            </a:xfrm>
            <a:prstGeom prst="rect">
              <a:avLst/>
            </a:prstGeom>
            <a:noFill/>
            <a:ln w="12700">
              <a:noFill/>
              <a:miter lim="800000"/>
              <a:headEnd/>
              <a:tailEnd/>
            </a:ln>
          </p:spPr>
          <p:txBody>
            <a:bodyPr wrap="none" lIns="90488" tIns="44450" rIns="90488" bIns="44450">
              <a:spAutoFit/>
            </a:bodyPr>
            <a:lstStyle/>
            <a:p>
              <a:pPr eaLnBrk="0" hangingPunct="0"/>
              <a:r>
                <a:rPr lang="en-US" b="1" i="1">
                  <a:solidFill>
                    <a:srgbClr val="CE2700"/>
                  </a:solidFill>
                </a:rPr>
                <a:t>z</a:t>
              </a:r>
            </a:p>
          </p:txBody>
        </p:sp>
        <p:grpSp>
          <p:nvGrpSpPr>
            <p:cNvPr id="6159" name="Group 19"/>
            <p:cNvGrpSpPr>
              <a:grpSpLocks/>
            </p:cNvGrpSpPr>
            <p:nvPr/>
          </p:nvGrpSpPr>
          <p:grpSpPr bwMode="auto">
            <a:xfrm>
              <a:off x="592138" y="4824643"/>
              <a:ext cx="6337301" cy="660653"/>
              <a:chOff x="237" y="4388106"/>
              <a:chExt cx="3992" cy="660653"/>
            </a:xfrm>
          </p:grpSpPr>
          <p:sp>
            <p:nvSpPr>
              <p:cNvPr id="6164" name="Line 20"/>
              <p:cNvSpPr>
                <a:spLocks noChangeShapeType="1"/>
              </p:cNvSpPr>
              <p:nvPr/>
            </p:nvSpPr>
            <p:spPr bwMode="auto">
              <a:xfrm flipV="1">
                <a:off x="237" y="4452926"/>
                <a:ext cx="3264" cy="0"/>
              </a:xfrm>
              <a:prstGeom prst="line">
                <a:avLst/>
              </a:prstGeom>
              <a:noFill/>
              <a:ln w="12700">
                <a:solidFill>
                  <a:schemeClr val="tx1"/>
                </a:solidFill>
                <a:round/>
                <a:headEnd/>
                <a:tailEnd/>
              </a:ln>
            </p:spPr>
            <p:txBody>
              <a:bodyPr wrap="none" anchor="ctr"/>
              <a:lstStyle/>
              <a:p>
                <a:endParaRPr lang="en-US"/>
              </a:p>
            </p:txBody>
          </p:sp>
          <p:sp>
            <p:nvSpPr>
              <p:cNvPr id="6165" name="Rectangle 21"/>
              <p:cNvSpPr>
                <a:spLocks noChangeArrowheads="1"/>
              </p:cNvSpPr>
              <p:nvPr/>
            </p:nvSpPr>
            <p:spPr bwMode="auto">
              <a:xfrm>
                <a:off x="3296" y="4388106"/>
                <a:ext cx="933" cy="660653"/>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rPr>
                  <a:t>z-scale</a:t>
                </a:r>
              </a:p>
            </p:txBody>
          </p:sp>
        </p:grpSp>
        <p:sp>
          <p:nvSpPr>
            <p:cNvPr id="6160" name="Rectangle 16"/>
            <p:cNvSpPr>
              <a:spLocks noChangeArrowheads="1"/>
            </p:cNvSpPr>
            <p:nvPr/>
          </p:nvSpPr>
          <p:spPr bwMode="auto">
            <a:xfrm>
              <a:off x="4607404" y="3882172"/>
              <a:ext cx="472507" cy="660653"/>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rPr>
                <a:t>x</a:t>
              </a:r>
            </a:p>
          </p:txBody>
        </p:sp>
        <p:sp>
          <p:nvSpPr>
            <p:cNvPr id="6161" name="Rectangle 16"/>
            <p:cNvSpPr>
              <a:spLocks noChangeArrowheads="1"/>
            </p:cNvSpPr>
            <p:nvPr/>
          </p:nvSpPr>
          <p:spPr bwMode="auto">
            <a:xfrm>
              <a:off x="2818626" y="3866002"/>
              <a:ext cx="506258" cy="660654"/>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latin typeface="Symbol" pitchFamily="18" charset="2"/>
                </a:rPr>
                <a:t>m</a:t>
              </a:r>
            </a:p>
          </p:txBody>
        </p:sp>
        <p:sp>
          <p:nvSpPr>
            <p:cNvPr id="6162" name="Rectangle 21"/>
            <p:cNvSpPr>
              <a:spLocks noChangeArrowheads="1"/>
            </p:cNvSpPr>
            <p:nvPr/>
          </p:nvSpPr>
          <p:spPr bwMode="auto">
            <a:xfrm>
              <a:off x="5703170" y="3882172"/>
              <a:ext cx="1503023" cy="660653"/>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rPr>
                <a:t>x-scale</a:t>
              </a:r>
            </a:p>
          </p:txBody>
        </p:sp>
        <p:sp>
          <p:nvSpPr>
            <p:cNvPr id="6163" name="Rectangle 16"/>
            <p:cNvSpPr>
              <a:spLocks noChangeArrowheads="1"/>
            </p:cNvSpPr>
            <p:nvPr/>
          </p:nvSpPr>
          <p:spPr bwMode="auto">
            <a:xfrm>
              <a:off x="4024645" y="2419958"/>
              <a:ext cx="517508" cy="660653"/>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CE2700"/>
                  </a:solidFill>
                  <a:latin typeface="Symbol" pitchFamily="18" charset="2"/>
                </a:rPr>
                <a:t>s</a:t>
              </a:r>
            </a:p>
          </p:txBody>
        </p:sp>
      </p:grpSp>
      <p:sp>
        <p:nvSpPr>
          <p:cNvPr id="6153" name="Text Box 3"/>
          <p:cNvSpPr txBox="1">
            <a:spLocks noChangeArrowheads="1"/>
          </p:cNvSpPr>
          <p:nvPr/>
        </p:nvSpPr>
        <p:spPr bwMode="auto">
          <a:xfrm>
            <a:off x="0" y="5029200"/>
            <a:ext cx="9180513" cy="1187450"/>
          </a:xfrm>
          <a:prstGeom prst="rect">
            <a:avLst/>
          </a:prstGeom>
          <a:noFill/>
          <a:ln w="12700">
            <a:noFill/>
            <a:miter lim="800000"/>
            <a:headEnd/>
            <a:tailEnd/>
          </a:ln>
        </p:spPr>
        <p:txBody>
          <a:bodyPr>
            <a:spAutoFit/>
          </a:bodyPr>
          <a:lstStyle/>
          <a:p>
            <a:pPr marL="457200" indent="-457200" eaLnBrk="0" hangingPunct="0"/>
            <a:r>
              <a:rPr lang="en-US"/>
              <a:t>There is a table for z which tells us </a:t>
            </a:r>
          </a:p>
          <a:p>
            <a:pPr marL="457200" indent="-457200" eaLnBrk="0" hangingPunct="0">
              <a:buFontTx/>
              <a:buAutoNum type="alphaLcParenR"/>
            </a:pPr>
            <a:r>
              <a:rPr lang="en-US"/>
              <a:t>Given any</a:t>
            </a:r>
            <a:r>
              <a:rPr lang="en-US">
                <a:solidFill>
                  <a:schemeClr val="accent2"/>
                </a:solidFill>
              </a:rPr>
              <a:t> </a:t>
            </a:r>
            <a:r>
              <a:rPr lang="en-US" b="1">
                <a:solidFill>
                  <a:schemeClr val="accent2"/>
                </a:solidFill>
              </a:rPr>
              <a:t>probability of not exceeding z, </a:t>
            </a:r>
            <a:r>
              <a:rPr lang="en-US"/>
              <a:t>what the value of </a:t>
            </a:r>
            <a:r>
              <a:rPr lang="en-US">
                <a:solidFill>
                  <a:srgbClr val="CC0000"/>
                </a:solidFill>
              </a:rPr>
              <a:t> </a:t>
            </a:r>
            <a:r>
              <a:rPr lang="en-US" b="1">
                <a:solidFill>
                  <a:srgbClr val="CC0000"/>
                </a:solidFill>
              </a:rPr>
              <a:t>z </a:t>
            </a:r>
            <a:r>
              <a:rPr lang="en-US"/>
              <a:t>is</a:t>
            </a:r>
            <a:endParaRPr lang="en-US" b="1">
              <a:solidFill>
                <a:srgbClr val="CC0000"/>
              </a:solidFill>
            </a:endParaRPr>
          </a:p>
          <a:p>
            <a:pPr marL="457200" indent="-457200" eaLnBrk="0" hangingPunct="0">
              <a:buFontTx/>
              <a:buAutoNum type="alphaLcParenR"/>
            </a:pPr>
            <a:r>
              <a:rPr lang="en-US"/>
              <a:t>Given any</a:t>
            </a:r>
            <a:r>
              <a:rPr lang="en-US">
                <a:solidFill>
                  <a:schemeClr val="accent2"/>
                </a:solidFill>
              </a:rPr>
              <a:t> </a:t>
            </a:r>
            <a:r>
              <a:rPr lang="en-US"/>
              <a:t>value for</a:t>
            </a:r>
            <a:r>
              <a:rPr lang="en-US">
                <a:solidFill>
                  <a:schemeClr val="accent2"/>
                </a:solidFill>
              </a:rPr>
              <a:t> </a:t>
            </a:r>
            <a:r>
              <a:rPr lang="en-US" b="1">
                <a:solidFill>
                  <a:schemeClr val="accent2"/>
                </a:solidFill>
              </a:rPr>
              <a:t>z, </a:t>
            </a:r>
            <a:r>
              <a:rPr lang="en-US"/>
              <a:t> what </a:t>
            </a:r>
            <a:r>
              <a:rPr lang="en-US" b="1">
                <a:solidFill>
                  <a:srgbClr val="CC0000"/>
                </a:solidFill>
              </a:rPr>
              <a:t>the probability of not exceeding z </a:t>
            </a:r>
            <a:r>
              <a:rPr lang="en-US"/>
              <a:t>is</a:t>
            </a:r>
            <a:endParaRPr lang="en-US" b="1"/>
          </a:p>
        </p:txBody>
      </p:sp>
      <p:graphicFrame>
        <p:nvGraphicFramePr>
          <p:cNvPr id="6146" name="Object 22"/>
          <p:cNvGraphicFramePr>
            <a:graphicFrameLocks noChangeAspect="1"/>
          </p:cNvGraphicFramePr>
          <p:nvPr/>
        </p:nvGraphicFramePr>
        <p:xfrm>
          <a:off x="228600" y="2286000"/>
          <a:ext cx="3400425" cy="1262063"/>
        </p:xfrm>
        <a:graphic>
          <a:graphicData uri="http://schemas.openxmlformats.org/presentationml/2006/ole">
            <p:oleObj spid="_x0000_s6146" name="Equation" r:id="rId5" imgW="1130040" imgH="419040" progId="Equation.3">
              <p:embed/>
            </p:oleObj>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447800"/>
          </a:xfrm>
        </p:spPr>
        <p:txBody>
          <a:bodyPr/>
          <a:lstStyle/>
          <a:p>
            <a:r>
              <a:rPr lang="en-US" sz="3600" b="1" dirty="0" smtClean="0">
                <a:latin typeface="Arial" charset="0"/>
                <a:cs typeface="Arial" charset="0"/>
              </a:rPr>
              <a:t>Given z, Find the Probability</a:t>
            </a:r>
          </a:p>
        </p:txBody>
      </p:sp>
      <p:sp>
        <p:nvSpPr>
          <p:cNvPr id="28" name="Freeform 4"/>
          <p:cNvSpPr>
            <a:spLocks/>
          </p:cNvSpPr>
          <p:nvPr/>
        </p:nvSpPr>
        <p:spPr bwMode="auto">
          <a:xfrm>
            <a:off x="76200" y="2178050"/>
            <a:ext cx="4483100" cy="1892300"/>
          </a:xfrm>
          <a:custGeom>
            <a:avLst/>
            <a:gdLst>
              <a:gd name="T0" fmla="*/ 2147483647 w 2824"/>
              <a:gd name="T1" fmla="*/ 2147483647 h 1912"/>
              <a:gd name="T2" fmla="*/ 2147483647 w 2824"/>
              <a:gd name="T3" fmla="*/ 2147483647 h 1912"/>
              <a:gd name="T4" fmla="*/ 2147483647 w 2824"/>
              <a:gd name="T5" fmla="*/ 2147483647 h 1912"/>
              <a:gd name="T6" fmla="*/ 2147483647 w 2824"/>
              <a:gd name="T7" fmla="*/ 2147483647 h 1912"/>
              <a:gd name="T8" fmla="*/ 2147483647 w 2824"/>
              <a:gd name="T9" fmla="*/ 2147483647 h 1912"/>
              <a:gd name="T10" fmla="*/ 2147483647 w 2824"/>
              <a:gd name="T11" fmla="*/ 2147483647 h 1912"/>
              <a:gd name="T12" fmla="*/ 2147483647 w 2824"/>
              <a:gd name="T13" fmla="*/ 2147483647 h 1912"/>
              <a:gd name="T14" fmla="*/ 2147483647 w 2824"/>
              <a:gd name="T15" fmla="*/ 2147483647 h 1912"/>
              <a:gd name="T16" fmla="*/ 2147483647 w 2824"/>
              <a:gd name="T17" fmla="*/ 2147483647 h 1912"/>
              <a:gd name="T18" fmla="*/ 2147483647 w 2824"/>
              <a:gd name="T19" fmla="*/ 2147483647 h 1912"/>
              <a:gd name="T20" fmla="*/ 2147483647 w 2824"/>
              <a:gd name="T21" fmla="*/ 2147483647 h 1912"/>
              <a:gd name="T22" fmla="*/ 2147483647 w 2824"/>
              <a:gd name="T23" fmla="*/ 2147483647 h 1912"/>
              <a:gd name="T24" fmla="*/ 2147483647 w 2824"/>
              <a:gd name="T25" fmla="*/ 2147483647 h 1912"/>
              <a:gd name="T26" fmla="*/ 2147483647 w 2824"/>
              <a:gd name="T27" fmla="*/ 2147483647 h 1912"/>
              <a:gd name="T28" fmla="*/ 2147483647 w 2824"/>
              <a:gd name="T29" fmla="*/ 2147483647 h 1912"/>
              <a:gd name="T30" fmla="*/ 2147483647 w 2824"/>
              <a:gd name="T31" fmla="*/ 2147483647 h 1912"/>
              <a:gd name="T32" fmla="*/ 2147483647 w 2824"/>
              <a:gd name="T33" fmla="*/ 2147483647 h 1912"/>
              <a:gd name="T34" fmla="*/ 2147483647 w 2824"/>
              <a:gd name="T35" fmla="*/ 2147483647 h 1912"/>
              <a:gd name="T36" fmla="*/ 2147483647 w 2824"/>
              <a:gd name="T37" fmla="*/ 2147483647 h 1912"/>
              <a:gd name="T38" fmla="*/ 2147483647 w 2824"/>
              <a:gd name="T39" fmla="*/ 2147483647 h 1912"/>
              <a:gd name="T40" fmla="*/ 2147483647 w 2824"/>
              <a:gd name="T41" fmla="*/ 2147483647 h 1912"/>
              <a:gd name="T42" fmla="*/ 2147483647 w 2824"/>
              <a:gd name="T43" fmla="*/ 2147483647 h 1912"/>
              <a:gd name="T44" fmla="*/ 2147483647 w 2824"/>
              <a:gd name="T45" fmla="*/ 2147483647 h 1912"/>
              <a:gd name="T46" fmla="*/ 2147483647 w 2824"/>
              <a:gd name="T47" fmla="*/ 2147483647 h 1912"/>
              <a:gd name="T48" fmla="*/ 2147483647 w 2824"/>
              <a:gd name="T49" fmla="*/ 2147483647 h 1912"/>
              <a:gd name="T50" fmla="*/ 2147483647 w 2824"/>
              <a:gd name="T51" fmla="*/ 2147483647 h 1912"/>
              <a:gd name="T52" fmla="*/ 2147483647 w 2824"/>
              <a:gd name="T53" fmla="*/ 2147483647 h 1912"/>
              <a:gd name="T54" fmla="*/ 2147483647 w 2824"/>
              <a:gd name="T55" fmla="*/ 2147483647 h 1912"/>
              <a:gd name="T56" fmla="*/ 2147483647 w 2824"/>
              <a:gd name="T57" fmla="*/ 2147483647 h 1912"/>
              <a:gd name="T58" fmla="*/ 2147483647 w 2824"/>
              <a:gd name="T59" fmla="*/ 2147483647 h 1912"/>
              <a:gd name="T60" fmla="*/ 2147483647 w 2824"/>
              <a:gd name="T61" fmla="*/ 2147483647 h 1912"/>
              <a:gd name="T62" fmla="*/ 2147483647 w 2824"/>
              <a:gd name="T63" fmla="*/ 2147483647 h 1912"/>
              <a:gd name="T64" fmla="*/ 2147483647 w 2824"/>
              <a:gd name="T65" fmla="*/ 2147483647 h 1912"/>
              <a:gd name="T66" fmla="*/ 2147483647 w 2824"/>
              <a:gd name="T67" fmla="*/ 2147483647 h 1912"/>
              <a:gd name="T68" fmla="*/ 2147483647 w 2824"/>
              <a:gd name="T69" fmla="*/ 2147483647 h 1912"/>
              <a:gd name="T70" fmla="*/ 2147483647 w 2824"/>
              <a:gd name="T71" fmla="*/ 2147483647 h 1912"/>
              <a:gd name="T72" fmla="*/ 2147483647 w 2824"/>
              <a:gd name="T73" fmla="*/ 2147483647 h 1912"/>
              <a:gd name="T74" fmla="*/ 2147483647 w 2824"/>
              <a:gd name="T75" fmla="*/ 2147483647 h 1912"/>
              <a:gd name="T76" fmla="*/ 2147483647 w 2824"/>
              <a:gd name="T77" fmla="*/ 2147483647 h 1912"/>
              <a:gd name="T78" fmla="*/ 2147483647 w 2824"/>
              <a:gd name="T79" fmla="*/ 2147483647 h 1912"/>
              <a:gd name="T80" fmla="*/ 2147483647 w 2824"/>
              <a:gd name="T81" fmla="*/ 2147483647 h 1912"/>
              <a:gd name="T82" fmla="*/ 2147483647 w 2824"/>
              <a:gd name="T83" fmla="*/ 2147483647 h 1912"/>
              <a:gd name="T84" fmla="*/ 2147483647 w 2824"/>
              <a:gd name="T85" fmla="*/ 2147483647 h 1912"/>
              <a:gd name="T86" fmla="*/ 2147483647 w 2824"/>
              <a:gd name="T87" fmla="*/ 2147483647 h 1912"/>
              <a:gd name="T88" fmla="*/ 2147483647 w 2824"/>
              <a:gd name="T89" fmla="*/ 2147483647 h 1912"/>
              <a:gd name="T90" fmla="*/ 2147483647 w 2824"/>
              <a:gd name="T91" fmla="*/ 2147483647 h 1912"/>
              <a:gd name="T92" fmla="*/ 2147483647 w 2824"/>
              <a:gd name="T93" fmla="*/ 2147483647 h 1912"/>
              <a:gd name="T94" fmla="*/ 2147483647 w 2824"/>
              <a:gd name="T95" fmla="*/ 0 h 1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4"/>
              <a:gd name="T145" fmla="*/ 0 h 1912"/>
              <a:gd name="T146" fmla="*/ 2824 w 2824"/>
              <a:gd name="T147" fmla="*/ 1912 h 1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4" h="1912">
                <a:moveTo>
                  <a:pt x="1404" y="3"/>
                </a:moveTo>
                <a:lnTo>
                  <a:pt x="1371" y="3"/>
                </a:lnTo>
                <a:lnTo>
                  <a:pt x="1344" y="15"/>
                </a:lnTo>
                <a:lnTo>
                  <a:pt x="1320" y="30"/>
                </a:lnTo>
                <a:lnTo>
                  <a:pt x="1293" y="57"/>
                </a:lnTo>
                <a:lnTo>
                  <a:pt x="1266" y="87"/>
                </a:lnTo>
                <a:lnTo>
                  <a:pt x="1248" y="120"/>
                </a:lnTo>
                <a:lnTo>
                  <a:pt x="1221" y="153"/>
                </a:lnTo>
                <a:lnTo>
                  <a:pt x="1203" y="192"/>
                </a:lnTo>
                <a:lnTo>
                  <a:pt x="1176" y="234"/>
                </a:lnTo>
                <a:lnTo>
                  <a:pt x="1154" y="268"/>
                </a:lnTo>
                <a:lnTo>
                  <a:pt x="1136" y="305"/>
                </a:lnTo>
                <a:lnTo>
                  <a:pt x="1118" y="349"/>
                </a:lnTo>
                <a:lnTo>
                  <a:pt x="1106" y="377"/>
                </a:lnTo>
                <a:lnTo>
                  <a:pt x="1094" y="413"/>
                </a:lnTo>
                <a:lnTo>
                  <a:pt x="1083" y="449"/>
                </a:lnTo>
                <a:lnTo>
                  <a:pt x="1071" y="485"/>
                </a:lnTo>
                <a:lnTo>
                  <a:pt x="1063" y="513"/>
                </a:lnTo>
                <a:lnTo>
                  <a:pt x="1047" y="549"/>
                </a:lnTo>
                <a:lnTo>
                  <a:pt x="1029" y="591"/>
                </a:lnTo>
                <a:lnTo>
                  <a:pt x="1014" y="630"/>
                </a:lnTo>
                <a:lnTo>
                  <a:pt x="1005" y="666"/>
                </a:lnTo>
                <a:lnTo>
                  <a:pt x="993" y="702"/>
                </a:lnTo>
                <a:lnTo>
                  <a:pt x="987" y="737"/>
                </a:lnTo>
                <a:lnTo>
                  <a:pt x="975" y="773"/>
                </a:lnTo>
                <a:lnTo>
                  <a:pt x="963" y="817"/>
                </a:lnTo>
                <a:lnTo>
                  <a:pt x="951" y="843"/>
                </a:lnTo>
                <a:lnTo>
                  <a:pt x="939" y="881"/>
                </a:lnTo>
                <a:lnTo>
                  <a:pt x="927" y="917"/>
                </a:lnTo>
                <a:lnTo>
                  <a:pt x="924" y="951"/>
                </a:lnTo>
                <a:lnTo>
                  <a:pt x="912" y="990"/>
                </a:lnTo>
                <a:lnTo>
                  <a:pt x="903" y="1026"/>
                </a:lnTo>
                <a:lnTo>
                  <a:pt x="891" y="1062"/>
                </a:lnTo>
                <a:lnTo>
                  <a:pt x="879" y="1101"/>
                </a:lnTo>
                <a:lnTo>
                  <a:pt x="864" y="1140"/>
                </a:lnTo>
                <a:lnTo>
                  <a:pt x="855" y="1173"/>
                </a:lnTo>
                <a:lnTo>
                  <a:pt x="843" y="1206"/>
                </a:lnTo>
                <a:lnTo>
                  <a:pt x="825" y="1248"/>
                </a:lnTo>
                <a:lnTo>
                  <a:pt x="810" y="1278"/>
                </a:lnTo>
                <a:lnTo>
                  <a:pt x="795" y="1314"/>
                </a:lnTo>
                <a:lnTo>
                  <a:pt x="783" y="1347"/>
                </a:lnTo>
                <a:lnTo>
                  <a:pt x="756" y="1395"/>
                </a:lnTo>
                <a:lnTo>
                  <a:pt x="732" y="1437"/>
                </a:lnTo>
                <a:lnTo>
                  <a:pt x="711" y="1476"/>
                </a:lnTo>
                <a:lnTo>
                  <a:pt x="681" y="1518"/>
                </a:lnTo>
                <a:lnTo>
                  <a:pt x="657" y="1551"/>
                </a:lnTo>
                <a:lnTo>
                  <a:pt x="633" y="1578"/>
                </a:lnTo>
                <a:lnTo>
                  <a:pt x="603" y="1611"/>
                </a:lnTo>
                <a:lnTo>
                  <a:pt x="573" y="1635"/>
                </a:lnTo>
                <a:lnTo>
                  <a:pt x="540" y="1659"/>
                </a:lnTo>
                <a:lnTo>
                  <a:pt x="498" y="1683"/>
                </a:lnTo>
                <a:lnTo>
                  <a:pt x="449" y="1703"/>
                </a:lnTo>
                <a:lnTo>
                  <a:pt x="417" y="1719"/>
                </a:lnTo>
                <a:lnTo>
                  <a:pt x="389" y="1735"/>
                </a:lnTo>
                <a:lnTo>
                  <a:pt x="353" y="1747"/>
                </a:lnTo>
                <a:lnTo>
                  <a:pt x="315" y="1764"/>
                </a:lnTo>
                <a:lnTo>
                  <a:pt x="285" y="1773"/>
                </a:lnTo>
                <a:lnTo>
                  <a:pt x="258" y="1788"/>
                </a:lnTo>
                <a:lnTo>
                  <a:pt x="216" y="1800"/>
                </a:lnTo>
                <a:lnTo>
                  <a:pt x="180" y="1809"/>
                </a:lnTo>
                <a:lnTo>
                  <a:pt x="147" y="1824"/>
                </a:lnTo>
                <a:lnTo>
                  <a:pt x="102" y="1839"/>
                </a:lnTo>
                <a:lnTo>
                  <a:pt x="66" y="1847"/>
                </a:lnTo>
                <a:lnTo>
                  <a:pt x="33" y="1857"/>
                </a:lnTo>
                <a:lnTo>
                  <a:pt x="18" y="1863"/>
                </a:lnTo>
                <a:lnTo>
                  <a:pt x="3" y="1869"/>
                </a:lnTo>
                <a:lnTo>
                  <a:pt x="0" y="1887"/>
                </a:lnTo>
                <a:lnTo>
                  <a:pt x="3" y="1908"/>
                </a:lnTo>
                <a:lnTo>
                  <a:pt x="2820" y="1911"/>
                </a:lnTo>
                <a:lnTo>
                  <a:pt x="2823" y="1873"/>
                </a:lnTo>
                <a:lnTo>
                  <a:pt x="2799" y="1860"/>
                </a:lnTo>
                <a:lnTo>
                  <a:pt x="2766" y="1854"/>
                </a:lnTo>
                <a:lnTo>
                  <a:pt x="2739" y="1851"/>
                </a:lnTo>
                <a:lnTo>
                  <a:pt x="2703" y="1839"/>
                </a:lnTo>
                <a:lnTo>
                  <a:pt x="2676" y="1827"/>
                </a:lnTo>
                <a:lnTo>
                  <a:pt x="2643" y="1818"/>
                </a:lnTo>
                <a:lnTo>
                  <a:pt x="2604" y="1809"/>
                </a:lnTo>
                <a:lnTo>
                  <a:pt x="2560" y="1791"/>
                </a:lnTo>
                <a:lnTo>
                  <a:pt x="2514" y="1776"/>
                </a:lnTo>
                <a:lnTo>
                  <a:pt x="2472" y="1761"/>
                </a:lnTo>
                <a:lnTo>
                  <a:pt x="2424" y="1743"/>
                </a:lnTo>
                <a:lnTo>
                  <a:pt x="2379" y="1728"/>
                </a:lnTo>
                <a:lnTo>
                  <a:pt x="2343" y="1710"/>
                </a:lnTo>
                <a:lnTo>
                  <a:pt x="2310" y="1692"/>
                </a:lnTo>
                <a:lnTo>
                  <a:pt x="2286" y="1674"/>
                </a:lnTo>
                <a:lnTo>
                  <a:pt x="2265" y="1662"/>
                </a:lnTo>
                <a:lnTo>
                  <a:pt x="2244" y="1647"/>
                </a:lnTo>
                <a:lnTo>
                  <a:pt x="2223" y="1629"/>
                </a:lnTo>
                <a:lnTo>
                  <a:pt x="2199" y="1605"/>
                </a:lnTo>
                <a:lnTo>
                  <a:pt x="2175" y="1578"/>
                </a:lnTo>
                <a:lnTo>
                  <a:pt x="2148" y="1551"/>
                </a:lnTo>
                <a:lnTo>
                  <a:pt x="2127" y="1515"/>
                </a:lnTo>
                <a:lnTo>
                  <a:pt x="2106" y="1485"/>
                </a:lnTo>
                <a:lnTo>
                  <a:pt x="2082" y="1446"/>
                </a:lnTo>
                <a:lnTo>
                  <a:pt x="2061" y="1413"/>
                </a:lnTo>
                <a:lnTo>
                  <a:pt x="2040" y="1374"/>
                </a:lnTo>
                <a:lnTo>
                  <a:pt x="2022" y="1344"/>
                </a:lnTo>
                <a:lnTo>
                  <a:pt x="2004" y="1308"/>
                </a:lnTo>
                <a:lnTo>
                  <a:pt x="1992" y="1278"/>
                </a:lnTo>
                <a:lnTo>
                  <a:pt x="1980" y="1257"/>
                </a:lnTo>
                <a:lnTo>
                  <a:pt x="1968" y="1227"/>
                </a:lnTo>
                <a:lnTo>
                  <a:pt x="1953" y="1194"/>
                </a:lnTo>
                <a:lnTo>
                  <a:pt x="1941" y="1161"/>
                </a:lnTo>
                <a:lnTo>
                  <a:pt x="1929" y="1134"/>
                </a:lnTo>
                <a:lnTo>
                  <a:pt x="1917" y="1104"/>
                </a:lnTo>
                <a:lnTo>
                  <a:pt x="1911" y="1077"/>
                </a:lnTo>
                <a:lnTo>
                  <a:pt x="1899" y="1041"/>
                </a:lnTo>
                <a:lnTo>
                  <a:pt x="1881" y="996"/>
                </a:lnTo>
                <a:lnTo>
                  <a:pt x="1872" y="957"/>
                </a:lnTo>
                <a:lnTo>
                  <a:pt x="1863" y="921"/>
                </a:lnTo>
                <a:lnTo>
                  <a:pt x="1851" y="879"/>
                </a:lnTo>
                <a:lnTo>
                  <a:pt x="1839" y="837"/>
                </a:lnTo>
                <a:lnTo>
                  <a:pt x="1830" y="801"/>
                </a:lnTo>
                <a:lnTo>
                  <a:pt x="1821" y="765"/>
                </a:lnTo>
                <a:lnTo>
                  <a:pt x="1803" y="726"/>
                </a:lnTo>
                <a:lnTo>
                  <a:pt x="1791" y="678"/>
                </a:lnTo>
                <a:lnTo>
                  <a:pt x="1776" y="633"/>
                </a:lnTo>
                <a:lnTo>
                  <a:pt x="1764" y="591"/>
                </a:lnTo>
                <a:lnTo>
                  <a:pt x="1749" y="552"/>
                </a:lnTo>
                <a:lnTo>
                  <a:pt x="1734" y="505"/>
                </a:lnTo>
                <a:lnTo>
                  <a:pt x="1716" y="456"/>
                </a:lnTo>
                <a:lnTo>
                  <a:pt x="1698" y="423"/>
                </a:lnTo>
                <a:lnTo>
                  <a:pt x="1686" y="396"/>
                </a:lnTo>
                <a:lnTo>
                  <a:pt x="1681" y="365"/>
                </a:lnTo>
                <a:lnTo>
                  <a:pt x="1677" y="361"/>
                </a:lnTo>
                <a:lnTo>
                  <a:pt x="1653" y="318"/>
                </a:lnTo>
                <a:lnTo>
                  <a:pt x="1635" y="285"/>
                </a:lnTo>
                <a:lnTo>
                  <a:pt x="1623" y="261"/>
                </a:lnTo>
                <a:lnTo>
                  <a:pt x="1614" y="237"/>
                </a:lnTo>
                <a:lnTo>
                  <a:pt x="1605" y="219"/>
                </a:lnTo>
                <a:lnTo>
                  <a:pt x="1578" y="171"/>
                </a:lnTo>
                <a:lnTo>
                  <a:pt x="1593" y="195"/>
                </a:lnTo>
                <a:lnTo>
                  <a:pt x="1560" y="141"/>
                </a:lnTo>
                <a:lnTo>
                  <a:pt x="1521" y="87"/>
                </a:lnTo>
                <a:lnTo>
                  <a:pt x="1515" y="84"/>
                </a:lnTo>
                <a:lnTo>
                  <a:pt x="1533" y="102"/>
                </a:lnTo>
                <a:lnTo>
                  <a:pt x="1545" y="120"/>
                </a:lnTo>
                <a:lnTo>
                  <a:pt x="1536" y="105"/>
                </a:lnTo>
                <a:lnTo>
                  <a:pt x="1500" y="63"/>
                </a:lnTo>
                <a:lnTo>
                  <a:pt x="1485" y="45"/>
                </a:lnTo>
                <a:lnTo>
                  <a:pt x="1467" y="33"/>
                </a:lnTo>
                <a:lnTo>
                  <a:pt x="1452" y="18"/>
                </a:lnTo>
                <a:lnTo>
                  <a:pt x="1437" y="9"/>
                </a:lnTo>
                <a:lnTo>
                  <a:pt x="1419" y="0"/>
                </a:lnTo>
              </a:path>
            </a:pathLst>
          </a:custGeom>
          <a:solidFill>
            <a:srgbClr val="99FF33"/>
          </a:solidFill>
          <a:ln w="12700" cap="rnd">
            <a:noFill/>
            <a:round/>
            <a:headEnd/>
            <a:tailEnd/>
          </a:ln>
        </p:spPr>
        <p:txBody>
          <a:bodyPr/>
          <a:lstStyle/>
          <a:p>
            <a:endParaRPr lang="en-US"/>
          </a:p>
        </p:txBody>
      </p:sp>
      <p:grpSp>
        <p:nvGrpSpPr>
          <p:cNvPr id="2" name="Group 5"/>
          <p:cNvGrpSpPr>
            <a:grpSpLocks/>
          </p:cNvGrpSpPr>
          <p:nvPr/>
        </p:nvGrpSpPr>
        <p:grpSpPr bwMode="auto">
          <a:xfrm>
            <a:off x="825500" y="4083050"/>
            <a:ext cx="2667000" cy="488950"/>
            <a:chOff x="864" y="2016"/>
            <a:chExt cx="1680" cy="308"/>
          </a:xfrm>
        </p:grpSpPr>
        <p:sp>
          <p:nvSpPr>
            <p:cNvPr id="25625" name="Line 6"/>
            <p:cNvSpPr>
              <a:spLocks noChangeShapeType="1"/>
            </p:cNvSpPr>
            <p:nvPr/>
          </p:nvSpPr>
          <p:spPr bwMode="auto">
            <a:xfrm flipV="1">
              <a:off x="2256" y="2016"/>
              <a:ext cx="288" cy="192"/>
            </a:xfrm>
            <a:prstGeom prst="line">
              <a:avLst/>
            </a:prstGeom>
            <a:noFill/>
            <a:ln w="57150">
              <a:solidFill>
                <a:schemeClr val="tx1"/>
              </a:solidFill>
              <a:round/>
              <a:headEnd/>
              <a:tailEnd type="triangle" w="med" len="med"/>
            </a:ln>
          </p:spPr>
          <p:txBody>
            <a:bodyPr wrap="none" anchor="ctr"/>
            <a:lstStyle/>
            <a:p>
              <a:endParaRPr lang="en-US"/>
            </a:p>
          </p:txBody>
        </p:sp>
        <p:sp>
          <p:nvSpPr>
            <p:cNvPr id="25626" name="Text Box 7"/>
            <p:cNvSpPr txBox="1">
              <a:spLocks noChangeArrowheads="1"/>
            </p:cNvSpPr>
            <p:nvPr/>
          </p:nvSpPr>
          <p:spPr bwMode="auto">
            <a:xfrm>
              <a:off x="864" y="2112"/>
              <a:ext cx="1350" cy="212"/>
            </a:xfrm>
            <a:prstGeom prst="rect">
              <a:avLst/>
            </a:prstGeom>
            <a:noFill/>
            <a:ln w="9525">
              <a:noFill/>
              <a:miter lim="800000"/>
              <a:headEnd/>
              <a:tailEnd/>
            </a:ln>
          </p:spPr>
          <p:txBody>
            <a:bodyPr wrap="none">
              <a:spAutoFit/>
            </a:bodyPr>
            <a:lstStyle/>
            <a:p>
              <a:pPr eaLnBrk="0" hangingPunct="0"/>
              <a:r>
                <a:rPr lang="en-US" sz="1600"/>
                <a:t>                          Given z</a:t>
              </a:r>
            </a:p>
          </p:txBody>
        </p:sp>
      </p:grpSp>
      <p:pic>
        <p:nvPicPr>
          <p:cNvPr id="32" name="Picture 8"/>
          <p:cNvPicPr>
            <a:picLocks noChangeAspect="1" noChangeArrowheads="1"/>
          </p:cNvPicPr>
          <p:nvPr/>
        </p:nvPicPr>
        <p:blipFill>
          <a:blip r:embed="rId3" cstate="print"/>
          <a:srcRect/>
          <a:stretch>
            <a:fillRect/>
          </a:stretch>
        </p:blipFill>
        <p:spPr bwMode="auto">
          <a:xfrm>
            <a:off x="76200" y="2178050"/>
            <a:ext cx="3429000" cy="1914525"/>
          </a:xfrm>
          <a:prstGeom prst="rect">
            <a:avLst/>
          </a:prstGeom>
          <a:noFill/>
          <a:ln w="9525">
            <a:noFill/>
            <a:miter lim="800000"/>
            <a:headEnd/>
            <a:tailEnd/>
          </a:ln>
        </p:spPr>
      </p:pic>
      <p:grpSp>
        <p:nvGrpSpPr>
          <p:cNvPr id="3" name="Group 9"/>
          <p:cNvGrpSpPr>
            <a:grpSpLocks/>
          </p:cNvGrpSpPr>
          <p:nvPr/>
        </p:nvGrpSpPr>
        <p:grpSpPr bwMode="auto">
          <a:xfrm>
            <a:off x="2416175" y="1676400"/>
            <a:ext cx="2205038" cy="1676400"/>
            <a:chOff x="1872" y="480"/>
            <a:chExt cx="1389" cy="1056"/>
          </a:xfrm>
        </p:grpSpPr>
        <p:sp>
          <p:nvSpPr>
            <p:cNvPr id="25623" name="Line 10"/>
            <p:cNvSpPr>
              <a:spLocks noChangeShapeType="1"/>
            </p:cNvSpPr>
            <p:nvPr/>
          </p:nvSpPr>
          <p:spPr bwMode="auto">
            <a:xfrm flipH="1">
              <a:off x="2016" y="816"/>
              <a:ext cx="288" cy="720"/>
            </a:xfrm>
            <a:prstGeom prst="line">
              <a:avLst/>
            </a:prstGeom>
            <a:noFill/>
            <a:ln w="57150">
              <a:solidFill>
                <a:schemeClr val="tx1"/>
              </a:solidFill>
              <a:round/>
              <a:headEnd/>
              <a:tailEnd type="triangle" w="med" len="med"/>
            </a:ln>
          </p:spPr>
          <p:txBody>
            <a:bodyPr/>
            <a:lstStyle/>
            <a:p>
              <a:endParaRPr lang="en-US"/>
            </a:p>
          </p:txBody>
        </p:sp>
        <p:sp>
          <p:nvSpPr>
            <p:cNvPr id="25624" name="Text Box 11"/>
            <p:cNvSpPr txBox="1">
              <a:spLocks noChangeArrowheads="1"/>
            </p:cNvSpPr>
            <p:nvPr/>
          </p:nvSpPr>
          <p:spPr bwMode="auto">
            <a:xfrm>
              <a:off x="1872" y="480"/>
              <a:ext cx="1389" cy="212"/>
            </a:xfrm>
            <a:prstGeom prst="rect">
              <a:avLst/>
            </a:prstGeom>
            <a:noFill/>
            <a:ln w="9525">
              <a:noFill/>
              <a:miter lim="800000"/>
              <a:headEnd/>
              <a:tailEnd/>
            </a:ln>
          </p:spPr>
          <p:txBody>
            <a:bodyPr wrap="none">
              <a:spAutoFit/>
            </a:bodyPr>
            <a:lstStyle/>
            <a:p>
              <a:pPr eaLnBrk="0" hangingPunct="0"/>
              <a:r>
                <a:rPr lang="en-US" sz="1600"/>
                <a:t>Table returns probability</a:t>
              </a:r>
            </a:p>
          </p:txBody>
        </p:sp>
      </p:grpSp>
      <p:sp>
        <p:nvSpPr>
          <p:cNvPr id="36" name="Line 13"/>
          <p:cNvSpPr>
            <a:spLocks noChangeShapeType="1"/>
          </p:cNvSpPr>
          <p:nvPr/>
        </p:nvSpPr>
        <p:spPr bwMode="auto">
          <a:xfrm>
            <a:off x="5715000" y="2979738"/>
            <a:ext cx="0" cy="838200"/>
          </a:xfrm>
          <a:prstGeom prst="line">
            <a:avLst/>
          </a:prstGeom>
          <a:noFill/>
          <a:ln w="57150">
            <a:solidFill>
              <a:schemeClr val="tx1"/>
            </a:solidFill>
            <a:round/>
            <a:headEnd/>
            <a:tailEnd type="triangle" w="med" len="med"/>
          </a:ln>
        </p:spPr>
        <p:txBody>
          <a:bodyPr/>
          <a:lstStyle/>
          <a:p>
            <a:endParaRPr lang="en-US"/>
          </a:p>
        </p:txBody>
      </p:sp>
      <p:sp>
        <p:nvSpPr>
          <p:cNvPr id="37" name="Text Box 14"/>
          <p:cNvSpPr txBox="1">
            <a:spLocks noChangeArrowheads="1"/>
          </p:cNvSpPr>
          <p:nvPr/>
        </p:nvSpPr>
        <p:spPr bwMode="auto">
          <a:xfrm>
            <a:off x="5257800" y="3894138"/>
            <a:ext cx="1219200" cy="1917700"/>
          </a:xfrm>
          <a:prstGeom prst="rect">
            <a:avLst/>
          </a:prstGeom>
          <a:noFill/>
          <a:ln w="9525">
            <a:noFill/>
            <a:miter lim="800000"/>
            <a:headEnd/>
            <a:tailEnd/>
          </a:ln>
        </p:spPr>
        <p:txBody>
          <a:bodyPr>
            <a:spAutoFit/>
          </a:bodyPr>
          <a:lstStyle/>
          <a:p>
            <a:pPr eaLnBrk="0" hangingPunct="0"/>
            <a:r>
              <a:rPr lang="en-US">
                <a:solidFill>
                  <a:srgbClr val="FF0000"/>
                </a:solidFill>
              </a:rPr>
              <a:t>Up to the first digit</a:t>
            </a:r>
          </a:p>
          <a:p>
            <a:pPr eaLnBrk="0" hangingPunct="0"/>
            <a:r>
              <a:rPr lang="en-US">
                <a:solidFill>
                  <a:srgbClr val="FF0000"/>
                </a:solidFill>
              </a:rPr>
              <a:t>after</a:t>
            </a:r>
          </a:p>
          <a:p>
            <a:pPr eaLnBrk="0" hangingPunct="0"/>
            <a:r>
              <a:rPr lang="en-US">
                <a:solidFill>
                  <a:srgbClr val="FF0000"/>
                </a:solidFill>
              </a:rPr>
              <a:t>decimal</a:t>
            </a:r>
          </a:p>
        </p:txBody>
      </p:sp>
      <p:sp>
        <p:nvSpPr>
          <p:cNvPr id="38" name="Line 15"/>
          <p:cNvSpPr>
            <a:spLocks noChangeShapeType="1"/>
          </p:cNvSpPr>
          <p:nvPr/>
        </p:nvSpPr>
        <p:spPr bwMode="auto">
          <a:xfrm>
            <a:off x="6019800" y="2751138"/>
            <a:ext cx="762000" cy="0"/>
          </a:xfrm>
          <a:prstGeom prst="line">
            <a:avLst/>
          </a:prstGeom>
          <a:noFill/>
          <a:ln w="57150">
            <a:solidFill>
              <a:schemeClr val="tx1"/>
            </a:solidFill>
            <a:round/>
            <a:headEnd/>
            <a:tailEnd type="triangle" w="med" len="med"/>
          </a:ln>
        </p:spPr>
        <p:txBody>
          <a:bodyPr/>
          <a:lstStyle/>
          <a:p>
            <a:endParaRPr lang="en-US"/>
          </a:p>
        </p:txBody>
      </p:sp>
      <p:sp>
        <p:nvSpPr>
          <p:cNvPr id="39" name="Text Box 16"/>
          <p:cNvSpPr txBox="1">
            <a:spLocks noChangeArrowheads="1"/>
          </p:cNvSpPr>
          <p:nvPr/>
        </p:nvSpPr>
        <p:spPr bwMode="auto">
          <a:xfrm>
            <a:off x="7086600" y="2414588"/>
            <a:ext cx="1676400" cy="1552575"/>
          </a:xfrm>
          <a:prstGeom prst="rect">
            <a:avLst/>
          </a:prstGeom>
          <a:noFill/>
          <a:ln w="9525">
            <a:noFill/>
            <a:miter lim="800000"/>
            <a:headEnd/>
            <a:tailEnd/>
          </a:ln>
        </p:spPr>
        <p:txBody>
          <a:bodyPr>
            <a:spAutoFit/>
          </a:bodyPr>
          <a:lstStyle/>
          <a:p>
            <a:pPr eaLnBrk="0" hangingPunct="0"/>
            <a:r>
              <a:rPr lang="en-US">
                <a:solidFill>
                  <a:srgbClr val="FF0000"/>
                </a:solidFill>
              </a:rPr>
              <a:t>Second  digit</a:t>
            </a:r>
          </a:p>
          <a:p>
            <a:pPr eaLnBrk="0" hangingPunct="0"/>
            <a:r>
              <a:rPr lang="en-US">
                <a:solidFill>
                  <a:srgbClr val="FF0000"/>
                </a:solidFill>
              </a:rPr>
              <a:t>after decimal</a:t>
            </a:r>
          </a:p>
        </p:txBody>
      </p:sp>
      <p:sp>
        <p:nvSpPr>
          <p:cNvPr id="40" name="Line 17"/>
          <p:cNvSpPr>
            <a:spLocks noChangeShapeType="1"/>
          </p:cNvSpPr>
          <p:nvPr/>
        </p:nvSpPr>
        <p:spPr bwMode="auto">
          <a:xfrm>
            <a:off x="6324600" y="4572000"/>
            <a:ext cx="762000" cy="7938"/>
          </a:xfrm>
          <a:prstGeom prst="line">
            <a:avLst/>
          </a:prstGeom>
          <a:noFill/>
          <a:ln w="57150">
            <a:solidFill>
              <a:schemeClr val="tx1"/>
            </a:solidFill>
            <a:round/>
            <a:headEnd/>
            <a:tailEnd type="triangle" w="med" len="med"/>
          </a:ln>
        </p:spPr>
        <p:txBody>
          <a:bodyPr/>
          <a:lstStyle/>
          <a:p>
            <a:endParaRPr lang="en-US"/>
          </a:p>
        </p:txBody>
      </p:sp>
      <p:sp>
        <p:nvSpPr>
          <p:cNvPr id="41" name="Line 18"/>
          <p:cNvSpPr>
            <a:spLocks noChangeShapeType="1"/>
          </p:cNvSpPr>
          <p:nvPr/>
        </p:nvSpPr>
        <p:spPr bwMode="auto">
          <a:xfrm>
            <a:off x="7772400" y="3124200"/>
            <a:ext cx="0" cy="1143000"/>
          </a:xfrm>
          <a:prstGeom prst="line">
            <a:avLst/>
          </a:prstGeom>
          <a:noFill/>
          <a:ln w="57150">
            <a:solidFill>
              <a:schemeClr val="tx1"/>
            </a:solidFill>
            <a:round/>
            <a:headEnd/>
            <a:tailEnd type="triangle" w="med" len="med"/>
          </a:ln>
        </p:spPr>
        <p:txBody>
          <a:bodyPr/>
          <a:lstStyle/>
          <a:p>
            <a:endParaRPr lang="en-US"/>
          </a:p>
        </p:txBody>
      </p:sp>
      <p:grpSp>
        <p:nvGrpSpPr>
          <p:cNvPr id="4" name="Group 19"/>
          <p:cNvGrpSpPr>
            <a:grpSpLocks/>
          </p:cNvGrpSpPr>
          <p:nvPr/>
        </p:nvGrpSpPr>
        <p:grpSpPr bwMode="auto">
          <a:xfrm>
            <a:off x="7086600" y="4275138"/>
            <a:ext cx="1752600" cy="609600"/>
            <a:chOff x="4464" y="3120"/>
            <a:chExt cx="864" cy="384"/>
          </a:xfrm>
        </p:grpSpPr>
        <p:sp>
          <p:nvSpPr>
            <p:cNvPr id="25621" name="Oval 20"/>
            <p:cNvSpPr>
              <a:spLocks noChangeArrowheads="1"/>
            </p:cNvSpPr>
            <p:nvPr/>
          </p:nvSpPr>
          <p:spPr bwMode="auto">
            <a:xfrm>
              <a:off x="4464" y="3120"/>
              <a:ext cx="864" cy="384"/>
            </a:xfrm>
            <a:prstGeom prst="ellipse">
              <a:avLst/>
            </a:prstGeom>
            <a:noFill/>
            <a:ln w="38100">
              <a:solidFill>
                <a:schemeClr val="tx1"/>
              </a:solidFill>
              <a:round/>
              <a:headEnd/>
              <a:tailEnd/>
            </a:ln>
          </p:spPr>
          <p:txBody>
            <a:bodyPr wrap="none" anchor="ctr"/>
            <a:lstStyle/>
            <a:p>
              <a:pPr eaLnBrk="0" hangingPunct="0"/>
              <a:endParaRPr lang="en-US"/>
            </a:p>
          </p:txBody>
        </p:sp>
        <p:sp>
          <p:nvSpPr>
            <p:cNvPr id="25622" name="Text Box 21"/>
            <p:cNvSpPr txBox="1">
              <a:spLocks noChangeArrowheads="1"/>
            </p:cNvSpPr>
            <p:nvPr/>
          </p:nvSpPr>
          <p:spPr bwMode="auto">
            <a:xfrm>
              <a:off x="4512" y="3177"/>
              <a:ext cx="758" cy="288"/>
            </a:xfrm>
            <a:prstGeom prst="rect">
              <a:avLst/>
            </a:prstGeom>
            <a:noFill/>
            <a:ln w="9525">
              <a:noFill/>
              <a:miter lim="800000"/>
              <a:headEnd/>
              <a:tailEnd/>
            </a:ln>
          </p:spPr>
          <p:txBody>
            <a:bodyPr wrap="none">
              <a:spAutoFit/>
            </a:bodyPr>
            <a:lstStyle/>
            <a:p>
              <a:pPr eaLnBrk="0" hangingPunct="0"/>
              <a:r>
                <a:rPr lang="en-US">
                  <a:solidFill>
                    <a:srgbClr val="008000"/>
                  </a:solidFill>
                </a:rPr>
                <a:t>Probability</a:t>
              </a:r>
            </a:p>
          </p:txBody>
        </p:sp>
      </p:grpSp>
      <p:sp>
        <p:nvSpPr>
          <p:cNvPr id="45" name="Text Box 22"/>
          <p:cNvSpPr txBox="1">
            <a:spLocks noChangeArrowheads="1"/>
          </p:cNvSpPr>
          <p:nvPr/>
        </p:nvSpPr>
        <p:spPr bwMode="auto">
          <a:xfrm>
            <a:off x="5546725" y="2409825"/>
            <a:ext cx="303213" cy="457200"/>
          </a:xfrm>
          <a:prstGeom prst="rect">
            <a:avLst/>
          </a:prstGeom>
          <a:noFill/>
          <a:ln w="9525">
            <a:noFill/>
            <a:miter lim="800000"/>
            <a:headEnd/>
            <a:tailEnd/>
          </a:ln>
        </p:spPr>
        <p:txBody>
          <a:bodyPr wrap="none">
            <a:spAutoFit/>
          </a:bodyPr>
          <a:lstStyle/>
          <a:p>
            <a:pPr eaLnBrk="0" hangingPunct="0"/>
            <a:r>
              <a:rPr lang="en-US" b="1" i="1"/>
              <a:t>z</a:t>
            </a:r>
          </a:p>
        </p:txBody>
      </p:sp>
      <p:sp>
        <p:nvSpPr>
          <p:cNvPr id="46" name="Text Box 28"/>
          <p:cNvSpPr txBox="1">
            <a:spLocks noChangeArrowheads="1"/>
          </p:cNvSpPr>
          <p:nvPr/>
        </p:nvSpPr>
        <p:spPr bwMode="auto">
          <a:xfrm>
            <a:off x="4495800" y="5029200"/>
            <a:ext cx="565150" cy="457200"/>
          </a:xfrm>
          <a:prstGeom prst="rect">
            <a:avLst/>
          </a:prstGeom>
          <a:noFill/>
          <a:ln w="9525">
            <a:noFill/>
            <a:miter lim="800000"/>
            <a:headEnd/>
            <a:tailEnd/>
          </a:ln>
        </p:spPr>
        <p:txBody>
          <a:bodyPr wrap="none">
            <a:spAutoFit/>
          </a:bodyPr>
          <a:lstStyle/>
          <a:p>
            <a:pPr eaLnBrk="0" hangingPunct="0"/>
            <a:r>
              <a:rPr lang="en-US">
                <a:solidFill>
                  <a:srgbClr val="FF0000"/>
                </a:solidFill>
              </a:rPr>
              <a:t>1.6</a:t>
            </a:r>
          </a:p>
        </p:txBody>
      </p:sp>
      <p:sp>
        <p:nvSpPr>
          <p:cNvPr id="47" name="Text Box 29"/>
          <p:cNvSpPr txBox="1">
            <a:spLocks noChangeArrowheads="1"/>
          </p:cNvSpPr>
          <p:nvPr/>
        </p:nvSpPr>
        <p:spPr bwMode="auto">
          <a:xfrm>
            <a:off x="7380288" y="1905000"/>
            <a:ext cx="717550" cy="457200"/>
          </a:xfrm>
          <a:prstGeom prst="rect">
            <a:avLst/>
          </a:prstGeom>
          <a:noFill/>
          <a:ln w="9525">
            <a:noFill/>
            <a:miter lim="800000"/>
            <a:headEnd/>
            <a:tailEnd/>
          </a:ln>
        </p:spPr>
        <p:txBody>
          <a:bodyPr wrap="none">
            <a:spAutoFit/>
          </a:bodyPr>
          <a:lstStyle/>
          <a:p>
            <a:pPr eaLnBrk="0" hangingPunct="0"/>
            <a:r>
              <a:rPr lang="en-US">
                <a:solidFill>
                  <a:srgbClr val="FF0000"/>
                </a:solidFill>
              </a:rPr>
              <a:t>0.05</a:t>
            </a:r>
          </a:p>
        </p:txBody>
      </p:sp>
      <p:sp>
        <p:nvSpPr>
          <p:cNvPr id="48" name="Text Box 30"/>
          <p:cNvSpPr txBox="1">
            <a:spLocks noChangeArrowheads="1"/>
          </p:cNvSpPr>
          <p:nvPr/>
        </p:nvSpPr>
        <p:spPr bwMode="auto">
          <a:xfrm>
            <a:off x="304800" y="5334000"/>
            <a:ext cx="1177925" cy="457200"/>
          </a:xfrm>
          <a:prstGeom prst="rect">
            <a:avLst/>
          </a:prstGeom>
          <a:noFill/>
          <a:ln w="9525">
            <a:noFill/>
            <a:miter lim="800000"/>
            <a:headEnd/>
            <a:tailEnd/>
          </a:ln>
        </p:spPr>
        <p:txBody>
          <a:bodyPr wrap="none">
            <a:spAutoFit/>
          </a:bodyPr>
          <a:lstStyle/>
          <a:p>
            <a:pPr eaLnBrk="0" hangingPunct="0"/>
            <a:r>
              <a:rPr lang="en-US"/>
              <a:t>z = 1.65</a:t>
            </a:r>
          </a:p>
        </p:txBody>
      </p:sp>
      <p:sp>
        <p:nvSpPr>
          <p:cNvPr id="2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5" name="Footer Placeholder 4"/>
          <p:cNvSpPr>
            <a:spLocks noGrp="1"/>
          </p:cNvSpPr>
          <p:nvPr>
            <p:ph type="ftr" sz="quarter" idx="11"/>
          </p:nvPr>
        </p:nvSpPr>
        <p:spPr/>
        <p:txBody>
          <a:bodyPr/>
          <a:lstStyle/>
          <a:p>
            <a:pPr>
              <a:defRPr/>
            </a:pPr>
            <a:r>
              <a:rPr lang="en-US" smtClean="0"/>
              <a:t>Ardavan Asef-Vaziri</a:t>
            </a:r>
            <a:endParaRPr lang="en-US" dirty="0"/>
          </a:p>
        </p:txBody>
      </p:sp>
      <p:sp>
        <p:nvSpPr>
          <p:cNvPr id="26" name="Slide Number Placeholder 5"/>
          <p:cNvSpPr>
            <a:spLocks noGrp="1"/>
          </p:cNvSpPr>
          <p:nvPr>
            <p:ph type="sldNum" sz="quarter" idx="12"/>
          </p:nvPr>
        </p:nvSpPr>
        <p:spPr/>
        <p:txBody>
          <a:bodyPr/>
          <a:lstStyle/>
          <a:p>
            <a:pPr>
              <a:defRPr/>
            </a:pPr>
            <a:r>
              <a:rPr lang="en-US" smtClean="0"/>
              <a:t>1-</a:t>
            </a:r>
            <a:fld id="{3B2A8BB2-775E-4CF3-890C-5EA9C7A293A5}" type="slidenum">
              <a:rPr lang="en-US" smtClean="0"/>
              <a:pPr>
                <a:defRPr/>
              </a:pPr>
              <a:t>16</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ssolv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dissolv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dissolv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dissolv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p:bldP spid="38" grpId="0" animBg="1"/>
      <p:bldP spid="39" grpId="0"/>
      <p:bldP spid="40" grpId="0" animBg="1"/>
      <p:bldP spid="41" grpId="0" animBg="1"/>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9144000" cy="1447800"/>
          </a:xfrm>
        </p:spPr>
        <p:txBody>
          <a:bodyPr/>
          <a:lstStyle/>
          <a:p>
            <a:r>
              <a:rPr lang="en-US" sz="3600" b="1" dirty="0" smtClean="0">
                <a:latin typeface="Arial" charset="0"/>
                <a:cs typeface="Arial" charset="0"/>
              </a:rPr>
              <a:t>Given Probability, Find z</a:t>
            </a:r>
          </a:p>
        </p:txBody>
      </p:sp>
      <p:sp>
        <p:nvSpPr>
          <p:cNvPr id="28" name="Freeform 4"/>
          <p:cNvSpPr>
            <a:spLocks/>
          </p:cNvSpPr>
          <p:nvPr/>
        </p:nvSpPr>
        <p:spPr bwMode="auto">
          <a:xfrm>
            <a:off x="76200" y="2178050"/>
            <a:ext cx="4483100" cy="1892300"/>
          </a:xfrm>
          <a:custGeom>
            <a:avLst/>
            <a:gdLst>
              <a:gd name="T0" fmla="*/ 2147483647 w 2824"/>
              <a:gd name="T1" fmla="*/ 2147483647 h 1912"/>
              <a:gd name="T2" fmla="*/ 2147483647 w 2824"/>
              <a:gd name="T3" fmla="*/ 2147483647 h 1912"/>
              <a:gd name="T4" fmla="*/ 2147483647 w 2824"/>
              <a:gd name="T5" fmla="*/ 2147483647 h 1912"/>
              <a:gd name="T6" fmla="*/ 2147483647 w 2824"/>
              <a:gd name="T7" fmla="*/ 2147483647 h 1912"/>
              <a:gd name="T8" fmla="*/ 2147483647 w 2824"/>
              <a:gd name="T9" fmla="*/ 2147483647 h 1912"/>
              <a:gd name="T10" fmla="*/ 2147483647 w 2824"/>
              <a:gd name="T11" fmla="*/ 2147483647 h 1912"/>
              <a:gd name="T12" fmla="*/ 2147483647 w 2824"/>
              <a:gd name="T13" fmla="*/ 2147483647 h 1912"/>
              <a:gd name="T14" fmla="*/ 2147483647 w 2824"/>
              <a:gd name="T15" fmla="*/ 2147483647 h 1912"/>
              <a:gd name="T16" fmla="*/ 2147483647 w 2824"/>
              <a:gd name="T17" fmla="*/ 2147483647 h 1912"/>
              <a:gd name="T18" fmla="*/ 2147483647 w 2824"/>
              <a:gd name="T19" fmla="*/ 2147483647 h 1912"/>
              <a:gd name="T20" fmla="*/ 2147483647 w 2824"/>
              <a:gd name="T21" fmla="*/ 2147483647 h 1912"/>
              <a:gd name="T22" fmla="*/ 2147483647 w 2824"/>
              <a:gd name="T23" fmla="*/ 2147483647 h 1912"/>
              <a:gd name="T24" fmla="*/ 2147483647 w 2824"/>
              <a:gd name="T25" fmla="*/ 2147483647 h 1912"/>
              <a:gd name="T26" fmla="*/ 2147483647 w 2824"/>
              <a:gd name="T27" fmla="*/ 2147483647 h 1912"/>
              <a:gd name="T28" fmla="*/ 2147483647 w 2824"/>
              <a:gd name="T29" fmla="*/ 2147483647 h 1912"/>
              <a:gd name="T30" fmla="*/ 2147483647 w 2824"/>
              <a:gd name="T31" fmla="*/ 2147483647 h 1912"/>
              <a:gd name="T32" fmla="*/ 2147483647 w 2824"/>
              <a:gd name="T33" fmla="*/ 2147483647 h 1912"/>
              <a:gd name="T34" fmla="*/ 2147483647 w 2824"/>
              <a:gd name="T35" fmla="*/ 2147483647 h 1912"/>
              <a:gd name="T36" fmla="*/ 2147483647 w 2824"/>
              <a:gd name="T37" fmla="*/ 2147483647 h 1912"/>
              <a:gd name="T38" fmla="*/ 2147483647 w 2824"/>
              <a:gd name="T39" fmla="*/ 2147483647 h 1912"/>
              <a:gd name="T40" fmla="*/ 2147483647 w 2824"/>
              <a:gd name="T41" fmla="*/ 2147483647 h 1912"/>
              <a:gd name="T42" fmla="*/ 2147483647 w 2824"/>
              <a:gd name="T43" fmla="*/ 2147483647 h 1912"/>
              <a:gd name="T44" fmla="*/ 2147483647 w 2824"/>
              <a:gd name="T45" fmla="*/ 2147483647 h 1912"/>
              <a:gd name="T46" fmla="*/ 2147483647 w 2824"/>
              <a:gd name="T47" fmla="*/ 2147483647 h 1912"/>
              <a:gd name="T48" fmla="*/ 2147483647 w 2824"/>
              <a:gd name="T49" fmla="*/ 2147483647 h 1912"/>
              <a:gd name="T50" fmla="*/ 2147483647 w 2824"/>
              <a:gd name="T51" fmla="*/ 2147483647 h 1912"/>
              <a:gd name="T52" fmla="*/ 2147483647 w 2824"/>
              <a:gd name="T53" fmla="*/ 2147483647 h 1912"/>
              <a:gd name="T54" fmla="*/ 2147483647 w 2824"/>
              <a:gd name="T55" fmla="*/ 2147483647 h 1912"/>
              <a:gd name="T56" fmla="*/ 2147483647 w 2824"/>
              <a:gd name="T57" fmla="*/ 2147483647 h 1912"/>
              <a:gd name="T58" fmla="*/ 2147483647 w 2824"/>
              <a:gd name="T59" fmla="*/ 2147483647 h 1912"/>
              <a:gd name="T60" fmla="*/ 2147483647 w 2824"/>
              <a:gd name="T61" fmla="*/ 2147483647 h 1912"/>
              <a:gd name="T62" fmla="*/ 2147483647 w 2824"/>
              <a:gd name="T63" fmla="*/ 2147483647 h 1912"/>
              <a:gd name="T64" fmla="*/ 2147483647 w 2824"/>
              <a:gd name="T65" fmla="*/ 2147483647 h 1912"/>
              <a:gd name="T66" fmla="*/ 2147483647 w 2824"/>
              <a:gd name="T67" fmla="*/ 2147483647 h 1912"/>
              <a:gd name="T68" fmla="*/ 2147483647 w 2824"/>
              <a:gd name="T69" fmla="*/ 2147483647 h 1912"/>
              <a:gd name="T70" fmla="*/ 2147483647 w 2824"/>
              <a:gd name="T71" fmla="*/ 2147483647 h 1912"/>
              <a:gd name="T72" fmla="*/ 2147483647 w 2824"/>
              <a:gd name="T73" fmla="*/ 2147483647 h 1912"/>
              <a:gd name="T74" fmla="*/ 2147483647 w 2824"/>
              <a:gd name="T75" fmla="*/ 2147483647 h 1912"/>
              <a:gd name="T76" fmla="*/ 2147483647 w 2824"/>
              <a:gd name="T77" fmla="*/ 2147483647 h 1912"/>
              <a:gd name="T78" fmla="*/ 2147483647 w 2824"/>
              <a:gd name="T79" fmla="*/ 2147483647 h 1912"/>
              <a:gd name="T80" fmla="*/ 2147483647 w 2824"/>
              <a:gd name="T81" fmla="*/ 2147483647 h 1912"/>
              <a:gd name="T82" fmla="*/ 2147483647 w 2824"/>
              <a:gd name="T83" fmla="*/ 2147483647 h 1912"/>
              <a:gd name="T84" fmla="*/ 2147483647 w 2824"/>
              <a:gd name="T85" fmla="*/ 2147483647 h 1912"/>
              <a:gd name="T86" fmla="*/ 2147483647 w 2824"/>
              <a:gd name="T87" fmla="*/ 2147483647 h 1912"/>
              <a:gd name="T88" fmla="*/ 2147483647 w 2824"/>
              <a:gd name="T89" fmla="*/ 2147483647 h 1912"/>
              <a:gd name="T90" fmla="*/ 2147483647 w 2824"/>
              <a:gd name="T91" fmla="*/ 2147483647 h 1912"/>
              <a:gd name="T92" fmla="*/ 2147483647 w 2824"/>
              <a:gd name="T93" fmla="*/ 2147483647 h 1912"/>
              <a:gd name="T94" fmla="*/ 2147483647 w 2824"/>
              <a:gd name="T95" fmla="*/ 0 h 1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4"/>
              <a:gd name="T145" fmla="*/ 0 h 1912"/>
              <a:gd name="T146" fmla="*/ 2824 w 2824"/>
              <a:gd name="T147" fmla="*/ 1912 h 1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4" h="1912">
                <a:moveTo>
                  <a:pt x="1404" y="3"/>
                </a:moveTo>
                <a:lnTo>
                  <a:pt x="1371" y="3"/>
                </a:lnTo>
                <a:lnTo>
                  <a:pt x="1344" y="15"/>
                </a:lnTo>
                <a:lnTo>
                  <a:pt x="1320" y="30"/>
                </a:lnTo>
                <a:lnTo>
                  <a:pt x="1293" y="57"/>
                </a:lnTo>
                <a:lnTo>
                  <a:pt x="1266" y="87"/>
                </a:lnTo>
                <a:lnTo>
                  <a:pt x="1248" y="120"/>
                </a:lnTo>
                <a:lnTo>
                  <a:pt x="1221" y="153"/>
                </a:lnTo>
                <a:lnTo>
                  <a:pt x="1203" y="192"/>
                </a:lnTo>
                <a:lnTo>
                  <a:pt x="1176" y="234"/>
                </a:lnTo>
                <a:lnTo>
                  <a:pt x="1154" y="268"/>
                </a:lnTo>
                <a:lnTo>
                  <a:pt x="1136" y="305"/>
                </a:lnTo>
                <a:lnTo>
                  <a:pt x="1118" y="349"/>
                </a:lnTo>
                <a:lnTo>
                  <a:pt x="1106" y="377"/>
                </a:lnTo>
                <a:lnTo>
                  <a:pt x="1094" y="413"/>
                </a:lnTo>
                <a:lnTo>
                  <a:pt x="1083" y="449"/>
                </a:lnTo>
                <a:lnTo>
                  <a:pt x="1071" y="485"/>
                </a:lnTo>
                <a:lnTo>
                  <a:pt x="1063" y="513"/>
                </a:lnTo>
                <a:lnTo>
                  <a:pt x="1047" y="549"/>
                </a:lnTo>
                <a:lnTo>
                  <a:pt x="1029" y="591"/>
                </a:lnTo>
                <a:lnTo>
                  <a:pt x="1014" y="630"/>
                </a:lnTo>
                <a:lnTo>
                  <a:pt x="1005" y="666"/>
                </a:lnTo>
                <a:lnTo>
                  <a:pt x="993" y="702"/>
                </a:lnTo>
                <a:lnTo>
                  <a:pt x="987" y="737"/>
                </a:lnTo>
                <a:lnTo>
                  <a:pt x="975" y="773"/>
                </a:lnTo>
                <a:lnTo>
                  <a:pt x="963" y="817"/>
                </a:lnTo>
                <a:lnTo>
                  <a:pt x="951" y="843"/>
                </a:lnTo>
                <a:lnTo>
                  <a:pt x="939" y="881"/>
                </a:lnTo>
                <a:lnTo>
                  <a:pt x="927" y="917"/>
                </a:lnTo>
                <a:lnTo>
                  <a:pt x="924" y="951"/>
                </a:lnTo>
                <a:lnTo>
                  <a:pt x="912" y="990"/>
                </a:lnTo>
                <a:lnTo>
                  <a:pt x="903" y="1026"/>
                </a:lnTo>
                <a:lnTo>
                  <a:pt x="891" y="1062"/>
                </a:lnTo>
                <a:lnTo>
                  <a:pt x="879" y="1101"/>
                </a:lnTo>
                <a:lnTo>
                  <a:pt x="864" y="1140"/>
                </a:lnTo>
                <a:lnTo>
                  <a:pt x="855" y="1173"/>
                </a:lnTo>
                <a:lnTo>
                  <a:pt x="843" y="1206"/>
                </a:lnTo>
                <a:lnTo>
                  <a:pt x="825" y="1248"/>
                </a:lnTo>
                <a:lnTo>
                  <a:pt x="810" y="1278"/>
                </a:lnTo>
                <a:lnTo>
                  <a:pt x="795" y="1314"/>
                </a:lnTo>
                <a:lnTo>
                  <a:pt x="783" y="1347"/>
                </a:lnTo>
                <a:lnTo>
                  <a:pt x="756" y="1395"/>
                </a:lnTo>
                <a:lnTo>
                  <a:pt x="732" y="1437"/>
                </a:lnTo>
                <a:lnTo>
                  <a:pt x="711" y="1476"/>
                </a:lnTo>
                <a:lnTo>
                  <a:pt x="681" y="1518"/>
                </a:lnTo>
                <a:lnTo>
                  <a:pt x="657" y="1551"/>
                </a:lnTo>
                <a:lnTo>
                  <a:pt x="633" y="1578"/>
                </a:lnTo>
                <a:lnTo>
                  <a:pt x="603" y="1611"/>
                </a:lnTo>
                <a:lnTo>
                  <a:pt x="573" y="1635"/>
                </a:lnTo>
                <a:lnTo>
                  <a:pt x="540" y="1659"/>
                </a:lnTo>
                <a:lnTo>
                  <a:pt x="498" y="1683"/>
                </a:lnTo>
                <a:lnTo>
                  <a:pt x="449" y="1703"/>
                </a:lnTo>
                <a:lnTo>
                  <a:pt x="417" y="1719"/>
                </a:lnTo>
                <a:lnTo>
                  <a:pt x="389" y="1735"/>
                </a:lnTo>
                <a:lnTo>
                  <a:pt x="353" y="1747"/>
                </a:lnTo>
                <a:lnTo>
                  <a:pt x="315" y="1764"/>
                </a:lnTo>
                <a:lnTo>
                  <a:pt x="285" y="1773"/>
                </a:lnTo>
                <a:lnTo>
                  <a:pt x="258" y="1788"/>
                </a:lnTo>
                <a:lnTo>
                  <a:pt x="216" y="1800"/>
                </a:lnTo>
                <a:lnTo>
                  <a:pt x="180" y="1809"/>
                </a:lnTo>
                <a:lnTo>
                  <a:pt x="147" y="1824"/>
                </a:lnTo>
                <a:lnTo>
                  <a:pt x="102" y="1839"/>
                </a:lnTo>
                <a:lnTo>
                  <a:pt x="66" y="1847"/>
                </a:lnTo>
                <a:lnTo>
                  <a:pt x="33" y="1857"/>
                </a:lnTo>
                <a:lnTo>
                  <a:pt x="18" y="1863"/>
                </a:lnTo>
                <a:lnTo>
                  <a:pt x="3" y="1869"/>
                </a:lnTo>
                <a:lnTo>
                  <a:pt x="0" y="1887"/>
                </a:lnTo>
                <a:lnTo>
                  <a:pt x="3" y="1908"/>
                </a:lnTo>
                <a:lnTo>
                  <a:pt x="2820" y="1911"/>
                </a:lnTo>
                <a:lnTo>
                  <a:pt x="2823" y="1873"/>
                </a:lnTo>
                <a:lnTo>
                  <a:pt x="2799" y="1860"/>
                </a:lnTo>
                <a:lnTo>
                  <a:pt x="2766" y="1854"/>
                </a:lnTo>
                <a:lnTo>
                  <a:pt x="2739" y="1851"/>
                </a:lnTo>
                <a:lnTo>
                  <a:pt x="2703" y="1839"/>
                </a:lnTo>
                <a:lnTo>
                  <a:pt x="2676" y="1827"/>
                </a:lnTo>
                <a:lnTo>
                  <a:pt x="2643" y="1818"/>
                </a:lnTo>
                <a:lnTo>
                  <a:pt x="2604" y="1809"/>
                </a:lnTo>
                <a:lnTo>
                  <a:pt x="2560" y="1791"/>
                </a:lnTo>
                <a:lnTo>
                  <a:pt x="2514" y="1776"/>
                </a:lnTo>
                <a:lnTo>
                  <a:pt x="2472" y="1761"/>
                </a:lnTo>
                <a:lnTo>
                  <a:pt x="2424" y="1743"/>
                </a:lnTo>
                <a:lnTo>
                  <a:pt x="2379" y="1728"/>
                </a:lnTo>
                <a:lnTo>
                  <a:pt x="2343" y="1710"/>
                </a:lnTo>
                <a:lnTo>
                  <a:pt x="2310" y="1692"/>
                </a:lnTo>
                <a:lnTo>
                  <a:pt x="2286" y="1674"/>
                </a:lnTo>
                <a:lnTo>
                  <a:pt x="2265" y="1662"/>
                </a:lnTo>
                <a:lnTo>
                  <a:pt x="2244" y="1647"/>
                </a:lnTo>
                <a:lnTo>
                  <a:pt x="2223" y="1629"/>
                </a:lnTo>
                <a:lnTo>
                  <a:pt x="2199" y="1605"/>
                </a:lnTo>
                <a:lnTo>
                  <a:pt x="2175" y="1578"/>
                </a:lnTo>
                <a:lnTo>
                  <a:pt x="2148" y="1551"/>
                </a:lnTo>
                <a:lnTo>
                  <a:pt x="2127" y="1515"/>
                </a:lnTo>
                <a:lnTo>
                  <a:pt x="2106" y="1485"/>
                </a:lnTo>
                <a:lnTo>
                  <a:pt x="2082" y="1446"/>
                </a:lnTo>
                <a:lnTo>
                  <a:pt x="2061" y="1413"/>
                </a:lnTo>
                <a:lnTo>
                  <a:pt x="2040" y="1374"/>
                </a:lnTo>
                <a:lnTo>
                  <a:pt x="2022" y="1344"/>
                </a:lnTo>
                <a:lnTo>
                  <a:pt x="2004" y="1308"/>
                </a:lnTo>
                <a:lnTo>
                  <a:pt x="1992" y="1278"/>
                </a:lnTo>
                <a:lnTo>
                  <a:pt x="1980" y="1257"/>
                </a:lnTo>
                <a:lnTo>
                  <a:pt x="1968" y="1227"/>
                </a:lnTo>
                <a:lnTo>
                  <a:pt x="1953" y="1194"/>
                </a:lnTo>
                <a:lnTo>
                  <a:pt x="1941" y="1161"/>
                </a:lnTo>
                <a:lnTo>
                  <a:pt x="1929" y="1134"/>
                </a:lnTo>
                <a:lnTo>
                  <a:pt x="1917" y="1104"/>
                </a:lnTo>
                <a:lnTo>
                  <a:pt x="1911" y="1077"/>
                </a:lnTo>
                <a:lnTo>
                  <a:pt x="1899" y="1041"/>
                </a:lnTo>
                <a:lnTo>
                  <a:pt x="1881" y="996"/>
                </a:lnTo>
                <a:lnTo>
                  <a:pt x="1872" y="957"/>
                </a:lnTo>
                <a:lnTo>
                  <a:pt x="1863" y="921"/>
                </a:lnTo>
                <a:lnTo>
                  <a:pt x="1851" y="879"/>
                </a:lnTo>
                <a:lnTo>
                  <a:pt x="1839" y="837"/>
                </a:lnTo>
                <a:lnTo>
                  <a:pt x="1830" y="801"/>
                </a:lnTo>
                <a:lnTo>
                  <a:pt x="1821" y="765"/>
                </a:lnTo>
                <a:lnTo>
                  <a:pt x="1803" y="726"/>
                </a:lnTo>
                <a:lnTo>
                  <a:pt x="1791" y="678"/>
                </a:lnTo>
                <a:lnTo>
                  <a:pt x="1776" y="633"/>
                </a:lnTo>
                <a:lnTo>
                  <a:pt x="1764" y="591"/>
                </a:lnTo>
                <a:lnTo>
                  <a:pt x="1749" y="552"/>
                </a:lnTo>
                <a:lnTo>
                  <a:pt x="1734" y="505"/>
                </a:lnTo>
                <a:lnTo>
                  <a:pt x="1716" y="456"/>
                </a:lnTo>
                <a:lnTo>
                  <a:pt x="1698" y="423"/>
                </a:lnTo>
                <a:lnTo>
                  <a:pt x="1686" y="396"/>
                </a:lnTo>
                <a:lnTo>
                  <a:pt x="1681" y="365"/>
                </a:lnTo>
                <a:lnTo>
                  <a:pt x="1677" y="361"/>
                </a:lnTo>
                <a:lnTo>
                  <a:pt x="1653" y="318"/>
                </a:lnTo>
                <a:lnTo>
                  <a:pt x="1635" y="285"/>
                </a:lnTo>
                <a:lnTo>
                  <a:pt x="1623" y="261"/>
                </a:lnTo>
                <a:lnTo>
                  <a:pt x="1614" y="237"/>
                </a:lnTo>
                <a:lnTo>
                  <a:pt x="1605" y="219"/>
                </a:lnTo>
                <a:lnTo>
                  <a:pt x="1578" y="171"/>
                </a:lnTo>
                <a:lnTo>
                  <a:pt x="1593" y="195"/>
                </a:lnTo>
                <a:lnTo>
                  <a:pt x="1560" y="141"/>
                </a:lnTo>
                <a:lnTo>
                  <a:pt x="1521" y="87"/>
                </a:lnTo>
                <a:lnTo>
                  <a:pt x="1515" y="84"/>
                </a:lnTo>
                <a:lnTo>
                  <a:pt x="1533" y="102"/>
                </a:lnTo>
                <a:lnTo>
                  <a:pt x="1545" y="120"/>
                </a:lnTo>
                <a:lnTo>
                  <a:pt x="1536" y="105"/>
                </a:lnTo>
                <a:lnTo>
                  <a:pt x="1500" y="63"/>
                </a:lnTo>
                <a:lnTo>
                  <a:pt x="1485" y="45"/>
                </a:lnTo>
                <a:lnTo>
                  <a:pt x="1467" y="33"/>
                </a:lnTo>
                <a:lnTo>
                  <a:pt x="1452" y="18"/>
                </a:lnTo>
                <a:lnTo>
                  <a:pt x="1437" y="9"/>
                </a:lnTo>
                <a:lnTo>
                  <a:pt x="1419" y="0"/>
                </a:lnTo>
              </a:path>
            </a:pathLst>
          </a:custGeom>
          <a:solidFill>
            <a:srgbClr val="99FF33"/>
          </a:solidFill>
          <a:ln w="12700" cap="rnd">
            <a:noFill/>
            <a:round/>
            <a:headEnd/>
            <a:tailEnd/>
          </a:ln>
        </p:spPr>
        <p:txBody>
          <a:bodyPr/>
          <a:lstStyle/>
          <a:p>
            <a:endParaRPr lang="en-US"/>
          </a:p>
        </p:txBody>
      </p:sp>
      <p:grpSp>
        <p:nvGrpSpPr>
          <p:cNvPr id="2" name="Group 5"/>
          <p:cNvGrpSpPr>
            <a:grpSpLocks/>
          </p:cNvGrpSpPr>
          <p:nvPr/>
        </p:nvGrpSpPr>
        <p:grpSpPr bwMode="auto">
          <a:xfrm>
            <a:off x="825500" y="4083050"/>
            <a:ext cx="2667000" cy="488950"/>
            <a:chOff x="864" y="2016"/>
            <a:chExt cx="1680" cy="308"/>
          </a:xfrm>
        </p:grpSpPr>
        <p:sp>
          <p:nvSpPr>
            <p:cNvPr id="26649" name="Line 6"/>
            <p:cNvSpPr>
              <a:spLocks noChangeShapeType="1"/>
            </p:cNvSpPr>
            <p:nvPr/>
          </p:nvSpPr>
          <p:spPr bwMode="auto">
            <a:xfrm flipV="1">
              <a:off x="2256" y="2016"/>
              <a:ext cx="288" cy="192"/>
            </a:xfrm>
            <a:prstGeom prst="line">
              <a:avLst/>
            </a:prstGeom>
            <a:noFill/>
            <a:ln w="57150">
              <a:solidFill>
                <a:schemeClr val="tx1"/>
              </a:solidFill>
              <a:round/>
              <a:headEnd/>
              <a:tailEnd type="triangle" w="med" len="med"/>
            </a:ln>
          </p:spPr>
          <p:txBody>
            <a:bodyPr wrap="none" anchor="ctr"/>
            <a:lstStyle/>
            <a:p>
              <a:endParaRPr lang="en-US"/>
            </a:p>
          </p:txBody>
        </p:sp>
        <p:sp>
          <p:nvSpPr>
            <p:cNvPr id="26650" name="Text Box 7"/>
            <p:cNvSpPr txBox="1">
              <a:spLocks noChangeArrowheads="1"/>
            </p:cNvSpPr>
            <p:nvPr/>
          </p:nvSpPr>
          <p:spPr bwMode="auto">
            <a:xfrm>
              <a:off x="864" y="2112"/>
              <a:ext cx="1392" cy="212"/>
            </a:xfrm>
            <a:prstGeom prst="rect">
              <a:avLst/>
            </a:prstGeom>
            <a:noFill/>
            <a:ln w="9525">
              <a:noFill/>
              <a:miter lim="800000"/>
              <a:headEnd/>
              <a:tailEnd/>
            </a:ln>
          </p:spPr>
          <p:txBody>
            <a:bodyPr wrap="none">
              <a:spAutoFit/>
            </a:bodyPr>
            <a:lstStyle/>
            <a:p>
              <a:pPr eaLnBrk="0" hangingPunct="0"/>
              <a:r>
                <a:rPr lang="en-US" sz="1600"/>
                <a:t>The table will give you z</a:t>
              </a:r>
            </a:p>
          </p:txBody>
        </p:sp>
      </p:grpSp>
      <p:pic>
        <p:nvPicPr>
          <p:cNvPr id="32" name="Picture 8"/>
          <p:cNvPicPr>
            <a:picLocks noChangeAspect="1" noChangeArrowheads="1"/>
          </p:cNvPicPr>
          <p:nvPr/>
        </p:nvPicPr>
        <p:blipFill>
          <a:blip r:embed="rId3" cstate="print"/>
          <a:srcRect/>
          <a:stretch>
            <a:fillRect/>
          </a:stretch>
        </p:blipFill>
        <p:spPr bwMode="auto">
          <a:xfrm>
            <a:off x="76200" y="2178050"/>
            <a:ext cx="3429000" cy="1914525"/>
          </a:xfrm>
          <a:prstGeom prst="rect">
            <a:avLst/>
          </a:prstGeom>
          <a:noFill/>
          <a:ln w="9525">
            <a:noFill/>
            <a:miter lim="800000"/>
            <a:headEnd/>
            <a:tailEnd/>
          </a:ln>
        </p:spPr>
      </p:pic>
      <p:grpSp>
        <p:nvGrpSpPr>
          <p:cNvPr id="3" name="Group 9"/>
          <p:cNvGrpSpPr>
            <a:grpSpLocks/>
          </p:cNvGrpSpPr>
          <p:nvPr/>
        </p:nvGrpSpPr>
        <p:grpSpPr bwMode="auto">
          <a:xfrm>
            <a:off x="2416175" y="1676400"/>
            <a:ext cx="2198688" cy="1676400"/>
            <a:chOff x="1872" y="480"/>
            <a:chExt cx="1385" cy="1056"/>
          </a:xfrm>
        </p:grpSpPr>
        <p:sp>
          <p:nvSpPr>
            <p:cNvPr id="26647" name="Line 10"/>
            <p:cNvSpPr>
              <a:spLocks noChangeShapeType="1"/>
            </p:cNvSpPr>
            <p:nvPr/>
          </p:nvSpPr>
          <p:spPr bwMode="auto">
            <a:xfrm flipH="1">
              <a:off x="2016" y="816"/>
              <a:ext cx="288" cy="720"/>
            </a:xfrm>
            <a:prstGeom prst="line">
              <a:avLst/>
            </a:prstGeom>
            <a:noFill/>
            <a:ln w="57150">
              <a:solidFill>
                <a:schemeClr val="tx1"/>
              </a:solidFill>
              <a:round/>
              <a:headEnd/>
              <a:tailEnd type="triangle" w="med" len="med"/>
            </a:ln>
          </p:spPr>
          <p:txBody>
            <a:bodyPr/>
            <a:lstStyle/>
            <a:p>
              <a:endParaRPr lang="en-US"/>
            </a:p>
          </p:txBody>
        </p:sp>
        <p:sp>
          <p:nvSpPr>
            <p:cNvPr id="26648" name="Text Box 11"/>
            <p:cNvSpPr txBox="1">
              <a:spLocks noChangeArrowheads="1"/>
            </p:cNvSpPr>
            <p:nvPr/>
          </p:nvSpPr>
          <p:spPr bwMode="auto">
            <a:xfrm>
              <a:off x="1872" y="480"/>
              <a:ext cx="1385" cy="212"/>
            </a:xfrm>
            <a:prstGeom prst="rect">
              <a:avLst/>
            </a:prstGeom>
            <a:noFill/>
            <a:ln w="9525">
              <a:noFill/>
              <a:miter lim="800000"/>
              <a:headEnd/>
              <a:tailEnd/>
            </a:ln>
          </p:spPr>
          <p:txBody>
            <a:bodyPr wrap="none">
              <a:spAutoFit/>
            </a:bodyPr>
            <a:lstStyle/>
            <a:p>
              <a:pPr eaLnBrk="0" hangingPunct="0"/>
              <a:r>
                <a:rPr lang="en-US" sz="1600"/>
                <a:t>Given a 95% Probability</a:t>
              </a:r>
            </a:p>
          </p:txBody>
        </p:sp>
      </p:grpSp>
      <p:sp>
        <p:nvSpPr>
          <p:cNvPr id="36" name="Line 13"/>
          <p:cNvSpPr>
            <a:spLocks noChangeShapeType="1"/>
          </p:cNvSpPr>
          <p:nvPr/>
        </p:nvSpPr>
        <p:spPr bwMode="auto">
          <a:xfrm>
            <a:off x="5715000" y="2979738"/>
            <a:ext cx="0" cy="838200"/>
          </a:xfrm>
          <a:prstGeom prst="line">
            <a:avLst/>
          </a:prstGeom>
          <a:noFill/>
          <a:ln w="57150">
            <a:solidFill>
              <a:schemeClr val="tx1"/>
            </a:solidFill>
            <a:round/>
            <a:headEnd type="triangle" w="med" len="med"/>
            <a:tailEnd/>
          </a:ln>
        </p:spPr>
        <p:txBody>
          <a:bodyPr/>
          <a:lstStyle/>
          <a:p>
            <a:endParaRPr lang="en-US"/>
          </a:p>
        </p:txBody>
      </p:sp>
      <p:sp>
        <p:nvSpPr>
          <p:cNvPr id="37" name="Text Box 14"/>
          <p:cNvSpPr txBox="1">
            <a:spLocks noChangeArrowheads="1"/>
          </p:cNvSpPr>
          <p:nvPr/>
        </p:nvSpPr>
        <p:spPr bwMode="auto">
          <a:xfrm>
            <a:off x="5257800" y="3894138"/>
            <a:ext cx="1219200" cy="1917700"/>
          </a:xfrm>
          <a:prstGeom prst="rect">
            <a:avLst/>
          </a:prstGeom>
          <a:noFill/>
          <a:ln w="9525">
            <a:noFill/>
            <a:miter lim="800000"/>
            <a:headEnd/>
            <a:tailEnd/>
          </a:ln>
        </p:spPr>
        <p:txBody>
          <a:bodyPr>
            <a:spAutoFit/>
          </a:bodyPr>
          <a:lstStyle/>
          <a:p>
            <a:pPr eaLnBrk="0" hangingPunct="0"/>
            <a:r>
              <a:rPr lang="en-US">
                <a:solidFill>
                  <a:srgbClr val="FF0000"/>
                </a:solidFill>
              </a:rPr>
              <a:t>Up to the first digit</a:t>
            </a:r>
          </a:p>
          <a:p>
            <a:pPr eaLnBrk="0" hangingPunct="0"/>
            <a:r>
              <a:rPr lang="en-US">
                <a:solidFill>
                  <a:srgbClr val="FF0000"/>
                </a:solidFill>
              </a:rPr>
              <a:t>after</a:t>
            </a:r>
          </a:p>
          <a:p>
            <a:pPr eaLnBrk="0" hangingPunct="0"/>
            <a:r>
              <a:rPr lang="en-US">
                <a:solidFill>
                  <a:srgbClr val="FF0000"/>
                </a:solidFill>
              </a:rPr>
              <a:t>decimal</a:t>
            </a:r>
          </a:p>
        </p:txBody>
      </p:sp>
      <p:sp>
        <p:nvSpPr>
          <p:cNvPr id="38" name="Line 15"/>
          <p:cNvSpPr>
            <a:spLocks noChangeShapeType="1"/>
          </p:cNvSpPr>
          <p:nvPr/>
        </p:nvSpPr>
        <p:spPr bwMode="auto">
          <a:xfrm>
            <a:off x="6019800" y="2751138"/>
            <a:ext cx="762000" cy="0"/>
          </a:xfrm>
          <a:prstGeom prst="line">
            <a:avLst/>
          </a:prstGeom>
          <a:noFill/>
          <a:ln w="57150">
            <a:solidFill>
              <a:schemeClr val="tx1"/>
            </a:solidFill>
            <a:round/>
            <a:headEnd type="triangle" w="med" len="med"/>
            <a:tailEnd/>
          </a:ln>
        </p:spPr>
        <p:txBody>
          <a:bodyPr/>
          <a:lstStyle/>
          <a:p>
            <a:endParaRPr lang="en-US"/>
          </a:p>
        </p:txBody>
      </p:sp>
      <p:sp>
        <p:nvSpPr>
          <p:cNvPr id="39" name="Text Box 16"/>
          <p:cNvSpPr txBox="1">
            <a:spLocks noChangeArrowheads="1"/>
          </p:cNvSpPr>
          <p:nvPr/>
        </p:nvSpPr>
        <p:spPr bwMode="auto">
          <a:xfrm>
            <a:off x="7086600" y="2414588"/>
            <a:ext cx="1676400" cy="1552575"/>
          </a:xfrm>
          <a:prstGeom prst="rect">
            <a:avLst/>
          </a:prstGeom>
          <a:noFill/>
          <a:ln w="9525">
            <a:noFill/>
            <a:miter lim="800000"/>
            <a:headEnd/>
            <a:tailEnd/>
          </a:ln>
        </p:spPr>
        <p:txBody>
          <a:bodyPr>
            <a:spAutoFit/>
          </a:bodyPr>
          <a:lstStyle/>
          <a:p>
            <a:pPr eaLnBrk="0" hangingPunct="0"/>
            <a:r>
              <a:rPr lang="en-US">
                <a:solidFill>
                  <a:srgbClr val="FF0000"/>
                </a:solidFill>
              </a:rPr>
              <a:t>Second  digit</a:t>
            </a:r>
          </a:p>
          <a:p>
            <a:pPr eaLnBrk="0" hangingPunct="0"/>
            <a:r>
              <a:rPr lang="en-US">
                <a:solidFill>
                  <a:srgbClr val="FF0000"/>
                </a:solidFill>
              </a:rPr>
              <a:t>after decimal</a:t>
            </a:r>
          </a:p>
        </p:txBody>
      </p:sp>
      <p:sp>
        <p:nvSpPr>
          <p:cNvPr id="40" name="Line 17"/>
          <p:cNvSpPr>
            <a:spLocks noChangeShapeType="1"/>
          </p:cNvSpPr>
          <p:nvPr/>
        </p:nvSpPr>
        <p:spPr bwMode="auto">
          <a:xfrm>
            <a:off x="6324600" y="4572000"/>
            <a:ext cx="762000" cy="7938"/>
          </a:xfrm>
          <a:prstGeom prst="line">
            <a:avLst/>
          </a:prstGeom>
          <a:noFill/>
          <a:ln w="57150">
            <a:solidFill>
              <a:schemeClr val="tx1"/>
            </a:solidFill>
            <a:round/>
            <a:headEnd type="triangle" w="med" len="med"/>
            <a:tailEnd/>
          </a:ln>
        </p:spPr>
        <p:txBody>
          <a:bodyPr/>
          <a:lstStyle/>
          <a:p>
            <a:endParaRPr lang="en-US"/>
          </a:p>
        </p:txBody>
      </p:sp>
      <p:sp>
        <p:nvSpPr>
          <p:cNvPr id="41" name="Line 18"/>
          <p:cNvSpPr>
            <a:spLocks noChangeShapeType="1"/>
          </p:cNvSpPr>
          <p:nvPr/>
        </p:nvSpPr>
        <p:spPr bwMode="auto">
          <a:xfrm>
            <a:off x="7772400" y="3124200"/>
            <a:ext cx="0" cy="1143000"/>
          </a:xfrm>
          <a:prstGeom prst="line">
            <a:avLst/>
          </a:prstGeom>
          <a:noFill/>
          <a:ln w="57150">
            <a:solidFill>
              <a:schemeClr val="tx1"/>
            </a:solidFill>
            <a:round/>
            <a:headEnd type="triangle" w="med" len="med"/>
            <a:tailEnd/>
          </a:ln>
        </p:spPr>
        <p:txBody>
          <a:bodyPr/>
          <a:lstStyle/>
          <a:p>
            <a:endParaRPr lang="en-US"/>
          </a:p>
        </p:txBody>
      </p:sp>
      <p:grpSp>
        <p:nvGrpSpPr>
          <p:cNvPr id="4" name="Group 19"/>
          <p:cNvGrpSpPr>
            <a:grpSpLocks/>
          </p:cNvGrpSpPr>
          <p:nvPr/>
        </p:nvGrpSpPr>
        <p:grpSpPr bwMode="auto">
          <a:xfrm>
            <a:off x="7086600" y="4275138"/>
            <a:ext cx="1752600" cy="609600"/>
            <a:chOff x="4464" y="3120"/>
            <a:chExt cx="864" cy="384"/>
          </a:xfrm>
        </p:grpSpPr>
        <p:sp>
          <p:nvSpPr>
            <p:cNvPr id="26645" name="Oval 20"/>
            <p:cNvSpPr>
              <a:spLocks noChangeArrowheads="1"/>
            </p:cNvSpPr>
            <p:nvPr/>
          </p:nvSpPr>
          <p:spPr bwMode="auto">
            <a:xfrm>
              <a:off x="4464" y="3120"/>
              <a:ext cx="864" cy="384"/>
            </a:xfrm>
            <a:prstGeom prst="ellipse">
              <a:avLst/>
            </a:prstGeom>
            <a:noFill/>
            <a:ln w="38100">
              <a:solidFill>
                <a:schemeClr val="tx1"/>
              </a:solidFill>
              <a:round/>
              <a:headEnd/>
              <a:tailEnd/>
            </a:ln>
          </p:spPr>
          <p:txBody>
            <a:bodyPr wrap="none" anchor="ctr"/>
            <a:lstStyle/>
            <a:p>
              <a:pPr eaLnBrk="0" hangingPunct="0"/>
              <a:endParaRPr lang="en-US"/>
            </a:p>
          </p:txBody>
        </p:sp>
        <p:sp>
          <p:nvSpPr>
            <p:cNvPr id="26646" name="Text Box 21"/>
            <p:cNvSpPr txBox="1">
              <a:spLocks noChangeArrowheads="1"/>
            </p:cNvSpPr>
            <p:nvPr/>
          </p:nvSpPr>
          <p:spPr bwMode="auto">
            <a:xfrm>
              <a:off x="4512" y="3177"/>
              <a:ext cx="758" cy="288"/>
            </a:xfrm>
            <a:prstGeom prst="rect">
              <a:avLst/>
            </a:prstGeom>
            <a:noFill/>
            <a:ln w="9525">
              <a:noFill/>
              <a:miter lim="800000"/>
              <a:headEnd/>
              <a:tailEnd/>
            </a:ln>
          </p:spPr>
          <p:txBody>
            <a:bodyPr wrap="none">
              <a:spAutoFit/>
            </a:bodyPr>
            <a:lstStyle/>
            <a:p>
              <a:pPr eaLnBrk="0" hangingPunct="0"/>
              <a:r>
                <a:rPr lang="en-US">
                  <a:solidFill>
                    <a:srgbClr val="008000"/>
                  </a:solidFill>
                </a:rPr>
                <a:t>Probability</a:t>
              </a:r>
            </a:p>
          </p:txBody>
        </p:sp>
      </p:grpSp>
      <p:sp>
        <p:nvSpPr>
          <p:cNvPr id="45" name="Text Box 22"/>
          <p:cNvSpPr txBox="1">
            <a:spLocks noChangeArrowheads="1"/>
          </p:cNvSpPr>
          <p:nvPr/>
        </p:nvSpPr>
        <p:spPr bwMode="auto">
          <a:xfrm>
            <a:off x="5546725" y="2409825"/>
            <a:ext cx="303213" cy="457200"/>
          </a:xfrm>
          <a:prstGeom prst="rect">
            <a:avLst/>
          </a:prstGeom>
          <a:noFill/>
          <a:ln w="9525">
            <a:noFill/>
            <a:miter lim="800000"/>
            <a:headEnd/>
            <a:tailEnd/>
          </a:ln>
        </p:spPr>
        <p:txBody>
          <a:bodyPr wrap="none">
            <a:spAutoFit/>
          </a:bodyPr>
          <a:lstStyle/>
          <a:p>
            <a:pPr eaLnBrk="0" hangingPunct="0"/>
            <a:r>
              <a:rPr lang="en-US" b="1" i="1"/>
              <a:t>z</a:t>
            </a:r>
          </a:p>
        </p:txBody>
      </p:sp>
      <p:sp>
        <p:nvSpPr>
          <p:cNvPr id="46" name="Text Box 28"/>
          <p:cNvSpPr txBox="1">
            <a:spLocks noChangeArrowheads="1"/>
          </p:cNvSpPr>
          <p:nvPr/>
        </p:nvSpPr>
        <p:spPr bwMode="auto">
          <a:xfrm>
            <a:off x="4495800" y="5029200"/>
            <a:ext cx="565150" cy="457200"/>
          </a:xfrm>
          <a:prstGeom prst="rect">
            <a:avLst/>
          </a:prstGeom>
          <a:noFill/>
          <a:ln w="9525">
            <a:noFill/>
            <a:miter lim="800000"/>
            <a:headEnd/>
            <a:tailEnd/>
          </a:ln>
        </p:spPr>
        <p:txBody>
          <a:bodyPr wrap="none">
            <a:spAutoFit/>
          </a:bodyPr>
          <a:lstStyle/>
          <a:p>
            <a:pPr eaLnBrk="0" hangingPunct="0"/>
            <a:r>
              <a:rPr lang="en-US">
                <a:solidFill>
                  <a:srgbClr val="FF0000"/>
                </a:solidFill>
              </a:rPr>
              <a:t>1.6</a:t>
            </a:r>
          </a:p>
        </p:txBody>
      </p:sp>
      <p:sp>
        <p:nvSpPr>
          <p:cNvPr id="47" name="Text Box 29"/>
          <p:cNvSpPr txBox="1">
            <a:spLocks noChangeArrowheads="1"/>
          </p:cNvSpPr>
          <p:nvPr/>
        </p:nvSpPr>
        <p:spPr bwMode="auto">
          <a:xfrm>
            <a:off x="7380288" y="1905000"/>
            <a:ext cx="717550" cy="457200"/>
          </a:xfrm>
          <a:prstGeom prst="rect">
            <a:avLst/>
          </a:prstGeom>
          <a:noFill/>
          <a:ln w="9525">
            <a:noFill/>
            <a:miter lim="800000"/>
            <a:headEnd/>
            <a:tailEnd/>
          </a:ln>
        </p:spPr>
        <p:txBody>
          <a:bodyPr wrap="none">
            <a:spAutoFit/>
          </a:bodyPr>
          <a:lstStyle/>
          <a:p>
            <a:pPr eaLnBrk="0" hangingPunct="0"/>
            <a:r>
              <a:rPr lang="en-US">
                <a:solidFill>
                  <a:srgbClr val="FF0000"/>
                </a:solidFill>
              </a:rPr>
              <a:t>0.05</a:t>
            </a:r>
          </a:p>
        </p:txBody>
      </p:sp>
      <p:sp>
        <p:nvSpPr>
          <p:cNvPr id="48" name="Text Box 30"/>
          <p:cNvSpPr txBox="1">
            <a:spLocks noChangeArrowheads="1"/>
          </p:cNvSpPr>
          <p:nvPr/>
        </p:nvSpPr>
        <p:spPr bwMode="auto">
          <a:xfrm>
            <a:off x="1008063" y="5051425"/>
            <a:ext cx="1228725" cy="457200"/>
          </a:xfrm>
          <a:prstGeom prst="rect">
            <a:avLst/>
          </a:prstGeom>
          <a:noFill/>
          <a:ln w="9525">
            <a:noFill/>
            <a:miter lim="800000"/>
            <a:headEnd/>
            <a:tailEnd/>
          </a:ln>
        </p:spPr>
        <p:txBody>
          <a:bodyPr wrap="none">
            <a:spAutoFit/>
          </a:bodyPr>
          <a:lstStyle/>
          <a:p>
            <a:pPr eaLnBrk="0" hangingPunct="0"/>
            <a:r>
              <a:rPr lang="en-US"/>
              <a:t>Z = 1.65</a:t>
            </a:r>
          </a:p>
        </p:txBody>
      </p:sp>
      <p:sp>
        <p:nvSpPr>
          <p:cNvPr id="2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5" name="Footer Placeholder 4"/>
          <p:cNvSpPr>
            <a:spLocks noGrp="1"/>
          </p:cNvSpPr>
          <p:nvPr>
            <p:ph type="ftr" sz="quarter" idx="11"/>
          </p:nvPr>
        </p:nvSpPr>
        <p:spPr/>
        <p:txBody>
          <a:bodyPr/>
          <a:lstStyle/>
          <a:p>
            <a:pPr>
              <a:defRPr/>
            </a:pPr>
            <a:r>
              <a:rPr lang="en-US" smtClean="0"/>
              <a:t>Ardavan Asef-Vaziri</a:t>
            </a:r>
            <a:endParaRPr lang="en-US" dirty="0"/>
          </a:p>
        </p:txBody>
      </p:sp>
      <p:sp>
        <p:nvSpPr>
          <p:cNvPr id="26" name="Slide Number Placeholder 5"/>
          <p:cNvSpPr>
            <a:spLocks noGrp="1"/>
          </p:cNvSpPr>
          <p:nvPr>
            <p:ph type="sldNum" sz="quarter" idx="12"/>
          </p:nvPr>
        </p:nvSpPr>
        <p:spPr/>
        <p:txBody>
          <a:bodyPr/>
          <a:lstStyle/>
          <a:p>
            <a:pPr>
              <a:defRPr/>
            </a:pPr>
            <a:r>
              <a:rPr lang="en-US" smtClean="0"/>
              <a:t>1-</a:t>
            </a:r>
            <a:fld id="{1DB07190-9ABA-4662-B6E3-6E166F2B97FA}" type="slidenum">
              <a:rPr lang="en-US" smtClean="0"/>
              <a:pPr>
                <a:defRPr/>
              </a:pPr>
              <a:t>17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dissolv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dissolv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dissolv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dissolv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dissolv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dissolve">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p:bldP spid="38" grpId="0" animBg="1"/>
      <p:bldP spid="39" grpId="0"/>
      <p:bldP spid="40" grpId="0" animBg="1"/>
      <p:bldP spid="41" grpId="0" animBg="1"/>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9144000" cy="1371600"/>
          </a:xfrm>
        </p:spPr>
        <p:txBody>
          <a:bodyPr lIns="92075" tIns="46038" rIns="92075" bIns="46038" anchor="ctr">
            <a:normAutofit/>
          </a:bodyPr>
          <a:lstStyle/>
          <a:p>
            <a:pPr eaLnBrk="1" hangingPunct="1"/>
            <a:r>
              <a:rPr lang="en-US" dirty="0" smtClean="0">
                <a:latin typeface="Arial" charset="0"/>
                <a:cs typeface="Arial" charset="0"/>
              </a:rPr>
              <a:t>The Standard Normal Distribution F(z)</a:t>
            </a:r>
          </a:p>
        </p:txBody>
      </p:sp>
      <p:graphicFrame>
        <p:nvGraphicFramePr>
          <p:cNvPr id="7170" name="Object 2"/>
          <p:cNvGraphicFramePr>
            <a:graphicFrameLocks/>
          </p:cNvGraphicFramePr>
          <p:nvPr/>
        </p:nvGraphicFramePr>
        <p:xfrm>
          <a:off x="2846388" y="1566863"/>
          <a:ext cx="5916612" cy="4910137"/>
        </p:xfrm>
        <a:graphic>
          <a:graphicData uri="http://schemas.openxmlformats.org/presentationml/2006/ole">
            <p:oleObj spid="_x0000_s7170" name="Worksheet" r:id="rId4" imgW="6715125" imgH="5381625" progId="Excel.Sheet.8">
              <p:embed/>
            </p:oleObj>
          </a:graphicData>
        </a:graphic>
      </p:graphicFrame>
      <p:grpSp>
        <p:nvGrpSpPr>
          <p:cNvPr id="7172" name="Group 4"/>
          <p:cNvGrpSpPr>
            <a:grpSpLocks/>
          </p:cNvGrpSpPr>
          <p:nvPr/>
        </p:nvGrpSpPr>
        <p:grpSpPr bwMode="auto">
          <a:xfrm>
            <a:off x="244475" y="2276475"/>
            <a:ext cx="2598738" cy="1571625"/>
            <a:chOff x="48" y="1842"/>
            <a:chExt cx="1637" cy="990"/>
          </a:xfrm>
        </p:grpSpPr>
        <p:sp>
          <p:nvSpPr>
            <p:cNvPr id="7177" name="Freeform 5"/>
            <p:cNvSpPr>
              <a:spLocks/>
            </p:cNvSpPr>
            <p:nvPr/>
          </p:nvSpPr>
          <p:spPr bwMode="auto">
            <a:xfrm>
              <a:off x="175" y="2085"/>
              <a:ext cx="834" cy="622"/>
            </a:xfrm>
            <a:custGeom>
              <a:avLst/>
              <a:gdLst>
                <a:gd name="T0" fmla="*/ 0 w 834"/>
                <a:gd name="T1" fmla="*/ 617 h 622"/>
                <a:gd name="T2" fmla="*/ 137 w 834"/>
                <a:gd name="T3" fmla="*/ 606 h 622"/>
                <a:gd name="T4" fmla="*/ 230 w 834"/>
                <a:gd name="T5" fmla="*/ 587 h 622"/>
                <a:gd name="T6" fmla="*/ 329 w 834"/>
                <a:gd name="T7" fmla="*/ 557 h 622"/>
                <a:gd name="T8" fmla="*/ 452 w 834"/>
                <a:gd name="T9" fmla="*/ 368 h 622"/>
                <a:gd name="T10" fmla="*/ 584 w 834"/>
                <a:gd name="T11" fmla="*/ 107 h 622"/>
                <a:gd name="T12" fmla="*/ 608 w 834"/>
                <a:gd name="T13" fmla="*/ 47 h 622"/>
                <a:gd name="T14" fmla="*/ 647 w 834"/>
                <a:gd name="T15" fmla="*/ 8 h 622"/>
                <a:gd name="T16" fmla="*/ 690 w 834"/>
                <a:gd name="T17" fmla="*/ 0 h 622"/>
                <a:gd name="T18" fmla="*/ 741 w 834"/>
                <a:gd name="T19" fmla="*/ 15 h 622"/>
                <a:gd name="T20" fmla="*/ 777 w 834"/>
                <a:gd name="T21" fmla="*/ 50 h 622"/>
                <a:gd name="T22" fmla="*/ 833 w 834"/>
                <a:gd name="T23" fmla="*/ 176 h 622"/>
                <a:gd name="T24" fmla="*/ 833 w 834"/>
                <a:gd name="T25" fmla="*/ 621 h 6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4"/>
                <a:gd name="T40" fmla="*/ 0 h 622"/>
                <a:gd name="T41" fmla="*/ 834 w 834"/>
                <a:gd name="T42" fmla="*/ 622 h 6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4" h="622">
                  <a:moveTo>
                    <a:pt x="0" y="617"/>
                  </a:moveTo>
                  <a:lnTo>
                    <a:pt x="137" y="606"/>
                  </a:lnTo>
                  <a:lnTo>
                    <a:pt x="230" y="587"/>
                  </a:lnTo>
                  <a:lnTo>
                    <a:pt x="329" y="557"/>
                  </a:lnTo>
                  <a:lnTo>
                    <a:pt x="452" y="368"/>
                  </a:lnTo>
                  <a:lnTo>
                    <a:pt x="584" y="107"/>
                  </a:lnTo>
                  <a:lnTo>
                    <a:pt x="608" y="47"/>
                  </a:lnTo>
                  <a:lnTo>
                    <a:pt x="647" y="8"/>
                  </a:lnTo>
                  <a:lnTo>
                    <a:pt x="690" y="0"/>
                  </a:lnTo>
                  <a:lnTo>
                    <a:pt x="741" y="15"/>
                  </a:lnTo>
                  <a:lnTo>
                    <a:pt x="777" y="50"/>
                  </a:lnTo>
                  <a:lnTo>
                    <a:pt x="833" y="176"/>
                  </a:lnTo>
                  <a:lnTo>
                    <a:pt x="833" y="621"/>
                  </a:lnTo>
                </a:path>
              </a:pathLst>
            </a:custGeom>
            <a:solidFill>
              <a:schemeClr val="accent1"/>
            </a:solidFill>
            <a:ln w="12700" cap="rnd">
              <a:solidFill>
                <a:schemeClr val="tx1"/>
              </a:solidFill>
              <a:prstDash val="sysDot"/>
              <a:round/>
              <a:headEnd type="none" w="sm" len="sm"/>
              <a:tailEnd type="none" w="sm" len="sm"/>
            </a:ln>
          </p:spPr>
          <p:txBody>
            <a:bodyPr/>
            <a:lstStyle/>
            <a:p>
              <a:endParaRPr lang="en-US"/>
            </a:p>
          </p:txBody>
        </p:sp>
        <p:sp>
          <p:nvSpPr>
            <p:cNvPr id="7178" name="Line 6"/>
            <p:cNvSpPr>
              <a:spLocks noChangeShapeType="1"/>
            </p:cNvSpPr>
            <p:nvPr/>
          </p:nvSpPr>
          <p:spPr bwMode="auto">
            <a:xfrm>
              <a:off x="108" y="2706"/>
              <a:ext cx="145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179" name="Line 7"/>
            <p:cNvSpPr>
              <a:spLocks noChangeShapeType="1"/>
            </p:cNvSpPr>
            <p:nvPr/>
          </p:nvSpPr>
          <p:spPr bwMode="auto">
            <a:xfrm flipV="1">
              <a:off x="864" y="1842"/>
              <a:ext cx="0" cy="864"/>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180" name="Arc 8"/>
            <p:cNvSpPr>
              <a:spLocks/>
            </p:cNvSpPr>
            <p:nvPr/>
          </p:nvSpPr>
          <p:spPr bwMode="auto">
            <a:xfrm>
              <a:off x="48" y="2610"/>
              <a:ext cx="48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181" name="Arc 9"/>
            <p:cNvSpPr>
              <a:spLocks/>
            </p:cNvSpPr>
            <p:nvPr/>
          </p:nvSpPr>
          <p:spPr bwMode="auto">
            <a:xfrm>
              <a:off x="769" y="2083"/>
              <a:ext cx="9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182" name="Freeform 10"/>
            <p:cNvSpPr>
              <a:spLocks/>
            </p:cNvSpPr>
            <p:nvPr/>
          </p:nvSpPr>
          <p:spPr bwMode="auto">
            <a:xfrm>
              <a:off x="502" y="2154"/>
              <a:ext cx="274" cy="487"/>
            </a:xfrm>
            <a:custGeom>
              <a:avLst/>
              <a:gdLst>
                <a:gd name="T0" fmla="*/ 0 w 274"/>
                <a:gd name="T1" fmla="*/ 486 h 487"/>
                <a:gd name="T2" fmla="*/ 5 w 274"/>
                <a:gd name="T3" fmla="*/ 485 h 487"/>
                <a:gd name="T4" fmla="*/ 8 w 274"/>
                <a:gd name="T5" fmla="*/ 480 h 487"/>
                <a:gd name="T6" fmla="*/ 12 w 274"/>
                <a:gd name="T7" fmla="*/ 474 h 487"/>
                <a:gd name="T8" fmla="*/ 17 w 274"/>
                <a:gd name="T9" fmla="*/ 471 h 487"/>
                <a:gd name="T10" fmla="*/ 20 w 274"/>
                <a:gd name="T11" fmla="*/ 465 h 487"/>
                <a:gd name="T12" fmla="*/ 24 w 274"/>
                <a:gd name="T13" fmla="*/ 459 h 487"/>
                <a:gd name="T14" fmla="*/ 29 w 274"/>
                <a:gd name="T15" fmla="*/ 455 h 487"/>
                <a:gd name="T16" fmla="*/ 125 w 274"/>
                <a:gd name="T17" fmla="*/ 294 h 487"/>
                <a:gd name="T18" fmla="*/ 227 w 274"/>
                <a:gd name="T19" fmla="*/ 92 h 487"/>
                <a:gd name="T20" fmla="*/ 273 w 274"/>
                <a:gd name="T21" fmla="*/ 0 h 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487"/>
                <a:gd name="T35" fmla="*/ 274 w 274"/>
                <a:gd name="T36" fmla="*/ 487 h 4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487">
                  <a:moveTo>
                    <a:pt x="0" y="486"/>
                  </a:moveTo>
                  <a:lnTo>
                    <a:pt x="5" y="485"/>
                  </a:lnTo>
                  <a:lnTo>
                    <a:pt x="8" y="480"/>
                  </a:lnTo>
                  <a:lnTo>
                    <a:pt x="12" y="474"/>
                  </a:lnTo>
                  <a:lnTo>
                    <a:pt x="17" y="471"/>
                  </a:lnTo>
                  <a:lnTo>
                    <a:pt x="20" y="465"/>
                  </a:lnTo>
                  <a:lnTo>
                    <a:pt x="24" y="459"/>
                  </a:lnTo>
                  <a:lnTo>
                    <a:pt x="29" y="455"/>
                  </a:lnTo>
                  <a:lnTo>
                    <a:pt x="125" y="294"/>
                  </a:lnTo>
                  <a:lnTo>
                    <a:pt x="227" y="92"/>
                  </a:lnTo>
                  <a:lnTo>
                    <a:pt x="273" y="0"/>
                  </a:lnTo>
                </a:path>
              </a:pathLst>
            </a:custGeom>
            <a:noFill/>
            <a:ln w="12700" cap="rnd">
              <a:solidFill>
                <a:schemeClr val="tx1"/>
              </a:solidFill>
              <a:round/>
              <a:headEnd type="none" w="sm" len="sm"/>
              <a:tailEnd type="none" w="sm" len="sm"/>
            </a:ln>
          </p:spPr>
          <p:txBody>
            <a:bodyPr/>
            <a:lstStyle/>
            <a:p>
              <a:endParaRPr lang="en-US"/>
            </a:p>
          </p:txBody>
        </p:sp>
        <p:sp>
          <p:nvSpPr>
            <p:cNvPr id="7183" name="Arc 11"/>
            <p:cNvSpPr>
              <a:spLocks/>
            </p:cNvSpPr>
            <p:nvPr/>
          </p:nvSpPr>
          <p:spPr bwMode="auto">
            <a:xfrm>
              <a:off x="1205" y="2612"/>
              <a:ext cx="48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184" name="Arc 12"/>
            <p:cNvSpPr>
              <a:spLocks/>
            </p:cNvSpPr>
            <p:nvPr/>
          </p:nvSpPr>
          <p:spPr bwMode="auto">
            <a:xfrm>
              <a:off x="868" y="208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none" w="sm" len="sm"/>
            </a:ln>
          </p:spPr>
          <p:txBody>
            <a:bodyPr wrap="none" anchor="ctr"/>
            <a:lstStyle/>
            <a:p>
              <a:endParaRPr lang="en-US"/>
            </a:p>
          </p:txBody>
        </p:sp>
        <p:sp>
          <p:nvSpPr>
            <p:cNvPr id="7185" name="Freeform 13"/>
            <p:cNvSpPr>
              <a:spLocks/>
            </p:cNvSpPr>
            <p:nvPr/>
          </p:nvSpPr>
          <p:spPr bwMode="auto">
            <a:xfrm>
              <a:off x="957" y="2156"/>
              <a:ext cx="274" cy="487"/>
            </a:xfrm>
            <a:custGeom>
              <a:avLst/>
              <a:gdLst>
                <a:gd name="T0" fmla="*/ 273 w 274"/>
                <a:gd name="T1" fmla="*/ 486 h 487"/>
                <a:gd name="T2" fmla="*/ 268 w 274"/>
                <a:gd name="T3" fmla="*/ 485 h 487"/>
                <a:gd name="T4" fmla="*/ 265 w 274"/>
                <a:gd name="T5" fmla="*/ 480 h 487"/>
                <a:gd name="T6" fmla="*/ 261 w 274"/>
                <a:gd name="T7" fmla="*/ 474 h 487"/>
                <a:gd name="T8" fmla="*/ 256 w 274"/>
                <a:gd name="T9" fmla="*/ 471 h 487"/>
                <a:gd name="T10" fmla="*/ 253 w 274"/>
                <a:gd name="T11" fmla="*/ 465 h 487"/>
                <a:gd name="T12" fmla="*/ 249 w 274"/>
                <a:gd name="T13" fmla="*/ 459 h 487"/>
                <a:gd name="T14" fmla="*/ 244 w 274"/>
                <a:gd name="T15" fmla="*/ 455 h 487"/>
                <a:gd name="T16" fmla="*/ 148 w 274"/>
                <a:gd name="T17" fmla="*/ 294 h 487"/>
                <a:gd name="T18" fmla="*/ 46 w 274"/>
                <a:gd name="T19" fmla="*/ 92 h 487"/>
                <a:gd name="T20" fmla="*/ 0 w 274"/>
                <a:gd name="T21" fmla="*/ 0 h 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487"/>
                <a:gd name="T35" fmla="*/ 274 w 274"/>
                <a:gd name="T36" fmla="*/ 487 h 4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487">
                  <a:moveTo>
                    <a:pt x="273" y="486"/>
                  </a:moveTo>
                  <a:lnTo>
                    <a:pt x="268" y="485"/>
                  </a:lnTo>
                  <a:lnTo>
                    <a:pt x="265" y="480"/>
                  </a:lnTo>
                  <a:lnTo>
                    <a:pt x="261" y="474"/>
                  </a:lnTo>
                  <a:lnTo>
                    <a:pt x="256" y="471"/>
                  </a:lnTo>
                  <a:lnTo>
                    <a:pt x="253" y="465"/>
                  </a:lnTo>
                  <a:lnTo>
                    <a:pt x="249" y="459"/>
                  </a:lnTo>
                  <a:lnTo>
                    <a:pt x="244" y="455"/>
                  </a:lnTo>
                  <a:lnTo>
                    <a:pt x="148" y="294"/>
                  </a:lnTo>
                  <a:lnTo>
                    <a:pt x="46" y="92"/>
                  </a:lnTo>
                  <a:lnTo>
                    <a:pt x="0" y="0"/>
                  </a:lnTo>
                </a:path>
              </a:pathLst>
            </a:custGeom>
            <a:noFill/>
            <a:ln w="12700" cap="rnd">
              <a:solidFill>
                <a:schemeClr val="tx1"/>
              </a:solidFill>
              <a:round/>
              <a:headEnd type="none" w="sm" len="sm"/>
              <a:tailEnd type="none" w="sm" len="sm"/>
            </a:ln>
          </p:spPr>
          <p:txBody>
            <a:bodyPr/>
            <a:lstStyle/>
            <a:p>
              <a:endParaRPr lang="en-US"/>
            </a:p>
          </p:txBody>
        </p:sp>
        <p:sp>
          <p:nvSpPr>
            <p:cNvPr id="7186" name="Rectangle 14"/>
            <p:cNvSpPr>
              <a:spLocks noChangeArrowheads="1"/>
            </p:cNvSpPr>
            <p:nvPr/>
          </p:nvSpPr>
          <p:spPr bwMode="auto">
            <a:xfrm>
              <a:off x="651" y="2469"/>
              <a:ext cx="278" cy="144"/>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900" i="1"/>
                <a:t>F(z)</a:t>
              </a:r>
            </a:p>
          </p:txBody>
        </p:sp>
        <p:sp>
          <p:nvSpPr>
            <p:cNvPr id="7187" name="Rectangle 15"/>
            <p:cNvSpPr>
              <a:spLocks noChangeArrowheads="1"/>
            </p:cNvSpPr>
            <p:nvPr/>
          </p:nvSpPr>
          <p:spPr bwMode="auto">
            <a:xfrm>
              <a:off x="941" y="2684"/>
              <a:ext cx="151" cy="144"/>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900" i="1"/>
                <a:t>z</a:t>
              </a:r>
            </a:p>
          </p:txBody>
        </p:sp>
        <p:sp>
          <p:nvSpPr>
            <p:cNvPr id="7188" name="Rectangle 16"/>
            <p:cNvSpPr>
              <a:spLocks noChangeArrowheads="1"/>
            </p:cNvSpPr>
            <p:nvPr/>
          </p:nvSpPr>
          <p:spPr bwMode="auto">
            <a:xfrm>
              <a:off x="786" y="2688"/>
              <a:ext cx="138" cy="144"/>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900"/>
                <a:t>0</a:t>
              </a:r>
            </a:p>
          </p:txBody>
        </p:sp>
      </p:grpSp>
      <p:sp>
        <p:nvSpPr>
          <p:cNvPr id="7173" name="Rectangle 17"/>
          <p:cNvSpPr>
            <a:spLocks noChangeArrowheads="1"/>
          </p:cNvSpPr>
          <p:nvPr/>
        </p:nvSpPr>
        <p:spPr bwMode="auto">
          <a:xfrm>
            <a:off x="188913" y="1665288"/>
            <a:ext cx="2438400" cy="3048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i="1"/>
              <a:t>      F</a:t>
            </a:r>
            <a:r>
              <a:rPr lang="en-US" sz="1400"/>
              <a:t>(</a:t>
            </a:r>
            <a:r>
              <a:rPr lang="en-US" sz="1400" i="1"/>
              <a:t>z</a:t>
            </a:r>
            <a:r>
              <a:rPr lang="en-US" sz="1400"/>
              <a:t>) = Prob( </a:t>
            </a:r>
            <a:r>
              <a:rPr lang="en-US" sz="1400" i="1"/>
              <a:t>N</a:t>
            </a:r>
            <a:r>
              <a:rPr lang="en-US" sz="1400"/>
              <a:t>(0,1) </a:t>
            </a:r>
            <a:r>
              <a:rPr lang="en-US" sz="1400" u="sng"/>
              <a:t>&lt;</a:t>
            </a:r>
            <a:r>
              <a:rPr lang="en-US" sz="1400"/>
              <a:t> </a:t>
            </a:r>
            <a:r>
              <a:rPr lang="en-US" sz="1400" i="1"/>
              <a:t>z</a:t>
            </a:r>
            <a:r>
              <a:rPr lang="en-US" sz="1400"/>
              <a:t>)</a:t>
            </a:r>
          </a:p>
        </p:txBody>
      </p:sp>
      <p:sp>
        <p:nvSpPr>
          <p:cNvPr id="18"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19" name="Footer Placeholder 4"/>
          <p:cNvSpPr>
            <a:spLocks noGrp="1"/>
          </p:cNvSpPr>
          <p:nvPr>
            <p:ph type="ftr" sz="quarter" idx="11"/>
          </p:nvPr>
        </p:nvSpPr>
        <p:spPr/>
        <p:txBody>
          <a:bodyPr/>
          <a:lstStyle/>
          <a:p>
            <a:pPr>
              <a:defRPr/>
            </a:pPr>
            <a:r>
              <a:rPr lang="en-US" smtClean="0"/>
              <a:t>Ardavan Asef-Vaziri</a:t>
            </a:r>
            <a:endParaRPr lang="en-US" dirty="0"/>
          </a:p>
        </p:txBody>
      </p:sp>
      <p:sp>
        <p:nvSpPr>
          <p:cNvPr id="20" name="Slide Number Placeholder 5"/>
          <p:cNvSpPr>
            <a:spLocks noGrp="1"/>
          </p:cNvSpPr>
          <p:nvPr>
            <p:ph type="sldNum" sz="quarter" idx="12"/>
          </p:nvPr>
        </p:nvSpPr>
        <p:spPr/>
        <p:txBody>
          <a:bodyPr/>
          <a:lstStyle/>
          <a:p>
            <a:pPr>
              <a:defRPr/>
            </a:pPr>
            <a:r>
              <a:rPr lang="en-US" smtClean="0"/>
              <a:t>1-</a:t>
            </a:r>
            <a:fld id="{C120E912-E591-41D3-A72F-7C83F278B024}" type="slidenum">
              <a:rPr lang="en-US" smtClean="0"/>
              <a:pPr>
                <a:defRPr/>
              </a:pPr>
              <a:t>18</a:t>
            </a:fld>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447800"/>
          </a:xfrm>
        </p:spPr>
        <p:txBody>
          <a:bodyPr>
            <a:normAutofit/>
          </a:bodyPr>
          <a:lstStyle/>
          <a:p>
            <a:pPr eaLnBrk="1" hangingPunct="1"/>
            <a:r>
              <a:rPr lang="en-US" dirty="0" smtClean="0">
                <a:latin typeface="Arial" charset="0"/>
                <a:cs typeface="Arial" charset="0"/>
              </a:rPr>
              <a:t>Excel: Given z, Compute Probability</a:t>
            </a:r>
          </a:p>
        </p:txBody>
      </p:sp>
      <p:pic>
        <p:nvPicPr>
          <p:cNvPr id="27651" name="Picture 3"/>
          <p:cNvPicPr>
            <a:picLocks noChangeAspect="1" noChangeArrowheads="1"/>
          </p:cNvPicPr>
          <p:nvPr/>
        </p:nvPicPr>
        <p:blipFill>
          <a:blip r:embed="rId3" cstate="print"/>
          <a:srcRect/>
          <a:stretch>
            <a:fillRect/>
          </a:stretch>
        </p:blipFill>
        <p:spPr bwMode="auto">
          <a:xfrm>
            <a:off x="533400" y="1549400"/>
            <a:ext cx="3930650" cy="3571875"/>
          </a:xfrm>
          <a:prstGeom prst="rect">
            <a:avLst/>
          </a:prstGeom>
          <a:noFill/>
          <a:ln w="9525">
            <a:noFill/>
            <a:miter lim="800000"/>
            <a:headEnd/>
            <a:tailEnd/>
          </a:ln>
        </p:spPr>
      </p:pic>
      <p:pic>
        <p:nvPicPr>
          <p:cNvPr id="923652" name="Picture 4"/>
          <p:cNvPicPr>
            <a:picLocks noChangeAspect="1" noChangeArrowheads="1"/>
          </p:cNvPicPr>
          <p:nvPr/>
        </p:nvPicPr>
        <p:blipFill>
          <a:blip r:embed="rId4" cstate="print"/>
          <a:srcRect/>
          <a:stretch>
            <a:fillRect/>
          </a:stretch>
        </p:blipFill>
        <p:spPr bwMode="auto">
          <a:xfrm>
            <a:off x="2359025" y="1516063"/>
            <a:ext cx="3767138" cy="2935287"/>
          </a:xfrm>
          <a:prstGeom prst="rect">
            <a:avLst/>
          </a:prstGeom>
          <a:noFill/>
          <a:ln w="9525">
            <a:noFill/>
            <a:miter lim="800000"/>
            <a:headEnd/>
            <a:tailEnd/>
          </a:ln>
        </p:spPr>
      </p:pic>
      <p:pic>
        <p:nvPicPr>
          <p:cNvPr id="923653" name="Picture 5"/>
          <p:cNvPicPr>
            <a:picLocks noChangeAspect="1" noChangeArrowheads="1"/>
          </p:cNvPicPr>
          <p:nvPr/>
        </p:nvPicPr>
        <p:blipFill>
          <a:blip r:embed="rId5" cstate="print"/>
          <a:srcRect/>
          <a:stretch>
            <a:fillRect/>
          </a:stretch>
        </p:blipFill>
        <p:spPr bwMode="auto">
          <a:xfrm>
            <a:off x="573088" y="4683125"/>
            <a:ext cx="4478337" cy="2174875"/>
          </a:xfrm>
          <a:prstGeom prst="rect">
            <a:avLst/>
          </a:prstGeom>
          <a:noFill/>
          <a:ln w="9525">
            <a:noFill/>
            <a:miter lim="800000"/>
            <a:headEnd/>
            <a:tailEnd/>
          </a:ln>
        </p:spPr>
      </p:pic>
      <p:pic>
        <p:nvPicPr>
          <p:cNvPr id="923654" name="Picture 6"/>
          <p:cNvPicPr>
            <a:picLocks noChangeAspect="1" noChangeArrowheads="1"/>
          </p:cNvPicPr>
          <p:nvPr/>
        </p:nvPicPr>
        <p:blipFill>
          <a:blip r:embed="rId6" cstate="print"/>
          <a:srcRect/>
          <a:stretch>
            <a:fillRect/>
          </a:stretch>
        </p:blipFill>
        <p:spPr bwMode="auto">
          <a:xfrm>
            <a:off x="5010150" y="3613150"/>
            <a:ext cx="4098925" cy="3244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3652"/>
                                        </p:tgtEl>
                                        <p:attrNameLst>
                                          <p:attrName>style.visibility</p:attrName>
                                        </p:attrNameLst>
                                      </p:cBhvr>
                                      <p:to>
                                        <p:strVal val="visible"/>
                                      </p:to>
                                    </p:set>
                                    <p:animEffect transition="in" filter="dissolve">
                                      <p:cBhvr>
                                        <p:cTn id="7" dur="500"/>
                                        <p:tgtEl>
                                          <p:spTgt spid="9236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3653"/>
                                        </p:tgtEl>
                                        <p:attrNameLst>
                                          <p:attrName>style.visibility</p:attrName>
                                        </p:attrNameLst>
                                      </p:cBhvr>
                                      <p:to>
                                        <p:strVal val="visible"/>
                                      </p:to>
                                    </p:set>
                                    <p:animEffect transition="in" filter="dissolve">
                                      <p:cBhvr>
                                        <p:cTn id="12" dur="500"/>
                                        <p:tgtEl>
                                          <p:spTgt spid="9236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3654"/>
                                        </p:tgtEl>
                                        <p:attrNameLst>
                                          <p:attrName>style.visibility</p:attrName>
                                        </p:attrNameLst>
                                      </p:cBhvr>
                                      <p:to>
                                        <p:strVal val="visible"/>
                                      </p:to>
                                    </p:set>
                                    <p:animEffect transition="in" filter="dissolve">
                                      <p:cBhvr>
                                        <p:cTn id="17" dur="500"/>
                                        <p:tgtEl>
                                          <p:spTgt spid="923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3999" cy="1371599"/>
          </a:xfrm>
        </p:spPr>
        <p:txBody>
          <a:bodyPr>
            <a:normAutofit/>
          </a:bodyPr>
          <a:lstStyle/>
          <a:p>
            <a:pPr>
              <a:defRPr/>
            </a:pPr>
            <a:r>
              <a:rPr lang="en-US" dirty="0" smtClean="0"/>
              <a:t>Continuous Probability Distributions</a:t>
            </a:r>
          </a:p>
        </p:txBody>
      </p:sp>
      <p:sp>
        <p:nvSpPr>
          <p:cNvPr id="16387" name="Rectangle 3"/>
          <p:cNvSpPr>
            <a:spLocks noGrp="1" noChangeArrowheads="1"/>
          </p:cNvSpPr>
          <p:nvPr>
            <p:ph type="body" idx="1"/>
          </p:nvPr>
        </p:nvSpPr>
        <p:spPr>
          <a:xfrm>
            <a:off x="381000" y="1524000"/>
            <a:ext cx="8096250" cy="4114800"/>
          </a:xfrm>
        </p:spPr>
        <p:txBody>
          <a:bodyPr/>
          <a:lstStyle/>
          <a:p>
            <a:r>
              <a:rPr lang="en-US" smtClean="0">
                <a:latin typeface="Arial" charset="0"/>
                <a:cs typeface="Arial" charset="0"/>
              </a:rPr>
              <a:t>The probability of the continuous random variable assuming a specific value is 0. </a:t>
            </a:r>
          </a:p>
          <a:p>
            <a:endParaRPr lang="en-US" smtClean="0">
              <a:latin typeface="Arial" charset="0"/>
              <a:cs typeface="Arial" charset="0"/>
            </a:endParaRPr>
          </a:p>
          <a:p>
            <a:r>
              <a:rPr lang="en-US" smtClean="0">
                <a:latin typeface="Arial" charset="0"/>
                <a:cs typeface="Arial" charset="0"/>
              </a:rPr>
              <a:t>The probability of the random variable assuming a value within a given interval from </a:t>
            </a:r>
            <a:r>
              <a:rPr lang="en-US" i="1" smtClean="0">
                <a:latin typeface="Arial" charset="0"/>
                <a:cs typeface="Arial" charset="0"/>
              </a:rPr>
              <a:t>x</a:t>
            </a:r>
            <a:r>
              <a:rPr lang="en-US" baseline="-25000" smtClean="0">
                <a:latin typeface="Arial" charset="0"/>
                <a:cs typeface="Arial" charset="0"/>
              </a:rPr>
              <a:t>1</a:t>
            </a:r>
            <a:r>
              <a:rPr lang="en-US" smtClean="0">
                <a:latin typeface="Arial" charset="0"/>
                <a:cs typeface="Arial" charset="0"/>
              </a:rPr>
              <a:t> to </a:t>
            </a:r>
            <a:r>
              <a:rPr lang="en-US" i="1" smtClean="0">
                <a:latin typeface="Arial" charset="0"/>
                <a:cs typeface="Arial" charset="0"/>
              </a:rPr>
              <a:t>x</a:t>
            </a:r>
            <a:r>
              <a:rPr lang="en-US" baseline="-25000" smtClean="0">
                <a:latin typeface="Arial" charset="0"/>
                <a:cs typeface="Arial" charset="0"/>
              </a:rPr>
              <a:t>2</a:t>
            </a:r>
            <a:r>
              <a:rPr lang="en-US" smtClean="0">
                <a:latin typeface="Arial" charset="0"/>
                <a:cs typeface="Arial" charset="0"/>
              </a:rPr>
              <a:t> is defined to be the </a:t>
            </a:r>
            <a:r>
              <a:rPr lang="en-US" b="1" smtClean="0">
                <a:latin typeface="Arial" charset="0"/>
                <a:cs typeface="Arial" charset="0"/>
              </a:rPr>
              <a:t>area under the graph</a:t>
            </a:r>
            <a:r>
              <a:rPr lang="en-US" b="1" i="1" smtClean="0">
                <a:latin typeface="Arial" charset="0"/>
                <a:cs typeface="Arial" charset="0"/>
              </a:rPr>
              <a:t> </a:t>
            </a:r>
            <a:r>
              <a:rPr lang="en-US" smtClean="0">
                <a:latin typeface="Arial" charset="0"/>
                <a:cs typeface="Arial" charset="0"/>
              </a:rPr>
              <a:t>of the </a:t>
            </a:r>
            <a:r>
              <a:rPr lang="en-US" b="1" smtClean="0">
                <a:latin typeface="Arial" charset="0"/>
                <a:cs typeface="Arial" charset="0"/>
              </a:rPr>
              <a:t>probability density function</a:t>
            </a:r>
            <a:r>
              <a:rPr lang="en-US" i="1" smtClean="0">
                <a:latin typeface="Arial" charset="0"/>
                <a:cs typeface="Arial" charset="0"/>
              </a:rPr>
              <a:t> </a:t>
            </a:r>
            <a:r>
              <a:rPr lang="en-US" smtClean="0">
                <a:latin typeface="Arial" charset="0"/>
                <a:cs typeface="Arial" charset="0"/>
              </a:rPr>
              <a:t>between</a:t>
            </a:r>
            <a:r>
              <a:rPr lang="en-US" i="1" smtClean="0">
                <a:latin typeface="Arial" charset="0"/>
                <a:cs typeface="Arial" charset="0"/>
              </a:rPr>
              <a:t> x</a:t>
            </a:r>
            <a:r>
              <a:rPr lang="en-US" baseline="-25000" smtClean="0">
                <a:latin typeface="Arial" charset="0"/>
                <a:cs typeface="Arial" charset="0"/>
              </a:rPr>
              <a:t>1</a:t>
            </a:r>
            <a:r>
              <a:rPr lang="en-US" i="1" smtClean="0">
                <a:latin typeface="Arial" charset="0"/>
                <a:cs typeface="Arial" charset="0"/>
              </a:rPr>
              <a:t> </a:t>
            </a:r>
            <a:r>
              <a:rPr lang="en-US" smtClean="0">
                <a:latin typeface="Arial" charset="0"/>
                <a:cs typeface="Arial" charset="0"/>
              </a:rPr>
              <a:t>and</a:t>
            </a:r>
            <a:r>
              <a:rPr lang="en-US" i="1" smtClean="0">
                <a:latin typeface="Arial" charset="0"/>
                <a:cs typeface="Arial" charset="0"/>
              </a:rPr>
              <a:t> x</a:t>
            </a:r>
            <a:r>
              <a:rPr lang="en-US" i="1" baseline="-25000" smtClean="0">
                <a:latin typeface="Arial" charset="0"/>
                <a:cs typeface="Arial" charset="0"/>
              </a:rPr>
              <a:t>2</a:t>
            </a:r>
            <a:r>
              <a:rPr lang="en-US" i="1" smtClean="0">
                <a:latin typeface="Arial" charset="0"/>
                <a:cs typeface="Arial" charset="0"/>
              </a:rPr>
              <a:t>.</a:t>
            </a:r>
          </a:p>
          <a:p>
            <a:endParaRPr lang="en-US" i="1"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76913883-E5A9-4829-A8C8-43C956AB7DE4}" type="slidenum">
              <a:rPr lang="en-US" smtClean="0"/>
              <a:pPr>
                <a:defRPr/>
              </a:pPr>
              <a:t>2</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371600"/>
          </a:xfrm>
        </p:spPr>
        <p:txBody>
          <a:bodyPr>
            <a:normAutofit/>
          </a:bodyPr>
          <a:lstStyle/>
          <a:p>
            <a:pPr eaLnBrk="1" hangingPunct="1"/>
            <a:r>
              <a:rPr lang="en-US" dirty="0" smtClean="0">
                <a:latin typeface="Arial" charset="0"/>
                <a:cs typeface="Arial" charset="0"/>
              </a:rPr>
              <a:t>Excel: Given Probability, Compute z</a:t>
            </a:r>
          </a:p>
        </p:txBody>
      </p:sp>
      <p:pic>
        <p:nvPicPr>
          <p:cNvPr id="925699" name="Picture 3"/>
          <p:cNvPicPr>
            <a:picLocks noChangeAspect="1" noChangeArrowheads="1"/>
          </p:cNvPicPr>
          <p:nvPr/>
        </p:nvPicPr>
        <p:blipFill>
          <a:blip r:embed="rId3" cstate="print"/>
          <a:srcRect/>
          <a:stretch>
            <a:fillRect/>
          </a:stretch>
        </p:blipFill>
        <p:spPr bwMode="auto">
          <a:xfrm>
            <a:off x="533400" y="1508125"/>
            <a:ext cx="4179888" cy="3308350"/>
          </a:xfrm>
          <a:prstGeom prst="rect">
            <a:avLst/>
          </a:prstGeom>
          <a:noFill/>
          <a:ln w="9525">
            <a:noFill/>
            <a:miter lim="800000"/>
            <a:headEnd/>
            <a:tailEnd/>
          </a:ln>
        </p:spPr>
      </p:pic>
      <p:pic>
        <p:nvPicPr>
          <p:cNvPr id="925700" name="Picture 4"/>
          <p:cNvPicPr>
            <a:picLocks noChangeAspect="1" noChangeArrowheads="1"/>
          </p:cNvPicPr>
          <p:nvPr/>
        </p:nvPicPr>
        <p:blipFill>
          <a:blip r:embed="rId4" cstate="print"/>
          <a:srcRect/>
          <a:stretch>
            <a:fillRect/>
          </a:stretch>
        </p:blipFill>
        <p:spPr bwMode="auto">
          <a:xfrm>
            <a:off x="2819400" y="1492250"/>
            <a:ext cx="3846513" cy="2995613"/>
          </a:xfrm>
          <a:prstGeom prst="rect">
            <a:avLst/>
          </a:prstGeom>
          <a:noFill/>
          <a:ln w="9525">
            <a:noFill/>
            <a:miter lim="800000"/>
            <a:headEnd/>
            <a:tailEnd/>
          </a:ln>
        </p:spPr>
      </p:pic>
      <p:pic>
        <p:nvPicPr>
          <p:cNvPr id="925701" name="Picture 5"/>
          <p:cNvPicPr>
            <a:picLocks noChangeAspect="1" noChangeArrowheads="1"/>
          </p:cNvPicPr>
          <p:nvPr/>
        </p:nvPicPr>
        <p:blipFill>
          <a:blip r:embed="rId5" cstate="print"/>
          <a:srcRect/>
          <a:stretch>
            <a:fillRect/>
          </a:stretch>
        </p:blipFill>
        <p:spPr bwMode="auto">
          <a:xfrm>
            <a:off x="552450" y="4152900"/>
            <a:ext cx="4572000" cy="2220913"/>
          </a:xfrm>
          <a:prstGeom prst="rect">
            <a:avLst/>
          </a:prstGeom>
          <a:noFill/>
          <a:ln w="9525">
            <a:noFill/>
            <a:miter lim="800000"/>
            <a:headEnd/>
            <a:tailEnd/>
          </a:ln>
        </p:spPr>
      </p:pic>
      <p:pic>
        <p:nvPicPr>
          <p:cNvPr id="925702" name="Picture 6"/>
          <p:cNvPicPr>
            <a:picLocks noChangeAspect="1" noChangeArrowheads="1"/>
          </p:cNvPicPr>
          <p:nvPr/>
        </p:nvPicPr>
        <p:blipFill>
          <a:blip r:embed="rId6" cstate="print"/>
          <a:srcRect/>
          <a:stretch>
            <a:fillRect/>
          </a:stretch>
        </p:blipFill>
        <p:spPr bwMode="auto">
          <a:xfrm>
            <a:off x="4821238" y="3549650"/>
            <a:ext cx="4179887" cy="33083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5699"/>
                                        </p:tgtEl>
                                        <p:attrNameLst>
                                          <p:attrName>style.visibility</p:attrName>
                                        </p:attrNameLst>
                                      </p:cBhvr>
                                      <p:to>
                                        <p:strVal val="visible"/>
                                      </p:to>
                                    </p:set>
                                    <p:animEffect transition="in" filter="dissolve">
                                      <p:cBhvr>
                                        <p:cTn id="7" dur="500"/>
                                        <p:tgtEl>
                                          <p:spTgt spid="925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5700"/>
                                        </p:tgtEl>
                                        <p:attrNameLst>
                                          <p:attrName>style.visibility</p:attrName>
                                        </p:attrNameLst>
                                      </p:cBhvr>
                                      <p:to>
                                        <p:strVal val="visible"/>
                                      </p:to>
                                    </p:set>
                                    <p:animEffect transition="in" filter="dissolve">
                                      <p:cBhvr>
                                        <p:cTn id="12" dur="500"/>
                                        <p:tgtEl>
                                          <p:spTgt spid="9257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5701"/>
                                        </p:tgtEl>
                                        <p:attrNameLst>
                                          <p:attrName>style.visibility</p:attrName>
                                        </p:attrNameLst>
                                      </p:cBhvr>
                                      <p:to>
                                        <p:strVal val="visible"/>
                                      </p:to>
                                    </p:set>
                                    <p:animEffect transition="in" filter="dissolve">
                                      <p:cBhvr>
                                        <p:cTn id="17" dur="500"/>
                                        <p:tgtEl>
                                          <p:spTgt spid="92570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5702"/>
                                        </p:tgtEl>
                                        <p:attrNameLst>
                                          <p:attrName>style.visibility</p:attrName>
                                        </p:attrNameLst>
                                      </p:cBhvr>
                                      <p:to>
                                        <p:strVal val="visible"/>
                                      </p:to>
                                    </p:set>
                                    <p:animEffect transition="in" filter="dissolve">
                                      <p:cBhvr>
                                        <p:cTn id="22" dur="500"/>
                                        <p:tgtEl>
                                          <p:spTgt spid="92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371599"/>
          </a:xfrm>
        </p:spPr>
        <p:txBody>
          <a:bodyPr/>
          <a:lstStyle/>
          <a:p>
            <a:r>
              <a:rPr lang="en-US" dirty="0" smtClean="0">
                <a:latin typeface="Arial" charset="0"/>
                <a:cs typeface="Arial" charset="0"/>
              </a:rPr>
              <a:t>Example</a:t>
            </a:r>
          </a:p>
        </p:txBody>
      </p:sp>
      <p:sp>
        <p:nvSpPr>
          <p:cNvPr id="26627" name="Rectangle 3"/>
          <p:cNvSpPr>
            <a:spLocks noGrp="1" noChangeArrowheads="1"/>
          </p:cNvSpPr>
          <p:nvPr>
            <p:ph type="body" idx="1"/>
          </p:nvPr>
        </p:nvSpPr>
        <p:spPr>
          <a:xfrm>
            <a:off x="685800" y="1524000"/>
            <a:ext cx="7772400" cy="4929188"/>
          </a:xfrm>
        </p:spPr>
        <p:txBody>
          <a:bodyPr/>
          <a:lstStyle/>
          <a:p>
            <a:pPr marL="0" indent="0">
              <a:buFont typeface="Monotype Sorts" pitchFamily="1" charset="2"/>
              <a:buNone/>
            </a:pPr>
            <a:r>
              <a:rPr lang="en-US" sz="2400" dirty="0" smtClean="0">
                <a:latin typeface="Arial" charset="0"/>
                <a:cs typeface="Arial" charset="0"/>
              </a:rPr>
              <a:t>It is believed that the duration of an activity has a mean of 30 days and the standard deviation of 6 days. What is the probability (risk) of the activity to have a length of greater than 40 days. The project manager would like to know the probability of the activity duration to be greater than 40 days, P(</a:t>
            </a:r>
            <a:r>
              <a:rPr lang="en-US" sz="2400" i="1" dirty="0" smtClean="0">
                <a:latin typeface="Arial" charset="0"/>
                <a:cs typeface="Arial" charset="0"/>
              </a:rPr>
              <a:t>x</a:t>
            </a:r>
            <a:r>
              <a:rPr lang="en-US" sz="2400" dirty="0" smtClean="0">
                <a:latin typeface="Arial" charset="0"/>
                <a:cs typeface="Arial" charset="0"/>
              </a:rPr>
              <a:t> &gt; 40).   </a:t>
            </a:r>
          </a:p>
          <a:p>
            <a:pPr>
              <a:buFont typeface="Monotype Sorts" pitchFamily="1" charset="2"/>
              <a:buNone/>
            </a:pPr>
            <a:r>
              <a:rPr lang="en-US" sz="2400" dirty="0" smtClean="0">
                <a:latin typeface="Arial" charset="0"/>
                <a:cs typeface="Arial" charset="0"/>
              </a:rPr>
              <a:t>P(</a:t>
            </a:r>
            <a:r>
              <a:rPr lang="en-US" sz="2400" i="1" dirty="0" smtClean="0">
                <a:latin typeface="Arial" charset="0"/>
                <a:cs typeface="Arial" charset="0"/>
              </a:rPr>
              <a:t>x</a:t>
            </a:r>
            <a:r>
              <a:rPr lang="en-US" sz="2400" dirty="0" smtClean="0">
                <a:latin typeface="Arial" charset="0"/>
                <a:cs typeface="Arial" charset="0"/>
              </a:rPr>
              <a:t> &gt; 40). = P(x≥40</a:t>
            </a:r>
            <a:r>
              <a:rPr lang="en-US" sz="2400" dirty="0" smtClean="0">
                <a:latin typeface="Arial" charset="0"/>
                <a:cs typeface="Arial" charset="0"/>
                <a:sym typeface="Symbol" pitchFamily="18" charset="2"/>
              </a:rPr>
              <a:t>) = 1- </a:t>
            </a:r>
            <a:r>
              <a:rPr lang="en-US" sz="2400" dirty="0" smtClean="0">
                <a:latin typeface="Arial" charset="0"/>
                <a:cs typeface="Arial" charset="0"/>
              </a:rPr>
              <a:t>P(x</a:t>
            </a:r>
            <a:r>
              <a:rPr lang="en-US" sz="2400" dirty="0" smtClean="0">
                <a:latin typeface="Arial" charset="0"/>
                <a:cs typeface="Arial" charset="0"/>
                <a:sym typeface="Symbol" pitchFamily="18" charset="2"/>
              </a:rPr>
              <a:t>40) </a:t>
            </a:r>
          </a:p>
          <a:p>
            <a:pPr>
              <a:buFont typeface="Monotype Sorts" pitchFamily="1" charset="2"/>
              <a:buNone/>
            </a:pPr>
            <a:r>
              <a:rPr lang="en-US" sz="2400" dirty="0" smtClean="0">
                <a:latin typeface="Arial" charset="0"/>
                <a:cs typeface="Arial" charset="0"/>
              </a:rPr>
              <a:t>P(x</a:t>
            </a:r>
            <a:r>
              <a:rPr lang="en-US" sz="2400" dirty="0" smtClean="0">
                <a:latin typeface="Arial" charset="0"/>
                <a:cs typeface="Arial" charset="0"/>
                <a:sym typeface="Symbol" pitchFamily="18" charset="2"/>
              </a:rPr>
              <a:t>40) = P(z  (40-30)/6) = P(z  1.67) = 0.9525</a:t>
            </a:r>
          </a:p>
          <a:p>
            <a:pPr>
              <a:buFont typeface="Wingdings" pitchFamily="1" charset="2"/>
              <a:buNone/>
            </a:pPr>
            <a:r>
              <a:rPr lang="en-US" sz="2400" dirty="0" smtClean="0">
                <a:latin typeface="Arial" charset="0"/>
                <a:cs typeface="Arial" charset="0"/>
              </a:rPr>
              <a:t>P(x</a:t>
            </a:r>
            <a:r>
              <a:rPr lang="en-US" sz="2400" dirty="0" smtClean="0">
                <a:latin typeface="Arial" charset="0"/>
                <a:cs typeface="Arial" charset="0"/>
                <a:sym typeface="Symbol" pitchFamily="18" charset="2"/>
              </a:rPr>
              <a:t>40)  = 0.9525 </a:t>
            </a:r>
            <a:r>
              <a:rPr lang="en-US" sz="2400" dirty="0" smtClean="0">
                <a:latin typeface="Arial" charset="0"/>
                <a:cs typeface="Arial" charset="0"/>
                <a:sym typeface="Wingdings" pitchFamily="1" charset="2"/>
              </a:rPr>
              <a:t> </a:t>
            </a:r>
            <a:r>
              <a:rPr lang="en-US" sz="2400" dirty="0" smtClean="0">
                <a:latin typeface="Arial" charset="0"/>
                <a:cs typeface="Arial" charset="0"/>
              </a:rPr>
              <a:t>P(x≥40</a:t>
            </a:r>
            <a:r>
              <a:rPr lang="en-US" sz="2400" dirty="0" smtClean="0">
                <a:latin typeface="Arial" charset="0"/>
                <a:cs typeface="Arial" charset="0"/>
                <a:sym typeface="Symbol" pitchFamily="18" charset="2"/>
              </a:rPr>
              <a:t>) = 1- 0.9525 = .0475</a:t>
            </a:r>
          </a:p>
          <a:p>
            <a:pPr>
              <a:buFont typeface="Monotype Sorts" pitchFamily="1" charset="2"/>
              <a:buNone/>
            </a:pPr>
            <a:endParaRPr lang="en-US" sz="2400" dirty="0" smtClean="0">
              <a:latin typeface="Arial" charset="0"/>
              <a:cs typeface="Arial" charset="0"/>
              <a:sym typeface="Symbol" pitchFamily="18" charset="2"/>
            </a:endParaRPr>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1B4080AB-1916-4B2B-865B-B583E4393C9A}" type="slidenum">
              <a:rPr lang="en-US" smtClean="0"/>
              <a:pPr>
                <a:defRPr/>
              </a:pPr>
              <a:t>21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600200"/>
            <a:ext cx="8763000" cy="1371600"/>
          </a:xfrm>
        </p:spPr>
        <p:txBody>
          <a:bodyPr/>
          <a:lstStyle/>
          <a:p>
            <a:pPr marL="0" indent="0">
              <a:buFont typeface="Monotype Sorts" pitchFamily="1" charset="2"/>
              <a:buNone/>
            </a:pPr>
            <a:r>
              <a:rPr lang="en-US" dirty="0" smtClean="0">
                <a:latin typeface="Arial" charset="0"/>
                <a:cs typeface="Arial" charset="0"/>
              </a:rPr>
              <a:t>If the project manager  wants to know a number such that with 10% probability the duration of the project is greater than that number. </a:t>
            </a:r>
          </a:p>
          <a:p>
            <a:pPr>
              <a:buFont typeface="Monotype Sorts" pitchFamily="1" charset="2"/>
              <a:buNone/>
            </a:pPr>
            <a:endParaRPr lang="en-US" dirty="0" smtClean="0">
              <a:latin typeface="Arial" charset="0"/>
              <a:cs typeface="Arial" charset="0"/>
            </a:endParaRPr>
          </a:p>
          <a:p>
            <a:pPr lvl="4">
              <a:buFontTx/>
              <a:buNone/>
            </a:pPr>
            <a:endParaRPr lang="en-US" dirty="0" smtClean="0">
              <a:solidFill>
                <a:srgbClr val="CF0E30"/>
              </a:solidFill>
            </a:endParaRPr>
          </a:p>
          <a:p>
            <a:pPr>
              <a:buFont typeface="Monotype Sorts" pitchFamily="1" charset="2"/>
              <a:buNone/>
            </a:pPr>
            <a:endParaRPr lang="en-US" dirty="0" smtClean="0">
              <a:latin typeface="Arial" charset="0"/>
              <a:cs typeface="Arial" charset="0"/>
            </a:endParaRPr>
          </a:p>
          <a:p>
            <a:pPr>
              <a:buFont typeface="Monotype Sorts" pitchFamily="1" charset="2"/>
              <a:buNone/>
            </a:pPr>
            <a:endParaRPr lang="en-US" dirty="0" smtClean="0">
              <a:latin typeface="Arial" charset="0"/>
              <a:cs typeface="Arial" charset="0"/>
            </a:endParaRPr>
          </a:p>
          <a:p>
            <a:pPr>
              <a:buFont typeface="Monotype Sorts" pitchFamily="1" charset="2"/>
              <a:buNone/>
            </a:pPr>
            <a:endParaRPr lang="en-US" dirty="0" smtClean="0">
              <a:latin typeface="Arial" charset="0"/>
              <a:cs typeface="Arial" charset="0"/>
            </a:endParaRPr>
          </a:p>
          <a:p>
            <a:pPr>
              <a:buFont typeface="Monotype Sorts" pitchFamily="1" charset="2"/>
              <a:buNone/>
            </a:pPr>
            <a:endParaRPr lang="en-US" dirty="0" smtClean="0">
              <a:latin typeface="Arial" charset="0"/>
              <a:cs typeface="Arial" charset="0"/>
            </a:endParaRPr>
          </a:p>
        </p:txBody>
      </p:sp>
      <p:sp>
        <p:nvSpPr>
          <p:cNvPr id="30723" name="Freeform 3"/>
          <p:cNvSpPr>
            <a:spLocks/>
          </p:cNvSpPr>
          <p:nvPr/>
        </p:nvSpPr>
        <p:spPr bwMode="auto">
          <a:xfrm>
            <a:off x="3689350" y="3003550"/>
            <a:ext cx="4460875" cy="3090863"/>
          </a:xfrm>
          <a:custGeom>
            <a:avLst/>
            <a:gdLst>
              <a:gd name="T0" fmla="*/ 2147483647 w 2810"/>
              <a:gd name="T1" fmla="*/ 2147483647 h 1947"/>
              <a:gd name="T2" fmla="*/ 2147483647 w 2810"/>
              <a:gd name="T3" fmla="*/ 2147483647 h 1947"/>
              <a:gd name="T4" fmla="*/ 2147483647 w 2810"/>
              <a:gd name="T5" fmla="*/ 2147483647 h 1947"/>
              <a:gd name="T6" fmla="*/ 2147483647 w 2810"/>
              <a:gd name="T7" fmla="*/ 2147483647 h 1947"/>
              <a:gd name="T8" fmla="*/ 2147483647 w 2810"/>
              <a:gd name="T9" fmla="*/ 2147483647 h 1947"/>
              <a:gd name="T10" fmla="*/ 2147483647 w 2810"/>
              <a:gd name="T11" fmla="*/ 2147483647 h 1947"/>
              <a:gd name="T12" fmla="*/ 2147483647 w 2810"/>
              <a:gd name="T13" fmla="*/ 2147483647 h 1947"/>
              <a:gd name="T14" fmla="*/ 2147483647 w 2810"/>
              <a:gd name="T15" fmla="*/ 2147483647 h 1947"/>
              <a:gd name="T16" fmla="*/ 2147483647 w 2810"/>
              <a:gd name="T17" fmla="*/ 2147483647 h 1947"/>
              <a:gd name="T18" fmla="*/ 2147483647 w 2810"/>
              <a:gd name="T19" fmla="*/ 2147483647 h 1947"/>
              <a:gd name="T20" fmla="*/ 2147483647 w 2810"/>
              <a:gd name="T21" fmla="*/ 2147483647 h 1947"/>
              <a:gd name="T22" fmla="*/ 2147483647 w 2810"/>
              <a:gd name="T23" fmla="*/ 2147483647 h 1947"/>
              <a:gd name="T24" fmla="*/ 2147483647 w 2810"/>
              <a:gd name="T25" fmla="*/ 2147483647 h 1947"/>
              <a:gd name="T26" fmla="*/ 2147483647 w 2810"/>
              <a:gd name="T27" fmla="*/ 2147483647 h 1947"/>
              <a:gd name="T28" fmla="*/ 2147483647 w 2810"/>
              <a:gd name="T29" fmla="*/ 2147483647 h 1947"/>
              <a:gd name="T30" fmla="*/ 2147483647 w 2810"/>
              <a:gd name="T31" fmla="*/ 2147483647 h 1947"/>
              <a:gd name="T32" fmla="*/ 2147483647 w 2810"/>
              <a:gd name="T33" fmla="*/ 2147483647 h 1947"/>
              <a:gd name="T34" fmla="*/ 2147483647 w 2810"/>
              <a:gd name="T35" fmla="*/ 2147483647 h 1947"/>
              <a:gd name="T36" fmla="*/ 2147483647 w 2810"/>
              <a:gd name="T37" fmla="*/ 2147483647 h 1947"/>
              <a:gd name="T38" fmla="*/ 2147483647 w 2810"/>
              <a:gd name="T39" fmla="*/ 2147483647 h 1947"/>
              <a:gd name="T40" fmla="*/ 2147483647 w 2810"/>
              <a:gd name="T41" fmla="*/ 2147483647 h 1947"/>
              <a:gd name="T42" fmla="*/ 0 w 2810"/>
              <a:gd name="T43" fmla="*/ 2147483647 h 1947"/>
              <a:gd name="T44" fmla="*/ 2147483647 w 2810"/>
              <a:gd name="T45" fmla="*/ 2147483647 h 1947"/>
              <a:gd name="T46" fmla="*/ 2147483647 w 2810"/>
              <a:gd name="T47" fmla="*/ 2147483647 h 1947"/>
              <a:gd name="T48" fmla="*/ 2147483647 w 2810"/>
              <a:gd name="T49" fmla="*/ 2147483647 h 1947"/>
              <a:gd name="T50" fmla="*/ 2147483647 w 2810"/>
              <a:gd name="T51" fmla="*/ 2147483647 h 1947"/>
              <a:gd name="T52" fmla="*/ 2147483647 w 2810"/>
              <a:gd name="T53" fmla="*/ 2147483647 h 1947"/>
              <a:gd name="T54" fmla="*/ 2147483647 w 2810"/>
              <a:gd name="T55" fmla="*/ 2147483647 h 1947"/>
              <a:gd name="T56" fmla="*/ 2147483647 w 2810"/>
              <a:gd name="T57" fmla="*/ 2147483647 h 1947"/>
              <a:gd name="T58" fmla="*/ 2147483647 w 2810"/>
              <a:gd name="T59" fmla="*/ 2147483647 h 1947"/>
              <a:gd name="T60" fmla="*/ 2147483647 w 2810"/>
              <a:gd name="T61" fmla="*/ 2147483647 h 1947"/>
              <a:gd name="T62" fmla="*/ 2147483647 w 2810"/>
              <a:gd name="T63" fmla="*/ 2147483647 h 1947"/>
              <a:gd name="T64" fmla="*/ 2147483647 w 2810"/>
              <a:gd name="T65" fmla="*/ 2147483647 h 1947"/>
              <a:gd name="T66" fmla="*/ 2147483647 w 2810"/>
              <a:gd name="T67" fmla="*/ 2147483647 h 1947"/>
              <a:gd name="T68" fmla="*/ 2147483647 w 2810"/>
              <a:gd name="T69" fmla="*/ 2147483647 h 1947"/>
              <a:gd name="T70" fmla="*/ 2147483647 w 2810"/>
              <a:gd name="T71" fmla="*/ 2147483647 h 1947"/>
              <a:gd name="T72" fmla="*/ 2147483647 w 2810"/>
              <a:gd name="T73" fmla="*/ 2147483647 h 1947"/>
              <a:gd name="T74" fmla="*/ 2147483647 w 2810"/>
              <a:gd name="T75" fmla="*/ 2147483647 h 1947"/>
              <a:gd name="T76" fmla="*/ 2147483647 w 2810"/>
              <a:gd name="T77" fmla="*/ 2147483647 h 1947"/>
              <a:gd name="T78" fmla="*/ 2147483647 w 2810"/>
              <a:gd name="T79" fmla="*/ 2147483647 h 1947"/>
              <a:gd name="T80" fmla="*/ 2147483647 w 2810"/>
              <a:gd name="T81" fmla="*/ 2147483647 h 1947"/>
              <a:gd name="T82" fmla="*/ 2147483647 w 2810"/>
              <a:gd name="T83" fmla="*/ 2147483647 h 1947"/>
              <a:gd name="T84" fmla="*/ 2147483647 w 2810"/>
              <a:gd name="T85" fmla="*/ 2147483647 h 1947"/>
              <a:gd name="T86" fmla="*/ 2147483647 w 2810"/>
              <a:gd name="T87" fmla="*/ 2147483647 h 1947"/>
              <a:gd name="T88" fmla="*/ 2147483647 w 2810"/>
              <a:gd name="T89" fmla="*/ 2147483647 h 1947"/>
              <a:gd name="T90" fmla="*/ 2147483647 w 2810"/>
              <a:gd name="T91" fmla="*/ 2147483647 h 1947"/>
              <a:gd name="T92" fmla="*/ 2147483647 w 2810"/>
              <a:gd name="T93" fmla="*/ 2147483647 h 1947"/>
              <a:gd name="T94" fmla="*/ 2147483647 w 2810"/>
              <a:gd name="T95" fmla="*/ 2147483647 h 1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10"/>
              <a:gd name="T145" fmla="*/ 0 h 1947"/>
              <a:gd name="T146" fmla="*/ 2810 w 2810"/>
              <a:gd name="T147" fmla="*/ 1947 h 1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10" h="1947">
                <a:moveTo>
                  <a:pt x="1383" y="0"/>
                </a:moveTo>
                <a:lnTo>
                  <a:pt x="1349" y="7"/>
                </a:lnTo>
                <a:lnTo>
                  <a:pt x="1316" y="20"/>
                </a:lnTo>
                <a:lnTo>
                  <a:pt x="1288" y="47"/>
                </a:lnTo>
                <a:lnTo>
                  <a:pt x="1265" y="71"/>
                </a:lnTo>
                <a:lnTo>
                  <a:pt x="1232" y="111"/>
                </a:lnTo>
                <a:lnTo>
                  <a:pt x="1208" y="148"/>
                </a:lnTo>
                <a:lnTo>
                  <a:pt x="1200" y="177"/>
                </a:lnTo>
                <a:lnTo>
                  <a:pt x="1176" y="216"/>
                </a:lnTo>
                <a:lnTo>
                  <a:pt x="1158" y="252"/>
                </a:lnTo>
                <a:lnTo>
                  <a:pt x="1140" y="291"/>
                </a:lnTo>
                <a:lnTo>
                  <a:pt x="1119" y="330"/>
                </a:lnTo>
                <a:lnTo>
                  <a:pt x="1104" y="369"/>
                </a:lnTo>
                <a:lnTo>
                  <a:pt x="1092" y="402"/>
                </a:lnTo>
                <a:lnTo>
                  <a:pt x="1077" y="432"/>
                </a:lnTo>
                <a:lnTo>
                  <a:pt x="1065" y="462"/>
                </a:lnTo>
                <a:lnTo>
                  <a:pt x="1050" y="498"/>
                </a:lnTo>
                <a:lnTo>
                  <a:pt x="1035" y="534"/>
                </a:lnTo>
                <a:lnTo>
                  <a:pt x="1026" y="573"/>
                </a:lnTo>
                <a:lnTo>
                  <a:pt x="1008" y="612"/>
                </a:lnTo>
                <a:lnTo>
                  <a:pt x="996" y="651"/>
                </a:lnTo>
                <a:lnTo>
                  <a:pt x="984" y="684"/>
                </a:lnTo>
                <a:lnTo>
                  <a:pt x="972" y="723"/>
                </a:lnTo>
                <a:lnTo>
                  <a:pt x="963" y="759"/>
                </a:lnTo>
                <a:lnTo>
                  <a:pt x="954" y="792"/>
                </a:lnTo>
                <a:lnTo>
                  <a:pt x="945" y="831"/>
                </a:lnTo>
                <a:lnTo>
                  <a:pt x="933" y="867"/>
                </a:lnTo>
                <a:lnTo>
                  <a:pt x="927" y="903"/>
                </a:lnTo>
                <a:lnTo>
                  <a:pt x="908" y="942"/>
                </a:lnTo>
                <a:lnTo>
                  <a:pt x="903" y="975"/>
                </a:lnTo>
                <a:lnTo>
                  <a:pt x="894" y="1011"/>
                </a:lnTo>
                <a:lnTo>
                  <a:pt x="882" y="1047"/>
                </a:lnTo>
                <a:lnTo>
                  <a:pt x="870" y="1089"/>
                </a:lnTo>
                <a:lnTo>
                  <a:pt x="858" y="1125"/>
                </a:lnTo>
                <a:lnTo>
                  <a:pt x="843" y="1170"/>
                </a:lnTo>
                <a:lnTo>
                  <a:pt x="834" y="1200"/>
                </a:lnTo>
                <a:lnTo>
                  <a:pt x="822" y="1233"/>
                </a:lnTo>
                <a:lnTo>
                  <a:pt x="807" y="1266"/>
                </a:lnTo>
                <a:lnTo>
                  <a:pt x="792" y="1302"/>
                </a:lnTo>
                <a:lnTo>
                  <a:pt x="774" y="1341"/>
                </a:lnTo>
                <a:lnTo>
                  <a:pt x="753" y="1377"/>
                </a:lnTo>
                <a:lnTo>
                  <a:pt x="735" y="1419"/>
                </a:lnTo>
                <a:lnTo>
                  <a:pt x="711" y="1458"/>
                </a:lnTo>
                <a:lnTo>
                  <a:pt x="690" y="1497"/>
                </a:lnTo>
                <a:lnTo>
                  <a:pt x="660" y="1539"/>
                </a:lnTo>
                <a:lnTo>
                  <a:pt x="636" y="1569"/>
                </a:lnTo>
                <a:lnTo>
                  <a:pt x="609" y="1605"/>
                </a:lnTo>
                <a:lnTo>
                  <a:pt x="579" y="1635"/>
                </a:lnTo>
                <a:lnTo>
                  <a:pt x="552" y="1656"/>
                </a:lnTo>
                <a:lnTo>
                  <a:pt x="516" y="1682"/>
                </a:lnTo>
                <a:lnTo>
                  <a:pt x="477" y="1706"/>
                </a:lnTo>
                <a:lnTo>
                  <a:pt x="438" y="1728"/>
                </a:lnTo>
                <a:lnTo>
                  <a:pt x="401" y="1746"/>
                </a:lnTo>
                <a:lnTo>
                  <a:pt x="360" y="1764"/>
                </a:lnTo>
                <a:lnTo>
                  <a:pt x="327" y="1778"/>
                </a:lnTo>
                <a:lnTo>
                  <a:pt x="299" y="1788"/>
                </a:lnTo>
                <a:lnTo>
                  <a:pt x="269" y="1802"/>
                </a:lnTo>
                <a:lnTo>
                  <a:pt x="236" y="1812"/>
                </a:lnTo>
                <a:lnTo>
                  <a:pt x="203" y="1823"/>
                </a:lnTo>
                <a:lnTo>
                  <a:pt x="159" y="1836"/>
                </a:lnTo>
                <a:lnTo>
                  <a:pt x="119" y="1848"/>
                </a:lnTo>
                <a:lnTo>
                  <a:pt x="80" y="1858"/>
                </a:lnTo>
                <a:lnTo>
                  <a:pt x="41" y="1868"/>
                </a:lnTo>
                <a:lnTo>
                  <a:pt x="7" y="1878"/>
                </a:lnTo>
                <a:lnTo>
                  <a:pt x="0" y="1902"/>
                </a:lnTo>
                <a:lnTo>
                  <a:pt x="0" y="1884"/>
                </a:lnTo>
                <a:lnTo>
                  <a:pt x="0" y="1923"/>
                </a:lnTo>
                <a:lnTo>
                  <a:pt x="3" y="1947"/>
                </a:lnTo>
                <a:lnTo>
                  <a:pt x="2810" y="1941"/>
                </a:lnTo>
                <a:lnTo>
                  <a:pt x="2810" y="1908"/>
                </a:lnTo>
                <a:lnTo>
                  <a:pt x="2808" y="1889"/>
                </a:lnTo>
                <a:lnTo>
                  <a:pt x="2768" y="1878"/>
                </a:lnTo>
                <a:lnTo>
                  <a:pt x="2729" y="1865"/>
                </a:lnTo>
                <a:lnTo>
                  <a:pt x="2690" y="1856"/>
                </a:lnTo>
                <a:lnTo>
                  <a:pt x="2666" y="1848"/>
                </a:lnTo>
                <a:lnTo>
                  <a:pt x="2639" y="1838"/>
                </a:lnTo>
                <a:lnTo>
                  <a:pt x="2600" y="1826"/>
                </a:lnTo>
                <a:lnTo>
                  <a:pt x="2552" y="1814"/>
                </a:lnTo>
                <a:lnTo>
                  <a:pt x="2506" y="1795"/>
                </a:lnTo>
                <a:lnTo>
                  <a:pt x="2473" y="1784"/>
                </a:lnTo>
                <a:lnTo>
                  <a:pt x="2432" y="1769"/>
                </a:lnTo>
                <a:lnTo>
                  <a:pt x="2396" y="1751"/>
                </a:lnTo>
                <a:lnTo>
                  <a:pt x="2350" y="1730"/>
                </a:lnTo>
                <a:lnTo>
                  <a:pt x="2312" y="1706"/>
                </a:lnTo>
                <a:lnTo>
                  <a:pt x="2284" y="1691"/>
                </a:lnTo>
                <a:lnTo>
                  <a:pt x="2267" y="1679"/>
                </a:lnTo>
                <a:lnTo>
                  <a:pt x="2254" y="1670"/>
                </a:lnTo>
                <a:lnTo>
                  <a:pt x="2223" y="1652"/>
                </a:lnTo>
                <a:lnTo>
                  <a:pt x="2196" y="1632"/>
                </a:lnTo>
                <a:lnTo>
                  <a:pt x="2180" y="1605"/>
                </a:lnTo>
                <a:lnTo>
                  <a:pt x="2151" y="1581"/>
                </a:lnTo>
                <a:lnTo>
                  <a:pt x="2124" y="1545"/>
                </a:lnTo>
                <a:lnTo>
                  <a:pt x="2094" y="1509"/>
                </a:lnTo>
                <a:lnTo>
                  <a:pt x="2070" y="1467"/>
                </a:lnTo>
                <a:lnTo>
                  <a:pt x="2049" y="1437"/>
                </a:lnTo>
                <a:lnTo>
                  <a:pt x="2031" y="1401"/>
                </a:lnTo>
                <a:lnTo>
                  <a:pt x="2013" y="1362"/>
                </a:lnTo>
                <a:lnTo>
                  <a:pt x="1998" y="1338"/>
                </a:lnTo>
                <a:lnTo>
                  <a:pt x="1983" y="1311"/>
                </a:lnTo>
                <a:lnTo>
                  <a:pt x="1968" y="1278"/>
                </a:lnTo>
                <a:lnTo>
                  <a:pt x="1959" y="1248"/>
                </a:lnTo>
                <a:lnTo>
                  <a:pt x="1947" y="1224"/>
                </a:lnTo>
                <a:lnTo>
                  <a:pt x="1926" y="1191"/>
                </a:lnTo>
                <a:lnTo>
                  <a:pt x="1911" y="1146"/>
                </a:lnTo>
                <a:lnTo>
                  <a:pt x="1902" y="1116"/>
                </a:lnTo>
                <a:lnTo>
                  <a:pt x="1893" y="1089"/>
                </a:lnTo>
                <a:lnTo>
                  <a:pt x="1881" y="1059"/>
                </a:lnTo>
                <a:lnTo>
                  <a:pt x="1866" y="1017"/>
                </a:lnTo>
                <a:lnTo>
                  <a:pt x="1857" y="978"/>
                </a:lnTo>
                <a:lnTo>
                  <a:pt x="1845" y="939"/>
                </a:lnTo>
                <a:lnTo>
                  <a:pt x="1836" y="900"/>
                </a:lnTo>
                <a:lnTo>
                  <a:pt x="1821" y="861"/>
                </a:lnTo>
                <a:lnTo>
                  <a:pt x="1820" y="827"/>
                </a:lnTo>
                <a:lnTo>
                  <a:pt x="1806" y="789"/>
                </a:lnTo>
                <a:lnTo>
                  <a:pt x="1794" y="753"/>
                </a:lnTo>
                <a:lnTo>
                  <a:pt x="1779" y="714"/>
                </a:lnTo>
                <a:lnTo>
                  <a:pt x="1761" y="660"/>
                </a:lnTo>
                <a:lnTo>
                  <a:pt x="1749" y="612"/>
                </a:lnTo>
                <a:lnTo>
                  <a:pt x="1731" y="561"/>
                </a:lnTo>
                <a:lnTo>
                  <a:pt x="1716" y="525"/>
                </a:lnTo>
                <a:lnTo>
                  <a:pt x="1704" y="486"/>
                </a:lnTo>
                <a:lnTo>
                  <a:pt x="1686" y="447"/>
                </a:lnTo>
                <a:lnTo>
                  <a:pt x="1674" y="414"/>
                </a:lnTo>
                <a:lnTo>
                  <a:pt x="1665" y="387"/>
                </a:lnTo>
                <a:lnTo>
                  <a:pt x="1653" y="363"/>
                </a:lnTo>
                <a:lnTo>
                  <a:pt x="1638" y="333"/>
                </a:lnTo>
                <a:lnTo>
                  <a:pt x="1626" y="306"/>
                </a:lnTo>
                <a:lnTo>
                  <a:pt x="1608" y="267"/>
                </a:lnTo>
                <a:lnTo>
                  <a:pt x="1600" y="237"/>
                </a:lnTo>
                <a:lnTo>
                  <a:pt x="1591" y="221"/>
                </a:lnTo>
                <a:lnTo>
                  <a:pt x="1583" y="209"/>
                </a:lnTo>
                <a:lnTo>
                  <a:pt x="1577" y="200"/>
                </a:lnTo>
                <a:lnTo>
                  <a:pt x="1574" y="191"/>
                </a:lnTo>
                <a:lnTo>
                  <a:pt x="1568" y="180"/>
                </a:lnTo>
                <a:lnTo>
                  <a:pt x="1562" y="167"/>
                </a:lnTo>
                <a:lnTo>
                  <a:pt x="1549" y="147"/>
                </a:lnTo>
                <a:lnTo>
                  <a:pt x="1541" y="133"/>
                </a:lnTo>
                <a:lnTo>
                  <a:pt x="1532" y="117"/>
                </a:lnTo>
                <a:lnTo>
                  <a:pt x="1508" y="87"/>
                </a:lnTo>
                <a:lnTo>
                  <a:pt x="1481" y="56"/>
                </a:lnTo>
                <a:lnTo>
                  <a:pt x="1460" y="39"/>
                </a:lnTo>
                <a:lnTo>
                  <a:pt x="1442" y="21"/>
                </a:lnTo>
                <a:lnTo>
                  <a:pt x="1418" y="9"/>
                </a:lnTo>
                <a:lnTo>
                  <a:pt x="1392" y="3"/>
                </a:lnTo>
              </a:path>
            </a:pathLst>
          </a:custGeom>
          <a:solidFill>
            <a:schemeClr val="accent1"/>
          </a:solidFill>
          <a:ln w="12700" cap="rnd">
            <a:noFill/>
            <a:round/>
            <a:headEnd/>
            <a:tailEnd/>
          </a:ln>
        </p:spPr>
        <p:txBody>
          <a:bodyPr/>
          <a:lstStyle/>
          <a:p>
            <a:endParaRPr lang="en-US"/>
          </a:p>
        </p:txBody>
      </p:sp>
      <p:sp>
        <p:nvSpPr>
          <p:cNvPr id="32772" name="Line 4"/>
          <p:cNvSpPr>
            <a:spLocks noChangeShapeType="1"/>
          </p:cNvSpPr>
          <p:nvPr/>
        </p:nvSpPr>
        <p:spPr bwMode="auto">
          <a:xfrm>
            <a:off x="3429000" y="6092825"/>
            <a:ext cx="49593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2773" name="Line 5"/>
          <p:cNvSpPr>
            <a:spLocks noChangeShapeType="1"/>
          </p:cNvSpPr>
          <p:nvPr/>
        </p:nvSpPr>
        <p:spPr bwMode="auto">
          <a:xfrm>
            <a:off x="5883275" y="3005138"/>
            <a:ext cx="0" cy="3178175"/>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0726" name="Arc 6"/>
          <p:cNvSpPr>
            <a:spLocks/>
          </p:cNvSpPr>
          <p:nvPr/>
        </p:nvSpPr>
        <p:spPr bwMode="auto">
          <a:xfrm rot="4500000">
            <a:off x="6316663" y="4730750"/>
            <a:ext cx="1284288" cy="433387"/>
          </a:xfrm>
          <a:custGeom>
            <a:avLst/>
            <a:gdLst>
              <a:gd name="T0" fmla="*/ 2147483647 w 19435"/>
              <a:gd name="T1" fmla="*/ 2147483647 h 21600"/>
              <a:gd name="T2" fmla="*/ 0 w 19435"/>
              <a:gd name="T3" fmla="*/ 2147483647 h 21600"/>
              <a:gd name="T4" fmla="*/ 0 w 19435"/>
              <a:gd name="T5" fmla="*/ 0 h 21600"/>
              <a:gd name="T6" fmla="*/ 0 60000 65536"/>
              <a:gd name="T7" fmla="*/ 0 60000 65536"/>
              <a:gd name="T8" fmla="*/ 0 60000 65536"/>
              <a:gd name="T9" fmla="*/ 0 w 19435"/>
              <a:gd name="T10" fmla="*/ 0 h 21600"/>
              <a:gd name="T11" fmla="*/ 19435 w 19435"/>
              <a:gd name="T12" fmla="*/ 21600 h 21600"/>
            </a:gdLst>
            <a:ahLst/>
            <a:cxnLst>
              <a:cxn ang="T6">
                <a:pos x="T0" y="T1"/>
              </a:cxn>
              <a:cxn ang="T7">
                <a:pos x="T2" y="T3"/>
              </a:cxn>
              <a:cxn ang="T8">
                <a:pos x="T4" y="T5"/>
              </a:cxn>
            </a:cxnLst>
            <a:rect l="T9" t="T10" r="T11" b="T12"/>
            <a:pathLst>
              <a:path w="19435" h="21600" fill="none" extrusionOk="0">
                <a:moveTo>
                  <a:pt x="19434" y="9425"/>
                </a:moveTo>
                <a:cubicBezTo>
                  <a:pt x="15823" y="16871"/>
                  <a:pt x="8275" y="21599"/>
                  <a:pt x="0" y="21600"/>
                </a:cubicBezTo>
              </a:path>
              <a:path w="19435" h="21600" stroke="0" extrusionOk="0">
                <a:moveTo>
                  <a:pt x="19434" y="9425"/>
                </a:moveTo>
                <a:cubicBezTo>
                  <a:pt x="15823" y="16871"/>
                  <a:pt x="8275"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30727" name="Arc 7"/>
          <p:cNvSpPr>
            <a:spLocks/>
          </p:cNvSpPr>
          <p:nvPr/>
        </p:nvSpPr>
        <p:spPr bwMode="auto">
          <a:xfrm rot="720000">
            <a:off x="7115175" y="5641975"/>
            <a:ext cx="1195388" cy="244475"/>
          </a:xfrm>
          <a:custGeom>
            <a:avLst/>
            <a:gdLst>
              <a:gd name="T0" fmla="*/ 2147483647 w 21361"/>
              <a:gd name="T1" fmla="*/ 2147483647 h 21481"/>
              <a:gd name="T2" fmla="*/ 0 w 21361"/>
              <a:gd name="T3" fmla="*/ 2147483647 h 21481"/>
              <a:gd name="T4" fmla="*/ 2147483647 w 21361"/>
              <a:gd name="T5" fmla="*/ 0 h 21481"/>
              <a:gd name="T6" fmla="*/ 0 60000 65536"/>
              <a:gd name="T7" fmla="*/ 0 60000 65536"/>
              <a:gd name="T8" fmla="*/ 0 60000 65536"/>
              <a:gd name="T9" fmla="*/ 0 w 21361"/>
              <a:gd name="T10" fmla="*/ 0 h 21481"/>
              <a:gd name="T11" fmla="*/ 21361 w 21361"/>
              <a:gd name="T12" fmla="*/ 21481 h 21481"/>
            </a:gdLst>
            <a:ahLst/>
            <a:cxnLst>
              <a:cxn ang="T6">
                <a:pos x="T0" y="T1"/>
              </a:cxn>
              <a:cxn ang="T7">
                <a:pos x="T2" y="T3"/>
              </a:cxn>
              <a:cxn ang="T8">
                <a:pos x="T4" y="T5"/>
              </a:cxn>
            </a:cxnLst>
            <a:rect l="T9" t="T10" r="T11" b="T12"/>
            <a:pathLst>
              <a:path w="21361" h="21481" fill="none" extrusionOk="0">
                <a:moveTo>
                  <a:pt x="19096" y="21480"/>
                </a:moveTo>
                <a:cubicBezTo>
                  <a:pt x="9311" y="20449"/>
                  <a:pt x="1460" y="12935"/>
                  <a:pt x="0" y="3204"/>
                </a:cubicBezTo>
              </a:path>
              <a:path w="21361" h="21481" stroke="0" extrusionOk="0">
                <a:moveTo>
                  <a:pt x="19096" y="21480"/>
                </a:moveTo>
                <a:cubicBezTo>
                  <a:pt x="9311" y="20449"/>
                  <a:pt x="1460" y="12935"/>
                  <a:pt x="0" y="3204"/>
                </a:cubicBezTo>
                <a:lnTo>
                  <a:pt x="21361" y="0"/>
                </a:lnTo>
                <a:close/>
              </a:path>
            </a:pathLst>
          </a:custGeom>
          <a:noFill/>
          <a:ln w="12700" cap="rnd">
            <a:solidFill>
              <a:schemeClr val="tx1"/>
            </a:solidFill>
            <a:round/>
            <a:headEnd/>
            <a:tailEnd/>
          </a:ln>
        </p:spPr>
        <p:txBody>
          <a:bodyPr wrap="none" anchor="ctr"/>
          <a:lstStyle/>
          <a:p>
            <a:endParaRPr lang="en-US"/>
          </a:p>
        </p:txBody>
      </p:sp>
      <p:sp>
        <p:nvSpPr>
          <p:cNvPr id="30728" name="Arc 8"/>
          <p:cNvSpPr>
            <a:spLocks/>
          </p:cNvSpPr>
          <p:nvPr/>
        </p:nvSpPr>
        <p:spPr bwMode="auto">
          <a:xfrm rot="-4620000">
            <a:off x="4175919" y="4718844"/>
            <a:ext cx="1281113" cy="441325"/>
          </a:xfrm>
          <a:custGeom>
            <a:avLst/>
            <a:gdLst>
              <a:gd name="T0" fmla="*/ 2147483647 w 19448"/>
              <a:gd name="T1" fmla="*/ 2147483647 h 21600"/>
              <a:gd name="T2" fmla="*/ 0 w 19448"/>
              <a:gd name="T3" fmla="*/ 2147483647 h 21600"/>
              <a:gd name="T4" fmla="*/ 2147483647 w 19448"/>
              <a:gd name="T5" fmla="*/ 0 h 21600"/>
              <a:gd name="T6" fmla="*/ 0 60000 65536"/>
              <a:gd name="T7" fmla="*/ 0 60000 65536"/>
              <a:gd name="T8" fmla="*/ 0 60000 65536"/>
              <a:gd name="T9" fmla="*/ 0 w 19448"/>
              <a:gd name="T10" fmla="*/ 0 h 21600"/>
              <a:gd name="T11" fmla="*/ 19448 w 19448"/>
              <a:gd name="T12" fmla="*/ 21600 h 21600"/>
            </a:gdLst>
            <a:ahLst/>
            <a:cxnLst>
              <a:cxn ang="T6">
                <a:pos x="T0" y="T1"/>
              </a:cxn>
              <a:cxn ang="T7">
                <a:pos x="T2" y="T3"/>
              </a:cxn>
              <a:cxn ang="T8">
                <a:pos x="T4" y="T5"/>
              </a:cxn>
            </a:cxnLst>
            <a:rect l="T9" t="T10" r="T11" b="T12"/>
            <a:pathLst>
              <a:path w="19448" h="21600" fill="none" extrusionOk="0">
                <a:moveTo>
                  <a:pt x="19448" y="21600"/>
                </a:moveTo>
                <a:cubicBezTo>
                  <a:pt x="11161" y="21600"/>
                  <a:pt x="3605" y="16859"/>
                  <a:pt x="-1" y="9398"/>
                </a:cubicBezTo>
              </a:path>
              <a:path w="19448" h="21600" stroke="0" extrusionOk="0">
                <a:moveTo>
                  <a:pt x="19448" y="21600"/>
                </a:moveTo>
                <a:cubicBezTo>
                  <a:pt x="11161" y="21600"/>
                  <a:pt x="3605" y="16859"/>
                  <a:pt x="-1" y="9398"/>
                </a:cubicBezTo>
                <a:lnTo>
                  <a:pt x="19448" y="0"/>
                </a:lnTo>
                <a:close/>
              </a:path>
            </a:pathLst>
          </a:custGeom>
          <a:noFill/>
          <a:ln w="12700" cap="rnd">
            <a:solidFill>
              <a:schemeClr val="tx1"/>
            </a:solidFill>
            <a:round/>
            <a:headEnd/>
            <a:tailEnd/>
          </a:ln>
        </p:spPr>
        <p:txBody>
          <a:bodyPr wrap="none" anchor="ctr"/>
          <a:lstStyle/>
          <a:p>
            <a:endParaRPr lang="en-US"/>
          </a:p>
        </p:txBody>
      </p:sp>
      <p:sp>
        <p:nvSpPr>
          <p:cNvPr id="30729" name="Arc 9"/>
          <p:cNvSpPr>
            <a:spLocks/>
          </p:cNvSpPr>
          <p:nvPr/>
        </p:nvSpPr>
        <p:spPr bwMode="auto">
          <a:xfrm rot="-6300000">
            <a:off x="5467350" y="3530600"/>
            <a:ext cx="1528763" cy="334963"/>
          </a:xfrm>
          <a:custGeom>
            <a:avLst/>
            <a:gdLst>
              <a:gd name="T0" fmla="*/ 2147483647 w 21600"/>
              <a:gd name="T1" fmla="*/ 0 h 21703"/>
              <a:gd name="T2" fmla="*/ 0 w 21600"/>
              <a:gd name="T3" fmla="*/ 2147483647 h 21703"/>
              <a:gd name="T4" fmla="*/ 0 w 21600"/>
              <a:gd name="T5" fmla="*/ 2147483647 h 21703"/>
              <a:gd name="T6" fmla="*/ 0 60000 65536"/>
              <a:gd name="T7" fmla="*/ 0 60000 65536"/>
              <a:gd name="T8" fmla="*/ 0 60000 65536"/>
              <a:gd name="T9" fmla="*/ 0 w 21600"/>
              <a:gd name="T10" fmla="*/ 0 h 21703"/>
              <a:gd name="T11" fmla="*/ 21600 w 21600"/>
              <a:gd name="T12" fmla="*/ 21703 h 21703"/>
            </a:gdLst>
            <a:ahLst/>
            <a:cxnLst>
              <a:cxn ang="T6">
                <a:pos x="T0" y="T1"/>
              </a:cxn>
              <a:cxn ang="T7">
                <a:pos x="T2" y="T3"/>
              </a:cxn>
              <a:cxn ang="T8">
                <a:pos x="T4" y="T5"/>
              </a:cxn>
            </a:cxnLst>
            <a:rect l="T9" t="T10" r="T11" b="T12"/>
            <a:pathLst>
              <a:path w="21600" h="21703" fill="none" extrusionOk="0">
                <a:moveTo>
                  <a:pt x="21599" y="0"/>
                </a:moveTo>
                <a:cubicBezTo>
                  <a:pt x="21599" y="34"/>
                  <a:pt x="21600" y="68"/>
                  <a:pt x="21600" y="103"/>
                </a:cubicBezTo>
                <a:cubicBezTo>
                  <a:pt x="21600" y="12032"/>
                  <a:pt x="11929" y="21702"/>
                  <a:pt x="0" y="21703"/>
                </a:cubicBezTo>
              </a:path>
              <a:path w="21600" h="21703" stroke="0" extrusionOk="0">
                <a:moveTo>
                  <a:pt x="21599" y="0"/>
                </a:moveTo>
                <a:cubicBezTo>
                  <a:pt x="21599" y="34"/>
                  <a:pt x="21600" y="68"/>
                  <a:pt x="21600" y="103"/>
                </a:cubicBezTo>
                <a:cubicBezTo>
                  <a:pt x="21600" y="12032"/>
                  <a:pt x="11929" y="21702"/>
                  <a:pt x="0" y="21703"/>
                </a:cubicBezTo>
                <a:lnTo>
                  <a:pt x="0" y="103"/>
                </a:lnTo>
                <a:close/>
              </a:path>
            </a:pathLst>
          </a:custGeom>
          <a:noFill/>
          <a:ln w="12700" cap="rnd">
            <a:solidFill>
              <a:schemeClr val="tx1"/>
            </a:solidFill>
            <a:round/>
            <a:headEnd/>
            <a:tailEnd/>
          </a:ln>
        </p:spPr>
        <p:txBody>
          <a:bodyPr wrap="none" anchor="ctr"/>
          <a:lstStyle/>
          <a:p>
            <a:endParaRPr lang="en-US"/>
          </a:p>
        </p:txBody>
      </p:sp>
      <p:sp>
        <p:nvSpPr>
          <p:cNvPr id="32778" name="Rectangle 10"/>
          <p:cNvSpPr>
            <a:spLocks noChangeArrowheads="1"/>
          </p:cNvSpPr>
          <p:nvPr/>
        </p:nvSpPr>
        <p:spPr bwMode="auto">
          <a:xfrm>
            <a:off x="7456488" y="4918075"/>
            <a:ext cx="1570037" cy="45878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Area = 0.1</a:t>
            </a:r>
          </a:p>
        </p:txBody>
      </p:sp>
      <p:sp>
        <p:nvSpPr>
          <p:cNvPr id="30731" name="Freeform 12"/>
          <p:cNvSpPr>
            <a:spLocks/>
          </p:cNvSpPr>
          <p:nvPr/>
        </p:nvSpPr>
        <p:spPr bwMode="auto">
          <a:xfrm>
            <a:off x="7461250" y="5764213"/>
            <a:ext cx="685800" cy="330200"/>
          </a:xfrm>
          <a:custGeom>
            <a:avLst/>
            <a:gdLst>
              <a:gd name="T0" fmla="*/ 2147483647 w 432"/>
              <a:gd name="T1" fmla="*/ 0 h 208"/>
              <a:gd name="T2" fmla="*/ 2147483647 w 432"/>
              <a:gd name="T3" fmla="*/ 2147483647 h 208"/>
              <a:gd name="T4" fmla="*/ 2147483647 w 432"/>
              <a:gd name="T5" fmla="*/ 2147483647 h 208"/>
              <a:gd name="T6" fmla="*/ 0 w 432"/>
              <a:gd name="T7" fmla="*/ 2147483647 h 208"/>
              <a:gd name="T8" fmla="*/ 2147483647 w 432"/>
              <a:gd name="T9" fmla="*/ 2147483647 h 208"/>
              <a:gd name="T10" fmla="*/ 2147483647 w 432"/>
              <a:gd name="T11" fmla="*/ 2147483647 h 208"/>
              <a:gd name="T12" fmla="*/ 2147483647 w 432"/>
              <a:gd name="T13" fmla="*/ 2147483647 h 208"/>
              <a:gd name="T14" fmla="*/ 2147483647 w 432"/>
              <a:gd name="T15" fmla="*/ 2147483647 h 208"/>
              <a:gd name="T16" fmla="*/ 2147483647 w 432"/>
              <a:gd name="T17" fmla="*/ 2147483647 h 208"/>
              <a:gd name="T18" fmla="*/ 2147483647 w 432"/>
              <a:gd name="T19" fmla="*/ 2147483647 h 208"/>
              <a:gd name="T20" fmla="*/ 2147483647 w 432"/>
              <a:gd name="T21" fmla="*/ 2147483647 h 208"/>
              <a:gd name="T22" fmla="*/ 2147483647 w 432"/>
              <a:gd name="T23" fmla="*/ 2147483647 h 208"/>
              <a:gd name="T24" fmla="*/ 2147483647 w 432"/>
              <a:gd name="T25" fmla="*/ 2147483647 h 208"/>
              <a:gd name="T26" fmla="*/ 2147483647 w 432"/>
              <a:gd name="T27" fmla="*/ 2147483647 h 208"/>
              <a:gd name="T28" fmla="*/ 2147483647 w 432"/>
              <a:gd name="T29" fmla="*/ 2147483647 h 208"/>
              <a:gd name="T30" fmla="*/ 2147483647 w 432"/>
              <a:gd name="T31" fmla="*/ 2147483647 h 208"/>
              <a:gd name="T32" fmla="*/ 2147483647 w 432"/>
              <a:gd name="T33" fmla="*/ 2147483647 h 208"/>
              <a:gd name="T34" fmla="*/ 2147483647 w 432"/>
              <a:gd name="T35" fmla="*/ 2147483647 h 208"/>
              <a:gd name="T36" fmla="*/ 2147483647 w 432"/>
              <a:gd name="T37" fmla="*/ 2147483647 h 208"/>
              <a:gd name="T38" fmla="*/ 2147483647 w 432"/>
              <a:gd name="T39" fmla="*/ 2147483647 h 208"/>
              <a:gd name="T40" fmla="*/ 2147483647 w 432"/>
              <a:gd name="T41" fmla="*/ 2147483647 h 208"/>
              <a:gd name="T42" fmla="*/ 2147483647 w 432"/>
              <a:gd name="T43" fmla="*/ 2147483647 h 208"/>
              <a:gd name="T44" fmla="*/ 2147483647 w 432"/>
              <a:gd name="T45" fmla="*/ 2147483647 h 208"/>
              <a:gd name="T46" fmla="*/ 2147483647 w 432"/>
              <a:gd name="T47" fmla="*/ 2147483647 h 208"/>
              <a:gd name="T48" fmla="*/ 2147483647 w 432"/>
              <a:gd name="T49" fmla="*/ 2147483647 h 208"/>
              <a:gd name="T50" fmla="*/ 2147483647 w 432"/>
              <a:gd name="T51" fmla="*/ 2147483647 h 208"/>
              <a:gd name="T52" fmla="*/ 2147483647 w 432"/>
              <a:gd name="T53" fmla="*/ 2147483647 h 208"/>
              <a:gd name="T54" fmla="*/ 2147483647 w 432"/>
              <a:gd name="T55" fmla="*/ 2147483647 h 208"/>
              <a:gd name="T56" fmla="*/ 2147483647 w 432"/>
              <a:gd name="T57" fmla="*/ 2147483647 h 208"/>
              <a:gd name="T58" fmla="*/ 2147483647 w 432"/>
              <a:gd name="T59" fmla="*/ 2147483647 h 208"/>
              <a:gd name="T60" fmla="*/ 2147483647 w 432"/>
              <a:gd name="T61" fmla="*/ 2147483647 h 208"/>
              <a:gd name="T62" fmla="*/ 2147483647 w 432"/>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208"/>
              <a:gd name="T98" fmla="*/ 432 w 432"/>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208">
                <a:moveTo>
                  <a:pt x="6" y="0"/>
                </a:moveTo>
                <a:lnTo>
                  <a:pt x="3" y="18"/>
                </a:lnTo>
                <a:lnTo>
                  <a:pt x="2" y="42"/>
                </a:lnTo>
                <a:lnTo>
                  <a:pt x="0" y="73"/>
                </a:lnTo>
                <a:lnTo>
                  <a:pt x="4" y="99"/>
                </a:lnTo>
                <a:lnTo>
                  <a:pt x="4" y="123"/>
                </a:lnTo>
                <a:lnTo>
                  <a:pt x="4" y="147"/>
                </a:lnTo>
                <a:lnTo>
                  <a:pt x="4" y="171"/>
                </a:lnTo>
                <a:lnTo>
                  <a:pt x="3" y="208"/>
                </a:lnTo>
                <a:lnTo>
                  <a:pt x="432" y="208"/>
                </a:lnTo>
                <a:lnTo>
                  <a:pt x="432" y="175"/>
                </a:lnTo>
                <a:lnTo>
                  <a:pt x="431" y="157"/>
                </a:lnTo>
                <a:lnTo>
                  <a:pt x="431" y="138"/>
                </a:lnTo>
                <a:lnTo>
                  <a:pt x="408" y="136"/>
                </a:lnTo>
                <a:lnTo>
                  <a:pt x="383" y="130"/>
                </a:lnTo>
                <a:lnTo>
                  <a:pt x="365" y="126"/>
                </a:lnTo>
                <a:lnTo>
                  <a:pt x="339" y="118"/>
                </a:lnTo>
                <a:lnTo>
                  <a:pt x="315" y="112"/>
                </a:lnTo>
                <a:lnTo>
                  <a:pt x="291" y="105"/>
                </a:lnTo>
                <a:lnTo>
                  <a:pt x="269" y="99"/>
                </a:lnTo>
                <a:lnTo>
                  <a:pt x="245" y="91"/>
                </a:lnTo>
                <a:lnTo>
                  <a:pt x="218" y="84"/>
                </a:lnTo>
                <a:lnTo>
                  <a:pt x="192" y="78"/>
                </a:lnTo>
                <a:lnTo>
                  <a:pt x="170" y="69"/>
                </a:lnTo>
                <a:lnTo>
                  <a:pt x="147" y="60"/>
                </a:lnTo>
                <a:lnTo>
                  <a:pt x="122" y="52"/>
                </a:lnTo>
                <a:lnTo>
                  <a:pt x="98" y="42"/>
                </a:lnTo>
                <a:lnTo>
                  <a:pt x="71" y="33"/>
                </a:lnTo>
                <a:lnTo>
                  <a:pt x="44" y="19"/>
                </a:lnTo>
                <a:lnTo>
                  <a:pt x="23" y="13"/>
                </a:lnTo>
                <a:lnTo>
                  <a:pt x="8" y="3"/>
                </a:lnTo>
                <a:lnTo>
                  <a:pt x="5" y="0"/>
                </a:lnTo>
              </a:path>
            </a:pathLst>
          </a:custGeom>
          <a:solidFill>
            <a:srgbClr val="A3F25F"/>
          </a:solidFill>
          <a:ln w="12700" cap="rnd">
            <a:noFill/>
            <a:round/>
            <a:headEnd/>
            <a:tailEnd/>
          </a:ln>
        </p:spPr>
        <p:txBody>
          <a:bodyPr/>
          <a:lstStyle/>
          <a:p>
            <a:endParaRPr lang="en-US"/>
          </a:p>
        </p:txBody>
      </p:sp>
      <p:sp>
        <p:nvSpPr>
          <p:cNvPr id="32781" name="Line 13"/>
          <p:cNvSpPr>
            <a:spLocks noChangeShapeType="1"/>
          </p:cNvSpPr>
          <p:nvPr/>
        </p:nvSpPr>
        <p:spPr bwMode="auto">
          <a:xfrm>
            <a:off x="7781925" y="5381625"/>
            <a:ext cx="0" cy="604838"/>
          </a:xfrm>
          <a:prstGeom prst="line">
            <a:avLst/>
          </a:prstGeom>
          <a:noFill/>
          <a:ln w="12700">
            <a:solidFill>
              <a:schemeClr val="tx1"/>
            </a:solidFill>
            <a:round/>
            <a:headEnd/>
            <a:tailEnd type="triangle" w="med" len="med"/>
          </a:ln>
          <a:effectLst>
            <a:outerShdw dist="17961" dir="2700000" algn="ctr" rotWithShape="0">
              <a:srgbClr val="808080"/>
            </a:outerShdw>
          </a:effectLst>
        </p:spPr>
        <p:txBody>
          <a:bodyPr wrap="none" anchor="ctr"/>
          <a:lstStyle/>
          <a:p>
            <a:pPr>
              <a:defRPr/>
            </a:pPr>
            <a:endParaRPr lang="en-US"/>
          </a:p>
        </p:txBody>
      </p:sp>
      <p:sp>
        <p:nvSpPr>
          <p:cNvPr id="32782" name="Line 14"/>
          <p:cNvSpPr>
            <a:spLocks noChangeShapeType="1"/>
          </p:cNvSpPr>
          <p:nvPr/>
        </p:nvSpPr>
        <p:spPr bwMode="auto">
          <a:xfrm>
            <a:off x="7458075" y="5686425"/>
            <a:ext cx="0" cy="49688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0734" name="Arc 15"/>
          <p:cNvSpPr>
            <a:spLocks/>
          </p:cNvSpPr>
          <p:nvPr/>
        </p:nvSpPr>
        <p:spPr bwMode="auto">
          <a:xfrm rot="-720000">
            <a:off x="3616325" y="5583238"/>
            <a:ext cx="1054100" cy="292100"/>
          </a:xfrm>
          <a:custGeom>
            <a:avLst/>
            <a:gdLst>
              <a:gd name="T0" fmla="*/ 2147483647 w 20785"/>
              <a:gd name="T1" fmla="*/ 2147483647 h 21579"/>
              <a:gd name="T2" fmla="*/ 2147483647 w 20785"/>
              <a:gd name="T3" fmla="*/ 2147483647 h 21579"/>
              <a:gd name="T4" fmla="*/ 0 w 20785"/>
              <a:gd name="T5" fmla="*/ 0 h 21579"/>
              <a:gd name="T6" fmla="*/ 0 60000 65536"/>
              <a:gd name="T7" fmla="*/ 0 60000 65536"/>
              <a:gd name="T8" fmla="*/ 0 60000 65536"/>
              <a:gd name="T9" fmla="*/ 0 w 20785"/>
              <a:gd name="T10" fmla="*/ 0 h 21579"/>
              <a:gd name="T11" fmla="*/ 20785 w 20785"/>
              <a:gd name="T12" fmla="*/ 21579 h 21579"/>
            </a:gdLst>
            <a:ahLst/>
            <a:cxnLst>
              <a:cxn ang="T6">
                <a:pos x="T0" y="T1"/>
              </a:cxn>
              <a:cxn ang="T7">
                <a:pos x="T2" y="T3"/>
              </a:cxn>
              <a:cxn ang="T8">
                <a:pos x="T4" y="T5"/>
              </a:cxn>
            </a:cxnLst>
            <a:rect l="T9" t="T10" r="T11" b="T12"/>
            <a:pathLst>
              <a:path w="20785" h="21579" fill="none" extrusionOk="0">
                <a:moveTo>
                  <a:pt x="20784" y="5877"/>
                </a:moveTo>
                <a:cubicBezTo>
                  <a:pt x="18249" y="14843"/>
                  <a:pt x="10251" y="21172"/>
                  <a:pt x="943" y="21579"/>
                </a:cubicBezTo>
              </a:path>
              <a:path w="20785" h="21579" stroke="0" extrusionOk="0">
                <a:moveTo>
                  <a:pt x="20784" y="5877"/>
                </a:moveTo>
                <a:cubicBezTo>
                  <a:pt x="18249" y="14843"/>
                  <a:pt x="10251" y="21172"/>
                  <a:pt x="943" y="21579"/>
                </a:cubicBezTo>
                <a:lnTo>
                  <a:pt x="0" y="0"/>
                </a:lnTo>
                <a:close/>
              </a:path>
            </a:pathLst>
          </a:custGeom>
          <a:noFill/>
          <a:ln w="12700" cap="rnd">
            <a:solidFill>
              <a:schemeClr val="tx1"/>
            </a:solidFill>
            <a:round/>
            <a:headEnd/>
            <a:tailEnd/>
          </a:ln>
        </p:spPr>
        <p:txBody>
          <a:bodyPr wrap="none" anchor="ctr"/>
          <a:lstStyle/>
          <a:p>
            <a:endParaRPr lang="en-US"/>
          </a:p>
        </p:txBody>
      </p:sp>
      <p:sp>
        <p:nvSpPr>
          <p:cNvPr id="32784" name="Rectangle 16"/>
          <p:cNvSpPr>
            <a:spLocks noChangeArrowheads="1"/>
          </p:cNvSpPr>
          <p:nvPr/>
        </p:nvSpPr>
        <p:spPr bwMode="auto">
          <a:xfrm>
            <a:off x="5470525" y="5715000"/>
            <a:ext cx="1646238" cy="45878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 Area = 0.9</a:t>
            </a:r>
          </a:p>
        </p:txBody>
      </p:sp>
      <p:sp>
        <p:nvSpPr>
          <p:cNvPr id="32785" name="Rectangle 17"/>
          <p:cNvSpPr>
            <a:spLocks noChangeArrowheads="1"/>
          </p:cNvSpPr>
          <p:nvPr/>
        </p:nvSpPr>
        <p:spPr bwMode="auto">
          <a:xfrm>
            <a:off x="5718175" y="6175375"/>
            <a:ext cx="333375"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effectLst>
                  <a:outerShdw blurRad="38100" dist="38100" dir="2700000" algn="tl">
                    <a:srgbClr val="000000"/>
                  </a:outerShdw>
                </a:effectLst>
                <a:latin typeface="Book Antiqua" pitchFamily="18" charset="0"/>
              </a:rPr>
              <a:t>0</a:t>
            </a:r>
          </a:p>
        </p:txBody>
      </p:sp>
      <p:sp>
        <p:nvSpPr>
          <p:cNvPr id="32786" name="Rectangle 18"/>
          <p:cNvSpPr>
            <a:spLocks noChangeArrowheads="1"/>
          </p:cNvSpPr>
          <p:nvPr/>
        </p:nvSpPr>
        <p:spPr bwMode="auto">
          <a:xfrm>
            <a:off x="7208838" y="6135688"/>
            <a:ext cx="644525" cy="458787"/>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defRPr/>
            </a:pPr>
            <a:r>
              <a:rPr lang="en-US" i="1" dirty="0">
                <a:effectLst>
                  <a:outerShdw blurRad="38100" dist="38100" dir="2700000" algn="tl">
                    <a:srgbClr val="000000"/>
                  </a:outerShdw>
                </a:effectLst>
                <a:latin typeface="Book Antiqua" pitchFamily="18" charset="0"/>
              </a:rPr>
              <a:t>Z</a:t>
            </a:r>
            <a:r>
              <a:rPr lang="en-US" baseline="-25000" dirty="0">
                <a:effectLst>
                  <a:outerShdw blurRad="38100" dist="38100" dir="2700000" algn="tl">
                    <a:srgbClr val="000000"/>
                  </a:outerShdw>
                </a:effectLst>
                <a:latin typeface="Book Antiqua" pitchFamily="18" charset="0"/>
              </a:rPr>
              <a:t>0.1</a:t>
            </a:r>
          </a:p>
        </p:txBody>
      </p:sp>
      <p:sp>
        <p:nvSpPr>
          <p:cNvPr id="30738" name="Rectangle 19"/>
          <p:cNvSpPr>
            <a:spLocks noGrp="1" noChangeArrowheads="1"/>
          </p:cNvSpPr>
          <p:nvPr>
            <p:ph type="title"/>
          </p:nvPr>
        </p:nvSpPr>
        <p:spPr>
          <a:xfrm>
            <a:off x="0" y="0"/>
            <a:ext cx="9143999" cy="1447799"/>
          </a:xfrm>
        </p:spPr>
        <p:txBody>
          <a:bodyPr/>
          <a:lstStyle/>
          <a:p>
            <a:r>
              <a:rPr lang="en-US" dirty="0" smtClean="0">
                <a:latin typeface="Arial" charset="0"/>
                <a:cs typeface="Arial" charset="0"/>
              </a:rPr>
              <a:t>Example</a:t>
            </a:r>
          </a:p>
        </p:txBody>
      </p:sp>
      <p:sp>
        <p:nvSpPr>
          <p:cNvPr id="30739" name="Arc 20"/>
          <p:cNvSpPr>
            <a:spLocks/>
          </p:cNvSpPr>
          <p:nvPr/>
        </p:nvSpPr>
        <p:spPr bwMode="auto">
          <a:xfrm rot="6300000">
            <a:off x="4783932" y="3513931"/>
            <a:ext cx="1503362" cy="33972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0"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1" name="Footer Placeholder 4"/>
          <p:cNvSpPr>
            <a:spLocks noGrp="1"/>
          </p:cNvSpPr>
          <p:nvPr>
            <p:ph type="ftr" sz="quarter" idx="11"/>
          </p:nvPr>
        </p:nvSpPr>
        <p:spPr/>
        <p:txBody>
          <a:bodyPr/>
          <a:lstStyle/>
          <a:p>
            <a:pPr>
              <a:defRPr/>
            </a:pPr>
            <a:r>
              <a:rPr lang="en-US" smtClean="0"/>
              <a:t>Ardavan Asef-Vaziri</a:t>
            </a:r>
            <a:endParaRPr lang="en-US" dirty="0"/>
          </a:p>
        </p:txBody>
      </p:sp>
      <p:sp>
        <p:nvSpPr>
          <p:cNvPr id="22" name="Slide Number Placeholder 5"/>
          <p:cNvSpPr>
            <a:spLocks noGrp="1"/>
          </p:cNvSpPr>
          <p:nvPr>
            <p:ph type="sldNum" sz="quarter" idx="12"/>
          </p:nvPr>
        </p:nvSpPr>
        <p:spPr/>
        <p:txBody>
          <a:bodyPr/>
          <a:lstStyle/>
          <a:p>
            <a:pPr>
              <a:defRPr/>
            </a:pPr>
            <a:r>
              <a:rPr lang="en-US" smtClean="0"/>
              <a:t>1-</a:t>
            </a:r>
            <a:fld id="{B8C77EB1-A011-48F3-9058-48269EFAC665}" type="slidenum">
              <a:rPr lang="en-US" smtClean="0"/>
              <a:pPr>
                <a:defRPr/>
              </a:pPr>
              <a:t>22</a:t>
            </a:fld>
            <a:endParaRPr lang="en-US"/>
          </a:p>
        </p:txBody>
      </p:sp>
      <p:sp>
        <p:nvSpPr>
          <p:cNvPr id="23" name="Rectangle 3"/>
          <p:cNvSpPr txBox="1">
            <a:spLocks noChangeArrowheads="1"/>
          </p:cNvSpPr>
          <p:nvPr/>
        </p:nvSpPr>
        <p:spPr bwMode="auto">
          <a:xfrm>
            <a:off x="152400" y="3200400"/>
            <a:ext cx="3886200" cy="2362200"/>
          </a:xfrm>
          <a:prstGeom prst="rect">
            <a:avLst/>
          </a:prstGeom>
          <a:noFill/>
          <a:ln w="9525">
            <a:noFill/>
            <a:miter lim="800000"/>
            <a:headEnd/>
            <a:tailEnd/>
          </a:ln>
        </p:spPr>
        <p:txBody>
          <a:bodyPr/>
          <a:lstStyle/>
          <a:p>
            <a:pPr marL="342900" indent="-342900" eaLnBrk="0" hangingPunct="0">
              <a:spcBef>
                <a:spcPct val="20000"/>
              </a:spcBef>
              <a:buFont typeface="Monotype Sorts" pitchFamily="1" charset="2"/>
              <a:buNone/>
            </a:pPr>
            <a:r>
              <a:rPr lang="en-US" dirty="0">
                <a:latin typeface="Arial" charset="0"/>
                <a:cs typeface="Arial" charset="0"/>
              </a:rPr>
              <a:t>Z (0.9) = </a:t>
            </a:r>
            <a:r>
              <a:rPr lang="en-US" dirty="0" smtClean="0">
                <a:latin typeface="Arial" charset="0"/>
                <a:cs typeface="Arial" charset="0"/>
              </a:rPr>
              <a:t>1.28</a:t>
            </a:r>
          </a:p>
          <a:p>
            <a:pPr marL="342900" indent="-342900" eaLnBrk="0" hangingPunct="0">
              <a:spcBef>
                <a:spcPct val="20000"/>
              </a:spcBef>
              <a:buFont typeface="Monotype Sorts" pitchFamily="1" charset="2"/>
              <a:buNone/>
            </a:pPr>
            <a:r>
              <a:rPr lang="en-US" dirty="0" smtClean="0">
                <a:latin typeface="Arial" charset="0"/>
                <a:cs typeface="Arial" charset="0"/>
              </a:rPr>
              <a:t>Z=(x-</a:t>
            </a:r>
            <a:r>
              <a:rPr lang="en-US" dirty="0" smtClean="0">
                <a:latin typeface="Arial" charset="0"/>
                <a:cs typeface="Arial" charset="0"/>
                <a:sym typeface="Symbol"/>
              </a:rPr>
              <a:t>)/</a:t>
            </a:r>
            <a:endParaRPr lang="en-US" dirty="0" smtClean="0">
              <a:latin typeface="Arial" charset="0"/>
              <a:cs typeface="Arial" charset="0"/>
            </a:endParaRPr>
          </a:p>
          <a:p>
            <a:pPr marL="342900" indent="-342900" eaLnBrk="0" hangingPunct="0">
              <a:spcBef>
                <a:spcPct val="20000"/>
              </a:spcBef>
              <a:buFont typeface="Monotype Sorts" pitchFamily="1" charset="2"/>
              <a:buNone/>
            </a:pPr>
            <a:r>
              <a:rPr lang="en-US" dirty="0" smtClean="0">
                <a:latin typeface="Arial" charset="0"/>
                <a:cs typeface="Arial" charset="0"/>
              </a:rPr>
              <a:t>Z= (X-30)/6</a:t>
            </a:r>
          </a:p>
          <a:p>
            <a:pPr marL="342900" indent="-342900" eaLnBrk="0" hangingPunct="0">
              <a:spcBef>
                <a:spcPct val="20000"/>
              </a:spcBef>
              <a:buFont typeface="Monotype Sorts" pitchFamily="1" charset="2"/>
              <a:buNone/>
            </a:pPr>
            <a:r>
              <a:rPr lang="en-US" dirty="0" smtClean="0">
                <a:latin typeface="Arial" charset="0"/>
                <a:cs typeface="Arial" charset="0"/>
              </a:rPr>
              <a:t>1.28 = (X-30)/6 </a:t>
            </a:r>
          </a:p>
          <a:p>
            <a:pPr marL="342900" indent="-342900" eaLnBrk="0" hangingPunct="0">
              <a:spcBef>
                <a:spcPct val="20000"/>
              </a:spcBef>
              <a:buFont typeface="Monotype Sorts" pitchFamily="1" charset="2"/>
              <a:buNone/>
            </a:pPr>
            <a:r>
              <a:rPr lang="en-US" dirty="0" smtClean="0">
                <a:latin typeface="Arial" charset="0"/>
                <a:cs typeface="Arial" charset="0"/>
              </a:rPr>
              <a:t>X</a:t>
            </a:r>
            <a:r>
              <a:rPr lang="en-US" dirty="0">
                <a:latin typeface="Arial" charset="0"/>
                <a:cs typeface="Arial" charset="0"/>
              </a:rPr>
              <a:t>= 30+1.28(6) = 37.68</a:t>
            </a:r>
          </a:p>
          <a:p>
            <a:pPr marL="342900" indent="-342900" eaLnBrk="0" hangingPunct="0">
              <a:spcBef>
                <a:spcPct val="20000"/>
              </a:spcBef>
              <a:buFont typeface="Monotype Sorts" pitchFamily="1" charset="2"/>
              <a:buNone/>
            </a:pPr>
            <a:endParaRPr lang="en-US" dirty="0">
              <a:latin typeface="Arial" charset="0"/>
              <a:cs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dissolv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dissolv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dissolv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dissolve">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defRPr/>
            </a:pPr>
            <a:r>
              <a:rPr lang="en-US" dirty="0" smtClean="0"/>
              <a:t>Generate a Random Instance of this Activity</a:t>
            </a:r>
            <a:endParaRPr lang="en-US" dirty="0"/>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E6FAB7E4-50AD-4436-9EA2-03FBADCCC044}" type="slidenum">
              <a:rPr lang="en-US" smtClean="0"/>
              <a:pPr>
                <a:defRPr/>
              </a:pPr>
              <a:t>23</a:t>
            </a:fld>
            <a:endParaRPr lang="en-US" dirty="0"/>
          </a:p>
        </p:txBody>
      </p:sp>
      <p:sp>
        <p:nvSpPr>
          <p:cNvPr id="19" name="Content Placeholder 2"/>
          <p:cNvSpPr txBox="1">
            <a:spLocks/>
          </p:cNvSpPr>
          <p:nvPr/>
        </p:nvSpPr>
        <p:spPr bwMode="auto">
          <a:xfrm>
            <a:off x="0" y="1524000"/>
            <a:ext cx="9144000" cy="5105400"/>
          </a:xfrm>
          <a:prstGeom prst="rect">
            <a:avLst/>
          </a:prstGeom>
          <a:noFill/>
          <a:ln w="9525">
            <a:noFill/>
            <a:miter lim="800000"/>
            <a:headEnd/>
            <a:tailEnd/>
          </a:ln>
        </p:spPr>
        <p:txBody>
          <a:bodyPr/>
          <a:lstStyle/>
          <a:p>
            <a:pPr marL="342900" indent="-342900" eaLnBrk="0" hangingPunct="0">
              <a:spcBef>
                <a:spcPct val="20000"/>
              </a:spcBef>
              <a:buFont typeface="Wingdings" pitchFamily="1" charset="2"/>
              <a:buNone/>
            </a:pPr>
            <a:r>
              <a:rPr lang="en-US" sz="2800">
                <a:latin typeface="Arial" charset="0"/>
                <a:cs typeface="Arial" charset="0"/>
              </a:rPr>
              <a:t>Generate a standard normal variable.</a:t>
            </a:r>
          </a:p>
          <a:p>
            <a:pPr marL="342900" indent="-342900" eaLnBrk="0" hangingPunct="0">
              <a:spcBef>
                <a:spcPct val="20000"/>
              </a:spcBef>
              <a:buFont typeface="Wingdings" pitchFamily="1" charset="2"/>
              <a:buNone/>
            </a:pPr>
            <a:r>
              <a:rPr lang="en-US" sz="2800">
                <a:latin typeface="Arial" charset="0"/>
                <a:cs typeface="Arial" charset="0"/>
              </a:rPr>
              <a:t>Generate a Rand() assume this is the P(z </a:t>
            </a:r>
            <a:r>
              <a:rPr lang="en-US" sz="2800">
                <a:latin typeface="Arial" charset="0"/>
                <a:cs typeface="Arial" charset="0"/>
                <a:sym typeface="Symbol" pitchFamily="18" charset="2"/>
              </a:rPr>
              <a:t> Z). Now you have a probability, find its z</a:t>
            </a:r>
          </a:p>
          <a:p>
            <a:pPr marL="342900" indent="-342900" eaLnBrk="0" hangingPunct="0">
              <a:spcBef>
                <a:spcPct val="20000"/>
              </a:spcBef>
              <a:buFont typeface="Wingdings" pitchFamily="1" charset="2"/>
              <a:buNone/>
            </a:pPr>
            <a:r>
              <a:rPr lang="en-US" sz="2800">
                <a:latin typeface="Arial" charset="0"/>
                <a:cs typeface="Arial" charset="0"/>
                <a:sym typeface="Symbol" pitchFamily="18" charset="2"/>
              </a:rPr>
              <a:t>Rand() = 0.83</a:t>
            </a:r>
          </a:p>
          <a:p>
            <a:pPr marL="342900" indent="-342900" eaLnBrk="0" hangingPunct="0">
              <a:spcBef>
                <a:spcPct val="20000"/>
              </a:spcBef>
              <a:buFont typeface="Wingdings" pitchFamily="1" charset="2"/>
              <a:buNone/>
            </a:pPr>
            <a:r>
              <a:rPr lang="en-US" sz="2800">
                <a:latin typeface="Arial" charset="0"/>
                <a:cs typeface="Arial" charset="0"/>
              </a:rPr>
              <a:t>P(z </a:t>
            </a:r>
            <a:r>
              <a:rPr lang="en-US" sz="2800">
                <a:latin typeface="Arial" charset="0"/>
                <a:cs typeface="Arial" charset="0"/>
                <a:sym typeface="Symbol" pitchFamily="18" charset="2"/>
              </a:rPr>
              <a:t> Z) = 0.83</a:t>
            </a:r>
          </a:p>
          <a:p>
            <a:pPr marL="342900" indent="-342900" eaLnBrk="0" hangingPunct="0">
              <a:spcBef>
                <a:spcPct val="20000"/>
              </a:spcBef>
              <a:buFont typeface="Wingdings" pitchFamily="1" charset="2"/>
              <a:buNone/>
            </a:pPr>
            <a:r>
              <a:rPr lang="en-US" sz="2800">
                <a:latin typeface="Arial" charset="0"/>
                <a:cs typeface="Arial" charset="0"/>
                <a:sym typeface="Symbol" pitchFamily="18" charset="2"/>
              </a:rPr>
              <a:t>Find z using the normal table 0.95</a:t>
            </a:r>
          </a:p>
          <a:p>
            <a:pPr marL="342900" indent="-342900" eaLnBrk="0" hangingPunct="0">
              <a:spcBef>
                <a:spcPct val="20000"/>
              </a:spcBef>
              <a:buFont typeface="Wingdings" pitchFamily="1" charset="2"/>
              <a:buNone/>
            </a:pPr>
            <a:r>
              <a:rPr lang="en-US" sz="2800">
                <a:latin typeface="Arial" charset="0"/>
                <a:cs typeface="Arial" charset="0"/>
                <a:sym typeface="Symbol" pitchFamily="18" charset="2"/>
              </a:rPr>
              <a:t>This is a random z, if you want a random x </a:t>
            </a:r>
          </a:p>
          <a:p>
            <a:pPr marL="342900" indent="-342900" eaLnBrk="0" hangingPunct="0">
              <a:spcBef>
                <a:spcPct val="20000"/>
              </a:spcBef>
              <a:buFont typeface="Wingdings" pitchFamily="1" charset="2"/>
              <a:buNone/>
            </a:pPr>
            <a:r>
              <a:rPr lang="en-US" sz="2800">
                <a:latin typeface="Arial" charset="0"/>
                <a:cs typeface="Arial" charset="0"/>
                <a:sym typeface="Symbol" pitchFamily="18" charset="2"/>
              </a:rPr>
              <a:t>x= Mean (x) + z(StdDev(x))</a:t>
            </a:r>
          </a:p>
          <a:p>
            <a:pPr marL="342900" indent="-342900" eaLnBrk="0" hangingPunct="0">
              <a:spcBef>
                <a:spcPct val="20000"/>
              </a:spcBef>
              <a:buFont typeface="Wingdings" pitchFamily="1" charset="2"/>
              <a:buNone/>
            </a:pPr>
            <a:r>
              <a:rPr lang="en-US" sz="2800">
                <a:solidFill>
                  <a:srgbClr val="FF0000"/>
                </a:solidFill>
                <a:latin typeface="Arial" charset="0"/>
                <a:cs typeface="Arial" charset="0"/>
                <a:sym typeface="Symbol" pitchFamily="18" charset="2"/>
              </a:rPr>
              <a:t>Z = normsinv(rand()) =  normsinv(0.83) = 0.954165</a:t>
            </a:r>
          </a:p>
          <a:p>
            <a:pPr marL="342900" indent="-342900" eaLnBrk="0" hangingPunct="0">
              <a:spcBef>
                <a:spcPct val="20000"/>
              </a:spcBef>
              <a:buFont typeface="Wingdings" pitchFamily="1" charset="2"/>
              <a:buNone/>
            </a:pPr>
            <a:r>
              <a:rPr lang="en-US" sz="2800">
                <a:latin typeface="Arial" charset="0"/>
                <a:cs typeface="Arial" charset="0"/>
                <a:sym typeface="Symbol" pitchFamily="18" charset="2"/>
              </a:rPr>
              <a:t>X= 30+</a:t>
            </a:r>
            <a:r>
              <a:rPr lang="en-US" sz="2800">
                <a:solidFill>
                  <a:srgbClr val="FF0000"/>
                </a:solidFill>
                <a:latin typeface="Arial" charset="0"/>
                <a:cs typeface="Arial" charset="0"/>
                <a:sym typeface="Symbol" pitchFamily="18" charset="2"/>
              </a:rPr>
              <a:t>0.954165</a:t>
            </a:r>
            <a:r>
              <a:rPr lang="en-US" sz="2800">
                <a:latin typeface="Arial" charset="0"/>
                <a:cs typeface="Arial" charset="0"/>
                <a:sym typeface="Symbol" pitchFamily="18" charset="2"/>
              </a:rPr>
              <a:t>(6) = 35.72</a:t>
            </a:r>
          </a:p>
          <a:p>
            <a:pPr marL="342900" indent="-342900" eaLnBrk="0" hangingPunct="0">
              <a:spcBef>
                <a:spcPct val="20000"/>
              </a:spcBef>
              <a:buFont typeface="Wingdings" pitchFamily="1" charset="2"/>
              <a:buNone/>
            </a:pPr>
            <a:endParaRPr lang="en-US" sz="2800">
              <a:latin typeface="Arial" charset="0"/>
              <a:cs typeface="Arial" charset="0"/>
              <a:sym typeface="Symbol"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dissolve">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dissolve">
                                      <p:cBhvr>
                                        <p:cTn id="32" dur="500"/>
                                        <p:tgtEl>
                                          <p:spTgt spid="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dissolve">
                                      <p:cBhvr>
                                        <p:cTn id="37" dur="500"/>
                                        <p:tgtEl>
                                          <p:spTgt spid="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xEl>
                                              <p:pRg st="7" end="7"/>
                                            </p:txEl>
                                          </p:spTgt>
                                        </p:tgtEl>
                                        <p:attrNameLst>
                                          <p:attrName>style.visibility</p:attrName>
                                        </p:attrNameLst>
                                      </p:cBhvr>
                                      <p:to>
                                        <p:strVal val="visible"/>
                                      </p:to>
                                    </p:set>
                                    <p:animEffect transition="in" filter="dissolve">
                                      <p:cBhvr>
                                        <p:cTn id="42" dur="500"/>
                                        <p:tgtEl>
                                          <p:spTgt spid="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xEl>
                                              <p:pRg st="8" end="8"/>
                                            </p:txEl>
                                          </p:spTgt>
                                        </p:tgtEl>
                                        <p:attrNameLst>
                                          <p:attrName>style.visibility</p:attrName>
                                        </p:attrNameLst>
                                      </p:cBhvr>
                                      <p:to>
                                        <p:strVal val="visible"/>
                                      </p:to>
                                    </p:set>
                                    <p:animEffect transition="in" filter="dissolve">
                                      <p:cBhvr>
                                        <p:cTn id="4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a:defRPr/>
            </a:pPr>
            <a:r>
              <a:rPr lang="en-US" dirty="0" smtClean="0"/>
              <a:t>Paste Value, Histogram, Descriptive Statistics</a:t>
            </a:r>
            <a:endParaRPr lang="en-US" dirty="0"/>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59D6B9EE-575B-4156-AE38-1863A405C236}" type="slidenum">
              <a:rPr lang="en-US" smtClean="0"/>
              <a:pPr>
                <a:defRPr/>
              </a:pPr>
              <a:t>24</a:t>
            </a:fld>
            <a:endParaRPr lang="en-US"/>
          </a:p>
        </p:txBody>
      </p:sp>
      <p:graphicFrame>
        <p:nvGraphicFramePr>
          <p:cNvPr id="8194" name="Object 3"/>
          <p:cNvGraphicFramePr>
            <a:graphicFrameLocks noChangeAspect="1"/>
          </p:cNvGraphicFramePr>
          <p:nvPr/>
        </p:nvGraphicFramePr>
        <p:xfrm>
          <a:off x="1066800" y="1676400"/>
          <a:ext cx="6553200" cy="4648200"/>
        </p:xfrm>
        <a:graphic>
          <a:graphicData uri="http://schemas.openxmlformats.org/presentationml/2006/ole">
            <p:oleObj spid="_x0000_s8194" name="Worksheet" r:id="rId4" imgW="7010563" imgH="4972060" progId="Excel.Sheet.12">
              <p:embed/>
            </p:oleObj>
          </a:graphicData>
        </a:graphic>
      </p:graphicFrame>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3999" cy="1371599"/>
          </a:xfrm>
        </p:spPr>
        <p:txBody>
          <a:bodyPr>
            <a:normAutofit/>
          </a:bodyPr>
          <a:lstStyle/>
          <a:p>
            <a:pPr>
              <a:defRPr/>
            </a:pPr>
            <a:r>
              <a:rPr lang="en-US" sz="3600" b="1" dirty="0" smtClean="0"/>
              <a:t>Exponential Probability Distribution</a:t>
            </a:r>
          </a:p>
        </p:txBody>
      </p:sp>
      <p:graphicFrame>
        <p:nvGraphicFramePr>
          <p:cNvPr id="9218" name="Object 4">
            <a:hlinkClick r:id="" action="ppaction://ole?verb=0"/>
          </p:cNvPr>
          <p:cNvGraphicFramePr>
            <a:graphicFrameLocks/>
          </p:cNvGraphicFramePr>
          <p:nvPr/>
        </p:nvGraphicFramePr>
        <p:xfrm>
          <a:off x="914400" y="1614488"/>
          <a:ext cx="2362200" cy="1219200"/>
        </p:xfrm>
        <a:graphic>
          <a:graphicData uri="http://schemas.openxmlformats.org/presentationml/2006/ole">
            <p:oleObj spid="_x0000_s9218" name="Equation" r:id="rId4" imgW="927000" imgH="419040" progId="Equation.3">
              <p:embed/>
            </p:oleObj>
          </a:graphicData>
        </a:graphic>
      </p:graphicFrame>
      <p:sp>
        <p:nvSpPr>
          <p:cNvPr id="9220" name="Rectangle 3"/>
          <p:cNvSpPr txBox="1">
            <a:spLocks noChangeArrowheads="1"/>
          </p:cNvSpPr>
          <p:nvPr/>
        </p:nvSpPr>
        <p:spPr bwMode="auto">
          <a:xfrm>
            <a:off x="4191000" y="1600200"/>
            <a:ext cx="4953000" cy="2209800"/>
          </a:xfrm>
          <a:prstGeom prst="rect">
            <a:avLst/>
          </a:prstGeom>
          <a:noFill/>
          <a:ln w="9525">
            <a:noFill/>
            <a:miter lim="800000"/>
            <a:headEnd/>
            <a:tailEnd/>
          </a:ln>
        </p:spPr>
        <p:txBody>
          <a:bodyPr/>
          <a:lstStyle/>
          <a:p>
            <a:pPr marL="342900" indent="-342900" eaLnBrk="0" hangingPunct="0">
              <a:spcBef>
                <a:spcPct val="20000"/>
              </a:spcBef>
              <a:buFont typeface="Monotype Sorts" pitchFamily="1" charset="2"/>
              <a:buNone/>
            </a:pPr>
            <a:r>
              <a:rPr lang="en-US" sz="2800">
                <a:latin typeface="Symbol" pitchFamily="18" charset="2"/>
                <a:cs typeface="Arial" charset="0"/>
              </a:rPr>
              <a:t>m</a:t>
            </a:r>
            <a:r>
              <a:rPr lang="en-US" sz="2800">
                <a:latin typeface="Arial" charset="0"/>
                <a:cs typeface="Arial" charset="0"/>
              </a:rPr>
              <a:t> =</a:t>
            </a:r>
            <a:r>
              <a:rPr lang="en-US" sz="2800">
                <a:latin typeface="Symbol" pitchFamily="18" charset="2"/>
                <a:cs typeface="Arial" charset="0"/>
              </a:rPr>
              <a:t> </a:t>
            </a:r>
            <a:r>
              <a:rPr lang="en-US"/>
              <a:t>mean</a:t>
            </a:r>
            <a:r>
              <a:rPr lang="en-US" sz="2800">
                <a:latin typeface="Symbol" pitchFamily="18" charset="2"/>
                <a:cs typeface="Arial" charset="0"/>
              </a:rPr>
              <a:t>  </a:t>
            </a:r>
            <a:endParaRPr lang="en-US" sz="2800">
              <a:cs typeface="Arial" charset="0"/>
            </a:endParaRPr>
          </a:p>
          <a:p>
            <a:pPr marL="342900" indent="-342900" eaLnBrk="0" hangingPunct="0">
              <a:spcBef>
                <a:spcPct val="20000"/>
              </a:spcBef>
              <a:buFont typeface="Symbol" pitchFamily="18" charset="2"/>
              <a:buNone/>
            </a:pPr>
            <a:r>
              <a:rPr lang="en-US" sz="2800">
                <a:latin typeface="Symbol" pitchFamily="18" charset="2"/>
                <a:cs typeface="Arial" charset="0"/>
              </a:rPr>
              <a:t>s</a:t>
            </a:r>
            <a:r>
              <a:rPr lang="en-US" sz="2800">
                <a:latin typeface="Arial" charset="0"/>
                <a:cs typeface="Arial" charset="0"/>
              </a:rPr>
              <a:t>  = </a:t>
            </a:r>
            <a:r>
              <a:rPr lang="en-US" sz="2800">
                <a:latin typeface="Symbol" pitchFamily="18" charset="2"/>
                <a:cs typeface="Arial" charset="0"/>
              </a:rPr>
              <a:t>m</a:t>
            </a:r>
            <a:r>
              <a:rPr lang="en-US" sz="2800">
                <a:latin typeface="Arial" charset="0"/>
                <a:cs typeface="Arial" charset="0"/>
              </a:rPr>
              <a:t> </a:t>
            </a:r>
            <a:r>
              <a:rPr lang="en-US" sz="2800">
                <a:latin typeface="Symbol" pitchFamily="18" charset="2"/>
                <a:cs typeface="Arial" charset="0"/>
              </a:rPr>
              <a:t> </a:t>
            </a:r>
            <a:r>
              <a:rPr lang="en-US" sz="2800">
                <a:latin typeface="Arial" charset="0"/>
                <a:cs typeface="Arial" charset="0"/>
              </a:rPr>
              <a:t> </a:t>
            </a:r>
            <a:endParaRPr lang="en-US" sz="2800">
              <a:solidFill>
                <a:schemeClr val="tx2"/>
              </a:solidFill>
              <a:latin typeface="Arial" charset="0"/>
              <a:cs typeface="Arial" charset="0"/>
            </a:endParaRPr>
          </a:p>
          <a:p>
            <a:pPr marL="342900" indent="-342900" eaLnBrk="0" hangingPunct="0">
              <a:spcBef>
                <a:spcPct val="20000"/>
              </a:spcBef>
              <a:buFont typeface="Wingdings" pitchFamily="1" charset="2"/>
              <a:buNone/>
            </a:pPr>
            <a:r>
              <a:rPr lang="en-US" sz="2800" i="1">
                <a:cs typeface="Arial" charset="0"/>
              </a:rPr>
              <a:t>e</a:t>
            </a:r>
            <a:r>
              <a:rPr lang="en-US" sz="2800">
                <a:cs typeface="Arial" charset="0"/>
              </a:rPr>
              <a:t> = 2</a:t>
            </a:r>
            <a:r>
              <a:rPr lang="en-US"/>
              <a:t>.71828182845904, the base of the natural logarithm. </a:t>
            </a:r>
          </a:p>
        </p:txBody>
      </p:sp>
      <p:grpSp>
        <p:nvGrpSpPr>
          <p:cNvPr id="9221" name="Group 105"/>
          <p:cNvGrpSpPr>
            <a:grpSpLocks/>
          </p:cNvGrpSpPr>
          <p:nvPr/>
        </p:nvGrpSpPr>
        <p:grpSpPr bwMode="auto">
          <a:xfrm>
            <a:off x="304800" y="1766888"/>
            <a:ext cx="2992438" cy="2119312"/>
            <a:chOff x="235" y="2639"/>
            <a:chExt cx="3133" cy="1751"/>
          </a:xfrm>
        </p:grpSpPr>
        <p:sp>
          <p:nvSpPr>
            <p:cNvPr id="6250" name="Line 106"/>
            <p:cNvSpPr>
              <a:spLocks noChangeShapeType="1"/>
            </p:cNvSpPr>
            <p:nvPr/>
          </p:nvSpPr>
          <p:spPr bwMode="auto">
            <a:xfrm>
              <a:off x="235" y="3623"/>
              <a:ext cx="96"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1" name="Line 107"/>
            <p:cNvSpPr>
              <a:spLocks noChangeShapeType="1"/>
            </p:cNvSpPr>
            <p:nvPr/>
          </p:nvSpPr>
          <p:spPr bwMode="auto">
            <a:xfrm>
              <a:off x="247" y="3299"/>
              <a:ext cx="98"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2" name="Line 108"/>
            <p:cNvSpPr>
              <a:spLocks noChangeShapeType="1"/>
            </p:cNvSpPr>
            <p:nvPr/>
          </p:nvSpPr>
          <p:spPr bwMode="auto">
            <a:xfrm>
              <a:off x="571" y="3903"/>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3" name="Line 109"/>
            <p:cNvSpPr>
              <a:spLocks noChangeShapeType="1"/>
            </p:cNvSpPr>
            <p:nvPr/>
          </p:nvSpPr>
          <p:spPr bwMode="auto">
            <a:xfrm>
              <a:off x="143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4" name="Line 110"/>
            <p:cNvSpPr>
              <a:spLocks noChangeShapeType="1"/>
            </p:cNvSpPr>
            <p:nvPr/>
          </p:nvSpPr>
          <p:spPr bwMode="auto">
            <a:xfrm>
              <a:off x="172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5" name="Line 111"/>
            <p:cNvSpPr>
              <a:spLocks noChangeShapeType="1"/>
            </p:cNvSpPr>
            <p:nvPr/>
          </p:nvSpPr>
          <p:spPr bwMode="auto">
            <a:xfrm>
              <a:off x="858" y="3899"/>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6" name="Line 112"/>
            <p:cNvSpPr>
              <a:spLocks noChangeShapeType="1"/>
            </p:cNvSpPr>
            <p:nvPr/>
          </p:nvSpPr>
          <p:spPr bwMode="auto">
            <a:xfrm>
              <a:off x="1146"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7" name="Line 113"/>
            <p:cNvSpPr>
              <a:spLocks noChangeShapeType="1"/>
            </p:cNvSpPr>
            <p:nvPr/>
          </p:nvSpPr>
          <p:spPr bwMode="auto">
            <a:xfrm>
              <a:off x="1987"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8" name="Line 114"/>
            <p:cNvSpPr>
              <a:spLocks noChangeShapeType="1"/>
            </p:cNvSpPr>
            <p:nvPr/>
          </p:nvSpPr>
          <p:spPr bwMode="auto">
            <a:xfrm>
              <a:off x="2263"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59" name="Line 115"/>
            <p:cNvSpPr>
              <a:spLocks noChangeShapeType="1"/>
            </p:cNvSpPr>
            <p:nvPr/>
          </p:nvSpPr>
          <p:spPr bwMode="auto">
            <a:xfrm>
              <a:off x="2849"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0" name="Line 116"/>
            <p:cNvSpPr>
              <a:spLocks noChangeShapeType="1"/>
            </p:cNvSpPr>
            <p:nvPr/>
          </p:nvSpPr>
          <p:spPr bwMode="auto">
            <a:xfrm>
              <a:off x="2562"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1" name="Line 117"/>
            <p:cNvSpPr>
              <a:spLocks noChangeShapeType="1"/>
            </p:cNvSpPr>
            <p:nvPr/>
          </p:nvSpPr>
          <p:spPr bwMode="auto">
            <a:xfrm>
              <a:off x="3125" y="3906"/>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2" name="Line 118"/>
            <p:cNvSpPr>
              <a:spLocks noChangeShapeType="1"/>
            </p:cNvSpPr>
            <p:nvPr/>
          </p:nvSpPr>
          <p:spPr bwMode="auto">
            <a:xfrm rot="218362">
              <a:off x="2512" y="3867"/>
              <a:ext cx="568" cy="1"/>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grpSp>
          <p:nvGrpSpPr>
            <p:cNvPr id="9238" name="Group 119"/>
            <p:cNvGrpSpPr>
              <a:grpSpLocks/>
            </p:cNvGrpSpPr>
            <p:nvPr/>
          </p:nvGrpSpPr>
          <p:grpSpPr bwMode="auto">
            <a:xfrm>
              <a:off x="285" y="2639"/>
              <a:ext cx="3083" cy="1489"/>
              <a:chOff x="285" y="2639"/>
              <a:chExt cx="3083" cy="1489"/>
            </a:xfrm>
          </p:grpSpPr>
          <p:sp>
            <p:nvSpPr>
              <p:cNvPr id="6264" name="Line 120"/>
              <p:cNvSpPr>
                <a:spLocks noChangeShapeType="1"/>
              </p:cNvSpPr>
              <p:nvPr/>
            </p:nvSpPr>
            <p:spPr bwMode="auto">
              <a:xfrm>
                <a:off x="306" y="2639"/>
                <a:ext cx="0" cy="1489"/>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5" name="Line 121"/>
              <p:cNvSpPr>
                <a:spLocks noChangeShapeType="1"/>
              </p:cNvSpPr>
              <p:nvPr/>
            </p:nvSpPr>
            <p:spPr bwMode="auto">
              <a:xfrm>
                <a:off x="306" y="3947"/>
                <a:ext cx="3062"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6266" name="Arc 122"/>
              <p:cNvSpPr>
                <a:spLocks/>
              </p:cNvSpPr>
              <p:nvPr/>
            </p:nvSpPr>
            <p:spPr bwMode="auto">
              <a:xfrm rot="148547">
                <a:off x="285" y="2879"/>
                <a:ext cx="2244" cy="918"/>
              </a:xfrm>
              <a:custGeom>
                <a:avLst/>
                <a:gdLst>
                  <a:gd name="T0" fmla="*/ 2244 w 21600"/>
                  <a:gd name="T1" fmla="*/ 918 h 21600"/>
                  <a:gd name="T2" fmla="*/ 0 w 21600"/>
                  <a:gd name="T3" fmla="*/ 0 h 21600"/>
                  <a:gd name="T4" fmla="*/ 22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808080"/>
                </a:outerShdw>
              </a:effectLst>
            </p:spPr>
            <p:txBody>
              <a:bodyPr wrap="none" anchor="ctr"/>
              <a:lstStyle/>
              <a:p>
                <a:pPr eaLnBrk="0" hangingPunct="0">
                  <a:defRPr/>
                </a:pPr>
                <a:endParaRPr lang="en-US">
                  <a:latin typeface="Times New Roman" pitchFamily="18" charset="0"/>
                </a:endParaRPr>
              </a:p>
            </p:txBody>
          </p:sp>
        </p:grpSp>
        <p:sp>
          <p:nvSpPr>
            <p:cNvPr id="9239" name="Freeform 123"/>
            <p:cNvSpPr>
              <a:spLocks/>
            </p:cNvSpPr>
            <p:nvPr/>
          </p:nvSpPr>
          <p:spPr bwMode="auto">
            <a:xfrm>
              <a:off x="291" y="2868"/>
              <a:ext cx="2925" cy="1092"/>
            </a:xfrm>
            <a:custGeom>
              <a:avLst/>
              <a:gdLst>
                <a:gd name="T0" fmla="*/ 9 w 2925"/>
                <a:gd name="T1" fmla="*/ 0 h 1092"/>
                <a:gd name="T2" fmla="*/ 81 w 2925"/>
                <a:gd name="T3" fmla="*/ 240 h 1092"/>
                <a:gd name="T4" fmla="*/ 129 w 2925"/>
                <a:gd name="T5" fmla="*/ 300 h 1092"/>
                <a:gd name="T6" fmla="*/ 153 w 2925"/>
                <a:gd name="T7" fmla="*/ 336 h 1092"/>
                <a:gd name="T8" fmla="*/ 225 w 2925"/>
                <a:gd name="T9" fmla="*/ 384 h 1092"/>
                <a:gd name="T10" fmla="*/ 357 w 2925"/>
                <a:gd name="T11" fmla="*/ 480 h 1092"/>
                <a:gd name="T12" fmla="*/ 537 w 2925"/>
                <a:gd name="T13" fmla="*/ 600 h 1092"/>
                <a:gd name="T14" fmla="*/ 717 w 2925"/>
                <a:gd name="T15" fmla="*/ 660 h 1092"/>
                <a:gd name="T16" fmla="*/ 897 w 2925"/>
                <a:gd name="T17" fmla="*/ 732 h 1092"/>
                <a:gd name="T18" fmla="*/ 933 w 2925"/>
                <a:gd name="T19" fmla="*/ 756 h 1092"/>
                <a:gd name="T20" fmla="*/ 1113 w 2925"/>
                <a:gd name="T21" fmla="*/ 816 h 1092"/>
                <a:gd name="T22" fmla="*/ 1281 w 2925"/>
                <a:gd name="T23" fmla="*/ 864 h 1092"/>
                <a:gd name="T24" fmla="*/ 1533 w 2925"/>
                <a:gd name="T25" fmla="*/ 924 h 1092"/>
                <a:gd name="T26" fmla="*/ 1677 w 2925"/>
                <a:gd name="T27" fmla="*/ 936 h 1092"/>
                <a:gd name="T28" fmla="*/ 2073 w 2925"/>
                <a:gd name="T29" fmla="*/ 972 h 1092"/>
                <a:gd name="T30" fmla="*/ 2601 w 2925"/>
                <a:gd name="T31" fmla="*/ 1032 h 1092"/>
                <a:gd name="T32" fmla="*/ 2925 w 2925"/>
                <a:gd name="T33" fmla="*/ 1068 h 1092"/>
                <a:gd name="T34" fmla="*/ 21 w 2925"/>
                <a:gd name="T35" fmla="*/ 1092 h 1092"/>
                <a:gd name="T36" fmla="*/ 9 w 2925"/>
                <a:gd name="T37" fmla="*/ 0 h 10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25"/>
                <a:gd name="T58" fmla="*/ 0 h 1092"/>
                <a:gd name="T59" fmla="*/ 2925 w 2925"/>
                <a:gd name="T60" fmla="*/ 1092 h 10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25" h="1092">
                  <a:moveTo>
                    <a:pt x="9" y="0"/>
                  </a:moveTo>
                  <a:cubicBezTo>
                    <a:pt x="27" y="90"/>
                    <a:pt x="0" y="186"/>
                    <a:pt x="81" y="240"/>
                  </a:cubicBezTo>
                  <a:cubicBezTo>
                    <a:pt x="104" y="310"/>
                    <a:pt x="75" y="246"/>
                    <a:pt x="129" y="300"/>
                  </a:cubicBezTo>
                  <a:cubicBezTo>
                    <a:pt x="139" y="310"/>
                    <a:pt x="142" y="327"/>
                    <a:pt x="153" y="336"/>
                  </a:cubicBezTo>
                  <a:cubicBezTo>
                    <a:pt x="175" y="355"/>
                    <a:pt x="225" y="384"/>
                    <a:pt x="225" y="384"/>
                  </a:cubicBezTo>
                  <a:cubicBezTo>
                    <a:pt x="257" y="433"/>
                    <a:pt x="306" y="446"/>
                    <a:pt x="357" y="480"/>
                  </a:cubicBezTo>
                  <a:cubicBezTo>
                    <a:pt x="418" y="521"/>
                    <a:pt x="471" y="571"/>
                    <a:pt x="537" y="600"/>
                  </a:cubicBezTo>
                  <a:cubicBezTo>
                    <a:pt x="588" y="623"/>
                    <a:pt x="669" y="628"/>
                    <a:pt x="717" y="660"/>
                  </a:cubicBezTo>
                  <a:cubicBezTo>
                    <a:pt x="772" y="697"/>
                    <a:pt x="835" y="711"/>
                    <a:pt x="897" y="732"/>
                  </a:cubicBezTo>
                  <a:cubicBezTo>
                    <a:pt x="911" y="737"/>
                    <a:pt x="920" y="750"/>
                    <a:pt x="933" y="756"/>
                  </a:cubicBezTo>
                  <a:cubicBezTo>
                    <a:pt x="986" y="780"/>
                    <a:pt x="1056" y="802"/>
                    <a:pt x="1113" y="816"/>
                  </a:cubicBezTo>
                  <a:cubicBezTo>
                    <a:pt x="1170" y="830"/>
                    <a:pt x="1223" y="856"/>
                    <a:pt x="1281" y="864"/>
                  </a:cubicBezTo>
                  <a:cubicBezTo>
                    <a:pt x="1369" y="877"/>
                    <a:pt x="1449" y="896"/>
                    <a:pt x="1533" y="924"/>
                  </a:cubicBezTo>
                  <a:cubicBezTo>
                    <a:pt x="1579" y="939"/>
                    <a:pt x="1629" y="931"/>
                    <a:pt x="1677" y="936"/>
                  </a:cubicBezTo>
                  <a:cubicBezTo>
                    <a:pt x="1823" y="951"/>
                    <a:pt x="1911" y="964"/>
                    <a:pt x="2073" y="972"/>
                  </a:cubicBezTo>
                  <a:cubicBezTo>
                    <a:pt x="2249" y="997"/>
                    <a:pt x="2423" y="1016"/>
                    <a:pt x="2601" y="1032"/>
                  </a:cubicBezTo>
                  <a:cubicBezTo>
                    <a:pt x="2711" y="1042"/>
                    <a:pt x="2814" y="1068"/>
                    <a:pt x="2925" y="1068"/>
                  </a:cubicBezTo>
                  <a:lnTo>
                    <a:pt x="21" y="1092"/>
                  </a:lnTo>
                  <a:lnTo>
                    <a:pt x="9" y="0"/>
                  </a:lnTo>
                  <a:close/>
                </a:path>
              </a:pathLst>
            </a:custGeom>
            <a:solidFill>
              <a:schemeClr val="accent1"/>
            </a:solidFill>
            <a:ln w="12700">
              <a:solidFill>
                <a:schemeClr val="tx1"/>
              </a:solidFill>
              <a:round/>
              <a:headEnd/>
              <a:tailEnd/>
            </a:ln>
          </p:spPr>
          <p:txBody>
            <a:bodyPr/>
            <a:lstStyle/>
            <a:p>
              <a:endParaRPr lang="en-US"/>
            </a:p>
          </p:txBody>
        </p:sp>
        <p:sp>
          <p:nvSpPr>
            <p:cNvPr id="6268" name="Rectangle 124"/>
            <p:cNvSpPr>
              <a:spLocks noChangeArrowheads="1"/>
            </p:cNvSpPr>
            <p:nvPr/>
          </p:nvSpPr>
          <p:spPr bwMode="auto">
            <a:xfrm>
              <a:off x="1354" y="4015"/>
              <a:ext cx="374" cy="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Symbol" pitchFamily="18" charset="2"/>
                </a:rPr>
                <a:t></a:t>
              </a:r>
            </a:p>
          </p:txBody>
        </p:sp>
      </p:grpSp>
      <p:sp>
        <p:nvSpPr>
          <p:cNvPr id="25"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6" name="Footer Placeholder 4"/>
          <p:cNvSpPr>
            <a:spLocks noGrp="1"/>
          </p:cNvSpPr>
          <p:nvPr>
            <p:ph type="ftr" sz="quarter" idx="11"/>
          </p:nvPr>
        </p:nvSpPr>
        <p:spPr/>
        <p:txBody>
          <a:bodyPr/>
          <a:lstStyle/>
          <a:p>
            <a:pPr>
              <a:defRPr/>
            </a:pPr>
            <a:r>
              <a:rPr lang="en-US" smtClean="0"/>
              <a:t>Ardavan Asef-Vaziri</a:t>
            </a:r>
            <a:endParaRPr lang="en-US" dirty="0"/>
          </a:p>
        </p:txBody>
      </p:sp>
      <p:sp>
        <p:nvSpPr>
          <p:cNvPr id="27" name="Slide Number Placeholder 5"/>
          <p:cNvSpPr>
            <a:spLocks noGrp="1"/>
          </p:cNvSpPr>
          <p:nvPr>
            <p:ph type="sldNum" sz="quarter" idx="12"/>
          </p:nvPr>
        </p:nvSpPr>
        <p:spPr/>
        <p:txBody>
          <a:bodyPr/>
          <a:lstStyle/>
          <a:p>
            <a:pPr>
              <a:defRPr/>
            </a:pPr>
            <a:r>
              <a:rPr lang="en-US" smtClean="0"/>
              <a:t>1-</a:t>
            </a:r>
            <a:fld id="{E502BAA6-EDB0-4AFA-B839-087803AD6930}" type="slidenum">
              <a:rPr lang="en-US" smtClean="0"/>
              <a:pPr>
                <a:defRPr/>
              </a:pPr>
              <a:t>25</a:t>
            </a:fld>
            <a:endParaRPr lang="en-US"/>
          </a:p>
        </p:txBody>
      </p:sp>
      <p:grpSp>
        <p:nvGrpSpPr>
          <p:cNvPr id="28" name="Group 33"/>
          <p:cNvGrpSpPr>
            <a:grpSpLocks/>
          </p:cNvGrpSpPr>
          <p:nvPr/>
        </p:nvGrpSpPr>
        <p:grpSpPr bwMode="auto">
          <a:xfrm>
            <a:off x="76016" y="3962400"/>
            <a:ext cx="4613424" cy="2593051"/>
            <a:chOff x="902" y="1227"/>
            <a:chExt cx="4409" cy="2304"/>
          </a:xfrm>
        </p:grpSpPr>
        <p:sp>
          <p:nvSpPr>
            <p:cNvPr id="29" name="Rectangle 4"/>
            <p:cNvSpPr>
              <a:spLocks noChangeArrowheads="1"/>
            </p:cNvSpPr>
            <p:nvPr/>
          </p:nvSpPr>
          <p:spPr bwMode="auto">
            <a:xfrm>
              <a:off x="4479" y="2967"/>
              <a:ext cx="210"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x</a:t>
              </a:r>
            </a:p>
          </p:txBody>
        </p:sp>
        <p:sp>
          <p:nvSpPr>
            <p:cNvPr id="30" name="Rectangle 5"/>
            <p:cNvSpPr>
              <a:spLocks noChangeArrowheads="1"/>
            </p:cNvSpPr>
            <p:nvPr/>
          </p:nvSpPr>
          <p:spPr bwMode="auto">
            <a:xfrm>
              <a:off x="1143" y="1227"/>
              <a:ext cx="541"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F </a:t>
              </a:r>
              <a:r>
                <a:rPr lang="en-US">
                  <a:latin typeface="Book Antiqua" pitchFamily="18" charset="0"/>
                </a:rPr>
                <a:t>(</a:t>
              </a:r>
              <a:r>
                <a:rPr lang="en-US" i="1">
                  <a:latin typeface="Book Antiqua" pitchFamily="18" charset="0"/>
                </a:rPr>
                <a:t>x </a:t>
              </a:r>
              <a:r>
                <a:rPr lang="en-US">
                  <a:latin typeface="Book Antiqua" pitchFamily="18" charset="0"/>
                </a:rPr>
                <a:t>)</a:t>
              </a:r>
            </a:p>
          </p:txBody>
        </p:sp>
        <p:sp>
          <p:nvSpPr>
            <p:cNvPr id="31" name="Line 6"/>
            <p:cNvSpPr>
              <a:spLocks noChangeShapeType="1"/>
            </p:cNvSpPr>
            <p:nvPr/>
          </p:nvSpPr>
          <p:spPr bwMode="auto">
            <a:xfrm>
              <a:off x="1267" y="2784"/>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2" name="Line 7"/>
            <p:cNvSpPr>
              <a:spLocks noChangeShapeType="1"/>
            </p:cNvSpPr>
            <p:nvPr/>
          </p:nvSpPr>
          <p:spPr bwMode="auto">
            <a:xfrm>
              <a:off x="1279" y="246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3" name="Line 8"/>
            <p:cNvSpPr>
              <a:spLocks noChangeShapeType="1"/>
            </p:cNvSpPr>
            <p:nvPr/>
          </p:nvSpPr>
          <p:spPr bwMode="auto">
            <a:xfrm>
              <a:off x="1279" y="2136"/>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4" name="Line 9"/>
            <p:cNvSpPr>
              <a:spLocks noChangeShapeType="1"/>
            </p:cNvSpPr>
            <p:nvPr/>
          </p:nvSpPr>
          <p:spPr bwMode="auto">
            <a:xfrm>
              <a:off x="1279" y="180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5" name="Rectangle 10"/>
            <p:cNvSpPr>
              <a:spLocks noChangeArrowheads="1"/>
            </p:cNvSpPr>
            <p:nvPr/>
          </p:nvSpPr>
          <p:spPr bwMode="auto">
            <a:xfrm>
              <a:off x="902" y="2621"/>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0.1</a:t>
              </a:r>
              <a:endParaRPr lang="en-US" sz="1600" dirty="0">
                <a:latin typeface="Book Antiqua" pitchFamily="18" charset="0"/>
              </a:endParaRPr>
            </a:p>
          </p:txBody>
        </p:sp>
        <p:sp>
          <p:nvSpPr>
            <p:cNvPr id="36" name="Rectangle 11"/>
            <p:cNvSpPr>
              <a:spLocks noChangeArrowheads="1"/>
            </p:cNvSpPr>
            <p:nvPr/>
          </p:nvSpPr>
          <p:spPr bwMode="auto">
            <a:xfrm>
              <a:off x="902" y="1997"/>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0.3</a:t>
              </a:r>
              <a:endParaRPr lang="en-US" sz="1600" dirty="0">
                <a:latin typeface="Book Antiqua" pitchFamily="18" charset="0"/>
              </a:endParaRPr>
            </a:p>
          </p:txBody>
        </p:sp>
        <p:sp>
          <p:nvSpPr>
            <p:cNvPr id="37" name="Rectangle 12"/>
            <p:cNvSpPr>
              <a:spLocks noChangeArrowheads="1"/>
            </p:cNvSpPr>
            <p:nvPr/>
          </p:nvSpPr>
          <p:spPr bwMode="auto">
            <a:xfrm>
              <a:off x="902" y="1673"/>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0.4</a:t>
              </a:r>
              <a:endParaRPr lang="en-US" sz="1600" dirty="0">
                <a:latin typeface="Book Antiqua" pitchFamily="18" charset="0"/>
              </a:endParaRPr>
            </a:p>
          </p:txBody>
        </p:sp>
        <p:sp>
          <p:nvSpPr>
            <p:cNvPr id="38" name="Rectangle 13"/>
            <p:cNvSpPr>
              <a:spLocks noChangeArrowheads="1"/>
            </p:cNvSpPr>
            <p:nvPr/>
          </p:nvSpPr>
          <p:spPr bwMode="auto">
            <a:xfrm>
              <a:off x="902" y="2310"/>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0.2</a:t>
              </a:r>
              <a:endParaRPr lang="en-US" sz="1600" dirty="0">
                <a:latin typeface="Book Antiqua" pitchFamily="18" charset="0"/>
              </a:endParaRPr>
            </a:p>
          </p:txBody>
        </p:sp>
        <p:sp>
          <p:nvSpPr>
            <p:cNvPr id="39" name="Line 14"/>
            <p:cNvSpPr>
              <a:spLocks noChangeShapeType="1"/>
            </p:cNvSpPr>
            <p:nvPr/>
          </p:nvSpPr>
          <p:spPr bwMode="auto">
            <a:xfrm>
              <a:off x="1602" y="3064"/>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0" name="Line 15"/>
            <p:cNvSpPr>
              <a:spLocks noChangeShapeType="1"/>
            </p:cNvSpPr>
            <p:nvPr/>
          </p:nvSpPr>
          <p:spPr bwMode="auto">
            <a:xfrm>
              <a:off x="2466"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1" name="Line 16"/>
            <p:cNvSpPr>
              <a:spLocks noChangeShapeType="1"/>
            </p:cNvSpPr>
            <p:nvPr/>
          </p:nvSpPr>
          <p:spPr bwMode="auto">
            <a:xfrm>
              <a:off x="275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2" name="Line 17"/>
            <p:cNvSpPr>
              <a:spLocks noChangeShapeType="1"/>
            </p:cNvSpPr>
            <p:nvPr/>
          </p:nvSpPr>
          <p:spPr bwMode="auto">
            <a:xfrm>
              <a:off x="1890" y="3061"/>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3" name="Line 18"/>
            <p:cNvSpPr>
              <a:spLocks noChangeShapeType="1"/>
            </p:cNvSpPr>
            <p:nvPr/>
          </p:nvSpPr>
          <p:spPr bwMode="auto">
            <a:xfrm>
              <a:off x="217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4" name="Line 19"/>
            <p:cNvSpPr>
              <a:spLocks noChangeShapeType="1"/>
            </p:cNvSpPr>
            <p:nvPr/>
          </p:nvSpPr>
          <p:spPr bwMode="auto">
            <a:xfrm>
              <a:off x="301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 name="Line 20"/>
            <p:cNvSpPr>
              <a:spLocks noChangeShapeType="1"/>
            </p:cNvSpPr>
            <p:nvPr/>
          </p:nvSpPr>
          <p:spPr bwMode="auto">
            <a:xfrm>
              <a:off x="32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6" name="Line 21"/>
            <p:cNvSpPr>
              <a:spLocks noChangeShapeType="1"/>
            </p:cNvSpPr>
            <p:nvPr/>
          </p:nvSpPr>
          <p:spPr bwMode="auto">
            <a:xfrm>
              <a:off x="3882"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7" name="Line 22"/>
            <p:cNvSpPr>
              <a:spLocks noChangeShapeType="1"/>
            </p:cNvSpPr>
            <p:nvPr/>
          </p:nvSpPr>
          <p:spPr bwMode="auto">
            <a:xfrm>
              <a:off x="35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8" name="Line 23"/>
            <p:cNvSpPr>
              <a:spLocks noChangeShapeType="1"/>
            </p:cNvSpPr>
            <p:nvPr/>
          </p:nvSpPr>
          <p:spPr bwMode="auto">
            <a:xfrm>
              <a:off x="415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9" name="Rectangle 24"/>
            <p:cNvSpPr>
              <a:spLocks noChangeArrowheads="1"/>
            </p:cNvSpPr>
            <p:nvPr/>
          </p:nvSpPr>
          <p:spPr bwMode="auto">
            <a:xfrm>
              <a:off x="1412" y="3123"/>
              <a:ext cx="2748" cy="40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dirty="0">
                  <a:latin typeface="Book Antiqua" pitchFamily="18" charset="0"/>
                </a:rPr>
                <a:t> </a:t>
              </a:r>
              <a:r>
                <a:rPr lang="en-US" sz="1600" dirty="0">
                  <a:latin typeface="Book Antiqua" pitchFamily="18" charset="0"/>
                </a:rPr>
                <a:t>1    2    3    4    5   6    7    8    </a:t>
              </a:r>
              <a:r>
                <a:rPr lang="en-US" sz="1600" dirty="0" smtClean="0">
                  <a:latin typeface="Book Antiqua" pitchFamily="18" charset="0"/>
                </a:rPr>
                <a:t>10</a:t>
              </a:r>
              <a:endParaRPr lang="en-US" sz="1600" dirty="0">
                <a:latin typeface="Book Antiqua" pitchFamily="18" charset="0"/>
              </a:endParaRPr>
            </a:p>
          </p:txBody>
        </p:sp>
        <p:sp>
          <p:nvSpPr>
            <p:cNvPr id="50" name="Line 25"/>
            <p:cNvSpPr>
              <a:spLocks noChangeShapeType="1"/>
            </p:cNvSpPr>
            <p:nvPr/>
          </p:nvSpPr>
          <p:spPr bwMode="auto">
            <a:xfrm rot="218362">
              <a:off x="3544" y="3028"/>
              <a:ext cx="568" cy="1"/>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1" name="Freeform 26"/>
            <p:cNvSpPr>
              <a:spLocks/>
            </p:cNvSpPr>
            <p:nvPr/>
          </p:nvSpPr>
          <p:spPr bwMode="auto">
            <a:xfrm>
              <a:off x="1335" y="2079"/>
              <a:ext cx="555" cy="1026"/>
            </a:xfrm>
            <a:custGeom>
              <a:avLst/>
              <a:gdLst>
                <a:gd name="T0" fmla="*/ 6 w 555"/>
                <a:gd name="T1" fmla="*/ 0 h 1026"/>
                <a:gd name="T2" fmla="*/ 0 w 555"/>
                <a:gd name="T3" fmla="*/ 1026 h 1026"/>
                <a:gd name="T4" fmla="*/ 555 w 555"/>
                <a:gd name="T5" fmla="*/ 1026 h 1026"/>
                <a:gd name="T6" fmla="*/ 555 w 555"/>
                <a:gd name="T7" fmla="*/ 558 h 1026"/>
                <a:gd name="T8" fmla="*/ 555 w 555"/>
                <a:gd name="T9" fmla="*/ 570 h 1026"/>
                <a:gd name="T10" fmla="*/ 520 w 555"/>
                <a:gd name="T11" fmla="*/ 537 h 1026"/>
                <a:gd name="T12" fmla="*/ 497 w 555"/>
                <a:gd name="T13" fmla="*/ 528 h 1026"/>
                <a:gd name="T14" fmla="*/ 477 w 555"/>
                <a:gd name="T15" fmla="*/ 516 h 1026"/>
                <a:gd name="T16" fmla="*/ 451 w 555"/>
                <a:gd name="T17" fmla="*/ 498 h 1026"/>
                <a:gd name="T18" fmla="*/ 410 w 555"/>
                <a:gd name="T19" fmla="*/ 477 h 1026"/>
                <a:gd name="T20" fmla="*/ 382 w 555"/>
                <a:gd name="T21" fmla="*/ 462 h 1026"/>
                <a:gd name="T22" fmla="*/ 347 w 555"/>
                <a:gd name="T23" fmla="*/ 438 h 1026"/>
                <a:gd name="T24" fmla="*/ 312 w 555"/>
                <a:gd name="T25" fmla="*/ 414 h 1026"/>
                <a:gd name="T26" fmla="*/ 280 w 555"/>
                <a:gd name="T27" fmla="*/ 390 h 1026"/>
                <a:gd name="T28" fmla="*/ 254 w 555"/>
                <a:gd name="T29" fmla="*/ 366 h 1026"/>
                <a:gd name="T30" fmla="*/ 225 w 555"/>
                <a:gd name="T31" fmla="*/ 345 h 1026"/>
                <a:gd name="T32" fmla="*/ 202 w 555"/>
                <a:gd name="T33" fmla="*/ 318 h 1026"/>
                <a:gd name="T34" fmla="*/ 173 w 555"/>
                <a:gd name="T35" fmla="*/ 294 h 1026"/>
                <a:gd name="T36" fmla="*/ 145 w 555"/>
                <a:gd name="T37" fmla="*/ 255 h 1026"/>
                <a:gd name="T38" fmla="*/ 116 w 555"/>
                <a:gd name="T39" fmla="*/ 216 h 1026"/>
                <a:gd name="T40" fmla="*/ 93 w 555"/>
                <a:gd name="T41" fmla="*/ 186 h 1026"/>
                <a:gd name="T42" fmla="*/ 69 w 555"/>
                <a:gd name="T43" fmla="*/ 147 h 1026"/>
                <a:gd name="T44" fmla="*/ 45 w 555"/>
                <a:gd name="T45" fmla="*/ 105 h 1026"/>
                <a:gd name="T46" fmla="*/ 24 w 555"/>
                <a:gd name="T47" fmla="*/ 72 h 1026"/>
                <a:gd name="T48" fmla="*/ 15 w 555"/>
                <a:gd name="T49" fmla="*/ 27 h 10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5"/>
                <a:gd name="T76" fmla="*/ 0 h 1026"/>
                <a:gd name="T77" fmla="*/ 555 w 555"/>
                <a:gd name="T78" fmla="*/ 1026 h 10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5" h="1026">
                  <a:moveTo>
                    <a:pt x="6" y="0"/>
                  </a:moveTo>
                  <a:lnTo>
                    <a:pt x="0" y="1026"/>
                  </a:lnTo>
                  <a:lnTo>
                    <a:pt x="555" y="1026"/>
                  </a:lnTo>
                  <a:lnTo>
                    <a:pt x="555" y="558"/>
                  </a:lnTo>
                  <a:lnTo>
                    <a:pt x="555" y="570"/>
                  </a:lnTo>
                  <a:lnTo>
                    <a:pt x="520" y="537"/>
                  </a:lnTo>
                  <a:lnTo>
                    <a:pt x="497" y="528"/>
                  </a:lnTo>
                  <a:lnTo>
                    <a:pt x="477" y="516"/>
                  </a:lnTo>
                  <a:lnTo>
                    <a:pt x="451" y="498"/>
                  </a:lnTo>
                  <a:lnTo>
                    <a:pt x="410" y="477"/>
                  </a:lnTo>
                  <a:lnTo>
                    <a:pt x="382" y="462"/>
                  </a:lnTo>
                  <a:lnTo>
                    <a:pt x="347" y="438"/>
                  </a:lnTo>
                  <a:lnTo>
                    <a:pt x="312" y="414"/>
                  </a:lnTo>
                  <a:lnTo>
                    <a:pt x="280" y="390"/>
                  </a:lnTo>
                  <a:lnTo>
                    <a:pt x="254" y="366"/>
                  </a:lnTo>
                  <a:lnTo>
                    <a:pt x="225" y="345"/>
                  </a:lnTo>
                  <a:lnTo>
                    <a:pt x="202" y="318"/>
                  </a:lnTo>
                  <a:lnTo>
                    <a:pt x="173" y="294"/>
                  </a:lnTo>
                  <a:lnTo>
                    <a:pt x="145" y="255"/>
                  </a:lnTo>
                  <a:lnTo>
                    <a:pt x="116" y="216"/>
                  </a:lnTo>
                  <a:lnTo>
                    <a:pt x="93" y="186"/>
                  </a:lnTo>
                  <a:lnTo>
                    <a:pt x="69" y="147"/>
                  </a:lnTo>
                  <a:lnTo>
                    <a:pt x="45" y="105"/>
                  </a:lnTo>
                  <a:lnTo>
                    <a:pt x="24" y="72"/>
                  </a:lnTo>
                  <a:lnTo>
                    <a:pt x="15" y="27"/>
                  </a:lnTo>
                </a:path>
              </a:pathLst>
            </a:custGeom>
            <a:solidFill>
              <a:schemeClr val="accent1"/>
            </a:solidFill>
            <a:ln w="12700" cap="rnd">
              <a:noFill/>
              <a:round/>
              <a:headEnd/>
              <a:tailEnd/>
            </a:ln>
          </p:spPr>
          <p:txBody>
            <a:bodyPr/>
            <a:lstStyle/>
            <a:p>
              <a:endParaRPr lang="en-US"/>
            </a:p>
          </p:txBody>
        </p:sp>
        <p:sp>
          <p:nvSpPr>
            <p:cNvPr id="52" name="Line 27"/>
            <p:cNvSpPr>
              <a:spLocks noChangeShapeType="1"/>
            </p:cNvSpPr>
            <p:nvPr/>
          </p:nvSpPr>
          <p:spPr bwMode="auto">
            <a:xfrm flipV="1">
              <a:off x="1890" y="2629"/>
              <a:ext cx="0" cy="494"/>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3" name="Line 28"/>
            <p:cNvSpPr>
              <a:spLocks noChangeShapeType="1"/>
            </p:cNvSpPr>
            <p:nvPr/>
          </p:nvSpPr>
          <p:spPr bwMode="auto">
            <a:xfrm>
              <a:off x="1338" y="1618"/>
              <a:ext cx="0" cy="1489"/>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4" name="Line 29"/>
            <p:cNvSpPr>
              <a:spLocks noChangeShapeType="1"/>
            </p:cNvSpPr>
            <p:nvPr/>
          </p:nvSpPr>
          <p:spPr bwMode="auto">
            <a:xfrm>
              <a:off x="1339" y="3108"/>
              <a:ext cx="3061"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5" name="Line 30"/>
            <p:cNvSpPr>
              <a:spLocks noChangeShapeType="1"/>
            </p:cNvSpPr>
            <p:nvPr/>
          </p:nvSpPr>
          <p:spPr bwMode="auto">
            <a:xfrm flipV="1">
              <a:off x="1692" y="2242"/>
              <a:ext cx="0" cy="545"/>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sp>
          <p:nvSpPr>
            <p:cNvPr id="56" name="Rectangle 31"/>
            <p:cNvSpPr>
              <a:spLocks noChangeArrowheads="1"/>
            </p:cNvSpPr>
            <p:nvPr/>
          </p:nvSpPr>
          <p:spPr bwMode="auto">
            <a:xfrm>
              <a:off x="1515" y="1923"/>
              <a:ext cx="3796" cy="40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dirty="0">
                  <a:latin typeface="Book Antiqua" pitchFamily="18" charset="0"/>
                </a:rPr>
                <a:t>P</a:t>
              </a:r>
              <a:r>
                <a:rPr lang="en-US" dirty="0">
                  <a:latin typeface="Book Antiqua" pitchFamily="18" charset="0"/>
                </a:rPr>
                <a:t>(</a:t>
              </a:r>
              <a:r>
                <a:rPr lang="en-US" i="1" dirty="0">
                  <a:latin typeface="Book Antiqua" pitchFamily="18" charset="0"/>
                </a:rPr>
                <a:t>x</a:t>
              </a:r>
              <a:r>
                <a:rPr lang="en-US" dirty="0">
                  <a:latin typeface="Book Antiqua" pitchFamily="18" charset="0"/>
                </a:rPr>
                <a:t> </a:t>
              </a:r>
              <a:r>
                <a:rPr lang="en-US" u="sng" dirty="0">
                  <a:latin typeface="Book Antiqua" pitchFamily="18" charset="0"/>
                </a:rPr>
                <a:t>&lt;</a:t>
              </a:r>
              <a:r>
                <a:rPr lang="en-US" dirty="0">
                  <a:latin typeface="Book Antiqua" pitchFamily="18" charset="0"/>
                </a:rPr>
                <a:t> </a:t>
              </a:r>
              <a:r>
                <a:rPr lang="en-US" dirty="0" smtClean="0">
                  <a:latin typeface="Book Antiqua" pitchFamily="18" charset="0"/>
                </a:rPr>
                <a:t>X</a:t>
              </a:r>
              <a:r>
                <a:rPr lang="en-US" dirty="0" smtClean="0">
                  <a:latin typeface="Book Antiqua" pitchFamily="18" charset="0"/>
                </a:rPr>
                <a:t> </a:t>
              </a:r>
              <a:r>
                <a:rPr lang="en-US" dirty="0">
                  <a:latin typeface="Book Antiqua" pitchFamily="18" charset="0"/>
                </a:rPr>
                <a:t>) = area from 0 to </a:t>
              </a:r>
              <a:r>
                <a:rPr lang="en-US" dirty="0" smtClean="0">
                  <a:latin typeface="Book Antiqua" pitchFamily="18" charset="0"/>
                </a:rPr>
                <a:t>X</a:t>
              </a:r>
              <a:r>
                <a:rPr lang="en-US" baseline="-25000" dirty="0" smtClean="0">
                  <a:latin typeface="Book Antiqua" pitchFamily="18" charset="0"/>
                </a:rPr>
                <a:t>1</a:t>
              </a:r>
              <a:endParaRPr lang="en-US" baseline="-25000" dirty="0">
                <a:latin typeface="Book Antiqua" pitchFamily="18" charset="0"/>
              </a:endParaRPr>
            </a:p>
          </p:txBody>
        </p:sp>
        <p:sp>
          <p:nvSpPr>
            <p:cNvPr id="57" name="Arc 32"/>
            <p:cNvSpPr>
              <a:spLocks/>
            </p:cNvSpPr>
            <p:nvPr/>
          </p:nvSpPr>
          <p:spPr bwMode="auto">
            <a:xfrm rot="148547">
              <a:off x="1317" y="2040"/>
              <a:ext cx="2244" cy="920"/>
            </a:xfrm>
            <a:custGeom>
              <a:avLst/>
              <a:gdLst>
                <a:gd name="T0" fmla="*/ 2244 w 21600"/>
                <a:gd name="T1" fmla="*/ 920 h 21600"/>
                <a:gd name="T2" fmla="*/ 0 w 21600"/>
                <a:gd name="T3" fmla="*/ 0 h 21600"/>
                <a:gd name="T4" fmla="*/ 22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808080"/>
              </a:outerShdw>
            </a:effectLst>
          </p:spPr>
          <p:txBody>
            <a:bodyPr wrap="none" anchor="ctr"/>
            <a:lstStyle/>
            <a:p>
              <a:pPr>
                <a:defRPr/>
              </a:pPr>
              <a:endParaRPr lang="en-US">
                <a:latin typeface="Times New Roman" pitchFamily="18" charset="0"/>
              </a:endParaRPr>
            </a:p>
          </p:txBody>
        </p:sp>
      </p:grpSp>
      <p:graphicFrame>
        <p:nvGraphicFramePr>
          <p:cNvPr id="68610" name="Object 5">
            <a:hlinkClick r:id="" action="ppaction://ole?verb=0"/>
          </p:cNvPr>
          <p:cNvGraphicFramePr>
            <a:graphicFrameLocks noChangeAspect="1"/>
          </p:cNvGraphicFramePr>
          <p:nvPr/>
        </p:nvGraphicFramePr>
        <p:xfrm>
          <a:off x="4651375" y="5410200"/>
          <a:ext cx="3997325" cy="685800"/>
        </p:xfrm>
        <a:graphic>
          <a:graphicData uri="http://schemas.openxmlformats.org/presentationml/2006/ole">
            <p:oleObj spid="_x0000_s9219" name="Equation" r:id="rId5" imgW="1333440" imgH="22860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dissolve">
                                      <p:cBhvr>
                                        <p:cTn id="1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76200" y="1447800"/>
            <a:ext cx="9144000" cy="1905000"/>
          </a:xfrm>
        </p:spPr>
        <p:txBody>
          <a:bodyPr/>
          <a:lstStyle/>
          <a:p>
            <a:pPr marL="0" indent="4763">
              <a:buFont typeface="Monotype Sorts" pitchFamily="1" charset="2"/>
              <a:buNone/>
            </a:pPr>
            <a:r>
              <a:rPr lang="en-US" sz="2400" dirty="0" smtClean="0">
                <a:latin typeface="Arial" charset="0"/>
                <a:cs typeface="Arial" charset="0"/>
              </a:rPr>
              <a:t>Duration of an activity has exponential distribution with average of 3 days (</a:t>
            </a:r>
            <a:r>
              <a:rPr lang="en-US" sz="2400" dirty="0" smtClean="0">
                <a:latin typeface="Arial" charset="0"/>
                <a:cs typeface="Arial" charset="0"/>
                <a:sym typeface="Symbol"/>
              </a:rPr>
              <a:t> =  = 3 days).  What is the probability of competing the activity in 2 days or less. </a:t>
            </a:r>
            <a:endParaRPr lang="en-US" sz="2400" dirty="0" smtClean="0">
              <a:latin typeface="Arial" charset="0"/>
              <a:cs typeface="Arial" charset="0"/>
            </a:endParaRPr>
          </a:p>
          <a:p>
            <a:pPr marL="0" indent="4763">
              <a:buFont typeface="Monotype Sorts" pitchFamily="1" charset="2"/>
              <a:buNone/>
            </a:pPr>
            <a:endParaRPr lang="en-US" sz="2400" dirty="0" smtClean="0">
              <a:latin typeface="Arial" charset="0"/>
              <a:cs typeface="Arial" charset="0"/>
            </a:endParaRPr>
          </a:p>
          <a:p>
            <a:pPr marL="0" indent="4763">
              <a:buFont typeface="Monotype Sorts" pitchFamily="1" charset="2"/>
              <a:buNone/>
            </a:pPr>
            <a:r>
              <a:rPr lang="en-US" dirty="0" smtClean="0">
                <a:latin typeface="Arial" charset="0"/>
                <a:cs typeface="Arial" charset="0"/>
              </a:rPr>
              <a:t>		</a:t>
            </a:r>
          </a:p>
        </p:txBody>
      </p:sp>
      <p:sp>
        <p:nvSpPr>
          <p:cNvPr id="32771" name="Rectangle 3"/>
          <p:cNvSpPr>
            <a:spLocks noGrp="1" noChangeArrowheads="1"/>
          </p:cNvSpPr>
          <p:nvPr>
            <p:ph type="title"/>
          </p:nvPr>
        </p:nvSpPr>
        <p:spPr>
          <a:xfrm>
            <a:off x="0" y="0"/>
            <a:ext cx="9144000" cy="1371599"/>
          </a:xfrm>
        </p:spPr>
        <p:txBody>
          <a:bodyPr/>
          <a:lstStyle/>
          <a:p>
            <a:r>
              <a:rPr lang="en-US" dirty="0" smtClean="0">
                <a:latin typeface="Arial" charset="0"/>
                <a:cs typeface="Arial" charset="0"/>
              </a:rPr>
              <a:t>Example</a:t>
            </a:r>
          </a:p>
        </p:txBody>
      </p:sp>
      <p:grpSp>
        <p:nvGrpSpPr>
          <p:cNvPr id="2" name="Group 33"/>
          <p:cNvGrpSpPr>
            <a:grpSpLocks/>
          </p:cNvGrpSpPr>
          <p:nvPr/>
        </p:nvGrpSpPr>
        <p:grpSpPr bwMode="auto">
          <a:xfrm>
            <a:off x="2209800" y="3124200"/>
            <a:ext cx="5895975" cy="3654425"/>
            <a:chOff x="975" y="1227"/>
            <a:chExt cx="3714" cy="2302"/>
          </a:xfrm>
        </p:grpSpPr>
        <p:sp>
          <p:nvSpPr>
            <p:cNvPr id="45060" name="Rectangle 4"/>
            <p:cNvSpPr>
              <a:spLocks noChangeArrowheads="1"/>
            </p:cNvSpPr>
            <p:nvPr/>
          </p:nvSpPr>
          <p:spPr bwMode="auto">
            <a:xfrm>
              <a:off x="4479" y="2967"/>
              <a:ext cx="210"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x</a:t>
              </a:r>
            </a:p>
          </p:txBody>
        </p:sp>
        <p:sp>
          <p:nvSpPr>
            <p:cNvPr id="45061" name="Rectangle 5"/>
            <p:cNvSpPr>
              <a:spLocks noChangeArrowheads="1"/>
            </p:cNvSpPr>
            <p:nvPr/>
          </p:nvSpPr>
          <p:spPr bwMode="auto">
            <a:xfrm>
              <a:off x="1143" y="1227"/>
              <a:ext cx="541"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F </a:t>
              </a:r>
              <a:r>
                <a:rPr lang="en-US">
                  <a:latin typeface="Book Antiqua" pitchFamily="18" charset="0"/>
                </a:rPr>
                <a:t>(</a:t>
              </a:r>
              <a:r>
                <a:rPr lang="en-US" i="1">
                  <a:latin typeface="Book Antiqua" pitchFamily="18" charset="0"/>
                </a:rPr>
                <a:t>x </a:t>
              </a:r>
              <a:r>
                <a:rPr lang="en-US">
                  <a:latin typeface="Book Antiqua" pitchFamily="18" charset="0"/>
                </a:rPr>
                <a:t>)</a:t>
              </a:r>
            </a:p>
          </p:txBody>
        </p:sp>
        <p:sp>
          <p:nvSpPr>
            <p:cNvPr id="45062" name="Line 6"/>
            <p:cNvSpPr>
              <a:spLocks noChangeShapeType="1"/>
            </p:cNvSpPr>
            <p:nvPr/>
          </p:nvSpPr>
          <p:spPr bwMode="auto">
            <a:xfrm>
              <a:off x="1267" y="2784"/>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63" name="Line 7"/>
            <p:cNvSpPr>
              <a:spLocks noChangeShapeType="1"/>
            </p:cNvSpPr>
            <p:nvPr/>
          </p:nvSpPr>
          <p:spPr bwMode="auto">
            <a:xfrm>
              <a:off x="1279" y="246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64" name="Line 8"/>
            <p:cNvSpPr>
              <a:spLocks noChangeShapeType="1"/>
            </p:cNvSpPr>
            <p:nvPr/>
          </p:nvSpPr>
          <p:spPr bwMode="auto">
            <a:xfrm>
              <a:off x="1279" y="2136"/>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65" name="Line 9"/>
            <p:cNvSpPr>
              <a:spLocks noChangeShapeType="1"/>
            </p:cNvSpPr>
            <p:nvPr/>
          </p:nvSpPr>
          <p:spPr bwMode="auto">
            <a:xfrm>
              <a:off x="1279" y="180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66" name="Rectangle 10"/>
            <p:cNvSpPr>
              <a:spLocks noChangeArrowheads="1"/>
            </p:cNvSpPr>
            <p:nvPr/>
          </p:nvSpPr>
          <p:spPr bwMode="auto">
            <a:xfrm>
              <a:off x="975" y="2631"/>
              <a:ext cx="258"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a:latin typeface="Book Antiqua" pitchFamily="18" charset="0"/>
                </a:rPr>
                <a:t>.1</a:t>
              </a:r>
            </a:p>
          </p:txBody>
        </p:sp>
        <p:sp>
          <p:nvSpPr>
            <p:cNvPr id="45067" name="Rectangle 11"/>
            <p:cNvSpPr>
              <a:spLocks noChangeArrowheads="1"/>
            </p:cNvSpPr>
            <p:nvPr/>
          </p:nvSpPr>
          <p:spPr bwMode="auto">
            <a:xfrm>
              <a:off x="987" y="1995"/>
              <a:ext cx="258"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a:latin typeface="Book Antiqua" pitchFamily="18" charset="0"/>
                </a:rPr>
                <a:t>.3</a:t>
              </a:r>
            </a:p>
          </p:txBody>
        </p:sp>
        <p:sp>
          <p:nvSpPr>
            <p:cNvPr id="45068" name="Rectangle 12"/>
            <p:cNvSpPr>
              <a:spLocks noChangeArrowheads="1"/>
            </p:cNvSpPr>
            <p:nvPr/>
          </p:nvSpPr>
          <p:spPr bwMode="auto">
            <a:xfrm>
              <a:off x="987" y="1671"/>
              <a:ext cx="258"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a:latin typeface="Book Antiqua" pitchFamily="18" charset="0"/>
                </a:rPr>
                <a:t>.4</a:t>
              </a:r>
            </a:p>
          </p:txBody>
        </p:sp>
        <p:sp>
          <p:nvSpPr>
            <p:cNvPr id="45069" name="Rectangle 13"/>
            <p:cNvSpPr>
              <a:spLocks noChangeArrowheads="1"/>
            </p:cNvSpPr>
            <p:nvPr/>
          </p:nvSpPr>
          <p:spPr bwMode="auto">
            <a:xfrm>
              <a:off x="987" y="2319"/>
              <a:ext cx="258"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a:latin typeface="Book Antiqua" pitchFamily="18" charset="0"/>
                </a:rPr>
                <a:t>.2</a:t>
              </a:r>
            </a:p>
          </p:txBody>
        </p:sp>
        <p:sp>
          <p:nvSpPr>
            <p:cNvPr id="45070" name="Line 14"/>
            <p:cNvSpPr>
              <a:spLocks noChangeShapeType="1"/>
            </p:cNvSpPr>
            <p:nvPr/>
          </p:nvSpPr>
          <p:spPr bwMode="auto">
            <a:xfrm>
              <a:off x="1602" y="3064"/>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1" name="Line 15"/>
            <p:cNvSpPr>
              <a:spLocks noChangeShapeType="1"/>
            </p:cNvSpPr>
            <p:nvPr/>
          </p:nvSpPr>
          <p:spPr bwMode="auto">
            <a:xfrm>
              <a:off x="2466"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2" name="Line 16"/>
            <p:cNvSpPr>
              <a:spLocks noChangeShapeType="1"/>
            </p:cNvSpPr>
            <p:nvPr/>
          </p:nvSpPr>
          <p:spPr bwMode="auto">
            <a:xfrm>
              <a:off x="275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3" name="Line 17"/>
            <p:cNvSpPr>
              <a:spLocks noChangeShapeType="1"/>
            </p:cNvSpPr>
            <p:nvPr/>
          </p:nvSpPr>
          <p:spPr bwMode="auto">
            <a:xfrm>
              <a:off x="1890" y="3061"/>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4" name="Line 18"/>
            <p:cNvSpPr>
              <a:spLocks noChangeShapeType="1"/>
            </p:cNvSpPr>
            <p:nvPr/>
          </p:nvSpPr>
          <p:spPr bwMode="auto">
            <a:xfrm>
              <a:off x="217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5" name="Line 19"/>
            <p:cNvSpPr>
              <a:spLocks noChangeShapeType="1"/>
            </p:cNvSpPr>
            <p:nvPr/>
          </p:nvSpPr>
          <p:spPr bwMode="auto">
            <a:xfrm>
              <a:off x="301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6" name="Line 20"/>
            <p:cNvSpPr>
              <a:spLocks noChangeShapeType="1"/>
            </p:cNvSpPr>
            <p:nvPr/>
          </p:nvSpPr>
          <p:spPr bwMode="auto">
            <a:xfrm>
              <a:off x="32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7" name="Line 21"/>
            <p:cNvSpPr>
              <a:spLocks noChangeShapeType="1"/>
            </p:cNvSpPr>
            <p:nvPr/>
          </p:nvSpPr>
          <p:spPr bwMode="auto">
            <a:xfrm>
              <a:off x="3882"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8" name="Line 22"/>
            <p:cNvSpPr>
              <a:spLocks noChangeShapeType="1"/>
            </p:cNvSpPr>
            <p:nvPr/>
          </p:nvSpPr>
          <p:spPr bwMode="auto">
            <a:xfrm>
              <a:off x="35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79" name="Line 23"/>
            <p:cNvSpPr>
              <a:spLocks noChangeShapeType="1"/>
            </p:cNvSpPr>
            <p:nvPr/>
          </p:nvSpPr>
          <p:spPr bwMode="auto">
            <a:xfrm>
              <a:off x="415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80" name="Rectangle 24"/>
            <p:cNvSpPr>
              <a:spLocks noChangeArrowheads="1"/>
            </p:cNvSpPr>
            <p:nvPr/>
          </p:nvSpPr>
          <p:spPr bwMode="auto">
            <a:xfrm>
              <a:off x="1455" y="3243"/>
              <a:ext cx="2850"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a:latin typeface="Book Antiqua" pitchFamily="18" charset="0"/>
                </a:rPr>
                <a:t> 1    2    3    4    5   6    7    8    9   10</a:t>
              </a:r>
            </a:p>
          </p:txBody>
        </p:sp>
        <p:sp>
          <p:nvSpPr>
            <p:cNvPr id="45081" name="Line 25"/>
            <p:cNvSpPr>
              <a:spLocks noChangeShapeType="1"/>
            </p:cNvSpPr>
            <p:nvPr/>
          </p:nvSpPr>
          <p:spPr bwMode="auto">
            <a:xfrm rot="218362">
              <a:off x="3544" y="3028"/>
              <a:ext cx="568" cy="1"/>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2796" name="Freeform 26"/>
            <p:cNvSpPr>
              <a:spLocks/>
            </p:cNvSpPr>
            <p:nvPr/>
          </p:nvSpPr>
          <p:spPr bwMode="auto">
            <a:xfrm>
              <a:off x="1335" y="2079"/>
              <a:ext cx="555" cy="1026"/>
            </a:xfrm>
            <a:custGeom>
              <a:avLst/>
              <a:gdLst>
                <a:gd name="T0" fmla="*/ 6 w 555"/>
                <a:gd name="T1" fmla="*/ 0 h 1026"/>
                <a:gd name="T2" fmla="*/ 0 w 555"/>
                <a:gd name="T3" fmla="*/ 1026 h 1026"/>
                <a:gd name="T4" fmla="*/ 555 w 555"/>
                <a:gd name="T5" fmla="*/ 1026 h 1026"/>
                <a:gd name="T6" fmla="*/ 555 w 555"/>
                <a:gd name="T7" fmla="*/ 558 h 1026"/>
                <a:gd name="T8" fmla="*/ 555 w 555"/>
                <a:gd name="T9" fmla="*/ 570 h 1026"/>
                <a:gd name="T10" fmla="*/ 520 w 555"/>
                <a:gd name="T11" fmla="*/ 537 h 1026"/>
                <a:gd name="T12" fmla="*/ 497 w 555"/>
                <a:gd name="T13" fmla="*/ 528 h 1026"/>
                <a:gd name="T14" fmla="*/ 477 w 555"/>
                <a:gd name="T15" fmla="*/ 516 h 1026"/>
                <a:gd name="T16" fmla="*/ 451 w 555"/>
                <a:gd name="T17" fmla="*/ 498 h 1026"/>
                <a:gd name="T18" fmla="*/ 410 w 555"/>
                <a:gd name="T19" fmla="*/ 477 h 1026"/>
                <a:gd name="T20" fmla="*/ 382 w 555"/>
                <a:gd name="T21" fmla="*/ 462 h 1026"/>
                <a:gd name="T22" fmla="*/ 347 w 555"/>
                <a:gd name="T23" fmla="*/ 438 h 1026"/>
                <a:gd name="T24" fmla="*/ 312 w 555"/>
                <a:gd name="T25" fmla="*/ 414 h 1026"/>
                <a:gd name="T26" fmla="*/ 280 w 555"/>
                <a:gd name="T27" fmla="*/ 390 h 1026"/>
                <a:gd name="T28" fmla="*/ 254 w 555"/>
                <a:gd name="T29" fmla="*/ 366 h 1026"/>
                <a:gd name="T30" fmla="*/ 225 w 555"/>
                <a:gd name="T31" fmla="*/ 345 h 1026"/>
                <a:gd name="T32" fmla="*/ 202 w 555"/>
                <a:gd name="T33" fmla="*/ 318 h 1026"/>
                <a:gd name="T34" fmla="*/ 173 w 555"/>
                <a:gd name="T35" fmla="*/ 294 h 1026"/>
                <a:gd name="T36" fmla="*/ 145 w 555"/>
                <a:gd name="T37" fmla="*/ 255 h 1026"/>
                <a:gd name="T38" fmla="*/ 116 w 555"/>
                <a:gd name="T39" fmla="*/ 216 h 1026"/>
                <a:gd name="T40" fmla="*/ 93 w 555"/>
                <a:gd name="T41" fmla="*/ 186 h 1026"/>
                <a:gd name="T42" fmla="*/ 69 w 555"/>
                <a:gd name="T43" fmla="*/ 147 h 1026"/>
                <a:gd name="T44" fmla="*/ 45 w 555"/>
                <a:gd name="T45" fmla="*/ 105 h 1026"/>
                <a:gd name="T46" fmla="*/ 24 w 555"/>
                <a:gd name="T47" fmla="*/ 72 h 1026"/>
                <a:gd name="T48" fmla="*/ 15 w 555"/>
                <a:gd name="T49" fmla="*/ 27 h 10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5"/>
                <a:gd name="T76" fmla="*/ 0 h 1026"/>
                <a:gd name="T77" fmla="*/ 555 w 555"/>
                <a:gd name="T78" fmla="*/ 1026 h 10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5" h="1026">
                  <a:moveTo>
                    <a:pt x="6" y="0"/>
                  </a:moveTo>
                  <a:lnTo>
                    <a:pt x="0" y="1026"/>
                  </a:lnTo>
                  <a:lnTo>
                    <a:pt x="555" y="1026"/>
                  </a:lnTo>
                  <a:lnTo>
                    <a:pt x="555" y="558"/>
                  </a:lnTo>
                  <a:lnTo>
                    <a:pt x="555" y="570"/>
                  </a:lnTo>
                  <a:lnTo>
                    <a:pt x="520" y="537"/>
                  </a:lnTo>
                  <a:lnTo>
                    <a:pt x="497" y="528"/>
                  </a:lnTo>
                  <a:lnTo>
                    <a:pt x="477" y="516"/>
                  </a:lnTo>
                  <a:lnTo>
                    <a:pt x="451" y="498"/>
                  </a:lnTo>
                  <a:lnTo>
                    <a:pt x="410" y="477"/>
                  </a:lnTo>
                  <a:lnTo>
                    <a:pt x="382" y="462"/>
                  </a:lnTo>
                  <a:lnTo>
                    <a:pt x="347" y="438"/>
                  </a:lnTo>
                  <a:lnTo>
                    <a:pt x="312" y="414"/>
                  </a:lnTo>
                  <a:lnTo>
                    <a:pt x="280" y="390"/>
                  </a:lnTo>
                  <a:lnTo>
                    <a:pt x="254" y="366"/>
                  </a:lnTo>
                  <a:lnTo>
                    <a:pt x="225" y="345"/>
                  </a:lnTo>
                  <a:lnTo>
                    <a:pt x="202" y="318"/>
                  </a:lnTo>
                  <a:lnTo>
                    <a:pt x="173" y="294"/>
                  </a:lnTo>
                  <a:lnTo>
                    <a:pt x="145" y="255"/>
                  </a:lnTo>
                  <a:lnTo>
                    <a:pt x="116" y="216"/>
                  </a:lnTo>
                  <a:lnTo>
                    <a:pt x="93" y="186"/>
                  </a:lnTo>
                  <a:lnTo>
                    <a:pt x="69" y="147"/>
                  </a:lnTo>
                  <a:lnTo>
                    <a:pt x="45" y="105"/>
                  </a:lnTo>
                  <a:lnTo>
                    <a:pt x="24" y="72"/>
                  </a:lnTo>
                  <a:lnTo>
                    <a:pt x="15" y="27"/>
                  </a:lnTo>
                </a:path>
              </a:pathLst>
            </a:custGeom>
            <a:solidFill>
              <a:schemeClr val="accent1"/>
            </a:solidFill>
            <a:ln w="12700" cap="rnd">
              <a:noFill/>
              <a:round/>
              <a:headEnd/>
              <a:tailEnd/>
            </a:ln>
          </p:spPr>
          <p:txBody>
            <a:bodyPr/>
            <a:lstStyle/>
            <a:p>
              <a:endParaRPr lang="en-US"/>
            </a:p>
          </p:txBody>
        </p:sp>
        <p:sp>
          <p:nvSpPr>
            <p:cNvPr id="45083" name="Line 27"/>
            <p:cNvSpPr>
              <a:spLocks noChangeShapeType="1"/>
            </p:cNvSpPr>
            <p:nvPr/>
          </p:nvSpPr>
          <p:spPr bwMode="auto">
            <a:xfrm flipV="1">
              <a:off x="1890" y="2629"/>
              <a:ext cx="0" cy="494"/>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84" name="Line 28"/>
            <p:cNvSpPr>
              <a:spLocks noChangeShapeType="1"/>
            </p:cNvSpPr>
            <p:nvPr/>
          </p:nvSpPr>
          <p:spPr bwMode="auto">
            <a:xfrm>
              <a:off x="1338" y="1618"/>
              <a:ext cx="0" cy="1489"/>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85" name="Line 29"/>
            <p:cNvSpPr>
              <a:spLocks noChangeShapeType="1"/>
            </p:cNvSpPr>
            <p:nvPr/>
          </p:nvSpPr>
          <p:spPr bwMode="auto">
            <a:xfrm>
              <a:off x="1339" y="3108"/>
              <a:ext cx="3061"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086" name="Line 30"/>
            <p:cNvSpPr>
              <a:spLocks noChangeShapeType="1"/>
            </p:cNvSpPr>
            <p:nvPr/>
          </p:nvSpPr>
          <p:spPr bwMode="auto">
            <a:xfrm flipV="1">
              <a:off x="1692" y="2242"/>
              <a:ext cx="0" cy="545"/>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sp>
          <p:nvSpPr>
            <p:cNvPr id="45088" name="Arc 32"/>
            <p:cNvSpPr>
              <a:spLocks/>
            </p:cNvSpPr>
            <p:nvPr/>
          </p:nvSpPr>
          <p:spPr bwMode="auto">
            <a:xfrm rot="148547">
              <a:off x="1317" y="2040"/>
              <a:ext cx="2244" cy="920"/>
            </a:xfrm>
            <a:custGeom>
              <a:avLst/>
              <a:gdLst>
                <a:gd name="T0" fmla="*/ 2244 w 21600"/>
                <a:gd name="T1" fmla="*/ 920 h 21600"/>
                <a:gd name="T2" fmla="*/ 0 w 21600"/>
                <a:gd name="T3" fmla="*/ 0 h 21600"/>
                <a:gd name="T4" fmla="*/ 22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808080"/>
              </a:outerShdw>
            </a:effectLst>
          </p:spPr>
          <p:txBody>
            <a:bodyPr wrap="none" anchor="ctr"/>
            <a:lstStyle/>
            <a:p>
              <a:pPr>
                <a:defRPr/>
              </a:pPr>
              <a:endParaRPr lang="en-US">
                <a:latin typeface="Times New Roman" pitchFamily="18" charset="0"/>
              </a:endParaRPr>
            </a:p>
          </p:txBody>
        </p:sp>
      </p:grpSp>
      <p:sp>
        <p:nvSpPr>
          <p:cNvPr id="34" name="Rectangle 33"/>
          <p:cNvSpPr>
            <a:spLocks noChangeArrowheads="1"/>
          </p:cNvSpPr>
          <p:nvPr/>
        </p:nvSpPr>
        <p:spPr bwMode="auto">
          <a:xfrm>
            <a:off x="3657600" y="3657600"/>
            <a:ext cx="5029200" cy="457200"/>
          </a:xfrm>
          <a:prstGeom prst="rect">
            <a:avLst/>
          </a:prstGeom>
          <a:noFill/>
          <a:ln w="9525">
            <a:noFill/>
            <a:miter lim="800000"/>
            <a:headEnd/>
            <a:tailEnd/>
          </a:ln>
        </p:spPr>
        <p:txBody>
          <a:bodyPr>
            <a:spAutoFit/>
          </a:bodyPr>
          <a:lstStyle/>
          <a:p>
            <a:pPr>
              <a:buFont typeface="Monotype Sorts" pitchFamily="1" charset="2"/>
              <a:buNone/>
            </a:pPr>
            <a:r>
              <a:rPr lang="en-US" i="1" dirty="0"/>
              <a:t>P</a:t>
            </a:r>
            <a:r>
              <a:rPr lang="en-US" dirty="0"/>
              <a:t>(</a:t>
            </a:r>
            <a:r>
              <a:rPr lang="en-US" i="1" dirty="0"/>
              <a:t>x</a:t>
            </a:r>
            <a:r>
              <a:rPr lang="en-US" dirty="0"/>
              <a:t> </a:t>
            </a:r>
            <a:r>
              <a:rPr lang="en-US" u="sng" dirty="0"/>
              <a:t>&lt;</a:t>
            </a:r>
            <a:r>
              <a:rPr lang="en-US" dirty="0"/>
              <a:t> 2) = 1 - e</a:t>
            </a:r>
            <a:r>
              <a:rPr lang="en-US" baseline="30000" dirty="0"/>
              <a:t>-2/3</a:t>
            </a:r>
            <a:r>
              <a:rPr lang="en-US" dirty="0"/>
              <a:t> = 1 - .5134 = .4866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idx="4294967295"/>
          </p:nvPr>
        </p:nvSpPr>
        <p:spPr>
          <a:xfrm>
            <a:off x="0" y="0"/>
            <a:ext cx="9144000" cy="1371600"/>
          </a:xfrm>
        </p:spPr>
        <p:txBody>
          <a:bodyPr/>
          <a:lstStyle/>
          <a:p>
            <a:r>
              <a:rPr lang="en-US" sz="3600" b="1" dirty="0" smtClean="0">
                <a:latin typeface="Arial" charset="0"/>
                <a:cs typeface="Arial" charset="0"/>
              </a:rPr>
              <a:t>Generate an Exponential Random Variable</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latin typeface="Times New Roman" pitchFamily="18" charset="0"/>
              </a:rPr>
              <a:pPr eaLnBrk="0" hangingPunct="0">
                <a:defRPr/>
              </a:pPr>
              <a:t>1/30/2012</a:t>
            </a:fld>
            <a:endParaRPr lang="en-US" sz="1200">
              <a:solidFill>
                <a:schemeClr val="tx1">
                  <a:tint val="75000"/>
                </a:schemeClr>
              </a:solidFill>
              <a:latin typeface="Times New Roman" pitchFamily="18" charset="0"/>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latin typeface="Times New Roman" pitchFamily="18" charset="0"/>
              </a:rPr>
              <a:t>Ardavan Asef-Vaziri</a:t>
            </a:r>
            <a:endParaRPr lang="en-US" sz="1200" dirty="0">
              <a:solidFill>
                <a:schemeClr val="tx1">
                  <a:tint val="75000"/>
                </a:schemeClr>
              </a:solidFill>
              <a:latin typeface="Times New Roman" pitchFamily="18"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a:solidFill>
                  <a:schemeClr val="tx1">
                    <a:tint val="75000"/>
                  </a:schemeClr>
                </a:solidFill>
                <a:latin typeface="Times New Roman" pitchFamily="18" charset="0"/>
              </a:rPr>
              <a:t>1-</a:t>
            </a:r>
            <a:fld id="{2161112B-F7CF-493B-BF4A-1A65C203DBE0}" type="slidenum">
              <a:rPr lang="en-US" sz="1200">
                <a:solidFill>
                  <a:schemeClr val="tx1">
                    <a:tint val="75000"/>
                  </a:schemeClr>
                </a:solidFill>
                <a:latin typeface="Times New Roman" pitchFamily="18" charset="0"/>
              </a:rPr>
              <a:pPr algn="r" eaLnBrk="0" hangingPunct="0">
                <a:defRPr/>
              </a:pPr>
              <a:t>27</a:t>
            </a:fld>
            <a:endParaRPr lang="en-US" sz="1200">
              <a:solidFill>
                <a:schemeClr val="tx1">
                  <a:tint val="75000"/>
                </a:schemeClr>
              </a:solidFill>
              <a:latin typeface="Times New Roman" pitchFamily="18" charset="0"/>
            </a:endParaRPr>
          </a:p>
        </p:txBody>
      </p:sp>
      <p:sp>
        <p:nvSpPr>
          <p:cNvPr id="11272" name="Text Box 13"/>
          <p:cNvSpPr txBox="1">
            <a:spLocks noChangeArrowheads="1"/>
          </p:cNvSpPr>
          <p:nvPr/>
        </p:nvSpPr>
        <p:spPr bwMode="auto">
          <a:xfrm>
            <a:off x="0" y="1447800"/>
            <a:ext cx="8991600" cy="9818072"/>
          </a:xfrm>
          <a:prstGeom prst="rect">
            <a:avLst/>
          </a:prstGeom>
          <a:noFill/>
          <a:ln w="12700">
            <a:noFill/>
            <a:miter lim="800000"/>
            <a:headEnd/>
            <a:tailEnd/>
          </a:ln>
        </p:spPr>
        <p:txBody>
          <a:bodyPr>
            <a:spAutoFit/>
          </a:bodyPr>
          <a:lstStyle/>
          <a:p>
            <a:pPr eaLnBrk="0" hangingPunct="0"/>
            <a:r>
              <a:rPr lang="en-US" dirty="0" smtClean="0">
                <a:latin typeface="Times New Roman" pitchFamily="18" charset="0"/>
                <a:cs typeface="Times New Roman" pitchFamily="18" charset="0"/>
              </a:rPr>
              <a:t>Duration of an activity has exponential distribution with average of 5 days (</a:t>
            </a:r>
            <a:r>
              <a:rPr lang="en-US" dirty="0" smtClean="0">
                <a:latin typeface="Times New Roman" pitchFamily="18" charset="0"/>
                <a:cs typeface="Times New Roman" pitchFamily="18" charset="0"/>
                <a:sym typeface="Symbol"/>
              </a:rPr>
              <a:t> =  = 5 days).  Generate a random instance of this activity.</a:t>
            </a:r>
          </a:p>
          <a:p>
            <a:pPr eaLnBrk="0" hangingPunct="0"/>
            <a:r>
              <a:rPr lang="en-US" dirty="0" smtClean="0">
                <a:latin typeface="Times New Roman" pitchFamily="18" charset="0"/>
                <a:cs typeface="Times New Roman" pitchFamily="18" charset="0"/>
                <a:sym typeface="Symbol"/>
              </a:rPr>
              <a:t>Probability of completing the activity in more than X days is</a:t>
            </a:r>
          </a:p>
          <a:p>
            <a:pPr eaLnBrk="0" hangingPunct="0"/>
            <a:r>
              <a:rPr lang="en-US" i="1" dirty="0" smtClean="0"/>
              <a:t>P</a:t>
            </a:r>
            <a:r>
              <a:rPr lang="en-US" dirty="0" smtClean="0"/>
              <a:t>(</a:t>
            </a:r>
            <a:r>
              <a:rPr lang="en-US" i="1" dirty="0" smtClean="0"/>
              <a:t>x</a:t>
            </a:r>
            <a:r>
              <a:rPr lang="en-US" dirty="0" smtClean="0"/>
              <a:t> </a:t>
            </a:r>
            <a:r>
              <a:rPr lang="en-US" u="sng" dirty="0" smtClean="0"/>
              <a:t>&lt;</a:t>
            </a:r>
            <a:r>
              <a:rPr lang="en-US" dirty="0" smtClean="0"/>
              <a:t> X) = 1 - e</a:t>
            </a:r>
            <a:r>
              <a:rPr lang="en-US" baseline="30000" dirty="0" smtClean="0"/>
              <a:t>-X/</a:t>
            </a:r>
            <a:r>
              <a:rPr lang="en-US" baseline="30000" dirty="0" smtClean="0">
                <a:latin typeface="Times New Roman" pitchFamily="18" charset="0"/>
                <a:cs typeface="Times New Roman" pitchFamily="18" charset="0"/>
                <a:sym typeface="Symbol"/>
              </a:rPr>
              <a:t></a:t>
            </a:r>
          </a:p>
          <a:p>
            <a:pPr eaLnBrk="0" hangingPunct="0"/>
            <a:r>
              <a:rPr lang="en-US" dirty="0" smtClean="0"/>
              <a:t>P (</a:t>
            </a:r>
            <a:r>
              <a:rPr lang="en-US" i="1" dirty="0" smtClean="0"/>
              <a:t>x</a:t>
            </a:r>
            <a:r>
              <a:rPr lang="en-US" dirty="0" smtClean="0"/>
              <a:t> ≥X) = 1- (1 - e</a:t>
            </a:r>
            <a:r>
              <a:rPr lang="en-US" baseline="30000" dirty="0" smtClean="0"/>
              <a:t>-X/</a:t>
            </a:r>
            <a:r>
              <a:rPr lang="en-US" baseline="30000"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 </a:t>
            </a:r>
            <a:r>
              <a:rPr lang="en-US" dirty="0" smtClean="0"/>
              <a:t>e</a:t>
            </a:r>
            <a:r>
              <a:rPr lang="en-US" baseline="30000" dirty="0" smtClean="0"/>
              <a:t>-X/</a:t>
            </a:r>
            <a:r>
              <a:rPr lang="en-US" baseline="30000" dirty="0" smtClean="0">
                <a:latin typeface="Times New Roman" pitchFamily="18" charset="0"/>
                <a:cs typeface="Times New Roman" pitchFamily="18" charset="0"/>
                <a:sym typeface="Symbol"/>
              </a:rPr>
              <a:t></a:t>
            </a:r>
          </a:p>
          <a:p>
            <a:pPr eaLnBrk="0" hangingPunct="0"/>
            <a:r>
              <a:rPr lang="en-US" dirty="0" smtClean="0"/>
              <a:t>1 ≥ P (</a:t>
            </a:r>
            <a:r>
              <a:rPr lang="en-US" i="1" dirty="0" smtClean="0"/>
              <a:t>x</a:t>
            </a:r>
            <a:r>
              <a:rPr lang="en-US" dirty="0" smtClean="0"/>
              <a:t> ≥X) ≥ 0  </a:t>
            </a:r>
          </a:p>
          <a:p>
            <a:pPr eaLnBrk="0" hangingPunct="0"/>
            <a:r>
              <a:rPr lang="en-US" dirty="0" smtClean="0"/>
              <a:t>1 ≥ Rand() ≥ 0 </a:t>
            </a:r>
          </a:p>
          <a:p>
            <a:pPr eaLnBrk="0" hangingPunct="0"/>
            <a:r>
              <a:rPr lang="en-US" dirty="0" smtClean="0"/>
              <a:t>P (</a:t>
            </a:r>
            <a:r>
              <a:rPr lang="en-US" i="1" dirty="0" smtClean="0"/>
              <a:t>x</a:t>
            </a:r>
            <a:r>
              <a:rPr lang="en-US" dirty="0" smtClean="0"/>
              <a:t> ≥X) = Rand() = e</a:t>
            </a:r>
            <a:r>
              <a:rPr lang="en-US" baseline="30000" dirty="0" smtClean="0"/>
              <a:t>-X/</a:t>
            </a:r>
            <a:r>
              <a:rPr lang="en-US" baseline="30000" dirty="0" smtClean="0">
                <a:latin typeface="Times New Roman" pitchFamily="18" charset="0"/>
                <a:cs typeface="Times New Roman" pitchFamily="18" charset="0"/>
                <a:sym typeface="Symbol"/>
              </a:rPr>
              <a:t></a:t>
            </a:r>
          </a:p>
          <a:p>
            <a:pPr eaLnBrk="0" hangingPunct="0"/>
            <a:r>
              <a:rPr lang="en-US" dirty="0" smtClean="0"/>
              <a:t>Rand() = e</a:t>
            </a:r>
            <a:r>
              <a:rPr lang="en-US" baseline="30000" dirty="0" smtClean="0"/>
              <a:t>-X/</a:t>
            </a:r>
            <a:r>
              <a:rPr lang="en-US" baseline="30000" dirty="0" smtClean="0">
                <a:latin typeface="Times New Roman" pitchFamily="18" charset="0"/>
                <a:cs typeface="Times New Roman" pitchFamily="18" charset="0"/>
                <a:sym typeface="Symbol"/>
              </a:rPr>
              <a:t></a:t>
            </a:r>
          </a:p>
          <a:p>
            <a:pPr eaLnBrk="0" hangingPunct="0"/>
            <a:r>
              <a:rPr lang="en-US" dirty="0" err="1" smtClean="0"/>
              <a:t>ln</a:t>
            </a:r>
            <a:r>
              <a:rPr lang="en-US" dirty="0" smtClean="0"/>
              <a:t> (Rand()) = -X/</a:t>
            </a:r>
            <a:r>
              <a:rPr lang="en-US" dirty="0" smtClean="0">
                <a:latin typeface="Times New Roman" pitchFamily="18" charset="0"/>
                <a:cs typeface="Times New Roman" pitchFamily="18" charset="0"/>
                <a:sym typeface="Symbol"/>
              </a:rPr>
              <a:t></a:t>
            </a:r>
          </a:p>
          <a:p>
            <a:pPr eaLnBrk="0" hangingPunct="0"/>
            <a:r>
              <a:rPr lang="en-US" dirty="0" smtClean="0">
                <a:latin typeface="Times New Roman" pitchFamily="18" charset="0"/>
                <a:cs typeface="Times New Roman" pitchFamily="18" charset="0"/>
                <a:sym typeface="Symbol"/>
              </a:rPr>
              <a:t>X= -  </a:t>
            </a:r>
            <a:r>
              <a:rPr lang="en-US" dirty="0" err="1" smtClean="0">
                <a:latin typeface="Times New Roman" pitchFamily="18" charset="0"/>
                <a:cs typeface="Times New Roman" pitchFamily="18" charset="0"/>
                <a:sym typeface="Symbol"/>
              </a:rPr>
              <a:t>ln</a:t>
            </a:r>
            <a:r>
              <a:rPr lang="en-US" dirty="0" smtClean="0">
                <a:latin typeface="Times New Roman" pitchFamily="18" charset="0"/>
                <a:cs typeface="Times New Roman" pitchFamily="18" charset="0"/>
                <a:sym typeface="Symbol"/>
              </a:rPr>
              <a:t>(Rand())</a:t>
            </a:r>
          </a:p>
          <a:p>
            <a:pPr eaLnBrk="0" hangingPunct="0"/>
            <a:r>
              <a:rPr lang="en-US" dirty="0" smtClean="0">
                <a:latin typeface="Times New Roman" pitchFamily="18" charset="0"/>
                <a:cs typeface="Times New Roman" pitchFamily="18" charset="0"/>
                <a:sym typeface="Symbol"/>
              </a:rPr>
              <a:t>Suppose Rand() = 0.1</a:t>
            </a:r>
          </a:p>
          <a:p>
            <a:pPr eaLnBrk="0" hangingPunct="0"/>
            <a:r>
              <a:rPr lang="en-US" dirty="0" smtClean="0">
                <a:latin typeface="Times New Roman" pitchFamily="18" charset="0"/>
                <a:cs typeface="Times New Roman" pitchFamily="18" charset="0"/>
                <a:sym typeface="Symbol"/>
              </a:rPr>
              <a:t>X= - 5 </a:t>
            </a:r>
            <a:r>
              <a:rPr lang="en-US" dirty="0" err="1" smtClean="0">
                <a:latin typeface="Times New Roman" pitchFamily="18" charset="0"/>
                <a:cs typeface="Times New Roman" pitchFamily="18" charset="0"/>
                <a:sym typeface="Symbol"/>
              </a:rPr>
              <a:t>ln</a:t>
            </a:r>
            <a:r>
              <a:rPr lang="en-US" dirty="0" smtClean="0">
                <a:latin typeface="Times New Roman" pitchFamily="18" charset="0"/>
                <a:cs typeface="Times New Roman" pitchFamily="18" charset="0"/>
                <a:sym typeface="Symbol"/>
              </a:rPr>
              <a:t>(01) </a:t>
            </a:r>
            <a:r>
              <a:rPr lang="en-US" dirty="0" smtClean="0">
                <a:latin typeface="Times New Roman" pitchFamily="18" charset="0"/>
                <a:cs typeface="Times New Roman" pitchFamily="18" charset="0"/>
                <a:sym typeface="Wingdings" pitchFamily="2" charset="2"/>
              </a:rPr>
              <a:t> </a:t>
            </a:r>
            <a:r>
              <a:rPr lang="en-US" dirty="0" smtClean="0"/>
              <a:t>X = 11.51 days. The first activity takes 11.51 days</a:t>
            </a:r>
          </a:p>
          <a:p>
            <a:pPr eaLnBrk="0" hangingPunct="0"/>
            <a:endParaRPr lang="en-US" dirty="0" smtClean="0">
              <a:latin typeface="Times New Roman" pitchFamily="18" charset="0"/>
              <a:cs typeface="Times New Roman" pitchFamily="18" charset="0"/>
              <a:sym typeface="Symbol"/>
            </a:endParaRPr>
          </a:p>
          <a:p>
            <a:pPr eaLnBrk="0" hangingPunct="0"/>
            <a:endParaRPr lang="en-US" dirty="0" smtClean="0">
              <a:latin typeface="Times New Roman" pitchFamily="18" charset="0"/>
              <a:cs typeface="Times New Roman" pitchFamily="18" charset="0"/>
              <a:sym typeface="Symbol"/>
            </a:endParaRPr>
          </a:p>
          <a:p>
            <a:pPr eaLnBrk="0" hangingPunct="0"/>
            <a:endParaRPr lang="en-US" dirty="0" smtClean="0">
              <a:latin typeface="Times New Roman" pitchFamily="18" charset="0"/>
              <a:cs typeface="Times New Roman" pitchFamily="18" charset="0"/>
              <a:sym typeface="Symbol"/>
            </a:endParaRPr>
          </a:p>
          <a:p>
            <a:pPr eaLnBrk="0" hangingPunct="0"/>
            <a:endParaRPr lang="en-US" dirty="0" smtClean="0">
              <a:latin typeface="Times New Roman" pitchFamily="18" charset="0"/>
              <a:cs typeface="Times New Roman" pitchFamily="18" charset="0"/>
              <a:sym typeface="Symbol"/>
            </a:endParaRPr>
          </a:p>
          <a:p>
            <a:pPr eaLnBrk="0" hangingPunct="0"/>
            <a:endParaRPr lang="en-US" dirty="0" smtClean="0"/>
          </a:p>
          <a:p>
            <a:pPr eaLnBrk="0" hangingPunct="0"/>
            <a:r>
              <a:rPr lang="en-US" dirty="0" smtClean="0"/>
              <a:t> </a:t>
            </a:r>
          </a:p>
          <a:p>
            <a:pPr eaLnBrk="0" hangingPunct="0"/>
            <a:endParaRPr lang="en-US" dirty="0" smtClean="0"/>
          </a:p>
          <a:p>
            <a:pPr eaLnBrk="0" hangingPunct="0"/>
            <a:endParaRPr lang="en-US" dirty="0" smtClean="0"/>
          </a:p>
          <a:p>
            <a:pPr eaLnBrk="0" hangingPunct="0"/>
            <a:endParaRPr lang="en-US" baseline="30000" dirty="0" smtClean="0">
              <a:latin typeface="Times New Roman" pitchFamily="18" charset="0"/>
              <a:cs typeface="Times New Roman" pitchFamily="18" charset="0"/>
              <a:sym typeface="Symbol"/>
            </a:endParaRPr>
          </a:p>
          <a:p>
            <a:pPr eaLnBrk="0" hangingPunct="0"/>
            <a:endParaRPr lang="en-US" baseline="30000" dirty="0" smtClean="0">
              <a:latin typeface="Times New Roman" pitchFamily="18" charset="0"/>
              <a:cs typeface="Times New Roman" pitchFamily="18" charset="0"/>
              <a:sym typeface="Symbol"/>
            </a:endParaRPr>
          </a:p>
          <a:p>
            <a:pPr eaLnBrk="0" hangingPunct="0"/>
            <a:endParaRPr lang="en-US" baseline="30000" dirty="0" smtClean="0">
              <a:latin typeface="Times New Roman" pitchFamily="18" charset="0"/>
              <a:cs typeface="Times New Roman" pitchFamily="18" charset="0"/>
              <a:sym typeface="Symbol"/>
            </a:endParaRPr>
          </a:p>
          <a:p>
            <a:pPr eaLnBrk="0" hangingPunct="0"/>
            <a:endParaRPr lang="en-US" dirty="0" smtClean="0">
              <a:latin typeface="Times New Roman" pitchFamily="18" charset="0"/>
              <a:cs typeface="Times New Roman" pitchFamily="18" charset="0"/>
              <a:sym typeface="Symbol"/>
            </a:endParaRPr>
          </a:p>
          <a:p>
            <a:pPr eaLnBrk="0" hangingPunct="0"/>
            <a:endParaRPr lang="en-US" baseline="30000" dirty="0" smtClean="0">
              <a:latin typeface="Times New Roman" pitchFamily="18" charset="0"/>
              <a:cs typeface="Times New Roman" pitchFamily="18" charset="0"/>
              <a:sym typeface="Symbol"/>
            </a:endParaRPr>
          </a:p>
          <a:p>
            <a:pPr eaLnBrk="0" hangingPunct="0"/>
            <a:endParaRPr lang="en-US" baseline="30000" dirty="0" smtClean="0">
              <a:latin typeface="Arial" charset="0"/>
              <a:cs typeface="Arial" charset="0"/>
              <a:sym typeface="Symbol"/>
            </a:endParaRPr>
          </a:p>
          <a:p>
            <a:pPr eaLnBrk="0" hangingPunct="0"/>
            <a:endParaRPr lang="en-US" dirty="0" smtClean="0">
              <a:latin typeface="Arial" charset="0"/>
              <a:cs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Effect transition="in" filter="dissolve">
                                      <p:cBhvr>
                                        <p:cTn id="7" dur="500"/>
                                        <p:tgtEl>
                                          <p:spTgt spid="11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2">
                                            <p:txEl>
                                              <p:pRg st="1" end="1"/>
                                            </p:txEl>
                                          </p:spTgt>
                                        </p:tgtEl>
                                        <p:attrNameLst>
                                          <p:attrName>style.visibility</p:attrName>
                                        </p:attrNameLst>
                                      </p:cBhvr>
                                      <p:to>
                                        <p:strVal val="visible"/>
                                      </p:to>
                                    </p:set>
                                    <p:animEffect transition="in" filter="dissolve">
                                      <p:cBhvr>
                                        <p:cTn id="12" dur="500"/>
                                        <p:tgtEl>
                                          <p:spTgt spid="11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72">
                                            <p:txEl>
                                              <p:pRg st="2" end="2"/>
                                            </p:txEl>
                                          </p:spTgt>
                                        </p:tgtEl>
                                        <p:attrNameLst>
                                          <p:attrName>style.visibility</p:attrName>
                                        </p:attrNameLst>
                                      </p:cBhvr>
                                      <p:to>
                                        <p:strVal val="visible"/>
                                      </p:to>
                                    </p:set>
                                    <p:animEffect transition="in" filter="dissolve">
                                      <p:cBhvr>
                                        <p:cTn id="17" dur="500"/>
                                        <p:tgtEl>
                                          <p:spTgt spid="112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72">
                                            <p:txEl>
                                              <p:pRg st="3" end="3"/>
                                            </p:txEl>
                                          </p:spTgt>
                                        </p:tgtEl>
                                        <p:attrNameLst>
                                          <p:attrName>style.visibility</p:attrName>
                                        </p:attrNameLst>
                                      </p:cBhvr>
                                      <p:to>
                                        <p:strVal val="visible"/>
                                      </p:to>
                                    </p:set>
                                    <p:animEffect transition="in" filter="dissolve">
                                      <p:cBhvr>
                                        <p:cTn id="22" dur="500"/>
                                        <p:tgtEl>
                                          <p:spTgt spid="112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Effect transition="in" filter="dissolve">
                                      <p:cBhvr>
                                        <p:cTn id="27" dur="500"/>
                                        <p:tgtEl>
                                          <p:spTgt spid="112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72">
                                            <p:txEl>
                                              <p:pRg st="5" end="5"/>
                                            </p:txEl>
                                          </p:spTgt>
                                        </p:tgtEl>
                                        <p:attrNameLst>
                                          <p:attrName>style.visibility</p:attrName>
                                        </p:attrNameLst>
                                      </p:cBhvr>
                                      <p:to>
                                        <p:strVal val="visible"/>
                                      </p:to>
                                    </p:set>
                                    <p:animEffect transition="in" filter="dissolve">
                                      <p:cBhvr>
                                        <p:cTn id="32" dur="500"/>
                                        <p:tgtEl>
                                          <p:spTgt spid="112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72">
                                            <p:txEl>
                                              <p:pRg st="6" end="6"/>
                                            </p:txEl>
                                          </p:spTgt>
                                        </p:tgtEl>
                                        <p:attrNameLst>
                                          <p:attrName>style.visibility</p:attrName>
                                        </p:attrNameLst>
                                      </p:cBhvr>
                                      <p:to>
                                        <p:strVal val="visible"/>
                                      </p:to>
                                    </p:set>
                                    <p:animEffect transition="in" filter="dissolve">
                                      <p:cBhvr>
                                        <p:cTn id="37" dur="500"/>
                                        <p:tgtEl>
                                          <p:spTgt spid="112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272">
                                            <p:txEl>
                                              <p:pRg st="7" end="7"/>
                                            </p:txEl>
                                          </p:spTgt>
                                        </p:tgtEl>
                                        <p:attrNameLst>
                                          <p:attrName>style.visibility</p:attrName>
                                        </p:attrNameLst>
                                      </p:cBhvr>
                                      <p:to>
                                        <p:strVal val="visible"/>
                                      </p:to>
                                    </p:set>
                                    <p:animEffect transition="in" filter="dissolve">
                                      <p:cBhvr>
                                        <p:cTn id="42" dur="500"/>
                                        <p:tgtEl>
                                          <p:spTgt spid="112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72">
                                            <p:txEl>
                                              <p:pRg st="8" end="8"/>
                                            </p:txEl>
                                          </p:spTgt>
                                        </p:tgtEl>
                                        <p:attrNameLst>
                                          <p:attrName>style.visibility</p:attrName>
                                        </p:attrNameLst>
                                      </p:cBhvr>
                                      <p:to>
                                        <p:strVal val="visible"/>
                                      </p:to>
                                    </p:set>
                                    <p:animEffect transition="in" filter="dissolve">
                                      <p:cBhvr>
                                        <p:cTn id="47" dur="500"/>
                                        <p:tgtEl>
                                          <p:spTgt spid="112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272">
                                            <p:txEl>
                                              <p:pRg st="9" end="9"/>
                                            </p:txEl>
                                          </p:spTgt>
                                        </p:tgtEl>
                                        <p:attrNameLst>
                                          <p:attrName>style.visibility</p:attrName>
                                        </p:attrNameLst>
                                      </p:cBhvr>
                                      <p:to>
                                        <p:strVal val="visible"/>
                                      </p:to>
                                    </p:set>
                                    <p:animEffect transition="in" filter="dissolve">
                                      <p:cBhvr>
                                        <p:cTn id="52" dur="500"/>
                                        <p:tgtEl>
                                          <p:spTgt spid="1127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272">
                                            <p:txEl>
                                              <p:pRg st="10" end="10"/>
                                            </p:txEl>
                                          </p:spTgt>
                                        </p:tgtEl>
                                        <p:attrNameLst>
                                          <p:attrName>style.visibility</p:attrName>
                                        </p:attrNameLst>
                                      </p:cBhvr>
                                      <p:to>
                                        <p:strVal val="visible"/>
                                      </p:to>
                                    </p:set>
                                    <p:animEffect transition="in" filter="dissolve">
                                      <p:cBhvr>
                                        <p:cTn id="57" dur="500"/>
                                        <p:tgtEl>
                                          <p:spTgt spid="1127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272">
                                            <p:txEl>
                                              <p:pRg st="11" end="11"/>
                                            </p:txEl>
                                          </p:spTgt>
                                        </p:tgtEl>
                                        <p:attrNameLst>
                                          <p:attrName>style.visibility</p:attrName>
                                        </p:attrNameLst>
                                      </p:cBhvr>
                                      <p:to>
                                        <p:strVal val="visible"/>
                                      </p:to>
                                    </p:set>
                                    <p:animEffect transition="in" filter="dissolve">
                                      <p:cBhvr>
                                        <p:cTn id="62" dur="500"/>
                                        <p:tgtEl>
                                          <p:spTgt spid="1127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272">
                                            <p:txEl>
                                              <p:pRg st="17" end="17"/>
                                            </p:txEl>
                                          </p:spTgt>
                                        </p:tgtEl>
                                        <p:attrNameLst>
                                          <p:attrName>style.visibility</p:attrName>
                                        </p:attrNameLst>
                                      </p:cBhvr>
                                      <p:to>
                                        <p:strVal val="visible"/>
                                      </p:to>
                                    </p:set>
                                    <p:animEffect transition="in" filter="dissolve">
                                      <p:cBhvr>
                                        <p:cTn id="67" dur="500"/>
                                        <p:tgtEl>
                                          <p:spTgt spid="1127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a:defRPr/>
            </a:pPr>
            <a:r>
              <a:rPr lang="en-US" dirty="0" smtClean="0"/>
              <a:t>Paste Value, Histogram, Descriptive Statistics</a:t>
            </a:r>
            <a:endParaRPr lang="en-US" dirty="0"/>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1C85216F-AB8E-4592-9509-DCFB5AC09982}" type="slidenum">
              <a:rPr lang="en-US" smtClean="0"/>
              <a:pPr>
                <a:defRPr/>
              </a:pPr>
              <a:t>28</a:t>
            </a:fld>
            <a:endParaRPr lang="en-US"/>
          </a:p>
        </p:txBody>
      </p:sp>
      <p:graphicFrame>
        <p:nvGraphicFramePr>
          <p:cNvPr id="12290" name="Object 4"/>
          <p:cNvGraphicFramePr>
            <a:graphicFrameLocks noChangeAspect="1"/>
          </p:cNvGraphicFramePr>
          <p:nvPr/>
        </p:nvGraphicFramePr>
        <p:xfrm>
          <a:off x="152400" y="2200275"/>
          <a:ext cx="8839200" cy="3819525"/>
        </p:xfrm>
        <a:graphic>
          <a:graphicData uri="http://schemas.openxmlformats.org/presentationml/2006/ole">
            <p:oleObj spid="_x0000_s12290" name="Worksheet" r:id="rId4" imgW="8839200" imgH="3819525" progId="Excel.Sheet.12">
              <p:embed/>
            </p:oleObj>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idx="4294967295"/>
          </p:nvPr>
        </p:nvSpPr>
        <p:spPr>
          <a:xfrm>
            <a:off x="0" y="0"/>
            <a:ext cx="9144000" cy="1371600"/>
          </a:xfrm>
        </p:spPr>
        <p:txBody>
          <a:bodyPr/>
          <a:lstStyle/>
          <a:p>
            <a:r>
              <a:rPr lang="en-US" sz="3600" b="1" dirty="0" smtClean="0">
                <a:latin typeface="Arial" charset="0"/>
                <a:cs typeface="Arial" charset="0"/>
              </a:rPr>
              <a:t>Practice</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latin typeface="Times New Roman" pitchFamily="18" charset="0"/>
              </a:rPr>
              <a:pPr eaLnBrk="0" hangingPunct="0">
                <a:defRPr/>
              </a:pPr>
              <a:t>1/30/2012</a:t>
            </a:fld>
            <a:endParaRPr lang="en-US" sz="1200">
              <a:solidFill>
                <a:schemeClr val="tx1">
                  <a:tint val="75000"/>
                </a:schemeClr>
              </a:solidFill>
              <a:latin typeface="Times New Roman" pitchFamily="18" charset="0"/>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latin typeface="Times New Roman" pitchFamily="18" charset="0"/>
              </a:rPr>
              <a:t>Ardavan Asef-Vaziri</a:t>
            </a:r>
            <a:endParaRPr lang="en-US" sz="1200" dirty="0">
              <a:solidFill>
                <a:schemeClr val="tx1">
                  <a:tint val="75000"/>
                </a:schemeClr>
              </a:solidFill>
              <a:latin typeface="Times New Roman" pitchFamily="18"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a:solidFill>
                  <a:schemeClr val="tx1">
                    <a:tint val="75000"/>
                  </a:schemeClr>
                </a:solidFill>
                <a:latin typeface="Times New Roman" pitchFamily="18" charset="0"/>
              </a:rPr>
              <a:t>1-</a:t>
            </a:r>
            <a:fld id="{0379AE8E-ADAD-4FC8-963D-10313B5AE7D8}" type="slidenum">
              <a:rPr lang="en-US" sz="1200">
                <a:solidFill>
                  <a:schemeClr val="tx1">
                    <a:tint val="75000"/>
                  </a:schemeClr>
                </a:solidFill>
                <a:latin typeface="Times New Roman" pitchFamily="18" charset="0"/>
              </a:rPr>
              <a:pPr algn="r" eaLnBrk="0" hangingPunct="0">
                <a:defRPr/>
              </a:pPr>
              <a:t>29</a:t>
            </a:fld>
            <a:endParaRPr lang="en-US" sz="1200">
              <a:solidFill>
                <a:schemeClr val="tx1">
                  <a:tint val="75000"/>
                </a:schemeClr>
              </a:solidFill>
              <a:latin typeface="Times New Roman" pitchFamily="18" charset="0"/>
            </a:endParaRPr>
          </a:p>
        </p:txBody>
      </p:sp>
      <p:sp>
        <p:nvSpPr>
          <p:cNvPr id="13319" name="Text Box 13"/>
          <p:cNvSpPr txBox="1">
            <a:spLocks noChangeArrowheads="1"/>
          </p:cNvSpPr>
          <p:nvPr/>
        </p:nvSpPr>
        <p:spPr bwMode="auto">
          <a:xfrm>
            <a:off x="76200" y="1524000"/>
            <a:ext cx="9067800" cy="3046988"/>
          </a:xfrm>
          <a:prstGeom prst="rect">
            <a:avLst/>
          </a:prstGeom>
          <a:noFill/>
          <a:ln w="12700">
            <a:noFill/>
            <a:miter lim="800000"/>
            <a:headEnd/>
            <a:tailEnd/>
          </a:ln>
        </p:spPr>
        <p:txBody>
          <a:bodyPr wrap="square">
            <a:spAutoFit/>
          </a:bodyPr>
          <a:lstStyle/>
          <a:p>
            <a:pPr eaLnBrk="0" hangingPunct="0">
              <a:buFontTx/>
              <a:buAutoNum type="arabicPeriod"/>
            </a:pPr>
            <a:r>
              <a:rPr lang="en-US" dirty="0">
                <a:cs typeface="Times New Roman" pitchFamily="1" charset="0"/>
              </a:rPr>
              <a:t>A project has three sequential tasks. The first task follows Exponential distribution with parameter of 5 days. The second task follows Uniform distribution with parameters of 5 and 10 days, the last task follows Normal distribution with parameters of 9 and 2 days. The following  numbers were generated using RAND() function in excel. Starting from the first row and column,  moving through the first row first, and not using any given element twice, generate a random instance of duration of this project.   </a:t>
            </a:r>
          </a:p>
        </p:txBody>
      </p:sp>
      <p:graphicFrame>
        <p:nvGraphicFramePr>
          <p:cNvPr id="13314" name="Object 8"/>
          <p:cNvGraphicFramePr>
            <a:graphicFrameLocks noChangeAspect="1"/>
          </p:cNvGraphicFramePr>
          <p:nvPr/>
        </p:nvGraphicFramePr>
        <p:xfrm>
          <a:off x="5181600" y="4343400"/>
          <a:ext cx="3733800" cy="1536700"/>
        </p:xfrm>
        <a:graphic>
          <a:graphicData uri="http://schemas.openxmlformats.org/presentationml/2006/ole">
            <p:oleObj spid="_x0000_s13314" name="Worksheet" r:id="rId4" imgW="1838147" imgH="819048" progId="Excel.Sheet.8">
              <p:embed/>
            </p:oleObj>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1371599"/>
          </a:xfrm>
        </p:spPr>
        <p:txBody>
          <a:bodyPr/>
          <a:lstStyle/>
          <a:p>
            <a:r>
              <a:rPr lang="en-US" sz="3600" b="1" dirty="0" smtClean="0">
                <a:latin typeface="Arial" charset="0"/>
                <a:cs typeface="Arial" charset="0"/>
              </a:rPr>
              <a:t>Uniform Probability Density Distribution</a:t>
            </a:r>
          </a:p>
        </p:txBody>
      </p:sp>
      <p:sp>
        <p:nvSpPr>
          <p:cNvPr id="78851" name="Rectangle 3"/>
          <p:cNvSpPr>
            <a:spLocks noGrp="1" noChangeArrowheads="1"/>
          </p:cNvSpPr>
          <p:nvPr>
            <p:ph type="body" idx="4294967295"/>
          </p:nvPr>
        </p:nvSpPr>
        <p:spPr>
          <a:xfrm>
            <a:off x="457200" y="2819400"/>
            <a:ext cx="8458200" cy="2590800"/>
          </a:xfrm>
        </p:spPr>
        <p:txBody>
          <a:bodyPr/>
          <a:lstStyle/>
          <a:p>
            <a:pPr>
              <a:buFont typeface="Wingdings" pitchFamily="1" charset="2"/>
              <a:buNone/>
            </a:pPr>
            <a:r>
              <a:rPr lang="en-US" smtClean="0">
                <a:latin typeface="Times New Roman" pitchFamily="1" charset="0"/>
                <a:cs typeface="Arial" charset="0"/>
              </a:rPr>
              <a:t>Uniform Probability Density Function</a:t>
            </a:r>
          </a:p>
          <a:p>
            <a:pPr lvl="2">
              <a:buFontTx/>
              <a:buNone/>
            </a:pPr>
            <a:r>
              <a:rPr lang="en-US" smtClean="0">
                <a:latin typeface="Times New Roman" pitchFamily="1" charset="0"/>
                <a:cs typeface="Arial" charset="0"/>
              </a:rPr>
              <a:t>		  </a:t>
            </a:r>
            <a:r>
              <a:rPr lang="en-US" sz="2800" i="1" smtClean="0">
                <a:latin typeface="Times New Roman" pitchFamily="1" charset="0"/>
                <a:cs typeface="Arial" charset="0"/>
              </a:rPr>
              <a:t>f </a:t>
            </a:r>
            <a:r>
              <a:rPr lang="en-US" sz="2800" smtClean="0">
                <a:latin typeface="Times New Roman" pitchFamily="1" charset="0"/>
                <a:cs typeface="Arial" charset="0"/>
              </a:rPr>
              <a:t>(</a:t>
            </a:r>
            <a:r>
              <a:rPr lang="en-US" sz="2800" i="1" smtClean="0">
                <a:latin typeface="Times New Roman" pitchFamily="1" charset="0"/>
                <a:cs typeface="Arial" charset="0"/>
              </a:rPr>
              <a:t>x</a:t>
            </a:r>
            <a:r>
              <a:rPr lang="en-US" sz="2800" smtClean="0">
                <a:latin typeface="Times New Roman" pitchFamily="1" charset="0"/>
                <a:cs typeface="Arial" charset="0"/>
              </a:rPr>
              <a:t>) = 1/(</a:t>
            </a:r>
            <a:r>
              <a:rPr lang="en-US" sz="2800" i="1" smtClean="0">
                <a:latin typeface="Times New Roman" pitchFamily="1" charset="0"/>
                <a:cs typeface="Arial" charset="0"/>
              </a:rPr>
              <a:t>b</a:t>
            </a:r>
            <a:r>
              <a:rPr lang="en-US" sz="2800" smtClean="0">
                <a:latin typeface="Times New Roman" pitchFamily="1" charset="0"/>
                <a:cs typeface="Arial" charset="0"/>
              </a:rPr>
              <a:t> - </a:t>
            </a:r>
            <a:r>
              <a:rPr lang="en-US" sz="2800" i="1" smtClean="0">
                <a:latin typeface="Times New Roman" pitchFamily="1" charset="0"/>
                <a:cs typeface="Arial" charset="0"/>
              </a:rPr>
              <a:t>a</a:t>
            </a:r>
            <a:r>
              <a:rPr lang="en-US" sz="2800" smtClean="0">
                <a:latin typeface="Times New Roman" pitchFamily="1" charset="0"/>
                <a:cs typeface="Arial" charset="0"/>
              </a:rPr>
              <a:t>)  for </a:t>
            </a:r>
            <a:r>
              <a:rPr lang="en-US" sz="2800" i="1" smtClean="0">
                <a:latin typeface="Times New Roman" pitchFamily="1" charset="0"/>
                <a:cs typeface="Arial" charset="0"/>
              </a:rPr>
              <a:t>a</a:t>
            </a:r>
            <a:r>
              <a:rPr lang="en-US" sz="2800" smtClean="0">
                <a:latin typeface="Times New Roman" pitchFamily="1" charset="0"/>
                <a:cs typeface="Arial" charset="0"/>
              </a:rPr>
              <a:t> </a:t>
            </a:r>
            <a:r>
              <a:rPr lang="en-US" sz="2800" u="sng" smtClean="0">
                <a:latin typeface="Times New Roman" pitchFamily="1" charset="0"/>
                <a:cs typeface="Arial" charset="0"/>
              </a:rPr>
              <a:t>&lt;</a:t>
            </a:r>
            <a:r>
              <a:rPr lang="en-US" sz="2800" smtClean="0">
                <a:latin typeface="Times New Roman" pitchFamily="1" charset="0"/>
                <a:cs typeface="Arial" charset="0"/>
              </a:rPr>
              <a:t> </a:t>
            </a:r>
            <a:r>
              <a:rPr lang="en-US" sz="2800" i="1" smtClean="0">
                <a:latin typeface="Times New Roman" pitchFamily="1" charset="0"/>
                <a:cs typeface="Arial" charset="0"/>
              </a:rPr>
              <a:t>x</a:t>
            </a:r>
            <a:r>
              <a:rPr lang="en-US" sz="2800" smtClean="0">
                <a:latin typeface="Times New Roman" pitchFamily="1" charset="0"/>
                <a:cs typeface="Arial" charset="0"/>
              </a:rPr>
              <a:t> </a:t>
            </a:r>
            <a:r>
              <a:rPr lang="en-US" sz="2800" u="sng" smtClean="0">
                <a:latin typeface="Times New Roman" pitchFamily="1" charset="0"/>
                <a:cs typeface="Arial" charset="0"/>
              </a:rPr>
              <a:t>&lt;</a:t>
            </a:r>
            <a:r>
              <a:rPr lang="en-US" sz="2800" smtClean="0">
                <a:latin typeface="Times New Roman" pitchFamily="1" charset="0"/>
                <a:cs typeface="Arial" charset="0"/>
              </a:rPr>
              <a:t> </a:t>
            </a:r>
            <a:r>
              <a:rPr lang="en-US" sz="2800" i="1" smtClean="0">
                <a:latin typeface="Times New Roman" pitchFamily="1" charset="0"/>
                <a:cs typeface="Arial" charset="0"/>
              </a:rPr>
              <a:t>b</a:t>
            </a:r>
            <a:endParaRPr lang="en-US" sz="2800" smtClean="0">
              <a:latin typeface="Times New Roman" pitchFamily="1" charset="0"/>
              <a:cs typeface="Arial" charset="0"/>
            </a:endParaRPr>
          </a:p>
          <a:p>
            <a:pPr lvl="2">
              <a:buFontTx/>
              <a:buNone/>
            </a:pPr>
            <a:r>
              <a:rPr lang="en-US" sz="2800" smtClean="0">
                <a:latin typeface="Times New Roman" pitchFamily="1" charset="0"/>
                <a:cs typeface="Arial" charset="0"/>
              </a:rPr>
              <a:t>		          = 0  elsewhere</a:t>
            </a:r>
          </a:p>
          <a:p>
            <a:pPr>
              <a:buFont typeface="Monotype Sorts" pitchFamily="1" charset="2"/>
              <a:buNone/>
            </a:pPr>
            <a:r>
              <a:rPr lang="en-US" smtClean="0">
                <a:latin typeface="Times New Roman" pitchFamily="1" charset="0"/>
                <a:cs typeface="Arial" charset="0"/>
              </a:rPr>
              <a:t>		</a:t>
            </a:r>
            <a:r>
              <a:rPr lang="en-US" i="1" smtClean="0">
                <a:latin typeface="Times New Roman" pitchFamily="1" charset="0"/>
                <a:cs typeface="Arial" charset="0"/>
              </a:rPr>
              <a:t>a</a:t>
            </a:r>
            <a:r>
              <a:rPr lang="en-US" smtClean="0">
                <a:latin typeface="Times New Roman" pitchFamily="1" charset="0"/>
                <a:cs typeface="Arial" charset="0"/>
              </a:rPr>
              <a:t> = smallest value the variable can assume</a:t>
            </a:r>
          </a:p>
          <a:p>
            <a:pPr>
              <a:buFont typeface="Monotype Sorts" pitchFamily="1" charset="2"/>
              <a:buNone/>
            </a:pPr>
            <a:r>
              <a:rPr lang="en-US" smtClean="0">
                <a:latin typeface="Times New Roman" pitchFamily="1" charset="0"/>
                <a:cs typeface="Arial" charset="0"/>
              </a:rPr>
              <a:t>		</a:t>
            </a:r>
            <a:r>
              <a:rPr lang="en-US" i="1" smtClean="0">
                <a:latin typeface="Times New Roman" pitchFamily="1" charset="0"/>
                <a:cs typeface="Arial" charset="0"/>
              </a:rPr>
              <a:t>b</a:t>
            </a:r>
            <a:r>
              <a:rPr lang="en-US" smtClean="0">
                <a:latin typeface="Times New Roman" pitchFamily="1" charset="0"/>
                <a:cs typeface="Arial" charset="0"/>
              </a:rPr>
              <a:t> = largest value the variable can assume</a:t>
            </a:r>
          </a:p>
          <a:p>
            <a:pPr>
              <a:buFont typeface="Monotype Sorts" pitchFamily="1" charset="2"/>
              <a:buNone/>
            </a:pPr>
            <a:endParaRPr lang="en-US" smtClean="0">
              <a:latin typeface="Arial" charset="0"/>
              <a:cs typeface="Arial" charset="0"/>
            </a:endParaRPr>
          </a:p>
        </p:txBody>
      </p:sp>
      <p:grpSp>
        <p:nvGrpSpPr>
          <p:cNvPr id="17412" name="Group 4"/>
          <p:cNvGrpSpPr>
            <a:grpSpLocks/>
          </p:cNvGrpSpPr>
          <p:nvPr/>
        </p:nvGrpSpPr>
        <p:grpSpPr bwMode="auto">
          <a:xfrm>
            <a:off x="2819400" y="1600200"/>
            <a:ext cx="2974975" cy="1074738"/>
            <a:chOff x="192" y="1344"/>
            <a:chExt cx="1874" cy="677"/>
          </a:xfrm>
        </p:grpSpPr>
        <p:sp>
          <p:nvSpPr>
            <p:cNvPr id="6232" name="Line 88"/>
            <p:cNvSpPr>
              <a:spLocks noChangeShapeType="1"/>
            </p:cNvSpPr>
            <p:nvPr/>
          </p:nvSpPr>
          <p:spPr bwMode="auto">
            <a:xfrm>
              <a:off x="192" y="1764"/>
              <a:ext cx="18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7418" name="Rectangle 89"/>
            <p:cNvSpPr>
              <a:spLocks noChangeArrowheads="1"/>
            </p:cNvSpPr>
            <p:nvPr/>
          </p:nvSpPr>
          <p:spPr bwMode="auto">
            <a:xfrm>
              <a:off x="284" y="1344"/>
              <a:ext cx="1636" cy="413"/>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6235" name="Rectangle 91"/>
            <p:cNvSpPr>
              <a:spLocks noChangeArrowheads="1"/>
            </p:cNvSpPr>
            <p:nvPr/>
          </p:nvSpPr>
          <p:spPr bwMode="auto">
            <a:xfrm>
              <a:off x="192" y="17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6236" name="Rectangle 92"/>
            <p:cNvSpPr>
              <a:spLocks noChangeArrowheads="1"/>
            </p:cNvSpPr>
            <p:nvPr/>
          </p:nvSpPr>
          <p:spPr bwMode="auto">
            <a:xfrm>
              <a:off x="1856" y="1728"/>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b</a:t>
              </a:r>
            </a:p>
          </p:txBody>
        </p:sp>
      </p:grpSp>
      <p:sp>
        <p:nvSpPr>
          <p:cNvPr id="78857" name="Rectangle 3"/>
          <p:cNvSpPr>
            <a:spLocks noChangeArrowheads="1"/>
          </p:cNvSpPr>
          <p:nvPr/>
        </p:nvSpPr>
        <p:spPr bwMode="auto">
          <a:xfrm>
            <a:off x="3124200" y="5562600"/>
            <a:ext cx="2743200" cy="1219200"/>
          </a:xfrm>
          <a:prstGeom prst="rect">
            <a:avLst/>
          </a:prstGeom>
          <a:noFill/>
          <a:ln w="9525">
            <a:noFill/>
            <a:miter lim="800000"/>
            <a:headEnd/>
            <a:tailEnd/>
          </a:ln>
        </p:spPr>
        <p:txBody>
          <a:bodyPr/>
          <a:lstStyle/>
          <a:p>
            <a:pPr marL="342900" indent="-342900" eaLnBrk="0" hangingPunct="0">
              <a:spcBef>
                <a:spcPct val="20000"/>
              </a:spcBef>
              <a:buFont typeface="Monotype Sorts" pitchFamily="1" charset="2"/>
              <a:buNone/>
            </a:pPr>
            <a:r>
              <a:rPr lang="en-US" sz="2800" i="1" dirty="0">
                <a:cs typeface="Times New Roman" pitchFamily="1" charset="0"/>
              </a:rPr>
              <a:t>µ</a:t>
            </a:r>
            <a:r>
              <a:rPr lang="en-US" sz="2800" i="1" dirty="0">
                <a:latin typeface="Script MT Bold" pitchFamily="66" charset="0"/>
                <a:cs typeface="Times New Roman" pitchFamily="1" charset="0"/>
              </a:rPr>
              <a:t> </a:t>
            </a:r>
            <a:r>
              <a:rPr lang="en-US" sz="2800" i="1" dirty="0">
                <a:cs typeface="Times New Roman" pitchFamily="1" charset="0"/>
              </a:rPr>
              <a:t> = (a + b)/2</a:t>
            </a:r>
          </a:p>
          <a:p>
            <a:pPr marL="342900" indent="-342900" eaLnBrk="0" hangingPunct="0">
              <a:spcBef>
                <a:spcPct val="20000"/>
              </a:spcBef>
              <a:buFont typeface="Monotype Sorts" pitchFamily="1" charset="2"/>
              <a:buNone/>
            </a:pPr>
            <a:r>
              <a:rPr lang="en-US" sz="2800" b="1" i="1" dirty="0">
                <a:latin typeface="Symbol" pitchFamily="18" charset="2"/>
                <a:cs typeface="Times New Roman" pitchFamily="1" charset="0"/>
              </a:rPr>
              <a:t>s </a:t>
            </a:r>
            <a:r>
              <a:rPr lang="en-US" sz="2800" b="1" i="1" baseline="30000" dirty="0">
                <a:cs typeface="Times New Roman" pitchFamily="1" charset="0"/>
              </a:rPr>
              <a:t>2 </a:t>
            </a:r>
            <a:r>
              <a:rPr lang="en-US" sz="2800" i="1" dirty="0">
                <a:cs typeface="Times New Roman" pitchFamily="1" charset="0"/>
              </a:rPr>
              <a:t>= (b - a)</a:t>
            </a:r>
            <a:r>
              <a:rPr lang="en-US" sz="2800" i="1" baseline="30000" dirty="0">
                <a:cs typeface="Times New Roman" pitchFamily="1" charset="0"/>
              </a:rPr>
              <a:t>2</a:t>
            </a:r>
            <a:r>
              <a:rPr lang="en-US" sz="2800" i="1" dirty="0">
                <a:cs typeface="Times New Roman" pitchFamily="1" charset="0"/>
              </a:rPr>
              <a:t>/12</a:t>
            </a:r>
          </a:p>
        </p:txBody>
      </p:sp>
      <p:sp>
        <p:nvSpPr>
          <p:cNvPr id="10"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11" name="Footer Placeholder 4"/>
          <p:cNvSpPr>
            <a:spLocks noGrp="1"/>
          </p:cNvSpPr>
          <p:nvPr>
            <p:ph type="ftr" sz="quarter" idx="11"/>
          </p:nvPr>
        </p:nvSpPr>
        <p:spPr/>
        <p:txBody>
          <a:bodyPr/>
          <a:lstStyle/>
          <a:p>
            <a:pPr>
              <a:defRPr/>
            </a:pPr>
            <a:r>
              <a:rPr lang="en-US" smtClean="0"/>
              <a:t>Ardavan Asef-Vaziri</a:t>
            </a:r>
            <a:endParaRPr lang="en-US" dirty="0"/>
          </a:p>
        </p:txBody>
      </p:sp>
      <p:sp>
        <p:nvSpPr>
          <p:cNvPr id="12" name="Slide Number Placeholder 5"/>
          <p:cNvSpPr>
            <a:spLocks noGrp="1"/>
          </p:cNvSpPr>
          <p:nvPr>
            <p:ph type="sldNum" sz="quarter" idx="12"/>
          </p:nvPr>
        </p:nvSpPr>
        <p:spPr/>
        <p:txBody>
          <a:bodyPr/>
          <a:lstStyle/>
          <a:p>
            <a:pPr>
              <a:defRPr/>
            </a:pPr>
            <a:r>
              <a:rPr lang="en-US" smtClean="0"/>
              <a:t>1-</a:t>
            </a:r>
            <a:fld id="{C43D8A5E-D209-4F0E-BE5D-9E7D005EFAF3}" type="slidenum">
              <a:rPr lang="en-US" smtClean="0"/>
              <a:pPr>
                <a:defRPr/>
              </a:pPr>
              <a:t>3</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dissolve">
                                      <p:cBhvr>
                                        <p:cTn id="10" dur="500"/>
                                        <p:tgtEl>
                                          <p:spTgt spid="788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dissolve">
                                      <p:cBhvr>
                                        <p:cTn id="13" dur="500"/>
                                        <p:tgtEl>
                                          <p:spTgt spid="788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8851">
                                            <p:txEl>
                                              <p:pRg st="3" end="3"/>
                                            </p:txEl>
                                          </p:spTgt>
                                        </p:tgtEl>
                                        <p:attrNameLst>
                                          <p:attrName>style.visibility</p:attrName>
                                        </p:attrNameLst>
                                      </p:cBhvr>
                                      <p:to>
                                        <p:strVal val="visible"/>
                                      </p:to>
                                    </p:set>
                                    <p:animEffect transition="in" filter="dissolve">
                                      <p:cBhvr>
                                        <p:cTn id="18" dur="500"/>
                                        <p:tgtEl>
                                          <p:spTgt spid="788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animEffect transition="in" filter="dissolve">
                                      <p:cBhvr>
                                        <p:cTn id="23" dur="500"/>
                                        <p:tgtEl>
                                          <p:spTgt spid="788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8857"/>
                                        </p:tgtEl>
                                        <p:attrNameLst>
                                          <p:attrName>style.visibility</p:attrName>
                                        </p:attrNameLst>
                                      </p:cBhvr>
                                      <p:to>
                                        <p:strVal val="visible"/>
                                      </p:to>
                                    </p:set>
                                    <p:animEffect transition="in" filter="dissolve">
                                      <p:cBhvr>
                                        <p:cTn id="28"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788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lstStyle/>
          <a:p>
            <a:r>
              <a:rPr lang="en-US" b="1" smtClean="0"/>
              <a:t>Problem</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rPr>
              <a:pPr eaLnBrk="0" hangingPunct="0">
                <a:defRPr/>
              </a:pPr>
              <a:t>1/30/2012</a:t>
            </a:fld>
            <a:endParaRPr lang="en-US" sz="1200">
              <a:solidFill>
                <a:schemeClr val="tx1">
                  <a:tint val="75000"/>
                </a:schemeClr>
              </a:solidFill>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a:solidFill>
                  <a:schemeClr val="tx1">
                    <a:tint val="75000"/>
                  </a:schemeClr>
                </a:solidFill>
              </a:rPr>
              <a:t>1-</a:t>
            </a:r>
            <a:fld id="{AA90726D-B830-4895-B054-45E0531831B3}" type="slidenum">
              <a:rPr lang="en-US" sz="1200">
                <a:solidFill>
                  <a:schemeClr val="tx1">
                    <a:tint val="75000"/>
                  </a:schemeClr>
                </a:solidFill>
              </a:rPr>
              <a:pPr algn="r" eaLnBrk="0" hangingPunct="0">
                <a:defRPr/>
              </a:pPr>
              <a:t>30</a:t>
            </a:fld>
            <a:endParaRPr lang="en-US" sz="1200">
              <a:solidFill>
                <a:schemeClr val="tx1">
                  <a:tint val="75000"/>
                </a:schemeClr>
              </a:solidFill>
            </a:endParaRPr>
          </a:p>
        </p:txBody>
      </p:sp>
      <p:sp>
        <p:nvSpPr>
          <p:cNvPr id="1031" name="Text Box 13"/>
          <p:cNvSpPr txBox="1">
            <a:spLocks noChangeArrowheads="1"/>
          </p:cNvSpPr>
          <p:nvPr/>
        </p:nvSpPr>
        <p:spPr bwMode="auto">
          <a:xfrm>
            <a:off x="152400" y="1752600"/>
            <a:ext cx="8445500" cy="519113"/>
          </a:xfrm>
          <a:prstGeom prst="rect">
            <a:avLst/>
          </a:prstGeom>
          <a:noFill/>
          <a:ln w="12700">
            <a:noFill/>
            <a:miter lim="800000"/>
            <a:headEnd/>
            <a:tailEnd/>
          </a:ln>
        </p:spPr>
        <p:txBody>
          <a:bodyPr>
            <a:spAutoFit/>
          </a:bodyPr>
          <a:lstStyle/>
          <a:p>
            <a:pPr eaLnBrk="0" hangingPunct="0"/>
            <a:endParaRPr lang="en-US" sz="2800">
              <a:latin typeface="Symbol" pitchFamily="18" charset="2"/>
              <a:cs typeface="Times New Roman" pitchFamily="18" charset="0"/>
            </a:endParaRPr>
          </a:p>
        </p:txBody>
      </p:sp>
      <p:graphicFrame>
        <p:nvGraphicFramePr>
          <p:cNvPr id="1026" name="Object 8"/>
          <p:cNvGraphicFramePr>
            <a:graphicFrameLocks noChangeAspect="1"/>
          </p:cNvGraphicFramePr>
          <p:nvPr/>
        </p:nvGraphicFramePr>
        <p:xfrm>
          <a:off x="1828800" y="1676400"/>
          <a:ext cx="5105400" cy="2101850"/>
        </p:xfrm>
        <a:graphic>
          <a:graphicData uri="http://schemas.openxmlformats.org/presentationml/2006/ole">
            <p:oleObj spid="_x0000_s111618" name="Worksheet" r:id="rId4" imgW="1838147" imgH="819048" progId="Excel.Sheet.8">
              <p:embed/>
            </p:oleObj>
          </a:graphicData>
        </a:graphic>
      </p:graphicFrame>
      <p:sp>
        <p:nvSpPr>
          <p:cNvPr id="1032" name="Text Box 13"/>
          <p:cNvSpPr txBox="1">
            <a:spLocks noChangeArrowheads="1"/>
          </p:cNvSpPr>
          <p:nvPr/>
        </p:nvSpPr>
        <p:spPr bwMode="auto">
          <a:xfrm>
            <a:off x="0" y="3886200"/>
            <a:ext cx="8445500" cy="2678113"/>
          </a:xfrm>
          <a:prstGeom prst="rect">
            <a:avLst/>
          </a:prstGeom>
          <a:noFill/>
          <a:ln w="12700">
            <a:noFill/>
            <a:miter lim="800000"/>
            <a:headEnd/>
            <a:tailEnd/>
          </a:ln>
        </p:spPr>
        <p:txBody>
          <a:bodyPr>
            <a:spAutoFit/>
          </a:bodyPr>
          <a:lstStyle/>
          <a:p>
            <a:pPr eaLnBrk="0" hangingPunct="0"/>
            <a:r>
              <a:rPr lang="en-US">
                <a:cs typeface="Times New Roman" pitchFamily="18" charset="0"/>
              </a:rPr>
              <a:t>By not using any element twice we mean not using a specific element – in a specific row and column twice. </a:t>
            </a:r>
          </a:p>
          <a:p>
            <a:pPr eaLnBrk="0" hangingPunct="0"/>
            <a:r>
              <a:rPr lang="en-US">
                <a:cs typeface="Times New Roman" pitchFamily="18" charset="0"/>
              </a:rPr>
              <a:t>For example you can not use the number in row 1 and column 1 twice. Obviously you can use all the three 0.1s as soon as you reach their  corresponding box in the table. </a:t>
            </a:r>
          </a:p>
          <a:p>
            <a:pPr eaLnBrk="0" hangingPunct="0"/>
            <a:r>
              <a:rPr lang="en-US">
                <a:cs typeface="Times New Roman" pitchFamily="18" charset="0"/>
              </a:rPr>
              <a:t>End of the book Table provide you with uniform [0,1] random numbers    </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42963" y="328613"/>
            <a:ext cx="7772400" cy="814387"/>
          </a:xfrm>
        </p:spPr>
        <p:txBody>
          <a:bodyPr/>
          <a:lstStyle/>
          <a:p>
            <a:r>
              <a:rPr lang="en-US" sz="2800" b="1" smtClean="0"/>
              <a:t>Uniform Probability Density Distribution</a:t>
            </a:r>
          </a:p>
        </p:txBody>
      </p:sp>
      <p:sp>
        <p:nvSpPr>
          <p:cNvPr id="78851" name="Rectangle 3"/>
          <p:cNvSpPr>
            <a:spLocks noGrp="1" noChangeArrowheads="1"/>
          </p:cNvSpPr>
          <p:nvPr>
            <p:ph type="body" idx="4294967295"/>
          </p:nvPr>
        </p:nvSpPr>
        <p:spPr>
          <a:xfrm>
            <a:off x="3581400" y="1524000"/>
            <a:ext cx="4648200" cy="1600200"/>
          </a:xfrm>
        </p:spPr>
        <p:txBody>
          <a:bodyPr/>
          <a:lstStyle/>
          <a:p>
            <a:pPr>
              <a:buFont typeface="Wingdings" pitchFamily="2" charset="2"/>
              <a:buNone/>
            </a:pPr>
            <a:r>
              <a:rPr lang="en-US" dirty="0" smtClean="0">
                <a:latin typeface="Times New Roman" pitchFamily="18" charset="0"/>
              </a:rPr>
              <a:t>Uniform </a:t>
            </a:r>
            <a:r>
              <a:rPr lang="en-US" dirty="0" smtClean="0">
                <a:latin typeface="Times New Roman" pitchFamily="18" charset="0"/>
              </a:rPr>
              <a:t>PDF</a:t>
            </a:r>
          </a:p>
          <a:p>
            <a:pPr>
              <a:buFont typeface="Wingdings" pitchFamily="2" charset="2"/>
              <a:buNone/>
            </a:pPr>
            <a:r>
              <a:rPr lang="en-US" dirty="0" smtClean="0">
                <a:latin typeface="Times New Roman" pitchFamily="18" charset="0"/>
              </a:rPr>
              <a:t> </a:t>
            </a:r>
            <a:r>
              <a:rPr lang="en-US" sz="2800" i="1" dirty="0" smtClean="0">
                <a:latin typeface="Times New Roman" pitchFamily="18" charset="0"/>
              </a:rPr>
              <a:t>f </a:t>
            </a:r>
            <a:r>
              <a:rPr lang="en-US" sz="2800" dirty="0" smtClean="0">
                <a:latin typeface="Times New Roman" pitchFamily="18" charset="0"/>
              </a:rPr>
              <a:t>(</a:t>
            </a:r>
            <a:r>
              <a:rPr lang="en-US" sz="2800" i="1" dirty="0" smtClean="0">
                <a:latin typeface="Times New Roman" pitchFamily="18" charset="0"/>
              </a:rPr>
              <a:t>x</a:t>
            </a:r>
            <a:r>
              <a:rPr lang="en-US" sz="2800" dirty="0" smtClean="0">
                <a:latin typeface="Times New Roman" pitchFamily="18" charset="0"/>
              </a:rPr>
              <a:t>) = 1/(</a:t>
            </a:r>
            <a:r>
              <a:rPr lang="en-US" sz="2800" i="1" dirty="0" smtClean="0">
                <a:latin typeface="Times New Roman" pitchFamily="18" charset="0"/>
              </a:rPr>
              <a:t>b</a:t>
            </a:r>
            <a:r>
              <a:rPr lang="en-US" sz="2800" dirty="0" smtClean="0">
                <a:latin typeface="Times New Roman" pitchFamily="18" charset="0"/>
              </a:rPr>
              <a:t> - </a:t>
            </a:r>
            <a:r>
              <a:rPr lang="en-US" sz="2800" i="1" dirty="0" smtClean="0">
                <a:latin typeface="Times New Roman" pitchFamily="18" charset="0"/>
              </a:rPr>
              <a:t>a</a:t>
            </a:r>
            <a:r>
              <a:rPr lang="en-US" sz="2800" dirty="0" smtClean="0">
                <a:latin typeface="Times New Roman" pitchFamily="18" charset="0"/>
              </a:rPr>
              <a:t>)  for </a:t>
            </a:r>
            <a:r>
              <a:rPr lang="en-US" sz="2800" i="1" dirty="0" smtClean="0">
                <a:latin typeface="Times New Roman" pitchFamily="18" charset="0"/>
              </a:rPr>
              <a:t>a</a:t>
            </a:r>
            <a:r>
              <a:rPr lang="en-US" sz="2800" dirty="0" smtClean="0">
                <a:latin typeface="Times New Roman" pitchFamily="18" charset="0"/>
              </a:rPr>
              <a:t> </a:t>
            </a:r>
            <a:r>
              <a:rPr lang="en-US" sz="2800" u="sng" dirty="0" smtClean="0">
                <a:latin typeface="Times New Roman" pitchFamily="18" charset="0"/>
              </a:rPr>
              <a:t>&lt;</a:t>
            </a:r>
            <a:r>
              <a:rPr lang="en-US" sz="2800" dirty="0" smtClean="0">
                <a:latin typeface="Times New Roman" pitchFamily="18" charset="0"/>
              </a:rPr>
              <a:t> </a:t>
            </a:r>
            <a:r>
              <a:rPr lang="en-US" sz="2800" i="1" dirty="0" smtClean="0">
                <a:latin typeface="Times New Roman" pitchFamily="18" charset="0"/>
              </a:rPr>
              <a:t>x</a:t>
            </a:r>
            <a:r>
              <a:rPr lang="en-US" sz="2800" dirty="0" smtClean="0">
                <a:latin typeface="Times New Roman" pitchFamily="18" charset="0"/>
              </a:rPr>
              <a:t> </a:t>
            </a:r>
            <a:r>
              <a:rPr lang="en-US" sz="2800" u="sng" dirty="0" smtClean="0">
                <a:latin typeface="Times New Roman" pitchFamily="18" charset="0"/>
              </a:rPr>
              <a:t>&lt;</a:t>
            </a:r>
            <a:r>
              <a:rPr lang="en-US" sz="2800" dirty="0" smtClean="0">
                <a:latin typeface="Times New Roman" pitchFamily="18" charset="0"/>
              </a:rPr>
              <a:t> </a:t>
            </a:r>
            <a:r>
              <a:rPr lang="en-US" sz="2800" i="1" dirty="0" smtClean="0">
                <a:latin typeface="Times New Roman" pitchFamily="18" charset="0"/>
              </a:rPr>
              <a:t>b</a:t>
            </a:r>
            <a:endParaRPr lang="en-US" dirty="0" smtClean="0">
              <a:latin typeface="Times New Roman" pitchFamily="18" charset="0"/>
            </a:endParaRPr>
          </a:p>
          <a:p>
            <a:pPr>
              <a:buFont typeface="Wingdings" pitchFamily="2" charset="2"/>
              <a:buNone/>
            </a:pPr>
            <a:r>
              <a:rPr lang="en-US" sz="2800" dirty="0" smtClean="0">
                <a:latin typeface="Times New Roman" pitchFamily="18" charset="0"/>
              </a:rPr>
              <a:t>= 0  elsewhere</a:t>
            </a:r>
            <a:r>
              <a:rPr lang="en-US" dirty="0" smtClean="0">
                <a:latin typeface="Times New Roman" pitchFamily="18" charset="0"/>
              </a:rPr>
              <a:t>		</a:t>
            </a:r>
            <a:endParaRPr lang="en-US" dirty="0" smtClean="0"/>
          </a:p>
        </p:txBody>
      </p:sp>
      <p:grpSp>
        <p:nvGrpSpPr>
          <p:cNvPr id="2" name="Group 4"/>
          <p:cNvGrpSpPr>
            <a:grpSpLocks/>
          </p:cNvGrpSpPr>
          <p:nvPr/>
        </p:nvGrpSpPr>
        <p:grpSpPr bwMode="auto">
          <a:xfrm>
            <a:off x="304800" y="1600200"/>
            <a:ext cx="2974975" cy="1074738"/>
            <a:chOff x="192" y="1344"/>
            <a:chExt cx="1874" cy="677"/>
          </a:xfrm>
        </p:grpSpPr>
        <p:sp>
          <p:nvSpPr>
            <p:cNvPr id="6232" name="Line 88"/>
            <p:cNvSpPr>
              <a:spLocks noChangeShapeType="1"/>
            </p:cNvSpPr>
            <p:nvPr/>
          </p:nvSpPr>
          <p:spPr bwMode="auto">
            <a:xfrm>
              <a:off x="192" y="1764"/>
              <a:ext cx="185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eaLnBrk="0" hangingPunct="0">
                <a:defRPr/>
              </a:pPr>
              <a:endParaRPr lang="en-US"/>
            </a:p>
          </p:txBody>
        </p:sp>
        <p:sp>
          <p:nvSpPr>
            <p:cNvPr id="12295" name="Rectangle 89"/>
            <p:cNvSpPr>
              <a:spLocks noChangeArrowheads="1"/>
            </p:cNvSpPr>
            <p:nvPr/>
          </p:nvSpPr>
          <p:spPr bwMode="auto">
            <a:xfrm>
              <a:off x="284" y="1344"/>
              <a:ext cx="1636" cy="413"/>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6235" name="Rectangle 91"/>
            <p:cNvSpPr>
              <a:spLocks noChangeArrowheads="1"/>
            </p:cNvSpPr>
            <p:nvPr/>
          </p:nvSpPr>
          <p:spPr bwMode="auto">
            <a:xfrm>
              <a:off x="192" y="17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rPr>
                <a:t>a</a:t>
              </a:r>
            </a:p>
          </p:txBody>
        </p:sp>
        <p:sp>
          <p:nvSpPr>
            <p:cNvPr id="6236" name="Rectangle 92"/>
            <p:cNvSpPr>
              <a:spLocks noChangeArrowheads="1"/>
            </p:cNvSpPr>
            <p:nvPr/>
          </p:nvSpPr>
          <p:spPr bwMode="auto">
            <a:xfrm>
              <a:off x="1856" y="1728"/>
              <a:ext cx="210" cy="28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rPr>
                <a:t>b</a:t>
              </a:r>
            </a:p>
          </p:txBody>
        </p:sp>
      </p:grpSp>
      <p:sp>
        <p:nvSpPr>
          <p:cNvPr id="10" name="Text Box 13"/>
          <p:cNvSpPr txBox="1">
            <a:spLocks noChangeArrowheads="1"/>
          </p:cNvSpPr>
          <p:nvPr/>
        </p:nvSpPr>
        <p:spPr bwMode="auto">
          <a:xfrm>
            <a:off x="152400" y="3276600"/>
            <a:ext cx="8991600" cy="1570038"/>
          </a:xfrm>
          <a:prstGeom prst="rect">
            <a:avLst/>
          </a:prstGeom>
          <a:noFill/>
          <a:ln w="12700">
            <a:noFill/>
            <a:miter lim="800000"/>
            <a:headEnd/>
            <a:tailEnd/>
          </a:ln>
        </p:spPr>
        <p:txBody>
          <a:bodyPr>
            <a:spAutoFit/>
          </a:bodyPr>
          <a:lstStyle/>
          <a:p>
            <a:pPr eaLnBrk="0" hangingPunct="0"/>
            <a:r>
              <a:rPr lang="en-US" dirty="0">
                <a:cs typeface="Times New Roman" pitchFamily="18" charset="0"/>
              </a:rPr>
              <a:t>The second task follows Uniform distribution with parameters of 5 and 10 days. The random number we have is the second number in the first row, and that is 0.1. For uniform distribution  </a:t>
            </a:r>
          </a:p>
          <a:p>
            <a:pPr eaLnBrk="0" hangingPunct="0"/>
            <a:endParaRPr lang="en-US" dirty="0">
              <a:cs typeface="Times New Roman" pitchFamily="18" charset="0"/>
            </a:endParaRPr>
          </a:p>
        </p:txBody>
      </p:sp>
      <p:graphicFrame>
        <p:nvGraphicFramePr>
          <p:cNvPr id="11" name="Object 5">
            <a:hlinkClick r:id="" action="ppaction://ole?verb=0"/>
          </p:cNvPr>
          <p:cNvGraphicFramePr>
            <a:graphicFrameLocks noChangeAspect="1"/>
          </p:cNvGraphicFramePr>
          <p:nvPr/>
        </p:nvGraphicFramePr>
        <p:xfrm>
          <a:off x="228600" y="4643437"/>
          <a:ext cx="4149725" cy="609600"/>
        </p:xfrm>
        <a:graphic>
          <a:graphicData uri="http://schemas.openxmlformats.org/presentationml/2006/ole">
            <p:oleObj spid="_x0000_s112642" name="Equation" r:id="rId4" imgW="1384200" imgH="203040" progId="Equation.3">
              <p:embed/>
            </p:oleObj>
          </a:graphicData>
        </a:graphic>
      </p:graphicFrame>
      <p:graphicFrame>
        <p:nvGraphicFramePr>
          <p:cNvPr id="12" name="Object 3">
            <a:hlinkClick r:id="" action="ppaction://ole?verb=0"/>
          </p:cNvPr>
          <p:cNvGraphicFramePr>
            <a:graphicFrameLocks noChangeAspect="1"/>
          </p:cNvGraphicFramePr>
          <p:nvPr/>
        </p:nvGraphicFramePr>
        <p:xfrm>
          <a:off x="228600" y="5253037"/>
          <a:ext cx="4492625" cy="609600"/>
        </p:xfrm>
        <a:graphic>
          <a:graphicData uri="http://schemas.openxmlformats.org/presentationml/2006/ole">
            <p:oleObj spid="_x0000_s112643" name="Equation" r:id="rId5" imgW="1498320" imgH="203040" progId="Equation.3">
              <p:embed/>
            </p:oleObj>
          </a:graphicData>
        </a:graphic>
      </p:graphicFrame>
      <p:sp>
        <p:nvSpPr>
          <p:cNvPr id="13" name="TextBox 13"/>
          <p:cNvSpPr txBox="1">
            <a:spLocks noChangeArrowheads="1"/>
          </p:cNvSpPr>
          <p:nvPr/>
        </p:nvSpPr>
        <p:spPr bwMode="auto">
          <a:xfrm>
            <a:off x="304800" y="6015037"/>
            <a:ext cx="4478338" cy="461963"/>
          </a:xfrm>
          <a:prstGeom prst="rect">
            <a:avLst/>
          </a:prstGeom>
          <a:noFill/>
          <a:ln w="9525">
            <a:noFill/>
            <a:miter lim="800000"/>
            <a:headEnd/>
            <a:tailEnd/>
          </a:ln>
        </p:spPr>
        <p:txBody>
          <a:bodyPr wrap="none">
            <a:spAutoFit/>
          </a:bodyPr>
          <a:lstStyle/>
          <a:p>
            <a:r>
              <a:rPr lang="en-US" dirty="0"/>
              <a:t>The second  activity takes 5.5 days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3999" cy="1371599"/>
          </a:xfrm>
        </p:spPr>
        <p:txBody>
          <a:bodyPr>
            <a:normAutofit/>
          </a:bodyPr>
          <a:lstStyle/>
          <a:p>
            <a:pPr>
              <a:defRPr/>
            </a:pPr>
            <a:r>
              <a:rPr lang="en-US" sz="3600" b="1" dirty="0" smtClean="0"/>
              <a:t>Exponential Probability Distribution</a:t>
            </a:r>
          </a:p>
        </p:txBody>
      </p:sp>
      <p:sp>
        <p:nvSpPr>
          <p:cNvPr id="25"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6" name="Footer Placeholder 4"/>
          <p:cNvSpPr>
            <a:spLocks noGrp="1"/>
          </p:cNvSpPr>
          <p:nvPr>
            <p:ph type="ftr" sz="quarter" idx="11"/>
          </p:nvPr>
        </p:nvSpPr>
        <p:spPr/>
        <p:txBody>
          <a:bodyPr/>
          <a:lstStyle/>
          <a:p>
            <a:pPr>
              <a:defRPr/>
            </a:pPr>
            <a:r>
              <a:rPr lang="en-US" smtClean="0"/>
              <a:t>Ardavan Asef-Vaziri</a:t>
            </a:r>
            <a:endParaRPr lang="en-US" dirty="0"/>
          </a:p>
        </p:txBody>
      </p:sp>
      <p:sp>
        <p:nvSpPr>
          <p:cNvPr id="27" name="Slide Number Placeholder 5"/>
          <p:cNvSpPr>
            <a:spLocks noGrp="1"/>
          </p:cNvSpPr>
          <p:nvPr>
            <p:ph type="sldNum" sz="quarter" idx="12"/>
          </p:nvPr>
        </p:nvSpPr>
        <p:spPr/>
        <p:txBody>
          <a:bodyPr/>
          <a:lstStyle/>
          <a:p>
            <a:pPr>
              <a:defRPr/>
            </a:pPr>
            <a:r>
              <a:rPr lang="en-US" smtClean="0"/>
              <a:t>1-</a:t>
            </a:r>
            <a:fld id="{E502BAA6-EDB0-4AFA-B839-087803AD6930}" type="slidenum">
              <a:rPr lang="en-US" smtClean="0"/>
              <a:pPr>
                <a:defRPr/>
              </a:pPr>
              <a:t>32</a:t>
            </a:fld>
            <a:endParaRPr lang="en-US"/>
          </a:p>
        </p:txBody>
      </p:sp>
      <p:grpSp>
        <p:nvGrpSpPr>
          <p:cNvPr id="4" name="Group 33"/>
          <p:cNvGrpSpPr>
            <a:grpSpLocks/>
          </p:cNvGrpSpPr>
          <p:nvPr/>
        </p:nvGrpSpPr>
        <p:grpSpPr bwMode="auto">
          <a:xfrm>
            <a:off x="76016" y="1524000"/>
            <a:ext cx="4567384" cy="2593051"/>
            <a:chOff x="902" y="1227"/>
            <a:chExt cx="4365" cy="2304"/>
          </a:xfrm>
        </p:grpSpPr>
        <p:sp>
          <p:nvSpPr>
            <p:cNvPr id="29" name="Rectangle 4"/>
            <p:cNvSpPr>
              <a:spLocks noChangeArrowheads="1"/>
            </p:cNvSpPr>
            <p:nvPr/>
          </p:nvSpPr>
          <p:spPr bwMode="auto">
            <a:xfrm>
              <a:off x="4479" y="2967"/>
              <a:ext cx="210"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x</a:t>
              </a:r>
            </a:p>
          </p:txBody>
        </p:sp>
        <p:sp>
          <p:nvSpPr>
            <p:cNvPr id="30" name="Rectangle 5"/>
            <p:cNvSpPr>
              <a:spLocks noChangeArrowheads="1"/>
            </p:cNvSpPr>
            <p:nvPr/>
          </p:nvSpPr>
          <p:spPr bwMode="auto">
            <a:xfrm>
              <a:off x="1143" y="1227"/>
              <a:ext cx="541" cy="286"/>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a:latin typeface="Book Antiqua" pitchFamily="18" charset="0"/>
                </a:rPr>
                <a:t>F </a:t>
              </a:r>
              <a:r>
                <a:rPr lang="en-US">
                  <a:latin typeface="Book Antiqua" pitchFamily="18" charset="0"/>
                </a:rPr>
                <a:t>(</a:t>
              </a:r>
              <a:r>
                <a:rPr lang="en-US" i="1">
                  <a:latin typeface="Book Antiqua" pitchFamily="18" charset="0"/>
                </a:rPr>
                <a:t>x </a:t>
              </a:r>
              <a:r>
                <a:rPr lang="en-US">
                  <a:latin typeface="Book Antiqua" pitchFamily="18" charset="0"/>
                </a:rPr>
                <a:t>)</a:t>
              </a:r>
            </a:p>
          </p:txBody>
        </p:sp>
        <p:sp>
          <p:nvSpPr>
            <p:cNvPr id="31" name="Line 6"/>
            <p:cNvSpPr>
              <a:spLocks noChangeShapeType="1"/>
            </p:cNvSpPr>
            <p:nvPr/>
          </p:nvSpPr>
          <p:spPr bwMode="auto">
            <a:xfrm>
              <a:off x="1267" y="2784"/>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2" name="Line 7"/>
            <p:cNvSpPr>
              <a:spLocks noChangeShapeType="1"/>
            </p:cNvSpPr>
            <p:nvPr/>
          </p:nvSpPr>
          <p:spPr bwMode="auto">
            <a:xfrm>
              <a:off x="1279" y="246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3" name="Line 8"/>
            <p:cNvSpPr>
              <a:spLocks noChangeShapeType="1"/>
            </p:cNvSpPr>
            <p:nvPr/>
          </p:nvSpPr>
          <p:spPr bwMode="auto">
            <a:xfrm>
              <a:off x="1279" y="2136"/>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4" name="Line 9"/>
            <p:cNvSpPr>
              <a:spLocks noChangeShapeType="1"/>
            </p:cNvSpPr>
            <p:nvPr/>
          </p:nvSpPr>
          <p:spPr bwMode="auto">
            <a:xfrm>
              <a:off x="1279" y="1800"/>
              <a:ext cx="97"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5" name="Rectangle 10"/>
            <p:cNvSpPr>
              <a:spLocks noChangeArrowheads="1"/>
            </p:cNvSpPr>
            <p:nvPr/>
          </p:nvSpPr>
          <p:spPr bwMode="auto">
            <a:xfrm>
              <a:off x="902" y="2621"/>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0.1</a:t>
              </a:r>
              <a:endParaRPr lang="en-US" sz="1600" dirty="0">
                <a:latin typeface="Book Antiqua" pitchFamily="18" charset="0"/>
              </a:endParaRPr>
            </a:p>
          </p:txBody>
        </p:sp>
        <p:sp>
          <p:nvSpPr>
            <p:cNvPr id="36" name="Rectangle 11"/>
            <p:cNvSpPr>
              <a:spLocks noChangeArrowheads="1"/>
            </p:cNvSpPr>
            <p:nvPr/>
          </p:nvSpPr>
          <p:spPr bwMode="auto">
            <a:xfrm>
              <a:off x="902" y="1997"/>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0.3</a:t>
              </a:r>
              <a:endParaRPr lang="en-US" sz="1600" dirty="0">
                <a:latin typeface="Book Antiqua" pitchFamily="18" charset="0"/>
              </a:endParaRPr>
            </a:p>
          </p:txBody>
        </p:sp>
        <p:sp>
          <p:nvSpPr>
            <p:cNvPr id="37" name="Rectangle 12"/>
            <p:cNvSpPr>
              <a:spLocks noChangeArrowheads="1"/>
            </p:cNvSpPr>
            <p:nvPr/>
          </p:nvSpPr>
          <p:spPr bwMode="auto">
            <a:xfrm>
              <a:off x="902" y="1673"/>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0.4</a:t>
              </a:r>
              <a:endParaRPr lang="en-US" sz="1600" dirty="0">
                <a:latin typeface="Book Antiqua" pitchFamily="18" charset="0"/>
              </a:endParaRPr>
            </a:p>
          </p:txBody>
        </p:sp>
        <p:sp>
          <p:nvSpPr>
            <p:cNvPr id="38" name="Rectangle 13"/>
            <p:cNvSpPr>
              <a:spLocks noChangeArrowheads="1"/>
            </p:cNvSpPr>
            <p:nvPr/>
          </p:nvSpPr>
          <p:spPr bwMode="auto">
            <a:xfrm>
              <a:off x="902" y="2310"/>
              <a:ext cx="420" cy="299"/>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sz="1600" dirty="0" smtClean="0">
                  <a:latin typeface="Book Antiqua" pitchFamily="18" charset="0"/>
                </a:rPr>
                <a:t>0.2</a:t>
              </a:r>
              <a:endParaRPr lang="en-US" sz="1600" dirty="0">
                <a:latin typeface="Book Antiqua" pitchFamily="18" charset="0"/>
              </a:endParaRPr>
            </a:p>
          </p:txBody>
        </p:sp>
        <p:sp>
          <p:nvSpPr>
            <p:cNvPr id="39" name="Line 14"/>
            <p:cNvSpPr>
              <a:spLocks noChangeShapeType="1"/>
            </p:cNvSpPr>
            <p:nvPr/>
          </p:nvSpPr>
          <p:spPr bwMode="auto">
            <a:xfrm>
              <a:off x="1602" y="3064"/>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0" name="Line 15"/>
            <p:cNvSpPr>
              <a:spLocks noChangeShapeType="1"/>
            </p:cNvSpPr>
            <p:nvPr/>
          </p:nvSpPr>
          <p:spPr bwMode="auto">
            <a:xfrm>
              <a:off x="2466"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1" name="Line 16"/>
            <p:cNvSpPr>
              <a:spLocks noChangeShapeType="1"/>
            </p:cNvSpPr>
            <p:nvPr/>
          </p:nvSpPr>
          <p:spPr bwMode="auto">
            <a:xfrm>
              <a:off x="275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2" name="Line 17"/>
            <p:cNvSpPr>
              <a:spLocks noChangeShapeType="1"/>
            </p:cNvSpPr>
            <p:nvPr/>
          </p:nvSpPr>
          <p:spPr bwMode="auto">
            <a:xfrm>
              <a:off x="1890" y="3061"/>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3" name="Line 18"/>
            <p:cNvSpPr>
              <a:spLocks noChangeShapeType="1"/>
            </p:cNvSpPr>
            <p:nvPr/>
          </p:nvSpPr>
          <p:spPr bwMode="auto">
            <a:xfrm>
              <a:off x="217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4" name="Line 19"/>
            <p:cNvSpPr>
              <a:spLocks noChangeShapeType="1"/>
            </p:cNvSpPr>
            <p:nvPr/>
          </p:nvSpPr>
          <p:spPr bwMode="auto">
            <a:xfrm>
              <a:off x="301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 name="Line 20"/>
            <p:cNvSpPr>
              <a:spLocks noChangeShapeType="1"/>
            </p:cNvSpPr>
            <p:nvPr/>
          </p:nvSpPr>
          <p:spPr bwMode="auto">
            <a:xfrm>
              <a:off x="32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6" name="Line 21"/>
            <p:cNvSpPr>
              <a:spLocks noChangeShapeType="1"/>
            </p:cNvSpPr>
            <p:nvPr/>
          </p:nvSpPr>
          <p:spPr bwMode="auto">
            <a:xfrm>
              <a:off x="3882"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7" name="Line 22"/>
            <p:cNvSpPr>
              <a:spLocks noChangeShapeType="1"/>
            </p:cNvSpPr>
            <p:nvPr/>
          </p:nvSpPr>
          <p:spPr bwMode="auto">
            <a:xfrm>
              <a:off x="3594"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8" name="Line 23"/>
            <p:cNvSpPr>
              <a:spLocks noChangeShapeType="1"/>
            </p:cNvSpPr>
            <p:nvPr/>
          </p:nvSpPr>
          <p:spPr bwMode="auto">
            <a:xfrm>
              <a:off x="4158" y="3067"/>
              <a:ext cx="0" cy="9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9" name="Rectangle 24"/>
            <p:cNvSpPr>
              <a:spLocks noChangeArrowheads="1"/>
            </p:cNvSpPr>
            <p:nvPr/>
          </p:nvSpPr>
          <p:spPr bwMode="auto">
            <a:xfrm>
              <a:off x="1412" y="3123"/>
              <a:ext cx="2748" cy="40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dirty="0">
                  <a:latin typeface="Book Antiqua" pitchFamily="18" charset="0"/>
                </a:rPr>
                <a:t> </a:t>
              </a:r>
              <a:r>
                <a:rPr lang="en-US" sz="1600" dirty="0">
                  <a:latin typeface="Book Antiqua" pitchFamily="18" charset="0"/>
                </a:rPr>
                <a:t>1    2    3    4    5   6    7    8    </a:t>
              </a:r>
              <a:r>
                <a:rPr lang="en-US" sz="1600" dirty="0" smtClean="0">
                  <a:latin typeface="Book Antiqua" pitchFamily="18" charset="0"/>
                </a:rPr>
                <a:t>10</a:t>
              </a:r>
              <a:endParaRPr lang="en-US" sz="1600" dirty="0">
                <a:latin typeface="Book Antiqua" pitchFamily="18" charset="0"/>
              </a:endParaRPr>
            </a:p>
          </p:txBody>
        </p:sp>
        <p:sp>
          <p:nvSpPr>
            <p:cNvPr id="50" name="Line 25"/>
            <p:cNvSpPr>
              <a:spLocks noChangeShapeType="1"/>
            </p:cNvSpPr>
            <p:nvPr/>
          </p:nvSpPr>
          <p:spPr bwMode="auto">
            <a:xfrm rot="218362">
              <a:off x="3544" y="3028"/>
              <a:ext cx="568" cy="1"/>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1" name="Freeform 26"/>
            <p:cNvSpPr>
              <a:spLocks/>
            </p:cNvSpPr>
            <p:nvPr/>
          </p:nvSpPr>
          <p:spPr bwMode="auto">
            <a:xfrm>
              <a:off x="1335" y="2079"/>
              <a:ext cx="555" cy="1026"/>
            </a:xfrm>
            <a:custGeom>
              <a:avLst/>
              <a:gdLst>
                <a:gd name="T0" fmla="*/ 6 w 555"/>
                <a:gd name="T1" fmla="*/ 0 h 1026"/>
                <a:gd name="T2" fmla="*/ 0 w 555"/>
                <a:gd name="T3" fmla="*/ 1026 h 1026"/>
                <a:gd name="T4" fmla="*/ 555 w 555"/>
                <a:gd name="T5" fmla="*/ 1026 h 1026"/>
                <a:gd name="T6" fmla="*/ 555 w 555"/>
                <a:gd name="T7" fmla="*/ 558 h 1026"/>
                <a:gd name="T8" fmla="*/ 555 w 555"/>
                <a:gd name="T9" fmla="*/ 570 h 1026"/>
                <a:gd name="T10" fmla="*/ 520 w 555"/>
                <a:gd name="T11" fmla="*/ 537 h 1026"/>
                <a:gd name="T12" fmla="*/ 497 w 555"/>
                <a:gd name="T13" fmla="*/ 528 h 1026"/>
                <a:gd name="T14" fmla="*/ 477 w 555"/>
                <a:gd name="T15" fmla="*/ 516 h 1026"/>
                <a:gd name="T16" fmla="*/ 451 w 555"/>
                <a:gd name="T17" fmla="*/ 498 h 1026"/>
                <a:gd name="T18" fmla="*/ 410 w 555"/>
                <a:gd name="T19" fmla="*/ 477 h 1026"/>
                <a:gd name="T20" fmla="*/ 382 w 555"/>
                <a:gd name="T21" fmla="*/ 462 h 1026"/>
                <a:gd name="T22" fmla="*/ 347 w 555"/>
                <a:gd name="T23" fmla="*/ 438 h 1026"/>
                <a:gd name="T24" fmla="*/ 312 w 555"/>
                <a:gd name="T25" fmla="*/ 414 h 1026"/>
                <a:gd name="T26" fmla="*/ 280 w 555"/>
                <a:gd name="T27" fmla="*/ 390 h 1026"/>
                <a:gd name="T28" fmla="*/ 254 w 555"/>
                <a:gd name="T29" fmla="*/ 366 h 1026"/>
                <a:gd name="T30" fmla="*/ 225 w 555"/>
                <a:gd name="T31" fmla="*/ 345 h 1026"/>
                <a:gd name="T32" fmla="*/ 202 w 555"/>
                <a:gd name="T33" fmla="*/ 318 h 1026"/>
                <a:gd name="T34" fmla="*/ 173 w 555"/>
                <a:gd name="T35" fmla="*/ 294 h 1026"/>
                <a:gd name="T36" fmla="*/ 145 w 555"/>
                <a:gd name="T37" fmla="*/ 255 h 1026"/>
                <a:gd name="T38" fmla="*/ 116 w 555"/>
                <a:gd name="T39" fmla="*/ 216 h 1026"/>
                <a:gd name="T40" fmla="*/ 93 w 555"/>
                <a:gd name="T41" fmla="*/ 186 h 1026"/>
                <a:gd name="T42" fmla="*/ 69 w 555"/>
                <a:gd name="T43" fmla="*/ 147 h 1026"/>
                <a:gd name="T44" fmla="*/ 45 w 555"/>
                <a:gd name="T45" fmla="*/ 105 h 1026"/>
                <a:gd name="T46" fmla="*/ 24 w 555"/>
                <a:gd name="T47" fmla="*/ 72 h 1026"/>
                <a:gd name="T48" fmla="*/ 15 w 555"/>
                <a:gd name="T49" fmla="*/ 27 h 10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5"/>
                <a:gd name="T76" fmla="*/ 0 h 1026"/>
                <a:gd name="T77" fmla="*/ 555 w 555"/>
                <a:gd name="T78" fmla="*/ 1026 h 10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5" h="1026">
                  <a:moveTo>
                    <a:pt x="6" y="0"/>
                  </a:moveTo>
                  <a:lnTo>
                    <a:pt x="0" y="1026"/>
                  </a:lnTo>
                  <a:lnTo>
                    <a:pt x="555" y="1026"/>
                  </a:lnTo>
                  <a:lnTo>
                    <a:pt x="555" y="558"/>
                  </a:lnTo>
                  <a:lnTo>
                    <a:pt x="555" y="570"/>
                  </a:lnTo>
                  <a:lnTo>
                    <a:pt x="520" y="537"/>
                  </a:lnTo>
                  <a:lnTo>
                    <a:pt x="497" y="528"/>
                  </a:lnTo>
                  <a:lnTo>
                    <a:pt x="477" y="516"/>
                  </a:lnTo>
                  <a:lnTo>
                    <a:pt x="451" y="498"/>
                  </a:lnTo>
                  <a:lnTo>
                    <a:pt x="410" y="477"/>
                  </a:lnTo>
                  <a:lnTo>
                    <a:pt x="382" y="462"/>
                  </a:lnTo>
                  <a:lnTo>
                    <a:pt x="347" y="438"/>
                  </a:lnTo>
                  <a:lnTo>
                    <a:pt x="312" y="414"/>
                  </a:lnTo>
                  <a:lnTo>
                    <a:pt x="280" y="390"/>
                  </a:lnTo>
                  <a:lnTo>
                    <a:pt x="254" y="366"/>
                  </a:lnTo>
                  <a:lnTo>
                    <a:pt x="225" y="345"/>
                  </a:lnTo>
                  <a:lnTo>
                    <a:pt x="202" y="318"/>
                  </a:lnTo>
                  <a:lnTo>
                    <a:pt x="173" y="294"/>
                  </a:lnTo>
                  <a:lnTo>
                    <a:pt x="145" y="255"/>
                  </a:lnTo>
                  <a:lnTo>
                    <a:pt x="116" y="216"/>
                  </a:lnTo>
                  <a:lnTo>
                    <a:pt x="93" y="186"/>
                  </a:lnTo>
                  <a:lnTo>
                    <a:pt x="69" y="147"/>
                  </a:lnTo>
                  <a:lnTo>
                    <a:pt x="45" y="105"/>
                  </a:lnTo>
                  <a:lnTo>
                    <a:pt x="24" y="72"/>
                  </a:lnTo>
                  <a:lnTo>
                    <a:pt x="15" y="27"/>
                  </a:lnTo>
                </a:path>
              </a:pathLst>
            </a:custGeom>
            <a:solidFill>
              <a:schemeClr val="accent1"/>
            </a:solidFill>
            <a:ln w="12700" cap="rnd">
              <a:noFill/>
              <a:round/>
              <a:headEnd/>
              <a:tailEnd/>
            </a:ln>
          </p:spPr>
          <p:txBody>
            <a:bodyPr/>
            <a:lstStyle/>
            <a:p>
              <a:endParaRPr lang="en-US"/>
            </a:p>
          </p:txBody>
        </p:sp>
        <p:sp>
          <p:nvSpPr>
            <p:cNvPr id="52" name="Line 27"/>
            <p:cNvSpPr>
              <a:spLocks noChangeShapeType="1"/>
            </p:cNvSpPr>
            <p:nvPr/>
          </p:nvSpPr>
          <p:spPr bwMode="auto">
            <a:xfrm flipV="1">
              <a:off x="1890" y="2629"/>
              <a:ext cx="0" cy="494"/>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3" name="Line 28"/>
            <p:cNvSpPr>
              <a:spLocks noChangeShapeType="1"/>
            </p:cNvSpPr>
            <p:nvPr/>
          </p:nvSpPr>
          <p:spPr bwMode="auto">
            <a:xfrm>
              <a:off x="1338" y="1618"/>
              <a:ext cx="0" cy="1489"/>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4" name="Line 29"/>
            <p:cNvSpPr>
              <a:spLocks noChangeShapeType="1"/>
            </p:cNvSpPr>
            <p:nvPr/>
          </p:nvSpPr>
          <p:spPr bwMode="auto">
            <a:xfrm>
              <a:off x="1339" y="3108"/>
              <a:ext cx="3061"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55" name="Line 30"/>
            <p:cNvSpPr>
              <a:spLocks noChangeShapeType="1"/>
            </p:cNvSpPr>
            <p:nvPr/>
          </p:nvSpPr>
          <p:spPr bwMode="auto">
            <a:xfrm flipV="1">
              <a:off x="1692" y="2242"/>
              <a:ext cx="0" cy="545"/>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sp>
          <p:nvSpPr>
            <p:cNvPr id="56" name="Rectangle 31"/>
            <p:cNvSpPr>
              <a:spLocks noChangeArrowheads="1"/>
            </p:cNvSpPr>
            <p:nvPr/>
          </p:nvSpPr>
          <p:spPr bwMode="auto">
            <a:xfrm>
              <a:off x="1515" y="1923"/>
              <a:ext cx="3752" cy="40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a:defRPr/>
              </a:pPr>
              <a:r>
                <a:rPr lang="en-US" i="1" dirty="0">
                  <a:latin typeface="Book Antiqua" pitchFamily="18" charset="0"/>
                </a:rPr>
                <a:t>P</a:t>
              </a:r>
              <a:r>
                <a:rPr lang="en-US" dirty="0">
                  <a:latin typeface="Book Antiqua" pitchFamily="18" charset="0"/>
                </a:rPr>
                <a:t>(</a:t>
              </a:r>
              <a:r>
                <a:rPr lang="en-US" i="1" dirty="0">
                  <a:latin typeface="Book Antiqua" pitchFamily="18" charset="0"/>
                </a:rPr>
                <a:t>x</a:t>
              </a:r>
              <a:r>
                <a:rPr lang="en-US" dirty="0">
                  <a:latin typeface="Book Antiqua" pitchFamily="18" charset="0"/>
                </a:rPr>
                <a:t> </a:t>
              </a:r>
              <a:r>
                <a:rPr lang="en-US" u="sng" dirty="0">
                  <a:latin typeface="Book Antiqua" pitchFamily="18" charset="0"/>
                </a:rPr>
                <a:t>&lt;</a:t>
              </a:r>
              <a:r>
                <a:rPr lang="en-US" dirty="0">
                  <a:latin typeface="Book Antiqua" pitchFamily="18" charset="0"/>
                </a:rPr>
                <a:t> </a:t>
              </a:r>
              <a:r>
                <a:rPr lang="en-US" dirty="0" smtClean="0">
                  <a:latin typeface="Book Antiqua" pitchFamily="18" charset="0"/>
                </a:rPr>
                <a:t>X </a:t>
              </a:r>
              <a:r>
                <a:rPr lang="en-US" dirty="0">
                  <a:latin typeface="Book Antiqua" pitchFamily="18" charset="0"/>
                </a:rPr>
                <a:t>) = area from 0 to x</a:t>
              </a:r>
              <a:r>
                <a:rPr lang="en-US" baseline="-25000" dirty="0">
                  <a:latin typeface="Book Antiqua" pitchFamily="18" charset="0"/>
                </a:rPr>
                <a:t>1</a:t>
              </a:r>
            </a:p>
          </p:txBody>
        </p:sp>
        <p:sp>
          <p:nvSpPr>
            <p:cNvPr id="57" name="Arc 32"/>
            <p:cNvSpPr>
              <a:spLocks/>
            </p:cNvSpPr>
            <p:nvPr/>
          </p:nvSpPr>
          <p:spPr bwMode="auto">
            <a:xfrm rot="148547">
              <a:off x="1317" y="2040"/>
              <a:ext cx="2244" cy="920"/>
            </a:xfrm>
            <a:custGeom>
              <a:avLst/>
              <a:gdLst>
                <a:gd name="T0" fmla="*/ 2244 w 21600"/>
                <a:gd name="T1" fmla="*/ 920 h 21600"/>
                <a:gd name="T2" fmla="*/ 0 w 21600"/>
                <a:gd name="T3" fmla="*/ 0 h 21600"/>
                <a:gd name="T4" fmla="*/ 224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808080"/>
              </a:outerShdw>
            </a:effectLst>
          </p:spPr>
          <p:txBody>
            <a:bodyPr wrap="none" anchor="ctr"/>
            <a:lstStyle/>
            <a:p>
              <a:pPr>
                <a:defRPr/>
              </a:pPr>
              <a:endParaRPr lang="en-US">
                <a:latin typeface="Times New Roman" pitchFamily="18" charset="0"/>
              </a:endParaRPr>
            </a:p>
          </p:txBody>
        </p:sp>
      </p:grpSp>
      <p:graphicFrame>
        <p:nvGraphicFramePr>
          <p:cNvPr id="68610" name="Object 5">
            <a:hlinkClick r:id="" action="ppaction://ole?verb=0"/>
          </p:cNvPr>
          <p:cNvGraphicFramePr>
            <a:graphicFrameLocks noChangeAspect="1"/>
          </p:cNvGraphicFramePr>
          <p:nvPr/>
        </p:nvGraphicFramePr>
        <p:xfrm>
          <a:off x="4746625" y="2971800"/>
          <a:ext cx="3806825" cy="685800"/>
        </p:xfrm>
        <a:graphic>
          <a:graphicData uri="http://schemas.openxmlformats.org/presentationml/2006/ole">
            <p:oleObj spid="_x0000_s119811" name="Equation" r:id="rId4" imgW="1269720" imgH="228600" progId="Equation.3">
              <p:embed/>
            </p:oleObj>
          </a:graphicData>
        </a:graphic>
      </p:graphicFrame>
      <p:sp>
        <p:nvSpPr>
          <p:cNvPr id="59" name="Text Box 13"/>
          <p:cNvSpPr txBox="1">
            <a:spLocks noChangeArrowheads="1"/>
          </p:cNvSpPr>
          <p:nvPr/>
        </p:nvSpPr>
        <p:spPr bwMode="auto">
          <a:xfrm>
            <a:off x="152400" y="4191000"/>
            <a:ext cx="8991600" cy="2308225"/>
          </a:xfrm>
          <a:prstGeom prst="rect">
            <a:avLst/>
          </a:prstGeom>
          <a:noFill/>
          <a:ln w="12700">
            <a:noFill/>
            <a:miter lim="800000"/>
            <a:headEnd/>
            <a:tailEnd/>
          </a:ln>
        </p:spPr>
        <p:txBody>
          <a:bodyPr>
            <a:spAutoFit/>
          </a:bodyPr>
          <a:lstStyle/>
          <a:p>
            <a:pPr eaLnBrk="0" hangingPunct="0"/>
            <a:r>
              <a:rPr lang="en-US" dirty="0">
                <a:cs typeface="Times New Roman" pitchFamily="18" charset="0"/>
              </a:rPr>
              <a:t>I also know that P(x≤ X) is a number in the closed range of [0,1]. In addition I know that I have some tools – for example excel- to generate a uniform random number in the range of [0,1]. Therefore, I can generate a random probability and associate it with an exponential random variable. Then, I can claim that I have generated a random variable from exponential distribution.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dissolve">
                                      <p:cBhvr>
                                        <p:cTn id="1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idx="4294967295"/>
          </p:nvPr>
        </p:nvSpPr>
        <p:spPr/>
        <p:txBody>
          <a:bodyPr/>
          <a:lstStyle/>
          <a:p>
            <a:r>
              <a:rPr lang="en-US" b="1" smtClean="0"/>
              <a:t>Random Variable: Exponential Distribution</a:t>
            </a:r>
          </a:p>
        </p:txBody>
      </p:sp>
      <p:sp>
        <p:nvSpPr>
          <p:cNvPr id="4" name="Date Placeholder 3"/>
          <p:cNvSpPr txBox="1">
            <a:spLocks noGrp="1"/>
          </p:cNvSpPr>
          <p:nvPr/>
        </p:nvSpPr>
        <p:spPr>
          <a:xfrm>
            <a:off x="457200" y="6340475"/>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rPr>
              <a:pPr eaLnBrk="0" hangingPunct="0">
                <a:defRPr/>
              </a:pPr>
              <a:t>1/30/2012</a:t>
            </a:fld>
            <a:endParaRPr lang="en-US" sz="1200">
              <a:solidFill>
                <a:schemeClr val="tx1">
                  <a:tint val="75000"/>
                </a:schemeClr>
              </a:solidFill>
            </a:endParaRPr>
          </a:p>
        </p:txBody>
      </p:sp>
      <p:sp>
        <p:nvSpPr>
          <p:cNvPr id="5" name="Footer Placeholder 4"/>
          <p:cNvSpPr txBox="1">
            <a:spLocks noGrp="1"/>
          </p:cNvSpPr>
          <p:nvPr/>
        </p:nvSpPr>
        <p:spPr>
          <a:xfrm>
            <a:off x="3124200" y="6340475"/>
            <a:ext cx="2895600" cy="365125"/>
          </a:xfrm>
          <a:prstGeom prst="rect">
            <a:avLst/>
          </a:prstGeom>
          <a:noFill/>
        </p:spPr>
        <p:txBody>
          <a:bodyPr anchor="ctr"/>
          <a:lstStyle/>
          <a:p>
            <a:pPr algn="ctr" eaLnBrk="0" hangingPunct="0">
              <a:defRPr/>
            </a:pPr>
            <a:r>
              <a:rPr lang="en-US" sz="1200" dirty="0" err="1">
                <a:solidFill>
                  <a:schemeClr val="tx1">
                    <a:tint val="75000"/>
                  </a:schemeClr>
                </a:solidFill>
              </a:rPr>
              <a:t>Ardavan</a:t>
            </a:r>
            <a:r>
              <a:rPr lang="en-US" sz="1200" dirty="0">
                <a:solidFill>
                  <a:schemeClr val="tx1">
                    <a:tint val="75000"/>
                  </a:schemeClr>
                </a:solidFill>
              </a:rPr>
              <a:t> </a:t>
            </a:r>
            <a:r>
              <a:rPr lang="en-US" sz="1200" dirty="0" err="1">
                <a:solidFill>
                  <a:schemeClr val="tx1">
                    <a:tint val="75000"/>
                  </a:schemeClr>
                </a:solidFill>
              </a:rPr>
              <a:t>Asef-Vaziri</a:t>
            </a:r>
            <a:endParaRPr lang="en-US" sz="1200" dirty="0">
              <a:solidFill>
                <a:schemeClr val="tx1">
                  <a:tint val="75000"/>
                </a:schemeClr>
              </a:solidFill>
            </a:endParaRPr>
          </a:p>
        </p:txBody>
      </p:sp>
      <p:sp>
        <p:nvSpPr>
          <p:cNvPr id="6" name="Slide Number Placeholder 5"/>
          <p:cNvSpPr txBox="1">
            <a:spLocks noGrp="1"/>
          </p:cNvSpPr>
          <p:nvPr/>
        </p:nvSpPr>
        <p:spPr>
          <a:xfrm>
            <a:off x="6553200" y="6340475"/>
            <a:ext cx="2133600" cy="365125"/>
          </a:xfrm>
          <a:prstGeom prst="rect">
            <a:avLst/>
          </a:prstGeom>
          <a:noFill/>
        </p:spPr>
        <p:txBody>
          <a:bodyPr anchor="ctr"/>
          <a:lstStyle/>
          <a:p>
            <a:pPr algn="r" eaLnBrk="0" hangingPunct="0">
              <a:defRPr/>
            </a:pPr>
            <a:r>
              <a:rPr lang="en-US" sz="1200" dirty="0">
                <a:solidFill>
                  <a:schemeClr val="tx1">
                    <a:tint val="75000"/>
                  </a:schemeClr>
                </a:solidFill>
              </a:rPr>
              <a:t>1-</a:t>
            </a:r>
            <a:fld id="{A1B1311D-DFBB-41A9-B7D2-48E9F855F032}" type="slidenum">
              <a:rPr lang="en-US" sz="1200">
                <a:solidFill>
                  <a:schemeClr val="tx1">
                    <a:tint val="75000"/>
                  </a:schemeClr>
                </a:solidFill>
              </a:rPr>
              <a:pPr algn="r" eaLnBrk="0" hangingPunct="0">
                <a:defRPr/>
              </a:pPr>
              <a:t>33</a:t>
            </a:fld>
            <a:endParaRPr lang="en-US" sz="1200" dirty="0">
              <a:solidFill>
                <a:schemeClr val="tx1">
                  <a:tint val="75000"/>
                </a:schemeClr>
              </a:solidFill>
            </a:endParaRPr>
          </a:p>
        </p:txBody>
      </p:sp>
      <p:graphicFrame>
        <p:nvGraphicFramePr>
          <p:cNvPr id="68610" name="Object 5">
            <a:hlinkClick r:id="" action="ppaction://ole?verb=0"/>
          </p:cNvPr>
          <p:cNvGraphicFramePr>
            <a:graphicFrameLocks noChangeAspect="1"/>
          </p:cNvGraphicFramePr>
          <p:nvPr/>
        </p:nvGraphicFramePr>
        <p:xfrm>
          <a:off x="304800" y="1600200"/>
          <a:ext cx="3425825" cy="685800"/>
        </p:xfrm>
        <a:graphic>
          <a:graphicData uri="http://schemas.openxmlformats.org/presentationml/2006/ole">
            <p:oleObj spid="_x0000_s115714" name="Equation" r:id="rId4" imgW="1143000" imgH="228600" progId="Equation.3">
              <p:embed/>
            </p:oleObj>
          </a:graphicData>
        </a:graphic>
      </p:graphicFrame>
      <p:sp>
        <p:nvSpPr>
          <p:cNvPr id="5130" name="Text Box 13"/>
          <p:cNvSpPr txBox="1">
            <a:spLocks noChangeArrowheads="1"/>
          </p:cNvSpPr>
          <p:nvPr/>
        </p:nvSpPr>
        <p:spPr bwMode="auto">
          <a:xfrm>
            <a:off x="152400" y="2286000"/>
            <a:ext cx="8991600" cy="830263"/>
          </a:xfrm>
          <a:prstGeom prst="rect">
            <a:avLst/>
          </a:prstGeom>
          <a:noFill/>
          <a:ln w="12700">
            <a:noFill/>
            <a:miter lim="800000"/>
            <a:headEnd/>
            <a:tailEnd/>
          </a:ln>
        </p:spPr>
        <p:txBody>
          <a:bodyPr>
            <a:spAutoFit/>
          </a:bodyPr>
          <a:lstStyle/>
          <a:p>
            <a:pPr eaLnBrk="0" hangingPunct="0"/>
            <a:r>
              <a:rPr lang="en-US" dirty="0">
                <a:cs typeface="Times New Roman" pitchFamily="18" charset="0"/>
              </a:rPr>
              <a:t>Furthermore, I know that  1-rand() is between 0 and 1.</a:t>
            </a:r>
          </a:p>
          <a:p>
            <a:pPr eaLnBrk="0" hangingPunct="0"/>
            <a:r>
              <a:rPr lang="en-US" dirty="0">
                <a:cs typeface="Times New Roman" pitchFamily="18" charset="0"/>
              </a:rPr>
              <a:t>Therefore, for simplicity, I can replace 1-rand()  with rand(). Thus</a:t>
            </a:r>
          </a:p>
        </p:txBody>
      </p:sp>
      <p:graphicFrame>
        <p:nvGraphicFramePr>
          <p:cNvPr id="2" name="Object 3">
            <a:hlinkClick r:id="" action="ppaction://ole?verb=0"/>
          </p:cNvPr>
          <p:cNvGraphicFramePr>
            <a:graphicFrameLocks noChangeAspect="1"/>
          </p:cNvGraphicFramePr>
          <p:nvPr/>
        </p:nvGraphicFramePr>
        <p:xfrm>
          <a:off x="4722813" y="1524000"/>
          <a:ext cx="3465512" cy="685800"/>
        </p:xfrm>
        <a:graphic>
          <a:graphicData uri="http://schemas.openxmlformats.org/presentationml/2006/ole">
            <p:oleObj spid="_x0000_s115715" name="Equation" r:id="rId5" imgW="1155600" imgH="228600" progId="Equation.3">
              <p:embed/>
            </p:oleObj>
          </a:graphicData>
        </a:graphic>
      </p:graphicFrame>
      <p:graphicFrame>
        <p:nvGraphicFramePr>
          <p:cNvPr id="3" name="Object 4">
            <a:hlinkClick r:id="" action="ppaction://ole?verb=0"/>
          </p:cNvPr>
          <p:cNvGraphicFramePr>
            <a:graphicFrameLocks noChangeAspect="1"/>
          </p:cNvGraphicFramePr>
          <p:nvPr/>
        </p:nvGraphicFramePr>
        <p:xfrm>
          <a:off x="381000" y="3086100"/>
          <a:ext cx="2932113" cy="685800"/>
        </p:xfrm>
        <a:graphic>
          <a:graphicData uri="http://schemas.openxmlformats.org/presentationml/2006/ole">
            <p:oleObj spid="_x0000_s115716" name="Equation" r:id="rId6" imgW="977760" imgH="228600" progId="Equation.3">
              <p:embed/>
            </p:oleObj>
          </a:graphicData>
        </a:graphic>
      </p:graphicFrame>
      <p:sp>
        <p:nvSpPr>
          <p:cNvPr id="5131" name="TextBox 11"/>
          <p:cNvSpPr txBox="1">
            <a:spLocks noChangeArrowheads="1"/>
          </p:cNvSpPr>
          <p:nvPr/>
        </p:nvSpPr>
        <p:spPr bwMode="auto">
          <a:xfrm>
            <a:off x="3505200" y="3238500"/>
            <a:ext cx="590550" cy="461963"/>
          </a:xfrm>
          <a:prstGeom prst="rect">
            <a:avLst/>
          </a:prstGeom>
          <a:noFill/>
          <a:ln w="9525">
            <a:noFill/>
            <a:miter lim="800000"/>
            <a:headEnd/>
            <a:tailEnd/>
          </a:ln>
        </p:spPr>
        <p:txBody>
          <a:bodyPr wrap="none">
            <a:spAutoFit/>
          </a:bodyPr>
          <a:lstStyle/>
          <a:p>
            <a:r>
              <a:rPr lang="en-US" dirty="0">
                <a:sym typeface="Wingdings" pitchFamily="2" charset="2"/>
              </a:rPr>
              <a:t> </a:t>
            </a:r>
            <a:endParaRPr lang="en-US" dirty="0"/>
          </a:p>
        </p:txBody>
      </p:sp>
      <p:graphicFrame>
        <p:nvGraphicFramePr>
          <p:cNvPr id="7" name="Object 5">
            <a:hlinkClick r:id="" action="ppaction://ole?verb=0"/>
          </p:cNvPr>
          <p:cNvGraphicFramePr>
            <a:graphicFrameLocks noChangeAspect="1"/>
          </p:cNvGraphicFramePr>
          <p:nvPr/>
        </p:nvGraphicFramePr>
        <p:xfrm>
          <a:off x="4152900" y="3219450"/>
          <a:ext cx="3884613" cy="609600"/>
        </p:xfrm>
        <a:graphic>
          <a:graphicData uri="http://schemas.openxmlformats.org/presentationml/2006/ole">
            <p:oleObj spid="_x0000_s115717" name="Equation" r:id="rId7" imgW="1295280" imgH="203040" progId="Equation.3">
              <p:embed/>
            </p:oleObj>
          </a:graphicData>
        </a:graphic>
      </p:graphicFrame>
      <p:sp>
        <p:nvSpPr>
          <p:cNvPr id="5133" name="TextBox 24"/>
          <p:cNvSpPr txBox="1">
            <a:spLocks noChangeArrowheads="1"/>
          </p:cNvSpPr>
          <p:nvPr/>
        </p:nvSpPr>
        <p:spPr bwMode="auto">
          <a:xfrm>
            <a:off x="3962400" y="1671638"/>
            <a:ext cx="590550" cy="461962"/>
          </a:xfrm>
          <a:prstGeom prst="rect">
            <a:avLst/>
          </a:prstGeom>
          <a:noFill/>
          <a:ln w="9525">
            <a:noFill/>
            <a:miter lim="800000"/>
            <a:headEnd/>
            <a:tailEnd/>
          </a:ln>
        </p:spPr>
        <p:txBody>
          <a:bodyPr wrap="none">
            <a:spAutoFit/>
          </a:bodyPr>
          <a:lstStyle/>
          <a:p>
            <a:r>
              <a:rPr lang="en-US" dirty="0">
                <a:sym typeface="Wingdings" pitchFamily="2" charset="2"/>
              </a:rPr>
              <a:t> </a:t>
            </a:r>
            <a:endParaRPr lang="en-US" dirty="0"/>
          </a:p>
        </p:txBody>
      </p:sp>
      <p:graphicFrame>
        <p:nvGraphicFramePr>
          <p:cNvPr id="14" name="Object 5">
            <a:hlinkClick r:id="" action="ppaction://ole?verb=0"/>
          </p:cNvPr>
          <p:cNvGraphicFramePr>
            <a:graphicFrameLocks noChangeAspect="1"/>
          </p:cNvGraphicFramePr>
          <p:nvPr/>
        </p:nvGraphicFramePr>
        <p:xfrm>
          <a:off x="173038" y="5176838"/>
          <a:ext cx="3579812" cy="609600"/>
        </p:xfrm>
        <a:graphic>
          <a:graphicData uri="http://schemas.openxmlformats.org/presentationml/2006/ole">
            <p:oleObj spid="_x0000_s115718" name="Equation" r:id="rId8" imgW="1193760" imgH="203040" progId="Equation.3">
              <p:embed/>
            </p:oleObj>
          </a:graphicData>
        </a:graphic>
      </p:graphicFrame>
      <p:sp>
        <p:nvSpPr>
          <p:cNvPr id="15" name="Text Box 13"/>
          <p:cNvSpPr txBox="1">
            <a:spLocks noChangeArrowheads="1"/>
          </p:cNvSpPr>
          <p:nvPr/>
        </p:nvSpPr>
        <p:spPr bwMode="auto">
          <a:xfrm>
            <a:off x="0" y="4724400"/>
            <a:ext cx="8991600" cy="461665"/>
          </a:xfrm>
          <a:prstGeom prst="rect">
            <a:avLst/>
          </a:prstGeom>
          <a:noFill/>
          <a:ln w="12700">
            <a:noFill/>
            <a:miter lim="800000"/>
            <a:headEnd/>
            <a:tailEnd/>
          </a:ln>
        </p:spPr>
        <p:txBody>
          <a:bodyPr>
            <a:spAutoFit/>
          </a:bodyPr>
          <a:lstStyle/>
          <a:p>
            <a:pPr eaLnBrk="0" hangingPunct="0"/>
            <a:r>
              <a:rPr lang="en-US" dirty="0" smtClean="0">
                <a:cs typeface="Times New Roman" pitchFamily="18" charset="0"/>
              </a:rPr>
              <a:t>Our </a:t>
            </a:r>
            <a:r>
              <a:rPr lang="en-US" dirty="0">
                <a:cs typeface="Times New Roman" pitchFamily="18" charset="0"/>
              </a:rPr>
              <a:t>Exponential distribution has a parameter of 5 days</a:t>
            </a:r>
            <a:r>
              <a:rPr lang="en-US" dirty="0" smtClean="0">
                <a:cs typeface="Times New Roman" pitchFamily="18" charset="0"/>
              </a:rPr>
              <a:t>.</a:t>
            </a:r>
            <a:endParaRPr lang="en-US" dirty="0">
              <a:cs typeface="Times New Roman" pitchFamily="18" charset="0"/>
            </a:endParaRPr>
          </a:p>
        </p:txBody>
      </p:sp>
      <p:sp>
        <p:nvSpPr>
          <p:cNvPr id="16" name="TextBox 13"/>
          <p:cNvSpPr txBox="1">
            <a:spLocks noChangeArrowheads="1"/>
          </p:cNvSpPr>
          <p:nvPr/>
        </p:nvSpPr>
        <p:spPr bwMode="auto">
          <a:xfrm>
            <a:off x="3810000" y="5181600"/>
            <a:ext cx="590550" cy="461963"/>
          </a:xfrm>
          <a:prstGeom prst="rect">
            <a:avLst/>
          </a:prstGeom>
          <a:noFill/>
          <a:ln w="9525">
            <a:noFill/>
            <a:miter lim="800000"/>
            <a:headEnd/>
            <a:tailEnd/>
          </a:ln>
        </p:spPr>
        <p:txBody>
          <a:bodyPr wrap="none">
            <a:spAutoFit/>
          </a:bodyPr>
          <a:lstStyle/>
          <a:p>
            <a:r>
              <a:rPr lang="en-US" dirty="0">
                <a:sym typeface="Wingdings" pitchFamily="2" charset="2"/>
              </a:rPr>
              <a:t> </a:t>
            </a:r>
            <a:endParaRPr lang="en-US" dirty="0"/>
          </a:p>
        </p:txBody>
      </p:sp>
      <p:graphicFrame>
        <p:nvGraphicFramePr>
          <p:cNvPr id="17" name="Object 7">
            <a:hlinkClick r:id="" action="ppaction://ole?verb=0"/>
          </p:cNvPr>
          <p:cNvGraphicFramePr>
            <a:graphicFrameLocks noChangeAspect="1"/>
          </p:cNvGraphicFramePr>
          <p:nvPr/>
        </p:nvGraphicFramePr>
        <p:xfrm>
          <a:off x="4629150" y="5176838"/>
          <a:ext cx="2703513" cy="609600"/>
        </p:xfrm>
        <a:graphic>
          <a:graphicData uri="http://schemas.openxmlformats.org/presentationml/2006/ole">
            <p:oleObj spid="_x0000_s115719" name="Equation" r:id="rId9" imgW="901440" imgH="203040" progId="Equation.3">
              <p:embed/>
            </p:oleObj>
          </a:graphicData>
        </a:graphic>
      </p:graphicFrame>
      <p:sp>
        <p:nvSpPr>
          <p:cNvPr id="18" name="TextBox 15"/>
          <p:cNvSpPr txBox="1">
            <a:spLocks noChangeArrowheads="1"/>
          </p:cNvSpPr>
          <p:nvPr/>
        </p:nvSpPr>
        <p:spPr bwMode="auto">
          <a:xfrm>
            <a:off x="152400" y="5786438"/>
            <a:ext cx="6359525" cy="461962"/>
          </a:xfrm>
          <a:prstGeom prst="rect">
            <a:avLst/>
          </a:prstGeom>
          <a:noFill/>
          <a:ln w="9525">
            <a:noFill/>
            <a:miter lim="800000"/>
            <a:headEnd/>
            <a:tailEnd/>
          </a:ln>
        </p:spPr>
        <p:txBody>
          <a:bodyPr wrap="none">
            <a:spAutoFit/>
          </a:bodyPr>
          <a:lstStyle/>
          <a:p>
            <a:r>
              <a:rPr lang="en-US" dirty="0"/>
              <a:t>X = 11.51 days. The first activity takes 11.51 days</a:t>
            </a:r>
          </a:p>
        </p:txBody>
      </p:sp>
      <p:graphicFrame>
        <p:nvGraphicFramePr>
          <p:cNvPr id="19" name="Object 6">
            <a:hlinkClick r:id="" action="ppaction://ole?verb=0"/>
          </p:cNvPr>
          <p:cNvGraphicFramePr>
            <a:graphicFrameLocks noChangeAspect="1"/>
          </p:cNvGraphicFramePr>
          <p:nvPr/>
        </p:nvGraphicFramePr>
        <p:xfrm>
          <a:off x="2493963" y="4033838"/>
          <a:ext cx="3581400" cy="609600"/>
        </p:xfrm>
        <a:graphic>
          <a:graphicData uri="http://schemas.openxmlformats.org/presentationml/2006/ole">
            <p:oleObj spid="_x0000_s115720" name="Equation" r:id="rId10" imgW="1193760" imgH="20304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dissolve">
                                      <p:cBhvr>
                                        <p:cTn id="12" dur="500"/>
                                        <p:tgtEl>
                                          <p:spTgt spid="51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dissolve">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31"/>
                                        </p:tgtEl>
                                        <p:attrNameLst>
                                          <p:attrName>style.visibility</p:attrName>
                                        </p:attrNameLst>
                                      </p:cBhvr>
                                      <p:to>
                                        <p:strVal val="visible"/>
                                      </p:to>
                                    </p:set>
                                    <p:animEffect transition="in" filter="dissolve">
                                      <p:cBhvr>
                                        <p:cTn id="32" dur="500"/>
                                        <p:tgtEl>
                                          <p:spTgt spid="51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p:bldP spid="5133" grpId="0"/>
      <p:bldP spid="15" grpId="0"/>
      <p:bldP spid="16"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idx="4294967295"/>
          </p:nvPr>
        </p:nvSpPr>
        <p:spPr/>
        <p:txBody>
          <a:bodyPr/>
          <a:lstStyle/>
          <a:p>
            <a:r>
              <a:rPr lang="en-US" b="1" smtClean="0"/>
              <a:t>Random Variable: Normal </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rPr>
              <a:pPr eaLnBrk="0" hangingPunct="0">
                <a:defRPr/>
              </a:pPr>
              <a:t>1/30/2012</a:t>
            </a:fld>
            <a:endParaRPr lang="en-US" sz="1200">
              <a:solidFill>
                <a:schemeClr val="tx1">
                  <a:tint val="75000"/>
                </a:schemeClr>
              </a:solidFill>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dirty="0">
                <a:solidFill>
                  <a:schemeClr val="tx1">
                    <a:tint val="75000"/>
                  </a:schemeClr>
                </a:solidFill>
              </a:rPr>
              <a:t>1-</a:t>
            </a:r>
            <a:fld id="{9B51A254-14D4-4BFE-A7E7-B10B539740E2}" type="slidenum">
              <a:rPr lang="en-US" sz="1200">
                <a:solidFill>
                  <a:schemeClr val="tx1">
                    <a:tint val="75000"/>
                  </a:schemeClr>
                </a:solidFill>
              </a:rPr>
              <a:pPr algn="r" eaLnBrk="0" hangingPunct="0">
                <a:defRPr/>
              </a:pPr>
              <a:t>34</a:t>
            </a:fld>
            <a:endParaRPr lang="en-US" sz="1200" dirty="0">
              <a:solidFill>
                <a:schemeClr val="tx1">
                  <a:tint val="75000"/>
                </a:schemeClr>
              </a:solidFill>
            </a:endParaRPr>
          </a:p>
        </p:txBody>
      </p:sp>
      <p:graphicFrame>
        <p:nvGraphicFramePr>
          <p:cNvPr id="7170" name="Object 4">
            <a:hlinkClick r:id="" action="ppaction://ole?verb=0"/>
          </p:cNvPr>
          <p:cNvGraphicFramePr>
            <a:graphicFrameLocks noChangeAspect="1"/>
          </p:cNvGraphicFramePr>
          <p:nvPr/>
        </p:nvGraphicFramePr>
        <p:xfrm>
          <a:off x="228600" y="1511300"/>
          <a:ext cx="3429000" cy="1033463"/>
        </p:xfrm>
        <a:graphic>
          <a:graphicData uri="http://schemas.openxmlformats.org/presentationml/2006/ole">
            <p:oleObj spid="_x0000_s117762" name="Equation" r:id="rId4" imgW="1396800" imgH="419040" progId="Equation.3">
              <p:embed/>
            </p:oleObj>
          </a:graphicData>
        </a:graphic>
      </p:graphicFrame>
      <p:graphicFrame>
        <p:nvGraphicFramePr>
          <p:cNvPr id="7171" name="Object 5">
            <a:hlinkClick r:id="" action="ppaction://ole?verb=0"/>
          </p:cNvPr>
          <p:cNvGraphicFramePr>
            <a:graphicFrameLocks noChangeAspect="1"/>
          </p:cNvGraphicFramePr>
          <p:nvPr/>
        </p:nvGraphicFramePr>
        <p:xfrm>
          <a:off x="4419600" y="1524000"/>
          <a:ext cx="2630487" cy="1049490"/>
        </p:xfrm>
        <a:graphic>
          <a:graphicData uri="http://schemas.openxmlformats.org/presentationml/2006/ole">
            <p:oleObj spid="_x0000_s117763" name="Equation" r:id="rId5" imgW="1054080" imgH="419040" progId="Equation.3">
              <p:embed/>
            </p:oleObj>
          </a:graphicData>
        </a:graphic>
      </p:graphicFrame>
      <p:sp>
        <p:nvSpPr>
          <p:cNvPr id="7178" name="Text Box 13"/>
          <p:cNvSpPr txBox="1">
            <a:spLocks noChangeArrowheads="1"/>
          </p:cNvSpPr>
          <p:nvPr/>
        </p:nvSpPr>
        <p:spPr bwMode="auto">
          <a:xfrm>
            <a:off x="304800" y="2667001"/>
            <a:ext cx="4419600" cy="523220"/>
          </a:xfrm>
          <a:prstGeom prst="rect">
            <a:avLst/>
          </a:prstGeom>
          <a:noFill/>
          <a:ln w="12700">
            <a:noFill/>
            <a:miter lim="800000"/>
            <a:headEnd/>
            <a:tailEnd/>
          </a:ln>
        </p:spPr>
        <p:txBody>
          <a:bodyPr wrap="square">
            <a:spAutoFit/>
          </a:bodyPr>
          <a:lstStyle/>
          <a:p>
            <a:pPr eaLnBrk="0" hangingPunct="0"/>
            <a:r>
              <a:rPr lang="en-US" sz="2800" i="1" dirty="0" smtClean="0">
                <a:cs typeface="Times New Roman" pitchFamily="18" charset="0"/>
              </a:rPr>
              <a:t>x</a:t>
            </a:r>
            <a:r>
              <a:rPr lang="en-US" sz="2800" i="1" dirty="0">
                <a:cs typeface="Times New Roman" pitchFamily="18" charset="0"/>
              </a:rPr>
              <a:t>= </a:t>
            </a:r>
            <a:r>
              <a:rPr lang="en-US" sz="2800" i="1" dirty="0" err="1">
                <a:latin typeface="Symbol" pitchFamily="18" charset="2"/>
                <a:cs typeface="Times New Roman" pitchFamily="18" charset="0"/>
              </a:rPr>
              <a:t>m</a:t>
            </a:r>
            <a:r>
              <a:rPr lang="en-US" sz="2800" i="1" baseline="-25000" dirty="0" err="1">
                <a:cs typeface="Times New Roman" pitchFamily="18" charset="0"/>
              </a:rPr>
              <a:t>x</a:t>
            </a:r>
            <a:r>
              <a:rPr lang="en-US" sz="2800" i="1" dirty="0">
                <a:cs typeface="Times New Roman" pitchFamily="18" charset="0"/>
              </a:rPr>
              <a:t> + </a:t>
            </a:r>
            <a:r>
              <a:rPr lang="en-US" sz="2800" i="1" dirty="0" err="1" smtClean="0">
                <a:cs typeface="Times New Roman" pitchFamily="18" charset="0"/>
              </a:rPr>
              <a:t>z</a:t>
            </a:r>
            <a:r>
              <a:rPr lang="en-US" sz="2800" i="1" dirty="0" err="1" smtClean="0">
                <a:latin typeface="Symbol" pitchFamily="18" charset="2"/>
                <a:cs typeface="Times New Roman" pitchFamily="18" charset="0"/>
              </a:rPr>
              <a:t>s</a:t>
            </a:r>
            <a:r>
              <a:rPr lang="en-US" sz="2800" i="1" baseline="-25000" dirty="0" err="1" smtClean="0">
                <a:cs typeface="Times New Roman" pitchFamily="18" charset="0"/>
              </a:rPr>
              <a:t>x</a:t>
            </a:r>
            <a:endParaRPr lang="en-US" dirty="0">
              <a:cs typeface="Times New Roman" pitchFamily="18" charset="0"/>
            </a:endParaRPr>
          </a:p>
        </p:txBody>
      </p:sp>
      <p:graphicFrame>
        <p:nvGraphicFramePr>
          <p:cNvPr id="11" name="Object 5">
            <a:hlinkClick r:id="" action="ppaction://ole?verb=0"/>
          </p:cNvPr>
          <p:cNvGraphicFramePr>
            <a:graphicFrameLocks noChangeAspect="1"/>
          </p:cNvGraphicFramePr>
          <p:nvPr/>
        </p:nvGraphicFramePr>
        <p:xfrm>
          <a:off x="152400" y="3810000"/>
          <a:ext cx="3425825" cy="609600"/>
        </p:xfrm>
        <a:graphic>
          <a:graphicData uri="http://schemas.openxmlformats.org/presentationml/2006/ole">
            <p:oleObj spid="_x0000_s117764" name="Equation" r:id="rId6" imgW="1143000" imgH="203040" progId="Equation.3">
              <p:embed/>
            </p:oleObj>
          </a:graphicData>
        </a:graphic>
      </p:graphicFrame>
      <p:sp>
        <p:nvSpPr>
          <p:cNvPr id="12" name="Text Box 13"/>
          <p:cNvSpPr txBox="1">
            <a:spLocks noChangeArrowheads="1"/>
          </p:cNvSpPr>
          <p:nvPr/>
        </p:nvSpPr>
        <p:spPr bwMode="auto">
          <a:xfrm>
            <a:off x="152400" y="3352800"/>
            <a:ext cx="8991600" cy="461665"/>
          </a:xfrm>
          <a:prstGeom prst="rect">
            <a:avLst/>
          </a:prstGeom>
          <a:noFill/>
          <a:ln w="12700">
            <a:noFill/>
            <a:miter lim="800000"/>
            <a:headEnd/>
            <a:tailEnd/>
          </a:ln>
        </p:spPr>
        <p:txBody>
          <a:bodyPr>
            <a:spAutoFit/>
          </a:bodyPr>
          <a:lstStyle/>
          <a:p>
            <a:pPr eaLnBrk="0" hangingPunct="0"/>
            <a:r>
              <a:rPr lang="en-US" dirty="0" smtClean="0">
                <a:cs typeface="Times New Roman" pitchFamily="18" charset="0"/>
              </a:rPr>
              <a:t>I </a:t>
            </a:r>
            <a:r>
              <a:rPr lang="en-US" dirty="0">
                <a:cs typeface="Times New Roman" pitchFamily="18" charset="0"/>
              </a:rPr>
              <a:t>know that P(z≤ Z) is a number in the range of [0,1].   </a:t>
            </a:r>
          </a:p>
        </p:txBody>
      </p:sp>
      <p:graphicFrame>
        <p:nvGraphicFramePr>
          <p:cNvPr id="14" name="Object 4">
            <a:hlinkClick r:id="" action="ppaction://ole?verb=0"/>
          </p:cNvPr>
          <p:cNvGraphicFramePr>
            <a:graphicFrameLocks noChangeAspect="1"/>
          </p:cNvGraphicFramePr>
          <p:nvPr/>
        </p:nvGraphicFramePr>
        <p:xfrm>
          <a:off x="228600" y="4495800"/>
          <a:ext cx="2778125" cy="609600"/>
        </p:xfrm>
        <a:graphic>
          <a:graphicData uri="http://schemas.openxmlformats.org/presentationml/2006/ole">
            <p:oleObj spid="_x0000_s117765" name="Equation" r:id="rId7" imgW="927000" imgH="203040" progId="Equation.3">
              <p:embed/>
            </p:oleObj>
          </a:graphicData>
        </a:graphic>
      </p:graphicFrame>
      <p:sp>
        <p:nvSpPr>
          <p:cNvPr id="15" name="Freeform 4"/>
          <p:cNvSpPr>
            <a:spLocks/>
          </p:cNvSpPr>
          <p:nvPr/>
        </p:nvSpPr>
        <p:spPr bwMode="auto">
          <a:xfrm>
            <a:off x="4724400" y="3898900"/>
            <a:ext cx="4483100" cy="1892300"/>
          </a:xfrm>
          <a:custGeom>
            <a:avLst/>
            <a:gdLst>
              <a:gd name="T0" fmla="*/ 2147483647 w 2824"/>
              <a:gd name="T1" fmla="*/ 2147483647 h 1912"/>
              <a:gd name="T2" fmla="*/ 2147483647 w 2824"/>
              <a:gd name="T3" fmla="*/ 2147483647 h 1912"/>
              <a:gd name="T4" fmla="*/ 2147483647 w 2824"/>
              <a:gd name="T5" fmla="*/ 2147483647 h 1912"/>
              <a:gd name="T6" fmla="*/ 2147483647 w 2824"/>
              <a:gd name="T7" fmla="*/ 2147483647 h 1912"/>
              <a:gd name="T8" fmla="*/ 2147483647 w 2824"/>
              <a:gd name="T9" fmla="*/ 2147483647 h 1912"/>
              <a:gd name="T10" fmla="*/ 2147483647 w 2824"/>
              <a:gd name="T11" fmla="*/ 2147483647 h 1912"/>
              <a:gd name="T12" fmla="*/ 2147483647 w 2824"/>
              <a:gd name="T13" fmla="*/ 2147483647 h 1912"/>
              <a:gd name="T14" fmla="*/ 2147483647 w 2824"/>
              <a:gd name="T15" fmla="*/ 2147483647 h 1912"/>
              <a:gd name="T16" fmla="*/ 2147483647 w 2824"/>
              <a:gd name="T17" fmla="*/ 2147483647 h 1912"/>
              <a:gd name="T18" fmla="*/ 2147483647 w 2824"/>
              <a:gd name="T19" fmla="*/ 2147483647 h 1912"/>
              <a:gd name="T20" fmla="*/ 2147483647 w 2824"/>
              <a:gd name="T21" fmla="*/ 2147483647 h 1912"/>
              <a:gd name="T22" fmla="*/ 2147483647 w 2824"/>
              <a:gd name="T23" fmla="*/ 2147483647 h 1912"/>
              <a:gd name="T24" fmla="*/ 2147483647 w 2824"/>
              <a:gd name="T25" fmla="*/ 2147483647 h 1912"/>
              <a:gd name="T26" fmla="*/ 2147483647 w 2824"/>
              <a:gd name="T27" fmla="*/ 2147483647 h 1912"/>
              <a:gd name="T28" fmla="*/ 2147483647 w 2824"/>
              <a:gd name="T29" fmla="*/ 2147483647 h 1912"/>
              <a:gd name="T30" fmla="*/ 2147483647 w 2824"/>
              <a:gd name="T31" fmla="*/ 2147483647 h 1912"/>
              <a:gd name="T32" fmla="*/ 2147483647 w 2824"/>
              <a:gd name="T33" fmla="*/ 2147483647 h 1912"/>
              <a:gd name="T34" fmla="*/ 2147483647 w 2824"/>
              <a:gd name="T35" fmla="*/ 2147483647 h 1912"/>
              <a:gd name="T36" fmla="*/ 2147483647 w 2824"/>
              <a:gd name="T37" fmla="*/ 2147483647 h 1912"/>
              <a:gd name="T38" fmla="*/ 2147483647 w 2824"/>
              <a:gd name="T39" fmla="*/ 2147483647 h 1912"/>
              <a:gd name="T40" fmla="*/ 2147483647 w 2824"/>
              <a:gd name="T41" fmla="*/ 2147483647 h 1912"/>
              <a:gd name="T42" fmla="*/ 2147483647 w 2824"/>
              <a:gd name="T43" fmla="*/ 2147483647 h 1912"/>
              <a:gd name="T44" fmla="*/ 2147483647 w 2824"/>
              <a:gd name="T45" fmla="*/ 2147483647 h 1912"/>
              <a:gd name="T46" fmla="*/ 2147483647 w 2824"/>
              <a:gd name="T47" fmla="*/ 2147483647 h 1912"/>
              <a:gd name="T48" fmla="*/ 2147483647 w 2824"/>
              <a:gd name="T49" fmla="*/ 2147483647 h 1912"/>
              <a:gd name="T50" fmla="*/ 2147483647 w 2824"/>
              <a:gd name="T51" fmla="*/ 2147483647 h 1912"/>
              <a:gd name="T52" fmla="*/ 2147483647 w 2824"/>
              <a:gd name="T53" fmla="*/ 2147483647 h 1912"/>
              <a:gd name="T54" fmla="*/ 2147483647 w 2824"/>
              <a:gd name="T55" fmla="*/ 2147483647 h 1912"/>
              <a:gd name="T56" fmla="*/ 2147483647 w 2824"/>
              <a:gd name="T57" fmla="*/ 2147483647 h 1912"/>
              <a:gd name="T58" fmla="*/ 2147483647 w 2824"/>
              <a:gd name="T59" fmla="*/ 2147483647 h 1912"/>
              <a:gd name="T60" fmla="*/ 2147483647 w 2824"/>
              <a:gd name="T61" fmla="*/ 2147483647 h 1912"/>
              <a:gd name="T62" fmla="*/ 2147483647 w 2824"/>
              <a:gd name="T63" fmla="*/ 2147483647 h 1912"/>
              <a:gd name="T64" fmla="*/ 2147483647 w 2824"/>
              <a:gd name="T65" fmla="*/ 2147483647 h 1912"/>
              <a:gd name="T66" fmla="*/ 2147483647 w 2824"/>
              <a:gd name="T67" fmla="*/ 2147483647 h 1912"/>
              <a:gd name="T68" fmla="*/ 2147483647 w 2824"/>
              <a:gd name="T69" fmla="*/ 2147483647 h 1912"/>
              <a:gd name="T70" fmla="*/ 2147483647 w 2824"/>
              <a:gd name="T71" fmla="*/ 2147483647 h 1912"/>
              <a:gd name="T72" fmla="*/ 2147483647 w 2824"/>
              <a:gd name="T73" fmla="*/ 2147483647 h 1912"/>
              <a:gd name="T74" fmla="*/ 2147483647 w 2824"/>
              <a:gd name="T75" fmla="*/ 2147483647 h 1912"/>
              <a:gd name="T76" fmla="*/ 2147483647 w 2824"/>
              <a:gd name="T77" fmla="*/ 2147483647 h 1912"/>
              <a:gd name="T78" fmla="*/ 2147483647 w 2824"/>
              <a:gd name="T79" fmla="*/ 2147483647 h 1912"/>
              <a:gd name="T80" fmla="*/ 2147483647 w 2824"/>
              <a:gd name="T81" fmla="*/ 2147483647 h 1912"/>
              <a:gd name="T82" fmla="*/ 2147483647 w 2824"/>
              <a:gd name="T83" fmla="*/ 2147483647 h 1912"/>
              <a:gd name="T84" fmla="*/ 2147483647 w 2824"/>
              <a:gd name="T85" fmla="*/ 2147483647 h 1912"/>
              <a:gd name="T86" fmla="*/ 2147483647 w 2824"/>
              <a:gd name="T87" fmla="*/ 2147483647 h 1912"/>
              <a:gd name="T88" fmla="*/ 2147483647 w 2824"/>
              <a:gd name="T89" fmla="*/ 2147483647 h 1912"/>
              <a:gd name="T90" fmla="*/ 2147483647 w 2824"/>
              <a:gd name="T91" fmla="*/ 2147483647 h 1912"/>
              <a:gd name="T92" fmla="*/ 2147483647 w 2824"/>
              <a:gd name="T93" fmla="*/ 2147483647 h 1912"/>
              <a:gd name="T94" fmla="*/ 2147483647 w 2824"/>
              <a:gd name="T95" fmla="*/ 0 h 1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4"/>
              <a:gd name="T145" fmla="*/ 0 h 1912"/>
              <a:gd name="T146" fmla="*/ 2824 w 2824"/>
              <a:gd name="T147" fmla="*/ 1912 h 1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4" h="1912">
                <a:moveTo>
                  <a:pt x="1404" y="3"/>
                </a:moveTo>
                <a:lnTo>
                  <a:pt x="1371" y="3"/>
                </a:lnTo>
                <a:lnTo>
                  <a:pt x="1344" y="15"/>
                </a:lnTo>
                <a:lnTo>
                  <a:pt x="1320" y="30"/>
                </a:lnTo>
                <a:lnTo>
                  <a:pt x="1293" y="57"/>
                </a:lnTo>
                <a:lnTo>
                  <a:pt x="1266" y="87"/>
                </a:lnTo>
                <a:lnTo>
                  <a:pt x="1248" y="120"/>
                </a:lnTo>
                <a:lnTo>
                  <a:pt x="1221" y="153"/>
                </a:lnTo>
                <a:lnTo>
                  <a:pt x="1203" y="192"/>
                </a:lnTo>
                <a:lnTo>
                  <a:pt x="1176" y="234"/>
                </a:lnTo>
                <a:lnTo>
                  <a:pt x="1154" y="268"/>
                </a:lnTo>
                <a:lnTo>
                  <a:pt x="1136" y="305"/>
                </a:lnTo>
                <a:lnTo>
                  <a:pt x="1118" y="349"/>
                </a:lnTo>
                <a:lnTo>
                  <a:pt x="1106" y="377"/>
                </a:lnTo>
                <a:lnTo>
                  <a:pt x="1094" y="413"/>
                </a:lnTo>
                <a:lnTo>
                  <a:pt x="1083" y="449"/>
                </a:lnTo>
                <a:lnTo>
                  <a:pt x="1071" y="485"/>
                </a:lnTo>
                <a:lnTo>
                  <a:pt x="1063" y="513"/>
                </a:lnTo>
                <a:lnTo>
                  <a:pt x="1047" y="549"/>
                </a:lnTo>
                <a:lnTo>
                  <a:pt x="1029" y="591"/>
                </a:lnTo>
                <a:lnTo>
                  <a:pt x="1014" y="630"/>
                </a:lnTo>
                <a:lnTo>
                  <a:pt x="1005" y="666"/>
                </a:lnTo>
                <a:lnTo>
                  <a:pt x="993" y="702"/>
                </a:lnTo>
                <a:lnTo>
                  <a:pt x="987" y="737"/>
                </a:lnTo>
                <a:lnTo>
                  <a:pt x="975" y="773"/>
                </a:lnTo>
                <a:lnTo>
                  <a:pt x="963" y="817"/>
                </a:lnTo>
                <a:lnTo>
                  <a:pt x="951" y="843"/>
                </a:lnTo>
                <a:lnTo>
                  <a:pt x="939" y="881"/>
                </a:lnTo>
                <a:lnTo>
                  <a:pt x="927" y="917"/>
                </a:lnTo>
                <a:lnTo>
                  <a:pt x="924" y="951"/>
                </a:lnTo>
                <a:lnTo>
                  <a:pt x="912" y="990"/>
                </a:lnTo>
                <a:lnTo>
                  <a:pt x="903" y="1026"/>
                </a:lnTo>
                <a:lnTo>
                  <a:pt x="891" y="1062"/>
                </a:lnTo>
                <a:lnTo>
                  <a:pt x="879" y="1101"/>
                </a:lnTo>
                <a:lnTo>
                  <a:pt x="864" y="1140"/>
                </a:lnTo>
                <a:lnTo>
                  <a:pt x="855" y="1173"/>
                </a:lnTo>
                <a:lnTo>
                  <a:pt x="843" y="1206"/>
                </a:lnTo>
                <a:lnTo>
                  <a:pt x="825" y="1248"/>
                </a:lnTo>
                <a:lnTo>
                  <a:pt x="810" y="1278"/>
                </a:lnTo>
                <a:lnTo>
                  <a:pt x="795" y="1314"/>
                </a:lnTo>
                <a:lnTo>
                  <a:pt x="783" y="1347"/>
                </a:lnTo>
                <a:lnTo>
                  <a:pt x="756" y="1395"/>
                </a:lnTo>
                <a:lnTo>
                  <a:pt x="732" y="1437"/>
                </a:lnTo>
                <a:lnTo>
                  <a:pt x="711" y="1476"/>
                </a:lnTo>
                <a:lnTo>
                  <a:pt x="681" y="1518"/>
                </a:lnTo>
                <a:lnTo>
                  <a:pt x="657" y="1551"/>
                </a:lnTo>
                <a:lnTo>
                  <a:pt x="633" y="1578"/>
                </a:lnTo>
                <a:lnTo>
                  <a:pt x="603" y="1611"/>
                </a:lnTo>
                <a:lnTo>
                  <a:pt x="573" y="1635"/>
                </a:lnTo>
                <a:lnTo>
                  <a:pt x="540" y="1659"/>
                </a:lnTo>
                <a:lnTo>
                  <a:pt x="498" y="1683"/>
                </a:lnTo>
                <a:lnTo>
                  <a:pt x="449" y="1703"/>
                </a:lnTo>
                <a:lnTo>
                  <a:pt x="417" y="1719"/>
                </a:lnTo>
                <a:lnTo>
                  <a:pt x="389" y="1735"/>
                </a:lnTo>
                <a:lnTo>
                  <a:pt x="353" y="1747"/>
                </a:lnTo>
                <a:lnTo>
                  <a:pt x="315" y="1764"/>
                </a:lnTo>
                <a:lnTo>
                  <a:pt x="285" y="1773"/>
                </a:lnTo>
                <a:lnTo>
                  <a:pt x="258" y="1788"/>
                </a:lnTo>
                <a:lnTo>
                  <a:pt x="216" y="1800"/>
                </a:lnTo>
                <a:lnTo>
                  <a:pt x="180" y="1809"/>
                </a:lnTo>
                <a:lnTo>
                  <a:pt x="147" y="1824"/>
                </a:lnTo>
                <a:lnTo>
                  <a:pt x="102" y="1839"/>
                </a:lnTo>
                <a:lnTo>
                  <a:pt x="66" y="1847"/>
                </a:lnTo>
                <a:lnTo>
                  <a:pt x="33" y="1857"/>
                </a:lnTo>
                <a:lnTo>
                  <a:pt x="18" y="1863"/>
                </a:lnTo>
                <a:lnTo>
                  <a:pt x="3" y="1869"/>
                </a:lnTo>
                <a:lnTo>
                  <a:pt x="0" y="1887"/>
                </a:lnTo>
                <a:lnTo>
                  <a:pt x="3" y="1908"/>
                </a:lnTo>
                <a:lnTo>
                  <a:pt x="2820" y="1911"/>
                </a:lnTo>
                <a:lnTo>
                  <a:pt x="2823" y="1873"/>
                </a:lnTo>
                <a:lnTo>
                  <a:pt x="2799" y="1860"/>
                </a:lnTo>
                <a:lnTo>
                  <a:pt x="2766" y="1854"/>
                </a:lnTo>
                <a:lnTo>
                  <a:pt x="2739" y="1851"/>
                </a:lnTo>
                <a:lnTo>
                  <a:pt x="2703" y="1839"/>
                </a:lnTo>
                <a:lnTo>
                  <a:pt x="2676" y="1827"/>
                </a:lnTo>
                <a:lnTo>
                  <a:pt x="2643" y="1818"/>
                </a:lnTo>
                <a:lnTo>
                  <a:pt x="2604" y="1809"/>
                </a:lnTo>
                <a:lnTo>
                  <a:pt x="2560" y="1791"/>
                </a:lnTo>
                <a:lnTo>
                  <a:pt x="2514" y="1776"/>
                </a:lnTo>
                <a:lnTo>
                  <a:pt x="2472" y="1761"/>
                </a:lnTo>
                <a:lnTo>
                  <a:pt x="2424" y="1743"/>
                </a:lnTo>
                <a:lnTo>
                  <a:pt x="2379" y="1728"/>
                </a:lnTo>
                <a:lnTo>
                  <a:pt x="2343" y="1710"/>
                </a:lnTo>
                <a:lnTo>
                  <a:pt x="2310" y="1692"/>
                </a:lnTo>
                <a:lnTo>
                  <a:pt x="2286" y="1674"/>
                </a:lnTo>
                <a:lnTo>
                  <a:pt x="2265" y="1662"/>
                </a:lnTo>
                <a:lnTo>
                  <a:pt x="2244" y="1647"/>
                </a:lnTo>
                <a:lnTo>
                  <a:pt x="2223" y="1629"/>
                </a:lnTo>
                <a:lnTo>
                  <a:pt x="2199" y="1605"/>
                </a:lnTo>
                <a:lnTo>
                  <a:pt x="2175" y="1578"/>
                </a:lnTo>
                <a:lnTo>
                  <a:pt x="2148" y="1551"/>
                </a:lnTo>
                <a:lnTo>
                  <a:pt x="2127" y="1515"/>
                </a:lnTo>
                <a:lnTo>
                  <a:pt x="2106" y="1485"/>
                </a:lnTo>
                <a:lnTo>
                  <a:pt x="2082" y="1446"/>
                </a:lnTo>
                <a:lnTo>
                  <a:pt x="2061" y="1413"/>
                </a:lnTo>
                <a:lnTo>
                  <a:pt x="2040" y="1374"/>
                </a:lnTo>
                <a:lnTo>
                  <a:pt x="2022" y="1344"/>
                </a:lnTo>
                <a:lnTo>
                  <a:pt x="2004" y="1308"/>
                </a:lnTo>
                <a:lnTo>
                  <a:pt x="1992" y="1278"/>
                </a:lnTo>
                <a:lnTo>
                  <a:pt x="1980" y="1257"/>
                </a:lnTo>
                <a:lnTo>
                  <a:pt x="1968" y="1227"/>
                </a:lnTo>
                <a:lnTo>
                  <a:pt x="1953" y="1194"/>
                </a:lnTo>
                <a:lnTo>
                  <a:pt x="1941" y="1161"/>
                </a:lnTo>
                <a:lnTo>
                  <a:pt x="1929" y="1134"/>
                </a:lnTo>
                <a:lnTo>
                  <a:pt x="1917" y="1104"/>
                </a:lnTo>
                <a:lnTo>
                  <a:pt x="1911" y="1077"/>
                </a:lnTo>
                <a:lnTo>
                  <a:pt x="1899" y="1041"/>
                </a:lnTo>
                <a:lnTo>
                  <a:pt x="1881" y="996"/>
                </a:lnTo>
                <a:lnTo>
                  <a:pt x="1872" y="957"/>
                </a:lnTo>
                <a:lnTo>
                  <a:pt x="1863" y="921"/>
                </a:lnTo>
                <a:lnTo>
                  <a:pt x="1851" y="879"/>
                </a:lnTo>
                <a:lnTo>
                  <a:pt x="1839" y="837"/>
                </a:lnTo>
                <a:lnTo>
                  <a:pt x="1830" y="801"/>
                </a:lnTo>
                <a:lnTo>
                  <a:pt x="1821" y="765"/>
                </a:lnTo>
                <a:lnTo>
                  <a:pt x="1803" y="726"/>
                </a:lnTo>
                <a:lnTo>
                  <a:pt x="1791" y="678"/>
                </a:lnTo>
                <a:lnTo>
                  <a:pt x="1776" y="633"/>
                </a:lnTo>
                <a:lnTo>
                  <a:pt x="1764" y="591"/>
                </a:lnTo>
                <a:lnTo>
                  <a:pt x="1749" y="552"/>
                </a:lnTo>
                <a:lnTo>
                  <a:pt x="1734" y="505"/>
                </a:lnTo>
                <a:lnTo>
                  <a:pt x="1716" y="456"/>
                </a:lnTo>
                <a:lnTo>
                  <a:pt x="1698" y="423"/>
                </a:lnTo>
                <a:lnTo>
                  <a:pt x="1686" y="396"/>
                </a:lnTo>
                <a:lnTo>
                  <a:pt x="1681" y="365"/>
                </a:lnTo>
                <a:lnTo>
                  <a:pt x="1677" y="361"/>
                </a:lnTo>
                <a:lnTo>
                  <a:pt x="1653" y="318"/>
                </a:lnTo>
                <a:lnTo>
                  <a:pt x="1635" y="285"/>
                </a:lnTo>
                <a:lnTo>
                  <a:pt x="1623" y="261"/>
                </a:lnTo>
                <a:lnTo>
                  <a:pt x="1614" y="237"/>
                </a:lnTo>
                <a:lnTo>
                  <a:pt x="1605" y="219"/>
                </a:lnTo>
                <a:lnTo>
                  <a:pt x="1578" y="171"/>
                </a:lnTo>
                <a:lnTo>
                  <a:pt x="1593" y="195"/>
                </a:lnTo>
                <a:lnTo>
                  <a:pt x="1560" y="141"/>
                </a:lnTo>
                <a:lnTo>
                  <a:pt x="1521" y="87"/>
                </a:lnTo>
                <a:lnTo>
                  <a:pt x="1515" y="84"/>
                </a:lnTo>
                <a:lnTo>
                  <a:pt x="1533" y="102"/>
                </a:lnTo>
                <a:lnTo>
                  <a:pt x="1545" y="120"/>
                </a:lnTo>
                <a:lnTo>
                  <a:pt x="1536" y="105"/>
                </a:lnTo>
                <a:lnTo>
                  <a:pt x="1500" y="63"/>
                </a:lnTo>
                <a:lnTo>
                  <a:pt x="1485" y="45"/>
                </a:lnTo>
                <a:lnTo>
                  <a:pt x="1467" y="33"/>
                </a:lnTo>
                <a:lnTo>
                  <a:pt x="1452" y="18"/>
                </a:lnTo>
                <a:lnTo>
                  <a:pt x="1437" y="9"/>
                </a:lnTo>
                <a:lnTo>
                  <a:pt x="1419" y="0"/>
                </a:lnTo>
              </a:path>
            </a:pathLst>
          </a:custGeom>
          <a:solidFill>
            <a:srgbClr val="99FF33"/>
          </a:solidFill>
          <a:ln w="12700" cap="rnd">
            <a:noFill/>
            <a:round/>
            <a:headEnd/>
            <a:tailEnd/>
          </a:ln>
        </p:spPr>
        <p:txBody>
          <a:bodyPr/>
          <a:lstStyle/>
          <a:p>
            <a:pPr eaLnBrk="0" hangingPunct="0"/>
            <a:endParaRPr lang="en-US"/>
          </a:p>
        </p:txBody>
      </p:sp>
      <p:grpSp>
        <p:nvGrpSpPr>
          <p:cNvPr id="16" name="Group 25"/>
          <p:cNvGrpSpPr>
            <a:grpSpLocks/>
          </p:cNvGrpSpPr>
          <p:nvPr/>
        </p:nvGrpSpPr>
        <p:grpSpPr bwMode="auto">
          <a:xfrm>
            <a:off x="6629400" y="5835650"/>
            <a:ext cx="2366963" cy="793750"/>
            <a:chOff x="1981200" y="4114800"/>
            <a:chExt cx="2366963" cy="793750"/>
          </a:xfrm>
        </p:grpSpPr>
        <p:sp>
          <p:nvSpPr>
            <p:cNvPr id="17" name="Line 6"/>
            <p:cNvSpPr>
              <a:spLocks noChangeShapeType="1"/>
            </p:cNvSpPr>
            <p:nvPr/>
          </p:nvSpPr>
          <p:spPr bwMode="auto">
            <a:xfrm flipH="1" flipV="1">
              <a:off x="1981200" y="4114800"/>
              <a:ext cx="609600" cy="457200"/>
            </a:xfrm>
            <a:prstGeom prst="line">
              <a:avLst/>
            </a:prstGeom>
            <a:noFill/>
            <a:ln w="57150">
              <a:solidFill>
                <a:schemeClr val="tx1"/>
              </a:solidFill>
              <a:round/>
              <a:headEnd/>
              <a:tailEnd type="triangle" w="med" len="med"/>
            </a:ln>
          </p:spPr>
          <p:txBody>
            <a:bodyPr wrap="none" anchor="ctr"/>
            <a:lstStyle/>
            <a:p>
              <a:endParaRPr lang="en-US"/>
            </a:p>
          </p:txBody>
        </p:sp>
        <p:sp>
          <p:nvSpPr>
            <p:cNvPr id="18" name="Text Box 7"/>
            <p:cNvSpPr txBox="1">
              <a:spLocks noChangeArrowheads="1"/>
            </p:cNvSpPr>
            <p:nvPr/>
          </p:nvSpPr>
          <p:spPr bwMode="auto">
            <a:xfrm>
              <a:off x="2133600" y="4572000"/>
              <a:ext cx="2214563" cy="336550"/>
            </a:xfrm>
            <a:prstGeom prst="rect">
              <a:avLst/>
            </a:prstGeom>
            <a:noFill/>
            <a:ln w="9525">
              <a:noFill/>
              <a:miter lim="800000"/>
              <a:headEnd/>
              <a:tailEnd/>
            </a:ln>
          </p:spPr>
          <p:txBody>
            <a:bodyPr wrap="none">
              <a:spAutoFit/>
            </a:bodyPr>
            <a:lstStyle/>
            <a:p>
              <a:pPr eaLnBrk="0" hangingPunct="0"/>
              <a:r>
                <a:rPr lang="en-US" sz="1600"/>
                <a:t>The table will give you z</a:t>
              </a:r>
            </a:p>
          </p:txBody>
        </p:sp>
      </p:grpSp>
      <p:pic>
        <p:nvPicPr>
          <p:cNvPr id="19" name="Picture 4"/>
          <p:cNvPicPr>
            <a:picLocks noChangeAspect="1" noChangeArrowheads="1"/>
          </p:cNvPicPr>
          <p:nvPr/>
        </p:nvPicPr>
        <p:blipFill>
          <a:blip r:embed="rId8"/>
          <a:srcRect/>
          <a:stretch>
            <a:fillRect/>
          </a:stretch>
        </p:blipFill>
        <p:spPr bwMode="auto">
          <a:xfrm>
            <a:off x="4800600" y="3883025"/>
            <a:ext cx="1914525" cy="1905000"/>
          </a:xfrm>
          <a:prstGeom prst="rect">
            <a:avLst/>
          </a:prstGeom>
          <a:solidFill>
            <a:srgbClr val="C00000"/>
          </a:solidFill>
          <a:ln w="9525">
            <a:noFill/>
            <a:miter lim="800000"/>
            <a:headEnd/>
            <a:tailEnd/>
          </a:ln>
        </p:spPr>
      </p:pic>
      <p:grpSp>
        <p:nvGrpSpPr>
          <p:cNvPr id="20" name="Group 24"/>
          <p:cNvGrpSpPr>
            <a:grpSpLocks/>
          </p:cNvGrpSpPr>
          <p:nvPr/>
        </p:nvGrpSpPr>
        <p:grpSpPr bwMode="auto">
          <a:xfrm>
            <a:off x="3581400" y="3854451"/>
            <a:ext cx="3248025" cy="1295399"/>
            <a:chOff x="-1066800" y="2133601"/>
            <a:chExt cx="3248025" cy="1295399"/>
          </a:xfrm>
        </p:grpSpPr>
        <p:sp>
          <p:nvSpPr>
            <p:cNvPr id="21" name="Line 10"/>
            <p:cNvSpPr>
              <a:spLocks noChangeShapeType="1"/>
            </p:cNvSpPr>
            <p:nvPr/>
          </p:nvSpPr>
          <p:spPr bwMode="auto">
            <a:xfrm>
              <a:off x="685799" y="2133601"/>
              <a:ext cx="990600" cy="1295399"/>
            </a:xfrm>
            <a:prstGeom prst="line">
              <a:avLst/>
            </a:prstGeom>
            <a:noFill/>
            <a:ln w="57150">
              <a:solidFill>
                <a:schemeClr val="tx1"/>
              </a:solidFill>
              <a:round/>
              <a:headEnd/>
              <a:tailEnd type="triangle" w="med" len="med"/>
            </a:ln>
          </p:spPr>
          <p:txBody>
            <a:bodyPr/>
            <a:lstStyle/>
            <a:p>
              <a:endParaRPr lang="en-US"/>
            </a:p>
          </p:txBody>
        </p:sp>
        <p:sp>
          <p:nvSpPr>
            <p:cNvPr id="22" name="Text Box 11"/>
            <p:cNvSpPr txBox="1">
              <a:spLocks noChangeArrowheads="1"/>
            </p:cNvSpPr>
            <p:nvPr/>
          </p:nvSpPr>
          <p:spPr bwMode="auto">
            <a:xfrm>
              <a:off x="-1066800" y="2546350"/>
              <a:ext cx="3248025" cy="351848"/>
            </a:xfrm>
            <a:prstGeom prst="rect">
              <a:avLst/>
            </a:prstGeom>
            <a:noFill/>
            <a:ln w="9525">
              <a:noFill/>
              <a:miter lim="800000"/>
              <a:headEnd/>
              <a:tailEnd/>
            </a:ln>
          </p:spPr>
          <p:txBody>
            <a:bodyPr>
              <a:spAutoFit/>
            </a:bodyPr>
            <a:lstStyle/>
            <a:p>
              <a:pPr eaLnBrk="0" hangingPunct="0"/>
              <a:r>
                <a:rPr lang="en-US" sz="1600" dirty="0"/>
                <a:t>Given a 40% Probability</a:t>
              </a:r>
            </a:p>
          </p:txBody>
        </p:sp>
      </p:grpSp>
      <p:sp>
        <p:nvSpPr>
          <p:cNvPr id="23" name="Text Box 30"/>
          <p:cNvSpPr txBox="1">
            <a:spLocks noChangeArrowheads="1"/>
          </p:cNvSpPr>
          <p:nvPr/>
        </p:nvSpPr>
        <p:spPr bwMode="auto">
          <a:xfrm>
            <a:off x="304800" y="5181600"/>
            <a:ext cx="1339850" cy="461963"/>
          </a:xfrm>
          <a:prstGeom prst="rect">
            <a:avLst/>
          </a:prstGeom>
          <a:noFill/>
          <a:ln w="9525">
            <a:noFill/>
            <a:miter lim="800000"/>
            <a:headEnd/>
            <a:tailEnd/>
          </a:ln>
        </p:spPr>
        <p:txBody>
          <a:bodyPr wrap="none">
            <a:spAutoFit/>
          </a:bodyPr>
          <a:lstStyle/>
          <a:p>
            <a:pPr eaLnBrk="0" hangingPunct="0"/>
            <a:r>
              <a:rPr lang="en-US" dirty="0"/>
              <a:t>Z =- 0.25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b="1" smtClean="0"/>
              <a:t>Random Variable: Normal Distribution</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rPr>
              <a:pPr eaLnBrk="0" hangingPunct="0">
                <a:defRPr/>
              </a:pPr>
              <a:t>1/30/2012</a:t>
            </a:fld>
            <a:endParaRPr lang="en-US" sz="1200">
              <a:solidFill>
                <a:schemeClr val="tx1">
                  <a:tint val="75000"/>
                </a:schemeClr>
              </a:solidFill>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rPr>
              <a:t>Ardavan Asef-Vaziri</a:t>
            </a:r>
            <a:endParaRPr lang="en-US" sz="1200" dirty="0">
              <a:solidFill>
                <a:schemeClr val="tx1">
                  <a:tint val="75000"/>
                </a:scheme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a:solidFill>
                  <a:schemeClr val="tx1">
                    <a:tint val="75000"/>
                  </a:schemeClr>
                </a:solidFill>
              </a:rPr>
              <a:t>1-</a:t>
            </a:r>
            <a:fld id="{B7303887-D186-4E08-AF19-FA63B71B0CAE}" type="slidenum">
              <a:rPr lang="en-US" sz="1200">
                <a:solidFill>
                  <a:schemeClr val="tx1">
                    <a:tint val="75000"/>
                  </a:schemeClr>
                </a:solidFill>
              </a:rPr>
              <a:pPr algn="r" eaLnBrk="0" hangingPunct="0">
                <a:defRPr/>
              </a:pPr>
              <a:t>35</a:t>
            </a:fld>
            <a:endParaRPr lang="en-US" sz="1200">
              <a:solidFill>
                <a:schemeClr val="tx1">
                  <a:tint val="75000"/>
                </a:schemeClr>
              </a:solidFill>
            </a:endParaRPr>
          </a:p>
        </p:txBody>
      </p:sp>
      <p:sp>
        <p:nvSpPr>
          <p:cNvPr id="15366" name="Text Box 13"/>
          <p:cNvSpPr txBox="1">
            <a:spLocks noChangeArrowheads="1"/>
          </p:cNvSpPr>
          <p:nvPr/>
        </p:nvSpPr>
        <p:spPr bwMode="auto">
          <a:xfrm>
            <a:off x="0" y="1524000"/>
            <a:ext cx="8991600" cy="3786188"/>
          </a:xfrm>
          <a:prstGeom prst="rect">
            <a:avLst/>
          </a:prstGeom>
          <a:noFill/>
          <a:ln w="12700">
            <a:noFill/>
            <a:miter lim="800000"/>
            <a:headEnd/>
            <a:tailEnd/>
          </a:ln>
        </p:spPr>
        <p:txBody>
          <a:bodyPr>
            <a:spAutoFit/>
          </a:bodyPr>
          <a:lstStyle/>
          <a:p>
            <a:pPr eaLnBrk="0" hangingPunct="0"/>
            <a:r>
              <a:rPr lang="en-US">
                <a:cs typeface="Times New Roman" pitchFamily="18" charset="0"/>
              </a:rPr>
              <a:t>We go to the end of the  book. And find (after a little bit of manipulation) as shown on the next page z = -0.25 </a:t>
            </a:r>
          </a:p>
          <a:p>
            <a:pPr eaLnBrk="0" hangingPunct="0"/>
            <a:r>
              <a:rPr lang="en-US">
                <a:cs typeface="Times New Roman" pitchFamily="18" charset="0"/>
              </a:rPr>
              <a:t>Then to generate our  random variable we simple transform z into x</a:t>
            </a:r>
          </a:p>
          <a:p>
            <a:pPr eaLnBrk="0" hangingPunct="0"/>
            <a:r>
              <a:rPr lang="en-US">
                <a:cs typeface="Times New Roman" pitchFamily="18" charset="0"/>
              </a:rPr>
              <a:t>X= 9 -0.25*2 = 8.5</a:t>
            </a:r>
          </a:p>
          <a:p>
            <a:pPr eaLnBrk="0" hangingPunct="0"/>
            <a:r>
              <a:rPr lang="en-US">
                <a:cs typeface="Times New Roman" pitchFamily="18" charset="0"/>
              </a:rPr>
              <a:t>The first task duration:  11.5</a:t>
            </a:r>
          </a:p>
          <a:p>
            <a:pPr eaLnBrk="0" hangingPunct="0"/>
            <a:r>
              <a:rPr lang="en-US">
                <a:cs typeface="Times New Roman" pitchFamily="18" charset="0"/>
              </a:rPr>
              <a:t>The second task duration: 5.5</a:t>
            </a:r>
          </a:p>
          <a:p>
            <a:pPr eaLnBrk="0" hangingPunct="0"/>
            <a:r>
              <a:rPr lang="en-US">
                <a:cs typeface="Times New Roman" pitchFamily="18" charset="0"/>
              </a:rPr>
              <a:t>The third task duration: 8.5</a:t>
            </a:r>
          </a:p>
          <a:p>
            <a:pPr eaLnBrk="0" hangingPunct="0"/>
            <a:endParaRPr lang="en-US">
              <a:cs typeface="Times New Roman" pitchFamily="18" charset="0"/>
            </a:endParaRPr>
          </a:p>
          <a:p>
            <a:pPr eaLnBrk="0" hangingPunct="0"/>
            <a:endParaRPr lang="en-US">
              <a:cs typeface="Times New Roman" pitchFamily="18" charset="0"/>
            </a:endParaRPr>
          </a:p>
          <a:p>
            <a:pPr eaLnBrk="0" hangingPunct="0"/>
            <a:endParaRPr lang="en-US">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0"/>
            <a:ext cx="9144000" cy="1371600"/>
          </a:xfrm>
        </p:spPr>
        <p:txBody>
          <a:bodyPr/>
          <a:lstStyle/>
          <a:p>
            <a:r>
              <a:rPr lang="en-US" sz="3600" b="1" dirty="0" smtClean="0">
                <a:latin typeface="Arial" charset="0"/>
                <a:cs typeface="Arial" charset="0"/>
              </a:rPr>
              <a:t>Practice </a:t>
            </a:r>
            <a:endParaRPr lang="en-US" sz="3600" b="1" dirty="0" smtClean="0">
              <a:latin typeface="Arial" charset="0"/>
              <a:cs typeface="Arial" charset="0"/>
            </a:endParaRPr>
          </a:p>
        </p:txBody>
      </p:sp>
      <p:sp>
        <p:nvSpPr>
          <p:cNvPr id="4" name="Date Placeholder 3"/>
          <p:cNvSpPr txBox="1">
            <a:spLocks noGrp="1"/>
          </p:cNvSpPr>
          <p:nvPr/>
        </p:nvSpPr>
        <p:spPr>
          <a:xfrm>
            <a:off x="457200" y="6356350"/>
            <a:ext cx="2133600" cy="365125"/>
          </a:xfrm>
          <a:prstGeom prst="rect">
            <a:avLst/>
          </a:prstGeom>
          <a:noFill/>
        </p:spPr>
        <p:txBody>
          <a:bodyPr anchor="ctr"/>
          <a:lstStyle/>
          <a:p>
            <a:pPr eaLnBrk="0" hangingPunct="0">
              <a:defRPr/>
            </a:pPr>
            <a:fld id="{72B5619D-2BA5-4AC2-8950-524AAF963B3B}" type="datetime1">
              <a:rPr lang="en-US" sz="1200">
                <a:solidFill>
                  <a:schemeClr val="tx1">
                    <a:tint val="75000"/>
                  </a:schemeClr>
                </a:solidFill>
                <a:latin typeface="Times New Roman" pitchFamily="18" charset="0"/>
              </a:rPr>
              <a:pPr eaLnBrk="0" hangingPunct="0">
                <a:defRPr/>
              </a:pPr>
              <a:t>1/30/2012</a:t>
            </a:fld>
            <a:endParaRPr lang="en-US" sz="1200">
              <a:solidFill>
                <a:schemeClr val="tx1">
                  <a:tint val="75000"/>
                </a:schemeClr>
              </a:solidFill>
              <a:latin typeface="Times New Roman" pitchFamily="18" charset="0"/>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eaLnBrk="0" hangingPunct="0">
              <a:defRPr/>
            </a:pPr>
            <a:r>
              <a:rPr lang="en-US" sz="1200">
                <a:solidFill>
                  <a:schemeClr val="tx1">
                    <a:tint val="75000"/>
                  </a:schemeClr>
                </a:solidFill>
                <a:latin typeface="Times New Roman" pitchFamily="18" charset="0"/>
              </a:rPr>
              <a:t>Ardavan Asef-Vaziri</a:t>
            </a:r>
            <a:endParaRPr lang="en-US" sz="1200" dirty="0">
              <a:solidFill>
                <a:schemeClr val="tx1">
                  <a:tint val="75000"/>
                </a:schemeClr>
              </a:solidFill>
              <a:latin typeface="Times New Roman" pitchFamily="18"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r>
              <a:rPr lang="en-US" sz="1200">
                <a:solidFill>
                  <a:schemeClr val="tx1">
                    <a:tint val="75000"/>
                  </a:schemeClr>
                </a:solidFill>
                <a:latin typeface="Times New Roman" pitchFamily="18" charset="0"/>
              </a:rPr>
              <a:t>1-</a:t>
            </a:r>
            <a:fld id="{5588273E-FE64-46CD-A103-5B85084C9A50}" type="slidenum">
              <a:rPr lang="en-US" sz="1200">
                <a:solidFill>
                  <a:schemeClr val="tx1">
                    <a:tint val="75000"/>
                  </a:schemeClr>
                </a:solidFill>
                <a:latin typeface="Times New Roman" pitchFamily="18" charset="0"/>
              </a:rPr>
              <a:pPr algn="r" eaLnBrk="0" hangingPunct="0">
                <a:defRPr/>
              </a:pPr>
              <a:t>36</a:t>
            </a:fld>
            <a:endParaRPr lang="en-US" sz="1200">
              <a:solidFill>
                <a:schemeClr val="tx1">
                  <a:tint val="75000"/>
                </a:schemeClr>
              </a:solidFill>
              <a:latin typeface="Times New Roman" pitchFamily="18" charset="0"/>
            </a:endParaRPr>
          </a:p>
        </p:txBody>
      </p:sp>
      <p:sp>
        <p:nvSpPr>
          <p:cNvPr id="33798" name="Text Box 13"/>
          <p:cNvSpPr txBox="1">
            <a:spLocks noChangeArrowheads="1"/>
          </p:cNvSpPr>
          <p:nvPr/>
        </p:nvSpPr>
        <p:spPr bwMode="auto">
          <a:xfrm>
            <a:off x="152400" y="1752600"/>
            <a:ext cx="8445500" cy="519113"/>
          </a:xfrm>
          <a:prstGeom prst="rect">
            <a:avLst/>
          </a:prstGeom>
          <a:noFill/>
          <a:ln w="12700">
            <a:noFill/>
            <a:miter lim="800000"/>
            <a:headEnd/>
            <a:tailEnd/>
          </a:ln>
        </p:spPr>
        <p:txBody>
          <a:bodyPr>
            <a:spAutoFit/>
          </a:bodyPr>
          <a:lstStyle/>
          <a:p>
            <a:pPr eaLnBrk="0" hangingPunct="0"/>
            <a:endParaRPr lang="en-US" sz="2800">
              <a:latin typeface="Symbol" pitchFamily="18" charset="2"/>
              <a:cs typeface="Times New Roman" pitchFamily="1" charset="0"/>
            </a:endParaRPr>
          </a:p>
        </p:txBody>
      </p:sp>
      <p:sp>
        <p:nvSpPr>
          <p:cNvPr id="13320" name="Text Box 13"/>
          <p:cNvSpPr txBox="1">
            <a:spLocks noChangeArrowheads="1"/>
          </p:cNvSpPr>
          <p:nvPr/>
        </p:nvSpPr>
        <p:spPr bwMode="auto">
          <a:xfrm>
            <a:off x="0" y="1600200"/>
            <a:ext cx="9144000" cy="2677656"/>
          </a:xfrm>
          <a:prstGeom prst="rect">
            <a:avLst/>
          </a:prstGeom>
          <a:noFill/>
          <a:ln w="12700">
            <a:noFill/>
            <a:miter lim="800000"/>
            <a:headEnd/>
            <a:tailEnd/>
          </a:ln>
        </p:spPr>
        <p:txBody>
          <a:bodyPr>
            <a:spAutoFit/>
          </a:bodyPr>
          <a:lstStyle/>
          <a:p>
            <a:pPr eaLnBrk="0" hangingPunct="0">
              <a:defRPr/>
            </a:pPr>
            <a:r>
              <a:rPr lang="en-US" dirty="0" smtClean="0">
                <a:cs typeface="Times New Roman" pitchFamily="1" charset="0"/>
              </a:rPr>
              <a:t>2</a:t>
            </a:r>
            <a:r>
              <a:rPr lang="en-US" dirty="0">
                <a:cs typeface="Times New Roman" pitchFamily="1" charset="0"/>
              </a:rPr>
              <a:t>. Solve Problems 19 of Ch1 </a:t>
            </a:r>
            <a:r>
              <a:rPr lang="en-US" dirty="0" smtClean="0">
                <a:cs typeface="Times New Roman" pitchFamily="1" charset="0"/>
              </a:rPr>
              <a:t>using</a:t>
            </a:r>
            <a:endParaRPr lang="en-US" dirty="0">
              <a:cs typeface="Times New Roman" pitchFamily="1" charset="0"/>
            </a:endParaRPr>
          </a:p>
          <a:p>
            <a:pPr marL="514350" indent="-514350" eaLnBrk="0" hangingPunct="0">
              <a:buFontTx/>
              <a:buAutoNum type="romanLcParenBoth"/>
              <a:defRPr/>
            </a:pPr>
            <a:r>
              <a:rPr lang="en-US" dirty="0" smtClean="0">
                <a:cs typeface="Times New Roman" pitchFamily="1" charset="0"/>
              </a:rPr>
              <a:t>Simulation </a:t>
            </a:r>
            <a:r>
              <a:rPr lang="en-US" dirty="0">
                <a:cs typeface="Times New Roman" pitchFamily="1" charset="0"/>
              </a:rPr>
              <a:t>method by generation random normal variables, preparing histogram and descriptive statistics.  </a:t>
            </a:r>
            <a:endParaRPr lang="en-US" dirty="0" smtClean="0">
              <a:cs typeface="Times New Roman" pitchFamily="1" charset="0"/>
            </a:endParaRPr>
          </a:p>
          <a:p>
            <a:pPr marL="514350" indent="-514350" eaLnBrk="0" hangingPunct="0">
              <a:buFontTx/>
              <a:buAutoNum type="romanLcParenBoth"/>
              <a:defRPr/>
            </a:pPr>
            <a:endParaRPr lang="en-US" dirty="0" smtClean="0">
              <a:cs typeface="Times New Roman" pitchFamily="1" charset="0"/>
            </a:endParaRPr>
          </a:p>
          <a:p>
            <a:pPr marL="514350" indent="-514350" eaLnBrk="0" hangingPunct="0">
              <a:defRPr/>
            </a:pPr>
            <a:r>
              <a:rPr lang="en-US" dirty="0" smtClean="0"/>
              <a:t>G</a:t>
            </a:r>
            <a:r>
              <a:rPr lang="en-US" dirty="0" smtClean="0"/>
              <a:t>o </a:t>
            </a:r>
            <a:r>
              <a:rPr lang="en-US" dirty="0" smtClean="0"/>
              <a:t>to the Excel work book Start from the first page and continue</a:t>
            </a:r>
          </a:p>
          <a:p>
            <a:pPr marL="514350" indent="-514350" eaLnBrk="0" hangingPunct="0">
              <a:defRPr/>
            </a:pPr>
            <a:endParaRPr lang="en-US" dirty="0">
              <a:cs typeface="Times New Roman" pitchFamily="1" charset="0"/>
            </a:endParaRPr>
          </a:p>
          <a:p>
            <a:pPr eaLnBrk="0" hangingPunct="0">
              <a:defRPr/>
            </a:pPr>
            <a:r>
              <a:rPr lang="en-US" dirty="0">
                <a:cs typeface="Times New Roman" pitchFamily="1" charset="0"/>
              </a:rPr>
              <a:t>  </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Line 3"/>
          <p:cNvSpPr>
            <a:spLocks noChangeShapeType="1"/>
          </p:cNvSpPr>
          <p:nvPr/>
        </p:nvSpPr>
        <p:spPr bwMode="auto">
          <a:xfrm>
            <a:off x="415925" y="2760663"/>
            <a:ext cx="3813175"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8435" name="Rectangle 4"/>
          <p:cNvSpPr>
            <a:spLocks noChangeArrowheads="1"/>
          </p:cNvSpPr>
          <p:nvPr/>
        </p:nvSpPr>
        <p:spPr bwMode="auto">
          <a:xfrm>
            <a:off x="606425" y="1733550"/>
            <a:ext cx="3371850" cy="1009650"/>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26981" name="Rectangle 5"/>
          <p:cNvSpPr>
            <a:spLocks noChangeArrowheads="1"/>
          </p:cNvSpPr>
          <p:nvPr/>
        </p:nvSpPr>
        <p:spPr bwMode="auto">
          <a:xfrm>
            <a:off x="2135188" y="2671763"/>
            <a:ext cx="357187"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Symbol" pitchFamily="18" charset="2"/>
              </a:rPr>
              <a:t></a:t>
            </a:r>
          </a:p>
        </p:txBody>
      </p:sp>
      <p:sp>
        <p:nvSpPr>
          <p:cNvPr id="126982" name="Rectangle 6"/>
          <p:cNvSpPr>
            <a:spLocks noChangeArrowheads="1"/>
          </p:cNvSpPr>
          <p:nvPr/>
        </p:nvSpPr>
        <p:spPr bwMode="auto">
          <a:xfrm>
            <a:off x="415925" y="2690813"/>
            <a:ext cx="333375"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126983" name="Rectangle 7"/>
          <p:cNvSpPr>
            <a:spLocks noChangeArrowheads="1"/>
          </p:cNvSpPr>
          <p:nvPr/>
        </p:nvSpPr>
        <p:spPr bwMode="auto">
          <a:xfrm>
            <a:off x="3844925" y="2671763"/>
            <a:ext cx="333375" cy="4540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b</a:t>
            </a:r>
          </a:p>
        </p:txBody>
      </p:sp>
      <p:sp>
        <p:nvSpPr>
          <p:cNvPr id="126984" name="Rectangle 8"/>
          <p:cNvSpPr>
            <a:spLocks noGrp="1" noChangeArrowheads="1"/>
          </p:cNvSpPr>
          <p:nvPr>
            <p:ph type="title"/>
          </p:nvPr>
        </p:nvSpPr>
        <p:spPr>
          <a:xfrm>
            <a:off x="0" y="0"/>
            <a:ext cx="9144000" cy="1371600"/>
          </a:xfrm>
        </p:spPr>
        <p:txBody>
          <a:bodyPr>
            <a:normAutofit/>
          </a:bodyPr>
          <a:lstStyle/>
          <a:p>
            <a:pPr>
              <a:defRPr/>
            </a:pPr>
            <a:r>
              <a:rPr lang="en-US" dirty="0" smtClean="0"/>
              <a:t> Continuous Probability Distributions</a:t>
            </a:r>
          </a:p>
        </p:txBody>
      </p:sp>
      <p:grpSp>
        <p:nvGrpSpPr>
          <p:cNvPr id="2" name="Group 9"/>
          <p:cNvGrpSpPr>
            <a:grpSpLocks/>
          </p:cNvGrpSpPr>
          <p:nvPr/>
        </p:nvGrpSpPr>
        <p:grpSpPr bwMode="auto">
          <a:xfrm>
            <a:off x="530225" y="4457700"/>
            <a:ext cx="3813175" cy="1411288"/>
            <a:chOff x="144" y="1032"/>
            <a:chExt cx="2402" cy="889"/>
          </a:xfrm>
        </p:grpSpPr>
        <p:sp>
          <p:nvSpPr>
            <p:cNvPr id="126986" name="Line 10"/>
            <p:cNvSpPr>
              <a:spLocks noChangeShapeType="1"/>
            </p:cNvSpPr>
            <p:nvPr/>
          </p:nvSpPr>
          <p:spPr bwMode="auto">
            <a:xfrm>
              <a:off x="144" y="1679"/>
              <a:ext cx="2402"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8469" name="Rectangle 11"/>
            <p:cNvSpPr>
              <a:spLocks noChangeArrowheads="1"/>
            </p:cNvSpPr>
            <p:nvPr/>
          </p:nvSpPr>
          <p:spPr bwMode="auto">
            <a:xfrm>
              <a:off x="264" y="1032"/>
              <a:ext cx="2124" cy="63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26988" name="Rectangle 12"/>
            <p:cNvSpPr>
              <a:spLocks noChangeArrowheads="1"/>
            </p:cNvSpPr>
            <p:nvPr/>
          </p:nvSpPr>
          <p:spPr bwMode="auto">
            <a:xfrm>
              <a:off x="1227" y="1623"/>
              <a:ext cx="225"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Symbol" pitchFamily="18" charset="2"/>
                </a:rPr>
                <a:t></a:t>
              </a:r>
            </a:p>
          </p:txBody>
        </p:sp>
        <p:sp>
          <p:nvSpPr>
            <p:cNvPr id="126989" name="Rectangle 13"/>
            <p:cNvSpPr>
              <a:spLocks noChangeArrowheads="1"/>
            </p:cNvSpPr>
            <p:nvPr/>
          </p:nvSpPr>
          <p:spPr bwMode="auto">
            <a:xfrm>
              <a:off x="144" y="16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126990" name="Rectangle 14"/>
            <p:cNvSpPr>
              <a:spLocks noChangeArrowheads="1"/>
            </p:cNvSpPr>
            <p:nvPr/>
          </p:nvSpPr>
          <p:spPr bwMode="auto">
            <a:xfrm>
              <a:off x="2304" y="1623"/>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b</a:t>
              </a:r>
            </a:p>
          </p:txBody>
        </p:sp>
      </p:grpSp>
      <p:sp>
        <p:nvSpPr>
          <p:cNvPr id="126991" name="Rectangle 15"/>
          <p:cNvSpPr>
            <a:spLocks noChangeArrowheads="1"/>
          </p:cNvSpPr>
          <p:nvPr/>
        </p:nvSpPr>
        <p:spPr bwMode="auto">
          <a:xfrm>
            <a:off x="1844675" y="4495800"/>
            <a:ext cx="2209800" cy="914400"/>
          </a:xfrm>
          <a:prstGeom prst="rect">
            <a:avLst/>
          </a:prstGeom>
          <a:solidFill>
            <a:srgbClr val="003530"/>
          </a:solidFill>
          <a:ln w="12700">
            <a:solidFill>
              <a:schemeClr val="tx1"/>
            </a:solidFill>
            <a:miter lim="800000"/>
            <a:headEnd/>
            <a:tailEnd/>
          </a:ln>
        </p:spPr>
        <p:txBody>
          <a:bodyPr wrap="none" anchor="ctr"/>
          <a:lstStyle/>
          <a:p>
            <a:pPr eaLnBrk="0" hangingPunct="0"/>
            <a:endParaRPr lang="en-US"/>
          </a:p>
        </p:txBody>
      </p:sp>
      <p:grpSp>
        <p:nvGrpSpPr>
          <p:cNvPr id="3" name="Group 17"/>
          <p:cNvGrpSpPr>
            <a:grpSpLocks/>
          </p:cNvGrpSpPr>
          <p:nvPr/>
        </p:nvGrpSpPr>
        <p:grpSpPr bwMode="auto">
          <a:xfrm>
            <a:off x="4797425" y="1695450"/>
            <a:ext cx="3813175" cy="1411288"/>
            <a:chOff x="144" y="1032"/>
            <a:chExt cx="2402" cy="889"/>
          </a:xfrm>
        </p:grpSpPr>
        <p:sp>
          <p:nvSpPr>
            <p:cNvPr id="126994" name="Line 18"/>
            <p:cNvSpPr>
              <a:spLocks noChangeShapeType="1"/>
            </p:cNvSpPr>
            <p:nvPr/>
          </p:nvSpPr>
          <p:spPr bwMode="auto">
            <a:xfrm>
              <a:off x="144" y="1679"/>
              <a:ext cx="2402"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8464" name="Rectangle 19"/>
            <p:cNvSpPr>
              <a:spLocks noChangeArrowheads="1"/>
            </p:cNvSpPr>
            <p:nvPr/>
          </p:nvSpPr>
          <p:spPr bwMode="auto">
            <a:xfrm>
              <a:off x="264" y="1032"/>
              <a:ext cx="2124" cy="636"/>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26996" name="Rectangle 20"/>
            <p:cNvSpPr>
              <a:spLocks noChangeArrowheads="1"/>
            </p:cNvSpPr>
            <p:nvPr/>
          </p:nvSpPr>
          <p:spPr bwMode="auto">
            <a:xfrm>
              <a:off x="1227" y="1623"/>
              <a:ext cx="225"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Symbol" pitchFamily="18" charset="2"/>
                </a:rPr>
                <a:t></a:t>
              </a:r>
            </a:p>
          </p:txBody>
        </p:sp>
        <p:sp>
          <p:nvSpPr>
            <p:cNvPr id="126997" name="Rectangle 21"/>
            <p:cNvSpPr>
              <a:spLocks noChangeArrowheads="1"/>
            </p:cNvSpPr>
            <p:nvPr/>
          </p:nvSpPr>
          <p:spPr bwMode="auto">
            <a:xfrm>
              <a:off x="144" y="16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126998" name="Rectangle 22"/>
            <p:cNvSpPr>
              <a:spLocks noChangeArrowheads="1"/>
            </p:cNvSpPr>
            <p:nvPr/>
          </p:nvSpPr>
          <p:spPr bwMode="auto">
            <a:xfrm>
              <a:off x="2304" y="1623"/>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b</a:t>
              </a:r>
            </a:p>
          </p:txBody>
        </p:sp>
      </p:grpSp>
      <p:sp>
        <p:nvSpPr>
          <p:cNvPr id="126999" name="Line 23"/>
          <p:cNvSpPr>
            <a:spLocks noChangeShapeType="1"/>
          </p:cNvSpPr>
          <p:nvPr/>
        </p:nvSpPr>
        <p:spPr bwMode="auto">
          <a:xfrm>
            <a:off x="5464175" y="1504950"/>
            <a:ext cx="0" cy="1466850"/>
          </a:xfrm>
          <a:prstGeom prst="line">
            <a:avLst/>
          </a:prstGeom>
          <a:noFill/>
          <a:ln w="38100">
            <a:solidFill>
              <a:schemeClr val="tx1"/>
            </a:solidFill>
            <a:round/>
            <a:headEnd/>
            <a:tailEnd/>
          </a:ln>
        </p:spPr>
        <p:txBody>
          <a:bodyPr/>
          <a:lstStyle/>
          <a:p>
            <a:endParaRPr lang="en-US"/>
          </a:p>
        </p:txBody>
      </p:sp>
      <p:sp>
        <p:nvSpPr>
          <p:cNvPr id="127000" name="Rectangle 24"/>
          <p:cNvSpPr>
            <a:spLocks noChangeArrowheads="1"/>
          </p:cNvSpPr>
          <p:nvPr/>
        </p:nvSpPr>
        <p:spPr bwMode="auto">
          <a:xfrm>
            <a:off x="5026025" y="1733550"/>
            <a:ext cx="381000" cy="914400"/>
          </a:xfrm>
          <a:prstGeom prst="rect">
            <a:avLst/>
          </a:prstGeom>
          <a:solidFill>
            <a:srgbClr val="003530"/>
          </a:solidFill>
          <a:ln w="12700">
            <a:solidFill>
              <a:schemeClr val="tx1"/>
            </a:solidFill>
            <a:miter lim="800000"/>
            <a:headEnd/>
            <a:tailEnd/>
          </a:ln>
        </p:spPr>
        <p:txBody>
          <a:bodyPr wrap="none" anchor="ctr"/>
          <a:lstStyle/>
          <a:p>
            <a:pPr eaLnBrk="0" hangingPunct="0"/>
            <a:endParaRPr lang="en-US"/>
          </a:p>
        </p:txBody>
      </p:sp>
      <p:sp>
        <p:nvSpPr>
          <p:cNvPr id="127001" name="Text Box 25"/>
          <p:cNvSpPr txBox="1">
            <a:spLocks noChangeArrowheads="1"/>
          </p:cNvSpPr>
          <p:nvPr/>
        </p:nvSpPr>
        <p:spPr bwMode="auto">
          <a:xfrm>
            <a:off x="5334000" y="2714625"/>
            <a:ext cx="420688" cy="457200"/>
          </a:xfrm>
          <a:prstGeom prst="rect">
            <a:avLst/>
          </a:prstGeom>
          <a:noFill/>
          <a:ln w="12700">
            <a:noFill/>
            <a:miter lim="800000"/>
            <a:headEnd/>
            <a:tailEnd/>
          </a:ln>
        </p:spPr>
        <p:txBody>
          <a:bodyPr wrap="none">
            <a:spAutoFit/>
          </a:bodyPr>
          <a:lstStyle/>
          <a:p>
            <a:pPr eaLnBrk="0" hangingPunct="0"/>
            <a:r>
              <a:rPr lang="en-US" i="1"/>
              <a:t>x</a:t>
            </a:r>
            <a:r>
              <a:rPr lang="en-US" i="1" baseline="-25000"/>
              <a:t>1</a:t>
            </a:r>
          </a:p>
        </p:txBody>
      </p:sp>
      <p:sp>
        <p:nvSpPr>
          <p:cNvPr id="127002" name="Rectangle 26"/>
          <p:cNvSpPr>
            <a:spLocks noChangeArrowheads="1"/>
          </p:cNvSpPr>
          <p:nvPr/>
        </p:nvSpPr>
        <p:spPr bwMode="auto">
          <a:xfrm>
            <a:off x="1254125" y="1790700"/>
            <a:ext cx="495300" cy="895350"/>
          </a:xfrm>
          <a:prstGeom prst="rect">
            <a:avLst/>
          </a:prstGeom>
          <a:solidFill>
            <a:srgbClr val="003530"/>
          </a:solidFill>
          <a:ln w="12700">
            <a:solidFill>
              <a:schemeClr val="tx1"/>
            </a:solidFill>
            <a:miter lim="800000"/>
            <a:headEnd/>
            <a:tailEnd/>
          </a:ln>
        </p:spPr>
        <p:txBody>
          <a:bodyPr wrap="none" anchor="ctr"/>
          <a:lstStyle/>
          <a:p>
            <a:pPr eaLnBrk="0" hangingPunct="0"/>
            <a:endParaRPr lang="en-US"/>
          </a:p>
        </p:txBody>
      </p:sp>
      <p:grpSp>
        <p:nvGrpSpPr>
          <p:cNvPr id="4" name="Group 27"/>
          <p:cNvGrpSpPr>
            <a:grpSpLocks/>
          </p:cNvGrpSpPr>
          <p:nvPr/>
        </p:nvGrpSpPr>
        <p:grpSpPr bwMode="auto">
          <a:xfrm>
            <a:off x="1009650" y="1409700"/>
            <a:ext cx="1030288" cy="1876425"/>
            <a:chOff x="3110" y="888"/>
            <a:chExt cx="649" cy="1182"/>
          </a:xfrm>
        </p:grpSpPr>
        <p:sp>
          <p:nvSpPr>
            <p:cNvPr id="18459" name="Line 28"/>
            <p:cNvSpPr>
              <a:spLocks noChangeShapeType="1"/>
            </p:cNvSpPr>
            <p:nvPr/>
          </p:nvSpPr>
          <p:spPr bwMode="auto">
            <a:xfrm>
              <a:off x="3612" y="888"/>
              <a:ext cx="0" cy="984"/>
            </a:xfrm>
            <a:prstGeom prst="line">
              <a:avLst/>
            </a:prstGeom>
            <a:noFill/>
            <a:ln w="38100">
              <a:solidFill>
                <a:schemeClr val="tx1"/>
              </a:solidFill>
              <a:round/>
              <a:headEnd/>
              <a:tailEnd/>
            </a:ln>
          </p:spPr>
          <p:txBody>
            <a:bodyPr/>
            <a:lstStyle/>
            <a:p>
              <a:endParaRPr lang="en-US"/>
            </a:p>
          </p:txBody>
        </p:sp>
        <p:sp>
          <p:nvSpPr>
            <p:cNvPr id="18460" name="Line 29"/>
            <p:cNvSpPr>
              <a:spLocks noChangeShapeType="1"/>
            </p:cNvSpPr>
            <p:nvPr/>
          </p:nvSpPr>
          <p:spPr bwMode="auto">
            <a:xfrm>
              <a:off x="3240" y="900"/>
              <a:ext cx="0" cy="972"/>
            </a:xfrm>
            <a:prstGeom prst="line">
              <a:avLst/>
            </a:prstGeom>
            <a:noFill/>
            <a:ln w="38100">
              <a:solidFill>
                <a:schemeClr val="tx1"/>
              </a:solidFill>
              <a:round/>
              <a:headEnd/>
              <a:tailEnd/>
            </a:ln>
          </p:spPr>
          <p:txBody>
            <a:bodyPr/>
            <a:lstStyle/>
            <a:p>
              <a:endParaRPr lang="en-US"/>
            </a:p>
          </p:txBody>
        </p:sp>
        <p:sp>
          <p:nvSpPr>
            <p:cNvPr id="18461" name="Text Box 30"/>
            <p:cNvSpPr txBox="1">
              <a:spLocks noChangeArrowheads="1"/>
            </p:cNvSpPr>
            <p:nvPr/>
          </p:nvSpPr>
          <p:spPr bwMode="auto">
            <a:xfrm>
              <a:off x="3494" y="1782"/>
              <a:ext cx="265" cy="288"/>
            </a:xfrm>
            <a:prstGeom prst="rect">
              <a:avLst/>
            </a:prstGeom>
            <a:noFill/>
            <a:ln w="12700">
              <a:noFill/>
              <a:miter lim="800000"/>
              <a:headEnd/>
              <a:tailEnd/>
            </a:ln>
          </p:spPr>
          <p:txBody>
            <a:bodyPr wrap="none">
              <a:spAutoFit/>
            </a:bodyPr>
            <a:lstStyle/>
            <a:p>
              <a:pPr eaLnBrk="0" hangingPunct="0"/>
              <a:r>
                <a:rPr lang="en-US" i="1"/>
                <a:t>x</a:t>
              </a:r>
              <a:r>
                <a:rPr lang="en-US" i="1" baseline="-25000"/>
                <a:t>2</a:t>
              </a:r>
            </a:p>
          </p:txBody>
        </p:sp>
        <p:sp>
          <p:nvSpPr>
            <p:cNvPr id="18462" name="Text Box 31"/>
            <p:cNvSpPr txBox="1">
              <a:spLocks noChangeArrowheads="1"/>
            </p:cNvSpPr>
            <p:nvPr/>
          </p:nvSpPr>
          <p:spPr bwMode="auto">
            <a:xfrm>
              <a:off x="3110" y="1782"/>
              <a:ext cx="265" cy="288"/>
            </a:xfrm>
            <a:prstGeom prst="rect">
              <a:avLst/>
            </a:prstGeom>
            <a:noFill/>
            <a:ln w="12700">
              <a:noFill/>
              <a:miter lim="800000"/>
              <a:headEnd/>
              <a:tailEnd/>
            </a:ln>
          </p:spPr>
          <p:txBody>
            <a:bodyPr wrap="none">
              <a:spAutoFit/>
            </a:bodyPr>
            <a:lstStyle/>
            <a:p>
              <a:pPr eaLnBrk="0" hangingPunct="0"/>
              <a:r>
                <a:rPr lang="en-US" i="1"/>
                <a:t>x</a:t>
              </a:r>
              <a:r>
                <a:rPr lang="en-US" i="1" baseline="-25000"/>
                <a:t>1</a:t>
              </a:r>
            </a:p>
          </p:txBody>
        </p:sp>
      </p:grpSp>
      <p:grpSp>
        <p:nvGrpSpPr>
          <p:cNvPr id="5" name="Group 32"/>
          <p:cNvGrpSpPr>
            <a:grpSpLocks/>
          </p:cNvGrpSpPr>
          <p:nvPr/>
        </p:nvGrpSpPr>
        <p:grpSpPr bwMode="auto">
          <a:xfrm>
            <a:off x="1619250" y="4133850"/>
            <a:ext cx="420688" cy="1819275"/>
            <a:chOff x="3518" y="2340"/>
            <a:chExt cx="265" cy="1146"/>
          </a:xfrm>
        </p:grpSpPr>
        <p:sp>
          <p:nvSpPr>
            <p:cNvPr id="18457" name="Line 33"/>
            <p:cNvSpPr>
              <a:spLocks noChangeShapeType="1"/>
            </p:cNvSpPr>
            <p:nvPr/>
          </p:nvSpPr>
          <p:spPr bwMode="auto">
            <a:xfrm>
              <a:off x="3636" y="2340"/>
              <a:ext cx="0" cy="948"/>
            </a:xfrm>
            <a:prstGeom prst="line">
              <a:avLst/>
            </a:prstGeom>
            <a:noFill/>
            <a:ln w="38100">
              <a:solidFill>
                <a:schemeClr val="tx1"/>
              </a:solidFill>
              <a:round/>
              <a:headEnd/>
              <a:tailEnd/>
            </a:ln>
          </p:spPr>
          <p:txBody>
            <a:bodyPr/>
            <a:lstStyle/>
            <a:p>
              <a:endParaRPr lang="en-US"/>
            </a:p>
          </p:txBody>
        </p:sp>
        <p:sp>
          <p:nvSpPr>
            <p:cNvPr id="18458" name="Text Box 34"/>
            <p:cNvSpPr txBox="1">
              <a:spLocks noChangeArrowheads="1"/>
            </p:cNvSpPr>
            <p:nvPr/>
          </p:nvSpPr>
          <p:spPr bwMode="auto">
            <a:xfrm>
              <a:off x="3518" y="3198"/>
              <a:ext cx="265" cy="288"/>
            </a:xfrm>
            <a:prstGeom prst="rect">
              <a:avLst/>
            </a:prstGeom>
            <a:noFill/>
            <a:ln w="12700">
              <a:noFill/>
              <a:miter lim="800000"/>
              <a:headEnd/>
              <a:tailEnd/>
            </a:ln>
          </p:spPr>
          <p:txBody>
            <a:bodyPr wrap="none">
              <a:spAutoFit/>
            </a:bodyPr>
            <a:lstStyle/>
            <a:p>
              <a:pPr eaLnBrk="0" hangingPunct="0"/>
              <a:r>
                <a:rPr lang="en-US" i="1"/>
                <a:t>x</a:t>
              </a:r>
              <a:r>
                <a:rPr lang="en-US" i="1" baseline="-25000"/>
                <a:t>1</a:t>
              </a:r>
            </a:p>
          </p:txBody>
        </p:sp>
      </p:grpSp>
      <p:sp>
        <p:nvSpPr>
          <p:cNvPr id="127011" name="Text Box 35"/>
          <p:cNvSpPr txBox="1">
            <a:spLocks noChangeArrowheads="1"/>
          </p:cNvSpPr>
          <p:nvPr/>
        </p:nvSpPr>
        <p:spPr bwMode="auto">
          <a:xfrm>
            <a:off x="415925" y="3228975"/>
            <a:ext cx="1861407" cy="461665"/>
          </a:xfrm>
          <a:prstGeom prst="rect">
            <a:avLst/>
          </a:prstGeom>
          <a:noFill/>
          <a:ln w="12700">
            <a:noFill/>
            <a:miter lim="800000"/>
            <a:headEnd/>
            <a:tailEnd/>
          </a:ln>
        </p:spPr>
        <p:txBody>
          <a:bodyPr wrap="none">
            <a:spAutoFit/>
          </a:bodyPr>
          <a:lstStyle/>
          <a:p>
            <a:pPr eaLnBrk="0" hangingPunct="0"/>
            <a:r>
              <a:rPr lang="en-US" i="1" dirty="0" smtClean="0"/>
              <a:t>P(X</a:t>
            </a:r>
            <a:r>
              <a:rPr lang="en-US" i="1" baseline="-25000" dirty="0" smtClean="0">
                <a:cs typeface="Times New Roman" pitchFamily="1" charset="0"/>
              </a:rPr>
              <a:t>1</a:t>
            </a:r>
            <a:r>
              <a:rPr lang="en-US" dirty="0" smtClean="0"/>
              <a:t> </a:t>
            </a:r>
            <a:r>
              <a:rPr lang="en-US" i="1" dirty="0"/>
              <a:t>≤</a:t>
            </a:r>
            <a:r>
              <a:rPr lang="en-US" dirty="0"/>
              <a:t> </a:t>
            </a:r>
            <a:r>
              <a:rPr lang="en-US" i="1" dirty="0"/>
              <a:t>x</a:t>
            </a:r>
            <a:r>
              <a:rPr lang="en-US" i="1" dirty="0">
                <a:cs typeface="Times New Roman" pitchFamily="1" charset="0"/>
              </a:rPr>
              <a:t>≤ </a:t>
            </a:r>
            <a:r>
              <a:rPr lang="en-US" i="1" dirty="0" smtClean="0">
                <a:cs typeface="Times New Roman" pitchFamily="1" charset="0"/>
              </a:rPr>
              <a:t>X</a:t>
            </a:r>
            <a:r>
              <a:rPr lang="en-US" i="1" baseline="-25000" dirty="0" smtClean="0">
                <a:cs typeface="Times New Roman" pitchFamily="1" charset="0"/>
              </a:rPr>
              <a:t>2</a:t>
            </a:r>
            <a:r>
              <a:rPr lang="en-US" i="1" dirty="0">
                <a:cs typeface="Times New Roman" pitchFamily="1" charset="0"/>
              </a:rPr>
              <a:t>)</a:t>
            </a:r>
          </a:p>
        </p:txBody>
      </p:sp>
      <p:sp>
        <p:nvSpPr>
          <p:cNvPr id="127012" name="Text Box 36"/>
          <p:cNvSpPr txBox="1">
            <a:spLocks noChangeArrowheads="1"/>
          </p:cNvSpPr>
          <p:nvPr/>
        </p:nvSpPr>
        <p:spPr bwMode="auto">
          <a:xfrm>
            <a:off x="5029200" y="3248025"/>
            <a:ext cx="1249060" cy="461665"/>
          </a:xfrm>
          <a:prstGeom prst="rect">
            <a:avLst/>
          </a:prstGeom>
          <a:noFill/>
          <a:ln w="12700">
            <a:noFill/>
            <a:miter lim="800000"/>
            <a:headEnd/>
            <a:tailEnd/>
          </a:ln>
        </p:spPr>
        <p:txBody>
          <a:bodyPr wrap="none">
            <a:spAutoFit/>
          </a:bodyPr>
          <a:lstStyle/>
          <a:p>
            <a:pPr eaLnBrk="0" hangingPunct="0"/>
            <a:r>
              <a:rPr lang="en-US" i="1" dirty="0"/>
              <a:t>P(x</a:t>
            </a:r>
            <a:r>
              <a:rPr lang="en-US" i="1" dirty="0">
                <a:cs typeface="Times New Roman" pitchFamily="1" charset="0"/>
              </a:rPr>
              <a:t>≤ </a:t>
            </a:r>
            <a:r>
              <a:rPr lang="en-US" i="1" dirty="0" smtClean="0">
                <a:cs typeface="Times New Roman" pitchFamily="1" charset="0"/>
              </a:rPr>
              <a:t>X</a:t>
            </a:r>
            <a:r>
              <a:rPr lang="en-US" i="1" baseline="-25000" dirty="0" smtClean="0">
                <a:cs typeface="Times New Roman" pitchFamily="1" charset="0"/>
              </a:rPr>
              <a:t>1</a:t>
            </a:r>
            <a:r>
              <a:rPr lang="en-US" i="1" dirty="0">
                <a:cs typeface="Times New Roman" pitchFamily="1" charset="0"/>
              </a:rPr>
              <a:t>)</a:t>
            </a:r>
          </a:p>
        </p:txBody>
      </p:sp>
      <p:sp>
        <p:nvSpPr>
          <p:cNvPr id="127013" name="Text Box 37"/>
          <p:cNvSpPr txBox="1">
            <a:spLocks noChangeArrowheads="1"/>
          </p:cNvSpPr>
          <p:nvPr/>
        </p:nvSpPr>
        <p:spPr bwMode="auto">
          <a:xfrm>
            <a:off x="1295400" y="6067425"/>
            <a:ext cx="1249060" cy="461665"/>
          </a:xfrm>
          <a:prstGeom prst="rect">
            <a:avLst/>
          </a:prstGeom>
          <a:noFill/>
          <a:ln w="12700">
            <a:noFill/>
            <a:miter lim="800000"/>
            <a:headEnd/>
            <a:tailEnd/>
          </a:ln>
        </p:spPr>
        <p:txBody>
          <a:bodyPr wrap="none">
            <a:spAutoFit/>
          </a:bodyPr>
          <a:lstStyle/>
          <a:p>
            <a:pPr eaLnBrk="0" hangingPunct="0"/>
            <a:r>
              <a:rPr lang="en-US" i="1" dirty="0"/>
              <a:t>P(x</a:t>
            </a:r>
            <a:r>
              <a:rPr lang="en-US" i="1" dirty="0">
                <a:cs typeface="Times New Roman" pitchFamily="1" charset="0"/>
              </a:rPr>
              <a:t>≥ </a:t>
            </a:r>
            <a:r>
              <a:rPr lang="en-US" i="1" dirty="0" smtClean="0">
                <a:cs typeface="Times New Roman" pitchFamily="1" charset="0"/>
              </a:rPr>
              <a:t>X</a:t>
            </a:r>
            <a:r>
              <a:rPr lang="en-US" i="1" baseline="-25000" dirty="0" smtClean="0">
                <a:cs typeface="Times New Roman" pitchFamily="1" charset="0"/>
              </a:rPr>
              <a:t>1</a:t>
            </a:r>
            <a:r>
              <a:rPr lang="en-US" i="1" dirty="0">
                <a:cs typeface="Times New Roman" pitchFamily="1" charset="0"/>
              </a:rPr>
              <a:t>)</a:t>
            </a:r>
          </a:p>
        </p:txBody>
      </p:sp>
      <p:sp>
        <p:nvSpPr>
          <p:cNvPr id="127014" name="Text Box 38"/>
          <p:cNvSpPr txBox="1">
            <a:spLocks noChangeArrowheads="1"/>
          </p:cNvSpPr>
          <p:nvPr/>
        </p:nvSpPr>
        <p:spPr bwMode="auto">
          <a:xfrm>
            <a:off x="5219700" y="4714875"/>
            <a:ext cx="2895344" cy="461665"/>
          </a:xfrm>
          <a:prstGeom prst="rect">
            <a:avLst/>
          </a:prstGeom>
          <a:noFill/>
          <a:ln w="12700">
            <a:noFill/>
            <a:miter lim="800000"/>
            <a:headEnd/>
            <a:tailEnd/>
          </a:ln>
        </p:spPr>
        <p:txBody>
          <a:bodyPr wrap="none">
            <a:spAutoFit/>
          </a:bodyPr>
          <a:lstStyle/>
          <a:p>
            <a:pPr eaLnBrk="0" hangingPunct="0"/>
            <a:r>
              <a:rPr lang="en-US" i="1" dirty="0"/>
              <a:t>P(x</a:t>
            </a:r>
            <a:r>
              <a:rPr lang="en-US" i="1" dirty="0">
                <a:cs typeface="Times New Roman" pitchFamily="1" charset="0"/>
              </a:rPr>
              <a:t>≥ </a:t>
            </a:r>
            <a:r>
              <a:rPr lang="en-US" i="1" dirty="0" smtClean="0">
                <a:cs typeface="Times New Roman" pitchFamily="1" charset="0"/>
              </a:rPr>
              <a:t>X</a:t>
            </a:r>
            <a:r>
              <a:rPr lang="en-US" i="1" baseline="-25000" dirty="0" smtClean="0">
                <a:cs typeface="Times New Roman" pitchFamily="1" charset="0"/>
              </a:rPr>
              <a:t>1</a:t>
            </a:r>
            <a:r>
              <a:rPr lang="en-US" i="1" dirty="0">
                <a:cs typeface="Times New Roman" pitchFamily="1" charset="0"/>
              </a:rPr>
              <a:t>)= 1- </a:t>
            </a:r>
            <a:r>
              <a:rPr lang="en-US" i="1" dirty="0" smtClean="0">
                <a:cs typeface="Times New Roman" pitchFamily="1" charset="0"/>
              </a:rPr>
              <a:t>P(x</a:t>
            </a:r>
            <a:r>
              <a:rPr lang="en-US" i="1" u="sng" dirty="0" smtClean="0">
                <a:cs typeface="Times New Roman" pitchFamily="1" charset="0"/>
              </a:rPr>
              <a:t>&lt;</a:t>
            </a:r>
            <a:r>
              <a:rPr lang="en-US" i="1" dirty="0">
                <a:cs typeface="Times New Roman" pitchFamily="1" charset="0"/>
              </a:rPr>
              <a:t>X</a:t>
            </a:r>
            <a:r>
              <a:rPr lang="en-US" i="1" baseline="-25000" dirty="0" smtClean="0">
                <a:cs typeface="Times New Roman" pitchFamily="1" charset="0"/>
              </a:rPr>
              <a:t>1</a:t>
            </a:r>
            <a:r>
              <a:rPr lang="en-US" i="1" dirty="0">
                <a:cs typeface="Times New Roman" pitchFamily="1" charset="0"/>
              </a:rPr>
              <a:t>)</a:t>
            </a:r>
          </a:p>
        </p:txBody>
      </p:sp>
      <p:sp>
        <p:nvSpPr>
          <p:cNvPr id="6" name="Text Box 38"/>
          <p:cNvSpPr txBox="1">
            <a:spLocks noChangeArrowheads="1"/>
          </p:cNvSpPr>
          <p:nvPr/>
        </p:nvSpPr>
        <p:spPr bwMode="auto">
          <a:xfrm>
            <a:off x="5334000" y="5638800"/>
            <a:ext cx="1728358" cy="461665"/>
          </a:xfrm>
          <a:prstGeom prst="rect">
            <a:avLst/>
          </a:prstGeom>
          <a:noFill/>
          <a:ln w="12700">
            <a:noFill/>
            <a:miter lim="800000"/>
            <a:headEnd/>
            <a:tailEnd/>
          </a:ln>
        </p:spPr>
        <p:txBody>
          <a:bodyPr wrap="none">
            <a:spAutoFit/>
          </a:bodyPr>
          <a:lstStyle/>
          <a:p>
            <a:pPr eaLnBrk="0" hangingPunct="0"/>
            <a:r>
              <a:rPr lang="en-US" i="1" dirty="0"/>
              <a:t>P(x</a:t>
            </a:r>
            <a:r>
              <a:rPr lang="en-US" i="1" dirty="0">
                <a:cs typeface="Times New Roman" pitchFamily="1" charset="0"/>
              </a:rPr>
              <a:t> </a:t>
            </a:r>
            <a:r>
              <a:rPr lang="en-US" i="1" dirty="0" smtClean="0">
                <a:cs typeface="Times New Roman" pitchFamily="1" charset="0"/>
              </a:rPr>
              <a:t>=X</a:t>
            </a:r>
            <a:r>
              <a:rPr lang="en-US" i="1" baseline="-25000" dirty="0" smtClean="0">
                <a:cs typeface="Times New Roman" pitchFamily="1" charset="0"/>
              </a:rPr>
              <a:t>1</a:t>
            </a:r>
            <a:r>
              <a:rPr lang="en-US" i="1" dirty="0">
                <a:cs typeface="Times New Roman" pitchFamily="1" charset="0"/>
              </a:rPr>
              <a:t>)= 0</a:t>
            </a:r>
          </a:p>
        </p:txBody>
      </p:sp>
      <p:sp>
        <p:nvSpPr>
          <p:cNvPr id="38"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39" name="Footer Placeholder 4"/>
          <p:cNvSpPr>
            <a:spLocks noGrp="1"/>
          </p:cNvSpPr>
          <p:nvPr>
            <p:ph type="ftr" sz="quarter" idx="11"/>
          </p:nvPr>
        </p:nvSpPr>
        <p:spPr/>
        <p:txBody>
          <a:bodyPr/>
          <a:lstStyle/>
          <a:p>
            <a:pPr>
              <a:defRPr/>
            </a:pPr>
            <a:r>
              <a:rPr lang="en-US" smtClean="0"/>
              <a:t>Ardavan Asef-Vaziri</a:t>
            </a:r>
            <a:endParaRPr lang="en-US" dirty="0"/>
          </a:p>
        </p:txBody>
      </p:sp>
      <p:sp>
        <p:nvSpPr>
          <p:cNvPr id="40" name="Slide Number Placeholder 5"/>
          <p:cNvSpPr>
            <a:spLocks noGrp="1"/>
          </p:cNvSpPr>
          <p:nvPr>
            <p:ph type="sldNum" sz="quarter" idx="12"/>
          </p:nvPr>
        </p:nvSpPr>
        <p:spPr/>
        <p:txBody>
          <a:bodyPr/>
          <a:lstStyle/>
          <a:p>
            <a:pPr>
              <a:defRPr/>
            </a:pPr>
            <a:r>
              <a:rPr lang="en-US" smtClean="0"/>
              <a:t>1-</a:t>
            </a:r>
            <a:fld id="{83028F0A-3F52-4A2A-9015-E6B060424ED5}" type="slidenum">
              <a:rPr lang="en-US" smtClean="0"/>
              <a:pPr>
                <a:defRPr/>
              </a:pPr>
              <a:t>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011"/>
                                        </p:tgtEl>
                                        <p:attrNameLst>
                                          <p:attrName>style.visibility</p:attrName>
                                        </p:attrNameLst>
                                      </p:cBhvr>
                                      <p:to>
                                        <p:strVal val="visible"/>
                                      </p:to>
                                    </p:set>
                                    <p:animEffect transition="in" filter="dissolve">
                                      <p:cBhvr>
                                        <p:cTn id="7" dur="500"/>
                                        <p:tgtEl>
                                          <p:spTgt spid="1270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127002"/>
                                        </p:tgtEl>
                                        <p:attrNameLst>
                                          <p:attrName>style.visibility</p:attrName>
                                        </p:attrNameLst>
                                      </p:cBhvr>
                                      <p:to>
                                        <p:strVal val="visible"/>
                                      </p:to>
                                    </p:set>
                                    <p:animEffect transition="in" filter="diamond(out)">
                                      <p:cBhvr>
                                        <p:cTn id="17" dur="2000"/>
                                        <p:tgtEl>
                                          <p:spTgt spid="1270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7012"/>
                                        </p:tgtEl>
                                        <p:attrNameLst>
                                          <p:attrName>style.visibility</p:attrName>
                                        </p:attrNameLst>
                                      </p:cBhvr>
                                      <p:to>
                                        <p:strVal val="visible"/>
                                      </p:to>
                                    </p:set>
                                    <p:animEffect transition="in" filter="dissolve">
                                      <p:cBhvr>
                                        <p:cTn id="27" dur="500"/>
                                        <p:tgtEl>
                                          <p:spTgt spid="1270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6999"/>
                                        </p:tgtEl>
                                        <p:attrNameLst>
                                          <p:attrName>style.visibility</p:attrName>
                                        </p:attrNameLst>
                                      </p:cBhvr>
                                      <p:to>
                                        <p:strVal val="visible"/>
                                      </p:to>
                                    </p:set>
                                    <p:animEffect transition="in" filter="dissolve">
                                      <p:cBhvr>
                                        <p:cTn id="32" dur="500"/>
                                        <p:tgtEl>
                                          <p:spTgt spid="12699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7001"/>
                                        </p:tgtEl>
                                        <p:attrNameLst>
                                          <p:attrName>style.visibility</p:attrName>
                                        </p:attrNameLst>
                                      </p:cBhvr>
                                      <p:to>
                                        <p:strVal val="visible"/>
                                      </p:to>
                                    </p:set>
                                    <p:animEffect transition="in" filter="dissolve">
                                      <p:cBhvr>
                                        <p:cTn id="35" dur="500"/>
                                        <p:tgtEl>
                                          <p:spTgt spid="127001"/>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32" fill="hold" grpId="0" nodeType="clickEffect">
                                  <p:stCondLst>
                                    <p:cond delay="0"/>
                                  </p:stCondLst>
                                  <p:childTnLst>
                                    <p:set>
                                      <p:cBhvr>
                                        <p:cTn id="39" dur="1" fill="hold">
                                          <p:stCondLst>
                                            <p:cond delay="0"/>
                                          </p:stCondLst>
                                        </p:cTn>
                                        <p:tgtEl>
                                          <p:spTgt spid="127000"/>
                                        </p:tgtEl>
                                        <p:attrNameLst>
                                          <p:attrName>style.visibility</p:attrName>
                                        </p:attrNameLst>
                                      </p:cBhvr>
                                      <p:to>
                                        <p:strVal val="visible"/>
                                      </p:to>
                                    </p:set>
                                    <p:animEffect transition="in" filter="diamond(out)">
                                      <p:cBhvr>
                                        <p:cTn id="40" dur="2000"/>
                                        <p:tgtEl>
                                          <p:spTgt spid="12700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27013"/>
                                        </p:tgtEl>
                                        <p:attrNameLst>
                                          <p:attrName>style.visibility</p:attrName>
                                        </p:attrNameLst>
                                      </p:cBhvr>
                                      <p:to>
                                        <p:strVal val="visible"/>
                                      </p:to>
                                    </p:set>
                                    <p:animEffect transition="in" filter="dissolve">
                                      <p:cBhvr>
                                        <p:cTn id="50" dur="500"/>
                                        <p:tgtEl>
                                          <p:spTgt spid="12701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32" fill="hold" grpId="0" nodeType="clickEffect">
                                  <p:stCondLst>
                                    <p:cond delay="0"/>
                                  </p:stCondLst>
                                  <p:childTnLst>
                                    <p:set>
                                      <p:cBhvr>
                                        <p:cTn id="59" dur="1" fill="hold">
                                          <p:stCondLst>
                                            <p:cond delay="0"/>
                                          </p:stCondLst>
                                        </p:cTn>
                                        <p:tgtEl>
                                          <p:spTgt spid="126991"/>
                                        </p:tgtEl>
                                        <p:attrNameLst>
                                          <p:attrName>style.visibility</p:attrName>
                                        </p:attrNameLst>
                                      </p:cBhvr>
                                      <p:to>
                                        <p:strVal val="visible"/>
                                      </p:to>
                                    </p:set>
                                    <p:animEffect transition="in" filter="diamond(out)">
                                      <p:cBhvr>
                                        <p:cTn id="60" dur="2000"/>
                                        <p:tgtEl>
                                          <p:spTgt spid="12699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27014"/>
                                        </p:tgtEl>
                                        <p:attrNameLst>
                                          <p:attrName>style.visibility</p:attrName>
                                        </p:attrNameLst>
                                      </p:cBhvr>
                                      <p:to>
                                        <p:strVal val="visible"/>
                                      </p:to>
                                    </p:set>
                                    <p:animEffect transition="in" filter="dissolve">
                                      <p:cBhvr>
                                        <p:cTn id="65" dur="500"/>
                                        <p:tgtEl>
                                          <p:spTgt spid="12701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dissolve">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1" grpId="0" animBg="1"/>
      <p:bldP spid="126999" grpId="0" animBg="1"/>
      <p:bldP spid="127000" grpId="0" animBg="1"/>
      <p:bldP spid="127001" grpId="0"/>
      <p:bldP spid="127002" grpId="0" animBg="1"/>
      <p:bldP spid="127011" grpId="0"/>
      <p:bldP spid="127012" grpId="0"/>
      <p:bldP spid="127013" grpId="0"/>
      <p:bldP spid="12701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3999" cy="1447800"/>
          </a:xfrm>
        </p:spPr>
        <p:txBody>
          <a:bodyPr>
            <a:normAutofit/>
          </a:bodyPr>
          <a:lstStyle/>
          <a:p>
            <a:r>
              <a:rPr lang="en-US" dirty="0" smtClean="0">
                <a:latin typeface="Arial" charset="0"/>
                <a:cs typeface="Arial" charset="0"/>
              </a:rPr>
              <a:t>Example</a:t>
            </a:r>
          </a:p>
        </p:txBody>
      </p:sp>
      <p:sp>
        <p:nvSpPr>
          <p:cNvPr id="19459" name="Rectangle 3"/>
          <p:cNvSpPr>
            <a:spLocks noGrp="1" noChangeArrowheads="1"/>
          </p:cNvSpPr>
          <p:nvPr>
            <p:ph type="body" idx="1"/>
          </p:nvPr>
        </p:nvSpPr>
        <p:spPr>
          <a:xfrm>
            <a:off x="228600" y="1524000"/>
            <a:ext cx="8915400" cy="1862138"/>
          </a:xfrm>
        </p:spPr>
        <p:txBody>
          <a:bodyPr/>
          <a:lstStyle/>
          <a:p>
            <a:pPr marL="0" indent="0">
              <a:buFont typeface="Monotype Sorts" pitchFamily="1" charset="2"/>
              <a:buNone/>
            </a:pPr>
            <a:r>
              <a:rPr lang="en-US" smtClean="0">
                <a:latin typeface="Arial" charset="0"/>
                <a:cs typeface="Arial" charset="0"/>
              </a:rPr>
              <a:t>It is suggested by several experts that the time required to complete a specific activity is uniformly distributed between 5 days and 15 days.</a:t>
            </a:r>
          </a:p>
        </p:txBody>
      </p:sp>
      <p:sp>
        <p:nvSpPr>
          <p:cNvPr id="14340" name="Rectangle 4"/>
          <p:cNvSpPr>
            <a:spLocks noChangeArrowheads="1"/>
          </p:cNvSpPr>
          <p:nvPr/>
        </p:nvSpPr>
        <p:spPr bwMode="auto">
          <a:xfrm>
            <a:off x="304800" y="3352800"/>
            <a:ext cx="7772400" cy="681038"/>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defRPr/>
            </a:pPr>
            <a:r>
              <a:rPr lang="en-US" sz="2800" dirty="0">
                <a:latin typeface="Arial" pitchFamily="34" charset="0"/>
                <a:cs typeface="Arial" pitchFamily="34" charset="0"/>
              </a:rPr>
              <a:t>Probability Density Function </a:t>
            </a:r>
          </a:p>
          <a:p>
            <a:pPr marL="342900" indent="-342900" eaLnBrk="0" hangingPunct="0">
              <a:spcBef>
                <a:spcPct val="20000"/>
              </a:spcBef>
              <a:buClr>
                <a:schemeClr val="tx2"/>
              </a:buClr>
              <a:buSzPct val="75000"/>
              <a:buFont typeface="Monotype Sorts" pitchFamily="2" charset="2"/>
              <a:buNone/>
              <a:defRPr/>
            </a:pPr>
            <a:r>
              <a:rPr lang="en-US" dirty="0">
                <a:solidFill>
                  <a:schemeClr val="tx2"/>
                </a:solidFill>
                <a:effectLst>
                  <a:outerShdw blurRad="38100" dist="38100" dir="2700000" algn="tl">
                    <a:srgbClr val="000000"/>
                  </a:outerShdw>
                </a:effectLst>
                <a:latin typeface="Book Antiqua" pitchFamily="18" charset="0"/>
              </a:rPr>
              <a:t>	</a:t>
            </a:r>
            <a:endParaRPr lang="en-US" dirty="0">
              <a:effectLst>
                <a:outerShdw blurRad="38100" dist="38100" dir="2700000" algn="tl">
                  <a:srgbClr val="000000"/>
                </a:outerShdw>
              </a:effectLst>
              <a:latin typeface="Book Antiqua" pitchFamily="18" charset="0"/>
            </a:endParaRPr>
          </a:p>
        </p:txBody>
      </p:sp>
      <p:sp>
        <p:nvSpPr>
          <p:cNvPr id="14341" name="Rectangle 5"/>
          <p:cNvSpPr>
            <a:spLocks noChangeArrowheads="1"/>
          </p:cNvSpPr>
          <p:nvPr/>
        </p:nvSpPr>
        <p:spPr bwMode="auto">
          <a:xfrm>
            <a:off x="914400" y="4267200"/>
            <a:ext cx="7772400" cy="2262188"/>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75000"/>
              <a:buFont typeface="Monotype Sorts" pitchFamily="2" charset="2"/>
              <a:buNone/>
              <a:defRPr/>
            </a:pPr>
            <a:r>
              <a:rPr lang="en-US" dirty="0">
                <a:solidFill>
                  <a:schemeClr val="tx2"/>
                </a:solidFill>
                <a:effectLst>
                  <a:outerShdw blurRad="38100" dist="38100" dir="2700000" algn="tl">
                    <a:srgbClr val="000000"/>
                  </a:outerShdw>
                </a:effectLst>
                <a:latin typeface="Book Antiqua" pitchFamily="18" charset="0"/>
              </a:rPr>
              <a:t>			</a:t>
            </a:r>
            <a:r>
              <a:rPr lang="en-US" sz="2800" i="1" dirty="0">
                <a:latin typeface="Book Antiqua" pitchFamily="18" charset="0"/>
              </a:rPr>
              <a:t>f </a:t>
            </a:r>
            <a:r>
              <a:rPr lang="en-US" sz="2800" dirty="0">
                <a:latin typeface="Book Antiqua" pitchFamily="18" charset="0"/>
              </a:rPr>
              <a:t>(</a:t>
            </a:r>
            <a:r>
              <a:rPr lang="en-US" sz="2800" i="1" dirty="0">
                <a:latin typeface="Book Antiqua" pitchFamily="18" charset="0"/>
              </a:rPr>
              <a:t>x </a:t>
            </a:r>
            <a:r>
              <a:rPr lang="en-US" sz="2800" dirty="0">
                <a:latin typeface="Book Antiqua" pitchFamily="18" charset="0"/>
              </a:rPr>
              <a:t>) = 1/10  for 5≤ </a:t>
            </a:r>
            <a:r>
              <a:rPr lang="en-US" sz="2800" i="1" dirty="0">
                <a:latin typeface="Book Antiqua" pitchFamily="18" charset="0"/>
              </a:rPr>
              <a:t>x</a:t>
            </a:r>
            <a:r>
              <a:rPr lang="en-US" sz="2800" dirty="0">
                <a:latin typeface="Book Antiqua" pitchFamily="18" charset="0"/>
              </a:rPr>
              <a:t> ≤ 15</a:t>
            </a:r>
          </a:p>
          <a:p>
            <a:pPr marL="342900" indent="-342900" eaLnBrk="0" hangingPunct="0">
              <a:spcBef>
                <a:spcPct val="20000"/>
              </a:spcBef>
              <a:buClr>
                <a:schemeClr val="tx2"/>
              </a:buClr>
              <a:buSzPct val="75000"/>
              <a:buFont typeface="Monotype Sorts" pitchFamily="2" charset="2"/>
              <a:buNone/>
              <a:defRPr/>
            </a:pPr>
            <a:r>
              <a:rPr lang="en-US" sz="2800" dirty="0">
                <a:latin typeface="Book Antiqua" pitchFamily="18" charset="0"/>
              </a:rPr>
              <a:t>			         = 0  elsewhere</a:t>
            </a:r>
          </a:p>
          <a:p>
            <a:pPr marL="342900" indent="-342900" eaLnBrk="0" hangingPunct="0">
              <a:spcBef>
                <a:spcPct val="20000"/>
              </a:spcBef>
              <a:buClr>
                <a:schemeClr val="tx2"/>
              </a:buClr>
              <a:buSzPct val="75000"/>
              <a:buFont typeface="Monotype Sorts" pitchFamily="2" charset="2"/>
              <a:buNone/>
              <a:defRPr/>
            </a:pPr>
            <a:r>
              <a:rPr lang="en-US" sz="2800" dirty="0">
                <a:solidFill>
                  <a:schemeClr val="tx2"/>
                </a:solidFill>
                <a:latin typeface="Book Antiqua" pitchFamily="18" charset="0"/>
              </a:rPr>
              <a:t>	</a:t>
            </a:r>
            <a:r>
              <a:rPr lang="en-US" sz="2800" dirty="0">
                <a:latin typeface="Book Antiqua" pitchFamily="18" charset="0"/>
              </a:rPr>
              <a:t>where  </a:t>
            </a:r>
            <a:r>
              <a:rPr lang="en-US" sz="2800" i="1" dirty="0">
                <a:latin typeface="Book Antiqua" pitchFamily="18" charset="0"/>
              </a:rPr>
              <a:t>x</a:t>
            </a:r>
            <a:r>
              <a:rPr lang="en-US" sz="2800" dirty="0">
                <a:latin typeface="Book Antiqua" pitchFamily="18" charset="0"/>
              </a:rPr>
              <a:t> = duration of the activity</a:t>
            </a:r>
          </a:p>
          <a:p>
            <a:pPr marL="342900" indent="-342900" eaLnBrk="0" hangingPunct="0">
              <a:spcBef>
                <a:spcPct val="20000"/>
              </a:spcBef>
              <a:buClr>
                <a:schemeClr val="tx2"/>
              </a:buClr>
              <a:buSzPct val="75000"/>
              <a:buFont typeface="Monotype Sorts" pitchFamily="2" charset="2"/>
              <a:buNone/>
              <a:defRPr/>
            </a:pPr>
            <a:endParaRPr lang="en-US" dirty="0">
              <a:effectLst>
                <a:outerShdw blurRad="38100" dist="38100" dir="2700000" algn="tl">
                  <a:srgbClr val="000000"/>
                </a:outerShdw>
              </a:effectLst>
              <a:latin typeface="Book Antiqua" pitchFamily="18" charset="0"/>
            </a:endParaRPr>
          </a:p>
        </p:txBody>
      </p:sp>
      <p:sp>
        <p:nvSpPr>
          <p:cNvPr id="6"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7" name="Footer Placeholder 4"/>
          <p:cNvSpPr>
            <a:spLocks noGrp="1"/>
          </p:cNvSpPr>
          <p:nvPr>
            <p:ph type="ftr" sz="quarter" idx="11"/>
          </p:nvPr>
        </p:nvSpPr>
        <p:spPr/>
        <p:txBody>
          <a:bodyPr/>
          <a:lstStyle/>
          <a:p>
            <a:pPr>
              <a:defRPr/>
            </a:pPr>
            <a:r>
              <a:rPr lang="en-US" smtClean="0"/>
              <a:t>Ardavan Asef-Vaziri</a:t>
            </a:r>
            <a:endParaRPr lang="en-US" dirty="0"/>
          </a:p>
        </p:txBody>
      </p:sp>
      <p:sp>
        <p:nvSpPr>
          <p:cNvPr id="8" name="Slide Number Placeholder 5"/>
          <p:cNvSpPr>
            <a:spLocks noGrp="1"/>
          </p:cNvSpPr>
          <p:nvPr>
            <p:ph type="sldNum" sz="quarter" idx="12"/>
          </p:nvPr>
        </p:nvSpPr>
        <p:spPr/>
        <p:txBody>
          <a:bodyPr/>
          <a:lstStyle/>
          <a:p>
            <a:pPr>
              <a:defRPr/>
            </a:pPr>
            <a:r>
              <a:rPr lang="en-US" smtClean="0"/>
              <a:t>1-</a:t>
            </a:r>
            <a:fld id="{9B87D18A-59B9-4FF2-B9F5-3FDA4C22B560}" type="slidenum">
              <a:rPr lang="en-US" smtClean="0"/>
              <a:pPr>
                <a:defRPr/>
              </a:pPr>
              <a:t>5</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3999" cy="1447799"/>
          </a:xfrm>
        </p:spPr>
        <p:txBody>
          <a:bodyPr>
            <a:normAutofit/>
          </a:bodyPr>
          <a:lstStyle/>
          <a:p>
            <a:r>
              <a:rPr lang="en-US" dirty="0" smtClean="0">
                <a:latin typeface="Arial" charset="0"/>
                <a:cs typeface="Arial" charset="0"/>
              </a:rPr>
              <a:t>Example</a:t>
            </a:r>
          </a:p>
        </p:txBody>
      </p:sp>
      <p:sp>
        <p:nvSpPr>
          <p:cNvPr id="20483" name="Rectangle 3"/>
          <p:cNvSpPr>
            <a:spLocks noGrp="1" noChangeArrowheads="1"/>
          </p:cNvSpPr>
          <p:nvPr>
            <p:ph type="body" idx="1"/>
          </p:nvPr>
        </p:nvSpPr>
        <p:spPr>
          <a:xfrm>
            <a:off x="690563" y="1508125"/>
            <a:ext cx="7772400" cy="971550"/>
          </a:xfrm>
        </p:spPr>
        <p:txBody>
          <a:bodyPr/>
          <a:lstStyle/>
          <a:p>
            <a:pPr>
              <a:buFont typeface="Monotype Sorts" pitchFamily="1" charset="2"/>
              <a:buNone/>
            </a:pPr>
            <a:r>
              <a:rPr lang="en-US" smtClean="0">
                <a:latin typeface="Arial" charset="0"/>
                <a:cs typeface="Arial" charset="0"/>
              </a:rPr>
              <a:t>	What is the probability that the activity will take between 12 and 15 days? </a:t>
            </a:r>
          </a:p>
        </p:txBody>
      </p:sp>
      <p:grpSp>
        <p:nvGrpSpPr>
          <p:cNvPr id="28" name="Group 27"/>
          <p:cNvGrpSpPr/>
          <p:nvPr/>
        </p:nvGrpSpPr>
        <p:grpSpPr>
          <a:xfrm>
            <a:off x="914400" y="2765425"/>
            <a:ext cx="5648326" cy="3792538"/>
            <a:chOff x="914400" y="2765425"/>
            <a:chExt cx="5648326" cy="3792538"/>
          </a:xfrm>
        </p:grpSpPr>
        <p:sp>
          <p:nvSpPr>
            <p:cNvPr id="120837" name="Line 5"/>
            <p:cNvSpPr>
              <a:spLocks noChangeShapeType="1"/>
            </p:cNvSpPr>
            <p:nvPr/>
          </p:nvSpPr>
          <p:spPr bwMode="auto">
            <a:xfrm>
              <a:off x="1862138" y="3367088"/>
              <a:ext cx="0" cy="215423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20838" name="Rectangle 6"/>
            <p:cNvSpPr>
              <a:spLocks noChangeArrowheads="1"/>
            </p:cNvSpPr>
            <p:nvPr/>
          </p:nvSpPr>
          <p:spPr bwMode="auto">
            <a:xfrm>
              <a:off x="1485900" y="2765425"/>
              <a:ext cx="858838"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i="1">
                  <a:latin typeface="Book Antiqua" pitchFamily="18" charset="0"/>
                </a:rPr>
                <a:t>F </a:t>
              </a:r>
              <a:r>
                <a:rPr lang="en-US">
                  <a:latin typeface="Book Antiqua" pitchFamily="18" charset="0"/>
                </a:rPr>
                <a:t>(</a:t>
              </a:r>
              <a:r>
                <a:rPr lang="en-US" i="1">
                  <a:latin typeface="Book Antiqua" pitchFamily="18" charset="0"/>
                </a:rPr>
                <a:t>x </a:t>
              </a:r>
              <a:r>
                <a:rPr lang="en-US">
                  <a:latin typeface="Book Antiqua" pitchFamily="18" charset="0"/>
                </a:rPr>
                <a:t>)</a:t>
              </a:r>
            </a:p>
          </p:txBody>
        </p:sp>
        <p:sp>
          <p:nvSpPr>
            <p:cNvPr id="120839" name="Rectangle 7"/>
            <p:cNvSpPr>
              <a:spLocks noChangeArrowheads="1"/>
            </p:cNvSpPr>
            <p:nvPr/>
          </p:nvSpPr>
          <p:spPr bwMode="auto">
            <a:xfrm>
              <a:off x="6153151" y="5260975"/>
              <a:ext cx="40957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i="1">
                  <a:latin typeface="Book Antiqua" pitchFamily="18" charset="0"/>
                </a:rPr>
                <a:t> x</a:t>
              </a:r>
            </a:p>
          </p:txBody>
        </p:sp>
        <p:sp>
          <p:nvSpPr>
            <p:cNvPr id="120840" name="Line 8"/>
            <p:cNvSpPr>
              <a:spLocks noChangeShapeType="1"/>
            </p:cNvSpPr>
            <p:nvPr/>
          </p:nvSpPr>
          <p:spPr bwMode="auto">
            <a:xfrm>
              <a:off x="4376738" y="5495925"/>
              <a:ext cx="0" cy="9683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20841" name="Line 9"/>
            <p:cNvSpPr>
              <a:spLocks noChangeShapeType="1"/>
            </p:cNvSpPr>
            <p:nvPr/>
          </p:nvSpPr>
          <p:spPr bwMode="auto">
            <a:xfrm>
              <a:off x="3109913" y="4691063"/>
              <a:ext cx="9525" cy="91757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sp>
          <p:nvSpPr>
            <p:cNvPr id="120842" name="Rectangle 10"/>
            <p:cNvSpPr>
              <a:spLocks noChangeArrowheads="1"/>
            </p:cNvSpPr>
            <p:nvPr/>
          </p:nvSpPr>
          <p:spPr bwMode="auto">
            <a:xfrm>
              <a:off x="2933700" y="5641975"/>
              <a:ext cx="33337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5</a:t>
              </a:r>
            </a:p>
          </p:txBody>
        </p:sp>
        <p:sp>
          <p:nvSpPr>
            <p:cNvPr id="120843" name="Rectangle 11"/>
            <p:cNvSpPr>
              <a:spLocks noChangeArrowheads="1"/>
            </p:cNvSpPr>
            <p:nvPr/>
          </p:nvSpPr>
          <p:spPr bwMode="auto">
            <a:xfrm>
              <a:off x="4095750" y="5661025"/>
              <a:ext cx="48577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10</a:t>
              </a:r>
            </a:p>
          </p:txBody>
        </p:sp>
        <p:sp>
          <p:nvSpPr>
            <p:cNvPr id="120844" name="Rectangle 12"/>
            <p:cNvSpPr>
              <a:spLocks noChangeArrowheads="1"/>
            </p:cNvSpPr>
            <p:nvPr/>
          </p:nvSpPr>
          <p:spPr bwMode="auto">
            <a:xfrm>
              <a:off x="5372101" y="5680075"/>
              <a:ext cx="48577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15</a:t>
              </a:r>
            </a:p>
          </p:txBody>
        </p:sp>
        <p:sp>
          <p:nvSpPr>
            <p:cNvPr id="120845" name="Rectangle 13"/>
            <p:cNvSpPr>
              <a:spLocks noChangeArrowheads="1"/>
            </p:cNvSpPr>
            <p:nvPr/>
          </p:nvSpPr>
          <p:spPr bwMode="auto">
            <a:xfrm>
              <a:off x="4533901" y="5661025"/>
              <a:ext cx="48577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12</a:t>
              </a:r>
            </a:p>
          </p:txBody>
        </p:sp>
        <p:sp>
          <p:nvSpPr>
            <p:cNvPr id="20497" name="Freeform 14"/>
            <p:cNvSpPr>
              <a:spLocks/>
            </p:cNvSpPr>
            <p:nvPr/>
          </p:nvSpPr>
          <p:spPr bwMode="auto">
            <a:xfrm>
              <a:off x="4757738" y="4684713"/>
              <a:ext cx="839788" cy="839788"/>
            </a:xfrm>
            <a:custGeom>
              <a:avLst/>
              <a:gdLst>
                <a:gd name="T0" fmla="*/ 0 w 529"/>
                <a:gd name="T1" fmla="*/ 528 h 529"/>
                <a:gd name="T2" fmla="*/ 12 w 529"/>
                <a:gd name="T3" fmla="*/ 0 h 529"/>
                <a:gd name="T4" fmla="*/ 528 w 529"/>
                <a:gd name="T5" fmla="*/ 0 h 529"/>
                <a:gd name="T6" fmla="*/ 528 w 529"/>
                <a:gd name="T7" fmla="*/ 516 h 529"/>
                <a:gd name="T8" fmla="*/ 0 w 529"/>
                <a:gd name="T9" fmla="*/ 528 h 529"/>
                <a:gd name="T10" fmla="*/ 0 60000 65536"/>
                <a:gd name="T11" fmla="*/ 0 60000 65536"/>
                <a:gd name="T12" fmla="*/ 0 60000 65536"/>
                <a:gd name="T13" fmla="*/ 0 60000 65536"/>
                <a:gd name="T14" fmla="*/ 0 60000 65536"/>
                <a:gd name="T15" fmla="*/ 0 w 529"/>
                <a:gd name="T16" fmla="*/ 0 h 529"/>
                <a:gd name="T17" fmla="*/ 529 w 529"/>
                <a:gd name="T18" fmla="*/ 529 h 529"/>
              </a:gdLst>
              <a:ahLst/>
              <a:cxnLst>
                <a:cxn ang="T10">
                  <a:pos x="T0" y="T1"/>
                </a:cxn>
                <a:cxn ang="T11">
                  <a:pos x="T2" y="T3"/>
                </a:cxn>
                <a:cxn ang="T12">
                  <a:pos x="T4" y="T5"/>
                </a:cxn>
                <a:cxn ang="T13">
                  <a:pos x="T6" y="T7"/>
                </a:cxn>
                <a:cxn ang="T14">
                  <a:pos x="T8" y="T9"/>
                </a:cxn>
              </a:cxnLst>
              <a:rect l="T15" t="T16" r="T17" b="T18"/>
              <a:pathLst>
                <a:path w="529" h="529">
                  <a:moveTo>
                    <a:pt x="0" y="528"/>
                  </a:moveTo>
                  <a:lnTo>
                    <a:pt x="12" y="0"/>
                  </a:lnTo>
                  <a:lnTo>
                    <a:pt x="528" y="0"/>
                  </a:lnTo>
                  <a:lnTo>
                    <a:pt x="528" y="516"/>
                  </a:lnTo>
                  <a:lnTo>
                    <a:pt x="0" y="528"/>
                  </a:lnTo>
                </a:path>
              </a:pathLst>
            </a:custGeom>
            <a:solidFill>
              <a:schemeClr val="accent1"/>
            </a:solidFill>
            <a:ln w="12700" cap="rnd">
              <a:noFill/>
              <a:round/>
              <a:headEnd/>
              <a:tailEnd/>
            </a:ln>
          </p:spPr>
          <p:txBody>
            <a:bodyPr/>
            <a:lstStyle/>
            <a:p>
              <a:endParaRPr lang="en-US"/>
            </a:p>
          </p:txBody>
        </p:sp>
        <p:sp>
          <p:nvSpPr>
            <p:cNvPr id="120847" name="Line 15"/>
            <p:cNvSpPr>
              <a:spLocks noChangeShapeType="1"/>
            </p:cNvSpPr>
            <p:nvPr/>
          </p:nvSpPr>
          <p:spPr bwMode="auto">
            <a:xfrm>
              <a:off x="4757738" y="4686300"/>
              <a:ext cx="0" cy="93027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sp>
          <p:nvSpPr>
            <p:cNvPr id="120848" name="Line 16"/>
            <p:cNvSpPr>
              <a:spLocks noChangeShapeType="1"/>
            </p:cNvSpPr>
            <p:nvPr/>
          </p:nvSpPr>
          <p:spPr bwMode="auto">
            <a:xfrm>
              <a:off x="5595938" y="4691063"/>
              <a:ext cx="4763" cy="91122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sp>
          <p:nvSpPr>
            <p:cNvPr id="120849" name="Line 17"/>
            <p:cNvSpPr>
              <a:spLocks noChangeShapeType="1"/>
            </p:cNvSpPr>
            <p:nvPr/>
          </p:nvSpPr>
          <p:spPr bwMode="auto">
            <a:xfrm>
              <a:off x="3111500" y="4684713"/>
              <a:ext cx="2490788"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20850" name="Line 18"/>
            <p:cNvSpPr>
              <a:spLocks noChangeShapeType="1"/>
            </p:cNvSpPr>
            <p:nvPr/>
          </p:nvSpPr>
          <p:spPr bwMode="auto">
            <a:xfrm>
              <a:off x="1873250" y="5522913"/>
              <a:ext cx="4306888"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20851" name="Line 19"/>
            <p:cNvSpPr>
              <a:spLocks noChangeShapeType="1"/>
            </p:cNvSpPr>
            <p:nvPr/>
          </p:nvSpPr>
          <p:spPr bwMode="auto">
            <a:xfrm flipH="1">
              <a:off x="1760538" y="4703763"/>
              <a:ext cx="198438"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120852" name="Rectangle 20"/>
            <p:cNvSpPr>
              <a:spLocks noChangeArrowheads="1"/>
            </p:cNvSpPr>
            <p:nvPr/>
          </p:nvSpPr>
          <p:spPr bwMode="auto">
            <a:xfrm>
              <a:off x="914400" y="4479925"/>
              <a:ext cx="822325"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1/10</a:t>
              </a:r>
            </a:p>
          </p:txBody>
        </p:sp>
        <p:sp>
          <p:nvSpPr>
            <p:cNvPr id="120853" name="Rectangle 21"/>
            <p:cNvSpPr>
              <a:spLocks noChangeArrowheads="1"/>
            </p:cNvSpPr>
            <p:nvPr/>
          </p:nvSpPr>
          <p:spPr bwMode="auto">
            <a:xfrm>
              <a:off x="2990850" y="6099175"/>
              <a:ext cx="2217738" cy="45878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Duration (day)</a:t>
              </a:r>
            </a:p>
          </p:txBody>
        </p:sp>
        <p:sp>
          <p:nvSpPr>
            <p:cNvPr id="120854" name="Line 22"/>
            <p:cNvSpPr>
              <a:spLocks noChangeShapeType="1"/>
            </p:cNvSpPr>
            <p:nvPr/>
          </p:nvSpPr>
          <p:spPr bwMode="auto">
            <a:xfrm flipV="1">
              <a:off x="5310188" y="4262438"/>
              <a:ext cx="0" cy="731838"/>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grpSp>
      <p:grpSp>
        <p:nvGrpSpPr>
          <p:cNvPr id="29" name="Group 28"/>
          <p:cNvGrpSpPr/>
          <p:nvPr/>
        </p:nvGrpSpPr>
        <p:grpSpPr>
          <a:xfrm>
            <a:off x="3657600" y="3733800"/>
            <a:ext cx="4419601" cy="468313"/>
            <a:chOff x="3657600" y="3733800"/>
            <a:chExt cx="4419601" cy="468313"/>
          </a:xfrm>
        </p:grpSpPr>
        <p:sp>
          <p:nvSpPr>
            <p:cNvPr id="120855" name="Rectangle 23"/>
            <p:cNvSpPr>
              <a:spLocks noChangeArrowheads="1"/>
            </p:cNvSpPr>
            <p:nvPr/>
          </p:nvSpPr>
          <p:spPr bwMode="auto">
            <a:xfrm>
              <a:off x="7488238" y="3757613"/>
              <a:ext cx="436562" cy="444500"/>
            </a:xfrm>
            <a:prstGeom prst="rect">
              <a:avLst/>
            </a:prstGeom>
            <a:solidFill>
              <a:schemeClr val="accent1"/>
            </a:solidFill>
            <a:ln w="12700">
              <a:solidFill>
                <a:schemeClr val="tx1"/>
              </a:solidFill>
              <a:miter lim="800000"/>
              <a:headEnd/>
              <a:tailEnd/>
            </a:ln>
            <a:effectLst>
              <a:outerShdw dist="17961" dir="2700000" algn="ctr" rotWithShape="0">
                <a:srgbClr val="808080"/>
              </a:outerShdw>
            </a:effectLst>
          </p:spPr>
          <p:txBody>
            <a:bodyPr wrap="none" anchor="ctr"/>
            <a:lstStyle/>
            <a:p>
              <a:pPr eaLnBrk="0" hangingPunct="0">
                <a:defRPr/>
              </a:pPr>
              <a:endParaRPr lang="en-US">
                <a:latin typeface="Times New Roman" pitchFamily="18" charset="0"/>
              </a:endParaRPr>
            </a:p>
          </p:txBody>
        </p:sp>
        <p:sp>
          <p:nvSpPr>
            <p:cNvPr id="120856" name="Rectangle 24"/>
            <p:cNvSpPr>
              <a:spLocks noChangeArrowheads="1"/>
            </p:cNvSpPr>
            <p:nvPr/>
          </p:nvSpPr>
          <p:spPr bwMode="auto">
            <a:xfrm>
              <a:off x="3657600" y="3733800"/>
              <a:ext cx="4419601" cy="459100"/>
            </a:xfrm>
            <a:prstGeom prst="rect">
              <a:avLst/>
            </a:prstGeom>
            <a:noFill/>
            <a:ln w="12700">
              <a:noFill/>
              <a:miter lim="800000"/>
              <a:headEnd/>
              <a:tailEnd/>
            </a:ln>
            <a:effectLst>
              <a:outerShdw dist="17961" dir="2700000" algn="ctr" rotWithShape="0">
                <a:srgbClr val="808080"/>
              </a:outerShdw>
            </a:effectLst>
          </p:spPr>
          <p:txBody>
            <a:bodyPr wrap="square" lIns="90488" tIns="44450" rIns="90488" bIns="44450">
              <a:spAutoFit/>
            </a:bodyPr>
            <a:lstStyle/>
            <a:p>
              <a:pPr eaLnBrk="0" hangingPunct="0">
                <a:defRPr/>
              </a:pPr>
              <a:r>
                <a:rPr lang="en-US" dirty="0">
                  <a:latin typeface="Book Antiqua" pitchFamily="18" charset="0"/>
                </a:rPr>
                <a:t>P(12 </a:t>
              </a:r>
              <a:r>
                <a:rPr lang="en-US" u="sng" dirty="0">
                  <a:latin typeface="Book Antiqua" pitchFamily="18" charset="0"/>
                </a:rPr>
                <a:t>&lt;</a:t>
              </a:r>
              <a:r>
                <a:rPr lang="en-US" dirty="0">
                  <a:latin typeface="Book Antiqua" pitchFamily="18" charset="0"/>
                </a:rPr>
                <a:t> </a:t>
              </a:r>
              <a:r>
                <a:rPr lang="en-US" i="1" dirty="0">
                  <a:latin typeface="Book Antiqua" pitchFamily="18" charset="0"/>
                </a:rPr>
                <a:t>x</a:t>
              </a:r>
              <a:r>
                <a:rPr lang="en-US" dirty="0">
                  <a:latin typeface="Book Antiqua" pitchFamily="18" charset="0"/>
                </a:rPr>
                <a:t> </a:t>
              </a:r>
              <a:r>
                <a:rPr lang="en-US" u="sng" dirty="0">
                  <a:latin typeface="Book Antiqua" pitchFamily="18" charset="0"/>
                </a:rPr>
                <a:t>&lt;</a:t>
              </a:r>
              <a:r>
                <a:rPr lang="en-US" dirty="0">
                  <a:latin typeface="Book Antiqua" pitchFamily="18" charset="0"/>
                </a:rPr>
                <a:t> 15) = (1/10)(3) =  </a:t>
              </a:r>
              <a:r>
                <a:rPr lang="en-US" dirty="0" smtClean="0">
                  <a:latin typeface="Book Antiqua" pitchFamily="18" charset="0"/>
                </a:rPr>
                <a:t>0.3</a:t>
              </a:r>
              <a:endParaRPr lang="en-US" dirty="0">
                <a:latin typeface="Book Antiqua" pitchFamily="18" charset="0"/>
              </a:endParaRPr>
            </a:p>
          </p:txBody>
        </p:sp>
      </p:grpSp>
      <p:sp>
        <p:nvSpPr>
          <p:cNvPr id="25"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6" name="Footer Placeholder 4"/>
          <p:cNvSpPr>
            <a:spLocks noGrp="1"/>
          </p:cNvSpPr>
          <p:nvPr>
            <p:ph type="ftr" sz="quarter" idx="11"/>
          </p:nvPr>
        </p:nvSpPr>
        <p:spPr/>
        <p:txBody>
          <a:bodyPr/>
          <a:lstStyle/>
          <a:p>
            <a:pPr>
              <a:defRPr/>
            </a:pPr>
            <a:r>
              <a:rPr lang="en-US" smtClean="0"/>
              <a:t>Ardavan Asef-Vaziri</a:t>
            </a:r>
            <a:endParaRPr lang="en-US" dirty="0"/>
          </a:p>
        </p:txBody>
      </p:sp>
      <p:sp>
        <p:nvSpPr>
          <p:cNvPr id="27" name="Slide Number Placeholder 5"/>
          <p:cNvSpPr>
            <a:spLocks noGrp="1"/>
          </p:cNvSpPr>
          <p:nvPr>
            <p:ph type="sldNum" sz="quarter" idx="12"/>
          </p:nvPr>
        </p:nvSpPr>
        <p:spPr/>
        <p:txBody>
          <a:bodyPr/>
          <a:lstStyle/>
          <a:p>
            <a:pPr>
              <a:defRPr/>
            </a:pPr>
            <a:r>
              <a:rPr lang="en-US" smtClean="0"/>
              <a:t>1-</a:t>
            </a:r>
            <a:fld id="{F8D19BA3-E84C-4E93-8739-2886E7382720}" type="slidenum">
              <a:rPr lang="en-US" smtClean="0"/>
              <a:pPr>
                <a:defRPr/>
              </a:pPr>
              <a:t>6</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3999" cy="1371599"/>
          </a:xfrm>
        </p:spPr>
        <p:txBody>
          <a:bodyPr>
            <a:normAutofit/>
          </a:bodyPr>
          <a:lstStyle/>
          <a:p>
            <a:pPr>
              <a:defRPr/>
            </a:pPr>
            <a:r>
              <a:rPr lang="en-US" dirty="0" smtClean="0"/>
              <a:t>The Uniform Probability Distribution</a:t>
            </a:r>
          </a:p>
        </p:txBody>
      </p:sp>
      <p:sp>
        <p:nvSpPr>
          <p:cNvPr id="96278" name="Rectangle 22"/>
          <p:cNvSpPr>
            <a:spLocks noChangeArrowheads="1"/>
          </p:cNvSpPr>
          <p:nvPr/>
        </p:nvSpPr>
        <p:spPr bwMode="auto">
          <a:xfrm>
            <a:off x="228600" y="1600200"/>
            <a:ext cx="2293938"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P(8 ≤ x ≤ 12) = ?</a:t>
            </a:r>
          </a:p>
        </p:txBody>
      </p:sp>
      <p:grpSp>
        <p:nvGrpSpPr>
          <p:cNvPr id="2" name="Group 26"/>
          <p:cNvGrpSpPr>
            <a:grpSpLocks/>
          </p:cNvGrpSpPr>
          <p:nvPr/>
        </p:nvGrpSpPr>
        <p:grpSpPr bwMode="auto">
          <a:xfrm>
            <a:off x="4419600" y="1600200"/>
            <a:ext cx="4684713" cy="2103438"/>
            <a:chOff x="609600" y="2711450"/>
            <a:chExt cx="4684712" cy="2103438"/>
          </a:xfrm>
        </p:grpSpPr>
        <p:sp>
          <p:nvSpPr>
            <p:cNvPr id="96276" name="Line 20"/>
            <p:cNvSpPr>
              <a:spLocks noChangeShapeType="1"/>
            </p:cNvSpPr>
            <p:nvPr/>
          </p:nvSpPr>
          <p:spPr bwMode="auto">
            <a:xfrm flipV="1">
              <a:off x="3200399" y="2819400"/>
              <a:ext cx="0" cy="571500"/>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grpSp>
          <p:nvGrpSpPr>
            <p:cNvPr id="21514" name="Group 25"/>
            <p:cNvGrpSpPr>
              <a:grpSpLocks/>
            </p:cNvGrpSpPr>
            <p:nvPr/>
          </p:nvGrpSpPr>
          <p:grpSpPr bwMode="auto">
            <a:xfrm>
              <a:off x="609600" y="2711450"/>
              <a:ext cx="4684712" cy="2103438"/>
              <a:chOff x="609600" y="2711450"/>
              <a:chExt cx="4684712" cy="2103438"/>
            </a:xfrm>
          </p:grpSpPr>
          <p:sp>
            <p:nvSpPr>
              <p:cNvPr id="96262" name="Rectangle 6"/>
              <p:cNvSpPr>
                <a:spLocks noChangeArrowheads="1"/>
              </p:cNvSpPr>
              <p:nvPr/>
            </p:nvSpPr>
            <p:spPr bwMode="auto">
              <a:xfrm>
                <a:off x="4922837" y="4122738"/>
                <a:ext cx="3714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i="1">
                    <a:latin typeface="Book Antiqua" pitchFamily="18" charset="0"/>
                  </a:rPr>
                  <a:t> x</a:t>
                </a:r>
              </a:p>
            </p:txBody>
          </p:sp>
          <p:sp>
            <p:nvSpPr>
              <p:cNvPr id="96260" name="Line 4"/>
              <p:cNvSpPr>
                <a:spLocks noChangeShapeType="1"/>
              </p:cNvSpPr>
              <p:nvPr/>
            </p:nvSpPr>
            <p:spPr bwMode="auto">
              <a:xfrm flipH="1">
                <a:off x="1311275" y="3017838"/>
                <a:ext cx="15875" cy="10414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61" name="Rectangle 5"/>
              <p:cNvSpPr>
                <a:spLocks noChangeArrowheads="1"/>
              </p:cNvSpPr>
              <p:nvPr/>
            </p:nvSpPr>
            <p:spPr bwMode="auto">
              <a:xfrm>
                <a:off x="833438" y="2711450"/>
                <a:ext cx="674687"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i="1">
                    <a:latin typeface="Book Antiqua" pitchFamily="18" charset="0"/>
                  </a:rPr>
                  <a:t>f </a:t>
                </a:r>
                <a:r>
                  <a:rPr lang="en-US" sz="2000">
                    <a:latin typeface="Book Antiqua" pitchFamily="18" charset="0"/>
                  </a:rPr>
                  <a:t>(</a:t>
                </a:r>
                <a:r>
                  <a:rPr lang="en-US" sz="2000" i="1">
                    <a:latin typeface="Book Antiqua" pitchFamily="18" charset="0"/>
                  </a:rPr>
                  <a:t>x </a:t>
                </a:r>
                <a:r>
                  <a:rPr lang="en-US" sz="2000">
                    <a:latin typeface="Book Antiqua" pitchFamily="18" charset="0"/>
                  </a:rPr>
                  <a:t>)</a:t>
                </a:r>
              </a:p>
            </p:txBody>
          </p:sp>
          <p:sp>
            <p:nvSpPr>
              <p:cNvPr id="96263" name="Line 7"/>
              <p:cNvSpPr>
                <a:spLocks noChangeShapeType="1"/>
              </p:cNvSpPr>
              <p:nvPr/>
            </p:nvSpPr>
            <p:spPr bwMode="auto">
              <a:xfrm>
                <a:off x="3427412" y="4038600"/>
                <a:ext cx="0" cy="762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64" name="Line 8"/>
              <p:cNvSpPr>
                <a:spLocks noChangeShapeType="1"/>
              </p:cNvSpPr>
              <p:nvPr/>
            </p:nvSpPr>
            <p:spPr bwMode="auto">
              <a:xfrm>
                <a:off x="2360613" y="3411538"/>
                <a:ext cx="7937" cy="715962"/>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65" name="Rectangle 9"/>
              <p:cNvSpPr>
                <a:spLocks noChangeArrowheads="1"/>
              </p:cNvSpPr>
              <p:nvPr/>
            </p:nvSpPr>
            <p:spPr bwMode="auto">
              <a:xfrm>
                <a:off x="2212975" y="4152900"/>
                <a:ext cx="307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5</a:t>
                </a:r>
              </a:p>
            </p:txBody>
          </p:sp>
          <p:sp>
            <p:nvSpPr>
              <p:cNvPr id="96266" name="Rectangle 10"/>
              <p:cNvSpPr>
                <a:spLocks noChangeArrowheads="1"/>
              </p:cNvSpPr>
              <p:nvPr/>
            </p:nvSpPr>
            <p:spPr bwMode="auto">
              <a:xfrm>
                <a:off x="4265612" y="4183063"/>
                <a:ext cx="434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15</a:t>
                </a:r>
              </a:p>
            </p:txBody>
          </p:sp>
          <p:sp>
            <p:nvSpPr>
              <p:cNvPr id="96267" name="Rectangle 11"/>
              <p:cNvSpPr>
                <a:spLocks noChangeArrowheads="1"/>
              </p:cNvSpPr>
              <p:nvPr/>
            </p:nvSpPr>
            <p:spPr bwMode="auto">
              <a:xfrm>
                <a:off x="3559174" y="4168775"/>
                <a:ext cx="434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12</a:t>
                </a:r>
              </a:p>
            </p:txBody>
          </p:sp>
          <p:sp>
            <p:nvSpPr>
              <p:cNvPr id="21523" name="Freeform 12"/>
              <p:cNvSpPr>
                <a:spLocks/>
              </p:cNvSpPr>
              <p:nvPr/>
            </p:nvSpPr>
            <p:spPr bwMode="auto">
              <a:xfrm>
                <a:off x="2790825" y="3421062"/>
                <a:ext cx="974725" cy="655638"/>
              </a:xfrm>
              <a:custGeom>
                <a:avLst/>
                <a:gdLst>
                  <a:gd name="T0" fmla="*/ 0 w 529"/>
                  <a:gd name="T1" fmla="*/ 2147483647 h 529"/>
                  <a:gd name="T2" fmla="*/ 2147483647 w 529"/>
                  <a:gd name="T3" fmla="*/ 0 h 529"/>
                  <a:gd name="T4" fmla="*/ 2147483647 w 529"/>
                  <a:gd name="T5" fmla="*/ 0 h 529"/>
                  <a:gd name="T6" fmla="*/ 2147483647 w 529"/>
                  <a:gd name="T7" fmla="*/ 2147483647 h 529"/>
                  <a:gd name="T8" fmla="*/ 0 w 529"/>
                  <a:gd name="T9" fmla="*/ 2147483647 h 529"/>
                  <a:gd name="T10" fmla="*/ 0 60000 65536"/>
                  <a:gd name="T11" fmla="*/ 0 60000 65536"/>
                  <a:gd name="T12" fmla="*/ 0 60000 65536"/>
                  <a:gd name="T13" fmla="*/ 0 60000 65536"/>
                  <a:gd name="T14" fmla="*/ 0 60000 65536"/>
                  <a:gd name="T15" fmla="*/ 0 w 529"/>
                  <a:gd name="T16" fmla="*/ 0 h 529"/>
                  <a:gd name="T17" fmla="*/ 529 w 529"/>
                  <a:gd name="T18" fmla="*/ 529 h 529"/>
                </a:gdLst>
                <a:ahLst/>
                <a:cxnLst>
                  <a:cxn ang="T10">
                    <a:pos x="T0" y="T1"/>
                  </a:cxn>
                  <a:cxn ang="T11">
                    <a:pos x="T2" y="T3"/>
                  </a:cxn>
                  <a:cxn ang="T12">
                    <a:pos x="T4" y="T5"/>
                  </a:cxn>
                  <a:cxn ang="T13">
                    <a:pos x="T6" y="T7"/>
                  </a:cxn>
                  <a:cxn ang="T14">
                    <a:pos x="T8" y="T9"/>
                  </a:cxn>
                </a:cxnLst>
                <a:rect l="T15" t="T16" r="T17" b="T18"/>
                <a:pathLst>
                  <a:path w="529" h="529">
                    <a:moveTo>
                      <a:pt x="0" y="528"/>
                    </a:moveTo>
                    <a:lnTo>
                      <a:pt x="12" y="0"/>
                    </a:lnTo>
                    <a:lnTo>
                      <a:pt x="528" y="0"/>
                    </a:lnTo>
                    <a:lnTo>
                      <a:pt x="528" y="516"/>
                    </a:lnTo>
                    <a:lnTo>
                      <a:pt x="0" y="528"/>
                    </a:lnTo>
                  </a:path>
                </a:pathLst>
              </a:custGeom>
              <a:solidFill>
                <a:schemeClr val="accent1"/>
              </a:solidFill>
              <a:ln w="12700" cap="rnd">
                <a:noFill/>
                <a:round/>
                <a:headEnd/>
                <a:tailEnd/>
              </a:ln>
            </p:spPr>
            <p:txBody>
              <a:bodyPr/>
              <a:lstStyle/>
              <a:p>
                <a:endParaRPr lang="en-US"/>
              </a:p>
            </p:txBody>
          </p:sp>
          <p:sp>
            <p:nvSpPr>
              <p:cNvPr id="96269" name="Line 13"/>
              <p:cNvSpPr>
                <a:spLocks noChangeShapeType="1"/>
              </p:cNvSpPr>
              <p:nvPr/>
            </p:nvSpPr>
            <p:spPr bwMode="auto">
              <a:xfrm>
                <a:off x="3748087" y="3406775"/>
                <a:ext cx="0" cy="72707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sp>
            <p:nvSpPr>
              <p:cNvPr id="96270" name="Line 14"/>
              <p:cNvSpPr>
                <a:spLocks noChangeShapeType="1"/>
              </p:cNvSpPr>
              <p:nvPr/>
            </p:nvSpPr>
            <p:spPr bwMode="auto">
              <a:xfrm>
                <a:off x="4452937" y="3411538"/>
                <a:ext cx="4762" cy="7112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71" name="Line 15"/>
              <p:cNvSpPr>
                <a:spLocks noChangeShapeType="1"/>
              </p:cNvSpPr>
              <p:nvPr/>
            </p:nvSpPr>
            <p:spPr bwMode="auto">
              <a:xfrm>
                <a:off x="2362200" y="3406775"/>
                <a:ext cx="2097088" cy="158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72" name="Line 16"/>
              <p:cNvSpPr>
                <a:spLocks noChangeShapeType="1"/>
              </p:cNvSpPr>
              <p:nvPr/>
            </p:nvSpPr>
            <p:spPr bwMode="auto">
              <a:xfrm>
                <a:off x="1320800" y="4060825"/>
                <a:ext cx="3624262" cy="158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73" name="Line 17"/>
              <p:cNvSpPr>
                <a:spLocks noChangeShapeType="1"/>
              </p:cNvSpPr>
              <p:nvPr/>
            </p:nvSpPr>
            <p:spPr bwMode="auto">
              <a:xfrm flipH="1">
                <a:off x="1225550" y="3421063"/>
                <a:ext cx="166688" cy="158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96274" name="Rectangle 18"/>
              <p:cNvSpPr>
                <a:spLocks noChangeArrowheads="1"/>
              </p:cNvSpPr>
              <p:nvPr/>
            </p:nvSpPr>
            <p:spPr bwMode="auto">
              <a:xfrm>
                <a:off x="609600" y="3246438"/>
                <a:ext cx="715963"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1/10</a:t>
                </a:r>
              </a:p>
            </p:txBody>
          </p:sp>
          <p:sp>
            <p:nvSpPr>
              <p:cNvPr id="21530" name="Text Box 48"/>
              <p:cNvSpPr txBox="1">
                <a:spLocks noChangeArrowheads="1"/>
              </p:cNvSpPr>
              <p:nvPr/>
            </p:nvSpPr>
            <p:spPr bwMode="auto">
              <a:xfrm>
                <a:off x="1508125" y="4357688"/>
                <a:ext cx="184150" cy="457200"/>
              </a:xfrm>
              <a:prstGeom prst="rect">
                <a:avLst/>
              </a:prstGeom>
              <a:noFill/>
              <a:ln w="12700">
                <a:noFill/>
                <a:miter lim="800000"/>
                <a:headEnd/>
                <a:tailEnd/>
              </a:ln>
            </p:spPr>
            <p:txBody>
              <a:bodyPr wrap="none">
                <a:spAutoFit/>
              </a:bodyPr>
              <a:lstStyle/>
              <a:p>
                <a:pPr eaLnBrk="0" hangingPunct="0"/>
                <a:endParaRPr lang="en-US"/>
              </a:p>
            </p:txBody>
          </p:sp>
          <p:sp>
            <p:nvSpPr>
              <p:cNvPr id="96305" name="Rectangle 49"/>
              <p:cNvSpPr>
                <a:spLocks noChangeArrowheads="1"/>
              </p:cNvSpPr>
              <p:nvPr/>
            </p:nvSpPr>
            <p:spPr bwMode="auto">
              <a:xfrm>
                <a:off x="2670175" y="4152900"/>
                <a:ext cx="307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8</a:t>
                </a:r>
              </a:p>
            </p:txBody>
          </p:sp>
          <p:sp>
            <p:nvSpPr>
              <p:cNvPr id="96306" name="Line 50"/>
              <p:cNvSpPr>
                <a:spLocks noChangeShapeType="1"/>
              </p:cNvSpPr>
              <p:nvPr/>
            </p:nvSpPr>
            <p:spPr bwMode="auto">
              <a:xfrm>
                <a:off x="2776538" y="3387725"/>
                <a:ext cx="0" cy="72707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grpSp>
      </p:grpSp>
      <p:sp>
        <p:nvSpPr>
          <p:cNvPr id="96307" name="Rectangle 51"/>
          <p:cNvSpPr>
            <a:spLocks noChangeArrowheads="1"/>
          </p:cNvSpPr>
          <p:nvPr/>
        </p:nvSpPr>
        <p:spPr bwMode="auto">
          <a:xfrm>
            <a:off x="0" y="2590800"/>
            <a:ext cx="4525963" cy="458788"/>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P(8 ≤ x ≤ 12) = (1/10)(12-8) = 0.4</a:t>
            </a:r>
          </a:p>
        </p:txBody>
      </p:sp>
      <p:sp>
        <p:nvSpPr>
          <p:cNvPr id="26"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27" name="Footer Placeholder 4"/>
          <p:cNvSpPr>
            <a:spLocks noGrp="1"/>
          </p:cNvSpPr>
          <p:nvPr>
            <p:ph type="ftr" sz="quarter" idx="11"/>
          </p:nvPr>
        </p:nvSpPr>
        <p:spPr/>
        <p:txBody>
          <a:bodyPr/>
          <a:lstStyle/>
          <a:p>
            <a:pPr>
              <a:defRPr/>
            </a:pPr>
            <a:r>
              <a:rPr lang="en-US" smtClean="0"/>
              <a:t>Ardavan Asef-Vaziri</a:t>
            </a:r>
            <a:endParaRPr lang="en-US" dirty="0"/>
          </a:p>
        </p:txBody>
      </p:sp>
      <p:sp>
        <p:nvSpPr>
          <p:cNvPr id="28" name="Slide Number Placeholder 5"/>
          <p:cNvSpPr>
            <a:spLocks noGrp="1"/>
          </p:cNvSpPr>
          <p:nvPr>
            <p:ph type="sldNum" sz="quarter" idx="12"/>
          </p:nvPr>
        </p:nvSpPr>
        <p:spPr/>
        <p:txBody>
          <a:bodyPr/>
          <a:lstStyle/>
          <a:p>
            <a:pPr>
              <a:defRPr/>
            </a:pPr>
            <a:r>
              <a:rPr lang="en-US" smtClean="0"/>
              <a:t>1-</a:t>
            </a:r>
            <a:fld id="{158FF695-B0B0-4417-A30B-D83DA37211FA}" type="slidenum">
              <a:rPr lang="en-US" smtClean="0"/>
              <a:pPr>
                <a:defRPr/>
              </a:pPr>
              <a:t>7</a:t>
            </a:fld>
            <a:endParaRPr lang="en-US"/>
          </a:p>
        </p:txBody>
      </p:sp>
      <p:sp>
        <p:nvSpPr>
          <p:cNvPr id="29" name="Rectangle 19"/>
          <p:cNvSpPr>
            <a:spLocks noChangeArrowheads="1"/>
          </p:cNvSpPr>
          <p:nvPr/>
        </p:nvSpPr>
        <p:spPr bwMode="auto">
          <a:xfrm>
            <a:off x="158750" y="4283076"/>
            <a:ext cx="2171700" cy="45402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a:latin typeface="Book Antiqua" pitchFamily="18" charset="0"/>
              </a:rPr>
              <a:t>P(0</a:t>
            </a:r>
            <a:r>
              <a:rPr lang="en-US" u="sng">
                <a:latin typeface="Book Antiqua" pitchFamily="18" charset="0"/>
              </a:rPr>
              <a:t>&lt;</a:t>
            </a:r>
            <a:r>
              <a:rPr lang="en-US" i="1">
                <a:latin typeface="Book Antiqua" pitchFamily="18" charset="0"/>
              </a:rPr>
              <a:t>x</a:t>
            </a:r>
            <a:r>
              <a:rPr lang="en-US">
                <a:latin typeface="Book Antiqua" pitchFamily="18" charset="0"/>
              </a:rPr>
              <a:t> </a:t>
            </a:r>
            <a:r>
              <a:rPr lang="en-US" u="sng">
                <a:latin typeface="Book Antiqua" pitchFamily="18" charset="0"/>
              </a:rPr>
              <a:t>&lt;</a:t>
            </a:r>
            <a:r>
              <a:rPr lang="en-US">
                <a:latin typeface="Book Antiqua" pitchFamily="18" charset="0"/>
              </a:rPr>
              <a:t> 12) = ?</a:t>
            </a:r>
          </a:p>
        </p:txBody>
      </p:sp>
      <p:grpSp>
        <p:nvGrpSpPr>
          <p:cNvPr id="30" name="Group 21"/>
          <p:cNvGrpSpPr>
            <a:grpSpLocks/>
          </p:cNvGrpSpPr>
          <p:nvPr/>
        </p:nvGrpSpPr>
        <p:grpSpPr bwMode="auto">
          <a:xfrm>
            <a:off x="4495800" y="4459288"/>
            <a:ext cx="4684713" cy="1865312"/>
            <a:chOff x="914400" y="2782888"/>
            <a:chExt cx="4684712" cy="1865312"/>
          </a:xfrm>
        </p:grpSpPr>
        <p:sp>
          <p:nvSpPr>
            <p:cNvPr id="31" name="Rectangle 3"/>
            <p:cNvSpPr>
              <a:spLocks noChangeArrowheads="1"/>
            </p:cNvSpPr>
            <p:nvPr/>
          </p:nvSpPr>
          <p:spPr bwMode="auto">
            <a:xfrm>
              <a:off x="5227637" y="4194175"/>
              <a:ext cx="3714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i="1">
                  <a:latin typeface="Book Antiqua" pitchFamily="18" charset="0"/>
                </a:rPr>
                <a:t> x</a:t>
              </a:r>
            </a:p>
          </p:txBody>
        </p:sp>
        <p:sp>
          <p:nvSpPr>
            <p:cNvPr id="32" name="Line 4"/>
            <p:cNvSpPr>
              <a:spLocks noChangeShapeType="1"/>
            </p:cNvSpPr>
            <p:nvPr/>
          </p:nvSpPr>
          <p:spPr bwMode="auto">
            <a:xfrm flipH="1">
              <a:off x="1616075" y="3089275"/>
              <a:ext cx="15875" cy="10414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3" name="Rectangle 5"/>
            <p:cNvSpPr>
              <a:spLocks noChangeArrowheads="1"/>
            </p:cNvSpPr>
            <p:nvPr/>
          </p:nvSpPr>
          <p:spPr bwMode="auto">
            <a:xfrm>
              <a:off x="1138238" y="2782888"/>
              <a:ext cx="674687"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i="1">
                  <a:latin typeface="Book Antiqua" pitchFamily="18" charset="0"/>
                </a:rPr>
                <a:t>f </a:t>
              </a:r>
              <a:r>
                <a:rPr lang="en-US" sz="2000">
                  <a:latin typeface="Book Antiqua" pitchFamily="18" charset="0"/>
                </a:rPr>
                <a:t>(</a:t>
              </a:r>
              <a:r>
                <a:rPr lang="en-US" sz="2000" i="1">
                  <a:latin typeface="Book Antiqua" pitchFamily="18" charset="0"/>
                </a:rPr>
                <a:t>x </a:t>
              </a:r>
              <a:r>
                <a:rPr lang="en-US" sz="2000">
                  <a:latin typeface="Book Antiqua" pitchFamily="18" charset="0"/>
                </a:rPr>
                <a:t>)</a:t>
              </a:r>
            </a:p>
          </p:txBody>
        </p:sp>
        <p:sp>
          <p:nvSpPr>
            <p:cNvPr id="34" name="Line 6"/>
            <p:cNvSpPr>
              <a:spLocks noChangeShapeType="1"/>
            </p:cNvSpPr>
            <p:nvPr/>
          </p:nvSpPr>
          <p:spPr bwMode="auto">
            <a:xfrm>
              <a:off x="3732212" y="4110038"/>
              <a:ext cx="0" cy="762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5" name="Line 7"/>
            <p:cNvSpPr>
              <a:spLocks noChangeShapeType="1"/>
            </p:cNvSpPr>
            <p:nvPr/>
          </p:nvSpPr>
          <p:spPr bwMode="auto">
            <a:xfrm>
              <a:off x="2665413" y="3482975"/>
              <a:ext cx="7937" cy="715963"/>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36" name="Rectangle 8"/>
            <p:cNvSpPr>
              <a:spLocks noChangeArrowheads="1"/>
            </p:cNvSpPr>
            <p:nvPr/>
          </p:nvSpPr>
          <p:spPr bwMode="auto">
            <a:xfrm>
              <a:off x="2517775" y="4224338"/>
              <a:ext cx="307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5</a:t>
              </a:r>
            </a:p>
          </p:txBody>
        </p:sp>
        <p:sp>
          <p:nvSpPr>
            <p:cNvPr id="37" name="Rectangle 9"/>
            <p:cNvSpPr>
              <a:spLocks noChangeArrowheads="1"/>
            </p:cNvSpPr>
            <p:nvPr/>
          </p:nvSpPr>
          <p:spPr bwMode="auto">
            <a:xfrm>
              <a:off x="4570412" y="4254500"/>
              <a:ext cx="434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15</a:t>
              </a:r>
            </a:p>
          </p:txBody>
        </p:sp>
        <p:sp>
          <p:nvSpPr>
            <p:cNvPr id="38" name="Rectangle 10"/>
            <p:cNvSpPr>
              <a:spLocks noChangeArrowheads="1"/>
            </p:cNvSpPr>
            <p:nvPr/>
          </p:nvSpPr>
          <p:spPr bwMode="auto">
            <a:xfrm>
              <a:off x="3863974" y="4240213"/>
              <a:ext cx="434975"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12</a:t>
              </a:r>
            </a:p>
          </p:txBody>
        </p:sp>
        <p:sp>
          <p:nvSpPr>
            <p:cNvPr id="39" name="Freeform 11"/>
            <p:cNvSpPr>
              <a:spLocks/>
            </p:cNvSpPr>
            <p:nvPr/>
          </p:nvSpPr>
          <p:spPr bwMode="auto">
            <a:xfrm>
              <a:off x="2657475" y="3492500"/>
              <a:ext cx="1412875" cy="655638"/>
            </a:xfrm>
            <a:custGeom>
              <a:avLst/>
              <a:gdLst>
                <a:gd name="T0" fmla="*/ 0 w 529"/>
                <a:gd name="T1" fmla="*/ 2147483647 h 529"/>
                <a:gd name="T2" fmla="*/ 2147483647 w 529"/>
                <a:gd name="T3" fmla="*/ 0 h 529"/>
                <a:gd name="T4" fmla="*/ 2147483647 w 529"/>
                <a:gd name="T5" fmla="*/ 0 h 529"/>
                <a:gd name="T6" fmla="*/ 2147483647 w 529"/>
                <a:gd name="T7" fmla="*/ 2147483647 h 529"/>
                <a:gd name="T8" fmla="*/ 0 w 529"/>
                <a:gd name="T9" fmla="*/ 2147483647 h 529"/>
                <a:gd name="T10" fmla="*/ 0 60000 65536"/>
                <a:gd name="T11" fmla="*/ 0 60000 65536"/>
                <a:gd name="T12" fmla="*/ 0 60000 65536"/>
                <a:gd name="T13" fmla="*/ 0 60000 65536"/>
                <a:gd name="T14" fmla="*/ 0 60000 65536"/>
                <a:gd name="T15" fmla="*/ 0 w 529"/>
                <a:gd name="T16" fmla="*/ 0 h 529"/>
                <a:gd name="T17" fmla="*/ 529 w 529"/>
                <a:gd name="T18" fmla="*/ 529 h 529"/>
              </a:gdLst>
              <a:ahLst/>
              <a:cxnLst>
                <a:cxn ang="T10">
                  <a:pos x="T0" y="T1"/>
                </a:cxn>
                <a:cxn ang="T11">
                  <a:pos x="T2" y="T3"/>
                </a:cxn>
                <a:cxn ang="T12">
                  <a:pos x="T4" y="T5"/>
                </a:cxn>
                <a:cxn ang="T13">
                  <a:pos x="T6" y="T7"/>
                </a:cxn>
                <a:cxn ang="T14">
                  <a:pos x="T8" y="T9"/>
                </a:cxn>
              </a:cxnLst>
              <a:rect l="T15" t="T16" r="T17" b="T18"/>
              <a:pathLst>
                <a:path w="529" h="529">
                  <a:moveTo>
                    <a:pt x="0" y="528"/>
                  </a:moveTo>
                  <a:lnTo>
                    <a:pt x="12" y="0"/>
                  </a:lnTo>
                  <a:lnTo>
                    <a:pt x="528" y="0"/>
                  </a:lnTo>
                  <a:lnTo>
                    <a:pt x="528" y="516"/>
                  </a:lnTo>
                  <a:lnTo>
                    <a:pt x="0" y="528"/>
                  </a:lnTo>
                </a:path>
              </a:pathLst>
            </a:custGeom>
            <a:solidFill>
              <a:schemeClr val="accent1"/>
            </a:solidFill>
            <a:ln w="12700" cap="rnd">
              <a:noFill/>
              <a:round/>
              <a:headEnd/>
              <a:tailEnd/>
            </a:ln>
          </p:spPr>
          <p:txBody>
            <a:bodyPr/>
            <a:lstStyle/>
            <a:p>
              <a:endParaRPr lang="en-US"/>
            </a:p>
          </p:txBody>
        </p:sp>
        <p:sp>
          <p:nvSpPr>
            <p:cNvPr id="40" name="Line 12"/>
            <p:cNvSpPr>
              <a:spLocks noChangeShapeType="1"/>
            </p:cNvSpPr>
            <p:nvPr/>
          </p:nvSpPr>
          <p:spPr bwMode="auto">
            <a:xfrm>
              <a:off x="4052887" y="3478213"/>
              <a:ext cx="0" cy="727075"/>
            </a:xfrm>
            <a:prstGeom prst="line">
              <a:avLst/>
            </a:prstGeom>
            <a:noFill/>
            <a:ln w="12700">
              <a:solidFill>
                <a:schemeClr val="tx1"/>
              </a:solidFill>
              <a:prstDash val="lgDash"/>
              <a:round/>
              <a:headEnd/>
              <a:tailEnd/>
            </a:ln>
            <a:effectLst>
              <a:outerShdw dist="17961" dir="2700000" algn="ctr" rotWithShape="0">
                <a:srgbClr val="808080"/>
              </a:outerShdw>
            </a:effectLst>
          </p:spPr>
          <p:txBody>
            <a:bodyPr wrap="none" anchor="ctr"/>
            <a:lstStyle/>
            <a:p>
              <a:pPr>
                <a:defRPr/>
              </a:pPr>
              <a:endParaRPr lang="en-US"/>
            </a:p>
          </p:txBody>
        </p:sp>
        <p:sp>
          <p:nvSpPr>
            <p:cNvPr id="41" name="Line 13"/>
            <p:cNvSpPr>
              <a:spLocks noChangeShapeType="1"/>
            </p:cNvSpPr>
            <p:nvPr/>
          </p:nvSpPr>
          <p:spPr bwMode="auto">
            <a:xfrm>
              <a:off x="4757737" y="3482975"/>
              <a:ext cx="4762" cy="71120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2" name="Line 14"/>
            <p:cNvSpPr>
              <a:spLocks noChangeShapeType="1"/>
            </p:cNvSpPr>
            <p:nvPr/>
          </p:nvSpPr>
          <p:spPr bwMode="auto">
            <a:xfrm>
              <a:off x="2667000" y="3478213"/>
              <a:ext cx="2097088" cy="158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3" name="Line 15"/>
            <p:cNvSpPr>
              <a:spLocks noChangeShapeType="1"/>
            </p:cNvSpPr>
            <p:nvPr/>
          </p:nvSpPr>
          <p:spPr bwMode="auto">
            <a:xfrm>
              <a:off x="1625600" y="4132263"/>
              <a:ext cx="3624262" cy="1587"/>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4" name="Line 16"/>
            <p:cNvSpPr>
              <a:spLocks noChangeShapeType="1"/>
            </p:cNvSpPr>
            <p:nvPr/>
          </p:nvSpPr>
          <p:spPr bwMode="auto">
            <a:xfrm flipH="1">
              <a:off x="1530350" y="3492500"/>
              <a:ext cx="166688" cy="1588"/>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45" name="Rectangle 17"/>
            <p:cNvSpPr>
              <a:spLocks noChangeArrowheads="1"/>
            </p:cNvSpPr>
            <p:nvPr/>
          </p:nvSpPr>
          <p:spPr bwMode="auto">
            <a:xfrm>
              <a:off x="914400" y="3317875"/>
              <a:ext cx="715963" cy="393700"/>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sz="2000">
                  <a:latin typeface="Book Antiqua" pitchFamily="18" charset="0"/>
                </a:rPr>
                <a:t>1/10</a:t>
              </a:r>
            </a:p>
          </p:txBody>
        </p:sp>
        <p:sp>
          <p:nvSpPr>
            <p:cNvPr id="46" name="Line 18"/>
            <p:cNvSpPr>
              <a:spLocks noChangeShapeType="1"/>
            </p:cNvSpPr>
            <p:nvPr/>
          </p:nvSpPr>
          <p:spPr bwMode="auto">
            <a:xfrm flipV="1">
              <a:off x="3276599" y="3048000"/>
              <a:ext cx="0" cy="571500"/>
            </a:xfrm>
            <a:prstGeom prst="line">
              <a:avLst/>
            </a:prstGeom>
            <a:noFill/>
            <a:ln w="12700">
              <a:solidFill>
                <a:schemeClr val="tx1"/>
              </a:solidFill>
              <a:round/>
              <a:headEnd type="triangle" w="med" len="med"/>
              <a:tailEnd/>
            </a:ln>
            <a:effectLst>
              <a:outerShdw dist="17961" dir="2700000" algn="ctr" rotWithShape="0">
                <a:srgbClr val="808080"/>
              </a:outerShdw>
            </a:effectLst>
          </p:spPr>
          <p:txBody>
            <a:bodyPr wrap="none" anchor="ctr"/>
            <a:lstStyle/>
            <a:p>
              <a:pPr>
                <a:defRPr/>
              </a:pPr>
              <a:endParaRPr lang="en-US"/>
            </a:p>
          </p:txBody>
        </p:sp>
        <p:sp>
          <p:nvSpPr>
            <p:cNvPr id="47" name="Text Box 20"/>
            <p:cNvSpPr txBox="1">
              <a:spLocks noChangeArrowheads="1"/>
            </p:cNvSpPr>
            <p:nvPr/>
          </p:nvSpPr>
          <p:spPr bwMode="auto">
            <a:xfrm>
              <a:off x="1508125" y="3895725"/>
              <a:ext cx="184150" cy="457200"/>
            </a:xfrm>
            <a:prstGeom prst="rect">
              <a:avLst/>
            </a:prstGeom>
            <a:noFill/>
            <a:ln w="12700">
              <a:noFill/>
              <a:miter lim="800000"/>
              <a:headEnd/>
              <a:tailEnd/>
            </a:ln>
          </p:spPr>
          <p:txBody>
            <a:bodyPr wrap="none">
              <a:spAutoFit/>
            </a:bodyPr>
            <a:lstStyle/>
            <a:p>
              <a:pPr eaLnBrk="0" hangingPunct="0"/>
              <a:endParaRPr lang="en-US"/>
            </a:p>
          </p:txBody>
        </p:sp>
      </p:grpSp>
      <p:sp>
        <p:nvSpPr>
          <p:cNvPr id="48" name="Rectangle 23"/>
          <p:cNvSpPr>
            <a:spLocks noChangeArrowheads="1"/>
          </p:cNvSpPr>
          <p:nvPr/>
        </p:nvSpPr>
        <p:spPr bwMode="auto">
          <a:xfrm>
            <a:off x="107950" y="5373688"/>
            <a:ext cx="3778250" cy="828675"/>
          </a:xfrm>
          <a:prstGeom prst="rect">
            <a:avLst/>
          </a:prstGeom>
          <a:noFill/>
          <a:ln w="12700">
            <a:noFill/>
            <a:miter lim="800000"/>
            <a:headEnd/>
            <a:tailEnd/>
          </a:ln>
          <a:effectLst>
            <a:outerShdw dist="17961" dir="2700000" algn="ctr" rotWithShape="0">
              <a:srgbClr val="808080"/>
            </a:outerShdw>
          </a:effectLst>
        </p:spPr>
        <p:txBody>
          <a:bodyPr wrap="none" lIns="90488" tIns="44450" rIns="90488" bIns="44450">
            <a:spAutoFit/>
          </a:bodyPr>
          <a:lstStyle/>
          <a:p>
            <a:pPr eaLnBrk="0" hangingPunct="0">
              <a:defRPr/>
            </a:pPr>
            <a:r>
              <a:rPr lang="en-US" dirty="0">
                <a:latin typeface="Book Antiqua" pitchFamily="18" charset="0"/>
              </a:rPr>
              <a:t>P(0</a:t>
            </a:r>
            <a:r>
              <a:rPr lang="en-US" u="sng" dirty="0">
                <a:latin typeface="Book Antiqua" pitchFamily="18" charset="0"/>
              </a:rPr>
              <a:t>&lt;</a:t>
            </a:r>
            <a:r>
              <a:rPr lang="en-US" i="1" dirty="0">
                <a:latin typeface="Book Antiqua" pitchFamily="18" charset="0"/>
              </a:rPr>
              <a:t>x</a:t>
            </a:r>
            <a:r>
              <a:rPr lang="en-US" dirty="0">
                <a:latin typeface="Book Antiqua" pitchFamily="18" charset="0"/>
              </a:rPr>
              <a:t> </a:t>
            </a:r>
            <a:r>
              <a:rPr lang="en-US" u="sng" dirty="0">
                <a:latin typeface="Book Antiqua" pitchFamily="18" charset="0"/>
              </a:rPr>
              <a:t>&lt;</a:t>
            </a:r>
            <a:r>
              <a:rPr lang="en-US" dirty="0">
                <a:latin typeface="Book Antiqua" pitchFamily="18" charset="0"/>
              </a:rPr>
              <a:t> 12) = P(5</a:t>
            </a:r>
            <a:r>
              <a:rPr lang="en-US" u="sng" dirty="0">
                <a:latin typeface="Book Antiqua" pitchFamily="18" charset="0"/>
              </a:rPr>
              <a:t>&lt;</a:t>
            </a:r>
            <a:r>
              <a:rPr lang="en-US" dirty="0">
                <a:latin typeface="Book Antiqua" pitchFamily="18" charset="0"/>
              </a:rPr>
              <a:t>x </a:t>
            </a:r>
            <a:r>
              <a:rPr lang="en-US" u="sng" dirty="0">
                <a:latin typeface="Book Antiqua" pitchFamily="18" charset="0"/>
              </a:rPr>
              <a:t>&lt;</a:t>
            </a:r>
            <a:r>
              <a:rPr lang="en-US" dirty="0">
                <a:latin typeface="Book Antiqua" pitchFamily="18" charset="0"/>
              </a:rPr>
              <a:t> 12)=</a:t>
            </a:r>
          </a:p>
          <a:p>
            <a:pPr eaLnBrk="0" hangingPunct="0">
              <a:defRPr/>
            </a:pPr>
            <a:r>
              <a:rPr lang="en-US" dirty="0">
                <a:latin typeface="Book Antiqua" pitchFamily="18" charset="0"/>
              </a:rPr>
              <a:t>= (1/10)(12-5) = 0.7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78"/>
                                        </p:tgtEl>
                                        <p:attrNameLst>
                                          <p:attrName>style.visibility</p:attrName>
                                        </p:attrNameLst>
                                      </p:cBhvr>
                                      <p:to>
                                        <p:strVal val="visible"/>
                                      </p:to>
                                    </p:set>
                                    <p:animEffect transition="in" filter="dissolve">
                                      <p:cBhvr>
                                        <p:cTn id="7" dur="500"/>
                                        <p:tgtEl>
                                          <p:spTgt spid="962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307"/>
                                        </p:tgtEl>
                                        <p:attrNameLst>
                                          <p:attrName>style.visibility</p:attrName>
                                        </p:attrNameLst>
                                      </p:cBhvr>
                                      <p:to>
                                        <p:strVal val="visible"/>
                                      </p:to>
                                    </p:set>
                                    <p:animEffect transition="in" filter="dissolve">
                                      <p:cBhvr>
                                        <p:cTn id="17" dur="500"/>
                                        <p:tgtEl>
                                          <p:spTgt spid="9630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dissolv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8" grpId="0"/>
      <p:bldP spid="96307" grpId="0"/>
      <p:bldP spid="29"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371600"/>
          </a:xfrm>
        </p:spPr>
        <p:txBody>
          <a:bodyPr/>
          <a:lstStyle/>
          <a:p>
            <a:r>
              <a:rPr lang="en-US" dirty="0" smtClean="0">
                <a:latin typeface="Arial" charset="0"/>
                <a:cs typeface="Arial" charset="0"/>
              </a:rPr>
              <a:t>Head or Tail </a:t>
            </a:r>
            <a:r>
              <a:rPr lang="en-US" dirty="0" smtClean="0">
                <a:latin typeface="Arial" charset="0"/>
                <a:cs typeface="Arial" charset="0"/>
                <a:sym typeface="Wingdings" pitchFamily="1" charset="2"/>
              </a:rPr>
              <a:t> excel</a:t>
            </a:r>
            <a:endParaRPr lang="en-US" dirty="0" smtClean="0">
              <a:latin typeface="Arial" charset="0"/>
              <a:cs typeface="Arial" charset="0"/>
            </a:endParaRPr>
          </a:p>
        </p:txBody>
      </p:sp>
      <p:sp>
        <p:nvSpPr>
          <p:cNvPr id="23555" name="Content Placeholder 2"/>
          <p:cNvSpPr>
            <a:spLocks noGrp="1"/>
          </p:cNvSpPr>
          <p:nvPr>
            <p:ph idx="1"/>
          </p:nvPr>
        </p:nvSpPr>
        <p:spPr/>
        <p:txBody>
          <a:bodyPr/>
          <a:lstStyle/>
          <a:p>
            <a:r>
              <a:rPr lang="en-US" smtClean="0">
                <a:latin typeface="Arial" charset="0"/>
                <a:cs typeface="Arial" charset="0"/>
              </a:rPr>
              <a:t>Lets Gamble.</a:t>
            </a:r>
          </a:p>
          <a:p>
            <a:r>
              <a:rPr lang="en-US" smtClean="0">
                <a:latin typeface="Arial" charset="0"/>
                <a:cs typeface="Arial" charset="0"/>
              </a:rPr>
              <a:t>If tail you win $1, if head I win. </a:t>
            </a:r>
          </a:p>
          <a:p>
            <a:r>
              <a:rPr lang="en-US" smtClean="0">
                <a:latin typeface="Arial" charset="0"/>
                <a:cs typeface="Arial" charset="0"/>
              </a:rPr>
              <a:t>Use excel to see if H or T?</a:t>
            </a:r>
          </a:p>
          <a:p>
            <a:r>
              <a:rPr lang="en-US" smtClean="0">
                <a:latin typeface="Arial" charset="0"/>
                <a:cs typeface="Arial" charset="0"/>
              </a:rPr>
              <a:t>Rand() </a:t>
            </a:r>
            <a:r>
              <a:rPr lang="en-US" smtClean="0">
                <a:latin typeface="Arial" charset="0"/>
                <a:cs typeface="Arial" charset="0"/>
                <a:sym typeface="Wingdings" pitchFamily="1" charset="2"/>
              </a:rPr>
              <a:t> a uniform random number (0,1)</a:t>
            </a:r>
          </a:p>
          <a:p>
            <a:r>
              <a:rPr lang="en-US" smtClean="0">
                <a:latin typeface="Arial" charset="0"/>
                <a:cs typeface="Arial" charset="0"/>
                <a:sym typeface="Wingdings" pitchFamily="1" charset="2"/>
              </a:rPr>
              <a:t>Round(rand())  0 or 1</a:t>
            </a:r>
          </a:p>
          <a:p>
            <a:r>
              <a:rPr lang="en-US" smtClean="0">
                <a:latin typeface="Arial" charset="0"/>
                <a:cs typeface="Arial" charset="0"/>
                <a:sym typeface="Wingdings" pitchFamily="1" charset="2"/>
              </a:rPr>
              <a:t>If (rand()&lt;=0.5, “H”, “T”)</a:t>
            </a:r>
            <a:endParaRPr lang="en-US"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4E8A4F72-CB18-4DEA-A064-4BE8BF6E9BB7}" type="slidenum">
              <a:rPr lang="en-US" smtClean="0"/>
              <a:pPr>
                <a:defRPr/>
              </a:pPr>
              <a:t>8</a:t>
            </a:fld>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pPr>
              <a:defRPr/>
            </a:pPr>
            <a:r>
              <a:rPr lang="en-US" dirty="0" smtClean="0"/>
              <a:t>Generate a Random Instance of this Activity</a:t>
            </a:r>
            <a:endParaRPr lang="en-US" dirty="0"/>
          </a:p>
        </p:txBody>
      </p:sp>
      <p:sp>
        <p:nvSpPr>
          <p:cNvPr id="3" name="Content Placeholder 2"/>
          <p:cNvSpPr>
            <a:spLocks noGrp="1"/>
          </p:cNvSpPr>
          <p:nvPr>
            <p:ph idx="1"/>
          </p:nvPr>
        </p:nvSpPr>
        <p:spPr>
          <a:xfrm>
            <a:off x="0" y="2971800"/>
            <a:ext cx="4267200" cy="1295400"/>
          </a:xfrm>
        </p:spPr>
        <p:txBody>
          <a:bodyPr/>
          <a:lstStyle/>
          <a:p>
            <a:pPr>
              <a:buFont typeface="Wingdings" pitchFamily="1" charset="2"/>
              <a:buNone/>
            </a:pPr>
            <a:r>
              <a:rPr lang="en-US" smtClean="0">
                <a:latin typeface="Arial" charset="0"/>
                <a:cs typeface="Arial" charset="0"/>
              </a:rPr>
              <a:t>U = 5 + (15-5)Rand()</a:t>
            </a:r>
          </a:p>
          <a:p>
            <a:pPr>
              <a:buFont typeface="Wingdings" pitchFamily="1" charset="2"/>
              <a:buNone/>
            </a:pPr>
            <a:r>
              <a:rPr lang="en-US" smtClean="0">
                <a:latin typeface="Arial" charset="0"/>
                <a:cs typeface="Arial" charset="0"/>
              </a:rPr>
              <a:t>U = 5+15Rand()</a:t>
            </a:r>
          </a:p>
        </p:txBody>
      </p:sp>
      <p:sp>
        <p:nvSpPr>
          <p:cNvPr id="4" name="Date Placeholder 3"/>
          <p:cNvSpPr>
            <a:spLocks noGrp="1"/>
          </p:cNvSpPr>
          <p:nvPr>
            <p:ph type="dt" sz="quarter" idx="10"/>
          </p:nvPr>
        </p:nvSpPr>
        <p:spPr/>
        <p:txBody>
          <a:bodyPr/>
          <a:lstStyle/>
          <a:p>
            <a:pPr>
              <a:defRPr/>
            </a:pPr>
            <a:fld id="{F8566F0E-36A7-4D0E-A8FB-147AA4084CD2}" type="datetime1">
              <a:rPr lang="en-US" smtClean="0"/>
              <a:pPr>
                <a:defRPr/>
              </a:pPr>
              <a:t>1/30/2012</a:t>
            </a:fld>
            <a:endParaRPr lang="en-US" dirty="0"/>
          </a:p>
        </p:txBody>
      </p:sp>
      <p:sp>
        <p:nvSpPr>
          <p:cNvPr id="5" name="Footer Placeholder 4"/>
          <p:cNvSpPr>
            <a:spLocks noGrp="1"/>
          </p:cNvSpPr>
          <p:nvPr>
            <p:ph type="ftr" sz="quarter" idx="11"/>
          </p:nvPr>
        </p:nvSpPr>
        <p:spPr/>
        <p:txBody>
          <a:bodyPr/>
          <a:lstStyle/>
          <a:p>
            <a:pPr>
              <a:defRPr/>
            </a:pPr>
            <a:r>
              <a:rPr lang="en-US" smtClean="0"/>
              <a:t>Ardavan Asef-Vaziri</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AE73ED16-A453-433F-AE29-0038D72FF8F5}" type="slidenum">
              <a:rPr lang="en-US" smtClean="0"/>
              <a:pPr>
                <a:defRPr/>
              </a:pPr>
              <a:t>9</a:t>
            </a:fld>
            <a:endParaRPr lang="en-US" dirty="0"/>
          </a:p>
        </p:txBody>
      </p:sp>
      <p:grpSp>
        <p:nvGrpSpPr>
          <p:cNvPr id="7" name="Group 4"/>
          <p:cNvGrpSpPr>
            <a:grpSpLocks/>
          </p:cNvGrpSpPr>
          <p:nvPr/>
        </p:nvGrpSpPr>
        <p:grpSpPr bwMode="auto">
          <a:xfrm>
            <a:off x="6088063" y="2819400"/>
            <a:ext cx="3132137" cy="1079500"/>
            <a:chOff x="192" y="1344"/>
            <a:chExt cx="1973" cy="680"/>
          </a:xfrm>
        </p:grpSpPr>
        <p:sp>
          <p:nvSpPr>
            <p:cNvPr id="8" name="Line 88"/>
            <p:cNvSpPr>
              <a:spLocks noChangeShapeType="1"/>
            </p:cNvSpPr>
            <p:nvPr/>
          </p:nvSpPr>
          <p:spPr bwMode="auto">
            <a:xfrm>
              <a:off x="192" y="1764"/>
              <a:ext cx="18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24593" name="Rectangle 89"/>
            <p:cNvSpPr>
              <a:spLocks noChangeArrowheads="1"/>
            </p:cNvSpPr>
            <p:nvPr/>
          </p:nvSpPr>
          <p:spPr bwMode="auto">
            <a:xfrm>
              <a:off x="284" y="1344"/>
              <a:ext cx="1636" cy="413"/>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0" name="Rectangle 91"/>
            <p:cNvSpPr>
              <a:spLocks noChangeArrowheads="1"/>
            </p:cNvSpPr>
            <p:nvPr/>
          </p:nvSpPr>
          <p:spPr bwMode="auto">
            <a:xfrm>
              <a:off x="192" y="1735"/>
              <a:ext cx="212" cy="28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5</a:t>
              </a:r>
            </a:p>
          </p:txBody>
        </p:sp>
        <p:sp>
          <p:nvSpPr>
            <p:cNvPr id="11" name="Rectangle 92"/>
            <p:cNvSpPr>
              <a:spLocks noChangeArrowheads="1"/>
            </p:cNvSpPr>
            <p:nvPr/>
          </p:nvSpPr>
          <p:spPr bwMode="auto">
            <a:xfrm>
              <a:off x="1856" y="1728"/>
              <a:ext cx="309" cy="28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15</a:t>
              </a:r>
            </a:p>
          </p:txBody>
        </p:sp>
      </p:grpSp>
      <p:grpSp>
        <p:nvGrpSpPr>
          <p:cNvPr id="9" name="Group 4"/>
          <p:cNvGrpSpPr>
            <a:grpSpLocks/>
          </p:cNvGrpSpPr>
          <p:nvPr/>
        </p:nvGrpSpPr>
        <p:grpSpPr bwMode="auto">
          <a:xfrm>
            <a:off x="6169025" y="4495800"/>
            <a:ext cx="2974975" cy="1074738"/>
            <a:chOff x="192" y="1344"/>
            <a:chExt cx="1874" cy="677"/>
          </a:xfrm>
        </p:grpSpPr>
        <p:sp>
          <p:nvSpPr>
            <p:cNvPr id="13" name="Line 88"/>
            <p:cNvSpPr>
              <a:spLocks noChangeShapeType="1"/>
            </p:cNvSpPr>
            <p:nvPr/>
          </p:nvSpPr>
          <p:spPr bwMode="auto">
            <a:xfrm>
              <a:off x="192" y="1764"/>
              <a:ext cx="1850" cy="0"/>
            </a:xfrm>
            <a:prstGeom prst="line">
              <a:avLst/>
            </a:prstGeom>
            <a:noFill/>
            <a:ln w="12700">
              <a:solidFill>
                <a:schemeClr val="tx1"/>
              </a:solidFill>
              <a:round/>
              <a:headEnd/>
              <a:tailEnd/>
            </a:ln>
            <a:effectLst>
              <a:outerShdw dist="17961" dir="2700000" algn="ctr" rotWithShape="0">
                <a:srgbClr val="808080"/>
              </a:outerShdw>
            </a:effectLst>
          </p:spPr>
          <p:txBody>
            <a:bodyPr wrap="none" anchor="ctr"/>
            <a:lstStyle/>
            <a:p>
              <a:pPr>
                <a:defRPr/>
              </a:pPr>
              <a:endParaRPr lang="en-US"/>
            </a:p>
          </p:txBody>
        </p:sp>
        <p:sp>
          <p:nvSpPr>
            <p:cNvPr id="24589" name="Rectangle 89"/>
            <p:cNvSpPr>
              <a:spLocks noChangeArrowheads="1"/>
            </p:cNvSpPr>
            <p:nvPr/>
          </p:nvSpPr>
          <p:spPr bwMode="auto">
            <a:xfrm>
              <a:off x="284" y="1344"/>
              <a:ext cx="1636" cy="413"/>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5" name="Rectangle 91"/>
            <p:cNvSpPr>
              <a:spLocks noChangeArrowheads="1"/>
            </p:cNvSpPr>
            <p:nvPr/>
          </p:nvSpPr>
          <p:spPr bwMode="auto">
            <a:xfrm>
              <a:off x="192" y="1735"/>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a:effectLst>
                    <a:outerShdw blurRad="38100" dist="38100" dir="2700000" algn="tl">
                      <a:srgbClr val="000000"/>
                    </a:outerShdw>
                  </a:effectLst>
                  <a:latin typeface="Times New Roman" pitchFamily="18" charset="0"/>
                </a:rPr>
                <a:t>a</a:t>
              </a:r>
            </a:p>
          </p:txBody>
        </p:sp>
        <p:sp>
          <p:nvSpPr>
            <p:cNvPr id="16" name="Rectangle 92"/>
            <p:cNvSpPr>
              <a:spLocks noChangeArrowheads="1"/>
            </p:cNvSpPr>
            <p:nvPr/>
          </p:nvSpPr>
          <p:spPr bwMode="auto">
            <a:xfrm>
              <a:off x="1856" y="1728"/>
              <a:ext cx="210" cy="28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i="1" dirty="0">
                  <a:effectLst>
                    <a:outerShdw blurRad="38100" dist="38100" dir="2700000" algn="tl">
                      <a:srgbClr val="000000"/>
                    </a:outerShdw>
                  </a:effectLst>
                  <a:latin typeface="Times New Roman" pitchFamily="18" charset="0"/>
                </a:rPr>
                <a:t>b</a:t>
              </a:r>
            </a:p>
          </p:txBody>
        </p:sp>
      </p:grpSp>
      <p:sp>
        <p:nvSpPr>
          <p:cNvPr id="17" name="Content Placeholder 2"/>
          <p:cNvSpPr txBox="1">
            <a:spLocks/>
          </p:cNvSpPr>
          <p:nvPr/>
        </p:nvSpPr>
        <p:spPr bwMode="auto">
          <a:xfrm>
            <a:off x="0" y="4495800"/>
            <a:ext cx="6172200" cy="609600"/>
          </a:xfrm>
          <a:prstGeom prst="rect">
            <a:avLst/>
          </a:prstGeom>
          <a:noFill/>
          <a:ln w="9525">
            <a:noFill/>
            <a:miter lim="800000"/>
            <a:headEnd/>
            <a:tailEnd/>
          </a:ln>
        </p:spPr>
        <p:txBody>
          <a:bodyPr/>
          <a:lstStyle/>
          <a:p>
            <a:pPr marL="342900" indent="-342900" eaLnBrk="0" hangingPunct="0">
              <a:spcBef>
                <a:spcPct val="20000"/>
              </a:spcBef>
              <a:buFont typeface="Wingdings" pitchFamily="1" charset="2"/>
              <a:buNone/>
            </a:pPr>
            <a:r>
              <a:rPr lang="en-US" sz="2800">
                <a:latin typeface="Arial" charset="0"/>
                <a:cs typeface="Arial" charset="0"/>
              </a:rPr>
              <a:t>Generate a Uniform Random Variable </a:t>
            </a:r>
          </a:p>
        </p:txBody>
      </p:sp>
      <p:sp>
        <p:nvSpPr>
          <p:cNvPr id="18" name="Content Placeholder 2"/>
          <p:cNvSpPr txBox="1">
            <a:spLocks/>
          </p:cNvSpPr>
          <p:nvPr/>
        </p:nvSpPr>
        <p:spPr bwMode="auto">
          <a:xfrm>
            <a:off x="76200" y="5181600"/>
            <a:ext cx="3657600" cy="609600"/>
          </a:xfrm>
          <a:prstGeom prst="rect">
            <a:avLst/>
          </a:prstGeom>
          <a:noFill/>
          <a:ln w="9525">
            <a:noFill/>
            <a:miter lim="800000"/>
            <a:headEnd/>
            <a:tailEnd/>
          </a:ln>
        </p:spPr>
        <p:txBody>
          <a:bodyPr/>
          <a:lstStyle/>
          <a:p>
            <a:pPr marL="342900" indent="-342900" eaLnBrk="0" hangingPunct="0">
              <a:spcBef>
                <a:spcPct val="20000"/>
              </a:spcBef>
              <a:buFont typeface="Wingdings" pitchFamily="1" charset="2"/>
              <a:buNone/>
            </a:pPr>
            <a:r>
              <a:rPr lang="en-US" sz="2800">
                <a:latin typeface="Arial" charset="0"/>
                <a:cs typeface="Arial" charset="0"/>
              </a:rPr>
              <a:t>U = a + (b-a)Rand()</a:t>
            </a:r>
          </a:p>
        </p:txBody>
      </p:sp>
      <p:sp>
        <p:nvSpPr>
          <p:cNvPr id="19" name="Content Placeholder 2"/>
          <p:cNvSpPr txBox="1">
            <a:spLocks/>
          </p:cNvSpPr>
          <p:nvPr/>
        </p:nvSpPr>
        <p:spPr bwMode="auto">
          <a:xfrm>
            <a:off x="0" y="1524000"/>
            <a:ext cx="9144000" cy="1066800"/>
          </a:xfrm>
          <a:prstGeom prst="rect">
            <a:avLst/>
          </a:prstGeom>
          <a:noFill/>
          <a:ln w="9525">
            <a:noFill/>
            <a:miter lim="800000"/>
            <a:headEnd/>
            <a:tailEnd/>
          </a:ln>
        </p:spPr>
        <p:txBody>
          <a:bodyPr/>
          <a:lstStyle/>
          <a:p>
            <a:pPr marL="342900" indent="-342900" eaLnBrk="0" hangingPunct="0">
              <a:spcBef>
                <a:spcPct val="20000"/>
              </a:spcBef>
              <a:buFont typeface="Wingdings" pitchFamily="1" charset="2"/>
              <a:buNone/>
            </a:pPr>
            <a:r>
              <a:rPr lang="en-US" sz="2800">
                <a:latin typeface="Arial" charset="0"/>
                <a:cs typeface="Arial" charset="0"/>
              </a:rPr>
              <a:t>Generate a Uniform Random Variable between 5 and 15 days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10836</TotalTime>
  <Pages>26</Pages>
  <Words>2060</Words>
  <Application>Microsoft Office PowerPoint</Application>
  <PresentationFormat>Letter Paper (8.5x11 in)</PresentationFormat>
  <Paragraphs>401</Paragraphs>
  <Slides>36</Slides>
  <Notes>35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Office Theme</vt:lpstr>
      <vt:lpstr>Worksheet</vt:lpstr>
      <vt:lpstr>Equation</vt:lpstr>
      <vt:lpstr>Microsoft Equation 3.0</vt:lpstr>
      <vt:lpstr> Continuous Probability Distributions</vt:lpstr>
      <vt:lpstr>Continuous Probability Distributions</vt:lpstr>
      <vt:lpstr>Uniform Probability Density Distribution</vt:lpstr>
      <vt:lpstr> Continuous Probability Distributions</vt:lpstr>
      <vt:lpstr>Example</vt:lpstr>
      <vt:lpstr>Example</vt:lpstr>
      <vt:lpstr>The Uniform Probability Distribution</vt:lpstr>
      <vt:lpstr>Head or Tail  excel</vt:lpstr>
      <vt:lpstr>Generate a Random Instance of this Activity</vt:lpstr>
      <vt:lpstr>Paste Value, Histogram, Descriptive Statistics</vt:lpstr>
      <vt:lpstr>Descriptive Statistics</vt:lpstr>
      <vt:lpstr>Normal Distribution</vt:lpstr>
      <vt:lpstr>Standard Normal Distribution</vt:lpstr>
      <vt:lpstr>Normal and Standard Normal</vt:lpstr>
      <vt:lpstr>Standard Normal Table </vt:lpstr>
      <vt:lpstr>Given z, Find the Probability</vt:lpstr>
      <vt:lpstr>Given Probability, Find z</vt:lpstr>
      <vt:lpstr>The Standard Normal Distribution F(z)</vt:lpstr>
      <vt:lpstr>Excel: Given z, Compute Probability</vt:lpstr>
      <vt:lpstr>Excel: Given Probability, Compute z</vt:lpstr>
      <vt:lpstr>Example</vt:lpstr>
      <vt:lpstr>Example</vt:lpstr>
      <vt:lpstr>Generate a Random Instance of this Activity</vt:lpstr>
      <vt:lpstr>Paste Value, Histogram, Descriptive Statistics</vt:lpstr>
      <vt:lpstr>Exponential Probability Distribution</vt:lpstr>
      <vt:lpstr>Example</vt:lpstr>
      <vt:lpstr>Generate an Exponential Random Variable</vt:lpstr>
      <vt:lpstr>Paste Value, Histogram, Descriptive Statistics</vt:lpstr>
      <vt:lpstr>Practice</vt:lpstr>
      <vt:lpstr>Problem</vt:lpstr>
      <vt:lpstr>Uniform Probability Density Distribution</vt:lpstr>
      <vt:lpstr>Exponential Probability Distribution</vt:lpstr>
      <vt:lpstr>Random Variable: Exponential Distribution</vt:lpstr>
      <vt:lpstr>Random Variable: Normal </vt:lpstr>
      <vt:lpstr>Random Variable: Normal Distribution</vt:lpstr>
      <vt:lpstr>Practice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
  <dc:creator>Dr. Scott M. Shafer</dc:creator>
  <cp:keywords/>
  <dc:description/>
  <cp:lastModifiedBy>College of Business and Economics</cp:lastModifiedBy>
  <cp:revision>189</cp:revision>
  <cp:lastPrinted>1998-02-09T17:15:34Z</cp:lastPrinted>
  <dcterms:created xsi:type="dcterms:W3CDTF">1996-09-25T17:10:06Z</dcterms:created>
  <dcterms:modified xsi:type="dcterms:W3CDTF">2012-01-30T22:26:46Z</dcterms:modified>
</cp:coreProperties>
</file>