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9" r:id="rId1"/>
  </p:sldMasterIdLst>
  <p:notesMasterIdLst>
    <p:notesMasterId r:id="rId21"/>
  </p:notesMasterIdLst>
  <p:handoutMasterIdLst>
    <p:handoutMasterId r:id="rId22"/>
  </p:handoutMasterIdLst>
  <p:sldIdLst>
    <p:sldId id="463" r:id="rId2"/>
    <p:sldId id="464" r:id="rId3"/>
    <p:sldId id="465" r:id="rId4"/>
    <p:sldId id="454" r:id="rId5"/>
    <p:sldId id="456" r:id="rId6"/>
    <p:sldId id="457" r:id="rId7"/>
    <p:sldId id="458" r:id="rId8"/>
    <p:sldId id="459" r:id="rId9"/>
    <p:sldId id="460" r:id="rId10"/>
    <p:sldId id="461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74" r:id="rId2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AA3F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713" autoAdjust="0"/>
  </p:normalViewPr>
  <p:slideViewPr>
    <p:cSldViewPr>
      <p:cViewPr>
        <p:scale>
          <a:sx n="55" d="100"/>
          <a:sy n="55" d="100"/>
        </p:scale>
        <p:origin x="-143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28178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</a:rPr>
              <a:t>Chapter 1: The Nature of Operations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defRPr/>
            </a:pPr>
            <a:fld id="{5D0782B1-4C27-4A04-A3E5-89BB1561E653}" type="slidenum">
              <a:rPr lang="en-US" sz="1400">
                <a:latin typeface="Times New Roman" pitchFamily="18" charset="0"/>
              </a:rPr>
              <a:pPr algn="r" eaLnBrk="0" hangingPunct="0">
                <a:defRPr/>
              </a:pPr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520" tIns="44760" rIns="89520" bIns="44760"/>
          <a:lstStyle/>
          <a:p>
            <a:fld id="{B2B961B9-AA4A-4572-B92E-6D9CC43898F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520" tIns="44760" rIns="89520" bIns="44760"/>
          <a:lstStyle/>
          <a:p>
            <a:fld id="{F7D69DBF-257D-4602-98AE-1376FBDF5EA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9520" tIns="44760" rIns="89520" bIns="44760"/>
          <a:lstStyle/>
          <a:p>
            <a:fld id="{EC8051D8-467A-4018-AF67-624C61FE9EE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B5126-B345-471A-851D-59ABB1D474F5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35CE627-7AAE-4597-B8F1-CA56C7B5A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71E6-167B-495C-B34E-50C17D724F4F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02ED8D9-61AD-4DE0-9822-D75C0694B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436EC-21A0-4D1A-80A5-79E56D404929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220ADF1-B8F5-467A-8123-E7244D3D4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F5D5D-966C-47FD-8B41-2C34E596DEA6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182A6D7-8FE6-4D34-940D-4A3FCB244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FDA71-8638-4BA6-9F41-4EC4E082F3D7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F31D787-F2F2-4AAC-AB37-E255C5DEF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58A47-CE3C-479C-B997-E1ADF0F4274B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270F349-0E3F-4D9B-983E-22C542376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8E74-3737-433A-8FA0-0EF0203A6181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98A118-095A-4A5E-85A3-1DA150CD6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D3D4-B676-4C03-914F-ADA7EDE866AD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5B7D9A-311F-4BF6-B63B-24C997816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A08A4-7449-44A2-A930-A4F30D6A02A2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0A0EF0B-E8F2-48E2-91A3-CF2153536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7BBC6-43A3-4E4E-878F-2D3364E5344D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225D9CF-235A-4AD5-A958-BBA6D0A35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E035-FB04-4016-9E60-FC209E9966A0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0BFB970-652E-4972-91E2-B37E31D5C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3838"/>
            <a:ext cx="8229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B9A334-26AC-401A-A034-B7D07ED81B41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94246BF9-FE71-40BA-AE2D-9D447C5AA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15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v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1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Office_Excel_97-2003_Worksheet1.xls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3.xls"/><Relationship Id="rId4" Type="http://schemas.openxmlformats.org/officeDocument/2006/relationships/oleObject" Target="../embeddings/Microsoft_Office_Excel_97-2003_Worksheet2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Microsoft_Office_Excel_97-2003_Worksheet5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Microsoft_Office_Excel_97-2003_Worksheet6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Discrete Probability Distribution</a:t>
            </a:r>
          </a:p>
        </p:txBody>
      </p:sp>
      <p:graphicFrame>
        <p:nvGraphicFramePr>
          <p:cNvPr id="1026" name="Object 73"/>
          <p:cNvGraphicFramePr>
            <a:graphicFrameLocks noChangeAspect="1"/>
          </p:cNvGraphicFramePr>
          <p:nvPr>
            <p:ph sz="half" idx="1"/>
          </p:nvPr>
        </p:nvGraphicFramePr>
        <p:xfrm>
          <a:off x="481013" y="1524000"/>
          <a:ext cx="2663825" cy="2497138"/>
        </p:xfrm>
        <a:graphic>
          <a:graphicData uri="http://schemas.openxmlformats.org/presentationml/2006/ole">
            <p:oleObj spid="_x0000_s1026" name="Worksheet" r:id="rId4" imgW="2124253" imgH="1990861" progId="Excel.Sheet.8">
              <p:embed/>
            </p:oleObj>
          </a:graphicData>
        </a:graphic>
      </p:graphicFrame>
      <p:sp>
        <p:nvSpPr>
          <p:cNvPr id="1028" name="Text Box 76"/>
          <p:cNvSpPr txBox="1">
            <a:spLocks noChangeArrowheads="1"/>
          </p:cNvSpPr>
          <p:nvPr/>
        </p:nvSpPr>
        <p:spPr bwMode="auto">
          <a:xfrm>
            <a:off x="228600" y="4138613"/>
            <a:ext cx="7345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 is probability of demand to be equal to 130? </a:t>
            </a:r>
          </a:p>
          <a:p>
            <a:r>
              <a:rPr lang="en-US" sz="2000"/>
              <a:t>What is probability of demand to be less than or equal to 140?</a:t>
            </a:r>
          </a:p>
          <a:p>
            <a:r>
              <a:rPr lang="en-US" sz="2000"/>
              <a:t>What is probability of demand to be greater than or equal to 140?</a:t>
            </a:r>
          </a:p>
          <a:p>
            <a:r>
              <a:rPr lang="en-US" sz="2000"/>
              <a:t>What is probability of demand to be equal to 133?</a:t>
            </a:r>
          </a:p>
        </p:txBody>
      </p:sp>
      <p:pic>
        <p:nvPicPr>
          <p:cNvPr id="1029" name="Picture 1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00488" y="1763713"/>
            <a:ext cx="42957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72113" y="4116388"/>
            <a:ext cx="784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0.09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588125" y="4513263"/>
            <a:ext cx="2430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0.02+0.05+0.08+0.09+0.11=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251825" y="4189413"/>
            <a:ext cx="7842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0.35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48488" y="4800600"/>
            <a:ext cx="1233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1-0.35+0.11=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215313" y="4692650"/>
            <a:ext cx="78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0.76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507038" y="498157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500" y="5522913"/>
            <a:ext cx="37946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P(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x 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≥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X)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1-P(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x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≤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X)+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P(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x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X)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 Random Variable = Another Random  Variable Multiplied by a Constant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B5619D-2BA5-4AC2-8950-524AAF963B3B}" type="datetime1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0F463AA0-5EA7-42EB-A929-F0E3C70900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52400" y="1752600"/>
            <a:ext cx="8445500" cy="468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Mean (y) = </a:t>
            </a:r>
            <a:r>
              <a:rPr lang="en-US" sz="2800" b="1" i="1" dirty="0" err="1">
                <a:solidFill>
                  <a:srgbClr val="1A1A7E"/>
                </a:solidFill>
                <a:cs typeface="Times New Roman" pitchFamily="1" charset="0"/>
              </a:rPr>
              <a:t>kMean</a:t>
            </a:r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(x)</a:t>
            </a:r>
          </a:p>
          <a:p>
            <a:pPr eaLnBrk="0" hangingPunct="0"/>
            <a:endParaRPr lang="en-US" sz="2800" b="1" i="1" dirty="0">
              <a:solidFill>
                <a:srgbClr val="1A1A7E"/>
              </a:solidFill>
              <a:latin typeface="Symbol" pitchFamily="18" charset="2"/>
              <a:cs typeface="Times New Roman" pitchFamily="1" charset="0"/>
            </a:endParaRPr>
          </a:p>
          <a:p>
            <a:pPr eaLnBrk="0" hangingPunct="0"/>
            <a:r>
              <a:rPr lang="en-US" sz="2800" b="1" i="1" dirty="0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m</a:t>
            </a:r>
            <a:r>
              <a:rPr lang="en-US" sz="2800" b="1" i="1" baseline="-25000" dirty="0">
                <a:solidFill>
                  <a:schemeClr val="accent2"/>
                </a:solidFill>
                <a:cs typeface="Times New Roman" pitchFamily="1" charset="0"/>
              </a:rPr>
              <a:t>y</a:t>
            </a:r>
            <a:r>
              <a:rPr lang="en-US" sz="2800" b="1" i="1" dirty="0">
                <a:solidFill>
                  <a:schemeClr val="accent2"/>
                </a:solidFill>
                <a:cs typeface="Times New Roman" pitchFamily="1" charset="0"/>
              </a:rPr>
              <a:t> = </a:t>
            </a:r>
            <a:r>
              <a:rPr lang="en-US" sz="2800" b="1" i="1" dirty="0" err="1">
                <a:solidFill>
                  <a:schemeClr val="accent2"/>
                </a:solidFill>
                <a:cs typeface="Times New Roman" pitchFamily="1" charset="0"/>
              </a:rPr>
              <a:t>km</a:t>
            </a:r>
            <a:r>
              <a:rPr lang="en-US" sz="2800" b="1" i="1" baseline="-25000" dirty="0" err="1">
                <a:solidFill>
                  <a:schemeClr val="accent2"/>
                </a:solidFill>
                <a:cs typeface="Times New Roman" pitchFamily="1" charset="0"/>
              </a:rPr>
              <a:t>x</a:t>
            </a:r>
            <a:endParaRPr lang="en-US" sz="2800" b="1" i="1" baseline="-25000" dirty="0">
              <a:solidFill>
                <a:schemeClr val="accent2"/>
              </a:solidFill>
              <a:cs typeface="Times New Roman" pitchFamily="1" charset="0"/>
            </a:endParaRPr>
          </a:p>
          <a:p>
            <a:pPr eaLnBrk="0" hangingPunct="0"/>
            <a:endParaRPr lang="en-US" sz="2800" b="1" i="1" baseline="-25000" dirty="0">
              <a:solidFill>
                <a:schemeClr val="accent2"/>
              </a:solidFill>
              <a:cs typeface="Times New Roman" pitchFamily="1" charset="0"/>
            </a:endParaRPr>
          </a:p>
          <a:p>
            <a:pPr eaLnBrk="0" hangingPunct="0"/>
            <a:r>
              <a:rPr lang="en-US" sz="2800" b="1" i="1" dirty="0" err="1">
                <a:solidFill>
                  <a:srgbClr val="1A1A7E"/>
                </a:solidFill>
                <a:cs typeface="Times New Roman" pitchFamily="1" charset="0"/>
              </a:rPr>
              <a:t>Var</a:t>
            </a:r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(y )= k</a:t>
            </a:r>
            <a:r>
              <a:rPr lang="en-US" sz="2800" b="1" i="1" baseline="30000" dirty="0">
                <a:solidFill>
                  <a:srgbClr val="1A1A7E"/>
                </a:solidFill>
                <a:cs typeface="Times New Roman" pitchFamily="1" charset="0"/>
              </a:rPr>
              <a:t>2</a:t>
            </a:r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Var(x)</a:t>
            </a:r>
          </a:p>
          <a:p>
            <a:pPr eaLnBrk="0" hangingPunct="0"/>
            <a:endParaRPr lang="en-US" sz="2800" b="1" i="1" dirty="0">
              <a:solidFill>
                <a:srgbClr val="1A1A7E"/>
              </a:solidFill>
              <a:latin typeface="Symbol" pitchFamily="18" charset="2"/>
              <a:cs typeface="Times New Roman" pitchFamily="1" charset="0"/>
            </a:endParaRPr>
          </a:p>
          <a:p>
            <a:pPr eaLnBrk="0" hangingPunct="0"/>
            <a:r>
              <a:rPr lang="en-US" sz="2800" b="1" i="1" dirty="0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-25000" dirty="0">
                <a:solidFill>
                  <a:schemeClr val="accent2"/>
                </a:solidFill>
                <a:cs typeface="Times New Roman" pitchFamily="1" charset="0"/>
              </a:rPr>
              <a:t>y</a:t>
            </a:r>
            <a:r>
              <a:rPr lang="en-US" sz="2800" b="1" i="1" baseline="30000" dirty="0">
                <a:solidFill>
                  <a:schemeClr val="accent2"/>
                </a:solidFill>
                <a:cs typeface="Times New Roman" pitchFamily="1" charset="0"/>
              </a:rPr>
              <a:t>2 </a:t>
            </a:r>
            <a:r>
              <a:rPr lang="en-US" sz="2800" b="1" i="1" dirty="0">
                <a:solidFill>
                  <a:schemeClr val="accent2"/>
                </a:solidFill>
                <a:cs typeface="Times New Roman" pitchFamily="1" charset="0"/>
              </a:rPr>
              <a:t>= k</a:t>
            </a:r>
            <a:r>
              <a:rPr lang="en-US" sz="2800" b="1" i="1" baseline="30000" dirty="0">
                <a:solidFill>
                  <a:schemeClr val="accent2"/>
                </a:solidFill>
                <a:cs typeface="Times New Roman" pitchFamily="1" charset="0"/>
              </a:rPr>
              <a:t>2</a:t>
            </a:r>
            <a:r>
              <a:rPr lang="en-US" sz="2800" b="1" i="1" dirty="0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-25000" dirty="0">
                <a:solidFill>
                  <a:schemeClr val="accent2"/>
                </a:solidFill>
                <a:cs typeface="Times New Roman" pitchFamily="1" charset="0"/>
              </a:rPr>
              <a:t>x</a:t>
            </a:r>
            <a:r>
              <a:rPr lang="en-US" sz="2800" b="1" i="1" baseline="30000" dirty="0">
                <a:solidFill>
                  <a:schemeClr val="accent2"/>
                </a:solidFill>
                <a:cs typeface="Times New Roman" pitchFamily="1" charset="0"/>
              </a:rPr>
              <a:t>2 </a:t>
            </a:r>
            <a:endParaRPr lang="en-US" sz="2800" b="1" i="1" baseline="-25000" dirty="0">
              <a:solidFill>
                <a:schemeClr val="accent2"/>
              </a:solidFill>
              <a:cs typeface="Times New Roman" pitchFamily="1" charset="0"/>
            </a:endParaRPr>
          </a:p>
          <a:p>
            <a:pPr eaLnBrk="0" hangingPunct="0"/>
            <a:endParaRPr lang="en-US" sz="2800" b="1" i="1" dirty="0">
              <a:solidFill>
                <a:schemeClr val="accent2"/>
              </a:solidFill>
              <a:cs typeface="Times New Roman" pitchFamily="1" charset="0"/>
            </a:endParaRPr>
          </a:p>
          <a:p>
            <a:pPr eaLnBrk="0" hangingPunct="0"/>
            <a:r>
              <a:rPr lang="en-US" sz="2800" b="1" i="1" dirty="0" err="1">
                <a:solidFill>
                  <a:srgbClr val="1A1A7E"/>
                </a:solidFill>
                <a:cs typeface="Times New Roman" pitchFamily="1" charset="0"/>
              </a:rPr>
              <a:t>StdDev</a:t>
            </a:r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 (y) = SQRT(</a:t>
            </a:r>
            <a:r>
              <a:rPr lang="en-US" sz="2800" b="1" i="1" dirty="0" err="1">
                <a:solidFill>
                  <a:srgbClr val="1A1A7E"/>
                </a:solidFill>
                <a:cs typeface="Times New Roman" pitchFamily="1" charset="0"/>
              </a:rPr>
              <a:t>Var</a:t>
            </a:r>
            <a:r>
              <a:rPr lang="en-US" sz="2800" b="1" i="1" dirty="0">
                <a:solidFill>
                  <a:srgbClr val="1A1A7E"/>
                </a:solidFill>
                <a:cs typeface="Times New Roman" pitchFamily="1" charset="0"/>
              </a:rPr>
              <a:t>(y</a:t>
            </a:r>
            <a:r>
              <a:rPr lang="en-US" sz="2800" b="1" i="1" dirty="0" smtClean="0">
                <a:solidFill>
                  <a:srgbClr val="1A1A7E"/>
                </a:solidFill>
                <a:cs typeface="Times New Roman" pitchFamily="1" charset="0"/>
              </a:rPr>
              <a:t>)) = </a:t>
            </a:r>
            <a:r>
              <a:rPr lang="en-US" sz="2800" b="1" i="1" dirty="0" err="1" smtClean="0">
                <a:solidFill>
                  <a:srgbClr val="002060"/>
                </a:solidFill>
                <a:cs typeface="Times New Roman" pitchFamily="1" charset="0"/>
              </a:rPr>
              <a:t>k</a:t>
            </a:r>
            <a:r>
              <a:rPr lang="en-US" sz="2800" b="1" i="1" dirty="0" err="1" smtClean="0">
                <a:solidFill>
                  <a:srgbClr val="002060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-25000" dirty="0" err="1" smtClean="0">
                <a:solidFill>
                  <a:srgbClr val="002060"/>
                </a:solidFill>
                <a:cs typeface="Times New Roman" pitchFamily="1" charset="0"/>
              </a:rPr>
              <a:t>x</a:t>
            </a:r>
            <a:r>
              <a:rPr lang="en-US" sz="2800" b="1" i="1" baseline="30000" dirty="0" smtClean="0">
                <a:solidFill>
                  <a:schemeClr val="accent2"/>
                </a:solidFill>
                <a:cs typeface="Times New Roman" pitchFamily="1" charset="0"/>
              </a:rPr>
              <a:t> </a:t>
            </a:r>
            <a:endParaRPr lang="en-US" sz="2800" dirty="0" smtClean="0"/>
          </a:p>
          <a:p>
            <a:pPr eaLnBrk="0" hangingPunct="0"/>
            <a:r>
              <a:rPr lang="en-US" sz="2800" b="1" i="1" dirty="0" smtClean="0">
                <a:solidFill>
                  <a:srgbClr val="1A1A7E"/>
                </a:solidFill>
                <a:cs typeface="Times New Roman" pitchFamily="1" charset="0"/>
              </a:rPr>
              <a:t>  </a:t>
            </a:r>
            <a:endParaRPr lang="en-US" sz="2800" b="1" i="1" dirty="0">
              <a:solidFill>
                <a:srgbClr val="1A1A7E"/>
              </a:solidFill>
              <a:cs typeface="Times New Roman" pitchFamily="1" charset="0"/>
            </a:endParaRPr>
          </a:p>
          <a:p>
            <a:pPr eaLnBrk="0" hangingPunct="0"/>
            <a:endParaRPr lang="en-US" sz="2800" i="1" dirty="0">
              <a:solidFill>
                <a:srgbClr val="1A1A7E"/>
              </a:solidFill>
              <a:cs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Assignment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1-</a:t>
            </a:r>
            <a:fld id="{3A87A93A-78FC-462A-A9A8-5D288D221742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11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1371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cs typeface="Times New Roman" pitchFamily="18" charset="0"/>
              </a:rPr>
              <a:t>Problem 1.</a:t>
            </a:r>
            <a:r>
              <a:rPr lang="en-US">
                <a:cs typeface="Times New Roman" pitchFamily="18" charset="0"/>
              </a:rPr>
              <a:t> Initial investment at the end of year 0 is $100, cash inflow at the end of year 1 and 2 each has mean of $100 and Standard Deviation of $20. MARR or Discount Rate or Interest Rate = 10%</a:t>
            </a:r>
          </a:p>
          <a:p>
            <a:pPr eaLnBrk="0" hangingPunct="0"/>
            <a:r>
              <a:rPr lang="en-US">
                <a:cs typeface="Times New Roman" pitchFamily="18" charset="0"/>
              </a:rPr>
              <a:t>Compute mean and standard deviation of the NPV.</a:t>
            </a:r>
          </a:p>
          <a:p>
            <a:pPr eaLnBrk="0" hangingPunct="0"/>
            <a:r>
              <a:rPr lang="en-US">
                <a:cs typeface="Times New Roman" pitchFamily="18" charset="0"/>
              </a:rPr>
              <a:t>Suppose NPV has Normal distribution. Compute Probability of NPV ≥ 0.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4191000"/>
            <a:ext cx="2743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53294" y="3771106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89731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31900" y="412750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1783557" y="3771106"/>
            <a:ext cx="8382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62163" y="412750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206375" y="4594225"/>
            <a:ext cx="80803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0" name="TextBox 5"/>
          <p:cNvSpPr txBox="1">
            <a:spLocks noChangeArrowheads="1"/>
          </p:cNvSpPr>
          <p:nvPr/>
        </p:nvSpPr>
        <p:spPr bwMode="auto">
          <a:xfrm>
            <a:off x="914400" y="4572000"/>
            <a:ext cx="1357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I</a:t>
            </a:r>
            <a:r>
              <a:rPr lang="en-US" baseline="-25000" dirty="0"/>
              <a:t>0</a:t>
            </a:r>
            <a:r>
              <a:rPr lang="en-US" dirty="0"/>
              <a:t> = -100</a:t>
            </a:r>
          </a:p>
        </p:txBody>
      </p:sp>
      <p:sp>
        <p:nvSpPr>
          <p:cNvPr id="4111" name="TextBox 5"/>
          <p:cNvSpPr txBox="1">
            <a:spLocks noChangeArrowheads="1"/>
          </p:cNvSpPr>
          <p:nvPr/>
        </p:nvSpPr>
        <p:spPr bwMode="auto">
          <a:xfrm>
            <a:off x="134938" y="5029200"/>
            <a:ext cx="9009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P1 = F1(1.1)</a:t>
            </a:r>
            <a:r>
              <a:rPr lang="en-US" baseline="30000" dirty="0"/>
              <a:t>(-1) 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baseline="30000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P1 =</a:t>
            </a:r>
            <a:r>
              <a:rPr lang="en-US" baseline="30000" dirty="0">
                <a:sym typeface="Wingdings" pitchFamily="2" charset="2"/>
              </a:rPr>
              <a:t> </a:t>
            </a:r>
            <a:r>
              <a:rPr lang="en-US" dirty="0"/>
              <a:t>(1.1)</a:t>
            </a:r>
            <a:r>
              <a:rPr lang="en-US" baseline="30000" dirty="0"/>
              <a:t>(-1)</a:t>
            </a:r>
            <a:r>
              <a:rPr lang="en-US" dirty="0"/>
              <a:t> F1 </a:t>
            </a:r>
            <a:r>
              <a:rPr lang="en-US" dirty="0">
                <a:sym typeface="Wingdings" pitchFamily="2" charset="2"/>
              </a:rPr>
              <a:t> P1 = 0.9091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100 = 90.91</a:t>
            </a:r>
          </a:p>
        </p:txBody>
      </p:sp>
      <p:sp>
        <p:nvSpPr>
          <p:cNvPr id="4112" name="TextBox 5"/>
          <p:cNvSpPr txBox="1">
            <a:spLocks noChangeArrowheads="1"/>
          </p:cNvSpPr>
          <p:nvPr/>
        </p:nvSpPr>
        <p:spPr bwMode="auto">
          <a:xfrm>
            <a:off x="228600" y="5486400"/>
            <a:ext cx="597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ym typeface="Wingdings" pitchFamily="2" charset="2"/>
              </a:rPr>
              <a:t>P2 =</a:t>
            </a:r>
            <a:r>
              <a:rPr lang="en-US" baseline="30000" dirty="0">
                <a:sym typeface="Wingdings" pitchFamily="2" charset="2"/>
              </a:rPr>
              <a:t> </a:t>
            </a:r>
            <a:r>
              <a:rPr lang="en-US" dirty="0"/>
              <a:t>(1.1)</a:t>
            </a:r>
            <a:r>
              <a:rPr lang="en-US" baseline="30000" dirty="0"/>
              <a:t>(-2)</a:t>
            </a:r>
            <a:r>
              <a:rPr lang="en-US" dirty="0"/>
              <a:t> F2 </a:t>
            </a:r>
            <a:r>
              <a:rPr lang="en-US" dirty="0">
                <a:sym typeface="Wingdings" pitchFamily="2" charset="2"/>
              </a:rPr>
              <a:t> P2</a:t>
            </a:r>
            <a:r>
              <a:rPr lang="en-US" dirty="0"/>
              <a:t> = </a:t>
            </a:r>
            <a:r>
              <a:rPr lang="en-US" dirty="0">
                <a:sym typeface="Wingdings" pitchFamily="2" charset="2"/>
              </a:rPr>
              <a:t>0.8264</a:t>
            </a:r>
            <a:r>
              <a:rPr lang="en-US" dirty="0">
                <a:sym typeface="Symbol" pitchFamily="18" charset="2"/>
              </a:rPr>
              <a:t> </a:t>
            </a:r>
            <a:r>
              <a:rPr lang="en-US" dirty="0"/>
              <a:t>100 =  82.64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4110" grpId="0"/>
      <p:bldP spid="4111" grpId="0"/>
      <p:bldP spid="4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59EC00-B75A-412F-AFA3-22B7F0F649D2}" type="datetime1">
              <a:rPr lang="en-US" smtClean="0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2D3FA271-BA23-4A8B-9A78-78FFAC69E6E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89916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But F1 and F2 are not constant. They are random variable.</a:t>
            </a:r>
          </a:p>
          <a:p>
            <a:r>
              <a:rPr lang="en-US"/>
              <a:t>Pt = Ft (1+i)</a:t>
            </a:r>
            <a:r>
              <a:rPr lang="en-US" baseline="30000"/>
              <a:t>-t </a:t>
            </a:r>
          </a:p>
          <a:p>
            <a:r>
              <a:rPr lang="en-US"/>
              <a:t>(1+i)</a:t>
            </a:r>
            <a:r>
              <a:rPr lang="en-US" baseline="30000"/>
              <a:t>-t  </a:t>
            </a:r>
            <a:r>
              <a:rPr lang="en-US"/>
              <a:t> is a constant and we can show it by k</a:t>
            </a:r>
          </a:p>
          <a:p>
            <a:r>
              <a:rPr lang="en-US"/>
              <a:t>Random variable P is equal to Random Variable F times k</a:t>
            </a:r>
          </a:p>
          <a:p>
            <a:r>
              <a:rPr lang="en-US"/>
              <a:t>P= kF: </a:t>
            </a:r>
            <a:r>
              <a:rPr lang="en-US">
                <a:sym typeface="Wingdings" pitchFamily="2" charset="2"/>
              </a:rPr>
              <a:t> P1 = 0.9091F1, P2 = 0.8264F2</a:t>
            </a:r>
            <a:endParaRPr lang="en-US"/>
          </a:p>
          <a:p>
            <a:r>
              <a:rPr lang="en-US"/>
              <a:t>Mean P = kMean F: Mean </a:t>
            </a:r>
            <a:r>
              <a:rPr lang="en-US">
                <a:sym typeface="Wingdings" pitchFamily="2" charset="2"/>
              </a:rPr>
              <a:t>P1 = 0.9091Mean F1 = 0.9091(100) = 90.91</a:t>
            </a:r>
            <a:endParaRPr lang="en-US"/>
          </a:p>
          <a:p>
            <a:r>
              <a:rPr lang="en-US"/>
              <a:t>Mean </a:t>
            </a:r>
            <a:r>
              <a:rPr lang="en-US">
                <a:sym typeface="Wingdings" pitchFamily="2" charset="2"/>
              </a:rPr>
              <a:t>P2 = 0.8264 Mean F2 = 0.8264(100) = 82.64</a:t>
            </a:r>
          </a:p>
          <a:p>
            <a:r>
              <a:rPr lang="en-US"/>
              <a:t>StdDev P = kStdDev F: StdDev </a:t>
            </a:r>
            <a:r>
              <a:rPr lang="en-US">
                <a:sym typeface="Wingdings" pitchFamily="2" charset="2"/>
              </a:rPr>
              <a:t>P1 = 0.9091</a:t>
            </a:r>
            <a:r>
              <a:rPr lang="en-US"/>
              <a:t>StdDev</a:t>
            </a:r>
            <a:r>
              <a:rPr lang="en-US">
                <a:sym typeface="Wingdings" pitchFamily="2" charset="2"/>
              </a:rPr>
              <a:t> F1 = 0.9091(20) = 18.18</a:t>
            </a:r>
            <a:endParaRPr lang="en-US"/>
          </a:p>
          <a:p>
            <a:r>
              <a:rPr lang="en-US"/>
              <a:t> StdDev P = kStdDev F: StdDev </a:t>
            </a:r>
            <a:r>
              <a:rPr lang="en-US">
                <a:sym typeface="Wingdings" pitchFamily="2" charset="2"/>
              </a:rPr>
              <a:t>P2 = 0.8264</a:t>
            </a:r>
            <a:r>
              <a:rPr lang="en-US">
                <a:sym typeface="Symbol" pitchFamily="18" charset="2"/>
              </a:rPr>
              <a:t> </a:t>
            </a:r>
            <a:r>
              <a:rPr lang="en-US"/>
              <a:t>StdDev</a:t>
            </a:r>
            <a:r>
              <a:rPr lang="en-US">
                <a:sym typeface="Wingdings" pitchFamily="2" charset="2"/>
              </a:rPr>
              <a:t> F2 = 0.8264(20) = 16.53.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b="1" dirty="0">
                <a:latin typeface="Arial" charset="0"/>
                <a:ea typeface="+mj-ea"/>
                <a:cs typeface="Arial" charset="0"/>
              </a:rPr>
              <a:t>Assignment: Present Value of Mean and </a:t>
            </a:r>
            <a:r>
              <a:rPr lang="en-US" sz="3200" b="1" dirty="0" err="1">
                <a:latin typeface="Arial" charset="0"/>
                <a:ea typeface="+mj-ea"/>
                <a:cs typeface="Arial" charset="0"/>
              </a:rPr>
              <a:t>StdDev</a:t>
            </a:r>
            <a:r>
              <a:rPr lang="en-US" sz="3200" b="1" dirty="0">
                <a:latin typeface="Arial" charset="0"/>
                <a:ea typeface="+mj-ea"/>
                <a:cs typeface="Arial" charset="0"/>
              </a:rPr>
              <a:t> of Each Cash Flow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59EC00-B75A-412F-AFA3-22B7F0F649D2}" type="datetime1">
              <a:rPr lang="en-US" smtClean="0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15599711-93B9-436D-BFD8-8BCE9218624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89916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Wingdings" pitchFamily="2" charset="2"/>
              </a:rPr>
              <a:t>Now we have three random variables</a:t>
            </a:r>
          </a:p>
          <a:p>
            <a:r>
              <a:rPr lang="en-US"/>
              <a:t> </a:t>
            </a:r>
          </a:p>
          <a:p>
            <a:r>
              <a:rPr lang="en-US"/>
              <a:t>Mean I</a:t>
            </a:r>
            <a:r>
              <a:rPr lang="en-US" baseline="-25000"/>
              <a:t>0</a:t>
            </a:r>
            <a:r>
              <a:rPr lang="en-US"/>
              <a:t>: Mean -100, StdDev = 0</a:t>
            </a:r>
          </a:p>
          <a:p>
            <a:r>
              <a:rPr lang="en-US"/>
              <a:t>P</a:t>
            </a:r>
            <a:r>
              <a:rPr lang="en-US" baseline="-25000"/>
              <a:t>1</a:t>
            </a:r>
            <a:r>
              <a:rPr lang="en-US"/>
              <a:t>: Mean 90.91, StdDev = 18.18</a:t>
            </a:r>
          </a:p>
          <a:p>
            <a:r>
              <a:rPr lang="en-US"/>
              <a:t>P</a:t>
            </a:r>
            <a:r>
              <a:rPr lang="en-US" baseline="-25000"/>
              <a:t>2</a:t>
            </a:r>
            <a:r>
              <a:rPr lang="en-US"/>
              <a:t>: Mean 82.64, StdDev = 16.53</a:t>
            </a:r>
          </a:p>
          <a:p>
            <a:r>
              <a:rPr lang="en-US">
                <a:sym typeface="Wingdings" pitchFamily="2" charset="2"/>
              </a:rPr>
              <a:t>NPV is sum of these three. </a:t>
            </a:r>
            <a:r>
              <a:rPr lang="en-US"/>
              <a:t> </a:t>
            </a:r>
          </a:p>
          <a:p>
            <a:r>
              <a:rPr lang="en-US"/>
              <a:t>NPV = -I</a:t>
            </a:r>
            <a:r>
              <a:rPr lang="en-US" baseline="-25000"/>
              <a:t>0</a:t>
            </a:r>
            <a:r>
              <a:rPr lang="en-US"/>
              <a:t> +P</a:t>
            </a:r>
            <a:r>
              <a:rPr lang="en-US" baseline="-25000"/>
              <a:t>1</a:t>
            </a:r>
            <a:r>
              <a:rPr lang="en-US"/>
              <a:t> +P</a:t>
            </a:r>
            <a:r>
              <a:rPr lang="en-US" baseline="-25000"/>
              <a:t>2</a:t>
            </a:r>
          </a:p>
          <a:p>
            <a:r>
              <a:rPr lang="en-US"/>
              <a:t>Mean (NPV) = -100+90.91+82.64 = 73.55</a:t>
            </a:r>
          </a:p>
          <a:p>
            <a:r>
              <a:rPr lang="en-US"/>
              <a:t>Var (NPV) = 0</a:t>
            </a:r>
            <a:r>
              <a:rPr lang="en-US" baseline="30000"/>
              <a:t>2</a:t>
            </a:r>
            <a:r>
              <a:rPr lang="en-US"/>
              <a:t> + 18.18</a:t>
            </a:r>
            <a:r>
              <a:rPr lang="en-US" baseline="30000"/>
              <a:t>2</a:t>
            </a:r>
            <a:r>
              <a:rPr lang="en-US"/>
              <a:t> + 16.53</a:t>
            </a:r>
            <a:r>
              <a:rPr lang="en-US" baseline="30000"/>
              <a:t>2  = </a:t>
            </a:r>
            <a:r>
              <a:rPr lang="en-US"/>
              <a:t>603.78</a:t>
            </a:r>
          </a:p>
          <a:p>
            <a:r>
              <a:rPr lang="en-US"/>
              <a:t>StdDev (NPV) = SQRT(Var(NPV)) = 24.57</a:t>
            </a:r>
          </a:p>
          <a:p>
            <a:endParaRPr lang="en-US" baseline="30000"/>
          </a:p>
          <a:p>
            <a:r>
              <a:rPr lang="en-US"/>
              <a:t> 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b="1" dirty="0">
                <a:latin typeface="Arial" charset="0"/>
                <a:ea typeface="+mj-ea"/>
                <a:cs typeface="Arial" charset="0"/>
              </a:rPr>
              <a:t>Assignment: Mean and </a:t>
            </a:r>
            <a:r>
              <a:rPr lang="en-US" sz="3200" b="1" dirty="0" err="1">
                <a:latin typeface="Arial" charset="0"/>
                <a:ea typeface="+mj-ea"/>
                <a:cs typeface="Arial" charset="0"/>
              </a:rPr>
              <a:t>StdDev</a:t>
            </a:r>
            <a:r>
              <a:rPr lang="en-US" sz="3200" b="1" dirty="0">
                <a:latin typeface="Arial" charset="0"/>
                <a:ea typeface="+mj-ea"/>
                <a:cs typeface="Arial" charset="0"/>
              </a:rPr>
              <a:t> of NPV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59EC00-B75A-412F-AFA3-22B7F0F649D2}" type="datetime1">
              <a:rPr lang="en-US" smtClean="0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AD4FBC60-9B06-43E7-B482-F8B1E95E393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425926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cs typeface="Times New Roman" pitchFamily="18" charset="0"/>
              </a:rPr>
              <a:t>Probability of (NPV) ≥ 0 </a:t>
            </a:r>
          </a:p>
          <a:p>
            <a:r>
              <a:rPr lang="en-US" dirty="0">
                <a:cs typeface="Times New Roman" pitchFamily="18" charset="0"/>
              </a:rPr>
              <a:t> </a:t>
            </a:r>
            <a:r>
              <a:rPr lang="en-US" dirty="0"/>
              <a:t> </a:t>
            </a:r>
          </a:p>
          <a:p>
            <a:r>
              <a:rPr lang="en-US" dirty="0"/>
              <a:t>Z = (0-µ)/</a:t>
            </a:r>
            <a:r>
              <a:rPr lang="en-US" dirty="0">
                <a:sym typeface="Symbol" pitchFamily="18" charset="2"/>
              </a:rPr>
              <a:t></a:t>
            </a:r>
            <a:r>
              <a:rPr lang="en-US" dirty="0"/>
              <a:t> </a:t>
            </a:r>
          </a:p>
          <a:p>
            <a:r>
              <a:rPr lang="en-US" dirty="0"/>
              <a:t>Z = (0-73.55)/</a:t>
            </a:r>
            <a:r>
              <a:rPr lang="en-US" dirty="0" smtClean="0"/>
              <a:t>24.57</a:t>
            </a:r>
            <a:endParaRPr lang="en-US" dirty="0"/>
          </a:p>
          <a:p>
            <a:r>
              <a:rPr lang="en-US" dirty="0"/>
              <a:t>Z = -2.99</a:t>
            </a:r>
          </a:p>
          <a:p>
            <a:r>
              <a:rPr lang="en-US" dirty="0"/>
              <a:t>Probability (z </a:t>
            </a:r>
            <a:r>
              <a:rPr lang="en-US" dirty="0">
                <a:cs typeface="Times New Roman" pitchFamily="18" charset="0"/>
              </a:rPr>
              <a:t>≥ -2.99) </a:t>
            </a:r>
          </a:p>
          <a:p>
            <a:r>
              <a:rPr lang="en-US" dirty="0">
                <a:cs typeface="Times New Roman" pitchFamily="18" charset="0"/>
              </a:rPr>
              <a:t>Probability of (z≤ 2.99) = </a:t>
            </a:r>
            <a:r>
              <a:rPr lang="en-US" dirty="0" smtClean="0">
                <a:cs typeface="Times New Roman" pitchFamily="18" charset="0"/>
              </a:rPr>
              <a:t>0.9986</a:t>
            </a:r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Probability (</a:t>
            </a:r>
            <a:r>
              <a:rPr lang="en-US" dirty="0"/>
              <a:t>z </a:t>
            </a:r>
            <a:r>
              <a:rPr lang="en-US" dirty="0">
                <a:cs typeface="Times New Roman" pitchFamily="18" charset="0"/>
              </a:rPr>
              <a:t>≥ -2.99)  = </a:t>
            </a:r>
            <a:r>
              <a:rPr lang="en-US" dirty="0" smtClean="0">
                <a:cs typeface="Times New Roman" pitchFamily="18" charset="0"/>
              </a:rPr>
              <a:t>0.9986</a:t>
            </a:r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b="1" dirty="0">
                <a:latin typeface="Arial" charset="0"/>
                <a:ea typeface="+mj-ea"/>
                <a:cs typeface="Arial" charset="0"/>
              </a:rPr>
              <a:t>Assignment: z value and probability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  <a:cs typeface="Arial" charset="0"/>
              </a:rPr>
              <a:t>Practice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t>1-</a:t>
            </a:r>
            <a:fld id="{5588273E-FE64-46CD-A103-5B85084C9A50}" type="slidenum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r" eaLnBrk="0" hangingPunct="0">
                <a:defRPr/>
              </a:pPr>
              <a:t>15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152400" y="1752600"/>
            <a:ext cx="84455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800">
              <a:latin typeface="Symbol" pitchFamily="18" charset="2"/>
              <a:cs typeface="Times New Roman" pitchFamily="1" charset="0"/>
            </a:endParaRPr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0" y="16002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cs typeface="Times New Roman" pitchFamily="1" charset="0"/>
              </a:rPr>
              <a:t>Solve </a:t>
            </a:r>
            <a:r>
              <a:rPr lang="en-US" dirty="0">
                <a:cs typeface="Times New Roman" pitchFamily="1" charset="0"/>
              </a:rPr>
              <a:t>Problems </a:t>
            </a:r>
            <a:r>
              <a:rPr lang="en-US" dirty="0" smtClean="0">
                <a:cs typeface="Times New Roman" pitchFamily="1" charset="0"/>
              </a:rPr>
              <a:t>18 and 19 </a:t>
            </a:r>
            <a:r>
              <a:rPr lang="en-US" dirty="0">
                <a:cs typeface="Times New Roman" pitchFamily="1" charset="0"/>
              </a:rPr>
              <a:t>of Ch1 </a:t>
            </a:r>
            <a:r>
              <a:rPr lang="en-US" dirty="0" smtClean="0">
                <a:cs typeface="Times New Roman" pitchFamily="1" charset="0"/>
              </a:rPr>
              <a:t>using</a:t>
            </a:r>
            <a:endParaRPr lang="en-US" dirty="0">
              <a:cs typeface="Times New Roman" pitchFamily="1" charset="0"/>
            </a:endParaRPr>
          </a:p>
          <a:p>
            <a:pPr marL="514350" indent="-514350" eaLnBrk="0" hangingPunct="0">
              <a:buFontTx/>
              <a:buAutoNum type="romanLcParenBoth"/>
              <a:defRPr/>
            </a:pPr>
            <a:r>
              <a:rPr lang="en-US" dirty="0">
                <a:cs typeface="Times New Roman" pitchFamily="1" charset="0"/>
              </a:rPr>
              <a:t>Analytical method by computing mean and standard deviation of NPV and  P(NPV ≥ 0)</a:t>
            </a:r>
          </a:p>
          <a:p>
            <a:pPr eaLnBrk="0" hangingPunct="0">
              <a:defRPr/>
            </a:pPr>
            <a:r>
              <a:rPr lang="en-US" dirty="0" smtClean="0">
                <a:cs typeface="Times New Roman" pitchFamily="1" charset="0"/>
              </a:rPr>
              <a:t>  </a:t>
            </a:r>
            <a:endParaRPr lang="en-US" dirty="0">
              <a:cs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Book- Problem 18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1-</a:t>
            </a:r>
            <a:fld id="{C65A5963-416E-4231-A64F-4EFC55A755D4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16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1371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Times New Roman" pitchFamily="18" charset="0"/>
              </a:rPr>
              <a:t>Problem 18.</a:t>
            </a:r>
            <a:r>
              <a:rPr lang="en-US">
                <a:cs typeface="Times New Roman" pitchFamily="18" charset="0"/>
              </a:rPr>
              <a:t> </a:t>
            </a:r>
            <a:r>
              <a:rPr lang="en-US"/>
              <a:t>A four-year financial project is forecast to have net cash inflows of $20,000; $25,000; $30,000; and $50,000 in the next four years. It will cost $75,000 to implement the project payable at the beginning of the project. If the required rate of return is 0.2, con­duct a discounted cash flow calculation to determine the NPV.</a:t>
            </a:r>
          </a:p>
        </p:txBody>
      </p:sp>
      <p:sp>
        <p:nvSpPr>
          <p:cNvPr id="2062" name="TextBox 5"/>
          <p:cNvSpPr txBox="1">
            <a:spLocks noChangeArrowheads="1"/>
          </p:cNvSpPr>
          <p:nvPr/>
        </p:nvSpPr>
        <p:spPr bwMode="auto">
          <a:xfrm>
            <a:off x="914400" y="4572000"/>
            <a:ext cx="1665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I</a:t>
            </a:r>
            <a:r>
              <a:rPr lang="en-US" baseline="-25000"/>
              <a:t>0</a:t>
            </a:r>
            <a:r>
              <a:rPr lang="en-US"/>
              <a:t> = -75000</a:t>
            </a:r>
          </a:p>
        </p:txBody>
      </p:sp>
      <p:sp>
        <p:nvSpPr>
          <p:cNvPr id="2063" name="TextBox 5"/>
          <p:cNvSpPr txBox="1">
            <a:spLocks noChangeArrowheads="1"/>
          </p:cNvSpPr>
          <p:nvPr/>
        </p:nvSpPr>
        <p:spPr bwMode="auto">
          <a:xfrm>
            <a:off x="3352800" y="4495800"/>
            <a:ext cx="525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P1 = 20,000(1.2)</a:t>
            </a:r>
            <a:r>
              <a:rPr lang="en-US" baseline="30000"/>
              <a:t>(-1)  </a:t>
            </a:r>
            <a:r>
              <a:rPr lang="en-US">
                <a:sym typeface="Wingdings" pitchFamily="2" charset="2"/>
              </a:rPr>
              <a:t>, P2= </a:t>
            </a:r>
            <a:r>
              <a:rPr lang="en-US"/>
              <a:t>25,000(1.2)</a:t>
            </a:r>
            <a:r>
              <a:rPr lang="en-US" baseline="30000"/>
              <a:t>(-2) </a:t>
            </a:r>
            <a:r>
              <a:rPr lang="en-US">
                <a:sym typeface="Wingdings" pitchFamily="2" charset="2"/>
              </a:rPr>
              <a:t>, P3=</a:t>
            </a:r>
            <a:r>
              <a:rPr lang="en-US" baseline="30000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30,000(</a:t>
            </a:r>
            <a:r>
              <a:rPr lang="en-US"/>
              <a:t>1.2)</a:t>
            </a:r>
            <a:r>
              <a:rPr lang="en-US" baseline="30000"/>
              <a:t>(-3)</a:t>
            </a:r>
            <a:r>
              <a:rPr lang="en-US"/>
              <a:t> , P4 = </a:t>
            </a:r>
            <a:r>
              <a:rPr lang="en-US">
                <a:sym typeface="Wingdings" pitchFamily="2" charset="2"/>
              </a:rPr>
              <a:t>50,000(</a:t>
            </a:r>
            <a:r>
              <a:rPr lang="en-US"/>
              <a:t>1.2)</a:t>
            </a:r>
            <a:r>
              <a:rPr lang="en-US" baseline="30000"/>
              <a:t>(-4)</a:t>
            </a:r>
            <a:r>
              <a:rPr lang="en-US"/>
              <a:t>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57200" y="3352800"/>
            <a:ext cx="5181600" cy="1646238"/>
            <a:chOff x="457200" y="3352800"/>
            <a:chExt cx="5181600" cy="1646238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57200" y="4191000"/>
              <a:ext cx="5181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953294" y="3771106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5" name="TextBox 10"/>
            <p:cNvSpPr txBox="1">
              <a:spLocks noChangeArrowheads="1"/>
            </p:cNvSpPr>
            <p:nvPr/>
          </p:nvSpPr>
          <p:spPr bwMode="auto">
            <a:xfrm>
              <a:off x="457200" y="3897313"/>
              <a:ext cx="300038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0</a:t>
              </a:r>
            </a:p>
          </p:txBody>
        </p:sp>
        <p:sp>
          <p:nvSpPr>
            <p:cNvPr id="8206" name="TextBox 11"/>
            <p:cNvSpPr txBox="1">
              <a:spLocks noChangeArrowheads="1"/>
            </p:cNvSpPr>
            <p:nvPr/>
          </p:nvSpPr>
          <p:spPr bwMode="auto">
            <a:xfrm>
              <a:off x="1231900" y="4127500"/>
              <a:ext cx="300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1783557" y="3771106"/>
              <a:ext cx="838200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8" name="TextBox 13"/>
            <p:cNvSpPr txBox="1">
              <a:spLocks noChangeArrowheads="1"/>
            </p:cNvSpPr>
            <p:nvPr/>
          </p:nvSpPr>
          <p:spPr bwMode="auto">
            <a:xfrm>
              <a:off x="2062163" y="4127500"/>
              <a:ext cx="30003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2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>
              <a:off x="206375" y="4594225"/>
              <a:ext cx="80803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2626519" y="3771106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1" name="TextBox 18"/>
            <p:cNvSpPr txBox="1">
              <a:spLocks noChangeArrowheads="1"/>
            </p:cNvSpPr>
            <p:nvPr/>
          </p:nvSpPr>
          <p:spPr bwMode="auto">
            <a:xfrm>
              <a:off x="2905124" y="4127500"/>
              <a:ext cx="300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3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3459957" y="3771106"/>
              <a:ext cx="838200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3" name="TextBox 20"/>
            <p:cNvSpPr txBox="1">
              <a:spLocks noChangeArrowheads="1"/>
            </p:cNvSpPr>
            <p:nvPr/>
          </p:nvSpPr>
          <p:spPr bwMode="auto">
            <a:xfrm>
              <a:off x="3738562" y="4127500"/>
              <a:ext cx="300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4</a:t>
              </a:r>
            </a:p>
          </p:txBody>
        </p:sp>
      </p:grp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228600" y="541020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NPV = -75,000+ 16666.7+17361.1+17361.1+24112.7 = 501.5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63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Book- Problem 19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1-</a:t>
            </a:r>
            <a:fld id="{9D2A5A51-4018-469F-95F4-B41B44BB9A5A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17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1371600"/>
            <a:ext cx="9144000" cy="230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19. In the project described in Problem 18, assume that the net cash inflows are probabilistic variables. Further assume that each forecast net cash inflow is normally distributed with standard deviations of $1,000, $1,500, $2,000, and $3,500, respectively. What is the probability that the actual NPV will be positive?</a:t>
            </a:r>
          </a:p>
          <a:p>
            <a:r>
              <a:rPr lang="en-US"/>
              <a:t>Solve the problem (a)  Using statistics, (b) Using Simulation in Excel.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0" y="3581400"/>
            <a:ext cx="9144000" cy="2678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Solution using Statistics (Analytical Solution)</a:t>
            </a:r>
          </a:p>
          <a:p>
            <a:r>
              <a:rPr lang="en-US"/>
              <a:t>NPV = I0+Sum(Pt), Pt = kFt, Ft (Mean, StdDev)</a:t>
            </a:r>
          </a:p>
          <a:p>
            <a:r>
              <a:rPr lang="en-US"/>
              <a:t>Mean I</a:t>
            </a:r>
            <a:r>
              <a:rPr lang="en-US" baseline="-25000"/>
              <a:t>0</a:t>
            </a:r>
            <a:r>
              <a:rPr lang="en-US"/>
              <a:t> = -75000</a:t>
            </a:r>
          </a:p>
          <a:p>
            <a:r>
              <a:rPr lang="en-US"/>
              <a:t>Mean P</a:t>
            </a:r>
            <a:r>
              <a:rPr lang="en-US" baseline="-25000"/>
              <a:t>1</a:t>
            </a:r>
            <a:r>
              <a:rPr lang="en-US"/>
              <a:t> = 20000(1.2)</a:t>
            </a:r>
            <a:r>
              <a:rPr lang="en-US" baseline="30000"/>
              <a:t>(-1)  </a:t>
            </a:r>
            <a:r>
              <a:rPr lang="en-US"/>
              <a:t> = 16666.7</a:t>
            </a:r>
          </a:p>
          <a:p>
            <a:r>
              <a:rPr lang="en-US"/>
              <a:t>Mean P</a:t>
            </a:r>
            <a:r>
              <a:rPr lang="en-US" baseline="-25000"/>
              <a:t>2</a:t>
            </a:r>
            <a:r>
              <a:rPr lang="en-US"/>
              <a:t> = 25000(1.2)</a:t>
            </a:r>
            <a:r>
              <a:rPr lang="en-US" baseline="30000"/>
              <a:t>(-2)   </a:t>
            </a:r>
            <a:r>
              <a:rPr lang="en-US"/>
              <a:t>= 17361.1</a:t>
            </a:r>
          </a:p>
          <a:p>
            <a:r>
              <a:rPr lang="en-US"/>
              <a:t>Mean P</a:t>
            </a:r>
            <a:r>
              <a:rPr lang="en-US" baseline="-25000"/>
              <a:t>3</a:t>
            </a:r>
            <a:r>
              <a:rPr lang="en-US"/>
              <a:t> = 30000(1.2)</a:t>
            </a:r>
            <a:r>
              <a:rPr lang="en-US" baseline="30000"/>
              <a:t>(-3)</a:t>
            </a:r>
            <a:r>
              <a:rPr lang="en-US"/>
              <a:t>  =  17361.1</a:t>
            </a:r>
          </a:p>
          <a:p>
            <a:r>
              <a:rPr lang="en-US"/>
              <a:t>Mean P</a:t>
            </a:r>
            <a:r>
              <a:rPr lang="en-US" baseline="-25000"/>
              <a:t>4</a:t>
            </a:r>
            <a:r>
              <a:rPr lang="en-US"/>
              <a:t> = 50000(1.2)</a:t>
            </a:r>
            <a:r>
              <a:rPr lang="en-US" baseline="30000"/>
              <a:t>(-4)  </a:t>
            </a:r>
            <a:r>
              <a:rPr lang="en-US"/>
              <a:t>=  24112.7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Book- Problem 19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1-</a:t>
            </a:r>
            <a:fld id="{673FA5A9-89C2-4460-9E0C-674D95696067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18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0" y="1371600"/>
            <a:ext cx="9144000" cy="4524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Present Value of the “Mean” of NPV is: </a:t>
            </a:r>
          </a:p>
          <a:p>
            <a:r>
              <a:rPr lang="en-US"/>
              <a:t>Mean NPV = -75000+16666.7+17361.1+17361.1+24112.7 = 501.6</a:t>
            </a:r>
          </a:p>
          <a:p>
            <a:r>
              <a:rPr lang="en-US"/>
              <a:t>The  Present Value of the “Standard Deviation ” of each cash flow is: </a:t>
            </a:r>
          </a:p>
          <a:p>
            <a:r>
              <a:rPr lang="en-US"/>
              <a:t> Standard Deviation  I</a:t>
            </a:r>
            <a:r>
              <a:rPr lang="en-US" baseline="-25000"/>
              <a:t>0</a:t>
            </a:r>
            <a:r>
              <a:rPr lang="en-US"/>
              <a:t> = 0</a:t>
            </a:r>
          </a:p>
          <a:p>
            <a:r>
              <a:rPr lang="en-US"/>
              <a:t>Standard Deviation  P</a:t>
            </a:r>
            <a:r>
              <a:rPr lang="en-US" baseline="-25000"/>
              <a:t>1</a:t>
            </a:r>
            <a:r>
              <a:rPr lang="en-US"/>
              <a:t> = (1.2)</a:t>
            </a:r>
            <a:r>
              <a:rPr lang="en-US" baseline="30000"/>
              <a:t>(-1) </a:t>
            </a:r>
            <a:r>
              <a:rPr lang="en-US"/>
              <a:t>(1000)</a:t>
            </a:r>
            <a:r>
              <a:rPr lang="en-US" baseline="30000"/>
              <a:t> </a:t>
            </a:r>
            <a:r>
              <a:rPr lang="en-US"/>
              <a:t> = 833.3</a:t>
            </a:r>
          </a:p>
          <a:p>
            <a:r>
              <a:rPr lang="en-US"/>
              <a:t>Standard Deviation  P</a:t>
            </a:r>
            <a:r>
              <a:rPr lang="en-US" baseline="-25000"/>
              <a:t>2</a:t>
            </a:r>
            <a:r>
              <a:rPr lang="en-US"/>
              <a:t> = (1.2)</a:t>
            </a:r>
            <a:r>
              <a:rPr lang="en-US" baseline="30000"/>
              <a:t>(-2) </a:t>
            </a:r>
            <a:r>
              <a:rPr lang="en-US"/>
              <a:t>(1500)</a:t>
            </a:r>
            <a:r>
              <a:rPr lang="en-US" baseline="30000"/>
              <a:t> </a:t>
            </a:r>
            <a:r>
              <a:rPr lang="en-US"/>
              <a:t> = 1041.7</a:t>
            </a:r>
          </a:p>
          <a:p>
            <a:r>
              <a:rPr lang="en-US"/>
              <a:t>Standard Deviation  P</a:t>
            </a:r>
            <a:r>
              <a:rPr lang="en-US" baseline="-25000"/>
              <a:t>3</a:t>
            </a:r>
            <a:r>
              <a:rPr lang="en-US"/>
              <a:t> = (1.2)</a:t>
            </a:r>
            <a:r>
              <a:rPr lang="en-US" baseline="30000"/>
              <a:t>(-3) </a:t>
            </a:r>
            <a:r>
              <a:rPr lang="en-US"/>
              <a:t>(2000)</a:t>
            </a:r>
            <a:r>
              <a:rPr lang="en-US" baseline="30000"/>
              <a:t> </a:t>
            </a:r>
            <a:r>
              <a:rPr lang="en-US"/>
              <a:t> = 1157.4</a:t>
            </a:r>
          </a:p>
          <a:p>
            <a:r>
              <a:rPr lang="en-US"/>
              <a:t>Standard Deviation  P</a:t>
            </a:r>
            <a:r>
              <a:rPr lang="en-US" baseline="-25000"/>
              <a:t>4</a:t>
            </a:r>
            <a:r>
              <a:rPr lang="en-US"/>
              <a:t> = (1.2)</a:t>
            </a:r>
            <a:r>
              <a:rPr lang="en-US" baseline="30000"/>
              <a:t>(-4) </a:t>
            </a:r>
            <a:r>
              <a:rPr lang="en-US"/>
              <a:t>(3500)</a:t>
            </a:r>
            <a:r>
              <a:rPr lang="en-US" baseline="30000"/>
              <a:t> </a:t>
            </a:r>
            <a:r>
              <a:rPr lang="en-US"/>
              <a:t> = 1687.9</a:t>
            </a:r>
          </a:p>
          <a:p>
            <a:r>
              <a:rPr lang="en-US" baseline="30000"/>
              <a:t> </a:t>
            </a:r>
            <a:r>
              <a:rPr lang="en-US"/>
              <a:t>The Present Value of the “Standard Deviation ” of NPV is: </a:t>
            </a:r>
          </a:p>
          <a:p>
            <a:r>
              <a:rPr lang="en-US" baseline="30000"/>
              <a:t> </a:t>
            </a:r>
            <a:r>
              <a:rPr lang="en-US"/>
              <a:t>Variance NPV =  Var(I</a:t>
            </a:r>
            <a:r>
              <a:rPr lang="en-US" baseline="-25000"/>
              <a:t>0)</a:t>
            </a:r>
            <a:r>
              <a:rPr lang="en-US"/>
              <a:t> +Var(P</a:t>
            </a:r>
            <a:r>
              <a:rPr lang="en-US" baseline="-25000"/>
              <a:t>1)</a:t>
            </a:r>
            <a:r>
              <a:rPr lang="en-US"/>
              <a:t>+ Var(P</a:t>
            </a:r>
            <a:r>
              <a:rPr lang="en-US" baseline="-25000"/>
              <a:t>2</a:t>
            </a:r>
            <a:r>
              <a:rPr lang="en-US"/>
              <a:t> )+ Var(P</a:t>
            </a:r>
            <a:r>
              <a:rPr lang="en-US" baseline="-25000"/>
              <a:t>3</a:t>
            </a:r>
            <a:r>
              <a:rPr lang="en-US"/>
              <a:t>)+Var(P</a:t>
            </a:r>
            <a:r>
              <a:rPr lang="en-US" baseline="-25000"/>
              <a:t>4</a:t>
            </a:r>
            <a:r>
              <a:rPr lang="en-US"/>
              <a:t>) </a:t>
            </a:r>
          </a:p>
          <a:p>
            <a:r>
              <a:rPr lang="en-US" baseline="30000"/>
              <a:t> </a:t>
            </a:r>
            <a:r>
              <a:rPr lang="en-US"/>
              <a:t>Variance NPV =  5968064</a:t>
            </a:r>
          </a:p>
          <a:p>
            <a:r>
              <a:rPr lang="en-US"/>
              <a:t>Standard Deviation of NPV = 2443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US" b="1" smtClean="0">
                <a:latin typeface="Arial" charset="0"/>
                <a:cs typeface="Arial" charset="0"/>
              </a:rPr>
              <a:t>Book- Problem 19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fld id="{72B5619D-2BA5-4AC2-8950-524AAF963B3B}" type="datetime1">
              <a:rPr lang="en-US" sz="1200">
                <a:solidFill>
                  <a:schemeClr val="tx1">
                    <a:tint val="75000"/>
                  </a:schemeClr>
                </a:solidFill>
              </a:rPr>
              <a:pPr eaLnBrk="0" hangingPunct="0">
                <a:defRPr/>
              </a:pPr>
              <a:t>2/1/2012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0" hangingPunct="0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1-</a:t>
            </a:r>
            <a:fld id="{3E109B05-558F-48D5-B906-889F7D3E0502}" type="slidenum">
              <a:rPr lang="en-US" sz="1200">
                <a:solidFill>
                  <a:schemeClr val="tx1">
                    <a:tint val="75000"/>
                  </a:schemeClr>
                </a:solidFill>
              </a:rPr>
              <a:pPr algn="r" eaLnBrk="0" hangingPunct="0">
                <a:defRPr/>
              </a:pPr>
              <a:t>19</a:t>
            </a:fld>
            <a:endParaRPr 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0" y="1371600"/>
            <a:ext cx="9144000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Therefore, NPV is a Normal Variable with Mean of 501.6 and Standard Deviation of 2443</a:t>
            </a:r>
          </a:p>
          <a:p>
            <a:r>
              <a:rPr lang="en-US" dirty="0"/>
              <a:t>Z = (0-501.6)/2443 = -0.21</a:t>
            </a:r>
          </a:p>
          <a:p>
            <a:r>
              <a:rPr lang="en-US" dirty="0"/>
              <a:t>If you look at the Normal table in your book, you will see that the probability associated with +0.21 is 58.3%. That is the area to the left of +.21. Therefore the area to the right of -0.21 is the same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58.3%.</a:t>
            </a:r>
          </a:p>
          <a:p>
            <a:r>
              <a:rPr lang="en-US" dirty="0"/>
              <a:t>P(NPV≥0) = 58.3</a:t>
            </a:r>
          </a:p>
          <a:p>
            <a:r>
              <a:rPr lang="en-US" dirty="0"/>
              <a:t>The analytical solution is a rigorous reliable </a:t>
            </a:r>
            <a:r>
              <a:rPr lang="en-US"/>
              <a:t>solution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Discrete Probability Distribution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50825" y="1449388"/>
          <a:ext cx="2124075" cy="1828800"/>
        </p:xfrm>
        <a:graphic>
          <a:graphicData uri="http://schemas.openxmlformats.org/presentationml/2006/ole">
            <p:oleObj spid="_x0000_s2050" name="Worksheet" r:id="rId4" imgW="2124009" imgH="1828800" progId="Excel.Shee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15900" y="3392488"/>
            <a:ext cx="7345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 is probability of demand to be equal to 116?</a:t>
            </a:r>
          </a:p>
          <a:p>
            <a:r>
              <a:rPr lang="en-US" sz="2000"/>
              <a:t>What is probability of demand to be less than or equal to 116?</a:t>
            </a:r>
          </a:p>
          <a:p>
            <a:r>
              <a:rPr lang="en-US" sz="2000"/>
              <a:t>What is probability of demand to be greater than or equal to 116?</a:t>
            </a:r>
          </a:p>
          <a:p>
            <a:r>
              <a:rPr lang="en-US" sz="2000"/>
              <a:t>What is probability of demand to be equal to 113.3?</a:t>
            </a: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336800" y="1450975"/>
          <a:ext cx="2147888" cy="1828800"/>
        </p:xfrm>
        <a:graphic>
          <a:graphicData uri="http://schemas.openxmlformats.org/presentationml/2006/ole">
            <p:oleObj spid="_x0000_s2051" name="Worksheet" r:id="rId5" imgW="2124253" imgH="1828800" progId="Excel.Sheet.8">
              <p:embed/>
            </p:oleObj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64163" y="3384550"/>
            <a:ext cx="955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0.005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88125" y="3752850"/>
            <a:ext cx="1287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0.02+0.035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67625" y="3681413"/>
            <a:ext cx="955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0.055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985000" y="4041775"/>
            <a:ext cx="14954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1-0.055+0.005 =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59775" y="3968750"/>
            <a:ext cx="78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0.95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616575" y="4292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Continuous  Probability Distribution</a:t>
            </a:r>
          </a:p>
        </p:txBody>
      </p:sp>
      <p:pic>
        <p:nvPicPr>
          <p:cNvPr id="3076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4700" y="1381125"/>
            <a:ext cx="42957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010150" y="2881313"/>
            <a:ext cx="401638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5411788" y="2589213"/>
            <a:ext cx="395287" cy="8397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5805488" y="2479675"/>
            <a:ext cx="401637" cy="949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4608513" y="3136900"/>
            <a:ext cx="401637" cy="292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13"/>
          <p:cNvSpPr>
            <a:spLocks noChangeArrowheads="1"/>
          </p:cNvSpPr>
          <p:nvPr/>
        </p:nvSpPr>
        <p:spPr bwMode="auto">
          <a:xfrm>
            <a:off x="6192838" y="2297113"/>
            <a:ext cx="423862" cy="1131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4"/>
          <p:cNvSpPr>
            <a:spLocks noChangeArrowheads="1"/>
          </p:cNvSpPr>
          <p:nvPr/>
        </p:nvSpPr>
        <p:spPr bwMode="auto">
          <a:xfrm>
            <a:off x="6580188" y="1785938"/>
            <a:ext cx="392112" cy="1643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5"/>
          <p:cNvSpPr>
            <a:spLocks noChangeArrowheads="1"/>
          </p:cNvSpPr>
          <p:nvPr/>
        </p:nvSpPr>
        <p:spPr bwMode="auto">
          <a:xfrm>
            <a:off x="6972300" y="1420813"/>
            <a:ext cx="374650" cy="2008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6"/>
          <p:cNvSpPr>
            <a:spLocks noChangeArrowheads="1"/>
          </p:cNvSpPr>
          <p:nvPr/>
        </p:nvSpPr>
        <p:spPr bwMode="auto">
          <a:xfrm>
            <a:off x="7346950" y="1858963"/>
            <a:ext cx="401638" cy="1570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7"/>
          <p:cNvSpPr>
            <a:spLocks noChangeArrowheads="1"/>
          </p:cNvSpPr>
          <p:nvPr/>
        </p:nvSpPr>
        <p:spPr bwMode="auto">
          <a:xfrm>
            <a:off x="7748588" y="2625725"/>
            <a:ext cx="4127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8161338" y="2881313"/>
            <a:ext cx="390525" cy="547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8551863" y="3209925"/>
            <a:ext cx="358775" cy="219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72822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338" y="1341438"/>
            <a:ext cx="42957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24" name="Text Box 24"/>
          <p:cNvSpPr txBox="1">
            <a:spLocks noChangeArrowheads="1"/>
          </p:cNvSpPr>
          <p:nvPr/>
        </p:nvSpPr>
        <p:spPr bwMode="auto">
          <a:xfrm>
            <a:off x="3851275" y="3733800"/>
            <a:ext cx="4895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 is probability of demand to be equal to 130?</a:t>
            </a:r>
          </a:p>
        </p:txBody>
      </p:sp>
      <p:graphicFrame>
        <p:nvGraphicFramePr>
          <p:cNvPr id="972827" name="Object 27"/>
          <p:cNvGraphicFramePr>
            <a:graphicFrameLocks noChangeAspect="1"/>
          </p:cNvGraphicFramePr>
          <p:nvPr>
            <p:ph sz="half" idx="1"/>
          </p:nvPr>
        </p:nvGraphicFramePr>
        <p:xfrm>
          <a:off x="228600" y="3733800"/>
          <a:ext cx="3136900" cy="2511425"/>
        </p:xfrm>
        <a:graphic>
          <a:graphicData uri="http://schemas.openxmlformats.org/presentationml/2006/ole">
            <p:oleObj spid="_x0000_s3074" name="Worksheet" r:id="rId5" imgW="2485949" imgH="1990861" progId="Excel.Sheet.8">
              <p:embed/>
            </p:oleObj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79950" y="40274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816350" y="4419600"/>
            <a:ext cx="4895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 is probability of demand to be less than or equal to 145?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3851275" y="5105400"/>
            <a:ext cx="4895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 is probability of demand to be greater than  or equal to 145?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80063" y="4721225"/>
            <a:ext cx="25304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0.02+0.05+0.08+0.09+0.11 =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027988" y="4648200"/>
            <a:ext cx="78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0.35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56325" y="5465763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1-0.35 =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911975" y="5394325"/>
            <a:ext cx="78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0.65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59225" y="5754688"/>
            <a:ext cx="260199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P(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x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≥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X)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1-P(</a:t>
            </a:r>
            <a:r>
              <a:rPr lang="en-US" b="1" i="1" dirty="0" smtClean="0">
                <a:solidFill>
                  <a:srgbClr val="FF0000"/>
                </a:solidFill>
                <a:latin typeface="+mn-lt"/>
              </a:rPr>
              <a:t>x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≤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X)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972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4" grpId="0" build="p"/>
      <p:bldP spid="21" grpId="0"/>
      <p:bldP spid="22" grpId="0" build="p"/>
      <p:bldP spid="23" grpId="0" build="p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>
                <a:latin typeface="Arial" charset="0"/>
                <a:cs typeface="Arial" charset="0"/>
              </a:rPr>
              <a:t>Continuous Probability Distributions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35AC35C0-5E39-4C4E-A24C-A4547E0641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152400" y="1485900"/>
            <a:ext cx="89916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A continuous random variable</a:t>
            </a:r>
            <a:r>
              <a:rPr lang="en-US" sz="2800" i="1">
                <a:latin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cs typeface="Arial" charset="0"/>
              </a:rPr>
              <a:t>can assume any value in an interval on the real line or in a collection of intervals.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 We never compute the probability of a continuous random variable being equal to a specific value . This probability is always 0.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1" charset="2"/>
              <a:buChar char="v"/>
            </a:pPr>
            <a:r>
              <a:rPr lang="en-US" sz="2800">
                <a:latin typeface="Arial" charset="0"/>
                <a:cs typeface="Arial" charset="0"/>
              </a:rPr>
              <a:t>The probability of the random variable assuming a value within some given interval from </a:t>
            </a:r>
            <a:r>
              <a:rPr lang="en-US" sz="2800" i="1">
                <a:latin typeface="Arial" charset="0"/>
                <a:cs typeface="Arial" charset="0"/>
              </a:rPr>
              <a:t>x</a:t>
            </a:r>
            <a:r>
              <a:rPr lang="en-US" sz="2800" baseline="-25000">
                <a:latin typeface="Arial" charset="0"/>
                <a:cs typeface="Arial" charset="0"/>
              </a:rPr>
              <a:t>1</a:t>
            </a:r>
            <a:r>
              <a:rPr lang="en-US" sz="2800">
                <a:latin typeface="Arial" charset="0"/>
                <a:cs typeface="Arial" charset="0"/>
              </a:rPr>
              <a:t> to </a:t>
            </a:r>
            <a:r>
              <a:rPr lang="en-US" sz="2800" i="1">
                <a:latin typeface="Arial" charset="0"/>
                <a:cs typeface="Arial" charset="0"/>
              </a:rPr>
              <a:t>x</a:t>
            </a:r>
            <a:r>
              <a:rPr lang="en-US" sz="2800" baseline="-25000">
                <a:latin typeface="Arial" charset="0"/>
                <a:cs typeface="Arial" charset="0"/>
              </a:rPr>
              <a:t>2</a:t>
            </a:r>
            <a:r>
              <a:rPr lang="en-US" sz="2800">
                <a:latin typeface="Arial" charset="0"/>
                <a:cs typeface="Arial" charset="0"/>
              </a:rPr>
              <a:t> is defined to be the </a:t>
            </a:r>
            <a:r>
              <a:rPr lang="en-US" sz="2800" b="1">
                <a:latin typeface="Arial" charset="0"/>
                <a:cs typeface="Arial" charset="0"/>
              </a:rPr>
              <a:t>area under the graph</a:t>
            </a:r>
            <a:r>
              <a:rPr lang="en-US" sz="2800" b="1" i="1">
                <a:latin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cs typeface="Arial" charset="0"/>
              </a:rPr>
              <a:t>of the </a:t>
            </a:r>
            <a:r>
              <a:rPr lang="en-US" sz="2800" b="1">
                <a:latin typeface="Arial" charset="0"/>
                <a:cs typeface="Arial" charset="0"/>
              </a:rPr>
              <a:t>probability density function</a:t>
            </a:r>
            <a:r>
              <a:rPr lang="en-US" sz="2800" b="1" i="1">
                <a:latin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cs typeface="Arial" charset="0"/>
              </a:rPr>
              <a:t>between</a:t>
            </a:r>
            <a:r>
              <a:rPr lang="en-US" sz="2800" i="1">
                <a:latin typeface="Arial" charset="0"/>
                <a:cs typeface="Arial" charset="0"/>
              </a:rPr>
              <a:t> x</a:t>
            </a:r>
            <a:r>
              <a:rPr lang="en-US" sz="2800" baseline="-25000">
                <a:latin typeface="Arial" charset="0"/>
                <a:cs typeface="Arial" charset="0"/>
              </a:rPr>
              <a:t>1</a:t>
            </a:r>
            <a:r>
              <a:rPr lang="en-US" sz="2800" i="1">
                <a:latin typeface="Arial" charset="0"/>
                <a:cs typeface="Arial" charset="0"/>
              </a:rPr>
              <a:t> </a:t>
            </a:r>
            <a:r>
              <a:rPr lang="en-US" sz="2800">
                <a:latin typeface="Arial" charset="0"/>
                <a:cs typeface="Arial" charset="0"/>
              </a:rPr>
              <a:t>and</a:t>
            </a:r>
            <a:r>
              <a:rPr lang="en-US" sz="2800" i="1">
                <a:latin typeface="Arial" charset="0"/>
                <a:cs typeface="Arial" charset="0"/>
              </a:rPr>
              <a:t> x</a:t>
            </a:r>
            <a:r>
              <a:rPr lang="en-US" sz="2800" i="1" baseline="-25000">
                <a:latin typeface="Arial" charset="0"/>
                <a:cs typeface="Arial" charset="0"/>
              </a:rPr>
              <a:t>2</a:t>
            </a:r>
            <a:r>
              <a:rPr lang="en-US" sz="2800" i="1">
                <a:latin typeface="Arial" charset="0"/>
                <a:cs typeface="Arial" charset="0"/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1" charset="2"/>
              <a:buChar char="v"/>
            </a:pPr>
            <a:endParaRPr lang="en-US" sz="2800">
              <a:latin typeface="Arial" charset="0"/>
              <a:cs typeface="Arial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1" charset="2"/>
              <a:buChar char="v"/>
            </a:pPr>
            <a:endParaRPr lang="en-US" sz="28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Average for Grouped Data: Discrete or Continuous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3DC736A3-F2E8-4E07-8A8E-F11894BBA5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148263" y="1982788"/>
          <a:ext cx="3743325" cy="3508375"/>
        </p:xfrm>
        <a:graphic>
          <a:graphicData uri="http://schemas.openxmlformats.org/presentationml/2006/ole">
            <p:oleObj spid="_x0000_s4098" name="Worksheet" r:id="rId4" imgW="2124253" imgH="1990861" progId="Excel.Sheet.8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763" y="1676400"/>
          <a:ext cx="4387850" cy="1001713"/>
        </p:xfrm>
        <a:graphic>
          <a:graphicData uri="http://schemas.openxmlformats.org/presentationml/2006/ole">
            <p:oleObj spid="_x0000_s4099" name="Equation" r:id="rId5" imgW="1892160" imgH="431640" progId="Equation.3">
              <p:embed/>
            </p:oleObj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87338" y="2759075"/>
            <a:ext cx="47529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Average = 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+100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×0.02 </a:t>
            </a:r>
            <a:r>
              <a:rPr lang="en-US">
                <a:solidFill>
                  <a:srgbClr val="000000"/>
                </a:solidFill>
              </a:rPr>
              <a:t>+110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×0.05</a:t>
            </a:r>
            <a:r>
              <a:rPr lang="en-US">
                <a:solidFill>
                  <a:srgbClr val="000000"/>
                </a:solidFill>
              </a:rPr>
              <a:t>+120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×0.08</a:t>
            </a:r>
            <a:r>
              <a:rPr lang="en-US">
                <a:solidFill>
                  <a:srgbClr val="000000"/>
                </a:solidFill>
              </a:rPr>
              <a:t> +130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×0.09</a:t>
            </a:r>
            <a:r>
              <a:rPr lang="en-US">
                <a:solidFill>
                  <a:srgbClr val="000000"/>
                </a:solidFill>
              </a:rPr>
              <a:t>+140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×0.11</a:t>
            </a:r>
            <a:r>
              <a:rPr lang="en-US">
                <a:solidFill>
                  <a:srgbClr val="000000"/>
                </a:solidFill>
              </a:rPr>
              <a:t> +150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×0.16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</a:rPr>
              <a:t>+160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×0.20</a:t>
            </a:r>
            <a:r>
              <a:rPr lang="en-US">
                <a:solidFill>
                  <a:srgbClr val="000000"/>
                </a:solidFill>
              </a:rPr>
              <a:t> +170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×0.15 </a:t>
            </a:r>
            <a:r>
              <a:rPr lang="en-US">
                <a:solidFill>
                  <a:srgbClr val="000000"/>
                </a:solidFill>
              </a:rPr>
              <a:t>+180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×0.08</a:t>
            </a:r>
            <a:r>
              <a:rPr lang="en-US">
                <a:solidFill>
                  <a:srgbClr val="000000"/>
                </a:solidFill>
              </a:rPr>
              <a:t> +190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×0.05</a:t>
            </a:r>
            <a:r>
              <a:rPr lang="en-US">
                <a:solidFill>
                  <a:srgbClr val="000000"/>
                </a:solidFill>
              </a:rPr>
              <a:t>+200</a:t>
            </a:r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×0.01</a:t>
            </a:r>
          </a:p>
          <a:p>
            <a:pPr eaLnBrk="0" hangingPunct="0"/>
            <a:r>
              <a:rPr lang="en-US">
                <a:solidFill>
                  <a:srgbClr val="000000"/>
                </a:solidFill>
                <a:cs typeface="Times New Roman" pitchFamily="1" charset="0"/>
              </a:rPr>
              <a:t>Average = 151.6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Standard Deviation for Grouped Data: Discrete or Continuous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DF3D08-2DAF-4A9E-8EEA-4A0F0A316D34}" type="datetime1">
              <a:rPr lang="en-US"/>
              <a:pPr>
                <a:defRPr/>
              </a:pPr>
              <a:t>2/1/2012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5087AFC1-C364-4EEF-AC72-407C102FAD5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5153025" y="2012950"/>
          <a:ext cx="3759200" cy="3522663"/>
        </p:xfrm>
        <a:graphic>
          <a:graphicData uri="http://schemas.openxmlformats.org/presentationml/2006/ole">
            <p:oleObj spid="_x0000_s5122" name="Worksheet" r:id="rId4" imgW="2124253" imgH="1990861" progId="Excel.Sheet.8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-34925" y="1600200"/>
          <a:ext cx="4625975" cy="819150"/>
        </p:xfrm>
        <a:graphic>
          <a:graphicData uri="http://schemas.openxmlformats.org/presentationml/2006/ole">
            <p:oleObj spid="_x0000_s5123" name="Equation" r:id="rId5" imgW="2438280" imgH="431640" progId="Equation.3">
              <p:embed/>
            </p:oleObj>
          </a:graphicData>
        </a:graphic>
      </p:graphicFrame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7200" y="2438400"/>
            <a:ext cx="3505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Variance =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+(100-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 151.6 )</a:t>
            </a:r>
            <a:r>
              <a:rPr lang="en-US" baseline="30000" dirty="0">
                <a:solidFill>
                  <a:srgbClr val="000000"/>
                </a:solidFill>
                <a:cs typeface="Times New Roman" pitchFamily="1" charset="0"/>
              </a:rPr>
              <a:t>2 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×0.02    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+(110-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 151.6 )</a:t>
            </a:r>
            <a:r>
              <a:rPr lang="en-US" baseline="30000" dirty="0">
                <a:solidFill>
                  <a:srgbClr val="000000"/>
                </a:solidFill>
                <a:cs typeface="Times New Roman" pitchFamily="1" charset="0"/>
              </a:rPr>
              <a:t>2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×0.05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+(120-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 151.6 )</a:t>
            </a:r>
            <a:r>
              <a:rPr lang="en-US" baseline="30000" dirty="0">
                <a:solidFill>
                  <a:srgbClr val="000000"/>
                </a:solidFill>
                <a:cs typeface="Times New Roman" pitchFamily="1" charset="0"/>
              </a:rPr>
              <a:t>2 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×0.08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+…….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+……..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+(190-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 151.6 )</a:t>
            </a:r>
            <a:r>
              <a:rPr lang="en-US" baseline="30000" dirty="0">
                <a:solidFill>
                  <a:srgbClr val="000000"/>
                </a:solidFill>
                <a:cs typeface="Times New Roman" pitchFamily="1" charset="0"/>
              </a:rPr>
              <a:t>2 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×0.05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+(200-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 151.6 )</a:t>
            </a:r>
            <a:r>
              <a:rPr lang="en-US" baseline="30000" dirty="0">
                <a:solidFill>
                  <a:srgbClr val="000000"/>
                </a:solidFill>
                <a:cs typeface="Times New Roman" pitchFamily="1" charset="0"/>
              </a:rPr>
              <a:t>2 </a:t>
            </a:r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×0.01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Variance = 503.4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cs typeface="Times New Roman" pitchFamily="1" charset="0"/>
              </a:rPr>
              <a:t>Standard Deviation = 22.4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 Random Variable = Summation of Several Random 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B5619D-2BA5-4AC2-8950-524AAF963B3B}" type="datetime1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D45CF6FA-3B9B-4016-A59C-8AEF0634DA6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0" y="1600200"/>
            <a:ext cx="8445500" cy="1373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cs typeface="Times New Roman" pitchFamily="1" charset="0"/>
              </a:rPr>
              <a:t>We have a random variable </a:t>
            </a:r>
            <a:r>
              <a:rPr lang="en-US" sz="2800" b="1" i="1">
                <a:cs typeface="Times New Roman" pitchFamily="1" charset="0"/>
              </a:rPr>
              <a:t>y</a:t>
            </a:r>
            <a:r>
              <a:rPr lang="en-US" sz="2800">
                <a:cs typeface="Times New Roman" pitchFamily="1" charset="0"/>
              </a:rPr>
              <a:t> which is equal to summation of </a:t>
            </a:r>
            <a:r>
              <a:rPr lang="en-US" sz="2800" i="1">
                <a:cs typeface="Times New Roman" pitchFamily="1" charset="0"/>
              </a:rPr>
              <a:t> n </a:t>
            </a:r>
            <a:r>
              <a:rPr lang="en-US" sz="2800">
                <a:cs typeface="Times New Roman" pitchFamily="1" charset="0"/>
              </a:rPr>
              <a:t>random variables </a:t>
            </a:r>
            <a:r>
              <a:rPr lang="en-US" sz="2800" b="1" i="1">
                <a:cs typeface="Times New Roman" pitchFamily="1" charset="0"/>
              </a:rPr>
              <a:t> </a:t>
            </a:r>
            <a:r>
              <a:rPr lang="en-US" sz="2800" b="1" i="1"/>
              <a:t>x</a:t>
            </a:r>
            <a:r>
              <a:rPr lang="en-US" sz="2800" i="1"/>
              <a:t>:</a:t>
            </a:r>
            <a:r>
              <a:rPr lang="en-US" sz="2800" b="1" i="1"/>
              <a:t> N</a:t>
            </a:r>
            <a:r>
              <a:rPr lang="en-US" sz="2800" i="1"/>
              <a:t>(</a:t>
            </a:r>
            <a:r>
              <a:rPr lang="en-US" sz="2800" i="1">
                <a:latin typeface="Symbol" pitchFamily="18" charset="2"/>
              </a:rPr>
              <a:t>m</a:t>
            </a:r>
            <a:r>
              <a:rPr lang="en-US" sz="2800" i="1" baseline="-25000">
                <a:cs typeface="Times New Roman" pitchFamily="1" charset="0"/>
              </a:rPr>
              <a:t>x</a:t>
            </a:r>
            <a:r>
              <a:rPr lang="en-US" sz="2800" i="1"/>
              <a:t>, </a:t>
            </a:r>
            <a:r>
              <a:rPr lang="el-GR" sz="2800" i="1">
                <a:cs typeface="Times New Roman" pitchFamily="1" charset="0"/>
              </a:rPr>
              <a:t>σ</a:t>
            </a:r>
            <a:r>
              <a:rPr lang="en-US" sz="2800" i="1" baseline="-25000">
                <a:cs typeface="Times New Roman" pitchFamily="1" charset="0"/>
              </a:rPr>
              <a:t>x</a:t>
            </a:r>
            <a:r>
              <a:rPr lang="en-US" sz="2800" i="1">
                <a:cs typeface="Times New Roman" pitchFamily="1" charset="0"/>
              </a:rPr>
              <a:t>) </a:t>
            </a:r>
            <a:endParaRPr lang="en-US" sz="2800" b="1" i="1"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cs typeface="Times New Roman" pitchFamily="1" charset="0"/>
              </a:rPr>
              <a:t>y = x</a:t>
            </a:r>
            <a:r>
              <a:rPr lang="en-US" sz="2800" b="1" i="1" baseline="-25000">
                <a:cs typeface="Times New Roman" pitchFamily="1" charset="0"/>
              </a:rPr>
              <a:t>1</a:t>
            </a:r>
            <a:r>
              <a:rPr lang="en-US" sz="2800" b="1" i="1">
                <a:cs typeface="Times New Roman" pitchFamily="1" charset="0"/>
              </a:rPr>
              <a:t>+x</a:t>
            </a:r>
            <a:r>
              <a:rPr lang="en-US" sz="2800" b="1" i="1" baseline="-25000">
                <a:cs typeface="Times New Roman" pitchFamily="1" charset="0"/>
              </a:rPr>
              <a:t>2</a:t>
            </a:r>
            <a:r>
              <a:rPr lang="en-US" sz="2800" b="1" i="1">
                <a:cs typeface="Times New Roman" pitchFamily="1" charset="0"/>
              </a:rPr>
              <a:t>+x</a:t>
            </a:r>
            <a:r>
              <a:rPr lang="en-US" sz="2800" b="1" i="1" baseline="-25000">
                <a:cs typeface="Times New Roman" pitchFamily="1" charset="0"/>
              </a:rPr>
              <a:t>3</a:t>
            </a:r>
            <a:r>
              <a:rPr lang="en-US" sz="2800" b="1" i="1">
                <a:cs typeface="Times New Roman" pitchFamily="1" charset="0"/>
              </a:rPr>
              <a:t>+…….+x</a:t>
            </a:r>
            <a:r>
              <a:rPr lang="en-US" sz="2800" b="1" i="1" baseline="-25000">
                <a:cs typeface="Times New Roman" pitchFamily="1" charset="0"/>
              </a:rPr>
              <a:t>n</a:t>
            </a:r>
            <a:endParaRPr lang="en-US" sz="2800" i="1">
              <a:cs typeface="Times New Roman" pitchFamily="1" charset="0"/>
            </a:endParaRPr>
          </a:p>
        </p:txBody>
      </p:sp>
      <p:sp>
        <p:nvSpPr>
          <p:cNvPr id="35847" name="Rectangle 17"/>
          <p:cNvSpPr>
            <a:spLocks noChangeArrowheads="1"/>
          </p:cNvSpPr>
          <p:nvPr/>
        </p:nvSpPr>
        <p:spPr bwMode="auto">
          <a:xfrm>
            <a:off x="63500" y="3276600"/>
            <a:ext cx="8470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dirty="0" smtClean="0"/>
              <a:t>Note</a:t>
            </a:r>
            <a:r>
              <a:rPr lang="en-US" dirty="0"/>
              <a:t>: on the basis of </a:t>
            </a:r>
            <a:r>
              <a:rPr lang="en-US" dirty="0" smtClean="0"/>
              <a:t>the Central Limit Theorem, </a:t>
            </a:r>
            <a:r>
              <a:rPr lang="en-US" dirty="0"/>
              <a:t>if n is large, </a:t>
            </a:r>
            <a:r>
              <a:rPr lang="en-US" dirty="0" smtClean="0"/>
              <a:t>summation of n random variable (no matter what their distribution is) follows Normal distribution. </a:t>
            </a:r>
            <a:endParaRPr lang="en-US" dirty="0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63500" y="4572000"/>
            <a:ext cx="847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dirty="0">
                <a:cs typeface="Times New Roman" pitchFamily="1" charset="0"/>
              </a:rPr>
              <a:t>Find average and standard deviation of the random variable y in terms of </a:t>
            </a:r>
            <a:r>
              <a:rPr lang="en-US" sz="2800" i="1" dirty="0" err="1">
                <a:latin typeface="Symbol" pitchFamily="18" charset="2"/>
              </a:rPr>
              <a:t>m</a:t>
            </a:r>
            <a:r>
              <a:rPr lang="en-US" sz="2800" i="1" baseline="-25000" dirty="0" err="1">
                <a:cs typeface="Times New Roman" pitchFamily="1" charset="0"/>
              </a:rPr>
              <a:t>x</a:t>
            </a:r>
            <a:r>
              <a:rPr lang="en-US" sz="2800" i="1" dirty="0"/>
              <a:t>, </a:t>
            </a:r>
            <a:r>
              <a:rPr lang="el-GR" sz="2800" i="1" dirty="0">
                <a:cs typeface="Times New Roman" pitchFamily="1" charset="0"/>
              </a:rPr>
              <a:t>σ</a:t>
            </a:r>
            <a:r>
              <a:rPr lang="en-US" sz="2800" i="1" baseline="-25000" dirty="0" smtClean="0">
                <a:cs typeface="Times New Roman" pitchFamily="1" charset="0"/>
              </a:rPr>
              <a:t>x</a:t>
            </a:r>
            <a:endParaRPr lang="en-US" sz="2800" i="1" baseline="-25000" dirty="0">
              <a:cs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3584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 Random Variable = Summation of Several Random 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B5619D-2BA5-4AC2-8950-524AAF963B3B}" type="datetime1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05B8782D-B5E3-48BD-9902-C33538D94C6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52400" y="1752600"/>
            <a:ext cx="8445500" cy="436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Mean (y) = Mean(x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1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)+ Mean(x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2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)+ ….. +Mean(x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n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</a:t>
            </a:r>
          </a:p>
          <a:p>
            <a:pPr eaLnBrk="0" hangingPunct="0"/>
            <a:endParaRPr lang="en-US" sz="2800" b="1" i="1">
              <a:solidFill>
                <a:srgbClr val="1A1A7E"/>
              </a:solidFill>
              <a:latin typeface="Symbol" pitchFamily="18" charset="2"/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m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y</a:t>
            </a:r>
            <a:r>
              <a:rPr lang="en-US" sz="2800" b="1" i="1">
                <a:solidFill>
                  <a:schemeClr val="accent2"/>
                </a:solidFill>
                <a:cs typeface="Times New Roman" pitchFamily="1" charset="0"/>
              </a:rPr>
              <a:t> = </a:t>
            </a:r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m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x1</a:t>
            </a:r>
            <a:r>
              <a:rPr lang="en-US" sz="2800" b="1" i="1">
                <a:solidFill>
                  <a:schemeClr val="accent2"/>
                </a:solidFill>
                <a:cs typeface="Times New Roman" pitchFamily="1" charset="0"/>
              </a:rPr>
              <a:t>+…….</a:t>
            </a:r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m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xn</a:t>
            </a:r>
          </a:p>
          <a:p>
            <a:pPr eaLnBrk="0" hangingPunct="0"/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 </a:t>
            </a:r>
            <a:endParaRPr lang="en-US" sz="2800" b="1" i="1" baseline="-25000">
              <a:solidFill>
                <a:srgbClr val="1A1A7E"/>
              </a:solidFill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Var(y )= Var(x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1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)+Var(x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2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)+ …+Var(x</a:t>
            </a:r>
            <a:r>
              <a:rPr lang="en-US" sz="2800" b="1" i="1" baseline="-25000">
                <a:solidFill>
                  <a:srgbClr val="1A1A7E"/>
                </a:solidFill>
                <a:cs typeface="Times New Roman" pitchFamily="1" charset="0"/>
              </a:rPr>
              <a:t>n</a:t>
            </a:r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)</a:t>
            </a:r>
          </a:p>
          <a:p>
            <a:pPr eaLnBrk="0" hangingPunct="0"/>
            <a:endParaRPr lang="en-US" sz="2800" b="1" i="1">
              <a:solidFill>
                <a:srgbClr val="1A1A7E"/>
              </a:solidFill>
              <a:latin typeface="Symbol" pitchFamily="18" charset="2"/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y</a:t>
            </a:r>
            <a:r>
              <a:rPr lang="en-US" sz="2800" b="1" i="1" baseline="30000">
                <a:solidFill>
                  <a:schemeClr val="accent2"/>
                </a:solidFill>
                <a:cs typeface="Times New Roman" pitchFamily="1" charset="0"/>
              </a:rPr>
              <a:t>2 </a:t>
            </a:r>
            <a:r>
              <a:rPr lang="en-US" sz="2800" b="1" i="1">
                <a:solidFill>
                  <a:schemeClr val="accent2"/>
                </a:solidFill>
                <a:cs typeface="Times New Roman" pitchFamily="1" charset="0"/>
              </a:rPr>
              <a:t>= </a:t>
            </a:r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x1</a:t>
            </a:r>
            <a:r>
              <a:rPr lang="en-US" sz="2800" b="1" i="1" baseline="30000">
                <a:solidFill>
                  <a:schemeClr val="accent2"/>
                </a:solidFill>
                <a:cs typeface="Times New Roman" pitchFamily="1" charset="0"/>
              </a:rPr>
              <a:t>2 </a:t>
            </a:r>
            <a:r>
              <a:rPr lang="en-US" sz="2800" b="1" i="1">
                <a:solidFill>
                  <a:schemeClr val="accent2"/>
                </a:solidFill>
                <a:cs typeface="Times New Roman" pitchFamily="1" charset="0"/>
              </a:rPr>
              <a:t>+…….</a:t>
            </a:r>
            <a:r>
              <a:rPr lang="en-US" sz="2800" b="1" i="1">
                <a:solidFill>
                  <a:schemeClr val="accent2"/>
                </a:solidFill>
                <a:latin typeface="Symbol" pitchFamily="18" charset="2"/>
                <a:cs typeface="Times New Roman" pitchFamily="1" charset="0"/>
              </a:rPr>
              <a:t>s</a:t>
            </a:r>
            <a:r>
              <a:rPr lang="en-US" sz="2800" b="1" i="1" baseline="30000">
                <a:solidFill>
                  <a:schemeClr val="accent2"/>
                </a:solidFill>
                <a:cs typeface="Times New Roman" pitchFamily="1" charset="0"/>
              </a:rPr>
              <a:t>2 </a:t>
            </a:r>
            <a:r>
              <a:rPr lang="en-US" sz="2800" b="1" i="1" baseline="-25000">
                <a:solidFill>
                  <a:schemeClr val="accent2"/>
                </a:solidFill>
                <a:cs typeface="Times New Roman" pitchFamily="1" charset="0"/>
              </a:rPr>
              <a:t>xn</a:t>
            </a:r>
          </a:p>
          <a:p>
            <a:pPr eaLnBrk="0" hangingPunct="0"/>
            <a:endParaRPr lang="en-US" sz="2800" b="1" i="1">
              <a:solidFill>
                <a:schemeClr val="accent2"/>
              </a:solidFill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solidFill>
                  <a:srgbClr val="1A1A7E"/>
                </a:solidFill>
                <a:cs typeface="Times New Roman" pitchFamily="1" charset="0"/>
              </a:rPr>
              <a:t>StdDev (y) = SQRT(Var(y))</a:t>
            </a:r>
          </a:p>
          <a:p>
            <a:pPr eaLnBrk="0" hangingPunct="0"/>
            <a:endParaRPr lang="en-US" sz="2800" i="1">
              <a:solidFill>
                <a:srgbClr val="1A1A7E"/>
              </a:solidFill>
              <a:cs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 Random Variable = Another Random  Variable Multiplied by a Constant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B5619D-2BA5-4AC2-8950-524AAF963B3B}" type="datetime1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Ardavan Asef-Vaziri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F3D7F4DE-1D35-438C-A56B-E8AED53484B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0" y="1600200"/>
            <a:ext cx="8445500" cy="1373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cs typeface="Times New Roman" pitchFamily="1" charset="0"/>
              </a:rPr>
              <a:t>We have a random variable </a:t>
            </a:r>
            <a:r>
              <a:rPr lang="en-US" sz="2800" b="1" i="1">
                <a:cs typeface="Times New Roman" pitchFamily="1" charset="0"/>
              </a:rPr>
              <a:t>y</a:t>
            </a:r>
            <a:r>
              <a:rPr lang="en-US" sz="2800">
                <a:cs typeface="Times New Roman" pitchFamily="1" charset="0"/>
              </a:rPr>
              <a:t> which is equal to random variables </a:t>
            </a:r>
            <a:r>
              <a:rPr lang="en-US" sz="2800" b="1" i="1">
                <a:cs typeface="Times New Roman" pitchFamily="1" charset="0"/>
              </a:rPr>
              <a:t> </a:t>
            </a:r>
            <a:r>
              <a:rPr lang="en-US" sz="2800" b="1" i="1"/>
              <a:t>x</a:t>
            </a:r>
            <a:r>
              <a:rPr lang="en-US" sz="2800" i="1"/>
              <a:t>:</a:t>
            </a:r>
            <a:r>
              <a:rPr lang="en-US" sz="2800" b="1" i="1"/>
              <a:t> N</a:t>
            </a:r>
            <a:r>
              <a:rPr lang="en-US" sz="2800" i="1"/>
              <a:t>(</a:t>
            </a:r>
            <a:r>
              <a:rPr lang="en-US" sz="2800" i="1">
                <a:latin typeface="Symbol" pitchFamily="18" charset="2"/>
              </a:rPr>
              <a:t>m</a:t>
            </a:r>
            <a:r>
              <a:rPr lang="en-US" sz="2800" i="1" baseline="-25000">
                <a:cs typeface="Times New Roman" pitchFamily="1" charset="0"/>
              </a:rPr>
              <a:t>x</a:t>
            </a:r>
            <a:r>
              <a:rPr lang="en-US" sz="2800" i="1"/>
              <a:t>, </a:t>
            </a:r>
            <a:r>
              <a:rPr lang="el-GR" sz="2800" i="1">
                <a:cs typeface="Times New Roman" pitchFamily="1" charset="0"/>
              </a:rPr>
              <a:t>σ</a:t>
            </a:r>
            <a:r>
              <a:rPr lang="en-US" sz="2800" i="1" baseline="-25000">
                <a:cs typeface="Times New Roman" pitchFamily="1" charset="0"/>
              </a:rPr>
              <a:t>x</a:t>
            </a:r>
            <a:r>
              <a:rPr lang="en-US" sz="2800" i="1">
                <a:cs typeface="Times New Roman" pitchFamily="1" charset="0"/>
              </a:rPr>
              <a:t>) multiplied by a constant k</a:t>
            </a:r>
            <a:endParaRPr lang="en-US" sz="2800" b="1" i="1">
              <a:cs typeface="Times New Roman" pitchFamily="1" charset="0"/>
            </a:endParaRPr>
          </a:p>
          <a:p>
            <a:pPr eaLnBrk="0" hangingPunct="0"/>
            <a:r>
              <a:rPr lang="en-US" sz="2800" b="1" i="1">
                <a:cs typeface="Times New Roman" pitchFamily="1" charset="0"/>
              </a:rPr>
              <a:t>y = kx</a:t>
            </a:r>
            <a:endParaRPr lang="en-US" sz="2800" i="1">
              <a:cs typeface="Times New Roman" pitchFamily="1" charset="0"/>
            </a:endParaRPr>
          </a:p>
        </p:txBody>
      </p:sp>
      <p:sp>
        <p:nvSpPr>
          <p:cNvPr id="35847" name="Rectangle 17"/>
          <p:cNvSpPr>
            <a:spLocks noChangeArrowheads="1"/>
          </p:cNvSpPr>
          <p:nvPr/>
        </p:nvSpPr>
        <p:spPr bwMode="auto">
          <a:xfrm>
            <a:off x="0" y="3276600"/>
            <a:ext cx="8470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cs typeface="Times New Roman" pitchFamily="1" charset="0"/>
              </a:rPr>
              <a:t>Find Average and Standard deviation of the random variable </a:t>
            </a:r>
            <a:r>
              <a:rPr lang="en-US" sz="2800" b="1" i="1">
                <a:cs typeface="Times New Roman" pitchFamily="1" charset="0"/>
              </a:rPr>
              <a:t>y</a:t>
            </a:r>
            <a:r>
              <a:rPr lang="en-US" sz="2800">
                <a:cs typeface="Times New Roman" pitchFamily="1" charset="0"/>
              </a:rPr>
              <a:t> in terms of </a:t>
            </a:r>
            <a:r>
              <a:rPr lang="en-US" sz="2800" i="1">
                <a:latin typeface="Symbol" pitchFamily="18" charset="2"/>
              </a:rPr>
              <a:t>m</a:t>
            </a:r>
            <a:r>
              <a:rPr lang="en-US" sz="2800" i="1" baseline="-25000">
                <a:cs typeface="Times New Roman" pitchFamily="1" charset="0"/>
              </a:rPr>
              <a:t>x</a:t>
            </a:r>
            <a:r>
              <a:rPr lang="en-US" sz="2800" i="1"/>
              <a:t>, </a:t>
            </a:r>
            <a:r>
              <a:rPr lang="el-GR" sz="2800" i="1">
                <a:cs typeface="Times New Roman" pitchFamily="1" charset="0"/>
              </a:rPr>
              <a:t>σ</a:t>
            </a:r>
            <a:r>
              <a:rPr lang="en-US" sz="2800" i="1" baseline="-25000">
                <a:cs typeface="Times New Roman" pitchFamily="1" charset="0"/>
              </a:rPr>
              <a:t>x</a:t>
            </a:r>
            <a:endParaRPr lang="en-US" sz="2800" b="1" i="1">
              <a:cs typeface="Times New Roman" pitchFamily="1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58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12174</TotalTime>
  <Pages>26</Pages>
  <Words>1329</Words>
  <Application>Microsoft Office PowerPoint</Application>
  <PresentationFormat>Letter Paper (8.5x11 in)</PresentationFormat>
  <Paragraphs>219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Worksheet</vt:lpstr>
      <vt:lpstr>Equation</vt:lpstr>
      <vt:lpstr>Discrete Probability Distribution</vt:lpstr>
      <vt:lpstr>Discrete Probability Distribution</vt:lpstr>
      <vt:lpstr>Continuous  Probability Distribution</vt:lpstr>
      <vt:lpstr>Continuous Probability Distributions</vt:lpstr>
      <vt:lpstr>Average for Grouped Data: Discrete or Continuous</vt:lpstr>
      <vt:lpstr>Standard Deviation for Grouped Data: Discrete or Continuous</vt:lpstr>
      <vt:lpstr>A Random Variable = Summation of Several Random Variables</vt:lpstr>
      <vt:lpstr>A Random Variable = Summation of Several Random Variables</vt:lpstr>
      <vt:lpstr>A Random Variable = Another Random  Variable Multiplied by a Constant</vt:lpstr>
      <vt:lpstr>A Random Variable = Another Random  Variable Multiplied by a Constant</vt:lpstr>
      <vt:lpstr>Assignment</vt:lpstr>
      <vt:lpstr>Slide 12</vt:lpstr>
      <vt:lpstr>Slide 13</vt:lpstr>
      <vt:lpstr>Slide 14</vt:lpstr>
      <vt:lpstr>Practice</vt:lpstr>
      <vt:lpstr>Book- Problem 18</vt:lpstr>
      <vt:lpstr>Book- Problem 19</vt:lpstr>
      <vt:lpstr>Book- Problem 19</vt:lpstr>
      <vt:lpstr>Book- Problem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/>
  <dc:creator>Dr. Scott M. Shafer</dc:creator>
  <cp:keywords/>
  <dc:description/>
  <cp:lastModifiedBy>College of Business and Economics</cp:lastModifiedBy>
  <cp:revision>192</cp:revision>
  <cp:lastPrinted>1998-02-09T17:15:34Z</cp:lastPrinted>
  <dcterms:created xsi:type="dcterms:W3CDTF">1996-09-25T17:10:06Z</dcterms:created>
  <dcterms:modified xsi:type="dcterms:W3CDTF">2012-02-01T08:24:27Z</dcterms:modified>
</cp:coreProperties>
</file>