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29" r:id="rId1"/>
  </p:sldMasterIdLst>
  <p:notesMasterIdLst>
    <p:notesMasterId r:id="rId24"/>
  </p:notesMasterIdLst>
  <p:handoutMasterIdLst>
    <p:handoutMasterId r:id="rId25"/>
  </p:handoutMasterIdLst>
  <p:sldIdLst>
    <p:sldId id="288" r:id="rId2"/>
    <p:sldId id="316" r:id="rId3"/>
    <p:sldId id="327" r:id="rId4"/>
    <p:sldId id="318" r:id="rId5"/>
    <p:sldId id="435" r:id="rId6"/>
    <p:sldId id="437" r:id="rId7"/>
    <p:sldId id="319" r:id="rId8"/>
    <p:sldId id="320" r:id="rId9"/>
    <p:sldId id="321" r:id="rId10"/>
    <p:sldId id="302" r:id="rId11"/>
    <p:sldId id="439" r:id="rId12"/>
    <p:sldId id="440" r:id="rId13"/>
    <p:sldId id="463" r:id="rId14"/>
    <p:sldId id="443" r:id="rId15"/>
    <p:sldId id="464" r:id="rId16"/>
    <p:sldId id="444" r:id="rId17"/>
    <p:sldId id="413" r:id="rId18"/>
    <p:sldId id="465" r:id="rId19"/>
    <p:sldId id="446" r:id="rId20"/>
    <p:sldId id="305" r:id="rId21"/>
    <p:sldId id="322" r:id="rId22"/>
    <p:sldId id="323" r:id="rId23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0000"/>
    <a:srgbClr val="AA3F3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47" autoAdjust="0"/>
    <p:restoredTop sz="94713" autoAdjust="0"/>
  </p:normalViewPr>
  <p:slideViewPr>
    <p:cSldViewPr>
      <p:cViewPr varScale="1">
        <p:scale>
          <a:sx n="98" d="100"/>
          <a:sy n="98" d="100"/>
        </p:scale>
        <p:origin x="-2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84"/>
    </p:cViewPr>
  </p:sorterViewPr>
  <p:notesViewPr>
    <p:cSldViewPr>
      <p:cViewPr varScale="1">
        <p:scale>
          <a:sx n="57" d="100"/>
          <a:sy n="57" d="100"/>
        </p:scale>
        <p:origin x="-2520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3686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9850" y="92075"/>
            <a:ext cx="281781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eaLnBrk="0" hangingPunct="0">
              <a:defRPr/>
            </a:pPr>
            <a:r>
              <a:rPr lang="en-US" sz="1400" dirty="0">
                <a:latin typeface="Times New Roman" pitchFamily="18" charset="0"/>
              </a:rPr>
              <a:t>Chapter 1: The Nature of Operations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400800" y="8750300"/>
            <a:ext cx="38735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 eaLnBrk="0" hangingPunct="0">
              <a:defRPr/>
            </a:pPr>
            <a:fld id="{41961920-DA66-4956-A8CE-EE4626EE8400}" type="slidenum">
              <a:rPr lang="en-US" sz="1400">
                <a:latin typeface="Times New Roman" pitchFamily="18" charset="0"/>
              </a:rPr>
              <a:pPr algn="r" eaLnBrk="0" hangingPunct="0"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62F8B-C758-4E30-940A-3F2A6FE82D0C}" type="datetime1">
              <a:rPr lang="en-US"/>
              <a:pPr>
                <a:defRPr/>
              </a:pPr>
              <a:t>1/24/2012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A471B12-CE57-4B1B-A53F-E0C8FC7745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89BD1-8222-41FD-963A-30CA9AEA5544}" type="datetime1">
              <a:rPr lang="en-US"/>
              <a:pPr>
                <a:defRPr/>
              </a:pPr>
              <a:t>1/24/2012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47A49610-0DEB-4157-9F12-A3BEDE20DE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609C6-F1D4-4713-90C5-86A1A62DD80D}" type="datetime1">
              <a:rPr lang="en-US"/>
              <a:pPr>
                <a:defRPr/>
              </a:pPr>
              <a:t>1/24/2012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848F7A4-85A0-4056-B7AD-8C7793334C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>
            <a:lvl1pPr>
              <a:defRPr/>
            </a:lvl1pPr>
            <a:lvl3pPr>
              <a:buFont typeface="Arial" pitchFamily="34" charset="0"/>
              <a:buChar char="–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7/1/2010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442E3E12-4716-4B2E-8259-C8C8FEC466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C5BD3-8C97-4B47-B725-86907A1DCCF2}" type="datetime1">
              <a:rPr lang="en-US"/>
              <a:pPr>
                <a:defRPr/>
              </a:pPr>
              <a:t>1/24/2012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9E82435D-8A8D-47A9-BAB7-6F16F13703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F3350-298D-4451-A92A-11C2A6BFF048}" type="datetime1">
              <a:rPr lang="en-US"/>
              <a:pPr>
                <a:defRPr/>
              </a:pPr>
              <a:t>1/24/2012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D9B3A648-2826-4DBF-B8F8-8B658372D9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2A752-1A1C-4907-9756-791C286F1E83}" type="datetime1">
              <a:rPr lang="en-US"/>
              <a:pPr>
                <a:defRPr/>
              </a:pPr>
              <a:t>1/24/2012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CEDF5E8C-FCCE-447C-A2BD-75FCD501E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DFE9B-675E-4A79-B1DB-DA0448DA89A0}" type="datetime1">
              <a:rPr lang="en-US"/>
              <a:pPr>
                <a:defRPr/>
              </a:pPr>
              <a:t>1/24/2012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8C0D70EF-9918-4AD1-9476-4F6B03465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E58F9-EE4E-4CF0-9DE0-0D5F1F9B98DB}" type="datetime1">
              <a:rPr lang="en-US"/>
              <a:pPr>
                <a:defRPr/>
              </a:pPr>
              <a:t>1/24/2012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1C823DAE-11A0-4B0D-9254-7519EF6612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2F4C9-B4E6-4749-B338-B80E63A94211}" type="datetime1">
              <a:rPr lang="en-US"/>
              <a:pPr>
                <a:defRPr/>
              </a:pPr>
              <a:t>1/24/2012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D7D902D9-C41D-40D8-A356-78DC6AF72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C63E6-315A-4578-AF40-09AA71E34154}" type="datetime1">
              <a:rPr lang="en-US"/>
              <a:pPr>
                <a:defRPr/>
              </a:pPr>
              <a:t>1/24/2012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DB0E20B2-B1E4-4033-A84A-FA6979F562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93838"/>
            <a:ext cx="82296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7/1/2010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176E4994-9978-4175-AA0A-25784D3A19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295400"/>
            <a:ext cx="9144000" cy="158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0" y="6324600"/>
            <a:ext cx="9144000" cy="158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5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</p:sldLayoutIdLst>
  <p:transition>
    <p:dissolve/>
  </p:transition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1" charset="2"/>
        <a:buChar char="v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1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package" Target="../embeddings/Microsoft_Office_Excel_Worksheet1.xlsx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package" Target="../embeddings/Microsoft_Office_Excel_Worksheet2.xlsx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package" Target="../embeddings/Microsoft_Office_Excel_Worksheet3.xlsx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5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latin typeface="Arial" charset="0"/>
                <a:cs typeface="Arial" charset="0"/>
              </a:rPr>
              <a:t>PMI Definition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0" y="1371600"/>
            <a:ext cx="91440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Monotype Sorts" pitchFamily="1" charset="2"/>
              <a:buNone/>
            </a:pPr>
            <a:r>
              <a:rPr lang="en-US" dirty="0" smtClean="0">
                <a:latin typeface="Arial" charset="0"/>
                <a:cs typeface="Arial" charset="0"/>
              </a:rPr>
              <a:t>	</a:t>
            </a:r>
            <a:r>
              <a:rPr lang="en-US" b="1" dirty="0" smtClean="0">
                <a:latin typeface="Arial" charset="0"/>
                <a:cs typeface="Arial" charset="0"/>
              </a:rPr>
              <a:t>Project: </a:t>
            </a:r>
            <a:r>
              <a:rPr lang="en-US" dirty="0" smtClean="0">
                <a:latin typeface="Arial" charset="0"/>
                <a:cs typeface="Arial" charset="0"/>
              </a:rPr>
              <a:t>A project is a unique temporary endeavor, with a set beginning and end.</a:t>
            </a:r>
          </a:p>
          <a:p>
            <a:pPr eaLnBrk="1" hangingPunct="1">
              <a:lnSpc>
                <a:spcPct val="80000"/>
              </a:lnSpc>
              <a:buFont typeface="Monotype Sorts" pitchFamily="1" charset="2"/>
              <a:buNone/>
            </a:pPr>
            <a:endParaRPr lang="en-US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Monotype Sorts" pitchFamily="1" charset="2"/>
              <a:buNone/>
            </a:pPr>
            <a:r>
              <a:rPr lang="en-US" dirty="0" smtClean="0">
                <a:latin typeface="Arial" charset="0"/>
                <a:cs typeface="Arial" charset="0"/>
              </a:rPr>
              <a:t>	</a:t>
            </a:r>
            <a:r>
              <a:rPr lang="en-US" b="1" dirty="0" smtClean="0">
                <a:latin typeface="Arial" charset="0"/>
                <a:cs typeface="Arial" charset="0"/>
              </a:rPr>
              <a:t>Project Management: </a:t>
            </a:r>
            <a:r>
              <a:rPr lang="en-US" dirty="0" smtClean="0">
                <a:latin typeface="Arial" charset="0"/>
                <a:cs typeface="Arial" charset="0"/>
              </a:rPr>
              <a:t>The application of knowledge, skills, tools and techniques to a broad range of activities in order to meet the requirements of a particular project.</a:t>
            </a:r>
          </a:p>
          <a:p>
            <a:pPr eaLnBrk="1" hangingPunct="1">
              <a:lnSpc>
                <a:spcPct val="80000"/>
              </a:lnSpc>
              <a:buFont typeface="Monotype Sorts" pitchFamily="1" charset="2"/>
              <a:buNone/>
            </a:pPr>
            <a:endParaRPr lang="en-US" sz="3200" dirty="0" smtClean="0">
              <a:latin typeface="Arial" charset="0"/>
              <a:cs typeface="Arial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0C1CF61-2FC7-4620-A062-5FC623DEAF7B}" type="datetime1">
              <a:rPr lang="en-US"/>
              <a:pPr>
                <a:defRPr/>
              </a:pPr>
              <a:t>1/24/2012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AF4BC1C6-EF1E-4BC9-9EB3-EB4AF28FD890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Arial" charset="0"/>
                <a:cs typeface="Arial" charset="0"/>
              </a:rPr>
              <a:t>Payback Period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0A5C2B2-AF08-4777-BE12-528322E671EC}" type="datetime1">
              <a:rPr lang="en-US"/>
              <a:pPr>
                <a:defRPr/>
              </a:pPr>
              <a:t>1/24/2012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60B9C576-AF7D-4F15-A704-D2ACC5D99B36}" type="slidenum">
              <a:rPr lang="en-US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1676400" y="2819400"/>
          <a:ext cx="5867400" cy="1438275"/>
        </p:xfrm>
        <a:graphic>
          <a:graphicData uri="http://schemas.openxmlformats.org/presentationml/2006/ole">
            <p:oleObj spid="_x0000_s1026" name="Equation" r:id="rId4" imgW="1600200" imgH="393480" progId="Equation.3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Arial" charset="0"/>
                <a:cs typeface="Arial" charset="0"/>
              </a:rPr>
              <a:t>Payback Period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DDF3D08-2DAF-4A9E-8EEA-4A0F0A316D34}" type="datetime1">
              <a:rPr lang="en-US"/>
              <a:pPr>
                <a:defRPr/>
              </a:pPr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84F1E241-24A6-48C5-959C-037CBC24E9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27654" name="Rectangle 3"/>
          <p:cNvSpPr txBox="1">
            <a:spLocks noChangeArrowheads="1"/>
          </p:cNvSpPr>
          <p:nvPr/>
        </p:nvSpPr>
        <p:spPr bwMode="auto">
          <a:xfrm>
            <a:off x="381000" y="1371600"/>
            <a:ext cx="7313613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Arial" charset="0"/>
                <a:cs typeface="Arial" charset="0"/>
              </a:rPr>
              <a:t>Number of years needed for the project to repay its initial fixed investment. 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>
                <a:latin typeface="Arial" charset="0"/>
                <a:cs typeface="Arial" charset="0"/>
              </a:rPr>
              <a:t>A project costs $100,000 and is expected to save the company $20,000 per year.</a:t>
            </a:r>
          </a:p>
          <a:p>
            <a:pPr eaLnBrk="0" hangingPunct="0">
              <a:spcBef>
                <a:spcPct val="20000"/>
              </a:spcBef>
              <a:buFont typeface="Wingdings" pitchFamily="1" charset="2"/>
              <a:buNone/>
            </a:pPr>
            <a:r>
              <a:rPr lang="en-US" sz="2800">
                <a:latin typeface="Arial" charset="0"/>
                <a:cs typeface="Arial" charset="0"/>
              </a:rPr>
              <a:t>PP = $100,000 / $20,000 = 5 years</a:t>
            </a:r>
          </a:p>
          <a:p>
            <a:pPr eaLnBrk="0" hangingPunct="0">
              <a:spcBef>
                <a:spcPct val="20000"/>
              </a:spcBef>
              <a:buFont typeface="Wingdings" pitchFamily="1" charset="2"/>
              <a:buChar char="v"/>
            </a:pPr>
            <a:r>
              <a:rPr lang="en-US" sz="2800">
                <a:latin typeface="Arial" charset="0"/>
                <a:cs typeface="Arial" charset="0"/>
              </a:rPr>
              <a:t>Shortcoming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 typeface="Wingdings" pitchFamily="1" charset="2"/>
              <a:buChar char="§"/>
            </a:pPr>
            <a:r>
              <a:rPr lang="en-US">
                <a:latin typeface="Arial" charset="0"/>
                <a:cs typeface="Arial" charset="0"/>
              </a:rPr>
              <a:t>Ignores the time value of money, including interest rates and inflation.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 typeface="Wingdings" pitchFamily="1" charset="2"/>
              <a:buChar char="§"/>
            </a:pPr>
            <a:r>
              <a:rPr lang="en-US">
                <a:latin typeface="Arial" charset="0"/>
                <a:cs typeface="Arial" charset="0"/>
              </a:rPr>
              <a:t>Ignores money earned after the payback period.</a:t>
            </a:r>
            <a:endParaRPr lang="en-US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pic>
        <p:nvPicPr>
          <p:cNvPr id="27655" name="Picture 5" descr="MPj0315412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35888" y="2514600"/>
            <a:ext cx="1331912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Arial" charset="0"/>
                <a:cs typeface="Arial" charset="0"/>
              </a:rPr>
              <a:t>Future Value (FV)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DDF3D08-2DAF-4A9E-8EEA-4A0F0A316D34}" type="datetime1">
              <a:rPr lang="en-US"/>
              <a:pPr>
                <a:defRPr/>
              </a:pPr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19E60152-BB42-4C82-8B62-41E8398E079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381000" y="1676400"/>
            <a:ext cx="8382000" cy="440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>
                <a:latin typeface="Arial" charset="0"/>
                <a:cs typeface="Arial" charset="0"/>
              </a:rPr>
              <a:t>$100, put it in a bank. How much after 1 year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 dirty="0">
                <a:latin typeface="Arial" charset="0"/>
                <a:cs typeface="Arial" charset="0"/>
              </a:rPr>
              <a:t>100 +0.1(100) = 100(1+0.1)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 dirty="0">
                <a:latin typeface="Arial" charset="0"/>
                <a:cs typeface="Arial" charset="0"/>
              </a:rPr>
              <a:t>How much after 2 years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 dirty="0">
                <a:latin typeface="Arial" charset="0"/>
                <a:cs typeface="Arial" charset="0"/>
              </a:rPr>
              <a:t>100(1+0.1) + </a:t>
            </a:r>
            <a:r>
              <a:rPr lang="en-US" sz="2800" dirty="0" smtClean="0">
                <a:latin typeface="Arial" charset="0"/>
                <a:cs typeface="Arial" charset="0"/>
              </a:rPr>
              <a:t>0.1(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100(1+0.1)</a:t>
            </a:r>
            <a:r>
              <a:rPr lang="en-US" sz="2800" dirty="0" smtClean="0">
                <a:latin typeface="Arial" charset="0"/>
                <a:cs typeface="Arial" charset="0"/>
              </a:rPr>
              <a:t>) </a:t>
            </a:r>
            <a:r>
              <a:rPr lang="en-US" sz="2800" dirty="0">
                <a:latin typeface="Arial" charset="0"/>
                <a:cs typeface="Arial" charset="0"/>
              </a:rPr>
              <a:t>= 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 dirty="0">
                <a:latin typeface="Arial" charset="0"/>
                <a:cs typeface="Arial" charset="0"/>
              </a:rPr>
              <a:t>100(1+0.1) (1+0.1) = 100(1.1)</a:t>
            </a:r>
            <a:r>
              <a:rPr lang="en-US" sz="2800" baseline="30000" dirty="0">
                <a:latin typeface="Arial" charset="0"/>
                <a:cs typeface="Arial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 dirty="0">
                <a:latin typeface="Arial" charset="0"/>
                <a:cs typeface="Arial" charset="0"/>
              </a:rPr>
              <a:t>How much after N years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 dirty="0">
                <a:latin typeface="Arial" charset="0"/>
                <a:cs typeface="Arial" charset="0"/>
              </a:rPr>
              <a:t>100(1.1)</a:t>
            </a:r>
            <a:r>
              <a:rPr lang="en-US" sz="2800" baseline="30000" dirty="0">
                <a:latin typeface="Arial" charset="0"/>
                <a:cs typeface="Arial" charset="0"/>
              </a:rPr>
              <a:t>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6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86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86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86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Arial" charset="0"/>
                <a:cs typeface="Arial" charset="0"/>
              </a:rPr>
              <a:t>Future Value (FV)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DDF3D08-2DAF-4A9E-8EEA-4A0F0A316D34}" type="datetime1">
              <a:rPr lang="en-US"/>
              <a:pPr>
                <a:defRPr/>
              </a:pPr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1BC69997-D33F-41AB-B8E8-1BF51073599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0" y="1676400"/>
            <a:ext cx="9144000" cy="440120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>
                <a:latin typeface="Arial" charset="0"/>
                <a:cs typeface="Arial" charset="0"/>
              </a:rPr>
              <a:t>P: The initial vale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 dirty="0">
                <a:latin typeface="Arial" charset="0"/>
                <a:cs typeface="Arial" charset="0"/>
              </a:rPr>
              <a:t>MARR: Minimum Acceptable Rate of Return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 dirty="0">
                <a:latin typeface="Arial" charset="0"/>
                <a:cs typeface="Arial" charset="0"/>
              </a:rPr>
              <a:t>F= P(1+MARR)</a:t>
            </a:r>
            <a:r>
              <a:rPr lang="en-US" sz="2800" baseline="30000" dirty="0">
                <a:latin typeface="Arial" charset="0"/>
                <a:cs typeface="Arial" charset="0"/>
              </a:rPr>
              <a:t>N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 dirty="0">
                <a:latin typeface="Arial" charset="0"/>
                <a:cs typeface="Arial" charset="0"/>
              </a:rPr>
              <a:t>P= F(1+MARR)</a:t>
            </a:r>
            <a:r>
              <a:rPr lang="en-US" sz="2800" baseline="30000" dirty="0">
                <a:latin typeface="Arial" charset="0"/>
                <a:cs typeface="Arial" charset="0"/>
              </a:rPr>
              <a:t>-</a:t>
            </a:r>
            <a:r>
              <a:rPr lang="en-US" sz="2800" baseline="30000" dirty="0" smtClean="0">
                <a:latin typeface="Arial" charset="0"/>
                <a:cs typeface="Arial" charset="0"/>
              </a:rPr>
              <a:t>N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 dirty="0" smtClean="0">
                <a:latin typeface="Arial" charset="0"/>
                <a:cs typeface="Arial" charset="0"/>
              </a:rPr>
              <a:t>P = F/(1+MARR)</a:t>
            </a:r>
            <a:r>
              <a:rPr lang="en-US" sz="2800" baseline="30000" dirty="0" smtClean="0">
                <a:latin typeface="Arial" charset="0"/>
                <a:cs typeface="Arial" charset="0"/>
              </a:rPr>
              <a:t>-N</a:t>
            </a:r>
            <a:endParaRPr lang="en-US" sz="2800" baseline="30000" dirty="0">
              <a:latin typeface="Arial" charset="0"/>
              <a:cs typeface="Arial" charset="0"/>
            </a:endParaRPr>
          </a:p>
          <a:p>
            <a:pPr eaLnBrk="0" hangingPunct="0">
              <a:spcBef>
                <a:spcPct val="50000"/>
              </a:spcBef>
            </a:pPr>
            <a:endParaRPr lang="en-US" sz="2800" baseline="30000" dirty="0"/>
          </a:p>
          <a:p>
            <a:pPr eaLnBrk="0" hangingPunct="0">
              <a:spcBef>
                <a:spcPct val="50000"/>
              </a:spcBef>
            </a:pPr>
            <a:endParaRPr lang="en-US" sz="2800" baseline="30000" dirty="0"/>
          </a:p>
          <a:p>
            <a:pPr eaLnBrk="0" hangingPunct="0">
              <a:spcBef>
                <a:spcPct val="50000"/>
              </a:spcBef>
            </a:pPr>
            <a:endParaRPr lang="en-US" sz="2800" baseline="30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7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7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97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97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Arial" charset="0"/>
                <a:cs typeface="Arial" charset="0"/>
              </a:rPr>
              <a:t>Net Present Value (NPV)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DDF3D08-2DAF-4A9E-8EEA-4A0F0A316D34}" type="datetime1">
              <a:rPr lang="en-US"/>
              <a:pPr>
                <a:defRPr/>
              </a:pPr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5017E684-27B5-4CD3-A67B-22C5489CA7F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676400" y="1447800"/>
          <a:ext cx="5830888" cy="1257300"/>
        </p:xfrm>
        <a:graphic>
          <a:graphicData uri="http://schemas.openxmlformats.org/presentationml/2006/ole">
            <p:oleObj spid="_x0000_s2050" name="Equation" r:id="rId4" imgW="1993680" imgH="431640" progId="Equation.3">
              <p:embed/>
            </p:oleObj>
          </a:graphicData>
        </a:graphic>
      </p:graphicFrame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304800" y="2743200"/>
            <a:ext cx="8839200" cy="3511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i="1"/>
              <a:t>      I</a:t>
            </a:r>
            <a:r>
              <a:rPr lang="en-US" sz="2800" i="1" baseline="-25000"/>
              <a:t>0</a:t>
            </a:r>
            <a:r>
              <a:rPr lang="en-US" sz="2800" i="1"/>
              <a:t> </a:t>
            </a:r>
            <a:r>
              <a:rPr lang="en-US" sz="2800"/>
              <a:t>= the initial investment</a:t>
            </a:r>
            <a:endParaRPr lang="en-US" sz="2800" i="1"/>
          </a:p>
          <a:p>
            <a:pPr eaLnBrk="0" hangingPunct="0">
              <a:spcBef>
                <a:spcPct val="50000"/>
              </a:spcBef>
            </a:pPr>
            <a:r>
              <a:rPr lang="en-US" sz="2800" i="1"/>
              <a:t>     F</a:t>
            </a:r>
            <a:r>
              <a:rPr lang="en-US" sz="2800" i="1" baseline="-25000"/>
              <a:t>t</a:t>
            </a:r>
            <a:r>
              <a:rPr lang="en-US" sz="2800" i="1"/>
              <a:t> </a:t>
            </a:r>
            <a:r>
              <a:rPr lang="en-US" sz="2800"/>
              <a:t>= the net cash flow in period</a:t>
            </a:r>
            <a:r>
              <a:rPr lang="en-US" sz="2800" i="1"/>
              <a:t> t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 i="1"/>
              <a:t>      r = </a:t>
            </a:r>
            <a:r>
              <a:rPr lang="en-US" sz="2800"/>
              <a:t>the required rate of return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 b="1"/>
              <a:t>Important note: </a:t>
            </a:r>
            <a:r>
              <a:rPr lang="en-US" sz="2800"/>
              <a:t>NPV function in excel assumes that the first cash flow is at the end of year 1. 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/>
              <a:t>PV function computes the present value of an annuity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EXCEL NPV Function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D202ECF-9C39-4515-988A-11A2E4C59B15}" type="datetime1">
              <a:rPr lang="en-US"/>
              <a:pPr>
                <a:defRPr/>
              </a:pPr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35521BF6-8CDB-4D49-BC75-7730DF333B5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687513" y="2286000"/>
          <a:ext cx="4851400" cy="2819400"/>
        </p:xfrm>
        <a:graphic>
          <a:graphicData uri="http://schemas.openxmlformats.org/presentationml/2006/ole">
            <p:oleObj spid="_x0000_s3074" name="Worksheet" r:id="rId4" imgW="2638446" imgH="1533457" progId="Excel.Sheet.12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Arial" charset="0"/>
                <a:cs typeface="Arial" charset="0"/>
              </a:rPr>
              <a:t>Internal Rate of Return (IRR)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DDF3D08-2DAF-4A9E-8EEA-4A0F0A316D34}" type="datetime1">
              <a:rPr lang="en-US"/>
              <a:pPr>
                <a:defRPr/>
              </a:pPr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C2B433E1-FF22-42D7-8F2B-CE5F5B5432B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103" name="Rectangle 7"/>
          <p:cNvSpPr txBox="1">
            <a:spLocks noChangeArrowheads="1"/>
          </p:cNvSpPr>
          <p:nvPr/>
        </p:nvSpPr>
        <p:spPr bwMode="auto">
          <a:xfrm>
            <a:off x="0" y="1295400"/>
            <a:ext cx="9144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1" charset="2"/>
              <a:buChar char="v"/>
            </a:pPr>
            <a:r>
              <a:rPr lang="en-US" sz="2800" dirty="0">
                <a:latin typeface="Arial" charset="0"/>
                <a:cs typeface="Arial" charset="0"/>
              </a:rPr>
              <a:t>The discount rate (r) that causes the NPV to be equal to </a:t>
            </a:r>
            <a:r>
              <a:rPr lang="en-US" sz="2800" dirty="0" smtClean="0">
                <a:latin typeface="Arial" charset="0"/>
                <a:cs typeface="Arial" charset="0"/>
              </a:rPr>
              <a:t>zero</a:t>
            </a:r>
          </a:p>
          <a:p>
            <a:pPr marL="342900" indent="-342900">
              <a:spcBef>
                <a:spcPct val="20000"/>
              </a:spcBef>
              <a:buFont typeface="Wingdings" pitchFamily="1" charset="2"/>
              <a:buChar char="v"/>
            </a:pPr>
            <a:r>
              <a:rPr lang="en-US" sz="2800" dirty="0" smtClean="0">
                <a:latin typeface="Arial" charset="0"/>
                <a:cs typeface="Arial" charset="0"/>
              </a:rPr>
              <a:t>The higher the IRR, the better</a:t>
            </a:r>
          </a:p>
          <a:p>
            <a:pPr marL="342900" indent="-342900">
              <a:spcBef>
                <a:spcPct val="20000"/>
              </a:spcBef>
              <a:buFont typeface="Wingdings" pitchFamily="1" charset="2"/>
              <a:buChar char="v"/>
            </a:pPr>
            <a:r>
              <a:rPr lang="en-US" sz="2800" dirty="0" smtClean="0">
                <a:latin typeface="Arial" charset="0"/>
                <a:cs typeface="Arial" charset="0"/>
              </a:rPr>
              <a:t>In Excel “=</a:t>
            </a:r>
            <a:r>
              <a:rPr lang="en-US" sz="2800" noProof="1" smtClean="0">
                <a:latin typeface="Arial" charset="0"/>
                <a:cs typeface="Arial" charset="0"/>
              </a:rPr>
              <a:t>IRR(Series,Guess</a:t>
            </a:r>
            <a:r>
              <a:rPr lang="en-US" sz="2800" dirty="0" smtClean="0">
                <a:latin typeface="Arial" charset="0"/>
                <a:cs typeface="Arial" charset="0"/>
              </a:rPr>
              <a:t>)”</a:t>
            </a:r>
          </a:p>
          <a:p>
            <a:pPr marL="342900" indent="-342900">
              <a:spcBef>
                <a:spcPct val="20000"/>
              </a:spcBef>
              <a:buFont typeface="Wingdings" pitchFamily="1" charset="2"/>
              <a:buChar char="v"/>
            </a:pPr>
            <a:endParaRPr lang="en-US" sz="2800" dirty="0">
              <a:latin typeface="Arial" charset="0"/>
              <a:cs typeface="Arial" charset="0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4648200" y="3200400"/>
          <a:ext cx="4291012" cy="3048000"/>
        </p:xfrm>
        <a:graphic>
          <a:graphicData uri="http://schemas.openxmlformats.org/presentationml/2006/ole">
            <p:oleObj spid="_x0000_s4098" name="Worksheet" r:id="rId4" imgW="2333549" imgH="1533661" progId="Excel.Sheet.12">
              <p:embed/>
            </p:oleObj>
          </a:graphicData>
        </a:graphic>
      </p:graphicFrame>
      <p:sp>
        <p:nvSpPr>
          <p:cNvPr id="8" name="Rectangle 7"/>
          <p:cNvSpPr txBox="1">
            <a:spLocks noChangeArrowheads="1"/>
          </p:cNvSpPr>
          <p:nvPr/>
        </p:nvSpPr>
        <p:spPr bwMode="auto">
          <a:xfrm>
            <a:off x="0" y="3429000"/>
            <a:ext cx="4648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1" charset="2"/>
              <a:buChar char="v"/>
            </a:pPr>
            <a:r>
              <a:rPr lang="en-US" sz="2800" dirty="0" smtClean="0">
                <a:latin typeface="Arial" charset="0"/>
                <a:cs typeface="Arial" charset="0"/>
              </a:rPr>
              <a:t>Compare </a:t>
            </a:r>
            <a:r>
              <a:rPr lang="en-US" sz="2800" dirty="0">
                <a:latin typeface="Arial" charset="0"/>
                <a:cs typeface="Arial" charset="0"/>
              </a:rPr>
              <a:t>IRR with </a:t>
            </a:r>
            <a:r>
              <a:rPr lang="en-US" sz="2800" dirty="0" smtClean="0">
                <a:latin typeface="Arial" charset="0"/>
                <a:cs typeface="Arial" charset="0"/>
              </a:rPr>
              <a:t>MARR</a:t>
            </a:r>
          </a:p>
          <a:p>
            <a:pPr marL="342900" indent="-342900">
              <a:spcBef>
                <a:spcPct val="20000"/>
              </a:spcBef>
              <a:buFont typeface="Wingdings" pitchFamily="1" charset="2"/>
              <a:buChar char="v"/>
            </a:pPr>
            <a:r>
              <a:rPr lang="en-US" sz="2800" dirty="0" smtClean="0">
                <a:latin typeface="Arial" charset="0"/>
                <a:cs typeface="Arial" charset="0"/>
              </a:rPr>
              <a:t>Here it is not important where the first payment is – end of year 1 or end of year 0. The NPV for IRR is 0 everywhere. </a:t>
            </a:r>
            <a:endParaRPr lang="en-US" sz="28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latin typeface="Arial" charset="0"/>
                <a:cs typeface="Arial" charset="0"/>
              </a:rPr>
              <a:t>Profitability Index or B/C Ratio</a:t>
            </a:r>
            <a:endParaRPr lang="en-US" sz="4000" smtClean="0">
              <a:latin typeface="Arial" charset="0"/>
              <a:cs typeface="Arial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A4EAB32-23B2-43EE-9E7B-18EDA8D179FA}" type="datetime1">
              <a:rPr lang="en-US"/>
              <a:pPr>
                <a:defRPr/>
              </a:pPr>
              <a:t>1/24/2012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F45BCC2E-B0E3-4B42-AB30-632CDEDED5FF}" type="slidenum">
              <a:rPr lang="en-US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0" y="1447800"/>
          <a:ext cx="2674938" cy="1257300"/>
        </p:xfrm>
        <a:graphic>
          <a:graphicData uri="http://schemas.openxmlformats.org/presentationml/2006/ole">
            <p:oleObj spid="_x0000_s5122" name="Equation" r:id="rId4" imgW="914400" imgH="431640" progId="Equation.3">
              <p:embed/>
            </p:oleObj>
          </a:graphicData>
        </a:graphic>
      </p:graphicFrame>
      <p:graphicFrame>
        <p:nvGraphicFramePr>
          <p:cNvPr id="5123" name="Object 9"/>
          <p:cNvGraphicFramePr>
            <a:graphicFrameLocks noChangeAspect="1"/>
          </p:cNvGraphicFramePr>
          <p:nvPr/>
        </p:nvGraphicFramePr>
        <p:xfrm>
          <a:off x="3352800" y="1371600"/>
          <a:ext cx="2674938" cy="1257300"/>
        </p:xfrm>
        <a:graphic>
          <a:graphicData uri="http://schemas.openxmlformats.org/presentationml/2006/ole">
            <p:oleObj spid="_x0000_s5123" name="Equation" r:id="rId5" imgW="914400" imgH="431640" progId="Equation.3">
              <p:embed/>
            </p:oleObj>
          </a:graphicData>
        </a:graphic>
      </p:graphicFrame>
      <p:graphicFrame>
        <p:nvGraphicFramePr>
          <p:cNvPr id="5124" name="Object 9"/>
          <p:cNvGraphicFramePr>
            <a:graphicFrameLocks noChangeAspect="1"/>
          </p:cNvGraphicFramePr>
          <p:nvPr/>
        </p:nvGraphicFramePr>
        <p:xfrm>
          <a:off x="1371600" y="2895600"/>
          <a:ext cx="6026150" cy="2987675"/>
        </p:xfrm>
        <a:graphic>
          <a:graphicData uri="http://schemas.openxmlformats.org/presentationml/2006/ole">
            <p:oleObj spid="_x0000_s5124" name="Worksheet" r:id="rId6" imgW="3476752" imgH="1723889" progId="Excel.Sheet.12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dirty="0" smtClean="0"/>
              <a:t>Present Value Index Table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7/1/2010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442E3E12-4716-4B2E-8259-C8C8FEC46650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52226" name="Object 2"/>
          <p:cNvGraphicFramePr>
            <a:graphicFrameLocks noChangeAspect="1"/>
          </p:cNvGraphicFramePr>
          <p:nvPr/>
        </p:nvGraphicFramePr>
        <p:xfrm>
          <a:off x="214313" y="2366963"/>
          <a:ext cx="8715375" cy="2124075"/>
        </p:xfrm>
        <a:graphic>
          <a:graphicData uri="http://schemas.openxmlformats.org/presentationml/2006/ole">
            <p:oleObj spid="_x0000_s52226" name="Worksheet" r:id="rId3" imgW="8715492" imgH="2124009" progId="Excel.Sheet.12">
              <p:embed/>
            </p:oleObj>
          </a:graphicData>
        </a:graphic>
      </p:graphicFrame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Arial" charset="0"/>
                <a:cs typeface="Arial" charset="0"/>
              </a:rPr>
              <a:t>Profitability Models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DDF3D08-2DAF-4A9E-8EEA-4A0F0A316D34}" type="datetime1">
              <a:rPr lang="en-US"/>
              <a:pPr>
                <a:defRPr/>
              </a:pPr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6F783A92-1BA6-4C73-BCB0-5F72F1254C9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0726" name="Rectangle 7"/>
          <p:cNvSpPr txBox="1">
            <a:spLocks noChangeArrowheads="1"/>
          </p:cNvSpPr>
          <p:nvPr/>
        </p:nvSpPr>
        <p:spPr bwMode="auto">
          <a:xfrm>
            <a:off x="457200" y="15240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1" charset="2"/>
              <a:buChar char="v"/>
            </a:pPr>
            <a:r>
              <a:rPr lang="en-US" sz="2800">
                <a:latin typeface="Arial" charset="0"/>
                <a:cs typeface="Arial" charset="0"/>
              </a:rPr>
              <a:t>Advantages</a:t>
            </a:r>
          </a:p>
          <a:p>
            <a:pPr marL="742950" lvl="1" indent="-285750">
              <a:spcBef>
                <a:spcPct val="20000"/>
              </a:spcBef>
              <a:buFont typeface="Wingdings" pitchFamily="1" charset="2"/>
              <a:buChar char="§"/>
            </a:pPr>
            <a:r>
              <a:rPr lang="en-US">
                <a:latin typeface="Arial" charset="0"/>
                <a:cs typeface="Arial" charset="0"/>
              </a:rPr>
              <a:t>Easy to use and understand</a:t>
            </a:r>
          </a:p>
          <a:p>
            <a:pPr marL="742950" lvl="1" indent="-285750">
              <a:spcBef>
                <a:spcPct val="20000"/>
              </a:spcBef>
              <a:buFont typeface="Wingdings" pitchFamily="1" charset="2"/>
              <a:buChar char="§"/>
            </a:pPr>
            <a:r>
              <a:rPr lang="en-US">
                <a:latin typeface="Arial" charset="0"/>
                <a:cs typeface="Arial" charset="0"/>
              </a:rPr>
              <a:t>Based on accounting data and forecasts</a:t>
            </a:r>
          </a:p>
          <a:p>
            <a:pPr marL="742950" lvl="1" indent="-285750">
              <a:spcBef>
                <a:spcPct val="20000"/>
              </a:spcBef>
              <a:buFont typeface="Wingdings" pitchFamily="1" charset="2"/>
              <a:buChar char="§"/>
            </a:pPr>
            <a:r>
              <a:rPr lang="en-US">
                <a:latin typeface="Arial" charset="0"/>
                <a:cs typeface="Arial" charset="0"/>
              </a:rPr>
              <a:t>Familiar and well understood</a:t>
            </a:r>
          </a:p>
          <a:p>
            <a:pPr marL="742950" lvl="1" indent="-285750">
              <a:spcBef>
                <a:spcPct val="20000"/>
              </a:spcBef>
              <a:buFont typeface="Wingdings" pitchFamily="1" charset="2"/>
              <a:buChar char="§"/>
            </a:pPr>
            <a:r>
              <a:rPr lang="en-US">
                <a:latin typeface="Arial" charset="0"/>
                <a:cs typeface="Arial" charset="0"/>
              </a:rPr>
              <a:t>Give a go/no-go indication</a:t>
            </a:r>
          </a:p>
          <a:p>
            <a:pPr marL="742950" lvl="1" indent="-285750">
              <a:spcBef>
                <a:spcPct val="20000"/>
              </a:spcBef>
              <a:buFont typeface="Wingdings" pitchFamily="1" charset="2"/>
              <a:buChar char="§"/>
            </a:pPr>
            <a:r>
              <a:rPr lang="en-US">
                <a:latin typeface="Arial" charset="0"/>
                <a:cs typeface="Arial" charset="0"/>
              </a:rPr>
              <a:t>Can be modified to include risk</a:t>
            </a:r>
          </a:p>
          <a:p>
            <a:pPr marL="342900" indent="-342900">
              <a:spcBef>
                <a:spcPct val="20000"/>
              </a:spcBef>
              <a:buFont typeface="Wingdings" pitchFamily="1" charset="2"/>
              <a:buChar char="v"/>
            </a:pPr>
            <a:r>
              <a:rPr lang="en-US" sz="2800">
                <a:latin typeface="Arial" charset="0"/>
                <a:cs typeface="Arial" charset="0"/>
              </a:rPr>
              <a:t>Disadvantages</a:t>
            </a:r>
          </a:p>
          <a:p>
            <a:pPr marL="742950" lvl="1" indent="-285750">
              <a:spcBef>
                <a:spcPct val="20000"/>
              </a:spcBef>
              <a:buFont typeface="Wingdings" pitchFamily="1" charset="2"/>
              <a:buChar char="§"/>
            </a:pPr>
            <a:r>
              <a:rPr lang="en-US">
                <a:latin typeface="Arial" charset="0"/>
                <a:cs typeface="Arial" charset="0"/>
              </a:rPr>
              <a:t>Ignore non-monetary factors</a:t>
            </a:r>
          </a:p>
          <a:p>
            <a:pPr marL="742950" lvl="1" indent="-285750">
              <a:spcBef>
                <a:spcPct val="20000"/>
              </a:spcBef>
              <a:buFont typeface="Wingdings" pitchFamily="1" charset="2"/>
              <a:buChar char="§"/>
            </a:pPr>
            <a:r>
              <a:rPr lang="en-US">
                <a:latin typeface="Arial" charset="0"/>
                <a:cs typeface="Arial" charset="0"/>
              </a:rPr>
              <a:t>Discounting models (NPV, IRR) are biased to the short-term</a:t>
            </a:r>
          </a:p>
          <a:p>
            <a:pPr marL="342900" indent="-342900">
              <a:spcBef>
                <a:spcPct val="20000"/>
              </a:spcBef>
              <a:buFont typeface="Wingdings" pitchFamily="1" charset="2"/>
              <a:buChar char="v"/>
            </a:pPr>
            <a:endParaRPr lang="en-US" sz="2800">
              <a:latin typeface="Arial" charset="0"/>
              <a:cs typeface="Arial" charset="0"/>
            </a:endParaRPr>
          </a:p>
          <a:p>
            <a:pPr marL="342900" indent="-342900">
              <a:spcBef>
                <a:spcPct val="20000"/>
              </a:spcBef>
              <a:buFont typeface="Wingdings" pitchFamily="1" charset="2"/>
              <a:buChar char="v"/>
            </a:pPr>
            <a:endParaRPr lang="en-US" sz="280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latin typeface="Arial" charset="0"/>
                <a:cs typeface="Arial" charset="0"/>
              </a:rPr>
              <a:t>Characteristics of Projects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3000" dirty="0" smtClean="0"/>
              <a:t>Main Characteristics of Projects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800" dirty="0" smtClean="0">
                <a:latin typeface="Arial" charset="0"/>
                <a:cs typeface="Arial" charset="0"/>
              </a:rPr>
              <a:t>Unique (a one-of-a-kind output or deliverable)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800" dirty="0" smtClean="0">
                <a:latin typeface="Arial" charset="0"/>
                <a:cs typeface="Arial" charset="0"/>
                <a:sym typeface="Wingdings" pitchFamily="1" charset="2"/>
              </a:rPr>
              <a:t>T</a:t>
            </a:r>
            <a:r>
              <a:rPr lang="en-US" sz="2800" dirty="0" smtClean="0">
                <a:latin typeface="Arial" charset="0"/>
                <a:cs typeface="Arial" charset="0"/>
              </a:rPr>
              <a:t>emporary (specific start and stop) </a:t>
            </a:r>
          </a:p>
          <a:p>
            <a:pPr marL="342900" lvl="1" indent="-34290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3000" dirty="0" smtClean="0"/>
              <a:t>A non-project (a process) refers to the routine, repetitive work of the organization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3000" dirty="0" smtClean="0"/>
              <a:t>Other Characteristics of Projects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800" dirty="0" smtClean="0"/>
              <a:t>Multidisciplinary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800" dirty="0" smtClean="0"/>
              <a:t>Complex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800" dirty="0" smtClean="0"/>
              <a:t>Conflict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800" dirty="0" smtClean="0"/>
              <a:t>Part of programs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2600" dirty="0" smtClean="0"/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26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55B9DB8-5796-40BC-BAD0-1D716888A871}" type="datetime1">
              <a:rPr lang="en-US"/>
              <a:pPr>
                <a:defRPr/>
              </a:pPr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D0758ADB-19E9-40D6-986D-ED5AE99C6FF6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latin typeface="Arial" charset="0"/>
                <a:cs typeface="Arial" charset="0"/>
              </a:rPr>
              <a:t>The Weighted Scoring Model</a:t>
            </a:r>
            <a:endParaRPr lang="en-US" sz="4400" smtClean="0">
              <a:latin typeface="Arial" charset="0"/>
              <a:cs typeface="Arial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7E8BC85-CBA8-4880-A1EA-19B069F6A61C}" type="datetime1">
              <a:rPr lang="en-US"/>
              <a:pPr>
                <a:defRPr/>
              </a:pPr>
              <a:t>1/24/2012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58337E8E-3CD7-446A-B5BA-C498DC1A11AA}" type="slidenum">
              <a:rPr lang="en-US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2895600" y="2286000"/>
          <a:ext cx="2438400" cy="1349375"/>
        </p:xfrm>
        <a:graphic>
          <a:graphicData uri="http://schemas.openxmlformats.org/presentationml/2006/ole">
            <p:oleObj spid="_x0000_s6146" name="Equation" r:id="rId4" imgW="799920" imgH="444240" progId="Equation.3">
              <p:embed/>
            </p:oleObj>
          </a:graphicData>
        </a:graphic>
      </p:graphicFrame>
      <p:sp>
        <p:nvSpPr>
          <p:cNvPr id="6151" name="Text Box 5"/>
          <p:cNvSpPr txBox="1">
            <a:spLocks noChangeArrowheads="1"/>
          </p:cNvSpPr>
          <p:nvPr/>
        </p:nvSpPr>
        <p:spPr bwMode="auto">
          <a:xfrm>
            <a:off x="1219200" y="3581400"/>
            <a:ext cx="7543800" cy="2100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i="1"/>
              <a:t>where</a:t>
            </a:r>
          </a:p>
          <a:p>
            <a:pPr eaLnBrk="0" hangingPunct="0">
              <a:spcBef>
                <a:spcPct val="50000"/>
              </a:spcBef>
            </a:pPr>
            <a:r>
              <a:rPr lang="en-US" i="1"/>
              <a:t>      S</a:t>
            </a:r>
            <a:r>
              <a:rPr lang="en-US" i="1" baseline="-25000"/>
              <a:t>i</a:t>
            </a:r>
            <a:r>
              <a:rPr lang="en-US" i="1"/>
              <a:t> = </a:t>
            </a:r>
            <a:r>
              <a:rPr lang="en-US"/>
              <a:t>the total score of the </a:t>
            </a:r>
            <a:r>
              <a:rPr lang="en-US" i="1"/>
              <a:t>i</a:t>
            </a:r>
            <a:r>
              <a:rPr lang="en-US" baseline="30000"/>
              <a:t>th</a:t>
            </a:r>
            <a:r>
              <a:rPr lang="en-US"/>
              <a:t> project</a:t>
            </a:r>
          </a:p>
          <a:p>
            <a:pPr eaLnBrk="0" hangingPunct="0">
              <a:spcBef>
                <a:spcPct val="50000"/>
              </a:spcBef>
            </a:pPr>
            <a:r>
              <a:rPr lang="en-US"/>
              <a:t>      </a:t>
            </a:r>
            <a:r>
              <a:rPr lang="en-US" i="1"/>
              <a:t>s</a:t>
            </a:r>
            <a:r>
              <a:rPr lang="en-US" i="1" baseline="-25000"/>
              <a:t>ij</a:t>
            </a:r>
            <a:r>
              <a:rPr lang="en-US" i="1"/>
              <a:t> </a:t>
            </a:r>
            <a:r>
              <a:rPr lang="en-US"/>
              <a:t>= the score of the </a:t>
            </a:r>
            <a:r>
              <a:rPr lang="en-US" i="1"/>
              <a:t>i</a:t>
            </a:r>
            <a:r>
              <a:rPr lang="en-US" baseline="30000"/>
              <a:t>th</a:t>
            </a:r>
            <a:r>
              <a:rPr lang="en-US"/>
              <a:t> project on the </a:t>
            </a:r>
            <a:r>
              <a:rPr lang="en-US" i="1"/>
              <a:t>j</a:t>
            </a:r>
            <a:r>
              <a:rPr lang="en-US" baseline="30000"/>
              <a:t>th</a:t>
            </a:r>
            <a:r>
              <a:rPr lang="en-US"/>
              <a:t> criterion</a:t>
            </a:r>
          </a:p>
          <a:p>
            <a:pPr eaLnBrk="0" hangingPunct="0">
              <a:spcBef>
                <a:spcPct val="50000"/>
              </a:spcBef>
            </a:pPr>
            <a:r>
              <a:rPr lang="en-US"/>
              <a:t>      </a:t>
            </a:r>
            <a:r>
              <a:rPr lang="en-US" i="1"/>
              <a:t>w</a:t>
            </a:r>
            <a:r>
              <a:rPr lang="en-US" i="1" baseline="-25000"/>
              <a:t>j</a:t>
            </a:r>
            <a:r>
              <a:rPr lang="en-US" i="1"/>
              <a:t> = </a:t>
            </a:r>
            <a:r>
              <a:rPr lang="en-US"/>
              <a:t>the weight or importance of the </a:t>
            </a:r>
            <a:r>
              <a:rPr lang="en-US" i="1"/>
              <a:t>j</a:t>
            </a:r>
            <a:r>
              <a:rPr lang="en-US" baseline="30000"/>
              <a:t>th</a:t>
            </a:r>
            <a:r>
              <a:rPr lang="en-US"/>
              <a:t> criterion</a:t>
            </a:r>
            <a:endParaRPr lang="en-US" i="1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latin typeface="Arial" charset="0"/>
                <a:cs typeface="Arial" charset="0"/>
              </a:rPr>
              <a:t>Uncertainties Encountered in Project Management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152400" y="1493838"/>
            <a:ext cx="9144000" cy="4525962"/>
          </a:xfrm>
        </p:spPr>
        <p:txBody>
          <a:bodyPr/>
          <a:lstStyle/>
          <a:p>
            <a:pPr marL="547688" indent="-411163" eaLnBrk="1" hangingPunct="1">
              <a:lnSpc>
                <a:spcPct val="80000"/>
              </a:lnSpc>
              <a:buClr>
                <a:srgbClr val="000000"/>
              </a:buClr>
            </a:pPr>
            <a:r>
              <a:rPr lang="en-US" dirty="0" smtClean="0">
                <a:latin typeface="Arial" charset="0"/>
                <a:cs typeface="Arial" charset="0"/>
              </a:rPr>
              <a:t>Time required to complete a project</a:t>
            </a:r>
          </a:p>
          <a:p>
            <a:pPr marL="547688" indent="-411163" eaLnBrk="1" hangingPunct="1">
              <a:lnSpc>
                <a:spcPct val="80000"/>
              </a:lnSpc>
              <a:buClr>
                <a:srgbClr val="000000"/>
              </a:buClr>
            </a:pPr>
            <a:r>
              <a:rPr lang="en-US" dirty="0" smtClean="0">
                <a:latin typeface="Arial" charset="0"/>
                <a:cs typeface="Arial" charset="0"/>
              </a:rPr>
              <a:t>Availability of key resources</a:t>
            </a:r>
          </a:p>
          <a:p>
            <a:pPr marL="547688" indent="-411163" eaLnBrk="1" hangingPunct="1">
              <a:lnSpc>
                <a:spcPct val="80000"/>
              </a:lnSpc>
              <a:buClr>
                <a:srgbClr val="000000"/>
              </a:buClr>
            </a:pPr>
            <a:r>
              <a:rPr lang="en-US" dirty="0" smtClean="0">
                <a:latin typeface="Arial" charset="0"/>
                <a:cs typeface="Arial" charset="0"/>
              </a:rPr>
              <a:t>Cost of resources</a:t>
            </a:r>
          </a:p>
          <a:p>
            <a:pPr marL="547688" indent="-411163" eaLnBrk="1" hangingPunct="1">
              <a:lnSpc>
                <a:spcPct val="80000"/>
              </a:lnSpc>
              <a:buClr>
                <a:srgbClr val="000000"/>
              </a:buClr>
            </a:pPr>
            <a:r>
              <a:rPr lang="en-US" dirty="0" smtClean="0">
                <a:latin typeface="Arial" charset="0"/>
                <a:cs typeface="Arial" charset="0"/>
              </a:rPr>
              <a:t>Timing of solutions to technological problems</a:t>
            </a:r>
          </a:p>
          <a:p>
            <a:pPr marL="547688" indent="-411163" eaLnBrk="1" hangingPunct="1">
              <a:lnSpc>
                <a:spcPct val="80000"/>
              </a:lnSpc>
              <a:buClr>
                <a:srgbClr val="000000"/>
              </a:buClr>
            </a:pPr>
            <a:r>
              <a:rPr lang="en-US" dirty="0" smtClean="0">
                <a:latin typeface="Arial" charset="0"/>
                <a:cs typeface="Arial" charset="0"/>
              </a:rPr>
              <a:t>Actions taken by </a:t>
            </a:r>
            <a:r>
              <a:rPr lang="en-US" dirty="0" smtClean="0">
                <a:latin typeface="Arial" charset="0"/>
                <a:cs typeface="Arial" charset="0"/>
              </a:rPr>
              <a:t>Competitors and </a:t>
            </a:r>
            <a:r>
              <a:rPr lang="en-US" dirty="0" err="1" smtClean="0">
                <a:latin typeface="Arial" charset="0"/>
                <a:cs typeface="Arial" charset="0"/>
              </a:rPr>
              <a:t>C</a:t>
            </a:r>
            <a:r>
              <a:rPr lang="en-US" dirty="0" err="1" smtClean="0">
                <a:latin typeface="Arial" charset="0"/>
                <a:cs typeface="Arial" charset="0"/>
              </a:rPr>
              <a:t>omplementors</a:t>
            </a:r>
            <a:endParaRPr lang="en-US" dirty="0" smtClean="0">
              <a:latin typeface="Arial" charset="0"/>
              <a:cs typeface="Arial" charset="0"/>
            </a:endParaRPr>
          </a:p>
          <a:p>
            <a:pPr marL="547688" indent="-411163" eaLnBrk="1" hangingPunct="1">
              <a:lnSpc>
                <a:spcPct val="80000"/>
              </a:lnSpc>
              <a:buClr>
                <a:srgbClr val="000000"/>
              </a:buClr>
            </a:pPr>
            <a:r>
              <a:rPr lang="en-US" dirty="0" smtClean="0">
                <a:latin typeface="Arial" charset="0"/>
                <a:cs typeface="Arial" charset="0"/>
              </a:rPr>
              <a:t>Actions taken </a:t>
            </a:r>
            <a:r>
              <a:rPr lang="en-US" dirty="0" smtClean="0">
                <a:latin typeface="Arial" charset="0"/>
                <a:cs typeface="Arial" charset="0"/>
              </a:rPr>
              <a:t>by Government and </a:t>
            </a:r>
            <a:r>
              <a:rPr lang="en-US" dirty="0" err="1" smtClean="0">
                <a:latin typeface="Arial" charset="0"/>
                <a:cs typeface="Arial" charset="0"/>
              </a:rPr>
              <a:t>Comunities</a:t>
            </a:r>
            <a:endParaRPr lang="en-US" dirty="0" smtClean="0">
              <a:latin typeface="Arial" charset="0"/>
              <a:cs typeface="Arial" charset="0"/>
            </a:endParaRPr>
          </a:p>
          <a:p>
            <a:pPr marL="547688" indent="-411163" eaLnBrk="1" hangingPunct="1">
              <a:lnSpc>
                <a:spcPct val="80000"/>
              </a:lnSpc>
              <a:buClr>
                <a:srgbClr val="000000"/>
              </a:buClr>
            </a:pPr>
            <a:endParaRPr lang="en-US" dirty="0" smtClean="0">
              <a:latin typeface="Arial" charset="0"/>
              <a:cs typeface="Arial" charset="0"/>
            </a:endParaRPr>
          </a:p>
          <a:p>
            <a:pPr marL="547688" indent="-411163" eaLnBrk="1" hangingPunct="1">
              <a:lnSpc>
                <a:spcPct val="80000"/>
              </a:lnSpc>
              <a:buClr>
                <a:srgbClr val="000000"/>
              </a:buClr>
              <a:buFont typeface="Wingdings" pitchFamily="1" charset="2"/>
              <a:buNone/>
            </a:pPr>
            <a:r>
              <a:rPr lang="en-US" dirty="0" smtClean="0">
                <a:latin typeface="Arial" charset="0"/>
                <a:cs typeface="Arial" charset="0"/>
              </a:rPr>
              <a:t>Uncertainty </a:t>
            </a:r>
            <a:r>
              <a:rPr lang="en-US" dirty="0" smtClean="0">
                <a:latin typeface="Arial" charset="0"/>
                <a:cs typeface="Arial" charset="0"/>
              </a:rPr>
              <a:t>cannot be eliminated, but if managed properly, it can be minimized.</a:t>
            </a:r>
          </a:p>
          <a:p>
            <a:pPr marL="547688" indent="-411163" eaLnBrk="1" hangingPunct="1">
              <a:lnSpc>
                <a:spcPct val="80000"/>
              </a:lnSpc>
              <a:buClr>
                <a:srgbClr val="000000"/>
              </a:buClr>
              <a:buFont typeface="Wingdings" pitchFamily="1" charset="2"/>
              <a:buNone/>
            </a:pPr>
            <a:r>
              <a:rPr lang="en-US" dirty="0" smtClean="0">
                <a:latin typeface="Arial" charset="0"/>
                <a:cs typeface="Arial" charset="0"/>
              </a:rPr>
              <a:t>This is why we need trade-offs.</a:t>
            </a:r>
            <a:endParaRPr lang="en-US" sz="3200" dirty="0" smtClean="0">
              <a:latin typeface="Arial" charset="0"/>
              <a:cs typeface="Arial" charset="0"/>
            </a:endParaRPr>
          </a:p>
          <a:p>
            <a:pPr marL="547688" indent="-411163" eaLnBrk="1" hangingPunct="1">
              <a:lnSpc>
                <a:spcPct val="90000"/>
              </a:lnSpc>
            </a:pP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55B9DB8-5796-40BC-BAD0-1D716888A871}" type="datetime1">
              <a:rPr lang="en-US"/>
              <a:pPr>
                <a:defRPr/>
              </a:pPr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DE66DD3B-2ABC-46D7-A469-4819E3CEEEF9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latin typeface="Arial" charset="0"/>
                <a:cs typeface="Arial" charset="0"/>
              </a:rPr>
              <a:t>Risk Analysis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152400" y="1493838"/>
            <a:ext cx="9144000" cy="4525962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 Estimate probabilities or distributions associated with key parameters</a:t>
            </a: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 Develop </a:t>
            </a:r>
            <a:r>
              <a:rPr lang="en-US" dirty="0" smtClean="0">
                <a:latin typeface="Arial" charset="0"/>
                <a:cs typeface="Arial" charset="0"/>
              </a:rPr>
              <a:t>analytical or </a:t>
            </a:r>
            <a:r>
              <a:rPr lang="en-US" dirty="0" smtClean="0">
                <a:latin typeface="Arial" charset="0"/>
                <a:cs typeface="Arial" charset="0"/>
              </a:rPr>
              <a:t>simulation model</a:t>
            </a: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 Analyze distribution of outcomes generated by the model</a:t>
            </a:r>
          </a:p>
          <a:p>
            <a:pPr eaLnBrk="1" hangingPunct="1">
              <a:buFont typeface="Wingdings" pitchFamily="1" charset="2"/>
              <a:buNone/>
            </a:pPr>
            <a:endParaRPr lang="en-US" dirty="0" smtClean="0">
              <a:latin typeface="Arial" charset="0"/>
              <a:cs typeface="Arial" charset="0"/>
            </a:endParaRPr>
          </a:p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55B9DB8-5796-40BC-BAD0-1D716888A871}" type="datetime1">
              <a:rPr lang="en-US"/>
              <a:pPr>
                <a:defRPr/>
              </a:pPr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D17AE477-79AE-4605-925A-027D9F4F287F}" type="slidenum">
              <a:rPr lang="en-US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latin typeface="Arial" charset="0"/>
                <a:cs typeface="Arial" charset="0"/>
              </a:rPr>
              <a:t>Goals and Trade-offs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5257800" cy="2057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smtClean="0">
                <a:latin typeface="Arial" charset="0"/>
                <a:cs typeface="Arial" charset="0"/>
              </a:rPr>
              <a:t>The three goals of a project are: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>
                <a:latin typeface="Arial" charset="0"/>
                <a:cs typeface="Arial" charset="0"/>
              </a:rPr>
              <a:t>On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>
                <a:latin typeface="Arial" charset="0"/>
                <a:cs typeface="Arial" charset="0"/>
              </a:rPr>
              <a:t>On budget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>
                <a:latin typeface="Arial" charset="0"/>
                <a:cs typeface="Arial" charset="0"/>
              </a:rPr>
              <a:t>To specification (including “quality” and “client satisfaction”)</a:t>
            </a:r>
          </a:p>
          <a:p>
            <a:pPr eaLnBrk="1" hangingPunct="1">
              <a:lnSpc>
                <a:spcPct val="90000"/>
              </a:lnSpc>
              <a:buFont typeface="Wingdings" pitchFamily="1" charset="2"/>
              <a:buNone/>
            </a:pPr>
            <a:endParaRPr lang="en-US" sz="2600" smtClean="0">
              <a:latin typeface="Arial" charset="0"/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55B9DB8-5796-40BC-BAD0-1D716888A871}" type="datetime1">
              <a:rPr lang="en-US"/>
              <a:pPr>
                <a:defRPr/>
              </a:pPr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77012EEB-5A00-46EA-B8B7-DD3D51F171BB}" type="slidenum">
              <a:rPr lang="en-US"/>
              <a:pPr>
                <a:defRPr/>
              </a:pPr>
              <a:t>3</a:t>
            </a:fld>
            <a:endParaRPr lang="en-US"/>
          </a:p>
        </p:txBody>
      </p:sp>
      <p:pic>
        <p:nvPicPr>
          <p:cNvPr id="20487" name="Picture 1" descr="fig_01_01.jp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1371600"/>
            <a:ext cx="2079625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Content Placeholder 2"/>
          <p:cNvSpPr txBox="1">
            <a:spLocks/>
          </p:cNvSpPr>
          <p:nvPr/>
        </p:nvSpPr>
        <p:spPr bwMode="auto">
          <a:xfrm>
            <a:off x="152400" y="3657600"/>
            <a:ext cx="86868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itchFamily="1" charset="2"/>
              <a:buChar char="v"/>
            </a:pPr>
            <a:r>
              <a:rPr lang="en-US" sz="2600">
                <a:latin typeface="Arial" charset="0"/>
                <a:cs typeface="Arial" charset="0"/>
              </a:rPr>
              <a:t>The project manager meets the goals by making </a:t>
            </a:r>
            <a:r>
              <a:rPr lang="en-US" sz="2600" b="1">
                <a:latin typeface="Arial" charset="0"/>
                <a:cs typeface="Arial" charset="0"/>
              </a:rPr>
              <a:t>trade-offs</a:t>
            </a:r>
            <a:r>
              <a:rPr lang="en-US" sz="2600">
                <a:latin typeface="Arial" charset="0"/>
                <a:cs typeface="Arial" charset="0"/>
              </a:rPr>
              <a:t>. </a:t>
            </a:r>
            <a:r>
              <a:rPr lang="en-US" sz="2600">
                <a:latin typeface="Arial" charset="0"/>
                <a:cs typeface="Arial" charset="0"/>
                <a:sym typeface="Wingdings" pitchFamily="1" charset="2"/>
              </a:rPr>
              <a:t> </a:t>
            </a:r>
            <a:r>
              <a:rPr lang="en-US" sz="2600">
                <a:latin typeface="Arial" charset="0"/>
                <a:cs typeface="Arial" charset="0"/>
              </a:rPr>
              <a:t>shorten the project duration by using more resources.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itchFamily="1" charset="2"/>
              <a:buChar char="v"/>
            </a:pPr>
            <a:r>
              <a:rPr lang="en-US" sz="2600">
                <a:latin typeface="Arial" charset="0"/>
                <a:cs typeface="Arial" charset="0"/>
              </a:rPr>
              <a:t> An over determined project: has a fixed budget, fixed delivery time, and fixed specifications.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Wingdings" pitchFamily="1" charset="2"/>
              <a:buChar char="§"/>
            </a:pPr>
            <a:r>
              <a:rPr lang="en-US" sz="2200">
                <a:latin typeface="Arial" charset="0"/>
                <a:cs typeface="Arial" charset="0"/>
              </a:rPr>
              <a:t>No place for trade-offs. Is it good?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itchFamily="1" charset="2"/>
              <a:buChar char="v"/>
            </a:pPr>
            <a:endParaRPr lang="en-US" sz="260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latin typeface="Arial" charset="0"/>
                <a:cs typeface="Arial" charset="0"/>
              </a:rPr>
              <a:t>Abilities Needed For Effective PM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3200" dirty="0" smtClean="0"/>
              <a:t> Conflict Resolution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3200" dirty="0" smtClean="0"/>
              <a:t> Creativity and Flexibility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3200" dirty="0" smtClean="0"/>
              <a:t> Ability to Adjust to Change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3200" dirty="0" smtClean="0"/>
              <a:t> Good Planning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3200" dirty="0" smtClean="0"/>
              <a:t> Negotiation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 smtClean="0"/>
              <a:t>Win-lose negotiation is like a zero-sum game. Any time one side wins the other side loses. In a win-win negotiation, the outcome is such that both parties gain something from the interchange. 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 smtClean="0"/>
              <a:t> Win-lose negotiating is dangerous for project managers who will have to deal with the same parties over and over again. The project manager who forces a functional manager to lose will have created a permanent enemy.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en-US" sz="32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55B9DB8-5796-40BC-BAD0-1D716888A871}" type="datetime1">
              <a:rPr lang="en-US"/>
              <a:pPr>
                <a:defRPr/>
              </a:pPr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9D37D0A0-EBF6-460A-91C3-5207E49F6D4E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Arial" charset="0"/>
                <a:cs typeface="Arial" charset="0"/>
              </a:rPr>
              <a:t>Project Life Cycle: S-Shaped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DDF3D08-2DAF-4A9E-8EEA-4A0F0A316D34}" type="datetime1">
              <a:rPr lang="en-US"/>
              <a:pPr>
                <a:defRPr/>
              </a:pPr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DB34D849-E7B5-4E29-B7E0-554BBE92AEE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22534" name="Picture 1" descr="fig_01_03.jp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7363" y="1600200"/>
            <a:ext cx="5253037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Arial" charset="0"/>
                <a:cs typeface="Arial" charset="0"/>
              </a:rPr>
              <a:t>Life Cycle: J-Shaped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DDF3D08-2DAF-4A9E-8EEA-4A0F0A316D34}" type="datetime1">
              <a:rPr lang="en-US"/>
              <a:pPr>
                <a:defRPr/>
              </a:pPr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B65B3B41-B8BA-4318-A3E7-FC44BD8DB3B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23558" name="Picture 1" descr="fig_01_05.jp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1524000"/>
            <a:ext cx="7767638" cy="428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9" name="Content Placeholder 2"/>
          <p:cNvSpPr txBox="1">
            <a:spLocks/>
          </p:cNvSpPr>
          <p:nvPr/>
        </p:nvSpPr>
        <p:spPr bwMode="auto">
          <a:xfrm>
            <a:off x="0" y="5791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1" charset="2"/>
              <a:buNone/>
            </a:pPr>
            <a:r>
              <a:rPr lang="en-US">
                <a:latin typeface="Arial" charset="0"/>
                <a:cs typeface="Arial" charset="0"/>
              </a:rPr>
              <a:t>Resource allocation for S=shaped and J-shaped is quite different.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Arial" charset="0"/>
                <a:cs typeface="Arial" charset="0"/>
              </a:rPr>
              <a:t>Project Selection: Qualitative Methods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The Sacred Cow</a:t>
            </a:r>
          </a:p>
          <a:p>
            <a:pPr lvl="1" eaLnBrk="1" hangingPunct="1"/>
            <a:r>
              <a:rPr lang="en-US" smtClean="0">
                <a:latin typeface="Arial" charset="0"/>
                <a:cs typeface="Arial" charset="0"/>
              </a:rPr>
              <a:t> A project proposed by the CEO, a big guy </a:t>
            </a:r>
          </a:p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The Operating/Competitive Necessity</a:t>
            </a:r>
          </a:p>
          <a:p>
            <a:pPr lvl="1" eaLnBrk="1" hangingPunct="1"/>
            <a:r>
              <a:rPr lang="en-US" smtClean="0">
                <a:latin typeface="Arial" charset="0"/>
                <a:cs typeface="Arial" charset="0"/>
              </a:rPr>
              <a:t>It is required to continue our operations</a:t>
            </a:r>
          </a:p>
          <a:p>
            <a:pPr lvl="1" eaLnBrk="1" hangingPunct="1"/>
            <a:r>
              <a:rPr lang="en-US" smtClean="0">
                <a:latin typeface="Arial" charset="0"/>
                <a:cs typeface="Arial" charset="0"/>
              </a:rPr>
              <a:t> We may lose our market share</a:t>
            </a:r>
          </a:p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Comparative Benefits</a:t>
            </a:r>
          </a:p>
          <a:p>
            <a:pPr lvl="1" eaLnBrk="1" hangingPunct="1"/>
            <a:r>
              <a:rPr lang="en-US" smtClean="0">
                <a:latin typeface="Arial" charset="0"/>
                <a:cs typeface="Arial" charset="0"/>
              </a:rPr>
              <a:t> Q-sort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55B9DB8-5796-40BC-BAD0-1D716888A871}" type="datetime1">
              <a:rPr lang="en-US"/>
              <a:pPr>
                <a:defRPr/>
              </a:pPr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1BC56E8A-2161-4481-B382-48F33A44AEC0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Arial" charset="0"/>
                <a:cs typeface="Arial" charset="0"/>
              </a:rPr>
              <a:t>The Q-Sort Method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55B9DB8-5796-40BC-BAD0-1D716888A871}" type="datetime1">
              <a:rPr lang="en-US"/>
              <a:pPr>
                <a:defRPr/>
              </a:pPr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82E760D3-1D60-4C14-8C60-9DE9BE807506}" type="slidenum">
              <a:rPr lang="en-US"/>
              <a:pPr>
                <a:defRPr/>
              </a:pPr>
              <a:t>8</a:t>
            </a:fld>
            <a:endParaRPr lang="en-US"/>
          </a:p>
        </p:txBody>
      </p:sp>
      <p:pic>
        <p:nvPicPr>
          <p:cNvPr id="25606" name="Picture 3" descr="F0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965450" y="1600200"/>
            <a:ext cx="2978150" cy="4567238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Arial" charset="0"/>
                <a:cs typeface="Arial" charset="0"/>
              </a:rPr>
              <a:t>Project Selection: Quantitative Methods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500" smtClean="0">
                <a:latin typeface="Arial" charset="0"/>
                <a:cs typeface="Arial" charset="0"/>
              </a:rPr>
              <a:t> </a:t>
            </a:r>
            <a:r>
              <a:rPr lang="en-US" smtClean="0">
                <a:latin typeface="Arial" charset="0"/>
                <a:cs typeface="Arial" charset="0"/>
              </a:rPr>
              <a:t>Financial Assessment Methods</a:t>
            </a:r>
            <a:endParaRPr lang="en-US" sz="3500" smtClean="0">
              <a:latin typeface="Arial" charset="0"/>
              <a:cs typeface="Arial" charset="0"/>
            </a:endParaRPr>
          </a:p>
          <a:p>
            <a:pPr lvl="1" eaLnBrk="1" hangingPunct="1"/>
            <a:r>
              <a:rPr lang="en-US" smtClean="0">
                <a:latin typeface="Arial" charset="0"/>
                <a:cs typeface="Arial" charset="0"/>
              </a:rPr>
              <a:t>Payback period</a:t>
            </a:r>
          </a:p>
          <a:p>
            <a:pPr lvl="1" eaLnBrk="1" hangingPunct="1"/>
            <a:r>
              <a:rPr lang="en-US" smtClean="0">
                <a:latin typeface="Arial" charset="0"/>
                <a:cs typeface="Arial" charset="0"/>
              </a:rPr>
              <a:t>Discounted cash flow</a:t>
            </a:r>
            <a:endParaRPr lang="en-US" sz="2800" smtClean="0">
              <a:latin typeface="Arial" charset="0"/>
              <a:cs typeface="Arial" charset="0"/>
            </a:endParaRPr>
          </a:p>
          <a:p>
            <a:pPr lvl="2" eaLnBrk="1" hangingPunct="1">
              <a:buFont typeface="Arial" charset="0"/>
              <a:buChar char="–"/>
            </a:pPr>
            <a:r>
              <a:rPr lang="en-US" smtClean="0">
                <a:latin typeface="Arial" charset="0"/>
                <a:cs typeface="Arial" charset="0"/>
              </a:rPr>
              <a:t>NPV</a:t>
            </a:r>
          </a:p>
          <a:p>
            <a:pPr lvl="2" eaLnBrk="1" hangingPunct="1">
              <a:buFont typeface="Arial" charset="0"/>
              <a:buChar char="–"/>
            </a:pPr>
            <a:r>
              <a:rPr lang="en-US" smtClean="0">
                <a:latin typeface="Arial" charset="0"/>
                <a:cs typeface="Arial" charset="0"/>
              </a:rPr>
              <a:t>IRR</a:t>
            </a:r>
          </a:p>
          <a:p>
            <a:pPr lvl="2" eaLnBrk="1" hangingPunct="1">
              <a:buFont typeface="Arial" charset="0"/>
              <a:buChar char="–"/>
            </a:pPr>
            <a:r>
              <a:rPr lang="en-US" smtClean="0">
                <a:latin typeface="Arial" charset="0"/>
                <a:cs typeface="Arial" charset="0"/>
              </a:rPr>
              <a:t>B/C</a:t>
            </a:r>
          </a:p>
          <a:p>
            <a:pPr eaLnBrk="1" hangingPunct="1"/>
            <a:r>
              <a:rPr lang="en-US" sz="3200" smtClean="0">
                <a:latin typeface="Arial" charset="0"/>
                <a:cs typeface="Arial" charset="0"/>
              </a:rPr>
              <a:t> </a:t>
            </a:r>
            <a:r>
              <a:rPr lang="en-US" smtClean="0">
                <a:latin typeface="Arial" charset="0"/>
                <a:cs typeface="Arial" charset="0"/>
              </a:rPr>
              <a:t>Scoring Methods</a:t>
            </a:r>
            <a:endParaRPr lang="en-US" sz="3200" smtClean="0">
              <a:latin typeface="Arial" charset="0"/>
              <a:cs typeface="Arial" charset="0"/>
            </a:endParaRPr>
          </a:p>
          <a:p>
            <a:pPr lvl="1" eaLnBrk="1" hangingPunct="1"/>
            <a:r>
              <a:rPr lang="en-US" smtClean="0">
                <a:latin typeface="Arial" charset="0"/>
                <a:cs typeface="Arial" charset="0"/>
              </a:rPr>
              <a:t>Unweighted 0-1 factor method</a:t>
            </a:r>
          </a:p>
          <a:p>
            <a:pPr lvl="1" eaLnBrk="1" hangingPunct="1"/>
            <a:r>
              <a:rPr lang="en-US" smtClean="0">
                <a:latin typeface="Arial" charset="0"/>
                <a:cs typeface="Arial" charset="0"/>
              </a:rPr>
              <a:t>Weighted factor scoring method</a:t>
            </a:r>
            <a:endParaRPr lang="en-US" sz="2800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55B9DB8-5796-40BC-BAD0-1D716888A871}" type="datetime1">
              <a:rPr lang="en-US"/>
              <a:pPr>
                <a:defRPr/>
              </a:pPr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BB374FDC-53A9-41DB-8CA0-F6AE11009EE5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Box 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Box 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Box 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11064</TotalTime>
  <Pages>26</Pages>
  <Words>789</Words>
  <Application>Microsoft Office PowerPoint</Application>
  <PresentationFormat>Letter Paper (8.5x11 in)</PresentationFormat>
  <Paragraphs>186</Paragraphs>
  <Slides>22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Office Theme</vt:lpstr>
      <vt:lpstr>Equation</vt:lpstr>
      <vt:lpstr>Worksheet</vt:lpstr>
      <vt:lpstr>Microsoft Office Excel Worksheet</vt:lpstr>
      <vt:lpstr>PMI Definition</vt:lpstr>
      <vt:lpstr>Characteristics of Projects</vt:lpstr>
      <vt:lpstr>Goals and Trade-offs</vt:lpstr>
      <vt:lpstr>Abilities Needed For Effective PM</vt:lpstr>
      <vt:lpstr>Project Life Cycle: S-Shaped </vt:lpstr>
      <vt:lpstr>Life Cycle: J-Shaped</vt:lpstr>
      <vt:lpstr>Project Selection: Qualitative Methods</vt:lpstr>
      <vt:lpstr>The Q-Sort Method</vt:lpstr>
      <vt:lpstr>Project Selection: Quantitative Methods</vt:lpstr>
      <vt:lpstr>Payback Period</vt:lpstr>
      <vt:lpstr>Payback Period</vt:lpstr>
      <vt:lpstr>Future Value (FV)</vt:lpstr>
      <vt:lpstr>Future Value (FV)</vt:lpstr>
      <vt:lpstr>Net Present Value (NPV)</vt:lpstr>
      <vt:lpstr>EXCEL NPV Function</vt:lpstr>
      <vt:lpstr>Internal Rate of Return (IRR)</vt:lpstr>
      <vt:lpstr>Profitability Index or B/C Ratio</vt:lpstr>
      <vt:lpstr>Present Value Index Table</vt:lpstr>
      <vt:lpstr>Profitability Models</vt:lpstr>
      <vt:lpstr>The Weighted Scoring Model</vt:lpstr>
      <vt:lpstr>Uncertainties Encountered in Project Management</vt:lpstr>
      <vt:lpstr>Risk Analysis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subject/>
  <dc:creator>Dr. Scott M. Shafer</dc:creator>
  <cp:keywords/>
  <dc:description/>
  <cp:lastModifiedBy>aa2035</cp:lastModifiedBy>
  <cp:revision>197</cp:revision>
  <cp:lastPrinted>1998-02-09T17:15:34Z</cp:lastPrinted>
  <dcterms:created xsi:type="dcterms:W3CDTF">1996-09-25T17:10:06Z</dcterms:created>
  <dcterms:modified xsi:type="dcterms:W3CDTF">2012-01-24T20:53:05Z</dcterms:modified>
</cp:coreProperties>
</file>