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29" r:id="rId1"/>
  </p:sldMasterIdLst>
  <p:notesMasterIdLst>
    <p:notesMasterId r:id="rId5"/>
  </p:notesMasterIdLst>
  <p:handoutMasterIdLst>
    <p:handoutMasterId r:id="rId6"/>
  </p:handoutMasterIdLst>
  <p:sldIdLst>
    <p:sldId id="476" r:id="rId2"/>
    <p:sldId id="477" r:id="rId3"/>
    <p:sldId id="478" r:id="rId4"/>
  </p:sldIdLst>
  <p:sldSz cx="9144000" cy="6858000" type="letter"/>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0000"/>
    <a:srgbClr val="AA3F3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7" autoAdjust="0"/>
    <p:restoredTop sz="94713" autoAdjust="0"/>
  </p:normalViewPr>
  <p:slideViewPr>
    <p:cSldViewPr>
      <p:cViewPr>
        <p:scale>
          <a:sx n="71" d="100"/>
          <a:sy n="71" d="100"/>
        </p:scale>
        <p:origin x="-558" y="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2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notes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16387"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2" name="Rectangle 4"/>
          <p:cNvSpPr>
            <a:spLocks noChangeArrowheads="1"/>
          </p:cNvSpPr>
          <p:nvPr/>
        </p:nvSpPr>
        <p:spPr bwMode="auto">
          <a:xfrm>
            <a:off x="69850" y="92075"/>
            <a:ext cx="2817813" cy="304800"/>
          </a:xfrm>
          <a:prstGeom prst="rect">
            <a:avLst/>
          </a:prstGeom>
          <a:noFill/>
          <a:ln w="12700">
            <a:noFill/>
            <a:miter lim="800000"/>
            <a:headEnd/>
            <a:tailEnd/>
          </a:ln>
          <a:effectLst/>
        </p:spPr>
        <p:txBody>
          <a:bodyPr wrap="none" lIns="90488" tIns="44450" rIns="90488" bIns="44450" anchor="ctr">
            <a:spAutoFit/>
          </a:bodyPr>
          <a:lstStyle/>
          <a:p>
            <a:pPr eaLnBrk="0" hangingPunct="0">
              <a:defRPr/>
            </a:pPr>
            <a:r>
              <a:rPr lang="en-US" sz="1400" dirty="0"/>
              <a:t>Chapter 1: The Nature of Operations</a:t>
            </a:r>
          </a:p>
        </p:txBody>
      </p:sp>
      <p:sp>
        <p:nvSpPr>
          <p:cNvPr id="2053" name="Rectangle 5"/>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eaLnBrk="0" hangingPunct="0">
              <a:defRPr/>
            </a:pPr>
            <a:fld id="{433737CF-BFCC-4C2B-BD4D-FA77DCAD0165}" type="slidenum">
              <a:rPr lang="en-US" sz="1400"/>
              <a:pPr algn="r" eaLnBrk="0" hangingPunct="0">
                <a:defRPr/>
              </a:pPr>
              <a:t>‹#›</a:t>
            </a:fld>
            <a:endParaRPr lang="en-US" sz="140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F06C7B9-E017-4246-A1C5-6C4F138EF9BE}" type="datetime1">
              <a:rPr lang="en-US"/>
              <a:pPr>
                <a:defRPr/>
              </a:pPr>
              <a:t>1/23/2012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364BDC5D-8578-4F4F-AD79-27AABABA86EB}" type="slidenum">
              <a:rPr lang="en-US"/>
              <a:pPr>
                <a:defRPr/>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4E4432F-95D3-4BED-922A-47573819FBA3}" type="datetime1">
              <a:rPr lang="en-US"/>
              <a:pPr>
                <a:defRPr/>
              </a:pPr>
              <a:t>1/23/2012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43B2796B-C394-4DAA-9BFE-BDC46CC1F090}" type="slidenum">
              <a:rPr lang="en-US"/>
              <a:pPr>
                <a:defRPr/>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3CC691-E33C-42BF-8ABF-EEC1335A1A2A}" type="datetime1">
              <a:rPr lang="en-US"/>
              <a:pPr>
                <a:defRPr/>
              </a:pPr>
              <a:t>1/23/2012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F2392EA7-3BC6-4147-8476-456BCB0C14A8}" type="slidenum">
              <a:rPr lang="en-US"/>
              <a:pPr>
                <a:defRPr/>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524000"/>
            <a:ext cx="8229600" cy="4525963"/>
          </a:xfrm>
        </p:spPr>
        <p:txBody>
          <a:bodyPr/>
          <a:lstStyle>
            <a:lvl1pPr>
              <a:defRPr/>
            </a:lvl1pPr>
            <a:lvl3pPr>
              <a:buFont typeface="Arial" pitchFamily="34" charset="0"/>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599EAA8-B78D-47B7-8004-C7A1AF8F0386}" type="datetime1">
              <a:rPr lang="en-US"/>
              <a:pPr>
                <a:defRPr/>
              </a:pPr>
              <a:t>1/23/2012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9519CDD5-EC0A-49C8-9AFC-3DB6110687F7}" type="slidenum">
              <a:rPr lang="en-US"/>
              <a:pPr>
                <a:defRPr/>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AB41B7E-1B5B-48A8-9C05-597F4888B495}" type="datetime1">
              <a:rPr lang="en-US"/>
              <a:pPr>
                <a:defRPr/>
              </a:pPr>
              <a:t>1/23/2012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a:t>1-</a:t>
            </a:r>
            <a:fld id="{7CAD4D7D-6418-46B8-8FDE-FE97E44FBCE6}" type="slidenum">
              <a:rPr lang="en-US"/>
              <a:pPr>
                <a:defRPr/>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2E1201-EAB5-400F-BDBB-6C8457FE9995}" type="datetime1">
              <a:rPr lang="en-US"/>
              <a:pPr>
                <a:defRPr/>
              </a:pPr>
              <a:t>1/23/2012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7" name="Slide Number Placeholder 5"/>
          <p:cNvSpPr>
            <a:spLocks noGrp="1"/>
          </p:cNvSpPr>
          <p:nvPr>
            <p:ph type="sldNum" sz="quarter" idx="12"/>
          </p:nvPr>
        </p:nvSpPr>
        <p:spPr/>
        <p:txBody>
          <a:bodyPr/>
          <a:lstStyle>
            <a:lvl1pPr>
              <a:defRPr/>
            </a:lvl1pPr>
          </a:lstStyle>
          <a:p>
            <a:pPr>
              <a:defRPr/>
            </a:pPr>
            <a:r>
              <a:rPr lang="en-US"/>
              <a:t>1-</a:t>
            </a:r>
            <a:fld id="{7B15F485-5024-4EF9-B0F0-BBD677503CAC}" type="slidenum">
              <a:rPr lang="en-US"/>
              <a:pPr>
                <a:defRPr/>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30B933B-170B-4CB6-B5B2-2844924EE48A}" type="datetime1">
              <a:rPr lang="en-US"/>
              <a:pPr>
                <a:defRPr/>
              </a:pPr>
              <a:t>1/23/2012</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9" name="Slide Number Placeholder 5"/>
          <p:cNvSpPr>
            <a:spLocks noGrp="1"/>
          </p:cNvSpPr>
          <p:nvPr>
            <p:ph type="sldNum" sz="quarter" idx="12"/>
          </p:nvPr>
        </p:nvSpPr>
        <p:spPr/>
        <p:txBody>
          <a:bodyPr/>
          <a:lstStyle>
            <a:lvl1pPr>
              <a:defRPr/>
            </a:lvl1pPr>
          </a:lstStyle>
          <a:p>
            <a:pPr>
              <a:defRPr/>
            </a:pPr>
            <a:r>
              <a:rPr lang="en-US"/>
              <a:t>1-</a:t>
            </a:r>
            <a:fld id="{302E9FA2-5C11-4D31-8763-FCACDFE6DFAC}" type="slidenum">
              <a:rPr lang="en-US"/>
              <a:pPr>
                <a:defRPr/>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1319271-A1EA-4568-B2EF-248449506A2A}" type="datetime1">
              <a:rPr lang="en-US"/>
              <a:pPr>
                <a:defRPr/>
              </a:pPr>
              <a:t>1/23/2012</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5" name="Slide Number Placeholder 5"/>
          <p:cNvSpPr>
            <a:spLocks noGrp="1"/>
          </p:cNvSpPr>
          <p:nvPr>
            <p:ph type="sldNum" sz="quarter" idx="12"/>
          </p:nvPr>
        </p:nvSpPr>
        <p:spPr/>
        <p:txBody>
          <a:bodyPr/>
          <a:lstStyle>
            <a:lvl1pPr>
              <a:defRPr/>
            </a:lvl1pPr>
          </a:lstStyle>
          <a:p>
            <a:pPr>
              <a:defRPr/>
            </a:pPr>
            <a:r>
              <a:rPr lang="en-US"/>
              <a:t>1-</a:t>
            </a:r>
            <a:fld id="{FD420185-9454-4A09-A71F-C1B89210890F}" type="slidenum">
              <a:rPr lang="en-US"/>
              <a:pPr>
                <a:defRPr/>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666352-484D-4D3D-8CB8-5AD9AB3A7F81}" type="datetime1">
              <a:rPr lang="en-US"/>
              <a:pPr>
                <a:defRPr/>
              </a:pPr>
              <a:t>1/23/2012</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4" name="Slide Number Placeholder 5"/>
          <p:cNvSpPr>
            <a:spLocks noGrp="1"/>
          </p:cNvSpPr>
          <p:nvPr>
            <p:ph type="sldNum" sz="quarter" idx="12"/>
          </p:nvPr>
        </p:nvSpPr>
        <p:spPr/>
        <p:txBody>
          <a:bodyPr/>
          <a:lstStyle>
            <a:lvl1pPr>
              <a:defRPr/>
            </a:lvl1pPr>
          </a:lstStyle>
          <a:p>
            <a:pPr>
              <a:defRPr/>
            </a:pPr>
            <a:r>
              <a:rPr lang="en-US"/>
              <a:t>1-</a:t>
            </a:r>
            <a:fld id="{5B9EF1B2-D748-4D5F-AAA8-D142D8710083}" type="slidenum">
              <a:rPr lang="en-US"/>
              <a:pPr>
                <a:defRPr/>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63FCA44-4433-4E54-9387-E61CE988DC62}" type="datetime1">
              <a:rPr lang="en-US"/>
              <a:pPr>
                <a:defRPr/>
              </a:pPr>
              <a:t>1/23/2012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7" name="Slide Number Placeholder 5"/>
          <p:cNvSpPr>
            <a:spLocks noGrp="1"/>
          </p:cNvSpPr>
          <p:nvPr>
            <p:ph type="sldNum" sz="quarter" idx="12"/>
          </p:nvPr>
        </p:nvSpPr>
        <p:spPr/>
        <p:txBody>
          <a:bodyPr/>
          <a:lstStyle>
            <a:lvl1pPr>
              <a:defRPr/>
            </a:lvl1pPr>
          </a:lstStyle>
          <a:p>
            <a:pPr>
              <a:defRPr/>
            </a:pPr>
            <a:r>
              <a:rPr lang="en-US"/>
              <a:t>1-</a:t>
            </a:r>
            <a:fld id="{146FCB86-8BFB-452E-992E-26ACEE65DD96}" type="slidenum">
              <a:rPr lang="en-US"/>
              <a:pPr>
                <a:defRPr/>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F0CB7DA-66E2-4E16-B743-6C32E8CD11F0}" type="datetime1">
              <a:rPr lang="en-US"/>
              <a:pPr>
                <a:defRPr/>
              </a:pPr>
              <a:t>1/23/2012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Ardavan Asef-Vaziri</a:t>
            </a:r>
            <a:endParaRPr lang="en-US" dirty="0"/>
          </a:p>
        </p:txBody>
      </p:sp>
      <p:sp>
        <p:nvSpPr>
          <p:cNvPr id="7" name="Slide Number Placeholder 5"/>
          <p:cNvSpPr>
            <a:spLocks noGrp="1"/>
          </p:cNvSpPr>
          <p:nvPr>
            <p:ph type="sldNum" sz="quarter" idx="12"/>
          </p:nvPr>
        </p:nvSpPr>
        <p:spPr/>
        <p:txBody>
          <a:bodyPr/>
          <a:lstStyle>
            <a:lvl1pPr>
              <a:defRPr/>
            </a:lvl1pPr>
          </a:lstStyle>
          <a:p>
            <a:pPr>
              <a:defRPr/>
            </a:pPr>
            <a:r>
              <a:rPr lang="en-US"/>
              <a:t>1-</a:t>
            </a:r>
            <a:fld id="{7CE89E92-2DE6-4215-A753-DCEBFE8ADDAB}" type="slidenum">
              <a:rPr lang="en-US"/>
              <a:pPr>
                <a:defRPr/>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1524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493838"/>
            <a:ext cx="8229600" cy="467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defRPr sz="1200">
                <a:solidFill>
                  <a:schemeClr val="tx1">
                    <a:tint val="75000"/>
                  </a:schemeClr>
                </a:solidFill>
                <a:latin typeface="Times New Roman" pitchFamily="18" charset="0"/>
              </a:defRPr>
            </a:lvl1pPr>
          </a:lstStyle>
          <a:p>
            <a:pPr>
              <a:defRPr/>
            </a:pPr>
            <a:fld id="{B0F033E7-AA7D-4137-BF6D-C2B65AE3EF66}" type="datetime1">
              <a:rPr lang="en-US"/>
              <a:pPr>
                <a:defRPr/>
              </a:pPr>
              <a:t>1/23/2012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defRPr sz="1200">
                <a:solidFill>
                  <a:schemeClr val="tx1">
                    <a:tint val="75000"/>
                  </a:schemeClr>
                </a:solidFill>
                <a:latin typeface="Times New Roman" pitchFamily="18" charset="0"/>
              </a:defRPr>
            </a:lvl1pPr>
          </a:lstStyle>
          <a:p>
            <a:pPr>
              <a:defRPr/>
            </a:pPr>
            <a:r>
              <a:rPr lang="en-US"/>
              <a:t>Ardavan Asef-Vaziri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latin typeface="Times New Roman" pitchFamily="18" charset="0"/>
              </a:defRPr>
            </a:lvl1pPr>
          </a:lstStyle>
          <a:p>
            <a:pPr>
              <a:defRPr/>
            </a:pPr>
            <a:r>
              <a:rPr lang="en-US"/>
              <a:t>1-</a:t>
            </a:r>
            <a:fld id="{45B2FFCB-4CF3-49A8-8556-D5EE3ABD1C26}" type="slidenum">
              <a:rPr lang="en-US"/>
              <a:pPr>
                <a:defRPr/>
              </a:pPr>
              <a:t>‹#›</a:t>
            </a:fld>
            <a:endParaRPr lang="en-US"/>
          </a:p>
        </p:txBody>
      </p:sp>
      <p:cxnSp>
        <p:nvCxnSpPr>
          <p:cNvPr id="8" name="Straight Connector 7"/>
          <p:cNvCxnSpPr/>
          <p:nvPr userDrawn="1"/>
        </p:nvCxnSpPr>
        <p:spPr>
          <a:xfrm>
            <a:off x="0" y="1295400"/>
            <a:ext cx="9144000" cy="1588"/>
          </a:xfrm>
          <a:prstGeom prst="line">
            <a:avLst/>
          </a:prstGeom>
          <a:ln w="76200"/>
        </p:spPr>
        <p:style>
          <a:lnRef idx="1">
            <a:schemeClr val="dk1"/>
          </a:lnRef>
          <a:fillRef idx="0">
            <a:schemeClr val="dk1"/>
          </a:fillRef>
          <a:effectRef idx="0">
            <a:schemeClr val="dk1"/>
          </a:effectRef>
          <a:fontRef idx="minor">
            <a:schemeClr val="tx1"/>
          </a:fontRef>
        </p:style>
      </p:cxnSp>
      <p:cxnSp>
        <p:nvCxnSpPr>
          <p:cNvPr id="11" name="Straight Connector 10"/>
          <p:cNvCxnSpPr/>
          <p:nvPr userDrawn="1"/>
        </p:nvCxnSpPr>
        <p:spPr>
          <a:xfrm>
            <a:off x="0" y="6324600"/>
            <a:ext cx="9144000" cy="1588"/>
          </a:xfrm>
          <a:prstGeom prst="line">
            <a:avLst/>
          </a:prstGeom>
          <a:ln w="76200"/>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ransition>
    <p:dissolve/>
  </p:transition>
  <p:timing>
    <p:tnLst>
      <p:par>
        <p:cTn id="1" dur="indefinite" restart="never" nodeType="tmRoot"/>
      </p:par>
    </p:tnLst>
  </p:timing>
  <p:hf hdr="0"/>
  <p:txStyles>
    <p:titleStyle>
      <a:lvl1pPr algn="ctr"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200">
          <a:solidFill>
            <a:schemeClr val="tx1"/>
          </a:solidFill>
          <a:latin typeface="Arial" charset="0"/>
          <a:cs typeface="Arial" charset="0"/>
        </a:defRPr>
      </a:lvl2pPr>
      <a:lvl3pPr algn="ctr" rtl="0" eaLnBrk="0" fontAlgn="base" hangingPunct="0">
        <a:spcBef>
          <a:spcPct val="0"/>
        </a:spcBef>
        <a:spcAft>
          <a:spcPct val="0"/>
        </a:spcAft>
        <a:defRPr sz="3200">
          <a:solidFill>
            <a:schemeClr val="tx1"/>
          </a:solidFill>
          <a:latin typeface="Arial" charset="0"/>
          <a:cs typeface="Arial" charset="0"/>
        </a:defRPr>
      </a:lvl3pPr>
      <a:lvl4pPr algn="ctr" rtl="0" eaLnBrk="0" fontAlgn="base" hangingPunct="0">
        <a:spcBef>
          <a:spcPct val="0"/>
        </a:spcBef>
        <a:spcAft>
          <a:spcPct val="0"/>
        </a:spcAft>
        <a:defRPr sz="3200">
          <a:solidFill>
            <a:schemeClr val="tx1"/>
          </a:solidFill>
          <a:latin typeface="Arial" charset="0"/>
          <a:cs typeface="Arial" charset="0"/>
        </a:defRPr>
      </a:lvl4pPr>
      <a:lvl5pPr algn="ctr"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3200">
          <a:solidFill>
            <a:schemeClr val="tx1"/>
          </a:solidFill>
          <a:latin typeface="Arial" charset="0"/>
          <a:cs typeface="Arial" charset="0"/>
        </a:defRPr>
      </a:lvl6pPr>
      <a:lvl7pPr marL="914400" algn="ctr" rtl="0" fontAlgn="base">
        <a:spcBef>
          <a:spcPct val="0"/>
        </a:spcBef>
        <a:spcAft>
          <a:spcPct val="0"/>
        </a:spcAft>
        <a:defRPr sz="3200">
          <a:solidFill>
            <a:schemeClr val="tx1"/>
          </a:solidFill>
          <a:latin typeface="Arial" charset="0"/>
          <a:cs typeface="Arial" charset="0"/>
        </a:defRPr>
      </a:lvl7pPr>
      <a:lvl8pPr marL="1371600" algn="ctr" rtl="0" fontAlgn="base">
        <a:spcBef>
          <a:spcPct val="0"/>
        </a:spcBef>
        <a:spcAft>
          <a:spcPct val="0"/>
        </a:spcAft>
        <a:defRPr sz="3200">
          <a:solidFill>
            <a:schemeClr val="tx1"/>
          </a:solidFill>
          <a:latin typeface="Arial" charset="0"/>
          <a:cs typeface="Arial" charset="0"/>
        </a:defRPr>
      </a:lvl8pPr>
      <a:lvl9pPr marL="1828800" algn="ctr" rtl="0" fontAlgn="base">
        <a:spcBef>
          <a:spcPct val="0"/>
        </a:spcBef>
        <a:spcAft>
          <a:spcPct val="0"/>
        </a:spcAft>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v"/>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Wingdings" pitchFamily="2" charset="2"/>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fld id="{FFB2BB84-BB9D-4FC8-9DC5-4A99E74FBE61}" type="datetime1">
              <a:rPr lang="en-US" smtClean="0"/>
              <a:pPr>
                <a:defRPr/>
              </a:pPr>
              <a:t>1/23/2012</a:t>
            </a:fld>
            <a:endParaRPr lang="en-US" dirty="0"/>
          </a:p>
        </p:txBody>
      </p:sp>
      <p:sp>
        <p:nvSpPr>
          <p:cNvPr id="3" name="Footer Placeholder 2"/>
          <p:cNvSpPr>
            <a:spLocks noGrp="1"/>
          </p:cNvSpPr>
          <p:nvPr>
            <p:ph type="ftr" sz="quarter" idx="11"/>
          </p:nvPr>
        </p:nvSpPr>
        <p:spPr/>
        <p:txBody>
          <a:bodyPr/>
          <a:lstStyle/>
          <a:p>
            <a:pPr>
              <a:defRPr/>
            </a:pPr>
            <a:r>
              <a:rPr lang="en-US" smtClean="0"/>
              <a:t>Ardavan Asef-Vaziri</a:t>
            </a:r>
            <a:endParaRPr lang="en-US" dirty="0"/>
          </a:p>
        </p:txBody>
      </p:sp>
      <p:sp>
        <p:nvSpPr>
          <p:cNvPr id="4" name="Slide Number Placeholder 3"/>
          <p:cNvSpPr>
            <a:spLocks noGrp="1"/>
          </p:cNvSpPr>
          <p:nvPr>
            <p:ph type="sldNum" sz="quarter" idx="12"/>
          </p:nvPr>
        </p:nvSpPr>
        <p:spPr/>
        <p:txBody>
          <a:bodyPr/>
          <a:lstStyle/>
          <a:p>
            <a:pPr>
              <a:defRPr/>
            </a:pPr>
            <a:r>
              <a:rPr lang="en-US" smtClean="0"/>
              <a:t>1-</a:t>
            </a:r>
            <a:fld id="{35F50189-B497-4E6D-8A3A-02CE40D0B63A}" type="slidenum">
              <a:rPr lang="en-US" smtClean="0"/>
              <a:pPr>
                <a:defRPr/>
              </a:pPr>
              <a:t>1</a:t>
            </a:fld>
            <a:endParaRPr lang="en-US"/>
          </a:p>
        </p:txBody>
      </p:sp>
      <p:sp>
        <p:nvSpPr>
          <p:cNvPr id="13317" name="Rectangle 1"/>
          <p:cNvSpPr>
            <a:spLocks noChangeArrowheads="1"/>
          </p:cNvSpPr>
          <p:nvPr/>
        </p:nvSpPr>
        <p:spPr bwMode="auto">
          <a:xfrm>
            <a:off x="0" y="1371600"/>
            <a:ext cx="8915400" cy="4154488"/>
          </a:xfrm>
          <a:prstGeom prst="rect">
            <a:avLst/>
          </a:prstGeom>
          <a:noFill/>
          <a:ln w="9525">
            <a:noFill/>
            <a:miter lim="800000"/>
            <a:headEnd/>
            <a:tailEnd/>
          </a:ln>
        </p:spPr>
        <p:txBody>
          <a:bodyPr anchor="ctr">
            <a:spAutoFit/>
          </a:bodyPr>
          <a:lstStyle/>
          <a:p>
            <a:pPr eaLnBrk="0" hangingPunct="0"/>
            <a:r>
              <a:rPr lang="en-US" sz="2200"/>
              <a:t>All cash inflow/outflow in this problem occur at the end of the corresponding year. The design of a new product is expected to take one year at a cost of 5M. There is a 0.7 probability that the project will be technically feasible. If feasible, it can be launched with an estimated cost of $6M paid in Year 2. If launched, the useful life of the project is only one year with no salvage value at the end of Year 3. When launched, it will be in one of the following three states: (1) Extraordinary commercial success with probability of 0.2, earning a net after-tax cash inflow of $30M.  (2) Average commercial success with probability of 0.7, earning the net after-tax cash inflow of $15M.  (3) Commercial failure earning the net after-tax cash inflow is $5M.  The discount rate is 10 percent.   Compute the expected commercial value of this project</a:t>
            </a:r>
            <a:r>
              <a:rPr lang="en-US" sz="1100">
                <a:latin typeface="Calibri" pitchFamily="34" charset="0"/>
                <a:cs typeface="Times New Roman" pitchFamily="18" charset="0"/>
              </a:rPr>
              <a:t>.</a:t>
            </a:r>
            <a:endParaRPr lang="en-US"/>
          </a:p>
        </p:txBody>
      </p:sp>
      <p:sp>
        <p:nvSpPr>
          <p:cNvPr id="7" name="Title 1"/>
          <p:cNvSpPr txBox="1">
            <a:spLocks/>
          </p:cNvSpPr>
          <p:nvPr/>
        </p:nvSpPr>
        <p:spPr>
          <a:xfrm>
            <a:off x="457200" y="152400"/>
            <a:ext cx="8229600" cy="1143000"/>
          </a:xfrm>
          <a:prstGeom prst="rect">
            <a:avLst/>
          </a:prstGeom>
        </p:spPr>
        <p:txBody>
          <a:bodyPr/>
          <a:lstStyle/>
          <a:p>
            <a:pPr algn="ctr" eaLnBrk="0" hangingPunct="0">
              <a:defRPr/>
            </a:pPr>
            <a:r>
              <a:rPr lang="en-US" sz="3200" dirty="0">
                <a:latin typeface="Arial" pitchFamily="34" charset="0"/>
                <a:ea typeface="+mj-ea"/>
                <a:cs typeface="Arial" pitchFamily="34" charset="0"/>
              </a:rPr>
              <a:t>Expected Commercial Value (ECV)</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fld id="{FFB2BB84-BB9D-4FC8-9DC5-4A99E74FBE61}" type="datetime1">
              <a:rPr lang="en-US" smtClean="0"/>
              <a:pPr>
                <a:defRPr/>
              </a:pPr>
              <a:t>1/23/2012</a:t>
            </a:fld>
            <a:endParaRPr lang="en-US" dirty="0"/>
          </a:p>
        </p:txBody>
      </p:sp>
      <p:sp>
        <p:nvSpPr>
          <p:cNvPr id="3" name="Footer Placeholder 2"/>
          <p:cNvSpPr>
            <a:spLocks noGrp="1"/>
          </p:cNvSpPr>
          <p:nvPr>
            <p:ph type="ftr" sz="quarter" idx="11"/>
          </p:nvPr>
        </p:nvSpPr>
        <p:spPr/>
        <p:txBody>
          <a:bodyPr/>
          <a:lstStyle/>
          <a:p>
            <a:pPr>
              <a:defRPr/>
            </a:pPr>
            <a:r>
              <a:rPr lang="en-US" smtClean="0"/>
              <a:t>Ardavan Asef-Vaziri</a:t>
            </a:r>
            <a:endParaRPr lang="en-US" dirty="0"/>
          </a:p>
        </p:txBody>
      </p:sp>
      <p:sp>
        <p:nvSpPr>
          <p:cNvPr id="4" name="Slide Number Placeholder 3"/>
          <p:cNvSpPr>
            <a:spLocks noGrp="1"/>
          </p:cNvSpPr>
          <p:nvPr>
            <p:ph type="sldNum" sz="quarter" idx="12"/>
          </p:nvPr>
        </p:nvSpPr>
        <p:spPr/>
        <p:txBody>
          <a:bodyPr/>
          <a:lstStyle/>
          <a:p>
            <a:pPr>
              <a:defRPr/>
            </a:pPr>
            <a:r>
              <a:rPr lang="en-US" smtClean="0"/>
              <a:t>1-</a:t>
            </a:r>
            <a:fld id="{DBFAF480-4975-410A-80A8-4C3B05E9518E}" type="slidenum">
              <a:rPr lang="en-US" smtClean="0"/>
              <a:pPr>
                <a:defRPr/>
              </a:pPr>
              <a:t>2</a:t>
            </a:fld>
            <a:endParaRPr lang="en-US"/>
          </a:p>
        </p:txBody>
      </p:sp>
      <p:grpSp>
        <p:nvGrpSpPr>
          <p:cNvPr id="14341" name="Group 2"/>
          <p:cNvGrpSpPr>
            <a:grpSpLocks/>
          </p:cNvGrpSpPr>
          <p:nvPr/>
        </p:nvGrpSpPr>
        <p:grpSpPr bwMode="auto">
          <a:xfrm>
            <a:off x="533400" y="1752600"/>
            <a:ext cx="8458200" cy="4114800"/>
            <a:chOff x="1230" y="528"/>
            <a:chExt cx="10005" cy="4746"/>
          </a:xfrm>
        </p:grpSpPr>
        <p:sp>
          <p:nvSpPr>
            <p:cNvPr id="14343" name="Text Box 3"/>
            <p:cNvSpPr txBox="1">
              <a:spLocks noChangeArrowheads="1"/>
            </p:cNvSpPr>
            <p:nvPr/>
          </p:nvSpPr>
          <p:spPr bwMode="auto">
            <a:xfrm>
              <a:off x="7650" y="2223"/>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70%</a:t>
              </a:r>
              <a:endParaRPr lang="en-US" sz="1600"/>
            </a:p>
          </p:txBody>
        </p:sp>
        <p:sp>
          <p:nvSpPr>
            <p:cNvPr id="14344" name="Text Box 4"/>
            <p:cNvSpPr txBox="1">
              <a:spLocks noChangeArrowheads="1"/>
            </p:cNvSpPr>
            <p:nvPr/>
          </p:nvSpPr>
          <p:spPr bwMode="auto">
            <a:xfrm>
              <a:off x="7515" y="1548"/>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20%</a:t>
              </a:r>
              <a:endParaRPr lang="en-US" sz="1600"/>
            </a:p>
          </p:txBody>
        </p:sp>
        <p:sp>
          <p:nvSpPr>
            <p:cNvPr id="14345" name="Text Box 5"/>
            <p:cNvSpPr txBox="1">
              <a:spLocks noChangeArrowheads="1"/>
            </p:cNvSpPr>
            <p:nvPr/>
          </p:nvSpPr>
          <p:spPr bwMode="auto">
            <a:xfrm>
              <a:off x="7990" y="2813"/>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10%</a:t>
              </a:r>
              <a:endParaRPr lang="en-US" sz="1600"/>
            </a:p>
          </p:txBody>
        </p:sp>
        <p:sp>
          <p:nvSpPr>
            <p:cNvPr id="14346" name="Text Box 6"/>
            <p:cNvSpPr txBox="1">
              <a:spLocks noChangeArrowheads="1"/>
            </p:cNvSpPr>
            <p:nvPr/>
          </p:nvSpPr>
          <p:spPr bwMode="auto">
            <a:xfrm>
              <a:off x="9929" y="3956"/>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5M</a:t>
              </a:r>
              <a:endParaRPr lang="en-US" sz="1600"/>
            </a:p>
          </p:txBody>
        </p:sp>
        <p:sp>
          <p:nvSpPr>
            <p:cNvPr id="14347" name="Text Box 7"/>
            <p:cNvSpPr txBox="1">
              <a:spLocks noChangeArrowheads="1"/>
            </p:cNvSpPr>
            <p:nvPr/>
          </p:nvSpPr>
          <p:spPr bwMode="auto">
            <a:xfrm>
              <a:off x="9435" y="1818"/>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15M</a:t>
              </a:r>
              <a:endParaRPr lang="en-US" sz="1600"/>
            </a:p>
          </p:txBody>
        </p:sp>
        <p:sp>
          <p:nvSpPr>
            <p:cNvPr id="14348" name="Text Box 8"/>
            <p:cNvSpPr txBox="1">
              <a:spLocks noChangeArrowheads="1"/>
            </p:cNvSpPr>
            <p:nvPr/>
          </p:nvSpPr>
          <p:spPr bwMode="auto">
            <a:xfrm>
              <a:off x="9150" y="528"/>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30M</a:t>
              </a:r>
              <a:endParaRPr lang="en-US" sz="1600"/>
            </a:p>
          </p:txBody>
        </p:sp>
        <p:sp>
          <p:nvSpPr>
            <p:cNvPr id="14349" name="Oval 9"/>
            <p:cNvSpPr>
              <a:spLocks noChangeArrowheads="1"/>
            </p:cNvSpPr>
            <p:nvPr/>
          </p:nvSpPr>
          <p:spPr bwMode="auto">
            <a:xfrm>
              <a:off x="3600" y="4389"/>
              <a:ext cx="2160" cy="885"/>
            </a:xfrm>
            <a:prstGeom prst="ellipse">
              <a:avLst/>
            </a:prstGeom>
            <a:solidFill>
              <a:srgbClr val="FFFFFF"/>
            </a:solidFill>
            <a:ln w="9525">
              <a:solidFill>
                <a:srgbClr val="000000"/>
              </a:solidFill>
              <a:round/>
              <a:headEnd/>
              <a:tailEnd/>
            </a:ln>
          </p:spPr>
          <p:txBody>
            <a:bodyPr/>
            <a:lstStyle/>
            <a:p>
              <a:pPr>
                <a:spcAft>
                  <a:spcPts val="1000"/>
                </a:spcAft>
              </a:pPr>
              <a:r>
                <a:rPr lang="en-US" sz="1600">
                  <a:latin typeface="Calibri" pitchFamily="34" charset="0"/>
                </a:rPr>
                <a:t>Technically Infeasible</a:t>
              </a:r>
              <a:endParaRPr lang="en-US" sz="1600"/>
            </a:p>
          </p:txBody>
        </p:sp>
        <p:sp>
          <p:nvSpPr>
            <p:cNvPr id="14350" name="Oval 10"/>
            <p:cNvSpPr>
              <a:spLocks noChangeArrowheads="1"/>
            </p:cNvSpPr>
            <p:nvPr/>
          </p:nvSpPr>
          <p:spPr bwMode="auto">
            <a:xfrm>
              <a:off x="8505" y="903"/>
              <a:ext cx="2355" cy="885"/>
            </a:xfrm>
            <a:prstGeom prst="ellipse">
              <a:avLst/>
            </a:prstGeom>
            <a:solidFill>
              <a:srgbClr val="FFFFFF"/>
            </a:solidFill>
            <a:ln w="9525">
              <a:solidFill>
                <a:srgbClr val="000000"/>
              </a:solidFill>
              <a:round/>
              <a:headEnd/>
              <a:tailEnd/>
            </a:ln>
          </p:spPr>
          <p:txBody>
            <a:bodyPr/>
            <a:lstStyle/>
            <a:p>
              <a:pPr>
                <a:spcAft>
                  <a:spcPts val="1000"/>
                </a:spcAft>
              </a:pPr>
              <a:r>
                <a:rPr lang="en-US" sz="1600">
                  <a:latin typeface="Calibri" pitchFamily="34" charset="0"/>
                </a:rPr>
                <a:t>Extraordinary  com. success</a:t>
              </a:r>
            </a:p>
          </p:txBody>
        </p:sp>
        <p:sp>
          <p:nvSpPr>
            <p:cNvPr id="14351" name="Oval 11"/>
            <p:cNvSpPr>
              <a:spLocks noChangeArrowheads="1"/>
            </p:cNvSpPr>
            <p:nvPr/>
          </p:nvSpPr>
          <p:spPr bwMode="auto">
            <a:xfrm>
              <a:off x="8505" y="2175"/>
              <a:ext cx="2355" cy="885"/>
            </a:xfrm>
            <a:prstGeom prst="ellipse">
              <a:avLst/>
            </a:prstGeom>
            <a:solidFill>
              <a:srgbClr val="FFFFFF"/>
            </a:solidFill>
            <a:ln w="9525">
              <a:solidFill>
                <a:srgbClr val="000000"/>
              </a:solidFill>
              <a:round/>
              <a:headEnd/>
              <a:tailEnd/>
            </a:ln>
          </p:spPr>
          <p:txBody>
            <a:bodyPr/>
            <a:lstStyle/>
            <a:p>
              <a:pPr>
                <a:spcAft>
                  <a:spcPts val="1000"/>
                </a:spcAft>
              </a:pPr>
              <a:r>
                <a:rPr lang="en-US" sz="1600">
                  <a:latin typeface="Calibri" pitchFamily="34" charset="0"/>
                </a:rPr>
                <a:t>Average com. success</a:t>
              </a:r>
              <a:endParaRPr lang="en-US" sz="1600"/>
            </a:p>
          </p:txBody>
        </p:sp>
        <p:sp>
          <p:nvSpPr>
            <p:cNvPr id="14352" name="Oval 12"/>
            <p:cNvSpPr>
              <a:spLocks noChangeArrowheads="1"/>
            </p:cNvSpPr>
            <p:nvPr/>
          </p:nvSpPr>
          <p:spPr bwMode="auto">
            <a:xfrm>
              <a:off x="8745" y="3147"/>
              <a:ext cx="2490" cy="885"/>
            </a:xfrm>
            <a:prstGeom prst="ellipse">
              <a:avLst/>
            </a:prstGeom>
            <a:solidFill>
              <a:srgbClr val="FFFFFF"/>
            </a:solidFill>
            <a:ln w="9525">
              <a:solidFill>
                <a:srgbClr val="000000"/>
              </a:solidFill>
              <a:round/>
              <a:headEnd/>
              <a:tailEnd/>
            </a:ln>
          </p:spPr>
          <p:txBody>
            <a:bodyPr/>
            <a:lstStyle/>
            <a:p>
              <a:pPr>
                <a:spcAft>
                  <a:spcPts val="1000"/>
                </a:spcAft>
              </a:pPr>
              <a:r>
                <a:rPr lang="en-US" sz="1600">
                  <a:latin typeface="Calibri" pitchFamily="34" charset="0"/>
                </a:rPr>
                <a:t>Commercial failure  success</a:t>
              </a:r>
              <a:endParaRPr lang="en-US" sz="1600"/>
            </a:p>
          </p:txBody>
        </p:sp>
        <p:cxnSp>
          <p:nvCxnSpPr>
            <p:cNvPr id="14353" name="AutoShape 13"/>
            <p:cNvCxnSpPr>
              <a:cxnSpLocks noChangeShapeType="1"/>
            </p:cNvCxnSpPr>
            <p:nvPr/>
          </p:nvCxnSpPr>
          <p:spPr bwMode="auto">
            <a:xfrm>
              <a:off x="7545" y="2613"/>
              <a:ext cx="960" cy="0"/>
            </a:xfrm>
            <a:prstGeom prst="straightConnector1">
              <a:avLst/>
            </a:prstGeom>
            <a:noFill/>
            <a:ln w="9525">
              <a:solidFill>
                <a:srgbClr val="000000"/>
              </a:solidFill>
              <a:round/>
              <a:headEnd/>
              <a:tailEnd type="triangle" w="med" len="med"/>
            </a:ln>
          </p:spPr>
        </p:cxnSp>
        <p:cxnSp>
          <p:nvCxnSpPr>
            <p:cNvPr id="14354" name="AutoShape 14"/>
            <p:cNvCxnSpPr>
              <a:cxnSpLocks noChangeShapeType="1"/>
            </p:cNvCxnSpPr>
            <p:nvPr/>
          </p:nvCxnSpPr>
          <p:spPr bwMode="auto">
            <a:xfrm flipV="1">
              <a:off x="7545" y="1443"/>
              <a:ext cx="960" cy="960"/>
            </a:xfrm>
            <a:prstGeom prst="straightConnector1">
              <a:avLst/>
            </a:prstGeom>
            <a:noFill/>
            <a:ln w="9525">
              <a:solidFill>
                <a:srgbClr val="000000"/>
              </a:solidFill>
              <a:round/>
              <a:headEnd/>
              <a:tailEnd type="triangle" w="med" len="med"/>
            </a:ln>
          </p:spPr>
        </p:cxnSp>
        <p:cxnSp>
          <p:nvCxnSpPr>
            <p:cNvPr id="14355" name="AutoShape 15"/>
            <p:cNvCxnSpPr>
              <a:cxnSpLocks noChangeShapeType="1"/>
              <a:endCxn id="14352" idx="2"/>
            </p:cNvCxnSpPr>
            <p:nvPr/>
          </p:nvCxnSpPr>
          <p:spPr bwMode="auto">
            <a:xfrm>
              <a:off x="7545" y="2823"/>
              <a:ext cx="1200" cy="766"/>
            </a:xfrm>
            <a:prstGeom prst="straightConnector1">
              <a:avLst/>
            </a:prstGeom>
            <a:noFill/>
            <a:ln w="9525">
              <a:solidFill>
                <a:srgbClr val="000000"/>
              </a:solidFill>
              <a:round/>
              <a:headEnd/>
              <a:tailEnd type="triangle" w="med" len="med"/>
            </a:ln>
          </p:spPr>
        </p:cxnSp>
        <p:sp>
          <p:nvSpPr>
            <p:cNvPr id="14356" name="Text Box 16"/>
            <p:cNvSpPr txBox="1">
              <a:spLocks noChangeArrowheads="1"/>
            </p:cNvSpPr>
            <p:nvPr/>
          </p:nvSpPr>
          <p:spPr bwMode="auto">
            <a:xfrm>
              <a:off x="6645" y="1953"/>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-6M</a:t>
              </a:r>
              <a:endParaRPr lang="en-US" sz="1600"/>
            </a:p>
          </p:txBody>
        </p:sp>
        <p:sp>
          <p:nvSpPr>
            <p:cNvPr id="14357" name="Rectangle 17"/>
            <p:cNvSpPr>
              <a:spLocks noChangeArrowheads="1"/>
            </p:cNvSpPr>
            <p:nvPr/>
          </p:nvSpPr>
          <p:spPr bwMode="auto">
            <a:xfrm>
              <a:off x="6458" y="2374"/>
              <a:ext cx="1065" cy="438"/>
            </a:xfrm>
            <a:prstGeom prst="rect">
              <a:avLst/>
            </a:prstGeom>
            <a:solidFill>
              <a:srgbClr val="FFFFFF"/>
            </a:solidFill>
            <a:ln w="9525">
              <a:solidFill>
                <a:srgbClr val="000000"/>
              </a:solidFill>
              <a:miter lim="800000"/>
              <a:headEnd/>
              <a:tailEnd/>
            </a:ln>
          </p:spPr>
          <p:txBody>
            <a:bodyPr/>
            <a:lstStyle/>
            <a:p>
              <a:pPr>
                <a:spcAft>
                  <a:spcPts val="1000"/>
                </a:spcAft>
              </a:pPr>
              <a:r>
                <a:rPr lang="en-US" sz="1600">
                  <a:latin typeface="Calibri" pitchFamily="34" charset="0"/>
                </a:rPr>
                <a:t>Invest</a:t>
              </a:r>
            </a:p>
          </p:txBody>
        </p:sp>
        <p:sp>
          <p:nvSpPr>
            <p:cNvPr id="14358" name="Text Box 18"/>
            <p:cNvSpPr txBox="1">
              <a:spLocks noChangeArrowheads="1"/>
            </p:cNvSpPr>
            <p:nvPr/>
          </p:nvSpPr>
          <p:spPr bwMode="auto">
            <a:xfrm>
              <a:off x="1627" y="2898"/>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-5M</a:t>
              </a:r>
              <a:endParaRPr lang="en-US" sz="1600"/>
            </a:p>
          </p:txBody>
        </p:sp>
        <p:sp>
          <p:nvSpPr>
            <p:cNvPr id="14359" name="Rectangle 19"/>
            <p:cNvSpPr>
              <a:spLocks noChangeArrowheads="1"/>
            </p:cNvSpPr>
            <p:nvPr/>
          </p:nvSpPr>
          <p:spPr bwMode="auto">
            <a:xfrm>
              <a:off x="1230" y="3309"/>
              <a:ext cx="1710" cy="915"/>
            </a:xfrm>
            <a:prstGeom prst="rect">
              <a:avLst/>
            </a:prstGeom>
            <a:solidFill>
              <a:srgbClr val="FFFFFF"/>
            </a:solidFill>
            <a:ln w="9525">
              <a:solidFill>
                <a:srgbClr val="000000"/>
              </a:solidFill>
              <a:miter lim="800000"/>
              <a:headEnd/>
              <a:tailEnd/>
            </a:ln>
          </p:spPr>
          <p:txBody>
            <a:bodyPr/>
            <a:lstStyle/>
            <a:p>
              <a:pPr>
                <a:spcAft>
                  <a:spcPts val="1000"/>
                </a:spcAft>
              </a:pPr>
              <a:r>
                <a:rPr lang="en-US" sz="1600">
                  <a:latin typeface="Calibri" pitchFamily="34" charset="0"/>
                </a:rPr>
                <a:t>Design a new Product</a:t>
              </a:r>
            </a:p>
          </p:txBody>
        </p:sp>
        <p:cxnSp>
          <p:nvCxnSpPr>
            <p:cNvPr id="14360" name="AutoShape 20"/>
            <p:cNvCxnSpPr>
              <a:cxnSpLocks noChangeShapeType="1"/>
            </p:cNvCxnSpPr>
            <p:nvPr/>
          </p:nvCxnSpPr>
          <p:spPr bwMode="auto">
            <a:xfrm>
              <a:off x="2940" y="3813"/>
              <a:ext cx="660" cy="825"/>
            </a:xfrm>
            <a:prstGeom prst="straightConnector1">
              <a:avLst/>
            </a:prstGeom>
            <a:noFill/>
            <a:ln w="9525">
              <a:solidFill>
                <a:srgbClr val="000000"/>
              </a:solidFill>
              <a:round/>
              <a:headEnd/>
              <a:tailEnd type="triangle" w="med" len="med"/>
            </a:ln>
          </p:spPr>
        </p:cxnSp>
        <p:sp>
          <p:nvSpPr>
            <p:cNvPr id="14361" name="Text Box 21"/>
            <p:cNvSpPr txBox="1">
              <a:spLocks noChangeArrowheads="1"/>
            </p:cNvSpPr>
            <p:nvPr/>
          </p:nvSpPr>
          <p:spPr bwMode="auto">
            <a:xfrm>
              <a:off x="2820" y="2823"/>
              <a:ext cx="855" cy="450"/>
            </a:xfrm>
            <a:prstGeom prst="rect">
              <a:avLst/>
            </a:prstGeom>
            <a:solidFill>
              <a:srgbClr val="FFFFFF"/>
            </a:solidFill>
            <a:ln w="9525">
              <a:noFill/>
              <a:miter lim="800000"/>
              <a:headEnd/>
              <a:tailEnd/>
            </a:ln>
          </p:spPr>
          <p:txBody>
            <a:bodyPr/>
            <a:lstStyle/>
            <a:p>
              <a:pPr>
                <a:spcAft>
                  <a:spcPts val="1000"/>
                </a:spcAft>
              </a:pPr>
              <a:r>
                <a:rPr lang="en-US" sz="1600">
                  <a:latin typeface="Calibri" pitchFamily="34" charset="0"/>
                </a:rPr>
                <a:t>70%</a:t>
              </a:r>
              <a:endParaRPr lang="en-US" sz="1600"/>
            </a:p>
          </p:txBody>
        </p:sp>
        <p:sp>
          <p:nvSpPr>
            <p:cNvPr id="14362" name="Oval 22"/>
            <p:cNvSpPr>
              <a:spLocks noChangeArrowheads="1"/>
            </p:cNvSpPr>
            <p:nvPr/>
          </p:nvSpPr>
          <p:spPr bwMode="auto">
            <a:xfrm>
              <a:off x="3600" y="2280"/>
              <a:ext cx="2160" cy="885"/>
            </a:xfrm>
            <a:prstGeom prst="ellipse">
              <a:avLst/>
            </a:prstGeom>
            <a:solidFill>
              <a:srgbClr val="FFFFFF"/>
            </a:solidFill>
            <a:ln w="9525">
              <a:solidFill>
                <a:srgbClr val="000000"/>
              </a:solidFill>
              <a:round/>
              <a:headEnd/>
              <a:tailEnd/>
            </a:ln>
          </p:spPr>
          <p:txBody>
            <a:bodyPr/>
            <a:lstStyle/>
            <a:p>
              <a:pPr>
                <a:spcAft>
                  <a:spcPts val="1000"/>
                </a:spcAft>
              </a:pPr>
              <a:r>
                <a:rPr lang="en-US" sz="1600">
                  <a:latin typeface="Calibri" pitchFamily="34" charset="0"/>
                </a:rPr>
                <a:t>Technically Feasible</a:t>
              </a:r>
              <a:endParaRPr lang="en-US" sz="1600"/>
            </a:p>
          </p:txBody>
        </p:sp>
        <p:cxnSp>
          <p:nvCxnSpPr>
            <p:cNvPr id="14363" name="AutoShape 23"/>
            <p:cNvCxnSpPr>
              <a:cxnSpLocks noChangeShapeType="1"/>
            </p:cNvCxnSpPr>
            <p:nvPr/>
          </p:nvCxnSpPr>
          <p:spPr bwMode="auto">
            <a:xfrm>
              <a:off x="5760" y="2673"/>
              <a:ext cx="720" cy="0"/>
            </a:xfrm>
            <a:prstGeom prst="straightConnector1">
              <a:avLst/>
            </a:prstGeom>
            <a:noFill/>
            <a:ln w="9525">
              <a:solidFill>
                <a:srgbClr val="000000"/>
              </a:solidFill>
              <a:round/>
              <a:headEnd/>
              <a:tailEnd type="triangle" w="med" len="med"/>
            </a:ln>
          </p:spPr>
        </p:cxnSp>
        <p:cxnSp>
          <p:nvCxnSpPr>
            <p:cNvPr id="14364" name="AutoShape 24"/>
            <p:cNvCxnSpPr>
              <a:cxnSpLocks noChangeShapeType="1"/>
            </p:cNvCxnSpPr>
            <p:nvPr/>
          </p:nvCxnSpPr>
          <p:spPr bwMode="auto">
            <a:xfrm flipV="1">
              <a:off x="2940" y="2823"/>
              <a:ext cx="660" cy="870"/>
            </a:xfrm>
            <a:prstGeom prst="straightConnector1">
              <a:avLst/>
            </a:prstGeom>
            <a:noFill/>
            <a:ln w="9525">
              <a:solidFill>
                <a:srgbClr val="000000"/>
              </a:solidFill>
              <a:round/>
              <a:headEnd/>
              <a:tailEnd type="triangle" w="med" len="med"/>
            </a:ln>
          </p:spPr>
        </p:cxnSp>
      </p:grpSp>
      <p:sp>
        <p:nvSpPr>
          <p:cNvPr id="31" name="Title 1"/>
          <p:cNvSpPr txBox="1">
            <a:spLocks/>
          </p:cNvSpPr>
          <p:nvPr/>
        </p:nvSpPr>
        <p:spPr>
          <a:xfrm>
            <a:off x="457200" y="152400"/>
            <a:ext cx="8229600" cy="1143000"/>
          </a:xfrm>
          <a:prstGeom prst="rect">
            <a:avLst/>
          </a:prstGeom>
        </p:spPr>
        <p:txBody>
          <a:bodyPr/>
          <a:lstStyle/>
          <a:p>
            <a:pPr algn="ctr" eaLnBrk="0" hangingPunct="0">
              <a:defRPr/>
            </a:pPr>
            <a:r>
              <a:rPr lang="en-US" sz="3200" dirty="0">
                <a:latin typeface="Arial" pitchFamily="34" charset="0"/>
                <a:ea typeface="+mj-ea"/>
                <a:cs typeface="Arial" pitchFamily="34" charset="0"/>
              </a:rPr>
              <a:t>Expected Commercial Value (ECV)</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fld id="{FFB2BB84-BB9D-4FC8-9DC5-4A99E74FBE61}" type="datetime1">
              <a:rPr lang="en-US" smtClean="0"/>
              <a:pPr>
                <a:defRPr/>
              </a:pPr>
              <a:t>1/23/2012</a:t>
            </a:fld>
            <a:endParaRPr lang="en-US" dirty="0"/>
          </a:p>
        </p:txBody>
      </p:sp>
      <p:sp>
        <p:nvSpPr>
          <p:cNvPr id="3" name="Footer Placeholder 2"/>
          <p:cNvSpPr>
            <a:spLocks noGrp="1"/>
          </p:cNvSpPr>
          <p:nvPr>
            <p:ph type="ftr" sz="quarter" idx="11"/>
          </p:nvPr>
        </p:nvSpPr>
        <p:spPr/>
        <p:txBody>
          <a:bodyPr/>
          <a:lstStyle/>
          <a:p>
            <a:pPr>
              <a:defRPr/>
            </a:pPr>
            <a:r>
              <a:rPr lang="en-US" smtClean="0"/>
              <a:t>Ardavan Asef-Vaziri</a:t>
            </a:r>
            <a:endParaRPr lang="en-US" dirty="0"/>
          </a:p>
        </p:txBody>
      </p:sp>
      <p:sp>
        <p:nvSpPr>
          <p:cNvPr id="4" name="Slide Number Placeholder 3"/>
          <p:cNvSpPr>
            <a:spLocks noGrp="1"/>
          </p:cNvSpPr>
          <p:nvPr>
            <p:ph type="sldNum" sz="quarter" idx="12"/>
          </p:nvPr>
        </p:nvSpPr>
        <p:spPr/>
        <p:txBody>
          <a:bodyPr/>
          <a:lstStyle/>
          <a:p>
            <a:pPr>
              <a:defRPr/>
            </a:pPr>
            <a:r>
              <a:rPr lang="en-US" smtClean="0"/>
              <a:t>1-</a:t>
            </a:r>
            <a:fld id="{86F3DEFA-5E70-47E0-A51B-0F38FB2386A0}" type="slidenum">
              <a:rPr lang="en-US" smtClean="0"/>
              <a:pPr>
                <a:defRPr/>
              </a:pPr>
              <a:t>3</a:t>
            </a:fld>
            <a:endParaRPr lang="en-US"/>
          </a:p>
        </p:txBody>
      </p:sp>
      <p:sp>
        <p:nvSpPr>
          <p:cNvPr id="15365" name="Rectangle 1"/>
          <p:cNvSpPr>
            <a:spLocks noChangeArrowheads="1"/>
          </p:cNvSpPr>
          <p:nvPr/>
        </p:nvSpPr>
        <p:spPr bwMode="auto">
          <a:xfrm>
            <a:off x="0" y="1371600"/>
            <a:ext cx="9144000" cy="4694238"/>
          </a:xfrm>
          <a:prstGeom prst="rect">
            <a:avLst/>
          </a:prstGeom>
          <a:noFill/>
          <a:ln w="9525">
            <a:noFill/>
            <a:miter lim="800000"/>
            <a:headEnd/>
            <a:tailEnd/>
          </a:ln>
        </p:spPr>
        <p:txBody>
          <a:bodyPr anchor="ctr">
            <a:spAutoFit/>
          </a:bodyPr>
          <a:lstStyle/>
          <a:p>
            <a:r>
              <a:rPr lang="en-US" sz="2300"/>
              <a:t>Expected return in Year 3  if the project is technically feasible = 0.2*30+0.7*15+0.1*5 </a:t>
            </a:r>
          </a:p>
          <a:p>
            <a:r>
              <a:rPr lang="en-US" sz="2300"/>
              <a:t>Expected return in Year 3  if the project is technically feasible =  17M</a:t>
            </a:r>
          </a:p>
          <a:p>
            <a:r>
              <a:rPr lang="en-US" sz="2300"/>
              <a:t>The present value of this cash flow at the end of year 2 is 17/1.1 = 15.45M</a:t>
            </a:r>
          </a:p>
          <a:p>
            <a:r>
              <a:rPr lang="en-US" sz="2300"/>
              <a:t>The investment at the end of Year 2 is -6M. Therefore, the net present value at the end of year 2 is 15.45 – 6 = 9.45.</a:t>
            </a:r>
          </a:p>
          <a:p>
            <a:r>
              <a:rPr lang="en-US" sz="2300"/>
              <a:t>But there is only 70% probability for this line. Therefore, the expected cash flow is </a:t>
            </a:r>
          </a:p>
          <a:p>
            <a:r>
              <a:rPr lang="en-US" sz="2300"/>
              <a:t>9.45*.7 = 6.61M. Furthermore, it is a cash flow at the end of Year 2.</a:t>
            </a:r>
          </a:p>
          <a:p>
            <a:r>
              <a:rPr lang="en-US" sz="2300"/>
              <a:t>The present value of this cash flow at the end of year 1 is 6.61/1.1 = 6.01M</a:t>
            </a:r>
          </a:p>
          <a:p>
            <a:r>
              <a:rPr lang="en-US" sz="2300"/>
              <a:t>Since the initial investment is –5, the net present  value of the project at the end of year 1 is  6.01-5 = 1.01</a:t>
            </a:r>
          </a:p>
          <a:p>
            <a:r>
              <a:rPr lang="en-US" sz="2300"/>
              <a:t>Expected commercial value at the end of year 0 is  1.01/1.1 = 0.92</a:t>
            </a:r>
            <a:r>
              <a:rPr lang="en-US" sz="2000"/>
              <a:t> </a:t>
            </a:r>
          </a:p>
        </p:txBody>
      </p:sp>
      <p:sp>
        <p:nvSpPr>
          <p:cNvPr id="7" name="Title 1"/>
          <p:cNvSpPr txBox="1">
            <a:spLocks/>
          </p:cNvSpPr>
          <p:nvPr/>
        </p:nvSpPr>
        <p:spPr>
          <a:xfrm>
            <a:off x="457200" y="152400"/>
            <a:ext cx="8229600" cy="1143000"/>
          </a:xfrm>
          <a:prstGeom prst="rect">
            <a:avLst/>
          </a:prstGeom>
        </p:spPr>
        <p:txBody>
          <a:bodyPr/>
          <a:lstStyle/>
          <a:p>
            <a:pPr algn="ctr" eaLnBrk="0" hangingPunct="0">
              <a:defRPr/>
            </a:pPr>
            <a:r>
              <a:rPr lang="en-US" sz="3200" dirty="0">
                <a:latin typeface="Arial" pitchFamily="34" charset="0"/>
                <a:ea typeface="+mj-ea"/>
                <a:cs typeface="Arial" pitchFamily="34" charset="0"/>
              </a:rPr>
              <a:t>Expected Commercial Value (ECV)</a:t>
            </a:r>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12304</TotalTime>
  <Pages>26</Pages>
  <Words>408</Words>
  <Application>Microsoft Office PowerPoint</Application>
  <PresentationFormat>Letter Paper (8.5x11 in)</PresentationFormat>
  <Paragraphs>38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Times New Roman</vt:lpstr>
      <vt:lpstr>Arial</vt:lpstr>
      <vt:lpstr>Wingdings</vt:lpstr>
      <vt:lpstr>Calibri</vt:lpstr>
      <vt:lpstr>Symbol</vt: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subject/>
  <dc:creator>Dr. Scott M. Shafer</dc:creator>
  <cp:keywords/>
  <dc:description/>
  <cp:lastModifiedBy>aa2035</cp:lastModifiedBy>
  <cp:revision>198</cp:revision>
  <cp:lastPrinted>1998-02-09T17:15:34Z</cp:lastPrinted>
  <dcterms:created xsi:type="dcterms:W3CDTF">1996-09-25T17:10:06Z</dcterms:created>
  <dcterms:modified xsi:type="dcterms:W3CDTF">2012-01-23T21:13:18Z</dcterms:modified>
</cp:coreProperties>
</file>