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2">
  <p:sldMasterIdLst>
    <p:sldMasterId id="2147483740" r:id="rId1"/>
    <p:sldMasterId id="2147483749" r:id="rId2"/>
  </p:sldMasterIdLst>
  <p:notesMasterIdLst>
    <p:notesMasterId r:id="rId18"/>
  </p:notesMasterIdLst>
  <p:handoutMasterIdLst>
    <p:handoutMasterId r:id="rId19"/>
  </p:handoutMasterIdLst>
  <p:sldIdLst>
    <p:sldId id="256" r:id="rId3"/>
    <p:sldId id="1435" r:id="rId4"/>
    <p:sldId id="1436" r:id="rId5"/>
    <p:sldId id="582" r:id="rId6"/>
    <p:sldId id="583" r:id="rId7"/>
    <p:sldId id="584" r:id="rId8"/>
    <p:sldId id="585" r:id="rId9"/>
    <p:sldId id="586" r:id="rId10"/>
    <p:sldId id="587" r:id="rId11"/>
    <p:sldId id="588" r:id="rId12"/>
    <p:sldId id="591" r:id="rId13"/>
    <p:sldId id="592" r:id="rId14"/>
    <p:sldId id="593" r:id="rId15"/>
    <p:sldId id="594" r:id="rId16"/>
    <p:sldId id="595" r:id="rId17"/>
  </p:sldIdLst>
  <p:sldSz cx="12192000" cy="6858000"/>
  <p:notesSz cx="7102475" cy="9388475"/>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218" userDrawn="1">
          <p15:clr>
            <a:srgbClr val="A4A3A4"/>
          </p15:clr>
        </p15:guide>
        <p15:guide id="2" pos="298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sef-Vaziri , Ardavan" initials="A,A" lastIdx="2" clrIdx="0">
    <p:extLst>
      <p:ext uri="{19B8F6BF-5375-455C-9EA6-DF929625EA0E}">
        <p15:presenceInfo xmlns:p15="http://schemas.microsoft.com/office/powerpoint/2012/main" userId="S::ardavan.asef-vaziri@csun.edu::6881700c-bd5e-4111-a757-cbc9491e8d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5D62"/>
    <a:srgbClr val="424860"/>
    <a:srgbClr val="353A4E"/>
    <a:srgbClr val="363B4F"/>
    <a:srgbClr val="3E445B"/>
    <a:srgbClr val="4665A6"/>
    <a:srgbClr val="043B5A"/>
    <a:srgbClr val="FFFFFF"/>
    <a:srgbClr val="B8B8B8"/>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531" autoAdjust="0"/>
    <p:restoredTop sz="86951" autoAdjust="0"/>
  </p:normalViewPr>
  <p:slideViewPr>
    <p:cSldViewPr>
      <p:cViewPr varScale="1">
        <p:scale>
          <a:sx n="90" d="100"/>
          <a:sy n="90" d="100"/>
        </p:scale>
        <p:origin x="1794" y="102"/>
      </p:cViewPr>
      <p:guideLst>
        <p:guide orient="horz" pos="2160"/>
        <p:guide pos="3840"/>
      </p:guideLst>
    </p:cSldViewPr>
  </p:slideViewPr>
  <p:outlineViewPr>
    <p:cViewPr>
      <p:scale>
        <a:sx n="33" d="100"/>
        <a:sy n="33" d="100"/>
      </p:scale>
      <p:origin x="0" y="-25428"/>
    </p:cViewPr>
  </p:outlineViewPr>
  <p:notesTextViewPr>
    <p:cViewPr>
      <p:scale>
        <a:sx n="100" d="100"/>
        <a:sy n="100" d="100"/>
      </p:scale>
      <p:origin x="0" y="0"/>
    </p:cViewPr>
  </p:notesTextViewPr>
  <p:sorterViewPr>
    <p:cViewPr varScale="1">
      <p:scale>
        <a:sx n="1" d="1"/>
        <a:sy n="1" d="1"/>
      </p:scale>
      <p:origin x="0" y="-1770"/>
    </p:cViewPr>
  </p:sorterViewPr>
  <p:notesViewPr>
    <p:cSldViewPr>
      <p:cViewPr varScale="1">
        <p:scale>
          <a:sx n="83" d="100"/>
          <a:sy n="83" d="100"/>
        </p:scale>
        <p:origin x="3816" y="60"/>
      </p:cViewPr>
      <p:guideLst>
        <p:guide orient="horz" pos="2218"/>
        <p:guide pos="298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552"/>
            <a:ext cx="3078048" cy="471908"/>
          </a:xfrm>
          <a:prstGeom prst="rect">
            <a:avLst/>
          </a:prstGeom>
          <a:noFill/>
          <a:ln w="9525">
            <a:noFill/>
            <a:miter lim="800000"/>
            <a:headEnd/>
            <a:tailEnd/>
          </a:ln>
          <a:effectLst/>
        </p:spPr>
        <p:txBody>
          <a:bodyPr vert="horz" wrap="square" lIns="19696" tIns="0" rIns="19696" bIns="0" numCol="1" anchor="t" anchorCtr="0" compatLnSpc="1">
            <a:prstTxWarp prst="textNoShape">
              <a:avLst/>
            </a:prstTxWarp>
          </a:bodyPr>
          <a:lstStyle>
            <a:lvl1pPr defTabSz="944684">
              <a:defRPr sz="1000" i="1">
                <a:latin typeface="Times New Roman" charset="0"/>
              </a:defRPr>
            </a:lvl1pPr>
          </a:lstStyle>
          <a:p>
            <a:pPr>
              <a:defRPr/>
            </a:pPr>
            <a:endParaRPr lang="en-US" dirty="0"/>
          </a:p>
        </p:txBody>
      </p:sp>
      <p:sp>
        <p:nvSpPr>
          <p:cNvPr id="3075" name="Rectangle 3"/>
          <p:cNvSpPr>
            <a:spLocks noGrp="1" noChangeArrowheads="1"/>
          </p:cNvSpPr>
          <p:nvPr>
            <p:ph type="dt" sz="quarter" idx="1"/>
          </p:nvPr>
        </p:nvSpPr>
        <p:spPr bwMode="auto">
          <a:xfrm>
            <a:off x="4024429" y="-1552"/>
            <a:ext cx="3078047" cy="471908"/>
          </a:xfrm>
          <a:prstGeom prst="rect">
            <a:avLst/>
          </a:prstGeom>
          <a:noFill/>
          <a:ln w="9525">
            <a:noFill/>
            <a:miter lim="800000"/>
            <a:headEnd/>
            <a:tailEnd/>
          </a:ln>
          <a:effectLst/>
        </p:spPr>
        <p:txBody>
          <a:bodyPr vert="horz" wrap="square" lIns="19696" tIns="0" rIns="19696" bIns="0" numCol="1" anchor="t" anchorCtr="0" compatLnSpc="1">
            <a:prstTxWarp prst="textNoShape">
              <a:avLst/>
            </a:prstTxWarp>
          </a:bodyPr>
          <a:lstStyle>
            <a:lvl1pPr algn="r" defTabSz="944684">
              <a:defRPr sz="1000" i="1">
                <a:latin typeface="Times New Roman" charset="0"/>
              </a:defRPr>
            </a:lvl1pPr>
          </a:lstStyle>
          <a:p>
            <a:pPr>
              <a:defRPr/>
            </a:pPr>
            <a:endParaRPr lang="en-US" dirty="0"/>
          </a:p>
        </p:txBody>
      </p:sp>
      <p:sp>
        <p:nvSpPr>
          <p:cNvPr id="3076" name="Rectangle 4"/>
          <p:cNvSpPr>
            <a:spLocks noGrp="1" noChangeArrowheads="1"/>
          </p:cNvSpPr>
          <p:nvPr>
            <p:ph type="ftr" sz="quarter" idx="2"/>
          </p:nvPr>
        </p:nvSpPr>
        <p:spPr bwMode="auto">
          <a:xfrm>
            <a:off x="0" y="8916568"/>
            <a:ext cx="3078048" cy="471907"/>
          </a:xfrm>
          <a:prstGeom prst="rect">
            <a:avLst/>
          </a:prstGeom>
          <a:noFill/>
          <a:ln w="9525">
            <a:noFill/>
            <a:miter lim="800000"/>
            <a:headEnd/>
            <a:tailEnd/>
          </a:ln>
          <a:effectLst/>
        </p:spPr>
        <p:txBody>
          <a:bodyPr vert="horz" wrap="square" lIns="19696" tIns="0" rIns="19696" bIns="0" numCol="1" anchor="b" anchorCtr="0" compatLnSpc="1">
            <a:prstTxWarp prst="textNoShape">
              <a:avLst/>
            </a:prstTxWarp>
          </a:bodyPr>
          <a:lstStyle>
            <a:lvl1pPr defTabSz="944684">
              <a:defRPr sz="1000" i="1">
                <a:latin typeface="Times New Roman" charset="0"/>
              </a:defRPr>
            </a:lvl1pPr>
          </a:lstStyle>
          <a:p>
            <a:pPr>
              <a:defRPr/>
            </a:pPr>
            <a:endParaRPr lang="en-US" dirty="0"/>
          </a:p>
        </p:txBody>
      </p:sp>
      <p:sp>
        <p:nvSpPr>
          <p:cNvPr id="3077" name="Rectangle 5"/>
          <p:cNvSpPr>
            <a:spLocks noGrp="1" noChangeArrowheads="1"/>
          </p:cNvSpPr>
          <p:nvPr>
            <p:ph type="sldNum" sz="quarter" idx="3"/>
          </p:nvPr>
        </p:nvSpPr>
        <p:spPr bwMode="auto">
          <a:xfrm>
            <a:off x="4024429" y="8916568"/>
            <a:ext cx="3078047" cy="471907"/>
          </a:xfrm>
          <a:prstGeom prst="rect">
            <a:avLst/>
          </a:prstGeom>
          <a:noFill/>
          <a:ln w="9525">
            <a:noFill/>
            <a:miter lim="800000"/>
            <a:headEnd/>
            <a:tailEnd/>
          </a:ln>
          <a:effectLst/>
        </p:spPr>
        <p:txBody>
          <a:bodyPr vert="horz" wrap="square" lIns="19696" tIns="0" rIns="19696" bIns="0" numCol="1" anchor="b" anchorCtr="0" compatLnSpc="1">
            <a:prstTxWarp prst="textNoShape">
              <a:avLst/>
            </a:prstTxWarp>
          </a:bodyPr>
          <a:lstStyle>
            <a:lvl1pPr algn="r" defTabSz="944684">
              <a:defRPr sz="1000" i="1">
                <a:latin typeface="Times New Roman" charset="0"/>
              </a:defRPr>
            </a:lvl1pPr>
          </a:lstStyle>
          <a:p>
            <a:pPr>
              <a:defRPr/>
            </a:pPr>
            <a:fld id="{4AF56A66-A16D-4DDE-BF06-390EB7CDF141}" type="slidenum">
              <a:rPr lang="en-US"/>
              <a:pPr>
                <a:defRPr/>
              </a:pPr>
              <a:t>‹#›</a:t>
            </a:fld>
            <a:endParaRPr lang="en-US" dirty="0"/>
          </a:p>
        </p:txBody>
      </p:sp>
    </p:spTree>
    <p:extLst>
      <p:ext uri="{BB962C8B-B14F-4D97-AF65-F5344CB8AC3E}">
        <p14:creationId xmlns:p14="http://schemas.microsoft.com/office/powerpoint/2010/main" val="33608747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1552"/>
            <a:ext cx="3078048" cy="471908"/>
          </a:xfrm>
          <a:prstGeom prst="rect">
            <a:avLst/>
          </a:prstGeom>
          <a:noFill/>
          <a:ln w="9525">
            <a:noFill/>
            <a:miter lim="800000"/>
            <a:headEnd/>
            <a:tailEnd/>
          </a:ln>
          <a:effectLst/>
        </p:spPr>
        <p:txBody>
          <a:bodyPr vert="horz" wrap="square" lIns="19696" tIns="0" rIns="19696" bIns="0" numCol="1" anchor="t" anchorCtr="0" compatLnSpc="1">
            <a:prstTxWarp prst="textNoShape">
              <a:avLst/>
            </a:prstTxWarp>
          </a:bodyPr>
          <a:lstStyle>
            <a:lvl1pPr defTabSz="944684">
              <a:defRPr sz="1000" i="1">
                <a:latin typeface="Times New Roman" charset="0"/>
              </a:defRPr>
            </a:lvl1pPr>
          </a:lstStyle>
          <a:p>
            <a:pPr>
              <a:defRPr/>
            </a:pPr>
            <a:endParaRPr lang="en-US" dirty="0"/>
          </a:p>
        </p:txBody>
      </p:sp>
      <p:sp>
        <p:nvSpPr>
          <p:cNvPr id="2051" name="Rectangle 3"/>
          <p:cNvSpPr>
            <a:spLocks noGrp="1" noChangeArrowheads="1"/>
          </p:cNvSpPr>
          <p:nvPr>
            <p:ph type="dt" idx="1"/>
          </p:nvPr>
        </p:nvSpPr>
        <p:spPr bwMode="auto">
          <a:xfrm>
            <a:off x="4024429" y="-1552"/>
            <a:ext cx="3078047" cy="471908"/>
          </a:xfrm>
          <a:prstGeom prst="rect">
            <a:avLst/>
          </a:prstGeom>
          <a:noFill/>
          <a:ln w="9525">
            <a:noFill/>
            <a:miter lim="800000"/>
            <a:headEnd/>
            <a:tailEnd/>
          </a:ln>
          <a:effectLst/>
        </p:spPr>
        <p:txBody>
          <a:bodyPr vert="horz" wrap="square" lIns="19696" tIns="0" rIns="19696" bIns="0" numCol="1" anchor="t" anchorCtr="0" compatLnSpc="1">
            <a:prstTxWarp prst="textNoShape">
              <a:avLst/>
            </a:prstTxWarp>
          </a:bodyPr>
          <a:lstStyle>
            <a:lvl1pPr algn="r" defTabSz="944684">
              <a:defRPr sz="1000" i="1">
                <a:latin typeface="Times New Roman" charset="0"/>
              </a:defRPr>
            </a:lvl1pPr>
          </a:lstStyle>
          <a:p>
            <a:pPr>
              <a:defRPr/>
            </a:pPr>
            <a:endParaRPr lang="en-US" dirty="0"/>
          </a:p>
        </p:txBody>
      </p:sp>
      <p:sp>
        <p:nvSpPr>
          <p:cNvPr id="28676" name="Rectangle 4"/>
          <p:cNvSpPr>
            <a:spLocks noGrp="1" noRot="1" noChangeAspect="1" noChangeArrowheads="1" noTextEdit="1"/>
          </p:cNvSpPr>
          <p:nvPr>
            <p:ph type="sldImg" idx="2"/>
          </p:nvPr>
        </p:nvSpPr>
        <p:spPr bwMode="auto">
          <a:xfrm>
            <a:off x="434975" y="711200"/>
            <a:ext cx="6234113" cy="35067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6380" y="4458284"/>
            <a:ext cx="5209715" cy="4225435"/>
          </a:xfrm>
          <a:prstGeom prst="rect">
            <a:avLst/>
          </a:prstGeom>
          <a:noFill/>
          <a:ln w="9525">
            <a:noFill/>
            <a:miter lim="800000"/>
            <a:headEnd/>
            <a:tailEnd/>
          </a:ln>
          <a:effectLst/>
        </p:spPr>
        <p:txBody>
          <a:bodyPr vert="horz" wrap="square" lIns="95195" tIns="47598" rIns="95195" bIns="4759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0" y="8916568"/>
            <a:ext cx="3078048" cy="471907"/>
          </a:xfrm>
          <a:prstGeom prst="rect">
            <a:avLst/>
          </a:prstGeom>
          <a:noFill/>
          <a:ln w="9525">
            <a:noFill/>
            <a:miter lim="800000"/>
            <a:headEnd/>
            <a:tailEnd/>
          </a:ln>
          <a:effectLst/>
        </p:spPr>
        <p:txBody>
          <a:bodyPr vert="horz" wrap="square" lIns="19696" tIns="0" rIns="19696" bIns="0" numCol="1" anchor="b" anchorCtr="0" compatLnSpc="1">
            <a:prstTxWarp prst="textNoShape">
              <a:avLst/>
            </a:prstTxWarp>
          </a:bodyPr>
          <a:lstStyle>
            <a:lvl1pPr defTabSz="944684">
              <a:defRPr sz="1000" i="1">
                <a:latin typeface="Times New Roman" charset="0"/>
              </a:defRPr>
            </a:lvl1pPr>
          </a:lstStyle>
          <a:p>
            <a:pPr>
              <a:defRPr/>
            </a:pPr>
            <a:endParaRPr lang="en-US" dirty="0"/>
          </a:p>
        </p:txBody>
      </p:sp>
      <p:sp>
        <p:nvSpPr>
          <p:cNvPr id="2055" name="Rectangle 7"/>
          <p:cNvSpPr>
            <a:spLocks noGrp="1" noChangeArrowheads="1"/>
          </p:cNvSpPr>
          <p:nvPr>
            <p:ph type="sldNum" sz="quarter" idx="5"/>
          </p:nvPr>
        </p:nvSpPr>
        <p:spPr bwMode="auto">
          <a:xfrm>
            <a:off x="4024429" y="8916568"/>
            <a:ext cx="3078047" cy="471907"/>
          </a:xfrm>
          <a:prstGeom prst="rect">
            <a:avLst/>
          </a:prstGeom>
          <a:noFill/>
          <a:ln w="9525">
            <a:noFill/>
            <a:miter lim="800000"/>
            <a:headEnd/>
            <a:tailEnd/>
          </a:ln>
          <a:effectLst/>
        </p:spPr>
        <p:txBody>
          <a:bodyPr vert="horz" wrap="square" lIns="19696" tIns="0" rIns="19696" bIns="0" numCol="1" anchor="b" anchorCtr="0" compatLnSpc="1">
            <a:prstTxWarp prst="textNoShape">
              <a:avLst/>
            </a:prstTxWarp>
          </a:bodyPr>
          <a:lstStyle>
            <a:lvl1pPr algn="r" defTabSz="944684">
              <a:defRPr sz="1000" i="1">
                <a:latin typeface="Times New Roman" charset="0"/>
              </a:defRPr>
            </a:lvl1pPr>
          </a:lstStyle>
          <a:p>
            <a:pPr>
              <a:defRPr/>
            </a:pPr>
            <a:fld id="{5A0BD41A-4BE2-453E-B10D-012B00A477F7}" type="slidenum">
              <a:rPr lang="en-US"/>
              <a:pPr>
                <a:defRPr/>
              </a:pPr>
              <a:t>‹#›</a:t>
            </a:fld>
            <a:endParaRPr lang="en-US" dirty="0"/>
          </a:p>
        </p:txBody>
      </p:sp>
    </p:spTree>
    <p:extLst>
      <p:ext uri="{BB962C8B-B14F-4D97-AF65-F5344CB8AC3E}">
        <p14:creationId xmlns:p14="http://schemas.microsoft.com/office/powerpoint/2010/main" val="1648046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7C678DA-66FA-46F9-8031-1CB2E52D81FB}" type="slidenum">
              <a:rPr lang="en-US" smtClean="0"/>
              <a:pPr/>
              <a:t>1</a:t>
            </a:fld>
            <a:endParaRPr lang="en-US" dirty="0"/>
          </a:p>
        </p:txBody>
      </p:sp>
    </p:spTree>
    <p:extLst>
      <p:ext uri="{BB962C8B-B14F-4D97-AF65-F5344CB8AC3E}">
        <p14:creationId xmlns:p14="http://schemas.microsoft.com/office/powerpoint/2010/main" val="1735355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7C678DA-66FA-46F9-8031-1CB2E52D81FB}" type="slidenum">
              <a:rPr lang="en-US" smtClean="0"/>
              <a:pPr/>
              <a:t>8</a:t>
            </a:fld>
            <a:endParaRPr lang="en-US" dirty="0"/>
          </a:p>
        </p:txBody>
      </p:sp>
    </p:spTree>
    <p:extLst>
      <p:ext uri="{BB962C8B-B14F-4D97-AF65-F5344CB8AC3E}">
        <p14:creationId xmlns:p14="http://schemas.microsoft.com/office/powerpoint/2010/main" val="3354437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8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a:ln>
            <a:solidFill>
              <a:schemeClr val="accent4">
                <a:lumMod val="65000"/>
                <a:lumOff val="35000"/>
              </a:schemeClr>
            </a:solidFill>
          </a:ln>
        </p:spPr>
        <p:txBody>
          <a:bodyPr/>
          <a:lstStyle>
            <a:lvl1pPr algn="ctr">
              <a:defRPr sz="5400" b="0" baseline="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230242201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50"/>
          <p:cNvSpPr>
            <a:spLocks noGrp="1" noChangeArrowheads="1"/>
          </p:cNvSpPr>
          <p:nvPr>
            <p:ph type="title"/>
          </p:nvPr>
        </p:nvSpPr>
        <p:spPr bwMode="gray">
          <a:xfrm>
            <a:off x="10064" y="0"/>
            <a:ext cx="12192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b="0"/>
            </a:lvl1pPr>
          </a:lstStyle>
          <a:p>
            <a:pPr lvl="0"/>
            <a:r>
              <a:rPr lang="en-US" dirty="0"/>
              <a:t>Click to edit Master title style</a:t>
            </a:r>
          </a:p>
        </p:txBody>
      </p:sp>
    </p:spTree>
    <p:extLst>
      <p:ext uri="{BB962C8B-B14F-4D97-AF65-F5344CB8AC3E}">
        <p14:creationId xmlns:p14="http://schemas.microsoft.com/office/powerpoint/2010/main" val="248120622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15998" y="0"/>
            <a:ext cx="12207997"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a:lvl1pPr>
          </a:lstStyle>
          <a:p>
            <a:pPr lvl="0"/>
            <a:r>
              <a:rPr lang="en-US" dirty="0"/>
              <a:t>Click to edit Master title style</a:t>
            </a:r>
          </a:p>
        </p:txBody>
      </p:sp>
      <p:pic>
        <p:nvPicPr>
          <p:cNvPr id="4" name="Picture 3">
            <a:extLst>
              <a:ext uri="{FF2B5EF4-FFF2-40B4-BE49-F238E27FC236}">
                <a16:creationId xmlns:a16="http://schemas.microsoft.com/office/drawing/2014/main" id="{99715CCA-083B-4BCC-B9AF-275D3659D6C7}"/>
              </a:ext>
            </a:extLst>
          </p:cNvPr>
          <p:cNvPicPr>
            <a:picLocks noChangeAspect="1"/>
          </p:cNvPicPr>
          <p:nvPr userDrawn="1"/>
        </p:nvPicPr>
        <p:blipFill>
          <a:blip r:embed="rId2">
            <a:alphaModFix amt="35000"/>
          </a:blip>
          <a:stretch>
            <a:fillRect/>
          </a:stretch>
        </p:blipFill>
        <p:spPr>
          <a:xfrm>
            <a:off x="0" y="590774"/>
            <a:ext cx="12192000" cy="5880842"/>
          </a:xfrm>
          <a:prstGeom prst="rect">
            <a:avLst/>
          </a:prstGeom>
        </p:spPr>
      </p:pic>
    </p:spTree>
    <p:extLst>
      <p:ext uri="{BB962C8B-B14F-4D97-AF65-F5344CB8AC3E}">
        <p14:creationId xmlns:p14="http://schemas.microsoft.com/office/powerpoint/2010/main" val="241121434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5668" y="762000"/>
            <a:ext cx="12192000" cy="5715000"/>
          </a:xfrm>
          <a:prstGeom prst="rect">
            <a:avLst/>
          </a:prstGeom>
        </p:spPr>
        <p:txBody>
          <a:bodyPr/>
          <a:lstStyle>
            <a:lvl1pPr>
              <a:buSzPct val="88000"/>
              <a:defRPr sz="2400">
                <a:solidFill>
                  <a:schemeClr val="tx1"/>
                </a:solidFill>
                <a:latin typeface="Book Antiqua" panose="02040602050305030304" pitchFamily="18" charset="0"/>
              </a:defRPr>
            </a:lvl1pPr>
            <a:lvl2pPr>
              <a:defRPr sz="2400">
                <a:solidFill>
                  <a:schemeClr val="tx1"/>
                </a:solidFill>
                <a:latin typeface="Book Antiqua" panose="02040602050305030304" pitchFamily="18" charset="0"/>
              </a:defRPr>
            </a:lvl2pPr>
            <a:lvl3pPr>
              <a:defRPr sz="2200">
                <a:solidFill>
                  <a:schemeClr val="tx1"/>
                </a:solidFill>
                <a:latin typeface="Book Antiqua" panose="02040602050305030304" pitchFamily="18" charset="0"/>
              </a:defRPr>
            </a:lvl3pPr>
            <a:lvl4pPr>
              <a:defRPr sz="2000">
                <a:solidFill>
                  <a:schemeClr val="tx1"/>
                </a:solidFill>
                <a:latin typeface="Book Antiqua" panose="02040602050305030304" pitchFamily="18" charset="0"/>
              </a:defRPr>
            </a:lvl4pPr>
            <a:lvl5pPr>
              <a:buClrTx/>
              <a:defRPr sz="1800">
                <a:solidFill>
                  <a:schemeClr val="tx1"/>
                </a:solidFill>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29183" y="0"/>
            <a:ext cx="12256851"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extLst>
      <p:ext uri="{BB962C8B-B14F-4D97-AF65-F5344CB8AC3E}">
        <p14:creationId xmlns:p14="http://schemas.microsoft.com/office/powerpoint/2010/main" val="75770428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574"/>
            <a:ext cx="12192000" cy="589738"/>
          </a:xfrm>
        </p:spPr>
        <p:txBody>
          <a:bodyPr>
            <a:normAutofit/>
          </a:bodyPr>
          <a:lstStyle>
            <a:lvl1pPr>
              <a:defRPr sz="3600" b="0"/>
            </a:lvl1pPr>
          </a:lstStyle>
          <a:p>
            <a:r>
              <a:rPr lang="en-US" dirty="0"/>
              <a:t>Click to edit Master title style</a:t>
            </a:r>
          </a:p>
        </p:txBody>
      </p:sp>
      <p:sp>
        <p:nvSpPr>
          <p:cNvPr id="3" name="Content Placeholder 2"/>
          <p:cNvSpPr>
            <a:spLocks noGrp="1"/>
          </p:cNvSpPr>
          <p:nvPr>
            <p:ph idx="1"/>
          </p:nvPr>
        </p:nvSpPr>
        <p:spPr>
          <a:xfrm>
            <a:off x="609600" y="1524000"/>
            <a:ext cx="10972800" cy="4525963"/>
          </a:xfrm>
        </p:spPr>
        <p:txBody>
          <a:bodyPr/>
          <a:lstStyle>
            <a:lvl1pPr>
              <a:defRPr/>
            </a:lvl1pPr>
            <a:lvl3pPr>
              <a:buFont typeface="Arial" pitchFamily="34" charset="0"/>
              <a:buChar char="–"/>
              <a:defRPr/>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26478863"/>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igure + Caption">
    <p:spTree>
      <p:nvGrpSpPr>
        <p:cNvPr id="1" name="Shape 53"/>
        <p:cNvGrpSpPr/>
        <p:nvPr/>
      </p:nvGrpSpPr>
      <p:grpSpPr>
        <a:xfrm>
          <a:off x="0" y="0"/>
          <a:ext cx="0" cy="0"/>
          <a:chOff x="0" y="0"/>
          <a:chExt cx="0" cy="0"/>
        </a:xfrm>
      </p:grpSpPr>
      <p:sp>
        <p:nvSpPr>
          <p:cNvPr id="57" name="Shape 57"/>
          <p:cNvSpPr txBox="1">
            <a:spLocks noGrp="1"/>
          </p:cNvSpPr>
          <p:nvPr>
            <p:ph type="dt" idx="10"/>
          </p:nvPr>
        </p:nvSpPr>
        <p:spPr>
          <a:xfrm>
            <a:off x="8447617" y="113072"/>
            <a:ext cx="28447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11292415" y="113072"/>
            <a:ext cx="735711" cy="182879"/>
          </a:xfrm>
          <a:prstGeom prst="rect">
            <a:avLst/>
          </a:prstGeom>
          <a:noFill/>
          <a:ln>
            <a:noFill/>
          </a:ln>
        </p:spPr>
        <p:txBody>
          <a:bodyPr lIns="91425" tIns="45700" rIns="91425" bIns="45700" anchor="ctr" anchorCtr="0">
            <a:noAutofit/>
          </a:bodyPr>
          <a:lstStyle/>
          <a:p>
            <a:pPr algn="r">
              <a:buSzPct val="25000"/>
            </a:pPr>
            <a:fld id="{00000000-1234-1234-1234-123412341234}" type="slidenum">
              <a:rPr lang="en-US" sz="900" smtClean="0">
                <a:solidFill>
                  <a:schemeClr val="dk1"/>
                </a:solidFill>
              </a:rPr>
              <a:pPr algn="r">
                <a:buSzPct val="25000"/>
              </a:pPr>
              <a:t>‹#›</a:t>
            </a:fld>
            <a:endParaRPr lang="en-US" sz="900" dirty="0">
              <a:solidFill>
                <a:schemeClr val="dk1"/>
              </a:solidFill>
            </a:endParaRPr>
          </a:p>
        </p:txBody>
      </p:sp>
    </p:spTree>
    <p:extLst>
      <p:ext uri="{BB962C8B-B14F-4D97-AF65-F5344CB8AC3E}">
        <p14:creationId xmlns:p14="http://schemas.microsoft.com/office/powerpoint/2010/main" val="5010514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20" name="Straight Connector 19"/>
          <p:cNvCxnSpPr>
            <a:cxnSpLocks noGrp="1" noRot="1" noMove="1" noResize="1" noEditPoints="1" noAdjustHandles="1" noChangeArrowheads="1" noChangeShapeType="1"/>
          </p:cNvCxnSpPr>
          <p:nvPr userDrawn="1"/>
        </p:nvCxnSpPr>
        <p:spPr bwMode="auto">
          <a:xfrm>
            <a:off x="27460" y="6675227"/>
            <a:ext cx="12192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0" name="Straight Connector 9"/>
          <p:cNvCxnSpPr/>
          <p:nvPr userDrawn="1"/>
        </p:nvCxnSpPr>
        <p:spPr bwMode="auto">
          <a:xfrm flipV="1">
            <a:off x="-8237" y="6678406"/>
            <a:ext cx="12227697" cy="27601"/>
          </a:xfrm>
          <a:prstGeom prst="line">
            <a:avLst/>
          </a:prstGeom>
          <a:solidFill>
            <a:schemeClr val="accent1"/>
          </a:solidFill>
          <a:ln w="371475" cap="flat" cmpd="sng" algn="ctr">
            <a:solidFill>
              <a:srgbClr val="A50023"/>
            </a:solidFill>
            <a:prstDash val="solid"/>
            <a:round/>
            <a:headEnd type="none" w="med" len="med"/>
            <a:tailEnd type="none" w="med" len="med"/>
          </a:ln>
          <a:effectLst/>
        </p:spPr>
      </p:cxnSp>
      <p:sp>
        <p:nvSpPr>
          <p:cNvPr id="11" name="Text Box 57"/>
          <p:cNvSpPr txBox="1">
            <a:spLocks noGrp="1" noRot="1" noMove="1" noResize="1" noEditPoints="1" noAdjustHandles="1" noChangeArrowheads="1" noChangeShapeType="1"/>
          </p:cNvSpPr>
          <p:nvPr userDrawn="1"/>
        </p:nvSpPr>
        <p:spPr bwMode="auto">
          <a:xfrm>
            <a:off x="11318919" y="6598094"/>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chemeClr val="bg1"/>
                </a:solidFill>
                <a:latin typeface="Book Antiqua" panose="02040602050305030304" pitchFamily="18" charset="0"/>
              </a:rPr>
              <a:pPr algn="r">
                <a:defRPr/>
              </a:pPr>
              <a:t>‹#›</a:t>
            </a:fld>
            <a:endParaRPr lang="en-US" sz="1200" b="1" i="1" dirty="0">
              <a:solidFill>
                <a:schemeClr val="bg1"/>
              </a:solidFill>
              <a:latin typeface="Book Antiqua" panose="02040602050305030304" pitchFamily="18" charset="0"/>
            </a:endParaRPr>
          </a:p>
        </p:txBody>
      </p:sp>
      <p:sp>
        <p:nvSpPr>
          <p:cNvPr id="15" name="Text Box 57"/>
          <p:cNvSpPr txBox="1">
            <a:spLocks noChangeArrowheads="1"/>
          </p:cNvSpPr>
          <p:nvPr userDrawn="1"/>
        </p:nvSpPr>
        <p:spPr bwMode="auto">
          <a:xfrm>
            <a:off x="-20581" y="6550224"/>
            <a:ext cx="9558637" cy="307777"/>
          </a:xfrm>
          <a:prstGeom prst="rect">
            <a:avLst/>
          </a:prstGeom>
          <a:noFill/>
          <a:ln w="9525">
            <a:noFill/>
            <a:miter lim="800000"/>
            <a:headEnd/>
            <a:tailEnd/>
          </a:ln>
          <a:effectLst/>
        </p:spPr>
        <p:txBody>
          <a:bodyPr wrap="square"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b="0" i="1" dirty="0">
                <a:ln>
                  <a:noFill/>
                </a:ln>
                <a:solidFill>
                  <a:schemeClr val="bg1"/>
                </a:solidFill>
                <a:latin typeface="Book Antiqua" panose="02040602050305030304" pitchFamily="18" charset="0"/>
              </a:rPr>
              <a:t>Project Management, A</a:t>
            </a:r>
            <a:r>
              <a:rPr lang="en-US" sz="1400" b="1" i="1" dirty="0">
                <a:ln>
                  <a:noFill/>
                </a:ln>
                <a:solidFill>
                  <a:schemeClr val="bg1"/>
                </a:solidFill>
                <a:latin typeface="Book Antiqua" panose="02040602050305030304" pitchFamily="18" charset="0"/>
              </a:rPr>
              <a:t>rdavan Asef-Vaziri</a:t>
            </a:r>
            <a:endParaRPr lang="en-US" sz="1400" b="1" i="1" kern="1200" dirty="0">
              <a:ln>
                <a:noFill/>
              </a:ln>
              <a:solidFill>
                <a:schemeClr val="bg1"/>
              </a:solidFill>
              <a:latin typeface="Book Antiqua" panose="02040602050305030304" pitchFamily="18" charset="0"/>
              <a:ea typeface="+mn-ea"/>
              <a:cs typeface="+mn-cs"/>
            </a:endParaRPr>
          </a:p>
        </p:txBody>
      </p:sp>
      <p:sp>
        <p:nvSpPr>
          <p:cNvPr id="4" name="Rectangle 3">
            <a:extLst>
              <a:ext uri="{FF2B5EF4-FFF2-40B4-BE49-F238E27FC236}">
                <a16:creationId xmlns:a16="http://schemas.microsoft.com/office/drawing/2014/main" id="{BAC44B36-7709-44F4-ADD7-4F4D66BCE20A}"/>
              </a:ext>
            </a:extLst>
          </p:cNvPr>
          <p:cNvSpPr>
            <a:spLocks noGrp="1" noRot="1" noMove="1" noResize="1" noEditPoints="1" noAdjustHandles="1" noChangeArrowheads="1" noChangeShapeType="1"/>
          </p:cNvSpPr>
          <p:nvPr userDrawn="1"/>
        </p:nvSpPr>
        <p:spPr bwMode="auto">
          <a:xfrm>
            <a:off x="0" y="-7873"/>
            <a:ext cx="12192000" cy="589737"/>
          </a:xfrm>
          <a:prstGeom prst="rect">
            <a:avLst/>
          </a:prstGeom>
          <a:solidFill>
            <a:srgbClr val="A80000"/>
          </a:solidFill>
          <a:ln w="9525" cap="flat" cmpd="sng" algn="ctr">
            <a:solidFill>
              <a:srgbClr val="A8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highlight>
                <a:srgbClr val="A80000"/>
              </a:highlight>
              <a:latin typeface="Verdana" pitchFamily="-112" charset="0"/>
            </a:endParaRPr>
          </a:p>
        </p:txBody>
      </p:sp>
      <p:sp>
        <p:nvSpPr>
          <p:cNvPr id="14" name="Rectangle 50"/>
          <p:cNvSpPr>
            <a:spLocks noGrp="1" noRot="1" noMove="1" noResize="1" noEditPoints="1" noAdjustHandles="1" noChangeArrowheads="1" noChangeShapeType="1"/>
          </p:cNvSpPr>
          <p:nvPr>
            <p:ph type="title"/>
          </p:nvPr>
        </p:nvSpPr>
        <p:spPr bwMode="gray">
          <a:xfrm>
            <a:off x="0" y="0"/>
            <a:ext cx="12192000" cy="589738"/>
          </a:xfrm>
          <a:prstGeom prst="rect">
            <a:avLst/>
          </a:prstGeom>
          <a:noFill/>
          <a:ln w="9525">
            <a:solidFill>
              <a:srgbClr val="A50023"/>
            </a:solid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extLst>
      <p:ext uri="{BB962C8B-B14F-4D97-AF65-F5344CB8AC3E}">
        <p14:creationId xmlns:p14="http://schemas.microsoft.com/office/powerpoint/2010/main" val="829812213"/>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53" r:id="rId5"/>
  </p:sldLayoutIdLst>
  <p:transition/>
  <p:txStyles>
    <p:titleStyle>
      <a:lvl1pPr algn="l" rtl="0" eaLnBrk="1" fontAlgn="base" hangingPunct="1">
        <a:spcBef>
          <a:spcPct val="0"/>
        </a:spcBef>
        <a:spcAft>
          <a:spcPct val="0"/>
        </a:spcAft>
        <a:defRPr sz="3200">
          <a:solidFill>
            <a:schemeClr val="bg1"/>
          </a:solidFill>
          <a:highlight>
            <a:srgbClr val="A80000"/>
          </a:highlight>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pic>
        <p:nvPicPr>
          <p:cNvPr id="15" name="Shape 15" descr="Pearson Logo"/>
          <p:cNvPicPr preferRelativeResize="0"/>
          <p:nvPr/>
        </p:nvPicPr>
        <p:blipFill rotWithShape="1">
          <a:blip r:embed="rId3">
            <a:alphaModFix/>
          </a:blip>
          <a:srcRect/>
          <a:stretch/>
        </p:blipFill>
        <p:spPr>
          <a:xfrm>
            <a:off x="695480" y="6471923"/>
            <a:ext cx="1223999" cy="279914"/>
          </a:xfrm>
          <a:prstGeom prst="rect">
            <a:avLst/>
          </a:prstGeom>
          <a:noFill/>
          <a:ln>
            <a:noFill/>
          </a:ln>
        </p:spPr>
      </p:pic>
      <p:sp>
        <p:nvSpPr>
          <p:cNvPr id="16" name="Text Placeholder 5"/>
          <p:cNvSpPr txBox="1">
            <a:spLocks/>
          </p:cNvSpPr>
          <p:nvPr userDrawn="1"/>
        </p:nvSpPr>
        <p:spPr>
          <a:xfrm>
            <a:off x="3426348" y="6563562"/>
            <a:ext cx="8103551" cy="229382"/>
          </a:xfrm>
          <a:prstGeom prst="rect">
            <a:avLst/>
          </a:prstGeom>
        </p:spPr>
        <p:txBody>
          <a:bodyPr anchor="ctr"/>
          <a:lstStyle>
            <a:defPPr marR="0" lvl="0" algn="l" rtl="0">
              <a:lnSpc>
                <a:spcPct val="100000"/>
              </a:lnSpc>
              <a:spcBef>
                <a:spcPts val="0"/>
              </a:spcBef>
              <a:spcAft>
                <a:spcPts val="0"/>
              </a:spcAft>
            </a:defPPr>
            <a:lvl1pPr marL="255588" marR="0" lvl="0" indent="-25558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lgn="r"/>
            <a:r>
              <a:rPr lang="en-US" altLang="en-US" sz="1200" dirty="0">
                <a:solidFill>
                  <a:schemeClr val="tx1"/>
                </a:solidFill>
                <a:latin typeface="Verdana"/>
                <a:ea typeface="Verdana" panose="020B0604030504040204" pitchFamily="34" charset="0"/>
                <a:cs typeface="Verdana" panose="020B0604030504040204" pitchFamily="34" charset="0"/>
              </a:rPr>
              <a:t>Copyright © 2019, 2016, 2013 Pearson Education, Inc. All Rights Reserved</a:t>
            </a:r>
          </a:p>
        </p:txBody>
      </p:sp>
      <p:sp>
        <p:nvSpPr>
          <p:cNvPr id="9" name="Rectangle 8">
            <a:extLst>
              <a:ext uri="{FF2B5EF4-FFF2-40B4-BE49-F238E27FC236}">
                <a16:creationId xmlns:a16="http://schemas.microsoft.com/office/drawing/2014/main" id="{34DBCB88-2D83-44C8-82C3-2F695F73B21D}"/>
              </a:ext>
            </a:extLst>
          </p:cNvPr>
          <p:cNvSpPr/>
          <p:nvPr userDrawn="1"/>
        </p:nvSpPr>
        <p:spPr>
          <a:xfrm>
            <a:off x="3373" y="0"/>
            <a:ext cx="606227"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7B444F90-AF4A-4472-8B1E-3AAFFB858493}"/>
              </a:ext>
            </a:extLst>
          </p:cNvPr>
          <p:cNvSpPr/>
          <p:nvPr userDrawn="1"/>
        </p:nvSpPr>
        <p:spPr>
          <a:xfrm>
            <a:off x="11582400" y="0"/>
            <a:ext cx="606227"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 name="Straight Connector 3">
            <a:extLst>
              <a:ext uri="{FF2B5EF4-FFF2-40B4-BE49-F238E27FC236}">
                <a16:creationId xmlns:a16="http://schemas.microsoft.com/office/drawing/2014/main" id="{12E0E4B4-2A3A-4B38-ACC2-11C84A4B7D81}"/>
              </a:ext>
            </a:extLst>
          </p:cNvPr>
          <p:cNvCxnSpPr/>
          <p:nvPr userDrawn="1"/>
        </p:nvCxnSpPr>
        <p:spPr>
          <a:xfrm>
            <a:off x="0" y="914400"/>
            <a:ext cx="12188627" cy="0"/>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3B88940-F6AF-4A5D-8D7A-39E171DF6B68}"/>
              </a:ext>
            </a:extLst>
          </p:cNvPr>
          <p:cNvCxnSpPr/>
          <p:nvPr userDrawn="1"/>
        </p:nvCxnSpPr>
        <p:spPr>
          <a:xfrm>
            <a:off x="3373" y="6324600"/>
            <a:ext cx="12188627" cy="0"/>
          </a:xfrm>
          <a:prstGeom prst="line">
            <a:avLst/>
          </a:prstGeom>
          <a:ln w="127000"/>
        </p:spPr>
        <p:style>
          <a:lnRef idx="1">
            <a:schemeClr val="accent1"/>
          </a:lnRef>
          <a:fillRef idx="0">
            <a:schemeClr val="accent1"/>
          </a:fillRef>
          <a:effectRef idx="0">
            <a:schemeClr val="accent1"/>
          </a:effectRef>
          <a:fontRef idx="minor">
            <a:schemeClr val="tx1"/>
          </a:fontRef>
        </p:style>
      </p:cxnSp>
      <p:sp>
        <p:nvSpPr>
          <p:cNvPr id="22" name="Rectangle 50">
            <a:extLst>
              <a:ext uri="{FF2B5EF4-FFF2-40B4-BE49-F238E27FC236}">
                <a16:creationId xmlns:a16="http://schemas.microsoft.com/office/drawing/2014/main" id="{D2321382-1636-4EB5-A73B-7A5CF3E0C638}"/>
              </a:ext>
            </a:extLst>
          </p:cNvPr>
          <p:cNvSpPr>
            <a:spLocks noGrp="1" noChangeArrowheads="1"/>
          </p:cNvSpPr>
          <p:nvPr>
            <p:ph type="title"/>
          </p:nvPr>
        </p:nvSpPr>
        <p:spPr bwMode="gray">
          <a:xfrm>
            <a:off x="609600" y="1"/>
            <a:ext cx="12192000" cy="91439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extLst>
      <p:ext uri="{BB962C8B-B14F-4D97-AF65-F5344CB8AC3E}">
        <p14:creationId xmlns:p14="http://schemas.microsoft.com/office/powerpoint/2010/main" val="2115197984"/>
      </p:ext>
    </p:extLst>
  </p:cSld>
  <p:clrMap bg1="lt1" tx1="dk1" bg2="dk2" tx2="lt2" accent1="accent1" accent2="accent2" accent3="accent3" accent4="accent4" accent5="accent5" accent6="accent6" hlink="hlink" folHlink="folHlink"/>
  <p:sldLayoutIdLst>
    <p:sldLayoutId id="214748375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3600" b="0" i="0" u="none" strike="noStrike" cap="none">
          <a:solidFill>
            <a:srgbClr val="3C1581"/>
          </a:solidFill>
          <a:latin typeface="Impact" panose="020B0806030902050204" pitchFamily="34" charset="0"/>
          <a:ea typeface="Impact" panose="020B0806030902050204" pitchFamily="34" charset="0"/>
          <a:cs typeface="Arial"/>
          <a:sym typeface="Arial"/>
        </a:defRPr>
      </a:lvl1pPr>
    </p:titleStyle>
    <p:bodyStyle>
      <a:defPPr marR="0" lvl="0" algn="l" rtl="0">
        <a:lnSpc>
          <a:spcPct val="100000"/>
        </a:lnSpc>
        <a:spcBef>
          <a:spcPts val="0"/>
        </a:spcBef>
        <a:spcAft>
          <a:spcPts val="0"/>
        </a:spcAft>
      </a:defPPr>
      <a:lvl1pPr marL="255588" marR="0" lvl="0" indent="-25558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8.emf"/></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10.png"/><Relationship Id="rId4" Type="http://schemas.openxmlformats.org/officeDocument/2006/relationships/image" Target="../media/image9.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120.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package" Target="../embeddings/Microsoft_Excel_Worksheet2.xlsx"/><Relationship Id="rId3" Type="http://schemas.openxmlformats.org/officeDocument/2006/relationships/package" Target="../embeddings/Microsoft_Excel_Worksheet.xlsx"/><Relationship Id="rId7" Type="http://schemas.openxmlformats.org/officeDocument/2006/relationships/image" Target="../media/image4.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package" Target="../embeddings/Microsoft_Excel_Worksheet1.xlsx"/><Relationship Id="rId5" Type="http://schemas.openxmlformats.org/officeDocument/2006/relationships/image" Target="../media/image6.png"/><Relationship Id="rId4" Type="http://schemas.openxmlformats.org/officeDocument/2006/relationships/image" Target="../media/image3.emf"/><Relationship Id="rId9" Type="http://schemas.openxmlformats.org/officeDocument/2006/relationships/image" Target="../media/image5.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8.emf"/><Relationship Id="rId5" Type="http://schemas.openxmlformats.org/officeDocument/2006/relationships/package" Target="../embeddings/Microsoft_Excel_Worksheet3.xlsx"/><Relationship Id="rId4" Type="http://schemas.openxmlformats.org/officeDocument/2006/relationships/image" Target="../media/image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CF03791-EB61-4FCE-931B-875F19F465F0}"/>
              </a:ext>
            </a:extLst>
          </p:cNvPr>
          <p:cNvSpPr>
            <a:spLocks noGrp="1"/>
          </p:cNvSpPr>
          <p:nvPr>
            <p:ph type="ctrTitle"/>
          </p:nvPr>
        </p:nvSpPr>
        <p:spPr/>
        <p:txBody>
          <a:bodyPr anchor="t"/>
          <a:lstStyle/>
          <a:p>
            <a:r>
              <a:rPr lang="en-US" dirty="0"/>
              <a:t>Analysis of Projects</a:t>
            </a:r>
            <a:br>
              <a:rPr lang="en-US" dirty="0"/>
            </a:br>
            <a:br>
              <a:rPr lang="en-US" dirty="0"/>
            </a:br>
            <a:r>
              <a:rPr lang="en-US" dirty="0"/>
              <a:t>Financial &amp; Scoring</a:t>
            </a:r>
          </a:p>
        </p:txBody>
      </p:sp>
    </p:spTree>
    <p:extLst>
      <p:ext uri="{BB962C8B-B14F-4D97-AF65-F5344CB8AC3E}">
        <p14:creationId xmlns:p14="http://schemas.microsoft.com/office/powerpoint/2010/main" val="1372141100"/>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91791-9E40-4585-810B-E7057110E59F}"/>
              </a:ext>
            </a:extLst>
          </p:cNvPr>
          <p:cNvSpPr>
            <a:spLocks noGrp="1"/>
          </p:cNvSpPr>
          <p:nvPr>
            <p:ph type="title"/>
          </p:nvPr>
        </p:nvSpPr>
        <p:spPr/>
        <p:txBody>
          <a:bodyPr/>
          <a:lstStyle/>
          <a:p>
            <a:r>
              <a:rPr lang="en-US" dirty="0">
                <a:cs typeface="Arial" charset="0"/>
              </a:rPr>
              <a:t>Internal Rate of Return (IRR)</a:t>
            </a:r>
            <a:endParaRPr lang="en-US" dirty="0"/>
          </a:p>
        </p:txBody>
      </p:sp>
      <p:sp>
        <p:nvSpPr>
          <p:cNvPr id="3" name="Rectangle 7">
            <a:extLst>
              <a:ext uri="{FF2B5EF4-FFF2-40B4-BE49-F238E27FC236}">
                <a16:creationId xmlns:a16="http://schemas.microsoft.com/office/drawing/2014/main" id="{752EA617-B820-4AFE-A885-B10C76428BA6}"/>
              </a:ext>
            </a:extLst>
          </p:cNvPr>
          <p:cNvSpPr txBox="1">
            <a:spLocks noChangeArrowheads="1"/>
          </p:cNvSpPr>
          <p:nvPr/>
        </p:nvSpPr>
        <p:spPr bwMode="auto">
          <a:xfrm>
            <a:off x="76200" y="762000"/>
            <a:ext cx="8458200" cy="1981200"/>
          </a:xfrm>
          <a:prstGeom prst="rect">
            <a:avLst/>
          </a:prstGeom>
          <a:noFill/>
          <a:ln w="9525">
            <a:noFill/>
            <a:miter lim="800000"/>
            <a:headEnd/>
            <a:tailEnd/>
          </a:ln>
        </p:spPr>
        <p:txBody>
          <a:bodyPr/>
          <a:lstStyle/>
          <a:p>
            <a:pPr>
              <a:spcBef>
                <a:spcPct val="20000"/>
              </a:spcBef>
            </a:pPr>
            <a:r>
              <a:rPr lang="en-US" sz="2400" dirty="0">
                <a:latin typeface="Book Antiqua" pitchFamily="18" charset="0"/>
                <a:cs typeface="Arial" charset="0"/>
              </a:rPr>
              <a:t>The discount rate (r) that causes the NPV to be equal to zero.</a:t>
            </a:r>
          </a:p>
          <a:p>
            <a:pPr>
              <a:spcBef>
                <a:spcPct val="20000"/>
              </a:spcBef>
            </a:pPr>
            <a:r>
              <a:rPr lang="en-US" sz="2400" dirty="0">
                <a:latin typeface="Book Antiqua" pitchFamily="18" charset="0"/>
                <a:cs typeface="Arial" charset="0"/>
              </a:rPr>
              <a:t>The higher the IRR, the better.</a:t>
            </a:r>
          </a:p>
          <a:p>
            <a:pPr>
              <a:spcBef>
                <a:spcPct val="20000"/>
              </a:spcBef>
            </a:pPr>
            <a:r>
              <a:rPr lang="en-US" sz="2400" dirty="0">
                <a:latin typeface="Book Antiqua" pitchFamily="18" charset="0"/>
                <a:cs typeface="Arial" charset="0"/>
              </a:rPr>
              <a:t>In Excel “=</a:t>
            </a:r>
            <a:r>
              <a:rPr lang="en-US" sz="2400" noProof="1">
                <a:latin typeface="Book Antiqua" pitchFamily="18" charset="0"/>
                <a:cs typeface="Arial" charset="0"/>
              </a:rPr>
              <a:t>IRR(Series,Guess</a:t>
            </a:r>
            <a:r>
              <a:rPr lang="en-US" sz="2400" dirty="0">
                <a:latin typeface="Book Antiqua" pitchFamily="18" charset="0"/>
                <a:cs typeface="Arial" charset="0"/>
              </a:rPr>
              <a:t>)”</a:t>
            </a:r>
          </a:p>
          <a:p>
            <a:pPr>
              <a:spcBef>
                <a:spcPct val="20000"/>
              </a:spcBef>
            </a:pPr>
            <a:r>
              <a:rPr lang="en-US" sz="2400" dirty="0">
                <a:latin typeface="Book Antiqua" pitchFamily="18" charset="0"/>
                <a:cs typeface="Arial" charset="0"/>
              </a:rPr>
              <a:t>Compare IRR with MARR</a:t>
            </a:r>
          </a:p>
          <a:p>
            <a:pPr>
              <a:spcBef>
                <a:spcPct val="20000"/>
              </a:spcBef>
            </a:pPr>
            <a:r>
              <a:rPr lang="en-US" sz="2400" dirty="0">
                <a:latin typeface="Book Antiqua" pitchFamily="18" charset="0"/>
                <a:cs typeface="Arial" charset="0"/>
              </a:rPr>
              <a:t>MARR: Minimum Acceptable Rate of Return</a:t>
            </a:r>
          </a:p>
          <a:p>
            <a:pPr>
              <a:spcBef>
                <a:spcPct val="20000"/>
              </a:spcBef>
            </a:pPr>
            <a:endParaRPr lang="en-US" sz="2400" dirty="0">
              <a:latin typeface="Book Antiqua" pitchFamily="18" charset="0"/>
              <a:cs typeface="Arial" charset="0"/>
            </a:endParaRPr>
          </a:p>
          <a:p>
            <a:pPr marL="342900" indent="-342900">
              <a:spcBef>
                <a:spcPct val="20000"/>
              </a:spcBef>
              <a:buFont typeface="Wingdings" pitchFamily="1" charset="2"/>
              <a:buChar char="v"/>
            </a:pPr>
            <a:endParaRPr lang="en-US" sz="2800" dirty="0">
              <a:latin typeface="Arial" charset="0"/>
              <a:cs typeface="Arial" charset="0"/>
            </a:endParaRPr>
          </a:p>
        </p:txBody>
      </p:sp>
      <p:sp>
        <p:nvSpPr>
          <p:cNvPr id="4" name="Rectangle 7">
            <a:extLst>
              <a:ext uri="{FF2B5EF4-FFF2-40B4-BE49-F238E27FC236}">
                <a16:creationId xmlns:a16="http://schemas.microsoft.com/office/drawing/2014/main" id="{1B558A20-4875-4D58-8A81-48AAAF861D13}"/>
              </a:ext>
            </a:extLst>
          </p:cNvPr>
          <p:cNvSpPr txBox="1">
            <a:spLocks noChangeArrowheads="1"/>
          </p:cNvSpPr>
          <p:nvPr/>
        </p:nvSpPr>
        <p:spPr bwMode="auto">
          <a:xfrm>
            <a:off x="10064" y="5257800"/>
            <a:ext cx="12017991" cy="1295400"/>
          </a:xfrm>
          <a:prstGeom prst="rect">
            <a:avLst/>
          </a:prstGeom>
          <a:noFill/>
          <a:ln w="9525">
            <a:noFill/>
            <a:miter lim="800000"/>
            <a:headEnd/>
            <a:tailEnd/>
          </a:ln>
        </p:spPr>
        <p:txBody>
          <a:bodyPr/>
          <a:lstStyle/>
          <a:p>
            <a:pPr>
              <a:spcBef>
                <a:spcPct val="20000"/>
              </a:spcBef>
            </a:pPr>
            <a:r>
              <a:rPr lang="en-US" sz="2400" dirty="0">
                <a:latin typeface="Book Antiqua" pitchFamily="18" charset="0"/>
                <a:cs typeface="Arial" charset="0"/>
              </a:rPr>
              <a:t>Here it is not important where the first payment is – end of year 1 or end of year 0. The NPV for IRR is 0 everywhere. </a:t>
            </a:r>
          </a:p>
        </p:txBody>
      </p:sp>
      <p:graphicFrame>
        <p:nvGraphicFramePr>
          <p:cNvPr id="6" name="Object 5">
            <a:extLst>
              <a:ext uri="{FF2B5EF4-FFF2-40B4-BE49-F238E27FC236}">
                <a16:creationId xmlns:a16="http://schemas.microsoft.com/office/drawing/2014/main" id="{FF6EC5DA-058C-4BD9-B4E6-6D96AF24156B}"/>
              </a:ext>
            </a:extLst>
          </p:cNvPr>
          <p:cNvGraphicFramePr>
            <a:graphicFrameLocks noChangeAspect="1"/>
          </p:cNvGraphicFramePr>
          <p:nvPr/>
        </p:nvGraphicFramePr>
        <p:xfrm>
          <a:off x="6231689" y="1409700"/>
          <a:ext cx="5796366" cy="2590800"/>
        </p:xfrm>
        <a:graphic>
          <a:graphicData uri="http://schemas.openxmlformats.org/presentationml/2006/ole">
            <mc:AlternateContent xmlns:mc="http://schemas.openxmlformats.org/markup-compatibility/2006">
              <mc:Choice xmlns:v="urn:schemas-microsoft-com:vml" Requires="v">
                <p:oleObj spid="_x0000_s5140" name="Worksheet" r:id="rId3" imgW="3771826" imgH="1686122" progId="Excel.Sheet.12">
                  <p:embed/>
                </p:oleObj>
              </mc:Choice>
              <mc:Fallback>
                <p:oleObj name="Worksheet" r:id="rId3" imgW="3771826" imgH="1686122" progId="Excel.Sheet.12">
                  <p:embed/>
                  <p:pic>
                    <p:nvPicPr>
                      <p:cNvPr id="6" name="Object 5">
                        <a:extLst>
                          <a:ext uri="{FF2B5EF4-FFF2-40B4-BE49-F238E27FC236}">
                            <a16:creationId xmlns:a16="http://schemas.microsoft.com/office/drawing/2014/main" id="{FF6EC5DA-058C-4BD9-B4E6-6D96AF24156B}"/>
                          </a:ext>
                        </a:extLst>
                      </p:cNvPr>
                      <p:cNvPicPr/>
                      <p:nvPr/>
                    </p:nvPicPr>
                    <p:blipFill>
                      <a:blip r:embed="rId4"/>
                      <a:stretch>
                        <a:fillRect/>
                      </a:stretch>
                    </p:blipFill>
                    <p:spPr>
                      <a:xfrm>
                        <a:off x="6231689" y="1409700"/>
                        <a:ext cx="5796366" cy="2590800"/>
                      </a:xfrm>
                      <a:prstGeom prst="rect">
                        <a:avLst/>
                      </a:prstGeom>
                    </p:spPr>
                  </p:pic>
                </p:oleObj>
              </mc:Fallback>
            </mc:AlternateContent>
          </a:graphicData>
        </a:graphic>
      </p:graphicFrame>
    </p:spTree>
    <p:extLst>
      <p:ext uri="{BB962C8B-B14F-4D97-AF65-F5344CB8AC3E}">
        <p14:creationId xmlns:p14="http://schemas.microsoft.com/office/powerpoint/2010/main" val="324870402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AABE1-5883-4E20-870E-A5E4ADB01252}"/>
              </a:ext>
            </a:extLst>
          </p:cNvPr>
          <p:cNvSpPr>
            <a:spLocks noGrp="1"/>
          </p:cNvSpPr>
          <p:nvPr>
            <p:ph type="title"/>
          </p:nvPr>
        </p:nvSpPr>
        <p:spPr/>
        <p:txBody>
          <a:bodyPr/>
          <a:lstStyle/>
          <a:p>
            <a:r>
              <a:rPr lang="en-US" dirty="0">
                <a:cs typeface="Arial" charset="0"/>
              </a:rPr>
              <a:t>Your Mortgage; PMT and PPMT </a:t>
            </a:r>
            <a:endParaRPr lang="en-US" dirty="0"/>
          </a:p>
        </p:txBody>
      </p:sp>
      <p:sp>
        <p:nvSpPr>
          <p:cNvPr id="3" name="Rectangle 7">
            <a:extLst>
              <a:ext uri="{FF2B5EF4-FFF2-40B4-BE49-F238E27FC236}">
                <a16:creationId xmlns:a16="http://schemas.microsoft.com/office/drawing/2014/main" id="{302543A6-8897-41B2-BFE0-EF34D1F0319B}"/>
              </a:ext>
            </a:extLst>
          </p:cNvPr>
          <p:cNvSpPr txBox="1">
            <a:spLocks noChangeArrowheads="1"/>
          </p:cNvSpPr>
          <p:nvPr/>
        </p:nvSpPr>
        <p:spPr bwMode="auto">
          <a:xfrm>
            <a:off x="25924" y="747714"/>
            <a:ext cx="12166076" cy="2667000"/>
          </a:xfrm>
          <a:prstGeom prst="rect">
            <a:avLst/>
          </a:prstGeom>
          <a:noFill/>
          <a:ln w="9525">
            <a:noFill/>
            <a:miter lim="800000"/>
            <a:headEnd/>
            <a:tailEnd/>
          </a:ln>
        </p:spPr>
        <p:txBody>
          <a:bodyPr/>
          <a:lstStyle/>
          <a:p>
            <a:pPr>
              <a:spcBef>
                <a:spcPct val="20000"/>
              </a:spcBef>
            </a:pPr>
            <a:r>
              <a:rPr lang="en-US" sz="2400" dirty="0">
                <a:latin typeface="Book Antiqua" pitchFamily="18" charset="0"/>
                <a:cs typeface="Arial" charset="0"/>
              </a:rPr>
              <a:t>$600,000 loan, 5% interest rate, 30 years fixed. What is your monthly payment? the money towards the principle in the first month? the money towards the principle in the last month, your cumulative principle at the end of the fifth year?</a:t>
            </a:r>
          </a:p>
          <a:p>
            <a:pPr>
              <a:spcBef>
                <a:spcPct val="20000"/>
              </a:spcBef>
            </a:pPr>
            <a:r>
              <a:rPr lang="en-US" sz="2400" dirty="0">
                <a:latin typeface="Book Antiqua" pitchFamily="18" charset="0"/>
                <a:cs typeface="Arial" charset="0"/>
              </a:rPr>
              <a:t>Your monthly payment</a:t>
            </a:r>
          </a:p>
          <a:p>
            <a:pPr>
              <a:spcBef>
                <a:spcPct val="20000"/>
              </a:spcBef>
            </a:pPr>
            <a:r>
              <a:rPr lang="en-US" sz="2400" dirty="0">
                <a:latin typeface="Book Antiqua" pitchFamily="18" charset="0"/>
                <a:cs typeface="Arial" charset="0"/>
              </a:rPr>
              <a:t>=PMT(monthly rate,#of months,pv,[fv], [type])</a:t>
            </a:r>
          </a:p>
          <a:p>
            <a:pPr>
              <a:spcBef>
                <a:spcPct val="20000"/>
              </a:spcBef>
            </a:pPr>
            <a:r>
              <a:rPr lang="en-US" sz="2400" dirty="0">
                <a:latin typeface="Book Antiqua" pitchFamily="18" charset="0"/>
                <a:cs typeface="Arial" charset="0"/>
              </a:rPr>
              <a:t>=PMT(0.05/12, 30*12, 600000)</a:t>
            </a:r>
          </a:p>
          <a:p>
            <a:pPr>
              <a:spcBef>
                <a:spcPct val="20000"/>
              </a:spcBef>
            </a:pPr>
            <a:endParaRPr lang="en-US" sz="2400" dirty="0">
              <a:latin typeface="Book Antiqua" pitchFamily="18" charset="0"/>
              <a:cs typeface="Arial" charset="0"/>
            </a:endParaRPr>
          </a:p>
          <a:p>
            <a:pPr marL="342900" indent="-342900">
              <a:spcBef>
                <a:spcPct val="20000"/>
              </a:spcBef>
              <a:buFont typeface="Wingdings" pitchFamily="1" charset="2"/>
              <a:buChar char="v"/>
            </a:pPr>
            <a:endParaRPr lang="en-US" sz="2800" dirty="0">
              <a:latin typeface="Arial" charset="0"/>
              <a:cs typeface="Arial" charset="0"/>
            </a:endParaRPr>
          </a:p>
        </p:txBody>
      </p:sp>
      <p:graphicFrame>
        <p:nvGraphicFramePr>
          <p:cNvPr id="8" name="Object 7">
            <a:extLst>
              <a:ext uri="{FF2B5EF4-FFF2-40B4-BE49-F238E27FC236}">
                <a16:creationId xmlns:a16="http://schemas.microsoft.com/office/drawing/2014/main" id="{0F54D16A-CDD9-4711-86AC-F56F1169D36B}"/>
              </a:ext>
            </a:extLst>
          </p:cNvPr>
          <p:cNvGraphicFramePr>
            <a:graphicFrameLocks noChangeAspect="1"/>
          </p:cNvGraphicFramePr>
          <p:nvPr/>
        </p:nvGraphicFramePr>
        <p:xfrm>
          <a:off x="533400" y="4288466"/>
          <a:ext cx="11615139" cy="1573835"/>
        </p:xfrm>
        <a:graphic>
          <a:graphicData uri="http://schemas.openxmlformats.org/presentationml/2006/ole">
            <mc:AlternateContent xmlns:mc="http://schemas.openxmlformats.org/markup-compatibility/2006">
              <mc:Choice xmlns:v="urn:schemas-microsoft-com:vml" Requires="v">
                <p:oleObj spid="_x0000_s6164" name="Worksheet" r:id="rId3" imgW="6153409" imgH="809362" progId="Excel.Sheet.12">
                  <p:embed/>
                </p:oleObj>
              </mc:Choice>
              <mc:Fallback>
                <p:oleObj name="Worksheet" r:id="rId3" imgW="6153409" imgH="809362" progId="Excel.Sheet.12">
                  <p:embed/>
                  <p:pic>
                    <p:nvPicPr>
                      <p:cNvPr id="8" name="Object 7">
                        <a:extLst>
                          <a:ext uri="{FF2B5EF4-FFF2-40B4-BE49-F238E27FC236}">
                            <a16:creationId xmlns:a16="http://schemas.microsoft.com/office/drawing/2014/main" id="{0F54D16A-CDD9-4711-86AC-F56F1169D36B}"/>
                          </a:ext>
                        </a:extLst>
                      </p:cNvPr>
                      <p:cNvPicPr/>
                      <p:nvPr/>
                    </p:nvPicPr>
                    <p:blipFill>
                      <a:blip r:embed="rId4"/>
                      <a:stretch>
                        <a:fillRect/>
                      </a:stretch>
                    </p:blipFill>
                    <p:spPr>
                      <a:xfrm>
                        <a:off x="533400" y="4288466"/>
                        <a:ext cx="11615139" cy="1573835"/>
                      </a:xfrm>
                      <a:prstGeom prst="rect">
                        <a:avLst/>
                      </a:prstGeom>
                    </p:spPr>
                  </p:pic>
                </p:oleObj>
              </mc:Fallback>
            </mc:AlternateContent>
          </a:graphicData>
        </a:graphic>
      </p:graphicFrame>
      <p:pic>
        <p:nvPicPr>
          <p:cNvPr id="7" name="Picture 6">
            <a:extLst>
              <a:ext uri="{FF2B5EF4-FFF2-40B4-BE49-F238E27FC236}">
                <a16:creationId xmlns:a16="http://schemas.microsoft.com/office/drawing/2014/main" id="{29061339-5CFC-49C8-B531-33E82EB17652}"/>
              </a:ext>
            </a:extLst>
          </p:cNvPr>
          <p:cNvPicPr>
            <a:picLocks noChangeAspect="1"/>
          </p:cNvPicPr>
          <p:nvPr/>
        </p:nvPicPr>
        <p:blipFill>
          <a:blip r:embed="rId5"/>
          <a:stretch>
            <a:fillRect/>
          </a:stretch>
        </p:blipFill>
        <p:spPr>
          <a:xfrm>
            <a:off x="43461" y="3898539"/>
            <a:ext cx="11996139" cy="1942496"/>
          </a:xfrm>
          <a:prstGeom prst="rect">
            <a:avLst/>
          </a:prstGeom>
        </p:spPr>
      </p:pic>
      <p:sp>
        <p:nvSpPr>
          <p:cNvPr id="11" name="AutoShape 47">
            <a:extLst>
              <a:ext uri="{FF2B5EF4-FFF2-40B4-BE49-F238E27FC236}">
                <a16:creationId xmlns:a16="http://schemas.microsoft.com/office/drawing/2014/main" id="{05B55E8A-4D05-4E7A-B95C-739513C450BE}"/>
              </a:ext>
            </a:extLst>
          </p:cNvPr>
          <p:cNvSpPr>
            <a:spLocks noChangeAspect="1" noChangeArrowheads="1" noTextEdit="1"/>
          </p:cNvSpPr>
          <p:nvPr/>
        </p:nvSpPr>
        <p:spPr bwMode="auto">
          <a:xfrm>
            <a:off x="509588" y="4249738"/>
            <a:ext cx="11671300" cy="157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Rectangle 49">
            <a:extLst>
              <a:ext uri="{FF2B5EF4-FFF2-40B4-BE49-F238E27FC236}">
                <a16:creationId xmlns:a16="http://schemas.microsoft.com/office/drawing/2014/main" id="{EA0327FD-7365-4BF5-9CF1-3239FF55C3F4}"/>
              </a:ext>
            </a:extLst>
          </p:cNvPr>
          <p:cNvSpPr>
            <a:spLocks noChangeArrowheads="1"/>
          </p:cNvSpPr>
          <p:nvPr/>
        </p:nvSpPr>
        <p:spPr bwMode="auto">
          <a:xfrm>
            <a:off x="563563" y="4286250"/>
            <a:ext cx="23907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300" b="0" i="0" u="none" strike="noStrike" cap="none" normalizeH="0" baseline="0">
                <a:ln>
                  <a:noFill/>
                </a:ln>
                <a:solidFill>
                  <a:srgbClr val="000000"/>
                </a:solidFill>
                <a:effectLst/>
                <a:latin typeface="Calibri" panose="020F0502020204030204" pitchFamily="34" charset="0"/>
              </a:rPr>
              <a:t>Monthly Payment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 name="Rectangle 50">
            <a:extLst>
              <a:ext uri="{FF2B5EF4-FFF2-40B4-BE49-F238E27FC236}">
                <a16:creationId xmlns:a16="http://schemas.microsoft.com/office/drawing/2014/main" id="{E8555440-922B-4B34-ADA0-0871A9DDCCA0}"/>
              </a:ext>
            </a:extLst>
          </p:cNvPr>
          <p:cNvSpPr>
            <a:spLocks noChangeArrowheads="1"/>
          </p:cNvSpPr>
          <p:nvPr/>
        </p:nvSpPr>
        <p:spPr bwMode="auto">
          <a:xfrm>
            <a:off x="4879976" y="4286250"/>
            <a:ext cx="1582738"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300" b="0" i="0" u="none" strike="noStrike" cap="none" normalizeH="0" baseline="0" dirty="0">
                <a:ln>
                  <a:noFill/>
                </a:ln>
                <a:solidFill>
                  <a:srgbClr val="FF0000"/>
                </a:solidFill>
                <a:effectLst/>
                <a:latin typeface="Calibri" panose="020F0502020204030204" pitchFamily="34" charset="0"/>
              </a:rPr>
              <a:t>($3,220.93)</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 name="Rectangle 51">
            <a:extLst>
              <a:ext uri="{FF2B5EF4-FFF2-40B4-BE49-F238E27FC236}">
                <a16:creationId xmlns:a16="http://schemas.microsoft.com/office/drawing/2014/main" id="{D73D3DF1-213C-4236-99B8-62513B2280BB}"/>
              </a:ext>
            </a:extLst>
          </p:cNvPr>
          <p:cNvSpPr>
            <a:spLocks noChangeArrowheads="1"/>
          </p:cNvSpPr>
          <p:nvPr/>
        </p:nvSpPr>
        <p:spPr bwMode="auto">
          <a:xfrm>
            <a:off x="6524626" y="4286250"/>
            <a:ext cx="3887788"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300" b="0" i="0" u="none" strike="noStrike" cap="none" normalizeH="0" baseline="0" dirty="0">
                <a:ln>
                  <a:noFill/>
                </a:ln>
                <a:solidFill>
                  <a:srgbClr val="000000"/>
                </a:solidFill>
                <a:effectLst/>
                <a:latin typeface="Calibri" panose="020F0502020204030204" pitchFamily="34" charset="0"/>
              </a:rPr>
              <a:t>=PMT(0.05/12,12*30,600000)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 name="Rectangle 52">
            <a:extLst>
              <a:ext uri="{FF2B5EF4-FFF2-40B4-BE49-F238E27FC236}">
                <a16:creationId xmlns:a16="http://schemas.microsoft.com/office/drawing/2014/main" id="{9647B351-BEF6-4AF1-AF1E-9725AE51310B}"/>
              </a:ext>
            </a:extLst>
          </p:cNvPr>
          <p:cNvSpPr>
            <a:spLocks noChangeArrowheads="1"/>
          </p:cNvSpPr>
          <p:nvPr/>
        </p:nvSpPr>
        <p:spPr bwMode="auto">
          <a:xfrm>
            <a:off x="563563" y="4675188"/>
            <a:ext cx="335915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300" b="0" i="0" u="none" strike="noStrike" cap="none" normalizeH="0" baseline="0">
                <a:ln>
                  <a:noFill/>
                </a:ln>
                <a:solidFill>
                  <a:srgbClr val="000000"/>
                </a:solidFill>
                <a:effectLst/>
                <a:latin typeface="Calibri" panose="020F0502020204030204" pitchFamily="34" charset="0"/>
              </a:rPr>
              <a:t>Pronciple Paid in month 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 name="Rectangle 53">
            <a:extLst>
              <a:ext uri="{FF2B5EF4-FFF2-40B4-BE49-F238E27FC236}">
                <a16:creationId xmlns:a16="http://schemas.microsoft.com/office/drawing/2014/main" id="{A37F586E-6B02-48EB-AD11-D35DCA6A0C65}"/>
              </a:ext>
            </a:extLst>
          </p:cNvPr>
          <p:cNvSpPr>
            <a:spLocks noChangeArrowheads="1"/>
          </p:cNvSpPr>
          <p:nvPr/>
        </p:nvSpPr>
        <p:spPr bwMode="auto">
          <a:xfrm>
            <a:off x="4879976" y="4675188"/>
            <a:ext cx="1350963"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300" b="0" i="0" u="none" strike="noStrike" cap="none" normalizeH="0" baseline="0" dirty="0">
                <a:ln>
                  <a:noFill/>
                </a:ln>
                <a:solidFill>
                  <a:srgbClr val="FF0000"/>
                </a:solidFill>
                <a:effectLst/>
                <a:latin typeface="Calibri" panose="020F0502020204030204" pitchFamily="34" charset="0"/>
              </a:rPr>
              <a:t>($720.93)</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7" name="Rectangle 54">
            <a:extLst>
              <a:ext uri="{FF2B5EF4-FFF2-40B4-BE49-F238E27FC236}">
                <a16:creationId xmlns:a16="http://schemas.microsoft.com/office/drawing/2014/main" id="{BDF8BCCA-2D80-46D6-ADB5-9FDA92C388F7}"/>
              </a:ext>
            </a:extLst>
          </p:cNvPr>
          <p:cNvSpPr>
            <a:spLocks noChangeArrowheads="1"/>
          </p:cNvSpPr>
          <p:nvPr/>
        </p:nvSpPr>
        <p:spPr bwMode="auto">
          <a:xfrm>
            <a:off x="6524626" y="4675188"/>
            <a:ext cx="4484688"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300" b="0" i="0" u="none" strike="noStrike" cap="none" normalizeH="0" baseline="0" dirty="0">
                <a:ln>
                  <a:noFill/>
                </a:ln>
                <a:solidFill>
                  <a:srgbClr val="000000"/>
                </a:solidFill>
                <a:effectLst/>
                <a:latin typeface="Calibri" panose="020F0502020204030204" pitchFamily="34" charset="0"/>
              </a:rPr>
              <a:t>=PPMT(0.05/12, 1, 30*12, 600000)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8" name="Rectangle 55">
            <a:extLst>
              <a:ext uri="{FF2B5EF4-FFF2-40B4-BE49-F238E27FC236}">
                <a16:creationId xmlns:a16="http://schemas.microsoft.com/office/drawing/2014/main" id="{644CED95-A858-4715-AFD0-3D3AA35C68FD}"/>
              </a:ext>
            </a:extLst>
          </p:cNvPr>
          <p:cNvSpPr>
            <a:spLocks noChangeArrowheads="1"/>
          </p:cNvSpPr>
          <p:nvPr/>
        </p:nvSpPr>
        <p:spPr bwMode="auto">
          <a:xfrm>
            <a:off x="563563" y="5064125"/>
            <a:ext cx="34258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300" b="0" i="0" u="none" strike="noStrike" cap="none" normalizeH="0" baseline="0">
                <a:ln>
                  <a:noFill/>
                </a:ln>
                <a:solidFill>
                  <a:srgbClr val="000000"/>
                </a:solidFill>
                <a:effectLst/>
                <a:latin typeface="Calibri" panose="020F0502020204030204" pitchFamily="34" charset="0"/>
              </a:rPr>
              <a:t>Principle paid in month 60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 name="Rectangle 56">
            <a:extLst>
              <a:ext uri="{FF2B5EF4-FFF2-40B4-BE49-F238E27FC236}">
                <a16:creationId xmlns:a16="http://schemas.microsoft.com/office/drawing/2014/main" id="{CC3B430B-B2BF-4632-B7E5-FF030319FCB1}"/>
              </a:ext>
            </a:extLst>
          </p:cNvPr>
          <p:cNvSpPr>
            <a:spLocks noChangeArrowheads="1"/>
          </p:cNvSpPr>
          <p:nvPr/>
        </p:nvSpPr>
        <p:spPr bwMode="auto">
          <a:xfrm>
            <a:off x="4879976" y="5064125"/>
            <a:ext cx="1350963"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300" b="0" i="0" u="none" strike="noStrike" cap="none" normalizeH="0" baseline="0" dirty="0">
                <a:ln>
                  <a:noFill/>
                </a:ln>
                <a:solidFill>
                  <a:srgbClr val="FF0000"/>
                </a:solidFill>
                <a:effectLst/>
                <a:latin typeface="Calibri" panose="020F0502020204030204" pitchFamily="34" charset="0"/>
              </a:rPr>
              <a:t>($921.37)</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0" name="Rectangle 57">
            <a:extLst>
              <a:ext uri="{FF2B5EF4-FFF2-40B4-BE49-F238E27FC236}">
                <a16:creationId xmlns:a16="http://schemas.microsoft.com/office/drawing/2014/main" id="{8F0BDE16-19D6-4892-8D32-A35AA9129B02}"/>
              </a:ext>
            </a:extLst>
          </p:cNvPr>
          <p:cNvSpPr>
            <a:spLocks noChangeArrowheads="1"/>
          </p:cNvSpPr>
          <p:nvPr/>
        </p:nvSpPr>
        <p:spPr bwMode="auto">
          <a:xfrm>
            <a:off x="6524626" y="5064125"/>
            <a:ext cx="46386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300" b="0" i="0" u="none" strike="noStrike" cap="none" normalizeH="0" baseline="0" dirty="0">
                <a:ln>
                  <a:noFill/>
                </a:ln>
                <a:solidFill>
                  <a:srgbClr val="000000"/>
                </a:solidFill>
                <a:effectLst/>
                <a:latin typeface="Calibri" panose="020F0502020204030204" pitchFamily="34" charset="0"/>
              </a:rPr>
              <a:t>=PPMT(0.05/12, 60, 30*12, 600000)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1" name="Rectangle 58">
            <a:extLst>
              <a:ext uri="{FF2B5EF4-FFF2-40B4-BE49-F238E27FC236}">
                <a16:creationId xmlns:a16="http://schemas.microsoft.com/office/drawing/2014/main" id="{399D9689-C8D2-4C8A-94E2-81E3008365F5}"/>
              </a:ext>
            </a:extLst>
          </p:cNvPr>
          <p:cNvSpPr>
            <a:spLocks noChangeArrowheads="1"/>
          </p:cNvSpPr>
          <p:nvPr/>
        </p:nvSpPr>
        <p:spPr bwMode="auto">
          <a:xfrm>
            <a:off x="563563" y="5453063"/>
            <a:ext cx="44831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300" b="0" i="0" u="none" strike="noStrike" cap="none" normalizeH="0" baseline="0">
                <a:ln>
                  <a:noFill/>
                </a:ln>
                <a:solidFill>
                  <a:srgbClr val="000000"/>
                </a:solidFill>
                <a:effectLst/>
                <a:latin typeface="Calibri" panose="020F0502020204030204" pitchFamily="34" charset="0"/>
              </a:rPr>
              <a:t>Principle paid over the first 5 years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 name="Rectangle 59">
            <a:extLst>
              <a:ext uri="{FF2B5EF4-FFF2-40B4-BE49-F238E27FC236}">
                <a16:creationId xmlns:a16="http://schemas.microsoft.com/office/drawing/2014/main" id="{A9EA4FB0-EFBD-4595-BC6D-898621FC5241}"/>
              </a:ext>
            </a:extLst>
          </p:cNvPr>
          <p:cNvSpPr>
            <a:spLocks noChangeArrowheads="1"/>
          </p:cNvSpPr>
          <p:nvPr/>
        </p:nvSpPr>
        <p:spPr bwMode="auto">
          <a:xfrm>
            <a:off x="4879976" y="5453063"/>
            <a:ext cx="172085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300" b="0" i="0" u="none" strike="noStrike" cap="none" normalizeH="0" baseline="0" dirty="0">
                <a:ln>
                  <a:noFill/>
                </a:ln>
                <a:solidFill>
                  <a:srgbClr val="000000"/>
                </a:solidFill>
                <a:effectLst/>
                <a:latin typeface="Calibri" panose="020F0502020204030204" pitchFamily="34" charset="0"/>
              </a:rPr>
              <a:t>-49027.6075</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3" name="Rectangle 60">
            <a:extLst>
              <a:ext uri="{FF2B5EF4-FFF2-40B4-BE49-F238E27FC236}">
                <a16:creationId xmlns:a16="http://schemas.microsoft.com/office/drawing/2014/main" id="{2C88FD8C-8177-4CC0-A3BC-50F2E9C926E9}"/>
              </a:ext>
            </a:extLst>
          </p:cNvPr>
          <p:cNvSpPr>
            <a:spLocks noChangeArrowheads="1"/>
          </p:cNvSpPr>
          <p:nvPr/>
        </p:nvSpPr>
        <p:spPr bwMode="auto">
          <a:xfrm>
            <a:off x="6524626" y="5453063"/>
            <a:ext cx="55530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300" b="0" i="0" u="none" strike="noStrike" cap="none" normalizeH="0" baseline="0" dirty="0">
                <a:ln>
                  <a:noFill/>
                </a:ln>
                <a:solidFill>
                  <a:srgbClr val="000000"/>
                </a:solidFill>
                <a:effectLst/>
                <a:latin typeface="Calibri" panose="020F0502020204030204" pitchFamily="34" charset="0"/>
              </a:rPr>
              <a:t>=CUMPRINC(0.05/12,12*30,600000,1,60,0)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4" name="Line 61">
            <a:extLst>
              <a:ext uri="{FF2B5EF4-FFF2-40B4-BE49-F238E27FC236}">
                <a16:creationId xmlns:a16="http://schemas.microsoft.com/office/drawing/2014/main" id="{DB4DED34-85E2-4269-B784-F25975F59E70}"/>
              </a:ext>
            </a:extLst>
          </p:cNvPr>
          <p:cNvSpPr>
            <a:spLocks noChangeShapeType="1"/>
          </p:cNvSpPr>
          <p:nvPr/>
        </p:nvSpPr>
        <p:spPr bwMode="auto">
          <a:xfrm>
            <a:off x="509588" y="4249738"/>
            <a:ext cx="11650663" cy="0"/>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Rectangle 62">
            <a:extLst>
              <a:ext uri="{FF2B5EF4-FFF2-40B4-BE49-F238E27FC236}">
                <a16:creationId xmlns:a16="http://schemas.microsoft.com/office/drawing/2014/main" id="{5CAD0C0A-EE65-4BDC-8F93-A5E3233FE084}"/>
              </a:ext>
            </a:extLst>
          </p:cNvPr>
          <p:cNvSpPr>
            <a:spLocks noChangeArrowheads="1"/>
          </p:cNvSpPr>
          <p:nvPr/>
        </p:nvSpPr>
        <p:spPr bwMode="auto">
          <a:xfrm>
            <a:off x="509588" y="4249738"/>
            <a:ext cx="11650663" cy="1905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Line 63">
            <a:extLst>
              <a:ext uri="{FF2B5EF4-FFF2-40B4-BE49-F238E27FC236}">
                <a16:creationId xmlns:a16="http://schemas.microsoft.com/office/drawing/2014/main" id="{16D2EE69-0C10-44A4-A8D7-63E7B1E90578}"/>
              </a:ext>
            </a:extLst>
          </p:cNvPr>
          <p:cNvSpPr>
            <a:spLocks noChangeShapeType="1"/>
          </p:cNvSpPr>
          <p:nvPr/>
        </p:nvSpPr>
        <p:spPr bwMode="auto">
          <a:xfrm>
            <a:off x="509588" y="4638675"/>
            <a:ext cx="11650663" cy="0"/>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Rectangle 64">
            <a:extLst>
              <a:ext uri="{FF2B5EF4-FFF2-40B4-BE49-F238E27FC236}">
                <a16:creationId xmlns:a16="http://schemas.microsoft.com/office/drawing/2014/main" id="{DED61A33-26DC-485B-9CDC-961504265886}"/>
              </a:ext>
            </a:extLst>
          </p:cNvPr>
          <p:cNvSpPr>
            <a:spLocks noChangeArrowheads="1"/>
          </p:cNvSpPr>
          <p:nvPr/>
        </p:nvSpPr>
        <p:spPr bwMode="auto">
          <a:xfrm>
            <a:off x="509588" y="4638675"/>
            <a:ext cx="11650663" cy="1905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Line 65">
            <a:extLst>
              <a:ext uri="{FF2B5EF4-FFF2-40B4-BE49-F238E27FC236}">
                <a16:creationId xmlns:a16="http://schemas.microsoft.com/office/drawing/2014/main" id="{5C81BFFC-C658-4B06-8859-C21848040BFE}"/>
              </a:ext>
            </a:extLst>
          </p:cNvPr>
          <p:cNvSpPr>
            <a:spLocks noChangeShapeType="1"/>
          </p:cNvSpPr>
          <p:nvPr/>
        </p:nvSpPr>
        <p:spPr bwMode="auto">
          <a:xfrm>
            <a:off x="509588" y="5027613"/>
            <a:ext cx="11650663" cy="0"/>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Rectangle 66">
            <a:extLst>
              <a:ext uri="{FF2B5EF4-FFF2-40B4-BE49-F238E27FC236}">
                <a16:creationId xmlns:a16="http://schemas.microsoft.com/office/drawing/2014/main" id="{8D63114B-0392-4272-AB55-7818AD0EAD67}"/>
              </a:ext>
            </a:extLst>
          </p:cNvPr>
          <p:cNvSpPr>
            <a:spLocks noChangeArrowheads="1"/>
          </p:cNvSpPr>
          <p:nvPr/>
        </p:nvSpPr>
        <p:spPr bwMode="auto">
          <a:xfrm>
            <a:off x="509588" y="5027613"/>
            <a:ext cx="11650663" cy="1905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Line 67">
            <a:extLst>
              <a:ext uri="{FF2B5EF4-FFF2-40B4-BE49-F238E27FC236}">
                <a16:creationId xmlns:a16="http://schemas.microsoft.com/office/drawing/2014/main" id="{1D644DE4-FCD9-4980-B33A-986233A390E5}"/>
              </a:ext>
            </a:extLst>
          </p:cNvPr>
          <p:cNvSpPr>
            <a:spLocks noChangeShapeType="1"/>
          </p:cNvSpPr>
          <p:nvPr/>
        </p:nvSpPr>
        <p:spPr bwMode="auto">
          <a:xfrm>
            <a:off x="509588" y="5416550"/>
            <a:ext cx="11650663" cy="0"/>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Rectangle 68">
            <a:extLst>
              <a:ext uri="{FF2B5EF4-FFF2-40B4-BE49-F238E27FC236}">
                <a16:creationId xmlns:a16="http://schemas.microsoft.com/office/drawing/2014/main" id="{C535D8FB-30BE-4AED-B450-13E11B3BCFFA}"/>
              </a:ext>
            </a:extLst>
          </p:cNvPr>
          <p:cNvSpPr>
            <a:spLocks noChangeArrowheads="1"/>
          </p:cNvSpPr>
          <p:nvPr/>
        </p:nvSpPr>
        <p:spPr bwMode="auto">
          <a:xfrm>
            <a:off x="509588" y="5416550"/>
            <a:ext cx="11650663" cy="1905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Line 69">
            <a:extLst>
              <a:ext uri="{FF2B5EF4-FFF2-40B4-BE49-F238E27FC236}">
                <a16:creationId xmlns:a16="http://schemas.microsoft.com/office/drawing/2014/main" id="{5E1A740B-2889-42DB-8BF6-5ADE463DE79E}"/>
              </a:ext>
            </a:extLst>
          </p:cNvPr>
          <p:cNvSpPr>
            <a:spLocks noChangeShapeType="1"/>
          </p:cNvSpPr>
          <p:nvPr/>
        </p:nvSpPr>
        <p:spPr bwMode="auto">
          <a:xfrm>
            <a:off x="509588" y="5807075"/>
            <a:ext cx="11650663" cy="0"/>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Rectangle 70">
            <a:extLst>
              <a:ext uri="{FF2B5EF4-FFF2-40B4-BE49-F238E27FC236}">
                <a16:creationId xmlns:a16="http://schemas.microsoft.com/office/drawing/2014/main" id="{FCD9F2B5-87F8-417A-9DAD-9E0BA202EC40}"/>
              </a:ext>
            </a:extLst>
          </p:cNvPr>
          <p:cNvSpPr>
            <a:spLocks noChangeArrowheads="1"/>
          </p:cNvSpPr>
          <p:nvPr/>
        </p:nvSpPr>
        <p:spPr bwMode="auto">
          <a:xfrm>
            <a:off x="509588" y="5807075"/>
            <a:ext cx="11650663" cy="17462"/>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Line 71">
            <a:extLst>
              <a:ext uri="{FF2B5EF4-FFF2-40B4-BE49-F238E27FC236}">
                <a16:creationId xmlns:a16="http://schemas.microsoft.com/office/drawing/2014/main" id="{85AF8FAB-97B5-4AEE-89FF-BB6DB4C6612A}"/>
              </a:ext>
            </a:extLst>
          </p:cNvPr>
          <p:cNvSpPr>
            <a:spLocks noChangeShapeType="1"/>
          </p:cNvSpPr>
          <p:nvPr/>
        </p:nvSpPr>
        <p:spPr bwMode="auto">
          <a:xfrm>
            <a:off x="509588" y="4249738"/>
            <a:ext cx="0" cy="1574800"/>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 name="Rectangle 72">
            <a:extLst>
              <a:ext uri="{FF2B5EF4-FFF2-40B4-BE49-F238E27FC236}">
                <a16:creationId xmlns:a16="http://schemas.microsoft.com/office/drawing/2014/main" id="{12A928F5-7690-410D-8085-92E77E759889}"/>
              </a:ext>
            </a:extLst>
          </p:cNvPr>
          <p:cNvSpPr>
            <a:spLocks noChangeArrowheads="1"/>
          </p:cNvSpPr>
          <p:nvPr/>
        </p:nvSpPr>
        <p:spPr bwMode="auto">
          <a:xfrm>
            <a:off x="509588" y="4249738"/>
            <a:ext cx="19050" cy="157480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Line 73">
            <a:extLst>
              <a:ext uri="{FF2B5EF4-FFF2-40B4-BE49-F238E27FC236}">
                <a16:creationId xmlns:a16="http://schemas.microsoft.com/office/drawing/2014/main" id="{5B210CD3-C4B7-48DD-B9E8-E395A87BB260}"/>
              </a:ext>
            </a:extLst>
          </p:cNvPr>
          <p:cNvSpPr>
            <a:spLocks noChangeShapeType="1"/>
          </p:cNvSpPr>
          <p:nvPr/>
        </p:nvSpPr>
        <p:spPr bwMode="auto">
          <a:xfrm>
            <a:off x="4826001" y="4249738"/>
            <a:ext cx="0" cy="1574800"/>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 name="Rectangle 74">
            <a:extLst>
              <a:ext uri="{FF2B5EF4-FFF2-40B4-BE49-F238E27FC236}">
                <a16:creationId xmlns:a16="http://schemas.microsoft.com/office/drawing/2014/main" id="{3BF0BF7D-960A-40CC-BB8E-BE758ADFF780}"/>
              </a:ext>
            </a:extLst>
          </p:cNvPr>
          <p:cNvSpPr>
            <a:spLocks noChangeArrowheads="1"/>
          </p:cNvSpPr>
          <p:nvPr/>
        </p:nvSpPr>
        <p:spPr bwMode="auto">
          <a:xfrm>
            <a:off x="4826001" y="4249738"/>
            <a:ext cx="19050" cy="157480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Line 75">
            <a:extLst>
              <a:ext uri="{FF2B5EF4-FFF2-40B4-BE49-F238E27FC236}">
                <a16:creationId xmlns:a16="http://schemas.microsoft.com/office/drawing/2014/main" id="{2A52154C-F1A6-4303-9FC0-8C04AA396A90}"/>
              </a:ext>
            </a:extLst>
          </p:cNvPr>
          <p:cNvSpPr>
            <a:spLocks noChangeShapeType="1"/>
          </p:cNvSpPr>
          <p:nvPr/>
        </p:nvSpPr>
        <p:spPr bwMode="auto">
          <a:xfrm>
            <a:off x="6470651" y="4249738"/>
            <a:ext cx="0" cy="1574800"/>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 name="Rectangle 76">
            <a:extLst>
              <a:ext uri="{FF2B5EF4-FFF2-40B4-BE49-F238E27FC236}">
                <a16:creationId xmlns:a16="http://schemas.microsoft.com/office/drawing/2014/main" id="{C882807E-7860-4C7E-A77C-EB063A01D02B}"/>
              </a:ext>
            </a:extLst>
          </p:cNvPr>
          <p:cNvSpPr>
            <a:spLocks noChangeArrowheads="1"/>
          </p:cNvSpPr>
          <p:nvPr/>
        </p:nvSpPr>
        <p:spPr bwMode="auto">
          <a:xfrm>
            <a:off x="6470651" y="4249738"/>
            <a:ext cx="17463" cy="157480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Line 77">
            <a:extLst>
              <a:ext uri="{FF2B5EF4-FFF2-40B4-BE49-F238E27FC236}">
                <a16:creationId xmlns:a16="http://schemas.microsoft.com/office/drawing/2014/main" id="{42AF92A6-3D70-4AE5-8192-F9C32DE7B0E8}"/>
              </a:ext>
            </a:extLst>
          </p:cNvPr>
          <p:cNvSpPr>
            <a:spLocks noChangeShapeType="1"/>
          </p:cNvSpPr>
          <p:nvPr/>
        </p:nvSpPr>
        <p:spPr bwMode="auto">
          <a:xfrm>
            <a:off x="12160251" y="4249738"/>
            <a:ext cx="0" cy="1574800"/>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 name="Rectangle 78">
            <a:extLst>
              <a:ext uri="{FF2B5EF4-FFF2-40B4-BE49-F238E27FC236}">
                <a16:creationId xmlns:a16="http://schemas.microsoft.com/office/drawing/2014/main" id="{00A860EC-0BC8-45D4-B3EF-9788F141114B}"/>
              </a:ext>
            </a:extLst>
          </p:cNvPr>
          <p:cNvSpPr>
            <a:spLocks noChangeArrowheads="1"/>
          </p:cNvSpPr>
          <p:nvPr/>
        </p:nvSpPr>
        <p:spPr bwMode="auto">
          <a:xfrm>
            <a:off x="12160251" y="4249738"/>
            <a:ext cx="19050" cy="157480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12841963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fade">
                                      <p:cBhvr>
                                        <p:cTn id="27" dur="500"/>
                                        <p:tgtEl>
                                          <p:spTgt spid="2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fade">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fade">
                                      <p:cBhvr>
                                        <p:cTn id="37" dur="500"/>
                                        <p:tgtEl>
                                          <p:spTgt spid="23"/>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fade">
                                      <p:cBhvr>
                                        <p:cTn id="4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6" grpId="0"/>
      <p:bldP spid="17" grpId="0"/>
      <p:bldP spid="19" grpId="0"/>
      <p:bldP spid="20" grpId="0"/>
      <p:bldP spid="22" grpId="0"/>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28C25-E0B4-47AA-9624-CCE77A0E2434}"/>
              </a:ext>
            </a:extLst>
          </p:cNvPr>
          <p:cNvSpPr>
            <a:spLocks noGrp="1"/>
          </p:cNvSpPr>
          <p:nvPr>
            <p:ph type="title"/>
          </p:nvPr>
        </p:nvSpPr>
        <p:spPr/>
        <p:txBody>
          <a:bodyPr/>
          <a:lstStyle/>
          <a:p>
            <a:r>
              <a:rPr lang="en-US" dirty="0"/>
              <a:t>Practice</a:t>
            </a:r>
          </a:p>
        </p:txBody>
      </p:sp>
      <p:sp>
        <p:nvSpPr>
          <p:cNvPr id="3" name="Rectangle 3">
            <a:extLst>
              <a:ext uri="{FF2B5EF4-FFF2-40B4-BE49-F238E27FC236}">
                <a16:creationId xmlns:a16="http://schemas.microsoft.com/office/drawing/2014/main" id="{BF4DE649-792B-4348-AF2C-14F4A3D684FB}"/>
              </a:ext>
            </a:extLst>
          </p:cNvPr>
          <p:cNvSpPr txBox="1">
            <a:spLocks noChangeArrowheads="1"/>
          </p:cNvSpPr>
          <p:nvPr/>
        </p:nvSpPr>
        <p:spPr bwMode="auto">
          <a:xfrm>
            <a:off x="0" y="609600"/>
            <a:ext cx="12176289" cy="3048001"/>
          </a:xfrm>
          <a:prstGeom prst="rect">
            <a:avLst/>
          </a:prstGeom>
          <a:noFill/>
          <a:ln w="9525">
            <a:noFill/>
            <a:miter lim="800000"/>
            <a:headEnd/>
            <a:tailEnd/>
          </a:ln>
        </p:spPr>
        <p:txBody>
          <a:bodyPr/>
          <a:lstStyle/>
          <a:p>
            <a:r>
              <a:rPr lang="en-US" sz="2400" dirty="0">
                <a:latin typeface="Book Antiqua" pitchFamily="18" charset="0"/>
                <a:ea typeface="Times New Roman"/>
              </a:rPr>
              <a:t>The initial investment of a project at the end of year 0 is 10 million dollars. Depreciation is computed using straight-line method with accounting life of 4 years and accounting salvage value of 0. Total revenue is 6 million dollars per year. All expenses, excluding depreciation and tax are 2 million dollars per year. Useful life of the project (which differs from accounting life) is 7 years. At the end of the useful life the project is sold for 2 million dollars. Tax rate of operating income as well as capital gain is 30%. Compute profit per year during the accounting life of the project. </a:t>
            </a:r>
          </a:p>
          <a:p>
            <a:pPr>
              <a:spcBef>
                <a:spcPts val="0"/>
              </a:spcBef>
              <a:spcAft>
                <a:spcPts val="0"/>
              </a:spcAft>
            </a:pPr>
            <a:endParaRPr lang="en-US" sz="1400" dirty="0">
              <a:latin typeface="Book Antiqua" pitchFamily="18" charset="0"/>
              <a:ea typeface="Times New Roman"/>
            </a:endParaRPr>
          </a:p>
        </p:txBody>
      </p:sp>
      <p:sp>
        <p:nvSpPr>
          <p:cNvPr id="4" name="Rectangle 3">
            <a:extLst>
              <a:ext uri="{FF2B5EF4-FFF2-40B4-BE49-F238E27FC236}">
                <a16:creationId xmlns:a16="http://schemas.microsoft.com/office/drawing/2014/main" id="{25DF8728-8AAD-4EDA-89F6-BA7F60E147BF}"/>
              </a:ext>
            </a:extLst>
          </p:cNvPr>
          <p:cNvSpPr txBox="1">
            <a:spLocks noChangeArrowheads="1"/>
          </p:cNvSpPr>
          <p:nvPr/>
        </p:nvSpPr>
        <p:spPr bwMode="auto">
          <a:xfrm>
            <a:off x="-12405" y="3886200"/>
            <a:ext cx="12166225" cy="2590800"/>
          </a:xfrm>
          <a:prstGeom prst="rect">
            <a:avLst/>
          </a:prstGeom>
          <a:noFill/>
          <a:ln w="9525">
            <a:noFill/>
            <a:miter lim="800000"/>
            <a:headEnd/>
            <a:tailEnd/>
          </a:ln>
        </p:spPr>
        <p:txBody>
          <a:bodyPr/>
          <a:lstStyle/>
          <a:p>
            <a:pPr>
              <a:spcBef>
                <a:spcPts val="0"/>
              </a:spcBef>
              <a:spcAft>
                <a:spcPts val="0"/>
              </a:spcAft>
            </a:pPr>
            <a:r>
              <a:rPr lang="en-US" sz="2400" dirty="0">
                <a:latin typeface="Book Antiqua" pitchFamily="18" charset="0"/>
                <a:ea typeface="Times New Roman"/>
              </a:rPr>
              <a:t>Revenue 						6</a:t>
            </a:r>
          </a:p>
          <a:p>
            <a:pPr>
              <a:spcBef>
                <a:spcPts val="0"/>
              </a:spcBef>
              <a:spcAft>
                <a:spcPts val="0"/>
              </a:spcAft>
            </a:pPr>
            <a:r>
              <a:rPr lang="en-US" sz="2400" dirty="0">
                <a:latin typeface="Book Antiqua" pitchFamily="18" charset="0"/>
                <a:ea typeface="Times New Roman"/>
              </a:rPr>
              <a:t>Operating Expenses					2</a:t>
            </a:r>
          </a:p>
          <a:p>
            <a:pPr>
              <a:spcBef>
                <a:spcPts val="0"/>
              </a:spcBef>
              <a:spcAft>
                <a:spcPts val="0"/>
              </a:spcAft>
            </a:pPr>
            <a:r>
              <a:rPr lang="en-US" sz="2400" dirty="0">
                <a:latin typeface="Book Antiqua" pitchFamily="18" charset="0"/>
                <a:ea typeface="Times New Roman"/>
              </a:rPr>
              <a:t>Net Income Before Tax and Depreciation 	4</a:t>
            </a:r>
          </a:p>
          <a:p>
            <a:pPr>
              <a:spcBef>
                <a:spcPts val="0"/>
              </a:spcBef>
              <a:spcAft>
                <a:spcPts val="0"/>
              </a:spcAft>
            </a:pPr>
            <a:r>
              <a:rPr lang="en-US" sz="2400" dirty="0">
                <a:latin typeface="Book Antiqua" pitchFamily="18" charset="0"/>
                <a:ea typeface="Times New Roman"/>
              </a:rPr>
              <a:t>Depreciation 						2.5</a:t>
            </a:r>
          </a:p>
          <a:p>
            <a:pPr>
              <a:spcBef>
                <a:spcPts val="0"/>
              </a:spcBef>
              <a:spcAft>
                <a:spcPts val="0"/>
              </a:spcAft>
            </a:pPr>
            <a:r>
              <a:rPr lang="en-US" sz="2400" dirty="0">
                <a:latin typeface="Book Antiqua" pitchFamily="18" charset="0"/>
                <a:ea typeface="Times New Roman"/>
              </a:rPr>
              <a:t>Income Before Tax					1.5</a:t>
            </a:r>
          </a:p>
          <a:p>
            <a:pPr>
              <a:spcBef>
                <a:spcPts val="0"/>
              </a:spcBef>
              <a:spcAft>
                <a:spcPts val="0"/>
              </a:spcAft>
            </a:pPr>
            <a:r>
              <a:rPr lang="en-US" sz="2400" dirty="0">
                <a:latin typeface="Book Antiqua" pitchFamily="18" charset="0"/>
                <a:ea typeface="Times New Roman"/>
              </a:rPr>
              <a:t>Tax							0.3(1.5) = 0.45</a:t>
            </a:r>
          </a:p>
          <a:p>
            <a:pPr>
              <a:spcBef>
                <a:spcPts val="0"/>
              </a:spcBef>
              <a:spcAft>
                <a:spcPts val="0"/>
              </a:spcAft>
            </a:pPr>
            <a:r>
              <a:rPr lang="en-US" sz="2400" dirty="0">
                <a:latin typeface="Book Antiqua" pitchFamily="18" charset="0"/>
                <a:ea typeface="Times New Roman"/>
              </a:rPr>
              <a:t>Net Income After Tax (years 1-4) 			1.05</a:t>
            </a:r>
          </a:p>
        </p:txBody>
      </p:sp>
    </p:spTree>
    <p:extLst>
      <p:ext uri="{BB962C8B-B14F-4D97-AF65-F5344CB8AC3E}">
        <p14:creationId xmlns:p14="http://schemas.microsoft.com/office/powerpoint/2010/main" val="67404272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dissolv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dissolv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dissolv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dissolve">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951DE-7B41-4665-BA56-11E4AC910D4E}"/>
              </a:ext>
            </a:extLst>
          </p:cNvPr>
          <p:cNvSpPr>
            <a:spLocks noGrp="1"/>
          </p:cNvSpPr>
          <p:nvPr>
            <p:ph type="title"/>
          </p:nvPr>
        </p:nvSpPr>
        <p:spPr/>
        <p:txBody>
          <a:bodyPr/>
          <a:lstStyle/>
          <a:p>
            <a:r>
              <a:rPr lang="en-US" dirty="0"/>
              <a:t>Practice: Net Income vs. Net Cash Inflow</a:t>
            </a:r>
          </a:p>
        </p:txBody>
      </p:sp>
      <p:sp>
        <p:nvSpPr>
          <p:cNvPr id="3" name="Rectangle 3">
            <a:extLst>
              <a:ext uri="{FF2B5EF4-FFF2-40B4-BE49-F238E27FC236}">
                <a16:creationId xmlns:a16="http://schemas.microsoft.com/office/drawing/2014/main" id="{099975C5-0D6A-45BD-BCE9-41E7B2EB514D}"/>
              </a:ext>
            </a:extLst>
          </p:cNvPr>
          <p:cNvSpPr txBox="1">
            <a:spLocks noChangeArrowheads="1"/>
          </p:cNvSpPr>
          <p:nvPr/>
        </p:nvSpPr>
        <p:spPr bwMode="auto">
          <a:xfrm>
            <a:off x="46986" y="685799"/>
            <a:ext cx="9182668" cy="609601"/>
          </a:xfrm>
          <a:prstGeom prst="rect">
            <a:avLst/>
          </a:prstGeom>
          <a:noFill/>
          <a:ln w="9525">
            <a:noFill/>
            <a:miter lim="800000"/>
            <a:headEnd/>
            <a:tailEnd/>
          </a:ln>
        </p:spPr>
        <p:txBody>
          <a:bodyPr/>
          <a:lstStyle/>
          <a:p>
            <a:r>
              <a:rPr lang="en-US" sz="2400" dirty="0">
                <a:latin typeface="Book Antiqua" pitchFamily="18" charset="0"/>
                <a:ea typeface="Times New Roman"/>
              </a:rPr>
              <a:t>Compute net cash inflow during the accounting life of the project.</a:t>
            </a:r>
          </a:p>
        </p:txBody>
      </p:sp>
      <p:sp>
        <p:nvSpPr>
          <p:cNvPr id="4" name="Rectangle 3">
            <a:extLst>
              <a:ext uri="{FF2B5EF4-FFF2-40B4-BE49-F238E27FC236}">
                <a16:creationId xmlns:a16="http://schemas.microsoft.com/office/drawing/2014/main" id="{7DF5F827-AB7E-4324-968E-8617BB0650DF}"/>
              </a:ext>
            </a:extLst>
          </p:cNvPr>
          <p:cNvSpPr txBox="1">
            <a:spLocks noChangeArrowheads="1"/>
          </p:cNvSpPr>
          <p:nvPr/>
        </p:nvSpPr>
        <p:spPr bwMode="auto">
          <a:xfrm>
            <a:off x="57198" y="1371599"/>
            <a:ext cx="9182669" cy="1219200"/>
          </a:xfrm>
          <a:prstGeom prst="rect">
            <a:avLst/>
          </a:prstGeom>
          <a:noFill/>
          <a:ln w="9525">
            <a:noFill/>
            <a:miter lim="800000"/>
            <a:headEnd/>
            <a:tailEnd/>
          </a:ln>
        </p:spPr>
        <p:txBody>
          <a:bodyPr/>
          <a:lstStyle/>
          <a:p>
            <a:pPr>
              <a:spcBef>
                <a:spcPts val="0"/>
              </a:spcBef>
              <a:spcAft>
                <a:spcPts val="0"/>
              </a:spcAft>
            </a:pPr>
            <a:r>
              <a:rPr lang="en-US" sz="2400" dirty="0">
                <a:latin typeface="Book Antiqua" pitchFamily="18" charset="0"/>
                <a:ea typeface="Times New Roman"/>
              </a:rPr>
              <a:t>Net Income After Tax				1.05</a:t>
            </a:r>
          </a:p>
          <a:p>
            <a:pPr>
              <a:spcBef>
                <a:spcPts val="0"/>
              </a:spcBef>
              <a:spcAft>
                <a:spcPts val="0"/>
              </a:spcAft>
            </a:pPr>
            <a:r>
              <a:rPr lang="en-US" sz="2400" dirty="0">
                <a:latin typeface="Book Antiqua" pitchFamily="18" charset="0"/>
                <a:ea typeface="Times New Roman"/>
              </a:rPr>
              <a:t>Depreciation 						2.5</a:t>
            </a:r>
          </a:p>
          <a:p>
            <a:pPr>
              <a:spcBef>
                <a:spcPts val="0"/>
              </a:spcBef>
              <a:spcAft>
                <a:spcPts val="0"/>
              </a:spcAft>
            </a:pPr>
            <a:r>
              <a:rPr lang="en-US" sz="2400" dirty="0">
                <a:latin typeface="Book Antiqua" pitchFamily="18" charset="0"/>
                <a:ea typeface="Times New Roman"/>
              </a:rPr>
              <a:t>Net Cash Inflow (years 1-4)			3.55</a:t>
            </a:r>
          </a:p>
        </p:txBody>
      </p:sp>
      <p:sp>
        <p:nvSpPr>
          <p:cNvPr id="5" name="Rectangle 3">
            <a:extLst>
              <a:ext uri="{FF2B5EF4-FFF2-40B4-BE49-F238E27FC236}">
                <a16:creationId xmlns:a16="http://schemas.microsoft.com/office/drawing/2014/main" id="{A1F4121A-3026-4819-89CA-4B66F49A356A}"/>
              </a:ext>
            </a:extLst>
          </p:cNvPr>
          <p:cNvSpPr txBox="1">
            <a:spLocks noChangeArrowheads="1"/>
          </p:cNvSpPr>
          <p:nvPr/>
        </p:nvSpPr>
        <p:spPr bwMode="auto">
          <a:xfrm>
            <a:off x="63376" y="2819399"/>
            <a:ext cx="12192000" cy="3429000"/>
          </a:xfrm>
          <a:prstGeom prst="rect">
            <a:avLst/>
          </a:prstGeom>
          <a:noFill/>
          <a:ln w="9525">
            <a:noFill/>
            <a:miter lim="800000"/>
            <a:headEnd/>
            <a:tailEnd/>
          </a:ln>
        </p:spPr>
        <p:txBody>
          <a:bodyPr/>
          <a:lstStyle/>
          <a:p>
            <a:pPr>
              <a:spcBef>
                <a:spcPts val="0"/>
              </a:spcBef>
              <a:spcAft>
                <a:spcPts val="0"/>
              </a:spcAft>
            </a:pPr>
            <a:r>
              <a:rPr lang="en-US" sz="2400" dirty="0">
                <a:latin typeface="Book Antiqua" pitchFamily="18" charset="0"/>
                <a:ea typeface="Times New Roman"/>
              </a:rPr>
              <a:t>Compute net cash inflow per year after accounting life is over and before the last year of the useful life of the project. </a:t>
            </a:r>
          </a:p>
          <a:p>
            <a:pPr>
              <a:spcBef>
                <a:spcPts val="0"/>
              </a:spcBef>
              <a:spcAft>
                <a:spcPts val="0"/>
              </a:spcAft>
            </a:pPr>
            <a:r>
              <a:rPr lang="en-US" sz="2400" dirty="0">
                <a:latin typeface="Book Antiqua" pitchFamily="18" charset="0"/>
                <a:ea typeface="Times New Roman"/>
              </a:rPr>
              <a:t>Net Income After Tax						1.05</a:t>
            </a:r>
          </a:p>
          <a:p>
            <a:pPr>
              <a:spcBef>
                <a:spcPts val="0"/>
              </a:spcBef>
              <a:spcAft>
                <a:spcPts val="0"/>
              </a:spcAft>
            </a:pPr>
            <a:r>
              <a:rPr lang="en-US" sz="2400" dirty="0">
                <a:latin typeface="Book Antiqua" pitchFamily="18" charset="0"/>
                <a:ea typeface="Times New Roman"/>
              </a:rPr>
              <a:t>Depreciation 	added to the profit					2.5</a:t>
            </a:r>
          </a:p>
          <a:p>
            <a:pPr>
              <a:spcBef>
                <a:spcPts val="0"/>
              </a:spcBef>
              <a:spcAft>
                <a:spcPts val="0"/>
              </a:spcAft>
            </a:pPr>
            <a:r>
              <a:rPr lang="en-US" sz="2400" dirty="0">
                <a:latin typeface="Book Antiqua" pitchFamily="18" charset="0"/>
                <a:ea typeface="Times New Roman"/>
              </a:rPr>
              <a:t>After Tax net income added					2.5(1-0.3) = 1.75</a:t>
            </a:r>
          </a:p>
          <a:p>
            <a:pPr>
              <a:spcBef>
                <a:spcPts val="0"/>
              </a:spcBef>
              <a:spcAft>
                <a:spcPts val="0"/>
              </a:spcAft>
            </a:pPr>
            <a:r>
              <a:rPr lang="en-US" sz="2400" dirty="0">
                <a:latin typeface="Book Antiqua" pitchFamily="18" charset="0"/>
                <a:ea typeface="Times New Roman"/>
              </a:rPr>
              <a:t>Total Net Income 							1.05+1.75= 2.8</a:t>
            </a:r>
          </a:p>
          <a:p>
            <a:pPr>
              <a:spcBef>
                <a:spcPts val="0"/>
              </a:spcBef>
              <a:spcAft>
                <a:spcPts val="0"/>
              </a:spcAft>
            </a:pPr>
            <a:r>
              <a:rPr lang="en-US" sz="2400" dirty="0">
                <a:latin typeface="Book Antiqua" pitchFamily="18" charset="0"/>
                <a:ea typeface="Times New Roman"/>
              </a:rPr>
              <a:t>Net Cash Inflow (years 5-6) 					2.8</a:t>
            </a:r>
          </a:p>
        </p:txBody>
      </p:sp>
    </p:spTree>
    <p:extLst>
      <p:ext uri="{BB962C8B-B14F-4D97-AF65-F5344CB8AC3E}">
        <p14:creationId xmlns:p14="http://schemas.microsoft.com/office/powerpoint/2010/main" val="327635938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dissolve">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animEffect transition="in" filter="dissolve">
                                      <p:cBhvr>
                                        <p:cTn id="27" dur="500"/>
                                        <p:tgtEl>
                                          <p:spTgt spid="5">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
                                            <p:txEl>
                                              <p:pRg st="2" end="2"/>
                                            </p:txEl>
                                          </p:spTgt>
                                        </p:tgtEl>
                                        <p:attrNameLst>
                                          <p:attrName>style.visibility</p:attrName>
                                        </p:attrNameLst>
                                      </p:cBhvr>
                                      <p:to>
                                        <p:strVal val="visible"/>
                                      </p:to>
                                    </p:set>
                                    <p:animEffect transition="in" filter="dissolve">
                                      <p:cBhvr>
                                        <p:cTn id="32" dur="500"/>
                                        <p:tgtEl>
                                          <p:spTgt spid="5">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
                                            <p:txEl>
                                              <p:pRg st="3" end="3"/>
                                            </p:txEl>
                                          </p:spTgt>
                                        </p:tgtEl>
                                        <p:attrNameLst>
                                          <p:attrName>style.visibility</p:attrName>
                                        </p:attrNameLst>
                                      </p:cBhvr>
                                      <p:to>
                                        <p:strVal val="visible"/>
                                      </p:to>
                                    </p:set>
                                    <p:animEffect transition="in" filter="dissolve">
                                      <p:cBhvr>
                                        <p:cTn id="37" dur="500"/>
                                        <p:tgtEl>
                                          <p:spTgt spid="5">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5">
                                            <p:txEl>
                                              <p:pRg st="4" end="4"/>
                                            </p:txEl>
                                          </p:spTgt>
                                        </p:tgtEl>
                                        <p:attrNameLst>
                                          <p:attrName>style.visibility</p:attrName>
                                        </p:attrNameLst>
                                      </p:cBhvr>
                                      <p:to>
                                        <p:strVal val="visible"/>
                                      </p:to>
                                    </p:set>
                                    <p:animEffect transition="in" filter="dissolve">
                                      <p:cBhvr>
                                        <p:cTn id="42" dur="500"/>
                                        <p:tgtEl>
                                          <p:spTgt spid="5">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5">
                                            <p:txEl>
                                              <p:pRg st="5" end="5"/>
                                            </p:txEl>
                                          </p:spTgt>
                                        </p:tgtEl>
                                        <p:attrNameLst>
                                          <p:attrName>style.visibility</p:attrName>
                                        </p:attrNameLst>
                                      </p:cBhvr>
                                      <p:to>
                                        <p:strVal val="visible"/>
                                      </p:to>
                                    </p:set>
                                    <p:animEffect transition="in" filter="dissolve">
                                      <p:cBhvr>
                                        <p:cTn id="4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09416-790A-4AC8-8562-C59D39FC6D65}"/>
              </a:ext>
            </a:extLst>
          </p:cNvPr>
          <p:cNvSpPr>
            <a:spLocks noGrp="1"/>
          </p:cNvSpPr>
          <p:nvPr>
            <p:ph type="title"/>
          </p:nvPr>
        </p:nvSpPr>
        <p:spPr/>
        <p:txBody>
          <a:bodyPr/>
          <a:lstStyle/>
          <a:p>
            <a:r>
              <a:rPr lang="en-US" dirty="0"/>
              <a:t>I Am Sure It Was Easy to Grasp</a:t>
            </a:r>
          </a:p>
        </p:txBody>
      </p:sp>
      <p:sp>
        <p:nvSpPr>
          <p:cNvPr id="3" name="Rectangle 3">
            <a:extLst>
              <a:ext uri="{FF2B5EF4-FFF2-40B4-BE49-F238E27FC236}">
                <a16:creationId xmlns:a16="http://schemas.microsoft.com/office/drawing/2014/main" id="{4A3A3B31-8EB5-4398-AA4B-B4725D9ED119}"/>
              </a:ext>
            </a:extLst>
          </p:cNvPr>
          <p:cNvSpPr txBox="1">
            <a:spLocks noChangeArrowheads="1"/>
          </p:cNvSpPr>
          <p:nvPr/>
        </p:nvSpPr>
        <p:spPr bwMode="auto">
          <a:xfrm>
            <a:off x="28918" y="723900"/>
            <a:ext cx="12192000" cy="5410200"/>
          </a:xfrm>
          <a:prstGeom prst="rect">
            <a:avLst/>
          </a:prstGeom>
          <a:noFill/>
          <a:ln w="9525">
            <a:noFill/>
            <a:miter lim="800000"/>
            <a:headEnd/>
            <a:tailEnd/>
          </a:ln>
        </p:spPr>
        <p:txBody>
          <a:bodyPr/>
          <a:lstStyle/>
          <a:p>
            <a:pPr>
              <a:spcBef>
                <a:spcPts val="0"/>
              </a:spcBef>
              <a:spcAft>
                <a:spcPts val="0"/>
              </a:spcAft>
            </a:pPr>
            <a:r>
              <a:rPr lang="en-US" sz="2400" dirty="0">
                <a:latin typeface="Book Antiqua" pitchFamily="18" charset="0"/>
                <a:ea typeface="Times New Roman"/>
              </a:rPr>
              <a:t>If it was not easy to grasp, you may look at it from a different perspective</a:t>
            </a:r>
          </a:p>
          <a:p>
            <a:pPr>
              <a:spcBef>
                <a:spcPts val="0"/>
              </a:spcBef>
              <a:spcAft>
                <a:spcPts val="0"/>
              </a:spcAft>
            </a:pPr>
            <a:r>
              <a:rPr lang="en-US" sz="2400" dirty="0">
                <a:latin typeface="Book Antiqua" pitchFamily="18" charset="0"/>
                <a:ea typeface="Times New Roman"/>
              </a:rPr>
              <a:t>Revenue 						6</a:t>
            </a:r>
          </a:p>
          <a:p>
            <a:pPr>
              <a:spcBef>
                <a:spcPts val="0"/>
              </a:spcBef>
              <a:spcAft>
                <a:spcPts val="0"/>
              </a:spcAft>
            </a:pPr>
            <a:r>
              <a:rPr lang="en-US" sz="2400" dirty="0">
                <a:latin typeface="Book Antiqua" pitchFamily="18" charset="0"/>
                <a:ea typeface="Times New Roman"/>
              </a:rPr>
              <a:t>Operating Expenses					2</a:t>
            </a:r>
          </a:p>
          <a:p>
            <a:pPr>
              <a:spcBef>
                <a:spcPts val="0"/>
              </a:spcBef>
              <a:spcAft>
                <a:spcPts val="0"/>
              </a:spcAft>
            </a:pPr>
            <a:r>
              <a:rPr lang="en-US" sz="2400" dirty="0">
                <a:latin typeface="Book Antiqua" pitchFamily="18" charset="0"/>
                <a:ea typeface="Times New Roman"/>
              </a:rPr>
              <a:t>Net Income Before Tax and Depreciation 	4</a:t>
            </a:r>
          </a:p>
          <a:p>
            <a:pPr>
              <a:spcBef>
                <a:spcPts val="0"/>
              </a:spcBef>
              <a:spcAft>
                <a:spcPts val="0"/>
              </a:spcAft>
            </a:pPr>
            <a:r>
              <a:rPr lang="en-US" sz="2400" dirty="0">
                <a:latin typeface="Book Antiqua" pitchFamily="18" charset="0"/>
                <a:ea typeface="Times New Roman"/>
              </a:rPr>
              <a:t>Tax							0.3(4) = 1.2</a:t>
            </a:r>
          </a:p>
          <a:p>
            <a:pPr>
              <a:spcBef>
                <a:spcPts val="0"/>
              </a:spcBef>
              <a:spcAft>
                <a:spcPts val="0"/>
              </a:spcAft>
            </a:pPr>
            <a:r>
              <a:rPr lang="en-US" sz="2400" dirty="0">
                <a:latin typeface="Book Antiqua" pitchFamily="18" charset="0"/>
                <a:ea typeface="Times New Roman"/>
              </a:rPr>
              <a:t>Net Income After Tax (years 1-4) 			2.8</a:t>
            </a:r>
          </a:p>
          <a:p>
            <a:pPr>
              <a:spcBef>
                <a:spcPts val="0"/>
              </a:spcBef>
              <a:spcAft>
                <a:spcPts val="0"/>
              </a:spcAft>
            </a:pPr>
            <a:endParaRPr lang="en-US" sz="2400" dirty="0">
              <a:latin typeface="Book Antiqua" pitchFamily="18" charset="0"/>
              <a:ea typeface="Times New Roman"/>
            </a:endParaRPr>
          </a:p>
          <a:p>
            <a:pPr>
              <a:spcBef>
                <a:spcPts val="0"/>
              </a:spcBef>
              <a:spcAft>
                <a:spcPts val="0"/>
              </a:spcAft>
            </a:pPr>
            <a:endParaRPr lang="en-US" sz="2400" dirty="0">
              <a:latin typeface="Book Antiqua" pitchFamily="18" charset="0"/>
              <a:ea typeface="Times New Roman"/>
            </a:endParaRPr>
          </a:p>
          <a:p>
            <a:pPr>
              <a:spcBef>
                <a:spcPts val="0"/>
              </a:spcBef>
              <a:spcAft>
                <a:spcPts val="0"/>
              </a:spcAft>
            </a:pPr>
            <a:r>
              <a:rPr lang="en-US" sz="2400" dirty="0">
                <a:latin typeface="Book Antiqua" pitchFamily="18" charset="0"/>
                <a:ea typeface="Times New Roman"/>
              </a:rPr>
              <a:t>Compute net cash inflow in the last year of the useful life of the project. </a:t>
            </a:r>
          </a:p>
          <a:p>
            <a:pPr>
              <a:spcBef>
                <a:spcPts val="0"/>
              </a:spcBef>
              <a:spcAft>
                <a:spcPts val="0"/>
              </a:spcAft>
            </a:pPr>
            <a:r>
              <a:rPr lang="en-US" sz="2400" dirty="0">
                <a:latin typeface="Book Antiqua" pitchFamily="18" charset="0"/>
                <a:ea typeface="Times New Roman"/>
              </a:rPr>
              <a:t>Net Income After Tax				2.8</a:t>
            </a:r>
          </a:p>
          <a:p>
            <a:pPr>
              <a:spcBef>
                <a:spcPts val="0"/>
              </a:spcBef>
              <a:spcAft>
                <a:spcPts val="0"/>
              </a:spcAft>
            </a:pPr>
            <a:r>
              <a:rPr lang="en-US" sz="2400" dirty="0">
                <a:latin typeface="Book Antiqua" pitchFamily="18" charset="0"/>
                <a:ea typeface="Times New Roman"/>
              </a:rPr>
              <a:t>Project Sold 						2</a:t>
            </a:r>
          </a:p>
          <a:p>
            <a:pPr>
              <a:spcBef>
                <a:spcPts val="0"/>
              </a:spcBef>
              <a:spcAft>
                <a:spcPts val="0"/>
              </a:spcAft>
            </a:pPr>
            <a:r>
              <a:rPr lang="en-US" sz="2400" dirty="0">
                <a:latin typeface="Book Antiqua" pitchFamily="18" charset="0"/>
                <a:ea typeface="Times New Roman"/>
              </a:rPr>
              <a:t>Capital Gain Tax 					0.3(2) = 0.6</a:t>
            </a:r>
          </a:p>
          <a:p>
            <a:pPr>
              <a:spcBef>
                <a:spcPts val="0"/>
              </a:spcBef>
              <a:spcAft>
                <a:spcPts val="0"/>
              </a:spcAft>
            </a:pPr>
            <a:r>
              <a:rPr lang="en-US" sz="2400" dirty="0">
                <a:latin typeface="Book Antiqua" pitchFamily="18" charset="0"/>
                <a:ea typeface="Times New Roman"/>
              </a:rPr>
              <a:t>Net Capital Gain 					1.4</a:t>
            </a:r>
          </a:p>
          <a:p>
            <a:pPr>
              <a:spcBef>
                <a:spcPts val="0"/>
              </a:spcBef>
              <a:spcAft>
                <a:spcPts val="0"/>
              </a:spcAft>
            </a:pPr>
            <a:r>
              <a:rPr lang="en-US" sz="2400" dirty="0">
                <a:latin typeface="Book Antiqua" pitchFamily="18" charset="0"/>
                <a:ea typeface="Times New Roman"/>
              </a:rPr>
              <a:t>Net Cash inflow 					2.8+1.4= 4.2</a:t>
            </a:r>
          </a:p>
        </p:txBody>
      </p:sp>
    </p:spTree>
    <p:extLst>
      <p:ext uri="{BB962C8B-B14F-4D97-AF65-F5344CB8AC3E}">
        <p14:creationId xmlns:p14="http://schemas.microsoft.com/office/powerpoint/2010/main" val="14031727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dissolve">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dissolve">
                                      <p:cBhvr>
                                        <p:cTn id="42" dur="500"/>
                                        <p:tgtEl>
                                          <p:spTgt spid="3">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dissolve">
                                      <p:cBhvr>
                                        <p:cTn id="47" dur="500"/>
                                        <p:tgtEl>
                                          <p:spTgt spid="3">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3">
                                            <p:txEl>
                                              <p:pRg st="11" end="11"/>
                                            </p:txEl>
                                          </p:spTgt>
                                        </p:tgtEl>
                                        <p:attrNameLst>
                                          <p:attrName>style.visibility</p:attrName>
                                        </p:attrNameLst>
                                      </p:cBhvr>
                                      <p:to>
                                        <p:strVal val="visible"/>
                                      </p:to>
                                    </p:set>
                                    <p:animEffect transition="in" filter="dissolve">
                                      <p:cBhvr>
                                        <p:cTn id="52" dur="500"/>
                                        <p:tgtEl>
                                          <p:spTgt spid="3">
                                            <p:txEl>
                                              <p:pRg st="11" end="1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3">
                                            <p:txEl>
                                              <p:pRg st="12" end="12"/>
                                            </p:txEl>
                                          </p:spTgt>
                                        </p:tgtEl>
                                        <p:attrNameLst>
                                          <p:attrName>style.visibility</p:attrName>
                                        </p:attrNameLst>
                                      </p:cBhvr>
                                      <p:to>
                                        <p:strVal val="visible"/>
                                      </p:to>
                                    </p:set>
                                    <p:animEffect transition="in" filter="dissolve">
                                      <p:cBhvr>
                                        <p:cTn id="57" dur="500"/>
                                        <p:tgtEl>
                                          <p:spTgt spid="3">
                                            <p:txEl>
                                              <p:pRg st="12" end="1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3">
                                            <p:txEl>
                                              <p:pRg st="13" end="13"/>
                                            </p:txEl>
                                          </p:spTgt>
                                        </p:tgtEl>
                                        <p:attrNameLst>
                                          <p:attrName>style.visibility</p:attrName>
                                        </p:attrNameLst>
                                      </p:cBhvr>
                                      <p:to>
                                        <p:strVal val="visible"/>
                                      </p:to>
                                    </p:set>
                                    <p:animEffect transition="in" filter="dissolve">
                                      <p:cBhvr>
                                        <p:cTn id="62"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15B06-4E8F-4CAD-B1B4-349495BA3459}"/>
              </a:ext>
            </a:extLst>
          </p:cNvPr>
          <p:cNvSpPr>
            <a:spLocks noGrp="1"/>
          </p:cNvSpPr>
          <p:nvPr>
            <p:ph type="title"/>
          </p:nvPr>
        </p:nvSpPr>
        <p:spPr/>
        <p:txBody>
          <a:bodyPr/>
          <a:lstStyle/>
          <a:p>
            <a:r>
              <a:rPr lang="en-US" dirty="0"/>
              <a:t>Practice: Net Income vs. Net Cash Inflow</a:t>
            </a:r>
          </a:p>
        </p:txBody>
      </p:sp>
      <p:sp>
        <p:nvSpPr>
          <p:cNvPr id="3" name="Rectangle 3">
            <a:extLst>
              <a:ext uri="{FF2B5EF4-FFF2-40B4-BE49-F238E27FC236}">
                <a16:creationId xmlns:a16="http://schemas.microsoft.com/office/drawing/2014/main" id="{26C79928-C9CF-486C-87A6-A125079E6511}"/>
              </a:ext>
            </a:extLst>
          </p:cNvPr>
          <p:cNvSpPr txBox="1">
            <a:spLocks noChangeArrowheads="1"/>
          </p:cNvSpPr>
          <p:nvPr/>
        </p:nvSpPr>
        <p:spPr bwMode="auto">
          <a:xfrm>
            <a:off x="1485332" y="914400"/>
            <a:ext cx="9182668" cy="609601"/>
          </a:xfrm>
          <a:prstGeom prst="rect">
            <a:avLst/>
          </a:prstGeom>
          <a:noFill/>
          <a:ln w="9525">
            <a:noFill/>
            <a:miter lim="800000"/>
            <a:headEnd/>
            <a:tailEnd/>
          </a:ln>
        </p:spPr>
        <p:txBody>
          <a:bodyPr/>
          <a:lstStyle/>
          <a:p>
            <a:pPr>
              <a:spcBef>
                <a:spcPts val="0"/>
              </a:spcBef>
              <a:spcAft>
                <a:spcPts val="0"/>
              </a:spcAft>
            </a:pPr>
            <a:endParaRPr lang="en-US" sz="2400" dirty="0">
              <a:latin typeface="Book Antiqua" pitchFamily="18" charset="0"/>
              <a:ea typeface="Times New Roman"/>
            </a:endParaRPr>
          </a:p>
        </p:txBody>
      </p:sp>
      <p:sp>
        <p:nvSpPr>
          <p:cNvPr id="4" name="Rectangle 3">
            <a:extLst>
              <a:ext uri="{FF2B5EF4-FFF2-40B4-BE49-F238E27FC236}">
                <a16:creationId xmlns:a16="http://schemas.microsoft.com/office/drawing/2014/main" id="{CBC0A442-D409-42E4-B0CE-9C77372E72E6}"/>
              </a:ext>
            </a:extLst>
          </p:cNvPr>
          <p:cNvSpPr txBox="1">
            <a:spLocks noChangeArrowheads="1"/>
          </p:cNvSpPr>
          <p:nvPr/>
        </p:nvSpPr>
        <p:spPr bwMode="auto">
          <a:xfrm>
            <a:off x="76584" y="609600"/>
            <a:ext cx="11886815" cy="949412"/>
          </a:xfrm>
          <a:prstGeom prst="rect">
            <a:avLst/>
          </a:prstGeom>
          <a:noFill/>
          <a:ln w="9525">
            <a:noFill/>
            <a:miter lim="800000"/>
            <a:headEnd/>
            <a:tailEnd/>
          </a:ln>
        </p:spPr>
        <p:txBody>
          <a:bodyPr/>
          <a:lstStyle/>
          <a:p>
            <a:pPr>
              <a:spcBef>
                <a:spcPts val="0"/>
              </a:spcBef>
              <a:spcAft>
                <a:spcPts val="0"/>
              </a:spcAft>
            </a:pPr>
            <a:r>
              <a:rPr lang="en-US" sz="2400" dirty="0">
                <a:latin typeface="Book Antiqua" pitchFamily="18" charset="0"/>
                <a:ea typeface="Times New Roman"/>
              </a:rPr>
              <a:t>What is the net cash flow of the project during its useful life. Compute NPV under 10% MARR and IRR. </a:t>
            </a:r>
          </a:p>
        </p:txBody>
      </p:sp>
      <p:graphicFrame>
        <p:nvGraphicFramePr>
          <p:cNvPr id="5" name="Object 4">
            <a:extLst>
              <a:ext uri="{FF2B5EF4-FFF2-40B4-BE49-F238E27FC236}">
                <a16:creationId xmlns:a16="http://schemas.microsoft.com/office/drawing/2014/main" id="{0CB906FE-3F46-44CE-89F2-149BBD41709A}"/>
              </a:ext>
            </a:extLst>
          </p:cNvPr>
          <p:cNvGraphicFramePr>
            <a:graphicFrameLocks noChangeAspect="1"/>
          </p:cNvGraphicFramePr>
          <p:nvPr/>
        </p:nvGraphicFramePr>
        <p:xfrm>
          <a:off x="304800" y="1682750"/>
          <a:ext cx="6600825" cy="4565650"/>
        </p:xfrm>
        <a:graphic>
          <a:graphicData uri="http://schemas.openxmlformats.org/presentationml/2006/ole">
            <mc:AlternateContent xmlns:mc="http://schemas.openxmlformats.org/markup-compatibility/2006">
              <mc:Choice xmlns:v="urn:schemas-microsoft-com:vml" Requires="v">
                <p:oleObj spid="_x0000_s7188" name="Worksheet" r:id="rId3" imgW="5838821" imgH="4038476" progId="Excel.Sheet.12">
                  <p:embed/>
                </p:oleObj>
              </mc:Choice>
              <mc:Fallback>
                <p:oleObj name="Worksheet" r:id="rId3" imgW="5838821" imgH="4038476" progId="Excel.Sheet.12">
                  <p:embed/>
                  <p:pic>
                    <p:nvPicPr>
                      <p:cNvPr id="5" name="Object 4">
                        <a:extLst>
                          <a:ext uri="{FF2B5EF4-FFF2-40B4-BE49-F238E27FC236}">
                            <a16:creationId xmlns:a16="http://schemas.microsoft.com/office/drawing/2014/main" id="{0CB906FE-3F46-44CE-89F2-149BBD41709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1682750"/>
                        <a:ext cx="6600825" cy="456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9797742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431E3-C424-43E9-A940-84FE31FE4F21}"/>
              </a:ext>
            </a:extLst>
          </p:cNvPr>
          <p:cNvSpPr>
            <a:spLocks noGrp="1"/>
          </p:cNvSpPr>
          <p:nvPr>
            <p:ph type="title"/>
          </p:nvPr>
        </p:nvSpPr>
        <p:spPr/>
        <p:txBody>
          <a:bodyPr>
            <a:normAutofit/>
          </a:bodyPr>
          <a:lstStyle/>
          <a:p>
            <a:r>
              <a:rPr lang="en-US" sz="3200" b="0" dirty="0">
                <a:cs typeface="Arial" charset="0"/>
              </a:rPr>
              <a:t>Project Selection: Quantitative Methods</a:t>
            </a:r>
          </a:p>
        </p:txBody>
      </p:sp>
      <p:sp>
        <p:nvSpPr>
          <p:cNvPr id="4" name="Content Placeholder 2">
            <a:extLst>
              <a:ext uri="{FF2B5EF4-FFF2-40B4-BE49-F238E27FC236}">
                <a16:creationId xmlns:a16="http://schemas.microsoft.com/office/drawing/2014/main" id="{C989B433-BEA2-4559-A591-A7CFDF430437}"/>
              </a:ext>
            </a:extLst>
          </p:cNvPr>
          <p:cNvSpPr>
            <a:spLocks noGrp="1"/>
          </p:cNvSpPr>
          <p:nvPr>
            <p:ph idx="1"/>
          </p:nvPr>
        </p:nvSpPr>
        <p:spPr>
          <a:xfrm>
            <a:off x="0" y="685800"/>
            <a:ext cx="11811000" cy="4525963"/>
          </a:xfrm>
        </p:spPr>
        <p:txBody>
          <a:bodyPr/>
          <a:lstStyle/>
          <a:p>
            <a:pPr eaLnBrk="1" hangingPunct="1"/>
            <a:r>
              <a:rPr lang="en-US" sz="2400" dirty="0">
                <a:latin typeface="Book Antiqua" panose="02040602050305030304" pitchFamily="18" charset="0"/>
                <a:cs typeface="Arial" charset="0"/>
              </a:rPr>
              <a:t> Financial Assessment Methods</a:t>
            </a:r>
          </a:p>
          <a:p>
            <a:pPr lvl="1" eaLnBrk="1" hangingPunct="1"/>
            <a:r>
              <a:rPr lang="en-US" dirty="0">
                <a:latin typeface="Book Antiqua" panose="02040602050305030304" pitchFamily="18" charset="0"/>
                <a:cs typeface="Arial" charset="0"/>
              </a:rPr>
              <a:t>Payback period</a:t>
            </a:r>
          </a:p>
          <a:p>
            <a:pPr lvl="1" eaLnBrk="1" hangingPunct="1"/>
            <a:r>
              <a:rPr lang="en-US" dirty="0">
                <a:latin typeface="Book Antiqua" panose="02040602050305030304" pitchFamily="18" charset="0"/>
                <a:cs typeface="Arial" charset="0"/>
              </a:rPr>
              <a:t>Discounted cash flow</a:t>
            </a:r>
          </a:p>
          <a:p>
            <a:pPr lvl="2" eaLnBrk="1" hangingPunct="1">
              <a:buFont typeface="Arial" charset="0"/>
              <a:buChar char="–"/>
            </a:pPr>
            <a:r>
              <a:rPr lang="en-US" sz="2400" dirty="0">
                <a:latin typeface="Book Antiqua" panose="02040602050305030304" pitchFamily="18" charset="0"/>
                <a:cs typeface="Arial" charset="0"/>
              </a:rPr>
              <a:t>NPV</a:t>
            </a:r>
          </a:p>
          <a:p>
            <a:pPr lvl="2" eaLnBrk="1" hangingPunct="1">
              <a:buFont typeface="Arial" charset="0"/>
              <a:buChar char="–"/>
            </a:pPr>
            <a:r>
              <a:rPr lang="en-US" sz="2400" dirty="0">
                <a:latin typeface="Book Antiqua" panose="02040602050305030304" pitchFamily="18" charset="0"/>
                <a:cs typeface="Arial" charset="0"/>
              </a:rPr>
              <a:t>IRR</a:t>
            </a:r>
          </a:p>
          <a:p>
            <a:pPr lvl="2" eaLnBrk="1" hangingPunct="1">
              <a:buFont typeface="Arial" charset="0"/>
              <a:buChar char="–"/>
            </a:pPr>
            <a:r>
              <a:rPr lang="en-US" sz="2400" dirty="0">
                <a:latin typeface="Book Antiqua" panose="02040602050305030304" pitchFamily="18" charset="0"/>
                <a:cs typeface="Arial" charset="0"/>
              </a:rPr>
              <a:t>B/C</a:t>
            </a:r>
          </a:p>
          <a:p>
            <a:pPr eaLnBrk="1" hangingPunct="1"/>
            <a:r>
              <a:rPr lang="en-US" sz="2400" dirty="0">
                <a:latin typeface="Book Antiqua" panose="02040602050305030304" pitchFamily="18" charset="0"/>
                <a:cs typeface="Arial" charset="0"/>
              </a:rPr>
              <a:t> Scoring Methods</a:t>
            </a:r>
          </a:p>
          <a:p>
            <a:pPr lvl="1" eaLnBrk="1" hangingPunct="1"/>
            <a:r>
              <a:rPr lang="en-US" dirty="0">
                <a:latin typeface="Book Antiqua" panose="02040602050305030304" pitchFamily="18" charset="0"/>
                <a:cs typeface="Arial" charset="0"/>
              </a:rPr>
              <a:t>Unweighted 0-1 factor method</a:t>
            </a:r>
          </a:p>
          <a:p>
            <a:pPr lvl="1" eaLnBrk="1" hangingPunct="1"/>
            <a:r>
              <a:rPr lang="en-US" dirty="0">
                <a:latin typeface="Book Antiqua" panose="02040602050305030304" pitchFamily="18" charset="0"/>
                <a:cs typeface="Arial" charset="0"/>
              </a:rPr>
              <a:t>Weighted factor scoring method</a:t>
            </a:r>
          </a:p>
          <a:p>
            <a:pPr eaLnBrk="1" hangingPunct="1"/>
            <a:endParaRPr lang="en-US" sz="2400" dirty="0">
              <a:latin typeface="Arial" charset="0"/>
              <a:cs typeface="Arial" charset="0"/>
            </a:endParaRPr>
          </a:p>
        </p:txBody>
      </p:sp>
    </p:spTree>
    <p:extLst>
      <p:ext uri="{BB962C8B-B14F-4D97-AF65-F5344CB8AC3E}">
        <p14:creationId xmlns:p14="http://schemas.microsoft.com/office/powerpoint/2010/main" val="3354078717"/>
      </p:ext>
    </p:extLst>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431E3-C424-43E9-A940-84FE31FE4F21}"/>
              </a:ext>
            </a:extLst>
          </p:cNvPr>
          <p:cNvSpPr>
            <a:spLocks noGrp="1"/>
          </p:cNvSpPr>
          <p:nvPr>
            <p:ph type="title"/>
          </p:nvPr>
        </p:nvSpPr>
        <p:spPr/>
        <p:txBody>
          <a:bodyPr>
            <a:normAutofit/>
          </a:bodyPr>
          <a:lstStyle/>
          <a:p>
            <a:r>
              <a:rPr lang="en-US" sz="3200" b="0" dirty="0">
                <a:cs typeface="Arial" charset="0"/>
              </a:rPr>
              <a:t>Payback Period</a:t>
            </a:r>
          </a:p>
        </p:txBody>
      </p:sp>
      <mc:AlternateContent xmlns:mc="http://schemas.openxmlformats.org/markup-compatibility/2006" xmlns:a14="http://schemas.microsoft.com/office/drawing/2010/main">
        <mc:Choice Requires="a14">
          <p:sp>
            <p:nvSpPr>
              <p:cNvPr id="5" name="Object 4">
                <a:extLst>
                  <a:ext uri="{FF2B5EF4-FFF2-40B4-BE49-F238E27FC236}">
                    <a16:creationId xmlns:a16="http://schemas.microsoft.com/office/drawing/2014/main" id="{5600146F-C65F-4083-AF3D-D216CA84C12C}"/>
                  </a:ext>
                </a:extLst>
              </p:cNvPr>
              <p:cNvSpPr txBox="1"/>
              <p:nvPr/>
            </p:nvSpPr>
            <p:spPr bwMode="auto">
              <a:xfrm>
                <a:off x="0" y="900125"/>
                <a:ext cx="6324600" cy="776275"/>
              </a:xfrm>
              <a:prstGeom prst="rect">
                <a:avLst/>
              </a:prstGeom>
              <a:noFill/>
            </p:spPr>
            <p:txBody>
              <a:bodyPr>
                <a:noAutofit/>
              </a:bodyPr>
              <a:lstStyle/>
              <a:p>
                <a:pPr/>
                <a14:m>
                  <m:oMathPara xmlns:m="http://schemas.openxmlformats.org/officeDocument/2006/math">
                    <m:oMathParaPr>
                      <m:jc m:val="left"/>
                    </m:oMathParaPr>
                    <m:oMath xmlns:m="http://schemas.openxmlformats.org/officeDocument/2006/math">
                      <m:r>
                        <m:rPr>
                          <m:sty m:val="p"/>
                        </m:rPr>
                        <a:rPr lang="en-US" sz="2400" b="0" i="0" smtClean="0">
                          <a:solidFill>
                            <a:srgbClr val="000000"/>
                          </a:solidFill>
                          <a:latin typeface="Cambria Math" panose="02040503050406030204" pitchFamily="18" charset="0"/>
                        </a:rPr>
                        <m:t>Payback</m:t>
                      </m:r>
                      <m:r>
                        <a:rPr lang="en-US" sz="2400" b="0" i="0" smtClean="0">
                          <a:solidFill>
                            <a:srgbClr val="000000"/>
                          </a:solidFill>
                          <a:latin typeface="Cambria Math" panose="02040503050406030204" pitchFamily="18" charset="0"/>
                        </a:rPr>
                        <m:t> </m:t>
                      </m:r>
                      <m:r>
                        <m:rPr>
                          <m:sty m:val="p"/>
                        </m:rPr>
                        <a:rPr lang="en-US" sz="2400" b="0" i="0" smtClean="0">
                          <a:solidFill>
                            <a:srgbClr val="000000"/>
                          </a:solidFill>
                          <a:latin typeface="Cambria Math" panose="02040503050406030204" pitchFamily="18" charset="0"/>
                        </a:rPr>
                        <m:t>Period</m:t>
                      </m:r>
                      <m:r>
                        <a:rPr lang="en-US" sz="2400" b="0" i="1" smtClean="0">
                          <a:solidFill>
                            <a:srgbClr val="000000"/>
                          </a:solidFill>
                          <a:latin typeface="Cambria Math" panose="02040503050406030204" pitchFamily="18" charset="0"/>
                        </a:rPr>
                        <m:t>= </m:t>
                      </m:r>
                      <m:f>
                        <m:fPr>
                          <m:ctrlPr>
                            <a:rPr lang="en-US" sz="2400" i="1">
                              <a:solidFill>
                                <a:srgbClr val="000000"/>
                              </a:solidFill>
                              <a:latin typeface="Cambria Math" panose="02040503050406030204" pitchFamily="18" charset="0"/>
                            </a:rPr>
                          </m:ctrlPr>
                        </m:fPr>
                        <m:num>
                          <m:r>
                            <m:rPr>
                              <m:nor/>
                            </m:rPr>
                            <a:rPr lang="en-US" sz="2400" i="0">
                              <a:solidFill>
                                <a:srgbClr val="000000"/>
                              </a:solidFill>
                              <a:latin typeface="Cambria Math" panose="02040503050406030204" pitchFamily="18" charset="0"/>
                            </a:rPr>
                            <m:t>Initial</m:t>
                          </m:r>
                          <m:r>
                            <m:rPr>
                              <m:nor/>
                            </m:rPr>
                            <a:rPr lang="en-US" sz="2400" i="0">
                              <a:solidFill>
                                <a:srgbClr val="000000"/>
                              </a:solidFill>
                              <a:latin typeface="Cambria Math" panose="02040503050406030204" pitchFamily="18" charset="0"/>
                            </a:rPr>
                            <m:t> </m:t>
                          </m:r>
                          <m:r>
                            <m:rPr>
                              <m:nor/>
                            </m:rPr>
                            <a:rPr lang="en-US" sz="2400" i="0">
                              <a:solidFill>
                                <a:srgbClr val="000000"/>
                              </a:solidFill>
                              <a:latin typeface="Cambria Math" panose="02040503050406030204" pitchFamily="18" charset="0"/>
                            </a:rPr>
                            <m:t>Fixed</m:t>
                          </m:r>
                          <m:r>
                            <m:rPr>
                              <m:nor/>
                            </m:rPr>
                            <a:rPr lang="en-US" sz="2400" i="0">
                              <a:solidFill>
                                <a:srgbClr val="000000"/>
                              </a:solidFill>
                              <a:latin typeface="Cambria Math" panose="02040503050406030204" pitchFamily="18" charset="0"/>
                            </a:rPr>
                            <m:t> </m:t>
                          </m:r>
                          <m:r>
                            <m:rPr>
                              <m:nor/>
                            </m:rPr>
                            <a:rPr lang="en-US" sz="2400" i="0">
                              <a:solidFill>
                                <a:srgbClr val="000000"/>
                              </a:solidFill>
                              <a:latin typeface="Cambria Math" panose="02040503050406030204" pitchFamily="18" charset="0"/>
                            </a:rPr>
                            <m:t>Investment</m:t>
                          </m:r>
                        </m:num>
                        <m:den>
                          <m:r>
                            <m:rPr>
                              <m:nor/>
                            </m:rPr>
                            <a:rPr lang="en-US" sz="2400" i="0">
                              <a:solidFill>
                                <a:srgbClr val="000000"/>
                              </a:solidFill>
                              <a:latin typeface="Cambria Math" panose="02040503050406030204" pitchFamily="18" charset="0"/>
                            </a:rPr>
                            <m:t>Annual</m:t>
                          </m:r>
                          <m:r>
                            <m:rPr>
                              <m:nor/>
                            </m:rPr>
                            <a:rPr lang="en-US" sz="2400" i="0">
                              <a:solidFill>
                                <a:srgbClr val="000000"/>
                              </a:solidFill>
                              <a:latin typeface="Cambria Math" panose="02040503050406030204" pitchFamily="18" charset="0"/>
                            </a:rPr>
                            <m:t> </m:t>
                          </m:r>
                          <m:r>
                            <m:rPr>
                              <m:nor/>
                            </m:rPr>
                            <a:rPr lang="en-US" sz="2400" i="0">
                              <a:solidFill>
                                <a:srgbClr val="000000"/>
                              </a:solidFill>
                              <a:latin typeface="Cambria Math" panose="02040503050406030204" pitchFamily="18" charset="0"/>
                            </a:rPr>
                            <m:t>Net</m:t>
                          </m:r>
                          <m:r>
                            <m:rPr>
                              <m:nor/>
                            </m:rPr>
                            <a:rPr lang="en-US" sz="2400" i="0">
                              <a:solidFill>
                                <a:srgbClr val="000000"/>
                              </a:solidFill>
                              <a:latin typeface="Cambria Math" panose="02040503050406030204" pitchFamily="18" charset="0"/>
                            </a:rPr>
                            <m:t> </m:t>
                          </m:r>
                          <m:r>
                            <m:rPr>
                              <m:nor/>
                            </m:rPr>
                            <a:rPr lang="en-US" sz="2400" i="0">
                              <a:solidFill>
                                <a:srgbClr val="000000"/>
                              </a:solidFill>
                              <a:latin typeface="Cambria Math" panose="02040503050406030204" pitchFamily="18" charset="0"/>
                            </a:rPr>
                            <m:t>Cash</m:t>
                          </m:r>
                          <m:r>
                            <m:rPr>
                              <m:nor/>
                            </m:rPr>
                            <a:rPr lang="en-US" sz="2400" i="0">
                              <a:solidFill>
                                <a:srgbClr val="000000"/>
                              </a:solidFill>
                              <a:latin typeface="Cambria Math" panose="02040503050406030204" pitchFamily="18" charset="0"/>
                            </a:rPr>
                            <m:t> </m:t>
                          </m:r>
                          <m:r>
                            <m:rPr>
                              <m:nor/>
                            </m:rPr>
                            <a:rPr lang="en-US" sz="2400" i="0">
                              <a:solidFill>
                                <a:srgbClr val="000000"/>
                              </a:solidFill>
                              <a:latin typeface="Cambria Math" panose="02040503050406030204" pitchFamily="18" charset="0"/>
                            </a:rPr>
                            <m:t>Inflows</m:t>
                          </m:r>
                        </m:den>
                      </m:f>
                    </m:oMath>
                  </m:oMathPara>
                </a14:m>
                <a:endParaRPr lang="en-US" sz="2400" dirty="0"/>
              </a:p>
            </p:txBody>
          </p:sp>
        </mc:Choice>
        <mc:Fallback xmlns="">
          <p:sp>
            <p:nvSpPr>
              <p:cNvPr id="5" name="Object 4">
                <a:extLst>
                  <a:ext uri="{FF2B5EF4-FFF2-40B4-BE49-F238E27FC236}">
                    <a16:creationId xmlns:a16="http://schemas.microsoft.com/office/drawing/2014/main" id="{5600146F-C65F-4083-AF3D-D216CA84C12C}"/>
                  </a:ext>
                </a:extLst>
              </p:cNvPr>
              <p:cNvSpPr txBox="1">
                <a:spLocks noRot="1" noChangeAspect="1" noMove="1" noResize="1" noEditPoints="1" noAdjustHandles="1" noChangeArrowheads="1" noChangeShapeType="1" noTextEdit="1"/>
              </p:cNvSpPr>
              <p:nvPr/>
            </p:nvSpPr>
            <p:spPr bwMode="auto">
              <a:xfrm>
                <a:off x="0" y="900125"/>
                <a:ext cx="6324600" cy="776275"/>
              </a:xfrm>
              <a:prstGeom prst="rect">
                <a:avLst/>
              </a:prstGeom>
              <a:blipFill>
                <a:blip r:embed="rId2"/>
                <a:stretch>
                  <a:fillRect/>
                </a:stretch>
              </a:blipFill>
            </p:spPr>
            <p:txBody>
              <a:bodyPr/>
              <a:lstStyle/>
              <a:p>
                <a:r>
                  <a:rPr lang="en-US">
                    <a:noFill/>
                  </a:rPr>
                  <a:t> </a:t>
                </a:r>
              </a:p>
            </p:txBody>
          </p:sp>
        </mc:Fallback>
      </mc:AlternateContent>
      <p:sp>
        <p:nvSpPr>
          <p:cNvPr id="9" name="Rectangle 3">
            <a:extLst>
              <a:ext uri="{FF2B5EF4-FFF2-40B4-BE49-F238E27FC236}">
                <a16:creationId xmlns:a16="http://schemas.microsoft.com/office/drawing/2014/main" id="{1000135E-E087-4442-BA4B-12884AFB38A6}"/>
              </a:ext>
            </a:extLst>
          </p:cNvPr>
          <p:cNvSpPr txBox="1">
            <a:spLocks noChangeArrowheads="1"/>
          </p:cNvSpPr>
          <p:nvPr/>
        </p:nvSpPr>
        <p:spPr bwMode="auto">
          <a:xfrm>
            <a:off x="76200" y="1828800"/>
            <a:ext cx="12039600" cy="4648200"/>
          </a:xfrm>
          <a:prstGeom prst="rect">
            <a:avLst/>
          </a:prstGeom>
          <a:noFill/>
          <a:ln w="9525">
            <a:noFill/>
            <a:miter lim="800000"/>
            <a:headEnd/>
            <a:tailEnd/>
          </a:ln>
        </p:spPr>
        <p:txBody>
          <a:bodyPr/>
          <a:lstStyle/>
          <a:p>
            <a:pPr eaLnBrk="0" hangingPunct="0">
              <a:spcBef>
                <a:spcPct val="50000"/>
              </a:spcBef>
            </a:pPr>
            <a:r>
              <a:rPr lang="en-US" sz="2400" dirty="0">
                <a:latin typeface="Book Antiqua" panose="02040602050305030304" pitchFamily="18" charset="0"/>
                <a:cs typeface="Arial" charset="0"/>
              </a:rPr>
              <a:t>Number of years needed for the project to repay its initial fixed investment. </a:t>
            </a:r>
          </a:p>
          <a:p>
            <a:pPr eaLnBrk="0" hangingPunct="0">
              <a:spcBef>
                <a:spcPct val="50000"/>
              </a:spcBef>
            </a:pPr>
            <a:r>
              <a:rPr lang="en-US" sz="2400" dirty="0">
                <a:latin typeface="Book Antiqua" panose="02040602050305030304" pitchFamily="18" charset="0"/>
                <a:cs typeface="Arial" charset="0"/>
              </a:rPr>
              <a:t>A project costs $100,000 and is expected to save the company $20,000 per year.</a:t>
            </a:r>
          </a:p>
          <a:p>
            <a:pPr eaLnBrk="0" hangingPunct="0">
              <a:spcBef>
                <a:spcPct val="20000"/>
              </a:spcBef>
              <a:buFont typeface="Wingdings" pitchFamily="1" charset="2"/>
              <a:buNone/>
            </a:pPr>
            <a:r>
              <a:rPr lang="en-US" sz="2400" dirty="0">
                <a:latin typeface="Book Antiqua" panose="02040602050305030304" pitchFamily="18" charset="0"/>
                <a:cs typeface="Arial" charset="0"/>
              </a:rPr>
              <a:t>PP = $100,000 / $20,000 = 5 years</a:t>
            </a:r>
          </a:p>
          <a:p>
            <a:pPr eaLnBrk="0" hangingPunct="0">
              <a:spcBef>
                <a:spcPct val="20000"/>
              </a:spcBef>
            </a:pPr>
            <a:r>
              <a:rPr lang="en-US" sz="2400" dirty="0">
                <a:latin typeface="Book Antiqua" panose="02040602050305030304" pitchFamily="18" charset="0"/>
                <a:cs typeface="Arial" charset="0"/>
              </a:rPr>
              <a:t>Shortcoming</a:t>
            </a:r>
          </a:p>
          <a:p>
            <a:pPr marL="742950" lvl="1" indent="-285750">
              <a:lnSpc>
                <a:spcPct val="90000"/>
              </a:lnSpc>
              <a:spcBef>
                <a:spcPct val="20000"/>
              </a:spcBef>
              <a:buFont typeface="Wingdings" pitchFamily="1" charset="2"/>
              <a:buChar char="§"/>
            </a:pPr>
            <a:r>
              <a:rPr lang="en-US" sz="2400" dirty="0">
                <a:latin typeface="Book Antiqua" panose="02040602050305030304" pitchFamily="18" charset="0"/>
                <a:cs typeface="Arial" charset="0"/>
              </a:rPr>
              <a:t>Ignores the time value of money, including interest rates and inflation.</a:t>
            </a:r>
          </a:p>
          <a:p>
            <a:pPr marL="742950" lvl="1" indent="-285750">
              <a:lnSpc>
                <a:spcPct val="90000"/>
              </a:lnSpc>
              <a:spcBef>
                <a:spcPct val="20000"/>
              </a:spcBef>
              <a:buFont typeface="Wingdings" pitchFamily="1" charset="2"/>
              <a:buChar char="§"/>
            </a:pPr>
            <a:r>
              <a:rPr lang="en-US" sz="2400" dirty="0">
                <a:latin typeface="Book Antiqua" panose="02040602050305030304" pitchFamily="18" charset="0"/>
                <a:cs typeface="Arial" charset="0"/>
              </a:rPr>
              <a:t>Ignores money earned after the payback period</a:t>
            </a:r>
            <a:r>
              <a:rPr lang="en-US" dirty="0">
                <a:latin typeface="Arial" charset="0"/>
                <a:cs typeface="Arial" charset="0"/>
              </a:rPr>
              <a:t>.</a:t>
            </a:r>
            <a:endParaRPr lang="en-US" dirty="0">
              <a:solidFill>
                <a:schemeClr val="tx2"/>
              </a:solidFill>
              <a:latin typeface="Arial" charset="0"/>
              <a:cs typeface="Arial" charset="0"/>
            </a:endParaRPr>
          </a:p>
        </p:txBody>
      </p:sp>
    </p:spTree>
    <p:extLst>
      <p:ext uri="{BB962C8B-B14F-4D97-AF65-F5344CB8AC3E}">
        <p14:creationId xmlns:p14="http://schemas.microsoft.com/office/powerpoint/2010/main" val="1501056756"/>
      </p:ext>
    </p:extLst>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4DBCC-F753-4AD8-B7DB-CA97F57B4E27}"/>
              </a:ext>
            </a:extLst>
          </p:cNvPr>
          <p:cNvSpPr>
            <a:spLocks noGrp="1"/>
          </p:cNvSpPr>
          <p:nvPr>
            <p:ph type="title"/>
          </p:nvPr>
        </p:nvSpPr>
        <p:spPr/>
        <p:txBody>
          <a:bodyPr/>
          <a:lstStyle/>
          <a:p>
            <a:r>
              <a:rPr lang="en-US" dirty="0"/>
              <a:t>Future Value (FV)</a:t>
            </a:r>
            <a:endParaRPr lang="en-US" b="1" dirty="0"/>
          </a:p>
        </p:txBody>
      </p:sp>
      <p:sp>
        <p:nvSpPr>
          <p:cNvPr id="3" name="Text Box 6">
            <a:extLst>
              <a:ext uri="{FF2B5EF4-FFF2-40B4-BE49-F238E27FC236}">
                <a16:creationId xmlns:a16="http://schemas.microsoft.com/office/drawing/2014/main" id="{8AE84749-EA3C-429C-84A9-996025C68E75}"/>
              </a:ext>
            </a:extLst>
          </p:cNvPr>
          <p:cNvSpPr txBox="1">
            <a:spLocks noChangeArrowheads="1"/>
          </p:cNvSpPr>
          <p:nvPr/>
        </p:nvSpPr>
        <p:spPr bwMode="auto">
          <a:xfrm>
            <a:off x="-4618" y="599697"/>
            <a:ext cx="12196618" cy="461665"/>
          </a:xfrm>
          <a:prstGeom prst="rect">
            <a:avLst/>
          </a:prstGeom>
          <a:noFill/>
          <a:ln w="12700">
            <a:noFill/>
            <a:miter lim="800000"/>
            <a:headEnd/>
            <a:tailEnd/>
          </a:ln>
        </p:spPr>
        <p:txBody>
          <a:bodyPr wrap="square">
            <a:spAutoFit/>
          </a:bodyPr>
          <a:lstStyle/>
          <a:p>
            <a:pPr eaLnBrk="0" hangingPunct="0">
              <a:spcBef>
                <a:spcPct val="50000"/>
              </a:spcBef>
            </a:pPr>
            <a:r>
              <a:rPr lang="en-US" sz="2400" dirty="0">
                <a:latin typeface="Book Antiqua" pitchFamily="18" charset="0"/>
                <a:cs typeface="Arial" charset="0"/>
              </a:rPr>
              <a:t>$100, put it in a bank. Interest rate = 10%. How much after 1 year. P = 100. F?</a:t>
            </a:r>
          </a:p>
        </p:txBody>
      </p:sp>
      <p:grpSp>
        <p:nvGrpSpPr>
          <p:cNvPr id="4" name="Group 3">
            <a:extLst>
              <a:ext uri="{FF2B5EF4-FFF2-40B4-BE49-F238E27FC236}">
                <a16:creationId xmlns:a16="http://schemas.microsoft.com/office/drawing/2014/main" id="{1FE3EE92-A35C-4061-AD34-386AB1C4F9CB}"/>
              </a:ext>
            </a:extLst>
          </p:cNvPr>
          <p:cNvGrpSpPr/>
          <p:nvPr/>
        </p:nvGrpSpPr>
        <p:grpSpPr>
          <a:xfrm>
            <a:off x="7010400" y="1133646"/>
            <a:ext cx="1752600" cy="762000"/>
            <a:chOff x="4724400" y="1371600"/>
            <a:chExt cx="1752600" cy="762000"/>
          </a:xfrm>
        </p:grpSpPr>
        <p:cxnSp>
          <p:nvCxnSpPr>
            <p:cNvPr id="5" name="Straight Arrow Connector 4">
              <a:extLst>
                <a:ext uri="{FF2B5EF4-FFF2-40B4-BE49-F238E27FC236}">
                  <a16:creationId xmlns:a16="http://schemas.microsoft.com/office/drawing/2014/main" id="{90EC4113-367B-473E-8A6F-25054B23DC30}"/>
                </a:ext>
              </a:extLst>
            </p:cNvPr>
            <p:cNvCxnSpPr/>
            <p:nvPr/>
          </p:nvCxnSpPr>
          <p:spPr bwMode="auto">
            <a:xfrm>
              <a:off x="5257800" y="1524000"/>
              <a:ext cx="0" cy="609600"/>
            </a:xfrm>
            <a:prstGeom prst="straightConnector1">
              <a:avLst/>
            </a:prstGeom>
            <a:solidFill>
              <a:schemeClr val="accent1"/>
            </a:solidFill>
            <a:ln w="57150" cap="flat" cmpd="sng" algn="ctr">
              <a:solidFill>
                <a:srgbClr val="FF0000"/>
              </a:solidFill>
              <a:prstDash val="solid"/>
              <a:round/>
              <a:headEnd type="triangle" w="med" len="med"/>
              <a:tailEnd type="none" w="med" len="med"/>
            </a:ln>
            <a:effectLst/>
          </p:spPr>
        </p:cxnSp>
        <p:cxnSp>
          <p:nvCxnSpPr>
            <p:cNvPr id="6" name="Straight Arrow Connector 5">
              <a:extLst>
                <a:ext uri="{FF2B5EF4-FFF2-40B4-BE49-F238E27FC236}">
                  <a16:creationId xmlns:a16="http://schemas.microsoft.com/office/drawing/2014/main" id="{DFA71576-DF30-44E0-BA06-FC45D1341AFB}"/>
                </a:ext>
              </a:extLst>
            </p:cNvPr>
            <p:cNvCxnSpPr/>
            <p:nvPr/>
          </p:nvCxnSpPr>
          <p:spPr bwMode="auto">
            <a:xfrm>
              <a:off x="5943600" y="1371600"/>
              <a:ext cx="0" cy="762000"/>
            </a:xfrm>
            <a:prstGeom prst="straightConnector1">
              <a:avLst/>
            </a:prstGeom>
            <a:solidFill>
              <a:schemeClr val="accent1"/>
            </a:solidFill>
            <a:ln w="57150" cap="flat" cmpd="sng" algn="ctr">
              <a:solidFill>
                <a:srgbClr val="00B050"/>
              </a:solidFill>
              <a:prstDash val="solid"/>
              <a:round/>
              <a:headEnd type="triangle" w="med" len="med"/>
              <a:tailEnd type="none" w="med" len="med"/>
            </a:ln>
            <a:effectLst/>
          </p:spPr>
        </p:cxnSp>
        <p:cxnSp>
          <p:nvCxnSpPr>
            <p:cNvPr id="7" name="Straight Connector 6">
              <a:extLst>
                <a:ext uri="{FF2B5EF4-FFF2-40B4-BE49-F238E27FC236}">
                  <a16:creationId xmlns:a16="http://schemas.microsoft.com/office/drawing/2014/main" id="{F8CAA16A-5AC2-4EB8-9A47-BBB1A706C218}"/>
                </a:ext>
              </a:extLst>
            </p:cNvPr>
            <p:cNvCxnSpPr/>
            <p:nvPr/>
          </p:nvCxnSpPr>
          <p:spPr bwMode="auto">
            <a:xfrm>
              <a:off x="4724400" y="2133600"/>
              <a:ext cx="1752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8" name="Group 7">
            <a:extLst>
              <a:ext uri="{FF2B5EF4-FFF2-40B4-BE49-F238E27FC236}">
                <a16:creationId xmlns:a16="http://schemas.microsoft.com/office/drawing/2014/main" id="{F76AF874-043A-4546-B76E-31F368DA90F8}"/>
              </a:ext>
            </a:extLst>
          </p:cNvPr>
          <p:cNvGrpSpPr/>
          <p:nvPr/>
        </p:nvGrpSpPr>
        <p:grpSpPr>
          <a:xfrm>
            <a:off x="7010400" y="2802673"/>
            <a:ext cx="2438400" cy="1067557"/>
            <a:chOff x="5410200" y="2654643"/>
            <a:chExt cx="2438400" cy="1067557"/>
          </a:xfrm>
        </p:grpSpPr>
        <p:cxnSp>
          <p:nvCxnSpPr>
            <p:cNvPr id="9" name="Straight Arrow Connector 8">
              <a:extLst>
                <a:ext uri="{FF2B5EF4-FFF2-40B4-BE49-F238E27FC236}">
                  <a16:creationId xmlns:a16="http://schemas.microsoft.com/office/drawing/2014/main" id="{9F908C83-29AE-46FF-BD67-C692DD197DE4}"/>
                </a:ext>
              </a:extLst>
            </p:cNvPr>
            <p:cNvCxnSpPr/>
            <p:nvPr/>
          </p:nvCxnSpPr>
          <p:spPr bwMode="auto">
            <a:xfrm>
              <a:off x="5943600" y="3091749"/>
              <a:ext cx="0" cy="609600"/>
            </a:xfrm>
            <a:prstGeom prst="straightConnector1">
              <a:avLst/>
            </a:prstGeom>
            <a:solidFill>
              <a:schemeClr val="accent1"/>
            </a:solidFill>
            <a:ln w="57150" cap="flat" cmpd="sng" algn="ctr">
              <a:solidFill>
                <a:srgbClr val="FF0000"/>
              </a:solidFill>
              <a:prstDash val="solid"/>
              <a:round/>
              <a:headEnd type="triangle" w="med" len="med"/>
              <a:tailEnd type="none" w="med" len="med"/>
            </a:ln>
            <a:effectLst/>
          </p:spPr>
        </p:cxnSp>
        <p:cxnSp>
          <p:nvCxnSpPr>
            <p:cNvPr id="10" name="Straight Connector 9">
              <a:extLst>
                <a:ext uri="{FF2B5EF4-FFF2-40B4-BE49-F238E27FC236}">
                  <a16:creationId xmlns:a16="http://schemas.microsoft.com/office/drawing/2014/main" id="{E860957F-567B-4513-91E8-08CD6CCABFF7}"/>
                </a:ext>
              </a:extLst>
            </p:cNvPr>
            <p:cNvCxnSpPr/>
            <p:nvPr/>
          </p:nvCxnSpPr>
          <p:spPr bwMode="auto">
            <a:xfrm>
              <a:off x="5410200" y="3701349"/>
              <a:ext cx="2438400" cy="123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 name="Straight Arrow Connector 10">
              <a:extLst>
                <a:ext uri="{FF2B5EF4-FFF2-40B4-BE49-F238E27FC236}">
                  <a16:creationId xmlns:a16="http://schemas.microsoft.com/office/drawing/2014/main" id="{7451FDA6-7FA8-4686-9990-035D534AD6B3}"/>
                </a:ext>
              </a:extLst>
            </p:cNvPr>
            <p:cNvCxnSpPr/>
            <p:nvPr/>
          </p:nvCxnSpPr>
          <p:spPr bwMode="auto">
            <a:xfrm>
              <a:off x="7315200" y="2654643"/>
              <a:ext cx="0" cy="1067557"/>
            </a:xfrm>
            <a:prstGeom prst="straightConnector1">
              <a:avLst/>
            </a:prstGeom>
            <a:solidFill>
              <a:schemeClr val="accent1"/>
            </a:solidFill>
            <a:ln w="57150" cap="flat" cmpd="sng" algn="ctr">
              <a:solidFill>
                <a:srgbClr val="00B050"/>
              </a:solidFill>
              <a:prstDash val="solid"/>
              <a:round/>
              <a:headEnd type="triangle" w="med" len="med"/>
              <a:tailEnd type="none" w="med" len="med"/>
            </a:ln>
            <a:effectLst/>
          </p:spPr>
        </p:cxnSp>
      </p:grpSp>
      <p:grpSp>
        <p:nvGrpSpPr>
          <p:cNvPr id="12" name="Group 11">
            <a:extLst>
              <a:ext uri="{FF2B5EF4-FFF2-40B4-BE49-F238E27FC236}">
                <a16:creationId xmlns:a16="http://schemas.microsoft.com/office/drawing/2014/main" id="{548121CD-8C12-4C7E-9D6D-B02E453412A3}"/>
              </a:ext>
            </a:extLst>
          </p:cNvPr>
          <p:cNvGrpSpPr/>
          <p:nvPr/>
        </p:nvGrpSpPr>
        <p:grpSpPr>
          <a:xfrm>
            <a:off x="6934200" y="4553358"/>
            <a:ext cx="3048000" cy="1371600"/>
            <a:chOff x="6096000" y="4572000"/>
            <a:chExt cx="3048000" cy="1371600"/>
          </a:xfrm>
        </p:grpSpPr>
        <p:cxnSp>
          <p:nvCxnSpPr>
            <p:cNvPr id="13" name="Straight Arrow Connector 12">
              <a:extLst>
                <a:ext uri="{FF2B5EF4-FFF2-40B4-BE49-F238E27FC236}">
                  <a16:creationId xmlns:a16="http://schemas.microsoft.com/office/drawing/2014/main" id="{86E22ADD-2349-4BB6-887E-3711A7E67708}"/>
                </a:ext>
              </a:extLst>
            </p:cNvPr>
            <p:cNvCxnSpPr/>
            <p:nvPr/>
          </p:nvCxnSpPr>
          <p:spPr bwMode="auto">
            <a:xfrm>
              <a:off x="6629400" y="5334000"/>
              <a:ext cx="0" cy="609600"/>
            </a:xfrm>
            <a:prstGeom prst="straightConnector1">
              <a:avLst/>
            </a:prstGeom>
            <a:solidFill>
              <a:schemeClr val="accent1"/>
            </a:solidFill>
            <a:ln w="57150" cap="flat" cmpd="sng" algn="ctr">
              <a:solidFill>
                <a:srgbClr val="FF0000"/>
              </a:solidFill>
              <a:prstDash val="solid"/>
              <a:round/>
              <a:headEnd type="triangle" w="med" len="med"/>
              <a:tailEnd type="none" w="med" len="med"/>
            </a:ln>
            <a:effectLst/>
          </p:spPr>
        </p:cxnSp>
        <p:cxnSp>
          <p:nvCxnSpPr>
            <p:cNvPr id="14" name="Straight Connector 13">
              <a:extLst>
                <a:ext uri="{FF2B5EF4-FFF2-40B4-BE49-F238E27FC236}">
                  <a16:creationId xmlns:a16="http://schemas.microsoft.com/office/drawing/2014/main" id="{A5DD0B45-FFDD-4E2A-941D-65A9BD412011}"/>
                </a:ext>
              </a:extLst>
            </p:cNvPr>
            <p:cNvCxnSpPr/>
            <p:nvPr/>
          </p:nvCxnSpPr>
          <p:spPr bwMode="auto">
            <a:xfrm>
              <a:off x="6096000" y="5943600"/>
              <a:ext cx="3048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 name="Straight Arrow Connector 14">
              <a:extLst>
                <a:ext uri="{FF2B5EF4-FFF2-40B4-BE49-F238E27FC236}">
                  <a16:creationId xmlns:a16="http://schemas.microsoft.com/office/drawing/2014/main" id="{A9F84D60-EFD7-4B44-9A52-AD0B25B0271C}"/>
                </a:ext>
              </a:extLst>
            </p:cNvPr>
            <p:cNvCxnSpPr/>
            <p:nvPr/>
          </p:nvCxnSpPr>
          <p:spPr bwMode="auto">
            <a:xfrm>
              <a:off x="8686800" y="4572000"/>
              <a:ext cx="0" cy="1371600"/>
            </a:xfrm>
            <a:prstGeom prst="straightConnector1">
              <a:avLst/>
            </a:prstGeom>
            <a:solidFill>
              <a:schemeClr val="accent1"/>
            </a:solidFill>
            <a:ln w="57150" cap="flat" cmpd="sng" algn="ctr">
              <a:solidFill>
                <a:srgbClr val="00B050"/>
              </a:solidFill>
              <a:prstDash val="solid"/>
              <a:round/>
              <a:headEnd type="triangle" w="med" len="med"/>
              <a:tailEnd type="none" w="med" len="med"/>
            </a:ln>
            <a:effectLst/>
          </p:spPr>
        </p:cxnSp>
      </p:grpSp>
      <p:sp>
        <p:nvSpPr>
          <p:cNvPr id="16" name="Text Box 6">
            <a:extLst>
              <a:ext uri="{FF2B5EF4-FFF2-40B4-BE49-F238E27FC236}">
                <a16:creationId xmlns:a16="http://schemas.microsoft.com/office/drawing/2014/main" id="{57AB5CF5-AAA6-4813-8E47-19FD81545F02}"/>
              </a:ext>
            </a:extLst>
          </p:cNvPr>
          <p:cNvSpPr txBox="1">
            <a:spLocks noChangeArrowheads="1"/>
          </p:cNvSpPr>
          <p:nvPr/>
        </p:nvSpPr>
        <p:spPr bwMode="auto">
          <a:xfrm>
            <a:off x="33482" y="2239652"/>
            <a:ext cx="4948881" cy="461665"/>
          </a:xfrm>
          <a:prstGeom prst="rect">
            <a:avLst/>
          </a:prstGeom>
          <a:noFill/>
          <a:ln w="12700">
            <a:noFill/>
            <a:miter lim="800000"/>
            <a:headEnd/>
            <a:tailEnd/>
          </a:ln>
        </p:spPr>
        <p:txBody>
          <a:bodyPr wrap="square">
            <a:spAutoFit/>
          </a:bodyPr>
          <a:lstStyle/>
          <a:p>
            <a:pPr eaLnBrk="0" hangingPunct="0">
              <a:spcBef>
                <a:spcPct val="50000"/>
              </a:spcBef>
            </a:pPr>
            <a:r>
              <a:rPr lang="en-US" sz="2400" dirty="0">
                <a:latin typeface="Book Antiqua" pitchFamily="18" charset="0"/>
                <a:cs typeface="Arial" charset="0"/>
              </a:rPr>
              <a:t>How much after 2 years? </a:t>
            </a:r>
          </a:p>
        </p:txBody>
      </p:sp>
      <p:sp>
        <p:nvSpPr>
          <p:cNvPr id="17" name="Text Box 6">
            <a:extLst>
              <a:ext uri="{FF2B5EF4-FFF2-40B4-BE49-F238E27FC236}">
                <a16:creationId xmlns:a16="http://schemas.microsoft.com/office/drawing/2014/main" id="{024A1A9A-911F-477B-B555-DA9011492422}"/>
              </a:ext>
            </a:extLst>
          </p:cNvPr>
          <p:cNvSpPr txBox="1">
            <a:spLocks noChangeArrowheads="1"/>
          </p:cNvSpPr>
          <p:nvPr/>
        </p:nvSpPr>
        <p:spPr bwMode="auto">
          <a:xfrm>
            <a:off x="33482" y="3830750"/>
            <a:ext cx="4152896" cy="461665"/>
          </a:xfrm>
          <a:prstGeom prst="rect">
            <a:avLst/>
          </a:prstGeom>
          <a:noFill/>
          <a:ln w="12700">
            <a:noFill/>
            <a:miter lim="800000"/>
            <a:headEnd/>
            <a:tailEnd/>
          </a:ln>
        </p:spPr>
        <p:txBody>
          <a:bodyPr wrap="square">
            <a:spAutoFit/>
          </a:bodyPr>
          <a:lstStyle/>
          <a:p>
            <a:pPr>
              <a:spcBef>
                <a:spcPct val="50000"/>
              </a:spcBef>
            </a:pPr>
            <a:r>
              <a:rPr lang="en-US" sz="2400" dirty="0">
                <a:latin typeface="Book Antiqua" pitchFamily="18" charset="0"/>
                <a:cs typeface="Arial" charset="0"/>
              </a:rPr>
              <a:t>How much after 3 years?</a:t>
            </a:r>
          </a:p>
        </p:txBody>
      </p:sp>
      <p:sp>
        <p:nvSpPr>
          <p:cNvPr id="18" name="Text Box 6">
            <a:extLst>
              <a:ext uri="{FF2B5EF4-FFF2-40B4-BE49-F238E27FC236}">
                <a16:creationId xmlns:a16="http://schemas.microsoft.com/office/drawing/2014/main" id="{C6E4FCA9-0CFE-4A4F-917A-0696B6C4B7EC}"/>
              </a:ext>
            </a:extLst>
          </p:cNvPr>
          <p:cNvSpPr txBox="1">
            <a:spLocks noChangeArrowheads="1"/>
          </p:cNvSpPr>
          <p:nvPr/>
        </p:nvSpPr>
        <p:spPr bwMode="auto">
          <a:xfrm>
            <a:off x="10064" y="5417127"/>
            <a:ext cx="3581400" cy="1015663"/>
          </a:xfrm>
          <a:prstGeom prst="rect">
            <a:avLst/>
          </a:prstGeom>
          <a:noFill/>
          <a:ln w="12700">
            <a:noFill/>
            <a:miter lim="800000"/>
            <a:headEnd/>
            <a:tailEnd/>
          </a:ln>
        </p:spPr>
        <p:txBody>
          <a:bodyPr wrap="square">
            <a:spAutoFit/>
          </a:bodyPr>
          <a:lstStyle/>
          <a:p>
            <a:pPr>
              <a:spcBef>
                <a:spcPct val="50000"/>
              </a:spcBef>
            </a:pPr>
            <a:r>
              <a:rPr lang="en-US" sz="2400" dirty="0">
                <a:latin typeface="Book Antiqua" pitchFamily="18" charset="0"/>
                <a:cs typeface="Arial" charset="0"/>
              </a:rPr>
              <a:t>How much after N years</a:t>
            </a:r>
          </a:p>
          <a:p>
            <a:pPr eaLnBrk="0" hangingPunct="0">
              <a:spcBef>
                <a:spcPct val="50000"/>
              </a:spcBef>
            </a:pPr>
            <a:r>
              <a:rPr lang="en-US" sz="2400" dirty="0">
                <a:latin typeface="Book Antiqua" pitchFamily="18" charset="0"/>
                <a:cs typeface="Arial" charset="0"/>
              </a:rPr>
              <a:t>F = 100(1.1)</a:t>
            </a:r>
            <a:r>
              <a:rPr lang="en-US" sz="2400" baseline="30000" dirty="0">
                <a:latin typeface="Book Antiqua" pitchFamily="18" charset="0"/>
                <a:cs typeface="Arial" charset="0"/>
              </a:rPr>
              <a:t>N</a:t>
            </a:r>
          </a:p>
        </p:txBody>
      </p:sp>
      <p:sp>
        <p:nvSpPr>
          <p:cNvPr id="19" name="Text Box 6">
            <a:extLst>
              <a:ext uri="{FF2B5EF4-FFF2-40B4-BE49-F238E27FC236}">
                <a16:creationId xmlns:a16="http://schemas.microsoft.com/office/drawing/2014/main" id="{F7D25840-4D21-4223-9829-10D3C7DA0EC3}"/>
              </a:ext>
            </a:extLst>
          </p:cNvPr>
          <p:cNvSpPr txBox="1">
            <a:spLocks noChangeArrowheads="1"/>
          </p:cNvSpPr>
          <p:nvPr/>
        </p:nvSpPr>
        <p:spPr bwMode="auto">
          <a:xfrm>
            <a:off x="33482" y="1096772"/>
            <a:ext cx="4614711" cy="461665"/>
          </a:xfrm>
          <a:prstGeom prst="rect">
            <a:avLst/>
          </a:prstGeom>
          <a:noFill/>
          <a:ln w="12700">
            <a:noFill/>
            <a:miter lim="800000"/>
            <a:headEnd/>
            <a:tailEnd/>
          </a:ln>
        </p:spPr>
        <p:txBody>
          <a:bodyPr wrap="square">
            <a:spAutoFit/>
          </a:bodyPr>
          <a:lstStyle/>
          <a:p>
            <a:pPr eaLnBrk="0" hangingPunct="0">
              <a:spcBef>
                <a:spcPct val="50000"/>
              </a:spcBef>
            </a:pPr>
            <a:r>
              <a:rPr lang="en-US" sz="2400" dirty="0">
                <a:latin typeface="Book Antiqua" pitchFamily="18" charset="0"/>
                <a:cs typeface="Arial" charset="0"/>
              </a:rPr>
              <a:t>F1 = 100 +0.1(100) = 100(1+0.1)</a:t>
            </a:r>
          </a:p>
        </p:txBody>
      </p:sp>
      <p:sp>
        <p:nvSpPr>
          <p:cNvPr id="20" name="Text Box 6">
            <a:extLst>
              <a:ext uri="{FF2B5EF4-FFF2-40B4-BE49-F238E27FC236}">
                <a16:creationId xmlns:a16="http://schemas.microsoft.com/office/drawing/2014/main" id="{1AC2B4D2-84EE-41A6-AC31-46F7252F3BB9}"/>
              </a:ext>
            </a:extLst>
          </p:cNvPr>
          <p:cNvSpPr txBox="1">
            <a:spLocks noChangeArrowheads="1"/>
          </p:cNvSpPr>
          <p:nvPr/>
        </p:nvSpPr>
        <p:spPr bwMode="auto">
          <a:xfrm>
            <a:off x="71582" y="2683183"/>
            <a:ext cx="4948881" cy="1015663"/>
          </a:xfrm>
          <a:prstGeom prst="rect">
            <a:avLst/>
          </a:prstGeom>
          <a:noFill/>
          <a:ln w="12700">
            <a:noFill/>
            <a:miter lim="800000"/>
            <a:headEnd/>
            <a:tailEnd/>
          </a:ln>
        </p:spPr>
        <p:txBody>
          <a:bodyPr wrap="square">
            <a:spAutoFit/>
          </a:bodyPr>
          <a:lstStyle/>
          <a:p>
            <a:pPr eaLnBrk="0" hangingPunct="0">
              <a:spcBef>
                <a:spcPct val="50000"/>
              </a:spcBef>
            </a:pPr>
            <a:r>
              <a:rPr lang="en-US" sz="2400" dirty="0">
                <a:latin typeface="Book Antiqua" pitchFamily="18" charset="0"/>
                <a:cs typeface="Arial" charset="0"/>
              </a:rPr>
              <a:t>F2= 100(1+0.1) + 0.1(</a:t>
            </a:r>
            <a:r>
              <a:rPr lang="en-US" sz="2400" dirty="0">
                <a:solidFill>
                  <a:srgbClr val="FF0000"/>
                </a:solidFill>
                <a:latin typeface="Book Antiqua" pitchFamily="18" charset="0"/>
                <a:cs typeface="Arial" charset="0"/>
              </a:rPr>
              <a:t>100(1+0.1)</a:t>
            </a:r>
            <a:r>
              <a:rPr lang="en-US" sz="2400" dirty="0">
                <a:latin typeface="Book Antiqua" pitchFamily="18" charset="0"/>
                <a:cs typeface="Arial" charset="0"/>
              </a:rPr>
              <a:t>) = </a:t>
            </a:r>
          </a:p>
          <a:p>
            <a:pPr eaLnBrk="0" hangingPunct="0">
              <a:spcBef>
                <a:spcPct val="50000"/>
              </a:spcBef>
            </a:pPr>
            <a:r>
              <a:rPr lang="en-US" sz="2400" dirty="0">
                <a:latin typeface="Book Antiqua" pitchFamily="18" charset="0"/>
                <a:cs typeface="Arial" charset="0"/>
              </a:rPr>
              <a:t>F2= 100(1+0.1) (1+0.1) = 100(1.1)</a:t>
            </a:r>
            <a:r>
              <a:rPr lang="en-US" sz="2400" baseline="30000" dirty="0">
                <a:latin typeface="Book Antiqua" pitchFamily="18" charset="0"/>
                <a:cs typeface="Arial" charset="0"/>
              </a:rPr>
              <a:t>2</a:t>
            </a:r>
          </a:p>
        </p:txBody>
      </p:sp>
      <p:sp>
        <p:nvSpPr>
          <p:cNvPr id="21" name="Text Box 6">
            <a:extLst>
              <a:ext uri="{FF2B5EF4-FFF2-40B4-BE49-F238E27FC236}">
                <a16:creationId xmlns:a16="http://schemas.microsoft.com/office/drawing/2014/main" id="{74DB2802-266F-4D71-8E1E-40001A838C9E}"/>
              </a:ext>
            </a:extLst>
          </p:cNvPr>
          <p:cNvSpPr txBox="1">
            <a:spLocks noChangeArrowheads="1"/>
          </p:cNvSpPr>
          <p:nvPr/>
        </p:nvSpPr>
        <p:spPr bwMode="auto">
          <a:xfrm>
            <a:off x="-4618" y="4373245"/>
            <a:ext cx="7010400" cy="1015663"/>
          </a:xfrm>
          <a:prstGeom prst="rect">
            <a:avLst/>
          </a:prstGeom>
          <a:noFill/>
          <a:ln w="12700">
            <a:noFill/>
            <a:miter lim="800000"/>
            <a:headEnd/>
            <a:tailEnd/>
          </a:ln>
        </p:spPr>
        <p:txBody>
          <a:bodyPr wrap="square">
            <a:spAutoFit/>
          </a:bodyPr>
          <a:lstStyle/>
          <a:p>
            <a:pPr>
              <a:spcBef>
                <a:spcPct val="50000"/>
              </a:spcBef>
            </a:pPr>
            <a:r>
              <a:rPr lang="en-US" sz="2400" dirty="0">
                <a:latin typeface="Book Antiqua" pitchFamily="18" charset="0"/>
                <a:cs typeface="Arial" charset="0"/>
              </a:rPr>
              <a:t>F3 = 100(1.1)</a:t>
            </a:r>
            <a:r>
              <a:rPr lang="en-US" sz="2400" baseline="30000" dirty="0">
                <a:latin typeface="Book Antiqua" pitchFamily="18" charset="0"/>
                <a:cs typeface="Arial" charset="0"/>
              </a:rPr>
              <a:t>2 </a:t>
            </a:r>
            <a:r>
              <a:rPr lang="en-US" sz="2400" dirty="0">
                <a:latin typeface="Book Antiqua" pitchFamily="18" charset="0"/>
                <a:cs typeface="Arial" charset="0"/>
              </a:rPr>
              <a:t>+</a:t>
            </a:r>
            <a:r>
              <a:rPr lang="en-US" sz="2400" baseline="30000" dirty="0">
                <a:latin typeface="Book Antiqua" pitchFamily="18" charset="0"/>
                <a:cs typeface="Arial" charset="0"/>
              </a:rPr>
              <a:t> </a:t>
            </a:r>
            <a:r>
              <a:rPr lang="en-US" sz="2400" dirty="0">
                <a:latin typeface="Book Antiqua" pitchFamily="18" charset="0"/>
                <a:cs typeface="Arial" charset="0"/>
              </a:rPr>
              <a:t>0.1[100(1.1)</a:t>
            </a:r>
            <a:r>
              <a:rPr lang="en-US" sz="2400" baseline="30000" dirty="0">
                <a:latin typeface="Book Antiqua" pitchFamily="18" charset="0"/>
                <a:cs typeface="Arial" charset="0"/>
              </a:rPr>
              <a:t>2</a:t>
            </a:r>
            <a:r>
              <a:rPr lang="en-US" sz="2400" dirty="0">
                <a:latin typeface="Book Antiqua" pitchFamily="18" charset="0"/>
                <a:cs typeface="Arial" charset="0"/>
              </a:rPr>
              <a:t>] = </a:t>
            </a:r>
          </a:p>
          <a:p>
            <a:pPr>
              <a:spcBef>
                <a:spcPct val="50000"/>
              </a:spcBef>
            </a:pPr>
            <a:r>
              <a:rPr lang="en-US" sz="2400" dirty="0">
                <a:latin typeface="Book Antiqua" pitchFamily="18" charset="0"/>
                <a:cs typeface="Arial" charset="0"/>
              </a:rPr>
              <a:t>F3 = 100(1.1)</a:t>
            </a:r>
            <a:r>
              <a:rPr lang="en-US" sz="2400" baseline="30000" dirty="0">
                <a:latin typeface="Book Antiqua" pitchFamily="18" charset="0"/>
                <a:cs typeface="Arial" charset="0"/>
              </a:rPr>
              <a:t>2 </a:t>
            </a:r>
            <a:r>
              <a:rPr lang="en-US" sz="2400" dirty="0">
                <a:latin typeface="Book Antiqua" pitchFamily="18" charset="0"/>
                <a:cs typeface="Arial" charset="0"/>
              </a:rPr>
              <a:t>[1+0.1] = 100(1.1)</a:t>
            </a:r>
            <a:r>
              <a:rPr lang="en-US" sz="2400" baseline="30000" dirty="0">
                <a:latin typeface="Book Antiqua" pitchFamily="18" charset="0"/>
                <a:cs typeface="Arial" charset="0"/>
              </a:rPr>
              <a:t>2 </a:t>
            </a:r>
            <a:r>
              <a:rPr lang="en-US" sz="2400" dirty="0">
                <a:latin typeface="Book Antiqua" pitchFamily="18" charset="0"/>
                <a:cs typeface="Arial" charset="0"/>
              </a:rPr>
              <a:t>[1.1] = 100(1.1)</a:t>
            </a:r>
            <a:r>
              <a:rPr lang="en-US" sz="2400" baseline="30000" dirty="0">
                <a:latin typeface="Book Antiqua" pitchFamily="18" charset="0"/>
                <a:cs typeface="Arial" charset="0"/>
              </a:rPr>
              <a:t>3 </a:t>
            </a:r>
            <a:endParaRPr lang="en-US" sz="2400" dirty="0">
              <a:latin typeface="Book Antiqua" pitchFamily="18" charset="0"/>
              <a:cs typeface="Arial" charset="0"/>
            </a:endParaRPr>
          </a:p>
        </p:txBody>
      </p:sp>
    </p:spTree>
    <p:extLst>
      <p:ext uri="{BB962C8B-B14F-4D97-AF65-F5344CB8AC3E}">
        <p14:creationId xmlns:p14="http://schemas.microsoft.com/office/powerpoint/2010/main" val="241546353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9">
                                            <p:txEl>
                                              <p:pRg st="0" end="0"/>
                                            </p:txEl>
                                          </p:spTgt>
                                        </p:tgtEl>
                                        <p:attrNameLst>
                                          <p:attrName>style.visibility</p:attrName>
                                        </p:attrNameLst>
                                      </p:cBhvr>
                                      <p:to>
                                        <p:strVal val="visible"/>
                                      </p:to>
                                    </p:set>
                                    <p:animEffect transition="in" filter="dissolve">
                                      <p:cBhvr>
                                        <p:cTn id="17" dur="500"/>
                                        <p:tgtEl>
                                          <p:spTgt spid="1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6">
                                            <p:txEl>
                                              <p:pRg st="0" end="0"/>
                                            </p:txEl>
                                          </p:spTgt>
                                        </p:tgtEl>
                                        <p:attrNameLst>
                                          <p:attrName>style.visibility</p:attrName>
                                        </p:attrNameLst>
                                      </p:cBhvr>
                                      <p:to>
                                        <p:strVal val="visible"/>
                                      </p:to>
                                    </p:set>
                                    <p:animEffect transition="in" filter="dissolve">
                                      <p:cBhvr>
                                        <p:cTn id="22" dur="500"/>
                                        <p:tgtEl>
                                          <p:spTgt spid="1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dissolv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0">
                                            <p:txEl>
                                              <p:pRg st="0" end="0"/>
                                            </p:txEl>
                                          </p:spTgt>
                                        </p:tgtEl>
                                        <p:attrNameLst>
                                          <p:attrName>style.visibility</p:attrName>
                                        </p:attrNameLst>
                                      </p:cBhvr>
                                      <p:to>
                                        <p:strVal val="visible"/>
                                      </p:to>
                                    </p:set>
                                    <p:animEffect transition="in" filter="dissolve">
                                      <p:cBhvr>
                                        <p:cTn id="32" dur="500"/>
                                        <p:tgtEl>
                                          <p:spTgt spid="20">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0">
                                            <p:txEl>
                                              <p:pRg st="1" end="1"/>
                                            </p:txEl>
                                          </p:spTgt>
                                        </p:tgtEl>
                                        <p:attrNameLst>
                                          <p:attrName>style.visibility</p:attrName>
                                        </p:attrNameLst>
                                      </p:cBhvr>
                                      <p:to>
                                        <p:strVal val="visible"/>
                                      </p:to>
                                    </p:set>
                                    <p:animEffect transition="in" filter="dissolve">
                                      <p:cBhvr>
                                        <p:cTn id="37" dur="500"/>
                                        <p:tgtEl>
                                          <p:spTgt spid="20">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7">
                                            <p:txEl>
                                              <p:pRg st="0" end="0"/>
                                            </p:txEl>
                                          </p:spTgt>
                                        </p:tgtEl>
                                        <p:attrNameLst>
                                          <p:attrName>style.visibility</p:attrName>
                                        </p:attrNameLst>
                                      </p:cBhvr>
                                      <p:to>
                                        <p:strVal val="visible"/>
                                      </p:to>
                                    </p:set>
                                    <p:animEffect transition="in" filter="dissolve">
                                      <p:cBhvr>
                                        <p:cTn id="42" dur="500"/>
                                        <p:tgtEl>
                                          <p:spTgt spid="17">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dissolve">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21">
                                            <p:txEl>
                                              <p:pRg st="0" end="0"/>
                                            </p:txEl>
                                          </p:spTgt>
                                        </p:tgtEl>
                                        <p:attrNameLst>
                                          <p:attrName>style.visibility</p:attrName>
                                        </p:attrNameLst>
                                      </p:cBhvr>
                                      <p:to>
                                        <p:strVal val="visible"/>
                                      </p:to>
                                    </p:set>
                                    <p:animEffect transition="in" filter="dissolve">
                                      <p:cBhvr>
                                        <p:cTn id="52" dur="500"/>
                                        <p:tgtEl>
                                          <p:spTgt spid="21">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21">
                                            <p:txEl>
                                              <p:pRg st="1" end="1"/>
                                            </p:txEl>
                                          </p:spTgt>
                                        </p:tgtEl>
                                        <p:attrNameLst>
                                          <p:attrName>style.visibility</p:attrName>
                                        </p:attrNameLst>
                                      </p:cBhvr>
                                      <p:to>
                                        <p:strVal val="visible"/>
                                      </p:to>
                                    </p:set>
                                    <p:animEffect transition="in" filter="dissolve">
                                      <p:cBhvr>
                                        <p:cTn id="57" dur="500"/>
                                        <p:tgtEl>
                                          <p:spTgt spid="21">
                                            <p:txEl>
                                              <p:pRg st="1" end="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18">
                                            <p:txEl>
                                              <p:pRg st="0" end="0"/>
                                            </p:txEl>
                                          </p:spTgt>
                                        </p:tgtEl>
                                        <p:attrNameLst>
                                          <p:attrName>style.visibility</p:attrName>
                                        </p:attrNameLst>
                                      </p:cBhvr>
                                      <p:to>
                                        <p:strVal val="visible"/>
                                      </p:to>
                                    </p:set>
                                    <p:animEffect transition="in" filter="dissolve">
                                      <p:cBhvr>
                                        <p:cTn id="62" dur="500"/>
                                        <p:tgtEl>
                                          <p:spTgt spid="18">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18">
                                            <p:txEl>
                                              <p:pRg st="1" end="1"/>
                                            </p:txEl>
                                          </p:spTgt>
                                        </p:tgtEl>
                                        <p:attrNameLst>
                                          <p:attrName>style.visibility</p:attrName>
                                        </p:attrNameLst>
                                      </p:cBhvr>
                                      <p:to>
                                        <p:strVal val="visible"/>
                                      </p:to>
                                    </p:set>
                                    <p:animEffect transition="in" filter="dissolve">
                                      <p:cBhvr>
                                        <p:cTn id="67" dur="500"/>
                                        <p:tgtEl>
                                          <p:spTgt spid="1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6" grpId="0" build="p"/>
      <p:bldP spid="17" grpId="0" build="p"/>
      <p:bldP spid="18" grpId="0" build="p"/>
      <p:bldP spid="19" grpId="0" build="p"/>
      <p:bldP spid="20" grpId="0" build="p"/>
      <p:bldP spid="2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A4D95-1F85-4AA8-99A9-7295930714B7}"/>
              </a:ext>
            </a:extLst>
          </p:cNvPr>
          <p:cNvSpPr>
            <a:spLocks noGrp="1"/>
          </p:cNvSpPr>
          <p:nvPr>
            <p:ph type="title"/>
          </p:nvPr>
        </p:nvSpPr>
        <p:spPr/>
        <p:txBody>
          <a:bodyPr/>
          <a:lstStyle/>
          <a:p>
            <a:r>
              <a:rPr lang="en-US" dirty="0"/>
              <a:t>Future Value (FV); Present Value (PV)</a:t>
            </a:r>
          </a:p>
        </p:txBody>
      </p:sp>
      <p:sp>
        <p:nvSpPr>
          <p:cNvPr id="3" name="Text Box 6">
            <a:extLst>
              <a:ext uri="{FF2B5EF4-FFF2-40B4-BE49-F238E27FC236}">
                <a16:creationId xmlns:a16="http://schemas.microsoft.com/office/drawing/2014/main" id="{F48903CB-CAA5-4698-A601-D501312C3F75}"/>
              </a:ext>
            </a:extLst>
          </p:cNvPr>
          <p:cNvSpPr txBox="1">
            <a:spLocks noChangeArrowheads="1"/>
          </p:cNvSpPr>
          <p:nvPr/>
        </p:nvSpPr>
        <p:spPr bwMode="auto">
          <a:xfrm>
            <a:off x="41190" y="827545"/>
            <a:ext cx="9144000" cy="3600986"/>
          </a:xfrm>
          <a:prstGeom prst="rect">
            <a:avLst/>
          </a:prstGeom>
          <a:noFill/>
          <a:ln w="12700">
            <a:noFill/>
            <a:miter lim="800000"/>
            <a:headEnd/>
            <a:tailEnd/>
          </a:ln>
        </p:spPr>
        <p:txBody>
          <a:bodyPr>
            <a:spAutoFit/>
          </a:bodyPr>
          <a:lstStyle/>
          <a:p>
            <a:pPr eaLnBrk="0" hangingPunct="0">
              <a:spcBef>
                <a:spcPct val="50000"/>
              </a:spcBef>
            </a:pPr>
            <a:r>
              <a:rPr lang="en-US" sz="2400" dirty="0">
                <a:latin typeface="Book Antiqua" pitchFamily="18" charset="0"/>
                <a:cs typeface="Arial" charset="0"/>
              </a:rPr>
              <a:t>P: The initial vale</a:t>
            </a:r>
          </a:p>
          <a:p>
            <a:pPr eaLnBrk="0" hangingPunct="0">
              <a:spcBef>
                <a:spcPct val="50000"/>
              </a:spcBef>
            </a:pPr>
            <a:r>
              <a:rPr lang="en-US" sz="2400" dirty="0">
                <a:latin typeface="Book Antiqua" pitchFamily="18" charset="0"/>
                <a:cs typeface="Arial" charset="0"/>
              </a:rPr>
              <a:t>MARR: Minimum Acceptable Rate of Return</a:t>
            </a:r>
          </a:p>
          <a:p>
            <a:pPr eaLnBrk="0" hangingPunct="0">
              <a:spcBef>
                <a:spcPct val="50000"/>
              </a:spcBef>
            </a:pPr>
            <a:r>
              <a:rPr lang="en-US" sz="2400" dirty="0">
                <a:latin typeface="Book Antiqua" pitchFamily="18" charset="0"/>
                <a:cs typeface="Arial" charset="0"/>
              </a:rPr>
              <a:t>F= P(1+MARR)</a:t>
            </a:r>
            <a:r>
              <a:rPr lang="en-US" sz="2400" baseline="30000" dirty="0">
                <a:latin typeface="Book Antiqua" pitchFamily="18" charset="0"/>
                <a:cs typeface="Arial" charset="0"/>
              </a:rPr>
              <a:t>N</a:t>
            </a:r>
          </a:p>
          <a:p>
            <a:pPr>
              <a:spcBef>
                <a:spcPct val="50000"/>
              </a:spcBef>
            </a:pPr>
            <a:r>
              <a:rPr lang="en-US" sz="2400" dirty="0">
                <a:latin typeface="Book Antiqua" pitchFamily="18" charset="0"/>
                <a:cs typeface="Arial" charset="0"/>
              </a:rPr>
              <a:t>P = F/(1+MARR)</a:t>
            </a:r>
            <a:r>
              <a:rPr lang="en-US" sz="2400" baseline="30000" dirty="0">
                <a:latin typeface="Book Antiqua" pitchFamily="18" charset="0"/>
                <a:cs typeface="Arial" charset="0"/>
              </a:rPr>
              <a:t>N</a:t>
            </a:r>
          </a:p>
          <a:p>
            <a:pPr>
              <a:spcBef>
                <a:spcPct val="50000"/>
              </a:spcBef>
            </a:pPr>
            <a:r>
              <a:rPr lang="en-US" sz="2400" dirty="0">
                <a:latin typeface="Book Antiqua" pitchFamily="18" charset="0"/>
                <a:cs typeface="Arial" charset="0"/>
              </a:rPr>
              <a:t>P = F/(1+r)</a:t>
            </a:r>
            <a:r>
              <a:rPr lang="en-US" sz="2400" baseline="30000" dirty="0">
                <a:latin typeface="Book Antiqua" pitchFamily="18" charset="0"/>
                <a:cs typeface="Arial" charset="0"/>
              </a:rPr>
              <a:t>N</a:t>
            </a:r>
          </a:p>
          <a:p>
            <a:pPr>
              <a:spcBef>
                <a:spcPct val="50000"/>
              </a:spcBef>
            </a:pPr>
            <a:r>
              <a:rPr lang="en-US" sz="2400" dirty="0">
                <a:latin typeface="Book Antiqua" pitchFamily="18" charset="0"/>
                <a:cs typeface="Arial" charset="0"/>
              </a:rPr>
              <a:t>P = F(1+r)</a:t>
            </a:r>
            <a:r>
              <a:rPr lang="en-US" sz="2400" baseline="30000" dirty="0">
                <a:latin typeface="Book Antiqua" pitchFamily="18" charset="0"/>
                <a:cs typeface="Arial" charset="0"/>
              </a:rPr>
              <a:t>-N</a:t>
            </a:r>
          </a:p>
          <a:p>
            <a:pPr>
              <a:spcBef>
                <a:spcPct val="50000"/>
              </a:spcBef>
            </a:pPr>
            <a:endParaRPr lang="en-US" sz="2400" baseline="30000" dirty="0">
              <a:latin typeface="Book Antiqua" pitchFamily="18" charset="0"/>
              <a:cs typeface="Arial" charset="0"/>
            </a:endParaRPr>
          </a:p>
        </p:txBody>
      </p:sp>
      <p:grpSp>
        <p:nvGrpSpPr>
          <p:cNvPr id="4" name="Group 3">
            <a:extLst>
              <a:ext uri="{FF2B5EF4-FFF2-40B4-BE49-F238E27FC236}">
                <a16:creationId xmlns:a16="http://schemas.microsoft.com/office/drawing/2014/main" id="{2BC66CDE-8D70-47F0-8696-0F0EAFED5863}"/>
              </a:ext>
            </a:extLst>
          </p:cNvPr>
          <p:cNvGrpSpPr/>
          <p:nvPr/>
        </p:nvGrpSpPr>
        <p:grpSpPr>
          <a:xfrm>
            <a:off x="6781800" y="2100828"/>
            <a:ext cx="3048000" cy="1371600"/>
            <a:chOff x="6096000" y="4572000"/>
            <a:chExt cx="3048000" cy="1371600"/>
          </a:xfrm>
        </p:grpSpPr>
        <p:cxnSp>
          <p:nvCxnSpPr>
            <p:cNvPr id="5" name="Straight Arrow Connector 4">
              <a:extLst>
                <a:ext uri="{FF2B5EF4-FFF2-40B4-BE49-F238E27FC236}">
                  <a16:creationId xmlns:a16="http://schemas.microsoft.com/office/drawing/2014/main" id="{753983F4-1E3D-4075-A9D6-76A00E604983}"/>
                </a:ext>
              </a:extLst>
            </p:cNvPr>
            <p:cNvCxnSpPr/>
            <p:nvPr/>
          </p:nvCxnSpPr>
          <p:spPr bwMode="auto">
            <a:xfrm>
              <a:off x="6629400" y="5334000"/>
              <a:ext cx="0" cy="609600"/>
            </a:xfrm>
            <a:prstGeom prst="straightConnector1">
              <a:avLst/>
            </a:prstGeom>
            <a:solidFill>
              <a:schemeClr val="accent1"/>
            </a:solidFill>
            <a:ln w="57150" cap="flat" cmpd="sng" algn="ctr">
              <a:solidFill>
                <a:srgbClr val="00B050"/>
              </a:solidFill>
              <a:prstDash val="solid"/>
              <a:round/>
              <a:headEnd type="triangle" w="med" len="med"/>
              <a:tailEnd type="none" w="med" len="med"/>
            </a:ln>
            <a:effectLst/>
          </p:spPr>
        </p:cxnSp>
        <p:cxnSp>
          <p:nvCxnSpPr>
            <p:cNvPr id="6" name="Straight Connector 5">
              <a:extLst>
                <a:ext uri="{FF2B5EF4-FFF2-40B4-BE49-F238E27FC236}">
                  <a16:creationId xmlns:a16="http://schemas.microsoft.com/office/drawing/2014/main" id="{E39050E0-444F-4922-A705-827344B6889D}"/>
                </a:ext>
              </a:extLst>
            </p:cNvPr>
            <p:cNvCxnSpPr/>
            <p:nvPr/>
          </p:nvCxnSpPr>
          <p:spPr bwMode="auto">
            <a:xfrm>
              <a:off x="6096000" y="5943600"/>
              <a:ext cx="3048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 name="Straight Arrow Connector 6">
              <a:extLst>
                <a:ext uri="{FF2B5EF4-FFF2-40B4-BE49-F238E27FC236}">
                  <a16:creationId xmlns:a16="http://schemas.microsoft.com/office/drawing/2014/main" id="{178D58DA-B9E8-4A77-9778-3C18C9FD9617}"/>
                </a:ext>
              </a:extLst>
            </p:cNvPr>
            <p:cNvCxnSpPr/>
            <p:nvPr/>
          </p:nvCxnSpPr>
          <p:spPr bwMode="auto">
            <a:xfrm>
              <a:off x="8686800" y="4572000"/>
              <a:ext cx="0" cy="1371600"/>
            </a:xfrm>
            <a:prstGeom prst="straightConnector1">
              <a:avLst/>
            </a:prstGeom>
            <a:solidFill>
              <a:schemeClr val="accent1"/>
            </a:solidFill>
            <a:ln w="57150" cap="flat" cmpd="sng" algn="ctr">
              <a:solidFill>
                <a:srgbClr val="FF0000"/>
              </a:solidFill>
              <a:prstDash val="solid"/>
              <a:round/>
              <a:headEnd type="triangle" w="med" len="med"/>
              <a:tailEnd type="none" w="med" len="med"/>
            </a:ln>
            <a:effectLst/>
          </p:spPr>
        </p:cxnSp>
      </p:grpSp>
      <p:sp>
        <p:nvSpPr>
          <p:cNvPr id="8" name="Text Box 6">
            <a:extLst>
              <a:ext uri="{FF2B5EF4-FFF2-40B4-BE49-F238E27FC236}">
                <a16:creationId xmlns:a16="http://schemas.microsoft.com/office/drawing/2014/main" id="{C6CDD996-B1E1-4CD9-BA97-49ED9F5B6F1B}"/>
              </a:ext>
            </a:extLst>
          </p:cNvPr>
          <p:cNvSpPr txBox="1">
            <a:spLocks noChangeArrowheads="1"/>
          </p:cNvSpPr>
          <p:nvPr/>
        </p:nvSpPr>
        <p:spPr bwMode="auto">
          <a:xfrm>
            <a:off x="152400" y="4267200"/>
            <a:ext cx="10515600" cy="2077492"/>
          </a:xfrm>
          <a:prstGeom prst="rect">
            <a:avLst/>
          </a:prstGeom>
          <a:noFill/>
          <a:ln w="12700">
            <a:noFill/>
            <a:miter lim="800000"/>
            <a:headEnd/>
            <a:tailEnd/>
          </a:ln>
        </p:spPr>
        <p:txBody>
          <a:bodyPr wrap="square">
            <a:spAutoFit/>
          </a:bodyPr>
          <a:lstStyle/>
          <a:p>
            <a:pPr>
              <a:spcBef>
                <a:spcPct val="50000"/>
              </a:spcBef>
            </a:pPr>
            <a:r>
              <a:rPr lang="en-US" sz="2400" dirty="0">
                <a:latin typeface="Book Antiqua" pitchFamily="18" charset="0"/>
                <a:cs typeface="Arial" charset="0"/>
              </a:rPr>
              <a:t>r = the minimum acceptable rate of return </a:t>
            </a:r>
          </a:p>
          <a:p>
            <a:pPr>
              <a:spcBef>
                <a:spcPct val="50000"/>
              </a:spcBef>
            </a:pPr>
            <a:endParaRPr lang="en-US" sz="900" baseline="30000" dirty="0">
              <a:latin typeface="Book Antiqua" pitchFamily="18" charset="0"/>
              <a:cs typeface="Arial" charset="0"/>
            </a:endParaRPr>
          </a:p>
          <a:p>
            <a:pPr>
              <a:spcBef>
                <a:spcPct val="50000"/>
              </a:spcBef>
            </a:pPr>
            <a:r>
              <a:rPr lang="en-US" sz="2400" dirty="0">
                <a:latin typeface="Book Antiqua" pitchFamily="18" charset="0"/>
                <a:cs typeface="Arial" charset="0"/>
              </a:rPr>
              <a:t>=FV(r, N,PMT,PV,0</a:t>
            </a:r>
            <a:r>
              <a:rPr lang="en-US" sz="2400" dirty="0">
                <a:latin typeface="Book Antiqua" pitchFamily="18" charset="0"/>
                <a:cs typeface="Arial" charset="0"/>
                <a:sym typeface="Wingdings" panose="05000000000000000000" pitchFamily="2" charset="2"/>
              </a:rPr>
              <a:t></a:t>
            </a:r>
            <a:r>
              <a:rPr lang="en-US" sz="2400" dirty="0">
                <a:latin typeface="Book Antiqua" pitchFamily="18" charset="0"/>
                <a:cs typeface="Arial" charset="0"/>
              </a:rPr>
              <a:t> EOY) = </a:t>
            </a:r>
          </a:p>
          <a:p>
            <a:pPr>
              <a:spcBef>
                <a:spcPct val="50000"/>
              </a:spcBef>
            </a:pPr>
            <a:endParaRPr lang="en-US" sz="2400" baseline="30000" dirty="0">
              <a:latin typeface="Book Antiqua" pitchFamily="18" charset="0"/>
              <a:cs typeface="Arial" charset="0"/>
            </a:endParaRPr>
          </a:p>
          <a:p>
            <a:pPr>
              <a:spcBef>
                <a:spcPct val="50000"/>
              </a:spcBef>
            </a:pPr>
            <a:r>
              <a:rPr lang="en-US" sz="2400" dirty="0">
                <a:latin typeface="Book Antiqua" pitchFamily="18" charset="0"/>
                <a:cs typeface="Arial" charset="0"/>
              </a:rPr>
              <a:t>=PV(r, N,PMT,FV,0 </a:t>
            </a:r>
            <a:r>
              <a:rPr lang="en-US" sz="2400" dirty="0">
                <a:latin typeface="Book Antiqua" pitchFamily="18" charset="0"/>
                <a:cs typeface="Arial" charset="0"/>
                <a:sym typeface="Wingdings" panose="05000000000000000000" pitchFamily="2" charset="2"/>
              </a:rPr>
              <a:t></a:t>
            </a:r>
            <a:r>
              <a:rPr lang="en-US" sz="2400" dirty="0">
                <a:latin typeface="Book Antiqua" pitchFamily="18" charset="0"/>
                <a:cs typeface="Arial" charset="0"/>
              </a:rPr>
              <a:t>EOY) = </a:t>
            </a:r>
            <a:endParaRPr lang="en-US" sz="2800" baseline="30000" dirty="0"/>
          </a:p>
        </p:txBody>
      </p:sp>
    </p:spTree>
    <p:extLst>
      <p:ext uri="{BB962C8B-B14F-4D97-AF65-F5344CB8AC3E}">
        <p14:creationId xmlns:p14="http://schemas.microsoft.com/office/powerpoint/2010/main" val="218714153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8">
                                            <p:txEl>
                                              <p:pRg st="0" end="0"/>
                                            </p:txEl>
                                          </p:spTgt>
                                        </p:tgtEl>
                                        <p:attrNameLst>
                                          <p:attrName>style.visibility</p:attrName>
                                        </p:attrNameLst>
                                      </p:cBhvr>
                                      <p:to>
                                        <p:strVal val="visible"/>
                                      </p:to>
                                    </p:set>
                                    <p:animEffect transition="in" filter="dissolve">
                                      <p:cBhvr>
                                        <p:cTn id="37" dur="500"/>
                                        <p:tgtEl>
                                          <p:spTgt spid="8">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8">
                                            <p:txEl>
                                              <p:pRg st="2" end="2"/>
                                            </p:txEl>
                                          </p:spTgt>
                                        </p:tgtEl>
                                        <p:attrNameLst>
                                          <p:attrName>style.visibility</p:attrName>
                                        </p:attrNameLst>
                                      </p:cBhvr>
                                      <p:to>
                                        <p:strVal val="visible"/>
                                      </p:to>
                                    </p:set>
                                    <p:animEffect transition="in" filter="dissolve">
                                      <p:cBhvr>
                                        <p:cTn id="42" dur="500"/>
                                        <p:tgtEl>
                                          <p:spTgt spid="8">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8">
                                            <p:txEl>
                                              <p:pRg st="4" end="4"/>
                                            </p:txEl>
                                          </p:spTgt>
                                        </p:tgtEl>
                                        <p:attrNameLst>
                                          <p:attrName>style.visibility</p:attrName>
                                        </p:attrNameLst>
                                      </p:cBhvr>
                                      <p:to>
                                        <p:strVal val="visible"/>
                                      </p:to>
                                    </p:set>
                                    <p:animEffect transition="in" filter="dissolve">
                                      <p:cBhvr>
                                        <p:cTn id="47"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975B3-904C-4051-9A48-54660F5EE789}"/>
              </a:ext>
            </a:extLst>
          </p:cNvPr>
          <p:cNvSpPr>
            <a:spLocks noGrp="1"/>
          </p:cNvSpPr>
          <p:nvPr>
            <p:ph type="title"/>
          </p:nvPr>
        </p:nvSpPr>
        <p:spPr/>
        <p:txBody>
          <a:bodyPr/>
          <a:lstStyle/>
          <a:p>
            <a:r>
              <a:rPr lang="en-US" dirty="0"/>
              <a:t>Present Value Index Table</a:t>
            </a:r>
          </a:p>
        </p:txBody>
      </p:sp>
      <p:graphicFrame>
        <p:nvGraphicFramePr>
          <p:cNvPr id="11" name="Object 2">
            <a:extLst>
              <a:ext uri="{FF2B5EF4-FFF2-40B4-BE49-F238E27FC236}">
                <a16:creationId xmlns:a16="http://schemas.microsoft.com/office/drawing/2014/main" id="{A8D28D04-134E-41DA-98E9-D30AC2F41784}"/>
              </a:ext>
            </a:extLst>
          </p:cNvPr>
          <p:cNvGraphicFramePr>
            <a:graphicFrameLocks noChangeAspect="1"/>
          </p:cNvGraphicFramePr>
          <p:nvPr/>
        </p:nvGraphicFramePr>
        <p:xfrm>
          <a:off x="214312" y="697079"/>
          <a:ext cx="11522111" cy="2808121"/>
        </p:xfrm>
        <a:graphic>
          <a:graphicData uri="http://schemas.openxmlformats.org/presentationml/2006/ole">
            <mc:AlternateContent xmlns:mc="http://schemas.openxmlformats.org/markup-compatibility/2006">
              <mc:Choice xmlns:v="urn:schemas-microsoft-com:vml" Requires="v">
                <p:oleObj spid="_x0000_s3128" name="Worksheet" r:id="rId3" imgW="8715508" imgH="2124212" progId="Excel.Sheet.12">
                  <p:embed/>
                </p:oleObj>
              </mc:Choice>
              <mc:Fallback>
                <p:oleObj name="Worksheet" r:id="rId3" imgW="8715508" imgH="2124212" progId="Excel.Sheet.12">
                  <p:embed/>
                  <p:pic>
                    <p:nvPicPr>
                      <p:cNvPr id="11" name="Object 2">
                        <a:extLst>
                          <a:ext uri="{FF2B5EF4-FFF2-40B4-BE49-F238E27FC236}">
                            <a16:creationId xmlns:a16="http://schemas.microsoft.com/office/drawing/2014/main" id="{A8D28D04-134E-41DA-98E9-D30AC2F41784}"/>
                          </a:ext>
                        </a:extLst>
                      </p:cNvPr>
                      <p:cNvPicPr>
                        <a:picLocks noChangeAspect="1" noChangeArrowheads="1"/>
                      </p:cNvPicPr>
                      <p:nvPr/>
                    </p:nvPicPr>
                    <p:blipFill>
                      <a:blip r:embed="rId4"/>
                      <a:srcRect/>
                      <a:stretch>
                        <a:fillRect/>
                      </a:stretch>
                    </p:blipFill>
                    <p:spPr bwMode="auto">
                      <a:xfrm>
                        <a:off x="214312" y="697079"/>
                        <a:ext cx="11522111" cy="2808121"/>
                      </a:xfrm>
                      <a:prstGeom prst="rect">
                        <a:avLst/>
                      </a:prstGeom>
                      <a:noFill/>
                      <a:ln>
                        <a:noFill/>
                      </a:ln>
                      <a:effectLst/>
                    </p:spPr>
                  </p:pic>
                </p:oleObj>
              </mc:Fallback>
            </mc:AlternateContent>
          </a:graphicData>
        </a:graphic>
      </p:graphicFrame>
      <p:pic>
        <p:nvPicPr>
          <p:cNvPr id="6" name="Picture 5">
            <a:extLst>
              <a:ext uri="{FF2B5EF4-FFF2-40B4-BE49-F238E27FC236}">
                <a16:creationId xmlns:a16="http://schemas.microsoft.com/office/drawing/2014/main" id="{834A45E4-88D2-4A7D-A6E0-5084128A76C8}"/>
              </a:ext>
            </a:extLst>
          </p:cNvPr>
          <p:cNvPicPr>
            <a:picLocks noChangeAspect="1"/>
          </p:cNvPicPr>
          <p:nvPr/>
        </p:nvPicPr>
        <p:blipFill>
          <a:blip r:embed="rId5"/>
          <a:stretch>
            <a:fillRect/>
          </a:stretch>
        </p:blipFill>
        <p:spPr>
          <a:xfrm>
            <a:off x="214312" y="3657600"/>
            <a:ext cx="6596841" cy="2640341"/>
          </a:xfrm>
          <a:prstGeom prst="rect">
            <a:avLst/>
          </a:prstGeom>
        </p:spPr>
      </p:pic>
      <p:sp>
        <p:nvSpPr>
          <p:cNvPr id="15" name="Rectangle 14">
            <a:extLst>
              <a:ext uri="{FF2B5EF4-FFF2-40B4-BE49-F238E27FC236}">
                <a16:creationId xmlns:a16="http://schemas.microsoft.com/office/drawing/2014/main" id="{D344F6FE-9AA4-4542-B8E1-A45D09850EAC}"/>
              </a:ext>
            </a:extLst>
          </p:cNvPr>
          <p:cNvSpPr/>
          <p:nvPr/>
        </p:nvSpPr>
        <p:spPr bwMode="auto">
          <a:xfrm>
            <a:off x="457199" y="3886200"/>
            <a:ext cx="6353953" cy="2411741"/>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graphicFrame>
        <p:nvGraphicFramePr>
          <p:cNvPr id="12" name="Object 11">
            <a:extLst>
              <a:ext uri="{FF2B5EF4-FFF2-40B4-BE49-F238E27FC236}">
                <a16:creationId xmlns:a16="http://schemas.microsoft.com/office/drawing/2014/main" id="{691F97E3-2C27-498B-8103-78E021F0324F}"/>
              </a:ext>
            </a:extLst>
          </p:cNvPr>
          <p:cNvGraphicFramePr>
            <a:graphicFrameLocks noChangeAspect="1"/>
          </p:cNvGraphicFramePr>
          <p:nvPr/>
        </p:nvGraphicFramePr>
        <p:xfrm>
          <a:off x="422031" y="3886200"/>
          <a:ext cx="6353953" cy="2411741"/>
        </p:xfrm>
        <a:graphic>
          <a:graphicData uri="http://schemas.openxmlformats.org/presentationml/2006/ole">
            <mc:AlternateContent xmlns:mc="http://schemas.openxmlformats.org/markup-compatibility/2006">
              <mc:Choice xmlns:v="urn:schemas-microsoft-com:vml" Requires="v">
                <p:oleObj spid="_x0000_s3129" name="Worksheet" r:id="rId6" imgW="7524661" imgH="2809836" progId="Excel.Sheet.12">
                  <p:embed/>
                </p:oleObj>
              </mc:Choice>
              <mc:Fallback>
                <p:oleObj name="Worksheet" r:id="rId6" imgW="7524661" imgH="2809836" progId="Excel.Sheet.12">
                  <p:embed/>
                  <p:pic>
                    <p:nvPicPr>
                      <p:cNvPr id="12" name="Object 11">
                        <a:extLst>
                          <a:ext uri="{FF2B5EF4-FFF2-40B4-BE49-F238E27FC236}">
                            <a16:creationId xmlns:a16="http://schemas.microsoft.com/office/drawing/2014/main" id="{691F97E3-2C27-498B-8103-78E021F0324F}"/>
                          </a:ext>
                        </a:extLst>
                      </p:cNvPr>
                      <p:cNvPicPr/>
                      <p:nvPr/>
                    </p:nvPicPr>
                    <p:blipFill>
                      <a:blip r:embed="rId7"/>
                      <a:stretch>
                        <a:fillRect/>
                      </a:stretch>
                    </p:blipFill>
                    <p:spPr>
                      <a:xfrm>
                        <a:off x="422031" y="3886200"/>
                        <a:ext cx="6353953" cy="2411741"/>
                      </a:xfrm>
                      <a:prstGeom prst="rect">
                        <a:avLst/>
                      </a:prstGeom>
                    </p:spPr>
                  </p:pic>
                </p:oleObj>
              </mc:Fallback>
            </mc:AlternateContent>
          </a:graphicData>
        </a:graphic>
      </p:graphicFrame>
      <p:graphicFrame>
        <p:nvGraphicFramePr>
          <p:cNvPr id="3" name="Object 2">
            <a:extLst>
              <a:ext uri="{FF2B5EF4-FFF2-40B4-BE49-F238E27FC236}">
                <a16:creationId xmlns:a16="http://schemas.microsoft.com/office/drawing/2014/main" id="{59C04875-62B9-47D8-828E-AC219D63AE03}"/>
              </a:ext>
            </a:extLst>
          </p:cNvPr>
          <p:cNvGraphicFramePr>
            <a:graphicFrameLocks noChangeAspect="1"/>
          </p:cNvGraphicFramePr>
          <p:nvPr/>
        </p:nvGraphicFramePr>
        <p:xfrm>
          <a:off x="6994336" y="4878351"/>
          <a:ext cx="3064064" cy="1419589"/>
        </p:xfrm>
        <a:graphic>
          <a:graphicData uri="http://schemas.openxmlformats.org/presentationml/2006/ole">
            <mc:AlternateContent xmlns:mc="http://schemas.openxmlformats.org/markup-compatibility/2006">
              <mc:Choice xmlns:v="urn:schemas-microsoft-com:vml" Requires="v">
                <p:oleObj spid="_x0000_s3130" name="Worksheet" r:id="rId8" imgW="2076191" imgH="961894" progId="Excel.Sheet.12">
                  <p:embed/>
                </p:oleObj>
              </mc:Choice>
              <mc:Fallback>
                <p:oleObj name="Worksheet" r:id="rId8" imgW="2076191" imgH="961894" progId="Excel.Sheet.12">
                  <p:embed/>
                  <p:pic>
                    <p:nvPicPr>
                      <p:cNvPr id="3" name="Object 2">
                        <a:extLst>
                          <a:ext uri="{FF2B5EF4-FFF2-40B4-BE49-F238E27FC236}">
                            <a16:creationId xmlns:a16="http://schemas.microsoft.com/office/drawing/2014/main" id="{59C04875-62B9-47D8-828E-AC219D63AE03}"/>
                          </a:ext>
                        </a:extLst>
                      </p:cNvPr>
                      <p:cNvPicPr/>
                      <p:nvPr/>
                    </p:nvPicPr>
                    <p:blipFill>
                      <a:blip r:embed="rId9"/>
                      <a:stretch>
                        <a:fillRect/>
                      </a:stretch>
                    </p:blipFill>
                    <p:spPr>
                      <a:xfrm>
                        <a:off x="6994336" y="4878351"/>
                        <a:ext cx="3064064" cy="1419589"/>
                      </a:xfrm>
                      <a:prstGeom prst="rect">
                        <a:avLst/>
                      </a:prstGeom>
                    </p:spPr>
                  </p:pic>
                </p:oleObj>
              </mc:Fallback>
            </mc:AlternateContent>
          </a:graphicData>
        </a:graphic>
      </p:graphicFrame>
    </p:spTree>
    <p:extLst>
      <p:ext uri="{BB962C8B-B14F-4D97-AF65-F5344CB8AC3E}">
        <p14:creationId xmlns:p14="http://schemas.microsoft.com/office/powerpoint/2010/main" val="282934059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3B5F8-B0F4-46E4-837A-7919787A5914}"/>
              </a:ext>
            </a:extLst>
          </p:cNvPr>
          <p:cNvSpPr>
            <a:spLocks noGrp="1"/>
          </p:cNvSpPr>
          <p:nvPr>
            <p:ph type="title"/>
          </p:nvPr>
        </p:nvSpPr>
        <p:spPr/>
        <p:txBody>
          <a:bodyPr/>
          <a:lstStyle/>
          <a:p>
            <a:r>
              <a:rPr lang="en-US" dirty="0"/>
              <a:t>Back to the PBP Example</a:t>
            </a:r>
          </a:p>
        </p:txBody>
      </p:sp>
      <p:sp>
        <p:nvSpPr>
          <p:cNvPr id="3" name="Rectangle 3">
            <a:extLst>
              <a:ext uri="{FF2B5EF4-FFF2-40B4-BE49-F238E27FC236}">
                <a16:creationId xmlns:a16="http://schemas.microsoft.com/office/drawing/2014/main" id="{2ACBC401-8D0D-40E7-A98F-3D4B21A7F955}"/>
              </a:ext>
            </a:extLst>
          </p:cNvPr>
          <p:cNvSpPr txBox="1">
            <a:spLocks noChangeArrowheads="1"/>
          </p:cNvSpPr>
          <p:nvPr/>
        </p:nvSpPr>
        <p:spPr bwMode="auto">
          <a:xfrm>
            <a:off x="14416" y="677562"/>
            <a:ext cx="12101384" cy="2743200"/>
          </a:xfrm>
          <a:prstGeom prst="rect">
            <a:avLst/>
          </a:prstGeom>
          <a:noFill/>
          <a:ln w="9525">
            <a:noFill/>
            <a:miter lim="800000"/>
            <a:headEnd/>
            <a:tailEnd/>
          </a:ln>
        </p:spPr>
        <p:txBody>
          <a:bodyPr/>
          <a:lstStyle/>
          <a:p>
            <a:pPr>
              <a:spcBef>
                <a:spcPts val="0"/>
              </a:spcBef>
              <a:spcAft>
                <a:spcPts val="0"/>
              </a:spcAft>
            </a:pPr>
            <a:r>
              <a:rPr lang="en-US" sz="2400" dirty="0">
                <a:latin typeface="Book Antiqua" pitchFamily="18" charset="0"/>
                <a:ea typeface="Times New Roman"/>
              </a:rPr>
              <a:t>The initial investment of a project at the </a:t>
            </a:r>
            <a:r>
              <a:rPr lang="en-US" sz="2400" b="1" dirty="0">
                <a:solidFill>
                  <a:srgbClr val="C00000"/>
                </a:solidFill>
                <a:latin typeface="Book Antiqua" pitchFamily="18" charset="0"/>
                <a:ea typeface="Times New Roman"/>
              </a:rPr>
              <a:t>end of year 0 is 10 million </a:t>
            </a:r>
            <a:r>
              <a:rPr lang="en-US" sz="2400" dirty="0">
                <a:latin typeface="Book Antiqua" pitchFamily="18" charset="0"/>
                <a:ea typeface="Times New Roman"/>
              </a:rPr>
              <a:t>dollars. </a:t>
            </a:r>
            <a:r>
              <a:rPr lang="en-US" sz="2400" b="1" dirty="0">
                <a:solidFill>
                  <a:srgbClr val="C00000"/>
                </a:solidFill>
                <a:latin typeface="Book Antiqua" pitchFamily="18" charset="0"/>
                <a:ea typeface="Times New Roman"/>
              </a:rPr>
              <a:t>Depreciation</a:t>
            </a:r>
            <a:r>
              <a:rPr lang="en-US" sz="2400" dirty="0">
                <a:latin typeface="Book Antiqua" pitchFamily="18" charset="0"/>
                <a:ea typeface="Times New Roman"/>
              </a:rPr>
              <a:t> is computed using </a:t>
            </a:r>
            <a:r>
              <a:rPr lang="en-US" sz="2400" b="1" dirty="0">
                <a:solidFill>
                  <a:srgbClr val="C00000"/>
                </a:solidFill>
                <a:latin typeface="Book Antiqua" pitchFamily="18" charset="0"/>
                <a:ea typeface="Times New Roman"/>
              </a:rPr>
              <a:t>straight-line </a:t>
            </a:r>
            <a:r>
              <a:rPr lang="en-US" sz="2400" dirty="0">
                <a:latin typeface="Book Antiqua" pitchFamily="18" charset="0"/>
                <a:ea typeface="Times New Roman"/>
              </a:rPr>
              <a:t>method with accounting </a:t>
            </a:r>
            <a:r>
              <a:rPr lang="en-US" sz="2400" b="1" dirty="0">
                <a:solidFill>
                  <a:srgbClr val="C00000"/>
                </a:solidFill>
                <a:latin typeface="Book Antiqua" pitchFamily="18" charset="0"/>
                <a:ea typeface="Times New Roman"/>
              </a:rPr>
              <a:t>life of five years </a:t>
            </a:r>
            <a:r>
              <a:rPr lang="en-US" sz="2400" dirty="0">
                <a:latin typeface="Book Antiqua" pitchFamily="18" charset="0"/>
                <a:ea typeface="Times New Roman"/>
              </a:rPr>
              <a:t>and </a:t>
            </a:r>
            <a:r>
              <a:rPr lang="en-US" sz="2400" b="1" dirty="0">
                <a:solidFill>
                  <a:srgbClr val="C00000"/>
                </a:solidFill>
                <a:latin typeface="Book Antiqua" pitchFamily="18" charset="0"/>
                <a:ea typeface="Times New Roman"/>
              </a:rPr>
              <a:t>zero salvage </a:t>
            </a:r>
            <a:r>
              <a:rPr lang="en-US" sz="2400" dirty="0">
                <a:latin typeface="Book Antiqua" pitchFamily="18" charset="0"/>
                <a:ea typeface="Times New Roman"/>
              </a:rPr>
              <a:t>value. </a:t>
            </a:r>
            <a:r>
              <a:rPr lang="en-US" sz="2400" b="1" dirty="0">
                <a:solidFill>
                  <a:srgbClr val="C00000"/>
                </a:solidFill>
                <a:latin typeface="Book Antiqua" pitchFamily="18" charset="0"/>
                <a:ea typeface="Times New Roman"/>
              </a:rPr>
              <a:t>Net income before tax and depreciation is 3 million dollars per year</a:t>
            </a:r>
            <a:r>
              <a:rPr lang="en-US" sz="2400" dirty="0">
                <a:latin typeface="Book Antiqua" pitchFamily="18" charset="0"/>
                <a:ea typeface="Times New Roman"/>
              </a:rPr>
              <a:t>. The </a:t>
            </a:r>
            <a:r>
              <a:rPr lang="en-US" sz="2400" b="1" dirty="0">
                <a:solidFill>
                  <a:srgbClr val="C00000"/>
                </a:solidFill>
                <a:latin typeface="Book Antiqua" pitchFamily="18" charset="0"/>
                <a:ea typeface="Times New Roman"/>
              </a:rPr>
              <a:t>tax rate is 40%. </a:t>
            </a:r>
            <a:r>
              <a:rPr lang="en-US" sz="2400" dirty="0">
                <a:latin typeface="Book Antiqua" pitchFamily="18" charset="0"/>
                <a:ea typeface="Times New Roman"/>
              </a:rPr>
              <a:t>Compute net income after tax in Year 1. Compute net cash inflow in Year 1. At the end of year 7 we sell everything for 5 million dollars. Compute NPV and IRR. </a:t>
            </a:r>
          </a:p>
          <a:p>
            <a:pPr>
              <a:spcBef>
                <a:spcPts val="0"/>
              </a:spcBef>
              <a:spcAft>
                <a:spcPts val="0"/>
              </a:spcAft>
            </a:pPr>
            <a:endParaRPr lang="en-US" sz="1400" dirty="0">
              <a:latin typeface="Book Antiqua" pitchFamily="18" charset="0"/>
              <a:ea typeface="Times New Roman"/>
            </a:endParaRPr>
          </a:p>
        </p:txBody>
      </p:sp>
      <p:sp>
        <p:nvSpPr>
          <p:cNvPr id="4" name="Rectangle 3">
            <a:extLst>
              <a:ext uri="{FF2B5EF4-FFF2-40B4-BE49-F238E27FC236}">
                <a16:creationId xmlns:a16="http://schemas.microsoft.com/office/drawing/2014/main" id="{F2DF4AF2-23FD-467F-B370-C11D5A5CF0FC}"/>
              </a:ext>
            </a:extLst>
          </p:cNvPr>
          <p:cNvSpPr txBox="1">
            <a:spLocks noChangeArrowheads="1"/>
          </p:cNvSpPr>
          <p:nvPr/>
        </p:nvSpPr>
        <p:spPr bwMode="auto">
          <a:xfrm>
            <a:off x="76200" y="3208638"/>
            <a:ext cx="9182669" cy="2971800"/>
          </a:xfrm>
          <a:prstGeom prst="rect">
            <a:avLst/>
          </a:prstGeom>
          <a:noFill/>
          <a:ln w="9525">
            <a:noFill/>
            <a:miter lim="800000"/>
            <a:headEnd/>
            <a:tailEnd/>
          </a:ln>
        </p:spPr>
        <p:txBody>
          <a:bodyPr/>
          <a:lstStyle/>
          <a:p>
            <a:pPr>
              <a:spcBef>
                <a:spcPts val="0"/>
              </a:spcBef>
              <a:spcAft>
                <a:spcPts val="0"/>
              </a:spcAft>
            </a:pPr>
            <a:r>
              <a:rPr lang="en-US" sz="2400" dirty="0">
                <a:latin typeface="Book Antiqua" pitchFamily="18" charset="0"/>
                <a:ea typeface="Times New Roman"/>
              </a:rPr>
              <a:t>Net Income Before Tax and Depreciation 	3</a:t>
            </a:r>
          </a:p>
          <a:p>
            <a:pPr>
              <a:spcBef>
                <a:spcPts val="0"/>
              </a:spcBef>
              <a:spcAft>
                <a:spcPts val="0"/>
              </a:spcAft>
            </a:pPr>
            <a:r>
              <a:rPr lang="en-US" sz="2400" dirty="0">
                <a:latin typeface="Book Antiqua" pitchFamily="18" charset="0"/>
                <a:ea typeface="Times New Roman"/>
              </a:rPr>
              <a:t>Depreciation 						2</a:t>
            </a:r>
          </a:p>
          <a:p>
            <a:pPr>
              <a:spcBef>
                <a:spcPts val="0"/>
              </a:spcBef>
              <a:spcAft>
                <a:spcPts val="0"/>
              </a:spcAft>
            </a:pPr>
            <a:r>
              <a:rPr lang="en-US" sz="2400" dirty="0">
                <a:latin typeface="Book Antiqua" pitchFamily="18" charset="0"/>
                <a:ea typeface="Times New Roman"/>
              </a:rPr>
              <a:t>Income Before Tax					1</a:t>
            </a:r>
          </a:p>
          <a:p>
            <a:pPr>
              <a:spcBef>
                <a:spcPts val="0"/>
              </a:spcBef>
              <a:spcAft>
                <a:spcPts val="0"/>
              </a:spcAft>
            </a:pPr>
            <a:r>
              <a:rPr lang="en-US" sz="2400" dirty="0">
                <a:latin typeface="Book Antiqua" pitchFamily="18" charset="0"/>
                <a:ea typeface="Times New Roman"/>
              </a:rPr>
              <a:t>Tax							0.4</a:t>
            </a:r>
          </a:p>
          <a:p>
            <a:pPr>
              <a:spcBef>
                <a:spcPts val="0"/>
              </a:spcBef>
              <a:spcAft>
                <a:spcPts val="0"/>
              </a:spcAft>
            </a:pPr>
            <a:r>
              <a:rPr lang="en-US" sz="2400" dirty="0">
                <a:latin typeface="Book Antiqua" pitchFamily="18" charset="0"/>
                <a:ea typeface="Times New Roman"/>
              </a:rPr>
              <a:t>Net Income After Tax				0.6</a:t>
            </a:r>
          </a:p>
          <a:p>
            <a:pPr>
              <a:spcBef>
                <a:spcPts val="0"/>
              </a:spcBef>
              <a:spcAft>
                <a:spcPts val="0"/>
              </a:spcAft>
            </a:pPr>
            <a:r>
              <a:rPr lang="en-US" sz="2400" dirty="0">
                <a:latin typeface="Book Antiqua" pitchFamily="18" charset="0"/>
                <a:ea typeface="Times New Roman"/>
              </a:rPr>
              <a:t>Cash Flow of Depreciation				2</a:t>
            </a:r>
          </a:p>
          <a:p>
            <a:pPr>
              <a:spcBef>
                <a:spcPts val="0"/>
              </a:spcBef>
              <a:spcAft>
                <a:spcPts val="0"/>
              </a:spcAft>
            </a:pPr>
            <a:r>
              <a:rPr lang="en-US" sz="2400" dirty="0">
                <a:latin typeface="Book Antiqua" pitchFamily="18" charset="0"/>
                <a:ea typeface="Times New Roman"/>
              </a:rPr>
              <a:t>Net cash flow per year				2.6</a:t>
            </a:r>
          </a:p>
          <a:p>
            <a:pPr>
              <a:spcBef>
                <a:spcPts val="0"/>
              </a:spcBef>
              <a:spcAft>
                <a:spcPts val="0"/>
              </a:spcAft>
            </a:pPr>
            <a:r>
              <a:rPr lang="en-US" sz="2400" dirty="0">
                <a:latin typeface="Book Antiqua" pitchFamily="18" charset="0"/>
                <a:ea typeface="Times New Roman"/>
              </a:rPr>
              <a:t>This is true for the first 5 yeas. </a:t>
            </a:r>
          </a:p>
        </p:txBody>
      </p:sp>
    </p:spTree>
    <p:extLst>
      <p:ext uri="{BB962C8B-B14F-4D97-AF65-F5344CB8AC3E}">
        <p14:creationId xmlns:p14="http://schemas.microsoft.com/office/powerpoint/2010/main" val="164953879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dissolv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dissolv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dissolv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dissolv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dissolve">
                                      <p:cBhvr>
                                        <p:cTn id="4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2CF02-876E-413F-BDF2-99BA28F53880}"/>
              </a:ext>
            </a:extLst>
          </p:cNvPr>
          <p:cNvSpPr>
            <a:spLocks noGrp="1"/>
          </p:cNvSpPr>
          <p:nvPr>
            <p:ph type="title"/>
          </p:nvPr>
        </p:nvSpPr>
        <p:spPr/>
        <p:txBody>
          <a:bodyPr/>
          <a:lstStyle/>
          <a:p>
            <a:r>
              <a:rPr lang="en-US" dirty="0"/>
              <a:t>Future Value (FV); Present Value (PV)</a:t>
            </a:r>
          </a:p>
        </p:txBody>
      </p:sp>
      <p:sp>
        <p:nvSpPr>
          <p:cNvPr id="3" name="Text Box 6">
            <a:extLst>
              <a:ext uri="{FF2B5EF4-FFF2-40B4-BE49-F238E27FC236}">
                <a16:creationId xmlns:a16="http://schemas.microsoft.com/office/drawing/2014/main" id="{E9D09EF5-901F-4D4E-BFA1-5FFCB09039AF}"/>
              </a:ext>
            </a:extLst>
          </p:cNvPr>
          <p:cNvSpPr txBox="1">
            <a:spLocks noChangeArrowheads="1"/>
          </p:cNvSpPr>
          <p:nvPr/>
        </p:nvSpPr>
        <p:spPr bwMode="auto">
          <a:xfrm>
            <a:off x="22655" y="533400"/>
            <a:ext cx="7063946" cy="2923877"/>
          </a:xfrm>
          <a:prstGeom prst="rect">
            <a:avLst/>
          </a:prstGeom>
          <a:noFill/>
          <a:ln w="12700">
            <a:noFill/>
            <a:miter lim="800000"/>
            <a:headEnd/>
            <a:tailEnd/>
          </a:ln>
        </p:spPr>
        <p:txBody>
          <a:bodyPr wrap="square">
            <a:spAutoFit/>
          </a:bodyPr>
          <a:lstStyle/>
          <a:p>
            <a:pPr eaLnBrk="0" hangingPunct="0">
              <a:spcBef>
                <a:spcPts val="0"/>
              </a:spcBef>
              <a:spcAft>
                <a:spcPts val="1200"/>
              </a:spcAft>
            </a:pPr>
            <a:r>
              <a:rPr lang="en-US" sz="2400" dirty="0">
                <a:latin typeface="Book Antiqua" pitchFamily="18" charset="0"/>
                <a:cs typeface="Arial" charset="0"/>
              </a:rPr>
              <a:t>But after year 5 we do not have depreciation.</a:t>
            </a:r>
          </a:p>
          <a:p>
            <a:pPr eaLnBrk="0" hangingPunct="0">
              <a:spcBef>
                <a:spcPts val="0"/>
              </a:spcBef>
              <a:spcAft>
                <a:spcPts val="1200"/>
              </a:spcAft>
            </a:pPr>
            <a:r>
              <a:rPr lang="en-US" sz="2400" dirty="0">
                <a:latin typeface="Book Antiqua" pitchFamily="18" charset="0"/>
                <a:cs typeface="Arial" charset="0"/>
              </a:rPr>
              <a:t>Therefore, the two million dollars depreciation is not a cost anymore.  Our revenue will increases by </a:t>
            </a:r>
          </a:p>
          <a:p>
            <a:pPr eaLnBrk="0" hangingPunct="0">
              <a:spcBef>
                <a:spcPts val="0"/>
              </a:spcBef>
              <a:spcAft>
                <a:spcPts val="1200"/>
              </a:spcAft>
            </a:pPr>
            <a:r>
              <a:rPr lang="en-US" sz="2400" dirty="0">
                <a:latin typeface="Book Antiqua" pitchFamily="18" charset="0"/>
                <a:cs typeface="Arial" charset="0"/>
              </a:rPr>
              <a:t>2(1-0.4) = 1.2 million dollars. </a:t>
            </a:r>
          </a:p>
          <a:p>
            <a:pPr eaLnBrk="0" hangingPunct="0">
              <a:spcBef>
                <a:spcPts val="0"/>
              </a:spcBef>
              <a:spcAft>
                <a:spcPts val="1200"/>
              </a:spcAft>
            </a:pPr>
            <a:r>
              <a:rPr lang="en-US" sz="2400" dirty="0">
                <a:latin typeface="Book Antiqua" pitchFamily="18" charset="0"/>
                <a:cs typeface="Arial" charset="0"/>
              </a:rPr>
              <a:t>Net income after tax = 0.6+1.2 =1.8 </a:t>
            </a:r>
          </a:p>
          <a:p>
            <a:pPr eaLnBrk="0" hangingPunct="0">
              <a:spcBef>
                <a:spcPts val="0"/>
              </a:spcBef>
              <a:spcAft>
                <a:spcPts val="1200"/>
              </a:spcAft>
            </a:pPr>
            <a:r>
              <a:rPr lang="en-US" sz="2400" dirty="0">
                <a:latin typeface="Book Antiqua" pitchFamily="18" charset="0"/>
                <a:cs typeface="Arial" charset="0"/>
              </a:rPr>
              <a:t>You do not believe me?</a:t>
            </a:r>
          </a:p>
        </p:txBody>
      </p:sp>
      <p:cxnSp>
        <p:nvCxnSpPr>
          <p:cNvPr id="4" name="Straight Arrow Connector 3">
            <a:extLst>
              <a:ext uri="{FF2B5EF4-FFF2-40B4-BE49-F238E27FC236}">
                <a16:creationId xmlns:a16="http://schemas.microsoft.com/office/drawing/2014/main" id="{DDBA63AA-2357-4E03-B50C-2A6EE24BCE5D}"/>
              </a:ext>
            </a:extLst>
          </p:cNvPr>
          <p:cNvCxnSpPr/>
          <p:nvPr/>
        </p:nvCxnSpPr>
        <p:spPr bwMode="auto">
          <a:xfrm flipV="1">
            <a:off x="8077199" y="2362200"/>
            <a:ext cx="0" cy="1676400"/>
          </a:xfrm>
          <a:prstGeom prst="straightConnector1">
            <a:avLst/>
          </a:prstGeom>
          <a:solidFill>
            <a:schemeClr val="accent1"/>
          </a:solidFill>
          <a:ln w="57150" cap="flat" cmpd="sng" algn="ctr">
            <a:solidFill>
              <a:srgbClr val="FF0000"/>
            </a:solidFill>
            <a:prstDash val="solid"/>
            <a:round/>
            <a:headEnd type="triangle" w="med" len="med"/>
            <a:tailEnd type="none" w="med" len="med"/>
          </a:ln>
          <a:effectLst/>
        </p:spPr>
      </p:cxnSp>
      <p:cxnSp>
        <p:nvCxnSpPr>
          <p:cNvPr id="5" name="Straight Connector 4">
            <a:extLst>
              <a:ext uri="{FF2B5EF4-FFF2-40B4-BE49-F238E27FC236}">
                <a16:creationId xmlns:a16="http://schemas.microsoft.com/office/drawing/2014/main" id="{620ABF52-FDA5-48AA-BFA5-2EC2D4A75294}"/>
              </a:ext>
            </a:extLst>
          </p:cNvPr>
          <p:cNvCxnSpPr/>
          <p:nvPr/>
        </p:nvCxnSpPr>
        <p:spPr bwMode="auto">
          <a:xfrm>
            <a:off x="8077200" y="2362200"/>
            <a:ext cx="3733801"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 name="Straight Arrow Connector 5">
            <a:extLst>
              <a:ext uri="{FF2B5EF4-FFF2-40B4-BE49-F238E27FC236}">
                <a16:creationId xmlns:a16="http://schemas.microsoft.com/office/drawing/2014/main" id="{90290F75-3EC4-4871-9772-7C7E21215EF6}"/>
              </a:ext>
            </a:extLst>
          </p:cNvPr>
          <p:cNvCxnSpPr/>
          <p:nvPr/>
        </p:nvCxnSpPr>
        <p:spPr bwMode="auto">
          <a:xfrm>
            <a:off x="8610599" y="1692027"/>
            <a:ext cx="0" cy="685800"/>
          </a:xfrm>
          <a:prstGeom prst="straightConnector1">
            <a:avLst/>
          </a:prstGeom>
          <a:solidFill>
            <a:schemeClr val="accent1"/>
          </a:solidFill>
          <a:ln w="57150" cap="flat" cmpd="sng" algn="ctr">
            <a:solidFill>
              <a:srgbClr val="00B050"/>
            </a:solidFill>
            <a:prstDash val="solid"/>
            <a:round/>
            <a:headEnd type="triangle" w="med" len="med"/>
            <a:tailEnd type="none" w="med" len="med"/>
          </a:ln>
          <a:effectLst/>
        </p:spPr>
      </p:cxnSp>
      <p:cxnSp>
        <p:nvCxnSpPr>
          <p:cNvPr id="7" name="Straight Arrow Connector 6">
            <a:extLst>
              <a:ext uri="{FF2B5EF4-FFF2-40B4-BE49-F238E27FC236}">
                <a16:creationId xmlns:a16="http://schemas.microsoft.com/office/drawing/2014/main" id="{5FE6966F-28CE-4F53-AB76-8FFFB357EF02}"/>
              </a:ext>
            </a:extLst>
          </p:cNvPr>
          <p:cNvCxnSpPr/>
          <p:nvPr/>
        </p:nvCxnSpPr>
        <p:spPr bwMode="auto">
          <a:xfrm>
            <a:off x="9143999" y="1687727"/>
            <a:ext cx="0" cy="685800"/>
          </a:xfrm>
          <a:prstGeom prst="straightConnector1">
            <a:avLst/>
          </a:prstGeom>
          <a:solidFill>
            <a:schemeClr val="accent1"/>
          </a:solidFill>
          <a:ln w="57150" cap="flat" cmpd="sng" algn="ctr">
            <a:solidFill>
              <a:srgbClr val="00B050"/>
            </a:solidFill>
            <a:prstDash val="solid"/>
            <a:round/>
            <a:headEnd type="triangle" w="med" len="med"/>
            <a:tailEnd type="none" w="med" len="med"/>
          </a:ln>
          <a:effectLst/>
        </p:spPr>
      </p:cxnSp>
      <p:cxnSp>
        <p:nvCxnSpPr>
          <p:cNvPr id="8" name="Straight Arrow Connector 7">
            <a:extLst>
              <a:ext uri="{FF2B5EF4-FFF2-40B4-BE49-F238E27FC236}">
                <a16:creationId xmlns:a16="http://schemas.microsoft.com/office/drawing/2014/main" id="{D809E066-ED9B-4A70-A4F8-CB423F9F1EBA}"/>
              </a:ext>
            </a:extLst>
          </p:cNvPr>
          <p:cNvCxnSpPr/>
          <p:nvPr/>
        </p:nvCxnSpPr>
        <p:spPr bwMode="auto">
          <a:xfrm>
            <a:off x="9677399" y="1687727"/>
            <a:ext cx="0" cy="685800"/>
          </a:xfrm>
          <a:prstGeom prst="straightConnector1">
            <a:avLst/>
          </a:prstGeom>
          <a:solidFill>
            <a:schemeClr val="accent1"/>
          </a:solidFill>
          <a:ln w="57150" cap="flat" cmpd="sng" algn="ctr">
            <a:solidFill>
              <a:srgbClr val="00B050"/>
            </a:solidFill>
            <a:prstDash val="solid"/>
            <a:round/>
            <a:headEnd type="triangle" w="med" len="med"/>
            <a:tailEnd type="none" w="med" len="med"/>
          </a:ln>
          <a:effectLst/>
        </p:spPr>
      </p:cxnSp>
      <p:cxnSp>
        <p:nvCxnSpPr>
          <p:cNvPr id="9" name="Straight Arrow Connector 8">
            <a:extLst>
              <a:ext uri="{FF2B5EF4-FFF2-40B4-BE49-F238E27FC236}">
                <a16:creationId xmlns:a16="http://schemas.microsoft.com/office/drawing/2014/main" id="{E9015C4D-AD84-46FB-979A-F6DD01AC1C8B}"/>
              </a:ext>
            </a:extLst>
          </p:cNvPr>
          <p:cNvCxnSpPr/>
          <p:nvPr/>
        </p:nvCxnSpPr>
        <p:spPr bwMode="auto">
          <a:xfrm>
            <a:off x="10210799" y="1687727"/>
            <a:ext cx="0" cy="685800"/>
          </a:xfrm>
          <a:prstGeom prst="straightConnector1">
            <a:avLst/>
          </a:prstGeom>
          <a:solidFill>
            <a:schemeClr val="accent1"/>
          </a:solidFill>
          <a:ln w="57150" cap="flat" cmpd="sng" algn="ctr">
            <a:solidFill>
              <a:srgbClr val="00B050"/>
            </a:solidFill>
            <a:prstDash val="solid"/>
            <a:round/>
            <a:headEnd type="triangle" w="med" len="med"/>
            <a:tailEnd type="none" w="med" len="med"/>
          </a:ln>
          <a:effectLst/>
        </p:spPr>
      </p:cxnSp>
      <p:cxnSp>
        <p:nvCxnSpPr>
          <p:cNvPr id="10" name="Straight Arrow Connector 9">
            <a:extLst>
              <a:ext uri="{FF2B5EF4-FFF2-40B4-BE49-F238E27FC236}">
                <a16:creationId xmlns:a16="http://schemas.microsoft.com/office/drawing/2014/main" id="{DA9D3C72-B183-4068-A131-75683951E12B}"/>
              </a:ext>
            </a:extLst>
          </p:cNvPr>
          <p:cNvCxnSpPr/>
          <p:nvPr/>
        </p:nvCxnSpPr>
        <p:spPr bwMode="auto">
          <a:xfrm>
            <a:off x="10744199" y="1687727"/>
            <a:ext cx="0" cy="685800"/>
          </a:xfrm>
          <a:prstGeom prst="straightConnector1">
            <a:avLst/>
          </a:prstGeom>
          <a:solidFill>
            <a:schemeClr val="accent1"/>
          </a:solidFill>
          <a:ln w="57150" cap="flat" cmpd="sng" algn="ctr">
            <a:solidFill>
              <a:srgbClr val="00B050"/>
            </a:solidFill>
            <a:prstDash val="solid"/>
            <a:round/>
            <a:headEnd type="triangle" w="med" len="med"/>
            <a:tailEnd type="none" w="med" len="med"/>
          </a:ln>
          <a:effectLst/>
        </p:spPr>
      </p:cxnSp>
      <p:sp>
        <p:nvSpPr>
          <p:cNvPr id="11" name="Rectangle 3">
            <a:extLst>
              <a:ext uri="{FF2B5EF4-FFF2-40B4-BE49-F238E27FC236}">
                <a16:creationId xmlns:a16="http://schemas.microsoft.com/office/drawing/2014/main" id="{EBC3FF87-80C4-43CD-B123-C0E48A34E40D}"/>
              </a:ext>
            </a:extLst>
          </p:cNvPr>
          <p:cNvSpPr txBox="1">
            <a:spLocks noChangeArrowheads="1"/>
          </p:cNvSpPr>
          <p:nvPr/>
        </p:nvSpPr>
        <p:spPr bwMode="auto">
          <a:xfrm>
            <a:off x="22655" y="3460254"/>
            <a:ext cx="9192928" cy="2422451"/>
          </a:xfrm>
          <a:prstGeom prst="rect">
            <a:avLst/>
          </a:prstGeom>
          <a:noFill/>
          <a:ln w="9525">
            <a:noFill/>
            <a:miter lim="800000"/>
            <a:headEnd/>
            <a:tailEnd/>
          </a:ln>
        </p:spPr>
        <p:txBody>
          <a:bodyPr/>
          <a:lstStyle/>
          <a:p>
            <a:pPr>
              <a:spcBef>
                <a:spcPts val="0"/>
              </a:spcBef>
              <a:spcAft>
                <a:spcPts val="1200"/>
              </a:spcAft>
            </a:pPr>
            <a:r>
              <a:rPr lang="en-US" sz="2400" dirty="0">
                <a:latin typeface="Book Antiqua" pitchFamily="18" charset="0"/>
                <a:ea typeface="Times New Roman"/>
              </a:rPr>
              <a:t>Net Income Before Tax and Depreciation 	3</a:t>
            </a:r>
          </a:p>
          <a:p>
            <a:pPr>
              <a:spcBef>
                <a:spcPts val="0"/>
              </a:spcBef>
              <a:spcAft>
                <a:spcPts val="1200"/>
              </a:spcAft>
            </a:pPr>
            <a:r>
              <a:rPr lang="en-US" sz="2400" dirty="0">
                <a:latin typeface="Book Antiqua" pitchFamily="18" charset="0"/>
                <a:ea typeface="Times New Roman"/>
              </a:rPr>
              <a:t>Depreciation						0 </a:t>
            </a:r>
          </a:p>
          <a:p>
            <a:pPr>
              <a:spcBef>
                <a:spcPts val="0"/>
              </a:spcBef>
              <a:spcAft>
                <a:spcPts val="1200"/>
              </a:spcAft>
            </a:pPr>
            <a:r>
              <a:rPr lang="en-US" sz="2400" dirty="0">
                <a:latin typeface="Book Antiqua" pitchFamily="18" charset="0"/>
                <a:ea typeface="Times New Roman"/>
              </a:rPr>
              <a:t>Income Before Tax					3</a:t>
            </a:r>
          </a:p>
          <a:p>
            <a:pPr>
              <a:spcBef>
                <a:spcPts val="0"/>
              </a:spcBef>
              <a:spcAft>
                <a:spcPts val="1200"/>
              </a:spcAft>
            </a:pPr>
            <a:r>
              <a:rPr lang="en-US" sz="2400" dirty="0">
                <a:latin typeface="Book Antiqua" pitchFamily="18" charset="0"/>
                <a:ea typeface="Times New Roman"/>
              </a:rPr>
              <a:t>Tax					         0.4(3) =1.2</a:t>
            </a:r>
          </a:p>
          <a:p>
            <a:pPr>
              <a:spcBef>
                <a:spcPts val="0"/>
              </a:spcBef>
              <a:spcAft>
                <a:spcPts val="1200"/>
              </a:spcAft>
            </a:pPr>
            <a:r>
              <a:rPr lang="en-US" sz="2400" dirty="0">
                <a:latin typeface="Book Antiqua" pitchFamily="18" charset="0"/>
                <a:ea typeface="Times New Roman"/>
              </a:rPr>
              <a:t>Net Income After Tax in Year 6			1.8</a:t>
            </a:r>
          </a:p>
        </p:txBody>
      </p:sp>
      <p:cxnSp>
        <p:nvCxnSpPr>
          <p:cNvPr id="12" name="Straight Arrow Connector 11">
            <a:extLst>
              <a:ext uri="{FF2B5EF4-FFF2-40B4-BE49-F238E27FC236}">
                <a16:creationId xmlns:a16="http://schemas.microsoft.com/office/drawing/2014/main" id="{48A21F9A-3A0F-4B50-8C09-6C85ADEA32D7}"/>
              </a:ext>
            </a:extLst>
          </p:cNvPr>
          <p:cNvCxnSpPr/>
          <p:nvPr/>
        </p:nvCxnSpPr>
        <p:spPr bwMode="auto">
          <a:xfrm>
            <a:off x="11277599" y="1763927"/>
            <a:ext cx="0" cy="609600"/>
          </a:xfrm>
          <a:prstGeom prst="straightConnector1">
            <a:avLst/>
          </a:prstGeom>
          <a:solidFill>
            <a:schemeClr val="accent1"/>
          </a:solidFill>
          <a:ln w="57150" cap="flat" cmpd="sng" algn="ctr">
            <a:solidFill>
              <a:srgbClr val="00B050"/>
            </a:solidFill>
            <a:prstDash val="solid"/>
            <a:round/>
            <a:headEnd type="triangle" w="med" len="med"/>
            <a:tailEnd type="none" w="med" len="med"/>
          </a:ln>
          <a:effectLst/>
        </p:spPr>
      </p:cxnSp>
      <p:cxnSp>
        <p:nvCxnSpPr>
          <p:cNvPr id="13" name="Straight Arrow Connector 12">
            <a:extLst>
              <a:ext uri="{FF2B5EF4-FFF2-40B4-BE49-F238E27FC236}">
                <a16:creationId xmlns:a16="http://schemas.microsoft.com/office/drawing/2014/main" id="{1545BB2F-534C-44B5-B832-F57ED27AC4B6}"/>
              </a:ext>
            </a:extLst>
          </p:cNvPr>
          <p:cNvCxnSpPr/>
          <p:nvPr/>
        </p:nvCxnSpPr>
        <p:spPr bwMode="auto">
          <a:xfrm>
            <a:off x="11811000" y="1001927"/>
            <a:ext cx="1" cy="1371600"/>
          </a:xfrm>
          <a:prstGeom prst="straightConnector1">
            <a:avLst/>
          </a:prstGeom>
          <a:solidFill>
            <a:schemeClr val="accent1"/>
          </a:solidFill>
          <a:ln w="57150" cap="flat" cmpd="sng" algn="ctr">
            <a:solidFill>
              <a:srgbClr val="00B050"/>
            </a:solidFill>
            <a:prstDash val="solid"/>
            <a:round/>
            <a:headEnd type="triangle" w="med" len="med"/>
            <a:tailEnd type="none" w="med" len="med"/>
          </a:ln>
          <a:effectLst/>
        </p:spPr>
      </p:cxnSp>
      <p:sp>
        <p:nvSpPr>
          <p:cNvPr id="14" name="Rectangle 3">
            <a:extLst>
              <a:ext uri="{FF2B5EF4-FFF2-40B4-BE49-F238E27FC236}">
                <a16:creationId xmlns:a16="http://schemas.microsoft.com/office/drawing/2014/main" id="{BD1704E0-43D6-4CF9-BA26-4CA92A6249A1}"/>
              </a:ext>
            </a:extLst>
          </p:cNvPr>
          <p:cNvSpPr txBox="1">
            <a:spLocks noChangeArrowheads="1"/>
          </p:cNvSpPr>
          <p:nvPr/>
        </p:nvSpPr>
        <p:spPr bwMode="auto">
          <a:xfrm>
            <a:off x="22655" y="6084994"/>
            <a:ext cx="9182669" cy="445873"/>
          </a:xfrm>
          <a:prstGeom prst="rect">
            <a:avLst/>
          </a:prstGeom>
          <a:noFill/>
          <a:ln w="9525">
            <a:noFill/>
            <a:miter lim="800000"/>
            <a:headEnd/>
            <a:tailEnd/>
          </a:ln>
        </p:spPr>
        <p:txBody>
          <a:bodyPr/>
          <a:lstStyle/>
          <a:p>
            <a:pPr>
              <a:spcBef>
                <a:spcPts val="0"/>
              </a:spcBef>
              <a:spcAft>
                <a:spcPts val="0"/>
              </a:spcAft>
            </a:pPr>
            <a:r>
              <a:rPr lang="en-US" sz="2400" dirty="0">
                <a:latin typeface="Book Antiqua" pitchFamily="18" charset="0"/>
                <a:ea typeface="Times New Roman"/>
              </a:rPr>
              <a:t>Net Income After Tax in Year 7    1.8+5(1-0.4) = 4.8</a:t>
            </a:r>
          </a:p>
        </p:txBody>
      </p:sp>
    </p:spTree>
    <p:extLst>
      <p:ext uri="{BB962C8B-B14F-4D97-AF65-F5344CB8AC3E}">
        <p14:creationId xmlns:p14="http://schemas.microsoft.com/office/powerpoint/2010/main" val="53108642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0" end="0"/>
                                            </p:txEl>
                                          </p:spTgt>
                                        </p:tgtEl>
                                        <p:attrNameLst>
                                          <p:attrName>style.visibility</p:attrName>
                                        </p:attrNameLst>
                                      </p:cBhvr>
                                      <p:to>
                                        <p:strVal val="visible"/>
                                      </p:to>
                                    </p:set>
                                    <p:animEffect transition="in" filter="dissolve">
                                      <p:cBhvr>
                                        <p:cTn id="37" dur="500"/>
                                        <p:tgtEl>
                                          <p:spTgt spid="3">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
                                            <p:txEl>
                                              <p:pRg st="1" end="1"/>
                                            </p:txEl>
                                          </p:spTgt>
                                        </p:tgtEl>
                                        <p:attrNameLst>
                                          <p:attrName>style.visibility</p:attrName>
                                        </p:attrNameLst>
                                      </p:cBhvr>
                                      <p:to>
                                        <p:strVal val="visible"/>
                                      </p:to>
                                    </p:set>
                                    <p:animEffect transition="in" filter="dissolve">
                                      <p:cBhvr>
                                        <p:cTn id="42" dur="500"/>
                                        <p:tgtEl>
                                          <p:spTgt spid="3">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3">
                                            <p:txEl>
                                              <p:pRg st="2" end="2"/>
                                            </p:txEl>
                                          </p:spTgt>
                                        </p:tgtEl>
                                        <p:attrNameLst>
                                          <p:attrName>style.visibility</p:attrName>
                                        </p:attrNameLst>
                                      </p:cBhvr>
                                      <p:to>
                                        <p:strVal val="visible"/>
                                      </p:to>
                                    </p:set>
                                    <p:animEffect transition="in" filter="dissolve">
                                      <p:cBhvr>
                                        <p:cTn id="47" dur="500"/>
                                        <p:tgtEl>
                                          <p:spTgt spid="3">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3">
                                            <p:txEl>
                                              <p:pRg st="3" end="3"/>
                                            </p:txEl>
                                          </p:spTgt>
                                        </p:tgtEl>
                                        <p:attrNameLst>
                                          <p:attrName>style.visibility</p:attrName>
                                        </p:attrNameLst>
                                      </p:cBhvr>
                                      <p:to>
                                        <p:strVal val="visible"/>
                                      </p:to>
                                    </p:set>
                                    <p:animEffect transition="in" filter="dissolve">
                                      <p:cBhvr>
                                        <p:cTn id="52" dur="500"/>
                                        <p:tgtEl>
                                          <p:spTgt spid="3">
                                            <p:txEl>
                                              <p:pRg st="3" end="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3">
                                            <p:txEl>
                                              <p:pRg st="4" end="4"/>
                                            </p:txEl>
                                          </p:spTgt>
                                        </p:tgtEl>
                                        <p:attrNameLst>
                                          <p:attrName>style.visibility</p:attrName>
                                        </p:attrNameLst>
                                      </p:cBhvr>
                                      <p:to>
                                        <p:strVal val="visible"/>
                                      </p:to>
                                    </p:set>
                                    <p:animEffect transition="in" filter="dissolve">
                                      <p:cBhvr>
                                        <p:cTn id="57" dur="500"/>
                                        <p:tgtEl>
                                          <p:spTgt spid="3">
                                            <p:txEl>
                                              <p:pRg st="4" end="4"/>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11">
                                            <p:txEl>
                                              <p:pRg st="0" end="0"/>
                                            </p:txEl>
                                          </p:spTgt>
                                        </p:tgtEl>
                                        <p:attrNameLst>
                                          <p:attrName>style.visibility</p:attrName>
                                        </p:attrNameLst>
                                      </p:cBhvr>
                                      <p:to>
                                        <p:strVal val="visible"/>
                                      </p:to>
                                    </p:set>
                                    <p:animEffect transition="in" filter="dissolve">
                                      <p:cBhvr>
                                        <p:cTn id="62" dur="500"/>
                                        <p:tgtEl>
                                          <p:spTgt spid="11">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11">
                                            <p:txEl>
                                              <p:pRg st="1" end="1"/>
                                            </p:txEl>
                                          </p:spTgt>
                                        </p:tgtEl>
                                        <p:attrNameLst>
                                          <p:attrName>style.visibility</p:attrName>
                                        </p:attrNameLst>
                                      </p:cBhvr>
                                      <p:to>
                                        <p:strVal val="visible"/>
                                      </p:to>
                                    </p:set>
                                    <p:animEffect transition="in" filter="dissolve">
                                      <p:cBhvr>
                                        <p:cTn id="67" dur="500"/>
                                        <p:tgtEl>
                                          <p:spTgt spid="11">
                                            <p:txEl>
                                              <p:pRg st="1" end="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11">
                                            <p:txEl>
                                              <p:pRg st="2" end="2"/>
                                            </p:txEl>
                                          </p:spTgt>
                                        </p:tgtEl>
                                        <p:attrNameLst>
                                          <p:attrName>style.visibility</p:attrName>
                                        </p:attrNameLst>
                                      </p:cBhvr>
                                      <p:to>
                                        <p:strVal val="visible"/>
                                      </p:to>
                                    </p:set>
                                    <p:animEffect transition="in" filter="dissolve">
                                      <p:cBhvr>
                                        <p:cTn id="72" dur="500"/>
                                        <p:tgtEl>
                                          <p:spTgt spid="11">
                                            <p:txEl>
                                              <p:pRg st="2" end="2"/>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11">
                                            <p:txEl>
                                              <p:pRg st="3" end="3"/>
                                            </p:txEl>
                                          </p:spTgt>
                                        </p:tgtEl>
                                        <p:attrNameLst>
                                          <p:attrName>style.visibility</p:attrName>
                                        </p:attrNameLst>
                                      </p:cBhvr>
                                      <p:to>
                                        <p:strVal val="visible"/>
                                      </p:to>
                                    </p:set>
                                    <p:animEffect transition="in" filter="dissolve">
                                      <p:cBhvr>
                                        <p:cTn id="77" dur="500"/>
                                        <p:tgtEl>
                                          <p:spTgt spid="11">
                                            <p:txEl>
                                              <p:pRg st="3" end="3"/>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grpId="0" nodeType="clickEffect">
                                  <p:stCondLst>
                                    <p:cond delay="0"/>
                                  </p:stCondLst>
                                  <p:childTnLst>
                                    <p:set>
                                      <p:cBhvr>
                                        <p:cTn id="81" dur="1" fill="hold">
                                          <p:stCondLst>
                                            <p:cond delay="0"/>
                                          </p:stCondLst>
                                        </p:cTn>
                                        <p:tgtEl>
                                          <p:spTgt spid="11">
                                            <p:txEl>
                                              <p:pRg st="4" end="4"/>
                                            </p:txEl>
                                          </p:spTgt>
                                        </p:tgtEl>
                                        <p:attrNameLst>
                                          <p:attrName>style.visibility</p:attrName>
                                        </p:attrNameLst>
                                      </p:cBhvr>
                                      <p:to>
                                        <p:strVal val="visible"/>
                                      </p:to>
                                    </p:set>
                                    <p:animEffect transition="in" filter="dissolve">
                                      <p:cBhvr>
                                        <p:cTn id="82" dur="500"/>
                                        <p:tgtEl>
                                          <p:spTgt spid="11">
                                            <p:txEl>
                                              <p:pRg st="4" end="4"/>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nodeType="clickEffect">
                                  <p:stCondLst>
                                    <p:cond delay="0"/>
                                  </p:stCondLst>
                                  <p:childTnLst>
                                    <p:set>
                                      <p:cBhvr>
                                        <p:cTn id="86" dur="1" fill="hold">
                                          <p:stCondLst>
                                            <p:cond delay="0"/>
                                          </p:stCondLst>
                                        </p:cTn>
                                        <p:tgtEl>
                                          <p:spTgt spid="12"/>
                                        </p:tgtEl>
                                        <p:attrNameLst>
                                          <p:attrName>style.visibility</p:attrName>
                                        </p:attrNameLst>
                                      </p:cBhvr>
                                      <p:to>
                                        <p:strVal val="visible"/>
                                      </p:to>
                                    </p:set>
                                    <p:animEffect transition="in" filter="fade">
                                      <p:cBhvr>
                                        <p:cTn id="87" dur="500"/>
                                        <p:tgtEl>
                                          <p:spTgt spid="12"/>
                                        </p:tgtEl>
                                      </p:cBhvr>
                                    </p:animEffect>
                                  </p:childTnLst>
                                </p:cTn>
                              </p:par>
                            </p:childTnLst>
                          </p:cTn>
                        </p:par>
                      </p:childTnLst>
                    </p:cTn>
                  </p:par>
                  <p:par>
                    <p:cTn id="88" fill="hold">
                      <p:stCondLst>
                        <p:cond delay="indefinite"/>
                      </p:stCondLst>
                      <p:childTnLst>
                        <p:par>
                          <p:cTn id="89" fill="hold">
                            <p:stCondLst>
                              <p:cond delay="0"/>
                            </p:stCondLst>
                            <p:childTnLst>
                              <p:par>
                                <p:cTn id="90" presetID="9" presetClass="entr" presetSubtype="0" fill="hold" grpId="0" nodeType="clickEffect">
                                  <p:stCondLst>
                                    <p:cond delay="0"/>
                                  </p:stCondLst>
                                  <p:childTnLst>
                                    <p:set>
                                      <p:cBhvr>
                                        <p:cTn id="91" dur="1" fill="hold">
                                          <p:stCondLst>
                                            <p:cond delay="0"/>
                                          </p:stCondLst>
                                        </p:cTn>
                                        <p:tgtEl>
                                          <p:spTgt spid="14">
                                            <p:txEl>
                                              <p:pRg st="0" end="0"/>
                                            </p:txEl>
                                          </p:spTgt>
                                        </p:tgtEl>
                                        <p:attrNameLst>
                                          <p:attrName>style.visibility</p:attrName>
                                        </p:attrNameLst>
                                      </p:cBhvr>
                                      <p:to>
                                        <p:strVal val="visible"/>
                                      </p:to>
                                    </p:set>
                                    <p:animEffect transition="in" filter="dissolve">
                                      <p:cBhvr>
                                        <p:cTn id="92" dur="500"/>
                                        <p:tgtEl>
                                          <p:spTgt spid="14">
                                            <p:txEl>
                                              <p:pRg st="0" end="0"/>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nodeType="clickEffect">
                                  <p:stCondLst>
                                    <p:cond delay="0"/>
                                  </p:stCondLst>
                                  <p:childTnLst>
                                    <p:set>
                                      <p:cBhvr>
                                        <p:cTn id="96" dur="1" fill="hold">
                                          <p:stCondLst>
                                            <p:cond delay="0"/>
                                          </p:stCondLst>
                                        </p:cTn>
                                        <p:tgtEl>
                                          <p:spTgt spid="13"/>
                                        </p:tgtEl>
                                        <p:attrNameLst>
                                          <p:attrName>style.visibility</p:attrName>
                                        </p:attrNameLst>
                                      </p:cBhvr>
                                      <p:to>
                                        <p:strVal val="visible"/>
                                      </p:to>
                                    </p:set>
                                    <p:animEffect transition="in" filter="fade">
                                      <p:cBhvr>
                                        <p:cTn id="9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1" grpId="0" build="p"/>
      <p:bldP spid="1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09122-9FC7-4C2F-94CF-01EA68EF66CD}"/>
              </a:ext>
            </a:extLst>
          </p:cNvPr>
          <p:cNvSpPr>
            <a:spLocks noGrp="1"/>
          </p:cNvSpPr>
          <p:nvPr>
            <p:ph type="title"/>
          </p:nvPr>
        </p:nvSpPr>
        <p:spPr/>
        <p:txBody>
          <a:bodyPr/>
          <a:lstStyle/>
          <a:p>
            <a:r>
              <a:rPr lang="en-US" dirty="0">
                <a:cs typeface="Arial" charset="0"/>
              </a:rPr>
              <a:t>Net Present Value (NPV)</a:t>
            </a:r>
            <a:endParaRPr lang="en-US" dirty="0"/>
          </a:p>
        </p:txBody>
      </p:sp>
      <p:graphicFrame>
        <p:nvGraphicFramePr>
          <p:cNvPr id="3" name="Object 4">
            <a:extLst>
              <a:ext uri="{FF2B5EF4-FFF2-40B4-BE49-F238E27FC236}">
                <a16:creationId xmlns:a16="http://schemas.microsoft.com/office/drawing/2014/main" id="{BAF2D79A-D2F5-4FA8-B2EA-CE6536D36CAC}"/>
              </a:ext>
            </a:extLst>
          </p:cNvPr>
          <p:cNvGraphicFramePr>
            <a:graphicFrameLocks noChangeAspect="1"/>
          </p:cNvGraphicFramePr>
          <p:nvPr/>
        </p:nvGraphicFramePr>
        <p:xfrm>
          <a:off x="18068" y="715455"/>
          <a:ext cx="5830888" cy="1257300"/>
        </p:xfrm>
        <a:graphic>
          <a:graphicData uri="http://schemas.openxmlformats.org/presentationml/2006/ole">
            <mc:AlternateContent xmlns:mc="http://schemas.openxmlformats.org/markup-compatibility/2006">
              <mc:Choice xmlns:v="urn:schemas-microsoft-com:vml" Requires="v">
                <p:oleObj spid="_x0000_s4134" name="Equation" r:id="rId3" imgW="1993680" imgH="431640" progId="Equation.3">
                  <p:embed/>
                </p:oleObj>
              </mc:Choice>
              <mc:Fallback>
                <p:oleObj name="Equation" r:id="rId3" imgW="1993680" imgH="431640" progId="Equation.3">
                  <p:embed/>
                  <p:pic>
                    <p:nvPicPr>
                      <p:cNvPr id="3" name="Object 4">
                        <a:extLst>
                          <a:ext uri="{FF2B5EF4-FFF2-40B4-BE49-F238E27FC236}">
                            <a16:creationId xmlns:a16="http://schemas.microsoft.com/office/drawing/2014/main" id="{BAF2D79A-D2F5-4FA8-B2EA-CE6536D36CA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068" y="715455"/>
                        <a:ext cx="5830888" cy="1257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Text Box 6">
            <a:extLst>
              <a:ext uri="{FF2B5EF4-FFF2-40B4-BE49-F238E27FC236}">
                <a16:creationId xmlns:a16="http://schemas.microsoft.com/office/drawing/2014/main" id="{EC868A01-BD47-4B5F-BA86-C31234DB879D}"/>
              </a:ext>
            </a:extLst>
          </p:cNvPr>
          <p:cNvSpPr txBox="1">
            <a:spLocks noChangeArrowheads="1"/>
          </p:cNvSpPr>
          <p:nvPr/>
        </p:nvSpPr>
        <p:spPr bwMode="auto">
          <a:xfrm>
            <a:off x="168650" y="2078610"/>
            <a:ext cx="4648200" cy="1569660"/>
          </a:xfrm>
          <a:prstGeom prst="rect">
            <a:avLst/>
          </a:prstGeom>
          <a:noFill/>
          <a:ln w="12700">
            <a:noFill/>
            <a:miter lim="800000"/>
            <a:headEnd/>
            <a:tailEnd/>
          </a:ln>
        </p:spPr>
        <p:txBody>
          <a:bodyPr wrap="square">
            <a:spAutoFit/>
          </a:bodyPr>
          <a:lstStyle/>
          <a:p>
            <a:pPr eaLnBrk="0" hangingPunct="0">
              <a:spcBef>
                <a:spcPct val="50000"/>
              </a:spcBef>
            </a:pPr>
            <a:r>
              <a:rPr lang="en-US" sz="2400" i="1" dirty="0">
                <a:latin typeface="Book Antiqua" pitchFamily="18" charset="0"/>
              </a:rPr>
              <a:t>I</a:t>
            </a:r>
            <a:r>
              <a:rPr lang="en-US" sz="2400" i="1" baseline="-25000" dirty="0">
                <a:latin typeface="Book Antiqua" pitchFamily="18" charset="0"/>
              </a:rPr>
              <a:t>0</a:t>
            </a:r>
            <a:r>
              <a:rPr lang="en-US" sz="2400" i="1" dirty="0">
                <a:latin typeface="Book Antiqua" pitchFamily="18" charset="0"/>
              </a:rPr>
              <a:t> </a:t>
            </a:r>
            <a:r>
              <a:rPr lang="en-US" sz="2400" dirty="0">
                <a:latin typeface="Book Antiqua" pitchFamily="18" charset="0"/>
              </a:rPr>
              <a:t>= the initial investment</a:t>
            </a:r>
            <a:endParaRPr lang="en-US" sz="2400" i="1" dirty="0">
              <a:latin typeface="Book Antiqua" pitchFamily="18" charset="0"/>
            </a:endParaRPr>
          </a:p>
          <a:p>
            <a:pPr eaLnBrk="0" hangingPunct="0">
              <a:spcBef>
                <a:spcPct val="50000"/>
              </a:spcBef>
            </a:pPr>
            <a:r>
              <a:rPr lang="en-US" sz="2400" i="1" dirty="0">
                <a:latin typeface="Book Antiqua" pitchFamily="18" charset="0"/>
              </a:rPr>
              <a:t>F</a:t>
            </a:r>
            <a:r>
              <a:rPr lang="en-US" sz="2400" i="1" baseline="-25000" dirty="0">
                <a:latin typeface="Book Antiqua" pitchFamily="18" charset="0"/>
              </a:rPr>
              <a:t>t</a:t>
            </a:r>
            <a:r>
              <a:rPr lang="en-US" sz="2400" i="1" dirty="0">
                <a:latin typeface="Book Antiqua" pitchFamily="18" charset="0"/>
              </a:rPr>
              <a:t> </a:t>
            </a:r>
            <a:r>
              <a:rPr lang="en-US" sz="2400" dirty="0">
                <a:latin typeface="Book Antiqua" pitchFamily="18" charset="0"/>
              </a:rPr>
              <a:t>= the net cash flow in period</a:t>
            </a:r>
            <a:r>
              <a:rPr lang="en-US" sz="2400" i="1" dirty="0">
                <a:latin typeface="Book Antiqua" pitchFamily="18" charset="0"/>
              </a:rPr>
              <a:t> t</a:t>
            </a:r>
          </a:p>
          <a:p>
            <a:pPr eaLnBrk="0" hangingPunct="0">
              <a:spcBef>
                <a:spcPct val="50000"/>
              </a:spcBef>
            </a:pPr>
            <a:r>
              <a:rPr lang="en-US" sz="2400" i="1" dirty="0">
                <a:latin typeface="Book Antiqua" pitchFamily="18" charset="0"/>
              </a:rPr>
              <a:t>r = </a:t>
            </a:r>
            <a:r>
              <a:rPr lang="en-US" sz="2400" dirty="0">
                <a:latin typeface="Book Antiqua" pitchFamily="18" charset="0"/>
              </a:rPr>
              <a:t>the required rate of return</a:t>
            </a:r>
          </a:p>
        </p:txBody>
      </p:sp>
      <p:sp>
        <p:nvSpPr>
          <p:cNvPr id="5" name="Text Box 6">
            <a:extLst>
              <a:ext uri="{FF2B5EF4-FFF2-40B4-BE49-F238E27FC236}">
                <a16:creationId xmlns:a16="http://schemas.microsoft.com/office/drawing/2014/main" id="{39FAD9A6-C60C-4690-A39F-160CDE3FB205}"/>
              </a:ext>
            </a:extLst>
          </p:cNvPr>
          <p:cNvSpPr txBox="1">
            <a:spLocks noChangeArrowheads="1"/>
          </p:cNvSpPr>
          <p:nvPr/>
        </p:nvSpPr>
        <p:spPr bwMode="auto">
          <a:xfrm>
            <a:off x="0" y="5649961"/>
            <a:ext cx="12202064" cy="830997"/>
          </a:xfrm>
          <a:prstGeom prst="rect">
            <a:avLst/>
          </a:prstGeom>
          <a:noFill/>
          <a:ln w="12700">
            <a:noFill/>
            <a:miter lim="800000"/>
            <a:headEnd/>
            <a:tailEnd/>
          </a:ln>
        </p:spPr>
        <p:txBody>
          <a:bodyPr wrap="square">
            <a:spAutoFit/>
          </a:bodyPr>
          <a:lstStyle/>
          <a:p>
            <a:pPr eaLnBrk="0" hangingPunct="0">
              <a:spcBef>
                <a:spcPct val="50000"/>
              </a:spcBef>
            </a:pPr>
            <a:r>
              <a:rPr lang="en-US" sz="2400" b="1" dirty="0">
                <a:latin typeface="Book Antiqua" pitchFamily="18" charset="0"/>
              </a:rPr>
              <a:t>Important note: </a:t>
            </a:r>
            <a:r>
              <a:rPr lang="en-US" sz="2400" dirty="0">
                <a:latin typeface="Book Antiqua" pitchFamily="18" charset="0"/>
              </a:rPr>
              <a:t>NPV function in excel assumes that the first cash flow is at the end of year 1. </a:t>
            </a:r>
          </a:p>
        </p:txBody>
      </p:sp>
      <p:graphicFrame>
        <p:nvGraphicFramePr>
          <p:cNvPr id="10" name="Object 9">
            <a:extLst>
              <a:ext uri="{FF2B5EF4-FFF2-40B4-BE49-F238E27FC236}">
                <a16:creationId xmlns:a16="http://schemas.microsoft.com/office/drawing/2014/main" id="{990E2A87-AF89-4F47-BF5D-A1125A1A5D36}"/>
              </a:ext>
            </a:extLst>
          </p:cNvPr>
          <p:cNvGraphicFramePr>
            <a:graphicFrameLocks noChangeAspect="1"/>
          </p:cNvGraphicFramePr>
          <p:nvPr/>
        </p:nvGraphicFramePr>
        <p:xfrm>
          <a:off x="6141506" y="838200"/>
          <a:ext cx="5796366" cy="2590800"/>
        </p:xfrm>
        <a:graphic>
          <a:graphicData uri="http://schemas.openxmlformats.org/presentationml/2006/ole">
            <mc:AlternateContent xmlns:mc="http://schemas.openxmlformats.org/markup-compatibility/2006">
              <mc:Choice xmlns:v="urn:schemas-microsoft-com:vml" Requires="v">
                <p:oleObj spid="_x0000_s4135" name="Worksheet" r:id="rId5" imgW="3771826" imgH="1686122" progId="Excel.Sheet.12">
                  <p:embed/>
                </p:oleObj>
              </mc:Choice>
              <mc:Fallback>
                <p:oleObj name="Worksheet" r:id="rId5" imgW="3771826" imgH="1686122" progId="Excel.Sheet.12">
                  <p:embed/>
                  <p:pic>
                    <p:nvPicPr>
                      <p:cNvPr id="10" name="Object 9">
                        <a:extLst>
                          <a:ext uri="{FF2B5EF4-FFF2-40B4-BE49-F238E27FC236}">
                            <a16:creationId xmlns:a16="http://schemas.microsoft.com/office/drawing/2014/main" id="{990E2A87-AF89-4F47-BF5D-A1125A1A5D36}"/>
                          </a:ext>
                        </a:extLst>
                      </p:cNvPr>
                      <p:cNvPicPr/>
                      <p:nvPr/>
                    </p:nvPicPr>
                    <p:blipFill>
                      <a:blip r:embed="rId6"/>
                      <a:stretch>
                        <a:fillRect/>
                      </a:stretch>
                    </p:blipFill>
                    <p:spPr>
                      <a:xfrm>
                        <a:off x="6141506" y="838200"/>
                        <a:ext cx="5796366" cy="2590800"/>
                      </a:xfrm>
                      <a:prstGeom prst="rect">
                        <a:avLst/>
                      </a:prstGeom>
                    </p:spPr>
                  </p:pic>
                </p:oleObj>
              </mc:Fallback>
            </mc:AlternateContent>
          </a:graphicData>
        </a:graphic>
      </p:graphicFrame>
    </p:spTree>
    <p:extLst>
      <p:ext uri="{BB962C8B-B14F-4D97-AF65-F5344CB8AC3E}">
        <p14:creationId xmlns:p14="http://schemas.microsoft.com/office/powerpoint/2010/main" val="317401885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Lean Thinking Final">
  <a:themeElements>
    <a:clrScheme name="Custom 22">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C000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Level</Template>
  <TotalTime>63181</TotalTime>
  <Words>1355</Words>
  <Application>Microsoft Office PowerPoint</Application>
  <PresentationFormat>Widescreen</PresentationFormat>
  <Paragraphs>133</Paragraphs>
  <Slides>15</Slides>
  <Notes>2</Notes>
  <HiddenSlides>0</HiddenSlides>
  <MMClips>0</MMClips>
  <ScaleCrop>false</ScaleCrop>
  <HeadingPairs>
    <vt:vector size="8" baseType="variant">
      <vt:variant>
        <vt:lpstr>Fonts Used</vt:lpstr>
      </vt:variant>
      <vt:variant>
        <vt:i4>10</vt:i4>
      </vt:variant>
      <vt:variant>
        <vt:lpstr>Theme</vt:lpstr>
      </vt:variant>
      <vt:variant>
        <vt:i4>2</vt:i4>
      </vt:variant>
      <vt:variant>
        <vt:lpstr>Embedded OLE Servers</vt:lpstr>
      </vt:variant>
      <vt:variant>
        <vt:i4>2</vt:i4>
      </vt:variant>
      <vt:variant>
        <vt:lpstr>Slide Titles</vt:lpstr>
      </vt:variant>
      <vt:variant>
        <vt:i4>15</vt:i4>
      </vt:variant>
    </vt:vector>
  </HeadingPairs>
  <TitlesOfParts>
    <vt:vector size="29" baseType="lpstr">
      <vt:lpstr>Arial</vt:lpstr>
      <vt:lpstr>Book Antiqua</vt:lpstr>
      <vt:lpstr>Calibri</vt:lpstr>
      <vt:lpstr>Cambria Math</vt:lpstr>
      <vt:lpstr>Garamond</vt:lpstr>
      <vt:lpstr>Impact</vt:lpstr>
      <vt:lpstr>MS Reference Sans Serif</vt:lpstr>
      <vt:lpstr>Times New Roman</vt:lpstr>
      <vt:lpstr>Verdana</vt:lpstr>
      <vt:lpstr>Wingdings</vt:lpstr>
      <vt:lpstr>Lean Thinking Final</vt:lpstr>
      <vt:lpstr>508 Lecture</vt:lpstr>
      <vt:lpstr>Worksheet</vt:lpstr>
      <vt:lpstr>Equation</vt:lpstr>
      <vt:lpstr>Analysis of Projects  Financial &amp; Scoring</vt:lpstr>
      <vt:lpstr>Project Selection: Quantitative Methods</vt:lpstr>
      <vt:lpstr>Payback Period</vt:lpstr>
      <vt:lpstr>Future Value (FV)</vt:lpstr>
      <vt:lpstr>Future Value (FV); Present Value (PV)</vt:lpstr>
      <vt:lpstr>Present Value Index Table</vt:lpstr>
      <vt:lpstr>Back to the PBP Example</vt:lpstr>
      <vt:lpstr>Future Value (FV); Present Value (PV)</vt:lpstr>
      <vt:lpstr>Net Present Value (NPV)</vt:lpstr>
      <vt:lpstr>Internal Rate of Return (IRR)</vt:lpstr>
      <vt:lpstr>Your Mortgage; PMT and PPMT </vt:lpstr>
      <vt:lpstr>Practice</vt:lpstr>
      <vt:lpstr>Practice: Net Income vs. Net Cash Inflow</vt:lpstr>
      <vt:lpstr>I Am Sure It Was Easy to Grasp</vt:lpstr>
      <vt:lpstr>Practice: Net Income vs. Net Cash Inflow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Greys Sosic</dc:creator>
  <cp:lastModifiedBy>Asef-Vaziri , Ardavan</cp:lastModifiedBy>
  <cp:revision>1269</cp:revision>
  <cp:lastPrinted>2021-08-25T16:42:58Z</cp:lastPrinted>
  <dcterms:created xsi:type="dcterms:W3CDTF">1995-06-17T23:31:02Z</dcterms:created>
  <dcterms:modified xsi:type="dcterms:W3CDTF">2024-03-21T14:13:17Z</dcterms:modified>
</cp:coreProperties>
</file>