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740" r:id="rId1"/>
    <p:sldMasterId id="2147483749" r:id="rId2"/>
  </p:sldMasterIdLst>
  <p:notesMasterIdLst>
    <p:notesMasterId r:id="rId21"/>
  </p:notesMasterIdLst>
  <p:handoutMasterIdLst>
    <p:handoutMasterId r:id="rId22"/>
  </p:handoutMasterIdLst>
  <p:sldIdLst>
    <p:sldId id="1514" r:id="rId3"/>
    <p:sldId id="1513" r:id="rId4"/>
    <p:sldId id="1515" r:id="rId5"/>
    <p:sldId id="1516" r:id="rId6"/>
    <p:sldId id="1517" r:id="rId7"/>
    <p:sldId id="1522" r:id="rId8"/>
    <p:sldId id="1537" r:id="rId9"/>
    <p:sldId id="1523" r:id="rId10"/>
    <p:sldId id="1525" r:id="rId11"/>
    <p:sldId id="1528" r:id="rId12"/>
    <p:sldId id="1529" r:id="rId13"/>
    <p:sldId id="1538" r:id="rId14"/>
    <p:sldId id="1540" r:id="rId15"/>
    <p:sldId id="1541" r:id="rId16"/>
    <p:sldId id="1542" r:id="rId17"/>
    <p:sldId id="1543" r:id="rId18"/>
    <p:sldId id="377" r:id="rId19"/>
    <p:sldId id="1530" r:id="rId20"/>
  </p:sldIdLst>
  <p:sldSz cx="12192000" cy="6858000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18" userDrawn="1">
          <p15:clr>
            <a:srgbClr val="A4A3A4"/>
          </p15:clr>
        </p15:guide>
        <p15:guide id="2" pos="298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ef-Vaziri , Ardavan" initials="A,A" lastIdx="2" clrIdx="0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5D62"/>
    <a:srgbClr val="424860"/>
    <a:srgbClr val="353A4E"/>
    <a:srgbClr val="363B4F"/>
    <a:srgbClr val="3E445B"/>
    <a:srgbClr val="4665A6"/>
    <a:srgbClr val="043B5A"/>
    <a:srgbClr val="FFFFFF"/>
    <a:srgbClr val="B8B8B8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31" autoAdjust="0"/>
    <p:restoredTop sz="86951" autoAdjust="0"/>
  </p:normalViewPr>
  <p:slideViewPr>
    <p:cSldViewPr>
      <p:cViewPr varScale="1">
        <p:scale>
          <a:sx n="90" d="100"/>
          <a:sy n="90" d="100"/>
        </p:scale>
        <p:origin x="17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5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70"/>
    </p:cViewPr>
  </p:sorterViewPr>
  <p:notesViewPr>
    <p:cSldViewPr>
      <p:cViewPr varScale="1">
        <p:scale>
          <a:sx n="83" d="100"/>
          <a:sy n="83" d="100"/>
        </p:scale>
        <p:origin x="3816" y="60"/>
      </p:cViewPr>
      <p:guideLst>
        <p:guide orient="horz" pos="2218"/>
        <p:guide pos="298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4AF56A66-A16D-4DDE-BF06-390EB7CDF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874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52"/>
            <a:ext cx="3078048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429" y="-1552"/>
            <a:ext cx="3078047" cy="471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t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4975" y="711200"/>
            <a:ext cx="6234113" cy="3506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380" y="4458284"/>
            <a:ext cx="5209715" cy="4225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95" tIns="47598" rIns="95195" bIns="47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6568"/>
            <a:ext cx="3078048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429" y="8916568"/>
            <a:ext cx="3078047" cy="47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696" tIns="0" rIns="19696" bIns="0" numCol="1" anchor="b" anchorCtr="0" compatLnSpc="1">
            <a:prstTxWarp prst="textNoShape">
              <a:avLst/>
            </a:prstTxWarp>
          </a:bodyPr>
          <a:lstStyle>
            <a:lvl1pPr algn="r" defTabSz="944684">
              <a:defRPr sz="1000" i="1">
                <a:latin typeface="Times New Roman" charset="0"/>
              </a:defRPr>
            </a:lvl1pPr>
          </a:lstStyle>
          <a:p>
            <a:pPr>
              <a:defRPr/>
            </a:pPr>
            <a:fld id="{5A0BD41A-4BE2-453E-B10D-012B00A477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46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595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11F3A12-0F7A-4628-885C-D14AD52A2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CF48660-0E65-4248-A315-561300BD3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024220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0064" y="0"/>
            <a:ext cx="1219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120622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15998" y="0"/>
            <a:ext cx="1220799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715CCA-083B-4BCC-B9AF-275D3659D6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590774"/>
            <a:ext cx="12192000" cy="5880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2143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8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-29183" y="0"/>
            <a:ext cx="12256851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77042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74"/>
            <a:ext cx="12192000" cy="589738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525963"/>
          </a:xfrm>
        </p:spPr>
        <p:txBody>
          <a:bodyPr/>
          <a:lstStyle>
            <a:lvl1pPr>
              <a:defRPr/>
            </a:lvl1pPr>
            <a:lvl3pPr>
              <a:buFont typeface="Arial" pitchFamily="34" charset="0"/>
              <a:buChar char="–"/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6478863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gure + Capti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8447617" y="113072"/>
            <a:ext cx="2844799" cy="18287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11292415" y="113072"/>
            <a:ext cx="735711" cy="1828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chemeClr val="dk1"/>
                </a:solidFill>
              </a:rPr>
              <a:pPr algn="r">
                <a:buSzPct val="25000"/>
              </a:pPr>
              <a:t>‹#›</a:t>
            </a:fld>
            <a:endParaRPr lang="en-US" sz="9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5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>
            <a:cxnSpLocks noGrp="1" noRot="1" noMove="1" noResize="1" noEditPoints="1" noAdjustHandles="1" noChangeArrowheads="1" noChangeShapeType="1"/>
          </p:cNvCxnSpPr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0581" y="6550224"/>
            <a:ext cx="95586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Project Management, A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rdavan Asef-Vaziri</a:t>
            </a:r>
            <a:endParaRPr lang="en-US" sz="1400" b="1" i="1" kern="1200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C44B36-7709-44F4-ADD7-4F4D66BCE20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14" name="Rectangle 50"/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 bwMode="gray">
          <a:xfrm>
            <a:off x="0" y="0"/>
            <a:ext cx="12192000" cy="589738"/>
          </a:xfrm>
          <a:prstGeom prst="rect">
            <a:avLst/>
          </a:prstGeom>
          <a:noFill/>
          <a:ln w="9525">
            <a:solidFill>
              <a:srgbClr val="A5002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2981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53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highlight>
            <a:srgbClr val="A80000"/>
          </a:highlight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hape 15" descr="Pearson 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5480" y="6471923"/>
            <a:ext cx="1223999" cy="27991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5"/>
          <p:cNvSpPr txBox="1">
            <a:spLocks/>
          </p:cNvSpPr>
          <p:nvPr userDrawn="1"/>
        </p:nvSpPr>
        <p:spPr>
          <a:xfrm>
            <a:off x="3426348" y="6563562"/>
            <a:ext cx="8103551" cy="229382"/>
          </a:xfrm>
          <a:prstGeom prst="rect">
            <a:avLst/>
          </a:prstGeom>
        </p:spPr>
        <p:txBody>
          <a:bodyPr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255588" marR="0" lvl="0" indent="-25558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r>
              <a:rPr lang="en-US" altLang="en-US" sz="1200" dirty="0">
                <a:solidFill>
                  <a:schemeClr val="tx1"/>
                </a:solidFill>
                <a:latin typeface="Verdana"/>
                <a:ea typeface="Verdana" panose="020B0604030504040204" pitchFamily="34" charset="0"/>
                <a:cs typeface="Verdana" panose="020B0604030504040204" pitchFamily="34" charset="0"/>
              </a:rPr>
              <a:t>Copyright © 2019, 2016, 2013 Pearson Education, Inc. All Rights Reserved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DBCB88-2D83-44C8-82C3-2F695F73B21D}"/>
              </a:ext>
            </a:extLst>
          </p:cNvPr>
          <p:cNvSpPr/>
          <p:nvPr userDrawn="1"/>
        </p:nvSpPr>
        <p:spPr>
          <a:xfrm>
            <a:off x="3373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B444F90-AF4A-4472-8B1E-3AAFFB858493}"/>
              </a:ext>
            </a:extLst>
          </p:cNvPr>
          <p:cNvSpPr/>
          <p:nvPr userDrawn="1"/>
        </p:nvSpPr>
        <p:spPr>
          <a:xfrm>
            <a:off x="11582400" y="0"/>
            <a:ext cx="606227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E0E4B4-2A3A-4B38-ACC2-11C84A4B7D81}"/>
              </a:ext>
            </a:extLst>
          </p:cNvPr>
          <p:cNvCxnSpPr/>
          <p:nvPr userDrawn="1"/>
        </p:nvCxnSpPr>
        <p:spPr>
          <a:xfrm>
            <a:off x="0" y="9144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B88940-F6AF-4A5D-8D7A-39E171DF6B68}"/>
              </a:ext>
            </a:extLst>
          </p:cNvPr>
          <p:cNvCxnSpPr/>
          <p:nvPr userDrawn="1"/>
        </p:nvCxnSpPr>
        <p:spPr>
          <a:xfrm>
            <a:off x="3373" y="6324600"/>
            <a:ext cx="12188627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50">
            <a:extLst>
              <a:ext uri="{FF2B5EF4-FFF2-40B4-BE49-F238E27FC236}">
                <a16:creationId xmlns:a16="http://schemas.microsoft.com/office/drawing/2014/main" id="{D2321382-1636-4EB5-A73B-7A5CF3E0C6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609600" y="1"/>
            <a:ext cx="12192000" cy="914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519798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600" b="0" i="0" u="none" strike="noStrike" cap="none">
          <a:solidFill>
            <a:srgbClr val="3C1581"/>
          </a:solidFill>
          <a:latin typeface="Impact" panose="020B0806030902050204" pitchFamily="34" charset="0"/>
          <a:ea typeface="Impact" panose="020B0806030902050204" pitchFamily="34" charset="0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255588" marR="0" lvl="0" indent="-25558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2.emf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2035\Desktop\Pepperdine\Pep&amp;Clu,taughtBefore\ProjectUSC\AsefSlides\Ch6\Ch6CRashingTwoOrZeroTime.xls!Example2!R2C1:R9C8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4.wmf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F03791-EB61-4FCE-931B-875F19F465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altLang="en-US" dirty="0"/>
              <a:t>Project Crashing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0303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DD6C-43C3-4463-A8FC-1174630EA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Time-Cost Tradeoff</a:t>
            </a:r>
          </a:p>
        </p:txBody>
      </p:sp>
      <p:graphicFrame>
        <p:nvGraphicFramePr>
          <p:cNvPr id="4" name="Object 128">
            <a:extLst>
              <a:ext uri="{FF2B5EF4-FFF2-40B4-BE49-F238E27FC236}">
                <a16:creationId xmlns:a16="http://schemas.microsoft.com/office/drawing/2014/main" id="{3C893DC0-A0F2-4ECD-862C-76FADFFA55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600200"/>
          <a:ext cx="8305800" cy="474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Chart" r:id="rId3" imgW="4915002" imgH="2810028" progId="Excel.Chart.8">
                  <p:embed/>
                </p:oleObj>
              </mc:Choice>
              <mc:Fallback>
                <p:oleObj name="Chart" r:id="rId3" imgW="4915002" imgH="2810028" progId="Excel.Chart.8">
                  <p:embed/>
                  <p:pic>
                    <p:nvPicPr>
                      <p:cNvPr id="4" name="Object 128">
                        <a:extLst>
                          <a:ext uri="{FF2B5EF4-FFF2-40B4-BE49-F238E27FC236}">
                            <a16:creationId xmlns:a16="http://schemas.microsoft.com/office/drawing/2014/main" id="{3C893DC0-A0F2-4ECD-862C-76FADFFA55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00200"/>
                        <a:ext cx="8305800" cy="474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5617279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CDEB71-5990-4A41-890F-4A1D46D34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5210175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7E3F18A1-4D7A-466E-949C-525F205D62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175" y="1905000"/>
            <a:ext cx="507682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450828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F0DA0D2-F31F-49AC-8A63-D6F4C6741F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50" y="762000"/>
          <a:ext cx="113919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Worksheet" r:id="rId3" imgW="11391826" imgH="3000375" progId="Excel.Sheet.12">
                  <p:embed/>
                </p:oleObj>
              </mc:Choice>
              <mc:Fallback>
                <p:oleObj name="Worksheet" r:id="rId3" imgW="11391826" imgH="3000375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F0DA0D2-F31F-49AC-8A63-D6F4C6741F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050" y="762000"/>
                        <a:ext cx="1139190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258358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6FDA573-FC6F-4129-BF2C-41541ECD05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50" y="1927225"/>
          <a:ext cx="113919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3" name="Worksheet" r:id="rId3" imgW="11391826" imgH="3000375" progId="Excel.Sheet.12">
                  <p:embed/>
                </p:oleObj>
              </mc:Choice>
              <mc:Fallback>
                <p:oleObj name="Worksheet" r:id="rId3" imgW="11391826" imgH="3000375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6FDA573-FC6F-4129-BF2C-41541ECD05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050" y="1927225"/>
                        <a:ext cx="1139190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7220350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11066DD-7390-47E2-A79E-96633CC063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50" y="1828800"/>
          <a:ext cx="113919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Worksheet" r:id="rId3" imgW="11391826" imgH="3000375" progId="Excel.Sheet.12">
                  <p:embed/>
                </p:oleObj>
              </mc:Choice>
              <mc:Fallback>
                <p:oleObj name="Worksheet" r:id="rId3" imgW="11391826" imgH="3000375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11066DD-7390-47E2-A79E-96633CC063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050" y="1828800"/>
                        <a:ext cx="1139190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1632821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EE7B6FD0-3A83-4F4D-B4E1-4BE5F08E79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50" y="1927225"/>
          <a:ext cx="113919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1" name="Worksheet" r:id="rId3" imgW="11391826" imgH="3000375" progId="Excel.Sheet.12">
                  <p:embed/>
                </p:oleObj>
              </mc:Choice>
              <mc:Fallback>
                <p:oleObj name="Worksheet" r:id="rId3" imgW="11391826" imgH="3000375" progId="Excel.Shee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EE7B6FD0-3A83-4F4D-B4E1-4BE5F08E79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050" y="1927225"/>
                        <a:ext cx="1139190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2123838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86C9E-7238-404B-B447-EB41640E7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 the Following Network. Prepare Cost-time Curve</a:t>
            </a:r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A03291-460B-48F9-A3A5-55460EA4D32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050" y="1927225"/>
          <a:ext cx="11391900" cy="300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5" name="Worksheet" r:id="rId3" imgW="11391826" imgH="3000375" progId="Excel.Sheet.12">
                  <p:embed/>
                </p:oleObj>
              </mc:Choice>
              <mc:Fallback>
                <p:oleObj name="Worksheet" r:id="rId3" imgW="11391826" imgH="3000375" progId="Excel.Sheet.1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A03291-460B-48F9-A3A5-55460EA4D32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0050" y="1927225"/>
                        <a:ext cx="11391900" cy="300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412234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AutoShape 4">
            <a:extLst>
              <a:ext uri="{FF2B5EF4-FFF2-40B4-BE49-F238E27FC236}">
                <a16:creationId xmlns:a16="http://schemas.microsoft.com/office/drawing/2014/main" id="{88C9E129-FE14-4BAF-8ADE-A9DE21D3BD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Time-Cost Curve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12F760-BE74-4EFB-A23C-25AB13217595}"/>
              </a:ext>
            </a:extLst>
          </p:cNvPr>
          <p:cNvSpPr txBox="1">
            <a:spLocks noGrp="1"/>
          </p:cNvSpPr>
          <p:nvPr/>
        </p:nvSpPr>
        <p:spPr>
          <a:xfrm>
            <a:off x="4648200" y="6356351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>
              <a:defRPr/>
            </a:pPr>
            <a:r>
              <a:rPr lang="en-US" sz="1200">
                <a:solidFill>
                  <a:schemeClr val="tx1">
                    <a:tint val="75000"/>
                  </a:schemeClr>
                </a:solidFill>
              </a:rPr>
              <a:t>Ardavan Asef-Vaziri</a:t>
            </a:r>
            <a:endParaRPr lang="en-US" sz="1200" dirty="0">
              <a:solidFill>
                <a:schemeClr val="tx1">
                  <a:tint val="75000"/>
                </a:schemeClr>
              </a:solidFill>
            </a:endParaRPr>
          </a:p>
        </p:txBody>
      </p:sp>
      <p:grpSp>
        <p:nvGrpSpPr>
          <p:cNvPr id="6151" name="Group 63">
            <a:extLst>
              <a:ext uri="{FF2B5EF4-FFF2-40B4-BE49-F238E27FC236}">
                <a16:creationId xmlns:a16="http://schemas.microsoft.com/office/drawing/2014/main" id="{6461E9EA-BB7E-48BB-990A-1C96FCF2E882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1676400"/>
            <a:ext cx="4495800" cy="4419600"/>
            <a:chOff x="533400" y="1905000"/>
            <a:chExt cx="4495800" cy="4419600"/>
          </a:xfrm>
        </p:grpSpPr>
        <p:grpSp>
          <p:nvGrpSpPr>
            <p:cNvPr id="6152" name="Group 61">
              <a:extLst>
                <a:ext uri="{FF2B5EF4-FFF2-40B4-BE49-F238E27FC236}">
                  <a16:creationId xmlns:a16="http://schemas.microsoft.com/office/drawing/2014/main" id="{414BD741-3FDC-4325-838C-5C1F76BC9E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4400" y="1905000"/>
              <a:ext cx="4114800" cy="4419600"/>
              <a:chOff x="4953000" y="1905000"/>
              <a:chExt cx="4114800" cy="4419600"/>
            </a:xfrm>
          </p:grpSpPr>
          <p:sp>
            <p:nvSpPr>
              <p:cNvPr id="6154" name="TextBox 54">
                <a:extLst>
                  <a:ext uri="{FF2B5EF4-FFF2-40B4-BE49-F238E27FC236}">
                    <a16:creationId xmlns:a16="http://schemas.microsoft.com/office/drawing/2014/main" id="{B676A9AA-EB06-454C-8F42-784DA633E6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391400" y="3852446"/>
                <a:ext cx="137160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600"/>
                  <a:t>e+a</a:t>
                </a:r>
              </a:p>
            </p:txBody>
          </p:sp>
          <p:grpSp>
            <p:nvGrpSpPr>
              <p:cNvPr id="6155" name="Group 60">
                <a:extLst>
                  <a:ext uri="{FF2B5EF4-FFF2-40B4-BE49-F238E27FC236}">
                    <a16:creationId xmlns:a16="http://schemas.microsoft.com/office/drawing/2014/main" id="{AB19F7A6-9E8A-4BD5-8ED6-F9453AEF98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53000" y="1905000"/>
                <a:ext cx="4114800" cy="4419600"/>
                <a:chOff x="4876800" y="1905000"/>
                <a:chExt cx="4114800" cy="4419600"/>
              </a:xfrm>
            </p:grpSpPr>
            <p:grpSp>
              <p:nvGrpSpPr>
                <p:cNvPr id="6156" name="Group 33">
                  <a:extLst>
                    <a:ext uri="{FF2B5EF4-FFF2-40B4-BE49-F238E27FC236}">
                      <a16:creationId xmlns:a16="http://schemas.microsoft.com/office/drawing/2014/main" id="{C5EBF7F2-D71D-4906-B9A7-772DBAFCC21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76800" y="1905000"/>
                  <a:ext cx="4114800" cy="4419600"/>
                  <a:chOff x="4876800" y="1905000"/>
                  <a:chExt cx="4114800" cy="4419600"/>
                </a:xfrm>
              </p:grpSpPr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ADC7DC71-8C22-4736-B673-57D55904E84F}"/>
                      </a:ext>
                    </a:extLst>
                  </p:cNvPr>
                  <p:cNvCxnSpPr/>
                  <p:nvPr/>
                </p:nvCxnSpPr>
                <p:spPr>
                  <a:xfrm>
                    <a:off x="5029200" y="5715000"/>
                    <a:ext cx="3657600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175" name="Group 32">
                    <a:extLst>
                      <a:ext uri="{FF2B5EF4-FFF2-40B4-BE49-F238E27FC236}">
                        <a16:creationId xmlns:a16="http://schemas.microsoft.com/office/drawing/2014/main" id="{6ECEDAD0-2E57-4F67-9B84-1834A13C4CD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76800" y="1905000"/>
                    <a:ext cx="4114800" cy="4419600"/>
                    <a:chOff x="4876800" y="1905794"/>
                    <a:chExt cx="4114800" cy="4419600"/>
                  </a:xfrm>
                </p:grpSpPr>
                <p:cxnSp>
                  <p:nvCxnSpPr>
                    <p:cNvPr id="10" name="Straight Connector 9">
                      <a:extLst>
                        <a:ext uri="{FF2B5EF4-FFF2-40B4-BE49-F238E27FC236}">
                          <a16:creationId xmlns:a16="http://schemas.microsoft.com/office/drawing/2014/main" id="{3A034264-E127-4736-84C4-9C28DC75545C}"/>
                        </a:ext>
                      </a:extLst>
                    </p:cNvPr>
                    <p:cNvCxnSpPr/>
                    <p:nvPr/>
                  </p:nvCxnSpPr>
                  <p:spPr>
                    <a:xfrm rot="5400000">
                      <a:off x="3124201" y="3809206"/>
                      <a:ext cx="38100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Straight Connector 14">
                      <a:extLst>
                        <a:ext uri="{FF2B5EF4-FFF2-40B4-BE49-F238E27FC236}">
                          <a16:creationId xmlns:a16="http://schemas.microsoft.com/office/drawing/2014/main" id="{273EE238-C40A-4EED-8A1A-9F9F232BAC0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29200" y="4723607"/>
                      <a:ext cx="1524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82DA573B-878E-4165-9F65-F6E72770062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29200" y="3807619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F64C7D90-9EBE-481F-B5A4-12DEEB09B0A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29200" y="2969419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>
                      <a:extLst>
                        <a:ext uri="{FF2B5EF4-FFF2-40B4-BE49-F238E27FC236}">
                          <a16:creationId xmlns:a16="http://schemas.microsoft.com/office/drawing/2014/main" id="{129B1DD9-5229-4B51-9794-4B199A12F90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029200" y="2056607"/>
                      <a:ext cx="152400" cy="3175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Connector 19">
                      <a:extLst>
                        <a:ext uri="{FF2B5EF4-FFF2-40B4-BE49-F238E27FC236}">
                          <a16:creationId xmlns:a16="http://schemas.microsoft.com/office/drawing/2014/main" id="{7EFB7198-8AE1-4D38-A1EB-609D3A8C73CF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5258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Straight Connector 22">
                      <a:extLst>
                        <a:ext uri="{FF2B5EF4-FFF2-40B4-BE49-F238E27FC236}">
                          <a16:creationId xmlns:a16="http://schemas.microsoft.com/office/drawing/2014/main" id="{83AC9173-70C0-4AC5-9A8C-E4802B1CCE52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5639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Straight Connector 23">
                      <a:extLst>
                        <a:ext uri="{FF2B5EF4-FFF2-40B4-BE49-F238E27FC236}">
                          <a16:creationId xmlns:a16="http://schemas.microsoft.com/office/drawing/2014/main" id="{9BBFEC54-E2A6-4746-A0A0-8D8F4F6DF3AB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6020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Straight Connector 24">
                      <a:extLst>
                        <a:ext uri="{FF2B5EF4-FFF2-40B4-BE49-F238E27FC236}">
                          <a16:creationId xmlns:a16="http://schemas.microsoft.com/office/drawing/2014/main" id="{F50FC923-496C-453C-817B-614C111B6F4F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6401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Straight Connector 25">
                      <a:extLst>
                        <a:ext uri="{FF2B5EF4-FFF2-40B4-BE49-F238E27FC236}">
                          <a16:creationId xmlns:a16="http://schemas.microsoft.com/office/drawing/2014/main" id="{EF5FF529-8F86-4D84-A11D-BED31430919C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6782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F9191279-3347-4418-82C7-508301210D1A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71620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E95ECBB0-3FBA-47F4-B1E6-C06486B84555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75445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218187E0-B0B0-4A4B-919F-220AA4743E1E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7849394" y="5637213"/>
                      <a:ext cx="152400" cy="1588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>
                      <a:extLst>
                        <a:ext uri="{FF2B5EF4-FFF2-40B4-BE49-F238E27FC236}">
                          <a16:creationId xmlns:a16="http://schemas.microsoft.com/office/drawing/2014/main" id="{5DA174B4-0975-40DC-A612-5C8F561F8C11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86098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Straight Connector 30">
                      <a:extLst>
                        <a:ext uri="{FF2B5EF4-FFF2-40B4-BE49-F238E27FC236}">
                          <a16:creationId xmlns:a16="http://schemas.microsoft.com/office/drawing/2014/main" id="{E944D4FA-F4D8-4E87-BF46-FA25F457C59D}"/>
                        </a:ext>
                      </a:extLst>
                    </p:cNvPr>
                    <p:cNvCxnSpPr/>
                    <p:nvPr/>
                  </p:nvCxnSpPr>
                  <p:spPr>
                    <a:xfrm rot="5400000" flipH="1" flipV="1">
                      <a:off x="8228807" y="5637213"/>
                      <a:ext cx="152400" cy="1587"/>
                    </a:xfrm>
                    <a:prstGeom prst="line">
                      <a:avLst/>
                    </a:prstGeom>
                    <a:ln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91" name="TextBox 31">
                      <a:extLst>
                        <a:ext uri="{FF2B5EF4-FFF2-40B4-BE49-F238E27FC236}">
                          <a16:creationId xmlns:a16="http://schemas.microsoft.com/office/drawing/2014/main" id="{3E567230-76A7-401B-8728-A5B66EA8FF6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876800" y="5679063"/>
                      <a:ext cx="4114800" cy="646331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r>
                        <a:rPr lang="en-US" altLang="en-US" sz="1800"/>
                        <a:t>0          2            4           6          8          10</a:t>
                      </a:r>
                    </a:p>
                    <a:p>
                      <a:r>
                        <a:rPr lang="en-US" altLang="en-US" sz="1800"/>
                        <a:t>	Total Duration (Days)</a:t>
                      </a:r>
                    </a:p>
                  </p:txBody>
                </p:sp>
              </p:grpSp>
            </p:grpSp>
            <p:sp>
              <p:nvSpPr>
                <p:cNvPr id="6157" name="TextBox 52">
                  <a:extLst>
                    <a:ext uri="{FF2B5EF4-FFF2-40B4-BE49-F238E27FC236}">
                      <a16:creationId xmlns:a16="http://schemas.microsoft.com/office/drawing/2014/main" id="{35F756A1-DA35-4745-8346-0FE99CD35B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477000" y="2286000"/>
                  <a:ext cx="2438400" cy="83099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1600" dirty="0"/>
                    <a:t>All crash</a:t>
                  </a:r>
                </a:p>
                <a:p>
                  <a:endParaRPr lang="en-US" altLang="en-US" sz="1600" dirty="0"/>
                </a:p>
                <a:p>
                  <a:r>
                    <a:rPr lang="en-US" altLang="en-US" sz="1600" dirty="0"/>
                    <a:t>  e(2)+</a:t>
                  </a:r>
                  <a:r>
                    <a:rPr lang="en-US" altLang="en-US" sz="1600" dirty="0" err="1"/>
                    <a:t>a+d</a:t>
                  </a:r>
                  <a:r>
                    <a:rPr lang="en-US" altLang="en-US" sz="1600" dirty="0"/>
                    <a:t>(2)+b</a:t>
                  </a:r>
                </a:p>
              </p:txBody>
            </p:sp>
            <p:grpSp>
              <p:nvGrpSpPr>
                <p:cNvPr id="6158" name="Group 59">
                  <a:extLst>
                    <a:ext uri="{FF2B5EF4-FFF2-40B4-BE49-F238E27FC236}">
                      <a16:creationId xmlns:a16="http://schemas.microsoft.com/office/drawing/2014/main" id="{92F8A6ED-0F97-4057-B687-CF79D5F40DA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453447" y="2209800"/>
                  <a:ext cx="2202872" cy="2853154"/>
                  <a:chOff x="6483928" y="2209800"/>
                  <a:chExt cx="2202872" cy="2853154"/>
                </a:xfrm>
              </p:grpSpPr>
              <p:cxnSp>
                <p:nvCxnSpPr>
                  <p:cNvPr id="42" name="Straight Arrow Connector 41">
                    <a:extLst>
                      <a:ext uri="{FF2B5EF4-FFF2-40B4-BE49-F238E27FC236}">
                        <a16:creationId xmlns:a16="http://schemas.microsoft.com/office/drawing/2014/main" id="{6445EC6A-E82B-49B1-A9BD-0114A9A3AEAA}"/>
                      </a:ext>
                    </a:extLst>
                  </p:cNvPr>
                  <p:cNvCxnSpPr>
                    <a:stCxn id="35" idx="1"/>
                  </p:cNvCxnSpPr>
                  <p:nvPr/>
                </p:nvCxnSpPr>
                <p:spPr>
                  <a:xfrm rot="16200000" flipV="1">
                    <a:off x="7574281" y="4267200"/>
                    <a:ext cx="311150" cy="31115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Straight Arrow Connector 43">
                    <a:extLst>
                      <a:ext uri="{FF2B5EF4-FFF2-40B4-BE49-F238E27FC236}">
                        <a16:creationId xmlns:a16="http://schemas.microsoft.com/office/drawing/2014/main" id="{856804D2-CB18-4BE3-A2D1-B9923946C86C}"/>
                      </a:ext>
                    </a:extLst>
                  </p:cNvPr>
                  <p:cNvCxnSpPr>
                    <a:stCxn id="36" idx="2"/>
                    <a:endCxn id="37" idx="4"/>
                  </p:cNvCxnSpPr>
                  <p:nvPr/>
                </p:nvCxnSpPr>
                <p:spPr>
                  <a:xfrm rot="10800000">
                    <a:off x="7215506" y="3856038"/>
                    <a:ext cx="350838" cy="395287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Straight Arrow Connector 45">
                    <a:extLst>
                      <a:ext uri="{FF2B5EF4-FFF2-40B4-BE49-F238E27FC236}">
                        <a16:creationId xmlns:a16="http://schemas.microsoft.com/office/drawing/2014/main" id="{9A1BF394-4D6F-4F81-9001-992647D4AF3D}"/>
                      </a:ext>
                    </a:extLst>
                  </p:cNvPr>
                  <p:cNvCxnSpPr>
                    <a:stCxn id="37" idx="1"/>
                    <a:endCxn id="38" idx="4"/>
                  </p:cNvCxnSpPr>
                  <p:nvPr/>
                </p:nvCxnSpPr>
                <p:spPr>
                  <a:xfrm rot="16200000" flipV="1">
                    <a:off x="6771007" y="3387725"/>
                    <a:ext cx="493712" cy="363537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Straight Arrow Connector 47">
                    <a:extLst>
                      <a:ext uri="{FF2B5EF4-FFF2-40B4-BE49-F238E27FC236}">
                        <a16:creationId xmlns:a16="http://schemas.microsoft.com/office/drawing/2014/main" id="{79BC1EFE-0F79-4041-B775-E7F008BE4E71}"/>
                      </a:ext>
                    </a:extLst>
                  </p:cNvPr>
                  <p:cNvCxnSpPr>
                    <a:stCxn id="38" idx="1"/>
                  </p:cNvCxnSpPr>
                  <p:nvPr/>
                </p:nvCxnSpPr>
                <p:spPr>
                  <a:xfrm rot="16200000" flipV="1">
                    <a:off x="6278881" y="2743200"/>
                    <a:ext cx="768350" cy="31115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63" name="TextBox 53">
                    <a:extLst>
                      <a:ext uri="{FF2B5EF4-FFF2-40B4-BE49-F238E27FC236}">
                        <a16:creationId xmlns:a16="http://schemas.microsoft.com/office/drawing/2014/main" id="{B5094E84-CE77-4EFC-A0F7-6D7BDE14613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010400" y="3429000"/>
                    <a:ext cx="1371600" cy="3385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1600"/>
                      <a:t>e(2)+a+d</a:t>
                    </a:r>
                  </a:p>
                </p:txBody>
              </p:sp>
              <p:sp>
                <p:nvSpPr>
                  <p:cNvPr id="6164" name="TextBox 55">
                    <a:extLst>
                      <a:ext uri="{FF2B5EF4-FFF2-40B4-BE49-F238E27FC236}">
                        <a16:creationId xmlns:a16="http://schemas.microsoft.com/office/drawing/2014/main" id="{23391163-4C25-4345-AA16-AF3DFDCF3EA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772400" y="4267200"/>
                    <a:ext cx="609600" cy="33855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defRPr>
                    </a:lvl9pPr>
                  </a:lstStyle>
                  <a:p>
                    <a:r>
                      <a:rPr lang="en-US" altLang="en-US" sz="1600"/>
                      <a:t>e</a:t>
                    </a:r>
                  </a:p>
                </p:txBody>
              </p:sp>
              <p:grpSp>
                <p:nvGrpSpPr>
                  <p:cNvPr id="6165" name="Group 58">
                    <a:extLst>
                      <a:ext uri="{FF2B5EF4-FFF2-40B4-BE49-F238E27FC236}">
                        <a16:creationId xmlns:a16="http://schemas.microsoft.com/office/drawing/2014/main" id="{6842C7FC-1EAE-417A-8509-A10B92A64E1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6483928" y="2209800"/>
                    <a:ext cx="2202872" cy="2853154"/>
                    <a:chOff x="6483928" y="2209800"/>
                    <a:chExt cx="2202872" cy="2853154"/>
                  </a:xfrm>
                </p:grpSpPr>
                <p:sp>
                  <p:nvSpPr>
                    <p:cNvPr id="35" name="Oval 34">
                      <a:extLst>
                        <a:ext uri="{FF2B5EF4-FFF2-40B4-BE49-F238E27FC236}">
                          <a16:creationId xmlns:a16="http://schemas.microsoft.com/office/drawing/2014/main" id="{4B48A019-F224-405B-A175-D70B72E8067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79081" y="45720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6" name="Oval 35">
                      <a:extLst>
                        <a:ext uri="{FF2B5EF4-FFF2-40B4-BE49-F238E27FC236}">
                          <a16:creationId xmlns:a16="http://schemas.microsoft.com/office/drawing/2014/main" id="{441B4729-D79B-43F8-86DE-18E3B0B58B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566344" y="42291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7" name="Oval 36">
                      <a:extLst>
                        <a:ext uri="{FF2B5EF4-FFF2-40B4-BE49-F238E27FC236}">
                          <a16:creationId xmlns:a16="http://schemas.microsoft.com/office/drawing/2014/main" id="{CF383842-F0EA-4183-8965-75DA924B5B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193281" y="38100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8" name="Oval 37">
                      <a:extLst>
                        <a:ext uri="{FF2B5EF4-FFF2-40B4-BE49-F238E27FC236}">
                          <a16:creationId xmlns:a16="http://schemas.microsoft.com/office/drawing/2014/main" id="{1BBB29C0-0594-4BF7-A77E-BD955E1B2AB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12281" y="3276600"/>
                      <a:ext cx="46038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39" name="Oval 38">
                      <a:extLst>
                        <a:ext uri="{FF2B5EF4-FFF2-40B4-BE49-F238E27FC236}">
                          <a16:creationId xmlns:a16="http://schemas.microsoft.com/office/drawing/2014/main" id="{85EEC6EF-CFD1-4B0B-9F34-0B72342470A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93194" y="25146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40" name="Oval 39">
                      <a:extLst>
                        <a:ext uri="{FF2B5EF4-FFF2-40B4-BE49-F238E27FC236}">
                          <a16:creationId xmlns:a16="http://schemas.microsoft.com/office/drawing/2014/main" id="{AB776215-2BFC-4E27-AAB0-4D6B18B5467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483669" y="2209800"/>
                      <a:ext cx="46037" cy="46038"/>
                    </a:xfrm>
                    <a:prstGeom prst="ellipse">
                      <a:avLst/>
                    </a:prstGeom>
                    <a:solidFill>
                      <a:schemeClr val="tx1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en-US"/>
                    </a:p>
                  </p:txBody>
                </p:sp>
                <p:cxnSp>
                  <p:nvCxnSpPr>
                    <p:cNvPr id="52" name="Straight Arrow Connector 51">
                      <a:extLst>
                        <a:ext uri="{FF2B5EF4-FFF2-40B4-BE49-F238E27FC236}">
                          <a16:creationId xmlns:a16="http://schemas.microsoft.com/office/drawing/2014/main" id="{6499D79B-9AE2-45DD-91D3-2D8701F49D37}"/>
                        </a:ext>
                      </a:extLst>
                    </p:cNvPr>
                    <p:cNvCxnSpPr/>
                    <p:nvPr/>
                  </p:nvCxnSpPr>
                  <p:spPr>
                    <a:xfrm rot="16200000" flipV="1">
                      <a:off x="6382069" y="2387600"/>
                      <a:ext cx="265112" cy="158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arrow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173" name="TextBox 56">
                      <a:extLst>
                        <a:ext uri="{FF2B5EF4-FFF2-40B4-BE49-F238E27FC236}">
                          <a16:creationId xmlns:a16="http://schemas.microsoft.com/office/drawing/2014/main" id="{BDF55F6E-5C84-47CB-A9D3-75FD039A54C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43800" y="4724400"/>
                      <a:ext cx="1143000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>
                      <a:spAutoFit/>
                    </a:bodyPr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r>
                        <a:rPr lang="en-US" altLang="en-US" sz="1600"/>
                        <a:t>All normal</a:t>
                      </a:r>
                    </a:p>
                  </p:txBody>
                </p:sp>
              </p:grpSp>
            </p:grpSp>
          </p:grpSp>
        </p:grpSp>
        <p:sp>
          <p:nvSpPr>
            <p:cNvPr id="6153" name="TextBox 62">
              <a:extLst>
                <a:ext uri="{FF2B5EF4-FFF2-40B4-BE49-F238E27FC236}">
                  <a16:creationId xmlns:a16="http://schemas.microsoft.com/office/drawing/2014/main" id="{FE866132-55B0-4233-B552-38B16CDD76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" y="1905000"/>
              <a:ext cx="609600" cy="3046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600"/>
                <a:t>$400</a:t>
              </a:r>
            </a:p>
            <a:p>
              <a:endParaRPr lang="en-US" altLang="en-US" sz="1600"/>
            </a:p>
            <a:p>
              <a:endParaRPr lang="en-US" altLang="en-US" sz="1600"/>
            </a:p>
            <a:p>
              <a:endParaRPr lang="en-US" altLang="en-US" sz="1600"/>
            </a:p>
            <a:p>
              <a:r>
                <a:rPr lang="en-US" altLang="en-US" sz="1600"/>
                <a:t>300</a:t>
              </a:r>
            </a:p>
            <a:p>
              <a:endParaRPr lang="en-US" altLang="en-US" sz="1600"/>
            </a:p>
            <a:p>
              <a:endParaRPr lang="en-US" altLang="en-US" sz="1600"/>
            </a:p>
            <a:p>
              <a:r>
                <a:rPr lang="en-US" altLang="en-US" sz="1600"/>
                <a:t>200</a:t>
              </a:r>
            </a:p>
            <a:p>
              <a:endParaRPr lang="en-US" altLang="en-US" sz="1600"/>
            </a:p>
            <a:p>
              <a:endParaRPr lang="en-US" altLang="en-US" sz="1600"/>
            </a:p>
            <a:p>
              <a:endParaRPr lang="en-US" altLang="en-US" sz="1600"/>
            </a:p>
            <a:p>
              <a:r>
                <a:rPr lang="en-US" altLang="en-US" sz="1600"/>
                <a:t>100</a:t>
              </a:r>
            </a:p>
          </p:txBody>
        </p:sp>
      </p:grpSp>
      <p:graphicFrame>
        <p:nvGraphicFramePr>
          <p:cNvPr id="16390" name="Object 6">
            <a:extLst>
              <a:ext uri="{FF2B5EF4-FFF2-40B4-BE49-F238E27FC236}">
                <a16:creationId xmlns:a16="http://schemas.microsoft.com/office/drawing/2014/main" id="{6134BFEF-74BC-42D1-A35A-91811895BB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638" y="4584368"/>
          <a:ext cx="4384675" cy="162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" name="Worksheet" r:id="rId4" imgW="2667000" imgH="990600" progId="Excel.Sheet.8">
                  <p:embed/>
                </p:oleObj>
              </mc:Choice>
              <mc:Fallback>
                <p:oleObj name="Worksheet" r:id="rId4" imgW="2667000" imgH="990600" progId="Excel.Sheet.8">
                  <p:embed/>
                  <p:pic>
                    <p:nvPicPr>
                      <p:cNvPr id="16390" name="Object 6">
                        <a:extLst>
                          <a:ext uri="{FF2B5EF4-FFF2-40B4-BE49-F238E27FC236}">
                            <a16:creationId xmlns:a16="http://schemas.microsoft.com/office/drawing/2014/main" id="{6134BFEF-74BC-42D1-A35A-91811895BB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638" y="4584368"/>
                        <a:ext cx="4384675" cy="1627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BC67-09F5-46CD-866F-416D81B8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7B10FCDA-8D30-42DD-9838-95E37942FE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8600" y="1752600"/>
          <a:ext cx="6462712" cy="210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3" name="Worksheet" r:id="rId3" imgW="4480560" imgH="1363980" progId="Excel.Sheet.8">
                  <p:link updateAutomatic="1"/>
                </p:oleObj>
              </mc:Choice>
              <mc:Fallback>
                <p:oleObj name="Worksheet" r:id="rId3" imgW="4480560" imgH="1363980" progId="Excel.Sheet.8">
                  <p:link updateAutomatic="1"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7B10FCDA-8D30-42DD-9838-95E37942FE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752600"/>
                        <a:ext cx="6462712" cy="210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D550858-1D1A-4527-B90D-270F308A4AA9}"/>
              </a:ext>
            </a:extLst>
          </p:cNvPr>
          <p:cNvSpPr txBox="1"/>
          <p:nvPr/>
        </p:nvSpPr>
        <p:spPr>
          <a:xfrm>
            <a:off x="3544" y="762000"/>
            <a:ext cx="121884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400" kern="0" dirty="0">
                <a:latin typeface="Book Antiqua" panose="02040602050305030304" pitchFamily="18" charset="0"/>
              </a:rPr>
              <a:t>The same example as we solved. Activity c either 0 or 2 but not 1. Solve it in the easiest way.  Prepare Time-Cost Trade-off Curve</a:t>
            </a: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49521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E3068-5DED-4915-B4E9-59796D7A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Crashing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F08FFF-71D9-4361-A166-26BDF5DC0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1312"/>
            <a:ext cx="12192000" cy="4525963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Book Antiqua" panose="02040602050305030304" pitchFamily="18" charset="0"/>
              </a:rPr>
              <a:t>Crashing: </a:t>
            </a:r>
            <a:r>
              <a:rPr lang="en-US" altLang="en-US" sz="2400" dirty="0">
                <a:solidFill>
                  <a:srgbClr val="990033"/>
                </a:solidFill>
                <a:latin typeface="Book Antiqua" panose="02040602050305030304" pitchFamily="18" charset="0"/>
              </a:rPr>
              <a:t>shortening duration of activities. </a:t>
            </a:r>
            <a:r>
              <a:rPr lang="en-US" altLang="en-US" sz="2400" dirty="0">
                <a:latin typeface="Book Antiqua" panose="02040602050305030304" pitchFamily="18" charset="0"/>
              </a:rPr>
              <a:t>Because </a:t>
            </a:r>
          </a:p>
          <a:p>
            <a:pPr lvl="1"/>
            <a:r>
              <a:rPr lang="en-US" altLang="en-US" dirty="0">
                <a:latin typeface="Book Antiqua" panose="02040602050305030304" pitchFamily="18" charset="0"/>
              </a:rPr>
              <a:t>Some activities </a:t>
            </a:r>
            <a:r>
              <a:rPr lang="en-US" altLang="en-US" dirty="0">
                <a:solidFill>
                  <a:srgbClr val="990033"/>
                </a:solidFill>
                <a:latin typeface="Book Antiqua" panose="02040602050305030304" pitchFamily="18" charset="0"/>
              </a:rPr>
              <a:t>were delayed.</a:t>
            </a:r>
          </a:p>
          <a:p>
            <a:pPr lvl="1"/>
            <a:r>
              <a:rPr lang="en-US" altLang="en-US" dirty="0">
                <a:latin typeface="Book Antiqua" panose="02040602050305030304" pitchFamily="18" charset="0"/>
              </a:rPr>
              <a:t>Client is willing to </a:t>
            </a:r>
            <a:r>
              <a:rPr lang="en-US" altLang="en-US" dirty="0">
                <a:solidFill>
                  <a:srgbClr val="990033"/>
                </a:solidFill>
                <a:latin typeface="Book Antiqua" panose="02040602050305030304" pitchFamily="18" charset="0"/>
              </a:rPr>
              <a:t>pay more for earlier</a:t>
            </a:r>
            <a:r>
              <a:rPr lang="en-US" altLang="en-US" dirty="0">
                <a:latin typeface="Book Antiqua" panose="02040602050305030304" pitchFamily="18" charset="0"/>
              </a:rPr>
              <a:t> completion.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Crashing changes the schedule for </a:t>
            </a:r>
            <a:r>
              <a:rPr lang="en-US" altLang="en-US" sz="2400" dirty="0">
                <a:solidFill>
                  <a:srgbClr val="990033"/>
                </a:solidFill>
                <a:latin typeface="Book Antiqua" panose="02040602050305030304" pitchFamily="18" charset="0"/>
              </a:rPr>
              <a:t>remaining activities.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It has impact on schedules for all the </a:t>
            </a:r>
            <a:r>
              <a:rPr lang="en-US" altLang="en-US" sz="2400" dirty="0">
                <a:solidFill>
                  <a:srgbClr val="990033"/>
                </a:solidFill>
                <a:latin typeface="Book Antiqua" panose="02040602050305030304" pitchFamily="18" charset="0"/>
              </a:rPr>
              <a:t>subcontractors.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Often introduces unanticipated problems.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The faster an activity is completed, the </a:t>
            </a:r>
            <a:r>
              <a:rPr lang="en-US" altLang="en-US" sz="2400" dirty="0">
                <a:solidFill>
                  <a:srgbClr val="990033"/>
                </a:solidFill>
                <a:latin typeface="Book Antiqua" panose="02040602050305030304" pitchFamily="18" charset="0"/>
              </a:rPr>
              <a:t>more it costs.</a:t>
            </a:r>
          </a:p>
          <a:p>
            <a:r>
              <a:rPr lang="en-US" altLang="en-US" sz="2400" dirty="0">
                <a:latin typeface="Book Antiqua" panose="02040602050305030304" pitchFamily="18" charset="0"/>
              </a:rPr>
              <a:t>There is always a </a:t>
            </a:r>
            <a:r>
              <a:rPr lang="en-US" altLang="en-US" sz="2400" dirty="0">
                <a:solidFill>
                  <a:srgbClr val="990033"/>
                </a:solidFill>
                <a:latin typeface="Book Antiqua" panose="02040602050305030304" pitchFamily="18" charset="0"/>
              </a:rPr>
              <a:t>lower bound</a:t>
            </a:r>
            <a:r>
              <a:rPr lang="en-US" altLang="en-US" sz="2400" dirty="0">
                <a:latin typeface="Book Antiqua" panose="02040602050305030304" pitchFamily="18" charset="0"/>
              </a:rPr>
              <a:t> on task duration.</a:t>
            </a:r>
          </a:p>
          <a:p>
            <a:endParaRPr lang="en-US" altLang="en-US" sz="2400" dirty="0">
              <a:latin typeface="Book Antiqua" panose="0204060205030503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51804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E3068-5DED-4915-B4E9-59796D7A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0" dirty="0"/>
              <a:t>Linear Time / Cost Tradeoff</a:t>
            </a:r>
            <a:endParaRPr lang="en-US" b="0" dirty="0"/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538A86BC-95DD-4829-9F69-BF8DAC5C0142}"/>
              </a:ext>
            </a:extLst>
          </p:cNvPr>
          <p:cNvGrpSpPr>
            <a:grpSpLocks/>
          </p:cNvGrpSpPr>
          <p:nvPr/>
        </p:nvGrpSpPr>
        <p:grpSpPr bwMode="auto">
          <a:xfrm>
            <a:off x="693736" y="1481544"/>
            <a:ext cx="9842502" cy="4881563"/>
            <a:chOff x="-708" y="1248"/>
            <a:chExt cx="6200" cy="3075"/>
          </a:xfrm>
        </p:grpSpPr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9FE7B816-2396-434B-8C71-37A9189E6A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936"/>
              <a:ext cx="120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Book Antiqua" panose="02040602050305030304" pitchFamily="18" charset="0"/>
              </a:endParaRPr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9067B9F8-D186-43C6-8D12-774CC4831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6" y="3936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Book Antiqua" panose="02040602050305030304" pitchFamily="18" charset="0"/>
              </a:endParaRPr>
            </a:p>
          </p:txBody>
        </p:sp>
        <p:sp>
          <p:nvSpPr>
            <p:cNvPr id="10" name="Line 6">
              <a:extLst>
                <a:ext uri="{FF2B5EF4-FFF2-40B4-BE49-F238E27FC236}">
                  <a16:creationId xmlns:a16="http://schemas.microsoft.com/office/drawing/2014/main" id="{A6743BBA-E445-48FB-B6CD-868A725667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1488"/>
              <a:ext cx="0" cy="22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1" name="Line 7">
              <a:extLst>
                <a:ext uri="{FF2B5EF4-FFF2-40B4-BE49-F238E27FC236}">
                  <a16:creationId xmlns:a16="http://schemas.microsoft.com/office/drawing/2014/main" id="{07BE7DC4-DB27-4658-948A-51CF9AAA68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3696"/>
              <a:ext cx="38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2" name="Text Box 8">
              <a:extLst>
                <a:ext uri="{FF2B5EF4-FFF2-40B4-BE49-F238E27FC236}">
                  <a16:creationId xmlns:a16="http://schemas.microsoft.com/office/drawing/2014/main" id="{32306471-B574-4FAB-9379-0881FB4ED0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3552"/>
              <a:ext cx="62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Time</a:t>
              </a:r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D7668333-2DA2-40B9-B1BD-246AD2731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1248"/>
              <a:ext cx="5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Book Antiqua" panose="02040602050305030304" pitchFamily="18" charset="0"/>
                </a:rPr>
                <a:t>Cost</a:t>
              </a:r>
            </a:p>
          </p:txBody>
        </p:sp>
        <p:sp>
          <p:nvSpPr>
            <p:cNvPr id="14" name="Line 10">
              <a:extLst>
                <a:ext uri="{FF2B5EF4-FFF2-40B4-BE49-F238E27FC236}">
                  <a16:creationId xmlns:a16="http://schemas.microsoft.com/office/drawing/2014/main" id="{3ED4163D-CCCF-43C9-9273-A458A1C792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064"/>
              <a:ext cx="2496" cy="10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5" name="Line 11">
              <a:extLst>
                <a:ext uri="{FF2B5EF4-FFF2-40B4-BE49-F238E27FC236}">
                  <a16:creationId xmlns:a16="http://schemas.microsoft.com/office/drawing/2014/main" id="{2D6167B6-BE76-4CEB-B6D1-BEB637B384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864" y="2064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6" name="Line 12">
              <a:extLst>
                <a:ext uri="{FF2B5EF4-FFF2-40B4-BE49-F238E27FC236}">
                  <a16:creationId xmlns:a16="http://schemas.microsoft.com/office/drawing/2014/main" id="{AA4AFD48-5DF3-4DF0-8BCA-DF16C272C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064"/>
              <a:ext cx="0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7" name="Line 13">
              <a:extLst>
                <a:ext uri="{FF2B5EF4-FFF2-40B4-BE49-F238E27FC236}">
                  <a16:creationId xmlns:a16="http://schemas.microsoft.com/office/drawing/2014/main" id="{B0508CBA-A77D-4BC1-AA17-5B7BE76C23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4" y="3120"/>
              <a:ext cx="0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8" name="Line 14">
              <a:extLst>
                <a:ext uri="{FF2B5EF4-FFF2-40B4-BE49-F238E27FC236}">
                  <a16:creationId xmlns:a16="http://schemas.microsoft.com/office/drawing/2014/main" id="{99CB2DF5-31F1-4516-A53F-51111FE576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120"/>
              <a:ext cx="30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19" name="AutoShape 15">
              <a:extLst>
                <a:ext uri="{FF2B5EF4-FFF2-40B4-BE49-F238E27FC236}">
                  <a16:creationId xmlns:a16="http://schemas.microsoft.com/office/drawing/2014/main" id="{430A6E31-04C2-47CE-9002-FDF45FB85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016"/>
              <a:ext cx="96" cy="96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Book Antiqua" panose="02040602050305030304" pitchFamily="18" charset="0"/>
              </a:endParaRPr>
            </a:p>
          </p:txBody>
        </p:sp>
        <p:sp>
          <p:nvSpPr>
            <p:cNvPr id="20" name="AutoShape 16">
              <a:extLst>
                <a:ext uri="{FF2B5EF4-FFF2-40B4-BE49-F238E27FC236}">
                  <a16:creationId xmlns:a16="http://schemas.microsoft.com/office/drawing/2014/main" id="{B531D7B5-E90F-4D74-A93B-73DD352CE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6" y="3072"/>
              <a:ext cx="96" cy="96"/>
            </a:xfrm>
            <a:prstGeom prst="flowChartConnector">
              <a:avLst/>
            </a:prstGeom>
            <a:solidFill>
              <a:schemeClr val="tx1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endParaRPr lang="en-US" altLang="en-US">
                <a:latin typeface="Book Antiqua" panose="02040602050305030304" pitchFamily="18" charset="0"/>
              </a:endParaRPr>
            </a:p>
          </p:txBody>
        </p:sp>
        <p:sp>
          <p:nvSpPr>
            <p:cNvPr id="21" name="Text Box 17">
              <a:extLst>
                <a:ext uri="{FF2B5EF4-FFF2-40B4-BE49-F238E27FC236}">
                  <a16:creationId xmlns:a16="http://schemas.microsoft.com/office/drawing/2014/main" id="{87F56CBF-5B33-4968-9A57-523ED78C94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5" y="1680"/>
              <a:ext cx="1728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Crash point</a:t>
              </a:r>
            </a:p>
          </p:txBody>
        </p:sp>
        <p:sp>
          <p:nvSpPr>
            <p:cNvPr id="22" name="Line 18">
              <a:extLst>
                <a:ext uri="{FF2B5EF4-FFF2-40B4-BE49-F238E27FC236}">
                  <a16:creationId xmlns:a16="http://schemas.microsoft.com/office/drawing/2014/main" id="{5DFA68A3-5228-43D8-ADB0-3749FEE3FD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584" y="1872"/>
              <a:ext cx="24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23" name="Text Box 19">
              <a:extLst>
                <a:ext uri="{FF2B5EF4-FFF2-40B4-BE49-F238E27FC236}">
                  <a16:creationId xmlns:a16="http://schemas.microsoft.com/office/drawing/2014/main" id="{86A17684-B392-4A00-A397-280AFFBA9F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5" y="2401"/>
              <a:ext cx="177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Normal point</a:t>
              </a:r>
            </a:p>
          </p:txBody>
        </p:sp>
        <p:sp>
          <p:nvSpPr>
            <p:cNvPr id="24" name="Line 20">
              <a:extLst>
                <a:ext uri="{FF2B5EF4-FFF2-40B4-BE49-F238E27FC236}">
                  <a16:creationId xmlns:a16="http://schemas.microsoft.com/office/drawing/2014/main" id="{2873E3E0-FA02-429B-91D9-6293F569710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84" y="2736"/>
              <a:ext cx="48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25" name="Text Box 21">
              <a:extLst>
                <a:ext uri="{FF2B5EF4-FFF2-40B4-BE49-F238E27FC236}">
                  <a16:creationId xmlns:a16="http://schemas.microsoft.com/office/drawing/2014/main" id="{C580B354-2122-4D95-BCCA-99C4E9A85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920"/>
              <a:ext cx="144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>
                <a:latin typeface="Book Antiqua" panose="02040602050305030304" pitchFamily="18" charset="0"/>
              </a:endParaRPr>
            </a:p>
          </p:txBody>
        </p:sp>
        <p:sp>
          <p:nvSpPr>
            <p:cNvPr id="26" name="Line 22">
              <a:extLst>
                <a:ext uri="{FF2B5EF4-FFF2-40B4-BE49-F238E27FC236}">
                  <a16:creationId xmlns:a16="http://schemas.microsoft.com/office/drawing/2014/main" id="{E0108456-5BA9-4440-9CFF-5350C5839F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160"/>
              <a:ext cx="144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400">
                <a:latin typeface="Book Antiqua" panose="02040602050305030304" pitchFamily="18" charset="0"/>
              </a:endParaRPr>
            </a:p>
          </p:txBody>
        </p:sp>
        <p:sp>
          <p:nvSpPr>
            <p:cNvPr id="27" name="Text Box 23">
              <a:extLst>
                <a:ext uri="{FF2B5EF4-FFF2-40B4-BE49-F238E27FC236}">
                  <a16:creationId xmlns:a16="http://schemas.microsoft.com/office/drawing/2014/main" id="{1E0EDACA-F079-4A6F-AA12-22FC6AA856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4032"/>
              <a:ext cx="164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Normal</a:t>
              </a:r>
              <a:r>
                <a:rPr lang="en-US" altLang="en-US" dirty="0">
                  <a:solidFill>
                    <a:schemeClr val="bg2"/>
                  </a:solidFill>
                  <a:latin typeface="Book Antiqua" panose="02040602050305030304" pitchFamily="18" charset="0"/>
                </a:rPr>
                <a:t> </a:t>
              </a:r>
              <a:r>
                <a:rPr lang="en-US" altLang="en-US" dirty="0">
                  <a:latin typeface="Book Antiqua" panose="02040602050305030304" pitchFamily="18" charset="0"/>
                </a:rPr>
                <a:t>time</a:t>
              </a:r>
              <a:endParaRPr lang="en-US" altLang="en-US" dirty="0">
                <a:solidFill>
                  <a:schemeClr val="bg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8" name="Text Box 24">
              <a:extLst>
                <a:ext uri="{FF2B5EF4-FFF2-40B4-BE49-F238E27FC236}">
                  <a16:creationId xmlns:a16="http://schemas.microsoft.com/office/drawing/2014/main" id="{CCB51E8A-3CE3-42B8-98DD-F54D8A5DB1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6" y="4029"/>
              <a:ext cx="1141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Crash time</a:t>
              </a:r>
            </a:p>
          </p:txBody>
        </p:sp>
        <p:sp>
          <p:nvSpPr>
            <p:cNvPr id="29" name="Text Box 25">
              <a:extLst>
                <a:ext uri="{FF2B5EF4-FFF2-40B4-BE49-F238E27FC236}">
                  <a16:creationId xmlns:a16="http://schemas.microsoft.com/office/drawing/2014/main" id="{F191BBD0-1687-4C34-B79C-FF303F15E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708" y="3009"/>
              <a:ext cx="1560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Normal cost</a:t>
              </a:r>
            </a:p>
          </p:txBody>
        </p:sp>
        <p:sp>
          <p:nvSpPr>
            <p:cNvPr id="30" name="Text Box 26">
              <a:extLst>
                <a:ext uri="{FF2B5EF4-FFF2-40B4-BE49-F238E27FC236}">
                  <a16:creationId xmlns:a16="http://schemas.microsoft.com/office/drawing/2014/main" id="{E289F4D0-B632-4B31-AD70-82792D0BC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513" y="1974"/>
              <a:ext cx="1665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Book Antiqua" panose="02040602050305030304" pitchFamily="18" charset="0"/>
                </a:rPr>
                <a:t>Crash cost </a:t>
              </a:r>
            </a:p>
          </p:txBody>
        </p:sp>
        <p:pic>
          <p:nvPicPr>
            <p:cNvPr id="31" name="Picture 27">
              <a:extLst>
                <a:ext uri="{FF2B5EF4-FFF2-40B4-BE49-F238E27FC236}">
                  <a16:creationId xmlns:a16="http://schemas.microsoft.com/office/drawing/2014/main" id="{2944CCE1-2A5E-42CF-B380-70A314E679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3750"/>
              <a:ext cx="162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" name="Picture 28">
              <a:extLst>
                <a:ext uri="{FF2B5EF4-FFF2-40B4-BE49-F238E27FC236}">
                  <a16:creationId xmlns:a16="http://schemas.microsoft.com/office/drawing/2014/main" id="{376C6D2B-88F4-4F1B-8609-2BCD1452F9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8" y="3696"/>
              <a:ext cx="144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29">
              <a:extLst>
                <a:ext uri="{FF2B5EF4-FFF2-40B4-BE49-F238E27FC236}">
                  <a16:creationId xmlns:a16="http://schemas.microsoft.com/office/drawing/2014/main" id="{DB65BB31-FFE1-4C7D-A720-E267350BA8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" y="1992"/>
              <a:ext cx="210" cy="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30">
              <a:extLst>
                <a:ext uri="{FF2B5EF4-FFF2-40B4-BE49-F238E27FC236}">
                  <a16:creationId xmlns:a16="http://schemas.microsoft.com/office/drawing/2014/main" id="{86F71F0E-5861-434E-96BD-3D84432C40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1" y="3024"/>
              <a:ext cx="2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5" name="Text Box 31">
            <a:extLst>
              <a:ext uri="{FF2B5EF4-FFF2-40B4-BE49-F238E27FC236}">
                <a16:creationId xmlns:a16="http://schemas.microsoft.com/office/drawing/2014/main" id="{E0B13520-36FE-4C7E-BF26-8EFBE032D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08602"/>
            <a:ext cx="1211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Book Antiqua" panose="02040602050305030304" pitchFamily="18" charset="0"/>
              </a:rPr>
              <a:t>Slope (</a:t>
            </a:r>
            <a:r>
              <a:rPr lang="en-US" altLang="en-US" dirty="0" err="1">
                <a:latin typeface="Book Antiqua" panose="02040602050305030304" pitchFamily="18" charset="0"/>
              </a:rPr>
              <a:t>b</a:t>
            </a:r>
            <a:r>
              <a:rPr lang="en-US" altLang="en-US" baseline="-25000" dirty="0" err="1">
                <a:latin typeface="Book Antiqua" panose="02040602050305030304" pitchFamily="18" charset="0"/>
              </a:rPr>
              <a:t>j</a:t>
            </a:r>
            <a:r>
              <a:rPr lang="en-US" altLang="en-US" dirty="0">
                <a:latin typeface="Book Antiqua" panose="02040602050305030304" pitchFamily="18" charset="0"/>
              </a:rPr>
              <a:t>) = increase in cost from reducing task duration by one time unit</a:t>
            </a:r>
          </a:p>
        </p:txBody>
      </p:sp>
      <p:graphicFrame>
        <p:nvGraphicFramePr>
          <p:cNvPr id="36" name="Object 8">
            <a:extLst>
              <a:ext uri="{FF2B5EF4-FFF2-40B4-BE49-F238E27FC236}">
                <a16:creationId xmlns:a16="http://schemas.microsoft.com/office/drawing/2014/main" id="{DB788D76-7BF0-4450-8279-5A5ECE5294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37287" y="2571004"/>
          <a:ext cx="335280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1" name="Equation" r:id="rId7" imgW="2197080" imgH="393480" progId="Equation.3">
                  <p:embed/>
                </p:oleObj>
              </mc:Choice>
              <mc:Fallback>
                <p:oleObj name="Equation" r:id="rId7" imgW="2197080" imgH="393480" progId="Equation.3">
                  <p:embed/>
                  <p:pic>
                    <p:nvPicPr>
                      <p:cNvPr id="36" name="Object 8">
                        <a:extLst>
                          <a:ext uri="{FF2B5EF4-FFF2-40B4-BE49-F238E27FC236}">
                            <a16:creationId xmlns:a16="http://schemas.microsoft.com/office/drawing/2014/main" id="{DB788D76-7BF0-4450-8279-5A5ECE5294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7287" y="2571004"/>
                        <a:ext cx="3352800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AutoShape 3">
            <a:extLst>
              <a:ext uri="{FF2B5EF4-FFF2-40B4-BE49-F238E27FC236}">
                <a16:creationId xmlns:a16="http://schemas.microsoft.com/office/drawing/2014/main" id="{93515F43-FB74-44BF-A79C-202C129692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0687" y="3386544"/>
            <a:ext cx="9144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endParaRPr lang="en-US" altLang="en-US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6834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E3068-5DED-4915-B4E9-59796D7A9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Crashing Algorithm</a:t>
            </a:r>
            <a:endParaRPr lang="en-US" b="0" dirty="0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B76A2EE5-E225-44E9-98BA-B513F41E9734}"/>
              </a:ext>
            </a:extLst>
          </p:cNvPr>
          <p:cNvSpPr txBox="1">
            <a:spLocks/>
          </p:cNvSpPr>
          <p:nvPr/>
        </p:nvSpPr>
        <p:spPr>
          <a:xfrm>
            <a:off x="0" y="617893"/>
            <a:ext cx="12192000" cy="5097107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533400" indent="-533400">
              <a:buFont typeface="Arial" panose="020B0604020202020204" pitchFamily="34" charset="0"/>
              <a:buNone/>
            </a:pPr>
            <a:r>
              <a:rPr lang="en-US" altLang="en-US" sz="2400" kern="0" dirty="0">
                <a:latin typeface="Book Antiqua" panose="02040602050305030304" pitchFamily="18" charset="0"/>
              </a:rPr>
              <a:t>Assume </a:t>
            </a:r>
            <a:r>
              <a:rPr lang="en-US" altLang="en-US" sz="2400" kern="0" dirty="0">
                <a:solidFill>
                  <a:srgbClr val="990033"/>
                </a:solidFill>
                <a:latin typeface="Book Antiqua" panose="02040602050305030304" pitchFamily="18" charset="0"/>
              </a:rPr>
              <a:t>each task</a:t>
            </a:r>
            <a:r>
              <a:rPr lang="en-US" altLang="en-US" sz="2400" kern="0" dirty="0">
                <a:latin typeface="Book Antiqua" panose="02040602050305030304" pitchFamily="18" charset="0"/>
              </a:rPr>
              <a:t> can be crashed </a:t>
            </a:r>
            <a:r>
              <a:rPr lang="en-US" altLang="en-US" sz="2400" kern="0" dirty="0">
                <a:solidFill>
                  <a:srgbClr val="990033"/>
                </a:solidFill>
                <a:latin typeface="Book Antiqua" panose="02040602050305030304" pitchFamily="18" charset="0"/>
              </a:rPr>
              <a:t>one day at a time</a:t>
            </a:r>
            <a:r>
              <a:rPr lang="en-US" altLang="en-US" sz="2400" kern="0" dirty="0">
                <a:latin typeface="Book Antiqua" panose="02040602050305030304" pitchFamily="18" charset="0"/>
              </a:rPr>
              <a:t> (simplifying assumption, but not necessary)</a:t>
            </a:r>
          </a:p>
          <a:p>
            <a:pPr marL="533400" indent="-533400">
              <a:buFont typeface="Arial" panose="020B0604020202020204" pitchFamily="34" charset="0"/>
              <a:buNone/>
            </a:pPr>
            <a:r>
              <a:rPr lang="en-US" altLang="en-US" sz="2400" kern="0" dirty="0">
                <a:latin typeface="Book Antiqua" panose="02040602050305030304" pitchFamily="18" charset="0"/>
              </a:rPr>
              <a:t>Crash </a:t>
            </a:r>
            <a:r>
              <a:rPr lang="en-US" altLang="en-US" sz="2400" kern="0" dirty="0">
                <a:solidFill>
                  <a:srgbClr val="990033"/>
                </a:solidFill>
                <a:latin typeface="Book Antiqua" panose="02040602050305030304" pitchFamily="18" charset="0"/>
              </a:rPr>
              <a:t>only critical activities</a:t>
            </a:r>
            <a:r>
              <a:rPr lang="en-US" altLang="en-US" sz="2400" kern="0" dirty="0">
                <a:latin typeface="Book Antiqua" panose="02040602050305030304" pitchFamily="18" charset="0"/>
              </a:rPr>
              <a:t>. Crashing </a:t>
            </a:r>
            <a:r>
              <a:rPr lang="en-US" altLang="en-US" sz="2400" kern="0" dirty="0">
                <a:solidFill>
                  <a:srgbClr val="990033"/>
                </a:solidFill>
                <a:latin typeface="Book Antiqua" panose="02040602050305030304" pitchFamily="18" charset="0"/>
              </a:rPr>
              <a:t>other activities</a:t>
            </a:r>
            <a:r>
              <a:rPr lang="en-US" altLang="en-US" sz="2400" kern="0" dirty="0">
                <a:latin typeface="Book Antiqua" panose="02040602050305030304" pitchFamily="18" charset="0"/>
              </a:rPr>
              <a:t> can only increase cost without changing project duration</a:t>
            </a:r>
          </a:p>
          <a:p>
            <a:pPr marL="533400" indent="-533400">
              <a:buFont typeface="Arial" panose="020B0604020202020204" pitchFamily="34" charset="0"/>
              <a:buNone/>
            </a:pPr>
            <a:r>
              <a:rPr lang="en-US" altLang="en-US" sz="2400" kern="0" dirty="0">
                <a:latin typeface="Book Antiqua" panose="02040602050305030304" pitchFamily="18" charset="0"/>
              </a:rPr>
              <a:t>To decrease project duration by one day, the critical path or paths must decrease by one day.</a:t>
            </a:r>
          </a:p>
          <a:p>
            <a:pPr marL="690563" lvl="1" indent="-233363">
              <a:buFont typeface="Arial" panose="020B0604020202020204" pitchFamily="34" charset="0"/>
              <a:buAutoNum type="arabicPeriod"/>
            </a:pPr>
            <a:r>
              <a:rPr lang="en-US" altLang="en-US" kern="0" dirty="0">
                <a:latin typeface="Book Antiqua" panose="02040602050305030304" pitchFamily="18" charset="0"/>
              </a:rPr>
              <a:t>Find the critical path or paths</a:t>
            </a:r>
          </a:p>
          <a:p>
            <a:pPr marL="690563" lvl="1" indent="-233363">
              <a:buFont typeface="Arial" panose="020B0604020202020204" pitchFamily="34" charset="0"/>
              <a:buAutoNum type="arabicPeriod"/>
            </a:pPr>
            <a:r>
              <a:rPr lang="en-US" altLang="en-US" kern="0" dirty="0">
                <a:latin typeface="Book Antiqua" panose="02040602050305030304" pitchFamily="18" charset="0"/>
              </a:rPr>
              <a:t>If there is no other critical activity which could still be reduced, and shorten the critical path. Stop.</a:t>
            </a:r>
          </a:p>
          <a:p>
            <a:pPr marL="690563" lvl="1" indent="-233363">
              <a:buFont typeface="Arial" panose="020B0604020202020204" pitchFamily="34" charset="0"/>
              <a:buAutoNum type="arabicPeriod"/>
            </a:pPr>
            <a:r>
              <a:rPr lang="en-US" altLang="en-US" kern="0" dirty="0">
                <a:latin typeface="Book Antiqua" panose="02040602050305030304" pitchFamily="18" charset="0"/>
              </a:rPr>
              <a:t>Crash the cheapest critical activity (or combination of activities) to shorten the critical path (or paths) by one day.</a:t>
            </a:r>
          </a:p>
          <a:p>
            <a:pPr marL="690563" lvl="1" indent="-233363">
              <a:buFont typeface="Arial" panose="020B0604020202020204" pitchFamily="34" charset="0"/>
              <a:buAutoNum type="arabicPeriod"/>
            </a:pPr>
            <a:r>
              <a:rPr lang="en-US" altLang="en-US" kern="0" dirty="0">
                <a:latin typeface="Book Antiqua" panose="02040602050305030304" pitchFamily="18" charset="0"/>
              </a:rPr>
              <a:t>Go to 1</a:t>
            </a:r>
          </a:p>
        </p:txBody>
      </p:sp>
    </p:spTree>
    <p:extLst>
      <p:ext uri="{BB962C8B-B14F-4D97-AF65-F5344CB8AC3E}">
        <p14:creationId xmlns:p14="http://schemas.microsoft.com/office/powerpoint/2010/main" val="1517933963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5696F-32A5-4EC0-B171-D1FCE2FA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0" dirty="0"/>
              <a:t>Crashing 21 Days to 20 Days Network</a:t>
            </a:r>
            <a:endParaRPr lang="en-US" b="0" dirty="0"/>
          </a:p>
        </p:txBody>
      </p:sp>
      <p:sp>
        <p:nvSpPr>
          <p:cNvPr id="282" name="Content Placeholder 2">
            <a:extLst>
              <a:ext uri="{FF2B5EF4-FFF2-40B4-BE49-F238E27FC236}">
                <a16:creationId xmlns:a16="http://schemas.microsoft.com/office/drawing/2014/main" id="{CF604CD3-FB01-40B3-9D0B-5CEF8F177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" y="4030335"/>
            <a:ext cx="12174279" cy="320096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Activities 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,</a:t>
            </a:r>
            <a:r>
              <a:rPr lang="en-US" altLang="en-US" sz="2400" b="1" dirty="0">
                <a:latin typeface="Book Antiqua" panose="02040602050305030304" pitchFamily="18" charset="0"/>
              </a:rPr>
              <a:t>C</a:t>
            </a:r>
            <a:r>
              <a:rPr lang="en-US" altLang="en-US" sz="2400" dirty="0">
                <a:latin typeface="Book Antiqua" panose="02040602050305030304" pitchFamily="18" charset="0"/>
              </a:rPr>
              <a:t>, and </a:t>
            </a:r>
            <a:r>
              <a:rPr lang="en-US" altLang="en-US" sz="2400" b="1" dirty="0">
                <a:latin typeface="Book Antiqua" panose="02040602050305030304" pitchFamily="18" charset="0"/>
              </a:rPr>
              <a:t>F</a:t>
            </a:r>
            <a:r>
              <a:rPr lang="en-US" altLang="en-US" sz="2400" dirty="0">
                <a:latin typeface="Book Antiqua" panose="02040602050305030304" pitchFamily="18" charset="0"/>
              </a:rPr>
              <a:t> are on Critical Path. 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 and </a:t>
            </a:r>
            <a:r>
              <a:rPr lang="en-US" altLang="en-US" sz="2400" b="1" dirty="0">
                <a:latin typeface="Book Antiqua" panose="02040602050305030304" pitchFamily="18" charset="0"/>
              </a:rPr>
              <a:t>C</a:t>
            </a:r>
            <a:r>
              <a:rPr lang="en-US" altLang="en-US" sz="2400" dirty="0">
                <a:latin typeface="Book Antiqua" panose="02040602050305030304" pitchFamily="18" charset="0"/>
              </a:rPr>
              <a:t> are the least-cost choice. We crash A because it affects two paths. Lower 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’s normal time by one day.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It now equals the crash time and cannot be shortened further.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critical path is unchanged.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critical time will be lowered to 20 days.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cost of the project will be $400+30(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)= $430.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1DE9DF7-D337-4B3F-8D14-B02FDA78C6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1322817"/>
              </p:ext>
            </p:extLst>
          </p:nvPr>
        </p:nvGraphicFramePr>
        <p:xfrm>
          <a:off x="1588" y="609600"/>
          <a:ext cx="11939587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Worksheet" r:id="rId3" imgW="10868043" imgH="3000375" progId="Excel.Sheet.12">
                  <p:embed/>
                </p:oleObj>
              </mc:Choice>
              <mc:Fallback>
                <p:oleObj name="Worksheet" r:id="rId3" imgW="10868043" imgH="3000375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1DE9DF7-D337-4B3F-8D14-B02FDA78C6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609600"/>
                        <a:ext cx="11939587" cy="3295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4898" name="Straight Arrow Connector 2">
            <a:extLst>
              <a:ext uri="{FF2B5EF4-FFF2-40B4-BE49-F238E27FC236}">
                <a16:creationId xmlns:a16="http://schemas.microsoft.com/office/drawing/2014/main" id="{F37A2074-3147-4687-B7B2-3D2D1FB58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" y="190500"/>
            <a:ext cx="85725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8252202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CC9D-E782-4230-91FF-7270005D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</a:t>
            </a:r>
            <a:r>
              <a:rPr lang="en-US" altLang="en-US" b="0" dirty="0"/>
              <a:t>rashing 20 Days to 19 Days Network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B1A865-EBA4-408E-AFCD-6384F0C17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4171138"/>
            <a:ext cx="11811000" cy="268528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Activities 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,</a:t>
            </a:r>
            <a:r>
              <a:rPr lang="en-US" altLang="en-US" sz="2400" b="1" dirty="0">
                <a:latin typeface="Book Antiqua" panose="02040602050305030304" pitchFamily="18" charset="0"/>
              </a:rPr>
              <a:t>C</a:t>
            </a:r>
            <a:r>
              <a:rPr lang="en-US" altLang="en-US" sz="2400" dirty="0">
                <a:latin typeface="Book Antiqua" panose="02040602050305030304" pitchFamily="18" charset="0"/>
              </a:rPr>
              <a:t>, &amp; </a:t>
            </a:r>
            <a:r>
              <a:rPr lang="en-US" altLang="en-US" sz="2400" b="1" dirty="0">
                <a:latin typeface="Book Antiqua" panose="02040602050305030304" pitchFamily="18" charset="0"/>
              </a:rPr>
              <a:t>F </a:t>
            </a:r>
            <a:r>
              <a:rPr lang="en-US" altLang="en-US" sz="2400" dirty="0">
                <a:latin typeface="Book Antiqua" panose="02040602050305030304" pitchFamily="18" charset="0"/>
              </a:rPr>
              <a:t>are still on the critical path.  </a:t>
            </a:r>
          </a:p>
          <a:p>
            <a:pPr marL="0" indent="0" eaLnBrk="1" hangingPunct="1">
              <a:buNone/>
            </a:pP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 cannot be crashed any more. C is  the least-cost choice. 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Lower </a:t>
            </a:r>
            <a:r>
              <a:rPr lang="en-US" altLang="en-US" sz="2400" b="1" dirty="0">
                <a:latin typeface="Book Antiqua" panose="02040602050305030304" pitchFamily="18" charset="0"/>
              </a:rPr>
              <a:t>C</a:t>
            </a:r>
            <a:r>
              <a:rPr lang="en-US" altLang="en-US" sz="2400" dirty="0">
                <a:latin typeface="Book Antiqua" panose="02040602050305030304" pitchFamily="18" charset="0"/>
              </a:rPr>
              <a:t>’s normal time by one day. The critical path is unchanged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critical time will be lowered to 19 days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cost of the project will be $400+ 30(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) + 30(</a:t>
            </a:r>
            <a:r>
              <a:rPr lang="en-US" altLang="en-US" sz="2400" b="1" dirty="0">
                <a:latin typeface="Book Antiqua" panose="02040602050305030304" pitchFamily="18" charset="0"/>
              </a:rPr>
              <a:t>C</a:t>
            </a:r>
            <a:r>
              <a:rPr lang="en-US" altLang="en-US" sz="2400" dirty="0">
                <a:latin typeface="Book Antiqua" panose="02040602050305030304" pitchFamily="18" charset="0"/>
              </a:rPr>
              <a:t>) = $460</a:t>
            </a:r>
          </a:p>
          <a:p>
            <a:pPr eaLnBrk="1" hangingPunct="1"/>
            <a:endParaRPr lang="en-US" altLang="en-US" sz="2400" dirty="0">
              <a:latin typeface="Book Antiqua" panose="0204060205030503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391734F-CBD8-4C98-A4BA-9BB4F85BA5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59" y="591312"/>
          <a:ext cx="12135917" cy="337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Worksheet" r:id="rId3" imgW="10801165" imgH="3000375" progId="Excel.Sheet.12">
                  <p:embed/>
                </p:oleObj>
              </mc:Choice>
              <mc:Fallback>
                <p:oleObj name="Worksheet" r:id="rId3" imgW="10801165" imgH="300037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391734F-CBD8-4C98-A4BA-9BB4F85BA5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59" y="591312"/>
                        <a:ext cx="12135917" cy="3371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9799825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6CC9D-E782-4230-91FF-7270005D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</a:t>
            </a:r>
            <a:r>
              <a:rPr lang="en-US" altLang="en-US" b="0" dirty="0"/>
              <a:t>rashing 19 Days to 18 Days Network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9D04E90-7720-4C8C-B5EB-B9727678A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3916326"/>
            <a:ext cx="12268200" cy="2666999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All activities are now critical.  3 paths; ACF,EDG, and BEG. A cannot be crashed any more. The only way to crash ACF is to crash C or F. C is cheaper.</a:t>
            </a:r>
          </a:p>
          <a:p>
            <a:pPr marL="0" indent="0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On ADG path, A and D  cannot be crashed. The only way to crash ADG is to crash G. Crashing G crashes BEG path too.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critical time will be lowered to 18 days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cost of the project will be $400+ 30(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) + 30(</a:t>
            </a:r>
            <a:r>
              <a:rPr lang="en-US" altLang="en-US" sz="2400" b="1" dirty="0">
                <a:latin typeface="Book Antiqua" panose="02040602050305030304" pitchFamily="18" charset="0"/>
              </a:rPr>
              <a:t>C2</a:t>
            </a:r>
            <a:r>
              <a:rPr lang="en-US" altLang="en-US" sz="2400" dirty="0">
                <a:latin typeface="Book Antiqua" panose="02040602050305030304" pitchFamily="18" charset="0"/>
              </a:rPr>
              <a:t>) + 60(G)  = $550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FEE60EF-8D8A-4D34-A79A-689363EFC11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604284"/>
          <a:ext cx="11814898" cy="3281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Worksheet" r:id="rId3" imgW="10801165" imgH="3000375" progId="Excel.Sheet.12">
                  <p:embed/>
                </p:oleObj>
              </mc:Choice>
              <mc:Fallback>
                <p:oleObj name="Worksheet" r:id="rId3" imgW="10801165" imgH="3000375" progId="Excel.Shee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FEE60EF-8D8A-4D34-A79A-689363EFC1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04284"/>
                        <a:ext cx="11814898" cy="32819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7050649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58F9F-73BB-4F9A-A291-796137441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</a:t>
            </a:r>
            <a:r>
              <a:rPr lang="en-US" altLang="en-US" b="0" dirty="0"/>
              <a:t>rashing 18 Days to 17 Days Network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39F13B2-DF23-43FA-8A4A-2DFD136A9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270177"/>
            <a:ext cx="12220353" cy="189670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All activities are critical. There are three paces ACF, ADG, and BEG.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Crash F and G by 1 at cost of 60 +40 = 100  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critical time has been lowered to 17 days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cost of the project is $400+ 30(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) + 30(</a:t>
            </a:r>
            <a:r>
              <a:rPr lang="en-US" altLang="en-US" sz="2400" b="1" dirty="0">
                <a:latin typeface="Book Antiqua" panose="02040602050305030304" pitchFamily="18" charset="0"/>
              </a:rPr>
              <a:t>C2</a:t>
            </a:r>
            <a:r>
              <a:rPr lang="en-US" altLang="en-US" sz="2400" dirty="0">
                <a:latin typeface="Book Antiqua" panose="02040602050305030304" pitchFamily="18" charset="0"/>
              </a:rPr>
              <a:t>) + 60(G2)+40(F)  = $650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6ADEEA1-A29B-4661-81AB-D3F98B24EE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431" y="659220"/>
          <a:ext cx="12044564" cy="334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Worksheet" r:id="rId3" imgW="10801165" imgH="3000375" progId="Excel.Sheet.12">
                  <p:embed/>
                </p:oleObj>
              </mc:Choice>
              <mc:Fallback>
                <p:oleObj name="Worksheet" r:id="rId3" imgW="10801165" imgH="300037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46ADEEA1-A29B-4661-81AB-D3F98B24EE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431" y="659220"/>
                        <a:ext cx="12044564" cy="334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8313881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D527-03CD-4012-8879-6049B9758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C</a:t>
            </a:r>
            <a:r>
              <a:rPr lang="en-US" altLang="en-US" b="0" dirty="0"/>
              <a:t>rashing 17 Days to 16 Days Network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ABD1E6E-EE49-44C7-A4BB-14F71D301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8" y="4038600"/>
            <a:ext cx="12192000" cy="206151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We can shorten the project to 16 days by crashing F and G by another day.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The cost of the project is $400+ 30(</a:t>
            </a:r>
            <a:r>
              <a:rPr lang="en-US" altLang="en-US" sz="2400" b="1" dirty="0">
                <a:latin typeface="Book Antiqua" panose="02040602050305030304" pitchFamily="18" charset="0"/>
              </a:rPr>
              <a:t>A</a:t>
            </a:r>
            <a:r>
              <a:rPr lang="en-US" altLang="en-US" sz="2400" dirty="0">
                <a:latin typeface="Book Antiqua" panose="02040602050305030304" pitchFamily="18" charset="0"/>
              </a:rPr>
              <a:t>) + 30(</a:t>
            </a:r>
            <a:r>
              <a:rPr lang="en-US" altLang="en-US" sz="2400" b="1" dirty="0">
                <a:latin typeface="Book Antiqua" panose="02040602050305030304" pitchFamily="18" charset="0"/>
              </a:rPr>
              <a:t>C2</a:t>
            </a:r>
            <a:r>
              <a:rPr lang="en-US" altLang="en-US" sz="2400" dirty="0">
                <a:latin typeface="Book Antiqua" panose="02040602050305030304" pitchFamily="18" charset="0"/>
              </a:rPr>
              <a:t>) + 60(G3)+40(F2)  = $750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Activities </a:t>
            </a:r>
            <a:r>
              <a:rPr lang="en-US" altLang="en-US" sz="2400" b="1" dirty="0">
                <a:latin typeface="Book Antiqua" panose="02040602050305030304" pitchFamily="18" charset="0"/>
              </a:rPr>
              <a:t>A,C,F,</a:t>
            </a:r>
            <a:r>
              <a:rPr lang="en-US" altLang="en-US" sz="2400" dirty="0">
                <a:latin typeface="Book Antiqua" panose="02040602050305030304" pitchFamily="18" charset="0"/>
              </a:rPr>
              <a:t> and </a:t>
            </a:r>
            <a:r>
              <a:rPr lang="en-US" altLang="en-US" sz="2400" b="1" dirty="0">
                <a:latin typeface="Book Antiqua" panose="02040602050305030304" pitchFamily="18" charset="0"/>
              </a:rPr>
              <a:t>g</a:t>
            </a:r>
            <a:r>
              <a:rPr lang="en-US" altLang="en-US" sz="2400" dirty="0">
                <a:latin typeface="Book Antiqua" panose="02040602050305030304" pitchFamily="18" charset="0"/>
              </a:rPr>
              <a:t> have been crashed to their limits.</a:t>
            </a:r>
          </a:p>
          <a:p>
            <a:pPr marL="0" indent="0" eaLnBrk="1" hangingPunct="1">
              <a:buNone/>
            </a:pPr>
            <a:r>
              <a:rPr lang="en-US" altLang="en-US" sz="2400" dirty="0">
                <a:latin typeface="Book Antiqua" panose="02040602050305030304" pitchFamily="18" charset="0"/>
              </a:rPr>
              <a:t>No further crashing will help so </a:t>
            </a:r>
            <a:r>
              <a:rPr lang="en-US" altLang="en-US" sz="2400" b="1" dirty="0">
                <a:latin typeface="Book Antiqua" panose="02040602050305030304" pitchFamily="18" charset="0"/>
              </a:rPr>
              <a:t>B,D,</a:t>
            </a:r>
            <a:r>
              <a:rPr lang="en-US" altLang="en-US" sz="2400" dirty="0">
                <a:latin typeface="Book Antiqua" panose="02040602050305030304" pitchFamily="18" charset="0"/>
              </a:rPr>
              <a:t> and </a:t>
            </a:r>
            <a:r>
              <a:rPr lang="en-US" altLang="en-US" sz="2400" b="1" dirty="0">
                <a:latin typeface="Book Antiqua" panose="02040602050305030304" pitchFamily="18" charset="0"/>
              </a:rPr>
              <a:t>E</a:t>
            </a:r>
            <a:r>
              <a:rPr lang="en-US" altLang="en-US" sz="2400" dirty="0">
                <a:latin typeface="Book Antiqua" panose="02040602050305030304" pitchFamily="18" charset="0"/>
              </a:rPr>
              <a:t> remain at their normal times and costs.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dirty="0">
              <a:latin typeface="Book Antiqua" panose="0204060205030503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51A8816-380A-432B-B3D6-69C69EE7FC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591312"/>
          <a:ext cx="12044564" cy="334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Worksheet" r:id="rId3" imgW="10801165" imgH="3000375" progId="Excel.Sheet.12">
                  <p:embed/>
                </p:oleObj>
              </mc:Choice>
              <mc:Fallback>
                <p:oleObj name="Worksheet" r:id="rId3" imgW="10801165" imgH="3000375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51A8816-380A-432B-B3D6-69C69EE7FC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591312"/>
                        <a:ext cx="12044564" cy="334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2100376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Lean Thinking Final">
  <a:themeElements>
    <a:clrScheme name="Custom 22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C000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08 Lectur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007FA3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63180</TotalTime>
  <Words>787</Words>
  <Application>Microsoft Office PowerPoint</Application>
  <PresentationFormat>Widescreen</PresentationFormat>
  <Paragraphs>88</Paragraphs>
  <Slides>18</Slides>
  <Notes>2</Notes>
  <HiddenSlides>0</HiddenSlides>
  <MMClips>0</MMClips>
  <ScaleCrop>false</ScaleCrop>
  <HeadingPairs>
    <vt:vector size="10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3" baseType="lpstr">
      <vt:lpstr>Arial</vt:lpstr>
      <vt:lpstr>Book Antiqua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</vt:lpstr>
      <vt:lpstr>508 Lecture</vt:lpstr>
      <vt:lpstr>file:///C:\Users\aa2035\Desktop\Pepperdine\Pep&amp;Clu,taughtBefore\ProjectUSC\AsefSlides\Ch6\Ch6CRashingTwoOrZeroTime.xls!Example2!R2C1:R9C8</vt:lpstr>
      <vt:lpstr>Equation</vt:lpstr>
      <vt:lpstr>Microsoft Excel Worksheet</vt:lpstr>
      <vt:lpstr>Worksheet</vt:lpstr>
      <vt:lpstr>Chart</vt:lpstr>
      <vt:lpstr>Project Crashing</vt:lpstr>
      <vt:lpstr>Crashing</vt:lpstr>
      <vt:lpstr>Linear Time / Cost Tradeoff</vt:lpstr>
      <vt:lpstr>Crashing Algorithm</vt:lpstr>
      <vt:lpstr>Crashing 21 Days to 20 Days Network</vt:lpstr>
      <vt:lpstr>Crashing 20 Days to 19 Days Network</vt:lpstr>
      <vt:lpstr>Crashing 19 Days to 18 Days Network</vt:lpstr>
      <vt:lpstr>Crashing 18 Days to 17 Days Network</vt:lpstr>
      <vt:lpstr>Crashing 17 Days to 16 Days Network</vt:lpstr>
      <vt:lpstr>Time-Cost Tradeoff</vt:lpstr>
      <vt:lpstr>Crash the Following Network. Prepare Cost-time Curve</vt:lpstr>
      <vt:lpstr>Crash the Following Network. Prepare Cost-time Curve</vt:lpstr>
      <vt:lpstr>Crash the Following Network. Prepare Cost-time Curve</vt:lpstr>
      <vt:lpstr>Crash the Following Network. Prepare Cost-time Curve</vt:lpstr>
      <vt:lpstr>Crash the Following Network. Prepare Cost-time Curve</vt:lpstr>
      <vt:lpstr>Crash the Following Network. Prepare Cost-time Curve</vt:lpstr>
      <vt:lpstr>Time-Cost Curve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Greys Sosic</dc:creator>
  <cp:lastModifiedBy>Asef-Vaziri , Ardavan</cp:lastModifiedBy>
  <cp:revision>1270</cp:revision>
  <cp:lastPrinted>2021-08-25T16:42:58Z</cp:lastPrinted>
  <dcterms:created xsi:type="dcterms:W3CDTF">1995-06-17T23:31:02Z</dcterms:created>
  <dcterms:modified xsi:type="dcterms:W3CDTF">2024-04-12T15:37:18Z</dcterms:modified>
</cp:coreProperties>
</file>