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2">
  <p:sldMasterIdLst>
    <p:sldMasterId id="2147483740" r:id="rId1"/>
    <p:sldMasterId id="2147483749" r:id="rId2"/>
  </p:sldMasterIdLst>
  <p:notesMasterIdLst>
    <p:notesMasterId r:id="rId17"/>
  </p:notesMasterIdLst>
  <p:handoutMasterIdLst>
    <p:handoutMasterId r:id="rId18"/>
  </p:handoutMasterIdLst>
  <p:sldIdLst>
    <p:sldId id="1496" r:id="rId3"/>
    <p:sldId id="1577" r:id="rId4"/>
    <p:sldId id="1497" r:id="rId5"/>
    <p:sldId id="1499" r:id="rId6"/>
    <p:sldId id="1500" r:id="rId7"/>
    <p:sldId id="1502" r:id="rId8"/>
    <p:sldId id="1503" r:id="rId9"/>
    <p:sldId id="1505" r:id="rId10"/>
    <p:sldId id="1506" r:id="rId11"/>
    <p:sldId id="1569" r:id="rId12"/>
    <p:sldId id="1571" r:id="rId13"/>
    <p:sldId id="1572" r:id="rId14"/>
    <p:sldId id="1575" r:id="rId15"/>
    <p:sldId id="1576" r:id="rId16"/>
  </p:sldIdLst>
  <p:sldSz cx="12192000" cy="6858000"/>
  <p:notesSz cx="7102475" cy="9388475"/>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218" userDrawn="1">
          <p15:clr>
            <a:srgbClr val="A4A3A4"/>
          </p15:clr>
        </p15:guide>
        <p15:guide id="2" pos="298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ef-Vaziri , Ardavan" initials="A,A" lastIdx="2" clrIdx="0">
    <p:extLst>
      <p:ext uri="{19B8F6BF-5375-455C-9EA6-DF929625EA0E}">
        <p15:presenceInfo xmlns:p15="http://schemas.microsoft.com/office/powerpoint/2012/main" userId="S::ardavan.asef-vaziri@csun.edu::6881700c-bd5e-4111-a757-cbc9491e8d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5D62"/>
    <a:srgbClr val="424860"/>
    <a:srgbClr val="353A4E"/>
    <a:srgbClr val="363B4F"/>
    <a:srgbClr val="3E445B"/>
    <a:srgbClr val="4665A6"/>
    <a:srgbClr val="043B5A"/>
    <a:srgbClr val="FFFFFF"/>
    <a:srgbClr val="B8B8B8"/>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31" autoAdjust="0"/>
    <p:restoredTop sz="86951" autoAdjust="0"/>
  </p:normalViewPr>
  <p:slideViewPr>
    <p:cSldViewPr>
      <p:cViewPr varScale="1">
        <p:scale>
          <a:sx n="90" d="100"/>
          <a:sy n="90" d="100"/>
        </p:scale>
        <p:origin x="1794" y="102"/>
      </p:cViewPr>
      <p:guideLst>
        <p:guide orient="horz" pos="2160"/>
        <p:guide pos="3840"/>
      </p:guideLst>
    </p:cSldViewPr>
  </p:slideViewPr>
  <p:outlineViewPr>
    <p:cViewPr>
      <p:scale>
        <a:sx n="33" d="100"/>
        <a:sy n="33" d="100"/>
      </p:scale>
      <p:origin x="0" y="-25428"/>
    </p:cViewPr>
  </p:outlineViewPr>
  <p:notesTextViewPr>
    <p:cViewPr>
      <p:scale>
        <a:sx n="100" d="100"/>
        <a:sy n="100" d="100"/>
      </p:scale>
      <p:origin x="0" y="0"/>
    </p:cViewPr>
  </p:notesTextViewPr>
  <p:sorterViewPr>
    <p:cViewPr varScale="1">
      <p:scale>
        <a:sx n="1" d="1"/>
        <a:sy n="1" d="1"/>
      </p:scale>
      <p:origin x="0" y="-1770"/>
    </p:cViewPr>
  </p:sorterViewPr>
  <p:notesViewPr>
    <p:cSldViewPr>
      <p:cViewPr varScale="1">
        <p:scale>
          <a:sx n="83" d="100"/>
          <a:sy n="83" d="100"/>
        </p:scale>
        <p:origin x="3816" y="60"/>
      </p:cViewPr>
      <p:guideLst>
        <p:guide orient="horz" pos="2218"/>
        <p:guide pos="298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552"/>
            <a:ext cx="3078048"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3075" name="Rectangle 3"/>
          <p:cNvSpPr>
            <a:spLocks noGrp="1" noChangeArrowheads="1"/>
          </p:cNvSpPr>
          <p:nvPr>
            <p:ph type="dt" sz="quarter" idx="1"/>
          </p:nvPr>
        </p:nvSpPr>
        <p:spPr bwMode="auto">
          <a:xfrm>
            <a:off x="4024429" y="-1552"/>
            <a:ext cx="3078047"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algn="r" defTabSz="944684">
              <a:defRPr sz="1000" i="1">
                <a:latin typeface="Times New Roman" charset="0"/>
              </a:defRPr>
            </a:lvl1pPr>
          </a:lstStyle>
          <a:p>
            <a:pPr>
              <a:defRPr/>
            </a:pPr>
            <a:endParaRPr lang="en-US" dirty="0"/>
          </a:p>
        </p:txBody>
      </p:sp>
      <p:sp>
        <p:nvSpPr>
          <p:cNvPr id="3076" name="Rectangle 4"/>
          <p:cNvSpPr>
            <a:spLocks noGrp="1" noChangeArrowheads="1"/>
          </p:cNvSpPr>
          <p:nvPr>
            <p:ph type="ftr" sz="quarter" idx="2"/>
          </p:nvPr>
        </p:nvSpPr>
        <p:spPr bwMode="auto">
          <a:xfrm>
            <a:off x="0" y="8916568"/>
            <a:ext cx="3078048"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3077" name="Rectangle 5"/>
          <p:cNvSpPr>
            <a:spLocks noGrp="1" noChangeArrowheads="1"/>
          </p:cNvSpPr>
          <p:nvPr>
            <p:ph type="sldNum" sz="quarter" idx="3"/>
          </p:nvPr>
        </p:nvSpPr>
        <p:spPr bwMode="auto">
          <a:xfrm>
            <a:off x="4024429" y="8916568"/>
            <a:ext cx="3078047"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algn="r" defTabSz="944684">
              <a:defRPr sz="1000" i="1">
                <a:latin typeface="Times New Roman" charset="0"/>
              </a:defRPr>
            </a:lvl1pPr>
          </a:lstStyle>
          <a:p>
            <a:pPr>
              <a:defRPr/>
            </a:pPr>
            <a:fld id="{4AF56A66-A16D-4DDE-BF06-390EB7CDF141}" type="slidenum">
              <a:rPr lang="en-US"/>
              <a:pPr>
                <a:defRPr/>
              </a:pPr>
              <a:t>‹#›</a:t>
            </a:fld>
            <a:endParaRPr lang="en-US" dirty="0"/>
          </a:p>
        </p:txBody>
      </p:sp>
    </p:spTree>
    <p:extLst>
      <p:ext uri="{BB962C8B-B14F-4D97-AF65-F5344CB8AC3E}">
        <p14:creationId xmlns:p14="http://schemas.microsoft.com/office/powerpoint/2010/main" val="33608747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52"/>
            <a:ext cx="3078048"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2051" name="Rectangle 3"/>
          <p:cNvSpPr>
            <a:spLocks noGrp="1" noChangeArrowheads="1"/>
          </p:cNvSpPr>
          <p:nvPr>
            <p:ph type="dt" idx="1"/>
          </p:nvPr>
        </p:nvSpPr>
        <p:spPr bwMode="auto">
          <a:xfrm>
            <a:off x="4024429" y="-1552"/>
            <a:ext cx="3078047"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algn="r" defTabSz="944684">
              <a:defRPr sz="1000" i="1">
                <a:latin typeface="Times New Roman" charset="0"/>
              </a:defRPr>
            </a:lvl1pPr>
          </a:lstStyle>
          <a:p>
            <a:pPr>
              <a:defRPr/>
            </a:pPr>
            <a:endParaRPr lang="en-US" dirty="0"/>
          </a:p>
        </p:txBody>
      </p:sp>
      <p:sp>
        <p:nvSpPr>
          <p:cNvPr id="28676" name="Rectangle 4"/>
          <p:cNvSpPr>
            <a:spLocks noGrp="1" noRot="1" noChangeAspect="1" noChangeArrowheads="1" noTextEdit="1"/>
          </p:cNvSpPr>
          <p:nvPr>
            <p:ph type="sldImg" idx="2"/>
          </p:nvPr>
        </p:nvSpPr>
        <p:spPr bwMode="auto">
          <a:xfrm>
            <a:off x="434975" y="711200"/>
            <a:ext cx="6234113" cy="35067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380" y="4458284"/>
            <a:ext cx="5209715" cy="4225435"/>
          </a:xfrm>
          <a:prstGeom prst="rect">
            <a:avLst/>
          </a:prstGeom>
          <a:noFill/>
          <a:ln w="9525">
            <a:noFill/>
            <a:miter lim="800000"/>
            <a:headEnd/>
            <a:tailEnd/>
          </a:ln>
          <a:effectLst/>
        </p:spPr>
        <p:txBody>
          <a:bodyPr vert="horz" wrap="square" lIns="95195" tIns="47598" rIns="95195" bIns="4759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0" y="8916568"/>
            <a:ext cx="3078048"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2055" name="Rectangle 7"/>
          <p:cNvSpPr>
            <a:spLocks noGrp="1" noChangeArrowheads="1"/>
          </p:cNvSpPr>
          <p:nvPr>
            <p:ph type="sldNum" sz="quarter" idx="5"/>
          </p:nvPr>
        </p:nvSpPr>
        <p:spPr bwMode="auto">
          <a:xfrm>
            <a:off x="4024429" y="8916568"/>
            <a:ext cx="3078047"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algn="r" defTabSz="944684">
              <a:defRPr sz="1000" i="1">
                <a:latin typeface="Times New Roman" charset="0"/>
              </a:defRPr>
            </a:lvl1pPr>
          </a:lstStyle>
          <a:p>
            <a:pPr>
              <a:defRPr/>
            </a:pPr>
            <a:fld id="{5A0BD41A-4BE2-453E-B10D-012B00A477F7}" type="slidenum">
              <a:rPr lang="en-US"/>
              <a:pPr>
                <a:defRPr/>
              </a:pPr>
              <a:t>‹#›</a:t>
            </a:fld>
            <a:endParaRPr lang="en-US" dirty="0"/>
          </a:p>
        </p:txBody>
      </p:sp>
    </p:spTree>
    <p:extLst>
      <p:ext uri="{BB962C8B-B14F-4D97-AF65-F5344CB8AC3E}">
        <p14:creationId xmlns:p14="http://schemas.microsoft.com/office/powerpoint/2010/main" val="1648046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C678DA-66FA-46F9-8031-1CB2E52D81FB}" type="slidenum">
              <a:rPr lang="en-US" smtClean="0"/>
              <a:pPr/>
              <a:t>1</a:t>
            </a:fld>
            <a:endParaRPr lang="en-US" dirty="0"/>
          </a:p>
        </p:txBody>
      </p:sp>
    </p:spTree>
    <p:extLst>
      <p:ext uri="{BB962C8B-B14F-4D97-AF65-F5344CB8AC3E}">
        <p14:creationId xmlns:p14="http://schemas.microsoft.com/office/powerpoint/2010/main" val="2674405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30242201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50"/>
          <p:cNvSpPr>
            <a:spLocks noGrp="1" noChangeArrowheads="1"/>
          </p:cNvSpPr>
          <p:nvPr>
            <p:ph type="title"/>
          </p:nvPr>
        </p:nvSpPr>
        <p:spPr bwMode="gray">
          <a:xfrm>
            <a:off x="10064" y="0"/>
            <a:ext cx="12192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b="0"/>
            </a:lvl1pPr>
          </a:lstStyle>
          <a:p>
            <a:pPr lvl="0"/>
            <a:r>
              <a:rPr lang="en-US" dirty="0"/>
              <a:t>Click to edit Master title style</a:t>
            </a:r>
          </a:p>
        </p:txBody>
      </p:sp>
    </p:spTree>
    <p:extLst>
      <p:ext uri="{BB962C8B-B14F-4D97-AF65-F5344CB8AC3E}">
        <p14:creationId xmlns:p14="http://schemas.microsoft.com/office/powerpoint/2010/main" val="248120622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15998" y="0"/>
            <a:ext cx="12207997"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lvl1pPr>
          </a:lstStyle>
          <a:p>
            <a:pPr lvl="0"/>
            <a:r>
              <a:rPr lang="en-US" dirty="0"/>
              <a:t>Click to edit Master title style</a:t>
            </a:r>
          </a:p>
        </p:txBody>
      </p:sp>
      <p:pic>
        <p:nvPicPr>
          <p:cNvPr id="4" name="Picture 3">
            <a:extLst>
              <a:ext uri="{FF2B5EF4-FFF2-40B4-BE49-F238E27FC236}">
                <a16:creationId xmlns:a16="http://schemas.microsoft.com/office/drawing/2014/main" id="{99715CCA-083B-4BCC-B9AF-275D3659D6C7}"/>
              </a:ext>
            </a:extLst>
          </p:cNvPr>
          <p:cNvPicPr>
            <a:picLocks noChangeAspect="1"/>
          </p:cNvPicPr>
          <p:nvPr userDrawn="1"/>
        </p:nvPicPr>
        <p:blipFill>
          <a:blip r:embed="rId2">
            <a:alphaModFix amt="35000"/>
          </a:blip>
          <a:stretch>
            <a:fillRect/>
          </a:stretch>
        </p:blipFill>
        <p:spPr>
          <a:xfrm>
            <a:off x="0" y="590774"/>
            <a:ext cx="12192000" cy="5880842"/>
          </a:xfrm>
          <a:prstGeom prst="rect">
            <a:avLst/>
          </a:prstGeom>
        </p:spPr>
      </p:pic>
    </p:spTree>
    <p:extLst>
      <p:ext uri="{BB962C8B-B14F-4D97-AF65-F5344CB8AC3E}">
        <p14:creationId xmlns:p14="http://schemas.microsoft.com/office/powerpoint/2010/main" val="241121434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5668" y="762000"/>
            <a:ext cx="12192000" cy="5715000"/>
          </a:xfrm>
          <a:prstGeom prst="rect">
            <a:avLst/>
          </a:prstGeom>
        </p:spPr>
        <p:txBody>
          <a:bodyPr/>
          <a:lstStyle>
            <a:lvl1pPr>
              <a:buSzPct val="88000"/>
              <a:defRPr sz="2400">
                <a:solidFill>
                  <a:schemeClr val="tx1"/>
                </a:solidFill>
                <a:latin typeface="Book Antiqua" panose="02040602050305030304" pitchFamily="18" charset="0"/>
              </a:defRPr>
            </a:lvl1pPr>
            <a:lvl2pPr>
              <a:defRPr sz="2400">
                <a:solidFill>
                  <a:schemeClr val="tx1"/>
                </a:solidFill>
                <a:latin typeface="Book Antiqua" panose="02040602050305030304" pitchFamily="18" charset="0"/>
              </a:defRPr>
            </a:lvl2pPr>
            <a:lvl3pPr>
              <a:defRPr sz="2200">
                <a:solidFill>
                  <a:schemeClr val="tx1"/>
                </a:solidFill>
                <a:latin typeface="Book Antiqua" panose="02040602050305030304" pitchFamily="18" charset="0"/>
              </a:defRPr>
            </a:lvl3pPr>
            <a:lvl4pPr>
              <a:defRPr sz="2000">
                <a:solidFill>
                  <a:schemeClr val="tx1"/>
                </a:solidFill>
                <a:latin typeface="Book Antiqua" panose="02040602050305030304" pitchFamily="18" charset="0"/>
              </a:defRPr>
            </a:lvl4pPr>
            <a:lvl5pPr>
              <a:buClrTx/>
              <a:defRPr sz="1800">
                <a:solidFill>
                  <a:schemeClr val="tx1"/>
                </a:solidFill>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29183" y="0"/>
            <a:ext cx="12256851"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75770428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574"/>
            <a:ext cx="12192000" cy="589738"/>
          </a:xfrm>
        </p:spPr>
        <p:txBody>
          <a:bodyPr>
            <a:normAutofit/>
          </a:bodyPr>
          <a:lstStyle>
            <a:lvl1pPr>
              <a:defRPr sz="3600" b="0"/>
            </a:lvl1pPr>
          </a:lstStyle>
          <a:p>
            <a:r>
              <a:rPr lang="en-US" dirty="0"/>
              <a:t>Click to edit Master title style</a:t>
            </a:r>
          </a:p>
        </p:txBody>
      </p:sp>
      <p:sp>
        <p:nvSpPr>
          <p:cNvPr id="3" name="Content Placeholder 2"/>
          <p:cNvSpPr>
            <a:spLocks noGrp="1"/>
          </p:cNvSpPr>
          <p:nvPr>
            <p:ph idx="1"/>
          </p:nvPr>
        </p:nvSpPr>
        <p:spPr>
          <a:xfrm>
            <a:off x="609600" y="1524000"/>
            <a:ext cx="10972800" cy="4525963"/>
          </a:xfrm>
        </p:spPr>
        <p:txBody>
          <a:bodyPr/>
          <a:lstStyle>
            <a:lvl1pPr>
              <a:defRPr/>
            </a:lvl1pPr>
            <a:lvl3pPr>
              <a:buFont typeface="Arial" pitchFamily="34" charset="0"/>
              <a:buChar char="–"/>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26478863"/>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igure + Caption">
    <p:spTree>
      <p:nvGrpSpPr>
        <p:cNvPr id="1" name="Shape 53"/>
        <p:cNvGrpSpPr/>
        <p:nvPr/>
      </p:nvGrpSpPr>
      <p:grpSpPr>
        <a:xfrm>
          <a:off x="0" y="0"/>
          <a:ext cx="0" cy="0"/>
          <a:chOff x="0" y="0"/>
          <a:chExt cx="0" cy="0"/>
        </a:xfrm>
      </p:grpSpPr>
      <p:sp>
        <p:nvSpPr>
          <p:cNvPr id="57" name="Shape 57"/>
          <p:cNvSpPr txBox="1">
            <a:spLocks noGrp="1"/>
          </p:cNvSpPr>
          <p:nvPr>
            <p:ph type="dt" idx="10"/>
          </p:nvPr>
        </p:nvSpPr>
        <p:spPr>
          <a:xfrm>
            <a:off x="8447617" y="113072"/>
            <a:ext cx="28447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11292415" y="113072"/>
            <a:ext cx="735711" cy="182879"/>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900" smtClean="0">
                <a:solidFill>
                  <a:schemeClr val="dk1"/>
                </a:solidFill>
              </a:rPr>
              <a:pPr algn="r">
                <a:buSzPct val="25000"/>
              </a:pPr>
              <a:t>‹#›</a:t>
            </a:fld>
            <a:endParaRPr lang="en-US" sz="900" dirty="0">
              <a:solidFill>
                <a:schemeClr val="dk1"/>
              </a:solidFill>
            </a:endParaRPr>
          </a:p>
        </p:txBody>
      </p:sp>
    </p:spTree>
    <p:extLst>
      <p:ext uri="{BB962C8B-B14F-4D97-AF65-F5344CB8AC3E}">
        <p14:creationId xmlns:p14="http://schemas.microsoft.com/office/powerpoint/2010/main" val="5010514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20" name="Straight Connector 19"/>
          <p:cNvCxnSpPr>
            <a:cxnSpLocks noGrp="1" noRot="1" noMove="1" noResize="1" noEditPoints="1" noAdjustHandles="1" noChangeArrowheads="1" noChangeShapeType="1"/>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Grp="1" noRot="1" noMove="1" noResize="1" noEditPoints="1" noAdjustHandles="1" noChangeArrowheads="1" noChangeShapeType="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sp>
        <p:nvSpPr>
          <p:cNvPr id="15" name="Text Box 57"/>
          <p:cNvSpPr txBox="1">
            <a:spLocks noChangeArrowheads="1"/>
          </p:cNvSpPr>
          <p:nvPr userDrawn="1"/>
        </p:nvSpPr>
        <p:spPr bwMode="auto">
          <a:xfrm>
            <a:off x="-20581" y="6550224"/>
            <a:ext cx="9558637" cy="307777"/>
          </a:xfrm>
          <a:prstGeom prst="rect">
            <a:avLst/>
          </a:prstGeom>
          <a:no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0" i="1" dirty="0">
                <a:ln>
                  <a:noFill/>
                </a:ln>
                <a:solidFill>
                  <a:schemeClr val="bg1"/>
                </a:solidFill>
                <a:latin typeface="Book Antiqua" panose="02040602050305030304" pitchFamily="18" charset="0"/>
              </a:rPr>
              <a:t>Project Management, A</a:t>
            </a:r>
            <a:r>
              <a:rPr lang="en-US" sz="1400" b="1" i="1" dirty="0">
                <a:ln>
                  <a:noFill/>
                </a:ln>
                <a:solidFill>
                  <a:schemeClr val="bg1"/>
                </a:solidFill>
                <a:latin typeface="Book Antiqua" panose="02040602050305030304" pitchFamily="18" charset="0"/>
              </a:rPr>
              <a:t>rdavan Asef-Vaziri</a:t>
            </a:r>
            <a:endParaRPr lang="en-US" sz="1400" b="1" i="1" kern="1200" dirty="0">
              <a:ln>
                <a:noFill/>
              </a:ln>
              <a:solidFill>
                <a:schemeClr val="bg1"/>
              </a:solidFill>
              <a:latin typeface="Book Antiqua" panose="02040602050305030304" pitchFamily="18" charset="0"/>
              <a:ea typeface="+mn-ea"/>
              <a:cs typeface="+mn-cs"/>
            </a:endParaRPr>
          </a:p>
        </p:txBody>
      </p:sp>
      <p:sp>
        <p:nvSpPr>
          <p:cNvPr id="4" name="Rectangle 3">
            <a:extLst>
              <a:ext uri="{FF2B5EF4-FFF2-40B4-BE49-F238E27FC236}">
                <a16:creationId xmlns:a16="http://schemas.microsoft.com/office/drawing/2014/main" id="{BAC44B36-7709-44F4-ADD7-4F4D66BCE20A}"/>
              </a:ext>
            </a:extLst>
          </p:cNvPr>
          <p:cNvSpPr>
            <a:spLocks noGrp="1" noRot="1" noMove="1" noResize="1" noEditPoints="1" noAdjustHandles="1" noChangeArrowheads="1" noChangeShapeType="1"/>
          </p:cNvSpPr>
          <p:nvPr userDrawn="1"/>
        </p:nvSpPr>
        <p:spPr bwMode="auto">
          <a:xfrm>
            <a:off x="0" y="-7873"/>
            <a:ext cx="12192000" cy="589737"/>
          </a:xfrm>
          <a:prstGeom prst="rect">
            <a:avLst/>
          </a:prstGeom>
          <a:solidFill>
            <a:srgbClr val="A80000"/>
          </a:solidFill>
          <a:ln w="9525" cap="flat" cmpd="sng" algn="ctr">
            <a:solidFill>
              <a:srgbClr val="A8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highlight>
                <a:srgbClr val="A80000"/>
              </a:highlight>
              <a:latin typeface="Verdana" pitchFamily="-112" charset="0"/>
            </a:endParaRPr>
          </a:p>
        </p:txBody>
      </p:sp>
      <p:sp>
        <p:nvSpPr>
          <p:cNvPr id="14" name="Rectangle 50"/>
          <p:cNvSpPr>
            <a:spLocks noGrp="1" noRot="1" noMove="1" noResize="1" noEditPoints="1" noAdjustHandles="1" noChangeArrowheads="1" noChangeShapeType="1"/>
          </p:cNvSpPr>
          <p:nvPr>
            <p:ph type="title"/>
          </p:nvPr>
        </p:nvSpPr>
        <p:spPr bwMode="gray">
          <a:xfrm>
            <a:off x="0" y="0"/>
            <a:ext cx="12192000" cy="589738"/>
          </a:xfrm>
          <a:prstGeom prst="rect">
            <a:avLst/>
          </a:prstGeom>
          <a:noFill/>
          <a:ln w="9525">
            <a:solidFill>
              <a:srgbClr val="A50023"/>
            </a:solid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829812213"/>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53" r:id="rId5"/>
  </p:sldLayoutIdLst>
  <p:transition/>
  <p:txStyles>
    <p:titleStyle>
      <a:lvl1pPr algn="l" rtl="0" eaLnBrk="1" fontAlgn="base" hangingPunct="1">
        <a:spcBef>
          <a:spcPct val="0"/>
        </a:spcBef>
        <a:spcAft>
          <a:spcPct val="0"/>
        </a:spcAft>
        <a:defRPr sz="3200">
          <a:solidFill>
            <a:schemeClr val="bg1"/>
          </a:solidFill>
          <a:highlight>
            <a:srgbClr val="A80000"/>
          </a:highlight>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pic>
        <p:nvPicPr>
          <p:cNvPr id="15" name="Shape 15" descr="Pearson Logo"/>
          <p:cNvPicPr preferRelativeResize="0"/>
          <p:nvPr/>
        </p:nvPicPr>
        <p:blipFill rotWithShape="1">
          <a:blip r:embed="rId3">
            <a:alphaModFix/>
          </a:blip>
          <a:srcRect/>
          <a:stretch/>
        </p:blipFill>
        <p:spPr>
          <a:xfrm>
            <a:off x="695480" y="6471923"/>
            <a:ext cx="1223999" cy="279914"/>
          </a:xfrm>
          <a:prstGeom prst="rect">
            <a:avLst/>
          </a:prstGeom>
          <a:noFill/>
          <a:ln>
            <a:noFill/>
          </a:ln>
        </p:spPr>
      </p:pic>
      <p:sp>
        <p:nvSpPr>
          <p:cNvPr id="16" name="Text Placeholder 5"/>
          <p:cNvSpPr txBox="1">
            <a:spLocks/>
          </p:cNvSpPr>
          <p:nvPr userDrawn="1"/>
        </p:nvSpPr>
        <p:spPr>
          <a:xfrm>
            <a:off x="3426348" y="6563562"/>
            <a:ext cx="8103551" cy="229382"/>
          </a:xfrm>
          <a:prstGeom prst="rect">
            <a:avLst/>
          </a:prstGeom>
        </p:spPr>
        <p:txBody>
          <a:bodyPr anchor="ctr"/>
          <a:lst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r"/>
            <a:r>
              <a:rPr lang="en-US" altLang="en-US" sz="1200" dirty="0">
                <a:solidFill>
                  <a:schemeClr val="tx1"/>
                </a:solidFill>
                <a:latin typeface="Verdana"/>
                <a:ea typeface="Verdana" panose="020B0604030504040204" pitchFamily="34" charset="0"/>
                <a:cs typeface="Verdana" panose="020B0604030504040204" pitchFamily="34" charset="0"/>
              </a:rPr>
              <a:t>Copyright © 2019, 2016, 2013 Pearson Education, Inc. All Rights Reserved</a:t>
            </a:r>
          </a:p>
        </p:txBody>
      </p:sp>
      <p:sp>
        <p:nvSpPr>
          <p:cNvPr id="9" name="Rectangle 8">
            <a:extLst>
              <a:ext uri="{FF2B5EF4-FFF2-40B4-BE49-F238E27FC236}">
                <a16:creationId xmlns:a16="http://schemas.microsoft.com/office/drawing/2014/main" id="{34DBCB88-2D83-44C8-82C3-2F695F73B21D}"/>
              </a:ext>
            </a:extLst>
          </p:cNvPr>
          <p:cNvSpPr/>
          <p:nvPr userDrawn="1"/>
        </p:nvSpPr>
        <p:spPr>
          <a:xfrm>
            <a:off x="3373" y="0"/>
            <a:ext cx="60622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7B444F90-AF4A-4472-8B1E-3AAFFB858493}"/>
              </a:ext>
            </a:extLst>
          </p:cNvPr>
          <p:cNvSpPr/>
          <p:nvPr userDrawn="1"/>
        </p:nvSpPr>
        <p:spPr>
          <a:xfrm>
            <a:off x="11582400" y="0"/>
            <a:ext cx="60622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id="{12E0E4B4-2A3A-4B38-ACC2-11C84A4B7D81}"/>
              </a:ext>
            </a:extLst>
          </p:cNvPr>
          <p:cNvCxnSpPr/>
          <p:nvPr userDrawn="1"/>
        </p:nvCxnSpPr>
        <p:spPr>
          <a:xfrm>
            <a:off x="0" y="914400"/>
            <a:ext cx="12188627" cy="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3B88940-F6AF-4A5D-8D7A-39E171DF6B68}"/>
              </a:ext>
            </a:extLst>
          </p:cNvPr>
          <p:cNvCxnSpPr/>
          <p:nvPr userDrawn="1"/>
        </p:nvCxnSpPr>
        <p:spPr>
          <a:xfrm>
            <a:off x="3373" y="6324600"/>
            <a:ext cx="12188627" cy="0"/>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22" name="Rectangle 50">
            <a:extLst>
              <a:ext uri="{FF2B5EF4-FFF2-40B4-BE49-F238E27FC236}">
                <a16:creationId xmlns:a16="http://schemas.microsoft.com/office/drawing/2014/main" id="{D2321382-1636-4EB5-A73B-7A5CF3E0C638}"/>
              </a:ext>
            </a:extLst>
          </p:cNvPr>
          <p:cNvSpPr>
            <a:spLocks noGrp="1" noChangeArrowheads="1"/>
          </p:cNvSpPr>
          <p:nvPr>
            <p:ph type="title"/>
          </p:nvPr>
        </p:nvSpPr>
        <p:spPr bwMode="gray">
          <a:xfrm>
            <a:off x="609600" y="1"/>
            <a:ext cx="12192000" cy="91439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2115197984"/>
      </p:ext>
    </p:extLst>
  </p:cSld>
  <p:clrMap bg1="lt1" tx1="dk1" bg2="dk2" tx2="lt2" accent1="accent1" accent2="accent2" accent3="accent3" accent4="accent4" accent5="accent5" accent6="accent6" hlink="hlink" folHlink="folHlink"/>
  <p:sldLayoutIdLst>
    <p:sldLayoutId id="214748375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3C1581"/>
          </a:solidFill>
          <a:latin typeface="Impact" panose="020B0806030902050204" pitchFamily="34" charset="0"/>
          <a:ea typeface="Impact" panose="020B0806030902050204" pitchFamily="34" charset="0"/>
          <a:cs typeface="Arial"/>
          <a:sym typeface="Arial"/>
        </a:defRPr>
      </a:lvl1pPr>
    </p:titleStyle>
    <p:body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5.xml"/><Relationship Id="rId1" Type="http://schemas.openxmlformats.org/officeDocument/2006/relationships/vmlDrawing" Target="../drawings/vmlDrawing2.vml"/><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slideLayout" Target="../slideLayouts/slideLayout5.xml"/><Relationship Id="rId1" Type="http://schemas.openxmlformats.org/officeDocument/2006/relationships/vmlDrawing" Target="../drawings/vmlDrawing3.vml"/><Relationship Id="rId4" Type="http://schemas.openxmlformats.org/officeDocument/2006/relationships/image" Target="../media/image8.emf"/></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openxmlformats.org/officeDocument/2006/relationships/slideLayout" Target="../slideLayouts/slideLayout5.xml"/><Relationship Id="rId1" Type="http://schemas.openxmlformats.org/officeDocument/2006/relationships/vmlDrawing" Target="../drawings/vmlDrawing4.vml"/><Relationship Id="rId4" Type="http://schemas.openxmlformats.org/officeDocument/2006/relationships/image" Target="../media/image9.emf"/></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openxmlformats.org/officeDocument/2006/relationships/slideLayout" Target="../slideLayouts/slideLayout5.xml"/><Relationship Id="rId1" Type="http://schemas.openxmlformats.org/officeDocument/2006/relationships/vmlDrawing" Target="../drawings/vmlDrawing5.vml"/><Relationship Id="rId4" Type="http://schemas.openxmlformats.org/officeDocument/2006/relationships/image" Target="../media/image10.emf"/></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openxmlformats.org/officeDocument/2006/relationships/slideLayout" Target="../slideLayouts/slideLayout5.xml"/><Relationship Id="rId1" Type="http://schemas.openxmlformats.org/officeDocument/2006/relationships/vmlDrawing" Target="../drawings/vmlDrawing6.vml"/><Relationship Id="rId4" Type="http://schemas.openxmlformats.org/officeDocument/2006/relationships/image" Target="../media/image11.emf"/></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SrFmGeAddS8?feature=oembed"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emf"/><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5.xml"/><Relationship Id="rId1" Type="http://schemas.openxmlformats.org/officeDocument/2006/relationships/vmlDrawing" Target="../drawings/vmlDrawing1.vm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CF03791-EB61-4FCE-931B-875F19F465F0}"/>
              </a:ext>
            </a:extLst>
          </p:cNvPr>
          <p:cNvSpPr>
            <a:spLocks noGrp="1"/>
          </p:cNvSpPr>
          <p:nvPr>
            <p:ph type="ctrTitle"/>
          </p:nvPr>
        </p:nvSpPr>
        <p:spPr>
          <a:ln>
            <a:noFill/>
          </a:ln>
        </p:spPr>
        <p:txBody>
          <a:bodyPr anchor="t"/>
          <a:lstStyle/>
          <a:p>
            <a:r>
              <a:rPr lang="en-US" dirty="0"/>
              <a:t>Program Evaluation and Review Technique</a:t>
            </a:r>
            <a:br>
              <a:rPr lang="en-US" dirty="0"/>
            </a:br>
            <a:r>
              <a:rPr lang="en-US" dirty="0"/>
              <a:t>(PERT)</a:t>
            </a:r>
          </a:p>
        </p:txBody>
      </p:sp>
    </p:spTree>
    <p:extLst>
      <p:ext uri="{BB962C8B-B14F-4D97-AF65-F5344CB8AC3E}">
        <p14:creationId xmlns:p14="http://schemas.microsoft.com/office/powerpoint/2010/main" val="261345687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AA00B-E388-4CB7-9EC2-682295C5D99E}"/>
              </a:ext>
            </a:extLst>
          </p:cNvPr>
          <p:cNvSpPr>
            <a:spLocks noGrp="1"/>
          </p:cNvSpPr>
          <p:nvPr>
            <p:ph type="title"/>
          </p:nvPr>
        </p:nvSpPr>
        <p:spPr/>
        <p:txBody>
          <a:bodyPr>
            <a:normAutofit fontScale="90000"/>
          </a:bodyPr>
          <a:lstStyle/>
          <a:p>
            <a:r>
              <a:rPr lang="en-US" dirty="0"/>
              <a:t>Find All Paths and the Critical Path(s)</a:t>
            </a:r>
          </a:p>
        </p:txBody>
      </p:sp>
      <p:graphicFrame>
        <p:nvGraphicFramePr>
          <p:cNvPr id="5" name="Object 4">
            <a:extLst>
              <a:ext uri="{FF2B5EF4-FFF2-40B4-BE49-F238E27FC236}">
                <a16:creationId xmlns:a16="http://schemas.microsoft.com/office/drawing/2014/main" id="{F6312FAA-5730-401B-A768-81CDD7046630}"/>
              </a:ext>
            </a:extLst>
          </p:cNvPr>
          <p:cNvGraphicFramePr>
            <a:graphicFrameLocks noChangeAspect="1"/>
          </p:cNvGraphicFramePr>
          <p:nvPr>
            <p:extLst>
              <p:ext uri="{D42A27DB-BD31-4B8C-83A1-F6EECF244321}">
                <p14:modId xmlns:p14="http://schemas.microsoft.com/office/powerpoint/2010/main" val="3227066908"/>
              </p:ext>
            </p:extLst>
          </p:nvPr>
        </p:nvGraphicFramePr>
        <p:xfrm>
          <a:off x="228599" y="591312"/>
          <a:ext cx="9383737" cy="5733288"/>
        </p:xfrm>
        <a:graphic>
          <a:graphicData uri="http://schemas.openxmlformats.org/presentationml/2006/ole">
            <mc:AlternateContent xmlns:mc="http://schemas.openxmlformats.org/markup-compatibility/2006">
              <mc:Choice xmlns:v="urn:schemas-microsoft-com:vml" Requires="v">
                <p:oleObj spid="_x0000_s29713" name="Worksheet" r:id="rId3" imgW="8153252" imgH="4981509" progId="Excel.Sheet.12">
                  <p:embed/>
                </p:oleObj>
              </mc:Choice>
              <mc:Fallback>
                <p:oleObj name="Worksheet" r:id="rId3" imgW="8153252" imgH="4981509" progId="Excel.Sheet.12">
                  <p:embed/>
                  <p:pic>
                    <p:nvPicPr>
                      <p:cNvPr id="0" name=""/>
                      <p:cNvPicPr/>
                      <p:nvPr/>
                    </p:nvPicPr>
                    <p:blipFill>
                      <a:blip r:embed="rId4"/>
                      <a:stretch>
                        <a:fillRect/>
                      </a:stretch>
                    </p:blipFill>
                    <p:spPr>
                      <a:xfrm>
                        <a:off x="228599" y="591312"/>
                        <a:ext cx="9383737" cy="5733288"/>
                      </a:xfrm>
                      <a:prstGeom prst="rect">
                        <a:avLst/>
                      </a:prstGeom>
                    </p:spPr>
                  </p:pic>
                </p:oleObj>
              </mc:Fallback>
            </mc:AlternateContent>
          </a:graphicData>
        </a:graphic>
      </p:graphicFrame>
    </p:spTree>
    <p:extLst>
      <p:ext uri="{BB962C8B-B14F-4D97-AF65-F5344CB8AC3E}">
        <p14:creationId xmlns:p14="http://schemas.microsoft.com/office/powerpoint/2010/main" val="967741155"/>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AA00B-E388-4CB7-9EC2-682295C5D99E}"/>
              </a:ext>
            </a:extLst>
          </p:cNvPr>
          <p:cNvSpPr>
            <a:spLocks noGrp="1"/>
          </p:cNvSpPr>
          <p:nvPr>
            <p:ph type="title"/>
          </p:nvPr>
        </p:nvSpPr>
        <p:spPr/>
        <p:txBody>
          <a:bodyPr>
            <a:normAutofit fontScale="90000"/>
          </a:bodyPr>
          <a:lstStyle/>
          <a:p>
            <a:r>
              <a:rPr lang="en-US" dirty="0"/>
              <a:t>Probability of Completing Critical Path in ≤ K days </a:t>
            </a:r>
          </a:p>
        </p:txBody>
      </p:sp>
      <p:graphicFrame>
        <p:nvGraphicFramePr>
          <p:cNvPr id="5" name="Object 4">
            <a:extLst>
              <a:ext uri="{FF2B5EF4-FFF2-40B4-BE49-F238E27FC236}">
                <a16:creationId xmlns:a16="http://schemas.microsoft.com/office/drawing/2014/main" id="{4B850EC2-F741-4195-B335-33D46DAE5B07}"/>
              </a:ext>
            </a:extLst>
          </p:cNvPr>
          <p:cNvGraphicFramePr>
            <a:graphicFrameLocks noChangeAspect="1"/>
          </p:cNvGraphicFramePr>
          <p:nvPr>
            <p:extLst>
              <p:ext uri="{D42A27DB-BD31-4B8C-83A1-F6EECF244321}">
                <p14:modId xmlns:p14="http://schemas.microsoft.com/office/powerpoint/2010/main" val="1000937718"/>
              </p:ext>
            </p:extLst>
          </p:nvPr>
        </p:nvGraphicFramePr>
        <p:xfrm>
          <a:off x="152400" y="685800"/>
          <a:ext cx="9265920" cy="5791200"/>
        </p:xfrm>
        <a:graphic>
          <a:graphicData uri="http://schemas.openxmlformats.org/presentationml/2006/ole">
            <mc:AlternateContent xmlns:mc="http://schemas.openxmlformats.org/markup-compatibility/2006">
              <mc:Choice xmlns:v="urn:schemas-microsoft-com:vml" Requires="v">
                <p:oleObj spid="_x0000_s30736" name="Worksheet" r:id="rId3" imgW="8153252" imgH="5095612" progId="Excel.Sheet.12">
                  <p:embed/>
                </p:oleObj>
              </mc:Choice>
              <mc:Fallback>
                <p:oleObj name="Worksheet" r:id="rId3" imgW="8153252" imgH="5095612" progId="Excel.Sheet.12">
                  <p:embed/>
                  <p:pic>
                    <p:nvPicPr>
                      <p:cNvPr id="0" name=""/>
                      <p:cNvPicPr/>
                      <p:nvPr/>
                    </p:nvPicPr>
                    <p:blipFill>
                      <a:blip r:embed="rId4"/>
                      <a:stretch>
                        <a:fillRect/>
                      </a:stretch>
                    </p:blipFill>
                    <p:spPr>
                      <a:xfrm>
                        <a:off x="152400" y="685800"/>
                        <a:ext cx="9265920" cy="5791200"/>
                      </a:xfrm>
                      <a:prstGeom prst="rect">
                        <a:avLst/>
                      </a:prstGeom>
                    </p:spPr>
                  </p:pic>
                </p:oleObj>
              </mc:Fallback>
            </mc:AlternateContent>
          </a:graphicData>
        </a:graphic>
      </p:graphicFrame>
    </p:spTree>
    <p:extLst>
      <p:ext uri="{BB962C8B-B14F-4D97-AF65-F5344CB8AC3E}">
        <p14:creationId xmlns:p14="http://schemas.microsoft.com/office/powerpoint/2010/main" val="322025104"/>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AA00B-E388-4CB7-9EC2-682295C5D99E}"/>
              </a:ext>
            </a:extLst>
          </p:cNvPr>
          <p:cNvSpPr>
            <a:spLocks noGrp="1"/>
          </p:cNvSpPr>
          <p:nvPr>
            <p:ph type="title"/>
          </p:nvPr>
        </p:nvSpPr>
        <p:spPr/>
        <p:txBody>
          <a:bodyPr>
            <a:normAutofit fontScale="90000"/>
          </a:bodyPr>
          <a:lstStyle/>
          <a:p>
            <a:endParaRPr lang="en-US"/>
          </a:p>
        </p:txBody>
      </p:sp>
      <p:graphicFrame>
        <p:nvGraphicFramePr>
          <p:cNvPr id="3" name="Object 2">
            <a:extLst>
              <a:ext uri="{FF2B5EF4-FFF2-40B4-BE49-F238E27FC236}">
                <a16:creationId xmlns:a16="http://schemas.microsoft.com/office/drawing/2014/main" id="{05A43558-1FFE-4238-A254-4843F6869A2A}"/>
              </a:ext>
            </a:extLst>
          </p:cNvPr>
          <p:cNvGraphicFramePr>
            <a:graphicFrameLocks noChangeAspect="1"/>
          </p:cNvGraphicFramePr>
          <p:nvPr>
            <p:extLst>
              <p:ext uri="{D42A27DB-BD31-4B8C-83A1-F6EECF244321}">
                <p14:modId xmlns:p14="http://schemas.microsoft.com/office/powerpoint/2010/main" val="3947983273"/>
              </p:ext>
            </p:extLst>
          </p:nvPr>
        </p:nvGraphicFramePr>
        <p:xfrm>
          <a:off x="152400" y="762000"/>
          <a:ext cx="9935642" cy="5562600"/>
        </p:xfrm>
        <a:graphic>
          <a:graphicData uri="http://schemas.openxmlformats.org/presentationml/2006/ole">
            <mc:AlternateContent xmlns:mc="http://schemas.openxmlformats.org/markup-compatibility/2006">
              <mc:Choice xmlns:v="urn:schemas-microsoft-com:vml" Requires="v">
                <p:oleObj spid="_x0000_s34833" name="Worksheet" r:id="rId3" imgW="8353296" imgH="4677038" progId="Excel.Sheet.12">
                  <p:embed/>
                </p:oleObj>
              </mc:Choice>
              <mc:Fallback>
                <p:oleObj name="Worksheet" r:id="rId3" imgW="8353296" imgH="4677038" progId="Excel.Sheet.12">
                  <p:embed/>
                  <p:pic>
                    <p:nvPicPr>
                      <p:cNvPr id="0" name=""/>
                      <p:cNvPicPr/>
                      <p:nvPr/>
                    </p:nvPicPr>
                    <p:blipFill>
                      <a:blip r:embed="rId4"/>
                      <a:stretch>
                        <a:fillRect/>
                      </a:stretch>
                    </p:blipFill>
                    <p:spPr>
                      <a:xfrm>
                        <a:off x="152400" y="762000"/>
                        <a:ext cx="9935642" cy="5562600"/>
                      </a:xfrm>
                      <a:prstGeom prst="rect">
                        <a:avLst/>
                      </a:prstGeom>
                    </p:spPr>
                  </p:pic>
                </p:oleObj>
              </mc:Fallback>
            </mc:AlternateContent>
          </a:graphicData>
        </a:graphic>
      </p:graphicFrame>
    </p:spTree>
    <p:extLst>
      <p:ext uri="{BB962C8B-B14F-4D97-AF65-F5344CB8AC3E}">
        <p14:creationId xmlns:p14="http://schemas.microsoft.com/office/powerpoint/2010/main" val="1535022434"/>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AA00B-E388-4CB7-9EC2-682295C5D99E}"/>
              </a:ext>
            </a:extLst>
          </p:cNvPr>
          <p:cNvSpPr>
            <a:spLocks noGrp="1"/>
          </p:cNvSpPr>
          <p:nvPr>
            <p:ph type="title"/>
          </p:nvPr>
        </p:nvSpPr>
        <p:spPr/>
        <p:txBody>
          <a:bodyPr>
            <a:normAutofit fontScale="90000"/>
          </a:bodyPr>
          <a:lstStyle/>
          <a:p>
            <a:endParaRPr lang="en-US"/>
          </a:p>
        </p:txBody>
      </p:sp>
      <p:graphicFrame>
        <p:nvGraphicFramePr>
          <p:cNvPr id="3" name="Object 2">
            <a:extLst>
              <a:ext uri="{FF2B5EF4-FFF2-40B4-BE49-F238E27FC236}">
                <a16:creationId xmlns:a16="http://schemas.microsoft.com/office/drawing/2014/main" id="{05A43558-1FFE-4238-A254-4843F6869A2A}"/>
              </a:ext>
            </a:extLst>
          </p:cNvPr>
          <p:cNvGraphicFramePr>
            <a:graphicFrameLocks noChangeAspect="1"/>
          </p:cNvGraphicFramePr>
          <p:nvPr>
            <p:extLst>
              <p:ext uri="{D42A27DB-BD31-4B8C-83A1-F6EECF244321}">
                <p14:modId xmlns:p14="http://schemas.microsoft.com/office/powerpoint/2010/main" val="4217046531"/>
              </p:ext>
            </p:extLst>
          </p:nvPr>
        </p:nvGraphicFramePr>
        <p:xfrm>
          <a:off x="152400" y="914400"/>
          <a:ext cx="9935642" cy="5562600"/>
        </p:xfrm>
        <a:graphic>
          <a:graphicData uri="http://schemas.openxmlformats.org/presentationml/2006/ole">
            <mc:AlternateContent xmlns:mc="http://schemas.openxmlformats.org/markup-compatibility/2006">
              <mc:Choice xmlns:v="urn:schemas-microsoft-com:vml" Requires="v">
                <p:oleObj spid="_x0000_s37904" name="Worksheet" r:id="rId3" imgW="8353296" imgH="4677038" progId="Excel.Sheet.12">
                  <p:embed/>
                </p:oleObj>
              </mc:Choice>
              <mc:Fallback>
                <p:oleObj name="Worksheet" r:id="rId3" imgW="8353296" imgH="4677038" progId="Excel.Sheet.12">
                  <p:embed/>
                  <p:pic>
                    <p:nvPicPr>
                      <p:cNvPr id="3" name="Object 2">
                        <a:extLst>
                          <a:ext uri="{FF2B5EF4-FFF2-40B4-BE49-F238E27FC236}">
                            <a16:creationId xmlns:a16="http://schemas.microsoft.com/office/drawing/2014/main" id="{05A43558-1FFE-4238-A254-4843F6869A2A}"/>
                          </a:ext>
                        </a:extLst>
                      </p:cNvPr>
                      <p:cNvPicPr/>
                      <p:nvPr/>
                    </p:nvPicPr>
                    <p:blipFill>
                      <a:blip r:embed="rId4"/>
                      <a:stretch>
                        <a:fillRect/>
                      </a:stretch>
                    </p:blipFill>
                    <p:spPr>
                      <a:xfrm>
                        <a:off x="152400" y="914400"/>
                        <a:ext cx="9935642" cy="5562600"/>
                      </a:xfrm>
                      <a:prstGeom prst="rect">
                        <a:avLst/>
                      </a:prstGeom>
                    </p:spPr>
                  </p:pic>
                </p:oleObj>
              </mc:Fallback>
            </mc:AlternateContent>
          </a:graphicData>
        </a:graphic>
      </p:graphicFrame>
    </p:spTree>
    <p:extLst>
      <p:ext uri="{BB962C8B-B14F-4D97-AF65-F5344CB8AC3E}">
        <p14:creationId xmlns:p14="http://schemas.microsoft.com/office/powerpoint/2010/main" val="4268456064"/>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AA00B-E388-4CB7-9EC2-682295C5D99E}"/>
              </a:ext>
            </a:extLst>
          </p:cNvPr>
          <p:cNvSpPr>
            <a:spLocks noGrp="1"/>
          </p:cNvSpPr>
          <p:nvPr>
            <p:ph type="title"/>
          </p:nvPr>
        </p:nvSpPr>
        <p:spPr/>
        <p:txBody>
          <a:bodyPr>
            <a:normAutofit fontScale="90000"/>
          </a:bodyPr>
          <a:lstStyle/>
          <a:p>
            <a:endParaRPr lang="en-US"/>
          </a:p>
        </p:txBody>
      </p:sp>
      <p:graphicFrame>
        <p:nvGraphicFramePr>
          <p:cNvPr id="3" name="Object 2">
            <a:extLst>
              <a:ext uri="{FF2B5EF4-FFF2-40B4-BE49-F238E27FC236}">
                <a16:creationId xmlns:a16="http://schemas.microsoft.com/office/drawing/2014/main" id="{05A43558-1FFE-4238-A254-4843F6869A2A}"/>
              </a:ext>
            </a:extLst>
          </p:cNvPr>
          <p:cNvGraphicFramePr>
            <a:graphicFrameLocks noChangeAspect="1"/>
          </p:cNvGraphicFramePr>
          <p:nvPr>
            <p:extLst>
              <p:ext uri="{D42A27DB-BD31-4B8C-83A1-F6EECF244321}">
                <p14:modId xmlns:p14="http://schemas.microsoft.com/office/powerpoint/2010/main" val="3198352875"/>
              </p:ext>
            </p:extLst>
          </p:nvPr>
        </p:nvGraphicFramePr>
        <p:xfrm>
          <a:off x="152400" y="762000"/>
          <a:ext cx="9935642" cy="5562600"/>
        </p:xfrm>
        <a:graphic>
          <a:graphicData uri="http://schemas.openxmlformats.org/presentationml/2006/ole">
            <mc:AlternateContent xmlns:mc="http://schemas.openxmlformats.org/markup-compatibility/2006">
              <mc:Choice xmlns:v="urn:schemas-microsoft-com:vml" Requires="v">
                <p:oleObj spid="_x0000_s38929" name="Worksheet" r:id="rId3" imgW="8353296" imgH="4677038" progId="Excel.Sheet.12">
                  <p:embed/>
                </p:oleObj>
              </mc:Choice>
              <mc:Fallback>
                <p:oleObj name="Worksheet" r:id="rId3" imgW="8353296" imgH="4677038" progId="Excel.Sheet.12">
                  <p:embed/>
                  <p:pic>
                    <p:nvPicPr>
                      <p:cNvPr id="3" name="Object 2">
                        <a:extLst>
                          <a:ext uri="{FF2B5EF4-FFF2-40B4-BE49-F238E27FC236}">
                            <a16:creationId xmlns:a16="http://schemas.microsoft.com/office/drawing/2014/main" id="{05A43558-1FFE-4238-A254-4843F6869A2A}"/>
                          </a:ext>
                        </a:extLst>
                      </p:cNvPr>
                      <p:cNvPicPr/>
                      <p:nvPr/>
                    </p:nvPicPr>
                    <p:blipFill>
                      <a:blip r:embed="rId4"/>
                      <a:stretch>
                        <a:fillRect/>
                      </a:stretch>
                    </p:blipFill>
                    <p:spPr>
                      <a:xfrm>
                        <a:off x="152400" y="762000"/>
                        <a:ext cx="9935642" cy="5562600"/>
                      </a:xfrm>
                      <a:prstGeom prst="rect">
                        <a:avLst/>
                      </a:prstGeom>
                    </p:spPr>
                  </p:pic>
                </p:oleObj>
              </mc:Fallback>
            </mc:AlternateContent>
          </a:graphicData>
        </a:graphic>
      </p:graphicFrame>
    </p:spTree>
    <p:extLst>
      <p:ext uri="{BB962C8B-B14F-4D97-AF65-F5344CB8AC3E}">
        <p14:creationId xmlns:p14="http://schemas.microsoft.com/office/powerpoint/2010/main" val="4018497592"/>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49679-B8E6-4DC5-86EE-0EED03014419}"/>
              </a:ext>
            </a:extLst>
          </p:cNvPr>
          <p:cNvSpPr>
            <a:spLocks noGrp="1"/>
          </p:cNvSpPr>
          <p:nvPr>
            <p:ph type="title"/>
          </p:nvPr>
        </p:nvSpPr>
        <p:spPr/>
        <p:txBody>
          <a:bodyPr/>
          <a:lstStyle/>
          <a:p>
            <a:endParaRPr lang="en-US" dirty="0"/>
          </a:p>
        </p:txBody>
      </p:sp>
      <p:pic>
        <p:nvPicPr>
          <p:cNvPr id="3" name="Online Media 2" title="PERT">
            <a:hlinkClick r:id="" action="ppaction://media"/>
            <a:extLst>
              <a:ext uri="{FF2B5EF4-FFF2-40B4-BE49-F238E27FC236}">
                <a16:creationId xmlns:a16="http://schemas.microsoft.com/office/drawing/2014/main" id="{F949470B-3421-41A1-9696-2B0F6DDA9025}"/>
              </a:ext>
            </a:extLst>
          </p:cNvPr>
          <p:cNvPicPr>
            <a:picLocks noRot="1" noChangeAspect="1"/>
          </p:cNvPicPr>
          <p:nvPr>
            <a:videoFile r:link="rId1"/>
          </p:nvPr>
        </p:nvPicPr>
        <p:blipFill>
          <a:blip r:embed="rId3"/>
          <a:stretch>
            <a:fillRect/>
          </a:stretch>
        </p:blipFill>
        <p:spPr>
          <a:xfrm>
            <a:off x="42532" y="10633"/>
            <a:ext cx="12138053" cy="6858000"/>
          </a:xfrm>
          <a:prstGeom prst="rect">
            <a:avLst/>
          </a:prstGeom>
        </p:spPr>
      </p:pic>
    </p:spTree>
    <p:extLst>
      <p:ext uri="{BB962C8B-B14F-4D97-AF65-F5344CB8AC3E}">
        <p14:creationId xmlns:p14="http://schemas.microsoft.com/office/powerpoint/2010/main" val="87579147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529EC-95ED-4341-B44B-9610B87ECFDC}"/>
              </a:ext>
            </a:extLst>
          </p:cNvPr>
          <p:cNvSpPr>
            <a:spLocks noGrp="1"/>
          </p:cNvSpPr>
          <p:nvPr>
            <p:ph type="title"/>
          </p:nvPr>
        </p:nvSpPr>
        <p:spPr/>
        <p:txBody>
          <a:bodyPr>
            <a:normAutofit fontScale="90000"/>
          </a:bodyPr>
          <a:lstStyle/>
          <a:p>
            <a:r>
              <a:rPr lang="en-US" altLang="en-US" b="1" dirty="0">
                <a:cs typeface="Arial" panose="020B0604020202020204" pitchFamily="34" charset="0"/>
              </a:rPr>
              <a:t>Activity Times in PERT</a:t>
            </a:r>
            <a:endParaRPr lang="en-US" dirty="0"/>
          </a:p>
        </p:txBody>
      </p:sp>
      <p:pic>
        <p:nvPicPr>
          <p:cNvPr id="128005" name="Oval 29">
            <a:extLst>
              <a:ext uri="{FF2B5EF4-FFF2-40B4-BE49-F238E27FC236}">
                <a16:creationId xmlns:a16="http://schemas.microsoft.com/office/drawing/2014/main" id="{7E1A464B-0373-4240-A43A-DFF2FFB8EE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5763" y="54330600"/>
            <a:ext cx="8129587" cy="764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ontent Placeholder 2">
            <a:extLst>
              <a:ext uri="{FF2B5EF4-FFF2-40B4-BE49-F238E27FC236}">
                <a16:creationId xmlns:a16="http://schemas.microsoft.com/office/drawing/2014/main" id="{0901ABD4-95FB-4D72-A937-049807A003B4}"/>
              </a:ext>
            </a:extLst>
          </p:cNvPr>
          <p:cNvSpPr txBox="1">
            <a:spLocks/>
          </p:cNvSpPr>
          <p:nvPr/>
        </p:nvSpPr>
        <p:spPr>
          <a:xfrm>
            <a:off x="76200" y="597031"/>
            <a:ext cx="12115800" cy="3060569"/>
          </a:xfrm>
          <a:prstGeom prst="rect">
            <a:avLst/>
          </a:prstGeo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Bef>
                <a:spcPts val="0"/>
              </a:spcBef>
              <a:spcAft>
                <a:spcPts val="600"/>
              </a:spcAft>
            </a:pPr>
            <a:r>
              <a:rPr lang="en-US" altLang="en-US" sz="2400" kern="0" dirty="0">
                <a:latin typeface="Book Antiqua" panose="02040602050305030304" pitchFamily="18" charset="0"/>
                <a:cs typeface="Arial" panose="020B0604020202020204" pitchFamily="34" charset="0"/>
              </a:rPr>
              <a:t>Optimistic (</a:t>
            </a:r>
            <a:r>
              <a:rPr lang="en-US" altLang="en-US" sz="2400" i="1" kern="0" dirty="0">
                <a:latin typeface="Book Antiqua" panose="02040602050305030304" pitchFamily="18" charset="0"/>
                <a:cs typeface="Arial" panose="020B0604020202020204" pitchFamily="34" charset="0"/>
              </a:rPr>
              <a:t>a</a:t>
            </a:r>
            <a:r>
              <a:rPr lang="en-US" altLang="en-US" sz="2400" kern="0" dirty="0">
                <a:latin typeface="Book Antiqua" panose="02040602050305030304" pitchFamily="18" charset="0"/>
                <a:cs typeface="Arial" panose="020B0604020202020204" pitchFamily="34" charset="0"/>
              </a:rPr>
              <a:t>)</a:t>
            </a:r>
          </a:p>
          <a:p>
            <a:pPr lvl="1">
              <a:spcBef>
                <a:spcPts val="0"/>
              </a:spcBef>
              <a:spcAft>
                <a:spcPts val="600"/>
              </a:spcAft>
            </a:pPr>
            <a:r>
              <a:rPr lang="en-US" altLang="en-US" kern="0" dirty="0">
                <a:latin typeface="Book Antiqua" panose="02040602050305030304" pitchFamily="18" charset="0"/>
                <a:cs typeface="Arial" panose="020B0604020202020204" pitchFamily="34" charset="0"/>
              </a:rPr>
              <a:t>Activity duration to be  ≤ </a:t>
            </a:r>
            <a:r>
              <a:rPr lang="en-US" altLang="en-US" i="1" kern="0" dirty="0">
                <a:latin typeface="Book Antiqua" panose="02040602050305030304" pitchFamily="18" charset="0"/>
                <a:cs typeface="Arial" panose="020B0604020202020204" pitchFamily="34" charset="0"/>
              </a:rPr>
              <a:t>a</a:t>
            </a:r>
            <a:r>
              <a:rPr lang="en-US" altLang="en-US" kern="0" dirty="0">
                <a:latin typeface="Book Antiqua" panose="02040602050305030304" pitchFamily="18" charset="0"/>
                <a:cs typeface="Arial" panose="020B0604020202020204" pitchFamily="34" charset="0"/>
              </a:rPr>
              <a:t> has 1% probability. </a:t>
            </a:r>
            <a:r>
              <a:rPr lang="en-US" altLang="en-US" kern="0" dirty="0">
                <a:latin typeface="Book Antiqua" panose="02040602050305030304" pitchFamily="18" charset="0"/>
                <a:cs typeface="Arial" panose="020B0604020202020204" pitchFamily="34" charset="0"/>
                <a:sym typeface="Wingdings" panose="05000000000000000000" pitchFamily="2" charset="2"/>
              </a:rPr>
              <a:t> ≥ a has 99% probability.</a:t>
            </a:r>
            <a:endParaRPr lang="en-US" altLang="en-US" kern="0" dirty="0">
              <a:latin typeface="Book Antiqua" panose="02040602050305030304" pitchFamily="18" charset="0"/>
              <a:cs typeface="Arial" panose="020B0604020202020204" pitchFamily="34" charset="0"/>
            </a:endParaRPr>
          </a:p>
          <a:p>
            <a:pPr>
              <a:spcBef>
                <a:spcPts val="0"/>
              </a:spcBef>
              <a:spcAft>
                <a:spcPts val="600"/>
              </a:spcAft>
            </a:pPr>
            <a:r>
              <a:rPr lang="en-US" altLang="en-US" sz="2400" kern="0" dirty="0">
                <a:latin typeface="Book Antiqua" panose="02040602050305030304" pitchFamily="18" charset="0"/>
                <a:cs typeface="Arial" panose="020B0604020202020204" pitchFamily="34" charset="0"/>
              </a:rPr>
              <a:t>Pessimistic (</a:t>
            </a:r>
            <a:r>
              <a:rPr lang="en-US" altLang="en-US" sz="2400" i="1" kern="0" dirty="0">
                <a:latin typeface="Book Antiqua" panose="02040602050305030304" pitchFamily="18" charset="0"/>
                <a:cs typeface="Arial" panose="020B0604020202020204" pitchFamily="34" charset="0"/>
              </a:rPr>
              <a:t>b)</a:t>
            </a:r>
          </a:p>
          <a:p>
            <a:pPr lvl="1">
              <a:spcBef>
                <a:spcPts val="0"/>
              </a:spcBef>
              <a:spcAft>
                <a:spcPts val="600"/>
              </a:spcAft>
            </a:pPr>
            <a:r>
              <a:rPr lang="en-US" altLang="en-US" kern="0" dirty="0">
                <a:latin typeface="Book Antiqua" panose="02040602050305030304" pitchFamily="18" charset="0"/>
                <a:cs typeface="Arial" panose="020B0604020202020204" pitchFamily="34" charset="0"/>
              </a:rPr>
              <a:t>Activity duration to be  ≥ </a:t>
            </a:r>
            <a:r>
              <a:rPr lang="en-US" altLang="en-US" i="1" kern="0" dirty="0">
                <a:latin typeface="Book Antiqua" panose="02040602050305030304" pitchFamily="18" charset="0"/>
                <a:cs typeface="Arial" panose="020B0604020202020204" pitchFamily="34" charset="0"/>
              </a:rPr>
              <a:t>b</a:t>
            </a:r>
            <a:r>
              <a:rPr lang="en-US" altLang="en-US" kern="0" dirty="0">
                <a:latin typeface="Book Antiqua" panose="02040602050305030304" pitchFamily="18" charset="0"/>
                <a:cs typeface="Arial" panose="020B0604020202020204" pitchFamily="34" charset="0"/>
              </a:rPr>
              <a:t> has 1% probability</a:t>
            </a:r>
            <a:r>
              <a:rPr lang="en-US" altLang="en-US" kern="0" dirty="0">
                <a:latin typeface="Book Antiqua" panose="02040602050305030304" pitchFamily="18" charset="0"/>
                <a:cs typeface="Arial" panose="020B0604020202020204" pitchFamily="34" charset="0"/>
                <a:sym typeface="Wingdings" panose="05000000000000000000" pitchFamily="2" charset="2"/>
              </a:rPr>
              <a:t>  </a:t>
            </a:r>
            <a:r>
              <a:rPr lang="en-US" altLang="en-US" kern="0" dirty="0">
                <a:latin typeface="Book Antiqua" panose="02040602050305030304" pitchFamily="18" charset="0"/>
                <a:cs typeface="Arial" panose="020B0604020202020204" pitchFamily="34" charset="0"/>
              </a:rPr>
              <a:t>≤</a:t>
            </a:r>
            <a:r>
              <a:rPr lang="en-US" altLang="en-US" kern="0" dirty="0">
                <a:latin typeface="Book Antiqua" panose="02040602050305030304" pitchFamily="18" charset="0"/>
                <a:cs typeface="Arial" panose="020B0604020202020204" pitchFamily="34" charset="0"/>
                <a:sym typeface="Wingdings" panose="05000000000000000000" pitchFamily="2" charset="2"/>
              </a:rPr>
              <a:t> b has 99% probability.</a:t>
            </a:r>
            <a:endParaRPr lang="en-US" altLang="en-US" kern="0" dirty="0">
              <a:latin typeface="Book Antiqua" panose="02040602050305030304" pitchFamily="18" charset="0"/>
              <a:cs typeface="Arial" panose="020B0604020202020204" pitchFamily="34" charset="0"/>
            </a:endParaRPr>
          </a:p>
          <a:p>
            <a:pPr>
              <a:spcBef>
                <a:spcPts val="0"/>
              </a:spcBef>
              <a:spcAft>
                <a:spcPts val="600"/>
              </a:spcAft>
            </a:pPr>
            <a:r>
              <a:rPr lang="en-US" altLang="en-US" sz="2400" kern="0" dirty="0">
                <a:latin typeface="Book Antiqua" panose="02040602050305030304" pitchFamily="18" charset="0"/>
                <a:cs typeface="Arial" panose="020B0604020202020204" pitchFamily="34" charset="0"/>
              </a:rPr>
              <a:t>Most likely (</a:t>
            </a:r>
            <a:r>
              <a:rPr lang="en-US" altLang="en-US" sz="2400" i="1" kern="0" dirty="0">
                <a:latin typeface="Book Antiqua" panose="02040602050305030304" pitchFamily="18" charset="0"/>
                <a:cs typeface="Arial" panose="020B0604020202020204" pitchFamily="34" charset="0"/>
              </a:rPr>
              <a:t>m</a:t>
            </a:r>
            <a:r>
              <a:rPr lang="en-US" altLang="en-US" sz="2400" kern="0" dirty="0">
                <a:latin typeface="Book Antiqua" panose="02040602050305030304" pitchFamily="18" charset="0"/>
                <a:cs typeface="Arial" panose="020B0604020202020204" pitchFamily="34" charset="0"/>
              </a:rPr>
              <a:t>)</a:t>
            </a:r>
          </a:p>
          <a:p>
            <a:pPr lvl="1">
              <a:spcBef>
                <a:spcPts val="0"/>
              </a:spcBef>
              <a:spcAft>
                <a:spcPts val="600"/>
              </a:spcAft>
            </a:pPr>
            <a:r>
              <a:rPr lang="en-US" altLang="en-US" kern="0" dirty="0">
                <a:latin typeface="Book Antiqua" panose="02040602050305030304" pitchFamily="18" charset="0"/>
                <a:cs typeface="Arial" panose="020B0604020202020204" pitchFamily="34" charset="0"/>
              </a:rPr>
              <a:t>The mode of the distribution.</a:t>
            </a:r>
          </a:p>
          <a:p>
            <a:pPr>
              <a:spcBef>
                <a:spcPts val="0"/>
              </a:spcBef>
              <a:spcAft>
                <a:spcPts val="600"/>
              </a:spcAft>
            </a:pPr>
            <a:r>
              <a:rPr lang="en-US" altLang="en-US" sz="2400" kern="0" dirty="0">
                <a:latin typeface="Book Antiqua" panose="02040602050305030304" pitchFamily="18" charset="0"/>
                <a:cs typeface="Arial" panose="020B0604020202020204" pitchFamily="34" charset="0"/>
              </a:rPr>
              <a:t>Beta Distribution is commonly used for activity duration.</a:t>
            </a:r>
          </a:p>
        </p:txBody>
      </p:sp>
      <p:pic>
        <p:nvPicPr>
          <p:cNvPr id="6" name="Picture 3" descr="F05">
            <a:extLst>
              <a:ext uri="{FF2B5EF4-FFF2-40B4-BE49-F238E27FC236}">
                <a16:creationId xmlns:a16="http://schemas.microsoft.com/office/drawing/2014/main" id="{6C079FB6-FDBE-42CD-969F-F9083ED2B0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53484" y="4104312"/>
            <a:ext cx="5029200" cy="2353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Content Placeholder 2">
            <a:extLst>
              <a:ext uri="{FF2B5EF4-FFF2-40B4-BE49-F238E27FC236}">
                <a16:creationId xmlns:a16="http://schemas.microsoft.com/office/drawing/2014/main" id="{D068F05E-350B-4197-8CC9-8270EB58F568}"/>
              </a:ext>
            </a:extLst>
          </p:cNvPr>
          <p:cNvSpPr txBox="1">
            <a:spLocks/>
          </p:cNvSpPr>
          <p:nvPr/>
        </p:nvSpPr>
        <p:spPr>
          <a:xfrm>
            <a:off x="76200" y="3691268"/>
            <a:ext cx="8610600" cy="589738"/>
          </a:xfrm>
          <a:prstGeom prst="rect">
            <a:avLst/>
          </a:prstGeo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Bef>
                <a:spcPts val="0"/>
              </a:spcBef>
              <a:spcAft>
                <a:spcPts val="600"/>
              </a:spcAft>
            </a:pPr>
            <a:r>
              <a:rPr lang="en-US" altLang="en-US" sz="2400" kern="0" dirty="0">
                <a:latin typeface="Book Antiqua" panose="02040602050305030304" pitchFamily="18" charset="0"/>
                <a:cs typeface="Arial" panose="020B0604020202020204" pitchFamily="34" charset="0"/>
              </a:rPr>
              <a:t>Triangle distribution is used to estimate Beta distribution. </a:t>
            </a:r>
          </a:p>
        </p:txBody>
      </p:sp>
      <p:grpSp>
        <p:nvGrpSpPr>
          <p:cNvPr id="16" name="Group 15">
            <a:extLst>
              <a:ext uri="{FF2B5EF4-FFF2-40B4-BE49-F238E27FC236}">
                <a16:creationId xmlns:a16="http://schemas.microsoft.com/office/drawing/2014/main" id="{F8691180-95F2-487E-AF6E-4E0006BA2CEE}"/>
              </a:ext>
            </a:extLst>
          </p:cNvPr>
          <p:cNvGrpSpPr/>
          <p:nvPr/>
        </p:nvGrpSpPr>
        <p:grpSpPr>
          <a:xfrm>
            <a:off x="6753484" y="4104312"/>
            <a:ext cx="4981316" cy="1991688"/>
            <a:chOff x="6746396" y="1077411"/>
            <a:chExt cx="4981316" cy="1991688"/>
          </a:xfrm>
        </p:grpSpPr>
        <p:cxnSp>
          <p:nvCxnSpPr>
            <p:cNvPr id="20" name="Straight Arrow Connector 19">
              <a:extLst>
                <a:ext uri="{FF2B5EF4-FFF2-40B4-BE49-F238E27FC236}">
                  <a16:creationId xmlns:a16="http://schemas.microsoft.com/office/drawing/2014/main" id="{C0B12859-8B2E-4767-86E3-701F66937056}"/>
                </a:ext>
              </a:extLst>
            </p:cNvPr>
            <p:cNvCxnSpPr>
              <a:cxnSpLocks/>
            </p:cNvCxnSpPr>
            <p:nvPr/>
          </p:nvCxnSpPr>
          <p:spPr bwMode="auto">
            <a:xfrm flipH="1">
              <a:off x="6746396" y="1077411"/>
              <a:ext cx="1795166" cy="1991688"/>
            </a:xfrm>
            <a:prstGeom prst="straightConnector1">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1" name="Straight Arrow Connector 20">
              <a:extLst>
                <a:ext uri="{FF2B5EF4-FFF2-40B4-BE49-F238E27FC236}">
                  <a16:creationId xmlns:a16="http://schemas.microsoft.com/office/drawing/2014/main" id="{3EDA57BF-65FE-4E0F-84E0-E7D5AB44EF52}"/>
                </a:ext>
              </a:extLst>
            </p:cNvPr>
            <p:cNvCxnSpPr>
              <a:cxnSpLocks/>
            </p:cNvCxnSpPr>
            <p:nvPr/>
          </p:nvCxnSpPr>
          <p:spPr bwMode="auto">
            <a:xfrm>
              <a:off x="8541562" y="1077411"/>
              <a:ext cx="3186150" cy="1991688"/>
            </a:xfrm>
            <a:prstGeom prst="straightConnector1">
              <a:avLst/>
            </a:prstGeom>
            <a:solidFill>
              <a:schemeClr val="accent1"/>
            </a:solidFill>
            <a:ln w="38100" cap="flat" cmpd="sng" algn="ctr">
              <a:solidFill>
                <a:srgbClr val="C00000"/>
              </a:solidFill>
              <a:prstDash val="solid"/>
              <a:round/>
              <a:headEnd type="none" w="med" len="med"/>
              <a:tailEnd type="none" w="med" len="med"/>
            </a:ln>
            <a:effectLst/>
          </p:spPr>
        </p:cxnSp>
      </p:grpSp>
    </p:spTree>
    <p:extLst>
      <p:ext uri="{BB962C8B-B14F-4D97-AF65-F5344CB8AC3E}">
        <p14:creationId xmlns:p14="http://schemas.microsoft.com/office/powerpoint/2010/main" val="42730229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500"/>
                                        <p:tgtEl>
                                          <p:spTgt spid="5">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fade">
                                      <p:cBhvr>
                                        <p:cTn id="31" dur="500"/>
                                        <p:tgtEl>
                                          <p:spTgt spid="5">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fade">
                                      <p:cBhvr>
                                        <p:cTn id="36" dur="5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7">
                                            <p:txEl>
                                              <p:pRg st="0" end="0"/>
                                            </p:txEl>
                                          </p:spTgt>
                                        </p:tgtEl>
                                        <p:attrNameLst>
                                          <p:attrName>style.visibility</p:attrName>
                                        </p:attrNameLst>
                                      </p:cBhvr>
                                      <p:to>
                                        <p:strVal val="visible"/>
                                      </p:to>
                                    </p:set>
                                    <p:animEffect transition="in" filter="fade">
                                      <p:cBhvr>
                                        <p:cTn id="41" dur="500"/>
                                        <p:tgtEl>
                                          <p:spTgt spid="17">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fade">
                                      <p:cBhvr>
                                        <p:cTn id="4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1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EB624-7AFA-4F57-8371-7FB401FF7338}"/>
              </a:ext>
            </a:extLst>
          </p:cNvPr>
          <p:cNvSpPr>
            <a:spLocks noGrp="1"/>
          </p:cNvSpPr>
          <p:nvPr>
            <p:ph type="title"/>
          </p:nvPr>
        </p:nvSpPr>
        <p:spPr/>
        <p:txBody>
          <a:bodyPr>
            <a:normAutofit fontScale="90000"/>
          </a:bodyPr>
          <a:lstStyle/>
          <a:p>
            <a:r>
              <a:rPr lang="en-US" altLang="en-US" b="0" dirty="0">
                <a:cs typeface="Arial" panose="020B0604020202020204" pitchFamily="34" charset="0"/>
              </a:rPr>
              <a:t>99%, 95%, 90% Probability Levels</a:t>
            </a:r>
            <a:endParaRPr lang="en-US" b="0" dirty="0"/>
          </a:p>
        </p:txBody>
      </p:sp>
      <p:sp>
        <p:nvSpPr>
          <p:cNvPr id="4" name="Content Placeholder 2">
            <a:extLst>
              <a:ext uri="{FF2B5EF4-FFF2-40B4-BE49-F238E27FC236}">
                <a16:creationId xmlns:a16="http://schemas.microsoft.com/office/drawing/2014/main" id="{7FBE67FF-0BAD-40D4-A307-5B04347028E2}"/>
              </a:ext>
            </a:extLst>
          </p:cNvPr>
          <p:cNvSpPr txBox="1">
            <a:spLocks/>
          </p:cNvSpPr>
          <p:nvPr/>
        </p:nvSpPr>
        <p:spPr>
          <a:xfrm>
            <a:off x="30126" y="609033"/>
            <a:ext cx="12161874" cy="5639367"/>
          </a:xfrm>
          <a:prstGeom prst="rect">
            <a:avLst/>
          </a:prstGeo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r>
              <a:rPr lang="en-US" altLang="en-US" sz="2400" kern="0" dirty="0">
                <a:latin typeface="Book Antiqua" panose="02040602050305030304" pitchFamily="18" charset="0"/>
                <a:cs typeface="Arial" panose="020B0604020202020204" pitchFamily="34" charset="0"/>
              </a:rPr>
              <a:t>A 99% Probabilities</a:t>
            </a:r>
          </a:p>
          <a:p>
            <a:r>
              <a:rPr lang="en-US" altLang="en-US" sz="2400" kern="0" dirty="0">
                <a:latin typeface="Book Antiqua" panose="02040602050305030304" pitchFamily="18" charset="0"/>
                <a:cs typeface="Arial" panose="020B0604020202020204" pitchFamily="34" charset="0"/>
              </a:rPr>
              <a:t>Activity duration to be ≤ a has 1% probability </a:t>
            </a:r>
          </a:p>
          <a:p>
            <a:r>
              <a:rPr lang="en-US" altLang="en-US" sz="2400" kern="0" dirty="0">
                <a:latin typeface="Book Antiqua" panose="02040602050305030304" pitchFamily="18" charset="0"/>
                <a:cs typeface="Arial" panose="020B0604020202020204" pitchFamily="34" charset="0"/>
              </a:rPr>
              <a:t>Activity duration to be ≥ b has 1% probability </a:t>
            </a:r>
          </a:p>
          <a:p>
            <a:pPr lvl="1"/>
            <a:r>
              <a:rPr lang="en-US" altLang="en-US" kern="0" dirty="0">
                <a:latin typeface="Book Antiqua" panose="02040602050305030304" pitchFamily="18" charset="0"/>
                <a:cs typeface="Times New Roman" panose="02020603050405020304" pitchFamily="18" charset="0"/>
              </a:rPr>
              <a:t>Mean =  T</a:t>
            </a:r>
            <a:r>
              <a:rPr lang="en-US" altLang="en-US" kern="0" baseline="-25000" dirty="0">
                <a:latin typeface="Book Antiqua" panose="02040602050305030304" pitchFamily="18" charset="0"/>
                <a:cs typeface="Times New Roman" panose="02020603050405020304" pitchFamily="18" charset="0"/>
              </a:rPr>
              <a:t>E </a:t>
            </a:r>
            <a:r>
              <a:rPr lang="en-US" altLang="en-US" kern="0" dirty="0">
                <a:latin typeface="Book Antiqua" panose="02040602050305030304" pitchFamily="18" charset="0"/>
                <a:cs typeface="Times New Roman" panose="02020603050405020304" pitchFamily="18" charset="0"/>
              </a:rPr>
              <a:t>= (a + 4m + b)/6</a:t>
            </a:r>
          </a:p>
          <a:p>
            <a:pPr lvl="1"/>
            <a:r>
              <a:rPr lang="en-US" altLang="en-US" kern="0" dirty="0">
                <a:solidFill>
                  <a:srgbClr val="FF0000"/>
                </a:solidFill>
                <a:latin typeface="Book Antiqua" panose="02040602050305030304" pitchFamily="18" charset="0"/>
                <a:cs typeface="Times New Roman" panose="02020603050405020304" pitchFamily="18" charset="0"/>
              </a:rPr>
              <a:t>Standard deviation = </a:t>
            </a:r>
            <a:r>
              <a:rPr lang="en-US" altLang="ja-JP" kern="0" dirty="0">
                <a:solidFill>
                  <a:srgbClr val="FF0000"/>
                </a:solidFill>
                <a:latin typeface="Book Antiqua" panose="02040602050305030304" pitchFamily="18" charset="0"/>
                <a:ea typeface="ＭＳ Ｐゴシック" panose="020B0600070205080204" pitchFamily="34" charset="-128"/>
                <a:sym typeface="Symbol" panose="05050102010706020507" pitchFamily="18" charset="2"/>
              </a:rPr>
              <a:t> = (b-a)/6</a:t>
            </a:r>
          </a:p>
          <a:p>
            <a:r>
              <a:rPr lang="en-US" altLang="en-US" sz="2400" kern="0" dirty="0">
                <a:latin typeface="Book Antiqua" panose="02040602050305030304" pitchFamily="18" charset="0"/>
                <a:cs typeface="Arial" panose="020B0604020202020204" pitchFamily="34" charset="0"/>
              </a:rPr>
              <a:t>If we replace 99% with 95% level</a:t>
            </a:r>
          </a:p>
          <a:p>
            <a:pPr lvl="1"/>
            <a:r>
              <a:rPr lang="en-US" altLang="en-US" kern="0" dirty="0">
                <a:solidFill>
                  <a:srgbClr val="FF0000"/>
                </a:solidFill>
                <a:latin typeface="Book Antiqua" panose="02040602050305030304" pitchFamily="18" charset="0"/>
                <a:cs typeface="Times New Roman" panose="02020603050405020304" pitchFamily="18" charset="0"/>
              </a:rPr>
              <a:t>Standard deviation = </a:t>
            </a:r>
            <a:r>
              <a:rPr lang="en-US" altLang="ja-JP" kern="0" dirty="0">
                <a:solidFill>
                  <a:srgbClr val="FF0000"/>
                </a:solidFill>
                <a:latin typeface="Book Antiqua" panose="02040602050305030304" pitchFamily="18" charset="0"/>
                <a:cs typeface="Times New Roman" panose="02020603050405020304" pitchFamily="18" charset="0"/>
                <a:sym typeface="Symbol" panose="05050102010706020507" pitchFamily="18" charset="2"/>
              </a:rPr>
              <a:t> = (b-a)/3.3</a:t>
            </a:r>
          </a:p>
          <a:p>
            <a:r>
              <a:rPr lang="en-US" altLang="en-US" kern="0" dirty="0">
                <a:latin typeface="Book Antiqua" panose="02040602050305030304" pitchFamily="18" charset="0"/>
                <a:ea typeface="ＭＳ Ｐゴシック" pitchFamily="-65" charset="-128"/>
                <a:cs typeface="Arial" panose="020B0604020202020204" pitchFamily="34" charset="0"/>
              </a:rPr>
              <a:t>If we replace 99% with 90% level</a:t>
            </a:r>
          </a:p>
          <a:p>
            <a:pPr lvl="1"/>
            <a:r>
              <a:rPr lang="en-US" altLang="en-US" kern="0" dirty="0">
                <a:solidFill>
                  <a:srgbClr val="FF0000"/>
                </a:solidFill>
                <a:latin typeface="Book Antiqua" panose="02040602050305030304" pitchFamily="18" charset="0"/>
                <a:cs typeface="Times New Roman" panose="02020603050405020304" pitchFamily="18" charset="0"/>
              </a:rPr>
              <a:t>Standard deviation = </a:t>
            </a:r>
            <a:r>
              <a:rPr lang="en-US" altLang="ja-JP" kern="0" dirty="0">
                <a:solidFill>
                  <a:srgbClr val="FF0000"/>
                </a:solidFill>
                <a:latin typeface="Book Antiqua" panose="02040602050305030304" pitchFamily="18" charset="0"/>
                <a:cs typeface="Times New Roman" panose="02020603050405020304" pitchFamily="18" charset="0"/>
                <a:sym typeface="Symbol" panose="05050102010706020507" pitchFamily="18" charset="2"/>
              </a:rPr>
              <a:t> = (b-a)/2.6</a:t>
            </a:r>
          </a:p>
          <a:p>
            <a:pPr lvl="1"/>
            <a:endParaRPr lang="en-US" altLang="en-US" kern="0" dirty="0">
              <a:solidFill>
                <a:srgbClr val="FF0000"/>
              </a:solidFill>
              <a:latin typeface="Book Antiqua" panose="02040602050305030304" pitchFamily="18" charset="0"/>
              <a:cs typeface="Times New Roman" panose="02020603050405020304" pitchFamily="18" charset="0"/>
              <a:sym typeface="Symbol" panose="05050102010706020507" pitchFamily="18" charset="2"/>
            </a:endParaRPr>
          </a:p>
          <a:p>
            <a:r>
              <a:rPr lang="en-US" altLang="en-US" sz="2400" kern="0" dirty="0">
                <a:latin typeface="Book Antiqua" panose="02040602050305030304" pitchFamily="18" charset="0"/>
                <a:cs typeface="Times New Roman" panose="02020603050405020304" pitchFamily="18" charset="0"/>
              </a:rPr>
              <a:t>Variance = </a:t>
            </a:r>
            <a:r>
              <a:rPr lang="en-US" altLang="ja-JP" sz="2400" kern="0" dirty="0">
                <a:latin typeface="Book Antiqua" panose="02040602050305030304" pitchFamily="18" charset="0"/>
                <a:ea typeface="ＭＳ Ｐゴシック" panose="020B0600070205080204" pitchFamily="34" charset="-128"/>
                <a:sym typeface="Symbol" panose="05050102010706020507" pitchFamily="18" charset="2"/>
              </a:rPr>
              <a:t></a:t>
            </a:r>
            <a:r>
              <a:rPr lang="en-US" altLang="ja-JP" sz="2400" kern="0" baseline="30000" dirty="0">
                <a:latin typeface="Book Antiqua" panose="02040602050305030304" pitchFamily="18" charset="0"/>
                <a:ea typeface="ＭＳ Ｐゴシック" panose="020B0600070205080204" pitchFamily="34" charset="-128"/>
                <a:sym typeface="Symbol" panose="05050102010706020507" pitchFamily="18" charset="2"/>
              </a:rPr>
              <a:t>2</a:t>
            </a:r>
          </a:p>
          <a:p>
            <a:r>
              <a:rPr lang="en-US" altLang="ja-JP" sz="2400" kern="0" dirty="0">
                <a:latin typeface="Book Antiqua" panose="02040602050305030304" pitchFamily="18" charset="0"/>
                <a:ea typeface="ＭＳ Ｐゴシック" panose="020B0600070205080204" pitchFamily="34" charset="-128"/>
                <a:sym typeface="Symbol" panose="05050102010706020507" pitchFamily="18" charset="2"/>
              </a:rPr>
              <a:t>We generally stay with 99% unless stated otherwise.</a:t>
            </a:r>
          </a:p>
          <a:p>
            <a:endParaRPr lang="en-US" altLang="ja-JP" sz="2400" kern="0" dirty="0">
              <a:latin typeface="Book Antiqua" panose="02040602050305030304" pitchFamily="18" charset="0"/>
              <a:ea typeface="ＭＳ Ｐゴシック" panose="020B0600070205080204" pitchFamily="34" charset="-128"/>
              <a:sym typeface="Symbol" panose="05050102010706020507" pitchFamily="18" charset="2"/>
            </a:endParaRPr>
          </a:p>
          <a:p>
            <a:pPr lvl="1"/>
            <a:endParaRPr lang="en-US" altLang="en-US" kern="0" dirty="0">
              <a:solidFill>
                <a:srgbClr val="FF0000"/>
              </a:solidFill>
              <a:latin typeface="Book Antiqua" panose="02040602050305030304" pitchFamily="18" charset="0"/>
              <a:cs typeface="Times New Roman" panose="02020603050405020304" pitchFamily="18" charset="0"/>
            </a:endParaRPr>
          </a:p>
          <a:p>
            <a:pPr>
              <a:buFont typeface="Wingdings" pitchFamily="2" charset="2"/>
              <a:buNone/>
            </a:pPr>
            <a:endParaRPr lang="en-US" altLang="en-US" sz="2400" kern="0" dirty="0">
              <a:latin typeface="Book Antiqua" panose="02040602050305030304" pitchFamily="18" charset="0"/>
              <a:cs typeface="Arial" panose="020B0604020202020204" pitchFamily="34" charset="0"/>
              <a:sym typeface="Symbol" panose="05050102010706020507" pitchFamily="18" charset="2"/>
            </a:endParaRPr>
          </a:p>
          <a:p>
            <a:pPr>
              <a:buFont typeface="Wingdings" pitchFamily="2" charset="2"/>
              <a:buNone/>
            </a:pPr>
            <a:endParaRPr lang="en-US" altLang="en-US" sz="2400" kern="0" dirty="0">
              <a:latin typeface="Book Antiqua" panose="02040602050305030304" pitchFamily="18" charset="0"/>
              <a:cs typeface="Arial" panose="020B0604020202020204" pitchFamily="34" charset="0"/>
              <a:sym typeface="Symbol" panose="05050102010706020507" pitchFamily="18" charset="2"/>
            </a:endParaRPr>
          </a:p>
        </p:txBody>
      </p:sp>
    </p:spTree>
    <p:extLst>
      <p:ext uri="{BB962C8B-B14F-4D97-AF65-F5344CB8AC3E}">
        <p14:creationId xmlns:p14="http://schemas.microsoft.com/office/powerpoint/2010/main" val="3924273214"/>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fade">
                                      <p:cBhvr>
                                        <p:cTn id="20" dur="500"/>
                                        <p:tgtEl>
                                          <p:spTgt spid="4">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fade">
                                      <p:cBhvr>
                                        <p:cTn id="23" dur="5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fade">
                                      <p:cBhvr>
                                        <p:cTn id="28" dur="500"/>
                                        <p:tgtEl>
                                          <p:spTgt spid="4">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Effect transition="in" filter="fade">
                                      <p:cBhvr>
                                        <p:cTn id="31" dur="500"/>
                                        <p:tgtEl>
                                          <p:spTgt spid="4">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4">
                                            <p:txEl>
                                              <p:pRg st="7" end="7"/>
                                            </p:txEl>
                                          </p:spTgt>
                                        </p:tgtEl>
                                        <p:attrNameLst>
                                          <p:attrName>style.visibility</p:attrName>
                                        </p:attrNameLst>
                                      </p:cBhvr>
                                      <p:to>
                                        <p:strVal val="visible"/>
                                      </p:to>
                                    </p:set>
                                    <p:animEffect transition="in" filter="fade">
                                      <p:cBhvr>
                                        <p:cTn id="36" dur="500"/>
                                        <p:tgtEl>
                                          <p:spTgt spid="4">
                                            <p:txEl>
                                              <p:pRg st="7" end="7"/>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Effect transition="in" filter="fade">
                                      <p:cBhvr>
                                        <p:cTn id="39" dur="500"/>
                                        <p:tgtEl>
                                          <p:spTgt spid="4">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4">
                                            <p:txEl>
                                              <p:pRg st="10" end="10"/>
                                            </p:txEl>
                                          </p:spTgt>
                                        </p:tgtEl>
                                        <p:attrNameLst>
                                          <p:attrName>style.visibility</p:attrName>
                                        </p:attrNameLst>
                                      </p:cBhvr>
                                      <p:to>
                                        <p:strVal val="visible"/>
                                      </p:to>
                                    </p:set>
                                    <p:animEffect transition="in" filter="fade">
                                      <p:cBhvr>
                                        <p:cTn id="44" dur="500"/>
                                        <p:tgtEl>
                                          <p:spTgt spid="4">
                                            <p:txEl>
                                              <p:pRg st="10" end="1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4">
                                            <p:txEl>
                                              <p:pRg st="11" end="11"/>
                                            </p:txEl>
                                          </p:spTgt>
                                        </p:tgtEl>
                                        <p:attrNameLst>
                                          <p:attrName>style.visibility</p:attrName>
                                        </p:attrNameLst>
                                      </p:cBhvr>
                                      <p:to>
                                        <p:strVal val="visible"/>
                                      </p:to>
                                    </p:set>
                                    <p:animEffect transition="in" filter="fade">
                                      <p:cBhvr>
                                        <p:cTn id="49"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73D96-61E8-4E3F-A38D-1773624D8C9E}"/>
              </a:ext>
            </a:extLst>
          </p:cNvPr>
          <p:cNvSpPr>
            <a:spLocks noGrp="1"/>
          </p:cNvSpPr>
          <p:nvPr>
            <p:ph type="title"/>
          </p:nvPr>
        </p:nvSpPr>
        <p:spPr/>
        <p:txBody>
          <a:bodyPr>
            <a:normAutofit fontScale="90000"/>
          </a:bodyPr>
          <a:lstStyle/>
          <a:p>
            <a:r>
              <a:rPr lang="en-US" altLang="en-US" b="1" dirty="0">
                <a:cs typeface="Arial" panose="020B0604020202020204" pitchFamily="34" charset="0"/>
              </a:rPr>
              <a:t>Compute the Probability of Completing the Critical Path on Time</a:t>
            </a:r>
            <a:endParaRPr lang="en-US" dirty="0"/>
          </a:p>
        </p:txBody>
      </p:sp>
      <p:sp>
        <p:nvSpPr>
          <p:cNvPr id="4" name="Content Placeholder 2">
            <a:extLst>
              <a:ext uri="{FF2B5EF4-FFF2-40B4-BE49-F238E27FC236}">
                <a16:creationId xmlns:a16="http://schemas.microsoft.com/office/drawing/2014/main" id="{7A9A9C9B-028A-45EF-87E9-F09C50EEE7B6}"/>
              </a:ext>
            </a:extLst>
          </p:cNvPr>
          <p:cNvSpPr txBox="1">
            <a:spLocks/>
          </p:cNvSpPr>
          <p:nvPr/>
        </p:nvSpPr>
        <p:spPr>
          <a:xfrm>
            <a:off x="152400" y="685800"/>
            <a:ext cx="11963400" cy="5715000"/>
          </a:xfrm>
          <a:prstGeom prst="rect">
            <a:avLst/>
          </a:prstGeom>
          <a:ln>
            <a:noFill/>
          </a:ln>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Aft>
                <a:spcPts val="600"/>
              </a:spcAft>
            </a:pPr>
            <a:r>
              <a:rPr lang="en-US" altLang="ja-JP" sz="2400" kern="0" dirty="0">
                <a:latin typeface="Book Antiqua" panose="02040602050305030304" pitchFamily="18" charset="0"/>
                <a:ea typeface="ＭＳ Ｐゴシック" panose="020B0600070205080204" pitchFamily="34" charset="-128"/>
                <a:sym typeface="Symbol" panose="05050102010706020507" pitchFamily="18" charset="2"/>
              </a:rPr>
              <a:t>We assume the various activities are statistically independent of each other </a:t>
            </a:r>
          </a:p>
          <a:p>
            <a:pPr>
              <a:spcAft>
                <a:spcPts val="600"/>
              </a:spcAft>
            </a:pPr>
            <a:r>
              <a:rPr lang="en-US" altLang="ja-JP" sz="2400" kern="0" dirty="0">
                <a:solidFill>
                  <a:srgbClr val="00B050"/>
                </a:solidFill>
                <a:latin typeface="Book Antiqua" panose="02040602050305030304" pitchFamily="18" charset="0"/>
                <a:ea typeface="ＭＳ Ｐゴシック" panose="020B0600070205080204" pitchFamily="34" charset="-128"/>
                <a:sym typeface="Symbol" panose="05050102010706020507" pitchFamily="18" charset="2"/>
              </a:rPr>
              <a:t>Individual average time  of the activities on a path can then be summed to find the average time of the path.</a:t>
            </a:r>
          </a:p>
          <a:p>
            <a:pPr>
              <a:spcAft>
                <a:spcPts val="600"/>
              </a:spcAft>
            </a:pPr>
            <a:r>
              <a:rPr lang="en-US" altLang="ja-JP" sz="2400" kern="0" dirty="0">
                <a:solidFill>
                  <a:srgbClr val="FF0000"/>
                </a:solidFill>
                <a:latin typeface="Book Antiqua" panose="02040602050305030304" pitchFamily="18" charset="0"/>
                <a:ea typeface="ＭＳ Ｐゴシック" panose="020B0600070205080204" pitchFamily="34" charset="-128"/>
                <a:sym typeface="Symbol" panose="05050102010706020507" pitchFamily="18" charset="2"/>
              </a:rPr>
              <a:t>Individual standard deviation () of activity time of individual activities on a path can then be summed to find the standard deviation of the path duration?</a:t>
            </a:r>
          </a:p>
          <a:p>
            <a:pPr>
              <a:spcAft>
                <a:spcPts val="600"/>
              </a:spcAft>
            </a:pPr>
            <a:r>
              <a:rPr lang="en-US" altLang="ja-JP" sz="2400" kern="0" dirty="0">
                <a:solidFill>
                  <a:srgbClr val="00B050"/>
                </a:solidFill>
                <a:latin typeface="Book Antiqua" panose="02040602050305030304" pitchFamily="18" charset="0"/>
                <a:ea typeface="ＭＳ Ｐゴシック" panose="020B0600070205080204" pitchFamily="34" charset="-128"/>
                <a:sym typeface="Symbol" panose="05050102010706020507" pitchFamily="18" charset="2"/>
              </a:rPr>
              <a:t>No.</a:t>
            </a:r>
          </a:p>
          <a:p>
            <a:pPr>
              <a:spcAft>
                <a:spcPts val="600"/>
              </a:spcAft>
            </a:pPr>
            <a:r>
              <a:rPr lang="en-US" altLang="ja-JP" sz="2400" kern="0" dirty="0">
                <a:solidFill>
                  <a:srgbClr val="00B050"/>
                </a:solidFill>
                <a:latin typeface="Book Antiqua" panose="02040602050305030304" pitchFamily="18" charset="0"/>
                <a:ea typeface="ＭＳ Ｐゴシック" panose="020B0600070205080204" pitchFamily="34" charset="-128"/>
                <a:sym typeface="Symbol" panose="05050102010706020507" pitchFamily="18" charset="2"/>
              </a:rPr>
              <a:t>Individual variance (VAR= </a:t>
            </a:r>
            <a:r>
              <a:rPr lang="en-US" altLang="ja-JP" sz="2400" kern="0" baseline="30000" dirty="0">
                <a:solidFill>
                  <a:srgbClr val="00B050"/>
                </a:solidFill>
                <a:latin typeface="Book Antiqua" panose="02040602050305030304" pitchFamily="18" charset="0"/>
                <a:ea typeface="ＭＳ Ｐゴシック" panose="020B0600070205080204" pitchFamily="34" charset="-128"/>
                <a:sym typeface="Symbol" panose="05050102010706020507" pitchFamily="18" charset="2"/>
              </a:rPr>
              <a:t>2</a:t>
            </a:r>
            <a:r>
              <a:rPr lang="en-US" altLang="ja-JP" sz="2400" kern="0" dirty="0">
                <a:solidFill>
                  <a:srgbClr val="00B050"/>
                </a:solidFill>
                <a:latin typeface="Book Antiqua" panose="02040602050305030304" pitchFamily="18" charset="0"/>
                <a:ea typeface="ＭＳ Ｐゴシック" panose="020B0600070205080204" pitchFamily="34" charset="-128"/>
                <a:sym typeface="Symbol" panose="05050102010706020507" pitchFamily="18" charset="2"/>
              </a:rPr>
              <a:t>) of activity time of individual activities on a path can then be summed to find the variance of the path duration.</a:t>
            </a:r>
          </a:p>
          <a:p>
            <a:pPr>
              <a:spcAft>
                <a:spcPts val="600"/>
              </a:spcAft>
              <a:buFont typeface="Wingdings" pitchFamily="2" charset="2"/>
              <a:buNone/>
            </a:pPr>
            <a:r>
              <a:rPr lang="en-US" altLang="en-US" sz="2400" kern="0" dirty="0">
                <a:latin typeface="Book Antiqua" panose="02040602050305030304" pitchFamily="18" charset="0"/>
              </a:rPr>
              <a:t>D</a:t>
            </a:r>
            <a:r>
              <a:rPr lang="en-US" altLang="en-US" sz="2400" kern="0" baseline="-25000" dirty="0">
                <a:latin typeface="Book Antiqua" panose="02040602050305030304" pitchFamily="18" charset="0"/>
              </a:rPr>
              <a:t>CP</a:t>
            </a:r>
            <a:r>
              <a:rPr lang="en-US" altLang="en-US" sz="2400" kern="0" dirty="0">
                <a:latin typeface="Book Antiqua" panose="02040602050305030304" pitchFamily="18" charset="0"/>
              </a:rPr>
              <a:t> = the desired completion date of the critical path</a:t>
            </a:r>
          </a:p>
          <a:p>
            <a:pPr>
              <a:spcBef>
                <a:spcPct val="0"/>
              </a:spcBef>
              <a:spcAft>
                <a:spcPts val="600"/>
              </a:spcAft>
              <a:buFont typeface="Wingdings" pitchFamily="2" charset="2"/>
              <a:buNone/>
            </a:pPr>
            <a:r>
              <a:rPr lang="en-US" altLang="en-US" sz="2400" kern="0" dirty="0" err="1">
                <a:latin typeface="Symbol" panose="05050102010706020507" pitchFamily="18" charset="2"/>
              </a:rPr>
              <a:t>m</a:t>
            </a:r>
            <a:r>
              <a:rPr lang="en-US" altLang="en-US" sz="2400" kern="0" baseline="-25000" dirty="0" err="1">
                <a:latin typeface="Book Antiqua" panose="02040602050305030304" pitchFamily="18" charset="0"/>
              </a:rPr>
              <a:t>CP</a:t>
            </a:r>
            <a:r>
              <a:rPr lang="en-US" altLang="en-US" sz="2400" kern="0" dirty="0">
                <a:latin typeface="Book Antiqua" panose="02040602050305030304" pitchFamily="18" charset="0"/>
              </a:rPr>
              <a:t>= the sum of the T</a:t>
            </a:r>
            <a:r>
              <a:rPr lang="en-US" altLang="en-US" sz="2400" kern="0" baseline="-25000" dirty="0">
                <a:latin typeface="Book Antiqua" panose="02040602050305030304" pitchFamily="18" charset="0"/>
              </a:rPr>
              <a:t>E</a:t>
            </a:r>
            <a:r>
              <a:rPr lang="en-US" altLang="en-US" sz="2400" kern="0" dirty="0">
                <a:latin typeface="Book Antiqua" panose="02040602050305030304" pitchFamily="18" charset="0"/>
              </a:rPr>
              <a:t> for the activities on the critical path</a:t>
            </a:r>
          </a:p>
          <a:p>
            <a:pPr>
              <a:spcBef>
                <a:spcPct val="0"/>
              </a:spcBef>
              <a:spcAft>
                <a:spcPts val="600"/>
              </a:spcAft>
              <a:buFont typeface="Symbol" panose="05050102010706020507" pitchFamily="18" charset="2"/>
              <a:buNone/>
            </a:pPr>
            <a:r>
              <a:rPr lang="en-US" altLang="en-US" sz="2400" kern="0" dirty="0">
                <a:latin typeface="Book Antiqua" panose="02040602050305030304" pitchFamily="18" charset="0"/>
                <a:sym typeface="Symbol" panose="05050102010706020507" pitchFamily="18" charset="2"/>
              </a:rPr>
              <a:t></a:t>
            </a:r>
            <a:r>
              <a:rPr lang="en-US" altLang="en-US" sz="2400" kern="0" baseline="30000" dirty="0">
                <a:latin typeface="Book Antiqua" panose="02040602050305030304" pitchFamily="18" charset="0"/>
                <a:sym typeface="Symbol" panose="05050102010706020507" pitchFamily="18" charset="2"/>
              </a:rPr>
              <a:t>2</a:t>
            </a:r>
            <a:r>
              <a:rPr lang="en-US" altLang="en-US" sz="2400" kern="0" baseline="-25000" dirty="0">
                <a:latin typeface="Book Antiqua" panose="02040602050305030304" pitchFamily="18" charset="0"/>
                <a:sym typeface="Symbol" panose="05050102010706020507" pitchFamily="18" charset="2"/>
              </a:rPr>
              <a:t>CP</a:t>
            </a:r>
            <a:r>
              <a:rPr lang="en-US" altLang="en-US" sz="2400" kern="0" dirty="0">
                <a:latin typeface="Book Antiqua" panose="02040602050305030304" pitchFamily="18" charset="0"/>
                <a:sym typeface="Symbol" panose="05050102010706020507" pitchFamily="18" charset="2"/>
              </a:rPr>
              <a:t> = </a:t>
            </a:r>
            <a:r>
              <a:rPr lang="en-US" altLang="en-US" sz="2400" kern="0" dirty="0">
                <a:latin typeface="Book Antiqua" panose="02040602050305030304" pitchFamily="18" charset="0"/>
              </a:rPr>
              <a:t>the sum of the variances of the activities on the critical path</a:t>
            </a:r>
            <a:endParaRPr lang="en-US" altLang="en-US" sz="2400" kern="0" dirty="0">
              <a:latin typeface="Book Antiqua" panose="02040602050305030304" pitchFamily="18" charset="0"/>
              <a:sym typeface="Symbol" panose="05050102010706020507" pitchFamily="18" charset="2"/>
            </a:endParaRPr>
          </a:p>
          <a:p>
            <a:pPr>
              <a:spcAft>
                <a:spcPts val="600"/>
              </a:spcAft>
            </a:pPr>
            <a:r>
              <a:rPr lang="en-US" altLang="ja-JP" sz="2400" kern="0" dirty="0">
                <a:latin typeface="Book Antiqua" panose="02040602050305030304" pitchFamily="18" charset="0"/>
                <a:ea typeface="ＭＳ Ｐゴシック" panose="020B0600070205080204" pitchFamily="34" charset="-128"/>
                <a:sym typeface="Symbol" panose="05050102010706020507" pitchFamily="18" charset="2"/>
              </a:rPr>
              <a:t>Compute the probability of critical path being </a:t>
            </a:r>
            <a:r>
              <a:rPr lang="en-US" altLang="en-US" sz="2400" kern="0" dirty="0">
                <a:latin typeface="Book Antiqua" panose="02040602050305030304" pitchFamily="18" charset="0"/>
              </a:rPr>
              <a:t>≤ </a:t>
            </a:r>
            <a:r>
              <a:rPr lang="en-US" altLang="en-US" sz="2400" kern="0" dirty="0">
                <a:latin typeface="Book Antiqua" panose="02040602050305030304" pitchFamily="18" charset="0"/>
                <a:ea typeface="ＭＳ Ｐゴシック" panose="020B0600070205080204" pitchFamily="34" charset="-128"/>
                <a:sym typeface="Symbol" panose="05050102010706020507" pitchFamily="18" charset="2"/>
              </a:rPr>
              <a:t>D </a:t>
            </a:r>
            <a:r>
              <a:rPr lang="en-US" altLang="en-US" sz="2400" kern="0" baseline="-25000" dirty="0">
                <a:latin typeface="Book Antiqua" panose="02040602050305030304" pitchFamily="18" charset="0"/>
                <a:ea typeface="ＭＳ Ｐゴシック" panose="020B0600070205080204" pitchFamily="34" charset="-128"/>
                <a:sym typeface="Symbol" panose="05050102010706020507" pitchFamily="18" charset="2"/>
              </a:rPr>
              <a:t>CP</a:t>
            </a:r>
            <a:endParaRPr lang="en-US" altLang="ja-JP" sz="2400" kern="0" baseline="-25000" dirty="0">
              <a:latin typeface="Book Antiqua" panose="02040602050305030304" pitchFamily="18" charset="0"/>
              <a:ea typeface="ＭＳ Ｐゴシック" panose="020B0600070205080204" pitchFamily="34" charset="-128"/>
              <a:sym typeface="Symbol" panose="05050102010706020507" pitchFamily="18" charset="2"/>
            </a:endParaRPr>
          </a:p>
          <a:p>
            <a:pPr>
              <a:buFont typeface="Wingdings" pitchFamily="2" charset="2"/>
              <a:buNone/>
            </a:pPr>
            <a:endParaRPr lang="en-US" altLang="en-US" sz="2400" kern="0" dirty="0">
              <a:latin typeface="Book Antiqua" panose="02040602050305030304" pitchFamily="18" charset="0"/>
              <a:sym typeface="Symbol" panose="05050102010706020507" pitchFamily="18" charset="2"/>
            </a:endParaRPr>
          </a:p>
        </p:txBody>
      </p:sp>
    </p:spTree>
    <p:extLst>
      <p:ext uri="{BB962C8B-B14F-4D97-AF65-F5344CB8AC3E}">
        <p14:creationId xmlns:p14="http://schemas.microsoft.com/office/powerpoint/2010/main" val="1241733346"/>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E0B1E-9CD3-4695-8E05-7A801E52241D}"/>
              </a:ext>
            </a:extLst>
          </p:cNvPr>
          <p:cNvSpPr>
            <a:spLocks noGrp="1"/>
          </p:cNvSpPr>
          <p:nvPr>
            <p:ph type="title"/>
          </p:nvPr>
        </p:nvSpPr>
        <p:spPr/>
        <p:txBody>
          <a:bodyPr>
            <a:normAutofit fontScale="90000"/>
          </a:bodyPr>
          <a:lstStyle/>
          <a:p>
            <a:r>
              <a:rPr lang="en-US" altLang="en-US" b="0" dirty="0">
                <a:cs typeface="Arial" panose="020B0604020202020204" pitchFamily="34" charset="0"/>
              </a:rPr>
              <a:t>Critical Path Method: Paths </a:t>
            </a:r>
            <a:endParaRPr lang="en-US" b="0" dirty="0"/>
          </a:p>
        </p:txBody>
      </p:sp>
      <p:sp>
        <p:nvSpPr>
          <p:cNvPr id="4" name="Line 61">
            <a:extLst>
              <a:ext uri="{FF2B5EF4-FFF2-40B4-BE49-F238E27FC236}">
                <a16:creationId xmlns:a16="http://schemas.microsoft.com/office/drawing/2014/main" id="{827F2873-C375-422E-80D5-29CADD724116}"/>
              </a:ext>
            </a:extLst>
          </p:cNvPr>
          <p:cNvSpPr>
            <a:spLocks noChangeShapeType="1"/>
          </p:cNvSpPr>
          <p:nvPr/>
        </p:nvSpPr>
        <p:spPr bwMode="auto">
          <a:xfrm flipV="1">
            <a:off x="7678258" y="3142585"/>
            <a:ext cx="658813" cy="1152525"/>
          </a:xfrm>
          <a:prstGeom prst="line">
            <a:avLst/>
          </a:prstGeom>
          <a:noFill/>
          <a:ln w="28575">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anose="02040602050305030304" pitchFamily="18" charset="0"/>
            </a:endParaRPr>
          </a:p>
        </p:txBody>
      </p:sp>
      <p:grpSp>
        <p:nvGrpSpPr>
          <p:cNvPr id="5" name="Group 4">
            <a:extLst>
              <a:ext uri="{FF2B5EF4-FFF2-40B4-BE49-F238E27FC236}">
                <a16:creationId xmlns:a16="http://schemas.microsoft.com/office/drawing/2014/main" id="{CD5F3246-5449-443E-B4F6-B01351CD08B5}"/>
              </a:ext>
            </a:extLst>
          </p:cNvPr>
          <p:cNvGrpSpPr>
            <a:grpSpLocks/>
          </p:cNvGrpSpPr>
          <p:nvPr/>
        </p:nvGrpSpPr>
        <p:grpSpPr bwMode="auto">
          <a:xfrm>
            <a:off x="1148871" y="2504410"/>
            <a:ext cx="1152525" cy="792163"/>
            <a:chOff x="771" y="1412"/>
            <a:chExt cx="726" cy="499"/>
          </a:xfrm>
        </p:grpSpPr>
        <p:sp>
          <p:nvSpPr>
            <p:cNvPr id="6" name="Rectangle 5">
              <a:extLst>
                <a:ext uri="{FF2B5EF4-FFF2-40B4-BE49-F238E27FC236}">
                  <a16:creationId xmlns:a16="http://schemas.microsoft.com/office/drawing/2014/main" id="{A89E5BA7-7B26-490E-A700-D84EEE009364}"/>
                </a:ext>
              </a:extLst>
            </p:cNvPr>
            <p:cNvSpPr>
              <a:spLocks noChangeArrowheads="1"/>
            </p:cNvSpPr>
            <p:nvPr/>
          </p:nvSpPr>
          <p:spPr bwMode="auto">
            <a:xfrm>
              <a:off x="771" y="1412"/>
              <a:ext cx="726" cy="499"/>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latin typeface="Book Antiqua" panose="02040602050305030304" pitchFamily="18" charset="0"/>
              </a:endParaRPr>
            </a:p>
          </p:txBody>
        </p:sp>
        <p:sp>
          <p:nvSpPr>
            <p:cNvPr id="7" name="Text Box 6">
              <a:extLst>
                <a:ext uri="{FF2B5EF4-FFF2-40B4-BE49-F238E27FC236}">
                  <a16:creationId xmlns:a16="http://schemas.microsoft.com/office/drawing/2014/main" id="{483537BE-CD18-494F-8635-33D2B9882ABD}"/>
                </a:ext>
              </a:extLst>
            </p:cNvPr>
            <p:cNvSpPr txBox="1">
              <a:spLocks noChangeArrowheads="1"/>
            </p:cNvSpPr>
            <p:nvPr/>
          </p:nvSpPr>
          <p:spPr bwMode="auto">
            <a:xfrm>
              <a:off x="979" y="1544"/>
              <a:ext cx="36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a:solidFill>
                    <a:srgbClr val="000000"/>
                  </a:solidFill>
                  <a:latin typeface="Book Antiqua" panose="02040602050305030304" pitchFamily="18" charset="0"/>
                </a:rPr>
                <a:t>A1</a:t>
              </a:r>
            </a:p>
          </p:txBody>
        </p:sp>
      </p:grpSp>
      <p:grpSp>
        <p:nvGrpSpPr>
          <p:cNvPr id="8" name="Group 7">
            <a:extLst>
              <a:ext uri="{FF2B5EF4-FFF2-40B4-BE49-F238E27FC236}">
                <a16:creationId xmlns:a16="http://schemas.microsoft.com/office/drawing/2014/main" id="{90ED7BD4-1DE1-427A-808D-3A724E4745AF}"/>
              </a:ext>
            </a:extLst>
          </p:cNvPr>
          <p:cNvGrpSpPr>
            <a:grpSpLocks/>
          </p:cNvGrpSpPr>
          <p:nvPr/>
        </p:nvGrpSpPr>
        <p:grpSpPr bwMode="auto">
          <a:xfrm>
            <a:off x="3523771" y="2467898"/>
            <a:ext cx="1152525" cy="792162"/>
            <a:chOff x="2267" y="1389"/>
            <a:chExt cx="726" cy="499"/>
          </a:xfrm>
        </p:grpSpPr>
        <p:sp>
          <p:nvSpPr>
            <p:cNvPr id="9" name="Rectangle 8">
              <a:extLst>
                <a:ext uri="{FF2B5EF4-FFF2-40B4-BE49-F238E27FC236}">
                  <a16:creationId xmlns:a16="http://schemas.microsoft.com/office/drawing/2014/main" id="{2CD676F6-6D16-4DEE-98F1-80A6C45EC925}"/>
                </a:ext>
              </a:extLst>
            </p:cNvPr>
            <p:cNvSpPr>
              <a:spLocks noChangeArrowheads="1"/>
            </p:cNvSpPr>
            <p:nvPr/>
          </p:nvSpPr>
          <p:spPr bwMode="auto">
            <a:xfrm>
              <a:off x="2267" y="1389"/>
              <a:ext cx="726" cy="499"/>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latin typeface="Book Antiqua" panose="02040602050305030304" pitchFamily="18" charset="0"/>
              </a:endParaRPr>
            </a:p>
          </p:txBody>
        </p:sp>
        <p:sp>
          <p:nvSpPr>
            <p:cNvPr id="10" name="Text Box 9">
              <a:extLst>
                <a:ext uri="{FF2B5EF4-FFF2-40B4-BE49-F238E27FC236}">
                  <a16:creationId xmlns:a16="http://schemas.microsoft.com/office/drawing/2014/main" id="{FCF57938-40BC-47F6-94F1-A582DA1719D9}"/>
                </a:ext>
              </a:extLst>
            </p:cNvPr>
            <p:cNvSpPr txBox="1">
              <a:spLocks noChangeArrowheads="1"/>
            </p:cNvSpPr>
            <p:nvPr/>
          </p:nvSpPr>
          <p:spPr bwMode="auto">
            <a:xfrm>
              <a:off x="2465" y="1521"/>
              <a:ext cx="36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a:solidFill>
                    <a:srgbClr val="000000"/>
                  </a:solidFill>
                  <a:latin typeface="Book Antiqua" panose="02040602050305030304" pitchFamily="18" charset="0"/>
                </a:rPr>
                <a:t>A3</a:t>
              </a:r>
            </a:p>
          </p:txBody>
        </p:sp>
      </p:grpSp>
      <p:grpSp>
        <p:nvGrpSpPr>
          <p:cNvPr id="11" name="Group 10">
            <a:extLst>
              <a:ext uri="{FF2B5EF4-FFF2-40B4-BE49-F238E27FC236}">
                <a16:creationId xmlns:a16="http://schemas.microsoft.com/office/drawing/2014/main" id="{ADB41DF4-7E48-4AEF-BEA3-3161E1A427C9}"/>
              </a:ext>
            </a:extLst>
          </p:cNvPr>
          <p:cNvGrpSpPr>
            <a:grpSpLocks/>
          </p:cNvGrpSpPr>
          <p:nvPr/>
        </p:nvGrpSpPr>
        <p:grpSpPr bwMode="auto">
          <a:xfrm>
            <a:off x="3523771" y="4015710"/>
            <a:ext cx="1152525" cy="792163"/>
            <a:chOff x="2267" y="2364"/>
            <a:chExt cx="726" cy="499"/>
          </a:xfrm>
        </p:grpSpPr>
        <p:sp>
          <p:nvSpPr>
            <p:cNvPr id="12" name="Rectangle 11">
              <a:extLst>
                <a:ext uri="{FF2B5EF4-FFF2-40B4-BE49-F238E27FC236}">
                  <a16:creationId xmlns:a16="http://schemas.microsoft.com/office/drawing/2014/main" id="{7C725C91-3301-48D9-9392-B73B24DA3B4A}"/>
                </a:ext>
              </a:extLst>
            </p:cNvPr>
            <p:cNvSpPr>
              <a:spLocks noChangeArrowheads="1"/>
            </p:cNvSpPr>
            <p:nvPr/>
          </p:nvSpPr>
          <p:spPr bwMode="auto">
            <a:xfrm>
              <a:off x="2267" y="2364"/>
              <a:ext cx="726" cy="499"/>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latin typeface="Book Antiqua" panose="02040602050305030304" pitchFamily="18" charset="0"/>
              </a:endParaRPr>
            </a:p>
          </p:txBody>
        </p:sp>
        <p:sp>
          <p:nvSpPr>
            <p:cNvPr id="13" name="Text Box 12">
              <a:extLst>
                <a:ext uri="{FF2B5EF4-FFF2-40B4-BE49-F238E27FC236}">
                  <a16:creationId xmlns:a16="http://schemas.microsoft.com/office/drawing/2014/main" id="{3CB00C90-47E1-442D-BB8B-B38A5D8B05A7}"/>
                </a:ext>
              </a:extLst>
            </p:cNvPr>
            <p:cNvSpPr txBox="1">
              <a:spLocks noChangeArrowheads="1"/>
            </p:cNvSpPr>
            <p:nvPr/>
          </p:nvSpPr>
          <p:spPr bwMode="auto">
            <a:xfrm>
              <a:off x="2465" y="2496"/>
              <a:ext cx="36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a:solidFill>
                    <a:srgbClr val="000000"/>
                  </a:solidFill>
                  <a:latin typeface="Book Antiqua" panose="02040602050305030304" pitchFamily="18" charset="0"/>
                </a:rPr>
                <a:t>A4</a:t>
              </a:r>
            </a:p>
          </p:txBody>
        </p:sp>
      </p:grpSp>
      <p:grpSp>
        <p:nvGrpSpPr>
          <p:cNvPr id="14" name="Group 13">
            <a:extLst>
              <a:ext uri="{FF2B5EF4-FFF2-40B4-BE49-F238E27FC236}">
                <a16:creationId xmlns:a16="http://schemas.microsoft.com/office/drawing/2014/main" id="{94EF5B5F-3592-44C3-8469-8AB37FF95F73}"/>
              </a:ext>
            </a:extLst>
          </p:cNvPr>
          <p:cNvGrpSpPr>
            <a:grpSpLocks/>
          </p:cNvGrpSpPr>
          <p:nvPr/>
        </p:nvGrpSpPr>
        <p:grpSpPr bwMode="auto">
          <a:xfrm>
            <a:off x="6476521" y="4020473"/>
            <a:ext cx="1152525" cy="792162"/>
            <a:chOff x="4127" y="2367"/>
            <a:chExt cx="726" cy="499"/>
          </a:xfrm>
        </p:grpSpPr>
        <p:sp>
          <p:nvSpPr>
            <p:cNvPr id="15" name="Rectangle 14">
              <a:extLst>
                <a:ext uri="{FF2B5EF4-FFF2-40B4-BE49-F238E27FC236}">
                  <a16:creationId xmlns:a16="http://schemas.microsoft.com/office/drawing/2014/main" id="{82A1884B-0213-43F9-8AFF-544A1442C171}"/>
                </a:ext>
              </a:extLst>
            </p:cNvPr>
            <p:cNvSpPr>
              <a:spLocks noChangeArrowheads="1"/>
            </p:cNvSpPr>
            <p:nvPr/>
          </p:nvSpPr>
          <p:spPr bwMode="auto">
            <a:xfrm>
              <a:off x="4127" y="2367"/>
              <a:ext cx="726" cy="499"/>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latin typeface="Book Antiqua" panose="02040602050305030304" pitchFamily="18" charset="0"/>
              </a:endParaRPr>
            </a:p>
          </p:txBody>
        </p:sp>
        <p:sp>
          <p:nvSpPr>
            <p:cNvPr id="16" name="Text Box 15">
              <a:extLst>
                <a:ext uri="{FF2B5EF4-FFF2-40B4-BE49-F238E27FC236}">
                  <a16:creationId xmlns:a16="http://schemas.microsoft.com/office/drawing/2014/main" id="{6536A20A-4BEB-4FC1-9D4F-48045C61F68A}"/>
                </a:ext>
              </a:extLst>
            </p:cNvPr>
            <p:cNvSpPr txBox="1">
              <a:spLocks noChangeArrowheads="1"/>
            </p:cNvSpPr>
            <p:nvPr/>
          </p:nvSpPr>
          <p:spPr bwMode="auto">
            <a:xfrm>
              <a:off x="4332" y="2499"/>
              <a:ext cx="36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a:solidFill>
                    <a:srgbClr val="000000"/>
                  </a:solidFill>
                  <a:latin typeface="Book Antiqua" panose="02040602050305030304" pitchFamily="18" charset="0"/>
                </a:rPr>
                <a:t>A6</a:t>
              </a:r>
            </a:p>
          </p:txBody>
        </p:sp>
      </p:grpSp>
      <p:grpSp>
        <p:nvGrpSpPr>
          <p:cNvPr id="17" name="Group 16">
            <a:extLst>
              <a:ext uri="{FF2B5EF4-FFF2-40B4-BE49-F238E27FC236}">
                <a16:creationId xmlns:a16="http://schemas.microsoft.com/office/drawing/2014/main" id="{6D9BD140-9A78-4B5E-AC70-DF65A96FB8A6}"/>
              </a:ext>
            </a:extLst>
          </p:cNvPr>
          <p:cNvGrpSpPr>
            <a:grpSpLocks/>
          </p:cNvGrpSpPr>
          <p:nvPr/>
        </p:nvGrpSpPr>
        <p:grpSpPr bwMode="auto">
          <a:xfrm>
            <a:off x="3523771" y="5312698"/>
            <a:ext cx="1152525" cy="792162"/>
            <a:chOff x="2267" y="3181"/>
            <a:chExt cx="726" cy="499"/>
          </a:xfrm>
        </p:grpSpPr>
        <p:sp>
          <p:nvSpPr>
            <p:cNvPr id="18" name="Rectangle 17">
              <a:extLst>
                <a:ext uri="{FF2B5EF4-FFF2-40B4-BE49-F238E27FC236}">
                  <a16:creationId xmlns:a16="http://schemas.microsoft.com/office/drawing/2014/main" id="{55099D14-A01B-4E1D-AE65-4A4B4838E9DA}"/>
                </a:ext>
              </a:extLst>
            </p:cNvPr>
            <p:cNvSpPr>
              <a:spLocks noChangeArrowheads="1"/>
            </p:cNvSpPr>
            <p:nvPr/>
          </p:nvSpPr>
          <p:spPr bwMode="auto">
            <a:xfrm>
              <a:off x="2267" y="3181"/>
              <a:ext cx="726" cy="499"/>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latin typeface="Book Antiqua" panose="02040602050305030304" pitchFamily="18" charset="0"/>
              </a:endParaRPr>
            </a:p>
          </p:txBody>
        </p:sp>
        <p:sp>
          <p:nvSpPr>
            <p:cNvPr id="19" name="Text Box 18">
              <a:extLst>
                <a:ext uri="{FF2B5EF4-FFF2-40B4-BE49-F238E27FC236}">
                  <a16:creationId xmlns:a16="http://schemas.microsoft.com/office/drawing/2014/main" id="{4DB4364D-B79D-41EA-A49A-68196A3CD41E}"/>
                </a:ext>
              </a:extLst>
            </p:cNvPr>
            <p:cNvSpPr txBox="1">
              <a:spLocks noChangeArrowheads="1"/>
            </p:cNvSpPr>
            <p:nvPr/>
          </p:nvSpPr>
          <p:spPr bwMode="auto">
            <a:xfrm>
              <a:off x="2465" y="3313"/>
              <a:ext cx="36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a:solidFill>
                    <a:srgbClr val="000000"/>
                  </a:solidFill>
                  <a:latin typeface="Book Antiqua" panose="02040602050305030304" pitchFamily="18" charset="0"/>
                </a:rPr>
                <a:t>A5</a:t>
              </a:r>
            </a:p>
          </p:txBody>
        </p:sp>
      </p:grpSp>
      <p:grpSp>
        <p:nvGrpSpPr>
          <p:cNvPr id="20" name="Group 19">
            <a:extLst>
              <a:ext uri="{FF2B5EF4-FFF2-40B4-BE49-F238E27FC236}">
                <a16:creationId xmlns:a16="http://schemas.microsoft.com/office/drawing/2014/main" id="{B02409F9-85F1-46FB-B075-56E61FD743AB}"/>
              </a:ext>
            </a:extLst>
          </p:cNvPr>
          <p:cNvGrpSpPr>
            <a:grpSpLocks/>
          </p:cNvGrpSpPr>
          <p:nvPr/>
        </p:nvGrpSpPr>
        <p:grpSpPr bwMode="auto">
          <a:xfrm>
            <a:off x="1113946" y="5239673"/>
            <a:ext cx="1152525" cy="792162"/>
            <a:chOff x="749" y="3135"/>
            <a:chExt cx="726" cy="499"/>
          </a:xfrm>
        </p:grpSpPr>
        <p:sp>
          <p:nvSpPr>
            <p:cNvPr id="21" name="Rectangle 20">
              <a:extLst>
                <a:ext uri="{FF2B5EF4-FFF2-40B4-BE49-F238E27FC236}">
                  <a16:creationId xmlns:a16="http://schemas.microsoft.com/office/drawing/2014/main" id="{5E2E1CA2-3CCA-43A4-AE17-AB511D2BC5B6}"/>
                </a:ext>
              </a:extLst>
            </p:cNvPr>
            <p:cNvSpPr>
              <a:spLocks noChangeArrowheads="1"/>
            </p:cNvSpPr>
            <p:nvPr/>
          </p:nvSpPr>
          <p:spPr bwMode="auto">
            <a:xfrm>
              <a:off x="749" y="3135"/>
              <a:ext cx="726" cy="499"/>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latin typeface="Book Antiqua" panose="02040602050305030304" pitchFamily="18" charset="0"/>
              </a:endParaRPr>
            </a:p>
          </p:txBody>
        </p:sp>
        <p:sp>
          <p:nvSpPr>
            <p:cNvPr id="22" name="Text Box 21">
              <a:extLst>
                <a:ext uri="{FF2B5EF4-FFF2-40B4-BE49-F238E27FC236}">
                  <a16:creationId xmlns:a16="http://schemas.microsoft.com/office/drawing/2014/main" id="{46252902-9EDC-4558-A04D-FC2FFA1EBF73}"/>
                </a:ext>
              </a:extLst>
            </p:cNvPr>
            <p:cNvSpPr txBox="1">
              <a:spLocks noChangeArrowheads="1"/>
            </p:cNvSpPr>
            <p:nvPr/>
          </p:nvSpPr>
          <p:spPr bwMode="auto">
            <a:xfrm>
              <a:off x="945" y="3267"/>
              <a:ext cx="36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a:solidFill>
                    <a:srgbClr val="000000"/>
                  </a:solidFill>
                  <a:latin typeface="Book Antiqua" panose="02040602050305030304" pitchFamily="18" charset="0"/>
                </a:rPr>
                <a:t>A2</a:t>
              </a:r>
            </a:p>
          </p:txBody>
        </p:sp>
      </p:grpSp>
      <p:sp>
        <p:nvSpPr>
          <p:cNvPr id="23" name="Text Box 23">
            <a:extLst>
              <a:ext uri="{FF2B5EF4-FFF2-40B4-BE49-F238E27FC236}">
                <a16:creationId xmlns:a16="http://schemas.microsoft.com/office/drawing/2014/main" id="{80F91A5F-58D9-4FD8-8283-067F981694D3}"/>
              </a:ext>
            </a:extLst>
          </p:cNvPr>
          <p:cNvSpPr txBox="1">
            <a:spLocks noChangeArrowheads="1"/>
          </p:cNvSpPr>
          <p:nvPr/>
        </p:nvSpPr>
        <p:spPr bwMode="auto">
          <a:xfrm>
            <a:off x="1509233" y="2144048"/>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b="1">
                <a:latin typeface="Book Antiqua" panose="02040602050305030304" pitchFamily="18" charset="0"/>
              </a:rPr>
              <a:t>4,1</a:t>
            </a:r>
          </a:p>
        </p:txBody>
      </p:sp>
      <p:sp>
        <p:nvSpPr>
          <p:cNvPr id="24" name="Text Box 24">
            <a:extLst>
              <a:ext uri="{FF2B5EF4-FFF2-40B4-BE49-F238E27FC236}">
                <a16:creationId xmlns:a16="http://schemas.microsoft.com/office/drawing/2014/main" id="{BD14F49E-0E52-4262-A278-E21B0F6B170D}"/>
              </a:ext>
            </a:extLst>
          </p:cNvPr>
          <p:cNvSpPr txBox="1">
            <a:spLocks noChangeArrowheads="1"/>
          </p:cNvSpPr>
          <p:nvPr/>
        </p:nvSpPr>
        <p:spPr bwMode="auto">
          <a:xfrm>
            <a:off x="1510821" y="4860260"/>
            <a:ext cx="793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b="1">
                <a:solidFill>
                  <a:srgbClr val="000000"/>
                </a:solidFill>
                <a:latin typeface="Book Antiqua" panose="02040602050305030304" pitchFamily="18" charset="0"/>
              </a:rPr>
              <a:t>3,0.5</a:t>
            </a:r>
          </a:p>
        </p:txBody>
      </p:sp>
      <p:sp>
        <p:nvSpPr>
          <p:cNvPr id="25" name="Text Box 25">
            <a:extLst>
              <a:ext uri="{FF2B5EF4-FFF2-40B4-BE49-F238E27FC236}">
                <a16:creationId xmlns:a16="http://schemas.microsoft.com/office/drawing/2014/main" id="{FDC3A077-D1E0-4600-8DC5-2F3A3DBFEC7B}"/>
              </a:ext>
            </a:extLst>
          </p:cNvPr>
          <p:cNvSpPr txBox="1">
            <a:spLocks noChangeArrowheads="1"/>
          </p:cNvSpPr>
          <p:nvPr/>
        </p:nvSpPr>
        <p:spPr bwMode="auto">
          <a:xfrm>
            <a:off x="3920646" y="2104360"/>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b="1">
                <a:solidFill>
                  <a:srgbClr val="000000"/>
                </a:solidFill>
                <a:latin typeface="Book Antiqua" panose="02040602050305030304" pitchFamily="18" charset="0"/>
              </a:rPr>
              <a:t>6,2</a:t>
            </a:r>
          </a:p>
        </p:txBody>
      </p:sp>
      <p:sp>
        <p:nvSpPr>
          <p:cNvPr id="26" name="Text Box 26">
            <a:extLst>
              <a:ext uri="{FF2B5EF4-FFF2-40B4-BE49-F238E27FC236}">
                <a16:creationId xmlns:a16="http://schemas.microsoft.com/office/drawing/2014/main" id="{105270D6-43E1-44C0-A773-EC069A075DF7}"/>
              </a:ext>
            </a:extLst>
          </p:cNvPr>
          <p:cNvSpPr txBox="1">
            <a:spLocks noChangeArrowheads="1"/>
          </p:cNvSpPr>
          <p:nvPr/>
        </p:nvSpPr>
        <p:spPr bwMode="auto">
          <a:xfrm>
            <a:off x="3884133" y="3655348"/>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b="1">
                <a:solidFill>
                  <a:srgbClr val="000000"/>
                </a:solidFill>
                <a:latin typeface="Book Antiqua" panose="02040602050305030304" pitchFamily="18" charset="0"/>
              </a:rPr>
              <a:t>4,1</a:t>
            </a:r>
          </a:p>
        </p:txBody>
      </p:sp>
      <p:sp>
        <p:nvSpPr>
          <p:cNvPr id="27" name="Text Box 27">
            <a:extLst>
              <a:ext uri="{FF2B5EF4-FFF2-40B4-BE49-F238E27FC236}">
                <a16:creationId xmlns:a16="http://schemas.microsoft.com/office/drawing/2014/main" id="{86BE9D3A-9E95-43E6-9A3E-21309E22E9CA}"/>
              </a:ext>
            </a:extLst>
          </p:cNvPr>
          <p:cNvSpPr txBox="1">
            <a:spLocks noChangeArrowheads="1"/>
          </p:cNvSpPr>
          <p:nvPr/>
        </p:nvSpPr>
        <p:spPr bwMode="auto">
          <a:xfrm>
            <a:off x="3920646" y="4952335"/>
            <a:ext cx="793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b="1">
                <a:solidFill>
                  <a:srgbClr val="000000"/>
                </a:solidFill>
                <a:latin typeface="Book Antiqua" panose="02040602050305030304" pitchFamily="18" charset="0"/>
              </a:rPr>
              <a:t>2,0.5</a:t>
            </a:r>
          </a:p>
        </p:txBody>
      </p:sp>
      <p:sp>
        <p:nvSpPr>
          <p:cNvPr id="28" name="Text Box 28">
            <a:extLst>
              <a:ext uri="{FF2B5EF4-FFF2-40B4-BE49-F238E27FC236}">
                <a16:creationId xmlns:a16="http://schemas.microsoft.com/office/drawing/2014/main" id="{B332136E-D3CE-448B-BDA7-A8ABE97F1BDF}"/>
              </a:ext>
            </a:extLst>
          </p:cNvPr>
          <p:cNvSpPr txBox="1">
            <a:spLocks noChangeArrowheads="1"/>
          </p:cNvSpPr>
          <p:nvPr/>
        </p:nvSpPr>
        <p:spPr bwMode="auto">
          <a:xfrm>
            <a:off x="6928958" y="3653760"/>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b="1">
                <a:solidFill>
                  <a:srgbClr val="000000"/>
                </a:solidFill>
                <a:latin typeface="Book Antiqua" panose="02040602050305030304" pitchFamily="18" charset="0"/>
              </a:rPr>
              <a:t>3,1</a:t>
            </a:r>
          </a:p>
        </p:txBody>
      </p:sp>
      <p:sp>
        <p:nvSpPr>
          <p:cNvPr id="29" name="Line 30">
            <a:extLst>
              <a:ext uri="{FF2B5EF4-FFF2-40B4-BE49-F238E27FC236}">
                <a16:creationId xmlns:a16="http://schemas.microsoft.com/office/drawing/2014/main" id="{BBA5EB68-EBFF-463E-A775-7B2C8FD8F14E}"/>
              </a:ext>
            </a:extLst>
          </p:cNvPr>
          <p:cNvSpPr>
            <a:spLocks noChangeShapeType="1"/>
          </p:cNvSpPr>
          <p:nvPr/>
        </p:nvSpPr>
        <p:spPr bwMode="auto">
          <a:xfrm>
            <a:off x="2302983" y="2685385"/>
            <a:ext cx="1187450" cy="0"/>
          </a:xfrm>
          <a:prstGeom prst="line">
            <a:avLst/>
          </a:prstGeom>
          <a:noFill/>
          <a:ln w="28575">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anose="02040602050305030304" pitchFamily="18" charset="0"/>
            </a:endParaRPr>
          </a:p>
        </p:txBody>
      </p:sp>
      <p:sp>
        <p:nvSpPr>
          <p:cNvPr id="30" name="Line 31">
            <a:extLst>
              <a:ext uri="{FF2B5EF4-FFF2-40B4-BE49-F238E27FC236}">
                <a16:creationId xmlns:a16="http://schemas.microsoft.com/office/drawing/2014/main" id="{AED02BF6-D921-47D9-8D83-A01679AE219B}"/>
              </a:ext>
            </a:extLst>
          </p:cNvPr>
          <p:cNvSpPr>
            <a:spLocks noChangeShapeType="1"/>
          </p:cNvSpPr>
          <p:nvPr/>
        </p:nvSpPr>
        <p:spPr bwMode="auto">
          <a:xfrm>
            <a:off x="2302983" y="2960023"/>
            <a:ext cx="1187450" cy="1463675"/>
          </a:xfrm>
          <a:prstGeom prst="line">
            <a:avLst/>
          </a:prstGeom>
          <a:noFill/>
          <a:ln w="28575">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anose="02040602050305030304" pitchFamily="18" charset="0"/>
            </a:endParaRPr>
          </a:p>
        </p:txBody>
      </p:sp>
      <p:sp>
        <p:nvSpPr>
          <p:cNvPr id="31" name="Line 32">
            <a:extLst>
              <a:ext uri="{FF2B5EF4-FFF2-40B4-BE49-F238E27FC236}">
                <a16:creationId xmlns:a16="http://schemas.microsoft.com/office/drawing/2014/main" id="{EC40B597-1BE9-4BFF-A0F6-31B1B768E920}"/>
              </a:ext>
            </a:extLst>
          </p:cNvPr>
          <p:cNvSpPr>
            <a:spLocks noChangeShapeType="1"/>
          </p:cNvSpPr>
          <p:nvPr/>
        </p:nvSpPr>
        <p:spPr bwMode="auto">
          <a:xfrm>
            <a:off x="2302983" y="5703223"/>
            <a:ext cx="1187450" cy="0"/>
          </a:xfrm>
          <a:prstGeom prst="line">
            <a:avLst/>
          </a:prstGeom>
          <a:noFill/>
          <a:ln w="28575">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anose="02040602050305030304" pitchFamily="18" charset="0"/>
            </a:endParaRPr>
          </a:p>
        </p:txBody>
      </p:sp>
      <p:sp>
        <p:nvSpPr>
          <p:cNvPr id="32" name="Line 34">
            <a:extLst>
              <a:ext uri="{FF2B5EF4-FFF2-40B4-BE49-F238E27FC236}">
                <a16:creationId xmlns:a16="http://schemas.microsoft.com/office/drawing/2014/main" id="{D9854F80-8AB5-456A-B6A7-F3D31781B419}"/>
              </a:ext>
            </a:extLst>
          </p:cNvPr>
          <p:cNvSpPr>
            <a:spLocks noChangeShapeType="1"/>
          </p:cNvSpPr>
          <p:nvPr/>
        </p:nvSpPr>
        <p:spPr bwMode="auto">
          <a:xfrm>
            <a:off x="4715983" y="4350673"/>
            <a:ext cx="1701800" cy="0"/>
          </a:xfrm>
          <a:prstGeom prst="line">
            <a:avLst/>
          </a:prstGeom>
          <a:noFill/>
          <a:ln w="28575">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anose="02040602050305030304" pitchFamily="18" charset="0"/>
            </a:endParaRPr>
          </a:p>
        </p:txBody>
      </p:sp>
      <p:sp>
        <p:nvSpPr>
          <p:cNvPr id="33" name="Line 35">
            <a:extLst>
              <a:ext uri="{FF2B5EF4-FFF2-40B4-BE49-F238E27FC236}">
                <a16:creationId xmlns:a16="http://schemas.microsoft.com/office/drawing/2014/main" id="{2601536D-F348-431E-8850-FF76ED5ECCBD}"/>
              </a:ext>
            </a:extLst>
          </p:cNvPr>
          <p:cNvSpPr>
            <a:spLocks noChangeShapeType="1"/>
          </p:cNvSpPr>
          <p:nvPr/>
        </p:nvSpPr>
        <p:spPr bwMode="auto">
          <a:xfrm flipV="1">
            <a:off x="4715983" y="4625310"/>
            <a:ext cx="1701800" cy="1041400"/>
          </a:xfrm>
          <a:prstGeom prst="line">
            <a:avLst/>
          </a:prstGeom>
          <a:noFill/>
          <a:ln w="28575">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anose="02040602050305030304" pitchFamily="18" charset="0"/>
            </a:endParaRPr>
          </a:p>
        </p:txBody>
      </p:sp>
      <p:grpSp>
        <p:nvGrpSpPr>
          <p:cNvPr id="34" name="Group 37">
            <a:extLst>
              <a:ext uri="{FF2B5EF4-FFF2-40B4-BE49-F238E27FC236}">
                <a16:creationId xmlns:a16="http://schemas.microsoft.com/office/drawing/2014/main" id="{B024927E-6171-4E28-9232-4BAD75D7D5DC}"/>
              </a:ext>
            </a:extLst>
          </p:cNvPr>
          <p:cNvGrpSpPr>
            <a:grpSpLocks/>
          </p:cNvGrpSpPr>
          <p:nvPr/>
        </p:nvGrpSpPr>
        <p:grpSpPr bwMode="auto">
          <a:xfrm>
            <a:off x="8171971" y="2593313"/>
            <a:ext cx="768350" cy="571501"/>
            <a:chOff x="150" y="2402"/>
            <a:chExt cx="484" cy="360"/>
          </a:xfrm>
        </p:grpSpPr>
        <p:sp>
          <p:nvSpPr>
            <p:cNvPr id="35" name="Oval 38">
              <a:extLst>
                <a:ext uri="{FF2B5EF4-FFF2-40B4-BE49-F238E27FC236}">
                  <a16:creationId xmlns:a16="http://schemas.microsoft.com/office/drawing/2014/main" id="{AD0843E4-B79C-437D-92AB-E08266CAEC75}"/>
                </a:ext>
              </a:extLst>
            </p:cNvPr>
            <p:cNvSpPr>
              <a:spLocks noChangeArrowheads="1"/>
            </p:cNvSpPr>
            <p:nvPr/>
          </p:nvSpPr>
          <p:spPr bwMode="auto">
            <a:xfrm>
              <a:off x="150" y="2402"/>
              <a:ext cx="484" cy="346"/>
            </a:xfrm>
            <a:prstGeom prst="ellipse">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latin typeface="Book Antiqua" panose="02040602050305030304" pitchFamily="18" charset="0"/>
              </a:endParaRPr>
            </a:p>
          </p:txBody>
        </p:sp>
        <p:sp>
          <p:nvSpPr>
            <p:cNvPr id="36" name="Text Box 39">
              <a:extLst>
                <a:ext uri="{FF2B5EF4-FFF2-40B4-BE49-F238E27FC236}">
                  <a16:creationId xmlns:a16="http://schemas.microsoft.com/office/drawing/2014/main" id="{3A70B8B9-0195-41E3-A722-6653D271844B}"/>
                </a:ext>
              </a:extLst>
            </p:cNvPr>
            <p:cNvSpPr txBox="1">
              <a:spLocks noChangeArrowheads="1"/>
            </p:cNvSpPr>
            <p:nvPr/>
          </p:nvSpPr>
          <p:spPr bwMode="auto">
            <a:xfrm>
              <a:off x="288" y="2471"/>
              <a:ext cx="23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b="1">
                  <a:latin typeface="Book Antiqua" panose="02040602050305030304" pitchFamily="18" charset="0"/>
                </a:rPr>
                <a:t>E</a:t>
              </a:r>
            </a:p>
          </p:txBody>
        </p:sp>
      </p:grpSp>
      <p:sp>
        <p:nvSpPr>
          <p:cNvPr id="37" name="Line 40">
            <a:extLst>
              <a:ext uri="{FF2B5EF4-FFF2-40B4-BE49-F238E27FC236}">
                <a16:creationId xmlns:a16="http://schemas.microsoft.com/office/drawing/2014/main" id="{AF9212BE-DBFC-417E-9155-129C8A839A34}"/>
              </a:ext>
            </a:extLst>
          </p:cNvPr>
          <p:cNvSpPr>
            <a:spLocks noChangeShapeType="1"/>
          </p:cNvSpPr>
          <p:nvPr/>
        </p:nvSpPr>
        <p:spPr bwMode="auto">
          <a:xfrm>
            <a:off x="4715983" y="2869535"/>
            <a:ext cx="3402013" cy="0"/>
          </a:xfrm>
          <a:prstGeom prst="line">
            <a:avLst/>
          </a:prstGeom>
          <a:noFill/>
          <a:ln w="28575">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anose="02040602050305030304" pitchFamily="18" charset="0"/>
            </a:endParaRPr>
          </a:p>
        </p:txBody>
      </p:sp>
      <p:grpSp>
        <p:nvGrpSpPr>
          <p:cNvPr id="38" name="Group 43">
            <a:extLst>
              <a:ext uri="{FF2B5EF4-FFF2-40B4-BE49-F238E27FC236}">
                <a16:creationId xmlns:a16="http://schemas.microsoft.com/office/drawing/2014/main" id="{85E5F08B-CE13-4EC2-A424-CB7B2AD432FD}"/>
              </a:ext>
            </a:extLst>
          </p:cNvPr>
          <p:cNvGrpSpPr>
            <a:grpSpLocks/>
          </p:cNvGrpSpPr>
          <p:nvPr/>
        </p:nvGrpSpPr>
        <p:grpSpPr bwMode="auto">
          <a:xfrm>
            <a:off x="163033" y="4076038"/>
            <a:ext cx="768350" cy="571501"/>
            <a:chOff x="150" y="2402"/>
            <a:chExt cx="484" cy="360"/>
          </a:xfrm>
        </p:grpSpPr>
        <p:sp>
          <p:nvSpPr>
            <p:cNvPr id="39" name="Oval 44">
              <a:extLst>
                <a:ext uri="{FF2B5EF4-FFF2-40B4-BE49-F238E27FC236}">
                  <a16:creationId xmlns:a16="http://schemas.microsoft.com/office/drawing/2014/main" id="{29605BB6-FDE6-4724-B029-EA3A630937CD}"/>
                </a:ext>
              </a:extLst>
            </p:cNvPr>
            <p:cNvSpPr>
              <a:spLocks noChangeArrowheads="1"/>
            </p:cNvSpPr>
            <p:nvPr/>
          </p:nvSpPr>
          <p:spPr bwMode="auto">
            <a:xfrm>
              <a:off x="150" y="2402"/>
              <a:ext cx="484" cy="346"/>
            </a:xfrm>
            <a:prstGeom prst="ellipse">
              <a:avLst/>
            </a:pr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latin typeface="Book Antiqua" panose="02040602050305030304" pitchFamily="18" charset="0"/>
              </a:endParaRPr>
            </a:p>
          </p:txBody>
        </p:sp>
        <p:sp>
          <p:nvSpPr>
            <p:cNvPr id="40" name="Text Box 45">
              <a:extLst>
                <a:ext uri="{FF2B5EF4-FFF2-40B4-BE49-F238E27FC236}">
                  <a16:creationId xmlns:a16="http://schemas.microsoft.com/office/drawing/2014/main" id="{8AA79419-7CF7-4336-967C-F4977D939932}"/>
                </a:ext>
              </a:extLst>
            </p:cNvPr>
            <p:cNvSpPr txBox="1">
              <a:spLocks noChangeArrowheads="1"/>
            </p:cNvSpPr>
            <p:nvPr/>
          </p:nvSpPr>
          <p:spPr bwMode="auto">
            <a:xfrm>
              <a:off x="288" y="2471"/>
              <a:ext cx="23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b="1">
                  <a:latin typeface="Book Antiqua" panose="02040602050305030304" pitchFamily="18" charset="0"/>
                </a:rPr>
                <a:t>S</a:t>
              </a:r>
            </a:p>
          </p:txBody>
        </p:sp>
      </p:grpSp>
      <p:sp>
        <p:nvSpPr>
          <p:cNvPr id="41" name="Line 46">
            <a:extLst>
              <a:ext uri="{FF2B5EF4-FFF2-40B4-BE49-F238E27FC236}">
                <a16:creationId xmlns:a16="http://schemas.microsoft.com/office/drawing/2014/main" id="{C21E2D96-0F04-4756-9EAC-63A71DB6D3F6}"/>
              </a:ext>
            </a:extLst>
          </p:cNvPr>
          <p:cNvSpPr>
            <a:spLocks noChangeShapeType="1"/>
          </p:cNvSpPr>
          <p:nvPr/>
        </p:nvSpPr>
        <p:spPr bwMode="auto">
          <a:xfrm flipV="1">
            <a:off x="766283" y="3033048"/>
            <a:ext cx="328613" cy="1098550"/>
          </a:xfrm>
          <a:prstGeom prst="line">
            <a:avLst/>
          </a:prstGeom>
          <a:noFill/>
          <a:ln w="28575">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anose="02040602050305030304" pitchFamily="18" charset="0"/>
            </a:endParaRPr>
          </a:p>
        </p:txBody>
      </p:sp>
      <p:sp>
        <p:nvSpPr>
          <p:cNvPr id="42" name="Line 47">
            <a:extLst>
              <a:ext uri="{FF2B5EF4-FFF2-40B4-BE49-F238E27FC236}">
                <a16:creationId xmlns:a16="http://schemas.microsoft.com/office/drawing/2014/main" id="{DA117942-290F-4D52-84EB-22BEE2FC4CCE}"/>
              </a:ext>
            </a:extLst>
          </p:cNvPr>
          <p:cNvSpPr>
            <a:spLocks noChangeShapeType="1"/>
          </p:cNvSpPr>
          <p:nvPr/>
        </p:nvSpPr>
        <p:spPr bwMode="auto">
          <a:xfrm>
            <a:off x="766283" y="4569748"/>
            <a:ext cx="328613" cy="1042987"/>
          </a:xfrm>
          <a:prstGeom prst="line">
            <a:avLst/>
          </a:prstGeom>
          <a:noFill/>
          <a:ln w="28575">
            <a:solidFill>
              <a:srgbClr val="000000"/>
            </a:solidFill>
            <a:round/>
            <a:headEn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anose="02040602050305030304" pitchFamily="18" charset="0"/>
            </a:endParaRPr>
          </a:p>
        </p:txBody>
      </p:sp>
      <p:grpSp>
        <p:nvGrpSpPr>
          <p:cNvPr id="43" name="Group 52">
            <a:extLst>
              <a:ext uri="{FF2B5EF4-FFF2-40B4-BE49-F238E27FC236}">
                <a16:creationId xmlns:a16="http://schemas.microsoft.com/office/drawing/2014/main" id="{D809EAE8-0440-46C7-B46D-8D89189CF689}"/>
              </a:ext>
            </a:extLst>
          </p:cNvPr>
          <p:cNvGrpSpPr>
            <a:grpSpLocks/>
          </p:cNvGrpSpPr>
          <p:nvPr/>
        </p:nvGrpSpPr>
        <p:grpSpPr bwMode="auto">
          <a:xfrm>
            <a:off x="766283" y="2683798"/>
            <a:ext cx="7351713" cy="1446212"/>
            <a:chOff x="634" y="1630"/>
            <a:chExt cx="4631" cy="911"/>
          </a:xfrm>
        </p:grpSpPr>
        <p:sp>
          <p:nvSpPr>
            <p:cNvPr id="44" name="Line 49">
              <a:extLst>
                <a:ext uri="{FF2B5EF4-FFF2-40B4-BE49-F238E27FC236}">
                  <a16:creationId xmlns:a16="http://schemas.microsoft.com/office/drawing/2014/main" id="{8E0F989D-591F-4F39-951A-F0155FF90708}"/>
                </a:ext>
              </a:extLst>
            </p:cNvPr>
            <p:cNvSpPr>
              <a:spLocks noChangeShapeType="1"/>
            </p:cNvSpPr>
            <p:nvPr/>
          </p:nvSpPr>
          <p:spPr bwMode="auto">
            <a:xfrm>
              <a:off x="1602" y="1630"/>
              <a:ext cx="748" cy="0"/>
            </a:xfrm>
            <a:prstGeom prst="line">
              <a:avLst/>
            </a:prstGeom>
            <a:noFill/>
            <a:ln w="28575">
              <a:solidFill>
                <a:srgbClr val="00B0F0"/>
              </a:solidFill>
              <a:round/>
              <a:headEn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anose="02040602050305030304" pitchFamily="18" charset="0"/>
              </a:endParaRPr>
            </a:p>
          </p:txBody>
        </p:sp>
        <p:sp>
          <p:nvSpPr>
            <p:cNvPr id="45" name="Line 50">
              <a:extLst>
                <a:ext uri="{FF2B5EF4-FFF2-40B4-BE49-F238E27FC236}">
                  <a16:creationId xmlns:a16="http://schemas.microsoft.com/office/drawing/2014/main" id="{6CAB9E48-0439-4BB2-AFE8-B7481F8E4162}"/>
                </a:ext>
              </a:extLst>
            </p:cNvPr>
            <p:cNvSpPr>
              <a:spLocks noChangeShapeType="1"/>
            </p:cNvSpPr>
            <p:nvPr/>
          </p:nvSpPr>
          <p:spPr bwMode="auto">
            <a:xfrm>
              <a:off x="3122" y="1746"/>
              <a:ext cx="2143" cy="0"/>
            </a:xfrm>
            <a:prstGeom prst="line">
              <a:avLst/>
            </a:prstGeom>
            <a:noFill/>
            <a:ln w="28575">
              <a:solidFill>
                <a:srgbClr val="00B0F0"/>
              </a:solidFill>
              <a:round/>
              <a:headEn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anose="02040602050305030304" pitchFamily="18" charset="0"/>
              </a:endParaRPr>
            </a:p>
          </p:txBody>
        </p:sp>
        <p:sp>
          <p:nvSpPr>
            <p:cNvPr id="46" name="Line 51">
              <a:extLst>
                <a:ext uri="{FF2B5EF4-FFF2-40B4-BE49-F238E27FC236}">
                  <a16:creationId xmlns:a16="http://schemas.microsoft.com/office/drawing/2014/main" id="{3AD0F136-0FCC-4865-B34F-8091DEA98EAA}"/>
                </a:ext>
              </a:extLst>
            </p:cNvPr>
            <p:cNvSpPr>
              <a:spLocks noChangeShapeType="1"/>
            </p:cNvSpPr>
            <p:nvPr/>
          </p:nvSpPr>
          <p:spPr bwMode="auto">
            <a:xfrm flipV="1">
              <a:off x="634" y="1849"/>
              <a:ext cx="207" cy="692"/>
            </a:xfrm>
            <a:prstGeom prst="line">
              <a:avLst/>
            </a:prstGeom>
            <a:noFill/>
            <a:ln w="28575">
              <a:solidFill>
                <a:srgbClr val="00B0F0"/>
              </a:solidFill>
              <a:round/>
              <a:headEn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anose="02040602050305030304" pitchFamily="18" charset="0"/>
              </a:endParaRPr>
            </a:p>
          </p:txBody>
        </p:sp>
      </p:grpSp>
      <p:grpSp>
        <p:nvGrpSpPr>
          <p:cNvPr id="47" name="Group 63">
            <a:extLst>
              <a:ext uri="{FF2B5EF4-FFF2-40B4-BE49-F238E27FC236}">
                <a16:creationId xmlns:a16="http://schemas.microsoft.com/office/drawing/2014/main" id="{F812C885-A098-4994-9A80-EF41B67DE906}"/>
              </a:ext>
            </a:extLst>
          </p:cNvPr>
          <p:cNvGrpSpPr>
            <a:grpSpLocks/>
          </p:cNvGrpSpPr>
          <p:nvPr/>
        </p:nvGrpSpPr>
        <p:grpSpPr bwMode="auto">
          <a:xfrm>
            <a:off x="766283" y="2979073"/>
            <a:ext cx="7570788" cy="1463675"/>
            <a:chOff x="530" y="1711"/>
            <a:chExt cx="4769" cy="922"/>
          </a:xfrm>
        </p:grpSpPr>
        <p:sp>
          <p:nvSpPr>
            <p:cNvPr id="48" name="Line 41">
              <a:extLst>
                <a:ext uri="{FF2B5EF4-FFF2-40B4-BE49-F238E27FC236}">
                  <a16:creationId xmlns:a16="http://schemas.microsoft.com/office/drawing/2014/main" id="{46222175-25D6-4DED-9D27-F2CD7947DA0B}"/>
                </a:ext>
              </a:extLst>
            </p:cNvPr>
            <p:cNvSpPr>
              <a:spLocks noChangeShapeType="1"/>
            </p:cNvSpPr>
            <p:nvPr/>
          </p:nvSpPr>
          <p:spPr bwMode="auto">
            <a:xfrm flipV="1">
              <a:off x="4884" y="1802"/>
              <a:ext cx="415" cy="726"/>
            </a:xfrm>
            <a:prstGeom prst="line">
              <a:avLst/>
            </a:prstGeom>
            <a:noFill/>
            <a:ln w="28575">
              <a:solidFill>
                <a:srgbClr val="FF0000"/>
              </a:solidFill>
              <a:round/>
              <a:headEn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anose="02040602050305030304" pitchFamily="18" charset="0"/>
              </a:endParaRPr>
            </a:p>
          </p:txBody>
        </p:sp>
        <p:sp>
          <p:nvSpPr>
            <p:cNvPr id="49" name="Line 54">
              <a:extLst>
                <a:ext uri="{FF2B5EF4-FFF2-40B4-BE49-F238E27FC236}">
                  <a16:creationId xmlns:a16="http://schemas.microsoft.com/office/drawing/2014/main" id="{4FAA33DD-643A-4197-8C56-0CC2F3EA1FB2}"/>
                </a:ext>
              </a:extLst>
            </p:cNvPr>
            <p:cNvSpPr>
              <a:spLocks noChangeShapeType="1"/>
            </p:cNvSpPr>
            <p:nvPr/>
          </p:nvSpPr>
          <p:spPr bwMode="auto">
            <a:xfrm>
              <a:off x="1498" y="1711"/>
              <a:ext cx="748" cy="922"/>
            </a:xfrm>
            <a:prstGeom prst="line">
              <a:avLst/>
            </a:prstGeom>
            <a:noFill/>
            <a:ln w="28575">
              <a:solidFill>
                <a:srgbClr val="FF0000"/>
              </a:solidFill>
              <a:round/>
              <a:headEn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anose="02040602050305030304" pitchFamily="18" charset="0"/>
              </a:endParaRPr>
            </a:p>
          </p:txBody>
        </p:sp>
        <p:sp>
          <p:nvSpPr>
            <p:cNvPr id="50" name="Line 55">
              <a:extLst>
                <a:ext uri="{FF2B5EF4-FFF2-40B4-BE49-F238E27FC236}">
                  <a16:creationId xmlns:a16="http://schemas.microsoft.com/office/drawing/2014/main" id="{F2927064-8E23-408E-A4DF-5D29D286481E}"/>
                </a:ext>
              </a:extLst>
            </p:cNvPr>
            <p:cNvSpPr>
              <a:spLocks noChangeShapeType="1"/>
            </p:cNvSpPr>
            <p:nvPr/>
          </p:nvSpPr>
          <p:spPr bwMode="auto">
            <a:xfrm>
              <a:off x="3018" y="2575"/>
              <a:ext cx="1072" cy="0"/>
            </a:xfrm>
            <a:prstGeom prst="line">
              <a:avLst/>
            </a:prstGeom>
            <a:noFill/>
            <a:ln w="28575">
              <a:solidFill>
                <a:srgbClr val="FF0000"/>
              </a:solidFill>
              <a:round/>
              <a:headEn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anose="02040602050305030304" pitchFamily="18" charset="0"/>
              </a:endParaRPr>
            </a:p>
          </p:txBody>
        </p:sp>
        <p:sp>
          <p:nvSpPr>
            <p:cNvPr id="51" name="Line 56">
              <a:extLst>
                <a:ext uri="{FF2B5EF4-FFF2-40B4-BE49-F238E27FC236}">
                  <a16:creationId xmlns:a16="http://schemas.microsoft.com/office/drawing/2014/main" id="{5B934F4D-EEFE-485E-BF3B-BD1F3DB930C1}"/>
                </a:ext>
              </a:extLst>
            </p:cNvPr>
            <p:cNvSpPr>
              <a:spLocks noChangeShapeType="1"/>
            </p:cNvSpPr>
            <p:nvPr/>
          </p:nvSpPr>
          <p:spPr bwMode="auto">
            <a:xfrm flipV="1">
              <a:off x="530" y="1751"/>
              <a:ext cx="207" cy="692"/>
            </a:xfrm>
            <a:prstGeom prst="line">
              <a:avLst/>
            </a:prstGeom>
            <a:noFill/>
            <a:ln w="28575">
              <a:solidFill>
                <a:srgbClr val="FF0000"/>
              </a:solidFill>
              <a:round/>
              <a:headEn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anose="02040602050305030304" pitchFamily="18" charset="0"/>
              </a:endParaRPr>
            </a:p>
          </p:txBody>
        </p:sp>
      </p:grpSp>
      <p:grpSp>
        <p:nvGrpSpPr>
          <p:cNvPr id="52" name="Group 68">
            <a:extLst>
              <a:ext uri="{FF2B5EF4-FFF2-40B4-BE49-F238E27FC236}">
                <a16:creationId xmlns:a16="http://schemas.microsoft.com/office/drawing/2014/main" id="{70218910-A029-4BE7-BB3B-AE7191AC8B50}"/>
              </a:ext>
            </a:extLst>
          </p:cNvPr>
          <p:cNvGrpSpPr>
            <a:grpSpLocks/>
          </p:cNvGrpSpPr>
          <p:nvPr/>
        </p:nvGrpSpPr>
        <p:grpSpPr bwMode="auto">
          <a:xfrm>
            <a:off x="766283" y="3142585"/>
            <a:ext cx="7570788" cy="2560638"/>
            <a:chOff x="634" y="1918"/>
            <a:chExt cx="4769" cy="1613"/>
          </a:xfrm>
        </p:grpSpPr>
        <p:sp>
          <p:nvSpPr>
            <p:cNvPr id="53" name="Line 64">
              <a:extLst>
                <a:ext uri="{FF2B5EF4-FFF2-40B4-BE49-F238E27FC236}">
                  <a16:creationId xmlns:a16="http://schemas.microsoft.com/office/drawing/2014/main" id="{81C5816A-C89C-4163-8F15-852A6E140414}"/>
                </a:ext>
              </a:extLst>
            </p:cNvPr>
            <p:cNvSpPr>
              <a:spLocks noChangeShapeType="1"/>
            </p:cNvSpPr>
            <p:nvPr/>
          </p:nvSpPr>
          <p:spPr bwMode="auto">
            <a:xfrm flipV="1">
              <a:off x="4988" y="1918"/>
              <a:ext cx="415" cy="726"/>
            </a:xfrm>
            <a:prstGeom prst="line">
              <a:avLst/>
            </a:prstGeom>
            <a:noFill/>
            <a:ln w="28575">
              <a:solidFill>
                <a:srgbClr val="00FF00"/>
              </a:solidFill>
              <a:round/>
              <a:headEn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anose="02040602050305030304" pitchFamily="18" charset="0"/>
              </a:endParaRPr>
            </a:p>
          </p:txBody>
        </p:sp>
        <p:sp>
          <p:nvSpPr>
            <p:cNvPr id="54" name="Line 65">
              <a:extLst>
                <a:ext uri="{FF2B5EF4-FFF2-40B4-BE49-F238E27FC236}">
                  <a16:creationId xmlns:a16="http://schemas.microsoft.com/office/drawing/2014/main" id="{B1E2DBA4-4727-4408-8FFD-6809B41E2B48}"/>
                </a:ext>
              </a:extLst>
            </p:cNvPr>
            <p:cNvSpPr>
              <a:spLocks noChangeShapeType="1"/>
            </p:cNvSpPr>
            <p:nvPr/>
          </p:nvSpPr>
          <p:spPr bwMode="auto">
            <a:xfrm>
              <a:off x="1602" y="3531"/>
              <a:ext cx="748" cy="0"/>
            </a:xfrm>
            <a:prstGeom prst="line">
              <a:avLst/>
            </a:prstGeom>
            <a:noFill/>
            <a:ln w="28575">
              <a:solidFill>
                <a:srgbClr val="00FF00"/>
              </a:solidFill>
              <a:round/>
              <a:headEn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anose="02040602050305030304" pitchFamily="18" charset="0"/>
              </a:endParaRPr>
            </a:p>
          </p:txBody>
        </p:sp>
        <p:sp>
          <p:nvSpPr>
            <p:cNvPr id="55" name="Line 66">
              <a:extLst>
                <a:ext uri="{FF2B5EF4-FFF2-40B4-BE49-F238E27FC236}">
                  <a16:creationId xmlns:a16="http://schemas.microsoft.com/office/drawing/2014/main" id="{75A2BD86-4730-4726-A6D0-2EBD1434E97F}"/>
                </a:ext>
              </a:extLst>
            </p:cNvPr>
            <p:cNvSpPr>
              <a:spLocks noChangeShapeType="1"/>
            </p:cNvSpPr>
            <p:nvPr/>
          </p:nvSpPr>
          <p:spPr bwMode="auto">
            <a:xfrm flipV="1">
              <a:off x="3122" y="2852"/>
              <a:ext cx="1072" cy="656"/>
            </a:xfrm>
            <a:prstGeom prst="line">
              <a:avLst/>
            </a:prstGeom>
            <a:noFill/>
            <a:ln w="28575">
              <a:solidFill>
                <a:srgbClr val="00FF00"/>
              </a:solidFill>
              <a:round/>
              <a:headEn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anose="02040602050305030304" pitchFamily="18" charset="0"/>
              </a:endParaRPr>
            </a:p>
          </p:txBody>
        </p:sp>
        <p:sp>
          <p:nvSpPr>
            <p:cNvPr id="56" name="Line 67">
              <a:extLst>
                <a:ext uri="{FF2B5EF4-FFF2-40B4-BE49-F238E27FC236}">
                  <a16:creationId xmlns:a16="http://schemas.microsoft.com/office/drawing/2014/main" id="{A5B7425A-9A8B-4A61-9A36-45170189F8D9}"/>
                </a:ext>
              </a:extLst>
            </p:cNvPr>
            <p:cNvSpPr>
              <a:spLocks noChangeShapeType="1"/>
            </p:cNvSpPr>
            <p:nvPr/>
          </p:nvSpPr>
          <p:spPr bwMode="auto">
            <a:xfrm>
              <a:off x="634" y="2817"/>
              <a:ext cx="207" cy="657"/>
            </a:xfrm>
            <a:prstGeom prst="line">
              <a:avLst/>
            </a:prstGeom>
            <a:noFill/>
            <a:ln w="28575">
              <a:solidFill>
                <a:srgbClr val="00FF00"/>
              </a:solidFill>
              <a:round/>
              <a:headEn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anose="02040602050305030304" pitchFamily="18" charset="0"/>
              </a:endParaRPr>
            </a:p>
          </p:txBody>
        </p:sp>
      </p:grpSp>
      <p:sp>
        <p:nvSpPr>
          <p:cNvPr id="57" name="Text Box 69">
            <a:extLst>
              <a:ext uri="{FF2B5EF4-FFF2-40B4-BE49-F238E27FC236}">
                <a16:creationId xmlns:a16="http://schemas.microsoft.com/office/drawing/2014/main" id="{6D247D41-27B3-44E1-874A-6B77B07555D7}"/>
              </a:ext>
            </a:extLst>
          </p:cNvPr>
          <p:cNvSpPr txBox="1">
            <a:spLocks noChangeArrowheads="1"/>
          </p:cNvSpPr>
          <p:nvPr/>
        </p:nvSpPr>
        <p:spPr bwMode="auto">
          <a:xfrm>
            <a:off x="5649433" y="5282535"/>
            <a:ext cx="931863" cy="461665"/>
          </a:xfrm>
          <a:prstGeom prst="rect">
            <a:avLst/>
          </a:prstGeom>
          <a:noFill/>
          <a:ln w="9525">
            <a:noFill/>
            <a:miter lim="800000"/>
            <a:headEnd/>
            <a:tailEnd/>
          </a:ln>
        </p:spPr>
        <p:txBody>
          <a:bodyPr>
            <a:spAutoFit/>
          </a:bodyPr>
          <a:lstStyle/>
          <a:p>
            <a:pPr>
              <a:defRPr/>
            </a:pPr>
            <a:r>
              <a:rPr lang="en-US" sz="2400" dirty="0">
                <a:solidFill>
                  <a:srgbClr val="00B0F0"/>
                </a:solidFill>
                <a:latin typeface="Book Antiqua" panose="02040602050305030304" pitchFamily="18" charset="0"/>
                <a:cs typeface="Arial" charset="0"/>
              </a:rPr>
              <a:t>10</a:t>
            </a:r>
          </a:p>
        </p:txBody>
      </p:sp>
      <p:sp>
        <p:nvSpPr>
          <p:cNvPr id="59" name="Text Box 72">
            <a:extLst>
              <a:ext uri="{FF2B5EF4-FFF2-40B4-BE49-F238E27FC236}">
                <a16:creationId xmlns:a16="http://schemas.microsoft.com/office/drawing/2014/main" id="{DA4AB1AC-8B9E-48ED-97D5-291C71C055D4}"/>
              </a:ext>
            </a:extLst>
          </p:cNvPr>
          <p:cNvSpPr txBox="1">
            <a:spLocks noChangeArrowheads="1"/>
          </p:cNvSpPr>
          <p:nvPr/>
        </p:nvSpPr>
        <p:spPr bwMode="auto">
          <a:xfrm>
            <a:off x="6471758" y="5282535"/>
            <a:ext cx="931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a:solidFill>
                  <a:srgbClr val="FF0000"/>
                </a:solidFill>
                <a:latin typeface="Book Antiqua" panose="02040602050305030304" pitchFamily="18" charset="0"/>
              </a:rPr>
              <a:t>11</a:t>
            </a:r>
          </a:p>
        </p:txBody>
      </p:sp>
      <p:sp>
        <p:nvSpPr>
          <p:cNvPr id="60" name="Text Box 73">
            <a:extLst>
              <a:ext uri="{FF2B5EF4-FFF2-40B4-BE49-F238E27FC236}">
                <a16:creationId xmlns:a16="http://schemas.microsoft.com/office/drawing/2014/main" id="{5BE1A9A2-3BE4-48A1-B716-5153EC65DFB4}"/>
              </a:ext>
            </a:extLst>
          </p:cNvPr>
          <p:cNvSpPr txBox="1">
            <a:spLocks noChangeArrowheads="1"/>
          </p:cNvSpPr>
          <p:nvPr/>
        </p:nvSpPr>
        <p:spPr bwMode="auto">
          <a:xfrm>
            <a:off x="7240108" y="5282535"/>
            <a:ext cx="931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a:solidFill>
                  <a:srgbClr val="00FF00"/>
                </a:solidFill>
                <a:latin typeface="Book Antiqua" panose="02040602050305030304" pitchFamily="18" charset="0"/>
              </a:rPr>
              <a:t>8</a:t>
            </a:r>
          </a:p>
        </p:txBody>
      </p:sp>
      <p:sp>
        <p:nvSpPr>
          <p:cNvPr id="61" name="Text Box 74">
            <a:extLst>
              <a:ext uri="{FF2B5EF4-FFF2-40B4-BE49-F238E27FC236}">
                <a16:creationId xmlns:a16="http://schemas.microsoft.com/office/drawing/2014/main" id="{6876215E-0F3E-4F48-B316-7EF160CEC942}"/>
              </a:ext>
            </a:extLst>
          </p:cNvPr>
          <p:cNvSpPr txBox="1">
            <a:spLocks noChangeArrowheads="1"/>
          </p:cNvSpPr>
          <p:nvPr/>
        </p:nvSpPr>
        <p:spPr bwMode="auto">
          <a:xfrm>
            <a:off x="0" y="719149"/>
            <a:ext cx="12039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dirty="0">
                <a:latin typeface="Book Antiqua" panose="02040602050305030304" pitchFamily="18" charset="0"/>
              </a:rPr>
              <a:t>Suppose all activities have beta distribution. The first number is the mean; the second is standard deviation.</a:t>
            </a:r>
          </a:p>
        </p:txBody>
      </p:sp>
    </p:spTree>
    <p:extLst>
      <p:ext uri="{BB962C8B-B14F-4D97-AF65-F5344CB8AC3E}">
        <p14:creationId xmlns:p14="http://schemas.microsoft.com/office/powerpoint/2010/main" val="1428458642"/>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animEffect transition="in" filter="dissolve">
                                      <p:cBhvr>
                                        <p:cTn id="7" dur="500"/>
                                        <p:tgtEl>
                                          <p:spTgt spid="6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dissolve">
                                      <p:cBhvr>
                                        <p:cTn id="12" dur="500"/>
                                        <p:tgtEl>
                                          <p:spTgt spid="43"/>
                                        </p:tgtEl>
                                      </p:cBhvr>
                                    </p:animEffect>
                                  </p:childTnLst>
                                  <p:subTnLst>
                                    <p:set>
                                      <p:cBhvr override="childStyle">
                                        <p:cTn dur="1" fill="hold" display="0" masterRel="nextClick" afterEffect="1"/>
                                        <p:tgtEl>
                                          <p:spTgt spid="43"/>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7">
                                            <p:txEl>
                                              <p:pRg st="0" end="0"/>
                                            </p:txEl>
                                          </p:spTgt>
                                        </p:tgtEl>
                                        <p:attrNameLst>
                                          <p:attrName>style.visibility</p:attrName>
                                        </p:attrNameLst>
                                      </p:cBhvr>
                                      <p:to>
                                        <p:strVal val="visible"/>
                                      </p:to>
                                    </p:set>
                                    <p:animEffect transition="in" filter="dissolve">
                                      <p:cBhvr>
                                        <p:cTn id="17" dur="500"/>
                                        <p:tgtEl>
                                          <p:spTgt spid="5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dissolve">
                                      <p:cBhvr>
                                        <p:cTn id="22" dur="500"/>
                                        <p:tgtEl>
                                          <p:spTgt spid="47"/>
                                        </p:tgtEl>
                                      </p:cBhvr>
                                    </p:animEffect>
                                  </p:childTnLst>
                                  <p:subTnLst>
                                    <p:set>
                                      <p:cBhvr override="childStyle">
                                        <p:cTn dur="1" fill="hold" display="0" masterRel="nextClick" afterEffect="1"/>
                                        <p:tgtEl>
                                          <p:spTgt spid="47"/>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9">
                                            <p:txEl>
                                              <p:pRg st="0" end="0"/>
                                            </p:txEl>
                                          </p:spTgt>
                                        </p:tgtEl>
                                        <p:attrNameLst>
                                          <p:attrName>style.visibility</p:attrName>
                                        </p:attrNameLst>
                                      </p:cBhvr>
                                      <p:to>
                                        <p:strVal val="visible"/>
                                      </p:to>
                                    </p:set>
                                    <p:animEffect transition="in" filter="dissolve">
                                      <p:cBhvr>
                                        <p:cTn id="27" dur="500"/>
                                        <p:tgtEl>
                                          <p:spTgt spid="5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52"/>
                                        </p:tgtEl>
                                        <p:attrNameLst>
                                          <p:attrName>style.visibility</p:attrName>
                                        </p:attrNameLst>
                                      </p:cBhvr>
                                      <p:to>
                                        <p:strVal val="visible"/>
                                      </p:to>
                                    </p:set>
                                    <p:animEffect transition="in" filter="dissolve">
                                      <p:cBhvr>
                                        <p:cTn id="32" dur="500"/>
                                        <p:tgtEl>
                                          <p:spTgt spid="52"/>
                                        </p:tgtEl>
                                      </p:cBhvr>
                                    </p:animEffect>
                                  </p:childTnLst>
                                  <p:subTnLst>
                                    <p:set>
                                      <p:cBhvr override="childStyle">
                                        <p:cTn dur="1" fill="hold" display="0" masterRel="nextClick" afterEffect="1"/>
                                        <p:tgtEl>
                                          <p:spTgt spid="52"/>
                                        </p:tgtEl>
                                        <p:attrNameLst>
                                          <p:attrName>style.visibility</p:attrName>
                                        </p:attrNameLst>
                                      </p:cBhvr>
                                      <p:to>
                                        <p:strVal val="hidden"/>
                                      </p:to>
                                    </p:set>
                                  </p:sub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0">
                                            <p:txEl>
                                              <p:pRg st="0" end="0"/>
                                            </p:txEl>
                                          </p:spTgt>
                                        </p:tgtEl>
                                        <p:attrNameLst>
                                          <p:attrName>style.visibility</p:attrName>
                                        </p:attrNameLst>
                                      </p:cBhvr>
                                      <p:to>
                                        <p:strVal val="visible"/>
                                      </p:to>
                                    </p:set>
                                    <p:animEffect transition="in" filter="dissolve">
                                      <p:cBhvr>
                                        <p:cTn id="37" dur="500"/>
                                        <p:tgtEl>
                                          <p:spTgt spid="6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build="p"/>
      <p:bldP spid="59" grpId="0" build="p"/>
      <p:bldP spid="60" grpId="0" build="p"/>
      <p:bldP spid="6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59837-4F34-465A-A7D7-140672445105}"/>
              </a:ext>
            </a:extLst>
          </p:cNvPr>
          <p:cNvSpPr>
            <a:spLocks noGrp="1"/>
          </p:cNvSpPr>
          <p:nvPr>
            <p:ph type="title"/>
          </p:nvPr>
        </p:nvSpPr>
        <p:spPr/>
        <p:txBody>
          <a:bodyPr>
            <a:normAutofit fontScale="90000"/>
          </a:bodyPr>
          <a:lstStyle/>
          <a:p>
            <a:r>
              <a:rPr lang="en-US" altLang="en-US" b="0" dirty="0">
                <a:cs typeface="Arial" panose="020B0604020202020204" pitchFamily="34" charset="0"/>
              </a:rPr>
              <a:t>Probability of Completing CP in </a:t>
            </a:r>
            <a:r>
              <a:rPr lang="en-US" altLang="en-US" dirty="0">
                <a:cs typeface="Arial" panose="020B0604020202020204" pitchFamily="34" charset="0"/>
              </a:rPr>
              <a:t>X </a:t>
            </a:r>
            <a:r>
              <a:rPr lang="en-US" altLang="en-US" b="0" dirty="0">
                <a:cs typeface="Arial" panose="020B0604020202020204" pitchFamily="34" charset="0"/>
              </a:rPr>
              <a:t>days, and With P Probability</a:t>
            </a:r>
            <a:endParaRPr lang="en-US" b="0" dirty="0"/>
          </a:p>
        </p:txBody>
      </p:sp>
      <p:sp>
        <p:nvSpPr>
          <p:cNvPr id="8" name="Rectangle 13">
            <a:extLst>
              <a:ext uri="{FF2B5EF4-FFF2-40B4-BE49-F238E27FC236}">
                <a16:creationId xmlns:a16="http://schemas.microsoft.com/office/drawing/2014/main" id="{12194794-87CB-42BC-A217-4D576F55EA75}"/>
              </a:ext>
            </a:extLst>
          </p:cNvPr>
          <p:cNvSpPr>
            <a:spLocks noChangeArrowheads="1"/>
          </p:cNvSpPr>
          <p:nvPr/>
        </p:nvSpPr>
        <p:spPr bwMode="auto">
          <a:xfrm>
            <a:off x="10632" y="621438"/>
            <a:ext cx="12181367" cy="7078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Aft>
                <a:spcPts val="600"/>
              </a:spcAft>
            </a:pPr>
            <a:r>
              <a:rPr lang="en-US" altLang="en-US" dirty="0">
                <a:latin typeface="Book Antiqua" panose="02040602050305030304" pitchFamily="18" charset="0"/>
              </a:rPr>
              <a:t>What is the probability of competing the critical path in a maximum of 12 days?</a:t>
            </a:r>
          </a:p>
          <a:p>
            <a:pPr>
              <a:spcAft>
                <a:spcPts val="600"/>
              </a:spcAft>
              <a:buFont typeface="Wingdings" pitchFamily="2" charset="2"/>
              <a:buNone/>
            </a:pPr>
            <a:r>
              <a:rPr lang="en-US" altLang="en-US" sz="2400" kern="0" dirty="0">
                <a:latin typeface="Book Antiqua" panose="02040602050305030304" pitchFamily="18" charset="0"/>
              </a:rPr>
              <a:t>D</a:t>
            </a:r>
            <a:r>
              <a:rPr lang="en-US" altLang="en-US" sz="2400" kern="0" baseline="-25000" dirty="0">
                <a:latin typeface="Book Antiqua" panose="02040602050305030304" pitchFamily="18" charset="0"/>
              </a:rPr>
              <a:t>CP</a:t>
            </a:r>
            <a:r>
              <a:rPr lang="en-US" altLang="en-US" sz="2400" kern="0" dirty="0">
                <a:latin typeface="Book Antiqua" panose="02040602050305030304" pitchFamily="18" charset="0"/>
              </a:rPr>
              <a:t> = the desired completion date of the critical path</a:t>
            </a:r>
          </a:p>
          <a:p>
            <a:pPr>
              <a:spcBef>
                <a:spcPct val="0"/>
              </a:spcBef>
              <a:spcAft>
                <a:spcPts val="600"/>
              </a:spcAft>
              <a:buFont typeface="Wingdings" pitchFamily="2" charset="2"/>
              <a:buNone/>
            </a:pPr>
            <a:r>
              <a:rPr lang="en-US" altLang="en-US" kern="0" dirty="0">
                <a:latin typeface="Book Antiqua" panose="02040602050305030304" pitchFamily="18" charset="0"/>
                <a:sym typeface="Symbol" panose="05050102010706020507" pitchFamily="18" charset="2"/>
              </a:rPr>
              <a:t></a:t>
            </a:r>
            <a:r>
              <a:rPr lang="en-US" altLang="en-US" sz="2400" kern="0" baseline="-25000" dirty="0">
                <a:latin typeface="Book Antiqua" panose="02040602050305030304" pitchFamily="18" charset="0"/>
              </a:rPr>
              <a:t>CP</a:t>
            </a:r>
            <a:r>
              <a:rPr lang="en-US" altLang="en-US" sz="2400" kern="0" dirty="0">
                <a:latin typeface="Book Antiqua" panose="02040602050305030304" pitchFamily="18" charset="0"/>
              </a:rPr>
              <a:t>= </a:t>
            </a:r>
            <a:r>
              <a:rPr lang="en-US" altLang="en-US" sz="2400" kern="0" dirty="0">
                <a:latin typeface="Book Antiqua" panose="02040602050305030304" pitchFamily="18" charset="0"/>
                <a:sym typeface="Symbol" panose="05050102010706020507" pitchFamily="18" charset="2"/>
              </a:rPr>
              <a:t>4+4+3</a:t>
            </a:r>
            <a:r>
              <a:rPr lang="en-US" altLang="en-US" sz="2400" kern="0" dirty="0">
                <a:latin typeface="Book Antiqua" panose="02040602050305030304" pitchFamily="18" charset="0"/>
              </a:rPr>
              <a:t> = </a:t>
            </a:r>
            <a:r>
              <a:rPr lang="en-US" altLang="en-US" sz="2400" kern="0" dirty="0">
                <a:latin typeface="Book Antiqua" panose="02040602050305030304" pitchFamily="18" charset="0"/>
                <a:sym typeface="Symbol" panose="05050102010706020507" pitchFamily="18" charset="2"/>
              </a:rPr>
              <a:t>11</a:t>
            </a:r>
          </a:p>
          <a:p>
            <a:pPr>
              <a:spcBef>
                <a:spcPct val="0"/>
              </a:spcBef>
              <a:spcAft>
                <a:spcPts val="600"/>
              </a:spcAft>
              <a:buFont typeface="Symbol" panose="05050102010706020507" pitchFamily="18" charset="2"/>
              <a:buNone/>
            </a:pPr>
            <a:r>
              <a:rPr lang="en-US" altLang="en-US" sz="2400" kern="0" dirty="0">
                <a:latin typeface="Book Antiqua" panose="02040602050305030304" pitchFamily="18" charset="0"/>
                <a:sym typeface="Symbol" panose="05050102010706020507" pitchFamily="18" charset="2"/>
              </a:rPr>
              <a:t></a:t>
            </a:r>
            <a:r>
              <a:rPr lang="en-US" altLang="en-US" sz="2400" kern="0" baseline="30000" dirty="0">
                <a:latin typeface="Book Antiqua" panose="02040602050305030304" pitchFamily="18" charset="0"/>
                <a:sym typeface="Symbol" panose="05050102010706020507" pitchFamily="18" charset="2"/>
              </a:rPr>
              <a:t>2</a:t>
            </a:r>
            <a:r>
              <a:rPr lang="en-US" altLang="en-US" sz="2400" kern="0" baseline="-25000" dirty="0">
                <a:latin typeface="Book Antiqua" panose="02040602050305030304" pitchFamily="18" charset="0"/>
                <a:sym typeface="Symbol" panose="05050102010706020507" pitchFamily="18" charset="2"/>
              </a:rPr>
              <a:t>CP</a:t>
            </a:r>
            <a:r>
              <a:rPr lang="en-US" altLang="en-US" sz="2400" kern="0" dirty="0">
                <a:latin typeface="Book Antiqua" panose="02040602050305030304" pitchFamily="18" charset="0"/>
                <a:sym typeface="Symbol" panose="05050102010706020507" pitchFamily="18" charset="2"/>
              </a:rPr>
              <a:t> = 1</a:t>
            </a:r>
            <a:r>
              <a:rPr lang="en-US" altLang="en-US" sz="2400" kern="0" baseline="30000" dirty="0">
                <a:latin typeface="Book Antiqua" panose="02040602050305030304" pitchFamily="18" charset="0"/>
                <a:sym typeface="Symbol" panose="05050102010706020507" pitchFamily="18" charset="2"/>
              </a:rPr>
              <a:t>2</a:t>
            </a:r>
            <a:r>
              <a:rPr lang="en-US" altLang="en-US" sz="2400" kern="0" dirty="0">
                <a:latin typeface="Book Antiqua" panose="02040602050305030304" pitchFamily="18" charset="0"/>
                <a:sym typeface="Symbol" panose="05050102010706020507" pitchFamily="18" charset="2"/>
              </a:rPr>
              <a:t>+1</a:t>
            </a:r>
            <a:r>
              <a:rPr lang="en-US" altLang="en-US" sz="2400" kern="0" baseline="30000" dirty="0">
                <a:latin typeface="Book Antiqua" panose="02040602050305030304" pitchFamily="18" charset="0"/>
                <a:sym typeface="Symbol" panose="05050102010706020507" pitchFamily="18" charset="2"/>
              </a:rPr>
              <a:t>2</a:t>
            </a:r>
            <a:r>
              <a:rPr lang="en-US" altLang="en-US" sz="2400" kern="0" dirty="0">
                <a:latin typeface="Book Antiqua" panose="02040602050305030304" pitchFamily="18" charset="0"/>
                <a:sym typeface="Symbol" panose="05050102010706020507" pitchFamily="18" charset="2"/>
              </a:rPr>
              <a:t>+1</a:t>
            </a:r>
            <a:r>
              <a:rPr lang="en-US" altLang="en-US" sz="2400" kern="0" baseline="30000" dirty="0">
                <a:latin typeface="Book Antiqua" panose="02040602050305030304" pitchFamily="18" charset="0"/>
                <a:sym typeface="Symbol" panose="05050102010706020507" pitchFamily="18" charset="2"/>
              </a:rPr>
              <a:t>2</a:t>
            </a:r>
            <a:r>
              <a:rPr lang="en-US" altLang="en-US" sz="2400" kern="0" dirty="0">
                <a:latin typeface="Book Antiqua" panose="02040602050305030304" pitchFamily="18" charset="0"/>
                <a:sym typeface="Symbol" panose="05050102010706020507" pitchFamily="18" charset="2"/>
              </a:rPr>
              <a:t> = 3</a:t>
            </a:r>
          </a:p>
          <a:p>
            <a:pPr>
              <a:spcBef>
                <a:spcPct val="0"/>
              </a:spcBef>
              <a:spcAft>
                <a:spcPts val="600"/>
              </a:spcAft>
              <a:buFont typeface="Wingdings" pitchFamily="2" charset="2"/>
              <a:buNone/>
            </a:pPr>
            <a:r>
              <a:rPr lang="en-US" altLang="en-US" sz="2400" kern="0" dirty="0">
                <a:latin typeface="Book Antiqua" panose="02040602050305030304" pitchFamily="18" charset="0"/>
                <a:sym typeface="Symbol" panose="05050102010706020507" pitchFamily="18" charset="2"/>
              </a:rPr>
              <a:t></a:t>
            </a:r>
            <a:r>
              <a:rPr lang="en-US" altLang="en-US" sz="2400" kern="0" baseline="-25000" dirty="0">
                <a:latin typeface="Book Antiqua" panose="02040602050305030304" pitchFamily="18" charset="0"/>
                <a:sym typeface="Symbol" panose="05050102010706020507" pitchFamily="18" charset="2"/>
              </a:rPr>
              <a:t>CP</a:t>
            </a:r>
            <a:r>
              <a:rPr lang="en-US" altLang="en-US" sz="2400" kern="0" dirty="0">
                <a:latin typeface="Book Antiqua" panose="02040602050305030304" pitchFamily="18" charset="0"/>
                <a:sym typeface="Symbol" panose="05050102010706020507" pitchFamily="18" charset="2"/>
              </a:rPr>
              <a:t> = 1.73</a:t>
            </a:r>
          </a:p>
          <a:p>
            <a:pPr>
              <a:spcAft>
                <a:spcPts val="600"/>
              </a:spcAft>
            </a:pPr>
            <a:r>
              <a:rPr lang="en-US" altLang="en-US" sz="2400" kern="0" dirty="0">
                <a:latin typeface="Book Antiqua" panose="02040602050305030304" pitchFamily="18" charset="0"/>
                <a:sym typeface="Symbol" panose="05050102010706020507" pitchFamily="18" charset="2"/>
              </a:rPr>
              <a:t>P(Completing the Critical Path in less than 12 days)= </a:t>
            </a:r>
          </a:p>
          <a:p>
            <a:pPr>
              <a:spcAft>
                <a:spcPts val="600"/>
              </a:spcAft>
            </a:pPr>
            <a:r>
              <a:rPr lang="en-US" kern="0" dirty="0">
                <a:latin typeface="Book Antiqua" panose="02040602050305030304" pitchFamily="18" charset="0"/>
                <a:sym typeface="Symbol" panose="05050102010706020507" pitchFamily="18" charset="2"/>
              </a:rPr>
              <a:t>=</a:t>
            </a:r>
            <a:r>
              <a:rPr lang="en-US" dirty="0">
                <a:latin typeface="Book Antiqua" panose="02040602050305030304" pitchFamily="18" charset="0"/>
              </a:rPr>
              <a:t>NORM.DIST(12,11,1.73,1)</a:t>
            </a:r>
            <a:r>
              <a:rPr lang="en-US" sz="2400" dirty="0">
                <a:latin typeface="Book Antiqua" panose="02040602050305030304" pitchFamily="18" charset="0"/>
              </a:rPr>
              <a:t> </a:t>
            </a:r>
          </a:p>
          <a:p>
            <a:pPr>
              <a:spcAft>
                <a:spcPts val="600"/>
              </a:spcAft>
            </a:pPr>
            <a:r>
              <a:rPr lang="en-US" dirty="0">
                <a:latin typeface="Book Antiqua" panose="02040602050305030304" pitchFamily="18" charset="0"/>
              </a:rPr>
              <a:t>= 0.71838</a:t>
            </a:r>
            <a:r>
              <a:rPr lang="en-US" sz="2400" dirty="0">
                <a:latin typeface="Book Antiqua" panose="02040602050305030304" pitchFamily="18" charset="0"/>
              </a:rPr>
              <a:t> </a:t>
            </a:r>
          </a:p>
          <a:p>
            <a:pPr>
              <a:spcAft>
                <a:spcPts val="600"/>
              </a:spcAft>
            </a:pPr>
            <a:r>
              <a:rPr lang="en-US" dirty="0">
                <a:latin typeface="Book Antiqua" panose="02040602050305030304" pitchFamily="18" charset="0"/>
              </a:rPr>
              <a:t>With 72% probability we  complete the CP in less than 12 days</a:t>
            </a:r>
            <a:endParaRPr lang="en-US" sz="2400" dirty="0">
              <a:latin typeface="Book Antiqua" panose="02040602050305030304" pitchFamily="18" charset="0"/>
            </a:endParaRPr>
          </a:p>
          <a:p>
            <a:pPr>
              <a:spcAft>
                <a:spcPts val="600"/>
              </a:spcAft>
            </a:pPr>
            <a:r>
              <a:rPr lang="en-US" altLang="en-US" dirty="0">
                <a:latin typeface="Book Antiqua" panose="02040602050305030304" pitchFamily="18" charset="0"/>
              </a:rPr>
              <a:t>With a probability of 90%, in how many days will the CP be completed?</a:t>
            </a:r>
          </a:p>
          <a:p>
            <a:pPr>
              <a:spcAft>
                <a:spcPts val="600"/>
              </a:spcAft>
            </a:pPr>
            <a:r>
              <a:rPr lang="en-US" altLang="en-US" dirty="0">
                <a:latin typeface="Book Antiqua" panose="02040602050305030304" pitchFamily="18" charset="0"/>
              </a:rPr>
              <a:t>=NORM.INV(0.9,11,1.73)</a:t>
            </a:r>
          </a:p>
          <a:p>
            <a:pPr>
              <a:spcAft>
                <a:spcPts val="600"/>
              </a:spcAft>
            </a:pPr>
            <a:r>
              <a:rPr lang="en-US" altLang="en-US" dirty="0">
                <a:latin typeface="Book Antiqua" panose="02040602050305030304" pitchFamily="18" charset="0"/>
              </a:rPr>
              <a:t>=13.21708421 ≈13.22</a:t>
            </a:r>
          </a:p>
          <a:p>
            <a:pPr>
              <a:spcAft>
                <a:spcPts val="600"/>
              </a:spcAft>
            </a:pPr>
            <a:r>
              <a:rPr lang="en-US" altLang="en-US" dirty="0">
                <a:latin typeface="Book Antiqua" panose="02040602050305030304" pitchFamily="18" charset="0"/>
              </a:rPr>
              <a:t>With 90% </a:t>
            </a:r>
            <a:r>
              <a:rPr lang="en-US" dirty="0">
                <a:latin typeface="Book Antiqua" panose="02040602050305030304" pitchFamily="18" charset="0"/>
              </a:rPr>
              <a:t>probability we complete the CP in less than 13.22 days</a:t>
            </a:r>
            <a:endParaRPr lang="en-US" altLang="en-US" dirty="0">
              <a:latin typeface="Book Antiqua" panose="02040602050305030304" pitchFamily="18" charset="0"/>
            </a:endParaRPr>
          </a:p>
          <a:p>
            <a:pPr>
              <a:spcAft>
                <a:spcPts val="600"/>
              </a:spcAft>
            </a:pPr>
            <a:endParaRPr lang="en-US" altLang="en-US" sz="2400" kern="0" dirty="0">
              <a:latin typeface="Book Antiqua" panose="02040602050305030304" pitchFamily="18" charset="0"/>
            </a:endParaRPr>
          </a:p>
          <a:p>
            <a:pPr>
              <a:spcBef>
                <a:spcPct val="0"/>
              </a:spcBef>
              <a:buFont typeface="Wingdings" pitchFamily="2" charset="2"/>
              <a:buNone/>
            </a:pPr>
            <a:endParaRPr lang="en-US" altLang="en-US" sz="2400" kern="0" dirty="0">
              <a:latin typeface="Book Antiqua" panose="02040602050305030304" pitchFamily="18" charset="0"/>
              <a:sym typeface="Symbol" panose="05050102010706020507" pitchFamily="18" charset="2"/>
            </a:endParaRPr>
          </a:p>
          <a:p>
            <a:endParaRPr lang="en-US" altLang="en-US" dirty="0">
              <a:latin typeface="Book Antiqua" panose="02040602050305030304" pitchFamily="18" charset="0"/>
            </a:endParaRPr>
          </a:p>
        </p:txBody>
      </p:sp>
    </p:spTree>
    <p:extLst>
      <p:ext uri="{BB962C8B-B14F-4D97-AF65-F5344CB8AC3E}">
        <p14:creationId xmlns:p14="http://schemas.microsoft.com/office/powerpoint/2010/main" val="2175474297"/>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fade">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fade">
                                      <p:cBhvr>
                                        <p:cTn id="37" dur="500"/>
                                        <p:tgtEl>
                                          <p:spTgt spid="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
                                            <p:txEl>
                                              <p:pRg st="7" end="7"/>
                                            </p:txEl>
                                          </p:spTgt>
                                        </p:tgtEl>
                                        <p:attrNameLst>
                                          <p:attrName>style.visibility</p:attrName>
                                        </p:attrNameLst>
                                      </p:cBhvr>
                                      <p:to>
                                        <p:strVal val="visible"/>
                                      </p:to>
                                    </p:set>
                                    <p:animEffect transition="in" filter="fade">
                                      <p:cBhvr>
                                        <p:cTn id="42" dur="500"/>
                                        <p:tgtEl>
                                          <p:spTgt spid="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
                                            <p:txEl>
                                              <p:pRg st="8" end="8"/>
                                            </p:txEl>
                                          </p:spTgt>
                                        </p:tgtEl>
                                        <p:attrNameLst>
                                          <p:attrName>style.visibility</p:attrName>
                                        </p:attrNameLst>
                                      </p:cBhvr>
                                      <p:to>
                                        <p:strVal val="visible"/>
                                      </p:to>
                                    </p:set>
                                    <p:animEffect transition="in" filter="fade">
                                      <p:cBhvr>
                                        <p:cTn id="47" dur="500"/>
                                        <p:tgtEl>
                                          <p:spTgt spid="8">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8">
                                            <p:txEl>
                                              <p:pRg st="9" end="9"/>
                                            </p:txEl>
                                          </p:spTgt>
                                        </p:tgtEl>
                                        <p:attrNameLst>
                                          <p:attrName>style.visibility</p:attrName>
                                        </p:attrNameLst>
                                      </p:cBhvr>
                                      <p:to>
                                        <p:strVal val="visible"/>
                                      </p:to>
                                    </p:set>
                                    <p:animEffect transition="in" filter="fade">
                                      <p:cBhvr>
                                        <p:cTn id="52" dur="500"/>
                                        <p:tgtEl>
                                          <p:spTgt spid="8">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8">
                                            <p:txEl>
                                              <p:pRg st="10" end="10"/>
                                            </p:txEl>
                                          </p:spTgt>
                                        </p:tgtEl>
                                        <p:attrNameLst>
                                          <p:attrName>style.visibility</p:attrName>
                                        </p:attrNameLst>
                                      </p:cBhvr>
                                      <p:to>
                                        <p:strVal val="visible"/>
                                      </p:to>
                                    </p:set>
                                    <p:animEffect transition="in" filter="fade">
                                      <p:cBhvr>
                                        <p:cTn id="57" dur="500"/>
                                        <p:tgtEl>
                                          <p:spTgt spid="8">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8">
                                            <p:txEl>
                                              <p:pRg st="11" end="11"/>
                                            </p:txEl>
                                          </p:spTgt>
                                        </p:tgtEl>
                                        <p:attrNameLst>
                                          <p:attrName>style.visibility</p:attrName>
                                        </p:attrNameLst>
                                      </p:cBhvr>
                                      <p:to>
                                        <p:strVal val="visible"/>
                                      </p:to>
                                    </p:set>
                                    <p:animEffect transition="in" filter="fade">
                                      <p:cBhvr>
                                        <p:cTn id="62" dur="500"/>
                                        <p:tgtEl>
                                          <p:spTgt spid="8">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8">
                                            <p:txEl>
                                              <p:pRg st="12" end="12"/>
                                            </p:txEl>
                                          </p:spTgt>
                                        </p:tgtEl>
                                        <p:attrNameLst>
                                          <p:attrName>style.visibility</p:attrName>
                                        </p:attrNameLst>
                                      </p:cBhvr>
                                      <p:to>
                                        <p:strVal val="visible"/>
                                      </p:to>
                                    </p:set>
                                    <p:animEffect transition="in" filter="fade">
                                      <p:cBhvr>
                                        <p:cTn id="67" dur="500"/>
                                        <p:tgtEl>
                                          <p:spTgt spid="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59837-4F34-465A-A7D7-140672445105}"/>
              </a:ext>
            </a:extLst>
          </p:cNvPr>
          <p:cNvSpPr>
            <a:spLocks noGrp="1"/>
          </p:cNvSpPr>
          <p:nvPr>
            <p:ph type="title"/>
          </p:nvPr>
        </p:nvSpPr>
        <p:spPr/>
        <p:txBody>
          <a:bodyPr>
            <a:normAutofit fontScale="90000"/>
          </a:bodyPr>
          <a:lstStyle/>
          <a:p>
            <a:r>
              <a:rPr lang="en-US" altLang="en-US" b="0" dirty="0">
                <a:cs typeface="Arial" panose="020B0604020202020204" pitchFamily="34" charset="0"/>
              </a:rPr>
              <a:t>Probability of Completing The Project in 12 days</a:t>
            </a:r>
            <a:endParaRPr lang="en-US" b="0" dirty="0"/>
          </a:p>
        </p:txBody>
      </p:sp>
      <p:sp>
        <p:nvSpPr>
          <p:cNvPr id="5" name="Content Placeholder 2">
            <a:extLst>
              <a:ext uri="{FF2B5EF4-FFF2-40B4-BE49-F238E27FC236}">
                <a16:creationId xmlns:a16="http://schemas.microsoft.com/office/drawing/2014/main" id="{BDAB1AAA-EEEB-4650-A3F3-60A87186C118}"/>
              </a:ext>
            </a:extLst>
          </p:cNvPr>
          <p:cNvSpPr txBox="1">
            <a:spLocks/>
          </p:cNvSpPr>
          <p:nvPr/>
        </p:nvSpPr>
        <p:spPr>
          <a:xfrm>
            <a:off x="31898" y="1809182"/>
            <a:ext cx="8045302" cy="1619817"/>
          </a:xfrm>
          <a:prstGeom prst="rect">
            <a:avLst/>
          </a:prstGeo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Bef>
                <a:spcPct val="0"/>
              </a:spcBef>
              <a:buFont typeface="Wingdings" panose="05000000000000000000" pitchFamily="2" charset="2"/>
              <a:buNone/>
            </a:pPr>
            <a:r>
              <a:rPr lang="en-US" altLang="en-US" sz="2400" kern="0" dirty="0">
                <a:solidFill>
                  <a:srgbClr val="558ED5"/>
                </a:solidFill>
                <a:latin typeface="Book Antiqua" panose="02040602050305030304" pitchFamily="18" charset="0"/>
                <a:ea typeface="ＭＳ Ｐゴシック" panose="020B0600070205080204" pitchFamily="34" charset="-128"/>
                <a:cs typeface="Arial" panose="020B0604020202020204" pitchFamily="34" charset="0"/>
                <a:sym typeface="Symbol" panose="05050102010706020507" pitchFamily="18" charset="2"/>
              </a:rPr>
              <a:t></a:t>
            </a:r>
            <a:r>
              <a:rPr lang="en-US" altLang="en-US" sz="2400" kern="0" baseline="-25000" dirty="0">
                <a:solidFill>
                  <a:srgbClr val="558ED5"/>
                </a:solidFill>
                <a:latin typeface="Book Antiqua" panose="02040602050305030304" pitchFamily="18" charset="0"/>
                <a:ea typeface="ＭＳ Ｐゴシック" panose="020B0600070205080204" pitchFamily="34" charset="-128"/>
                <a:cs typeface="Arial" panose="020B0604020202020204" pitchFamily="34" charset="0"/>
              </a:rPr>
              <a:t>CP</a:t>
            </a:r>
            <a:r>
              <a:rPr lang="en-US" altLang="en-US" sz="2400" kern="0" dirty="0">
                <a:solidFill>
                  <a:srgbClr val="558ED5"/>
                </a:solidFill>
                <a:latin typeface="Book Antiqua" panose="02040602050305030304" pitchFamily="18" charset="0"/>
                <a:ea typeface="ＭＳ Ｐゴシック" panose="020B0600070205080204" pitchFamily="34" charset="-128"/>
                <a:cs typeface="Arial" panose="020B0604020202020204" pitchFamily="34" charset="0"/>
              </a:rPr>
              <a:t>= </a:t>
            </a:r>
            <a:r>
              <a:rPr lang="en-US" altLang="en-US" sz="2400" kern="0" dirty="0">
                <a:solidFill>
                  <a:srgbClr val="558ED5"/>
                </a:solidFill>
                <a:latin typeface="Book Antiqua" panose="02040602050305030304" pitchFamily="18" charset="0"/>
                <a:ea typeface="ＭＳ Ｐゴシック" panose="020B0600070205080204" pitchFamily="34" charset="-128"/>
                <a:cs typeface="Arial" panose="020B0604020202020204" pitchFamily="34" charset="0"/>
                <a:sym typeface="Symbol" panose="05050102010706020507" pitchFamily="18" charset="2"/>
              </a:rPr>
              <a:t>6+4</a:t>
            </a:r>
            <a:r>
              <a:rPr lang="en-US" altLang="en-US" sz="2400" kern="0" dirty="0">
                <a:solidFill>
                  <a:srgbClr val="558ED5"/>
                </a:solidFill>
                <a:latin typeface="Book Antiqua" panose="02040602050305030304" pitchFamily="18" charset="0"/>
                <a:ea typeface="ＭＳ Ｐゴシック" panose="020B0600070205080204" pitchFamily="34" charset="-128"/>
                <a:cs typeface="Arial" panose="020B0604020202020204" pitchFamily="34" charset="0"/>
              </a:rPr>
              <a:t> = </a:t>
            </a:r>
            <a:r>
              <a:rPr lang="en-US" altLang="en-US" sz="2400" kern="0" dirty="0">
                <a:solidFill>
                  <a:srgbClr val="558ED5"/>
                </a:solidFill>
                <a:latin typeface="Book Antiqua" panose="02040602050305030304" pitchFamily="18" charset="0"/>
                <a:ea typeface="ＭＳ Ｐゴシック" panose="020B0600070205080204" pitchFamily="34" charset="-128"/>
                <a:cs typeface="Arial" panose="020B0604020202020204" pitchFamily="34" charset="0"/>
                <a:sym typeface="Symbol" panose="05050102010706020507" pitchFamily="18" charset="2"/>
              </a:rPr>
              <a:t>10</a:t>
            </a:r>
          </a:p>
          <a:p>
            <a:pPr>
              <a:spcBef>
                <a:spcPct val="0"/>
              </a:spcBef>
              <a:buFont typeface="Symbol" panose="05050102010706020507" pitchFamily="18" charset="2"/>
              <a:buNone/>
            </a:pPr>
            <a:r>
              <a:rPr lang="en-US" altLang="en-US" sz="2400" kern="0" dirty="0">
                <a:solidFill>
                  <a:srgbClr val="558ED5"/>
                </a:solidFill>
                <a:latin typeface="Book Antiqua" panose="02040602050305030304" pitchFamily="18" charset="0"/>
                <a:ea typeface="ＭＳ Ｐゴシック" panose="020B0600070205080204" pitchFamily="34" charset="-128"/>
                <a:cs typeface="Arial" panose="020B0604020202020204" pitchFamily="34" charset="0"/>
                <a:sym typeface="Symbol" panose="05050102010706020507" pitchFamily="18" charset="2"/>
              </a:rPr>
              <a:t></a:t>
            </a:r>
            <a:r>
              <a:rPr lang="en-US" altLang="en-US" sz="2400" kern="0" baseline="30000" dirty="0">
                <a:solidFill>
                  <a:srgbClr val="558ED5"/>
                </a:solidFill>
                <a:latin typeface="Book Antiqua" panose="02040602050305030304" pitchFamily="18" charset="0"/>
                <a:ea typeface="ＭＳ Ｐゴシック" panose="020B0600070205080204" pitchFamily="34" charset="-128"/>
                <a:cs typeface="Arial" panose="020B0604020202020204" pitchFamily="34" charset="0"/>
                <a:sym typeface="Symbol" panose="05050102010706020507" pitchFamily="18" charset="2"/>
              </a:rPr>
              <a:t>2</a:t>
            </a:r>
            <a:r>
              <a:rPr lang="en-US" altLang="en-US" sz="2400" kern="0" baseline="-25000" dirty="0">
                <a:solidFill>
                  <a:srgbClr val="558ED5"/>
                </a:solidFill>
                <a:latin typeface="Book Antiqua" panose="02040602050305030304" pitchFamily="18" charset="0"/>
                <a:ea typeface="ＭＳ Ｐゴシック" panose="020B0600070205080204" pitchFamily="34" charset="-128"/>
                <a:cs typeface="Arial" panose="020B0604020202020204" pitchFamily="34" charset="0"/>
                <a:sym typeface="Symbol" panose="05050102010706020507" pitchFamily="18" charset="2"/>
              </a:rPr>
              <a:t>CP</a:t>
            </a:r>
            <a:r>
              <a:rPr lang="en-US" altLang="en-US" sz="2400" kern="0" dirty="0">
                <a:solidFill>
                  <a:srgbClr val="558ED5"/>
                </a:solidFill>
                <a:latin typeface="Book Antiqua" panose="02040602050305030304" pitchFamily="18" charset="0"/>
                <a:ea typeface="ＭＳ Ｐゴシック" panose="020B0600070205080204" pitchFamily="34" charset="-128"/>
                <a:cs typeface="Arial" panose="020B0604020202020204" pitchFamily="34" charset="0"/>
                <a:sym typeface="Symbol" panose="05050102010706020507" pitchFamily="18" charset="2"/>
              </a:rPr>
              <a:t> = 1</a:t>
            </a:r>
            <a:r>
              <a:rPr lang="en-US" altLang="en-US" sz="2400" kern="0" baseline="30000" dirty="0">
                <a:solidFill>
                  <a:srgbClr val="558ED5"/>
                </a:solidFill>
                <a:latin typeface="Book Antiqua" panose="02040602050305030304" pitchFamily="18" charset="0"/>
                <a:ea typeface="ＭＳ Ｐゴシック" panose="020B0600070205080204" pitchFamily="34" charset="-128"/>
                <a:cs typeface="Arial" panose="020B0604020202020204" pitchFamily="34" charset="0"/>
                <a:sym typeface="Symbol" panose="05050102010706020507" pitchFamily="18" charset="2"/>
              </a:rPr>
              <a:t>2</a:t>
            </a:r>
            <a:r>
              <a:rPr lang="en-US" altLang="en-US" sz="2400" kern="0" dirty="0">
                <a:solidFill>
                  <a:srgbClr val="558ED5"/>
                </a:solidFill>
                <a:latin typeface="Book Antiqua" panose="02040602050305030304" pitchFamily="18" charset="0"/>
                <a:ea typeface="ＭＳ Ｐゴシック" panose="020B0600070205080204" pitchFamily="34" charset="-128"/>
                <a:cs typeface="Arial" panose="020B0604020202020204" pitchFamily="34" charset="0"/>
                <a:sym typeface="Symbol" panose="05050102010706020507" pitchFamily="18" charset="2"/>
              </a:rPr>
              <a:t>+2</a:t>
            </a:r>
            <a:r>
              <a:rPr lang="en-US" altLang="en-US" sz="2400" kern="0" baseline="30000" dirty="0">
                <a:solidFill>
                  <a:srgbClr val="558ED5"/>
                </a:solidFill>
                <a:latin typeface="Book Antiqua" panose="02040602050305030304" pitchFamily="18" charset="0"/>
                <a:ea typeface="ＭＳ Ｐゴシック" panose="020B0600070205080204" pitchFamily="34" charset="-128"/>
                <a:cs typeface="Arial" panose="020B0604020202020204" pitchFamily="34" charset="0"/>
                <a:sym typeface="Symbol" panose="05050102010706020507" pitchFamily="18" charset="2"/>
              </a:rPr>
              <a:t>2</a:t>
            </a:r>
            <a:r>
              <a:rPr lang="en-US" altLang="en-US" sz="2400" kern="0" dirty="0">
                <a:solidFill>
                  <a:srgbClr val="558ED5"/>
                </a:solidFill>
                <a:latin typeface="Book Antiqua" panose="02040602050305030304" pitchFamily="18" charset="0"/>
                <a:ea typeface="ＭＳ Ｐゴシック" panose="020B0600070205080204" pitchFamily="34" charset="-128"/>
                <a:cs typeface="Arial" panose="020B0604020202020204" pitchFamily="34" charset="0"/>
                <a:sym typeface="Symbol" panose="05050102010706020507" pitchFamily="18" charset="2"/>
              </a:rPr>
              <a:t> = 5</a:t>
            </a:r>
          </a:p>
          <a:p>
            <a:pPr>
              <a:spcBef>
                <a:spcPct val="0"/>
              </a:spcBef>
              <a:buFont typeface="Wingdings" panose="05000000000000000000" pitchFamily="2" charset="2"/>
              <a:buNone/>
            </a:pPr>
            <a:r>
              <a:rPr lang="en-US" altLang="en-US" sz="2400" kern="0" dirty="0">
                <a:solidFill>
                  <a:srgbClr val="558ED5"/>
                </a:solidFill>
                <a:latin typeface="Book Antiqua" panose="02040602050305030304" pitchFamily="18" charset="0"/>
                <a:ea typeface="ＭＳ Ｐゴシック" panose="020B0600070205080204" pitchFamily="34" charset="-128"/>
                <a:cs typeface="Arial" panose="020B0604020202020204" pitchFamily="34" charset="0"/>
                <a:sym typeface="Symbol" panose="05050102010706020507" pitchFamily="18" charset="2"/>
              </a:rPr>
              <a:t></a:t>
            </a:r>
            <a:r>
              <a:rPr lang="en-US" altLang="en-US" sz="2400" kern="0" baseline="-25000" dirty="0">
                <a:solidFill>
                  <a:srgbClr val="558ED5"/>
                </a:solidFill>
                <a:latin typeface="Book Antiqua" panose="02040602050305030304" pitchFamily="18" charset="0"/>
                <a:ea typeface="ＭＳ Ｐゴシック" panose="020B0600070205080204" pitchFamily="34" charset="-128"/>
                <a:cs typeface="Arial" panose="020B0604020202020204" pitchFamily="34" charset="0"/>
                <a:sym typeface="Symbol" panose="05050102010706020507" pitchFamily="18" charset="2"/>
              </a:rPr>
              <a:t>CP</a:t>
            </a:r>
            <a:r>
              <a:rPr lang="en-US" altLang="en-US" sz="2400" kern="0" dirty="0">
                <a:solidFill>
                  <a:srgbClr val="558ED5"/>
                </a:solidFill>
                <a:latin typeface="Book Antiqua" panose="02040602050305030304" pitchFamily="18" charset="0"/>
                <a:ea typeface="ＭＳ Ｐゴシック" panose="020B0600070205080204" pitchFamily="34" charset="-128"/>
                <a:cs typeface="Arial" panose="020B0604020202020204" pitchFamily="34" charset="0"/>
                <a:sym typeface="Symbol" panose="05050102010706020507" pitchFamily="18" charset="2"/>
              </a:rPr>
              <a:t> = 2.24</a:t>
            </a:r>
          </a:p>
          <a:p>
            <a:pPr>
              <a:spcBef>
                <a:spcPct val="0"/>
              </a:spcBef>
              <a:buNone/>
            </a:pPr>
            <a:r>
              <a:rPr lang="en-US" altLang="en-US" sz="2400" kern="0" dirty="0">
                <a:solidFill>
                  <a:srgbClr val="558ED5"/>
                </a:solidFill>
                <a:latin typeface="Book Antiqua" panose="02040602050305030304" pitchFamily="18" charset="0"/>
                <a:ea typeface="ＭＳ Ｐゴシック" panose="020B0600070205080204" pitchFamily="34" charset="-128"/>
                <a:cs typeface="Arial" panose="020B0604020202020204" pitchFamily="34" charset="0"/>
                <a:sym typeface="Symbol" panose="05050102010706020507" pitchFamily="18" charset="2"/>
              </a:rPr>
              <a:t>=NORM.DIST(12,10,2.24,1) = 0.81403316 ≈ 0.81</a:t>
            </a:r>
          </a:p>
          <a:p>
            <a:pPr>
              <a:spcBef>
                <a:spcPct val="0"/>
              </a:spcBef>
              <a:buFont typeface="Symbol" panose="05050102010706020507" pitchFamily="18" charset="2"/>
              <a:buNone/>
            </a:pPr>
            <a:endParaRPr lang="en-US" altLang="en-US" sz="2400" kern="0" dirty="0">
              <a:latin typeface="Book Antiqua" panose="02040602050305030304" pitchFamily="18" charset="0"/>
              <a:ea typeface="ＭＳ Ｐゴシック" panose="020B0600070205080204" pitchFamily="34" charset="-128"/>
              <a:cs typeface="Arial" panose="020B0604020202020204" pitchFamily="34" charset="0"/>
            </a:endParaRPr>
          </a:p>
          <a:p>
            <a:pPr lvl="1"/>
            <a:endParaRPr lang="en-US" altLang="ja-JP" kern="0" dirty="0">
              <a:latin typeface="Book Antiqua" panose="02040602050305030304" pitchFamily="18" charset="0"/>
              <a:ea typeface="ＭＳ Ｐゴシック" panose="020B0600070205080204" pitchFamily="34" charset="-128"/>
              <a:cs typeface="Arial" panose="020B0604020202020204" pitchFamily="34" charset="0"/>
              <a:sym typeface="Symbol" panose="05050102010706020507" pitchFamily="18" charset="2"/>
            </a:endParaRPr>
          </a:p>
          <a:p>
            <a:pPr>
              <a:buFont typeface="Wingdings" pitchFamily="2" charset="2"/>
              <a:buNone/>
            </a:pPr>
            <a:endParaRPr lang="en-US" altLang="en-US" sz="2400" kern="0" dirty="0">
              <a:latin typeface="Book Antiqua" panose="02040602050305030304" pitchFamily="18" charset="0"/>
              <a:cs typeface="Arial" panose="020B0604020202020204" pitchFamily="34" charset="0"/>
              <a:sym typeface="Symbol" panose="05050102010706020507" pitchFamily="18" charset="2"/>
            </a:endParaRPr>
          </a:p>
          <a:p>
            <a:pPr>
              <a:buFont typeface="Wingdings" pitchFamily="2" charset="2"/>
              <a:buNone/>
            </a:pPr>
            <a:endParaRPr lang="en-US" altLang="en-US" sz="2400" kern="0" dirty="0">
              <a:latin typeface="Book Antiqua" panose="02040602050305030304" pitchFamily="18" charset="0"/>
              <a:cs typeface="Arial" panose="020B0604020202020204" pitchFamily="34" charset="0"/>
              <a:sym typeface="Symbol" panose="05050102010706020507" pitchFamily="18" charset="2"/>
            </a:endParaRPr>
          </a:p>
        </p:txBody>
      </p:sp>
      <p:sp>
        <p:nvSpPr>
          <p:cNvPr id="7" name="Rectangle 13">
            <a:extLst>
              <a:ext uri="{FF2B5EF4-FFF2-40B4-BE49-F238E27FC236}">
                <a16:creationId xmlns:a16="http://schemas.microsoft.com/office/drawing/2014/main" id="{377949C7-2BDB-4AE4-ACFB-C7D091524A87}"/>
              </a:ext>
            </a:extLst>
          </p:cNvPr>
          <p:cNvSpPr>
            <a:spLocks noChangeArrowheads="1"/>
          </p:cNvSpPr>
          <p:nvPr/>
        </p:nvSpPr>
        <p:spPr bwMode="auto">
          <a:xfrm>
            <a:off x="0" y="646954"/>
            <a:ext cx="12192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dirty="0">
                <a:latin typeface="Book Antiqua" panose="02040602050305030304" pitchFamily="18" charset="0"/>
              </a:rPr>
              <a:t>The probability of completing the critical path in not more than 12 days was 0.72. We need to compute this probability for blue path and green path too, and then multiply these probabilities</a:t>
            </a:r>
          </a:p>
        </p:txBody>
      </p:sp>
      <p:sp>
        <p:nvSpPr>
          <p:cNvPr id="8" name="Content Placeholder 2">
            <a:extLst>
              <a:ext uri="{FF2B5EF4-FFF2-40B4-BE49-F238E27FC236}">
                <a16:creationId xmlns:a16="http://schemas.microsoft.com/office/drawing/2014/main" id="{294973BE-8C9E-4524-A3FA-EE273FB9F77E}"/>
              </a:ext>
            </a:extLst>
          </p:cNvPr>
          <p:cNvSpPr txBox="1">
            <a:spLocks/>
          </p:cNvSpPr>
          <p:nvPr/>
        </p:nvSpPr>
        <p:spPr>
          <a:xfrm>
            <a:off x="152400" y="3372026"/>
            <a:ext cx="9296400" cy="1638691"/>
          </a:xfrm>
          <a:prstGeom prst="rect">
            <a:avLst/>
          </a:prstGeom>
        </p:spPr>
        <p:txBody>
          <a:bodyPr/>
          <a:lst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Bef>
                <a:spcPct val="0"/>
              </a:spcBef>
              <a:buFont typeface="Wingdings" panose="05000000000000000000" pitchFamily="2" charset="2"/>
              <a:buNone/>
            </a:pPr>
            <a:r>
              <a:rPr lang="en-US" altLang="en-US" sz="2400" kern="0" dirty="0">
                <a:solidFill>
                  <a:srgbClr val="00B050"/>
                </a:solidFill>
                <a:latin typeface="Book Antiqua" panose="02040602050305030304" pitchFamily="18" charset="0"/>
                <a:sym typeface="Symbol" panose="05050102010706020507" pitchFamily="18" charset="2"/>
              </a:rPr>
              <a:t></a:t>
            </a:r>
            <a:r>
              <a:rPr lang="en-US" altLang="en-US" sz="2400" kern="0" baseline="-25000" dirty="0">
                <a:solidFill>
                  <a:srgbClr val="00B050"/>
                </a:solidFill>
                <a:latin typeface="Book Antiqua" panose="02040602050305030304" pitchFamily="18" charset="0"/>
              </a:rPr>
              <a:t>CP</a:t>
            </a:r>
            <a:r>
              <a:rPr lang="en-US" altLang="en-US" sz="2400" kern="0" dirty="0">
                <a:solidFill>
                  <a:srgbClr val="00B050"/>
                </a:solidFill>
                <a:latin typeface="Book Antiqua" panose="02040602050305030304" pitchFamily="18" charset="0"/>
              </a:rPr>
              <a:t>= </a:t>
            </a:r>
            <a:r>
              <a:rPr lang="en-US" altLang="en-US" sz="2400" kern="0" dirty="0">
                <a:solidFill>
                  <a:srgbClr val="00B050"/>
                </a:solidFill>
                <a:latin typeface="Book Antiqua" panose="02040602050305030304" pitchFamily="18" charset="0"/>
                <a:sym typeface="Symbol" panose="05050102010706020507" pitchFamily="18" charset="2"/>
              </a:rPr>
              <a:t>3+2+3</a:t>
            </a:r>
            <a:r>
              <a:rPr lang="en-US" altLang="en-US" sz="2400" kern="0" dirty="0">
                <a:solidFill>
                  <a:srgbClr val="00B050"/>
                </a:solidFill>
                <a:latin typeface="Book Antiqua" panose="02040602050305030304" pitchFamily="18" charset="0"/>
              </a:rPr>
              <a:t> = </a:t>
            </a:r>
            <a:r>
              <a:rPr lang="en-US" altLang="en-US" sz="2400" kern="0" dirty="0">
                <a:solidFill>
                  <a:srgbClr val="00B050"/>
                </a:solidFill>
                <a:latin typeface="Book Antiqua" panose="02040602050305030304" pitchFamily="18" charset="0"/>
                <a:sym typeface="Symbol" panose="05050102010706020507" pitchFamily="18" charset="2"/>
              </a:rPr>
              <a:t>8</a:t>
            </a:r>
          </a:p>
          <a:p>
            <a:pPr>
              <a:spcBef>
                <a:spcPct val="0"/>
              </a:spcBef>
              <a:buFont typeface="Symbol" panose="05050102010706020507" pitchFamily="18" charset="2"/>
              <a:buNone/>
            </a:pPr>
            <a:r>
              <a:rPr lang="en-US" altLang="en-US" sz="2400" kern="0" dirty="0">
                <a:solidFill>
                  <a:srgbClr val="00B050"/>
                </a:solidFill>
                <a:latin typeface="Book Antiqua" panose="02040602050305030304" pitchFamily="18" charset="0"/>
                <a:sym typeface="Symbol" panose="05050102010706020507" pitchFamily="18" charset="2"/>
              </a:rPr>
              <a:t></a:t>
            </a:r>
            <a:r>
              <a:rPr lang="en-US" altLang="en-US" sz="2400" kern="0" baseline="30000" dirty="0">
                <a:solidFill>
                  <a:srgbClr val="00B050"/>
                </a:solidFill>
                <a:latin typeface="Book Antiqua" panose="02040602050305030304" pitchFamily="18" charset="0"/>
                <a:sym typeface="Symbol" panose="05050102010706020507" pitchFamily="18" charset="2"/>
              </a:rPr>
              <a:t>2</a:t>
            </a:r>
            <a:r>
              <a:rPr lang="en-US" altLang="en-US" sz="2400" kern="0" baseline="-25000" dirty="0">
                <a:solidFill>
                  <a:srgbClr val="00B050"/>
                </a:solidFill>
                <a:latin typeface="Book Antiqua" panose="02040602050305030304" pitchFamily="18" charset="0"/>
                <a:sym typeface="Symbol" panose="05050102010706020507" pitchFamily="18" charset="2"/>
              </a:rPr>
              <a:t>CP</a:t>
            </a:r>
            <a:r>
              <a:rPr lang="en-US" altLang="en-US" sz="2400" kern="0" dirty="0">
                <a:solidFill>
                  <a:srgbClr val="00B050"/>
                </a:solidFill>
                <a:latin typeface="Book Antiqua" panose="02040602050305030304" pitchFamily="18" charset="0"/>
                <a:sym typeface="Symbol" panose="05050102010706020507" pitchFamily="18" charset="2"/>
              </a:rPr>
              <a:t> = 0.5</a:t>
            </a:r>
            <a:r>
              <a:rPr lang="en-US" altLang="en-US" sz="2400" kern="0" baseline="30000" dirty="0">
                <a:solidFill>
                  <a:srgbClr val="00B050"/>
                </a:solidFill>
                <a:latin typeface="Book Antiqua" panose="02040602050305030304" pitchFamily="18" charset="0"/>
                <a:sym typeface="Symbol" panose="05050102010706020507" pitchFamily="18" charset="2"/>
              </a:rPr>
              <a:t>2</a:t>
            </a:r>
            <a:r>
              <a:rPr lang="en-US" altLang="en-US" sz="2400" kern="0" dirty="0">
                <a:solidFill>
                  <a:srgbClr val="00B050"/>
                </a:solidFill>
                <a:latin typeface="Book Antiqua" panose="02040602050305030304" pitchFamily="18" charset="0"/>
                <a:sym typeface="Symbol" panose="05050102010706020507" pitchFamily="18" charset="2"/>
              </a:rPr>
              <a:t>+0.5</a:t>
            </a:r>
            <a:r>
              <a:rPr lang="en-US" altLang="en-US" sz="2400" kern="0" baseline="30000" dirty="0">
                <a:solidFill>
                  <a:srgbClr val="00B050"/>
                </a:solidFill>
                <a:latin typeface="Book Antiqua" panose="02040602050305030304" pitchFamily="18" charset="0"/>
                <a:sym typeface="Symbol" panose="05050102010706020507" pitchFamily="18" charset="2"/>
              </a:rPr>
              <a:t>2</a:t>
            </a:r>
            <a:r>
              <a:rPr lang="en-US" altLang="en-US" sz="2400" kern="0" dirty="0">
                <a:solidFill>
                  <a:srgbClr val="00B050"/>
                </a:solidFill>
                <a:latin typeface="Book Antiqua" panose="02040602050305030304" pitchFamily="18" charset="0"/>
                <a:sym typeface="Symbol" panose="05050102010706020507" pitchFamily="18" charset="2"/>
              </a:rPr>
              <a:t>+1</a:t>
            </a:r>
            <a:r>
              <a:rPr lang="en-US" altLang="en-US" sz="2400" kern="0" baseline="30000" dirty="0">
                <a:solidFill>
                  <a:srgbClr val="00B050"/>
                </a:solidFill>
                <a:latin typeface="Book Antiqua" panose="02040602050305030304" pitchFamily="18" charset="0"/>
                <a:sym typeface="Symbol" panose="05050102010706020507" pitchFamily="18" charset="2"/>
              </a:rPr>
              <a:t>2</a:t>
            </a:r>
            <a:r>
              <a:rPr lang="en-US" altLang="en-US" sz="2400" kern="0" dirty="0">
                <a:solidFill>
                  <a:srgbClr val="00B050"/>
                </a:solidFill>
                <a:latin typeface="Book Antiqua" panose="02040602050305030304" pitchFamily="18" charset="0"/>
                <a:sym typeface="Symbol" panose="05050102010706020507" pitchFamily="18" charset="2"/>
              </a:rPr>
              <a:t> = 1.5</a:t>
            </a:r>
          </a:p>
          <a:p>
            <a:pPr>
              <a:spcBef>
                <a:spcPct val="0"/>
              </a:spcBef>
              <a:buFont typeface="Wingdings" panose="05000000000000000000" pitchFamily="2" charset="2"/>
              <a:buNone/>
            </a:pPr>
            <a:r>
              <a:rPr lang="en-US" altLang="en-US" sz="2400" kern="0" dirty="0">
                <a:solidFill>
                  <a:srgbClr val="00B050"/>
                </a:solidFill>
                <a:latin typeface="Book Antiqua" panose="02040602050305030304" pitchFamily="18" charset="0"/>
                <a:sym typeface="Symbol" panose="05050102010706020507" pitchFamily="18" charset="2"/>
              </a:rPr>
              <a:t></a:t>
            </a:r>
            <a:r>
              <a:rPr lang="en-US" altLang="en-US" sz="2400" kern="0" baseline="-25000" dirty="0">
                <a:solidFill>
                  <a:srgbClr val="00B050"/>
                </a:solidFill>
                <a:latin typeface="Book Antiqua" panose="02040602050305030304" pitchFamily="18" charset="0"/>
                <a:sym typeface="Symbol" panose="05050102010706020507" pitchFamily="18" charset="2"/>
              </a:rPr>
              <a:t>CP</a:t>
            </a:r>
            <a:r>
              <a:rPr lang="en-US" altLang="en-US" sz="2400" kern="0" dirty="0">
                <a:solidFill>
                  <a:srgbClr val="00B050"/>
                </a:solidFill>
                <a:latin typeface="Book Antiqua" panose="02040602050305030304" pitchFamily="18" charset="0"/>
                <a:sym typeface="Symbol" panose="05050102010706020507" pitchFamily="18" charset="2"/>
              </a:rPr>
              <a:t> = 1.23</a:t>
            </a:r>
          </a:p>
          <a:p>
            <a:pPr>
              <a:spcBef>
                <a:spcPct val="0"/>
              </a:spcBef>
              <a:buNone/>
            </a:pPr>
            <a:r>
              <a:rPr lang="en-US" altLang="en-US" sz="2400" kern="0" dirty="0">
                <a:solidFill>
                  <a:srgbClr val="00B050"/>
                </a:solidFill>
                <a:latin typeface="Book Antiqua" panose="02040602050305030304" pitchFamily="18" charset="0"/>
                <a:sym typeface="Symbol" panose="05050102010706020507" pitchFamily="18" charset="2"/>
              </a:rPr>
              <a:t>=NORM.DIST(12,8,1.23,1) ≈ 0.999</a:t>
            </a:r>
          </a:p>
          <a:p>
            <a:pPr>
              <a:spcBef>
                <a:spcPct val="0"/>
              </a:spcBef>
              <a:buNone/>
            </a:pPr>
            <a:endParaRPr lang="en-US" altLang="en-US" sz="2400" kern="0" dirty="0">
              <a:solidFill>
                <a:srgbClr val="00B050"/>
              </a:solidFill>
              <a:latin typeface="Book Antiqua" panose="02040602050305030304" pitchFamily="18" charset="0"/>
            </a:endParaRPr>
          </a:p>
          <a:p>
            <a:pPr marL="342900" lvl="1" indent="-342900">
              <a:spcBef>
                <a:spcPct val="0"/>
              </a:spcBef>
              <a:buNone/>
            </a:pPr>
            <a:endParaRPr lang="en-US" altLang="ja-JP" kern="0" dirty="0">
              <a:solidFill>
                <a:srgbClr val="00B050"/>
              </a:solidFill>
              <a:latin typeface="Book Antiqua" panose="02040602050305030304" pitchFamily="18" charset="0"/>
              <a:ea typeface="ＭＳ Ｐゴシック" pitchFamily="-65" charset="-128"/>
              <a:cs typeface="MS Reference Sans Serif" pitchFamily="34" charset="0"/>
              <a:sym typeface="Symbol" panose="05050102010706020507" pitchFamily="18" charset="2"/>
            </a:endParaRPr>
          </a:p>
          <a:p>
            <a:pPr>
              <a:spcBef>
                <a:spcPct val="0"/>
              </a:spcBef>
              <a:buFont typeface="Wingdings" panose="05000000000000000000" pitchFamily="2" charset="2"/>
              <a:buNone/>
            </a:pPr>
            <a:endParaRPr lang="en-US" altLang="en-US" sz="2400" kern="0" dirty="0">
              <a:solidFill>
                <a:srgbClr val="00B050"/>
              </a:solidFill>
              <a:latin typeface="Book Antiqua" panose="02040602050305030304" pitchFamily="18" charset="0"/>
              <a:sym typeface="Symbol" panose="05050102010706020507" pitchFamily="18" charset="2"/>
            </a:endParaRPr>
          </a:p>
          <a:p>
            <a:pPr>
              <a:spcBef>
                <a:spcPct val="0"/>
              </a:spcBef>
              <a:buFont typeface="Symbol" panose="05050102010706020507" pitchFamily="18" charset="2"/>
              <a:buNone/>
            </a:pPr>
            <a:endParaRPr lang="en-US" altLang="en-US" sz="2400" kern="0" dirty="0">
              <a:latin typeface="Book Antiqua" panose="02040602050305030304" pitchFamily="18" charset="0"/>
              <a:sym typeface="Symbol" panose="05050102010706020507" pitchFamily="18" charset="2"/>
            </a:endParaRPr>
          </a:p>
          <a:p>
            <a:pPr>
              <a:spcBef>
                <a:spcPct val="0"/>
              </a:spcBef>
              <a:buFont typeface="Symbol" panose="05050102010706020507" pitchFamily="18" charset="2"/>
              <a:buNone/>
            </a:pPr>
            <a:endParaRPr lang="en-US" altLang="en-US" sz="2400" kern="0" dirty="0">
              <a:latin typeface="Book Antiqua" panose="02040602050305030304" pitchFamily="18" charset="0"/>
            </a:endParaRPr>
          </a:p>
          <a:p>
            <a:pPr lvl="1">
              <a:buFont typeface="Wingdings" pitchFamily="2" charset="2"/>
              <a:buNone/>
            </a:pPr>
            <a:endParaRPr lang="en-US" altLang="en-US" kern="0" dirty="0">
              <a:latin typeface="Book Antiqua" panose="02040602050305030304" pitchFamily="18" charset="0"/>
              <a:cs typeface="Arial" panose="020B0604020202020204" pitchFamily="34" charset="0"/>
              <a:sym typeface="Symbol" panose="05050102010706020507" pitchFamily="18" charset="2"/>
            </a:endParaRPr>
          </a:p>
        </p:txBody>
      </p:sp>
      <p:sp>
        <p:nvSpPr>
          <p:cNvPr id="10" name="Rectangle 15">
            <a:extLst>
              <a:ext uri="{FF2B5EF4-FFF2-40B4-BE49-F238E27FC236}">
                <a16:creationId xmlns:a16="http://schemas.microsoft.com/office/drawing/2014/main" id="{85742FC7-71D1-4BEF-9847-ED17CB22E99F}"/>
              </a:ext>
            </a:extLst>
          </p:cNvPr>
          <p:cNvSpPr>
            <a:spLocks noChangeArrowheads="1"/>
          </p:cNvSpPr>
          <p:nvPr/>
        </p:nvSpPr>
        <p:spPr bwMode="auto">
          <a:xfrm>
            <a:off x="-23037" y="5109865"/>
            <a:ext cx="11887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dirty="0">
                <a:latin typeface="Book Antiqua" panose="02040602050305030304" pitchFamily="18" charset="0"/>
              </a:rPr>
              <a:t>The probability of competing the Project in not more than 12 days is </a:t>
            </a:r>
          </a:p>
          <a:p>
            <a:r>
              <a:rPr lang="en-US" altLang="en-US" dirty="0">
                <a:latin typeface="Book Antiqua" panose="02040602050305030304" pitchFamily="18" charset="0"/>
              </a:rPr>
              <a:t>0.72×0.81×0.999 = 0.58</a:t>
            </a:r>
          </a:p>
        </p:txBody>
      </p:sp>
    </p:spTree>
    <p:extLst>
      <p:ext uri="{BB962C8B-B14F-4D97-AF65-F5344CB8AC3E}">
        <p14:creationId xmlns:p14="http://schemas.microsoft.com/office/powerpoint/2010/main" val="694196774"/>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ssolv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59837-4F34-465A-A7D7-140672445105}"/>
              </a:ext>
            </a:extLst>
          </p:cNvPr>
          <p:cNvSpPr>
            <a:spLocks noGrp="1"/>
          </p:cNvSpPr>
          <p:nvPr>
            <p:ph type="title"/>
          </p:nvPr>
        </p:nvSpPr>
        <p:spPr/>
        <p:txBody>
          <a:bodyPr>
            <a:normAutofit fontScale="90000"/>
          </a:bodyPr>
          <a:lstStyle/>
          <a:p>
            <a:r>
              <a:rPr lang="en-US" dirty="0"/>
              <a:t>Practice PERT</a:t>
            </a:r>
          </a:p>
        </p:txBody>
      </p:sp>
      <p:graphicFrame>
        <p:nvGraphicFramePr>
          <p:cNvPr id="39" name="Object 38">
            <a:extLst>
              <a:ext uri="{FF2B5EF4-FFF2-40B4-BE49-F238E27FC236}">
                <a16:creationId xmlns:a16="http://schemas.microsoft.com/office/drawing/2014/main" id="{C48EE040-6F89-4616-B1A8-D05E65F18902}"/>
              </a:ext>
            </a:extLst>
          </p:cNvPr>
          <p:cNvGraphicFramePr>
            <a:graphicFrameLocks noChangeAspect="1"/>
          </p:cNvGraphicFramePr>
          <p:nvPr>
            <p:extLst>
              <p:ext uri="{D42A27DB-BD31-4B8C-83A1-F6EECF244321}">
                <p14:modId xmlns:p14="http://schemas.microsoft.com/office/powerpoint/2010/main" val="1442935549"/>
              </p:ext>
            </p:extLst>
          </p:nvPr>
        </p:nvGraphicFramePr>
        <p:xfrm>
          <a:off x="76200" y="791444"/>
          <a:ext cx="12051711" cy="2713755"/>
        </p:xfrm>
        <a:graphic>
          <a:graphicData uri="http://schemas.openxmlformats.org/presentationml/2006/ole">
            <mc:AlternateContent xmlns:mc="http://schemas.openxmlformats.org/markup-compatibility/2006">
              <mc:Choice xmlns:v="urn:schemas-microsoft-com:vml" Requires="v">
                <p:oleObj spid="_x0000_s12493" name="Worksheet" r:id="rId3" imgW="7572652" imgH="1705041" progId="Excel.Sheet.12">
                  <p:embed/>
                </p:oleObj>
              </mc:Choice>
              <mc:Fallback>
                <p:oleObj name="Worksheet" r:id="rId3" imgW="7572652" imgH="1705041" progId="Excel.Sheet.12">
                  <p:embed/>
                  <p:pic>
                    <p:nvPicPr>
                      <p:cNvPr id="0" name=""/>
                      <p:cNvPicPr/>
                      <p:nvPr/>
                    </p:nvPicPr>
                    <p:blipFill>
                      <a:blip r:embed="rId4"/>
                      <a:stretch>
                        <a:fillRect/>
                      </a:stretch>
                    </p:blipFill>
                    <p:spPr>
                      <a:xfrm>
                        <a:off x="76200" y="791444"/>
                        <a:ext cx="12051711" cy="2713755"/>
                      </a:xfrm>
                      <a:prstGeom prst="rect">
                        <a:avLst/>
                      </a:prstGeom>
                    </p:spPr>
                  </p:pic>
                </p:oleObj>
              </mc:Fallback>
            </mc:AlternateContent>
          </a:graphicData>
        </a:graphic>
      </p:graphicFrame>
      <p:sp>
        <p:nvSpPr>
          <p:cNvPr id="40" name="Rectangle 39">
            <a:extLst>
              <a:ext uri="{FF2B5EF4-FFF2-40B4-BE49-F238E27FC236}">
                <a16:creationId xmlns:a16="http://schemas.microsoft.com/office/drawing/2014/main" id="{701C887A-82EE-44FF-8B51-4CFD279D4060}"/>
              </a:ext>
            </a:extLst>
          </p:cNvPr>
          <p:cNvSpPr/>
          <p:nvPr/>
        </p:nvSpPr>
        <p:spPr bwMode="auto">
          <a:xfrm>
            <a:off x="42532" y="2503967"/>
            <a:ext cx="12071499" cy="381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43" name="Rectangle 42">
            <a:extLst>
              <a:ext uri="{FF2B5EF4-FFF2-40B4-BE49-F238E27FC236}">
                <a16:creationId xmlns:a16="http://schemas.microsoft.com/office/drawing/2014/main" id="{52CAEE82-93C0-4A59-9412-0E82DC6F6BA2}"/>
              </a:ext>
            </a:extLst>
          </p:cNvPr>
          <p:cNvSpPr/>
          <p:nvPr/>
        </p:nvSpPr>
        <p:spPr bwMode="auto">
          <a:xfrm>
            <a:off x="76200" y="2819400"/>
            <a:ext cx="12071499" cy="381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44" name="Rectangle 43">
            <a:extLst>
              <a:ext uri="{FF2B5EF4-FFF2-40B4-BE49-F238E27FC236}">
                <a16:creationId xmlns:a16="http://schemas.microsoft.com/office/drawing/2014/main" id="{C295A44A-02E4-4778-A040-CE6857133221}"/>
              </a:ext>
            </a:extLst>
          </p:cNvPr>
          <p:cNvSpPr/>
          <p:nvPr/>
        </p:nvSpPr>
        <p:spPr bwMode="auto">
          <a:xfrm>
            <a:off x="76200" y="3189767"/>
            <a:ext cx="12071499" cy="381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pSp>
        <p:nvGrpSpPr>
          <p:cNvPr id="224" name="Group 223">
            <a:extLst>
              <a:ext uri="{FF2B5EF4-FFF2-40B4-BE49-F238E27FC236}">
                <a16:creationId xmlns:a16="http://schemas.microsoft.com/office/drawing/2014/main" id="{6AB68372-E297-4D82-8C42-7E8F4B084204}"/>
              </a:ext>
            </a:extLst>
          </p:cNvPr>
          <p:cNvGrpSpPr/>
          <p:nvPr/>
        </p:nvGrpSpPr>
        <p:grpSpPr>
          <a:xfrm>
            <a:off x="5638800" y="4075699"/>
            <a:ext cx="6372225" cy="1847850"/>
            <a:chOff x="2733675" y="4284663"/>
            <a:chExt cx="6372225" cy="1847850"/>
          </a:xfrm>
        </p:grpSpPr>
        <p:sp>
          <p:nvSpPr>
            <p:cNvPr id="48" name="Rectangle 11">
              <a:extLst>
                <a:ext uri="{FF2B5EF4-FFF2-40B4-BE49-F238E27FC236}">
                  <a16:creationId xmlns:a16="http://schemas.microsoft.com/office/drawing/2014/main" id="{80987847-1888-4A1C-8C9A-35495F4A850F}"/>
                </a:ext>
              </a:extLst>
            </p:cNvPr>
            <p:cNvSpPr>
              <a:spLocks noChangeArrowheads="1"/>
            </p:cNvSpPr>
            <p:nvPr/>
          </p:nvSpPr>
          <p:spPr bwMode="auto">
            <a:xfrm>
              <a:off x="4238625" y="4351338"/>
              <a:ext cx="61912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Book Antiqua" panose="02040602050305030304" pitchFamily="18" charset="0"/>
                </a:rPr>
                <a:t>A(17.83)</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9" name="Rectangle 12">
              <a:extLst>
                <a:ext uri="{FF2B5EF4-FFF2-40B4-BE49-F238E27FC236}">
                  <a16:creationId xmlns:a16="http://schemas.microsoft.com/office/drawing/2014/main" id="{58CCA66C-C918-4BC8-8AF2-F32B4C236B4D}"/>
                </a:ext>
              </a:extLst>
            </p:cNvPr>
            <p:cNvSpPr>
              <a:spLocks noChangeArrowheads="1"/>
            </p:cNvSpPr>
            <p:nvPr/>
          </p:nvSpPr>
          <p:spPr bwMode="auto">
            <a:xfrm>
              <a:off x="5686425" y="4351338"/>
              <a:ext cx="54292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Book Antiqua" panose="02040602050305030304" pitchFamily="18" charset="0"/>
                </a:rPr>
                <a:t>D(7.00)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 name="Rectangle 13">
              <a:extLst>
                <a:ext uri="{FF2B5EF4-FFF2-40B4-BE49-F238E27FC236}">
                  <a16:creationId xmlns:a16="http://schemas.microsoft.com/office/drawing/2014/main" id="{3E47271E-FEA4-465E-8724-ACEE2464297E}"/>
                </a:ext>
              </a:extLst>
            </p:cNvPr>
            <p:cNvSpPr>
              <a:spLocks noChangeArrowheads="1"/>
            </p:cNvSpPr>
            <p:nvPr/>
          </p:nvSpPr>
          <p:spPr bwMode="auto">
            <a:xfrm>
              <a:off x="7058025" y="4656138"/>
              <a:ext cx="61912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Book Antiqua" panose="02040602050305030304" pitchFamily="18" charset="0"/>
                </a:rPr>
                <a:t>G(12.17)</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1" name="Rectangle 14">
              <a:extLst>
                <a:ext uri="{FF2B5EF4-FFF2-40B4-BE49-F238E27FC236}">
                  <a16:creationId xmlns:a16="http://schemas.microsoft.com/office/drawing/2014/main" id="{EA60EC9E-D976-4EF5-9C35-F1AFD59B5473}"/>
                </a:ext>
              </a:extLst>
            </p:cNvPr>
            <p:cNvSpPr>
              <a:spLocks noChangeArrowheads="1"/>
            </p:cNvSpPr>
            <p:nvPr/>
          </p:nvSpPr>
          <p:spPr bwMode="auto">
            <a:xfrm>
              <a:off x="2876550" y="4960938"/>
              <a:ext cx="55245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Book Antiqua" panose="02040602050305030304" pitchFamily="18" charset="0"/>
                </a:rPr>
                <a:t>START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2" name="Rectangle 15">
              <a:extLst>
                <a:ext uri="{FF2B5EF4-FFF2-40B4-BE49-F238E27FC236}">
                  <a16:creationId xmlns:a16="http://schemas.microsoft.com/office/drawing/2014/main" id="{50ABC9DA-A3EE-4302-AC67-3DBF6DB3433F}"/>
                </a:ext>
              </a:extLst>
            </p:cNvPr>
            <p:cNvSpPr>
              <a:spLocks noChangeArrowheads="1"/>
            </p:cNvSpPr>
            <p:nvPr/>
          </p:nvSpPr>
          <p:spPr bwMode="auto">
            <a:xfrm>
              <a:off x="4276725" y="4960938"/>
              <a:ext cx="55245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Book Antiqua" panose="02040602050305030304" pitchFamily="18" charset="0"/>
                </a:rPr>
                <a:t>B(20.33</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3" name="Rectangle 16">
              <a:extLst>
                <a:ext uri="{FF2B5EF4-FFF2-40B4-BE49-F238E27FC236}">
                  <a16:creationId xmlns:a16="http://schemas.microsoft.com/office/drawing/2014/main" id="{C3C42E33-C47B-4870-BEB7-8EDA52AB3D9B}"/>
                </a:ext>
              </a:extLst>
            </p:cNvPr>
            <p:cNvSpPr>
              <a:spLocks noChangeArrowheads="1"/>
            </p:cNvSpPr>
            <p:nvPr/>
          </p:nvSpPr>
          <p:spPr bwMode="auto">
            <a:xfrm>
              <a:off x="8582025" y="4960938"/>
              <a:ext cx="40005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Book Antiqua" panose="02040602050305030304" pitchFamily="18" charset="0"/>
                </a:rPr>
                <a:t>END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4" name="Rectangle 17">
              <a:extLst>
                <a:ext uri="{FF2B5EF4-FFF2-40B4-BE49-F238E27FC236}">
                  <a16:creationId xmlns:a16="http://schemas.microsoft.com/office/drawing/2014/main" id="{150F061D-158B-4729-9FE2-93A5EC679DB4}"/>
                </a:ext>
              </a:extLst>
            </p:cNvPr>
            <p:cNvSpPr>
              <a:spLocks noChangeArrowheads="1"/>
            </p:cNvSpPr>
            <p:nvPr/>
          </p:nvSpPr>
          <p:spPr bwMode="auto">
            <a:xfrm>
              <a:off x="5657850" y="5265738"/>
              <a:ext cx="60007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Book Antiqua" panose="02040602050305030304" pitchFamily="18" charset="0"/>
                </a:rPr>
                <a:t>E(10.67)</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5" name="Rectangle 18">
              <a:extLst>
                <a:ext uri="{FF2B5EF4-FFF2-40B4-BE49-F238E27FC236}">
                  <a16:creationId xmlns:a16="http://schemas.microsoft.com/office/drawing/2014/main" id="{294AA6A5-AE98-4106-9801-51A1EFC68740}"/>
                </a:ext>
              </a:extLst>
            </p:cNvPr>
            <p:cNvSpPr>
              <a:spLocks noChangeArrowheads="1"/>
            </p:cNvSpPr>
            <p:nvPr/>
          </p:nvSpPr>
          <p:spPr bwMode="auto">
            <a:xfrm>
              <a:off x="4238625" y="5570538"/>
              <a:ext cx="60960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Book Antiqua" panose="02040602050305030304" pitchFamily="18" charset="0"/>
                </a:rPr>
                <a:t>C(14.00)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6" name="Rectangle 19">
              <a:extLst>
                <a:ext uri="{FF2B5EF4-FFF2-40B4-BE49-F238E27FC236}">
                  <a16:creationId xmlns:a16="http://schemas.microsoft.com/office/drawing/2014/main" id="{68B53902-CCAF-4095-A507-0D69A058183E}"/>
                </a:ext>
              </a:extLst>
            </p:cNvPr>
            <p:cNvSpPr>
              <a:spLocks noChangeArrowheads="1"/>
            </p:cNvSpPr>
            <p:nvPr/>
          </p:nvSpPr>
          <p:spPr bwMode="auto">
            <a:xfrm>
              <a:off x="7153275" y="5570538"/>
              <a:ext cx="43815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Book Antiqua" panose="02040602050305030304" pitchFamily="18" charset="0"/>
                </a:rPr>
                <a:t>H(10)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7" name="Rectangle 20">
              <a:extLst>
                <a:ext uri="{FF2B5EF4-FFF2-40B4-BE49-F238E27FC236}">
                  <a16:creationId xmlns:a16="http://schemas.microsoft.com/office/drawing/2014/main" id="{0518F8F6-A94D-4194-B7A3-E25B7056754E}"/>
                </a:ext>
              </a:extLst>
            </p:cNvPr>
            <p:cNvSpPr>
              <a:spLocks noChangeArrowheads="1"/>
            </p:cNvSpPr>
            <p:nvPr/>
          </p:nvSpPr>
          <p:spPr bwMode="auto">
            <a:xfrm>
              <a:off x="5667375" y="5875338"/>
              <a:ext cx="59055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Book Antiqua" panose="02040602050305030304" pitchFamily="18" charset="0"/>
                </a:rPr>
                <a:t>F(20.83)</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2" name="Rectangle 25">
              <a:extLst>
                <a:ext uri="{FF2B5EF4-FFF2-40B4-BE49-F238E27FC236}">
                  <a16:creationId xmlns:a16="http://schemas.microsoft.com/office/drawing/2014/main" id="{F0C0698A-6B9A-49B6-962B-64E89944474F}"/>
                </a:ext>
              </a:extLst>
            </p:cNvPr>
            <p:cNvSpPr>
              <a:spLocks noChangeArrowheads="1"/>
            </p:cNvSpPr>
            <p:nvPr/>
          </p:nvSpPr>
          <p:spPr bwMode="auto">
            <a:xfrm>
              <a:off x="4162425" y="4284663"/>
              <a:ext cx="70485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Rectangle 32">
              <a:extLst>
                <a:ext uri="{FF2B5EF4-FFF2-40B4-BE49-F238E27FC236}">
                  <a16:creationId xmlns:a16="http://schemas.microsoft.com/office/drawing/2014/main" id="{4D21EE3A-976E-448B-822B-FF998BD03F04}"/>
                </a:ext>
              </a:extLst>
            </p:cNvPr>
            <p:cNvSpPr>
              <a:spLocks noChangeArrowheads="1"/>
            </p:cNvSpPr>
            <p:nvPr/>
          </p:nvSpPr>
          <p:spPr bwMode="auto">
            <a:xfrm>
              <a:off x="5572125" y="4284663"/>
              <a:ext cx="70485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Rectangle 37">
              <a:extLst>
                <a:ext uri="{FF2B5EF4-FFF2-40B4-BE49-F238E27FC236}">
                  <a16:creationId xmlns:a16="http://schemas.microsoft.com/office/drawing/2014/main" id="{04945FB9-B855-4F82-A4A8-14153FE50A81}"/>
                </a:ext>
              </a:extLst>
            </p:cNvPr>
            <p:cNvSpPr>
              <a:spLocks noChangeArrowheads="1"/>
            </p:cNvSpPr>
            <p:nvPr/>
          </p:nvSpPr>
          <p:spPr bwMode="auto">
            <a:xfrm>
              <a:off x="4143375" y="4284663"/>
              <a:ext cx="19050" cy="3238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Rectangle 38">
              <a:extLst>
                <a:ext uri="{FF2B5EF4-FFF2-40B4-BE49-F238E27FC236}">
                  <a16:creationId xmlns:a16="http://schemas.microsoft.com/office/drawing/2014/main" id="{FAF00147-0702-465C-8A78-8174B07E0A3C}"/>
                </a:ext>
              </a:extLst>
            </p:cNvPr>
            <p:cNvSpPr>
              <a:spLocks noChangeArrowheads="1"/>
            </p:cNvSpPr>
            <p:nvPr/>
          </p:nvSpPr>
          <p:spPr bwMode="auto">
            <a:xfrm>
              <a:off x="4162425" y="4589463"/>
              <a:ext cx="70485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Rectangle 39">
              <a:extLst>
                <a:ext uri="{FF2B5EF4-FFF2-40B4-BE49-F238E27FC236}">
                  <a16:creationId xmlns:a16="http://schemas.microsoft.com/office/drawing/2014/main" id="{73018F52-D995-4AF4-BB36-EDA288E0D280}"/>
                </a:ext>
              </a:extLst>
            </p:cNvPr>
            <p:cNvSpPr>
              <a:spLocks noChangeArrowheads="1"/>
            </p:cNvSpPr>
            <p:nvPr/>
          </p:nvSpPr>
          <p:spPr bwMode="auto">
            <a:xfrm>
              <a:off x="4848225" y="4303713"/>
              <a:ext cx="19050" cy="3048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Rectangle 42">
              <a:extLst>
                <a:ext uri="{FF2B5EF4-FFF2-40B4-BE49-F238E27FC236}">
                  <a16:creationId xmlns:a16="http://schemas.microsoft.com/office/drawing/2014/main" id="{6E9BA302-FC0C-45E3-9104-2BBC12E6082A}"/>
                </a:ext>
              </a:extLst>
            </p:cNvPr>
            <p:cNvSpPr>
              <a:spLocks noChangeArrowheads="1"/>
            </p:cNvSpPr>
            <p:nvPr/>
          </p:nvSpPr>
          <p:spPr bwMode="auto">
            <a:xfrm>
              <a:off x="5553075" y="4284663"/>
              <a:ext cx="19050" cy="3238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Rectangle 43">
              <a:extLst>
                <a:ext uri="{FF2B5EF4-FFF2-40B4-BE49-F238E27FC236}">
                  <a16:creationId xmlns:a16="http://schemas.microsoft.com/office/drawing/2014/main" id="{BF552E1C-9EA0-4604-B70F-62061CC088D3}"/>
                </a:ext>
              </a:extLst>
            </p:cNvPr>
            <p:cNvSpPr>
              <a:spLocks noChangeArrowheads="1"/>
            </p:cNvSpPr>
            <p:nvPr/>
          </p:nvSpPr>
          <p:spPr bwMode="auto">
            <a:xfrm>
              <a:off x="5572125" y="4589463"/>
              <a:ext cx="70485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Rectangle 44">
              <a:extLst>
                <a:ext uri="{FF2B5EF4-FFF2-40B4-BE49-F238E27FC236}">
                  <a16:creationId xmlns:a16="http://schemas.microsoft.com/office/drawing/2014/main" id="{F871B0CB-A4D7-49AD-BFAB-F79DB9FF8709}"/>
                </a:ext>
              </a:extLst>
            </p:cNvPr>
            <p:cNvSpPr>
              <a:spLocks noChangeArrowheads="1"/>
            </p:cNvSpPr>
            <p:nvPr/>
          </p:nvSpPr>
          <p:spPr bwMode="auto">
            <a:xfrm>
              <a:off x="6257925" y="4303713"/>
              <a:ext cx="19050" cy="3048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Rectangle 49">
              <a:extLst>
                <a:ext uri="{FF2B5EF4-FFF2-40B4-BE49-F238E27FC236}">
                  <a16:creationId xmlns:a16="http://schemas.microsoft.com/office/drawing/2014/main" id="{F896EC99-BA68-4F48-B4EE-480478D58CF2}"/>
                </a:ext>
              </a:extLst>
            </p:cNvPr>
            <p:cNvSpPr>
              <a:spLocks noChangeArrowheads="1"/>
            </p:cNvSpPr>
            <p:nvPr/>
          </p:nvSpPr>
          <p:spPr bwMode="auto">
            <a:xfrm>
              <a:off x="6981825" y="4589463"/>
              <a:ext cx="70485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Rectangle 54">
              <a:extLst>
                <a:ext uri="{FF2B5EF4-FFF2-40B4-BE49-F238E27FC236}">
                  <a16:creationId xmlns:a16="http://schemas.microsoft.com/office/drawing/2014/main" id="{77E20282-AB5F-4825-96BC-B0E9876C551D}"/>
                </a:ext>
              </a:extLst>
            </p:cNvPr>
            <p:cNvSpPr>
              <a:spLocks noChangeArrowheads="1"/>
            </p:cNvSpPr>
            <p:nvPr/>
          </p:nvSpPr>
          <p:spPr bwMode="auto">
            <a:xfrm>
              <a:off x="2752725" y="4894263"/>
              <a:ext cx="70485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Rectangle 61">
              <a:extLst>
                <a:ext uri="{FF2B5EF4-FFF2-40B4-BE49-F238E27FC236}">
                  <a16:creationId xmlns:a16="http://schemas.microsoft.com/office/drawing/2014/main" id="{1CBEB94B-657D-42C9-BD00-C74A52A77EC3}"/>
                </a:ext>
              </a:extLst>
            </p:cNvPr>
            <p:cNvSpPr>
              <a:spLocks noChangeArrowheads="1"/>
            </p:cNvSpPr>
            <p:nvPr/>
          </p:nvSpPr>
          <p:spPr bwMode="auto">
            <a:xfrm>
              <a:off x="4162425" y="4894263"/>
              <a:ext cx="70485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Rectangle 66">
              <a:extLst>
                <a:ext uri="{FF2B5EF4-FFF2-40B4-BE49-F238E27FC236}">
                  <a16:creationId xmlns:a16="http://schemas.microsoft.com/office/drawing/2014/main" id="{C713DAF8-4892-4A89-894C-1C268EC647E7}"/>
                </a:ext>
              </a:extLst>
            </p:cNvPr>
            <p:cNvSpPr>
              <a:spLocks noChangeArrowheads="1"/>
            </p:cNvSpPr>
            <p:nvPr/>
          </p:nvSpPr>
          <p:spPr bwMode="auto">
            <a:xfrm>
              <a:off x="6962775" y="4589463"/>
              <a:ext cx="19050" cy="3238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 name="Rectangle 67">
              <a:extLst>
                <a:ext uri="{FF2B5EF4-FFF2-40B4-BE49-F238E27FC236}">
                  <a16:creationId xmlns:a16="http://schemas.microsoft.com/office/drawing/2014/main" id="{D880A765-5A13-4FE2-A6E3-62F5CC3601A9}"/>
                </a:ext>
              </a:extLst>
            </p:cNvPr>
            <p:cNvSpPr>
              <a:spLocks noChangeArrowheads="1"/>
            </p:cNvSpPr>
            <p:nvPr/>
          </p:nvSpPr>
          <p:spPr bwMode="auto">
            <a:xfrm>
              <a:off x="6981825" y="4894263"/>
              <a:ext cx="70485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Rectangle 68">
              <a:extLst>
                <a:ext uri="{FF2B5EF4-FFF2-40B4-BE49-F238E27FC236}">
                  <a16:creationId xmlns:a16="http://schemas.microsoft.com/office/drawing/2014/main" id="{E4189B50-ED17-4CE8-9ACE-5A2692DCC78B}"/>
                </a:ext>
              </a:extLst>
            </p:cNvPr>
            <p:cNvSpPr>
              <a:spLocks noChangeArrowheads="1"/>
            </p:cNvSpPr>
            <p:nvPr/>
          </p:nvSpPr>
          <p:spPr bwMode="auto">
            <a:xfrm>
              <a:off x="7667625" y="4608513"/>
              <a:ext cx="19050" cy="3048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 name="Rectangle 73">
              <a:extLst>
                <a:ext uri="{FF2B5EF4-FFF2-40B4-BE49-F238E27FC236}">
                  <a16:creationId xmlns:a16="http://schemas.microsoft.com/office/drawing/2014/main" id="{5DCFE3B5-05F2-4C98-A48A-2B2A777D78D0}"/>
                </a:ext>
              </a:extLst>
            </p:cNvPr>
            <p:cNvSpPr>
              <a:spLocks noChangeArrowheads="1"/>
            </p:cNvSpPr>
            <p:nvPr/>
          </p:nvSpPr>
          <p:spPr bwMode="auto">
            <a:xfrm>
              <a:off x="8391525" y="4894263"/>
              <a:ext cx="70485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3" name="Rectangle 76">
              <a:extLst>
                <a:ext uri="{FF2B5EF4-FFF2-40B4-BE49-F238E27FC236}">
                  <a16:creationId xmlns:a16="http://schemas.microsoft.com/office/drawing/2014/main" id="{9F429103-77F7-45EB-A861-F9485CA78AC1}"/>
                </a:ext>
              </a:extLst>
            </p:cNvPr>
            <p:cNvSpPr>
              <a:spLocks noChangeArrowheads="1"/>
            </p:cNvSpPr>
            <p:nvPr/>
          </p:nvSpPr>
          <p:spPr bwMode="auto">
            <a:xfrm>
              <a:off x="2733675" y="4894263"/>
              <a:ext cx="19050" cy="3238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4" name="Rectangle 77">
              <a:extLst>
                <a:ext uri="{FF2B5EF4-FFF2-40B4-BE49-F238E27FC236}">
                  <a16:creationId xmlns:a16="http://schemas.microsoft.com/office/drawing/2014/main" id="{07A4DA33-BC06-4A36-9EC5-BB2322050E53}"/>
                </a:ext>
              </a:extLst>
            </p:cNvPr>
            <p:cNvSpPr>
              <a:spLocks noChangeArrowheads="1"/>
            </p:cNvSpPr>
            <p:nvPr/>
          </p:nvSpPr>
          <p:spPr bwMode="auto">
            <a:xfrm>
              <a:off x="2752725" y="5199063"/>
              <a:ext cx="70485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5" name="Rectangle 78">
              <a:extLst>
                <a:ext uri="{FF2B5EF4-FFF2-40B4-BE49-F238E27FC236}">
                  <a16:creationId xmlns:a16="http://schemas.microsoft.com/office/drawing/2014/main" id="{D1539651-8175-4FDD-96C9-D361ABFE4B84}"/>
                </a:ext>
              </a:extLst>
            </p:cNvPr>
            <p:cNvSpPr>
              <a:spLocks noChangeArrowheads="1"/>
            </p:cNvSpPr>
            <p:nvPr/>
          </p:nvSpPr>
          <p:spPr bwMode="auto">
            <a:xfrm>
              <a:off x="3438525" y="4913313"/>
              <a:ext cx="19050" cy="3048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8" name="Rectangle 81">
              <a:extLst>
                <a:ext uri="{FF2B5EF4-FFF2-40B4-BE49-F238E27FC236}">
                  <a16:creationId xmlns:a16="http://schemas.microsoft.com/office/drawing/2014/main" id="{FB518B67-FC53-4C32-8674-D0109C5C8F9E}"/>
                </a:ext>
              </a:extLst>
            </p:cNvPr>
            <p:cNvSpPr>
              <a:spLocks noChangeArrowheads="1"/>
            </p:cNvSpPr>
            <p:nvPr/>
          </p:nvSpPr>
          <p:spPr bwMode="auto">
            <a:xfrm>
              <a:off x="4143375" y="4894263"/>
              <a:ext cx="19050" cy="3238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9" name="Rectangle 82">
              <a:extLst>
                <a:ext uri="{FF2B5EF4-FFF2-40B4-BE49-F238E27FC236}">
                  <a16:creationId xmlns:a16="http://schemas.microsoft.com/office/drawing/2014/main" id="{AC4F69F7-0BA0-4C6B-BB17-F0E67783610F}"/>
                </a:ext>
              </a:extLst>
            </p:cNvPr>
            <p:cNvSpPr>
              <a:spLocks noChangeArrowheads="1"/>
            </p:cNvSpPr>
            <p:nvPr/>
          </p:nvSpPr>
          <p:spPr bwMode="auto">
            <a:xfrm>
              <a:off x="4162425" y="5199063"/>
              <a:ext cx="70485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0" name="Rectangle 83">
              <a:extLst>
                <a:ext uri="{FF2B5EF4-FFF2-40B4-BE49-F238E27FC236}">
                  <a16:creationId xmlns:a16="http://schemas.microsoft.com/office/drawing/2014/main" id="{BF119D7F-D270-4358-B24B-8D53225A7751}"/>
                </a:ext>
              </a:extLst>
            </p:cNvPr>
            <p:cNvSpPr>
              <a:spLocks noChangeArrowheads="1"/>
            </p:cNvSpPr>
            <p:nvPr/>
          </p:nvSpPr>
          <p:spPr bwMode="auto">
            <a:xfrm>
              <a:off x="4848225" y="4913313"/>
              <a:ext cx="19050" cy="3048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5" name="Rectangle 88">
              <a:extLst>
                <a:ext uri="{FF2B5EF4-FFF2-40B4-BE49-F238E27FC236}">
                  <a16:creationId xmlns:a16="http://schemas.microsoft.com/office/drawing/2014/main" id="{D7146E42-FAC4-47A8-93DC-AE984C4EE2FC}"/>
                </a:ext>
              </a:extLst>
            </p:cNvPr>
            <p:cNvSpPr>
              <a:spLocks noChangeArrowheads="1"/>
            </p:cNvSpPr>
            <p:nvPr/>
          </p:nvSpPr>
          <p:spPr bwMode="auto">
            <a:xfrm>
              <a:off x="5572125" y="5199063"/>
              <a:ext cx="70485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0" name="Rectangle 93">
              <a:extLst>
                <a:ext uri="{FF2B5EF4-FFF2-40B4-BE49-F238E27FC236}">
                  <a16:creationId xmlns:a16="http://schemas.microsoft.com/office/drawing/2014/main" id="{8506517E-4F89-4A23-91A6-C3CFA6AB7540}"/>
                </a:ext>
              </a:extLst>
            </p:cNvPr>
            <p:cNvSpPr>
              <a:spLocks noChangeArrowheads="1"/>
            </p:cNvSpPr>
            <p:nvPr/>
          </p:nvSpPr>
          <p:spPr bwMode="auto">
            <a:xfrm>
              <a:off x="8372475" y="4894263"/>
              <a:ext cx="19050" cy="3238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1" name="Rectangle 94">
              <a:extLst>
                <a:ext uri="{FF2B5EF4-FFF2-40B4-BE49-F238E27FC236}">
                  <a16:creationId xmlns:a16="http://schemas.microsoft.com/office/drawing/2014/main" id="{7D5285CF-47DB-4C72-B0A9-328963381E7C}"/>
                </a:ext>
              </a:extLst>
            </p:cNvPr>
            <p:cNvSpPr>
              <a:spLocks noChangeArrowheads="1"/>
            </p:cNvSpPr>
            <p:nvPr/>
          </p:nvSpPr>
          <p:spPr bwMode="auto">
            <a:xfrm>
              <a:off x="8391525" y="5199063"/>
              <a:ext cx="70485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2" name="Rectangle 95">
              <a:extLst>
                <a:ext uri="{FF2B5EF4-FFF2-40B4-BE49-F238E27FC236}">
                  <a16:creationId xmlns:a16="http://schemas.microsoft.com/office/drawing/2014/main" id="{3267353A-1190-44EF-8708-6B005ED2D738}"/>
                </a:ext>
              </a:extLst>
            </p:cNvPr>
            <p:cNvSpPr>
              <a:spLocks noChangeArrowheads="1"/>
            </p:cNvSpPr>
            <p:nvPr/>
          </p:nvSpPr>
          <p:spPr bwMode="auto">
            <a:xfrm>
              <a:off x="9077325" y="4913313"/>
              <a:ext cx="19050" cy="3048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7" name="Rectangle 100">
              <a:extLst>
                <a:ext uri="{FF2B5EF4-FFF2-40B4-BE49-F238E27FC236}">
                  <a16:creationId xmlns:a16="http://schemas.microsoft.com/office/drawing/2014/main" id="{7D56378B-1E5A-483F-8EA0-F59AA6FAAC4E}"/>
                </a:ext>
              </a:extLst>
            </p:cNvPr>
            <p:cNvSpPr>
              <a:spLocks noChangeArrowheads="1"/>
            </p:cNvSpPr>
            <p:nvPr/>
          </p:nvSpPr>
          <p:spPr bwMode="auto">
            <a:xfrm>
              <a:off x="4162425" y="5503863"/>
              <a:ext cx="70485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2" name="Rectangle 105">
              <a:extLst>
                <a:ext uri="{FF2B5EF4-FFF2-40B4-BE49-F238E27FC236}">
                  <a16:creationId xmlns:a16="http://schemas.microsoft.com/office/drawing/2014/main" id="{F1F7D3AF-C559-4751-BD8C-084BBCBF0CA7}"/>
                </a:ext>
              </a:extLst>
            </p:cNvPr>
            <p:cNvSpPr>
              <a:spLocks noChangeArrowheads="1"/>
            </p:cNvSpPr>
            <p:nvPr/>
          </p:nvSpPr>
          <p:spPr bwMode="auto">
            <a:xfrm>
              <a:off x="5553075" y="5199063"/>
              <a:ext cx="19050" cy="3238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3" name="Rectangle 106">
              <a:extLst>
                <a:ext uri="{FF2B5EF4-FFF2-40B4-BE49-F238E27FC236}">
                  <a16:creationId xmlns:a16="http://schemas.microsoft.com/office/drawing/2014/main" id="{07C361CD-2C12-408F-959C-C4A4469A6CED}"/>
                </a:ext>
              </a:extLst>
            </p:cNvPr>
            <p:cNvSpPr>
              <a:spLocks noChangeArrowheads="1"/>
            </p:cNvSpPr>
            <p:nvPr/>
          </p:nvSpPr>
          <p:spPr bwMode="auto">
            <a:xfrm>
              <a:off x="5572125" y="5503863"/>
              <a:ext cx="70485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4" name="Rectangle 107">
              <a:extLst>
                <a:ext uri="{FF2B5EF4-FFF2-40B4-BE49-F238E27FC236}">
                  <a16:creationId xmlns:a16="http://schemas.microsoft.com/office/drawing/2014/main" id="{CCAA72ED-B020-4B5B-88EA-9429DF8E5B9E}"/>
                </a:ext>
              </a:extLst>
            </p:cNvPr>
            <p:cNvSpPr>
              <a:spLocks noChangeArrowheads="1"/>
            </p:cNvSpPr>
            <p:nvPr/>
          </p:nvSpPr>
          <p:spPr bwMode="auto">
            <a:xfrm>
              <a:off x="6257925" y="5218113"/>
              <a:ext cx="19050" cy="3048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Rectangle 112">
              <a:extLst>
                <a:ext uri="{FF2B5EF4-FFF2-40B4-BE49-F238E27FC236}">
                  <a16:creationId xmlns:a16="http://schemas.microsoft.com/office/drawing/2014/main" id="{1A470078-2107-408E-AE5C-2DE9A075FA69}"/>
                </a:ext>
              </a:extLst>
            </p:cNvPr>
            <p:cNvSpPr>
              <a:spLocks noChangeArrowheads="1"/>
            </p:cNvSpPr>
            <p:nvPr/>
          </p:nvSpPr>
          <p:spPr bwMode="auto">
            <a:xfrm>
              <a:off x="6981825" y="5503863"/>
              <a:ext cx="70485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Rectangle 117">
              <a:extLst>
                <a:ext uri="{FF2B5EF4-FFF2-40B4-BE49-F238E27FC236}">
                  <a16:creationId xmlns:a16="http://schemas.microsoft.com/office/drawing/2014/main" id="{AFCDB496-D4A7-4662-8998-DCC95068886B}"/>
                </a:ext>
              </a:extLst>
            </p:cNvPr>
            <p:cNvSpPr>
              <a:spLocks noChangeArrowheads="1"/>
            </p:cNvSpPr>
            <p:nvPr/>
          </p:nvSpPr>
          <p:spPr bwMode="auto">
            <a:xfrm>
              <a:off x="4143375" y="5503863"/>
              <a:ext cx="19050" cy="3238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5" name="Rectangle 118">
              <a:extLst>
                <a:ext uri="{FF2B5EF4-FFF2-40B4-BE49-F238E27FC236}">
                  <a16:creationId xmlns:a16="http://schemas.microsoft.com/office/drawing/2014/main" id="{9E44A4BD-BA99-408F-8B34-CEE44521448E}"/>
                </a:ext>
              </a:extLst>
            </p:cNvPr>
            <p:cNvSpPr>
              <a:spLocks noChangeArrowheads="1"/>
            </p:cNvSpPr>
            <p:nvPr/>
          </p:nvSpPr>
          <p:spPr bwMode="auto">
            <a:xfrm>
              <a:off x="4162425" y="5808663"/>
              <a:ext cx="70485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Rectangle 119">
              <a:extLst>
                <a:ext uri="{FF2B5EF4-FFF2-40B4-BE49-F238E27FC236}">
                  <a16:creationId xmlns:a16="http://schemas.microsoft.com/office/drawing/2014/main" id="{8B8DF6B9-275D-46BC-B3F2-657D46FBC9D4}"/>
                </a:ext>
              </a:extLst>
            </p:cNvPr>
            <p:cNvSpPr>
              <a:spLocks noChangeArrowheads="1"/>
            </p:cNvSpPr>
            <p:nvPr/>
          </p:nvSpPr>
          <p:spPr bwMode="auto">
            <a:xfrm>
              <a:off x="4848225" y="5522913"/>
              <a:ext cx="19050" cy="3048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Rectangle 124">
              <a:extLst>
                <a:ext uri="{FF2B5EF4-FFF2-40B4-BE49-F238E27FC236}">
                  <a16:creationId xmlns:a16="http://schemas.microsoft.com/office/drawing/2014/main" id="{B7122BE5-0CB5-4EFA-A35D-65D7D9DC81BF}"/>
                </a:ext>
              </a:extLst>
            </p:cNvPr>
            <p:cNvSpPr>
              <a:spLocks noChangeArrowheads="1"/>
            </p:cNvSpPr>
            <p:nvPr/>
          </p:nvSpPr>
          <p:spPr bwMode="auto">
            <a:xfrm>
              <a:off x="5572125" y="5808663"/>
              <a:ext cx="70485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6" name="Rectangle 129">
              <a:extLst>
                <a:ext uri="{FF2B5EF4-FFF2-40B4-BE49-F238E27FC236}">
                  <a16:creationId xmlns:a16="http://schemas.microsoft.com/office/drawing/2014/main" id="{079B7AD1-C1B8-4344-BAC2-E0BB489B4334}"/>
                </a:ext>
              </a:extLst>
            </p:cNvPr>
            <p:cNvSpPr>
              <a:spLocks noChangeArrowheads="1"/>
            </p:cNvSpPr>
            <p:nvPr/>
          </p:nvSpPr>
          <p:spPr bwMode="auto">
            <a:xfrm>
              <a:off x="6962775" y="5503863"/>
              <a:ext cx="19050" cy="3238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7" name="Rectangle 130">
              <a:extLst>
                <a:ext uri="{FF2B5EF4-FFF2-40B4-BE49-F238E27FC236}">
                  <a16:creationId xmlns:a16="http://schemas.microsoft.com/office/drawing/2014/main" id="{2801EA0D-6660-444F-BB0D-CFE17B3617B6}"/>
                </a:ext>
              </a:extLst>
            </p:cNvPr>
            <p:cNvSpPr>
              <a:spLocks noChangeArrowheads="1"/>
            </p:cNvSpPr>
            <p:nvPr/>
          </p:nvSpPr>
          <p:spPr bwMode="auto">
            <a:xfrm>
              <a:off x="6981825" y="5808663"/>
              <a:ext cx="70485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8" name="Rectangle 131">
              <a:extLst>
                <a:ext uri="{FF2B5EF4-FFF2-40B4-BE49-F238E27FC236}">
                  <a16:creationId xmlns:a16="http://schemas.microsoft.com/office/drawing/2014/main" id="{F0C1F702-FAA4-416A-9FF6-F668E0D7ACD9}"/>
                </a:ext>
              </a:extLst>
            </p:cNvPr>
            <p:cNvSpPr>
              <a:spLocks noChangeArrowheads="1"/>
            </p:cNvSpPr>
            <p:nvPr/>
          </p:nvSpPr>
          <p:spPr bwMode="auto">
            <a:xfrm>
              <a:off x="7667625" y="5522913"/>
              <a:ext cx="19050" cy="3048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1" name="Rectangle 134">
              <a:extLst>
                <a:ext uri="{FF2B5EF4-FFF2-40B4-BE49-F238E27FC236}">
                  <a16:creationId xmlns:a16="http://schemas.microsoft.com/office/drawing/2014/main" id="{1A8F171D-4B34-402A-A3B5-0493F2648B17}"/>
                </a:ext>
              </a:extLst>
            </p:cNvPr>
            <p:cNvSpPr>
              <a:spLocks noChangeArrowheads="1"/>
            </p:cNvSpPr>
            <p:nvPr/>
          </p:nvSpPr>
          <p:spPr bwMode="auto">
            <a:xfrm>
              <a:off x="5553075" y="5808663"/>
              <a:ext cx="19050" cy="3238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2" name="Rectangle 135">
              <a:extLst>
                <a:ext uri="{FF2B5EF4-FFF2-40B4-BE49-F238E27FC236}">
                  <a16:creationId xmlns:a16="http://schemas.microsoft.com/office/drawing/2014/main" id="{1B8C2C73-6C65-4B36-93D1-F83419F46E89}"/>
                </a:ext>
              </a:extLst>
            </p:cNvPr>
            <p:cNvSpPr>
              <a:spLocks noChangeArrowheads="1"/>
            </p:cNvSpPr>
            <p:nvPr/>
          </p:nvSpPr>
          <p:spPr bwMode="auto">
            <a:xfrm>
              <a:off x="5572125" y="6113463"/>
              <a:ext cx="704850"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3" name="Rectangle 136">
              <a:extLst>
                <a:ext uri="{FF2B5EF4-FFF2-40B4-BE49-F238E27FC236}">
                  <a16:creationId xmlns:a16="http://schemas.microsoft.com/office/drawing/2014/main" id="{CD4E7469-423C-4D44-A2D2-186E128C1BD3}"/>
                </a:ext>
              </a:extLst>
            </p:cNvPr>
            <p:cNvSpPr>
              <a:spLocks noChangeArrowheads="1"/>
            </p:cNvSpPr>
            <p:nvPr/>
          </p:nvSpPr>
          <p:spPr bwMode="auto">
            <a:xfrm>
              <a:off x="6257925" y="5827713"/>
              <a:ext cx="19050" cy="3048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0" name="Line 163">
              <a:extLst>
                <a:ext uri="{FF2B5EF4-FFF2-40B4-BE49-F238E27FC236}">
                  <a16:creationId xmlns:a16="http://schemas.microsoft.com/office/drawing/2014/main" id="{2C70FA84-CE23-4E9A-B82A-C7AD9BA69A36}"/>
                </a:ext>
              </a:extLst>
            </p:cNvPr>
            <p:cNvSpPr>
              <a:spLocks noChangeShapeType="1"/>
            </p:cNvSpPr>
            <p:nvPr/>
          </p:nvSpPr>
          <p:spPr bwMode="auto">
            <a:xfrm>
              <a:off x="9096375" y="4903788"/>
              <a:ext cx="1588" cy="1588"/>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1" name="Rectangle 164">
              <a:extLst>
                <a:ext uri="{FF2B5EF4-FFF2-40B4-BE49-F238E27FC236}">
                  <a16:creationId xmlns:a16="http://schemas.microsoft.com/office/drawing/2014/main" id="{B2A1D920-6D72-424E-9BD5-7A7A9CC7BDA9}"/>
                </a:ext>
              </a:extLst>
            </p:cNvPr>
            <p:cNvSpPr>
              <a:spLocks noChangeArrowheads="1"/>
            </p:cNvSpPr>
            <p:nvPr/>
          </p:nvSpPr>
          <p:spPr bwMode="auto">
            <a:xfrm>
              <a:off x="9096375" y="4903788"/>
              <a:ext cx="9525" cy="952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Line 165">
              <a:extLst>
                <a:ext uri="{FF2B5EF4-FFF2-40B4-BE49-F238E27FC236}">
                  <a16:creationId xmlns:a16="http://schemas.microsoft.com/office/drawing/2014/main" id="{C75A7CFB-02DE-4152-AEAB-083053A7B402}"/>
                </a:ext>
              </a:extLst>
            </p:cNvPr>
            <p:cNvSpPr>
              <a:spLocks noChangeShapeType="1"/>
            </p:cNvSpPr>
            <p:nvPr/>
          </p:nvSpPr>
          <p:spPr bwMode="auto">
            <a:xfrm>
              <a:off x="9096375" y="5208588"/>
              <a:ext cx="1588" cy="1588"/>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3" name="Rectangle 166">
              <a:extLst>
                <a:ext uri="{FF2B5EF4-FFF2-40B4-BE49-F238E27FC236}">
                  <a16:creationId xmlns:a16="http://schemas.microsoft.com/office/drawing/2014/main" id="{A9062026-0995-418E-B5AF-9EC9CF4F42C9}"/>
                </a:ext>
              </a:extLst>
            </p:cNvPr>
            <p:cNvSpPr>
              <a:spLocks noChangeArrowheads="1"/>
            </p:cNvSpPr>
            <p:nvPr/>
          </p:nvSpPr>
          <p:spPr bwMode="auto">
            <a:xfrm>
              <a:off x="9096375" y="5208588"/>
              <a:ext cx="9525" cy="952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25" name="Line 31">
            <a:extLst>
              <a:ext uri="{FF2B5EF4-FFF2-40B4-BE49-F238E27FC236}">
                <a16:creationId xmlns:a16="http://schemas.microsoft.com/office/drawing/2014/main" id="{5E192E0D-77CF-4F80-9C09-894043FBC043}"/>
              </a:ext>
            </a:extLst>
          </p:cNvPr>
          <p:cNvSpPr>
            <a:spLocks noChangeShapeType="1"/>
          </p:cNvSpPr>
          <p:nvPr/>
        </p:nvSpPr>
        <p:spPr bwMode="auto">
          <a:xfrm flipV="1">
            <a:off x="6402295" y="4271266"/>
            <a:ext cx="568510" cy="480708"/>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Book Antiqua" panose="02040602050305030304" pitchFamily="18" charset="0"/>
            </a:endParaRPr>
          </a:p>
        </p:txBody>
      </p:sp>
      <p:sp>
        <p:nvSpPr>
          <p:cNvPr id="226" name="Line 31">
            <a:extLst>
              <a:ext uri="{FF2B5EF4-FFF2-40B4-BE49-F238E27FC236}">
                <a16:creationId xmlns:a16="http://schemas.microsoft.com/office/drawing/2014/main" id="{681495B2-4CAD-475B-A820-73858A0D3035}"/>
              </a:ext>
            </a:extLst>
          </p:cNvPr>
          <p:cNvSpPr>
            <a:spLocks noChangeShapeType="1"/>
          </p:cNvSpPr>
          <p:nvPr/>
        </p:nvSpPr>
        <p:spPr bwMode="auto">
          <a:xfrm flipV="1">
            <a:off x="6429375" y="4884854"/>
            <a:ext cx="549460" cy="13926"/>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Book Antiqua" panose="02040602050305030304" pitchFamily="18" charset="0"/>
            </a:endParaRPr>
          </a:p>
        </p:txBody>
      </p:sp>
      <p:sp>
        <p:nvSpPr>
          <p:cNvPr id="227" name="Line 31">
            <a:extLst>
              <a:ext uri="{FF2B5EF4-FFF2-40B4-BE49-F238E27FC236}">
                <a16:creationId xmlns:a16="http://schemas.microsoft.com/office/drawing/2014/main" id="{CEA4759A-068F-46B6-AE19-BC2C4C712792}"/>
              </a:ext>
            </a:extLst>
          </p:cNvPr>
          <p:cNvSpPr>
            <a:spLocks noChangeShapeType="1"/>
          </p:cNvSpPr>
          <p:nvPr/>
        </p:nvSpPr>
        <p:spPr bwMode="auto">
          <a:xfrm>
            <a:off x="6437128" y="5031660"/>
            <a:ext cx="568510" cy="480708"/>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Book Antiqua" panose="02040602050305030304" pitchFamily="18" charset="0"/>
            </a:endParaRPr>
          </a:p>
        </p:txBody>
      </p:sp>
      <p:sp>
        <p:nvSpPr>
          <p:cNvPr id="228" name="Line 31">
            <a:extLst>
              <a:ext uri="{FF2B5EF4-FFF2-40B4-BE49-F238E27FC236}">
                <a16:creationId xmlns:a16="http://schemas.microsoft.com/office/drawing/2014/main" id="{78A4D1F0-92D6-47C8-BD1B-4194AEC2493F}"/>
              </a:ext>
            </a:extLst>
          </p:cNvPr>
          <p:cNvSpPr>
            <a:spLocks noChangeShapeType="1"/>
          </p:cNvSpPr>
          <p:nvPr/>
        </p:nvSpPr>
        <p:spPr bwMode="auto">
          <a:xfrm flipV="1">
            <a:off x="7851590" y="4230359"/>
            <a:ext cx="549460" cy="13926"/>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Book Antiqua" panose="02040602050305030304" pitchFamily="18" charset="0"/>
            </a:endParaRPr>
          </a:p>
        </p:txBody>
      </p:sp>
      <p:sp>
        <p:nvSpPr>
          <p:cNvPr id="229" name="Line 31">
            <a:extLst>
              <a:ext uri="{FF2B5EF4-FFF2-40B4-BE49-F238E27FC236}">
                <a16:creationId xmlns:a16="http://schemas.microsoft.com/office/drawing/2014/main" id="{E50B8A83-5E98-4BF6-BDFC-6B85C7E4030D}"/>
              </a:ext>
            </a:extLst>
          </p:cNvPr>
          <p:cNvSpPr>
            <a:spLocks noChangeShapeType="1"/>
          </p:cNvSpPr>
          <p:nvPr/>
        </p:nvSpPr>
        <p:spPr bwMode="auto">
          <a:xfrm>
            <a:off x="7815262" y="4858976"/>
            <a:ext cx="604838" cy="367074"/>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Book Antiqua" panose="02040602050305030304" pitchFamily="18" charset="0"/>
            </a:endParaRPr>
          </a:p>
        </p:txBody>
      </p:sp>
      <p:sp>
        <p:nvSpPr>
          <p:cNvPr id="230" name="Line 31">
            <a:extLst>
              <a:ext uri="{FF2B5EF4-FFF2-40B4-BE49-F238E27FC236}">
                <a16:creationId xmlns:a16="http://schemas.microsoft.com/office/drawing/2014/main" id="{47179276-D3CF-414C-B75D-1EAABEBEE7D0}"/>
              </a:ext>
            </a:extLst>
          </p:cNvPr>
          <p:cNvSpPr>
            <a:spLocks noChangeShapeType="1"/>
          </p:cNvSpPr>
          <p:nvPr/>
        </p:nvSpPr>
        <p:spPr bwMode="auto">
          <a:xfrm>
            <a:off x="7822350" y="5479048"/>
            <a:ext cx="635850" cy="30480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Book Antiqua" panose="02040602050305030304" pitchFamily="18" charset="0"/>
            </a:endParaRPr>
          </a:p>
        </p:txBody>
      </p:sp>
      <p:sp>
        <p:nvSpPr>
          <p:cNvPr id="231" name="Line 31">
            <a:extLst>
              <a:ext uri="{FF2B5EF4-FFF2-40B4-BE49-F238E27FC236}">
                <a16:creationId xmlns:a16="http://schemas.microsoft.com/office/drawing/2014/main" id="{2CB25A27-DEA5-42D1-962E-E25FD94B66A9}"/>
              </a:ext>
            </a:extLst>
          </p:cNvPr>
          <p:cNvSpPr>
            <a:spLocks noChangeShapeType="1"/>
          </p:cNvSpPr>
          <p:nvPr/>
        </p:nvSpPr>
        <p:spPr bwMode="auto">
          <a:xfrm>
            <a:off x="9222581" y="5130412"/>
            <a:ext cx="604838" cy="367074"/>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Book Antiqua" panose="02040602050305030304" pitchFamily="18" charset="0"/>
            </a:endParaRPr>
          </a:p>
        </p:txBody>
      </p:sp>
      <p:sp>
        <p:nvSpPr>
          <p:cNvPr id="232" name="Line 31">
            <a:extLst>
              <a:ext uri="{FF2B5EF4-FFF2-40B4-BE49-F238E27FC236}">
                <a16:creationId xmlns:a16="http://schemas.microsoft.com/office/drawing/2014/main" id="{8BC8EFD0-B9BD-47AB-98E1-5A4654EDA6B1}"/>
              </a:ext>
            </a:extLst>
          </p:cNvPr>
          <p:cNvSpPr>
            <a:spLocks noChangeShapeType="1"/>
          </p:cNvSpPr>
          <p:nvPr/>
        </p:nvSpPr>
        <p:spPr bwMode="auto">
          <a:xfrm flipV="1">
            <a:off x="9229725" y="5519962"/>
            <a:ext cx="604838" cy="367074"/>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Book Antiqua" panose="02040602050305030304" pitchFamily="18" charset="0"/>
            </a:endParaRPr>
          </a:p>
        </p:txBody>
      </p:sp>
      <p:sp>
        <p:nvSpPr>
          <p:cNvPr id="233" name="Line 31">
            <a:extLst>
              <a:ext uri="{FF2B5EF4-FFF2-40B4-BE49-F238E27FC236}">
                <a16:creationId xmlns:a16="http://schemas.microsoft.com/office/drawing/2014/main" id="{9AFC28CA-0DFE-454C-94FC-F8D87F99B71A}"/>
              </a:ext>
            </a:extLst>
          </p:cNvPr>
          <p:cNvSpPr>
            <a:spLocks noChangeShapeType="1"/>
          </p:cNvSpPr>
          <p:nvPr/>
        </p:nvSpPr>
        <p:spPr bwMode="auto">
          <a:xfrm>
            <a:off x="9222581" y="4243774"/>
            <a:ext cx="568510" cy="220692"/>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Book Antiqua" panose="02040602050305030304" pitchFamily="18" charset="0"/>
            </a:endParaRPr>
          </a:p>
        </p:txBody>
      </p:sp>
      <p:sp>
        <p:nvSpPr>
          <p:cNvPr id="234" name="Line 31">
            <a:extLst>
              <a:ext uri="{FF2B5EF4-FFF2-40B4-BE49-F238E27FC236}">
                <a16:creationId xmlns:a16="http://schemas.microsoft.com/office/drawing/2014/main" id="{328704AE-C717-42FD-BD35-1A6E26A04166}"/>
              </a:ext>
            </a:extLst>
          </p:cNvPr>
          <p:cNvSpPr>
            <a:spLocks noChangeShapeType="1"/>
          </p:cNvSpPr>
          <p:nvPr/>
        </p:nvSpPr>
        <p:spPr bwMode="auto">
          <a:xfrm flipV="1">
            <a:off x="7785414" y="4530034"/>
            <a:ext cx="2006286" cy="278341"/>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Book Antiqua" panose="02040602050305030304" pitchFamily="18" charset="0"/>
            </a:endParaRPr>
          </a:p>
        </p:txBody>
      </p:sp>
      <p:sp>
        <p:nvSpPr>
          <p:cNvPr id="235" name="Line 31">
            <a:extLst>
              <a:ext uri="{FF2B5EF4-FFF2-40B4-BE49-F238E27FC236}">
                <a16:creationId xmlns:a16="http://schemas.microsoft.com/office/drawing/2014/main" id="{7239BBE9-5EAA-4CF1-9732-29FAB2F3DDB2}"/>
              </a:ext>
            </a:extLst>
          </p:cNvPr>
          <p:cNvSpPr>
            <a:spLocks noChangeShapeType="1"/>
          </p:cNvSpPr>
          <p:nvPr/>
        </p:nvSpPr>
        <p:spPr bwMode="auto">
          <a:xfrm>
            <a:off x="10646568" y="4550739"/>
            <a:ext cx="604838" cy="367074"/>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Book Antiqua" panose="02040602050305030304" pitchFamily="18" charset="0"/>
            </a:endParaRPr>
          </a:p>
        </p:txBody>
      </p:sp>
      <p:sp>
        <p:nvSpPr>
          <p:cNvPr id="236" name="Line 31">
            <a:extLst>
              <a:ext uri="{FF2B5EF4-FFF2-40B4-BE49-F238E27FC236}">
                <a16:creationId xmlns:a16="http://schemas.microsoft.com/office/drawing/2014/main" id="{3E44FDBD-FE79-4442-B34D-09471D40DE18}"/>
              </a:ext>
            </a:extLst>
          </p:cNvPr>
          <p:cNvSpPr>
            <a:spLocks noChangeShapeType="1"/>
          </p:cNvSpPr>
          <p:nvPr/>
        </p:nvSpPr>
        <p:spPr bwMode="auto">
          <a:xfrm flipV="1">
            <a:off x="10646568" y="4940289"/>
            <a:ext cx="611982" cy="509572"/>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latin typeface="Book Antiqua" panose="02040602050305030304" pitchFamily="18" charset="0"/>
            </a:endParaRPr>
          </a:p>
        </p:txBody>
      </p:sp>
      <p:sp>
        <p:nvSpPr>
          <p:cNvPr id="237" name="Rectangle 109">
            <a:extLst>
              <a:ext uri="{FF2B5EF4-FFF2-40B4-BE49-F238E27FC236}">
                <a16:creationId xmlns:a16="http://schemas.microsoft.com/office/drawing/2014/main" id="{5362A3E5-5926-429E-876C-57F113CD42E9}"/>
              </a:ext>
            </a:extLst>
          </p:cNvPr>
          <p:cNvSpPr>
            <a:spLocks noChangeArrowheads="1"/>
          </p:cNvSpPr>
          <p:nvPr/>
        </p:nvSpPr>
        <p:spPr bwMode="auto">
          <a:xfrm>
            <a:off x="26377" y="3783303"/>
            <a:ext cx="6934630" cy="2693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Aft>
                <a:spcPts val="600"/>
              </a:spcAft>
            </a:pPr>
            <a:r>
              <a:rPr lang="en-US" altLang="en-US" sz="2400" dirty="0">
                <a:latin typeface="Book Antiqua" panose="02040602050305030304" pitchFamily="18" charset="0"/>
              </a:rPr>
              <a:t>Find the Critical path:</a:t>
            </a:r>
          </a:p>
          <a:p>
            <a:pPr eaLnBrk="1" hangingPunct="1">
              <a:spcAft>
                <a:spcPts val="600"/>
              </a:spcAft>
            </a:pPr>
            <a:r>
              <a:rPr lang="en-US" altLang="en-US" sz="2400" dirty="0">
                <a:latin typeface="Book Antiqua" panose="02040602050305030304" pitchFamily="18" charset="0"/>
              </a:rPr>
              <a:t>Compute </a:t>
            </a:r>
            <a:r>
              <a:rPr lang="en-US" altLang="en-US" sz="2400" dirty="0">
                <a:latin typeface="Book Antiqua" panose="02040602050305030304" pitchFamily="18" charset="0"/>
                <a:sym typeface="Symbol" panose="05050102010706020507" pitchFamily="18" charset="2"/>
              </a:rPr>
              <a:t></a:t>
            </a:r>
            <a:r>
              <a:rPr lang="en-US" altLang="en-US" sz="2400" baseline="-25000" dirty="0">
                <a:latin typeface="Book Antiqua" panose="02040602050305030304" pitchFamily="18" charset="0"/>
              </a:rPr>
              <a:t>cp</a:t>
            </a:r>
            <a:endParaRPr lang="en-US" altLang="en-US" sz="2400" dirty="0">
              <a:latin typeface="Book Antiqua" panose="02040602050305030304" pitchFamily="18" charset="0"/>
            </a:endParaRPr>
          </a:p>
          <a:p>
            <a:pPr eaLnBrk="1" hangingPunct="1">
              <a:spcAft>
                <a:spcPts val="600"/>
              </a:spcAft>
            </a:pPr>
            <a:r>
              <a:rPr lang="en-US" altLang="en-US" sz="2400" dirty="0">
                <a:latin typeface="Book Antiqua" panose="02040602050305030304" pitchFamily="18" charset="0"/>
              </a:rPr>
              <a:t>Compute </a:t>
            </a:r>
            <a:r>
              <a:rPr lang="en-US" altLang="en-US" sz="2400" dirty="0">
                <a:latin typeface="Book Antiqua" panose="02040602050305030304" pitchFamily="18" charset="0"/>
                <a:sym typeface="Symbol" panose="05050102010706020507" pitchFamily="18" charset="2"/>
              </a:rPr>
              <a:t></a:t>
            </a:r>
            <a:r>
              <a:rPr lang="en-US" altLang="en-US" sz="2400" baseline="-25000" dirty="0">
                <a:latin typeface="Book Antiqua" panose="02040602050305030304" pitchFamily="18" charset="0"/>
              </a:rPr>
              <a:t>cp</a:t>
            </a:r>
            <a:endParaRPr lang="en-US" altLang="en-US" sz="2400" dirty="0">
              <a:latin typeface="Book Antiqua" panose="02040602050305030304" pitchFamily="18" charset="0"/>
            </a:endParaRPr>
          </a:p>
          <a:p>
            <a:pPr eaLnBrk="1" hangingPunct="1">
              <a:spcAft>
                <a:spcPts val="600"/>
              </a:spcAft>
            </a:pPr>
            <a:r>
              <a:rPr lang="en-US" altLang="en-US" sz="2400" dirty="0">
                <a:latin typeface="Book Antiqua" panose="02040602050305030304" pitchFamily="18" charset="0"/>
              </a:rPr>
              <a:t>Compute P(T</a:t>
            </a:r>
            <a:r>
              <a:rPr lang="en-US" altLang="en-US" sz="2400" baseline="-25000" dirty="0">
                <a:latin typeface="Book Antiqua" panose="02040602050305030304" pitchFamily="18" charset="0"/>
              </a:rPr>
              <a:t>CP </a:t>
            </a:r>
            <a:r>
              <a:rPr lang="en-US" altLang="en-US" sz="2400" dirty="0">
                <a:latin typeface="Book Antiqua" panose="02040602050305030304" pitchFamily="18" charset="0"/>
              </a:rPr>
              <a:t>≤ 43) and P(43 ≤ T</a:t>
            </a:r>
            <a:r>
              <a:rPr lang="en-US" altLang="en-US" sz="2400" baseline="-25000" dirty="0">
                <a:latin typeface="Book Antiqua" panose="02040602050305030304" pitchFamily="18" charset="0"/>
              </a:rPr>
              <a:t>CP</a:t>
            </a:r>
            <a:r>
              <a:rPr lang="en-US" altLang="en-US" sz="2400" dirty="0">
                <a:latin typeface="Book Antiqua" panose="02040602050305030304" pitchFamily="18" charset="0"/>
              </a:rPr>
              <a:t>≤ 48)</a:t>
            </a:r>
          </a:p>
          <a:p>
            <a:pPr eaLnBrk="1" hangingPunct="1">
              <a:spcAft>
                <a:spcPts val="600"/>
              </a:spcAft>
            </a:pPr>
            <a:r>
              <a:rPr lang="en-US" altLang="en-US" sz="2400" dirty="0">
                <a:latin typeface="Book Antiqua" panose="02040602050305030304" pitchFamily="18" charset="0"/>
              </a:rPr>
              <a:t>Compute K where Prob(T</a:t>
            </a:r>
            <a:r>
              <a:rPr lang="en-US" altLang="en-US" sz="2400" baseline="-25000" dirty="0">
                <a:latin typeface="Book Antiqua" panose="02040602050305030304" pitchFamily="18" charset="0"/>
              </a:rPr>
              <a:t>CP</a:t>
            </a:r>
            <a:r>
              <a:rPr lang="en-US" altLang="en-US" sz="2400" dirty="0">
                <a:latin typeface="Book Antiqua" panose="02040602050305030304" pitchFamily="18" charset="0"/>
              </a:rPr>
              <a:t>≤ K)= 80%?</a:t>
            </a:r>
          </a:p>
          <a:p>
            <a:pPr eaLnBrk="1" hangingPunct="1">
              <a:spcAft>
                <a:spcPts val="600"/>
              </a:spcAft>
            </a:pPr>
            <a:r>
              <a:rPr lang="en-US" altLang="en-US" sz="2400" dirty="0">
                <a:latin typeface="Book Antiqua" panose="02040602050305030304" pitchFamily="18" charset="0"/>
              </a:rPr>
              <a:t>Compute ( </a:t>
            </a:r>
            <a:r>
              <a:rPr lang="en-US" altLang="en-US" sz="2400" dirty="0" err="1">
                <a:latin typeface="Book Antiqua" panose="02040602050305030304" pitchFamily="18" charset="0"/>
              </a:rPr>
              <a:t>T</a:t>
            </a:r>
            <a:r>
              <a:rPr lang="en-US" altLang="en-US" sz="2400" baseline="-25000" dirty="0" err="1">
                <a:latin typeface="Book Antiqua" panose="02040602050305030304" pitchFamily="18" charset="0"/>
              </a:rPr>
              <a:t>Project</a:t>
            </a:r>
            <a:r>
              <a:rPr lang="en-US" altLang="en-US" sz="2400" dirty="0">
                <a:latin typeface="Book Antiqua" panose="02040602050305030304" pitchFamily="18" charset="0"/>
              </a:rPr>
              <a:t>≤ 46)?</a:t>
            </a:r>
          </a:p>
        </p:txBody>
      </p:sp>
    </p:spTree>
    <p:extLst>
      <p:ext uri="{BB962C8B-B14F-4D97-AF65-F5344CB8AC3E}">
        <p14:creationId xmlns:p14="http://schemas.microsoft.com/office/powerpoint/2010/main" val="3660622957"/>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40"/>
                                        </p:tgtEl>
                                      </p:cBhvr>
                                    </p:animEffect>
                                    <p:set>
                                      <p:cBhvr>
                                        <p:cTn id="7" dur="1" fill="hold">
                                          <p:stCondLst>
                                            <p:cond delay="499"/>
                                          </p:stCondLst>
                                        </p:cTn>
                                        <p:tgtEl>
                                          <p:spTgt spid="4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43"/>
                                        </p:tgtEl>
                                      </p:cBhvr>
                                    </p:animEffect>
                                    <p:set>
                                      <p:cBhvr>
                                        <p:cTn id="12" dur="1" fill="hold">
                                          <p:stCondLst>
                                            <p:cond delay="499"/>
                                          </p:stCondLst>
                                        </p:cTn>
                                        <p:tgtEl>
                                          <p:spTgt spid="4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44"/>
                                        </p:tgtEl>
                                      </p:cBhvr>
                                    </p:animEffect>
                                    <p:set>
                                      <p:cBhvr>
                                        <p:cTn id="17" dur="1" fill="hold">
                                          <p:stCondLst>
                                            <p:cond delay="499"/>
                                          </p:stCondLst>
                                        </p:cTn>
                                        <p:tgtEl>
                                          <p:spTgt spid="4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24"/>
                                        </p:tgtEl>
                                        <p:attrNameLst>
                                          <p:attrName>style.visibility</p:attrName>
                                        </p:attrNameLst>
                                      </p:cBhvr>
                                      <p:to>
                                        <p:strVal val="visible"/>
                                      </p:to>
                                    </p:set>
                                    <p:animEffect transition="in" filter="fade">
                                      <p:cBhvr>
                                        <p:cTn id="22" dur="500"/>
                                        <p:tgtEl>
                                          <p:spTgt spid="22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25"/>
                                        </p:tgtEl>
                                        <p:attrNameLst>
                                          <p:attrName>style.visibility</p:attrName>
                                        </p:attrNameLst>
                                      </p:cBhvr>
                                      <p:to>
                                        <p:strVal val="visible"/>
                                      </p:to>
                                    </p:set>
                                    <p:animEffect transition="in" filter="fade">
                                      <p:cBhvr>
                                        <p:cTn id="27" dur="500"/>
                                        <p:tgtEl>
                                          <p:spTgt spid="22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6"/>
                                        </p:tgtEl>
                                        <p:attrNameLst>
                                          <p:attrName>style.visibility</p:attrName>
                                        </p:attrNameLst>
                                      </p:cBhvr>
                                      <p:to>
                                        <p:strVal val="visible"/>
                                      </p:to>
                                    </p:set>
                                    <p:animEffect transition="in" filter="fade">
                                      <p:cBhvr>
                                        <p:cTn id="32" dur="500"/>
                                        <p:tgtEl>
                                          <p:spTgt spid="22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27"/>
                                        </p:tgtEl>
                                        <p:attrNameLst>
                                          <p:attrName>style.visibility</p:attrName>
                                        </p:attrNameLst>
                                      </p:cBhvr>
                                      <p:to>
                                        <p:strVal val="visible"/>
                                      </p:to>
                                    </p:set>
                                    <p:animEffect transition="in" filter="fade">
                                      <p:cBhvr>
                                        <p:cTn id="37" dur="500"/>
                                        <p:tgtEl>
                                          <p:spTgt spid="22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28"/>
                                        </p:tgtEl>
                                        <p:attrNameLst>
                                          <p:attrName>style.visibility</p:attrName>
                                        </p:attrNameLst>
                                      </p:cBhvr>
                                      <p:to>
                                        <p:strVal val="visible"/>
                                      </p:to>
                                    </p:set>
                                    <p:animEffect transition="in" filter="fade">
                                      <p:cBhvr>
                                        <p:cTn id="42" dur="500"/>
                                        <p:tgtEl>
                                          <p:spTgt spid="22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29"/>
                                        </p:tgtEl>
                                        <p:attrNameLst>
                                          <p:attrName>style.visibility</p:attrName>
                                        </p:attrNameLst>
                                      </p:cBhvr>
                                      <p:to>
                                        <p:strVal val="visible"/>
                                      </p:to>
                                    </p:set>
                                    <p:animEffect transition="in" filter="fade">
                                      <p:cBhvr>
                                        <p:cTn id="47" dur="500"/>
                                        <p:tgtEl>
                                          <p:spTgt spid="22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30"/>
                                        </p:tgtEl>
                                        <p:attrNameLst>
                                          <p:attrName>style.visibility</p:attrName>
                                        </p:attrNameLst>
                                      </p:cBhvr>
                                      <p:to>
                                        <p:strVal val="visible"/>
                                      </p:to>
                                    </p:set>
                                    <p:animEffect transition="in" filter="fade">
                                      <p:cBhvr>
                                        <p:cTn id="52" dur="500"/>
                                        <p:tgtEl>
                                          <p:spTgt spid="23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31"/>
                                        </p:tgtEl>
                                        <p:attrNameLst>
                                          <p:attrName>style.visibility</p:attrName>
                                        </p:attrNameLst>
                                      </p:cBhvr>
                                      <p:to>
                                        <p:strVal val="visible"/>
                                      </p:to>
                                    </p:set>
                                    <p:animEffect transition="in" filter="fade">
                                      <p:cBhvr>
                                        <p:cTn id="57" dur="500"/>
                                        <p:tgtEl>
                                          <p:spTgt spid="23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32"/>
                                        </p:tgtEl>
                                        <p:attrNameLst>
                                          <p:attrName>style.visibility</p:attrName>
                                        </p:attrNameLst>
                                      </p:cBhvr>
                                      <p:to>
                                        <p:strVal val="visible"/>
                                      </p:to>
                                    </p:set>
                                    <p:animEffect transition="in" filter="fade">
                                      <p:cBhvr>
                                        <p:cTn id="62" dur="500"/>
                                        <p:tgtEl>
                                          <p:spTgt spid="232"/>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33"/>
                                        </p:tgtEl>
                                        <p:attrNameLst>
                                          <p:attrName>style.visibility</p:attrName>
                                        </p:attrNameLst>
                                      </p:cBhvr>
                                      <p:to>
                                        <p:strVal val="visible"/>
                                      </p:to>
                                    </p:set>
                                    <p:animEffect transition="in" filter="fade">
                                      <p:cBhvr>
                                        <p:cTn id="67" dur="500"/>
                                        <p:tgtEl>
                                          <p:spTgt spid="233"/>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34"/>
                                        </p:tgtEl>
                                        <p:attrNameLst>
                                          <p:attrName>style.visibility</p:attrName>
                                        </p:attrNameLst>
                                      </p:cBhvr>
                                      <p:to>
                                        <p:strVal val="visible"/>
                                      </p:to>
                                    </p:set>
                                    <p:animEffect transition="in" filter="fade">
                                      <p:cBhvr>
                                        <p:cTn id="72" dur="500"/>
                                        <p:tgtEl>
                                          <p:spTgt spid="234"/>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35"/>
                                        </p:tgtEl>
                                        <p:attrNameLst>
                                          <p:attrName>style.visibility</p:attrName>
                                        </p:attrNameLst>
                                      </p:cBhvr>
                                      <p:to>
                                        <p:strVal val="visible"/>
                                      </p:to>
                                    </p:set>
                                    <p:animEffect transition="in" filter="fade">
                                      <p:cBhvr>
                                        <p:cTn id="77" dur="500"/>
                                        <p:tgtEl>
                                          <p:spTgt spid="235"/>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36"/>
                                        </p:tgtEl>
                                        <p:attrNameLst>
                                          <p:attrName>style.visibility</p:attrName>
                                        </p:attrNameLst>
                                      </p:cBhvr>
                                      <p:to>
                                        <p:strVal val="visible"/>
                                      </p:to>
                                    </p:set>
                                    <p:animEffect transition="in" filter="fade">
                                      <p:cBhvr>
                                        <p:cTn id="82" dur="500"/>
                                        <p:tgtEl>
                                          <p:spTgt spid="2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3" grpId="0" animBg="1"/>
      <p:bldP spid="44" grpId="0" animBg="1"/>
      <p:bldP spid="225" grpId="0" animBg="1"/>
      <p:bldP spid="226" grpId="0" animBg="1"/>
      <p:bldP spid="227" grpId="0" animBg="1"/>
      <p:bldP spid="228" grpId="0" animBg="1"/>
      <p:bldP spid="229" grpId="0" animBg="1"/>
      <p:bldP spid="230" grpId="0" animBg="1"/>
      <p:bldP spid="231" grpId="0" animBg="1"/>
      <p:bldP spid="232" grpId="0" animBg="1"/>
      <p:bldP spid="233" grpId="0" animBg="1"/>
      <p:bldP spid="234" grpId="0" animBg="1"/>
      <p:bldP spid="235" grpId="0" animBg="1"/>
      <p:bldP spid="236" grpId="0" animBg="1"/>
    </p:bldLst>
  </p:timing>
</p:sld>
</file>

<file path=ppt/theme/theme1.xml><?xml version="1.0" encoding="utf-8"?>
<a:theme xmlns:a="http://schemas.openxmlformats.org/drawingml/2006/main" name="Lean Thinking Final">
  <a:themeElements>
    <a:clrScheme name="Custom 22">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C000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63217</TotalTime>
  <Words>723</Words>
  <Application>Microsoft Office PowerPoint</Application>
  <PresentationFormat>Widescreen</PresentationFormat>
  <Paragraphs>107</Paragraphs>
  <Slides>14</Slides>
  <Notes>1</Notes>
  <HiddenSlides>0</HiddenSlides>
  <MMClips>1</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2</vt:i4>
      </vt:variant>
      <vt:variant>
        <vt:lpstr>Slide Titles</vt:lpstr>
      </vt:variant>
      <vt:variant>
        <vt:i4>14</vt:i4>
      </vt:variant>
    </vt:vector>
  </HeadingPairs>
  <TitlesOfParts>
    <vt:vector size="27" baseType="lpstr">
      <vt:lpstr>Arial</vt:lpstr>
      <vt:lpstr>Book Antiqua</vt:lpstr>
      <vt:lpstr>Garamond</vt:lpstr>
      <vt:lpstr>Impact</vt:lpstr>
      <vt:lpstr>MS Reference Sans Serif</vt:lpstr>
      <vt:lpstr>Symbol</vt:lpstr>
      <vt:lpstr>Times New Roman</vt:lpstr>
      <vt:lpstr>Verdana</vt:lpstr>
      <vt:lpstr>Wingdings</vt:lpstr>
      <vt:lpstr>Lean Thinking Final</vt:lpstr>
      <vt:lpstr>508 Lecture</vt:lpstr>
      <vt:lpstr>Worksheet</vt:lpstr>
      <vt:lpstr>Microsoft Excel Worksheet</vt:lpstr>
      <vt:lpstr>Program Evaluation and Review Technique (PERT)</vt:lpstr>
      <vt:lpstr>PowerPoint Presentation</vt:lpstr>
      <vt:lpstr>Activity Times in PERT</vt:lpstr>
      <vt:lpstr>99%, 95%, 90% Probability Levels</vt:lpstr>
      <vt:lpstr>Compute the Probability of Completing the Critical Path on Time</vt:lpstr>
      <vt:lpstr>Critical Path Method: Paths </vt:lpstr>
      <vt:lpstr>Probability of Completing CP in X days, and With P Probability</vt:lpstr>
      <vt:lpstr>Probability of Completing The Project in 12 days</vt:lpstr>
      <vt:lpstr>Practice PERT</vt:lpstr>
      <vt:lpstr>Find All Paths and the Critical Path(s)</vt:lpstr>
      <vt:lpstr>Probability of Completing Critical Path in ≤ K days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Greys Sosic</dc:creator>
  <cp:lastModifiedBy>Asef-Vaziri , Ardavan</cp:lastModifiedBy>
  <cp:revision>1270</cp:revision>
  <cp:lastPrinted>2021-08-25T16:42:58Z</cp:lastPrinted>
  <dcterms:created xsi:type="dcterms:W3CDTF">1995-06-17T23:31:02Z</dcterms:created>
  <dcterms:modified xsi:type="dcterms:W3CDTF">2024-03-22T18:52:02Z</dcterms:modified>
</cp:coreProperties>
</file>