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515" r:id="rId2"/>
    <p:sldId id="516" r:id="rId3"/>
    <p:sldId id="522" r:id="rId4"/>
    <p:sldId id="517" r:id="rId5"/>
    <p:sldId id="480" r:id="rId6"/>
    <p:sldId id="481" r:id="rId7"/>
    <p:sldId id="526" r:id="rId8"/>
    <p:sldId id="524" r:id="rId9"/>
    <p:sldId id="519" r:id="rId10"/>
    <p:sldId id="520" r:id="rId11"/>
    <p:sldId id="482" r:id="rId12"/>
    <p:sldId id="484" r:id="rId13"/>
    <p:sldId id="521" r:id="rId1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B2C"/>
    <a:srgbClr val="144421"/>
    <a:srgbClr val="000099"/>
    <a:srgbClr val="DB1F47"/>
    <a:srgbClr val="16741F"/>
    <a:srgbClr val="70201A"/>
    <a:srgbClr val="1A1A7E"/>
    <a:srgbClr val="1A1A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1" autoAdjust="0"/>
    <p:restoredTop sz="94399" autoAdjust="0"/>
  </p:normalViewPr>
  <p:slideViewPr>
    <p:cSldViewPr>
      <p:cViewPr varScale="1">
        <p:scale>
          <a:sx n="129" d="100"/>
          <a:sy n="129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1125" y="0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BB67EF9D-BD30-4DA6-A616-4A3EBAFA29A4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0325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1125" y="8950325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3632DB05-D611-493D-AC51-803E29848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540753-239F-478E-896C-27F7AF381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5DCEB-67F4-4462-A25F-7A53F7AE70F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63414-20C8-4543-9DFB-43C37B7605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3D641-1059-4AF2-8B6A-AD13B3F98FF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6F23-988E-4AC2-99C5-A5EB743C753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3F8A6-2A3F-4EC3-A380-A7630C8EA7D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7D2F6-F420-45A4-A071-3BE1DE6F485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6FC54-15C4-4151-A73A-5A823CE8F7C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D2C5-D27E-485A-BCA5-64526D79185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2D594-0985-4304-B120-B4905BC057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3F0898C-0C30-4FE1-A788-D70BD36DD879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064375" y="-63500"/>
            <a:ext cx="207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Consolidated Income Statement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7388" y="1517650"/>
          <a:ext cx="8132762" cy="4867275"/>
        </p:xfrm>
        <a:graphic>
          <a:graphicData uri="http://schemas.openxmlformats.org/presentationml/2006/ole">
            <p:oleObj spid="_x0000_s1026" name="Document" r:id="rId4" imgW="5627074" imgH="3376234" progId="Word.Document.8">
              <p:embed/>
            </p:oleObj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 noChangeAspect="1"/>
          </p:cNvGrpSpPr>
          <p:nvPr/>
        </p:nvGrpSpPr>
        <p:grpSpPr bwMode="auto">
          <a:xfrm>
            <a:off x="1074738" y="1395413"/>
            <a:ext cx="6376987" cy="5273675"/>
            <a:chOff x="83" y="1165"/>
            <a:chExt cx="3088" cy="2554"/>
          </a:xfrm>
        </p:grpSpPr>
        <p:sp>
          <p:nvSpPr>
            <p:cNvPr id="11268" name="Line 3"/>
            <p:cNvSpPr>
              <a:spLocks noChangeAspect="1" noChangeShapeType="1"/>
            </p:cNvSpPr>
            <p:nvPr/>
          </p:nvSpPr>
          <p:spPr bwMode="auto">
            <a:xfrm>
              <a:off x="314" y="1270"/>
              <a:ext cx="6" cy="21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Line 4"/>
            <p:cNvSpPr>
              <a:spLocks noChangeAspect="1" noChangeShapeType="1"/>
            </p:cNvSpPr>
            <p:nvPr/>
          </p:nvSpPr>
          <p:spPr bwMode="auto">
            <a:xfrm>
              <a:off x="320" y="3413"/>
              <a:ext cx="275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Line 5"/>
            <p:cNvSpPr>
              <a:spLocks noChangeAspect="1" noChangeShapeType="1"/>
            </p:cNvSpPr>
            <p:nvPr/>
          </p:nvSpPr>
          <p:spPr bwMode="auto">
            <a:xfrm>
              <a:off x="283" y="3099"/>
              <a:ext cx="88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6"/>
            <p:cNvSpPr>
              <a:spLocks noChangeAspect="1" noChangeShapeType="1"/>
            </p:cNvSpPr>
            <p:nvPr/>
          </p:nvSpPr>
          <p:spPr bwMode="auto">
            <a:xfrm>
              <a:off x="283" y="2699"/>
              <a:ext cx="131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7"/>
            <p:cNvSpPr>
              <a:spLocks noChangeAspect="1" noChangeShapeType="1"/>
            </p:cNvSpPr>
            <p:nvPr/>
          </p:nvSpPr>
          <p:spPr bwMode="auto">
            <a:xfrm>
              <a:off x="283" y="2280"/>
              <a:ext cx="210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Aspect="1" noChangeShapeType="1"/>
            </p:cNvSpPr>
            <p:nvPr/>
          </p:nvSpPr>
          <p:spPr bwMode="auto">
            <a:xfrm>
              <a:off x="283" y="1869"/>
              <a:ext cx="23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9"/>
            <p:cNvSpPr>
              <a:spLocks noChangeAspect="1" noChangeArrowheads="1"/>
            </p:cNvSpPr>
            <p:nvPr/>
          </p:nvSpPr>
          <p:spPr bwMode="auto">
            <a:xfrm>
              <a:off x="335" y="1165"/>
              <a:ext cx="43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</a:p>
          </p:txBody>
        </p:sp>
        <p:sp>
          <p:nvSpPr>
            <p:cNvPr id="11275" name="Freeform 10"/>
            <p:cNvSpPr>
              <a:spLocks noChangeAspect="1"/>
            </p:cNvSpPr>
            <p:nvPr/>
          </p:nvSpPr>
          <p:spPr bwMode="auto">
            <a:xfrm>
              <a:off x="1069" y="3099"/>
              <a:ext cx="502" cy="314"/>
            </a:xfrm>
            <a:custGeom>
              <a:avLst/>
              <a:gdLst>
                <a:gd name="T0" fmla="*/ 0 w 900"/>
                <a:gd name="T1" fmla="*/ 0 h 438"/>
                <a:gd name="T2" fmla="*/ 87 w 900"/>
                <a:gd name="T3" fmla="*/ 0 h 438"/>
                <a:gd name="T4" fmla="*/ 87 w 900"/>
                <a:gd name="T5" fmla="*/ 115 h 438"/>
                <a:gd name="T6" fmla="*/ 0 w 900"/>
                <a:gd name="T7" fmla="*/ 115 h 438"/>
                <a:gd name="T8" fmla="*/ 0 w 900"/>
                <a:gd name="T9" fmla="*/ 0 h 4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0"/>
                <a:gd name="T16" fmla="*/ 0 h 438"/>
                <a:gd name="T17" fmla="*/ 900 w 900"/>
                <a:gd name="T18" fmla="*/ 438 h 4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0" h="438">
                  <a:moveTo>
                    <a:pt x="0" y="0"/>
                  </a:moveTo>
                  <a:lnTo>
                    <a:pt x="899" y="0"/>
                  </a:lnTo>
                  <a:lnTo>
                    <a:pt x="899" y="437"/>
                  </a:lnTo>
                  <a:lnTo>
                    <a:pt x="0" y="43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11"/>
            <p:cNvSpPr>
              <a:spLocks noChangeAspect="1"/>
            </p:cNvSpPr>
            <p:nvPr/>
          </p:nvSpPr>
          <p:spPr bwMode="auto">
            <a:xfrm>
              <a:off x="1570" y="2699"/>
              <a:ext cx="462" cy="714"/>
            </a:xfrm>
            <a:custGeom>
              <a:avLst/>
              <a:gdLst>
                <a:gd name="T0" fmla="*/ 0 w 829"/>
                <a:gd name="T1" fmla="*/ 0 h 995"/>
                <a:gd name="T2" fmla="*/ 80 w 829"/>
                <a:gd name="T3" fmla="*/ 0 h 995"/>
                <a:gd name="T4" fmla="*/ 80 w 829"/>
                <a:gd name="T5" fmla="*/ 263 h 995"/>
                <a:gd name="T6" fmla="*/ 0 w 829"/>
                <a:gd name="T7" fmla="*/ 263 h 995"/>
                <a:gd name="T8" fmla="*/ 0 w 829"/>
                <a:gd name="T9" fmla="*/ 0 h 9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9"/>
                <a:gd name="T16" fmla="*/ 0 h 995"/>
                <a:gd name="T17" fmla="*/ 829 w 829"/>
                <a:gd name="T18" fmla="*/ 995 h 9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9" h="995">
                  <a:moveTo>
                    <a:pt x="0" y="0"/>
                  </a:moveTo>
                  <a:lnTo>
                    <a:pt x="828" y="0"/>
                  </a:lnTo>
                  <a:lnTo>
                    <a:pt x="828" y="994"/>
                  </a:lnTo>
                  <a:lnTo>
                    <a:pt x="0" y="99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12"/>
            <p:cNvSpPr>
              <a:spLocks noChangeAspect="1"/>
            </p:cNvSpPr>
            <p:nvPr/>
          </p:nvSpPr>
          <p:spPr bwMode="auto">
            <a:xfrm>
              <a:off x="2032" y="2278"/>
              <a:ext cx="282" cy="1135"/>
            </a:xfrm>
            <a:custGeom>
              <a:avLst/>
              <a:gdLst>
                <a:gd name="T0" fmla="*/ 0 w 507"/>
                <a:gd name="T1" fmla="*/ 0 h 1582"/>
                <a:gd name="T2" fmla="*/ 48 w 507"/>
                <a:gd name="T3" fmla="*/ 0 h 1582"/>
                <a:gd name="T4" fmla="*/ 48 w 507"/>
                <a:gd name="T5" fmla="*/ 419 h 1582"/>
                <a:gd name="T6" fmla="*/ 0 w 507"/>
                <a:gd name="T7" fmla="*/ 419 h 1582"/>
                <a:gd name="T8" fmla="*/ 0 w 507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7"/>
                <a:gd name="T16" fmla="*/ 0 h 1582"/>
                <a:gd name="T17" fmla="*/ 507 w 507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7" h="1582">
                  <a:moveTo>
                    <a:pt x="0" y="0"/>
                  </a:moveTo>
                  <a:lnTo>
                    <a:pt x="506" y="0"/>
                  </a:lnTo>
                  <a:lnTo>
                    <a:pt x="506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3"/>
            <p:cNvSpPr>
              <a:spLocks noChangeAspect="1"/>
            </p:cNvSpPr>
            <p:nvPr/>
          </p:nvSpPr>
          <p:spPr bwMode="auto">
            <a:xfrm>
              <a:off x="2308" y="2278"/>
              <a:ext cx="280" cy="1135"/>
            </a:xfrm>
            <a:custGeom>
              <a:avLst/>
              <a:gdLst>
                <a:gd name="T0" fmla="*/ 0 w 504"/>
                <a:gd name="T1" fmla="*/ 0 h 1582"/>
                <a:gd name="T2" fmla="*/ 48 w 504"/>
                <a:gd name="T3" fmla="*/ 0 h 1582"/>
                <a:gd name="T4" fmla="*/ 48 w 504"/>
                <a:gd name="T5" fmla="*/ 419 h 1582"/>
                <a:gd name="T6" fmla="*/ 0 w 504"/>
                <a:gd name="T7" fmla="*/ 419 h 1582"/>
                <a:gd name="T8" fmla="*/ 0 w 504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4"/>
                <a:gd name="T16" fmla="*/ 0 h 1582"/>
                <a:gd name="T17" fmla="*/ 504 w 504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4" h="1582">
                  <a:moveTo>
                    <a:pt x="0" y="0"/>
                  </a:moveTo>
                  <a:lnTo>
                    <a:pt x="500" y="0"/>
                  </a:lnTo>
                  <a:lnTo>
                    <a:pt x="503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4"/>
            <p:cNvSpPr>
              <a:spLocks noChangeAspect="1"/>
            </p:cNvSpPr>
            <p:nvPr/>
          </p:nvSpPr>
          <p:spPr bwMode="auto">
            <a:xfrm>
              <a:off x="2588" y="1866"/>
              <a:ext cx="503" cy="1547"/>
            </a:xfrm>
            <a:custGeom>
              <a:avLst/>
              <a:gdLst>
                <a:gd name="T0" fmla="*/ 0 w 903"/>
                <a:gd name="T1" fmla="*/ 0 h 2265"/>
                <a:gd name="T2" fmla="*/ 87 w 903"/>
                <a:gd name="T3" fmla="*/ 0 h 2265"/>
                <a:gd name="T4" fmla="*/ 87 w 903"/>
                <a:gd name="T5" fmla="*/ 492 h 2265"/>
                <a:gd name="T6" fmla="*/ 0 w 903"/>
                <a:gd name="T7" fmla="*/ 492 h 2265"/>
                <a:gd name="T8" fmla="*/ 0 w 903"/>
                <a:gd name="T9" fmla="*/ 0 h 2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3"/>
                <a:gd name="T16" fmla="*/ 0 h 2265"/>
                <a:gd name="T17" fmla="*/ 903 w 903"/>
                <a:gd name="T18" fmla="*/ 2265 h 22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3" h="2265">
                  <a:moveTo>
                    <a:pt x="0" y="0"/>
                  </a:moveTo>
                  <a:lnTo>
                    <a:pt x="902" y="0"/>
                  </a:lnTo>
                  <a:lnTo>
                    <a:pt x="902" y="2264"/>
                  </a:lnTo>
                  <a:lnTo>
                    <a:pt x="0" y="22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5"/>
            <p:cNvSpPr>
              <a:spLocks noChangeAspect="1"/>
            </p:cNvSpPr>
            <p:nvPr/>
          </p:nvSpPr>
          <p:spPr bwMode="auto">
            <a:xfrm>
              <a:off x="320" y="3166"/>
              <a:ext cx="749" cy="247"/>
            </a:xfrm>
            <a:custGeom>
              <a:avLst/>
              <a:gdLst>
                <a:gd name="T0" fmla="*/ 0 w 1342"/>
                <a:gd name="T1" fmla="*/ 0 h 345"/>
                <a:gd name="T2" fmla="*/ 130 w 1342"/>
                <a:gd name="T3" fmla="*/ 0 h 345"/>
                <a:gd name="T4" fmla="*/ 130 w 1342"/>
                <a:gd name="T5" fmla="*/ 90 h 345"/>
                <a:gd name="T6" fmla="*/ 0 w 1342"/>
                <a:gd name="T7" fmla="*/ 90 h 345"/>
                <a:gd name="T8" fmla="*/ 0 w 1342"/>
                <a:gd name="T9" fmla="*/ 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2"/>
                <a:gd name="T16" fmla="*/ 0 h 345"/>
                <a:gd name="T17" fmla="*/ 1342 w 1342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2" h="345">
                  <a:moveTo>
                    <a:pt x="0" y="0"/>
                  </a:moveTo>
                  <a:lnTo>
                    <a:pt x="1341" y="0"/>
                  </a:lnTo>
                  <a:lnTo>
                    <a:pt x="1341" y="344"/>
                  </a:lnTo>
                  <a:lnTo>
                    <a:pt x="0" y="34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6"/>
            <p:cNvSpPr>
              <a:spLocks noChangeAspect="1" noChangeArrowheads="1"/>
            </p:cNvSpPr>
            <p:nvPr/>
          </p:nvSpPr>
          <p:spPr bwMode="auto">
            <a:xfrm>
              <a:off x="83" y="3003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0.96</a:t>
              </a:r>
            </a:p>
          </p:txBody>
        </p:sp>
        <p:sp>
          <p:nvSpPr>
            <p:cNvPr id="11282" name="Rectangle 17"/>
            <p:cNvSpPr>
              <a:spLocks noChangeAspect="1" noChangeArrowheads="1"/>
            </p:cNvSpPr>
            <p:nvPr/>
          </p:nvSpPr>
          <p:spPr bwMode="auto">
            <a:xfrm>
              <a:off x="1186" y="3586"/>
              <a:ext cx="993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Time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 T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(weeks)</a:t>
              </a:r>
            </a:p>
          </p:txBody>
        </p:sp>
        <p:sp>
          <p:nvSpPr>
            <p:cNvPr id="11283" name="Rectangle 18"/>
            <p:cNvSpPr>
              <a:spLocks noChangeAspect="1" noChangeArrowheads="1"/>
            </p:cNvSpPr>
            <p:nvPr/>
          </p:nvSpPr>
          <p:spPr bwMode="auto">
            <a:xfrm>
              <a:off x="2571" y="2270"/>
              <a:ext cx="6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Accounts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Receivable</a:t>
              </a:r>
            </a:p>
          </p:txBody>
        </p:sp>
        <p:sp>
          <p:nvSpPr>
            <p:cNvPr id="11284" name="Rectangle 19"/>
            <p:cNvSpPr>
              <a:spLocks noChangeAspect="1" noChangeArrowheads="1"/>
            </p:cNvSpPr>
            <p:nvPr/>
          </p:nvSpPr>
          <p:spPr bwMode="auto">
            <a:xfrm>
              <a:off x="2282" y="2786"/>
              <a:ext cx="39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Finished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Goods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5" name="Rectangle 20"/>
            <p:cNvSpPr>
              <a:spLocks noChangeAspect="1" noChangeArrowheads="1"/>
            </p:cNvSpPr>
            <p:nvPr/>
          </p:nvSpPr>
          <p:spPr bwMode="auto">
            <a:xfrm rot="-5400000">
              <a:off x="1914" y="2763"/>
              <a:ext cx="483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1286" name="Rectangle 21"/>
            <p:cNvSpPr>
              <a:spLocks noChangeAspect="1" noChangeArrowheads="1"/>
            </p:cNvSpPr>
            <p:nvPr/>
          </p:nvSpPr>
          <p:spPr bwMode="auto">
            <a:xfrm>
              <a:off x="1562" y="2993"/>
              <a:ext cx="492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1287" name="Rectangle 22"/>
            <p:cNvSpPr>
              <a:spLocks noChangeAspect="1" noChangeArrowheads="1"/>
            </p:cNvSpPr>
            <p:nvPr/>
          </p:nvSpPr>
          <p:spPr bwMode="auto">
            <a:xfrm>
              <a:off x="1132" y="3164"/>
              <a:ext cx="3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Raw </a:t>
              </a:r>
            </a:p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Materials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8" name="Rectangle 23"/>
            <p:cNvSpPr>
              <a:spLocks noChangeAspect="1" noChangeArrowheads="1"/>
            </p:cNvSpPr>
            <p:nvPr/>
          </p:nvSpPr>
          <p:spPr bwMode="auto">
            <a:xfrm>
              <a:off x="335" y="3233"/>
              <a:ext cx="559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 Parts</a:t>
              </a:r>
            </a:p>
          </p:txBody>
        </p:sp>
        <p:sp>
          <p:nvSpPr>
            <p:cNvPr id="11289" name="Rectangle 24"/>
            <p:cNvSpPr>
              <a:spLocks noChangeAspect="1" noChangeArrowheads="1"/>
            </p:cNvSpPr>
            <p:nvPr/>
          </p:nvSpPr>
          <p:spPr bwMode="auto">
            <a:xfrm>
              <a:off x="588" y="3405"/>
              <a:ext cx="228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1208088" eaLnBrk="0" hangingPunct="0">
                <a:tabLst>
                  <a:tab pos="690563" algn="l"/>
                  <a:tab pos="2346325" algn="l"/>
                  <a:tab pos="3484563" algn="l"/>
                  <a:tab pos="4572000" algn="l"/>
                  <a:tab pos="5262563" algn="l"/>
                  <a:tab pos="6176963" algn="l"/>
                </a:tabLst>
              </a:pPr>
              <a:r>
                <a:rPr lang="en-US" sz="1000">
                  <a:latin typeface="Times New Roman" pitchFamily="18" charset="0"/>
                </a:rPr>
                <a:t>11.12</a:t>
              </a:r>
            </a:p>
          </p:txBody>
        </p:sp>
        <p:sp>
          <p:nvSpPr>
            <p:cNvPr id="11290" name="Rectangle 25"/>
            <p:cNvSpPr>
              <a:spLocks noChangeAspect="1" noChangeArrowheads="1"/>
            </p:cNvSpPr>
            <p:nvPr/>
          </p:nvSpPr>
          <p:spPr bwMode="auto">
            <a:xfrm>
              <a:off x="84" y="3199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0.77</a:t>
              </a:r>
            </a:p>
          </p:txBody>
        </p:sp>
        <p:sp>
          <p:nvSpPr>
            <p:cNvPr id="11291" name="Rectangle 26"/>
            <p:cNvSpPr>
              <a:spLocks noChangeAspect="1" noChangeArrowheads="1"/>
            </p:cNvSpPr>
            <p:nvPr/>
          </p:nvSpPr>
          <p:spPr bwMode="auto">
            <a:xfrm>
              <a:off x="83" y="2659"/>
              <a:ext cx="197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2.12</a:t>
              </a:r>
            </a:p>
          </p:txBody>
        </p:sp>
        <p:sp>
          <p:nvSpPr>
            <p:cNvPr id="11292" name="Rectangle 27"/>
            <p:cNvSpPr>
              <a:spLocks noChangeAspect="1" noChangeArrowheads="1"/>
            </p:cNvSpPr>
            <p:nvPr/>
          </p:nvSpPr>
          <p:spPr bwMode="auto">
            <a:xfrm>
              <a:off x="83" y="2211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3.38</a:t>
              </a:r>
            </a:p>
          </p:txBody>
        </p:sp>
        <p:sp>
          <p:nvSpPr>
            <p:cNvPr id="11293" name="Rectangle 28"/>
            <p:cNvSpPr>
              <a:spLocks noChangeAspect="1" noChangeArrowheads="1"/>
            </p:cNvSpPr>
            <p:nvPr/>
          </p:nvSpPr>
          <p:spPr bwMode="auto">
            <a:xfrm>
              <a:off x="110" y="1789"/>
              <a:ext cx="166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4.8</a:t>
              </a:r>
            </a:p>
          </p:txBody>
        </p:sp>
        <p:sp>
          <p:nvSpPr>
            <p:cNvPr id="11294" name="Rectangle 29"/>
            <p:cNvSpPr>
              <a:spLocks noChangeAspect="1" noChangeArrowheads="1"/>
            </p:cNvSpPr>
            <p:nvPr/>
          </p:nvSpPr>
          <p:spPr bwMode="auto">
            <a:xfrm>
              <a:off x="1183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6.75</a:t>
              </a:r>
            </a:p>
          </p:txBody>
        </p:sp>
        <p:sp>
          <p:nvSpPr>
            <p:cNvPr id="11295" name="Rectangle 30"/>
            <p:cNvSpPr>
              <a:spLocks noChangeAspect="1" noChangeArrowheads="1"/>
            </p:cNvSpPr>
            <p:nvPr/>
          </p:nvSpPr>
          <p:spPr bwMode="auto">
            <a:xfrm>
              <a:off x="1699" y="346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7.12</a:t>
              </a:r>
            </a:p>
          </p:txBody>
        </p:sp>
        <p:sp>
          <p:nvSpPr>
            <p:cNvPr id="11296" name="Rectangle 31"/>
            <p:cNvSpPr>
              <a:spLocks noChangeAspect="1" noChangeArrowheads="1"/>
            </p:cNvSpPr>
            <p:nvPr/>
          </p:nvSpPr>
          <p:spPr bwMode="auto">
            <a:xfrm>
              <a:off x="2057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3.14</a:t>
              </a:r>
            </a:p>
          </p:txBody>
        </p:sp>
        <p:sp>
          <p:nvSpPr>
            <p:cNvPr id="11297" name="Rectangle 32"/>
            <p:cNvSpPr>
              <a:spLocks noChangeAspect="1" noChangeArrowheads="1"/>
            </p:cNvSpPr>
            <p:nvPr/>
          </p:nvSpPr>
          <p:spPr bwMode="auto">
            <a:xfrm>
              <a:off x="2363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2.90</a:t>
              </a:r>
            </a:p>
          </p:txBody>
        </p:sp>
        <p:sp>
          <p:nvSpPr>
            <p:cNvPr id="11298" name="Rectangle 33"/>
            <p:cNvSpPr>
              <a:spLocks noChangeAspect="1" noChangeArrowheads="1"/>
            </p:cNvSpPr>
            <p:nvPr/>
          </p:nvSpPr>
          <p:spPr bwMode="auto">
            <a:xfrm>
              <a:off x="2720" y="345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5.80</a:t>
              </a:r>
            </a:p>
          </p:txBody>
        </p:sp>
      </p:grpSp>
      <p:sp>
        <p:nvSpPr>
          <p:cNvPr id="11267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Rate vs. Flow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25425"/>
            <a:ext cx="8928100" cy="762000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Improvement with Flow Analysis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508125"/>
            <a:ext cx="7883525" cy="5024438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Working capital in each department includes the amount of inventory in it.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Flow time here is the amount of time a cost dollar spends </a:t>
            </a:r>
            <a:br>
              <a:rPr lang="en-US" sz="2400" smtClean="0"/>
            </a:br>
            <a:r>
              <a:rPr lang="en-US" sz="2400" smtClean="0"/>
              <a:t>(on average) in that department.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We can then ask, “in which department does a reduction in flow time have the greatest impact on working capital?”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The larger the current flow time, the greater an impact in decreasing flow time will have on reducing working capital.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In the MBPF example, we learn that a 1 week reduction in AR would free up approximately $5MM to the firm!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05838" cy="863600"/>
          </a:xfrm>
        </p:spPr>
        <p:txBody>
          <a:bodyPr/>
          <a:lstStyle/>
          <a:p>
            <a:pPr eaLnBrk="1" hangingPunct="1"/>
            <a:r>
              <a:rPr lang="en-US" smtClean="0"/>
              <a:t>Inventory Turns (Turnover Ratio)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233488"/>
            <a:ext cx="8748713" cy="56245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smtClean="0"/>
              <a:t>How many times has your inventory been sold and then replaced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during the given time period?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					      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= Cost of Good Sold / Average Inventory = </a:t>
            </a:r>
            <a:r>
              <a:rPr lang="en-US" sz="2400" b="1" smtClean="0"/>
              <a:t> </a:t>
            </a:r>
            <a:r>
              <a:rPr lang="en-US" sz="2400" b="1" i="1" smtClean="0"/>
              <a:t>R / I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Little’s Law: </a:t>
            </a:r>
            <a:r>
              <a:rPr lang="en-US" sz="2400" i="1" smtClean="0"/>
              <a:t>I = RT</a:t>
            </a:r>
            <a:r>
              <a:rPr lang="en-US" sz="2400" smtClean="0"/>
              <a:t> </a:t>
            </a:r>
            <a:r>
              <a:rPr lang="en-US" sz="2400" smtClean="0">
                <a:sym typeface="Wingdings" pitchFamily="2" charset="2"/>
              </a:rPr>
              <a:t> </a:t>
            </a:r>
            <a:r>
              <a:rPr lang="en-US" sz="2400" smtClean="0"/>
              <a:t>Inventory Turns  = </a:t>
            </a:r>
            <a:r>
              <a:rPr lang="en-US" sz="2400" i="1" smtClean="0"/>
              <a:t>R / RT</a:t>
            </a:r>
            <a:r>
              <a:rPr lang="en-US" sz="2400" smtClean="0"/>
              <a:t> </a:t>
            </a:r>
            <a:r>
              <a:rPr lang="en-US" sz="2400" smtClean="0">
                <a:sym typeface="Wingdings" pitchFamily="2" charset="2"/>
              </a:rPr>
              <a:t> </a:t>
            </a:r>
            <a:r>
              <a:rPr lang="en-US" sz="2400" i="1" smtClean="0">
                <a:sym typeface="Wingdings" pitchFamily="2" charset="2"/>
              </a:rPr>
              <a:t>1/T</a:t>
            </a:r>
            <a:endParaRPr lang="en-US" sz="2400" i="1" smtClean="0"/>
          </a:p>
          <a:p>
            <a:pPr>
              <a:lnSpc>
                <a:spcPct val="80000"/>
              </a:lnSpc>
              <a:defRPr/>
            </a:pPr>
            <a:endParaRPr lang="en-US" sz="2400" i="1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is the </a:t>
            </a:r>
            <a:r>
              <a:rPr lang="en-US" sz="2400" b="1" smtClean="0"/>
              <a:t>reciprocal</a:t>
            </a:r>
            <a:r>
              <a:rPr lang="en-US" sz="2400" smtClean="0"/>
              <a:t> of average flow time. 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at MBPF 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=  ($175.8MM (Total throughput per year) / 			        $50.6MM (Avg. Inv) = 3.47 Turns per year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 noChangeAspect="1"/>
          </p:cNvGrpSpPr>
          <p:nvPr/>
        </p:nvGrpSpPr>
        <p:grpSpPr bwMode="auto">
          <a:xfrm>
            <a:off x="1697038" y="1293813"/>
            <a:ext cx="4927600" cy="5375275"/>
            <a:chOff x="2029" y="1497"/>
            <a:chExt cx="2390" cy="2172"/>
          </a:xfrm>
        </p:grpSpPr>
        <p:sp>
          <p:nvSpPr>
            <p:cNvPr id="14340" name="Line 3"/>
            <p:cNvSpPr>
              <a:spLocks noChangeAspect="1" noChangeShapeType="1"/>
            </p:cNvSpPr>
            <p:nvPr/>
          </p:nvSpPr>
          <p:spPr bwMode="auto">
            <a:xfrm>
              <a:off x="2461" y="3132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" name="Line 4"/>
            <p:cNvSpPr>
              <a:spLocks noChangeAspect="1" noChangeShapeType="1"/>
            </p:cNvSpPr>
            <p:nvPr/>
          </p:nvSpPr>
          <p:spPr bwMode="auto">
            <a:xfrm>
              <a:off x="2461" y="2866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Line 5"/>
            <p:cNvSpPr>
              <a:spLocks noChangeAspect="1" noChangeShapeType="1"/>
            </p:cNvSpPr>
            <p:nvPr/>
          </p:nvSpPr>
          <p:spPr bwMode="auto">
            <a:xfrm>
              <a:off x="2461" y="2601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6"/>
            <p:cNvSpPr>
              <a:spLocks noChangeAspect="1" noChangeShapeType="1"/>
            </p:cNvSpPr>
            <p:nvPr/>
          </p:nvSpPr>
          <p:spPr bwMode="auto">
            <a:xfrm>
              <a:off x="2461" y="2330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7"/>
            <p:cNvSpPr>
              <a:spLocks noChangeAspect="1" noChangeShapeType="1"/>
            </p:cNvSpPr>
            <p:nvPr/>
          </p:nvSpPr>
          <p:spPr bwMode="auto">
            <a:xfrm>
              <a:off x="2461" y="2064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8"/>
            <p:cNvSpPr>
              <a:spLocks noChangeAspect="1" noChangeArrowheads="1"/>
            </p:cNvSpPr>
            <p:nvPr/>
          </p:nvSpPr>
          <p:spPr bwMode="auto">
            <a:xfrm>
              <a:off x="2461" y="1799"/>
              <a:ext cx="1855" cy="1598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9"/>
            <p:cNvSpPr>
              <a:spLocks noChangeAspect="1" noChangeShapeType="1"/>
            </p:cNvSpPr>
            <p:nvPr/>
          </p:nvSpPr>
          <p:spPr bwMode="auto">
            <a:xfrm>
              <a:off x="2461" y="1799"/>
              <a:ext cx="1" cy="15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Line 10"/>
            <p:cNvSpPr>
              <a:spLocks noChangeAspect="1" noChangeShapeType="1"/>
            </p:cNvSpPr>
            <p:nvPr/>
          </p:nvSpPr>
          <p:spPr bwMode="auto">
            <a:xfrm>
              <a:off x="2425" y="3397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1"/>
            <p:cNvSpPr>
              <a:spLocks noChangeAspect="1" noChangeShapeType="1"/>
            </p:cNvSpPr>
            <p:nvPr/>
          </p:nvSpPr>
          <p:spPr bwMode="auto">
            <a:xfrm>
              <a:off x="2425" y="3132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2"/>
            <p:cNvSpPr>
              <a:spLocks noChangeAspect="1" noChangeShapeType="1"/>
            </p:cNvSpPr>
            <p:nvPr/>
          </p:nvSpPr>
          <p:spPr bwMode="auto">
            <a:xfrm>
              <a:off x="2425" y="2866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3"/>
            <p:cNvSpPr>
              <a:spLocks noChangeAspect="1" noChangeShapeType="1"/>
            </p:cNvSpPr>
            <p:nvPr/>
          </p:nvSpPr>
          <p:spPr bwMode="auto">
            <a:xfrm>
              <a:off x="2425" y="2601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4"/>
            <p:cNvSpPr>
              <a:spLocks noChangeAspect="1" noChangeShapeType="1"/>
            </p:cNvSpPr>
            <p:nvPr/>
          </p:nvSpPr>
          <p:spPr bwMode="auto">
            <a:xfrm>
              <a:off x="2425" y="2330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15"/>
            <p:cNvSpPr>
              <a:spLocks noChangeAspect="1" noChangeShapeType="1"/>
            </p:cNvSpPr>
            <p:nvPr/>
          </p:nvSpPr>
          <p:spPr bwMode="auto">
            <a:xfrm>
              <a:off x="2425" y="2064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6"/>
            <p:cNvSpPr>
              <a:spLocks noChangeAspect="1" noChangeShapeType="1"/>
            </p:cNvSpPr>
            <p:nvPr/>
          </p:nvSpPr>
          <p:spPr bwMode="auto">
            <a:xfrm>
              <a:off x="2425" y="1799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7"/>
            <p:cNvSpPr>
              <a:spLocks noChangeAspect="1" noChangeShapeType="1"/>
            </p:cNvSpPr>
            <p:nvPr/>
          </p:nvSpPr>
          <p:spPr bwMode="auto">
            <a:xfrm>
              <a:off x="2461" y="3397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18"/>
            <p:cNvSpPr>
              <a:spLocks noChangeAspect="1" noChangeShapeType="1"/>
            </p:cNvSpPr>
            <p:nvPr/>
          </p:nvSpPr>
          <p:spPr bwMode="auto">
            <a:xfrm flipV="1">
              <a:off x="2461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19"/>
            <p:cNvSpPr>
              <a:spLocks noChangeAspect="1" noChangeShapeType="1"/>
            </p:cNvSpPr>
            <p:nvPr/>
          </p:nvSpPr>
          <p:spPr bwMode="auto">
            <a:xfrm flipV="1">
              <a:off x="292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0"/>
            <p:cNvSpPr>
              <a:spLocks noChangeAspect="1" noChangeShapeType="1"/>
            </p:cNvSpPr>
            <p:nvPr/>
          </p:nvSpPr>
          <p:spPr bwMode="auto">
            <a:xfrm flipV="1">
              <a:off x="338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1"/>
            <p:cNvSpPr>
              <a:spLocks noChangeAspect="1" noChangeShapeType="1"/>
            </p:cNvSpPr>
            <p:nvPr/>
          </p:nvSpPr>
          <p:spPr bwMode="auto">
            <a:xfrm flipV="1">
              <a:off x="385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2"/>
            <p:cNvSpPr>
              <a:spLocks noChangeAspect="1" noChangeShapeType="1"/>
            </p:cNvSpPr>
            <p:nvPr/>
          </p:nvSpPr>
          <p:spPr bwMode="auto">
            <a:xfrm flipV="1">
              <a:off x="431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3"/>
            <p:cNvSpPr>
              <a:spLocks noChangeAspect="1"/>
            </p:cNvSpPr>
            <p:nvPr/>
          </p:nvSpPr>
          <p:spPr bwMode="auto">
            <a:xfrm>
              <a:off x="3123" y="3109"/>
              <a:ext cx="57" cy="59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3 h 39"/>
                <a:gd name="T4" fmla="*/ 96 w 38"/>
                <a:gd name="T5" fmla="*/ 204 h 39"/>
                <a:gd name="T6" fmla="*/ 0 w 38"/>
                <a:gd name="T7" fmla="*/ 103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20"/>
                  </a:lnTo>
                  <a:lnTo>
                    <a:pt x="19" y="39"/>
                  </a:lnTo>
                  <a:lnTo>
                    <a:pt x="0" y="2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4"/>
            <p:cNvSpPr>
              <a:spLocks noChangeAspect="1"/>
            </p:cNvSpPr>
            <p:nvPr/>
          </p:nvSpPr>
          <p:spPr bwMode="auto">
            <a:xfrm>
              <a:off x="3087" y="2800"/>
              <a:ext cx="57" cy="59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13 h 38"/>
                <a:gd name="T4" fmla="*/ 96 w 38"/>
                <a:gd name="T5" fmla="*/ 222 h 38"/>
                <a:gd name="T6" fmla="*/ 0 w 38"/>
                <a:gd name="T7" fmla="*/ 113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5"/>
            <p:cNvSpPr>
              <a:spLocks noChangeAspect="1"/>
            </p:cNvSpPr>
            <p:nvPr/>
          </p:nvSpPr>
          <p:spPr bwMode="auto">
            <a:xfrm>
              <a:off x="2849" y="3161"/>
              <a:ext cx="58" cy="60"/>
            </a:xfrm>
            <a:custGeom>
              <a:avLst/>
              <a:gdLst>
                <a:gd name="T0" fmla="*/ 92 w 39"/>
                <a:gd name="T1" fmla="*/ 0 h 39"/>
                <a:gd name="T2" fmla="*/ 190 w 39"/>
                <a:gd name="T3" fmla="*/ 106 h 39"/>
                <a:gd name="T4" fmla="*/ 92 w 39"/>
                <a:gd name="T5" fmla="*/ 218 h 39"/>
                <a:gd name="T6" fmla="*/ 0 w 39"/>
                <a:gd name="T7" fmla="*/ 106 h 39"/>
                <a:gd name="T8" fmla="*/ 92 w 39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9"/>
                <a:gd name="T17" fmla="*/ 39 w 39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9">
                  <a:moveTo>
                    <a:pt x="19" y="0"/>
                  </a:moveTo>
                  <a:lnTo>
                    <a:pt x="39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Freeform 26"/>
            <p:cNvSpPr>
              <a:spLocks noChangeAspect="1"/>
            </p:cNvSpPr>
            <p:nvPr/>
          </p:nvSpPr>
          <p:spPr bwMode="auto">
            <a:xfrm>
              <a:off x="3914" y="2469"/>
              <a:ext cx="57" cy="58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02 h 38"/>
                <a:gd name="T4" fmla="*/ 96 w 38"/>
                <a:gd name="T5" fmla="*/ 208 h 38"/>
                <a:gd name="T6" fmla="*/ 0 w 38"/>
                <a:gd name="T7" fmla="*/ 102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7"/>
            <p:cNvSpPr>
              <a:spLocks noChangeAspect="1"/>
            </p:cNvSpPr>
            <p:nvPr/>
          </p:nvSpPr>
          <p:spPr bwMode="auto">
            <a:xfrm>
              <a:off x="4035" y="2469"/>
              <a:ext cx="59" cy="58"/>
            </a:xfrm>
            <a:custGeom>
              <a:avLst/>
              <a:gdLst>
                <a:gd name="T0" fmla="*/ 101 w 39"/>
                <a:gd name="T1" fmla="*/ 0 h 38"/>
                <a:gd name="T2" fmla="*/ 204 w 39"/>
                <a:gd name="T3" fmla="*/ 102 h 38"/>
                <a:gd name="T4" fmla="*/ 101 w 39"/>
                <a:gd name="T5" fmla="*/ 208 h 38"/>
                <a:gd name="T6" fmla="*/ 0 w 39"/>
                <a:gd name="T7" fmla="*/ 102 h 38"/>
                <a:gd name="T8" fmla="*/ 101 w 39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8"/>
                <a:gd name="T17" fmla="*/ 39 w 3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8">
                  <a:moveTo>
                    <a:pt x="19" y="0"/>
                  </a:moveTo>
                  <a:lnTo>
                    <a:pt x="39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28"/>
            <p:cNvSpPr>
              <a:spLocks noChangeAspect="1"/>
            </p:cNvSpPr>
            <p:nvPr/>
          </p:nvSpPr>
          <p:spPr bwMode="auto">
            <a:xfrm>
              <a:off x="3231" y="2086"/>
              <a:ext cx="57" cy="60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6 h 39"/>
                <a:gd name="T4" fmla="*/ 96 w 38"/>
                <a:gd name="T5" fmla="*/ 218 h 39"/>
                <a:gd name="T6" fmla="*/ 0 w 38"/>
                <a:gd name="T7" fmla="*/ 106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Rectangle 29"/>
            <p:cNvSpPr>
              <a:spLocks noChangeAspect="1" noChangeArrowheads="1"/>
            </p:cNvSpPr>
            <p:nvPr/>
          </p:nvSpPr>
          <p:spPr bwMode="auto">
            <a:xfrm>
              <a:off x="2029" y="1497"/>
              <a:ext cx="346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14367" name="Rectangle 30"/>
            <p:cNvSpPr>
              <a:spLocks noChangeAspect="1" noChangeArrowheads="1"/>
            </p:cNvSpPr>
            <p:nvPr/>
          </p:nvSpPr>
          <p:spPr bwMode="auto">
            <a:xfrm>
              <a:off x="2335" y="3331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8" name="Rectangle 31"/>
            <p:cNvSpPr>
              <a:spLocks noChangeAspect="1" noChangeArrowheads="1"/>
            </p:cNvSpPr>
            <p:nvPr/>
          </p:nvSpPr>
          <p:spPr bwMode="auto">
            <a:xfrm>
              <a:off x="2335" y="3066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9" name="Rectangle 32"/>
            <p:cNvSpPr>
              <a:spLocks noChangeAspect="1" noChangeArrowheads="1"/>
            </p:cNvSpPr>
            <p:nvPr/>
          </p:nvSpPr>
          <p:spPr bwMode="auto">
            <a:xfrm>
              <a:off x="2335" y="2800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0" name="Rectangle 33"/>
            <p:cNvSpPr>
              <a:spLocks noChangeAspect="1" noChangeArrowheads="1"/>
            </p:cNvSpPr>
            <p:nvPr/>
          </p:nvSpPr>
          <p:spPr bwMode="auto">
            <a:xfrm>
              <a:off x="2335" y="2535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1" name="Rectangle 34"/>
            <p:cNvSpPr>
              <a:spLocks noChangeAspect="1" noChangeArrowheads="1"/>
            </p:cNvSpPr>
            <p:nvPr/>
          </p:nvSpPr>
          <p:spPr bwMode="auto">
            <a:xfrm>
              <a:off x="2335" y="2262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2" name="Rectangle 35"/>
            <p:cNvSpPr>
              <a:spLocks noChangeAspect="1" noChangeArrowheads="1"/>
            </p:cNvSpPr>
            <p:nvPr/>
          </p:nvSpPr>
          <p:spPr bwMode="auto">
            <a:xfrm>
              <a:off x="2335" y="1998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3" name="Rectangle 36"/>
            <p:cNvSpPr>
              <a:spLocks noChangeAspect="1" noChangeArrowheads="1"/>
            </p:cNvSpPr>
            <p:nvPr/>
          </p:nvSpPr>
          <p:spPr bwMode="auto">
            <a:xfrm>
              <a:off x="2335" y="1733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4" name="Rectangle 37"/>
            <p:cNvSpPr>
              <a:spLocks noChangeAspect="1" noChangeArrowheads="1"/>
            </p:cNvSpPr>
            <p:nvPr/>
          </p:nvSpPr>
          <p:spPr bwMode="auto">
            <a:xfrm>
              <a:off x="2405" y="3473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5" name="Rectangle 38"/>
            <p:cNvSpPr>
              <a:spLocks noChangeAspect="1" noChangeArrowheads="1"/>
            </p:cNvSpPr>
            <p:nvPr/>
          </p:nvSpPr>
          <p:spPr bwMode="auto">
            <a:xfrm>
              <a:off x="2873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6" name="Rectangle 39"/>
            <p:cNvSpPr>
              <a:spLocks noChangeAspect="1" noChangeArrowheads="1"/>
            </p:cNvSpPr>
            <p:nvPr/>
          </p:nvSpPr>
          <p:spPr bwMode="auto">
            <a:xfrm>
              <a:off x="3333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7" name="Rectangle 40"/>
            <p:cNvSpPr>
              <a:spLocks noChangeAspect="1" noChangeArrowheads="1"/>
            </p:cNvSpPr>
            <p:nvPr/>
          </p:nvSpPr>
          <p:spPr bwMode="auto">
            <a:xfrm>
              <a:off x="3800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8" name="Rectangle 41"/>
            <p:cNvSpPr>
              <a:spLocks noChangeAspect="1" noChangeArrowheads="1"/>
            </p:cNvSpPr>
            <p:nvPr/>
          </p:nvSpPr>
          <p:spPr bwMode="auto">
            <a:xfrm>
              <a:off x="4262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9" name="Line 42"/>
            <p:cNvSpPr>
              <a:spLocks noChangeAspect="1" noChangeShapeType="1"/>
            </p:cNvSpPr>
            <p:nvPr/>
          </p:nvSpPr>
          <p:spPr bwMode="auto">
            <a:xfrm flipV="1">
              <a:off x="293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43"/>
            <p:cNvSpPr>
              <a:spLocks noChangeAspect="1" noChangeShapeType="1"/>
            </p:cNvSpPr>
            <p:nvPr/>
          </p:nvSpPr>
          <p:spPr bwMode="auto">
            <a:xfrm flipV="1">
              <a:off x="339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44"/>
            <p:cNvSpPr>
              <a:spLocks noChangeAspect="1" noChangeShapeType="1"/>
            </p:cNvSpPr>
            <p:nvPr/>
          </p:nvSpPr>
          <p:spPr bwMode="auto">
            <a:xfrm flipV="1">
              <a:off x="385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Rectangle 45"/>
            <p:cNvSpPr>
              <a:spLocks noChangeAspect="1" noChangeArrowheads="1"/>
            </p:cNvSpPr>
            <p:nvPr/>
          </p:nvSpPr>
          <p:spPr bwMode="auto">
            <a:xfrm>
              <a:off x="2375" y="3552"/>
              <a:ext cx="2044" cy="1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Effort to cut flow time: 1/</a:t>
              </a:r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 (1/weeks)</a:t>
              </a:r>
            </a:p>
          </p:txBody>
        </p:sp>
        <p:sp>
          <p:nvSpPr>
            <p:cNvPr id="14383" name="Text Box 46"/>
            <p:cNvSpPr txBox="1">
              <a:spLocks noChangeAspect="1" noChangeArrowheads="1"/>
            </p:cNvSpPr>
            <p:nvPr/>
          </p:nvSpPr>
          <p:spPr bwMode="auto">
            <a:xfrm>
              <a:off x="3001" y="2052"/>
              <a:ext cx="191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AR</a:t>
              </a:r>
            </a:p>
          </p:txBody>
        </p:sp>
        <p:sp>
          <p:nvSpPr>
            <p:cNvPr id="14384" name="Text Box 47"/>
            <p:cNvSpPr txBox="1">
              <a:spLocks noChangeAspect="1" noChangeArrowheads="1"/>
            </p:cNvSpPr>
            <p:nvPr/>
          </p:nvSpPr>
          <p:spPr bwMode="auto">
            <a:xfrm>
              <a:off x="4079" y="2409"/>
              <a:ext cx="183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FG</a:t>
              </a:r>
            </a:p>
          </p:txBody>
        </p:sp>
        <p:sp>
          <p:nvSpPr>
            <p:cNvPr id="14385" name="Text Box 48"/>
            <p:cNvSpPr txBox="1">
              <a:spLocks noChangeAspect="1" noChangeArrowheads="1"/>
            </p:cNvSpPr>
            <p:nvPr/>
          </p:nvSpPr>
          <p:spPr bwMode="auto">
            <a:xfrm>
              <a:off x="3641" y="2328"/>
              <a:ext cx="385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4386" name="Text Box 49"/>
            <p:cNvSpPr txBox="1">
              <a:spLocks noChangeAspect="1" noChangeArrowheads="1"/>
            </p:cNvSpPr>
            <p:nvPr/>
          </p:nvSpPr>
          <p:spPr bwMode="auto">
            <a:xfrm>
              <a:off x="3110" y="3159"/>
              <a:ext cx="204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RM</a:t>
              </a:r>
            </a:p>
          </p:txBody>
        </p:sp>
        <p:sp>
          <p:nvSpPr>
            <p:cNvPr id="14387" name="Text Box 50"/>
            <p:cNvSpPr txBox="1">
              <a:spLocks noChangeAspect="1" noChangeArrowheads="1"/>
            </p:cNvSpPr>
            <p:nvPr/>
          </p:nvSpPr>
          <p:spPr bwMode="auto">
            <a:xfrm>
              <a:off x="2912" y="2660"/>
              <a:ext cx="427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4388" name="Text Box 51"/>
            <p:cNvSpPr txBox="1">
              <a:spLocks noChangeAspect="1" noChangeArrowheads="1"/>
            </p:cNvSpPr>
            <p:nvPr/>
          </p:nvSpPr>
          <p:spPr bwMode="auto">
            <a:xfrm>
              <a:off x="2551" y="2994"/>
              <a:ext cx="393" cy="1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</a:t>
              </a:r>
            </a:p>
            <a:p>
              <a:pPr eaLnBrk="0" hangingPunct="0"/>
              <a:r>
                <a:rPr lang="en-US" sz="1200">
                  <a:latin typeface="Times New Roman" pitchFamily="18" charset="0"/>
                </a:rPr>
                <a:t>Parts</a:t>
              </a:r>
            </a:p>
          </p:txBody>
        </p:sp>
      </p:grpSp>
      <p:sp>
        <p:nvSpPr>
          <p:cNvPr id="14339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Rate vs. Inventory Turns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Balance Sheet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1344613" y="1831975"/>
          <a:ext cx="5759450" cy="4378325"/>
        </p:xfrm>
        <a:graphic>
          <a:graphicData uri="http://schemas.openxmlformats.org/presentationml/2006/ole">
            <p:oleObj spid="_x0000_s2050" name="Document" r:id="rId4" imgW="4818659" imgH="3662024" progId="Word.Document.8">
              <p:embed/>
            </p:oleObj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Balance Sheet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250825" y="1304925"/>
            <a:ext cx="900112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CC0066"/>
                </a:solidFill>
                <a:latin typeface="Times New Roman" pitchFamily="18" charset="0"/>
              </a:rPr>
              <a:t>Compute average flow time through Accounts Receivable.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 flow unit here is a dollar of Accounts Receivable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Throughput </a:t>
            </a:r>
            <a:r>
              <a:rPr lang="en-US" sz="2000" i="1">
                <a:latin typeface="Times New Roman" pitchFamily="18" charset="0"/>
              </a:rPr>
              <a:t>R</a:t>
            </a:r>
            <a:r>
              <a:rPr lang="en-US" sz="2000" i="1" baseline="-25000">
                <a:latin typeface="Times New Roman" pitchFamily="18" charset="0"/>
              </a:rPr>
              <a:t>AR </a:t>
            </a:r>
            <a:r>
              <a:rPr lang="en-US" sz="2000">
                <a:latin typeface="Times New Roman" pitchFamily="18" charset="0"/>
              </a:rPr>
              <a:t>= $250 million/year  (net sales from income statement)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Average Inventory </a:t>
            </a:r>
            <a:r>
              <a:rPr lang="en-US" sz="2000" i="1">
                <a:latin typeface="Times New Roman" pitchFamily="18" charset="0"/>
              </a:rPr>
              <a:t>I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>
                <a:latin typeface="Times New Roman" pitchFamily="18" charset="0"/>
              </a:rPr>
              <a:t> = $27.9 million  (from the balance sheet)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 i="1">
                <a:latin typeface="Times New Roman" pitchFamily="18" charset="0"/>
              </a:rPr>
              <a:t> = I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 i="1">
                <a:latin typeface="Times New Roman" pitchFamily="18" charset="0"/>
              </a:rPr>
              <a:t>/R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</a:t>
            </a:r>
            <a:r>
              <a:rPr lang="en-US" sz="2000" baseline="-2500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>
                <a:latin typeface="Times New Roman" pitchFamily="18" charset="0"/>
              </a:rPr>
              <a:t> = $27.9/$250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AR</a:t>
            </a:r>
            <a:r>
              <a:rPr lang="en-US" sz="2000">
                <a:latin typeface="Times New Roman" pitchFamily="18" charset="0"/>
              </a:rPr>
              <a:t> = 0.112 years or 5.80 weeks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   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After a sale is made, the firm must wait almost 6 weeks before sales dollars are collected! Decreasing this lag time between sale and collection can dramatically improve cash flow for the company to route to other needs!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CC0066"/>
                </a:solidFill>
                <a:latin typeface="Times New Roman" pitchFamily="18" charset="0"/>
              </a:rPr>
              <a:t>Compute average flow time of  Accounts Payable.</a:t>
            </a:r>
            <a:r>
              <a:rPr lang="en-US" sz="2000">
                <a:latin typeface="Times New Roman" pitchFamily="18" charset="0"/>
              </a:rPr>
              <a:t>  Flow unit here is $1 of AP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Average accounts payable (inventory in purchasing)  is $11.9 million = </a:t>
            </a:r>
            <a:r>
              <a:rPr lang="en-US" sz="2000" i="1">
                <a:latin typeface="Times New Roman" pitchFamily="18" charset="0"/>
              </a:rPr>
              <a:t>I</a:t>
            </a:r>
            <a:r>
              <a:rPr lang="en-US" sz="2000" i="1" baseline="-25000">
                <a:latin typeface="Times New Roman" pitchFamily="18" charset="0"/>
              </a:rPr>
              <a:t>AP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Throughput </a:t>
            </a:r>
            <a:r>
              <a:rPr lang="en-US" sz="2000" i="1">
                <a:latin typeface="Times New Roman" pitchFamily="18" charset="0"/>
              </a:rPr>
              <a:t>R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= Purchased Raw Materials + Purchased Parts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R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= $50.1 million + $40.2 million = $90.3 Million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1000" i="1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i="1">
                <a:latin typeface="Times New Roman" pitchFamily="18" charset="0"/>
              </a:rPr>
              <a:t> = I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i="1">
                <a:latin typeface="Times New Roman" pitchFamily="18" charset="0"/>
              </a:rPr>
              <a:t>/R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>
                <a:latin typeface="Times New Roman" pitchFamily="18" charset="0"/>
              </a:rPr>
              <a:t>   = 11.9 / 90.3 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 i="1" baseline="-25000">
                <a:latin typeface="Times New Roman" pitchFamily="18" charset="0"/>
              </a:rPr>
              <a:t>AP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= 0.13 years or 6.9 weeks to pay a bill.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6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6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666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666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666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Inventory and Cost of Goods</a:t>
            </a:r>
            <a:r>
              <a:rPr lang="en-US" b="1" smtClean="0"/>
              <a:t> 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68313" y="1304925"/>
          <a:ext cx="8382000" cy="3802063"/>
        </p:xfrm>
        <a:graphic>
          <a:graphicData uri="http://schemas.openxmlformats.org/presentationml/2006/ole">
            <p:oleObj spid="_x0000_s3074" name="Document" r:id="rId4" imgW="5627074" imgH="2557501" progId="Word.Document.8">
              <p:embed/>
            </p:oleObj>
          </a:graphicData>
        </a:graphic>
      </p:graphicFrame>
      <p:sp>
        <p:nvSpPr>
          <p:cNvPr id="642052" name="Rectangle 4"/>
          <p:cNvSpPr>
            <a:spLocks noChangeArrowheads="1"/>
          </p:cNvSpPr>
          <p:nvPr/>
        </p:nvSpPr>
        <p:spPr bwMode="auto">
          <a:xfrm>
            <a:off x="323850" y="4840288"/>
            <a:ext cx="882015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CC0066"/>
                </a:solidFill>
                <a:latin typeface="Times New Roman" pitchFamily="18" charset="0"/>
              </a:rPr>
              <a:t>Compute the average flow time in production operations: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I = TR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000" i="1">
                <a:latin typeface="Times New Roman" pitchFamily="18" charset="0"/>
              </a:rPr>
              <a:t>I</a:t>
            </a:r>
            <a:r>
              <a:rPr lang="en-US" sz="2000">
                <a:latin typeface="Times New Roman" pitchFamily="18" charset="0"/>
              </a:rPr>
              <a:t> = Total Inventory,  </a:t>
            </a:r>
            <a:r>
              <a:rPr lang="en-US" sz="2000" i="1">
                <a:latin typeface="Times New Roman" pitchFamily="18" charset="0"/>
              </a:rPr>
              <a:t>R </a:t>
            </a:r>
            <a:r>
              <a:rPr lang="en-US" sz="2000">
                <a:latin typeface="Times New Roman" pitchFamily="18" charset="0"/>
              </a:rPr>
              <a:t>= Cost of Goods Sold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>
                <a:latin typeface="Times New Roman" pitchFamily="18" charset="0"/>
              </a:rPr>
              <a:t> = $50.6MM (value of inventory) / $175.8 MM (Annual COGS)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 i="1">
                <a:latin typeface="Times New Roman" pitchFamily="18" charset="0"/>
              </a:rPr>
              <a:t>T</a:t>
            </a:r>
            <a:r>
              <a:rPr lang="en-US" sz="2000">
                <a:latin typeface="Times New Roman" pitchFamily="18" charset="0"/>
              </a:rPr>
              <a:t> = 0.288 years or 15 week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It takes 15 weeks for a dollar invested in the factory to be billed to a customer.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60350"/>
            <a:ext cx="8928100" cy="762000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Cash-to-Cash Cycle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495425"/>
            <a:ext cx="8729662" cy="53625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Cost-to-Cash Cycle: </a:t>
            </a:r>
            <a:r>
              <a:rPr lang="en-US" sz="2000" dirty="0" smtClean="0"/>
              <a:t>Measures time between the point that cost dollars are invested and sales dollars are received. </a:t>
            </a:r>
          </a:p>
          <a:p>
            <a:pPr>
              <a:lnSpc>
                <a:spcPct val="90000"/>
              </a:lnSpc>
              <a:defRPr/>
            </a:pPr>
            <a:endParaRPr lang="en-US" sz="20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Cost-to-Cash-Cycle:</a:t>
            </a:r>
            <a:r>
              <a:rPr lang="en-US" sz="2000" dirty="0" smtClean="0"/>
              <a:t> </a:t>
            </a:r>
            <a:r>
              <a:rPr lang="en-US" sz="2000" b="1" dirty="0" smtClean="0"/>
              <a:t>MBPF Inc. </a:t>
            </a:r>
            <a:r>
              <a:rPr lang="en-US" sz="2000" dirty="0" smtClean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					 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					</a:t>
            </a:r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Cost-to-Cash-cycle </a:t>
            </a:r>
            <a:r>
              <a:rPr lang="en-US" sz="2000" dirty="0" smtClean="0"/>
              <a:t> = 20.8 weeks</a:t>
            </a:r>
          </a:p>
          <a:p>
            <a:pPr>
              <a:lnSpc>
                <a:spcPct val="90000"/>
              </a:lnSpc>
              <a:defRPr/>
            </a:pPr>
            <a:endParaRPr lang="en-US" sz="20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Cash-to-Cash Cycle: </a:t>
            </a:r>
            <a:r>
              <a:rPr lang="en-US" sz="2000" dirty="0" smtClean="0"/>
              <a:t>Similar, but nets out lag time in AP. 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MBPF Inc. pays for the cost dollar 6.9 weeks after a purchase (cost) is made.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		</a:t>
            </a:r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Cash-to-Cash-Cycle:</a:t>
            </a:r>
            <a:r>
              <a:rPr lang="en-US" sz="2000" dirty="0" smtClean="0"/>
              <a:t> </a:t>
            </a:r>
            <a:r>
              <a:rPr lang="en-US" sz="2000" b="1" dirty="0" smtClean="0"/>
              <a:t>MBPF Inc. </a:t>
            </a:r>
            <a:r>
              <a:rPr lang="en-US" sz="2000" dirty="0" smtClean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					  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				 	  -  6.9 weeks in AP after the point of purchase</a:t>
            </a:r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/>
              <a:t>Cash-to-Cash-cycle</a:t>
            </a:r>
            <a:r>
              <a:rPr lang="en-US" sz="2000" dirty="0" smtClean="0"/>
              <a:t> = 14.1 weeks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53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928100" cy="827087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Improvement with Flow Analysis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51656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smtClean="0"/>
              <a:t>Throughput (R) of each department: the cost of inputs + the cost of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human and capital resources (labor, equipment, building, etc.) 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For MBPF, throughput in fabrication is: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smtClean="0"/>
              <a:t>	$50.1 million/year in raw materials 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smtClean="0"/>
              <a:t> + $60.2 million in labor and overhead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  R = $110.3 million/year total throughput.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Flow Analysis is important in order to improve process performance. </a:t>
            </a:r>
          </a:p>
          <a:p>
            <a:pPr lvl="1">
              <a:lnSpc>
                <a:spcPct val="80000"/>
              </a:lnSpc>
              <a:defRPr/>
            </a:pPr>
            <a:r>
              <a:rPr lang="en-US" smtClean="0"/>
              <a:t>Conduct a detailed flow analysis of each step of the process.</a:t>
            </a:r>
          </a:p>
          <a:p>
            <a:pPr lvl="1">
              <a:lnSpc>
                <a:spcPct val="80000"/>
              </a:lnSpc>
              <a:defRPr/>
            </a:pPr>
            <a:r>
              <a:rPr lang="en-US" smtClean="0"/>
              <a:t>Identify the area within a process that can benefit the most </a:t>
            </a:r>
            <a:br>
              <a:rPr lang="en-US" smtClean="0"/>
            </a:br>
            <a:r>
              <a:rPr lang="en-US" smtClean="0"/>
              <a:t>from improvements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358900" y="2665413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47825" y="3014663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47825" y="4581525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392488" y="3014663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137150" y="3884613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81813" y="3884613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514600" y="3355975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3305175" y="329882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259263" y="3355975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514600" y="4924425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4606925" y="4402138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606925" y="3355975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4606925" y="4402138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5049838" y="4343400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606925" y="4052888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5049838" y="3994150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003925" y="4227513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Freeform 19"/>
          <p:cNvSpPr>
            <a:spLocks/>
          </p:cNvSpPr>
          <p:nvPr/>
        </p:nvSpPr>
        <p:spPr bwMode="auto">
          <a:xfrm>
            <a:off x="6794500" y="416877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1446213" y="3657600"/>
            <a:ext cx="13890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3249613" y="3657600"/>
            <a:ext cx="1208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5078413" y="4572000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595313" y="3355975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Freeform 24"/>
          <p:cNvSpPr>
            <a:spLocks/>
          </p:cNvSpPr>
          <p:nvPr/>
        </p:nvSpPr>
        <p:spPr bwMode="auto">
          <a:xfrm>
            <a:off x="1560513" y="329882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595313" y="4924425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1560513" y="4865688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7748588" y="4227513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8713788" y="416877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344613" y="5257800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572250" y="4572000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924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Row Material and Resources</a:t>
            </a:r>
          </a:p>
        </p:txBody>
      </p:sp>
      <p:sp>
        <p:nvSpPr>
          <p:cNvPr id="677920" name="Rectangle 32"/>
          <p:cNvSpPr>
            <a:spLocks noChangeArrowheads="1"/>
          </p:cNvSpPr>
          <p:nvPr/>
        </p:nvSpPr>
        <p:spPr bwMode="auto">
          <a:xfrm>
            <a:off x="354013" y="2998788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677921" name="Rectangle 33"/>
          <p:cNvSpPr>
            <a:spLocks noChangeArrowheads="1"/>
          </p:cNvSpPr>
          <p:nvPr/>
        </p:nvSpPr>
        <p:spPr bwMode="auto">
          <a:xfrm>
            <a:off x="354013" y="4565650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677922" name="Rectangle 34"/>
          <p:cNvSpPr>
            <a:spLocks noChangeArrowheads="1"/>
          </p:cNvSpPr>
          <p:nvPr/>
        </p:nvSpPr>
        <p:spPr bwMode="auto">
          <a:xfrm>
            <a:off x="3321050" y="1752600"/>
            <a:ext cx="9953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677923" name="Rectangle 35"/>
          <p:cNvSpPr>
            <a:spLocks noChangeArrowheads="1"/>
          </p:cNvSpPr>
          <p:nvPr/>
        </p:nvSpPr>
        <p:spPr bwMode="auto">
          <a:xfrm>
            <a:off x="5002213" y="1752600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677924" name="Line 36"/>
          <p:cNvSpPr>
            <a:spLocks noChangeShapeType="1"/>
          </p:cNvSpPr>
          <p:nvPr/>
        </p:nvSpPr>
        <p:spPr bwMode="auto">
          <a:xfrm flipV="1">
            <a:off x="5537200" y="2133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25" name="Line 37"/>
          <p:cNvSpPr>
            <a:spLocks noChangeShapeType="1"/>
          </p:cNvSpPr>
          <p:nvPr/>
        </p:nvSpPr>
        <p:spPr bwMode="auto">
          <a:xfrm>
            <a:off x="3783013" y="2133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20" grpId="0"/>
      <p:bldP spid="677921" grpId="0"/>
      <p:bldP spid="677922" grpId="0"/>
      <p:bldP spid="677923" grpId="0"/>
      <p:bldP spid="677924" grpId="0" animBg="1"/>
      <p:bldP spid="6779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358900" y="2665413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647825" y="3014663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647825" y="4581525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392488" y="3014663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5137150" y="3884613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6881813" y="3884613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>
            <a:off x="2514600" y="3355975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Freeform 10"/>
          <p:cNvSpPr>
            <a:spLocks/>
          </p:cNvSpPr>
          <p:nvPr/>
        </p:nvSpPr>
        <p:spPr bwMode="auto">
          <a:xfrm>
            <a:off x="3305175" y="329882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4259263" y="3355975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>
            <a:off x="2514600" y="4924425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 flipV="1">
            <a:off x="4606925" y="4402138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4606925" y="3355975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4606925" y="4402138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Freeform 16"/>
          <p:cNvSpPr>
            <a:spLocks/>
          </p:cNvSpPr>
          <p:nvPr/>
        </p:nvSpPr>
        <p:spPr bwMode="auto">
          <a:xfrm>
            <a:off x="5049838" y="4343400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4606925" y="4052888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Freeform 18"/>
          <p:cNvSpPr>
            <a:spLocks/>
          </p:cNvSpPr>
          <p:nvPr/>
        </p:nvSpPr>
        <p:spPr bwMode="auto">
          <a:xfrm>
            <a:off x="5049838" y="3994150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6003925" y="4227513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Freeform 20"/>
          <p:cNvSpPr>
            <a:spLocks/>
          </p:cNvSpPr>
          <p:nvPr/>
        </p:nvSpPr>
        <p:spPr bwMode="auto">
          <a:xfrm>
            <a:off x="6794500" y="416877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Rectangle 21"/>
          <p:cNvSpPr>
            <a:spLocks noChangeArrowheads="1"/>
          </p:cNvSpPr>
          <p:nvPr/>
        </p:nvSpPr>
        <p:spPr bwMode="auto">
          <a:xfrm>
            <a:off x="1446213" y="3657600"/>
            <a:ext cx="13890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3249613" y="3657600"/>
            <a:ext cx="1208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2" name="Rectangle 23"/>
          <p:cNvSpPr>
            <a:spLocks noChangeArrowheads="1"/>
          </p:cNvSpPr>
          <p:nvPr/>
        </p:nvSpPr>
        <p:spPr bwMode="auto">
          <a:xfrm>
            <a:off x="3321050" y="1752600"/>
            <a:ext cx="9953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10263" name="Rectangle 24"/>
          <p:cNvSpPr>
            <a:spLocks noChangeArrowheads="1"/>
          </p:cNvSpPr>
          <p:nvPr/>
        </p:nvSpPr>
        <p:spPr bwMode="auto">
          <a:xfrm>
            <a:off x="5078413" y="4572000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10264" name="Rectangle 25"/>
          <p:cNvSpPr>
            <a:spLocks noChangeArrowheads="1"/>
          </p:cNvSpPr>
          <p:nvPr/>
        </p:nvSpPr>
        <p:spPr bwMode="auto">
          <a:xfrm>
            <a:off x="5002213" y="1752600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10265" name="Line 26"/>
          <p:cNvSpPr>
            <a:spLocks noChangeShapeType="1"/>
          </p:cNvSpPr>
          <p:nvPr/>
        </p:nvSpPr>
        <p:spPr bwMode="auto">
          <a:xfrm>
            <a:off x="595313" y="3355975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Freeform 27"/>
          <p:cNvSpPr>
            <a:spLocks/>
          </p:cNvSpPr>
          <p:nvPr/>
        </p:nvSpPr>
        <p:spPr bwMode="auto">
          <a:xfrm>
            <a:off x="1560513" y="329882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/>
        </p:nvSpPr>
        <p:spPr bwMode="auto">
          <a:xfrm>
            <a:off x="595313" y="4924425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Freeform 29"/>
          <p:cNvSpPr>
            <a:spLocks/>
          </p:cNvSpPr>
          <p:nvPr/>
        </p:nvSpPr>
        <p:spPr bwMode="auto">
          <a:xfrm>
            <a:off x="1560513" y="4865688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30"/>
          <p:cNvSpPr>
            <a:spLocks noChangeShapeType="1"/>
          </p:cNvSpPr>
          <p:nvPr/>
        </p:nvSpPr>
        <p:spPr bwMode="auto">
          <a:xfrm>
            <a:off x="7748588" y="4227513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Freeform 31"/>
          <p:cNvSpPr>
            <a:spLocks/>
          </p:cNvSpPr>
          <p:nvPr/>
        </p:nvSpPr>
        <p:spPr bwMode="auto">
          <a:xfrm>
            <a:off x="8713788" y="416877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Rectangle 32"/>
          <p:cNvSpPr>
            <a:spLocks noChangeArrowheads="1"/>
          </p:cNvSpPr>
          <p:nvPr/>
        </p:nvSpPr>
        <p:spPr bwMode="auto">
          <a:xfrm>
            <a:off x="1344613" y="5257800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10272" name="Rectangle 33"/>
          <p:cNvSpPr>
            <a:spLocks noChangeArrowheads="1"/>
          </p:cNvSpPr>
          <p:nvPr/>
        </p:nvSpPr>
        <p:spPr bwMode="auto">
          <a:xfrm>
            <a:off x="6572250" y="4572000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10273" name="Rectangle 35"/>
          <p:cNvSpPr>
            <a:spLocks noChangeArrowheads="1"/>
          </p:cNvSpPr>
          <p:nvPr/>
        </p:nvSpPr>
        <p:spPr bwMode="auto">
          <a:xfrm>
            <a:off x="354013" y="2998788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10274" name="Rectangle 36"/>
          <p:cNvSpPr>
            <a:spLocks noChangeArrowheads="1"/>
          </p:cNvSpPr>
          <p:nvPr/>
        </p:nvSpPr>
        <p:spPr bwMode="auto">
          <a:xfrm>
            <a:off x="354013" y="4565650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5" name="Rectangle 40"/>
          <p:cNvSpPr>
            <a:spLocks noChangeArrowheads="1"/>
          </p:cNvSpPr>
          <p:nvPr/>
        </p:nvSpPr>
        <p:spPr bwMode="auto">
          <a:xfrm>
            <a:off x="4362450" y="2997200"/>
            <a:ext cx="11160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$110.3/yr</a:t>
            </a:r>
          </a:p>
        </p:txBody>
      </p:sp>
      <p:sp>
        <p:nvSpPr>
          <p:cNvPr id="10276" name="Rectangle 41"/>
          <p:cNvSpPr>
            <a:spLocks noChangeArrowheads="1"/>
          </p:cNvSpPr>
          <p:nvPr/>
        </p:nvSpPr>
        <p:spPr bwMode="auto">
          <a:xfrm>
            <a:off x="4189413" y="4913313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7" name="Rectangle 42"/>
          <p:cNvSpPr>
            <a:spLocks noChangeArrowheads="1"/>
          </p:cNvSpPr>
          <p:nvPr/>
        </p:nvSpPr>
        <p:spPr bwMode="auto">
          <a:xfrm>
            <a:off x="5916613" y="3867150"/>
            <a:ext cx="1116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8" name="Rectangle 44"/>
          <p:cNvSpPr>
            <a:spLocks noChangeArrowheads="1"/>
          </p:cNvSpPr>
          <p:nvPr/>
        </p:nvSpPr>
        <p:spPr bwMode="auto">
          <a:xfrm>
            <a:off x="8027988" y="3867150"/>
            <a:ext cx="1116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5537200" y="2133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6"/>
          <p:cNvSpPr>
            <a:spLocks noChangeShapeType="1"/>
          </p:cNvSpPr>
          <p:nvPr/>
        </p:nvSpPr>
        <p:spPr bwMode="auto">
          <a:xfrm>
            <a:off x="3783013" y="2133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Throughput and Inventories at Different Processes </a:t>
            </a:r>
          </a:p>
        </p:txBody>
      </p:sp>
      <p:sp>
        <p:nvSpPr>
          <p:cNvPr id="673840" name="Rectangle 48"/>
          <p:cNvSpPr>
            <a:spLocks noChangeArrowheads="1"/>
          </p:cNvSpPr>
          <p:nvPr/>
        </p:nvSpPr>
        <p:spPr bwMode="auto">
          <a:xfrm>
            <a:off x="1746250" y="3171825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$6.5</a:t>
            </a:r>
          </a:p>
        </p:txBody>
      </p:sp>
      <p:sp>
        <p:nvSpPr>
          <p:cNvPr id="673841" name="Rectangle 49"/>
          <p:cNvSpPr>
            <a:spLocks noChangeArrowheads="1"/>
          </p:cNvSpPr>
          <p:nvPr/>
        </p:nvSpPr>
        <p:spPr bwMode="auto">
          <a:xfrm>
            <a:off x="1747838" y="4740275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$8.6</a:t>
            </a:r>
          </a:p>
        </p:txBody>
      </p:sp>
      <p:sp>
        <p:nvSpPr>
          <p:cNvPr id="673842" name="Rectangle 50"/>
          <p:cNvSpPr>
            <a:spLocks noChangeArrowheads="1"/>
          </p:cNvSpPr>
          <p:nvPr/>
        </p:nvSpPr>
        <p:spPr bwMode="auto">
          <a:xfrm>
            <a:off x="3490913" y="3171825"/>
            <a:ext cx="727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$15.1</a:t>
            </a:r>
          </a:p>
        </p:txBody>
      </p:sp>
      <p:sp>
        <p:nvSpPr>
          <p:cNvPr id="673843" name="Rectangle 51"/>
          <p:cNvSpPr>
            <a:spLocks noChangeArrowheads="1"/>
          </p:cNvSpPr>
          <p:nvPr/>
        </p:nvSpPr>
        <p:spPr bwMode="auto">
          <a:xfrm>
            <a:off x="5237163" y="4041775"/>
            <a:ext cx="727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$10.6</a:t>
            </a:r>
          </a:p>
        </p:txBody>
      </p:sp>
      <p:sp>
        <p:nvSpPr>
          <p:cNvPr id="673844" name="Rectangle 52"/>
          <p:cNvSpPr>
            <a:spLocks noChangeArrowheads="1"/>
          </p:cNvSpPr>
          <p:nvPr/>
        </p:nvSpPr>
        <p:spPr bwMode="auto">
          <a:xfrm>
            <a:off x="6981825" y="4041775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$9.8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40" grpId="0"/>
      <p:bldP spid="673841" grpId="0"/>
      <p:bldP spid="673842" grpId="0"/>
      <p:bldP spid="673843" grpId="0"/>
      <p:bldP spid="6738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Flow Times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15900" y="2373313"/>
          <a:ext cx="8928100" cy="2630487"/>
        </p:xfrm>
        <a:graphic>
          <a:graphicData uri="http://schemas.openxmlformats.org/presentationml/2006/ole">
            <p:oleObj spid="_x0000_s4098" name="Document" r:id="rId4" imgW="5327332" imgH="1562477" progId="Word.Document.8">
              <p:embed/>
            </p:oleObj>
          </a:graphicData>
        </a:graphic>
      </p:graphicFrame>
      <p:sp>
        <p:nvSpPr>
          <p:cNvPr id="4100" name="Rectangle 280"/>
          <p:cNvSpPr>
            <a:spLocks noChangeArrowheads="1"/>
          </p:cNvSpPr>
          <p:nvPr/>
        </p:nvSpPr>
        <p:spPr bwMode="auto">
          <a:xfrm>
            <a:off x="395288" y="3465513"/>
            <a:ext cx="8353425" cy="115093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281"/>
          <p:cNvSpPr>
            <a:spLocks noChangeArrowheads="1"/>
          </p:cNvSpPr>
          <p:nvPr/>
        </p:nvSpPr>
        <p:spPr bwMode="auto">
          <a:xfrm>
            <a:off x="395288" y="4041775"/>
            <a:ext cx="8353425" cy="574675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10925</TotalTime>
  <Words>592</Words>
  <Application>Microsoft Office PowerPoint</Application>
  <PresentationFormat>On-screen Show (4:3)</PresentationFormat>
  <Paragraphs>173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Impact</vt:lpstr>
      <vt:lpstr>Times New Roman</vt:lpstr>
      <vt:lpstr>Wingdings</vt:lpstr>
      <vt:lpstr>Symbol</vt:lpstr>
      <vt:lpstr>Monotype Sorts</vt:lpstr>
      <vt:lpstr>Sample presentation slides with animation [2]</vt:lpstr>
      <vt:lpstr>Microsoft Word Document</vt:lpstr>
      <vt:lpstr>MBPF Inc.: Consolidated Income Statement</vt:lpstr>
      <vt:lpstr>MBPF Inc.: Balance Sheet</vt:lpstr>
      <vt:lpstr>MBPF Inc.: Balance Sheet</vt:lpstr>
      <vt:lpstr>MBPF Inc.: Inventory and Cost of Goods </vt:lpstr>
      <vt:lpstr>Analyzing Financial Flows: Cash-to-Cash Cycle</vt:lpstr>
      <vt:lpstr>Analyzing Financial Flows: Improvement with Flow Analysis</vt:lpstr>
      <vt:lpstr>Row Material and Resources</vt:lpstr>
      <vt:lpstr>Throughput and Inventories at Different Processes </vt:lpstr>
      <vt:lpstr>Flow Times</vt:lpstr>
      <vt:lpstr>Flow Rate vs. Flow Time</vt:lpstr>
      <vt:lpstr>Analyzing Financial Flows: Improvement with Flow Analysis</vt:lpstr>
      <vt:lpstr>Inventory Turns (Turnover Ratio)</vt:lpstr>
      <vt:lpstr>Flow Rate vs. Inventory Turns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subject/>
  <dc:creator>Tony Barnett</dc:creator>
  <cp:keywords/>
  <dc:description/>
  <cp:lastModifiedBy>aa2035</cp:lastModifiedBy>
  <cp:revision>225</cp:revision>
  <dcterms:created xsi:type="dcterms:W3CDTF">2005-11-30T06:54:40Z</dcterms:created>
  <dcterms:modified xsi:type="dcterms:W3CDTF">2011-02-02T23:21:56Z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