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0"/>
  </p:notesMasterIdLst>
  <p:handoutMasterIdLst>
    <p:handoutMasterId r:id="rId31"/>
  </p:handoutMasterIdLst>
  <p:sldIdLst>
    <p:sldId id="529" r:id="rId2"/>
    <p:sldId id="494" r:id="rId3"/>
    <p:sldId id="506" r:id="rId4"/>
    <p:sldId id="498" r:id="rId5"/>
    <p:sldId id="363" r:id="rId6"/>
    <p:sldId id="500" r:id="rId7"/>
    <p:sldId id="457" r:id="rId8"/>
    <p:sldId id="531" r:id="rId9"/>
    <p:sldId id="501" r:id="rId10"/>
    <p:sldId id="502" r:id="rId11"/>
    <p:sldId id="463" r:id="rId12"/>
    <p:sldId id="459" r:id="rId13"/>
    <p:sldId id="508" r:id="rId14"/>
    <p:sldId id="532" r:id="rId15"/>
    <p:sldId id="533" r:id="rId16"/>
    <p:sldId id="534" r:id="rId17"/>
    <p:sldId id="536" r:id="rId18"/>
    <p:sldId id="537" r:id="rId19"/>
    <p:sldId id="540" r:id="rId20"/>
    <p:sldId id="541" r:id="rId21"/>
    <p:sldId id="555" r:id="rId22"/>
    <p:sldId id="542" r:id="rId23"/>
    <p:sldId id="553" r:id="rId24"/>
    <p:sldId id="554" r:id="rId25"/>
    <p:sldId id="551" r:id="rId26"/>
    <p:sldId id="552" r:id="rId27"/>
    <p:sldId id="549" r:id="rId28"/>
    <p:sldId id="550" r:id="rId29"/>
  </p:sldIdLst>
  <p:sldSz cx="9144000" cy="6858000" type="screen4x3"/>
  <p:notesSz cx="6921500" cy="9423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1A7E"/>
    <a:srgbClr val="1B5B2C"/>
    <a:srgbClr val="144421"/>
    <a:srgbClr val="000099"/>
    <a:srgbClr val="DB1F47"/>
    <a:srgbClr val="16741F"/>
    <a:srgbClr val="70201A"/>
    <a:srgbClr val="1A1A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61" autoAdjust="0"/>
    <p:restoredTop sz="94399" autoAdjust="0"/>
  </p:normalViewPr>
  <p:slideViewPr>
    <p:cSldViewPr>
      <p:cViewPr varScale="1">
        <p:scale>
          <a:sx n="84" d="100"/>
          <a:sy n="84" d="100"/>
        </p:scale>
        <p:origin x="-69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8788" cy="4714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1125" y="0"/>
            <a:ext cx="2998788" cy="471488"/>
          </a:xfrm>
          <a:prstGeom prst="rect">
            <a:avLst/>
          </a:prstGeom>
        </p:spPr>
        <p:txBody>
          <a:bodyPr vert="horz" lIns="91440" tIns="45720" rIns="91440" bIns="45720" rtlCol="0"/>
          <a:lstStyle>
            <a:lvl1pPr algn="r">
              <a:defRPr sz="1200"/>
            </a:lvl1pPr>
          </a:lstStyle>
          <a:p>
            <a:pPr>
              <a:defRPr/>
            </a:pPr>
            <a:fld id="{447680ED-2853-4454-B154-DA133D76A41F}" type="datetimeFigureOut">
              <a:rPr lang="en-US"/>
              <a:pPr>
                <a:defRPr/>
              </a:pPr>
              <a:t>6/21/2011</a:t>
            </a:fld>
            <a:endParaRPr lang="en-US"/>
          </a:p>
        </p:txBody>
      </p:sp>
      <p:sp>
        <p:nvSpPr>
          <p:cNvPr id="4" name="Footer Placeholder 3"/>
          <p:cNvSpPr>
            <a:spLocks noGrp="1"/>
          </p:cNvSpPr>
          <p:nvPr>
            <p:ph type="ftr" sz="quarter" idx="2"/>
          </p:nvPr>
        </p:nvSpPr>
        <p:spPr>
          <a:xfrm>
            <a:off x="0" y="8950325"/>
            <a:ext cx="2998788" cy="47148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1125" y="8950325"/>
            <a:ext cx="2998788" cy="471488"/>
          </a:xfrm>
          <a:prstGeom prst="rect">
            <a:avLst/>
          </a:prstGeom>
        </p:spPr>
        <p:txBody>
          <a:bodyPr vert="horz" lIns="91440" tIns="45720" rIns="91440" bIns="45720" rtlCol="0" anchor="b"/>
          <a:lstStyle>
            <a:lvl1pPr algn="r">
              <a:defRPr sz="1200"/>
            </a:lvl1pPr>
          </a:lstStyle>
          <a:p>
            <a:pPr>
              <a:defRPr/>
            </a:pPr>
            <a:fld id="{A397B10E-73E5-4076-A535-506B55A61CD0}" type="slidenum">
              <a:rPr lang="en-US"/>
              <a:pPr>
                <a:defRPr/>
              </a:pPr>
              <a:t>‹#›</a:t>
            </a:fld>
            <a:endParaRPr lang="en-US"/>
          </a:p>
        </p:txBody>
      </p:sp>
    </p:spTree>
    <p:extLst>
      <p:ext uri="{BB962C8B-B14F-4D97-AF65-F5344CB8AC3E}">
        <p14:creationId xmlns:p14="http://schemas.microsoft.com/office/powerpoint/2010/main" val="2328737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98788"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8483" name="Rectangle 3"/>
          <p:cNvSpPr>
            <a:spLocks noGrp="1" noChangeArrowheads="1"/>
          </p:cNvSpPr>
          <p:nvPr>
            <p:ph type="dt" idx="1"/>
          </p:nvPr>
        </p:nvSpPr>
        <p:spPr bwMode="auto">
          <a:xfrm>
            <a:off x="3921125" y="0"/>
            <a:ext cx="2998788"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04900" y="706438"/>
            <a:ext cx="4711700" cy="3533775"/>
          </a:xfrm>
          <a:prstGeom prst="rect">
            <a:avLst/>
          </a:prstGeom>
          <a:noFill/>
          <a:ln w="9525">
            <a:solidFill>
              <a:srgbClr val="000000"/>
            </a:solidFill>
            <a:miter lim="800000"/>
            <a:headEnd/>
            <a:tailEnd/>
          </a:ln>
        </p:spPr>
      </p:sp>
      <p:sp>
        <p:nvSpPr>
          <p:cNvPr id="148485" name="Rectangle 5"/>
          <p:cNvSpPr>
            <a:spLocks noGrp="1" noChangeArrowheads="1"/>
          </p:cNvSpPr>
          <p:nvPr>
            <p:ph type="body" sz="quarter" idx="3"/>
          </p:nvPr>
        </p:nvSpPr>
        <p:spPr bwMode="auto">
          <a:xfrm>
            <a:off x="692150" y="4476750"/>
            <a:ext cx="5537200" cy="4240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8486" name="Rectangle 6"/>
          <p:cNvSpPr>
            <a:spLocks noGrp="1" noChangeArrowheads="1"/>
          </p:cNvSpPr>
          <p:nvPr>
            <p:ph type="ftr" sz="quarter" idx="4"/>
          </p:nvPr>
        </p:nvSpPr>
        <p:spPr bwMode="auto">
          <a:xfrm>
            <a:off x="0" y="8950325"/>
            <a:ext cx="2998788" cy="471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8487" name="Rectangle 7"/>
          <p:cNvSpPr>
            <a:spLocks noGrp="1" noChangeArrowheads="1"/>
          </p:cNvSpPr>
          <p:nvPr>
            <p:ph type="sldNum" sz="quarter" idx="5"/>
          </p:nvPr>
        </p:nvSpPr>
        <p:spPr bwMode="auto">
          <a:xfrm>
            <a:off x="3921125" y="8950325"/>
            <a:ext cx="2998788" cy="471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E5C290B-FD0F-4109-B0DA-B3C33B115993}" type="slidenum">
              <a:rPr lang="en-US"/>
              <a:pPr>
                <a:defRPr/>
              </a:pPr>
              <a:t>‹#›</a:t>
            </a:fld>
            <a:endParaRPr lang="en-US"/>
          </a:p>
        </p:txBody>
      </p:sp>
    </p:spTree>
    <p:extLst>
      <p:ext uri="{BB962C8B-B14F-4D97-AF65-F5344CB8AC3E}">
        <p14:creationId xmlns:p14="http://schemas.microsoft.com/office/powerpoint/2010/main" val="32779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7BA501B-461A-42CD-A8AF-0B817B64677D}" type="slidenum">
              <a:rPr lang="en-US" smtClean="0"/>
              <a:pPr/>
              <a:t>1</a:t>
            </a:fld>
            <a:endParaRPr lang="en-US" smtClean="0"/>
          </a:p>
        </p:txBody>
      </p:sp>
      <p:sp>
        <p:nvSpPr>
          <p:cNvPr id="31747" name="Rectangle 2"/>
          <p:cNvSpPr>
            <a:spLocks noGrp="1" noRot="1" noChangeAspect="1" noChangeArrowheads="1" noTextEdit="1"/>
          </p:cNvSpPr>
          <p:nvPr>
            <p:ph type="sldImg"/>
          </p:nvPr>
        </p:nvSpPr>
        <p:spPr>
          <a:xfrm>
            <a:off x="639763" y="279400"/>
            <a:ext cx="5641975" cy="4230688"/>
          </a:xfrm>
          <a:ln/>
        </p:spPr>
      </p:sp>
      <p:sp>
        <p:nvSpPr>
          <p:cNvPr id="31748" name="Rectangle 3"/>
          <p:cNvSpPr>
            <a:spLocks noGrp="1" noChangeArrowheads="1"/>
          </p:cNvSpPr>
          <p:nvPr>
            <p:ph type="body" idx="1"/>
          </p:nvPr>
        </p:nvSpPr>
        <p:spPr>
          <a:xfrm>
            <a:off x="382588" y="4632325"/>
            <a:ext cx="6153150" cy="4475163"/>
          </a:xfrm>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7EEDFB2-364E-473F-9681-F43C12B43C2E}" type="slidenum">
              <a:rPr lang="en-US" smtClean="0"/>
              <a:pPr/>
              <a:t>10</a:t>
            </a:fld>
            <a:endParaRPr lang="en-US" smtClean="0"/>
          </a:p>
        </p:txBody>
      </p:sp>
      <p:sp>
        <p:nvSpPr>
          <p:cNvPr id="39939" name="Rectangle 2"/>
          <p:cNvSpPr>
            <a:spLocks noGrp="1" noRot="1" noChangeAspect="1" noChangeArrowheads="1" noTextEdit="1"/>
          </p:cNvSpPr>
          <p:nvPr>
            <p:ph type="sldImg"/>
          </p:nvPr>
        </p:nvSpPr>
        <p:spPr>
          <a:xfrm>
            <a:off x="796925" y="96838"/>
            <a:ext cx="5337175" cy="4003675"/>
          </a:xfrm>
          <a:ln w="12700" cap="flat">
            <a:solidFill>
              <a:schemeClr val="tx1"/>
            </a:solid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5216656-17A3-4D0F-918B-100F782A1A42}" type="slidenum">
              <a:rPr lang="en-US" smtClean="0"/>
              <a:pPr/>
              <a:t>11</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96952E7-61ED-459C-B935-C8581E40C1FD}" type="slidenum">
              <a:rPr lang="en-US" smtClean="0"/>
              <a:pPr/>
              <a:t>12</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26DCEFF-3D99-41C4-A896-E2838A6355EE}" type="slidenum">
              <a:rPr lang="en-US" smtClean="0"/>
              <a:pPr/>
              <a:t>13</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Throughput R = 1,000 applications/month, Average Inventory I = 500 applications; T=15 days means that each application spent 15 days (on average) before receiving accept/reject decision.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ECC8136-30F9-43E9-8A54-DB45626C75E1}" type="slidenum">
              <a:rPr lang="en-US" smtClean="0"/>
              <a:pPr/>
              <a:t>14</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692150" y="4476750"/>
            <a:ext cx="5537200" cy="4238625"/>
          </a:xfrm>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A39E3A0-02B5-4FE6-AA76-33CF913BA5CB}" type="slidenum">
              <a:rPr lang="en-US" smtClean="0"/>
              <a:pPr/>
              <a:t>15</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692150" y="4476750"/>
            <a:ext cx="5537200" cy="4238625"/>
          </a:xfrm>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CD8CE82-60CC-4A38-9E49-4C82DBEC7FF2}" type="slidenum">
              <a:rPr lang="en-US" smtClean="0"/>
              <a:pPr/>
              <a:t>16</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692150" y="4476750"/>
            <a:ext cx="5537200" cy="4238625"/>
          </a:xfrm>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01DEA6E-33D8-4C0B-8BAF-7C5E098107CD}" type="slidenum">
              <a:rPr lang="en-US" smtClean="0"/>
              <a:pPr/>
              <a:t>17</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692150" y="4476750"/>
            <a:ext cx="5537200" cy="4238625"/>
          </a:xfrm>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C036584-0C3E-4002-9DBD-55B8C51F67A9}" type="slidenum">
              <a:rPr lang="en-US" smtClean="0"/>
              <a:pPr/>
              <a:t>18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692150" y="4476750"/>
            <a:ext cx="5537200" cy="4238625"/>
          </a:xfrm>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5C290B-FD0F-4109-B0DA-B3C33B115993}" type="slidenum">
              <a:rPr lang="en-US" smtClean="0"/>
              <a:pPr>
                <a:defRPr/>
              </a:pPr>
              <a:t>19</a:t>
            </a:fld>
            <a:endParaRPr lang="en-US"/>
          </a:p>
        </p:txBody>
      </p:sp>
    </p:spTree>
    <p:extLst>
      <p:ext uri="{BB962C8B-B14F-4D97-AF65-F5344CB8AC3E}">
        <p14:creationId xmlns:p14="http://schemas.microsoft.com/office/powerpoint/2010/main" val="3018401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90FDE2D-4A32-4A4B-B9B3-713BA4366022}" type="slidenum">
              <a:rPr lang="en-US" smtClean="0"/>
              <a:pPr/>
              <a:t>2</a:t>
            </a:fld>
            <a:endParaRPr lang="en-US" smtClean="0"/>
          </a:p>
        </p:txBody>
      </p:sp>
      <p:sp>
        <p:nvSpPr>
          <p:cNvPr id="32771" name="Rectangle 2"/>
          <p:cNvSpPr>
            <a:spLocks noGrp="1" noRot="1" noChangeAspect="1" noChangeArrowheads="1" noTextEdit="1"/>
          </p:cNvSpPr>
          <p:nvPr>
            <p:ph type="sldImg"/>
          </p:nvPr>
        </p:nvSpPr>
        <p:spPr>
          <a:xfrm>
            <a:off x="796925" y="96838"/>
            <a:ext cx="5337175" cy="4003675"/>
          </a:xfr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5C290B-FD0F-4109-B0DA-B3C33B115993}" type="slidenum">
              <a:rPr lang="en-US" smtClean="0"/>
              <a:pPr>
                <a:defRPr/>
              </a:pPr>
              <a:t>20</a:t>
            </a:fld>
            <a:endParaRPr lang="en-US"/>
          </a:p>
        </p:txBody>
      </p:sp>
    </p:spTree>
    <p:extLst>
      <p:ext uri="{BB962C8B-B14F-4D97-AF65-F5344CB8AC3E}">
        <p14:creationId xmlns:p14="http://schemas.microsoft.com/office/powerpoint/2010/main" val="3365698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26DCEFF-3D99-41C4-A896-E2838A6355EE}" type="slidenum">
              <a:rPr lang="en-US" smtClean="0"/>
              <a:pPr/>
              <a:t>21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Throughput R = 1,000 applications/month, Average Inventory I = 500 applications; T=15 days means that each application spent 15 days (on average) before receiving accept/reject decision.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F2F30FF-B1C5-4934-8FD8-2B86CBB2468B}" type="slidenum">
              <a:rPr lang="en-US" smtClean="0"/>
              <a:pPr/>
              <a:t>22</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z="1000" smtClean="0"/>
              <a:t>New process for loan application review:</a:t>
            </a:r>
          </a:p>
          <a:p>
            <a:pPr lvl="1" eaLnBrk="1" hangingPunct="1"/>
            <a:r>
              <a:rPr lang="en-US" sz="1000" smtClean="0"/>
              <a:t>Each application is preprocessed and divided into three categories based on mechanical criteria.  The company found the following data upon analyzing the new system:</a:t>
            </a:r>
          </a:p>
          <a:p>
            <a:pPr lvl="1" eaLnBrk="1" hangingPunct="1"/>
            <a:r>
              <a:rPr lang="en-US" sz="1000" smtClean="0"/>
              <a:t>On average, 200 applications are with the Initial ‘Review Team at any time.</a:t>
            </a:r>
          </a:p>
          <a:p>
            <a:pPr lvl="1" eaLnBrk="1" hangingPunct="1"/>
            <a:r>
              <a:rPr lang="en-US" sz="1000" smtClean="0"/>
              <a:t>Of those reviewed, 25% are categorized as “Excellent”, 25% as “Needs Further review”, and 50% are “Rejected”.  </a:t>
            </a:r>
          </a:p>
          <a:p>
            <a:pPr lvl="1" eaLnBrk="1" hangingPunct="1"/>
            <a:r>
              <a:rPr lang="en-US" sz="1000" smtClean="0"/>
              <a:t>70% of the “Excellent” applications are eventually approved.</a:t>
            </a:r>
          </a:p>
          <a:p>
            <a:pPr lvl="1" eaLnBrk="1" hangingPunct="1"/>
            <a:r>
              <a:rPr lang="en-US" sz="1000" smtClean="0"/>
              <a:t>10% of the “Needs Further Review” applications are approved.</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5C290B-FD0F-4109-B0DA-B3C33B115993}" type="slidenum">
              <a:rPr lang="en-US" smtClean="0"/>
              <a:pPr>
                <a:defRPr/>
              </a:pPr>
              <a:t>23</a:t>
            </a:fld>
            <a:endParaRPr lang="en-US"/>
          </a:p>
        </p:txBody>
      </p:sp>
    </p:spTree>
    <p:extLst>
      <p:ext uri="{BB962C8B-B14F-4D97-AF65-F5344CB8AC3E}">
        <p14:creationId xmlns:p14="http://schemas.microsoft.com/office/powerpoint/2010/main" val="30228022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5C290B-FD0F-4109-B0DA-B3C33B115993}" type="slidenum">
              <a:rPr lang="en-US" smtClean="0"/>
              <a:pPr>
                <a:defRPr/>
              </a:pPr>
              <a:t>24</a:t>
            </a:fld>
            <a:endParaRPr lang="en-US"/>
          </a:p>
        </p:txBody>
      </p:sp>
    </p:spTree>
    <p:extLst>
      <p:ext uri="{BB962C8B-B14F-4D97-AF65-F5344CB8AC3E}">
        <p14:creationId xmlns:p14="http://schemas.microsoft.com/office/powerpoint/2010/main" val="336562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5C290B-FD0F-4109-B0DA-B3C33B115993}" type="slidenum">
              <a:rPr lang="en-US" smtClean="0"/>
              <a:pPr>
                <a:defRPr/>
              </a:pPr>
              <a:t>25</a:t>
            </a:fld>
            <a:endParaRPr lang="en-US"/>
          </a:p>
        </p:txBody>
      </p:sp>
    </p:spTree>
    <p:extLst>
      <p:ext uri="{BB962C8B-B14F-4D97-AF65-F5344CB8AC3E}">
        <p14:creationId xmlns:p14="http://schemas.microsoft.com/office/powerpoint/2010/main" val="185813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5C290B-FD0F-4109-B0DA-B3C33B115993}" type="slidenum">
              <a:rPr lang="en-US" smtClean="0"/>
              <a:pPr>
                <a:defRPr/>
              </a:pPr>
              <a:t>26</a:t>
            </a:fld>
            <a:endParaRPr lang="en-US"/>
          </a:p>
        </p:txBody>
      </p:sp>
    </p:spTree>
    <p:extLst>
      <p:ext uri="{BB962C8B-B14F-4D97-AF65-F5344CB8AC3E}">
        <p14:creationId xmlns:p14="http://schemas.microsoft.com/office/powerpoint/2010/main" val="19941054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5C290B-FD0F-4109-B0DA-B3C33B115993}" type="slidenum">
              <a:rPr lang="en-US" smtClean="0"/>
              <a:pPr>
                <a:defRPr/>
              </a:pPr>
              <a:t>27</a:t>
            </a:fld>
            <a:endParaRPr lang="en-US"/>
          </a:p>
        </p:txBody>
      </p:sp>
    </p:spTree>
    <p:extLst>
      <p:ext uri="{BB962C8B-B14F-4D97-AF65-F5344CB8AC3E}">
        <p14:creationId xmlns:p14="http://schemas.microsoft.com/office/powerpoint/2010/main" val="5832507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5C290B-FD0F-4109-B0DA-B3C33B115993}" type="slidenum">
              <a:rPr lang="en-US" smtClean="0"/>
              <a:pPr>
                <a:defRPr/>
              </a:pPr>
              <a:t>28</a:t>
            </a:fld>
            <a:endParaRPr lang="en-US"/>
          </a:p>
        </p:txBody>
      </p:sp>
    </p:spTree>
    <p:extLst>
      <p:ext uri="{BB962C8B-B14F-4D97-AF65-F5344CB8AC3E}">
        <p14:creationId xmlns:p14="http://schemas.microsoft.com/office/powerpoint/2010/main" val="3141425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EC22284-4037-4133-8A26-B85F43814581}" type="slidenum">
              <a:rPr lang="en-US" smtClean="0"/>
              <a:pPr/>
              <a:t>3</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A6B188E-A43C-4B9A-942C-93AC07491878}" type="slidenum">
              <a:rPr lang="en-US" smtClean="0"/>
              <a:pPr/>
              <a:t>4</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latin typeface="ヒラギノ角ゴ Pro W3" pitchFamily="48" charset="-128"/>
              </a:rPr>
              <a:t>In any process our goal is to meet our customers’ expectations. Certain measures to help us accomplish that is to identify key attributes that are important to customers.  We categorize these product attributes along the following 4 dimensions.</a:t>
            </a:r>
          </a:p>
          <a:p>
            <a:pPr eaLnBrk="1" hangingPunct="1"/>
            <a:r>
              <a:rPr lang="en-US" smtClean="0">
                <a:latin typeface="ヒラギノ角ゴ Pro W3" pitchFamily="48" charset="-128"/>
              </a:rPr>
              <a:t>Cost: </a:t>
            </a:r>
          </a:p>
          <a:p>
            <a:pPr eaLnBrk="1" hangingPunct="1"/>
            <a:r>
              <a:rPr lang="en-US" smtClean="0">
                <a:latin typeface="ヒラギノ角ゴ Pro W3" pitchFamily="48" charset="-128"/>
              </a:rPr>
              <a:t>Time:</a:t>
            </a:r>
          </a:p>
          <a:p>
            <a:pPr eaLnBrk="1" hangingPunct="1"/>
            <a:r>
              <a:rPr lang="en-US" smtClean="0">
                <a:latin typeface="ヒラギノ角ゴ Pro W3" pitchFamily="48" charset="-128"/>
              </a:rPr>
              <a:t>Variety:</a:t>
            </a:r>
          </a:p>
          <a:p>
            <a:pPr eaLnBrk="1" hangingPunct="1"/>
            <a:r>
              <a:rPr lang="en-US" smtClean="0">
                <a:latin typeface="ヒラギノ角ゴ Pro W3" pitchFamily="48" charset="-128"/>
              </a:rPr>
              <a:t>Quality:   </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5C290B-FD0F-4109-B0DA-B3C33B115993}" type="slidenum">
              <a:rPr lang="en-US" smtClean="0"/>
              <a:pPr>
                <a:defRPr/>
              </a:pPr>
              <a:t>5</a:t>
            </a:fld>
            <a:endParaRPr lang="en-US"/>
          </a:p>
        </p:txBody>
      </p:sp>
    </p:spTree>
    <p:extLst>
      <p:ext uri="{BB962C8B-B14F-4D97-AF65-F5344CB8AC3E}">
        <p14:creationId xmlns:p14="http://schemas.microsoft.com/office/powerpoint/2010/main" val="1081533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D62FACCA-BD43-4AE4-A819-CBF1B54C84F4}" type="slidenum">
              <a:rPr lang="en-US" smtClean="0"/>
              <a:pPr/>
              <a:t>6</a:t>
            </a:fld>
            <a:endParaRPr lang="en-US" smtClean="0"/>
          </a:p>
        </p:txBody>
      </p:sp>
      <p:sp>
        <p:nvSpPr>
          <p:cNvPr id="35843" name="Rectangle 2"/>
          <p:cNvSpPr>
            <a:spLocks noGrp="1" noRot="1" noChangeAspect="1" noChangeArrowheads="1" noTextEdit="1"/>
          </p:cNvSpPr>
          <p:nvPr>
            <p:ph type="sldImg"/>
          </p:nvPr>
        </p:nvSpPr>
        <p:spPr>
          <a:xfrm>
            <a:off x="796925" y="96838"/>
            <a:ext cx="5337175" cy="4003675"/>
          </a:xfr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9A4213B-8DD0-4CDA-9AF0-E359BD0B6EAD}" type="slidenum">
              <a:rPr lang="en-US" smtClean="0"/>
              <a:pPr/>
              <a:t>7</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46BF6C9-B5C0-46A3-B9FA-4BD95B0D70F7}" type="slidenum">
              <a:rPr lang="en-US" smtClean="0"/>
              <a:pPr/>
              <a:t>8</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A95CB42-5655-4C8B-A077-504E38A606A5}" type="slidenum">
              <a:rPr lang="en-US" smtClean="0"/>
              <a:pPr/>
              <a:t>9</a:t>
            </a:fld>
            <a:endParaRPr lang="en-US" smtClean="0"/>
          </a:p>
        </p:txBody>
      </p:sp>
      <p:sp>
        <p:nvSpPr>
          <p:cNvPr id="38915" name="Rectangle 2"/>
          <p:cNvSpPr>
            <a:spLocks noGrp="1" noRot="1" noChangeAspect="1" noChangeArrowheads="1" noTextEdit="1"/>
          </p:cNvSpPr>
          <p:nvPr>
            <p:ph type="sldImg"/>
          </p:nvPr>
        </p:nvSpPr>
        <p:spPr>
          <a:xfrm>
            <a:off x="796925" y="96838"/>
            <a:ext cx="5337175" cy="4003675"/>
          </a:xfrm>
          <a:ln w="12700" cap="flat">
            <a:solidFill>
              <a:schemeClr val="tx1"/>
            </a:solidFill>
          </a:ln>
        </p:spPr>
      </p:sp>
      <p:sp>
        <p:nvSpPr>
          <p:cNvPr id="38916" name="Rectangle 3"/>
          <p:cNvSpPr>
            <a:spLocks noGrp="1" noChangeArrowheads="1"/>
          </p:cNvSpPr>
          <p:nvPr>
            <p:ph type="body" idx="1"/>
          </p:nvPr>
        </p:nvSpPr>
        <p:spPr>
          <a:xfrm>
            <a:off x="547688" y="4254500"/>
            <a:ext cx="5822950" cy="4462463"/>
          </a:xfrm>
          <a:noFill/>
          <a:ln/>
        </p:spPr>
        <p:txBody>
          <a:bodyPr/>
          <a:lstStyle/>
          <a:p>
            <a:pPr eaLnBrk="1" hangingPunct="1"/>
            <a:r>
              <a:rPr lang="en-US" smtClean="0"/>
              <a:t>Euro’s: NYT 2001: “As of Jan. 1, some 50 billion new coins and 14.5 billion euro notes are to be pumped into circulation.”</a:t>
            </a:r>
          </a:p>
          <a:p>
            <a:pPr eaLnBrk="1" hangingPunct="1"/>
            <a:r>
              <a:rPr lang="en-US" smtClean="0"/>
              <a:t>	Our number: I = 300/yr * 2mo = 300/yr * 1/6 yr = 50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88913"/>
            <a:ext cx="2124075" cy="64087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8775" y="188913"/>
            <a:ext cx="6221413" cy="6408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14338" y="1438275"/>
            <a:ext cx="4071937" cy="51593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38675" y="1438275"/>
            <a:ext cx="4073525" cy="5159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14338" y="1438275"/>
            <a:ext cx="8297862" cy="2503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4338" y="4094163"/>
            <a:ext cx="8297862" cy="2503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None/>
              <a:defRPr>
                <a:solidFill>
                  <a:schemeClr val="tx2">
                    <a:lumMod val="50000"/>
                  </a:schemeClr>
                </a:solidFill>
              </a:defRPr>
            </a:lvl1pPr>
            <a:lvl2pPr>
              <a:buClr>
                <a:schemeClr val="tx2">
                  <a:lumMod val="50000"/>
                </a:schemeClr>
              </a:buClr>
              <a:buFont typeface="Wingdings" pitchFamily="2" charset="2"/>
              <a:buChar char="p"/>
              <a:defRPr>
                <a:solidFill>
                  <a:schemeClr val="tx2">
                    <a:lumMod val="50000"/>
                  </a:schemeClr>
                </a:solidFill>
              </a:defRPr>
            </a:lvl2pPr>
            <a:lvl3pPr>
              <a:buClr>
                <a:schemeClr val="tx2">
                  <a:lumMod val="50000"/>
                </a:schemeClr>
              </a:buClr>
              <a:buFont typeface="Wingdings" pitchFamily="2" charset="2"/>
              <a:buChar char="n"/>
              <a:defRPr>
                <a:solidFill>
                  <a:schemeClr val="tx2">
                    <a:lumMod val="5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4338" y="1438275"/>
            <a:ext cx="4071937" cy="515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438275"/>
            <a:ext cx="4073525" cy="515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420866" name="Rectangle 2"/>
          <p:cNvSpPr>
            <a:spLocks noChangeArrowheads="1"/>
          </p:cNvSpPr>
          <p:nvPr/>
        </p:nvSpPr>
        <p:spPr bwMode="gray">
          <a:xfrm>
            <a:off x="179388" y="0"/>
            <a:ext cx="8964612" cy="1233488"/>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420867" name="Rectangle 3"/>
          <p:cNvSpPr>
            <a:spLocks noChangeArrowheads="1"/>
          </p:cNvSpPr>
          <p:nvPr/>
        </p:nvSpPr>
        <p:spPr bwMode="gray">
          <a:xfrm>
            <a:off x="179388" y="188913"/>
            <a:ext cx="8785225" cy="893762"/>
          </a:xfrm>
          <a:prstGeom prst="rect">
            <a:avLst/>
          </a:prstGeom>
          <a:gradFill rotWithShape="1">
            <a:gsLst>
              <a:gs pos="0">
                <a:schemeClr val="accent1">
                  <a:gamma/>
                  <a:shade val="46275"/>
                  <a:invGamma/>
                </a:schemeClr>
              </a:gs>
              <a:gs pos="100000">
                <a:schemeClr val="accent1"/>
              </a:gs>
            </a:gsLst>
            <a:lin ang="0" scaled="1"/>
          </a:gradFill>
          <a:ln w="9525">
            <a:solidFill>
              <a:schemeClr val="accent1"/>
            </a:solidFill>
            <a:miter lim="800000"/>
            <a:headEnd/>
            <a:tailEnd/>
          </a:ln>
          <a:effectLst/>
        </p:spPr>
        <p:txBody>
          <a:bodyPr wrap="none" anchor="ctr"/>
          <a:lstStyle/>
          <a:p>
            <a:pPr>
              <a:defRPr/>
            </a:pPr>
            <a:endParaRPr lang="en-US"/>
          </a:p>
        </p:txBody>
      </p:sp>
      <p:sp>
        <p:nvSpPr>
          <p:cNvPr id="420868" name="Rectangle 4"/>
          <p:cNvSpPr>
            <a:spLocks noChangeArrowheads="1"/>
          </p:cNvSpPr>
          <p:nvPr/>
        </p:nvSpPr>
        <p:spPr bwMode="gray">
          <a:xfrm>
            <a:off x="0" y="0"/>
            <a:ext cx="215900" cy="6858000"/>
          </a:xfrm>
          <a:prstGeom prst="rect">
            <a:avLst/>
          </a:prstGeom>
          <a:gradFill rotWithShape="1">
            <a:gsLst>
              <a:gs pos="0">
                <a:srgbClr val="12449E"/>
              </a:gs>
              <a:gs pos="100000">
                <a:srgbClr val="FFFFFF"/>
              </a:gs>
            </a:gsLst>
            <a:lin ang="5400000" scaled="1"/>
          </a:gradFill>
          <a:ln w="9525">
            <a:noFill/>
            <a:miter lim="800000"/>
            <a:headEnd/>
            <a:tailEnd/>
          </a:ln>
          <a:effectLst/>
        </p:spPr>
        <p:txBody>
          <a:bodyPr wrap="none" anchor="ctr"/>
          <a:lstStyle/>
          <a:p>
            <a:pPr>
              <a:defRPr/>
            </a:pPr>
            <a:endParaRPr lang="en-US"/>
          </a:p>
        </p:txBody>
      </p:sp>
      <p:sp>
        <p:nvSpPr>
          <p:cNvPr id="1029" name="Rectangle 5"/>
          <p:cNvSpPr>
            <a:spLocks noGrp="1" noChangeArrowheads="1"/>
          </p:cNvSpPr>
          <p:nvPr>
            <p:ph type="title"/>
          </p:nvPr>
        </p:nvSpPr>
        <p:spPr bwMode="gray">
          <a:xfrm>
            <a:off x="358775" y="188913"/>
            <a:ext cx="8497888"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a:t>
            </a:r>
            <a:br>
              <a:rPr lang="en-US" smtClean="0"/>
            </a:br>
            <a:r>
              <a:rPr lang="en-US" smtClean="0"/>
              <a:t>title style</a:t>
            </a:r>
          </a:p>
        </p:txBody>
      </p:sp>
      <p:sp>
        <p:nvSpPr>
          <p:cNvPr id="1030" name="Rectangle 6"/>
          <p:cNvSpPr>
            <a:spLocks noGrp="1" noChangeArrowheads="1"/>
          </p:cNvSpPr>
          <p:nvPr>
            <p:ph type="body" idx="1"/>
          </p:nvPr>
        </p:nvSpPr>
        <p:spPr bwMode="auto">
          <a:xfrm>
            <a:off x="467544" y="1448780"/>
            <a:ext cx="8297862" cy="51593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20871" name="Text Box 7"/>
          <p:cNvSpPr txBox="1">
            <a:spLocks noChangeArrowheads="1"/>
          </p:cNvSpPr>
          <p:nvPr/>
        </p:nvSpPr>
        <p:spPr bwMode="auto">
          <a:xfrm>
            <a:off x="8810625" y="1016000"/>
            <a:ext cx="369888" cy="274638"/>
          </a:xfrm>
          <a:prstGeom prst="rect">
            <a:avLst/>
          </a:prstGeom>
          <a:noFill/>
          <a:ln w="9525">
            <a:noFill/>
            <a:miter lim="800000"/>
            <a:headEnd/>
            <a:tailEnd/>
          </a:ln>
          <a:effectLst/>
        </p:spPr>
        <p:txBody>
          <a:bodyPr wrap="none">
            <a:spAutoFit/>
          </a:bodyPr>
          <a:lstStyle/>
          <a:p>
            <a:pPr>
              <a:defRPr/>
            </a:pPr>
            <a:fld id="{EB412322-6E93-4C1F-8B84-CA6ED8EF0E4A}" type="slidenum">
              <a:rPr lang="en-US" sz="1200" b="1">
                <a:solidFill>
                  <a:schemeClr val="bg1"/>
                </a:solidFill>
              </a:rPr>
              <a:pPr>
                <a:defRPr/>
              </a:pPr>
              <a:t>‹#›</a:t>
            </a:fld>
            <a:endParaRPr lang="en-US" sz="1200" b="1">
              <a:solidFill>
                <a:schemeClr val="bg1"/>
              </a:solidFill>
            </a:endParaRPr>
          </a:p>
        </p:txBody>
      </p:sp>
      <p:sp>
        <p:nvSpPr>
          <p:cNvPr id="420872" name="Text Box 8"/>
          <p:cNvSpPr txBox="1">
            <a:spLocks noChangeArrowheads="1"/>
          </p:cNvSpPr>
          <p:nvPr/>
        </p:nvSpPr>
        <p:spPr bwMode="auto">
          <a:xfrm>
            <a:off x="7064375" y="-63500"/>
            <a:ext cx="2079625" cy="274638"/>
          </a:xfrm>
          <a:prstGeom prst="rect">
            <a:avLst/>
          </a:prstGeom>
          <a:noFill/>
          <a:ln w="9525">
            <a:noFill/>
            <a:miter lim="800000"/>
            <a:headEnd/>
            <a:tailEnd/>
          </a:ln>
          <a:effectLst/>
        </p:spPr>
        <p:txBody>
          <a:bodyPr wrap="none">
            <a:spAutoFit/>
          </a:bodyPr>
          <a:lstStyle/>
          <a:p>
            <a:pPr>
              <a:defRPr/>
            </a:pPr>
            <a:r>
              <a:rPr lang="en-US" sz="1200" b="1" i="1">
                <a:solidFill>
                  <a:schemeClr val="bg1"/>
                </a:solidFill>
              </a:rPr>
              <a:t>3. Process Flow Measures</a:t>
            </a:r>
          </a:p>
        </p:txBody>
      </p:sp>
      <p:sp>
        <p:nvSpPr>
          <p:cNvPr id="9" name="Text Box 57"/>
          <p:cNvSpPr txBox="1">
            <a:spLocks noChangeArrowheads="1"/>
          </p:cNvSpPr>
          <p:nvPr userDrawn="1"/>
        </p:nvSpPr>
        <p:spPr bwMode="auto">
          <a:xfrm>
            <a:off x="6188085" y="6573972"/>
            <a:ext cx="2955915" cy="284028"/>
          </a:xfrm>
          <a:prstGeom prst="rect">
            <a:avLst/>
          </a:prstGeom>
          <a:noFill/>
          <a:ln w="9525">
            <a:noFill/>
            <a:miter lim="800000"/>
            <a:headEnd/>
            <a:tailEnd/>
          </a:ln>
          <a:effectLst/>
        </p:spPr>
        <p:txBody>
          <a:bodyPr wrap="square">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1200" b="1" i="1" baseline="0" dirty="0" smtClean="0">
                <a:solidFill>
                  <a:schemeClr val="accent1">
                    <a:lumMod val="50000"/>
                  </a:schemeClr>
                </a:solidFill>
              </a:rPr>
              <a:t>Process Flow Analysis-Basics </a:t>
            </a:r>
            <a:fld id="{BD6234CD-B7B4-4617-8D03-83466873225C}" type="slidenum">
              <a:rPr lang="en-US" sz="1200" b="1" smtClean="0">
                <a:solidFill>
                  <a:schemeClr val="accent1">
                    <a:lumMod val="50000"/>
                  </a:schemeClr>
                </a:solidFill>
                <a:latin typeface="Arial" pitchFamily="34" charset="0"/>
              </a:rPr>
              <a:pPr marL="0" marR="0" indent="0" algn="r" defTabSz="914400" rtl="0" eaLnBrk="1" fontAlgn="base" latinLnBrk="0" hangingPunct="1">
                <a:lnSpc>
                  <a:spcPct val="100000"/>
                </a:lnSpc>
                <a:spcBef>
                  <a:spcPct val="0"/>
                </a:spcBef>
                <a:spcAft>
                  <a:spcPct val="0"/>
                </a:spcAft>
                <a:buClrTx/>
                <a:buSzTx/>
                <a:buFontTx/>
                <a:buNone/>
                <a:tabLst/>
                <a:defRPr/>
              </a:pPr>
              <a:t>‹#›</a:t>
            </a:fld>
            <a:endParaRPr lang="en-US" sz="1200" b="1" dirty="0" smtClean="0">
              <a:solidFill>
                <a:schemeClr val="accent1">
                  <a:lumMod val="50000"/>
                </a:schemeClr>
              </a:solidFill>
              <a:latin typeface="Arial" pitchFamily="34" charset="0"/>
            </a:endParaRPr>
          </a:p>
        </p:txBody>
      </p:sp>
      <p:sp>
        <p:nvSpPr>
          <p:cNvPr id="10" name="Text Box 57"/>
          <p:cNvSpPr txBox="1">
            <a:spLocks noChangeArrowheads="1"/>
          </p:cNvSpPr>
          <p:nvPr userDrawn="1"/>
        </p:nvSpPr>
        <p:spPr bwMode="auto">
          <a:xfrm>
            <a:off x="153927" y="6597352"/>
            <a:ext cx="2957553" cy="276999"/>
          </a:xfrm>
          <a:prstGeom prst="rect">
            <a:avLst/>
          </a:prstGeom>
          <a:noFill/>
          <a:ln w="9525">
            <a:noFill/>
            <a:miter lim="800000"/>
            <a:headEnd/>
            <a:tailEnd/>
          </a:ln>
          <a:effectLst/>
        </p:spPr>
        <p:txBody>
          <a:bodyPr wrap="square">
            <a:spAutoFit/>
          </a:bodyPr>
          <a:lstStyle/>
          <a:p>
            <a:r>
              <a:rPr lang="en-US" sz="1200" b="1" i="1" dirty="0" err="1" smtClean="0">
                <a:solidFill>
                  <a:schemeClr val="accent1">
                    <a:lumMod val="50000"/>
                  </a:schemeClr>
                </a:solidFill>
              </a:rPr>
              <a:t>Ardavan</a:t>
            </a:r>
            <a:r>
              <a:rPr lang="en-US" sz="1200" b="1" i="1" dirty="0" smtClean="0">
                <a:solidFill>
                  <a:schemeClr val="accent1">
                    <a:lumMod val="50000"/>
                  </a:schemeClr>
                </a:solidFill>
              </a:rPr>
              <a:t> </a:t>
            </a:r>
            <a:r>
              <a:rPr lang="en-US" sz="1200" b="1" i="1" dirty="0" err="1" smtClean="0">
                <a:solidFill>
                  <a:schemeClr val="accent1">
                    <a:lumMod val="50000"/>
                  </a:schemeClr>
                </a:solidFill>
              </a:rPr>
              <a:t>Asef-Vaziri</a:t>
            </a:r>
            <a:r>
              <a:rPr lang="en-US" sz="1200" b="1" i="1" dirty="0" smtClean="0">
                <a:solidFill>
                  <a:schemeClr val="accent1">
                    <a:lumMod val="50000"/>
                  </a:schemeClr>
                </a:solidFill>
              </a:rPr>
              <a:t>    June/2011</a:t>
            </a:r>
            <a:endParaRPr lang="en-US" sz="1200" b="1" i="1" dirty="0">
              <a:solidFill>
                <a:schemeClr val="accent1">
                  <a:lumMod val="50000"/>
                </a:schemeClr>
              </a:solidFill>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iming>
    <p:tnLst>
      <p:par>
        <p:cTn id="1" dur="indefinite" restart="never" nodeType="tmRoot"/>
      </p:par>
    </p:tnLst>
  </p:timing>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Impact" pitchFamily="34" charset="0"/>
        </a:defRPr>
      </a:lvl2pPr>
      <a:lvl3pPr algn="l" rtl="0" eaLnBrk="0" fontAlgn="base" hangingPunct="0">
        <a:spcBef>
          <a:spcPct val="0"/>
        </a:spcBef>
        <a:spcAft>
          <a:spcPct val="0"/>
        </a:spcAft>
        <a:defRPr sz="2800">
          <a:solidFill>
            <a:schemeClr val="bg1"/>
          </a:solidFill>
          <a:latin typeface="Impact" pitchFamily="34" charset="0"/>
        </a:defRPr>
      </a:lvl3pPr>
      <a:lvl4pPr algn="l" rtl="0" eaLnBrk="0" fontAlgn="base" hangingPunct="0">
        <a:spcBef>
          <a:spcPct val="0"/>
        </a:spcBef>
        <a:spcAft>
          <a:spcPct val="0"/>
        </a:spcAft>
        <a:defRPr sz="2800">
          <a:solidFill>
            <a:schemeClr val="bg1"/>
          </a:solidFill>
          <a:latin typeface="Impact" pitchFamily="34" charset="0"/>
        </a:defRPr>
      </a:lvl4pPr>
      <a:lvl5pPr algn="l" rtl="0" eaLnBrk="0" fontAlgn="base" hangingPunct="0">
        <a:spcBef>
          <a:spcPct val="0"/>
        </a:spcBef>
        <a:spcAft>
          <a:spcPct val="0"/>
        </a:spcAft>
        <a:defRPr sz="2800">
          <a:solidFill>
            <a:schemeClr val="bg1"/>
          </a:solidFill>
          <a:latin typeface="Impact" pitchFamily="34" charset="0"/>
        </a:defRPr>
      </a:lvl5pPr>
      <a:lvl6pPr marL="457200" algn="l" rtl="0" fontAlgn="base">
        <a:spcBef>
          <a:spcPct val="0"/>
        </a:spcBef>
        <a:spcAft>
          <a:spcPct val="0"/>
        </a:spcAft>
        <a:defRPr sz="2800">
          <a:solidFill>
            <a:schemeClr val="bg1"/>
          </a:solidFill>
          <a:latin typeface="Impact" pitchFamily="34" charset="0"/>
        </a:defRPr>
      </a:lvl6pPr>
      <a:lvl7pPr marL="914400" algn="l" rtl="0" fontAlgn="base">
        <a:spcBef>
          <a:spcPct val="0"/>
        </a:spcBef>
        <a:spcAft>
          <a:spcPct val="0"/>
        </a:spcAft>
        <a:defRPr sz="2800">
          <a:solidFill>
            <a:schemeClr val="bg1"/>
          </a:solidFill>
          <a:latin typeface="Impact" pitchFamily="34" charset="0"/>
        </a:defRPr>
      </a:lvl7pPr>
      <a:lvl8pPr marL="1371600" algn="l" rtl="0" fontAlgn="base">
        <a:spcBef>
          <a:spcPct val="0"/>
        </a:spcBef>
        <a:spcAft>
          <a:spcPct val="0"/>
        </a:spcAft>
        <a:defRPr sz="2800">
          <a:solidFill>
            <a:schemeClr val="bg1"/>
          </a:solidFill>
          <a:latin typeface="Impact" pitchFamily="34" charset="0"/>
        </a:defRPr>
      </a:lvl8pPr>
      <a:lvl9pPr marL="1828800" algn="l" rtl="0" fontAlgn="base">
        <a:spcBef>
          <a:spcPct val="0"/>
        </a:spcBef>
        <a:spcAft>
          <a:spcPct val="0"/>
        </a:spcAft>
        <a:defRPr sz="2800">
          <a:solidFill>
            <a:schemeClr val="bg1"/>
          </a:solidFill>
          <a:latin typeface="Impact" pitchFamily="34" charset="0"/>
        </a:defRPr>
      </a:lvl9pPr>
    </p:titleStyle>
    <p:bodyStyle>
      <a:lvl1pPr marL="342900" indent="-342900" algn="l" rtl="0" eaLnBrk="0" fontAlgn="base" hangingPunct="0">
        <a:spcBef>
          <a:spcPct val="20000"/>
        </a:spcBef>
        <a:spcAft>
          <a:spcPct val="0"/>
        </a:spcAft>
        <a:buClr>
          <a:schemeClr val="tx1"/>
        </a:buClr>
        <a:buSzPct val="80000"/>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Symbol" pitchFamily="18" charset="2"/>
        <a:buChar char="-"/>
        <a:defRPr lang="en-US" sz="2000" dirty="0" smtClean="0">
          <a:solidFill>
            <a:schemeClr val="tx1"/>
          </a:solidFill>
          <a:latin typeface="+mn-lt"/>
        </a:defRPr>
      </a:lvl2pPr>
      <a:lvl3pPr marL="1143000" indent="-228600" algn="l" rtl="0" eaLnBrk="0" fontAlgn="base" hangingPunct="0">
        <a:spcBef>
          <a:spcPct val="20000"/>
        </a:spcBef>
        <a:spcAft>
          <a:spcPct val="0"/>
        </a:spcAft>
        <a:buClr>
          <a:schemeClr val="tx1"/>
        </a:buClr>
        <a:buFont typeface="Symbol" pitchFamily="18" charset="2"/>
        <a:buChar char="-"/>
        <a:defRPr sz="2000">
          <a:solidFill>
            <a:schemeClr val="tx1"/>
          </a:solidFill>
          <a:latin typeface="+mn-lt"/>
        </a:defRPr>
      </a:lvl3pPr>
      <a:lvl4pPr marL="1600200" indent="-228600" algn="l" rtl="0" eaLnBrk="0" fontAlgn="base" hangingPunct="0">
        <a:spcBef>
          <a:spcPct val="20000"/>
        </a:spcBef>
        <a:spcAft>
          <a:spcPct val="0"/>
        </a:spcAft>
        <a:buClr>
          <a:srgbClr val="000000"/>
        </a:buClr>
        <a:buFont typeface="Monotype Sorts" pitchFamily="1" charset="2"/>
        <a:buChar char="u"/>
        <a:defRPr sz="2000">
          <a:solidFill>
            <a:srgbClr val="000000"/>
          </a:solidFill>
          <a:latin typeface="Arial" charset="0"/>
        </a:defRPr>
      </a:lvl4pPr>
      <a:lvl5pPr marL="2057400" indent="-228600" algn="l" rtl="0" eaLnBrk="0" fontAlgn="base" hangingPunct="0">
        <a:spcBef>
          <a:spcPct val="20000"/>
        </a:spcBef>
        <a:spcAft>
          <a:spcPct val="0"/>
        </a:spcAft>
        <a:buClr>
          <a:srgbClr val="000000"/>
        </a:buClr>
        <a:buChar char="–"/>
        <a:defRPr sz="1600">
          <a:solidFill>
            <a:srgbClr val="000000"/>
          </a:solidFill>
          <a:latin typeface="Arial" charset="0"/>
        </a:defRPr>
      </a:lvl5pPr>
      <a:lvl6pPr marL="2514600" indent="-228600" algn="l" rtl="0" eaLnBrk="0" fontAlgn="base" hangingPunct="0">
        <a:spcBef>
          <a:spcPct val="20000"/>
        </a:spcBef>
        <a:spcAft>
          <a:spcPct val="0"/>
        </a:spcAft>
        <a:buClr>
          <a:srgbClr val="000000"/>
        </a:buClr>
        <a:buChar char="–"/>
        <a:defRPr sz="1600">
          <a:solidFill>
            <a:srgbClr val="000000"/>
          </a:solidFill>
          <a:latin typeface="Arial" charset="0"/>
        </a:defRPr>
      </a:lvl6pPr>
      <a:lvl7pPr marL="2971800" indent="-228600" algn="l" rtl="0" eaLnBrk="0" fontAlgn="base" hangingPunct="0">
        <a:spcBef>
          <a:spcPct val="20000"/>
        </a:spcBef>
        <a:spcAft>
          <a:spcPct val="0"/>
        </a:spcAft>
        <a:buClr>
          <a:srgbClr val="000000"/>
        </a:buClr>
        <a:buChar char="–"/>
        <a:defRPr sz="1600">
          <a:solidFill>
            <a:srgbClr val="000000"/>
          </a:solidFill>
          <a:latin typeface="Arial" charset="0"/>
        </a:defRPr>
      </a:lvl7pPr>
      <a:lvl8pPr marL="3429000" indent="-228600" algn="l" rtl="0" eaLnBrk="0" fontAlgn="base" hangingPunct="0">
        <a:spcBef>
          <a:spcPct val="20000"/>
        </a:spcBef>
        <a:spcAft>
          <a:spcPct val="0"/>
        </a:spcAft>
        <a:buClr>
          <a:srgbClr val="000000"/>
        </a:buClr>
        <a:buChar char="–"/>
        <a:defRPr sz="1600">
          <a:solidFill>
            <a:srgbClr val="000000"/>
          </a:solidFill>
          <a:latin typeface="Arial" charset="0"/>
        </a:defRPr>
      </a:lvl8pPr>
      <a:lvl9pPr marL="3886200" indent="-228600" algn="l" rtl="0" eaLnBrk="0" fontAlgn="base" hangingPunct="0">
        <a:spcBef>
          <a:spcPct val="20000"/>
        </a:spcBef>
        <a:spcAft>
          <a:spcPct val="0"/>
        </a:spcAft>
        <a:buClr>
          <a:srgbClr val="000000"/>
        </a:buClr>
        <a:buChar char="–"/>
        <a:defRPr sz="1600">
          <a:solidFill>
            <a:srgbClr val="000000"/>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Five Elements of the Process View</a:t>
            </a:r>
          </a:p>
        </p:txBody>
      </p:sp>
      <p:sp>
        <p:nvSpPr>
          <p:cNvPr id="3075" name="Rectangle 3"/>
          <p:cNvSpPr>
            <a:spLocks noChangeArrowheads="1"/>
          </p:cNvSpPr>
          <p:nvPr/>
        </p:nvSpPr>
        <p:spPr bwMode="auto">
          <a:xfrm>
            <a:off x="2543175" y="2779713"/>
            <a:ext cx="3797300" cy="2501900"/>
          </a:xfrm>
          <a:prstGeom prst="rect">
            <a:avLst/>
          </a:prstGeom>
          <a:solidFill>
            <a:srgbClr val="EAEAEA"/>
          </a:solidFill>
          <a:ln w="25400">
            <a:solidFill>
              <a:schemeClr val="tx1"/>
            </a:solidFill>
            <a:miter lim="800000"/>
            <a:headEnd/>
            <a:tailEnd/>
          </a:ln>
        </p:spPr>
        <p:txBody>
          <a:bodyPr wrap="none" anchor="ctr"/>
          <a:lstStyle/>
          <a:p>
            <a:endParaRPr lang="en-US"/>
          </a:p>
        </p:txBody>
      </p:sp>
      <p:sp>
        <p:nvSpPr>
          <p:cNvPr id="3076" name="Line 4"/>
          <p:cNvSpPr>
            <a:spLocks noChangeShapeType="1"/>
          </p:cNvSpPr>
          <p:nvPr/>
        </p:nvSpPr>
        <p:spPr bwMode="auto">
          <a:xfrm>
            <a:off x="4435475" y="2362200"/>
            <a:ext cx="0" cy="404813"/>
          </a:xfrm>
          <a:prstGeom prst="line">
            <a:avLst/>
          </a:prstGeom>
          <a:noFill/>
          <a:ln w="12700">
            <a:solidFill>
              <a:schemeClr val="tx1"/>
            </a:solidFill>
            <a:prstDash val="dash"/>
            <a:round/>
            <a:headEnd type="none" w="sm" len="sm"/>
            <a:tailEnd type="stealth" w="med" len="lg"/>
          </a:ln>
        </p:spPr>
        <p:txBody>
          <a:bodyPr wrap="none" anchor="ctr"/>
          <a:lstStyle/>
          <a:p>
            <a:endParaRPr lang="en-US"/>
          </a:p>
        </p:txBody>
      </p:sp>
      <p:sp>
        <p:nvSpPr>
          <p:cNvPr id="3077" name="Line 5"/>
          <p:cNvSpPr>
            <a:spLocks noChangeShapeType="1"/>
          </p:cNvSpPr>
          <p:nvPr/>
        </p:nvSpPr>
        <p:spPr bwMode="auto">
          <a:xfrm flipV="1">
            <a:off x="4435475" y="5295900"/>
            <a:ext cx="0" cy="457200"/>
          </a:xfrm>
          <a:prstGeom prst="line">
            <a:avLst/>
          </a:prstGeom>
          <a:noFill/>
          <a:ln w="12700">
            <a:solidFill>
              <a:schemeClr val="tx1"/>
            </a:solidFill>
            <a:round/>
            <a:headEnd type="none" w="sm" len="sm"/>
            <a:tailEnd type="stealth" w="med" len="lg"/>
          </a:ln>
        </p:spPr>
        <p:txBody>
          <a:bodyPr wrap="none" anchor="ctr"/>
          <a:lstStyle/>
          <a:p>
            <a:endParaRPr lang="en-US"/>
          </a:p>
        </p:txBody>
      </p:sp>
      <p:sp>
        <p:nvSpPr>
          <p:cNvPr id="3078" name="Rectangle 6"/>
          <p:cNvSpPr>
            <a:spLocks noChangeArrowheads="1"/>
          </p:cNvSpPr>
          <p:nvPr/>
        </p:nvSpPr>
        <p:spPr bwMode="auto">
          <a:xfrm>
            <a:off x="609600" y="3276600"/>
            <a:ext cx="946150" cy="457200"/>
          </a:xfrm>
          <a:prstGeom prst="rect">
            <a:avLst/>
          </a:prstGeom>
          <a:noFill/>
          <a:ln w="9525">
            <a:noFill/>
            <a:miter lim="800000"/>
            <a:headEnd/>
            <a:tailEnd/>
          </a:ln>
        </p:spPr>
        <p:txBody>
          <a:bodyPr wrap="none" lIns="92075" tIns="46038" rIns="92075" bIns="46038">
            <a:spAutoFit/>
          </a:bodyPr>
          <a:lstStyle/>
          <a:p>
            <a:pPr eaLnBrk="0" hangingPunct="0"/>
            <a:r>
              <a:rPr lang="en-US" sz="2400">
                <a:solidFill>
                  <a:srgbClr val="CC0066"/>
                </a:solidFill>
                <a:latin typeface="Times New Roman" pitchFamily="18" charset="0"/>
              </a:rPr>
              <a:t>Inputs</a:t>
            </a:r>
          </a:p>
        </p:txBody>
      </p:sp>
      <p:sp>
        <p:nvSpPr>
          <p:cNvPr id="3079" name="Rectangle 7"/>
          <p:cNvSpPr>
            <a:spLocks noChangeArrowheads="1"/>
          </p:cNvSpPr>
          <p:nvPr/>
        </p:nvSpPr>
        <p:spPr bwMode="auto">
          <a:xfrm>
            <a:off x="6553200" y="3286125"/>
            <a:ext cx="1149350" cy="457200"/>
          </a:xfrm>
          <a:prstGeom prst="rect">
            <a:avLst/>
          </a:prstGeom>
          <a:noFill/>
          <a:ln w="9525">
            <a:noFill/>
            <a:miter lim="800000"/>
            <a:headEnd/>
            <a:tailEnd/>
          </a:ln>
        </p:spPr>
        <p:txBody>
          <a:bodyPr wrap="none" lIns="92075" tIns="46038" rIns="92075" bIns="46038">
            <a:spAutoFit/>
          </a:bodyPr>
          <a:lstStyle/>
          <a:p>
            <a:pPr eaLnBrk="0" hangingPunct="0"/>
            <a:r>
              <a:rPr lang="en-US" sz="2400">
                <a:solidFill>
                  <a:srgbClr val="CC0066"/>
                </a:solidFill>
                <a:latin typeface="Times New Roman" pitchFamily="18" charset="0"/>
              </a:rPr>
              <a:t>Outputs</a:t>
            </a:r>
          </a:p>
        </p:txBody>
      </p:sp>
      <p:sp>
        <p:nvSpPr>
          <p:cNvPr id="3080" name="Rectangle 8"/>
          <p:cNvSpPr>
            <a:spLocks noChangeArrowheads="1"/>
          </p:cNvSpPr>
          <p:nvPr/>
        </p:nvSpPr>
        <p:spPr bwMode="auto">
          <a:xfrm>
            <a:off x="6697663" y="3741738"/>
            <a:ext cx="1216025" cy="822325"/>
          </a:xfrm>
          <a:prstGeom prst="rect">
            <a:avLst/>
          </a:prstGeom>
          <a:noFill/>
          <a:ln w="9525">
            <a:noFill/>
            <a:miter lim="800000"/>
            <a:headEnd/>
            <a:tailEnd/>
          </a:ln>
        </p:spPr>
        <p:txBody>
          <a:bodyPr wrap="none" lIns="92075" tIns="46038" rIns="92075" bIns="46038">
            <a:spAutoFit/>
          </a:bodyPr>
          <a:lstStyle/>
          <a:p>
            <a:pPr algn="ctr" eaLnBrk="0" hangingPunct="0"/>
            <a:r>
              <a:rPr lang="en-US" sz="2400">
                <a:latin typeface="Times New Roman" pitchFamily="18" charset="0"/>
              </a:rPr>
              <a:t>Goods</a:t>
            </a:r>
          </a:p>
          <a:p>
            <a:pPr algn="ctr" eaLnBrk="0" hangingPunct="0"/>
            <a:r>
              <a:rPr lang="en-US" sz="2400">
                <a:latin typeface="Times New Roman" pitchFamily="18" charset="0"/>
              </a:rPr>
              <a:t>Services</a:t>
            </a:r>
          </a:p>
        </p:txBody>
      </p:sp>
      <p:sp>
        <p:nvSpPr>
          <p:cNvPr id="3081" name="Rectangle 9"/>
          <p:cNvSpPr>
            <a:spLocks noChangeArrowheads="1"/>
          </p:cNvSpPr>
          <p:nvPr/>
        </p:nvSpPr>
        <p:spPr bwMode="auto">
          <a:xfrm>
            <a:off x="3352800" y="5661025"/>
            <a:ext cx="2178050" cy="457200"/>
          </a:xfrm>
          <a:prstGeom prst="rect">
            <a:avLst/>
          </a:prstGeom>
          <a:noFill/>
          <a:ln w="9525">
            <a:noFill/>
            <a:miter lim="800000"/>
            <a:headEnd/>
            <a:tailEnd/>
          </a:ln>
        </p:spPr>
        <p:txBody>
          <a:bodyPr wrap="none" lIns="92075" tIns="46038" rIns="92075" bIns="46038">
            <a:spAutoFit/>
          </a:bodyPr>
          <a:lstStyle/>
          <a:p>
            <a:pPr eaLnBrk="0" hangingPunct="0"/>
            <a:r>
              <a:rPr lang="en-US" sz="2400">
                <a:latin typeface="Times New Roman" pitchFamily="18" charset="0"/>
              </a:rPr>
              <a:t>Labor &amp; Capital</a:t>
            </a:r>
          </a:p>
        </p:txBody>
      </p:sp>
      <p:sp>
        <p:nvSpPr>
          <p:cNvPr id="3082" name="Rectangle 10"/>
          <p:cNvSpPr>
            <a:spLocks noChangeArrowheads="1"/>
          </p:cNvSpPr>
          <p:nvPr/>
        </p:nvSpPr>
        <p:spPr bwMode="auto">
          <a:xfrm>
            <a:off x="1311275" y="1981200"/>
            <a:ext cx="1638300" cy="822325"/>
          </a:xfrm>
          <a:prstGeom prst="rect">
            <a:avLst/>
          </a:prstGeom>
          <a:noFill/>
          <a:ln w="9525">
            <a:noFill/>
            <a:miter lim="800000"/>
            <a:headEnd/>
            <a:tailEnd/>
          </a:ln>
        </p:spPr>
        <p:txBody>
          <a:bodyPr wrap="none" lIns="92075" tIns="46038" rIns="92075" bIns="46038">
            <a:spAutoFit/>
          </a:bodyPr>
          <a:lstStyle/>
          <a:p>
            <a:pPr eaLnBrk="0" hangingPunct="0"/>
            <a:r>
              <a:rPr lang="en-US" sz="2400">
                <a:solidFill>
                  <a:srgbClr val="CC0066"/>
                </a:solidFill>
                <a:latin typeface="Times New Roman" pitchFamily="18" charset="0"/>
              </a:rPr>
              <a:t>Information</a:t>
            </a:r>
          </a:p>
          <a:p>
            <a:pPr eaLnBrk="0" hangingPunct="0"/>
            <a:r>
              <a:rPr lang="en-US" sz="2400">
                <a:solidFill>
                  <a:srgbClr val="CC0066"/>
                </a:solidFill>
                <a:latin typeface="Times New Roman" pitchFamily="18" charset="0"/>
              </a:rPr>
              <a:t>structure</a:t>
            </a:r>
          </a:p>
        </p:txBody>
      </p:sp>
      <p:sp>
        <p:nvSpPr>
          <p:cNvPr id="3083" name="Rectangle 11"/>
          <p:cNvSpPr>
            <a:spLocks noChangeArrowheads="1"/>
          </p:cNvSpPr>
          <p:nvPr/>
        </p:nvSpPr>
        <p:spPr bwMode="auto">
          <a:xfrm>
            <a:off x="2954338" y="2819400"/>
            <a:ext cx="2873375" cy="822325"/>
          </a:xfrm>
          <a:prstGeom prst="rect">
            <a:avLst/>
          </a:prstGeom>
          <a:noFill/>
          <a:ln w="9525">
            <a:noFill/>
            <a:miter lim="800000"/>
            <a:headEnd/>
            <a:tailEnd/>
          </a:ln>
        </p:spPr>
        <p:txBody>
          <a:bodyPr wrap="none" lIns="92075" tIns="46038" rIns="92075" bIns="46038">
            <a:spAutoFit/>
          </a:bodyPr>
          <a:lstStyle/>
          <a:p>
            <a:pPr algn="ctr" eaLnBrk="0" hangingPunct="0"/>
            <a:r>
              <a:rPr lang="en-US" sz="2400">
                <a:solidFill>
                  <a:srgbClr val="CC0066"/>
                </a:solidFill>
                <a:latin typeface="Times New Roman" pitchFamily="18" charset="0"/>
              </a:rPr>
              <a:t>Network of</a:t>
            </a:r>
          </a:p>
          <a:p>
            <a:pPr algn="ctr" eaLnBrk="0" hangingPunct="0"/>
            <a:r>
              <a:rPr lang="en-US" sz="2400">
                <a:solidFill>
                  <a:srgbClr val="CC0066"/>
                </a:solidFill>
                <a:latin typeface="Times New Roman" pitchFamily="18" charset="0"/>
              </a:rPr>
              <a:t>Activities and Buffers</a:t>
            </a:r>
          </a:p>
        </p:txBody>
      </p:sp>
      <p:sp>
        <p:nvSpPr>
          <p:cNvPr id="3084" name="Rectangle 12"/>
          <p:cNvSpPr>
            <a:spLocks noChangeArrowheads="1"/>
          </p:cNvSpPr>
          <p:nvPr/>
        </p:nvSpPr>
        <p:spPr bwMode="auto">
          <a:xfrm>
            <a:off x="609600" y="3894138"/>
            <a:ext cx="1968500" cy="1006475"/>
          </a:xfrm>
          <a:prstGeom prst="rect">
            <a:avLst/>
          </a:prstGeom>
          <a:noFill/>
          <a:ln w="9525">
            <a:noFill/>
            <a:miter lim="800000"/>
            <a:headEnd/>
            <a:tailEnd/>
          </a:ln>
        </p:spPr>
        <p:txBody>
          <a:bodyPr wrap="none" lIns="92075" tIns="46038" rIns="92075" bIns="46038">
            <a:spAutoFit/>
          </a:bodyPr>
          <a:lstStyle/>
          <a:p>
            <a:pPr eaLnBrk="0" hangingPunct="0"/>
            <a:r>
              <a:rPr lang="en-US" sz="2400">
                <a:solidFill>
                  <a:srgbClr val="CC0066"/>
                </a:solidFill>
                <a:latin typeface="Times New Roman" pitchFamily="18" charset="0"/>
              </a:rPr>
              <a:t>Flow units</a:t>
            </a:r>
          </a:p>
          <a:p>
            <a:pPr eaLnBrk="0" hangingPunct="0"/>
            <a:r>
              <a:rPr lang="en-US">
                <a:latin typeface="Times New Roman" pitchFamily="18" charset="0"/>
              </a:rPr>
              <a:t>(customers, data, </a:t>
            </a:r>
          </a:p>
          <a:p>
            <a:pPr eaLnBrk="0" hangingPunct="0"/>
            <a:r>
              <a:rPr lang="en-US">
                <a:latin typeface="Times New Roman" pitchFamily="18" charset="0"/>
              </a:rPr>
              <a:t>material, cash, etc.)</a:t>
            </a:r>
          </a:p>
        </p:txBody>
      </p:sp>
      <p:sp>
        <p:nvSpPr>
          <p:cNvPr id="3085" name="Freeform 13"/>
          <p:cNvSpPr>
            <a:spLocks/>
          </p:cNvSpPr>
          <p:nvPr/>
        </p:nvSpPr>
        <p:spPr bwMode="auto">
          <a:xfrm>
            <a:off x="5654675" y="1928813"/>
            <a:ext cx="1601788" cy="1220787"/>
          </a:xfrm>
          <a:custGeom>
            <a:avLst/>
            <a:gdLst>
              <a:gd name="T0" fmla="*/ 2147483647 w 1009"/>
              <a:gd name="T1" fmla="*/ 2147483647 h 769"/>
              <a:gd name="T2" fmla="*/ 2147483647 w 1009"/>
              <a:gd name="T3" fmla="*/ 0 h 769"/>
              <a:gd name="T4" fmla="*/ 0 w 1009"/>
              <a:gd name="T5" fmla="*/ 0 h 769"/>
              <a:gd name="T6" fmla="*/ 0 60000 65536"/>
              <a:gd name="T7" fmla="*/ 0 60000 65536"/>
              <a:gd name="T8" fmla="*/ 0 60000 65536"/>
              <a:gd name="T9" fmla="*/ 0 w 1009"/>
              <a:gd name="T10" fmla="*/ 0 h 769"/>
              <a:gd name="T11" fmla="*/ 1009 w 1009"/>
              <a:gd name="T12" fmla="*/ 769 h 769"/>
            </a:gdLst>
            <a:ahLst/>
            <a:cxnLst>
              <a:cxn ang="T6">
                <a:pos x="T0" y="T1"/>
              </a:cxn>
              <a:cxn ang="T7">
                <a:pos x="T2" y="T3"/>
              </a:cxn>
              <a:cxn ang="T8">
                <a:pos x="T4" y="T5"/>
              </a:cxn>
            </a:cxnLst>
            <a:rect l="T9" t="T10" r="T11" b="T12"/>
            <a:pathLst>
              <a:path w="1009" h="769">
                <a:moveTo>
                  <a:pt x="1008" y="768"/>
                </a:moveTo>
                <a:lnTo>
                  <a:pt x="1008" y="0"/>
                </a:lnTo>
                <a:lnTo>
                  <a:pt x="0" y="0"/>
                </a:lnTo>
              </a:path>
            </a:pathLst>
          </a:custGeom>
          <a:noFill/>
          <a:ln w="12700" cap="rnd">
            <a:solidFill>
              <a:schemeClr val="tx1"/>
            </a:solidFill>
            <a:prstDash val="sysDot"/>
            <a:round/>
            <a:headEnd type="none" w="sm" len="sm"/>
            <a:tailEnd type="stealth" w="med" len="med"/>
          </a:ln>
        </p:spPr>
        <p:txBody>
          <a:bodyPr/>
          <a:lstStyle/>
          <a:p>
            <a:endParaRPr lang="en-US"/>
          </a:p>
        </p:txBody>
      </p:sp>
      <p:sp>
        <p:nvSpPr>
          <p:cNvPr id="3086" name="Rectangle 14"/>
          <p:cNvSpPr>
            <a:spLocks noChangeArrowheads="1"/>
          </p:cNvSpPr>
          <p:nvPr/>
        </p:nvSpPr>
        <p:spPr bwMode="auto">
          <a:xfrm>
            <a:off x="3581400" y="6034088"/>
            <a:ext cx="1436688" cy="457200"/>
          </a:xfrm>
          <a:prstGeom prst="rect">
            <a:avLst/>
          </a:prstGeom>
          <a:noFill/>
          <a:ln w="9525">
            <a:noFill/>
            <a:miter lim="800000"/>
            <a:headEnd/>
            <a:tailEnd/>
          </a:ln>
        </p:spPr>
        <p:txBody>
          <a:bodyPr wrap="none" lIns="92075" tIns="46038" rIns="92075" bIns="46038">
            <a:spAutoFit/>
          </a:bodyPr>
          <a:lstStyle/>
          <a:p>
            <a:pPr eaLnBrk="0" hangingPunct="0"/>
            <a:r>
              <a:rPr lang="en-US" sz="2400">
                <a:solidFill>
                  <a:srgbClr val="CC0066"/>
                </a:solidFill>
                <a:latin typeface="Times New Roman" pitchFamily="18" charset="0"/>
              </a:rPr>
              <a:t>Resources</a:t>
            </a:r>
          </a:p>
        </p:txBody>
      </p:sp>
      <p:sp>
        <p:nvSpPr>
          <p:cNvPr id="3087" name="Rectangle 15"/>
          <p:cNvSpPr>
            <a:spLocks noChangeArrowheads="1"/>
          </p:cNvSpPr>
          <p:nvPr/>
        </p:nvSpPr>
        <p:spPr bwMode="auto">
          <a:xfrm>
            <a:off x="3298825" y="3992563"/>
            <a:ext cx="444500" cy="292100"/>
          </a:xfrm>
          <a:prstGeom prst="rect">
            <a:avLst/>
          </a:prstGeom>
          <a:solidFill>
            <a:schemeClr val="folHlink"/>
          </a:solidFill>
          <a:ln w="12700" algn="ctr">
            <a:solidFill>
              <a:schemeClr val="tx1"/>
            </a:solidFill>
            <a:miter lim="800000"/>
            <a:headEnd/>
            <a:tailEnd/>
          </a:ln>
        </p:spPr>
        <p:txBody>
          <a:bodyPr wrap="none" anchor="ctr"/>
          <a:lstStyle/>
          <a:p>
            <a:endParaRPr lang="en-US"/>
          </a:p>
        </p:txBody>
      </p:sp>
      <p:sp>
        <p:nvSpPr>
          <p:cNvPr id="3088" name="Rectangle 16"/>
          <p:cNvSpPr>
            <a:spLocks noChangeArrowheads="1"/>
          </p:cNvSpPr>
          <p:nvPr/>
        </p:nvSpPr>
        <p:spPr bwMode="auto">
          <a:xfrm>
            <a:off x="4213225" y="3992563"/>
            <a:ext cx="444500" cy="292100"/>
          </a:xfrm>
          <a:prstGeom prst="rect">
            <a:avLst/>
          </a:prstGeom>
          <a:solidFill>
            <a:schemeClr val="folHlink"/>
          </a:solidFill>
          <a:ln w="12700" algn="ctr">
            <a:solidFill>
              <a:schemeClr val="tx1"/>
            </a:solidFill>
            <a:miter lim="800000"/>
            <a:headEnd/>
            <a:tailEnd/>
          </a:ln>
        </p:spPr>
        <p:txBody>
          <a:bodyPr wrap="none" anchor="ctr"/>
          <a:lstStyle/>
          <a:p>
            <a:endParaRPr lang="en-US"/>
          </a:p>
        </p:txBody>
      </p:sp>
      <p:sp>
        <p:nvSpPr>
          <p:cNvPr id="3089" name="Rectangle 17"/>
          <p:cNvSpPr>
            <a:spLocks noChangeArrowheads="1"/>
          </p:cNvSpPr>
          <p:nvPr/>
        </p:nvSpPr>
        <p:spPr bwMode="auto">
          <a:xfrm>
            <a:off x="5127625" y="3992563"/>
            <a:ext cx="444500" cy="292100"/>
          </a:xfrm>
          <a:prstGeom prst="rect">
            <a:avLst/>
          </a:prstGeom>
          <a:solidFill>
            <a:schemeClr val="folHlink"/>
          </a:solidFill>
          <a:ln w="12700" algn="ctr">
            <a:solidFill>
              <a:schemeClr val="tx1"/>
            </a:solidFill>
            <a:miter lim="800000"/>
            <a:headEnd/>
            <a:tailEnd/>
          </a:ln>
        </p:spPr>
        <p:txBody>
          <a:bodyPr wrap="none" anchor="ctr"/>
          <a:lstStyle/>
          <a:p>
            <a:endParaRPr lang="en-US"/>
          </a:p>
        </p:txBody>
      </p:sp>
      <p:sp>
        <p:nvSpPr>
          <p:cNvPr id="3090" name="Rectangle 18"/>
          <p:cNvSpPr>
            <a:spLocks noChangeArrowheads="1"/>
          </p:cNvSpPr>
          <p:nvPr/>
        </p:nvSpPr>
        <p:spPr bwMode="auto">
          <a:xfrm>
            <a:off x="4213225" y="4449763"/>
            <a:ext cx="444500" cy="292100"/>
          </a:xfrm>
          <a:prstGeom prst="rect">
            <a:avLst/>
          </a:prstGeom>
          <a:solidFill>
            <a:schemeClr val="folHlink"/>
          </a:solidFill>
          <a:ln w="12700" algn="ctr">
            <a:solidFill>
              <a:schemeClr val="tx1"/>
            </a:solidFill>
            <a:miter lim="800000"/>
            <a:headEnd/>
            <a:tailEnd/>
          </a:ln>
        </p:spPr>
        <p:txBody>
          <a:bodyPr wrap="none" anchor="ctr"/>
          <a:lstStyle/>
          <a:p>
            <a:endParaRPr lang="en-US"/>
          </a:p>
        </p:txBody>
      </p:sp>
      <p:sp>
        <p:nvSpPr>
          <p:cNvPr id="3091" name="Freeform 19"/>
          <p:cNvSpPr>
            <a:spLocks/>
          </p:cNvSpPr>
          <p:nvPr/>
        </p:nvSpPr>
        <p:spPr bwMode="auto">
          <a:xfrm>
            <a:off x="3825875" y="3986213"/>
            <a:ext cx="306388" cy="306387"/>
          </a:xfrm>
          <a:custGeom>
            <a:avLst/>
            <a:gdLst>
              <a:gd name="T0" fmla="*/ 0 w 193"/>
              <a:gd name="T1" fmla="*/ 2147483647 h 193"/>
              <a:gd name="T2" fmla="*/ 2147483647 w 193"/>
              <a:gd name="T3" fmla="*/ 0 h 193"/>
              <a:gd name="T4" fmla="*/ 2147483647 w 193"/>
              <a:gd name="T5" fmla="*/ 2147483647 h 193"/>
              <a:gd name="T6" fmla="*/ 0 w 193"/>
              <a:gd name="T7" fmla="*/ 2147483647 h 193"/>
              <a:gd name="T8" fmla="*/ 0 60000 65536"/>
              <a:gd name="T9" fmla="*/ 0 60000 65536"/>
              <a:gd name="T10" fmla="*/ 0 60000 65536"/>
              <a:gd name="T11" fmla="*/ 0 60000 65536"/>
              <a:gd name="T12" fmla="*/ 0 w 193"/>
              <a:gd name="T13" fmla="*/ 0 h 193"/>
              <a:gd name="T14" fmla="*/ 193 w 193"/>
              <a:gd name="T15" fmla="*/ 193 h 193"/>
            </a:gdLst>
            <a:ahLst/>
            <a:cxnLst>
              <a:cxn ang="T8">
                <a:pos x="T0" y="T1"/>
              </a:cxn>
              <a:cxn ang="T9">
                <a:pos x="T2" y="T3"/>
              </a:cxn>
              <a:cxn ang="T10">
                <a:pos x="T4" y="T5"/>
              </a:cxn>
              <a:cxn ang="T11">
                <a:pos x="T6" y="T7"/>
              </a:cxn>
            </a:cxnLst>
            <a:rect l="T12" t="T13" r="T14" b="T15"/>
            <a:pathLst>
              <a:path w="193" h="193">
                <a:moveTo>
                  <a:pt x="0" y="192"/>
                </a:moveTo>
                <a:lnTo>
                  <a:pt x="96" y="0"/>
                </a:lnTo>
                <a:lnTo>
                  <a:pt x="192" y="192"/>
                </a:lnTo>
                <a:lnTo>
                  <a:pt x="0" y="192"/>
                </a:lnTo>
              </a:path>
            </a:pathLst>
          </a:custGeom>
          <a:solidFill>
            <a:schemeClr val="folHlink"/>
          </a:solidFill>
          <a:ln w="12700">
            <a:solidFill>
              <a:schemeClr val="tx1"/>
            </a:solidFill>
            <a:round/>
            <a:headEnd/>
            <a:tailEnd/>
          </a:ln>
        </p:spPr>
        <p:txBody>
          <a:bodyPr wrap="none" anchor="ctr"/>
          <a:lstStyle/>
          <a:p>
            <a:endParaRPr lang="en-US"/>
          </a:p>
        </p:txBody>
      </p:sp>
      <p:sp>
        <p:nvSpPr>
          <p:cNvPr id="3092" name="Freeform 20"/>
          <p:cNvSpPr>
            <a:spLocks/>
          </p:cNvSpPr>
          <p:nvPr/>
        </p:nvSpPr>
        <p:spPr bwMode="auto">
          <a:xfrm>
            <a:off x="4740275" y="3986213"/>
            <a:ext cx="306388" cy="306387"/>
          </a:xfrm>
          <a:custGeom>
            <a:avLst/>
            <a:gdLst>
              <a:gd name="T0" fmla="*/ 0 w 193"/>
              <a:gd name="T1" fmla="*/ 2147483647 h 193"/>
              <a:gd name="T2" fmla="*/ 2147483647 w 193"/>
              <a:gd name="T3" fmla="*/ 0 h 193"/>
              <a:gd name="T4" fmla="*/ 2147483647 w 193"/>
              <a:gd name="T5" fmla="*/ 2147483647 h 193"/>
              <a:gd name="T6" fmla="*/ 0 w 193"/>
              <a:gd name="T7" fmla="*/ 2147483647 h 193"/>
              <a:gd name="T8" fmla="*/ 0 60000 65536"/>
              <a:gd name="T9" fmla="*/ 0 60000 65536"/>
              <a:gd name="T10" fmla="*/ 0 60000 65536"/>
              <a:gd name="T11" fmla="*/ 0 60000 65536"/>
              <a:gd name="T12" fmla="*/ 0 w 193"/>
              <a:gd name="T13" fmla="*/ 0 h 193"/>
              <a:gd name="T14" fmla="*/ 193 w 193"/>
              <a:gd name="T15" fmla="*/ 193 h 193"/>
            </a:gdLst>
            <a:ahLst/>
            <a:cxnLst>
              <a:cxn ang="T8">
                <a:pos x="T0" y="T1"/>
              </a:cxn>
              <a:cxn ang="T9">
                <a:pos x="T2" y="T3"/>
              </a:cxn>
              <a:cxn ang="T10">
                <a:pos x="T4" y="T5"/>
              </a:cxn>
              <a:cxn ang="T11">
                <a:pos x="T6" y="T7"/>
              </a:cxn>
            </a:cxnLst>
            <a:rect l="T12" t="T13" r="T14" b="T15"/>
            <a:pathLst>
              <a:path w="193" h="193">
                <a:moveTo>
                  <a:pt x="0" y="192"/>
                </a:moveTo>
                <a:lnTo>
                  <a:pt x="96" y="0"/>
                </a:lnTo>
                <a:lnTo>
                  <a:pt x="192" y="192"/>
                </a:lnTo>
                <a:lnTo>
                  <a:pt x="0" y="192"/>
                </a:lnTo>
              </a:path>
            </a:pathLst>
          </a:custGeom>
          <a:solidFill>
            <a:schemeClr val="folHlink"/>
          </a:solidFill>
          <a:ln w="12700">
            <a:solidFill>
              <a:schemeClr val="tx1"/>
            </a:solidFill>
            <a:round/>
            <a:headEnd/>
            <a:tailEnd/>
          </a:ln>
        </p:spPr>
        <p:txBody>
          <a:bodyPr wrap="none" anchor="ctr"/>
          <a:lstStyle/>
          <a:p>
            <a:endParaRPr lang="en-US"/>
          </a:p>
        </p:txBody>
      </p:sp>
      <p:sp>
        <p:nvSpPr>
          <p:cNvPr id="3093" name="Freeform 21"/>
          <p:cNvSpPr>
            <a:spLocks/>
          </p:cNvSpPr>
          <p:nvPr/>
        </p:nvSpPr>
        <p:spPr bwMode="auto">
          <a:xfrm>
            <a:off x="4740275" y="4443413"/>
            <a:ext cx="306388" cy="306387"/>
          </a:xfrm>
          <a:custGeom>
            <a:avLst/>
            <a:gdLst>
              <a:gd name="T0" fmla="*/ 0 w 193"/>
              <a:gd name="T1" fmla="*/ 2147483647 h 193"/>
              <a:gd name="T2" fmla="*/ 2147483647 w 193"/>
              <a:gd name="T3" fmla="*/ 0 h 193"/>
              <a:gd name="T4" fmla="*/ 2147483647 w 193"/>
              <a:gd name="T5" fmla="*/ 2147483647 h 193"/>
              <a:gd name="T6" fmla="*/ 0 w 193"/>
              <a:gd name="T7" fmla="*/ 2147483647 h 193"/>
              <a:gd name="T8" fmla="*/ 0 60000 65536"/>
              <a:gd name="T9" fmla="*/ 0 60000 65536"/>
              <a:gd name="T10" fmla="*/ 0 60000 65536"/>
              <a:gd name="T11" fmla="*/ 0 60000 65536"/>
              <a:gd name="T12" fmla="*/ 0 w 193"/>
              <a:gd name="T13" fmla="*/ 0 h 193"/>
              <a:gd name="T14" fmla="*/ 193 w 193"/>
              <a:gd name="T15" fmla="*/ 193 h 193"/>
            </a:gdLst>
            <a:ahLst/>
            <a:cxnLst>
              <a:cxn ang="T8">
                <a:pos x="T0" y="T1"/>
              </a:cxn>
              <a:cxn ang="T9">
                <a:pos x="T2" y="T3"/>
              </a:cxn>
              <a:cxn ang="T10">
                <a:pos x="T4" y="T5"/>
              </a:cxn>
              <a:cxn ang="T11">
                <a:pos x="T6" y="T7"/>
              </a:cxn>
            </a:cxnLst>
            <a:rect l="T12" t="T13" r="T14" b="T15"/>
            <a:pathLst>
              <a:path w="193" h="193">
                <a:moveTo>
                  <a:pt x="0" y="192"/>
                </a:moveTo>
                <a:lnTo>
                  <a:pt x="96" y="0"/>
                </a:lnTo>
                <a:lnTo>
                  <a:pt x="192" y="192"/>
                </a:lnTo>
                <a:lnTo>
                  <a:pt x="0" y="192"/>
                </a:lnTo>
              </a:path>
            </a:pathLst>
          </a:custGeom>
          <a:solidFill>
            <a:schemeClr val="folHlink"/>
          </a:solidFill>
          <a:ln w="12700">
            <a:solidFill>
              <a:schemeClr val="tx1"/>
            </a:solidFill>
            <a:round/>
            <a:headEnd/>
            <a:tailEnd/>
          </a:ln>
        </p:spPr>
        <p:txBody>
          <a:bodyPr wrap="none" anchor="ctr"/>
          <a:lstStyle/>
          <a:p>
            <a:endParaRPr lang="en-US"/>
          </a:p>
        </p:txBody>
      </p:sp>
      <p:sp>
        <p:nvSpPr>
          <p:cNvPr id="3094" name="Line 22"/>
          <p:cNvSpPr>
            <a:spLocks noChangeShapeType="1"/>
          </p:cNvSpPr>
          <p:nvPr/>
        </p:nvSpPr>
        <p:spPr bwMode="auto">
          <a:xfrm>
            <a:off x="3749675" y="4138613"/>
            <a:ext cx="15240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095" name="Line 23"/>
          <p:cNvSpPr>
            <a:spLocks noChangeShapeType="1"/>
          </p:cNvSpPr>
          <p:nvPr/>
        </p:nvSpPr>
        <p:spPr bwMode="auto">
          <a:xfrm>
            <a:off x="4054475" y="4138613"/>
            <a:ext cx="15240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096" name="Line 24"/>
          <p:cNvSpPr>
            <a:spLocks noChangeShapeType="1"/>
          </p:cNvSpPr>
          <p:nvPr/>
        </p:nvSpPr>
        <p:spPr bwMode="auto">
          <a:xfrm>
            <a:off x="4664075" y="4138613"/>
            <a:ext cx="15240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097" name="Line 25"/>
          <p:cNvSpPr>
            <a:spLocks noChangeShapeType="1"/>
          </p:cNvSpPr>
          <p:nvPr/>
        </p:nvSpPr>
        <p:spPr bwMode="auto">
          <a:xfrm>
            <a:off x="4968875" y="4138613"/>
            <a:ext cx="15240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098" name="Line 26"/>
          <p:cNvSpPr>
            <a:spLocks noChangeShapeType="1"/>
          </p:cNvSpPr>
          <p:nvPr/>
        </p:nvSpPr>
        <p:spPr bwMode="auto">
          <a:xfrm>
            <a:off x="5578475" y="4138613"/>
            <a:ext cx="106680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099" name="Line 27"/>
          <p:cNvSpPr>
            <a:spLocks noChangeShapeType="1"/>
          </p:cNvSpPr>
          <p:nvPr/>
        </p:nvSpPr>
        <p:spPr bwMode="auto">
          <a:xfrm>
            <a:off x="4054475" y="4291013"/>
            <a:ext cx="152400" cy="30480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100" name="Line 28"/>
          <p:cNvSpPr>
            <a:spLocks noChangeShapeType="1"/>
          </p:cNvSpPr>
          <p:nvPr/>
        </p:nvSpPr>
        <p:spPr bwMode="auto">
          <a:xfrm>
            <a:off x="4664075" y="4595813"/>
            <a:ext cx="15240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101" name="Line 29"/>
          <p:cNvSpPr>
            <a:spLocks noChangeShapeType="1"/>
          </p:cNvSpPr>
          <p:nvPr/>
        </p:nvSpPr>
        <p:spPr bwMode="auto">
          <a:xfrm flipV="1">
            <a:off x="4968875" y="4291013"/>
            <a:ext cx="152400" cy="30480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102" name="Line 30"/>
          <p:cNvSpPr>
            <a:spLocks noChangeShapeType="1"/>
          </p:cNvSpPr>
          <p:nvPr/>
        </p:nvSpPr>
        <p:spPr bwMode="auto">
          <a:xfrm>
            <a:off x="2454275" y="4149725"/>
            <a:ext cx="83820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103" name="Rectangle 31"/>
          <p:cNvSpPr>
            <a:spLocks noChangeArrowheads="1"/>
          </p:cNvSpPr>
          <p:nvPr/>
        </p:nvSpPr>
        <p:spPr bwMode="auto">
          <a:xfrm>
            <a:off x="3352800" y="1447800"/>
            <a:ext cx="2179638" cy="946150"/>
          </a:xfrm>
          <a:prstGeom prst="rect">
            <a:avLst/>
          </a:prstGeom>
          <a:noFill/>
          <a:ln w="9525">
            <a:noFill/>
            <a:miter lim="800000"/>
            <a:headEnd/>
            <a:tailEnd/>
          </a:ln>
        </p:spPr>
        <p:txBody>
          <a:bodyPr wrap="none" lIns="92075" tIns="46038" rIns="92075" bIns="46038">
            <a:spAutoFit/>
          </a:bodyPr>
          <a:lstStyle/>
          <a:p>
            <a:pPr algn="ctr" eaLnBrk="0" hangingPunct="0"/>
            <a:r>
              <a:rPr lang="en-US" sz="2800" b="1">
                <a:latin typeface="Times New Roman" pitchFamily="18" charset="0"/>
              </a:rPr>
              <a:t>Process</a:t>
            </a:r>
          </a:p>
          <a:p>
            <a:pPr algn="ctr" eaLnBrk="0" hangingPunct="0"/>
            <a:r>
              <a:rPr lang="en-US" sz="2800" b="1">
                <a:latin typeface="Times New Roman" pitchFamily="18" charset="0"/>
              </a:rPr>
              <a:t>Management</a:t>
            </a:r>
          </a:p>
        </p:txBody>
      </p:sp>
      <p:sp>
        <p:nvSpPr>
          <p:cNvPr id="3104" name="Line 32"/>
          <p:cNvSpPr>
            <a:spLocks noChangeShapeType="1"/>
          </p:cNvSpPr>
          <p:nvPr/>
        </p:nvSpPr>
        <p:spPr bwMode="auto">
          <a:xfrm>
            <a:off x="2454275" y="4572000"/>
            <a:ext cx="1676400" cy="0"/>
          </a:xfrm>
          <a:prstGeom prst="line">
            <a:avLst/>
          </a:prstGeom>
          <a:noFill/>
          <a:ln w="12700">
            <a:solidFill>
              <a:schemeClr val="tx1"/>
            </a:solidFill>
            <a:round/>
            <a:headEnd type="none" w="sm" len="sm"/>
            <a:tailEnd type="stealth" w="med" len="med"/>
          </a:ln>
        </p:spPr>
        <p:txBody>
          <a:bodyPr wrap="none" anchor="ctr"/>
          <a:lstStyle/>
          <a:p>
            <a:endParaRPr lang="en-US"/>
          </a:p>
        </p:txBody>
      </p:sp>
      <p:sp>
        <p:nvSpPr>
          <p:cNvPr id="3105" name="Freeform 33"/>
          <p:cNvSpPr>
            <a:spLocks/>
          </p:cNvSpPr>
          <p:nvPr/>
        </p:nvSpPr>
        <p:spPr bwMode="auto">
          <a:xfrm flipH="1">
            <a:off x="1311275" y="1905000"/>
            <a:ext cx="1601788" cy="1220788"/>
          </a:xfrm>
          <a:custGeom>
            <a:avLst/>
            <a:gdLst>
              <a:gd name="T0" fmla="*/ 2147483647 w 1009"/>
              <a:gd name="T1" fmla="*/ 2147483647 h 769"/>
              <a:gd name="T2" fmla="*/ 2147483647 w 1009"/>
              <a:gd name="T3" fmla="*/ 0 h 769"/>
              <a:gd name="T4" fmla="*/ 0 w 1009"/>
              <a:gd name="T5" fmla="*/ 0 h 769"/>
              <a:gd name="T6" fmla="*/ 0 60000 65536"/>
              <a:gd name="T7" fmla="*/ 0 60000 65536"/>
              <a:gd name="T8" fmla="*/ 0 60000 65536"/>
              <a:gd name="T9" fmla="*/ 0 w 1009"/>
              <a:gd name="T10" fmla="*/ 0 h 769"/>
              <a:gd name="T11" fmla="*/ 1009 w 1009"/>
              <a:gd name="T12" fmla="*/ 769 h 769"/>
            </a:gdLst>
            <a:ahLst/>
            <a:cxnLst>
              <a:cxn ang="T6">
                <a:pos x="T0" y="T1"/>
              </a:cxn>
              <a:cxn ang="T7">
                <a:pos x="T2" y="T3"/>
              </a:cxn>
              <a:cxn ang="T8">
                <a:pos x="T4" y="T5"/>
              </a:cxn>
            </a:cxnLst>
            <a:rect l="T9" t="T10" r="T11" b="T12"/>
            <a:pathLst>
              <a:path w="1009" h="769">
                <a:moveTo>
                  <a:pt x="1008" y="768"/>
                </a:moveTo>
                <a:lnTo>
                  <a:pt x="1008" y="0"/>
                </a:lnTo>
                <a:lnTo>
                  <a:pt x="0" y="0"/>
                </a:lnTo>
              </a:path>
            </a:pathLst>
          </a:custGeom>
          <a:noFill/>
          <a:ln w="12700" cap="rnd">
            <a:solidFill>
              <a:schemeClr val="tx1"/>
            </a:solidFill>
            <a:prstDash val="sysDot"/>
            <a:round/>
            <a:headEnd type="none" w="sm" len="sm"/>
            <a:tailEnd type="stealth" w="med" len="med"/>
          </a:ln>
        </p:spPr>
        <p:txBody>
          <a:bodyPr/>
          <a:lstStyle/>
          <a:p>
            <a:endParaRPr lang="en-US"/>
          </a:p>
        </p:txBody>
      </p:sp>
      <p:sp>
        <p:nvSpPr>
          <p:cNvPr id="3106" name="Arc 34"/>
          <p:cNvSpPr>
            <a:spLocks/>
          </p:cNvSpPr>
          <p:nvPr/>
        </p:nvSpPr>
        <p:spPr bwMode="auto">
          <a:xfrm flipH="1">
            <a:off x="2835275" y="2209800"/>
            <a:ext cx="457200" cy="533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chemeClr val="tx1"/>
            </a:solidFill>
            <a:prstDash val="dash"/>
            <a:round/>
            <a:headEnd type="triangle" w="med" len="me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pPr eaLnBrk="1" hangingPunct="1"/>
            <a:r>
              <a:rPr lang="en-US" smtClean="0"/>
              <a:t>Little’s Law applied to different process flow examples</a:t>
            </a:r>
          </a:p>
        </p:txBody>
      </p:sp>
      <p:sp>
        <p:nvSpPr>
          <p:cNvPr id="605187" name="Rectangle 3"/>
          <p:cNvSpPr>
            <a:spLocks noGrp="1" noChangeArrowheads="1"/>
          </p:cNvSpPr>
          <p:nvPr>
            <p:ph type="body" idx="1"/>
          </p:nvPr>
        </p:nvSpPr>
        <p:spPr>
          <a:xfrm>
            <a:off x="414338" y="1376363"/>
            <a:ext cx="8729662" cy="5419725"/>
          </a:xfrm>
        </p:spPr>
        <p:txBody>
          <a:bodyPr/>
          <a:lstStyle/>
          <a:p>
            <a:pPr marL="0" indent="0">
              <a:spcBef>
                <a:spcPct val="0"/>
              </a:spcBef>
              <a:defRPr/>
            </a:pPr>
            <a:r>
              <a:rPr lang="en-US" sz="2400" b="1" dirty="0" smtClean="0">
                <a:solidFill>
                  <a:srgbClr val="DB1F47"/>
                </a:solidFill>
              </a:rPr>
              <a:t>Job Flow.  </a:t>
            </a:r>
            <a:r>
              <a:rPr lang="en-US" sz="2400" dirty="0" smtClean="0"/>
              <a:t>The Travelers Insurance Company processes 10,000 claims per year. The average processing time is 3 weeks.  Assuming 50 weeks in a year, what is the average number of claims “in process”.  </a:t>
            </a:r>
          </a:p>
          <a:p>
            <a:pPr>
              <a:spcBef>
                <a:spcPct val="0"/>
              </a:spcBef>
              <a:defRPr/>
            </a:pPr>
            <a:endParaRPr lang="en-US" sz="2400" dirty="0" smtClean="0">
              <a:solidFill>
                <a:srgbClr val="DB1F47"/>
              </a:solidFill>
            </a:endParaRPr>
          </a:p>
          <a:p>
            <a:pPr marL="0" indent="0">
              <a:spcBef>
                <a:spcPct val="0"/>
              </a:spcBef>
              <a:defRPr/>
            </a:pPr>
            <a:r>
              <a:rPr lang="en-US" sz="2400" b="1" dirty="0" smtClean="0">
                <a:solidFill>
                  <a:srgbClr val="DB1F47"/>
                </a:solidFill>
              </a:rPr>
              <a:t>Material Flow.  </a:t>
            </a:r>
            <a:r>
              <a:rPr lang="en-US" sz="2400" dirty="0" smtClean="0"/>
              <a:t>Wendy’s processes an average of 5,000 lb. of  hamburgers per week. The typical inventory of raw meat is 2,500 lb.  What is the average hamburger’s cycle time and Wendy’s turnover?</a:t>
            </a:r>
          </a:p>
          <a:p>
            <a:pPr>
              <a:spcBef>
                <a:spcPct val="0"/>
              </a:spcBef>
              <a:defRPr/>
            </a:pPr>
            <a:endParaRPr lang="en-US" sz="2400" dirty="0" smtClean="0">
              <a:solidFill>
                <a:schemeClr val="bg2"/>
              </a:solidFill>
            </a:endParaRPr>
          </a:p>
          <a:p>
            <a:pPr marL="0" indent="0">
              <a:spcBef>
                <a:spcPct val="0"/>
              </a:spcBef>
              <a:defRPr/>
            </a:pPr>
            <a:r>
              <a:rPr lang="en-US" sz="2400" b="1" dirty="0" smtClean="0">
                <a:solidFill>
                  <a:srgbClr val="DB1F47"/>
                </a:solidFill>
              </a:rPr>
              <a:t>Cash Flow. </a:t>
            </a:r>
            <a:r>
              <a:rPr lang="en-US" sz="2400" dirty="0" smtClean="0"/>
              <a:t>Motorola sells $300 million worth of cellular equipment per  year. The average accounts receivable in the cellular group is  $45 million. What is the average billing to collection process cycle time?</a:t>
            </a:r>
          </a:p>
        </p:txBody>
      </p:sp>
      <p:sp>
        <p:nvSpPr>
          <p:cNvPr id="2" name="SMARTInkAnnotation0"/>
          <p:cNvSpPr/>
          <p:nvPr/>
        </p:nvSpPr>
        <p:spPr bwMode="auto">
          <a:xfrm>
            <a:off x="7559214" y="10445209"/>
            <a:ext cx="3844301" cy="49413"/>
          </a:xfrm>
          <a:custGeom>
            <a:avLst/>
            <a:gdLst/>
            <a:ahLst/>
            <a:cxnLst/>
            <a:rect l="0" t="0" r="0" b="0"/>
            <a:pathLst>
              <a:path w="3844301" h="49413">
                <a:moveTo>
                  <a:pt x="0" y="32941"/>
                </a:moveTo>
                <a:lnTo>
                  <a:pt x="30503" y="2490"/>
                </a:lnTo>
                <a:lnTo>
                  <a:pt x="33168" y="1660"/>
                </a:lnTo>
                <a:lnTo>
                  <a:pt x="60994" y="146"/>
                </a:lnTo>
                <a:lnTo>
                  <a:pt x="120999" y="2"/>
                </a:lnTo>
                <a:lnTo>
                  <a:pt x="126497" y="1831"/>
                </a:lnTo>
                <a:lnTo>
                  <a:pt x="131995" y="4880"/>
                </a:lnTo>
                <a:lnTo>
                  <a:pt x="137494" y="8744"/>
                </a:lnTo>
                <a:lnTo>
                  <a:pt x="142993" y="11319"/>
                </a:lnTo>
                <a:lnTo>
                  <a:pt x="148493" y="13036"/>
                </a:lnTo>
                <a:lnTo>
                  <a:pt x="153992" y="14181"/>
                </a:lnTo>
                <a:lnTo>
                  <a:pt x="169880" y="15453"/>
                </a:lnTo>
                <a:lnTo>
                  <a:pt x="179250" y="15792"/>
                </a:lnTo>
                <a:lnTo>
                  <a:pt x="187329" y="17848"/>
                </a:lnTo>
                <a:lnTo>
                  <a:pt x="194549" y="21049"/>
                </a:lnTo>
                <a:lnTo>
                  <a:pt x="201196" y="25014"/>
                </a:lnTo>
                <a:lnTo>
                  <a:pt x="207460" y="27656"/>
                </a:lnTo>
                <a:lnTo>
                  <a:pt x="213469" y="29418"/>
                </a:lnTo>
                <a:lnTo>
                  <a:pt x="219308" y="30592"/>
                </a:lnTo>
                <a:lnTo>
                  <a:pt x="235575" y="31897"/>
                </a:lnTo>
                <a:lnTo>
                  <a:pt x="352034" y="32929"/>
                </a:lnTo>
                <a:lnTo>
                  <a:pt x="750949" y="32941"/>
                </a:lnTo>
                <a:lnTo>
                  <a:pt x="764618" y="31112"/>
                </a:lnTo>
                <a:lnTo>
                  <a:pt x="779231" y="28062"/>
                </a:lnTo>
                <a:lnTo>
                  <a:pt x="794472" y="24198"/>
                </a:lnTo>
                <a:lnTo>
                  <a:pt x="808301" y="21622"/>
                </a:lnTo>
                <a:lnTo>
                  <a:pt x="821185" y="19904"/>
                </a:lnTo>
                <a:lnTo>
                  <a:pt x="833442" y="18759"/>
                </a:lnTo>
                <a:lnTo>
                  <a:pt x="861726" y="17488"/>
                </a:lnTo>
                <a:lnTo>
                  <a:pt x="973292" y="16511"/>
                </a:lnTo>
                <a:lnTo>
                  <a:pt x="1129902" y="16472"/>
                </a:lnTo>
                <a:lnTo>
                  <a:pt x="1143747" y="14641"/>
                </a:lnTo>
                <a:lnTo>
                  <a:pt x="1158478" y="11591"/>
                </a:lnTo>
                <a:lnTo>
                  <a:pt x="1173798" y="7727"/>
                </a:lnTo>
                <a:lnTo>
                  <a:pt x="1187677" y="5151"/>
                </a:lnTo>
                <a:lnTo>
                  <a:pt x="1200597" y="3434"/>
                </a:lnTo>
                <a:lnTo>
                  <a:pt x="1212875" y="2289"/>
                </a:lnTo>
                <a:lnTo>
                  <a:pt x="1241185" y="1017"/>
                </a:lnTo>
                <a:lnTo>
                  <a:pt x="1352771" y="39"/>
                </a:lnTo>
                <a:lnTo>
                  <a:pt x="1800646" y="0"/>
                </a:lnTo>
                <a:lnTo>
                  <a:pt x="1809065" y="1829"/>
                </a:lnTo>
                <a:lnTo>
                  <a:pt x="1818345" y="4879"/>
                </a:lnTo>
                <a:lnTo>
                  <a:pt x="1828198" y="8743"/>
                </a:lnTo>
                <a:lnTo>
                  <a:pt x="1838433" y="11319"/>
                </a:lnTo>
                <a:lnTo>
                  <a:pt x="1848923" y="13036"/>
                </a:lnTo>
                <a:lnTo>
                  <a:pt x="1859582" y="14181"/>
                </a:lnTo>
                <a:lnTo>
                  <a:pt x="1876314" y="15453"/>
                </a:lnTo>
                <a:lnTo>
                  <a:pt x="1991636" y="16466"/>
                </a:lnTo>
                <a:lnTo>
                  <a:pt x="2000556" y="18297"/>
                </a:lnTo>
                <a:lnTo>
                  <a:pt x="2008335" y="21348"/>
                </a:lnTo>
                <a:lnTo>
                  <a:pt x="2015355" y="25212"/>
                </a:lnTo>
                <a:lnTo>
                  <a:pt x="2023701" y="27789"/>
                </a:lnTo>
                <a:lnTo>
                  <a:pt x="2032932" y="29506"/>
                </a:lnTo>
                <a:lnTo>
                  <a:pt x="2042753" y="30651"/>
                </a:lnTo>
                <a:lnTo>
                  <a:pt x="2058552" y="31924"/>
                </a:lnTo>
                <a:lnTo>
                  <a:pt x="2173131" y="32936"/>
                </a:lnTo>
                <a:lnTo>
                  <a:pt x="2328839" y="32941"/>
                </a:lnTo>
                <a:lnTo>
                  <a:pt x="2337185" y="34771"/>
                </a:lnTo>
                <a:lnTo>
                  <a:pt x="2346415" y="37821"/>
                </a:lnTo>
                <a:lnTo>
                  <a:pt x="2356237" y="41684"/>
                </a:lnTo>
                <a:lnTo>
                  <a:pt x="2364615" y="44262"/>
                </a:lnTo>
                <a:lnTo>
                  <a:pt x="2372036" y="45978"/>
                </a:lnTo>
                <a:lnTo>
                  <a:pt x="2378815" y="47123"/>
                </a:lnTo>
                <a:lnTo>
                  <a:pt x="2401016" y="48395"/>
                </a:lnTo>
                <a:lnTo>
                  <a:pt x="2515564" y="49400"/>
                </a:lnTo>
                <a:lnTo>
                  <a:pt x="2856725" y="49412"/>
                </a:lnTo>
                <a:lnTo>
                  <a:pt x="2872434" y="47583"/>
                </a:lnTo>
                <a:lnTo>
                  <a:pt x="2888406" y="44533"/>
                </a:lnTo>
                <a:lnTo>
                  <a:pt x="2904554" y="40669"/>
                </a:lnTo>
                <a:lnTo>
                  <a:pt x="2920817" y="38093"/>
                </a:lnTo>
                <a:lnTo>
                  <a:pt x="2937159" y="36375"/>
                </a:lnTo>
                <a:lnTo>
                  <a:pt x="2953555" y="35230"/>
                </a:lnTo>
                <a:lnTo>
                  <a:pt x="2986438" y="33959"/>
                </a:lnTo>
                <a:lnTo>
                  <a:pt x="3090237" y="33031"/>
                </a:lnTo>
                <a:lnTo>
                  <a:pt x="3110603" y="33000"/>
                </a:lnTo>
                <a:lnTo>
                  <a:pt x="3129680" y="31151"/>
                </a:lnTo>
                <a:lnTo>
                  <a:pt x="3147899" y="28087"/>
                </a:lnTo>
                <a:lnTo>
                  <a:pt x="3165544" y="24216"/>
                </a:lnTo>
                <a:lnTo>
                  <a:pt x="3182806" y="21634"/>
                </a:lnTo>
                <a:lnTo>
                  <a:pt x="3199814" y="19913"/>
                </a:lnTo>
                <a:lnTo>
                  <a:pt x="3216655" y="18765"/>
                </a:lnTo>
                <a:lnTo>
                  <a:pt x="3250029" y="17490"/>
                </a:lnTo>
                <a:lnTo>
                  <a:pt x="3365806" y="16530"/>
                </a:lnTo>
                <a:lnTo>
                  <a:pt x="3805776" y="16471"/>
                </a:lnTo>
                <a:lnTo>
                  <a:pt x="3814951" y="14641"/>
                </a:lnTo>
                <a:lnTo>
                  <a:pt x="3822900" y="11591"/>
                </a:lnTo>
                <a:lnTo>
                  <a:pt x="3844300"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SMARTInkAnnotation6"/>
          <p:cNvSpPr/>
          <p:nvPr/>
        </p:nvSpPr>
        <p:spPr bwMode="auto">
          <a:xfrm>
            <a:off x="11255022" y="6014512"/>
            <a:ext cx="3217334" cy="82297"/>
          </a:xfrm>
          <a:custGeom>
            <a:avLst/>
            <a:gdLst/>
            <a:ahLst/>
            <a:cxnLst/>
            <a:rect l="0" t="0" r="0" b="0"/>
            <a:pathLst>
              <a:path w="3217334" h="82297">
                <a:moveTo>
                  <a:pt x="0" y="49413"/>
                </a:moveTo>
                <a:lnTo>
                  <a:pt x="22964" y="49413"/>
                </a:lnTo>
                <a:lnTo>
                  <a:pt x="29974" y="51244"/>
                </a:lnTo>
                <a:lnTo>
                  <a:pt x="38316" y="54294"/>
                </a:lnTo>
                <a:lnTo>
                  <a:pt x="47543" y="58157"/>
                </a:lnTo>
                <a:lnTo>
                  <a:pt x="57360" y="60733"/>
                </a:lnTo>
                <a:lnTo>
                  <a:pt x="67572" y="62450"/>
                </a:lnTo>
                <a:lnTo>
                  <a:pt x="104350" y="64867"/>
                </a:lnTo>
                <a:lnTo>
                  <a:pt x="203349" y="65794"/>
                </a:lnTo>
                <a:lnTo>
                  <a:pt x="287044" y="65867"/>
                </a:lnTo>
                <a:lnTo>
                  <a:pt x="310522" y="67703"/>
                </a:lnTo>
                <a:lnTo>
                  <a:pt x="335343" y="70757"/>
                </a:lnTo>
                <a:lnTo>
                  <a:pt x="361054" y="74623"/>
                </a:lnTo>
                <a:lnTo>
                  <a:pt x="389196" y="77200"/>
                </a:lnTo>
                <a:lnTo>
                  <a:pt x="418955" y="78918"/>
                </a:lnTo>
                <a:lnTo>
                  <a:pt x="513393" y="81337"/>
                </a:lnTo>
                <a:lnTo>
                  <a:pt x="774299" y="82296"/>
                </a:lnTo>
                <a:lnTo>
                  <a:pt x="816850" y="80485"/>
                </a:lnTo>
                <a:lnTo>
                  <a:pt x="859883" y="77448"/>
                </a:lnTo>
                <a:lnTo>
                  <a:pt x="903240" y="73593"/>
                </a:lnTo>
                <a:lnTo>
                  <a:pt x="946808" y="71024"/>
                </a:lnTo>
                <a:lnTo>
                  <a:pt x="1034327" y="68169"/>
                </a:lnTo>
                <a:lnTo>
                  <a:pt x="1080031" y="65577"/>
                </a:lnTo>
                <a:lnTo>
                  <a:pt x="1174811" y="57817"/>
                </a:lnTo>
                <a:lnTo>
                  <a:pt x="1223184" y="55016"/>
                </a:lnTo>
                <a:lnTo>
                  <a:pt x="1371929" y="49243"/>
                </a:lnTo>
                <a:lnTo>
                  <a:pt x="1477478" y="41407"/>
                </a:lnTo>
                <a:lnTo>
                  <a:pt x="1631211" y="26706"/>
                </a:lnTo>
                <a:lnTo>
                  <a:pt x="1683276" y="23295"/>
                </a:lnTo>
                <a:lnTo>
                  <a:pt x="1736319" y="21020"/>
                </a:lnTo>
                <a:lnTo>
                  <a:pt x="1842307" y="18492"/>
                </a:lnTo>
                <a:lnTo>
                  <a:pt x="3103760" y="16471"/>
                </a:lnTo>
                <a:lnTo>
                  <a:pt x="3123285" y="14641"/>
                </a:lnTo>
                <a:lnTo>
                  <a:pt x="3139971" y="11591"/>
                </a:lnTo>
                <a:lnTo>
                  <a:pt x="3154757" y="7726"/>
                </a:lnTo>
                <a:lnTo>
                  <a:pt x="3168284" y="5151"/>
                </a:lnTo>
                <a:lnTo>
                  <a:pt x="3180967" y="3434"/>
                </a:lnTo>
                <a:lnTo>
                  <a:pt x="3217333"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SMARTInkAnnotation7"/>
          <p:cNvSpPr/>
          <p:nvPr/>
        </p:nvSpPr>
        <p:spPr bwMode="auto">
          <a:xfrm>
            <a:off x="13878385" y="5734505"/>
            <a:ext cx="1016110" cy="840022"/>
          </a:xfrm>
          <a:custGeom>
            <a:avLst/>
            <a:gdLst/>
            <a:ahLst/>
            <a:cxnLst/>
            <a:rect l="0" t="0" r="0" b="0"/>
            <a:pathLst>
              <a:path w="1016110" h="840022">
                <a:moveTo>
                  <a:pt x="527973" y="0"/>
                </a:moveTo>
                <a:lnTo>
                  <a:pt x="545491" y="0"/>
                </a:lnTo>
                <a:lnTo>
                  <a:pt x="563867" y="4880"/>
                </a:lnTo>
                <a:lnTo>
                  <a:pt x="586092" y="14980"/>
                </a:lnTo>
                <a:lnTo>
                  <a:pt x="631356" y="41244"/>
                </a:lnTo>
                <a:lnTo>
                  <a:pt x="669860" y="61644"/>
                </a:lnTo>
                <a:lnTo>
                  <a:pt x="690394" y="70377"/>
                </a:lnTo>
                <a:lnTo>
                  <a:pt x="711417" y="78030"/>
                </a:lnTo>
                <a:lnTo>
                  <a:pt x="732763" y="84962"/>
                </a:lnTo>
                <a:lnTo>
                  <a:pt x="754330" y="93243"/>
                </a:lnTo>
                <a:lnTo>
                  <a:pt x="776038" y="102425"/>
                </a:lnTo>
                <a:lnTo>
                  <a:pt x="797845" y="112207"/>
                </a:lnTo>
                <a:lnTo>
                  <a:pt x="817882" y="122387"/>
                </a:lnTo>
                <a:lnTo>
                  <a:pt x="836739" y="132835"/>
                </a:lnTo>
                <a:lnTo>
                  <a:pt x="854810" y="143460"/>
                </a:lnTo>
                <a:lnTo>
                  <a:pt x="889555" y="165026"/>
                </a:lnTo>
                <a:lnTo>
                  <a:pt x="956674" y="208695"/>
                </a:lnTo>
                <a:lnTo>
                  <a:pt x="984937" y="230622"/>
                </a:lnTo>
                <a:lnTo>
                  <a:pt x="997608" y="241593"/>
                </a:lnTo>
                <a:lnTo>
                  <a:pt x="1006054" y="254398"/>
                </a:lnTo>
                <a:lnTo>
                  <a:pt x="1011684" y="268424"/>
                </a:lnTo>
                <a:lnTo>
                  <a:pt x="1015439" y="283266"/>
                </a:lnTo>
                <a:lnTo>
                  <a:pt x="1016109" y="296821"/>
                </a:lnTo>
                <a:lnTo>
                  <a:pt x="1011963" y="321642"/>
                </a:lnTo>
                <a:lnTo>
                  <a:pt x="1006457" y="335215"/>
                </a:lnTo>
                <a:lnTo>
                  <a:pt x="999122" y="349755"/>
                </a:lnTo>
                <a:lnTo>
                  <a:pt x="990566" y="364937"/>
                </a:lnTo>
                <a:lnTo>
                  <a:pt x="975693" y="382380"/>
                </a:lnTo>
                <a:lnTo>
                  <a:pt x="956615" y="401329"/>
                </a:lnTo>
                <a:lnTo>
                  <a:pt x="934728" y="421282"/>
                </a:lnTo>
                <a:lnTo>
                  <a:pt x="907303" y="441905"/>
                </a:lnTo>
                <a:lnTo>
                  <a:pt x="876189" y="462973"/>
                </a:lnTo>
                <a:lnTo>
                  <a:pt x="842613" y="484340"/>
                </a:lnTo>
                <a:lnTo>
                  <a:pt x="803730" y="505904"/>
                </a:lnTo>
                <a:lnTo>
                  <a:pt x="761307" y="527601"/>
                </a:lnTo>
                <a:lnTo>
                  <a:pt x="666509" y="573060"/>
                </a:lnTo>
                <a:lnTo>
                  <a:pt x="557157" y="623765"/>
                </a:lnTo>
                <a:lnTo>
                  <a:pt x="496099" y="650098"/>
                </a:lnTo>
                <a:lnTo>
                  <a:pt x="364704" y="703757"/>
                </a:lnTo>
                <a:lnTo>
                  <a:pt x="221976" y="758108"/>
                </a:lnTo>
                <a:lnTo>
                  <a:pt x="0" y="840021"/>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Freeform 11"/>
          <p:cNvSpPr/>
          <p:nvPr/>
        </p:nvSpPr>
        <p:spPr bwMode="auto">
          <a:xfrm>
            <a:off x="15742789" y="5372143"/>
            <a:ext cx="4890" cy="1"/>
          </a:xfrm>
          <a:custGeom>
            <a:avLst/>
            <a:gdLst/>
            <a:ahLst/>
            <a:cxnLst/>
            <a:rect l="0" t="0" r="0" b="0"/>
            <a:pathLst>
              <a:path w="4890" h="1">
                <a:moveTo>
                  <a:pt x="0" y="0"/>
                </a:moveTo>
                <a:lnTo>
                  <a:pt x="4889" y="0"/>
                </a:lnTo>
                <a:close/>
              </a:path>
            </a:pathLst>
          </a:custGeom>
          <a:solidFill>
            <a:schemeClr val="accent1"/>
          </a:solidFill>
          <a:ln w="3810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SMARTInkAnnotation11"/>
          <p:cNvSpPr/>
          <p:nvPr/>
        </p:nvSpPr>
        <p:spPr bwMode="auto">
          <a:xfrm>
            <a:off x="15742789" y="5322731"/>
            <a:ext cx="1" cy="16472"/>
          </a:xfrm>
          <a:custGeom>
            <a:avLst/>
            <a:gdLst/>
            <a:ahLst/>
            <a:cxnLst/>
            <a:rect l="0" t="0" r="0" b="0"/>
            <a:pathLst>
              <a:path w="1" h="16472">
                <a:moveTo>
                  <a:pt x="0" y="16471"/>
                </a:moveTo>
                <a:lnTo>
                  <a:pt x="0" y="0"/>
                </a:lnTo>
              </a:path>
            </a:pathLst>
          </a:custGeom>
          <a:solidFill>
            <a:schemeClr val="accent1"/>
          </a:solidFill>
          <a:ln w="381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4" name="SMARTInkAnnotation12"/>
          <p:cNvSpPr/>
          <p:nvPr/>
        </p:nvSpPr>
        <p:spPr bwMode="auto">
          <a:xfrm>
            <a:off x="15231315" y="5322731"/>
            <a:ext cx="527974" cy="1284738"/>
          </a:xfrm>
          <a:custGeom>
            <a:avLst/>
            <a:gdLst/>
            <a:ahLst/>
            <a:cxnLst/>
            <a:rect l="0" t="0" r="0" b="0"/>
            <a:pathLst>
              <a:path w="527974" h="1284738">
                <a:moveTo>
                  <a:pt x="511474" y="0"/>
                </a:moveTo>
                <a:lnTo>
                  <a:pt x="525680" y="0"/>
                </a:lnTo>
                <a:lnTo>
                  <a:pt x="526444" y="1830"/>
                </a:lnTo>
                <a:lnTo>
                  <a:pt x="527971" y="16453"/>
                </a:lnTo>
                <a:lnTo>
                  <a:pt x="527973" y="71642"/>
                </a:lnTo>
                <a:lnTo>
                  <a:pt x="526140" y="77043"/>
                </a:lnTo>
                <a:lnTo>
                  <a:pt x="516634" y="93388"/>
                </a:lnTo>
                <a:lnTo>
                  <a:pt x="513767" y="104339"/>
                </a:lnTo>
                <a:lnTo>
                  <a:pt x="510093" y="137601"/>
                </a:lnTo>
                <a:lnTo>
                  <a:pt x="500267" y="159525"/>
                </a:lnTo>
                <a:lnTo>
                  <a:pt x="491132" y="198796"/>
                </a:lnTo>
                <a:lnTo>
                  <a:pt x="477337" y="230933"/>
                </a:lnTo>
                <a:lnTo>
                  <a:pt x="472216" y="241800"/>
                </a:lnTo>
                <a:lnTo>
                  <a:pt x="466527" y="268516"/>
                </a:lnTo>
                <a:lnTo>
                  <a:pt x="462166" y="296860"/>
                </a:lnTo>
                <a:lnTo>
                  <a:pt x="449404" y="335226"/>
                </a:lnTo>
                <a:lnTo>
                  <a:pt x="439279" y="364943"/>
                </a:lnTo>
                <a:lnTo>
                  <a:pt x="423271" y="403795"/>
                </a:lnTo>
                <a:lnTo>
                  <a:pt x="412386" y="436900"/>
                </a:lnTo>
                <a:lnTo>
                  <a:pt x="399605" y="474185"/>
                </a:lnTo>
                <a:lnTo>
                  <a:pt x="391063" y="491814"/>
                </a:lnTo>
                <a:lnTo>
                  <a:pt x="381704" y="509057"/>
                </a:lnTo>
                <a:lnTo>
                  <a:pt x="366414" y="542856"/>
                </a:lnTo>
                <a:lnTo>
                  <a:pt x="351675" y="578009"/>
                </a:lnTo>
                <a:lnTo>
                  <a:pt x="332902" y="618034"/>
                </a:lnTo>
                <a:lnTo>
                  <a:pt x="324596" y="638956"/>
                </a:lnTo>
                <a:lnTo>
                  <a:pt x="317226" y="660225"/>
                </a:lnTo>
                <a:lnTo>
                  <a:pt x="310479" y="681724"/>
                </a:lnTo>
                <a:lnTo>
                  <a:pt x="302314" y="703378"/>
                </a:lnTo>
                <a:lnTo>
                  <a:pt x="293206" y="725134"/>
                </a:lnTo>
                <a:lnTo>
                  <a:pt x="283465" y="746958"/>
                </a:lnTo>
                <a:lnTo>
                  <a:pt x="275140" y="768828"/>
                </a:lnTo>
                <a:lnTo>
                  <a:pt x="267756" y="790728"/>
                </a:lnTo>
                <a:lnTo>
                  <a:pt x="261000" y="812650"/>
                </a:lnTo>
                <a:lnTo>
                  <a:pt x="250997" y="834583"/>
                </a:lnTo>
                <a:lnTo>
                  <a:pt x="238826" y="856527"/>
                </a:lnTo>
                <a:lnTo>
                  <a:pt x="225214" y="878476"/>
                </a:lnTo>
                <a:lnTo>
                  <a:pt x="214307" y="900429"/>
                </a:lnTo>
                <a:lnTo>
                  <a:pt x="205202" y="922386"/>
                </a:lnTo>
                <a:lnTo>
                  <a:pt x="197298" y="944343"/>
                </a:lnTo>
                <a:lnTo>
                  <a:pt x="188362" y="966302"/>
                </a:lnTo>
                <a:lnTo>
                  <a:pt x="178741" y="988262"/>
                </a:lnTo>
                <a:lnTo>
                  <a:pt x="168658" y="1010222"/>
                </a:lnTo>
                <a:lnTo>
                  <a:pt x="158270" y="1030353"/>
                </a:lnTo>
                <a:lnTo>
                  <a:pt x="147678" y="1049263"/>
                </a:lnTo>
                <a:lnTo>
                  <a:pt x="136950" y="1067360"/>
                </a:lnTo>
                <a:lnTo>
                  <a:pt x="127966" y="1084917"/>
                </a:lnTo>
                <a:lnTo>
                  <a:pt x="113093" y="1119063"/>
                </a:lnTo>
                <a:lnTo>
                  <a:pt x="104727" y="1135855"/>
                </a:lnTo>
                <a:lnTo>
                  <a:pt x="95486" y="1152541"/>
                </a:lnTo>
                <a:lnTo>
                  <a:pt x="85655" y="1169155"/>
                </a:lnTo>
                <a:lnTo>
                  <a:pt x="69846" y="1197374"/>
                </a:lnTo>
                <a:lnTo>
                  <a:pt x="56708" y="1222118"/>
                </a:lnTo>
                <a:lnTo>
                  <a:pt x="44759" y="1245315"/>
                </a:lnTo>
                <a:lnTo>
                  <a:pt x="33336" y="1262945"/>
                </a:lnTo>
                <a:lnTo>
                  <a:pt x="27726" y="1270209"/>
                </a:lnTo>
                <a:lnTo>
                  <a:pt x="22151" y="1275052"/>
                </a:lnTo>
                <a:lnTo>
                  <a:pt x="16601" y="1278280"/>
                </a:lnTo>
                <a:lnTo>
                  <a:pt x="0" y="1284737"/>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5" name="SMARTInkAnnotation13"/>
          <p:cNvSpPr/>
          <p:nvPr/>
        </p:nvSpPr>
        <p:spPr bwMode="auto">
          <a:xfrm>
            <a:off x="15990277" y="5273384"/>
            <a:ext cx="996608" cy="1449382"/>
          </a:xfrm>
          <a:custGeom>
            <a:avLst/>
            <a:gdLst/>
            <a:ahLst/>
            <a:cxnLst/>
            <a:rect l="0" t="0" r="0" b="0"/>
            <a:pathLst>
              <a:path w="996608" h="1449382">
                <a:moveTo>
                  <a:pt x="0" y="115230"/>
                </a:moveTo>
                <a:lnTo>
                  <a:pt x="8759" y="115230"/>
                </a:lnTo>
                <a:lnTo>
                  <a:pt x="31723" y="106486"/>
                </a:lnTo>
                <a:lnTo>
                  <a:pt x="56263" y="102194"/>
                </a:lnTo>
                <a:lnTo>
                  <a:pt x="85503" y="100286"/>
                </a:lnTo>
                <a:lnTo>
                  <a:pt x="116830" y="99437"/>
                </a:lnTo>
                <a:lnTo>
                  <a:pt x="174147" y="98961"/>
                </a:lnTo>
                <a:lnTo>
                  <a:pt x="196760" y="97063"/>
                </a:lnTo>
                <a:lnTo>
                  <a:pt x="221002" y="93968"/>
                </a:lnTo>
                <a:lnTo>
                  <a:pt x="246329" y="90075"/>
                </a:lnTo>
                <a:lnTo>
                  <a:pt x="298913" y="80869"/>
                </a:lnTo>
                <a:lnTo>
                  <a:pt x="325769" y="75852"/>
                </a:lnTo>
                <a:lnTo>
                  <a:pt x="375163" y="65397"/>
                </a:lnTo>
                <a:lnTo>
                  <a:pt x="398602" y="60047"/>
                </a:lnTo>
                <a:lnTo>
                  <a:pt x="423392" y="56480"/>
                </a:lnTo>
                <a:lnTo>
                  <a:pt x="449085" y="54102"/>
                </a:lnTo>
                <a:lnTo>
                  <a:pt x="475380" y="52517"/>
                </a:lnTo>
                <a:lnTo>
                  <a:pt x="502076" y="49630"/>
                </a:lnTo>
                <a:lnTo>
                  <a:pt x="529040" y="45875"/>
                </a:lnTo>
                <a:lnTo>
                  <a:pt x="556183" y="41542"/>
                </a:lnTo>
                <a:lnTo>
                  <a:pt x="581611" y="36823"/>
                </a:lnTo>
                <a:lnTo>
                  <a:pt x="629417" y="26699"/>
                </a:lnTo>
                <a:lnTo>
                  <a:pt x="654267" y="23268"/>
                </a:lnTo>
                <a:lnTo>
                  <a:pt x="679998" y="20980"/>
                </a:lnTo>
                <a:lnTo>
                  <a:pt x="706319" y="19455"/>
                </a:lnTo>
                <a:lnTo>
                  <a:pt x="729366" y="16608"/>
                </a:lnTo>
                <a:lnTo>
                  <a:pt x="750231" y="12880"/>
                </a:lnTo>
                <a:lnTo>
                  <a:pt x="769641" y="8565"/>
                </a:lnTo>
                <a:lnTo>
                  <a:pt x="789911" y="5688"/>
                </a:lnTo>
                <a:lnTo>
                  <a:pt x="810759" y="3769"/>
                </a:lnTo>
                <a:lnTo>
                  <a:pt x="849813" y="1639"/>
                </a:lnTo>
                <a:lnTo>
                  <a:pt x="879391" y="692"/>
                </a:lnTo>
                <a:lnTo>
                  <a:pt x="928253" y="84"/>
                </a:lnTo>
                <a:lnTo>
                  <a:pt x="950918" y="0"/>
                </a:lnTo>
                <a:lnTo>
                  <a:pt x="960262" y="1808"/>
                </a:lnTo>
                <a:lnTo>
                  <a:pt x="975532" y="8697"/>
                </a:lnTo>
                <a:lnTo>
                  <a:pt x="994437" y="22864"/>
                </a:lnTo>
                <a:lnTo>
                  <a:pt x="996607" y="28032"/>
                </a:lnTo>
                <a:lnTo>
                  <a:pt x="996221" y="33307"/>
                </a:lnTo>
                <a:lnTo>
                  <a:pt x="992736" y="44048"/>
                </a:lnTo>
                <a:lnTo>
                  <a:pt x="988941" y="62214"/>
                </a:lnTo>
                <a:lnTo>
                  <a:pt x="972165" y="100217"/>
                </a:lnTo>
                <a:lnTo>
                  <a:pt x="951196" y="142970"/>
                </a:lnTo>
                <a:lnTo>
                  <a:pt x="926117" y="184453"/>
                </a:lnTo>
                <a:lnTo>
                  <a:pt x="895466" y="222773"/>
                </a:lnTo>
                <a:lnTo>
                  <a:pt x="874016" y="250873"/>
                </a:lnTo>
                <a:lnTo>
                  <a:pt x="852261" y="281663"/>
                </a:lnTo>
                <a:lnTo>
                  <a:pt x="830369" y="313647"/>
                </a:lnTo>
                <a:lnTo>
                  <a:pt x="813308" y="351045"/>
                </a:lnTo>
                <a:lnTo>
                  <a:pt x="806191" y="371266"/>
                </a:lnTo>
                <a:lnTo>
                  <a:pt x="783619" y="408375"/>
                </a:lnTo>
                <a:lnTo>
                  <a:pt x="757087" y="443169"/>
                </a:lnTo>
                <a:lnTo>
                  <a:pt x="690181" y="535554"/>
                </a:lnTo>
                <a:lnTo>
                  <a:pt x="642643" y="599285"/>
                </a:lnTo>
                <a:lnTo>
                  <a:pt x="614990" y="642705"/>
                </a:lnTo>
                <a:lnTo>
                  <a:pt x="588646" y="686404"/>
                </a:lnTo>
                <a:lnTo>
                  <a:pt x="519529" y="787311"/>
                </a:lnTo>
                <a:lnTo>
                  <a:pt x="491222" y="831808"/>
                </a:lnTo>
                <a:lnTo>
                  <a:pt x="475974" y="856485"/>
                </a:lnTo>
                <a:lnTo>
                  <a:pt x="460308" y="878426"/>
                </a:lnTo>
                <a:lnTo>
                  <a:pt x="444365" y="898544"/>
                </a:lnTo>
                <a:lnTo>
                  <a:pt x="428237" y="917447"/>
                </a:lnTo>
                <a:lnTo>
                  <a:pt x="395650" y="957970"/>
                </a:lnTo>
                <a:lnTo>
                  <a:pt x="364667" y="998553"/>
                </a:lnTo>
                <a:lnTo>
                  <a:pt x="267845" y="1132640"/>
                </a:lnTo>
                <a:lnTo>
                  <a:pt x="245535" y="1167688"/>
                </a:lnTo>
                <a:lnTo>
                  <a:pt x="229510" y="1201567"/>
                </a:lnTo>
                <a:lnTo>
                  <a:pt x="211388" y="1234926"/>
                </a:lnTo>
                <a:lnTo>
                  <a:pt x="191112" y="1268052"/>
                </a:lnTo>
                <a:lnTo>
                  <a:pt x="169878" y="1301076"/>
                </a:lnTo>
                <a:lnTo>
                  <a:pt x="146070" y="1341791"/>
                </a:lnTo>
                <a:lnTo>
                  <a:pt x="127404" y="1377036"/>
                </a:lnTo>
                <a:lnTo>
                  <a:pt x="111012" y="1394657"/>
                </a:lnTo>
                <a:lnTo>
                  <a:pt x="86056" y="1414865"/>
                </a:lnTo>
                <a:lnTo>
                  <a:pt x="71245" y="1426720"/>
                </a:lnTo>
                <a:lnTo>
                  <a:pt x="44127" y="1441853"/>
                </a:lnTo>
                <a:lnTo>
                  <a:pt x="16498" y="1449381"/>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SMARTInkAnnotation14"/>
          <p:cNvSpPr/>
          <p:nvPr/>
        </p:nvSpPr>
        <p:spPr bwMode="auto">
          <a:xfrm>
            <a:off x="15231315" y="6541584"/>
            <a:ext cx="808459" cy="98826"/>
          </a:xfrm>
          <a:custGeom>
            <a:avLst/>
            <a:gdLst/>
            <a:ahLst/>
            <a:cxnLst/>
            <a:rect l="0" t="0" r="0" b="0"/>
            <a:pathLst>
              <a:path w="808459" h="98826">
                <a:moveTo>
                  <a:pt x="0" y="98825"/>
                </a:moveTo>
                <a:lnTo>
                  <a:pt x="17519" y="98825"/>
                </a:lnTo>
                <a:lnTo>
                  <a:pt x="26344" y="96995"/>
                </a:lnTo>
                <a:lnTo>
                  <a:pt x="35896" y="93946"/>
                </a:lnTo>
                <a:lnTo>
                  <a:pt x="45929" y="90081"/>
                </a:lnTo>
                <a:lnTo>
                  <a:pt x="59953" y="87506"/>
                </a:lnTo>
                <a:lnTo>
                  <a:pt x="76633" y="85789"/>
                </a:lnTo>
                <a:lnTo>
                  <a:pt x="95087" y="84644"/>
                </a:lnTo>
                <a:lnTo>
                  <a:pt x="114723" y="82051"/>
                </a:lnTo>
                <a:lnTo>
                  <a:pt x="135145" y="78493"/>
                </a:lnTo>
                <a:lnTo>
                  <a:pt x="156093" y="74289"/>
                </a:lnTo>
                <a:lnTo>
                  <a:pt x="177391" y="71488"/>
                </a:lnTo>
                <a:lnTo>
                  <a:pt x="198923" y="69619"/>
                </a:lnTo>
                <a:lnTo>
                  <a:pt x="220612" y="68375"/>
                </a:lnTo>
                <a:lnTo>
                  <a:pt x="244237" y="65713"/>
                </a:lnTo>
                <a:lnTo>
                  <a:pt x="269153" y="62110"/>
                </a:lnTo>
                <a:lnTo>
                  <a:pt x="321280" y="53226"/>
                </a:lnTo>
                <a:lnTo>
                  <a:pt x="375002" y="43178"/>
                </a:lnTo>
                <a:lnTo>
                  <a:pt x="402160" y="39765"/>
                </a:lnTo>
                <a:lnTo>
                  <a:pt x="429431" y="37491"/>
                </a:lnTo>
                <a:lnTo>
                  <a:pt x="456779" y="35973"/>
                </a:lnTo>
                <a:lnTo>
                  <a:pt x="484175" y="33133"/>
                </a:lnTo>
                <a:lnTo>
                  <a:pt x="511608" y="29409"/>
                </a:lnTo>
                <a:lnTo>
                  <a:pt x="539062" y="25097"/>
                </a:lnTo>
                <a:lnTo>
                  <a:pt x="566532" y="22221"/>
                </a:lnTo>
                <a:lnTo>
                  <a:pt x="594009" y="20305"/>
                </a:lnTo>
                <a:lnTo>
                  <a:pt x="621494" y="19026"/>
                </a:lnTo>
                <a:lnTo>
                  <a:pt x="647150" y="16344"/>
                </a:lnTo>
                <a:lnTo>
                  <a:pt x="671587" y="12726"/>
                </a:lnTo>
                <a:lnTo>
                  <a:pt x="695212" y="8484"/>
                </a:lnTo>
                <a:lnTo>
                  <a:pt x="718296" y="5656"/>
                </a:lnTo>
                <a:lnTo>
                  <a:pt x="741015" y="3771"/>
                </a:lnTo>
                <a:lnTo>
                  <a:pt x="808458"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SMARTInkAnnotation15"/>
          <p:cNvSpPr/>
          <p:nvPr/>
        </p:nvSpPr>
        <p:spPr bwMode="auto">
          <a:xfrm>
            <a:off x="16237764" y="5767447"/>
            <a:ext cx="263986" cy="16472"/>
          </a:xfrm>
          <a:custGeom>
            <a:avLst/>
            <a:gdLst/>
            <a:ahLst/>
            <a:cxnLst/>
            <a:rect l="0" t="0" r="0" b="0"/>
            <a:pathLst>
              <a:path w="263986" h="16472">
                <a:moveTo>
                  <a:pt x="0" y="16471"/>
                </a:moveTo>
                <a:lnTo>
                  <a:pt x="77567" y="16471"/>
                </a:lnTo>
                <a:lnTo>
                  <a:pt x="90208" y="14641"/>
                </a:lnTo>
                <a:lnTo>
                  <a:pt x="104139" y="11591"/>
                </a:lnTo>
                <a:lnTo>
                  <a:pt x="118923" y="7727"/>
                </a:lnTo>
                <a:lnTo>
                  <a:pt x="132446" y="5152"/>
                </a:lnTo>
                <a:lnTo>
                  <a:pt x="145127" y="3434"/>
                </a:lnTo>
                <a:lnTo>
                  <a:pt x="157249" y="2290"/>
                </a:lnTo>
                <a:lnTo>
                  <a:pt x="168996" y="1526"/>
                </a:lnTo>
                <a:lnTo>
                  <a:pt x="180493" y="1018"/>
                </a:lnTo>
                <a:lnTo>
                  <a:pt x="203045" y="452"/>
                </a:lnTo>
                <a:lnTo>
                  <a:pt x="263985"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8" name="SMARTInkAnnotation16"/>
          <p:cNvSpPr/>
          <p:nvPr/>
        </p:nvSpPr>
        <p:spPr bwMode="auto">
          <a:xfrm>
            <a:off x="16006776" y="6047454"/>
            <a:ext cx="214488" cy="65885"/>
          </a:xfrm>
          <a:custGeom>
            <a:avLst/>
            <a:gdLst/>
            <a:ahLst/>
            <a:cxnLst/>
            <a:rect l="0" t="0" r="0" b="0"/>
            <a:pathLst>
              <a:path w="214488" h="65885">
                <a:moveTo>
                  <a:pt x="0" y="65884"/>
                </a:moveTo>
                <a:lnTo>
                  <a:pt x="8760" y="65884"/>
                </a:lnTo>
                <a:lnTo>
                  <a:pt x="13172" y="64054"/>
                </a:lnTo>
                <a:lnTo>
                  <a:pt x="17947" y="61004"/>
                </a:lnTo>
                <a:lnTo>
                  <a:pt x="22963" y="57139"/>
                </a:lnTo>
                <a:lnTo>
                  <a:pt x="31809" y="54564"/>
                </a:lnTo>
                <a:lnTo>
                  <a:pt x="43204" y="52847"/>
                </a:lnTo>
                <a:lnTo>
                  <a:pt x="56301" y="51702"/>
                </a:lnTo>
                <a:lnTo>
                  <a:pt x="66868" y="49109"/>
                </a:lnTo>
                <a:lnTo>
                  <a:pt x="75742" y="45550"/>
                </a:lnTo>
                <a:lnTo>
                  <a:pt x="83493" y="41347"/>
                </a:lnTo>
                <a:lnTo>
                  <a:pt x="94159" y="38545"/>
                </a:lnTo>
                <a:lnTo>
                  <a:pt x="106772" y="36678"/>
                </a:lnTo>
                <a:lnTo>
                  <a:pt x="120677" y="35432"/>
                </a:lnTo>
                <a:lnTo>
                  <a:pt x="131782" y="32772"/>
                </a:lnTo>
                <a:lnTo>
                  <a:pt x="141020" y="29168"/>
                </a:lnTo>
                <a:lnTo>
                  <a:pt x="149008" y="24936"/>
                </a:lnTo>
                <a:lnTo>
                  <a:pt x="158003" y="22114"/>
                </a:lnTo>
                <a:lnTo>
                  <a:pt x="167665" y="20233"/>
                </a:lnTo>
                <a:lnTo>
                  <a:pt x="177773" y="18979"/>
                </a:lnTo>
                <a:lnTo>
                  <a:pt x="186344" y="16313"/>
                </a:lnTo>
                <a:lnTo>
                  <a:pt x="193892" y="12705"/>
                </a:lnTo>
                <a:lnTo>
                  <a:pt x="214487"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9" name="SMARTInkAnnotation17"/>
          <p:cNvSpPr/>
          <p:nvPr/>
        </p:nvSpPr>
        <p:spPr bwMode="auto">
          <a:xfrm>
            <a:off x="15891281" y="6310990"/>
            <a:ext cx="197991" cy="16472"/>
          </a:xfrm>
          <a:custGeom>
            <a:avLst/>
            <a:gdLst/>
            <a:ahLst/>
            <a:cxnLst/>
            <a:rect l="0" t="0" r="0" b="0"/>
            <a:pathLst>
              <a:path w="197991" h="16472">
                <a:moveTo>
                  <a:pt x="0" y="16471"/>
                </a:moveTo>
                <a:lnTo>
                  <a:pt x="117309" y="16471"/>
                </a:lnTo>
                <a:lnTo>
                  <a:pt x="133204" y="14641"/>
                </a:lnTo>
                <a:lnTo>
                  <a:pt x="149301" y="11591"/>
                </a:lnTo>
                <a:lnTo>
                  <a:pt x="197990"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SMARTInkAnnotation25"/>
          <p:cNvSpPr/>
          <p:nvPr/>
        </p:nvSpPr>
        <p:spPr bwMode="auto">
          <a:xfrm>
            <a:off x="17014075" y="5652215"/>
            <a:ext cx="411315" cy="509773"/>
          </a:xfrm>
          <a:custGeom>
            <a:avLst/>
            <a:gdLst/>
            <a:ahLst/>
            <a:cxnLst/>
            <a:rect l="0" t="0" r="0" b="0"/>
            <a:pathLst>
              <a:path w="411315" h="509773">
                <a:moveTo>
                  <a:pt x="32147" y="49348"/>
                </a:moveTo>
                <a:lnTo>
                  <a:pt x="32147" y="33079"/>
                </a:lnTo>
                <a:lnTo>
                  <a:pt x="40904" y="32937"/>
                </a:lnTo>
                <a:lnTo>
                  <a:pt x="55111" y="32895"/>
                </a:lnTo>
                <a:lnTo>
                  <a:pt x="60289" y="31059"/>
                </a:lnTo>
                <a:lnTo>
                  <a:pt x="70930" y="24139"/>
                </a:lnTo>
                <a:lnTo>
                  <a:pt x="78167" y="21561"/>
                </a:lnTo>
                <a:lnTo>
                  <a:pt x="86661" y="19843"/>
                </a:lnTo>
                <a:lnTo>
                  <a:pt x="95988" y="18698"/>
                </a:lnTo>
                <a:lnTo>
                  <a:pt x="104038" y="16104"/>
                </a:lnTo>
                <a:lnTo>
                  <a:pt x="111241" y="12544"/>
                </a:lnTo>
                <a:lnTo>
                  <a:pt x="117875" y="8341"/>
                </a:lnTo>
                <a:lnTo>
                  <a:pt x="125963" y="5540"/>
                </a:lnTo>
                <a:lnTo>
                  <a:pt x="135021" y="3671"/>
                </a:lnTo>
                <a:lnTo>
                  <a:pt x="144729" y="2426"/>
                </a:lnTo>
                <a:lnTo>
                  <a:pt x="156697" y="1596"/>
                </a:lnTo>
                <a:lnTo>
                  <a:pt x="170178" y="1042"/>
                </a:lnTo>
                <a:lnTo>
                  <a:pt x="210537" y="263"/>
                </a:lnTo>
                <a:lnTo>
                  <a:pt x="257021" y="0"/>
                </a:lnTo>
                <a:lnTo>
                  <a:pt x="268225" y="1809"/>
                </a:lnTo>
                <a:lnTo>
                  <a:pt x="279361" y="4844"/>
                </a:lnTo>
                <a:lnTo>
                  <a:pt x="290452" y="8698"/>
                </a:lnTo>
                <a:lnTo>
                  <a:pt x="301511" y="11268"/>
                </a:lnTo>
                <a:lnTo>
                  <a:pt x="312551" y="12980"/>
                </a:lnTo>
                <a:lnTo>
                  <a:pt x="323578" y="14122"/>
                </a:lnTo>
                <a:lnTo>
                  <a:pt x="334595" y="16714"/>
                </a:lnTo>
                <a:lnTo>
                  <a:pt x="345605" y="20272"/>
                </a:lnTo>
                <a:lnTo>
                  <a:pt x="356614" y="24473"/>
                </a:lnTo>
                <a:lnTo>
                  <a:pt x="365784" y="27275"/>
                </a:lnTo>
                <a:lnTo>
                  <a:pt x="373732" y="29143"/>
                </a:lnTo>
                <a:lnTo>
                  <a:pt x="380863" y="30388"/>
                </a:lnTo>
                <a:lnTo>
                  <a:pt x="393676" y="36651"/>
                </a:lnTo>
                <a:lnTo>
                  <a:pt x="399661" y="40884"/>
                </a:lnTo>
                <a:lnTo>
                  <a:pt x="403648" y="45535"/>
                </a:lnTo>
                <a:lnTo>
                  <a:pt x="406307" y="50467"/>
                </a:lnTo>
                <a:lnTo>
                  <a:pt x="409261" y="60826"/>
                </a:lnTo>
                <a:lnTo>
                  <a:pt x="410576" y="71531"/>
                </a:lnTo>
                <a:lnTo>
                  <a:pt x="411159" y="82389"/>
                </a:lnTo>
                <a:lnTo>
                  <a:pt x="411314" y="87846"/>
                </a:lnTo>
                <a:lnTo>
                  <a:pt x="409586" y="93315"/>
                </a:lnTo>
                <a:lnTo>
                  <a:pt x="402775" y="104270"/>
                </a:lnTo>
                <a:lnTo>
                  <a:pt x="396558" y="111585"/>
                </a:lnTo>
                <a:lnTo>
                  <a:pt x="388748" y="120121"/>
                </a:lnTo>
                <a:lnTo>
                  <a:pt x="379874" y="129472"/>
                </a:lnTo>
                <a:lnTo>
                  <a:pt x="370293" y="137536"/>
                </a:lnTo>
                <a:lnTo>
                  <a:pt x="360237" y="144742"/>
                </a:lnTo>
                <a:lnTo>
                  <a:pt x="349870" y="151376"/>
                </a:lnTo>
                <a:lnTo>
                  <a:pt x="341123" y="157630"/>
                </a:lnTo>
                <a:lnTo>
                  <a:pt x="333458" y="163628"/>
                </a:lnTo>
                <a:lnTo>
                  <a:pt x="326516" y="169458"/>
                </a:lnTo>
                <a:lnTo>
                  <a:pt x="318222" y="175174"/>
                </a:lnTo>
                <a:lnTo>
                  <a:pt x="309026" y="180815"/>
                </a:lnTo>
                <a:lnTo>
                  <a:pt x="299228" y="186406"/>
                </a:lnTo>
                <a:lnTo>
                  <a:pt x="287196" y="191963"/>
                </a:lnTo>
                <a:lnTo>
                  <a:pt x="273678" y="197498"/>
                </a:lnTo>
                <a:lnTo>
                  <a:pt x="259162" y="203018"/>
                </a:lnTo>
                <a:lnTo>
                  <a:pt x="247654" y="208528"/>
                </a:lnTo>
                <a:lnTo>
                  <a:pt x="238149" y="214032"/>
                </a:lnTo>
                <a:lnTo>
                  <a:pt x="229978" y="219531"/>
                </a:lnTo>
                <a:lnTo>
                  <a:pt x="220865" y="223197"/>
                </a:lnTo>
                <a:lnTo>
                  <a:pt x="211123" y="225641"/>
                </a:lnTo>
                <a:lnTo>
                  <a:pt x="200963" y="227271"/>
                </a:lnTo>
                <a:lnTo>
                  <a:pt x="192355" y="228356"/>
                </a:lnTo>
                <a:lnTo>
                  <a:pt x="184784" y="229081"/>
                </a:lnTo>
                <a:lnTo>
                  <a:pt x="164498" y="230504"/>
                </a:lnTo>
                <a:lnTo>
                  <a:pt x="227983" y="230529"/>
                </a:lnTo>
                <a:lnTo>
                  <a:pt x="237866" y="232359"/>
                </a:lnTo>
                <a:lnTo>
                  <a:pt x="248124" y="235409"/>
                </a:lnTo>
                <a:lnTo>
                  <a:pt x="258626" y="239273"/>
                </a:lnTo>
                <a:lnTo>
                  <a:pt x="267462" y="241849"/>
                </a:lnTo>
                <a:lnTo>
                  <a:pt x="275186" y="243565"/>
                </a:lnTo>
                <a:lnTo>
                  <a:pt x="282168" y="244710"/>
                </a:lnTo>
                <a:lnTo>
                  <a:pt x="294814" y="250863"/>
                </a:lnTo>
                <a:lnTo>
                  <a:pt x="300755" y="255066"/>
                </a:lnTo>
                <a:lnTo>
                  <a:pt x="312240" y="269496"/>
                </a:lnTo>
                <a:lnTo>
                  <a:pt x="317870" y="278468"/>
                </a:lnTo>
                <a:lnTo>
                  <a:pt x="329014" y="293318"/>
                </a:lnTo>
                <a:lnTo>
                  <a:pt x="340080" y="306019"/>
                </a:lnTo>
                <a:lnTo>
                  <a:pt x="351105" y="317764"/>
                </a:lnTo>
                <a:lnTo>
                  <a:pt x="354783" y="323457"/>
                </a:lnTo>
                <a:lnTo>
                  <a:pt x="358863" y="334664"/>
                </a:lnTo>
                <a:lnTo>
                  <a:pt x="359951" y="342045"/>
                </a:lnTo>
                <a:lnTo>
                  <a:pt x="360677" y="350626"/>
                </a:lnTo>
                <a:lnTo>
                  <a:pt x="361161" y="360008"/>
                </a:lnTo>
                <a:lnTo>
                  <a:pt x="359649" y="368090"/>
                </a:lnTo>
                <a:lnTo>
                  <a:pt x="353084" y="381953"/>
                </a:lnTo>
                <a:lnTo>
                  <a:pt x="344055" y="394214"/>
                </a:lnTo>
                <a:lnTo>
                  <a:pt x="333930" y="407595"/>
                </a:lnTo>
                <a:lnTo>
                  <a:pt x="328663" y="416287"/>
                </a:lnTo>
                <a:lnTo>
                  <a:pt x="323319" y="425742"/>
                </a:lnTo>
                <a:lnTo>
                  <a:pt x="316089" y="433875"/>
                </a:lnTo>
                <a:lnTo>
                  <a:pt x="307604" y="441127"/>
                </a:lnTo>
                <a:lnTo>
                  <a:pt x="298282" y="447793"/>
                </a:lnTo>
                <a:lnTo>
                  <a:pt x="288399" y="454066"/>
                </a:lnTo>
                <a:lnTo>
                  <a:pt x="278142" y="460079"/>
                </a:lnTo>
                <a:lnTo>
                  <a:pt x="267642" y="465917"/>
                </a:lnTo>
                <a:lnTo>
                  <a:pt x="255139" y="471640"/>
                </a:lnTo>
                <a:lnTo>
                  <a:pt x="241306" y="477285"/>
                </a:lnTo>
                <a:lnTo>
                  <a:pt x="226583" y="482878"/>
                </a:lnTo>
                <a:lnTo>
                  <a:pt x="213100" y="486608"/>
                </a:lnTo>
                <a:lnTo>
                  <a:pt x="200448" y="489093"/>
                </a:lnTo>
                <a:lnTo>
                  <a:pt x="188343" y="490751"/>
                </a:lnTo>
                <a:lnTo>
                  <a:pt x="174777" y="493685"/>
                </a:lnTo>
                <a:lnTo>
                  <a:pt x="160232" y="497472"/>
                </a:lnTo>
                <a:lnTo>
                  <a:pt x="145034" y="501826"/>
                </a:lnTo>
                <a:lnTo>
                  <a:pt x="131238" y="504730"/>
                </a:lnTo>
                <a:lnTo>
                  <a:pt x="118371" y="506666"/>
                </a:lnTo>
                <a:lnTo>
                  <a:pt x="106130" y="507955"/>
                </a:lnTo>
                <a:lnTo>
                  <a:pt x="94301" y="508816"/>
                </a:lnTo>
                <a:lnTo>
                  <a:pt x="82747" y="509390"/>
                </a:lnTo>
                <a:lnTo>
                  <a:pt x="71380" y="509772"/>
                </a:lnTo>
                <a:lnTo>
                  <a:pt x="60136" y="508197"/>
                </a:lnTo>
                <a:lnTo>
                  <a:pt x="48973" y="505316"/>
                </a:lnTo>
                <a:lnTo>
                  <a:pt x="22231" y="496287"/>
                </a:lnTo>
                <a:lnTo>
                  <a:pt x="13686" y="490173"/>
                </a:lnTo>
                <a:lnTo>
                  <a:pt x="8839" y="485980"/>
                </a:lnTo>
                <a:lnTo>
                  <a:pt x="5610" y="481355"/>
                </a:lnTo>
                <a:lnTo>
                  <a:pt x="2021" y="471335"/>
                </a:lnTo>
                <a:lnTo>
                  <a:pt x="0" y="455405"/>
                </a:lnTo>
                <a:lnTo>
                  <a:pt x="1548" y="449990"/>
                </a:lnTo>
                <a:lnTo>
                  <a:pt x="4415" y="444550"/>
                </a:lnTo>
                <a:lnTo>
                  <a:pt x="15647" y="428181"/>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SMARTInkAnnotation26"/>
          <p:cNvSpPr/>
          <p:nvPr/>
        </p:nvSpPr>
        <p:spPr bwMode="auto">
          <a:xfrm>
            <a:off x="17525741" y="5718035"/>
            <a:ext cx="262095" cy="262547"/>
          </a:xfrm>
          <a:custGeom>
            <a:avLst/>
            <a:gdLst/>
            <a:ahLst/>
            <a:cxnLst/>
            <a:rect l="0" t="0" r="0" b="0"/>
            <a:pathLst>
              <a:path w="262095" h="262547">
                <a:moveTo>
                  <a:pt x="147448" y="16470"/>
                </a:moveTo>
                <a:lnTo>
                  <a:pt x="161655" y="16470"/>
                </a:lnTo>
                <a:lnTo>
                  <a:pt x="162418" y="14640"/>
                </a:lnTo>
                <a:lnTo>
                  <a:pt x="163268" y="7726"/>
                </a:lnTo>
                <a:lnTo>
                  <a:pt x="163945" y="17"/>
                </a:lnTo>
                <a:lnTo>
                  <a:pt x="149740" y="0"/>
                </a:lnTo>
                <a:lnTo>
                  <a:pt x="143580" y="4880"/>
                </a:lnTo>
                <a:lnTo>
                  <a:pt x="139370" y="8744"/>
                </a:lnTo>
                <a:lnTo>
                  <a:pt x="134728" y="11319"/>
                </a:lnTo>
                <a:lnTo>
                  <a:pt x="129803" y="13036"/>
                </a:lnTo>
                <a:lnTo>
                  <a:pt x="124686" y="14180"/>
                </a:lnTo>
                <a:lnTo>
                  <a:pt x="119441" y="16774"/>
                </a:lnTo>
                <a:lnTo>
                  <a:pt x="114109" y="20333"/>
                </a:lnTo>
                <a:lnTo>
                  <a:pt x="108724" y="24535"/>
                </a:lnTo>
                <a:lnTo>
                  <a:pt x="101465" y="29168"/>
                </a:lnTo>
                <a:lnTo>
                  <a:pt x="92962" y="34085"/>
                </a:lnTo>
                <a:lnTo>
                  <a:pt x="73734" y="44430"/>
                </a:lnTo>
                <a:lnTo>
                  <a:pt x="52966" y="55128"/>
                </a:lnTo>
                <a:lnTo>
                  <a:pt x="44129" y="62373"/>
                </a:lnTo>
                <a:lnTo>
                  <a:pt x="36406" y="70864"/>
                </a:lnTo>
                <a:lnTo>
                  <a:pt x="29423" y="80184"/>
                </a:lnTo>
                <a:lnTo>
                  <a:pt x="22934" y="88228"/>
                </a:lnTo>
                <a:lnTo>
                  <a:pt x="16774" y="95420"/>
                </a:lnTo>
                <a:lnTo>
                  <a:pt x="10835" y="102045"/>
                </a:lnTo>
                <a:lnTo>
                  <a:pt x="6876" y="110123"/>
                </a:lnTo>
                <a:lnTo>
                  <a:pt x="4236" y="119168"/>
                </a:lnTo>
                <a:lnTo>
                  <a:pt x="2476" y="128858"/>
                </a:lnTo>
                <a:lnTo>
                  <a:pt x="1302" y="138978"/>
                </a:lnTo>
                <a:lnTo>
                  <a:pt x="521" y="149385"/>
                </a:lnTo>
                <a:lnTo>
                  <a:pt x="0" y="159984"/>
                </a:lnTo>
                <a:lnTo>
                  <a:pt x="1487" y="170709"/>
                </a:lnTo>
                <a:lnTo>
                  <a:pt x="4310" y="181520"/>
                </a:lnTo>
                <a:lnTo>
                  <a:pt x="8026" y="192387"/>
                </a:lnTo>
                <a:lnTo>
                  <a:pt x="14168" y="201462"/>
                </a:lnTo>
                <a:lnTo>
                  <a:pt x="21931" y="209342"/>
                </a:lnTo>
                <a:lnTo>
                  <a:pt x="30772" y="216426"/>
                </a:lnTo>
                <a:lnTo>
                  <a:pt x="40333" y="222978"/>
                </a:lnTo>
                <a:lnTo>
                  <a:pt x="50374" y="229177"/>
                </a:lnTo>
                <a:lnTo>
                  <a:pt x="60733" y="235139"/>
                </a:lnTo>
                <a:lnTo>
                  <a:pt x="82023" y="246644"/>
                </a:lnTo>
                <a:lnTo>
                  <a:pt x="92832" y="252275"/>
                </a:lnTo>
                <a:lnTo>
                  <a:pt x="103702" y="256027"/>
                </a:lnTo>
                <a:lnTo>
                  <a:pt x="114618" y="258530"/>
                </a:lnTo>
                <a:lnTo>
                  <a:pt x="125561" y="260198"/>
                </a:lnTo>
                <a:lnTo>
                  <a:pt x="136524" y="261310"/>
                </a:lnTo>
                <a:lnTo>
                  <a:pt x="147498" y="262052"/>
                </a:lnTo>
                <a:lnTo>
                  <a:pt x="158482" y="262546"/>
                </a:lnTo>
                <a:lnTo>
                  <a:pt x="169470" y="261045"/>
                </a:lnTo>
                <a:lnTo>
                  <a:pt x="180460" y="258215"/>
                </a:lnTo>
                <a:lnTo>
                  <a:pt x="191455" y="254498"/>
                </a:lnTo>
                <a:lnTo>
                  <a:pt x="202451" y="252020"/>
                </a:lnTo>
                <a:lnTo>
                  <a:pt x="213449" y="250368"/>
                </a:lnTo>
                <a:lnTo>
                  <a:pt x="224448" y="249267"/>
                </a:lnTo>
                <a:lnTo>
                  <a:pt x="231780" y="246702"/>
                </a:lnTo>
                <a:lnTo>
                  <a:pt x="236666" y="243162"/>
                </a:lnTo>
                <a:lnTo>
                  <a:pt x="239927" y="238973"/>
                </a:lnTo>
                <a:lnTo>
                  <a:pt x="243931" y="232519"/>
                </a:lnTo>
                <a:lnTo>
                  <a:pt x="248435" y="224557"/>
                </a:lnTo>
                <a:lnTo>
                  <a:pt x="253270" y="215588"/>
                </a:lnTo>
                <a:lnTo>
                  <a:pt x="256495" y="207779"/>
                </a:lnTo>
                <a:lnTo>
                  <a:pt x="258645" y="200743"/>
                </a:lnTo>
                <a:lnTo>
                  <a:pt x="260077" y="194222"/>
                </a:lnTo>
                <a:lnTo>
                  <a:pt x="261031" y="186215"/>
                </a:lnTo>
                <a:lnTo>
                  <a:pt x="261669" y="177216"/>
                </a:lnTo>
                <a:lnTo>
                  <a:pt x="262094" y="167557"/>
                </a:lnTo>
                <a:lnTo>
                  <a:pt x="260542" y="159287"/>
                </a:lnTo>
                <a:lnTo>
                  <a:pt x="257677" y="151944"/>
                </a:lnTo>
                <a:lnTo>
                  <a:pt x="253933" y="145218"/>
                </a:lnTo>
                <a:lnTo>
                  <a:pt x="244884" y="127985"/>
                </a:lnTo>
                <a:lnTo>
                  <a:pt x="239903" y="118265"/>
                </a:lnTo>
                <a:lnTo>
                  <a:pt x="234752" y="109955"/>
                </a:lnTo>
                <a:lnTo>
                  <a:pt x="229482" y="102585"/>
                </a:lnTo>
                <a:lnTo>
                  <a:pt x="224135" y="95841"/>
                </a:lnTo>
                <a:lnTo>
                  <a:pt x="218740" y="87685"/>
                </a:lnTo>
                <a:lnTo>
                  <a:pt x="213308" y="78588"/>
                </a:lnTo>
                <a:lnTo>
                  <a:pt x="207854" y="68863"/>
                </a:lnTo>
                <a:lnTo>
                  <a:pt x="202386" y="60549"/>
                </a:lnTo>
                <a:lnTo>
                  <a:pt x="196904" y="53177"/>
                </a:lnTo>
                <a:lnTo>
                  <a:pt x="191419" y="46431"/>
                </a:lnTo>
                <a:lnTo>
                  <a:pt x="184094" y="41934"/>
                </a:lnTo>
                <a:lnTo>
                  <a:pt x="175546" y="38937"/>
                </a:lnTo>
                <a:lnTo>
                  <a:pt x="166182" y="36939"/>
                </a:lnTo>
                <a:lnTo>
                  <a:pt x="158102" y="33776"/>
                </a:lnTo>
                <a:lnTo>
                  <a:pt x="150887" y="29837"/>
                </a:lnTo>
                <a:lnTo>
                  <a:pt x="144239" y="25382"/>
                </a:lnTo>
                <a:lnTo>
                  <a:pt x="137976" y="22411"/>
                </a:lnTo>
                <a:lnTo>
                  <a:pt x="131969" y="20430"/>
                </a:lnTo>
                <a:lnTo>
                  <a:pt x="126130" y="19110"/>
                </a:lnTo>
                <a:lnTo>
                  <a:pt x="120402" y="18230"/>
                </a:lnTo>
                <a:lnTo>
                  <a:pt x="114751" y="17643"/>
                </a:lnTo>
                <a:lnTo>
                  <a:pt x="101270" y="16702"/>
                </a:lnTo>
                <a:lnTo>
                  <a:pt x="94537" y="16573"/>
                </a:lnTo>
                <a:lnTo>
                  <a:pt x="90174" y="16539"/>
                </a:lnTo>
                <a:lnTo>
                  <a:pt x="85434" y="18346"/>
                </a:lnTo>
                <a:lnTo>
                  <a:pt x="80442" y="21381"/>
                </a:lnTo>
                <a:lnTo>
                  <a:pt x="64953" y="32941"/>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9" name="SMARTInkAnnotation27"/>
          <p:cNvSpPr/>
          <p:nvPr/>
        </p:nvSpPr>
        <p:spPr bwMode="auto">
          <a:xfrm>
            <a:off x="17854966" y="5705537"/>
            <a:ext cx="361937" cy="308152"/>
          </a:xfrm>
          <a:custGeom>
            <a:avLst/>
            <a:gdLst/>
            <a:ahLst/>
            <a:cxnLst/>
            <a:rect l="0" t="0" r="0" b="0"/>
            <a:pathLst>
              <a:path w="361937" h="308152">
                <a:moveTo>
                  <a:pt x="148206" y="45439"/>
                </a:moveTo>
                <a:lnTo>
                  <a:pt x="148206" y="13181"/>
                </a:lnTo>
                <a:lnTo>
                  <a:pt x="139447" y="12700"/>
                </a:lnTo>
                <a:lnTo>
                  <a:pt x="131403" y="12537"/>
                </a:lnTo>
                <a:lnTo>
                  <a:pt x="123628" y="12516"/>
                </a:lnTo>
                <a:lnTo>
                  <a:pt x="118988" y="14340"/>
                </a:lnTo>
                <a:lnTo>
                  <a:pt x="108944" y="21247"/>
                </a:lnTo>
                <a:lnTo>
                  <a:pt x="98898" y="29273"/>
                </a:lnTo>
                <a:lnTo>
                  <a:pt x="90847" y="37035"/>
                </a:lnTo>
                <a:lnTo>
                  <a:pt x="60003" y="67627"/>
                </a:lnTo>
                <a:lnTo>
                  <a:pt x="54572" y="74872"/>
                </a:lnTo>
                <a:lnTo>
                  <a:pt x="49118" y="83362"/>
                </a:lnTo>
                <a:lnTo>
                  <a:pt x="43650" y="92683"/>
                </a:lnTo>
                <a:lnTo>
                  <a:pt x="38170" y="100727"/>
                </a:lnTo>
                <a:lnTo>
                  <a:pt x="32686" y="107919"/>
                </a:lnTo>
                <a:lnTo>
                  <a:pt x="27194" y="114544"/>
                </a:lnTo>
                <a:lnTo>
                  <a:pt x="21701" y="122621"/>
                </a:lnTo>
                <a:lnTo>
                  <a:pt x="16205" y="131666"/>
                </a:lnTo>
                <a:lnTo>
                  <a:pt x="10708" y="141356"/>
                </a:lnTo>
                <a:lnTo>
                  <a:pt x="7043" y="151476"/>
                </a:lnTo>
                <a:lnTo>
                  <a:pt x="4600" y="161884"/>
                </a:lnTo>
                <a:lnTo>
                  <a:pt x="2970" y="172482"/>
                </a:lnTo>
                <a:lnTo>
                  <a:pt x="1884" y="183207"/>
                </a:lnTo>
                <a:lnTo>
                  <a:pt x="1161" y="194018"/>
                </a:lnTo>
                <a:lnTo>
                  <a:pt x="358" y="213960"/>
                </a:lnTo>
                <a:lnTo>
                  <a:pt x="0" y="228925"/>
                </a:lnTo>
                <a:lnTo>
                  <a:pt x="1738" y="235477"/>
                </a:lnTo>
                <a:lnTo>
                  <a:pt x="4730" y="241676"/>
                </a:lnTo>
                <a:lnTo>
                  <a:pt x="8558" y="247638"/>
                </a:lnTo>
                <a:lnTo>
                  <a:pt x="12942" y="255272"/>
                </a:lnTo>
                <a:lnTo>
                  <a:pt x="22704" y="273517"/>
                </a:lnTo>
                <a:lnTo>
                  <a:pt x="27871" y="279846"/>
                </a:lnTo>
                <a:lnTo>
                  <a:pt x="33151" y="284066"/>
                </a:lnTo>
                <a:lnTo>
                  <a:pt x="45741" y="290584"/>
                </a:lnTo>
                <a:lnTo>
                  <a:pt x="63557" y="299581"/>
                </a:lnTo>
                <a:lnTo>
                  <a:pt x="71606" y="302713"/>
                </a:lnTo>
                <a:lnTo>
                  <a:pt x="78808" y="304800"/>
                </a:lnTo>
                <a:lnTo>
                  <a:pt x="85443" y="306192"/>
                </a:lnTo>
                <a:lnTo>
                  <a:pt x="93531" y="307120"/>
                </a:lnTo>
                <a:lnTo>
                  <a:pt x="102589" y="307738"/>
                </a:lnTo>
                <a:lnTo>
                  <a:pt x="112295" y="308151"/>
                </a:lnTo>
                <a:lnTo>
                  <a:pt x="122431" y="306595"/>
                </a:lnTo>
                <a:lnTo>
                  <a:pt x="132857" y="303729"/>
                </a:lnTo>
                <a:lnTo>
                  <a:pt x="143472" y="299988"/>
                </a:lnTo>
                <a:lnTo>
                  <a:pt x="154217" y="297492"/>
                </a:lnTo>
                <a:lnTo>
                  <a:pt x="165046" y="295830"/>
                </a:lnTo>
                <a:lnTo>
                  <a:pt x="175932" y="294722"/>
                </a:lnTo>
                <a:lnTo>
                  <a:pt x="186855" y="292152"/>
                </a:lnTo>
                <a:lnTo>
                  <a:pt x="197805" y="288610"/>
                </a:lnTo>
                <a:lnTo>
                  <a:pt x="208770" y="284418"/>
                </a:lnTo>
                <a:lnTo>
                  <a:pt x="217915" y="279793"/>
                </a:lnTo>
                <a:lnTo>
                  <a:pt x="225845" y="274879"/>
                </a:lnTo>
                <a:lnTo>
                  <a:pt x="232962" y="269774"/>
                </a:lnTo>
                <a:lnTo>
                  <a:pt x="239542" y="266370"/>
                </a:lnTo>
                <a:lnTo>
                  <a:pt x="245762" y="264101"/>
                </a:lnTo>
                <a:lnTo>
                  <a:pt x="251741" y="262588"/>
                </a:lnTo>
                <a:lnTo>
                  <a:pt x="255727" y="259750"/>
                </a:lnTo>
                <a:lnTo>
                  <a:pt x="258384" y="256027"/>
                </a:lnTo>
                <a:lnTo>
                  <a:pt x="260158" y="251715"/>
                </a:lnTo>
                <a:lnTo>
                  <a:pt x="263170" y="248840"/>
                </a:lnTo>
                <a:lnTo>
                  <a:pt x="267015" y="246924"/>
                </a:lnTo>
                <a:lnTo>
                  <a:pt x="271410" y="245647"/>
                </a:lnTo>
                <a:lnTo>
                  <a:pt x="281180" y="239346"/>
                </a:lnTo>
                <a:lnTo>
                  <a:pt x="291635" y="230447"/>
                </a:lnTo>
                <a:lnTo>
                  <a:pt x="302392" y="220390"/>
                </a:lnTo>
                <a:lnTo>
                  <a:pt x="305994" y="215147"/>
                </a:lnTo>
                <a:lnTo>
                  <a:pt x="308394" y="209821"/>
                </a:lnTo>
                <a:lnTo>
                  <a:pt x="309995" y="204440"/>
                </a:lnTo>
                <a:lnTo>
                  <a:pt x="312896" y="199023"/>
                </a:lnTo>
                <a:lnTo>
                  <a:pt x="316664" y="193581"/>
                </a:lnTo>
                <a:lnTo>
                  <a:pt x="321008" y="188123"/>
                </a:lnTo>
                <a:lnTo>
                  <a:pt x="325738" y="180825"/>
                </a:lnTo>
                <a:lnTo>
                  <a:pt x="330724" y="172299"/>
                </a:lnTo>
                <a:lnTo>
                  <a:pt x="335883" y="162954"/>
                </a:lnTo>
                <a:lnTo>
                  <a:pt x="339320" y="154895"/>
                </a:lnTo>
                <a:lnTo>
                  <a:pt x="341613" y="147691"/>
                </a:lnTo>
                <a:lnTo>
                  <a:pt x="343140" y="141059"/>
                </a:lnTo>
                <a:lnTo>
                  <a:pt x="345991" y="134807"/>
                </a:lnTo>
                <a:lnTo>
                  <a:pt x="349727" y="128810"/>
                </a:lnTo>
                <a:lnTo>
                  <a:pt x="354050" y="122981"/>
                </a:lnTo>
                <a:lnTo>
                  <a:pt x="356932" y="117265"/>
                </a:lnTo>
                <a:lnTo>
                  <a:pt x="358852" y="111624"/>
                </a:lnTo>
                <a:lnTo>
                  <a:pt x="361936" y="98165"/>
                </a:lnTo>
                <a:lnTo>
                  <a:pt x="360358" y="93401"/>
                </a:lnTo>
                <a:lnTo>
                  <a:pt x="357468" y="86564"/>
                </a:lnTo>
                <a:lnTo>
                  <a:pt x="353713" y="78346"/>
                </a:lnTo>
                <a:lnTo>
                  <a:pt x="351208" y="71038"/>
                </a:lnTo>
                <a:lnTo>
                  <a:pt x="349538" y="64334"/>
                </a:lnTo>
                <a:lnTo>
                  <a:pt x="348425" y="58037"/>
                </a:lnTo>
                <a:lnTo>
                  <a:pt x="345849" y="50177"/>
                </a:lnTo>
                <a:lnTo>
                  <a:pt x="342297" y="41278"/>
                </a:lnTo>
                <a:lnTo>
                  <a:pt x="338099" y="31685"/>
                </a:lnTo>
                <a:lnTo>
                  <a:pt x="331631" y="23458"/>
                </a:lnTo>
                <a:lnTo>
                  <a:pt x="323653" y="16145"/>
                </a:lnTo>
                <a:lnTo>
                  <a:pt x="314668" y="9439"/>
                </a:lnTo>
                <a:lnTo>
                  <a:pt x="305012" y="4968"/>
                </a:lnTo>
                <a:lnTo>
                  <a:pt x="294908" y="1988"/>
                </a:lnTo>
                <a:lnTo>
                  <a:pt x="284505" y="0"/>
                </a:lnTo>
                <a:lnTo>
                  <a:pt x="273903" y="505"/>
                </a:lnTo>
                <a:lnTo>
                  <a:pt x="263170" y="2673"/>
                </a:lnTo>
                <a:lnTo>
                  <a:pt x="252347" y="5948"/>
                </a:lnTo>
                <a:lnTo>
                  <a:pt x="243300" y="8131"/>
                </a:lnTo>
                <a:lnTo>
                  <a:pt x="235432" y="9586"/>
                </a:lnTo>
                <a:lnTo>
                  <a:pt x="228358" y="10556"/>
                </a:lnTo>
                <a:lnTo>
                  <a:pt x="218139" y="13034"/>
                </a:lnTo>
                <a:lnTo>
                  <a:pt x="205829" y="16515"/>
                </a:lnTo>
                <a:lnTo>
                  <a:pt x="164705" y="28968"/>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86" name="SMARTInkAnnotation32"/>
          <p:cNvSpPr/>
          <p:nvPr/>
        </p:nvSpPr>
        <p:spPr bwMode="auto">
          <a:xfrm>
            <a:off x="7245730" y="7875734"/>
            <a:ext cx="98996" cy="523793"/>
          </a:xfrm>
          <a:custGeom>
            <a:avLst/>
            <a:gdLst/>
            <a:ahLst/>
            <a:cxnLst/>
            <a:rect l="0" t="0" r="0" b="0"/>
            <a:pathLst>
              <a:path w="98996" h="523793">
                <a:moveTo>
                  <a:pt x="98995" y="0"/>
                </a:moveTo>
                <a:lnTo>
                  <a:pt x="82495" y="0"/>
                </a:lnTo>
                <a:lnTo>
                  <a:pt x="82495" y="30452"/>
                </a:lnTo>
                <a:lnTo>
                  <a:pt x="80662" y="33112"/>
                </a:lnTo>
                <a:lnTo>
                  <a:pt x="77607" y="36716"/>
                </a:lnTo>
                <a:lnTo>
                  <a:pt x="73736" y="40949"/>
                </a:lnTo>
                <a:lnTo>
                  <a:pt x="71157" y="45600"/>
                </a:lnTo>
                <a:lnTo>
                  <a:pt x="68290" y="55648"/>
                </a:lnTo>
                <a:lnTo>
                  <a:pt x="67016" y="71096"/>
                </a:lnTo>
                <a:lnTo>
                  <a:pt x="66676" y="80339"/>
                </a:lnTo>
                <a:lnTo>
                  <a:pt x="64616" y="88331"/>
                </a:lnTo>
                <a:lnTo>
                  <a:pt x="61409" y="95490"/>
                </a:lnTo>
                <a:lnTo>
                  <a:pt x="57438" y="102091"/>
                </a:lnTo>
                <a:lnTo>
                  <a:pt x="54792" y="110154"/>
                </a:lnTo>
                <a:lnTo>
                  <a:pt x="53027" y="119188"/>
                </a:lnTo>
                <a:lnTo>
                  <a:pt x="51850" y="128872"/>
                </a:lnTo>
                <a:lnTo>
                  <a:pt x="50542" y="144511"/>
                </a:lnTo>
                <a:lnTo>
                  <a:pt x="50194" y="151244"/>
                </a:lnTo>
                <a:lnTo>
                  <a:pt x="48129" y="159393"/>
                </a:lnTo>
                <a:lnTo>
                  <a:pt x="44919" y="168485"/>
                </a:lnTo>
                <a:lnTo>
                  <a:pt x="40945" y="178207"/>
                </a:lnTo>
                <a:lnTo>
                  <a:pt x="38296" y="188349"/>
                </a:lnTo>
                <a:lnTo>
                  <a:pt x="36530" y="198771"/>
                </a:lnTo>
                <a:lnTo>
                  <a:pt x="35353" y="209378"/>
                </a:lnTo>
                <a:lnTo>
                  <a:pt x="34568" y="221940"/>
                </a:lnTo>
                <a:lnTo>
                  <a:pt x="33695" y="250539"/>
                </a:lnTo>
                <a:lnTo>
                  <a:pt x="33205" y="288764"/>
                </a:lnTo>
                <a:lnTo>
                  <a:pt x="31303" y="302316"/>
                </a:lnTo>
                <a:lnTo>
                  <a:pt x="28201" y="316840"/>
                </a:lnTo>
                <a:lnTo>
                  <a:pt x="24301" y="332014"/>
                </a:lnTo>
                <a:lnTo>
                  <a:pt x="21700" y="345791"/>
                </a:lnTo>
                <a:lnTo>
                  <a:pt x="19967" y="358634"/>
                </a:lnTo>
                <a:lnTo>
                  <a:pt x="18811" y="370857"/>
                </a:lnTo>
                <a:lnTo>
                  <a:pt x="18041" y="382666"/>
                </a:lnTo>
                <a:lnTo>
                  <a:pt x="17526" y="394199"/>
                </a:lnTo>
                <a:lnTo>
                  <a:pt x="17184" y="405548"/>
                </a:lnTo>
                <a:lnTo>
                  <a:pt x="15122" y="416774"/>
                </a:lnTo>
                <a:lnTo>
                  <a:pt x="11915" y="427918"/>
                </a:lnTo>
                <a:lnTo>
                  <a:pt x="7943" y="439009"/>
                </a:lnTo>
                <a:lnTo>
                  <a:pt x="5296" y="448232"/>
                </a:lnTo>
                <a:lnTo>
                  <a:pt x="2353" y="463359"/>
                </a:lnTo>
                <a:lnTo>
                  <a:pt x="1046" y="476184"/>
                </a:lnTo>
                <a:lnTo>
                  <a:pt x="465" y="487984"/>
                </a:lnTo>
                <a:lnTo>
                  <a:pt x="207" y="499328"/>
                </a:lnTo>
                <a:lnTo>
                  <a:pt x="18" y="523792"/>
                </a:lnTo>
                <a:lnTo>
                  <a:pt x="0" y="461187"/>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88" name="SMARTInkAnnotation33"/>
          <p:cNvSpPr/>
          <p:nvPr/>
        </p:nvSpPr>
        <p:spPr bwMode="auto">
          <a:xfrm>
            <a:off x="7229231" y="7793381"/>
            <a:ext cx="511473" cy="444714"/>
          </a:xfrm>
          <a:custGeom>
            <a:avLst/>
            <a:gdLst/>
            <a:ahLst/>
            <a:cxnLst/>
            <a:rect l="0" t="0" r="0" b="0"/>
            <a:pathLst>
              <a:path w="511473" h="444714">
                <a:moveTo>
                  <a:pt x="0" y="148237"/>
                </a:moveTo>
                <a:lnTo>
                  <a:pt x="0" y="123700"/>
                </a:lnTo>
                <a:lnTo>
                  <a:pt x="1833" y="117238"/>
                </a:lnTo>
                <a:lnTo>
                  <a:pt x="4888" y="109270"/>
                </a:lnTo>
                <a:lnTo>
                  <a:pt x="8759" y="100298"/>
                </a:lnTo>
                <a:lnTo>
                  <a:pt x="13173" y="92486"/>
                </a:lnTo>
                <a:lnTo>
                  <a:pt x="22964" y="78926"/>
                </a:lnTo>
                <a:lnTo>
                  <a:pt x="33426" y="66799"/>
                </a:lnTo>
                <a:lnTo>
                  <a:pt x="38784" y="61002"/>
                </a:lnTo>
                <a:lnTo>
                  <a:pt x="44188" y="57139"/>
                </a:lnTo>
                <a:lnTo>
                  <a:pt x="55082" y="52846"/>
                </a:lnTo>
                <a:lnTo>
                  <a:pt x="70923" y="41176"/>
                </a:lnTo>
                <a:lnTo>
                  <a:pt x="80279" y="32941"/>
                </a:lnTo>
                <a:lnTo>
                  <a:pt x="95565" y="23790"/>
                </a:lnTo>
                <a:lnTo>
                  <a:pt x="102208" y="21349"/>
                </a:lnTo>
                <a:lnTo>
                  <a:pt x="110303" y="19723"/>
                </a:lnTo>
                <a:lnTo>
                  <a:pt x="119366" y="18638"/>
                </a:lnTo>
                <a:lnTo>
                  <a:pt x="129074" y="17914"/>
                </a:lnTo>
                <a:lnTo>
                  <a:pt x="139213" y="15603"/>
                </a:lnTo>
                <a:lnTo>
                  <a:pt x="149640" y="12232"/>
                </a:lnTo>
                <a:lnTo>
                  <a:pt x="160256" y="8154"/>
                </a:lnTo>
                <a:lnTo>
                  <a:pt x="171001" y="5435"/>
                </a:lnTo>
                <a:lnTo>
                  <a:pt x="181831" y="3623"/>
                </a:lnTo>
                <a:lnTo>
                  <a:pt x="192717" y="2414"/>
                </a:lnTo>
                <a:lnTo>
                  <a:pt x="203640" y="1609"/>
                </a:lnTo>
                <a:lnTo>
                  <a:pt x="214590" y="1072"/>
                </a:lnTo>
                <a:lnTo>
                  <a:pt x="236532" y="476"/>
                </a:lnTo>
                <a:lnTo>
                  <a:pt x="335483" y="10"/>
                </a:lnTo>
                <a:lnTo>
                  <a:pt x="390479" y="0"/>
                </a:lnTo>
                <a:lnTo>
                  <a:pt x="399645" y="1829"/>
                </a:lnTo>
                <a:lnTo>
                  <a:pt x="414719" y="8742"/>
                </a:lnTo>
                <a:lnTo>
                  <a:pt x="427530" y="17914"/>
                </a:lnTo>
                <a:lnTo>
                  <a:pt x="433511" y="22923"/>
                </a:lnTo>
                <a:lnTo>
                  <a:pt x="437499" y="28093"/>
                </a:lnTo>
                <a:lnTo>
                  <a:pt x="441931" y="38715"/>
                </a:lnTo>
                <a:lnTo>
                  <a:pt x="443901" y="49537"/>
                </a:lnTo>
                <a:lnTo>
                  <a:pt x="444776" y="60448"/>
                </a:lnTo>
                <a:lnTo>
                  <a:pt x="445166" y="71397"/>
                </a:lnTo>
                <a:lnTo>
                  <a:pt x="443436" y="76879"/>
                </a:lnTo>
                <a:lnTo>
                  <a:pt x="436625" y="87850"/>
                </a:lnTo>
                <a:lnTo>
                  <a:pt x="430409" y="95168"/>
                </a:lnTo>
                <a:lnTo>
                  <a:pt x="422600" y="103708"/>
                </a:lnTo>
                <a:lnTo>
                  <a:pt x="413726" y="113060"/>
                </a:lnTo>
                <a:lnTo>
                  <a:pt x="405977" y="122956"/>
                </a:lnTo>
                <a:lnTo>
                  <a:pt x="398978" y="133212"/>
                </a:lnTo>
                <a:lnTo>
                  <a:pt x="392478" y="143711"/>
                </a:lnTo>
                <a:lnTo>
                  <a:pt x="384479" y="152539"/>
                </a:lnTo>
                <a:lnTo>
                  <a:pt x="375479" y="160256"/>
                </a:lnTo>
                <a:lnTo>
                  <a:pt x="365813" y="167230"/>
                </a:lnTo>
                <a:lnTo>
                  <a:pt x="355702" y="175540"/>
                </a:lnTo>
                <a:lnTo>
                  <a:pt x="345296" y="184740"/>
                </a:lnTo>
                <a:lnTo>
                  <a:pt x="334691" y="194534"/>
                </a:lnTo>
                <a:lnTo>
                  <a:pt x="322123" y="204723"/>
                </a:lnTo>
                <a:lnTo>
                  <a:pt x="308243" y="215177"/>
                </a:lnTo>
                <a:lnTo>
                  <a:pt x="293491" y="225805"/>
                </a:lnTo>
                <a:lnTo>
                  <a:pt x="279989" y="234721"/>
                </a:lnTo>
                <a:lnTo>
                  <a:pt x="267322" y="242496"/>
                </a:lnTo>
                <a:lnTo>
                  <a:pt x="255211" y="249508"/>
                </a:lnTo>
                <a:lnTo>
                  <a:pt x="231976" y="262181"/>
                </a:lnTo>
                <a:lnTo>
                  <a:pt x="220647" y="268122"/>
                </a:lnTo>
                <a:lnTo>
                  <a:pt x="211261" y="273913"/>
                </a:lnTo>
                <a:lnTo>
                  <a:pt x="195944" y="285228"/>
                </a:lnTo>
                <a:lnTo>
                  <a:pt x="187460" y="288978"/>
                </a:lnTo>
                <a:lnTo>
                  <a:pt x="178137" y="291477"/>
                </a:lnTo>
                <a:lnTo>
                  <a:pt x="168255" y="293143"/>
                </a:lnTo>
                <a:lnTo>
                  <a:pt x="152387" y="299875"/>
                </a:lnTo>
                <a:lnTo>
                  <a:pt x="139223" y="307138"/>
                </a:lnTo>
                <a:lnTo>
                  <a:pt x="127262" y="310365"/>
                </a:lnTo>
                <a:lnTo>
                  <a:pt x="115835" y="311799"/>
                </a:lnTo>
                <a:lnTo>
                  <a:pt x="110222" y="312182"/>
                </a:lnTo>
                <a:lnTo>
                  <a:pt x="106479" y="314267"/>
                </a:lnTo>
                <a:lnTo>
                  <a:pt x="103985" y="317487"/>
                </a:lnTo>
                <a:lnTo>
                  <a:pt x="102321" y="321464"/>
                </a:lnTo>
                <a:lnTo>
                  <a:pt x="99379" y="324116"/>
                </a:lnTo>
                <a:lnTo>
                  <a:pt x="95585" y="325883"/>
                </a:lnTo>
                <a:lnTo>
                  <a:pt x="85081" y="328719"/>
                </a:lnTo>
                <a:lnTo>
                  <a:pt x="86053" y="328952"/>
                </a:lnTo>
                <a:lnTo>
                  <a:pt x="99450" y="329377"/>
                </a:lnTo>
                <a:lnTo>
                  <a:pt x="123520" y="329416"/>
                </a:lnTo>
                <a:lnTo>
                  <a:pt x="126344" y="331247"/>
                </a:lnTo>
                <a:lnTo>
                  <a:pt x="128227" y="334297"/>
                </a:lnTo>
                <a:lnTo>
                  <a:pt x="129483" y="338161"/>
                </a:lnTo>
                <a:lnTo>
                  <a:pt x="132153" y="340737"/>
                </a:lnTo>
                <a:lnTo>
                  <a:pt x="135765" y="342454"/>
                </a:lnTo>
                <a:lnTo>
                  <a:pt x="144669" y="344363"/>
                </a:lnTo>
                <a:lnTo>
                  <a:pt x="154737" y="345211"/>
                </a:lnTo>
                <a:lnTo>
                  <a:pt x="170210" y="350468"/>
                </a:lnTo>
                <a:lnTo>
                  <a:pt x="179470" y="354432"/>
                </a:lnTo>
                <a:lnTo>
                  <a:pt x="194647" y="358836"/>
                </a:lnTo>
                <a:lnTo>
                  <a:pt x="209337" y="362623"/>
                </a:lnTo>
                <a:lnTo>
                  <a:pt x="218386" y="366197"/>
                </a:lnTo>
                <a:lnTo>
                  <a:pt x="228087" y="370408"/>
                </a:lnTo>
                <a:lnTo>
                  <a:pt x="248641" y="379967"/>
                </a:lnTo>
                <a:lnTo>
                  <a:pt x="259255" y="385079"/>
                </a:lnTo>
                <a:lnTo>
                  <a:pt x="268165" y="388486"/>
                </a:lnTo>
                <a:lnTo>
                  <a:pt x="282953" y="392274"/>
                </a:lnTo>
                <a:lnTo>
                  <a:pt x="291297" y="395113"/>
                </a:lnTo>
                <a:lnTo>
                  <a:pt x="300525" y="398837"/>
                </a:lnTo>
                <a:lnTo>
                  <a:pt x="310344" y="403149"/>
                </a:lnTo>
                <a:lnTo>
                  <a:pt x="331032" y="412820"/>
                </a:lnTo>
                <a:lnTo>
                  <a:pt x="341681" y="417962"/>
                </a:lnTo>
                <a:lnTo>
                  <a:pt x="352447" y="421389"/>
                </a:lnTo>
                <a:lnTo>
                  <a:pt x="363292" y="423674"/>
                </a:lnTo>
                <a:lnTo>
                  <a:pt x="374187" y="425198"/>
                </a:lnTo>
                <a:lnTo>
                  <a:pt x="383284" y="428043"/>
                </a:lnTo>
                <a:lnTo>
                  <a:pt x="398280" y="436085"/>
                </a:lnTo>
                <a:lnTo>
                  <a:pt x="406680" y="438961"/>
                </a:lnTo>
                <a:lnTo>
                  <a:pt x="415944" y="440880"/>
                </a:lnTo>
                <a:lnTo>
                  <a:pt x="439643" y="443957"/>
                </a:lnTo>
                <a:lnTo>
                  <a:pt x="452506" y="444490"/>
                </a:lnTo>
                <a:lnTo>
                  <a:pt x="494019" y="444713"/>
                </a:lnTo>
                <a:lnTo>
                  <a:pt x="507907" y="431678"/>
                </a:lnTo>
                <a:lnTo>
                  <a:pt x="511472" y="428244"/>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89" name="SMARTInkAnnotation34"/>
          <p:cNvSpPr/>
          <p:nvPr/>
        </p:nvSpPr>
        <p:spPr bwMode="auto">
          <a:xfrm>
            <a:off x="7938694" y="7678083"/>
            <a:ext cx="527973" cy="164710"/>
          </a:xfrm>
          <a:custGeom>
            <a:avLst/>
            <a:gdLst/>
            <a:ahLst/>
            <a:cxnLst/>
            <a:rect l="0" t="0" r="0" b="0"/>
            <a:pathLst>
              <a:path w="527973" h="164710">
                <a:moveTo>
                  <a:pt x="0" y="164709"/>
                </a:moveTo>
                <a:lnTo>
                  <a:pt x="14206" y="150528"/>
                </a:lnTo>
                <a:lnTo>
                  <a:pt x="20368" y="149256"/>
                </a:lnTo>
                <a:lnTo>
                  <a:pt x="34144" y="148539"/>
                </a:lnTo>
                <a:lnTo>
                  <a:pt x="49838" y="148327"/>
                </a:lnTo>
                <a:lnTo>
                  <a:pt x="55223" y="148297"/>
                </a:lnTo>
                <a:lnTo>
                  <a:pt x="70985" y="143384"/>
                </a:lnTo>
                <a:lnTo>
                  <a:pt x="80323" y="139511"/>
                </a:lnTo>
                <a:lnTo>
                  <a:pt x="90213" y="136931"/>
                </a:lnTo>
                <a:lnTo>
                  <a:pt x="100473" y="135209"/>
                </a:lnTo>
                <a:lnTo>
                  <a:pt x="110980" y="134062"/>
                </a:lnTo>
                <a:lnTo>
                  <a:pt x="121651" y="131467"/>
                </a:lnTo>
                <a:lnTo>
                  <a:pt x="132430" y="127906"/>
                </a:lnTo>
                <a:lnTo>
                  <a:pt x="143284" y="123703"/>
                </a:lnTo>
                <a:lnTo>
                  <a:pt x="156020" y="120901"/>
                </a:lnTo>
                <a:lnTo>
                  <a:pt x="170010" y="119033"/>
                </a:lnTo>
                <a:lnTo>
                  <a:pt x="184836" y="117786"/>
                </a:lnTo>
                <a:lnTo>
                  <a:pt x="198387" y="115127"/>
                </a:lnTo>
                <a:lnTo>
                  <a:pt x="211087" y="111522"/>
                </a:lnTo>
                <a:lnTo>
                  <a:pt x="314250" y="76643"/>
                </a:lnTo>
                <a:lnTo>
                  <a:pt x="328660" y="71226"/>
                </a:lnTo>
                <a:lnTo>
                  <a:pt x="341934" y="65785"/>
                </a:lnTo>
                <a:lnTo>
                  <a:pt x="354449" y="60328"/>
                </a:lnTo>
                <a:lnTo>
                  <a:pt x="366459" y="56689"/>
                </a:lnTo>
                <a:lnTo>
                  <a:pt x="378132" y="54264"/>
                </a:lnTo>
                <a:lnTo>
                  <a:pt x="389581" y="52646"/>
                </a:lnTo>
                <a:lnTo>
                  <a:pt x="400881" y="49738"/>
                </a:lnTo>
                <a:lnTo>
                  <a:pt x="412080" y="45969"/>
                </a:lnTo>
                <a:lnTo>
                  <a:pt x="423211" y="41626"/>
                </a:lnTo>
                <a:lnTo>
                  <a:pt x="434300" y="38731"/>
                </a:lnTo>
                <a:lnTo>
                  <a:pt x="445359" y="36801"/>
                </a:lnTo>
                <a:lnTo>
                  <a:pt x="456397" y="35515"/>
                </a:lnTo>
                <a:lnTo>
                  <a:pt x="465590" y="32826"/>
                </a:lnTo>
                <a:lnTo>
                  <a:pt x="473551" y="29205"/>
                </a:lnTo>
                <a:lnTo>
                  <a:pt x="480692" y="24960"/>
                </a:lnTo>
                <a:lnTo>
                  <a:pt x="493515" y="20244"/>
                </a:lnTo>
                <a:lnTo>
                  <a:pt x="499500" y="18986"/>
                </a:lnTo>
                <a:lnTo>
                  <a:pt x="505325" y="16317"/>
                </a:lnTo>
                <a:lnTo>
                  <a:pt x="511041" y="12708"/>
                </a:lnTo>
                <a:lnTo>
                  <a:pt x="527914" y="43"/>
                </a:lnTo>
                <a:lnTo>
                  <a:pt x="527972"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0" name="SMARTInkAnnotation35"/>
          <p:cNvSpPr/>
          <p:nvPr/>
        </p:nvSpPr>
        <p:spPr bwMode="auto">
          <a:xfrm>
            <a:off x="8170423" y="7826380"/>
            <a:ext cx="81737" cy="460300"/>
          </a:xfrm>
          <a:custGeom>
            <a:avLst/>
            <a:gdLst/>
            <a:ahLst/>
            <a:cxnLst/>
            <a:rect l="0" t="0" r="0" b="0"/>
            <a:pathLst>
              <a:path w="81737" h="460300">
                <a:moveTo>
                  <a:pt x="65255" y="16412"/>
                </a:moveTo>
                <a:lnTo>
                  <a:pt x="65255" y="0"/>
                </a:lnTo>
                <a:lnTo>
                  <a:pt x="74014" y="8703"/>
                </a:lnTo>
                <a:lnTo>
                  <a:pt x="76594" y="13103"/>
                </a:lnTo>
                <a:lnTo>
                  <a:pt x="78314" y="17865"/>
                </a:lnTo>
                <a:lnTo>
                  <a:pt x="81074" y="29917"/>
                </a:lnTo>
                <a:lnTo>
                  <a:pt x="81553" y="40748"/>
                </a:lnTo>
                <a:lnTo>
                  <a:pt x="81736" y="85705"/>
                </a:lnTo>
                <a:lnTo>
                  <a:pt x="79909" y="93720"/>
                </a:lnTo>
                <a:lnTo>
                  <a:pt x="76858" y="102722"/>
                </a:lnTo>
                <a:lnTo>
                  <a:pt x="72990" y="112384"/>
                </a:lnTo>
                <a:lnTo>
                  <a:pt x="70412" y="122487"/>
                </a:lnTo>
                <a:lnTo>
                  <a:pt x="68693" y="132880"/>
                </a:lnTo>
                <a:lnTo>
                  <a:pt x="67547" y="143471"/>
                </a:lnTo>
                <a:lnTo>
                  <a:pt x="66784" y="156020"/>
                </a:lnTo>
                <a:lnTo>
                  <a:pt x="65934" y="184607"/>
                </a:lnTo>
                <a:lnTo>
                  <a:pt x="65456" y="222823"/>
                </a:lnTo>
                <a:lnTo>
                  <a:pt x="63556" y="236375"/>
                </a:lnTo>
                <a:lnTo>
                  <a:pt x="60456" y="250900"/>
                </a:lnTo>
                <a:lnTo>
                  <a:pt x="56556" y="266073"/>
                </a:lnTo>
                <a:lnTo>
                  <a:pt x="52123" y="279848"/>
                </a:lnTo>
                <a:lnTo>
                  <a:pt x="47335" y="292693"/>
                </a:lnTo>
                <a:lnTo>
                  <a:pt x="42308" y="304916"/>
                </a:lnTo>
                <a:lnTo>
                  <a:pt x="38958" y="316725"/>
                </a:lnTo>
                <a:lnTo>
                  <a:pt x="36724" y="328256"/>
                </a:lnTo>
                <a:lnTo>
                  <a:pt x="35235" y="339605"/>
                </a:lnTo>
                <a:lnTo>
                  <a:pt x="34242" y="350832"/>
                </a:lnTo>
                <a:lnTo>
                  <a:pt x="33580" y="361976"/>
                </a:lnTo>
                <a:lnTo>
                  <a:pt x="33140" y="373066"/>
                </a:lnTo>
                <a:lnTo>
                  <a:pt x="31012" y="382289"/>
                </a:lnTo>
                <a:lnTo>
                  <a:pt x="27760" y="390268"/>
                </a:lnTo>
                <a:lnTo>
                  <a:pt x="23759" y="397417"/>
                </a:lnTo>
                <a:lnTo>
                  <a:pt x="21093" y="405844"/>
                </a:lnTo>
                <a:lnTo>
                  <a:pt x="19314" y="415121"/>
                </a:lnTo>
                <a:lnTo>
                  <a:pt x="18129" y="424967"/>
                </a:lnTo>
                <a:lnTo>
                  <a:pt x="15505" y="431531"/>
                </a:lnTo>
                <a:lnTo>
                  <a:pt x="11923" y="435906"/>
                </a:lnTo>
                <a:lnTo>
                  <a:pt x="7702" y="438824"/>
                </a:lnTo>
                <a:lnTo>
                  <a:pt x="4887" y="442599"/>
                </a:lnTo>
                <a:lnTo>
                  <a:pt x="3011" y="446945"/>
                </a:lnTo>
                <a:lnTo>
                  <a:pt x="0" y="458327"/>
                </a:lnTo>
                <a:lnTo>
                  <a:pt x="1586" y="459262"/>
                </a:lnTo>
                <a:lnTo>
                  <a:pt x="4476" y="459884"/>
                </a:lnTo>
                <a:lnTo>
                  <a:pt x="8237" y="460299"/>
                </a:lnTo>
                <a:lnTo>
                  <a:pt x="10744" y="458745"/>
                </a:lnTo>
                <a:lnTo>
                  <a:pt x="12416" y="455880"/>
                </a:lnTo>
                <a:lnTo>
                  <a:pt x="14272" y="447816"/>
                </a:lnTo>
                <a:lnTo>
                  <a:pt x="14768" y="443103"/>
                </a:lnTo>
                <a:lnTo>
                  <a:pt x="15757" y="428187"/>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1" name="SMARTInkAnnotation36"/>
          <p:cNvSpPr/>
          <p:nvPr/>
        </p:nvSpPr>
        <p:spPr bwMode="auto">
          <a:xfrm>
            <a:off x="8945159" y="7842870"/>
            <a:ext cx="461649" cy="82277"/>
          </a:xfrm>
          <a:custGeom>
            <a:avLst/>
            <a:gdLst/>
            <a:ahLst/>
            <a:cxnLst/>
            <a:rect l="0" t="0" r="0" b="0"/>
            <a:pathLst>
              <a:path w="461649" h="82277">
                <a:moveTo>
                  <a:pt x="16482" y="82276"/>
                </a:moveTo>
                <a:lnTo>
                  <a:pt x="0" y="82276"/>
                </a:lnTo>
                <a:lnTo>
                  <a:pt x="14189" y="82276"/>
                </a:lnTo>
                <a:lnTo>
                  <a:pt x="16787" y="80447"/>
                </a:lnTo>
                <a:lnTo>
                  <a:pt x="20351" y="77397"/>
                </a:lnTo>
                <a:lnTo>
                  <a:pt x="24561" y="73533"/>
                </a:lnTo>
                <a:lnTo>
                  <a:pt x="31034" y="70957"/>
                </a:lnTo>
                <a:lnTo>
                  <a:pt x="39017" y="69240"/>
                </a:lnTo>
                <a:lnTo>
                  <a:pt x="48004" y="68095"/>
                </a:lnTo>
                <a:lnTo>
                  <a:pt x="55828" y="69163"/>
                </a:lnTo>
                <a:lnTo>
                  <a:pt x="62879" y="71703"/>
                </a:lnTo>
                <a:lnTo>
                  <a:pt x="69412" y="75228"/>
                </a:lnTo>
                <a:lnTo>
                  <a:pt x="77434" y="77578"/>
                </a:lnTo>
                <a:lnTo>
                  <a:pt x="86448" y="79144"/>
                </a:lnTo>
                <a:lnTo>
                  <a:pt x="96125" y="80188"/>
                </a:lnTo>
                <a:lnTo>
                  <a:pt x="108075" y="79055"/>
                </a:lnTo>
                <a:lnTo>
                  <a:pt x="121542" y="76468"/>
                </a:lnTo>
                <a:lnTo>
                  <a:pt x="136019" y="72914"/>
                </a:lnTo>
                <a:lnTo>
                  <a:pt x="149337" y="70545"/>
                </a:lnTo>
                <a:lnTo>
                  <a:pt x="161883" y="68964"/>
                </a:lnTo>
                <a:lnTo>
                  <a:pt x="173912" y="67912"/>
                </a:lnTo>
                <a:lnTo>
                  <a:pt x="187432" y="65379"/>
                </a:lnTo>
                <a:lnTo>
                  <a:pt x="201946" y="61861"/>
                </a:lnTo>
                <a:lnTo>
                  <a:pt x="217121" y="57686"/>
                </a:lnTo>
                <a:lnTo>
                  <a:pt x="232737" y="54902"/>
                </a:lnTo>
                <a:lnTo>
                  <a:pt x="248648" y="53046"/>
                </a:lnTo>
                <a:lnTo>
                  <a:pt x="264754" y="51809"/>
                </a:lnTo>
                <a:lnTo>
                  <a:pt x="279158" y="49154"/>
                </a:lnTo>
                <a:lnTo>
                  <a:pt x="292428" y="45554"/>
                </a:lnTo>
                <a:lnTo>
                  <a:pt x="304941" y="41324"/>
                </a:lnTo>
                <a:lnTo>
                  <a:pt x="316949" y="38504"/>
                </a:lnTo>
                <a:lnTo>
                  <a:pt x="328620" y="36624"/>
                </a:lnTo>
                <a:lnTo>
                  <a:pt x="340069" y="35371"/>
                </a:lnTo>
                <a:lnTo>
                  <a:pt x="351368" y="32705"/>
                </a:lnTo>
                <a:lnTo>
                  <a:pt x="362566" y="29098"/>
                </a:lnTo>
                <a:lnTo>
                  <a:pt x="373698" y="24863"/>
                </a:lnTo>
                <a:lnTo>
                  <a:pt x="384787" y="20209"/>
                </a:lnTo>
                <a:lnTo>
                  <a:pt x="395844" y="15277"/>
                </a:lnTo>
                <a:lnTo>
                  <a:pt x="406883" y="10158"/>
                </a:lnTo>
                <a:lnTo>
                  <a:pt x="416077" y="6746"/>
                </a:lnTo>
                <a:lnTo>
                  <a:pt x="424037" y="4471"/>
                </a:lnTo>
                <a:lnTo>
                  <a:pt x="437773" y="1944"/>
                </a:lnTo>
                <a:lnTo>
                  <a:pt x="449987" y="820"/>
                </a:lnTo>
                <a:lnTo>
                  <a:pt x="460909" y="0"/>
                </a:lnTo>
                <a:lnTo>
                  <a:pt x="461259" y="1805"/>
                </a:lnTo>
                <a:lnTo>
                  <a:pt x="461492" y="4837"/>
                </a:lnTo>
                <a:lnTo>
                  <a:pt x="461648" y="8689"/>
                </a:lnTo>
                <a:lnTo>
                  <a:pt x="459918" y="11257"/>
                </a:lnTo>
                <a:lnTo>
                  <a:pt x="456933" y="12969"/>
                </a:lnTo>
                <a:lnTo>
                  <a:pt x="453109" y="14110"/>
                </a:lnTo>
                <a:lnTo>
                  <a:pt x="448726" y="16701"/>
                </a:lnTo>
                <a:lnTo>
                  <a:pt x="443970" y="20259"/>
                </a:lnTo>
                <a:lnTo>
                  <a:pt x="428960" y="32864"/>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2" name="SMARTInkAnnotation37"/>
          <p:cNvSpPr/>
          <p:nvPr/>
        </p:nvSpPr>
        <p:spPr bwMode="auto">
          <a:xfrm>
            <a:off x="9060636" y="7991031"/>
            <a:ext cx="527973" cy="148240"/>
          </a:xfrm>
          <a:custGeom>
            <a:avLst/>
            <a:gdLst/>
            <a:ahLst/>
            <a:cxnLst/>
            <a:rect l="0" t="0" r="0" b="0"/>
            <a:pathLst>
              <a:path w="527973" h="148240">
                <a:moveTo>
                  <a:pt x="0" y="148239"/>
                </a:moveTo>
                <a:lnTo>
                  <a:pt x="14205" y="148239"/>
                </a:lnTo>
                <a:lnTo>
                  <a:pt x="18636" y="146409"/>
                </a:lnTo>
                <a:lnTo>
                  <a:pt x="25257" y="143359"/>
                </a:lnTo>
                <a:lnTo>
                  <a:pt x="33338" y="139495"/>
                </a:lnTo>
                <a:lnTo>
                  <a:pt x="42390" y="136919"/>
                </a:lnTo>
                <a:lnTo>
                  <a:pt x="52092" y="135202"/>
                </a:lnTo>
                <a:lnTo>
                  <a:pt x="62227" y="134058"/>
                </a:lnTo>
                <a:lnTo>
                  <a:pt x="72649" y="131465"/>
                </a:lnTo>
                <a:lnTo>
                  <a:pt x="83265" y="127905"/>
                </a:lnTo>
                <a:lnTo>
                  <a:pt x="94008" y="123702"/>
                </a:lnTo>
                <a:lnTo>
                  <a:pt x="106670" y="120901"/>
                </a:lnTo>
                <a:lnTo>
                  <a:pt x="120611" y="119032"/>
                </a:lnTo>
                <a:lnTo>
                  <a:pt x="135403" y="117787"/>
                </a:lnTo>
                <a:lnTo>
                  <a:pt x="148932" y="115127"/>
                </a:lnTo>
                <a:lnTo>
                  <a:pt x="161619" y="111523"/>
                </a:lnTo>
                <a:lnTo>
                  <a:pt x="173742" y="107290"/>
                </a:lnTo>
                <a:lnTo>
                  <a:pt x="187324" y="104469"/>
                </a:lnTo>
                <a:lnTo>
                  <a:pt x="201878" y="102588"/>
                </a:lnTo>
                <a:lnTo>
                  <a:pt x="217081" y="101334"/>
                </a:lnTo>
                <a:lnTo>
                  <a:pt x="230882" y="98668"/>
                </a:lnTo>
                <a:lnTo>
                  <a:pt x="243750" y="95060"/>
                </a:lnTo>
                <a:lnTo>
                  <a:pt x="299507" y="76121"/>
                </a:lnTo>
                <a:lnTo>
                  <a:pt x="313331" y="72709"/>
                </a:lnTo>
                <a:lnTo>
                  <a:pt x="326215" y="70434"/>
                </a:lnTo>
                <a:lnTo>
                  <a:pt x="338469" y="68917"/>
                </a:lnTo>
                <a:lnTo>
                  <a:pt x="350307" y="66076"/>
                </a:lnTo>
                <a:lnTo>
                  <a:pt x="361866" y="62351"/>
                </a:lnTo>
                <a:lnTo>
                  <a:pt x="373236" y="58039"/>
                </a:lnTo>
                <a:lnTo>
                  <a:pt x="384483" y="55163"/>
                </a:lnTo>
                <a:lnTo>
                  <a:pt x="395648" y="53246"/>
                </a:lnTo>
                <a:lnTo>
                  <a:pt x="406758" y="51969"/>
                </a:lnTo>
                <a:lnTo>
                  <a:pt x="417832" y="49287"/>
                </a:lnTo>
                <a:lnTo>
                  <a:pt x="428879" y="45668"/>
                </a:lnTo>
                <a:lnTo>
                  <a:pt x="439911" y="41426"/>
                </a:lnTo>
                <a:lnTo>
                  <a:pt x="449100" y="38598"/>
                </a:lnTo>
                <a:lnTo>
                  <a:pt x="464197" y="35456"/>
                </a:lnTo>
                <a:lnTo>
                  <a:pt x="472622" y="32788"/>
                </a:lnTo>
                <a:lnTo>
                  <a:pt x="481906" y="29179"/>
                </a:lnTo>
                <a:lnTo>
                  <a:pt x="491761" y="24943"/>
                </a:lnTo>
                <a:lnTo>
                  <a:pt x="500166" y="20289"/>
                </a:lnTo>
                <a:lnTo>
                  <a:pt x="507601" y="15355"/>
                </a:lnTo>
                <a:lnTo>
                  <a:pt x="527972"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3" name="SMARTInkAnnotation38"/>
          <p:cNvSpPr/>
          <p:nvPr/>
        </p:nvSpPr>
        <p:spPr bwMode="auto">
          <a:xfrm>
            <a:off x="10199077" y="7463977"/>
            <a:ext cx="75504" cy="494113"/>
          </a:xfrm>
          <a:custGeom>
            <a:avLst/>
            <a:gdLst/>
            <a:ahLst/>
            <a:cxnLst/>
            <a:rect l="0" t="0" r="0" b="0"/>
            <a:pathLst>
              <a:path w="75504" h="494113">
                <a:moveTo>
                  <a:pt x="65996" y="16453"/>
                </a:moveTo>
                <a:lnTo>
                  <a:pt x="74756" y="7710"/>
                </a:lnTo>
                <a:lnTo>
                  <a:pt x="75503" y="5134"/>
                </a:lnTo>
                <a:lnTo>
                  <a:pt x="74167" y="3416"/>
                </a:lnTo>
                <a:lnTo>
                  <a:pt x="66475" y="182"/>
                </a:lnTo>
                <a:lnTo>
                  <a:pt x="64483" y="115"/>
                </a:lnTo>
                <a:lnTo>
                  <a:pt x="51833" y="0"/>
                </a:lnTo>
                <a:lnTo>
                  <a:pt x="49220" y="1824"/>
                </a:lnTo>
                <a:lnTo>
                  <a:pt x="45647" y="4869"/>
                </a:lnTo>
                <a:lnTo>
                  <a:pt x="35497" y="14164"/>
                </a:lnTo>
                <a:lnTo>
                  <a:pt x="24980" y="24518"/>
                </a:lnTo>
                <a:lnTo>
                  <a:pt x="22152" y="29150"/>
                </a:lnTo>
                <a:lnTo>
                  <a:pt x="20269" y="34068"/>
                </a:lnTo>
                <a:lnTo>
                  <a:pt x="18175" y="46243"/>
                </a:lnTo>
                <a:lnTo>
                  <a:pt x="17616" y="54614"/>
                </a:lnTo>
                <a:lnTo>
                  <a:pt x="17244" y="63856"/>
                </a:lnTo>
                <a:lnTo>
                  <a:pt x="16830" y="83884"/>
                </a:lnTo>
                <a:lnTo>
                  <a:pt x="16720" y="94348"/>
                </a:lnTo>
                <a:lnTo>
                  <a:pt x="18480" y="104986"/>
                </a:lnTo>
                <a:lnTo>
                  <a:pt x="21485" y="115737"/>
                </a:lnTo>
                <a:lnTo>
                  <a:pt x="25323" y="126565"/>
                </a:lnTo>
                <a:lnTo>
                  <a:pt x="27882" y="139274"/>
                </a:lnTo>
                <a:lnTo>
                  <a:pt x="29586" y="153237"/>
                </a:lnTo>
                <a:lnTo>
                  <a:pt x="30724" y="168035"/>
                </a:lnTo>
                <a:lnTo>
                  <a:pt x="31481" y="183392"/>
                </a:lnTo>
                <a:lnTo>
                  <a:pt x="32324" y="215095"/>
                </a:lnTo>
                <a:lnTo>
                  <a:pt x="32940" y="313018"/>
                </a:lnTo>
                <a:lnTo>
                  <a:pt x="31125" y="327630"/>
                </a:lnTo>
                <a:lnTo>
                  <a:pt x="28082" y="341031"/>
                </a:lnTo>
                <a:lnTo>
                  <a:pt x="24221" y="353626"/>
                </a:lnTo>
                <a:lnTo>
                  <a:pt x="21647" y="365682"/>
                </a:lnTo>
                <a:lnTo>
                  <a:pt x="19931" y="377381"/>
                </a:lnTo>
                <a:lnTo>
                  <a:pt x="18786" y="388839"/>
                </a:lnTo>
                <a:lnTo>
                  <a:pt x="18025" y="400138"/>
                </a:lnTo>
                <a:lnTo>
                  <a:pt x="17516" y="411331"/>
                </a:lnTo>
                <a:lnTo>
                  <a:pt x="16802" y="439693"/>
                </a:lnTo>
                <a:lnTo>
                  <a:pt x="16499" y="493819"/>
                </a:lnTo>
                <a:lnTo>
                  <a:pt x="14666" y="493916"/>
                </a:lnTo>
                <a:lnTo>
                  <a:pt x="0" y="494112"/>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4" name="SMARTInkAnnotation39"/>
          <p:cNvSpPr/>
          <p:nvPr/>
        </p:nvSpPr>
        <p:spPr bwMode="auto">
          <a:xfrm>
            <a:off x="9984588" y="7842792"/>
            <a:ext cx="478477" cy="197653"/>
          </a:xfrm>
          <a:custGeom>
            <a:avLst/>
            <a:gdLst/>
            <a:ahLst/>
            <a:cxnLst/>
            <a:rect l="0" t="0" r="0" b="0"/>
            <a:pathLst>
              <a:path w="478477" h="197653">
                <a:moveTo>
                  <a:pt x="0" y="197652"/>
                </a:moveTo>
                <a:lnTo>
                  <a:pt x="22964" y="197652"/>
                </a:lnTo>
                <a:lnTo>
                  <a:pt x="26308" y="195822"/>
                </a:lnTo>
                <a:lnTo>
                  <a:pt x="28540" y="192772"/>
                </a:lnTo>
                <a:lnTo>
                  <a:pt x="30026" y="188908"/>
                </a:lnTo>
                <a:lnTo>
                  <a:pt x="34683" y="186333"/>
                </a:lnTo>
                <a:lnTo>
                  <a:pt x="49636" y="183470"/>
                </a:lnTo>
                <a:lnTo>
                  <a:pt x="63614" y="177318"/>
                </a:lnTo>
                <a:lnTo>
                  <a:pt x="69908" y="173115"/>
                </a:lnTo>
                <a:lnTo>
                  <a:pt x="77770" y="170313"/>
                </a:lnTo>
                <a:lnTo>
                  <a:pt x="86679" y="168445"/>
                </a:lnTo>
                <a:lnTo>
                  <a:pt x="96285" y="167200"/>
                </a:lnTo>
                <a:lnTo>
                  <a:pt x="106353" y="164540"/>
                </a:lnTo>
                <a:lnTo>
                  <a:pt x="116734" y="160937"/>
                </a:lnTo>
                <a:lnTo>
                  <a:pt x="127320" y="156703"/>
                </a:lnTo>
                <a:lnTo>
                  <a:pt x="138044" y="152052"/>
                </a:lnTo>
                <a:lnTo>
                  <a:pt x="159737" y="142004"/>
                </a:lnTo>
                <a:lnTo>
                  <a:pt x="170654" y="138591"/>
                </a:lnTo>
                <a:lnTo>
                  <a:pt x="181599" y="136317"/>
                </a:lnTo>
                <a:lnTo>
                  <a:pt x="192562" y="134801"/>
                </a:lnTo>
                <a:lnTo>
                  <a:pt x="205371" y="131960"/>
                </a:lnTo>
                <a:lnTo>
                  <a:pt x="219410" y="128235"/>
                </a:lnTo>
                <a:lnTo>
                  <a:pt x="234268" y="123922"/>
                </a:lnTo>
                <a:lnTo>
                  <a:pt x="247840" y="119217"/>
                </a:lnTo>
                <a:lnTo>
                  <a:pt x="260555" y="114250"/>
                </a:lnTo>
                <a:lnTo>
                  <a:pt x="272698" y="109109"/>
                </a:lnTo>
                <a:lnTo>
                  <a:pt x="295967" y="98516"/>
                </a:lnTo>
                <a:lnTo>
                  <a:pt x="340781" y="76804"/>
                </a:lnTo>
                <a:lnTo>
                  <a:pt x="373921" y="60375"/>
                </a:lnTo>
                <a:lnTo>
                  <a:pt x="383106" y="56720"/>
                </a:lnTo>
                <a:lnTo>
                  <a:pt x="391065" y="54284"/>
                </a:lnTo>
                <a:lnTo>
                  <a:pt x="398202" y="52661"/>
                </a:lnTo>
                <a:lnTo>
                  <a:pt x="404794" y="49748"/>
                </a:lnTo>
                <a:lnTo>
                  <a:pt x="411022" y="45976"/>
                </a:lnTo>
                <a:lnTo>
                  <a:pt x="417008" y="41631"/>
                </a:lnTo>
                <a:lnTo>
                  <a:pt x="422831" y="36905"/>
                </a:lnTo>
                <a:lnTo>
                  <a:pt x="428546" y="31923"/>
                </a:lnTo>
                <a:lnTo>
                  <a:pt x="434190" y="26773"/>
                </a:lnTo>
                <a:lnTo>
                  <a:pt x="439786" y="23339"/>
                </a:lnTo>
                <a:lnTo>
                  <a:pt x="450892" y="19523"/>
                </a:lnTo>
                <a:lnTo>
                  <a:pt x="456419" y="16676"/>
                </a:lnTo>
                <a:lnTo>
                  <a:pt x="461938" y="12947"/>
                </a:lnTo>
                <a:lnTo>
                  <a:pt x="478476"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5" name="SMARTInkAnnotation40"/>
          <p:cNvSpPr/>
          <p:nvPr/>
        </p:nvSpPr>
        <p:spPr bwMode="auto">
          <a:xfrm>
            <a:off x="9984588" y="7414546"/>
            <a:ext cx="527973" cy="148240"/>
          </a:xfrm>
          <a:custGeom>
            <a:avLst/>
            <a:gdLst/>
            <a:ahLst/>
            <a:cxnLst/>
            <a:rect l="0" t="0" r="0" b="0"/>
            <a:pathLst>
              <a:path w="527973" h="148240">
                <a:moveTo>
                  <a:pt x="0" y="148239"/>
                </a:moveTo>
                <a:lnTo>
                  <a:pt x="8758" y="139495"/>
                </a:lnTo>
                <a:lnTo>
                  <a:pt x="15006" y="136919"/>
                </a:lnTo>
                <a:lnTo>
                  <a:pt x="22835" y="135202"/>
                </a:lnTo>
                <a:lnTo>
                  <a:pt x="31723" y="134058"/>
                </a:lnTo>
                <a:lnTo>
                  <a:pt x="41314" y="133294"/>
                </a:lnTo>
                <a:lnTo>
                  <a:pt x="51375" y="132786"/>
                </a:lnTo>
                <a:lnTo>
                  <a:pt x="61748" y="132447"/>
                </a:lnTo>
                <a:lnTo>
                  <a:pt x="72331" y="130390"/>
                </a:lnTo>
                <a:lnTo>
                  <a:pt x="83052" y="127190"/>
                </a:lnTo>
                <a:lnTo>
                  <a:pt x="106575" y="118752"/>
                </a:lnTo>
                <a:lnTo>
                  <a:pt x="182489" y="93067"/>
                </a:lnTo>
                <a:lnTo>
                  <a:pt x="200489" y="87667"/>
                </a:lnTo>
                <a:lnTo>
                  <a:pt x="259024" y="71322"/>
                </a:lnTo>
                <a:lnTo>
                  <a:pt x="294778" y="60371"/>
                </a:lnTo>
                <a:lnTo>
                  <a:pt x="312014" y="56718"/>
                </a:lnTo>
                <a:lnTo>
                  <a:pt x="329003" y="54283"/>
                </a:lnTo>
                <a:lnTo>
                  <a:pt x="345828" y="52659"/>
                </a:lnTo>
                <a:lnTo>
                  <a:pt x="362546" y="49747"/>
                </a:lnTo>
                <a:lnTo>
                  <a:pt x="379189" y="45975"/>
                </a:lnTo>
                <a:lnTo>
                  <a:pt x="395785" y="41631"/>
                </a:lnTo>
                <a:lnTo>
                  <a:pt x="410517" y="36905"/>
                </a:lnTo>
                <a:lnTo>
                  <a:pt x="424003" y="31924"/>
                </a:lnTo>
                <a:lnTo>
                  <a:pt x="436660" y="26773"/>
                </a:lnTo>
                <a:lnTo>
                  <a:pt x="448766" y="23339"/>
                </a:lnTo>
                <a:lnTo>
                  <a:pt x="460502" y="21049"/>
                </a:lnTo>
                <a:lnTo>
                  <a:pt x="471992" y="19523"/>
                </a:lnTo>
                <a:lnTo>
                  <a:pt x="481486" y="16676"/>
                </a:lnTo>
                <a:lnTo>
                  <a:pt x="489649" y="12946"/>
                </a:lnTo>
                <a:lnTo>
                  <a:pt x="496923" y="8632"/>
                </a:lnTo>
                <a:lnTo>
                  <a:pt x="503606" y="5755"/>
                </a:lnTo>
                <a:lnTo>
                  <a:pt x="519938" y="1705"/>
                </a:lnTo>
                <a:lnTo>
                  <a:pt x="527972"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6" name="SMARTInkAnnotation41"/>
          <p:cNvSpPr/>
          <p:nvPr/>
        </p:nvSpPr>
        <p:spPr bwMode="auto">
          <a:xfrm>
            <a:off x="6932246" y="8765233"/>
            <a:ext cx="492617" cy="568929"/>
          </a:xfrm>
          <a:custGeom>
            <a:avLst/>
            <a:gdLst/>
            <a:ahLst/>
            <a:cxnLst/>
            <a:rect l="0" t="0" r="0" b="0"/>
            <a:pathLst>
              <a:path w="492617" h="568929">
                <a:moveTo>
                  <a:pt x="0" y="65819"/>
                </a:moveTo>
                <a:lnTo>
                  <a:pt x="0" y="49348"/>
                </a:lnTo>
                <a:lnTo>
                  <a:pt x="8759" y="49348"/>
                </a:lnTo>
                <a:lnTo>
                  <a:pt x="13173" y="47518"/>
                </a:lnTo>
                <a:lnTo>
                  <a:pt x="28142" y="38028"/>
                </a:lnTo>
                <a:lnTo>
                  <a:pt x="38784" y="35165"/>
                </a:lnTo>
                <a:lnTo>
                  <a:pt x="49624" y="33894"/>
                </a:lnTo>
                <a:lnTo>
                  <a:pt x="62386" y="33329"/>
                </a:lnTo>
                <a:lnTo>
                  <a:pt x="80280" y="33078"/>
                </a:lnTo>
                <a:lnTo>
                  <a:pt x="90184" y="31180"/>
                </a:lnTo>
                <a:lnTo>
                  <a:pt x="100454" y="28086"/>
                </a:lnTo>
                <a:lnTo>
                  <a:pt x="110968" y="24193"/>
                </a:lnTo>
                <a:lnTo>
                  <a:pt x="121642" y="21597"/>
                </a:lnTo>
                <a:lnTo>
                  <a:pt x="132425" y="19866"/>
                </a:lnTo>
                <a:lnTo>
                  <a:pt x="143281" y="18712"/>
                </a:lnTo>
                <a:lnTo>
                  <a:pt x="154184" y="16114"/>
                </a:lnTo>
                <a:lnTo>
                  <a:pt x="165119" y="12550"/>
                </a:lnTo>
                <a:lnTo>
                  <a:pt x="176076" y="8345"/>
                </a:lnTo>
                <a:lnTo>
                  <a:pt x="187047" y="5542"/>
                </a:lnTo>
                <a:lnTo>
                  <a:pt x="198027" y="3672"/>
                </a:lnTo>
                <a:lnTo>
                  <a:pt x="209014" y="2426"/>
                </a:lnTo>
                <a:lnTo>
                  <a:pt x="220006" y="1596"/>
                </a:lnTo>
                <a:lnTo>
                  <a:pt x="230999" y="1041"/>
                </a:lnTo>
                <a:lnTo>
                  <a:pt x="252992" y="427"/>
                </a:lnTo>
                <a:lnTo>
                  <a:pt x="307985" y="0"/>
                </a:lnTo>
                <a:lnTo>
                  <a:pt x="317151" y="1809"/>
                </a:lnTo>
                <a:lnTo>
                  <a:pt x="338809" y="11267"/>
                </a:lnTo>
                <a:lnTo>
                  <a:pt x="351016" y="14123"/>
                </a:lnTo>
                <a:lnTo>
                  <a:pt x="362552" y="20271"/>
                </a:lnTo>
                <a:lnTo>
                  <a:pt x="373790" y="29105"/>
                </a:lnTo>
                <a:lnTo>
                  <a:pt x="384896" y="39130"/>
                </a:lnTo>
                <a:lnTo>
                  <a:pt x="395942" y="49687"/>
                </a:lnTo>
                <a:lnTo>
                  <a:pt x="401454" y="55064"/>
                </a:lnTo>
                <a:lnTo>
                  <a:pt x="403296" y="60479"/>
                </a:lnTo>
                <a:lnTo>
                  <a:pt x="402691" y="65919"/>
                </a:lnTo>
                <a:lnTo>
                  <a:pt x="400453" y="71376"/>
                </a:lnTo>
                <a:lnTo>
                  <a:pt x="388546" y="87799"/>
                </a:lnTo>
                <a:lnTo>
                  <a:pt x="378621" y="103649"/>
                </a:lnTo>
                <a:lnTo>
                  <a:pt x="373408" y="113000"/>
                </a:lnTo>
                <a:lnTo>
                  <a:pt x="362727" y="133151"/>
                </a:lnTo>
                <a:lnTo>
                  <a:pt x="357311" y="143648"/>
                </a:lnTo>
                <a:lnTo>
                  <a:pt x="350036" y="152477"/>
                </a:lnTo>
                <a:lnTo>
                  <a:pt x="341518" y="160193"/>
                </a:lnTo>
                <a:lnTo>
                  <a:pt x="332173" y="167168"/>
                </a:lnTo>
                <a:lnTo>
                  <a:pt x="322277" y="175477"/>
                </a:lnTo>
                <a:lnTo>
                  <a:pt x="312013" y="184677"/>
                </a:lnTo>
                <a:lnTo>
                  <a:pt x="301504" y="194470"/>
                </a:lnTo>
                <a:lnTo>
                  <a:pt x="290831" y="202829"/>
                </a:lnTo>
                <a:lnTo>
                  <a:pt x="280049" y="210232"/>
                </a:lnTo>
                <a:lnTo>
                  <a:pt x="269195" y="216997"/>
                </a:lnTo>
                <a:lnTo>
                  <a:pt x="258293" y="223338"/>
                </a:lnTo>
                <a:lnTo>
                  <a:pt x="247358" y="229395"/>
                </a:lnTo>
                <a:lnTo>
                  <a:pt x="236401" y="235263"/>
                </a:lnTo>
                <a:lnTo>
                  <a:pt x="227264" y="241006"/>
                </a:lnTo>
                <a:lnTo>
                  <a:pt x="212223" y="252266"/>
                </a:lnTo>
                <a:lnTo>
                  <a:pt x="203812" y="257830"/>
                </a:lnTo>
                <a:lnTo>
                  <a:pt x="194538" y="263370"/>
                </a:lnTo>
                <a:lnTo>
                  <a:pt x="184689" y="268895"/>
                </a:lnTo>
                <a:lnTo>
                  <a:pt x="176290" y="272577"/>
                </a:lnTo>
                <a:lnTo>
                  <a:pt x="162069" y="276668"/>
                </a:lnTo>
                <a:lnTo>
                  <a:pt x="157544" y="275929"/>
                </a:lnTo>
                <a:lnTo>
                  <a:pt x="154526" y="273607"/>
                </a:lnTo>
                <a:lnTo>
                  <a:pt x="149685" y="265472"/>
                </a:lnTo>
                <a:lnTo>
                  <a:pt x="151120" y="262975"/>
                </a:lnTo>
                <a:lnTo>
                  <a:pt x="162802" y="249465"/>
                </a:lnTo>
                <a:lnTo>
                  <a:pt x="173796" y="243215"/>
                </a:lnTo>
                <a:lnTo>
                  <a:pt x="189070" y="236167"/>
                </a:lnTo>
                <a:lnTo>
                  <a:pt x="201970" y="233034"/>
                </a:lnTo>
                <a:lnTo>
                  <a:pt x="209810" y="230369"/>
                </a:lnTo>
                <a:lnTo>
                  <a:pt x="218702" y="226762"/>
                </a:lnTo>
                <a:lnTo>
                  <a:pt x="228297" y="222527"/>
                </a:lnTo>
                <a:lnTo>
                  <a:pt x="238360" y="219704"/>
                </a:lnTo>
                <a:lnTo>
                  <a:pt x="248735" y="217821"/>
                </a:lnTo>
                <a:lnTo>
                  <a:pt x="259319" y="216567"/>
                </a:lnTo>
                <a:lnTo>
                  <a:pt x="270041" y="215730"/>
                </a:lnTo>
                <a:lnTo>
                  <a:pt x="280855" y="215172"/>
                </a:lnTo>
                <a:lnTo>
                  <a:pt x="302649" y="214553"/>
                </a:lnTo>
                <a:lnTo>
                  <a:pt x="366432" y="214086"/>
                </a:lnTo>
                <a:lnTo>
                  <a:pt x="376281" y="214077"/>
                </a:lnTo>
                <a:lnTo>
                  <a:pt x="384680" y="215900"/>
                </a:lnTo>
                <a:lnTo>
                  <a:pt x="405260" y="225381"/>
                </a:lnTo>
                <a:lnTo>
                  <a:pt x="417215" y="228241"/>
                </a:lnTo>
                <a:lnTo>
                  <a:pt x="428639" y="234393"/>
                </a:lnTo>
                <a:lnTo>
                  <a:pt x="434252" y="238595"/>
                </a:lnTo>
                <a:lnTo>
                  <a:pt x="437993" y="243226"/>
                </a:lnTo>
                <a:lnTo>
                  <a:pt x="440488" y="248145"/>
                </a:lnTo>
                <a:lnTo>
                  <a:pt x="442151" y="253252"/>
                </a:lnTo>
                <a:lnTo>
                  <a:pt x="448887" y="263810"/>
                </a:lnTo>
                <a:lnTo>
                  <a:pt x="453250" y="269188"/>
                </a:lnTo>
                <a:lnTo>
                  <a:pt x="456160" y="274602"/>
                </a:lnTo>
                <a:lnTo>
                  <a:pt x="462086" y="290967"/>
                </a:lnTo>
                <a:lnTo>
                  <a:pt x="469970" y="301923"/>
                </a:lnTo>
                <a:lnTo>
                  <a:pt x="472805" y="309236"/>
                </a:lnTo>
                <a:lnTo>
                  <a:pt x="474695" y="317772"/>
                </a:lnTo>
                <a:lnTo>
                  <a:pt x="476796" y="335187"/>
                </a:lnTo>
                <a:lnTo>
                  <a:pt x="477729" y="349028"/>
                </a:lnTo>
                <a:lnTo>
                  <a:pt x="479811" y="355281"/>
                </a:lnTo>
                <a:lnTo>
                  <a:pt x="489667" y="372825"/>
                </a:lnTo>
                <a:lnTo>
                  <a:pt x="492616" y="384057"/>
                </a:lnTo>
                <a:lnTo>
                  <a:pt x="491569" y="389614"/>
                </a:lnTo>
                <a:lnTo>
                  <a:pt x="485516" y="400669"/>
                </a:lnTo>
                <a:lnTo>
                  <a:pt x="481605" y="416562"/>
                </a:lnTo>
                <a:lnTo>
                  <a:pt x="479867" y="433998"/>
                </a:lnTo>
                <a:lnTo>
                  <a:pt x="479094" y="447847"/>
                </a:lnTo>
                <a:lnTo>
                  <a:pt x="477054" y="454102"/>
                </a:lnTo>
                <a:lnTo>
                  <a:pt x="469900" y="465932"/>
                </a:lnTo>
                <a:lnTo>
                  <a:pt x="455565" y="482882"/>
                </a:lnTo>
                <a:lnTo>
                  <a:pt x="440183" y="493975"/>
                </a:lnTo>
                <a:lnTo>
                  <a:pt x="430948" y="499495"/>
                </a:lnTo>
                <a:lnTo>
                  <a:pt x="415799" y="510508"/>
                </a:lnTo>
                <a:lnTo>
                  <a:pt x="401121" y="521504"/>
                </a:lnTo>
                <a:lnTo>
                  <a:pt x="392075" y="526997"/>
                </a:lnTo>
                <a:lnTo>
                  <a:pt x="382377" y="532491"/>
                </a:lnTo>
                <a:lnTo>
                  <a:pt x="372245" y="536154"/>
                </a:lnTo>
                <a:lnTo>
                  <a:pt x="361824" y="538594"/>
                </a:lnTo>
                <a:lnTo>
                  <a:pt x="351210" y="540222"/>
                </a:lnTo>
                <a:lnTo>
                  <a:pt x="340468" y="543137"/>
                </a:lnTo>
                <a:lnTo>
                  <a:pt x="329640" y="546910"/>
                </a:lnTo>
                <a:lnTo>
                  <a:pt x="318755" y="551256"/>
                </a:lnTo>
                <a:lnTo>
                  <a:pt x="307832" y="554153"/>
                </a:lnTo>
                <a:lnTo>
                  <a:pt x="296883" y="556084"/>
                </a:lnTo>
                <a:lnTo>
                  <a:pt x="285918" y="557372"/>
                </a:lnTo>
                <a:lnTo>
                  <a:pt x="274941" y="560061"/>
                </a:lnTo>
                <a:lnTo>
                  <a:pt x="263957" y="563684"/>
                </a:lnTo>
                <a:lnTo>
                  <a:pt x="252967" y="567928"/>
                </a:lnTo>
                <a:lnTo>
                  <a:pt x="241974" y="568928"/>
                </a:lnTo>
                <a:lnTo>
                  <a:pt x="230979" y="567766"/>
                </a:lnTo>
                <a:lnTo>
                  <a:pt x="219983" y="565159"/>
                </a:lnTo>
                <a:lnTo>
                  <a:pt x="208985" y="563422"/>
                </a:lnTo>
                <a:lnTo>
                  <a:pt x="197987" y="562264"/>
                </a:lnTo>
                <a:lnTo>
                  <a:pt x="186988" y="561492"/>
                </a:lnTo>
                <a:lnTo>
                  <a:pt x="177823" y="559147"/>
                </a:lnTo>
                <a:lnTo>
                  <a:pt x="162750" y="551662"/>
                </a:lnTo>
                <a:lnTo>
                  <a:pt x="154331" y="548933"/>
                </a:lnTo>
                <a:lnTo>
                  <a:pt x="145052" y="547115"/>
                </a:lnTo>
                <a:lnTo>
                  <a:pt x="135199" y="545902"/>
                </a:lnTo>
                <a:lnTo>
                  <a:pt x="126797" y="543263"/>
                </a:lnTo>
                <a:lnTo>
                  <a:pt x="112573" y="535451"/>
                </a:lnTo>
                <a:lnTo>
                  <a:pt x="108048" y="530806"/>
                </a:lnTo>
                <a:lnTo>
                  <a:pt x="105030" y="525879"/>
                </a:lnTo>
                <a:lnTo>
                  <a:pt x="101677" y="515525"/>
                </a:lnTo>
                <a:lnTo>
                  <a:pt x="99789" y="499406"/>
                </a:lnTo>
                <a:lnTo>
                  <a:pt x="99348" y="488508"/>
                </a:lnTo>
                <a:lnTo>
                  <a:pt x="101063" y="483039"/>
                </a:lnTo>
                <a:lnTo>
                  <a:pt x="107858" y="472083"/>
                </a:lnTo>
                <a:lnTo>
                  <a:pt x="116989" y="461112"/>
                </a:lnTo>
                <a:lnTo>
                  <a:pt x="131993" y="444651"/>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7" name="SMARTInkAnnotation42"/>
          <p:cNvSpPr/>
          <p:nvPr/>
        </p:nvSpPr>
        <p:spPr bwMode="auto">
          <a:xfrm>
            <a:off x="7542722" y="8880757"/>
            <a:ext cx="263753" cy="326535"/>
          </a:xfrm>
          <a:custGeom>
            <a:avLst/>
            <a:gdLst/>
            <a:ahLst/>
            <a:cxnLst/>
            <a:rect l="0" t="0" r="0" b="0"/>
            <a:pathLst>
              <a:path w="263753" h="326535">
                <a:moveTo>
                  <a:pt x="148485" y="32649"/>
                </a:moveTo>
                <a:lnTo>
                  <a:pt x="148485" y="16238"/>
                </a:lnTo>
                <a:lnTo>
                  <a:pt x="134279" y="16184"/>
                </a:lnTo>
                <a:lnTo>
                  <a:pt x="128116" y="21062"/>
                </a:lnTo>
                <a:lnTo>
                  <a:pt x="123906" y="24923"/>
                </a:lnTo>
                <a:lnTo>
                  <a:pt x="119267" y="27499"/>
                </a:lnTo>
                <a:lnTo>
                  <a:pt x="114340" y="29216"/>
                </a:lnTo>
                <a:lnTo>
                  <a:pt x="109222" y="30361"/>
                </a:lnTo>
                <a:lnTo>
                  <a:pt x="102144" y="32955"/>
                </a:lnTo>
                <a:lnTo>
                  <a:pt x="93759" y="36513"/>
                </a:lnTo>
                <a:lnTo>
                  <a:pt x="84502" y="40715"/>
                </a:lnTo>
                <a:lnTo>
                  <a:pt x="78331" y="45348"/>
                </a:lnTo>
                <a:lnTo>
                  <a:pt x="74217" y="50265"/>
                </a:lnTo>
                <a:lnTo>
                  <a:pt x="71474" y="55374"/>
                </a:lnTo>
                <a:lnTo>
                  <a:pt x="65979" y="60610"/>
                </a:lnTo>
                <a:lnTo>
                  <a:pt x="58650" y="65932"/>
                </a:lnTo>
                <a:lnTo>
                  <a:pt x="50097" y="71309"/>
                </a:lnTo>
                <a:lnTo>
                  <a:pt x="42562" y="76723"/>
                </a:lnTo>
                <a:lnTo>
                  <a:pt x="35705" y="82163"/>
                </a:lnTo>
                <a:lnTo>
                  <a:pt x="29300" y="87620"/>
                </a:lnTo>
                <a:lnTo>
                  <a:pt x="23198" y="93087"/>
                </a:lnTo>
                <a:lnTo>
                  <a:pt x="11528" y="104043"/>
                </a:lnTo>
                <a:lnTo>
                  <a:pt x="7683" y="109528"/>
                </a:lnTo>
                <a:lnTo>
                  <a:pt x="5119" y="115014"/>
                </a:lnTo>
                <a:lnTo>
                  <a:pt x="3410" y="120501"/>
                </a:lnTo>
                <a:lnTo>
                  <a:pt x="2271" y="127819"/>
                </a:lnTo>
                <a:lnTo>
                  <a:pt x="1512" y="136358"/>
                </a:lnTo>
                <a:lnTo>
                  <a:pt x="668" y="153778"/>
                </a:lnTo>
                <a:lnTo>
                  <a:pt x="293" y="167619"/>
                </a:lnTo>
                <a:lnTo>
                  <a:pt x="18" y="202650"/>
                </a:lnTo>
                <a:lnTo>
                  <a:pt x="0" y="219261"/>
                </a:lnTo>
                <a:lnTo>
                  <a:pt x="1831" y="224772"/>
                </a:lnTo>
                <a:lnTo>
                  <a:pt x="4885" y="230274"/>
                </a:lnTo>
                <a:lnTo>
                  <a:pt x="8754" y="235775"/>
                </a:lnTo>
                <a:lnTo>
                  <a:pt x="13166" y="243100"/>
                </a:lnTo>
                <a:lnTo>
                  <a:pt x="17941" y="251644"/>
                </a:lnTo>
                <a:lnTo>
                  <a:pt x="22957" y="261001"/>
                </a:lnTo>
                <a:lnTo>
                  <a:pt x="28136" y="269070"/>
                </a:lnTo>
                <a:lnTo>
                  <a:pt x="33421" y="276277"/>
                </a:lnTo>
                <a:lnTo>
                  <a:pt x="38777" y="282913"/>
                </a:lnTo>
                <a:lnTo>
                  <a:pt x="44182" y="289168"/>
                </a:lnTo>
                <a:lnTo>
                  <a:pt x="49617" y="295167"/>
                </a:lnTo>
                <a:lnTo>
                  <a:pt x="55075" y="300997"/>
                </a:lnTo>
                <a:lnTo>
                  <a:pt x="62379" y="304884"/>
                </a:lnTo>
                <a:lnTo>
                  <a:pt x="70916" y="307474"/>
                </a:lnTo>
                <a:lnTo>
                  <a:pt x="80272" y="309202"/>
                </a:lnTo>
                <a:lnTo>
                  <a:pt x="88344" y="312183"/>
                </a:lnTo>
                <a:lnTo>
                  <a:pt x="95558" y="316001"/>
                </a:lnTo>
                <a:lnTo>
                  <a:pt x="102201" y="320376"/>
                </a:lnTo>
                <a:lnTo>
                  <a:pt x="108462" y="323294"/>
                </a:lnTo>
                <a:lnTo>
                  <a:pt x="114470" y="325239"/>
                </a:lnTo>
                <a:lnTo>
                  <a:pt x="120309" y="326534"/>
                </a:lnTo>
                <a:lnTo>
                  <a:pt x="126035" y="325569"/>
                </a:lnTo>
                <a:lnTo>
                  <a:pt x="131685" y="323094"/>
                </a:lnTo>
                <a:lnTo>
                  <a:pt x="137284" y="319616"/>
                </a:lnTo>
                <a:lnTo>
                  <a:pt x="142852" y="317296"/>
                </a:lnTo>
                <a:lnTo>
                  <a:pt x="148395" y="315749"/>
                </a:lnTo>
                <a:lnTo>
                  <a:pt x="153925" y="314718"/>
                </a:lnTo>
                <a:lnTo>
                  <a:pt x="159444" y="312201"/>
                </a:lnTo>
                <a:lnTo>
                  <a:pt x="164957" y="308692"/>
                </a:lnTo>
                <a:lnTo>
                  <a:pt x="170465" y="304523"/>
                </a:lnTo>
                <a:lnTo>
                  <a:pt x="175971" y="298084"/>
                </a:lnTo>
                <a:lnTo>
                  <a:pt x="181476" y="290131"/>
                </a:lnTo>
                <a:lnTo>
                  <a:pt x="186978" y="281168"/>
                </a:lnTo>
                <a:lnTo>
                  <a:pt x="192479" y="273363"/>
                </a:lnTo>
                <a:lnTo>
                  <a:pt x="197979" y="266330"/>
                </a:lnTo>
                <a:lnTo>
                  <a:pt x="203480" y="259811"/>
                </a:lnTo>
                <a:lnTo>
                  <a:pt x="208981" y="251804"/>
                </a:lnTo>
                <a:lnTo>
                  <a:pt x="214480" y="242807"/>
                </a:lnTo>
                <a:lnTo>
                  <a:pt x="219980" y="233147"/>
                </a:lnTo>
                <a:lnTo>
                  <a:pt x="225481" y="224879"/>
                </a:lnTo>
                <a:lnTo>
                  <a:pt x="230981" y="217535"/>
                </a:lnTo>
                <a:lnTo>
                  <a:pt x="236480" y="210811"/>
                </a:lnTo>
                <a:lnTo>
                  <a:pt x="240146" y="202667"/>
                </a:lnTo>
                <a:lnTo>
                  <a:pt x="242591" y="193577"/>
                </a:lnTo>
                <a:lnTo>
                  <a:pt x="244221" y="183857"/>
                </a:lnTo>
                <a:lnTo>
                  <a:pt x="247140" y="173717"/>
                </a:lnTo>
                <a:lnTo>
                  <a:pt x="250919" y="163296"/>
                </a:lnTo>
                <a:lnTo>
                  <a:pt x="255273" y="152689"/>
                </a:lnTo>
                <a:lnTo>
                  <a:pt x="258175" y="143788"/>
                </a:lnTo>
                <a:lnTo>
                  <a:pt x="260109" y="136024"/>
                </a:lnTo>
                <a:lnTo>
                  <a:pt x="261399" y="129018"/>
                </a:lnTo>
                <a:lnTo>
                  <a:pt x="262259" y="120687"/>
                </a:lnTo>
                <a:lnTo>
                  <a:pt x="262832" y="111472"/>
                </a:lnTo>
                <a:lnTo>
                  <a:pt x="263470" y="91474"/>
                </a:lnTo>
                <a:lnTo>
                  <a:pt x="263752" y="70383"/>
                </a:lnTo>
                <a:lnTo>
                  <a:pt x="261994" y="61465"/>
                </a:lnTo>
                <a:lnTo>
                  <a:pt x="258989" y="53691"/>
                </a:lnTo>
                <a:lnTo>
                  <a:pt x="255152" y="46677"/>
                </a:lnTo>
                <a:lnTo>
                  <a:pt x="250762" y="40171"/>
                </a:lnTo>
                <a:lnTo>
                  <a:pt x="246001" y="34004"/>
                </a:lnTo>
                <a:lnTo>
                  <a:pt x="240994" y="28061"/>
                </a:lnTo>
                <a:lnTo>
                  <a:pt x="235823" y="22271"/>
                </a:lnTo>
                <a:lnTo>
                  <a:pt x="225189" y="10956"/>
                </a:lnTo>
                <a:lnTo>
                  <a:pt x="219786" y="7206"/>
                </a:lnTo>
                <a:lnTo>
                  <a:pt x="214351" y="4706"/>
                </a:lnTo>
                <a:lnTo>
                  <a:pt x="208895" y="3040"/>
                </a:lnTo>
                <a:lnTo>
                  <a:pt x="203424" y="1929"/>
                </a:lnTo>
                <a:lnTo>
                  <a:pt x="197944" y="1188"/>
                </a:lnTo>
                <a:lnTo>
                  <a:pt x="192456" y="695"/>
                </a:lnTo>
                <a:lnTo>
                  <a:pt x="186966" y="366"/>
                </a:lnTo>
                <a:lnTo>
                  <a:pt x="175976" y="0"/>
                </a:lnTo>
                <a:lnTo>
                  <a:pt x="170479" y="1733"/>
                </a:lnTo>
                <a:lnTo>
                  <a:pt x="164980" y="4718"/>
                </a:lnTo>
                <a:lnTo>
                  <a:pt x="159482" y="8538"/>
                </a:lnTo>
                <a:lnTo>
                  <a:pt x="153983" y="12916"/>
                </a:lnTo>
                <a:lnTo>
                  <a:pt x="148484" y="17663"/>
                </a:lnTo>
                <a:lnTo>
                  <a:pt x="135244" y="29689"/>
                </a:lnTo>
                <a:lnTo>
                  <a:pt x="134159" y="32506"/>
                </a:lnTo>
                <a:lnTo>
                  <a:pt x="132951" y="40516"/>
                </a:lnTo>
                <a:lnTo>
                  <a:pt x="132070" y="48365"/>
                </a:lnTo>
                <a:lnTo>
                  <a:pt x="136912" y="48785"/>
                </a:lnTo>
                <a:lnTo>
                  <a:pt x="148485" y="4912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8" name="SMARTInkAnnotation43"/>
          <p:cNvSpPr/>
          <p:nvPr/>
        </p:nvSpPr>
        <p:spPr bwMode="auto">
          <a:xfrm>
            <a:off x="7939453" y="8831052"/>
            <a:ext cx="345637" cy="305775"/>
          </a:xfrm>
          <a:custGeom>
            <a:avLst/>
            <a:gdLst/>
            <a:ahLst/>
            <a:cxnLst/>
            <a:rect l="0" t="0" r="0" b="0"/>
            <a:pathLst>
              <a:path w="345637" h="305775">
                <a:moveTo>
                  <a:pt x="114735" y="0"/>
                </a:moveTo>
                <a:lnTo>
                  <a:pt x="114735" y="8743"/>
                </a:lnTo>
                <a:lnTo>
                  <a:pt x="112901" y="11319"/>
                </a:lnTo>
                <a:lnTo>
                  <a:pt x="109846" y="13036"/>
                </a:lnTo>
                <a:lnTo>
                  <a:pt x="98915" y="16269"/>
                </a:lnTo>
                <a:lnTo>
                  <a:pt x="89677" y="25154"/>
                </a:lnTo>
                <a:lnTo>
                  <a:pt x="75331" y="39377"/>
                </a:lnTo>
                <a:lnTo>
                  <a:pt x="70133" y="42723"/>
                </a:lnTo>
                <a:lnTo>
                  <a:pt x="59469" y="46439"/>
                </a:lnTo>
                <a:lnTo>
                  <a:pt x="55892" y="51090"/>
                </a:lnTo>
                <a:lnTo>
                  <a:pt x="53507" y="57852"/>
                </a:lnTo>
                <a:lnTo>
                  <a:pt x="51918" y="66019"/>
                </a:lnTo>
                <a:lnTo>
                  <a:pt x="49025" y="73294"/>
                </a:lnTo>
                <a:lnTo>
                  <a:pt x="45262" y="79975"/>
                </a:lnTo>
                <a:lnTo>
                  <a:pt x="40921" y="86258"/>
                </a:lnTo>
                <a:lnTo>
                  <a:pt x="36194" y="92278"/>
                </a:lnTo>
                <a:lnTo>
                  <a:pt x="31209" y="98120"/>
                </a:lnTo>
                <a:lnTo>
                  <a:pt x="26052" y="103845"/>
                </a:lnTo>
                <a:lnTo>
                  <a:pt x="22614" y="111322"/>
                </a:lnTo>
                <a:lnTo>
                  <a:pt x="20322" y="119968"/>
                </a:lnTo>
                <a:lnTo>
                  <a:pt x="18795" y="129392"/>
                </a:lnTo>
                <a:lnTo>
                  <a:pt x="15944" y="137503"/>
                </a:lnTo>
                <a:lnTo>
                  <a:pt x="12209" y="144743"/>
                </a:lnTo>
                <a:lnTo>
                  <a:pt x="7886" y="151397"/>
                </a:lnTo>
                <a:lnTo>
                  <a:pt x="5004" y="159496"/>
                </a:lnTo>
                <a:lnTo>
                  <a:pt x="3083" y="168554"/>
                </a:lnTo>
                <a:lnTo>
                  <a:pt x="1803" y="178252"/>
                </a:lnTo>
                <a:lnTo>
                  <a:pt x="948" y="188379"/>
                </a:lnTo>
                <a:lnTo>
                  <a:pt x="379" y="198790"/>
                </a:lnTo>
                <a:lnTo>
                  <a:pt x="0" y="209391"/>
                </a:lnTo>
                <a:lnTo>
                  <a:pt x="1579" y="218289"/>
                </a:lnTo>
                <a:lnTo>
                  <a:pt x="4467" y="226050"/>
                </a:lnTo>
                <a:lnTo>
                  <a:pt x="8224" y="233055"/>
                </a:lnTo>
                <a:lnTo>
                  <a:pt x="10729" y="239554"/>
                </a:lnTo>
                <a:lnTo>
                  <a:pt x="12399" y="245718"/>
                </a:lnTo>
                <a:lnTo>
                  <a:pt x="13513" y="251657"/>
                </a:lnTo>
                <a:lnTo>
                  <a:pt x="16089" y="257447"/>
                </a:lnTo>
                <a:lnTo>
                  <a:pt x="19639" y="263137"/>
                </a:lnTo>
                <a:lnTo>
                  <a:pt x="23838" y="268760"/>
                </a:lnTo>
                <a:lnTo>
                  <a:pt x="26638" y="274338"/>
                </a:lnTo>
                <a:lnTo>
                  <a:pt x="28506" y="279889"/>
                </a:lnTo>
                <a:lnTo>
                  <a:pt x="29750" y="285417"/>
                </a:lnTo>
                <a:lnTo>
                  <a:pt x="32413" y="289104"/>
                </a:lnTo>
                <a:lnTo>
                  <a:pt x="36021" y="291562"/>
                </a:lnTo>
                <a:lnTo>
                  <a:pt x="46227" y="295506"/>
                </a:lnTo>
                <a:lnTo>
                  <a:pt x="56753" y="304933"/>
                </a:lnTo>
                <a:lnTo>
                  <a:pt x="61414" y="305774"/>
                </a:lnTo>
                <a:lnTo>
                  <a:pt x="66355" y="304506"/>
                </a:lnTo>
                <a:lnTo>
                  <a:pt x="71482" y="301829"/>
                </a:lnTo>
                <a:lnTo>
                  <a:pt x="82067" y="298856"/>
                </a:lnTo>
                <a:lnTo>
                  <a:pt x="87456" y="298063"/>
                </a:lnTo>
                <a:lnTo>
                  <a:pt x="92883" y="295704"/>
                </a:lnTo>
                <a:lnTo>
                  <a:pt x="98335" y="292301"/>
                </a:lnTo>
                <a:lnTo>
                  <a:pt x="103801" y="288202"/>
                </a:lnTo>
                <a:lnTo>
                  <a:pt x="111111" y="283640"/>
                </a:lnTo>
                <a:lnTo>
                  <a:pt x="119653" y="278769"/>
                </a:lnTo>
                <a:lnTo>
                  <a:pt x="138920" y="268475"/>
                </a:lnTo>
                <a:lnTo>
                  <a:pt x="159704" y="257801"/>
                </a:lnTo>
                <a:lnTo>
                  <a:pt x="168546" y="252391"/>
                </a:lnTo>
                <a:lnTo>
                  <a:pt x="176274" y="246955"/>
                </a:lnTo>
                <a:lnTo>
                  <a:pt x="183260" y="241501"/>
                </a:lnTo>
                <a:lnTo>
                  <a:pt x="191583" y="236036"/>
                </a:lnTo>
                <a:lnTo>
                  <a:pt x="200798" y="230561"/>
                </a:lnTo>
                <a:lnTo>
                  <a:pt x="210608" y="225081"/>
                </a:lnTo>
                <a:lnTo>
                  <a:pt x="218982" y="219599"/>
                </a:lnTo>
                <a:lnTo>
                  <a:pt x="226397" y="214112"/>
                </a:lnTo>
                <a:lnTo>
                  <a:pt x="233175" y="208625"/>
                </a:lnTo>
                <a:lnTo>
                  <a:pt x="239525" y="203138"/>
                </a:lnTo>
                <a:lnTo>
                  <a:pt x="245592" y="197648"/>
                </a:lnTo>
                <a:lnTo>
                  <a:pt x="251471" y="192159"/>
                </a:lnTo>
                <a:lnTo>
                  <a:pt x="259056" y="186669"/>
                </a:lnTo>
                <a:lnTo>
                  <a:pt x="267779" y="181179"/>
                </a:lnTo>
                <a:lnTo>
                  <a:pt x="277262" y="175689"/>
                </a:lnTo>
                <a:lnTo>
                  <a:pt x="285416" y="170199"/>
                </a:lnTo>
                <a:lnTo>
                  <a:pt x="292686" y="164710"/>
                </a:lnTo>
                <a:lnTo>
                  <a:pt x="299365" y="159219"/>
                </a:lnTo>
                <a:lnTo>
                  <a:pt x="305651" y="151898"/>
                </a:lnTo>
                <a:lnTo>
                  <a:pt x="311675" y="143358"/>
                </a:lnTo>
                <a:lnTo>
                  <a:pt x="317524" y="134004"/>
                </a:lnTo>
                <a:lnTo>
                  <a:pt x="323258" y="125938"/>
                </a:lnTo>
                <a:lnTo>
                  <a:pt x="328914" y="118730"/>
                </a:lnTo>
                <a:lnTo>
                  <a:pt x="342403" y="102757"/>
                </a:lnTo>
                <a:lnTo>
                  <a:pt x="343510" y="99616"/>
                </a:lnTo>
                <a:lnTo>
                  <a:pt x="344739" y="91246"/>
                </a:lnTo>
                <a:lnTo>
                  <a:pt x="345067" y="86452"/>
                </a:lnTo>
                <a:lnTo>
                  <a:pt x="345285" y="81425"/>
                </a:lnTo>
                <a:lnTo>
                  <a:pt x="345528" y="70961"/>
                </a:lnTo>
                <a:lnTo>
                  <a:pt x="345636" y="60209"/>
                </a:lnTo>
                <a:lnTo>
                  <a:pt x="343831" y="54780"/>
                </a:lnTo>
                <a:lnTo>
                  <a:pt x="340796" y="49331"/>
                </a:lnTo>
                <a:lnTo>
                  <a:pt x="331510" y="36179"/>
                </a:lnTo>
                <a:lnTo>
                  <a:pt x="325352" y="29500"/>
                </a:lnTo>
                <a:lnTo>
                  <a:pt x="321142" y="25157"/>
                </a:lnTo>
                <a:lnTo>
                  <a:pt x="316503" y="22261"/>
                </a:lnTo>
                <a:lnTo>
                  <a:pt x="306460" y="19044"/>
                </a:lnTo>
                <a:lnTo>
                  <a:pt x="295885" y="17615"/>
                </a:lnTo>
                <a:lnTo>
                  <a:pt x="290499" y="17233"/>
                </a:lnTo>
                <a:lnTo>
                  <a:pt x="285074" y="18809"/>
                </a:lnTo>
                <a:lnTo>
                  <a:pt x="279625" y="21690"/>
                </a:lnTo>
                <a:lnTo>
                  <a:pt x="274158" y="25441"/>
                </a:lnTo>
                <a:lnTo>
                  <a:pt x="266848" y="27941"/>
                </a:lnTo>
                <a:lnTo>
                  <a:pt x="258308" y="29608"/>
                </a:lnTo>
                <a:lnTo>
                  <a:pt x="248949" y="30719"/>
                </a:lnTo>
                <a:lnTo>
                  <a:pt x="240875" y="31459"/>
                </a:lnTo>
                <a:lnTo>
                  <a:pt x="233659" y="31954"/>
                </a:lnTo>
                <a:lnTo>
                  <a:pt x="227017" y="32283"/>
                </a:lnTo>
                <a:lnTo>
                  <a:pt x="220754" y="34332"/>
                </a:lnTo>
                <a:lnTo>
                  <a:pt x="214747" y="37529"/>
                </a:lnTo>
                <a:lnTo>
                  <a:pt x="208908" y="41491"/>
                </a:lnTo>
                <a:lnTo>
                  <a:pt x="203182" y="44130"/>
                </a:lnTo>
                <a:lnTo>
                  <a:pt x="197532" y="45891"/>
                </a:lnTo>
                <a:lnTo>
                  <a:pt x="191931" y="47065"/>
                </a:lnTo>
                <a:lnTo>
                  <a:pt x="186365" y="47847"/>
                </a:lnTo>
                <a:lnTo>
                  <a:pt x="180821" y="48370"/>
                </a:lnTo>
                <a:lnTo>
                  <a:pt x="175291" y="48717"/>
                </a:lnTo>
                <a:lnTo>
                  <a:pt x="169772" y="48949"/>
                </a:lnTo>
                <a:lnTo>
                  <a:pt x="158750" y="49206"/>
                </a:lnTo>
                <a:lnTo>
                  <a:pt x="153245" y="51105"/>
                </a:lnTo>
                <a:lnTo>
                  <a:pt x="147741" y="54202"/>
                </a:lnTo>
                <a:lnTo>
                  <a:pt x="142239" y="58095"/>
                </a:lnTo>
                <a:lnTo>
                  <a:pt x="136737" y="60691"/>
                </a:lnTo>
                <a:lnTo>
                  <a:pt x="131237" y="62422"/>
                </a:lnTo>
                <a:lnTo>
                  <a:pt x="125736" y="63576"/>
                </a:lnTo>
                <a:lnTo>
                  <a:pt x="120236" y="66175"/>
                </a:lnTo>
                <a:lnTo>
                  <a:pt x="114735" y="69739"/>
                </a:lnTo>
                <a:lnTo>
                  <a:pt x="101495" y="79862"/>
                </a:lnTo>
                <a:lnTo>
                  <a:pt x="94795" y="86127"/>
                </a:lnTo>
                <a:lnTo>
                  <a:pt x="84316" y="96317"/>
                </a:lnTo>
                <a:lnTo>
                  <a:pt x="81623" y="97153"/>
                </a:lnTo>
                <a:lnTo>
                  <a:pt x="77994" y="97711"/>
                </a:lnTo>
                <a:lnTo>
                  <a:pt x="65237" y="98825"/>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199" name="SMARTInkAnnotation44"/>
          <p:cNvSpPr/>
          <p:nvPr/>
        </p:nvSpPr>
        <p:spPr bwMode="auto">
          <a:xfrm>
            <a:off x="8450167" y="8633620"/>
            <a:ext cx="543706" cy="148019"/>
          </a:xfrm>
          <a:custGeom>
            <a:avLst/>
            <a:gdLst/>
            <a:ahLst/>
            <a:cxnLst/>
            <a:rect l="0" t="0" r="0" b="0"/>
            <a:pathLst>
              <a:path w="543706" h="148019">
                <a:moveTo>
                  <a:pt x="0" y="148018"/>
                </a:moveTo>
                <a:lnTo>
                  <a:pt x="0" y="133836"/>
                </a:lnTo>
                <a:lnTo>
                  <a:pt x="1833" y="133074"/>
                </a:lnTo>
                <a:lnTo>
                  <a:pt x="16804" y="131681"/>
                </a:lnTo>
                <a:lnTo>
                  <a:pt x="48022" y="131565"/>
                </a:lnTo>
                <a:lnTo>
                  <a:pt x="57680" y="129729"/>
                </a:lnTo>
                <a:lnTo>
                  <a:pt x="67785" y="126676"/>
                </a:lnTo>
                <a:lnTo>
                  <a:pt x="78188" y="122809"/>
                </a:lnTo>
                <a:lnTo>
                  <a:pt x="88791" y="120231"/>
                </a:lnTo>
                <a:lnTo>
                  <a:pt x="99525" y="118513"/>
                </a:lnTo>
                <a:lnTo>
                  <a:pt x="110347" y="117368"/>
                </a:lnTo>
                <a:lnTo>
                  <a:pt x="123063" y="116603"/>
                </a:lnTo>
                <a:lnTo>
                  <a:pt x="151856" y="115756"/>
                </a:lnTo>
                <a:lnTo>
                  <a:pt x="167234" y="113699"/>
                </a:lnTo>
                <a:lnTo>
                  <a:pt x="182985" y="110497"/>
                </a:lnTo>
                <a:lnTo>
                  <a:pt x="198987" y="106533"/>
                </a:lnTo>
                <a:lnTo>
                  <a:pt x="215154" y="102060"/>
                </a:lnTo>
                <a:lnTo>
                  <a:pt x="247782" y="92211"/>
                </a:lnTo>
                <a:lnTo>
                  <a:pt x="346508" y="60094"/>
                </a:lnTo>
                <a:lnTo>
                  <a:pt x="361166" y="54630"/>
                </a:lnTo>
                <a:lnTo>
                  <a:pt x="374604" y="49157"/>
                </a:lnTo>
                <a:lnTo>
                  <a:pt x="387228" y="43679"/>
                </a:lnTo>
                <a:lnTo>
                  <a:pt x="399312" y="40027"/>
                </a:lnTo>
                <a:lnTo>
                  <a:pt x="411033" y="37591"/>
                </a:lnTo>
                <a:lnTo>
                  <a:pt x="422515" y="35969"/>
                </a:lnTo>
                <a:lnTo>
                  <a:pt x="433836" y="33056"/>
                </a:lnTo>
                <a:lnTo>
                  <a:pt x="445049" y="29283"/>
                </a:lnTo>
                <a:lnTo>
                  <a:pt x="456191" y="24940"/>
                </a:lnTo>
                <a:lnTo>
                  <a:pt x="465452" y="22043"/>
                </a:lnTo>
                <a:lnTo>
                  <a:pt x="480631" y="18826"/>
                </a:lnTo>
                <a:lnTo>
                  <a:pt x="487245" y="16137"/>
                </a:lnTo>
                <a:lnTo>
                  <a:pt x="493488" y="12514"/>
                </a:lnTo>
                <a:lnTo>
                  <a:pt x="499484" y="8270"/>
                </a:lnTo>
                <a:lnTo>
                  <a:pt x="505313" y="5440"/>
                </a:lnTo>
                <a:lnTo>
                  <a:pt x="520444" y="1456"/>
                </a:lnTo>
                <a:lnTo>
                  <a:pt x="527574" y="276"/>
                </a:lnTo>
                <a:lnTo>
                  <a:pt x="535740" y="0"/>
                </a:lnTo>
                <a:lnTo>
                  <a:pt x="538649" y="1757"/>
                </a:lnTo>
                <a:lnTo>
                  <a:pt x="540591" y="4757"/>
                </a:lnTo>
                <a:lnTo>
                  <a:pt x="543705" y="13980"/>
                </a:lnTo>
                <a:lnTo>
                  <a:pt x="542127" y="14737"/>
                </a:lnTo>
                <a:lnTo>
                  <a:pt x="535485" y="15578"/>
                </a:lnTo>
                <a:lnTo>
                  <a:pt x="532981" y="17632"/>
                </a:lnTo>
                <a:lnTo>
                  <a:pt x="531313" y="20832"/>
                </a:lnTo>
                <a:lnTo>
                  <a:pt x="528632" y="30373"/>
                </a:lnTo>
                <a:lnTo>
                  <a:pt x="526578" y="32985"/>
                </a:lnTo>
                <a:lnTo>
                  <a:pt x="523377" y="36558"/>
                </a:lnTo>
                <a:lnTo>
                  <a:pt x="511473" y="49192"/>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0" name="SMARTInkAnnotation45"/>
          <p:cNvSpPr/>
          <p:nvPr/>
        </p:nvSpPr>
        <p:spPr bwMode="auto">
          <a:xfrm>
            <a:off x="8780150" y="8699283"/>
            <a:ext cx="16500" cy="444718"/>
          </a:xfrm>
          <a:custGeom>
            <a:avLst/>
            <a:gdLst/>
            <a:ahLst/>
            <a:cxnLst/>
            <a:rect l="0" t="0" r="0" b="0"/>
            <a:pathLst>
              <a:path w="16500" h="444718">
                <a:moveTo>
                  <a:pt x="16499" y="0"/>
                </a:moveTo>
                <a:lnTo>
                  <a:pt x="201" y="0"/>
                </a:lnTo>
                <a:lnTo>
                  <a:pt x="40" y="13150"/>
                </a:lnTo>
                <a:lnTo>
                  <a:pt x="0" y="119522"/>
                </a:lnTo>
                <a:lnTo>
                  <a:pt x="1833" y="132754"/>
                </a:lnTo>
                <a:lnTo>
                  <a:pt x="4888" y="145236"/>
                </a:lnTo>
                <a:lnTo>
                  <a:pt x="8758" y="157219"/>
                </a:lnTo>
                <a:lnTo>
                  <a:pt x="11339" y="168866"/>
                </a:lnTo>
                <a:lnTo>
                  <a:pt x="13059" y="180291"/>
                </a:lnTo>
                <a:lnTo>
                  <a:pt x="14206" y="191568"/>
                </a:lnTo>
                <a:lnTo>
                  <a:pt x="14971" y="204577"/>
                </a:lnTo>
                <a:lnTo>
                  <a:pt x="15819" y="233672"/>
                </a:lnTo>
                <a:lnTo>
                  <a:pt x="16439" y="306764"/>
                </a:lnTo>
                <a:lnTo>
                  <a:pt x="16499" y="444717"/>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1" name="SMARTInkAnnotation46"/>
          <p:cNvSpPr/>
          <p:nvPr/>
        </p:nvSpPr>
        <p:spPr bwMode="auto">
          <a:xfrm>
            <a:off x="9489673" y="8650634"/>
            <a:ext cx="577038" cy="114534"/>
          </a:xfrm>
          <a:custGeom>
            <a:avLst/>
            <a:gdLst/>
            <a:ahLst/>
            <a:cxnLst/>
            <a:rect l="0" t="0" r="0" b="0"/>
            <a:pathLst>
              <a:path w="577038" h="114534">
                <a:moveTo>
                  <a:pt x="16440" y="114533"/>
                </a:moveTo>
                <a:lnTo>
                  <a:pt x="0" y="114533"/>
                </a:lnTo>
                <a:lnTo>
                  <a:pt x="160556" y="114533"/>
                </a:lnTo>
                <a:lnTo>
                  <a:pt x="178514" y="112704"/>
                </a:lnTo>
                <a:lnTo>
                  <a:pt x="195985" y="109654"/>
                </a:lnTo>
                <a:lnTo>
                  <a:pt x="213132" y="105790"/>
                </a:lnTo>
                <a:lnTo>
                  <a:pt x="230064" y="103214"/>
                </a:lnTo>
                <a:lnTo>
                  <a:pt x="246851" y="101497"/>
                </a:lnTo>
                <a:lnTo>
                  <a:pt x="263542" y="100351"/>
                </a:lnTo>
                <a:lnTo>
                  <a:pt x="280170" y="97758"/>
                </a:lnTo>
                <a:lnTo>
                  <a:pt x="296753" y="94200"/>
                </a:lnTo>
                <a:lnTo>
                  <a:pt x="371647" y="75338"/>
                </a:lnTo>
                <a:lnTo>
                  <a:pt x="390738" y="70102"/>
                </a:lnTo>
                <a:lnTo>
                  <a:pt x="426615" y="59403"/>
                </a:lnTo>
                <a:lnTo>
                  <a:pt x="442048" y="53988"/>
                </a:lnTo>
                <a:lnTo>
                  <a:pt x="456004" y="48549"/>
                </a:lnTo>
                <a:lnTo>
                  <a:pt x="468975" y="43092"/>
                </a:lnTo>
                <a:lnTo>
                  <a:pt x="493162" y="32149"/>
                </a:lnTo>
                <a:lnTo>
                  <a:pt x="504746" y="26669"/>
                </a:lnTo>
                <a:lnTo>
                  <a:pt x="516135" y="23015"/>
                </a:lnTo>
                <a:lnTo>
                  <a:pt x="527394" y="20579"/>
                </a:lnTo>
                <a:lnTo>
                  <a:pt x="538566" y="18955"/>
                </a:lnTo>
                <a:lnTo>
                  <a:pt x="547848" y="16042"/>
                </a:lnTo>
                <a:lnTo>
                  <a:pt x="555869" y="12271"/>
                </a:lnTo>
                <a:lnTo>
                  <a:pt x="576150" y="0"/>
                </a:lnTo>
                <a:lnTo>
                  <a:pt x="576568" y="1576"/>
                </a:lnTo>
                <a:lnTo>
                  <a:pt x="576851" y="4456"/>
                </a:lnTo>
                <a:lnTo>
                  <a:pt x="577037" y="8207"/>
                </a:lnTo>
                <a:lnTo>
                  <a:pt x="575328" y="12537"/>
                </a:lnTo>
                <a:lnTo>
                  <a:pt x="572355" y="17255"/>
                </a:lnTo>
                <a:lnTo>
                  <a:pt x="568541" y="22230"/>
                </a:lnTo>
                <a:lnTo>
                  <a:pt x="562331" y="27376"/>
                </a:lnTo>
                <a:lnTo>
                  <a:pt x="554525" y="32637"/>
                </a:lnTo>
                <a:lnTo>
                  <a:pt x="545654" y="37974"/>
                </a:lnTo>
                <a:lnTo>
                  <a:pt x="537906" y="43362"/>
                </a:lnTo>
                <a:lnTo>
                  <a:pt x="530908" y="48785"/>
                </a:lnTo>
                <a:lnTo>
                  <a:pt x="511413" y="6512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2" name="SMARTInkAnnotation47"/>
          <p:cNvSpPr/>
          <p:nvPr/>
        </p:nvSpPr>
        <p:spPr bwMode="auto">
          <a:xfrm>
            <a:off x="9621607" y="8781638"/>
            <a:ext cx="494974" cy="115298"/>
          </a:xfrm>
          <a:custGeom>
            <a:avLst/>
            <a:gdLst/>
            <a:ahLst/>
            <a:cxnLst/>
            <a:rect l="0" t="0" r="0" b="0"/>
            <a:pathLst>
              <a:path w="494974" h="115298">
                <a:moveTo>
                  <a:pt x="0" y="115297"/>
                </a:moveTo>
                <a:lnTo>
                  <a:pt x="38783" y="115297"/>
                </a:lnTo>
                <a:lnTo>
                  <a:pt x="47855" y="113468"/>
                </a:lnTo>
                <a:lnTo>
                  <a:pt x="59402" y="110417"/>
                </a:lnTo>
                <a:lnTo>
                  <a:pt x="72599" y="106554"/>
                </a:lnTo>
                <a:lnTo>
                  <a:pt x="85063" y="103978"/>
                </a:lnTo>
                <a:lnTo>
                  <a:pt x="97041" y="102261"/>
                </a:lnTo>
                <a:lnTo>
                  <a:pt x="108691" y="101116"/>
                </a:lnTo>
                <a:lnTo>
                  <a:pt x="121956" y="100352"/>
                </a:lnTo>
                <a:lnTo>
                  <a:pt x="151365" y="99505"/>
                </a:lnTo>
                <a:lnTo>
                  <a:pt x="165072" y="97449"/>
                </a:lnTo>
                <a:lnTo>
                  <a:pt x="177878" y="94247"/>
                </a:lnTo>
                <a:lnTo>
                  <a:pt x="190082" y="90283"/>
                </a:lnTo>
                <a:lnTo>
                  <a:pt x="203717" y="87641"/>
                </a:lnTo>
                <a:lnTo>
                  <a:pt x="218307" y="85879"/>
                </a:lnTo>
                <a:lnTo>
                  <a:pt x="233533" y="84705"/>
                </a:lnTo>
                <a:lnTo>
                  <a:pt x="247350" y="82091"/>
                </a:lnTo>
                <a:lnTo>
                  <a:pt x="260228" y="78519"/>
                </a:lnTo>
                <a:lnTo>
                  <a:pt x="272481" y="74308"/>
                </a:lnTo>
                <a:lnTo>
                  <a:pt x="286149" y="71500"/>
                </a:lnTo>
                <a:lnTo>
                  <a:pt x="300759" y="69628"/>
                </a:lnTo>
                <a:lnTo>
                  <a:pt x="316000" y="68379"/>
                </a:lnTo>
                <a:lnTo>
                  <a:pt x="329827" y="65717"/>
                </a:lnTo>
                <a:lnTo>
                  <a:pt x="342710" y="62114"/>
                </a:lnTo>
                <a:lnTo>
                  <a:pt x="354967" y="57880"/>
                </a:lnTo>
                <a:lnTo>
                  <a:pt x="366803" y="53227"/>
                </a:lnTo>
                <a:lnTo>
                  <a:pt x="378362" y="48296"/>
                </a:lnTo>
                <a:lnTo>
                  <a:pt x="389735" y="43178"/>
                </a:lnTo>
                <a:lnTo>
                  <a:pt x="400981" y="39766"/>
                </a:lnTo>
                <a:lnTo>
                  <a:pt x="412146" y="37492"/>
                </a:lnTo>
                <a:lnTo>
                  <a:pt x="423255" y="35975"/>
                </a:lnTo>
                <a:lnTo>
                  <a:pt x="432496" y="33134"/>
                </a:lnTo>
                <a:lnTo>
                  <a:pt x="440489" y="29409"/>
                </a:lnTo>
                <a:lnTo>
                  <a:pt x="447651" y="25097"/>
                </a:lnTo>
                <a:lnTo>
                  <a:pt x="454259" y="20392"/>
                </a:lnTo>
                <a:lnTo>
                  <a:pt x="460496" y="15425"/>
                </a:lnTo>
                <a:lnTo>
                  <a:pt x="466490" y="10283"/>
                </a:lnTo>
                <a:lnTo>
                  <a:pt x="472316" y="6855"/>
                </a:lnTo>
                <a:lnTo>
                  <a:pt x="478035" y="4571"/>
                </a:lnTo>
                <a:lnTo>
                  <a:pt x="494973"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3" name="SMARTInkAnnotation48"/>
          <p:cNvSpPr/>
          <p:nvPr/>
        </p:nvSpPr>
        <p:spPr bwMode="auto">
          <a:xfrm>
            <a:off x="10437697" y="8353453"/>
            <a:ext cx="479507" cy="263372"/>
          </a:xfrm>
          <a:custGeom>
            <a:avLst/>
            <a:gdLst/>
            <a:ahLst/>
            <a:cxnLst/>
            <a:rect l="0" t="0" r="0" b="0"/>
            <a:pathLst>
              <a:path w="479507" h="263372">
                <a:moveTo>
                  <a:pt x="58365" y="16411"/>
                </a:moveTo>
                <a:lnTo>
                  <a:pt x="58365" y="7667"/>
                </a:lnTo>
                <a:lnTo>
                  <a:pt x="60196" y="5092"/>
                </a:lnTo>
                <a:lnTo>
                  <a:pt x="63252" y="3374"/>
                </a:lnTo>
                <a:lnTo>
                  <a:pt x="74661" y="0"/>
                </a:lnTo>
                <a:lnTo>
                  <a:pt x="74773" y="4847"/>
                </a:lnTo>
                <a:lnTo>
                  <a:pt x="74859" y="47402"/>
                </a:lnTo>
                <a:lnTo>
                  <a:pt x="73027" y="57203"/>
                </a:lnTo>
                <a:lnTo>
                  <a:pt x="69972" y="67397"/>
                </a:lnTo>
                <a:lnTo>
                  <a:pt x="66104" y="77853"/>
                </a:lnTo>
                <a:lnTo>
                  <a:pt x="61690" y="88484"/>
                </a:lnTo>
                <a:lnTo>
                  <a:pt x="56915" y="99232"/>
                </a:lnTo>
                <a:lnTo>
                  <a:pt x="46720" y="120934"/>
                </a:lnTo>
                <a:lnTo>
                  <a:pt x="19783" y="175657"/>
                </a:lnTo>
                <a:lnTo>
                  <a:pt x="16143" y="184799"/>
                </a:lnTo>
                <a:lnTo>
                  <a:pt x="13718" y="192723"/>
                </a:lnTo>
                <a:lnTo>
                  <a:pt x="12101" y="199836"/>
                </a:lnTo>
                <a:lnTo>
                  <a:pt x="9189" y="208238"/>
                </a:lnTo>
                <a:lnTo>
                  <a:pt x="5414" y="217501"/>
                </a:lnTo>
                <a:lnTo>
                  <a:pt x="1066" y="227334"/>
                </a:lnTo>
                <a:lnTo>
                  <a:pt x="0" y="235722"/>
                </a:lnTo>
                <a:lnTo>
                  <a:pt x="1122" y="243143"/>
                </a:lnTo>
                <a:lnTo>
                  <a:pt x="7337" y="259459"/>
                </a:lnTo>
                <a:lnTo>
                  <a:pt x="9681" y="260797"/>
                </a:lnTo>
                <a:lnTo>
                  <a:pt x="17172" y="262285"/>
                </a:lnTo>
                <a:lnTo>
                  <a:pt x="31501" y="262947"/>
                </a:lnTo>
                <a:lnTo>
                  <a:pt x="60182" y="263319"/>
                </a:lnTo>
                <a:lnTo>
                  <a:pt x="70576" y="263371"/>
                </a:lnTo>
                <a:lnTo>
                  <a:pt x="83004" y="261575"/>
                </a:lnTo>
                <a:lnTo>
                  <a:pt x="96789" y="258549"/>
                </a:lnTo>
                <a:lnTo>
                  <a:pt x="111479" y="254701"/>
                </a:lnTo>
                <a:lnTo>
                  <a:pt x="126773" y="250305"/>
                </a:lnTo>
                <a:lnTo>
                  <a:pt x="158430" y="240541"/>
                </a:lnTo>
                <a:lnTo>
                  <a:pt x="174574" y="233545"/>
                </a:lnTo>
                <a:lnTo>
                  <a:pt x="190833" y="225222"/>
                </a:lnTo>
                <a:lnTo>
                  <a:pt x="207174" y="216011"/>
                </a:lnTo>
                <a:lnTo>
                  <a:pt x="223567" y="208041"/>
                </a:lnTo>
                <a:lnTo>
                  <a:pt x="239995" y="200898"/>
                </a:lnTo>
                <a:lnTo>
                  <a:pt x="256449" y="194305"/>
                </a:lnTo>
                <a:lnTo>
                  <a:pt x="274749" y="186251"/>
                </a:lnTo>
                <a:lnTo>
                  <a:pt x="314638" y="167540"/>
                </a:lnTo>
                <a:lnTo>
                  <a:pt x="397703" y="126953"/>
                </a:lnTo>
                <a:lnTo>
                  <a:pt x="409251" y="123047"/>
                </a:lnTo>
                <a:lnTo>
                  <a:pt x="420615" y="120444"/>
                </a:lnTo>
                <a:lnTo>
                  <a:pt x="431857" y="118708"/>
                </a:lnTo>
                <a:lnTo>
                  <a:pt x="441186" y="115721"/>
                </a:lnTo>
                <a:lnTo>
                  <a:pt x="449238" y="111899"/>
                </a:lnTo>
                <a:lnTo>
                  <a:pt x="466575" y="101360"/>
                </a:lnTo>
                <a:lnTo>
                  <a:pt x="473835" y="99919"/>
                </a:lnTo>
                <a:lnTo>
                  <a:pt x="479506" y="99278"/>
                </a:lnTo>
                <a:lnTo>
                  <a:pt x="472346" y="98833"/>
                </a:lnTo>
                <a:lnTo>
                  <a:pt x="466622" y="103676"/>
                </a:lnTo>
                <a:lnTo>
                  <a:pt x="454344" y="115236"/>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4" name="SMARTInkAnnotation49"/>
          <p:cNvSpPr/>
          <p:nvPr/>
        </p:nvSpPr>
        <p:spPr bwMode="auto">
          <a:xfrm>
            <a:off x="10760049" y="8303979"/>
            <a:ext cx="32999" cy="443680"/>
          </a:xfrm>
          <a:custGeom>
            <a:avLst/>
            <a:gdLst/>
            <a:ahLst/>
            <a:cxnLst/>
            <a:rect l="0" t="0" r="0" b="0"/>
            <a:pathLst>
              <a:path w="32999" h="443680">
                <a:moveTo>
                  <a:pt x="32998" y="0"/>
                </a:moveTo>
                <a:lnTo>
                  <a:pt x="32998" y="110650"/>
                </a:lnTo>
                <a:lnTo>
                  <a:pt x="31164" y="121349"/>
                </a:lnTo>
                <a:lnTo>
                  <a:pt x="28110" y="132143"/>
                </a:lnTo>
                <a:lnTo>
                  <a:pt x="24238" y="142998"/>
                </a:lnTo>
                <a:lnTo>
                  <a:pt x="21658" y="155726"/>
                </a:lnTo>
                <a:lnTo>
                  <a:pt x="19938" y="169701"/>
                </a:lnTo>
                <a:lnTo>
                  <a:pt x="18790" y="184509"/>
                </a:lnTo>
                <a:lnTo>
                  <a:pt x="16195" y="199870"/>
                </a:lnTo>
                <a:lnTo>
                  <a:pt x="12628" y="215603"/>
                </a:lnTo>
                <a:lnTo>
                  <a:pt x="8419" y="231581"/>
                </a:lnTo>
                <a:lnTo>
                  <a:pt x="5612" y="247723"/>
                </a:lnTo>
                <a:lnTo>
                  <a:pt x="3741" y="263975"/>
                </a:lnTo>
                <a:lnTo>
                  <a:pt x="2493" y="280299"/>
                </a:lnTo>
                <a:lnTo>
                  <a:pt x="1661" y="296673"/>
                </a:lnTo>
                <a:lnTo>
                  <a:pt x="738" y="329506"/>
                </a:lnTo>
                <a:lnTo>
                  <a:pt x="145" y="370852"/>
                </a:lnTo>
                <a:lnTo>
                  <a:pt x="0" y="441213"/>
                </a:lnTo>
                <a:lnTo>
                  <a:pt x="1834" y="442381"/>
                </a:lnTo>
                <a:lnTo>
                  <a:pt x="4888" y="443160"/>
                </a:lnTo>
                <a:lnTo>
                  <a:pt x="8757" y="443679"/>
                </a:lnTo>
                <a:lnTo>
                  <a:pt x="13171" y="442195"/>
                </a:lnTo>
                <a:lnTo>
                  <a:pt x="17946" y="439375"/>
                </a:lnTo>
                <a:lnTo>
                  <a:pt x="32998" y="428246"/>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5" name="SMARTInkAnnotation50"/>
          <p:cNvSpPr/>
          <p:nvPr/>
        </p:nvSpPr>
        <p:spPr bwMode="auto">
          <a:xfrm>
            <a:off x="11106531" y="8287508"/>
            <a:ext cx="173850" cy="329421"/>
          </a:xfrm>
          <a:custGeom>
            <a:avLst/>
            <a:gdLst/>
            <a:ahLst/>
            <a:cxnLst/>
            <a:rect l="0" t="0" r="0" b="0"/>
            <a:pathLst>
              <a:path w="173850" h="329421">
                <a:moveTo>
                  <a:pt x="65996" y="0"/>
                </a:moveTo>
                <a:lnTo>
                  <a:pt x="57238" y="0"/>
                </a:lnTo>
                <a:lnTo>
                  <a:pt x="54657" y="1830"/>
                </a:lnTo>
                <a:lnTo>
                  <a:pt x="52936" y="4880"/>
                </a:lnTo>
                <a:lnTo>
                  <a:pt x="51790" y="8745"/>
                </a:lnTo>
                <a:lnTo>
                  <a:pt x="49193" y="11320"/>
                </a:lnTo>
                <a:lnTo>
                  <a:pt x="45626" y="13037"/>
                </a:lnTo>
                <a:lnTo>
                  <a:pt x="41418" y="14182"/>
                </a:lnTo>
                <a:lnTo>
                  <a:pt x="38610" y="16775"/>
                </a:lnTo>
                <a:lnTo>
                  <a:pt x="36740" y="20335"/>
                </a:lnTo>
                <a:lnTo>
                  <a:pt x="35492" y="24537"/>
                </a:lnTo>
                <a:lnTo>
                  <a:pt x="34660" y="30999"/>
                </a:lnTo>
                <a:lnTo>
                  <a:pt x="34107" y="38967"/>
                </a:lnTo>
                <a:lnTo>
                  <a:pt x="33736" y="47940"/>
                </a:lnTo>
                <a:lnTo>
                  <a:pt x="35323" y="55752"/>
                </a:lnTo>
                <a:lnTo>
                  <a:pt x="38214" y="62789"/>
                </a:lnTo>
                <a:lnTo>
                  <a:pt x="41975" y="69311"/>
                </a:lnTo>
                <a:lnTo>
                  <a:pt x="44483" y="75489"/>
                </a:lnTo>
                <a:lnTo>
                  <a:pt x="46153" y="81439"/>
                </a:lnTo>
                <a:lnTo>
                  <a:pt x="47268" y="87235"/>
                </a:lnTo>
                <a:lnTo>
                  <a:pt x="49844" y="92929"/>
                </a:lnTo>
                <a:lnTo>
                  <a:pt x="53394" y="98555"/>
                </a:lnTo>
                <a:lnTo>
                  <a:pt x="57596" y="104136"/>
                </a:lnTo>
                <a:lnTo>
                  <a:pt x="64062" y="107856"/>
                </a:lnTo>
                <a:lnTo>
                  <a:pt x="72039" y="110338"/>
                </a:lnTo>
                <a:lnTo>
                  <a:pt x="81025" y="111991"/>
                </a:lnTo>
                <a:lnTo>
                  <a:pt x="88847" y="114923"/>
                </a:lnTo>
                <a:lnTo>
                  <a:pt x="95896" y="118708"/>
                </a:lnTo>
                <a:lnTo>
                  <a:pt x="102427" y="123062"/>
                </a:lnTo>
                <a:lnTo>
                  <a:pt x="108616" y="125964"/>
                </a:lnTo>
                <a:lnTo>
                  <a:pt x="114576" y="127898"/>
                </a:lnTo>
                <a:lnTo>
                  <a:pt x="120381" y="129188"/>
                </a:lnTo>
                <a:lnTo>
                  <a:pt x="126085" y="131879"/>
                </a:lnTo>
                <a:lnTo>
                  <a:pt x="131721" y="135502"/>
                </a:lnTo>
                <a:lnTo>
                  <a:pt x="137311" y="139747"/>
                </a:lnTo>
                <a:lnTo>
                  <a:pt x="142871" y="142578"/>
                </a:lnTo>
                <a:lnTo>
                  <a:pt x="148411" y="144465"/>
                </a:lnTo>
                <a:lnTo>
                  <a:pt x="153937" y="145723"/>
                </a:lnTo>
                <a:lnTo>
                  <a:pt x="157623" y="148392"/>
                </a:lnTo>
                <a:lnTo>
                  <a:pt x="160078" y="152001"/>
                </a:lnTo>
                <a:lnTo>
                  <a:pt x="161715" y="156238"/>
                </a:lnTo>
                <a:lnTo>
                  <a:pt x="164641" y="159061"/>
                </a:lnTo>
                <a:lnTo>
                  <a:pt x="168423" y="160944"/>
                </a:lnTo>
                <a:lnTo>
                  <a:pt x="172779" y="162199"/>
                </a:lnTo>
                <a:lnTo>
                  <a:pt x="173849" y="166697"/>
                </a:lnTo>
                <a:lnTo>
                  <a:pt x="172729" y="173355"/>
                </a:lnTo>
                <a:lnTo>
                  <a:pt x="170150" y="181454"/>
                </a:lnTo>
                <a:lnTo>
                  <a:pt x="168430" y="188684"/>
                </a:lnTo>
                <a:lnTo>
                  <a:pt x="167283" y="195333"/>
                </a:lnTo>
                <a:lnTo>
                  <a:pt x="166520" y="201597"/>
                </a:lnTo>
                <a:lnTo>
                  <a:pt x="164176" y="207602"/>
                </a:lnTo>
                <a:lnTo>
                  <a:pt x="160780" y="213436"/>
                </a:lnTo>
                <a:lnTo>
                  <a:pt x="156684" y="219156"/>
                </a:lnTo>
                <a:lnTo>
                  <a:pt x="152121" y="224799"/>
                </a:lnTo>
                <a:lnTo>
                  <a:pt x="147245" y="230391"/>
                </a:lnTo>
                <a:lnTo>
                  <a:pt x="142160" y="235948"/>
                </a:lnTo>
                <a:lnTo>
                  <a:pt x="126735" y="251885"/>
                </a:lnTo>
                <a:lnTo>
                  <a:pt x="95715" y="283196"/>
                </a:lnTo>
                <a:lnTo>
                  <a:pt x="87642" y="289455"/>
                </a:lnTo>
                <a:lnTo>
                  <a:pt x="78592" y="295454"/>
                </a:lnTo>
                <a:lnTo>
                  <a:pt x="68894" y="301286"/>
                </a:lnTo>
                <a:lnTo>
                  <a:pt x="60595" y="307004"/>
                </a:lnTo>
                <a:lnTo>
                  <a:pt x="53230" y="312646"/>
                </a:lnTo>
                <a:lnTo>
                  <a:pt x="46485" y="318237"/>
                </a:lnTo>
                <a:lnTo>
                  <a:pt x="38323" y="321965"/>
                </a:lnTo>
                <a:lnTo>
                  <a:pt x="29216" y="324450"/>
                </a:lnTo>
                <a:lnTo>
                  <a:pt x="0" y="32942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6" name="SMARTInkAnnotation51"/>
          <p:cNvSpPr/>
          <p:nvPr/>
        </p:nvSpPr>
        <p:spPr bwMode="auto">
          <a:xfrm>
            <a:off x="11205524" y="8106328"/>
            <a:ext cx="362982" cy="131769"/>
          </a:xfrm>
          <a:custGeom>
            <a:avLst/>
            <a:gdLst/>
            <a:ahLst/>
            <a:cxnLst/>
            <a:rect l="0" t="0" r="0" b="0"/>
            <a:pathLst>
              <a:path w="362982" h="131769">
                <a:moveTo>
                  <a:pt x="0" y="131768"/>
                </a:moveTo>
                <a:lnTo>
                  <a:pt x="17519" y="123024"/>
                </a:lnTo>
                <a:lnTo>
                  <a:pt x="24511" y="120448"/>
                </a:lnTo>
                <a:lnTo>
                  <a:pt x="31006" y="118730"/>
                </a:lnTo>
                <a:lnTo>
                  <a:pt x="37170" y="117586"/>
                </a:lnTo>
                <a:lnTo>
                  <a:pt x="46779" y="114993"/>
                </a:lnTo>
                <a:lnTo>
                  <a:pt x="72122" y="107231"/>
                </a:lnTo>
                <a:lnTo>
                  <a:pt x="84746" y="102599"/>
                </a:lnTo>
                <a:lnTo>
                  <a:pt x="96828" y="97681"/>
                </a:lnTo>
                <a:lnTo>
                  <a:pt x="108550" y="92572"/>
                </a:lnTo>
                <a:lnTo>
                  <a:pt x="121864" y="87337"/>
                </a:lnTo>
                <a:lnTo>
                  <a:pt x="151324" y="76638"/>
                </a:lnTo>
                <a:lnTo>
                  <a:pt x="165046" y="71222"/>
                </a:lnTo>
                <a:lnTo>
                  <a:pt x="177861" y="65782"/>
                </a:lnTo>
                <a:lnTo>
                  <a:pt x="201877" y="54858"/>
                </a:lnTo>
                <a:lnTo>
                  <a:pt x="224771" y="43903"/>
                </a:lnTo>
                <a:lnTo>
                  <a:pt x="237843" y="38419"/>
                </a:lnTo>
                <a:lnTo>
                  <a:pt x="252057" y="32933"/>
                </a:lnTo>
                <a:lnTo>
                  <a:pt x="267033" y="27445"/>
                </a:lnTo>
                <a:lnTo>
                  <a:pt x="280683" y="23787"/>
                </a:lnTo>
                <a:lnTo>
                  <a:pt x="293450" y="21348"/>
                </a:lnTo>
                <a:lnTo>
                  <a:pt x="305628" y="19723"/>
                </a:lnTo>
                <a:lnTo>
                  <a:pt x="315580" y="16809"/>
                </a:lnTo>
                <a:lnTo>
                  <a:pt x="324047" y="13036"/>
                </a:lnTo>
                <a:lnTo>
                  <a:pt x="331526" y="8690"/>
                </a:lnTo>
                <a:lnTo>
                  <a:pt x="338345" y="5794"/>
                </a:lnTo>
                <a:lnTo>
                  <a:pt x="344723" y="3862"/>
                </a:lnTo>
                <a:lnTo>
                  <a:pt x="362981"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7" name="SMARTInkAnnotation52"/>
          <p:cNvSpPr/>
          <p:nvPr/>
        </p:nvSpPr>
        <p:spPr bwMode="auto">
          <a:xfrm>
            <a:off x="11832494" y="8601137"/>
            <a:ext cx="536775" cy="81676"/>
          </a:xfrm>
          <a:custGeom>
            <a:avLst/>
            <a:gdLst/>
            <a:ahLst/>
            <a:cxnLst/>
            <a:rect l="0" t="0" r="0" b="0"/>
            <a:pathLst>
              <a:path w="536775" h="81676">
                <a:moveTo>
                  <a:pt x="16497" y="81675"/>
                </a:moveTo>
                <a:lnTo>
                  <a:pt x="16497" y="72932"/>
                </a:lnTo>
                <a:lnTo>
                  <a:pt x="14663" y="70355"/>
                </a:lnTo>
                <a:lnTo>
                  <a:pt x="11609" y="68638"/>
                </a:lnTo>
                <a:lnTo>
                  <a:pt x="7739" y="67494"/>
                </a:lnTo>
                <a:lnTo>
                  <a:pt x="5157" y="64901"/>
                </a:lnTo>
                <a:lnTo>
                  <a:pt x="3437" y="61341"/>
                </a:lnTo>
                <a:lnTo>
                  <a:pt x="2291" y="57139"/>
                </a:lnTo>
                <a:lnTo>
                  <a:pt x="1527" y="52506"/>
                </a:lnTo>
                <a:lnTo>
                  <a:pt x="1017" y="47588"/>
                </a:lnTo>
                <a:lnTo>
                  <a:pt x="57" y="33159"/>
                </a:lnTo>
                <a:lnTo>
                  <a:pt x="0" y="16494"/>
                </a:lnTo>
                <a:lnTo>
                  <a:pt x="9777" y="16103"/>
                </a:lnTo>
                <a:lnTo>
                  <a:pt x="17516" y="16000"/>
                </a:lnTo>
                <a:lnTo>
                  <a:pt x="24509" y="17759"/>
                </a:lnTo>
                <a:lnTo>
                  <a:pt x="31004" y="20765"/>
                </a:lnTo>
                <a:lnTo>
                  <a:pt x="37168" y="24597"/>
                </a:lnTo>
                <a:lnTo>
                  <a:pt x="44943" y="27153"/>
                </a:lnTo>
                <a:lnTo>
                  <a:pt x="53793" y="28856"/>
                </a:lnTo>
                <a:lnTo>
                  <a:pt x="63361" y="29991"/>
                </a:lnTo>
                <a:lnTo>
                  <a:pt x="73403" y="30749"/>
                </a:lnTo>
                <a:lnTo>
                  <a:pt x="83767" y="31253"/>
                </a:lnTo>
                <a:lnTo>
                  <a:pt x="106891" y="31814"/>
                </a:lnTo>
                <a:lnTo>
                  <a:pt x="280575" y="32257"/>
                </a:lnTo>
                <a:lnTo>
                  <a:pt x="295209" y="30428"/>
                </a:lnTo>
                <a:lnTo>
                  <a:pt x="308634" y="27380"/>
                </a:lnTo>
                <a:lnTo>
                  <a:pt x="321248" y="23517"/>
                </a:lnTo>
                <a:lnTo>
                  <a:pt x="335158" y="20942"/>
                </a:lnTo>
                <a:lnTo>
                  <a:pt x="349932" y="19224"/>
                </a:lnTo>
                <a:lnTo>
                  <a:pt x="365281" y="18080"/>
                </a:lnTo>
                <a:lnTo>
                  <a:pt x="379178" y="17318"/>
                </a:lnTo>
                <a:lnTo>
                  <a:pt x="404399" y="16469"/>
                </a:lnTo>
                <a:lnTo>
                  <a:pt x="450466" y="15925"/>
                </a:lnTo>
                <a:lnTo>
                  <a:pt x="472746" y="15851"/>
                </a:lnTo>
                <a:lnTo>
                  <a:pt x="481988" y="14001"/>
                </a:lnTo>
                <a:lnTo>
                  <a:pt x="489982" y="10938"/>
                </a:lnTo>
                <a:lnTo>
                  <a:pt x="497144" y="7065"/>
                </a:lnTo>
                <a:lnTo>
                  <a:pt x="503755" y="4483"/>
                </a:lnTo>
                <a:lnTo>
                  <a:pt x="509992" y="2763"/>
                </a:lnTo>
                <a:lnTo>
                  <a:pt x="524418" y="0"/>
                </a:lnTo>
                <a:lnTo>
                  <a:pt x="527435" y="1604"/>
                </a:lnTo>
                <a:lnTo>
                  <a:pt x="531280" y="4503"/>
                </a:lnTo>
                <a:lnTo>
                  <a:pt x="535677" y="8266"/>
                </a:lnTo>
                <a:lnTo>
                  <a:pt x="536774" y="10774"/>
                </a:lnTo>
                <a:lnTo>
                  <a:pt x="535672" y="12447"/>
                </a:lnTo>
                <a:lnTo>
                  <a:pt x="529492" y="15131"/>
                </a:lnTo>
                <a:lnTo>
                  <a:pt x="527150" y="17181"/>
                </a:lnTo>
                <a:lnTo>
                  <a:pt x="511470" y="32262"/>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8" name="SMARTInkAnnotation53"/>
          <p:cNvSpPr/>
          <p:nvPr/>
        </p:nvSpPr>
        <p:spPr bwMode="auto">
          <a:xfrm>
            <a:off x="11881989" y="8781638"/>
            <a:ext cx="626969" cy="49396"/>
          </a:xfrm>
          <a:custGeom>
            <a:avLst/>
            <a:gdLst/>
            <a:ahLst/>
            <a:cxnLst/>
            <a:rect l="0" t="0" r="0" b="0"/>
            <a:pathLst>
              <a:path w="626969" h="49396">
                <a:moveTo>
                  <a:pt x="0" y="0"/>
                </a:moveTo>
                <a:lnTo>
                  <a:pt x="0" y="15792"/>
                </a:lnTo>
                <a:lnTo>
                  <a:pt x="17519" y="16271"/>
                </a:lnTo>
                <a:lnTo>
                  <a:pt x="103102" y="16466"/>
                </a:lnTo>
                <a:lnTo>
                  <a:pt x="118234" y="18298"/>
                </a:lnTo>
                <a:lnTo>
                  <a:pt x="133819" y="21349"/>
                </a:lnTo>
                <a:lnTo>
                  <a:pt x="149710" y="25214"/>
                </a:lnTo>
                <a:lnTo>
                  <a:pt x="165804" y="27790"/>
                </a:lnTo>
                <a:lnTo>
                  <a:pt x="182031" y="29507"/>
                </a:lnTo>
                <a:lnTo>
                  <a:pt x="198351" y="30652"/>
                </a:lnTo>
                <a:lnTo>
                  <a:pt x="214731" y="31415"/>
                </a:lnTo>
                <a:lnTo>
                  <a:pt x="247595" y="32264"/>
                </a:lnTo>
                <a:lnTo>
                  <a:pt x="297016" y="32742"/>
                </a:lnTo>
                <a:lnTo>
                  <a:pt x="315339" y="34639"/>
                </a:lnTo>
                <a:lnTo>
                  <a:pt x="334886" y="37733"/>
                </a:lnTo>
                <a:lnTo>
                  <a:pt x="355252" y="41626"/>
                </a:lnTo>
                <a:lnTo>
                  <a:pt x="374327" y="44222"/>
                </a:lnTo>
                <a:lnTo>
                  <a:pt x="392544" y="45953"/>
                </a:lnTo>
                <a:lnTo>
                  <a:pt x="410189" y="47106"/>
                </a:lnTo>
                <a:lnTo>
                  <a:pt x="427450" y="47876"/>
                </a:lnTo>
                <a:lnTo>
                  <a:pt x="461299" y="48730"/>
                </a:lnTo>
                <a:lnTo>
                  <a:pt x="578728" y="49395"/>
                </a:lnTo>
                <a:lnTo>
                  <a:pt x="587476" y="47572"/>
                </a:lnTo>
                <a:lnTo>
                  <a:pt x="596973" y="44526"/>
                </a:lnTo>
                <a:lnTo>
                  <a:pt x="621042" y="35231"/>
                </a:lnTo>
                <a:lnTo>
                  <a:pt x="623017" y="32638"/>
                </a:lnTo>
                <a:lnTo>
                  <a:pt x="624335" y="29079"/>
                </a:lnTo>
                <a:lnTo>
                  <a:pt x="626968" y="16471"/>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09" name="SMARTInkAnnotation54"/>
          <p:cNvSpPr/>
          <p:nvPr/>
        </p:nvSpPr>
        <p:spPr bwMode="auto">
          <a:xfrm>
            <a:off x="12294467" y="8501631"/>
            <a:ext cx="338294" cy="527072"/>
          </a:xfrm>
          <a:custGeom>
            <a:avLst/>
            <a:gdLst/>
            <a:ahLst/>
            <a:cxnLst/>
            <a:rect l="0" t="0" r="0" b="0"/>
            <a:pathLst>
              <a:path w="338294" h="527072">
                <a:moveTo>
                  <a:pt x="0" y="0"/>
                </a:moveTo>
                <a:lnTo>
                  <a:pt x="24579" y="0"/>
                </a:lnTo>
                <a:lnTo>
                  <a:pt x="29220" y="1830"/>
                </a:lnTo>
                <a:lnTo>
                  <a:pt x="46341" y="13150"/>
                </a:lnTo>
                <a:lnTo>
                  <a:pt x="54727" y="17917"/>
                </a:lnTo>
                <a:lnTo>
                  <a:pt x="73821" y="28095"/>
                </a:lnTo>
                <a:lnTo>
                  <a:pt x="94528" y="38717"/>
                </a:lnTo>
                <a:lnTo>
                  <a:pt x="105184" y="42283"/>
                </a:lnTo>
                <a:lnTo>
                  <a:pt x="115954" y="44661"/>
                </a:lnTo>
                <a:lnTo>
                  <a:pt x="126801" y="46245"/>
                </a:lnTo>
                <a:lnTo>
                  <a:pt x="139530" y="49131"/>
                </a:lnTo>
                <a:lnTo>
                  <a:pt x="153517" y="52886"/>
                </a:lnTo>
                <a:lnTo>
                  <a:pt x="168341" y="57219"/>
                </a:lnTo>
                <a:lnTo>
                  <a:pt x="181892" y="61937"/>
                </a:lnTo>
                <a:lnTo>
                  <a:pt x="194591" y="66913"/>
                </a:lnTo>
                <a:lnTo>
                  <a:pt x="206723" y="72060"/>
                </a:lnTo>
                <a:lnTo>
                  <a:pt x="220311" y="77322"/>
                </a:lnTo>
                <a:lnTo>
                  <a:pt x="250075" y="88049"/>
                </a:lnTo>
                <a:lnTo>
                  <a:pt x="262046" y="93471"/>
                </a:lnTo>
                <a:lnTo>
                  <a:pt x="271860" y="98917"/>
                </a:lnTo>
                <a:lnTo>
                  <a:pt x="280234" y="104377"/>
                </a:lnTo>
                <a:lnTo>
                  <a:pt x="289486" y="109848"/>
                </a:lnTo>
                <a:lnTo>
                  <a:pt x="299319" y="115325"/>
                </a:lnTo>
                <a:lnTo>
                  <a:pt x="309540" y="120805"/>
                </a:lnTo>
                <a:lnTo>
                  <a:pt x="316355" y="126291"/>
                </a:lnTo>
                <a:lnTo>
                  <a:pt x="320897" y="131777"/>
                </a:lnTo>
                <a:lnTo>
                  <a:pt x="327779" y="144583"/>
                </a:lnTo>
                <a:lnTo>
                  <a:pt x="336949" y="162476"/>
                </a:lnTo>
                <a:lnTo>
                  <a:pt x="338293" y="170541"/>
                </a:lnTo>
                <a:lnTo>
                  <a:pt x="337357" y="177749"/>
                </a:lnTo>
                <a:lnTo>
                  <a:pt x="334900" y="184383"/>
                </a:lnTo>
                <a:lnTo>
                  <a:pt x="333261" y="194296"/>
                </a:lnTo>
                <a:lnTo>
                  <a:pt x="332168" y="206395"/>
                </a:lnTo>
                <a:lnTo>
                  <a:pt x="331440" y="219952"/>
                </a:lnTo>
                <a:lnTo>
                  <a:pt x="327288" y="232650"/>
                </a:lnTo>
                <a:lnTo>
                  <a:pt x="320853" y="244776"/>
                </a:lnTo>
                <a:lnTo>
                  <a:pt x="312898" y="256519"/>
                </a:lnTo>
                <a:lnTo>
                  <a:pt x="303926" y="268009"/>
                </a:lnTo>
                <a:lnTo>
                  <a:pt x="294281" y="279328"/>
                </a:lnTo>
                <a:lnTo>
                  <a:pt x="284184" y="290536"/>
                </a:lnTo>
                <a:lnTo>
                  <a:pt x="273784" y="303497"/>
                </a:lnTo>
                <a:lnTo>
                  <a:pt x="263186" y="317628"/>
                </a:lnTo>
                <a:lnTo>
                  <a:pt x="252453" y="332540"/>
                </a:lnTo>
                <a:lnTo>
                  <a:pt x="239800" y="346141"/>
                </a:lnTo>
                <a:lnTo>
                  <a:pt x="225862" y="358867"/>
                </a:lnTo>
                <a:lnTo>
                  <a:pt x="211072" y="371014"/>
                </a:lnTo>
                <a:lnTo>
                  <a:pt x="197546" y="382771"/>
                </a:lnTo>
                <a:lnTo>
                  <a:pt x="184861" y="394269"/>
                </a:lnTo>
                <a:lnTo>
                  <a:pt x="159157" y="418635"/>
                </a:lnTo>
                <a:lnTo>
                  <a:pt x="69941" y="506704"/>
                </a:lnTo>
                <a:lnTo>
                  <a:pt x="61294" y="513493"/>
                </a:lnTo>
                <a:lnTo>
                  <a:pt x="53696" y="518020"/>
                </a:lnTo>
                <a:lnTo>
                  <a:pt x="32999" y="527071"/>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10" name="SMARTInkAnnotation55"/>
          <p:cNvSpPr/>
          <p:nvPr/>
        </p:nvSpPr>
        <p:spPr bwMode="auto">
          <a:xfrm>
            <a:off x="13647398" y="8271038"/>
            <a:ext cx="47206" cy="560015"/>
          </a:xfrm>
          <a:custGeom>
            <a:avLst/>
            <a:gdLst/>
            <a:ahLst/>
            <a:cxnLst/>
            <a:rect l="0" t="0" r="0" b="0"/>
            <a:pathLst>
              <a:path w="47206" h="560015">
                <a:moveTo>
                  <a:pt x="32998" y="0"/>
                </a:moveTo>
                <a:lnTo>
                  <a:pt x="41757" y="0"/>
                </a:lnTo>
                <a:lnTo>
                  <a:pt x="44337" y="1829"/>
                </a:lnTo>
                <a:lnTo>
                  <a:pt x="46058" y="4879"/>
                </a:lnTo>
                <a:lnTo>
                  <a:pt x="47205" y="8743"/>
                </a:lnTo>
                <a:lnTo>
                  <a:pt x="46134" y="11319"/>
                </a:lnTo>
                <a:lnTo>
                  <a:pt x="43588" y="13036"/>
                </a:lnTo>
                <a:lnTo>
                  <a:pt x="40060" y="14181"/>
                </a:lnTo>
                <a:lnTo>
                  <a:pt x="37705" y="16774"/>
                </a:lnTo>
                <a:lnTo>
                  <a:pt x="36136" y="20333"/>
                </a:lnTo>
                <a:lnTo>
                  <a:pt x="33618" y="30451"/>
                </a:lnTo>
                <a:lnTo>
                  <a:pt x="33274" y="41595"/>
                </a:lnTo>
                <a:lnTo>
                  <a:pt x="32998" y="168207"/>
                </a:lnTo>
                <a:lnTo>
                  <a:pt x="31166" y="183513"/>
                </a:lnTo>
                <a:lnTo>
                  <a:pt x="28110" y="199207"/>
                </a:lnTo>
                <a:lnTo>
                  <a:pt x="24240" y="215159"/>
                </a:lnTo>
                <a:lnTo>
                  <a:pt x="21659" y="231283"/>
                </a:lnTo>
                <a:lnTo>
                  <a:pt x="19938" y="247526"/>
                </a:lnTo>
                <a:lnTo>
                  <a:pt x="18793" y="263843"/>
                </a:lnTo>
                <a:lnTo>
                  <a:pt x="18028" y="280211"/>
                </a:lnTo>
                <a:lnTo>
                  <a:pt x="17179" y="313040"/>
                </a:lnTo>
                <a:lnTo>
                  <a:pt x="16559" y="411782"/>
                </a:lnTo>
                <a:lnTo>
                  <a:pt x="14706" y="426421"/>
                </a:lnTo>
                <a:lnTo>
                  <a:pt x="11638" y="439840"/>
                </a:lnTo>
                <a:lnTo>
                  <a:pt x="7758" y="452447"/>
                </a:lnTo>
                <a:lnTo>
                  <a:pt x="5172" y="464510"/>
                </a:lnTo>
                <a:lnTo>
                  <a:pt x="3448" y="476214"/>
                </a:lnTo>
                <a:lnTo>
                  <a:pt x="2301" y="487675"/>
                </a:lnTo>
                <a:lnTo>
                  <a:pt x="1533" y="498978"/>
                </a:lnTo>
                <a:lnTo>
                  <a:pt x="1022" y="510173"/>
                </a:lnTo>
                <a:lnTo>
                  <a:pt x="302" y="538536"/>
                </a:lnTo>
                <a:lnTo>
                  <a:pt x="0" y="560014"/>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11" name="SMARTInkAnnotation56"/>
          <p:cNvSpPr/>
          <p:nvPr/>
        </p:nvSpPr>
        <p:spPr bwMode="auto">
          <a:xfrm>
            <a:off x="13333915" y="8221625"/>
            <a:ext cx="626967" cy="115297"/>
          </a:xfrm>
          <a:custGeom>
            <a:avLst/>
            <a:gdLst/>
            <a:ahLst/>
            <a:cxnLst/>
            <a:rect l="0" t="0" r="0" b="0"/>
            <a:pathLst>
              <a:path w="626967" h="115297">
                <a:moveTo>
                  <a:pt x="0" y="115296"/>
                </a:moveTo>
                <a:lnTo>
                  <a:pt x="0" y="99504"/>
                </a:lnTo>
                <a:lnTo>
                  <a:pt x="8757" y="99026"/>
                </a:lnTo>
                <a:lnTo>
                  <a:pt x="13171" y="97129"/>
                </a:lnTo>
                <a:lnTo>
                  <a:pt x="17946" y="94035"/>
                </a:lnTo>
                <a:lnTo>
                  <a:pt x="22964" y="90142"/>
                </a:lnTo>
                <a:lnTo>
                  <a:pt x="29975" y="87546"/>
                </a:lnTo>
                <a:lnTo>
                  <a:pt x="47543" y="84662"/>
                </a:lnTo>
                <a:lnTo>
                  <a:pt x="55527" y="82062"/>
                </a:lnTo>
                <a:lnTo>
                  <a:pt x="62684" y="78499"/>
                </a:lnTo>
                <a:lnTo>
                  <a:pt x="69289" y="74293"/>
                </a:lnTo>
                <a:lnTo>
                  <a:pt x="77356" y="71491"/>
                </a:lnTo>
                <a:lnTo>
                  <a:pt x="96099" y="68376"/>
                </a:lnTo>
                <a:lnTo>
                  <a:pt x="106232" y="65715"/>
                </a:lnTo>
                <a:lnTo>
                  <a:pt x="116652" y="62110"/>
                </a:lnTo>
                <a:lnTo>
                  <a:pt x="127265" y="57877"/>
                </a:lnTo>
                <a:lnTo>
                  <a:pt x="153724" y="48294"/>
                </a:lnTo>
                <a:lnTo>
                  <a:pt x="168479" y="43178"/>
                </a:lnTo>
                <a:lnTo>
                  <a:pt x="183815" y="39765"/>
                </a:lnTo>
                <a:lnTo>
                  <a:pt x="199540" y="37491"/>
                </a:lnTo>
                <a:lnTo>
                  <a:pt x="215522" y="35974"/>
                </a:lnTo>
                <a:lnTo>
                  <a:pt x="231677" y="34963"/>
                </a:lnTo>
                <a:lnTo>
                  <a:pt x="264292" y="33840"/>
                </a:lnTo>
                <a:lnTo>
                  <a:pt x="282522" y="31711"/>
                </a:lnTo>
                <a:lnTo>
                  <a:pt x="302008" y="28460"/>
                </a:lnTo>
                <a:lnTo>
                  <a:pt x="322334" y="24463"/>
                </a:lnTo>
                <a:lnTo>
                  <a:pt x="341382" y="21799"/>
                </a:lnTo>
                <a:lnTo>
                  <a:pt x="359581" y="20022"/>
                </a:lnTo>
                <a:lnTo>
                  <a:pt x="377214" y="18839"/>
                </a:lnTo>
                <a:lnTo>
                  <a:pt x="394469" y="18049"/>
                </a:lnTo>
                <a:lnTo>
                  <a:pt x="428305" y="17172"/>
                </a:lnTo>
                <a:lnTo>
                  <a:pt x="579419" y="16476"/>
                </a:lnTo>
                <a:lnTo>
                  <a:pt x="587936" y="14644"/>
                </a:lnTo>
                <a:lnTo>
                  <a:pt x="597280" y="11593"/>
                </a:lnTo>
                <a:lnTo>
                  <a:pt x="626966"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12" name="SMARTInkAnnotation57"/>
          <p:cNvSpPr/>
          <p:nvPr/>
        </p:nvSpPr>
        <p:spPr bwMode="auto">
          <a:xfrm>
            <a:off x="13845389" y="8569865"/>
            <a:ext cx="247194" cy="30594"/>
          </a:xfrm>
          <a:custGeom>
            <a:avLst/>
            <a:gdLst/>
            <a:ahLst/>
            <a:cxnLst/>
            <a:rect l="0" t="0" r="0" b="0"/>
            <a:pathLst>
              <a:path w="247194" h="30594">
                <a:moveTo>
                  <a:pt x="0" y="14122"/>
                </a:moveTo>
                <a:lnTo>
                  <a:pt x="0" y="22865"/>
                </a:lnTo>
                <a:lnTo>
                  <a:pt x="1832" y="25441"/>
                </a:lnTo>
                <a:lnTo>
                  <a:pt x="4888" y="27158"/>
                </a:lnTo>
                <a:lnTo>
                  <a:pt x="8758" y="28303"/>
                </a:lnTo>
                <a:lnTo>
                  <a:pt x="13171" y="29067"/>
                </a:lnTo>
                <a:lnTo>
                  <a:pt x="17946" y="29576"/>
                </a:lnTo>
                <a:lnTo>
                  <a:pt x="22963" y="29914"/>
                </a:lnTo>
                <a:lnTo>
                  <a:pt x="28142" y="30140"/>
                </a:lnTo>
                <a:lnTo>
                  <a:pt x="38784" y="30392"/>
                </a:lnTo>
                <a:lnTo>
                  <a:pt x="94486" y="30575"/>
                </a:lnTo>
                <a:lnTo>
                  <a:pt x="103322" y="28751"/>
                </a:lnTo>
                <a:lnTo>
                  <a:pt x="111046" y="25705"/>
                </a:lnTo>
                <a:lnTo>
                  <a:pt x="118027" y="21843"/>
                </a:lnTo>
                <a:lnTo>
                  <a:pt x="126349" y="19270"/>
                </a:lnTo>
                <a:lnTo>
                  <a:pt x="135564" y="17554"/>
                </a:lnTo>
                <a:lnTo>
                  <a:pt x="145373" y="16409"/>
                </a:lnTo>
                <a:lnTo>
                  <a:pt x="155578" y="15647"/>
                </a:lnTo>
                <a:lnTo>
                  <a:pt x="166049" y="15139"/>
                </a:lnTo>
                <a:lnTo>
                  <a:pt x="176696" y="14799"/>
                </a:lnTo>
                <a:lnTo>
                  <a:pt x="185627" y="12743"/>
                </a:lnTo>
                <a:lnTo>
                  <a:pt x="193413" y="9542"/>
                </a:lnTo>
                <a:lnTo>
                  <a:pt x="200439" y="5579"/>
                </a:lnTo>
                <a:lnTo>
                  <a:pt x="206955" y="2936"/>
                </a:lnTo>
                <a:lnTo>
                  <a:pt x="213133" y="1175"/>
                </a:lnTo>
                <a:lnTo>
                  <a:pt x="219084" y="0"/>
                </a:lnTo>
                <a:lnTo>
                  <a:pt x="224885" y="1047"/>
                </a:lnTo>
                <a:lnTo>
                  <a:pt x="230586" y="3575"/>
                </a:lnTo>
                <a:lnTo>
                  <a:pt x="246498" y="13505"/>
                </a:lnTo>
                <a:lnTo>
                  <a:pt x="246827" y="15540"/>
                </a:lnTo>
                <a:lnTo>
                  <a:pt x="247047" y="18727"/>
                </a:lnTo>
                <a:lnTo>
                  <a:pt x="247193" y="22683"/>
                </a:lnTo>
                <a:lnTo>
                  <a:pt x="245458" y="25319"/>
                </a:lnTo>
                <a:lnTo>
                  <a:pt x="242467" y="27077"/>
                </a:lnTo>
                <a:lnTo>
                  <a:pt x="230986" y="30593"/>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13" name="SMARTInkAnnotation58"/>
          <p:cNvSpPr/>
          <p:nvPr/>
        </p:nvSpPr>
        <p:spPr bwMode="auto">
          <a:xfrm>
            <a:off x="13845389" y="8732225"/>
            <a:ext cx="313484" cy="32938"/>
          </a:xfrm>
          <a:custGeom>
            <a:avLst/>
            <a:gdLst/>
            <a:ahLst/>
            <a:cxnLst/>
            <a:rect l="0" t="0" r="0" b="0"/>
            <a:pathLst>
              <a:path w="313484" h="32938">
                <a:moveTo>
                  <a:pt x="0" y="0"/>
                </a:moveTo>
                <a:lnTo>
                  <a:pt x="0" y="15793"/>
                </a:lnTo>
                <a:lnTo>
                  <a:pt x="8758" y="16270"/>
                </a:lnTo>
                <a:lnTo>
                  <a:pt x="22963" y="16412"/>
                </a:lnTo>
                <a:lnTo>
                  <a:pt x="28142" y="18262"/>
                </a:lnTo>
                <a:lnTo>
                  <a:pt x="33427" y="21325"/>
                </a:lnTo>
                <a:lnTo>
                  <a:pt x="38784" y="25197"/>
                </a:lnTo>
                <a:lnTo>
                  <a:pt x="44186" y="27779"/>
                </a:lnTo>
                <a:lnTo>
                  <a:pt x="49623" y="29500"/>
                </a:lnTo>
                <a:lnTo>
                  <a:pt x="55080" y="30647"/>
                </a:lnTo>
                <a:lnTo>
                  <a:pt x="62385" y="31412"/>
                </a:lnTo>
                <a:lnTo>
                  <a:pt x="70921" y="31923"/>
                </a:lnTo>
                <a:lnTo>
                  <a:pt x="88350" y="32489"/>
                </a:lnTo>
                <a:lnTo>
                  <a:pt x="110302" y="32807"/>
                </a:lnTo>
                <a:lnTo>
                  <a:pt x="192715" y="32937"/>
                </a:lnTo>
                <a:lnTo>
                  <a:pt x="203639" y="31108"/>
                </a:lnTo>
                <a:lnTo>
                  <a:pt x="214590" y="28060"/>
                </a:lnTo>
                <a:lnTo>
                  <a:pt x="225555" y="24197"/>
                </a:lnTo>
                <a:lnTo>
                  <a:pt x="236531" y="21621"/>
                </a:lnTo>
                <a:lnTo>
                  <a:pt x="247517" y="19904"/>
                </a:lnTo>
                <a:lnTo>
                  <a:pt x="258505" y="18760"/>
                </a:lnTo>
                <a:lnTo>
                  <a:pt x="269498" y="16167"/>
                </a:lnTo>
                <a:lnTo>
                  <a:pt x="280493" y="12608"/>
                </a:lnTo>
                <a:lnTo>
                  <a:pt x="313483"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14" name="SMARTInkAnnotation59"/>
          <p:cNvSpPr/>
          <p:nvPr/>
        </p:nvSpPr>
        <p:spPr bwMode="auto">
          <a:xfrm>
            <a:off x="14572298" y="7793379"/>
            <a:ext cx="378449" cy="279940"/>
          </a:xfrm>
          <a:custGeom>
            <a:avLst/>
            <a:gdLst/>
            <a:ahLst/>
            <a:cxnLst/>
            <a:rect l="0" t="0" r="0" b="0"/>
            <a:pathLst>
              <a:path w="378449" h="279940">
                <a:moveTo>
                  <a:pt x="98047" y="0"/>
                </a:moveTo>
                <a:lnTo>
                  <a:pt x="83842" y="14182"/>
                </a:lnTo>
                <a:lnTo>
                  <a:pt x="82567" y="20334"/>
                </a:lnTo>
                <a:lnTo>
                  <a:pt x="82228" y="24537"/>
                </a:lnTo>
                <a:lnTo>
                  <a:pt x="82001" y="29168"/>
                </a:lnTo>
                <a:lnTo>
                  <a:pt x="81749" y="39196"/>
                </a:lnTo>
                <a:lnTo>
                  <a:pt x="79850" y="44430"/>
                </a:lnTo>
                <a:lnTo>
                  <a:pt x="76749" y="49753"/>
                </a:lnTo>
                <a:lnTo>
                  <a:pt x="72850" y="55130"/>
                </a:lnTo>
                <a:lnTo>
                  <a:pt x="68415" y="60545"/>
                </a:lnTo>
                <a:lnTo>
                  <a:pt x="63627" y="65985"/>
                </a:lnTo>
                <a:lnTo>
                  <a:pt x="58603" y="71442"/>
                </a:lnTo>
                <a:lnTo>
                  <a:pt x="55251" y="78740"/>
                </a:lnTo>
                <a:lnTo>
                  <a:pt x="53017" y="87265"/>
                </a:lnTo>
                <a:lnTo>
                  <a:pt x="51529" y="96608"/>
                </a:lnTo>
                <a:lnTo>
                  <a:pt x="48703" y="106498"/>
                </a:lnTo>
                <a:lnTo>
                  <a:pt x="44985" y="116751"/>
                </a:lnTo>
                <a:lnTo>
                  <a:pt x="40674" y="127247"/>
                </a:lnTo>
                <a:lnTo>
                  <a:pt x="35967" y="136074"/>
                </a:lnTo>
                <a:lnTo>
                  <a:pt x="30995" y="143788"/>
                </a:lnTo>
                <a:lnTo>
                  <a:pt x="25847" y="150763"/>
                </a:lnTo>
                <a:lnTo>
                  <a:pt x="20582" y="159072"/>
                </a:lnTo>
                <a:lnTo>
                  <a:pt x="15238" y="168271"/>
                </a:lnTo>
                <a:lnTo>
                  <a:pt x="9843" y="178065"/>
                </a:lnTo>
                <a:lnTo>
                  <a:pt x="6246" y="188254"/>
                </a:lnTo>
                <a:lnTo>
                  <a:pt x="3849" y="198707"/>
                </a:lnTo>
                <a:lnTo>
                  <a:pt x="2250" y="209336"/>
                </a:lnTo>
                <a:lnTo>
                  <a:pt x="1185" y="218251"/>
                </a:lnTo>
                <a:lnTo>
                  <a:pt x="473" y="226027"/>
                </a:lnTo>
                <a:lnTo>
                  <a:pt x="0" y="233039"/>
                </a:lnTo>
                <a:lnTo>
                  <a:pt x="1516" y="239544"/>
                </a:lnTo>
                <a:lnTo>
                  <a:pt x="4361" y="245712"/>
                </a:lnTo>
                <a:lnTo>
                  <a:pt x="8093" y="251653"/>
                </a:lnTo>
                <a:lnTo>
                  <a:pt x="12412" y="255613"/>
                </a:lnTo>
                <a:lnTo>
                  <a:pt x="17125" y="258254"/>
                </a:lnTo>
                <a:lnTo>
                  <a:pt x="22100" y="260015"/>
                </a:lnTo>
                <a:lnTo>
                  <a:pt x="32518" y="266851"/>
                </a:lnTo>
                <a:lnTo>
                  <a:pt x="37861" y="271236"/>
                </a:lnTo>
                <a:lnTo>
                  <a:pt x="45090" y="274160"/>
                </a:lnTo>
                <a:lnTo>
                  <a:pt x="53577" y="276108"/>
                </a:lnTo>
                <a:lnTo>
                  <a:pt x="62902" y="277407"/>
                </a:lnTo>
                <a:lnTo>
                  <a:pt x="72782" y="278274"/>
                </a:lnTo>
                <a:lnTo>
                  <a:pt x="83037" y="278852"/>
                </a:lnTo>
                <a:lnTo>
                  <a:pt x="104209" y="279493"/>
                </a:lnTo>
                <a:lnTo>
                  <a:pt x="158631" y="279939"/>
                </a:lnTo>
                <a:lnTo>
                  <a:pt x="169601" y="278131"/>
                </a:lnTo>
                <a:lnTo>
                  <a:pt x="180581" y="275096"/>
                </a:lnTo>
                <a:lnTo>
                  <a:pt x="191567" y="271243"/>
                </a:lnTo>
                <a:lnTo>
                  <a:pt x="202560" y="268674"/>
                </a:lnTo>
                <a:lnTo>
                  <a:pt x="213555" y="266960"/>
                </a:lnTo>
                <a:lnTo>
                  <a:pt x="224549" y="265819"/>
                </a:lnTo>
                <a:lnTo>
                  <a:pt x="235544" y="265058"/>
                </a:lnTo>
                <a:lnTo>
                  <a:pt x="246543" y="264551"/>
                </a:lnTo>
                <a:lnTo>
                  <a:pt x="268540" y="263987"/>
                </a:lnTo>
                <a:lnTo>
                  <a:pt x="377560" y="263535"/>
                </a:lnTo>
                <a:lnTo>
                  <a:pt x="378245" y="254792"/>
                </a:lnTo>
                <a:lnTo>
                  <a:pt x="378448" y="240610"/>
                </a:lnTo>
                <a:lnTo>
                  <a:pt x="376642" y="237271"/>
                </a:lnTo>
                <a:lnTo>
                  <a:pt x="373607" y="235046"/>
                </a:lnTo>
                <a:lnTo>
                  <a:pt x="369750" y="233562"/>
                </a:lnTo>
                <a:lnTo>
                  <a:pt x="360575" y="227032"/>
                </a:lnTo>
                <a:lnTo>
                  <a:pt x="355561" y="222729"/>
                </a:lnTo>
                <a:lnTo>
                  <a:pt x="352219" y="218030"/>
                </a:lnTo>
                <a:lnTo>
                  <a:pt x="349991" y="213067"/>
                </a:lnTo>
                <a:lnTo>
                  <a:pt x="345534" y="197652"/>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5215" name="SMARTInkAnnotation60"/>
          <p:cNvSpPr/>
          <p:nvPr/>
        </p:nvSpPr>
        <p:spPr bwMode="auto">
          <a:xfrm>
            <a:off x="14835336" y="7827081"/>
            <a:ext cx="49499" cy="460428"/>
          </a:xfrm>
          <a:custGeom>
            <a:avLst/>
            <a:gdLst/>
            <a:ahLst/>
            <a:cxnLst/>
            <a:rect l="0" t="0" r="0" b="0"/>
            <a:pathLst>
              <a:path w="49499" h="460428">
                <a:moveTo>
                  <a:pt x="0" y="65124"/>
                </a:moveTo>
                <a:lnTo>
                  <a:pt x="0" y="0"/>
                </a:lnTo>
                <a:lnTo>
                  <a:pt x="0" y="8209"/>
                </a:lnTo>
                <a:lnTo>
                  <a:pt x="1833" y="10710"/>
                </a:lnTo>
                <a:lnTo>
                  <a:pt x="4890" y="12377"/>
                </a:lnTo>
                <a:lnTo>
                  <a:pt x="8759" y="13488"/>
                </a:lnTo>
                <a:lnTo>
                  <a:pt x="11339" y="17889"/>
                </a:lnTo>
                <a:lnTo>
                  <a:pt x="13060" y="24483"/>
                </a:lnTo>
                <a:lnTo>
                  <a:pt x="14206" y="32539"/>
                </a:lnTo>
                <a:lnTo>
                  <a:pt x="14970" y="41571"/>
                </a:lnTo>
                <a:lnTo>
                  <a:pt x="15480" y="51253"/>
                </a:lnTo>
                <a:lnTo>
                  <a:pt x="16046" y="71769"/>
                </a:lnTo>
                <a:lnTo>
                  <a:pt x="16440" y="125670"/>
                </a:lnTo>
                <a:lnTo>
                  <a:pt x="18292" y="138430"/>
                </a:lnTo>
                <a:lnTo>
                  <a:pt x="21360" y="152427"/>
                </a:lnTo>
                <a:lnTo>
                  <a:pt x="25241" y="167249"/>
                </a:lnTo>
                <a:lnTo>
                  <a:pt x="27827" y="182619"/>
                </a:lnTo>
                <a:lnTo>
                  <a:pt x="29550" y="198358"/>
                </a:lnTo>
                <a:lnTo>
                  <a:pt x="30699" y="214340"/>
                </a:lnTo>
                <a:lnTo>
                  <a:pt x="31465" y="228655"/>
                </a:lnTo>
                <a:lnTo>
                  <a:pt x="32316" y="254322"/>
                </a:lnTo>
                <a:lnTo>
                  <a:pt x="34378" y="268120"/>
                </a:lnTo>
                <a:lnTo>
                  <a:pt x="37583" y="282809"/>
                </a:lnTo>
                <a:lnTo>
                  <a:pt x="41556" y="298092"/>
                </a:lnTo>
                <a:lnTo>
                  <a:pt x="44204" y="311942"/>
                </a:lnTo>
                <a:lnTo>
                  <a:pt x="45968" y="324835"/>
                </a:lnTo>
                <a:lnTo>
                  <a:pt x="47143" y="337091"/>
                </a:lnTo>
                <a:lnTo>
                  <a:pt x="47929" y="348921"/>
                </a:lnTo>
                <a:lnTo>
                  <a:pt x="48453" y="360469"/>
                </a:lnTo>
                <a:lnTo>
                  <a:pt x="49188" y="389328"/>
                </a:lnTo>
                <a:lnTo>
                  <a:pt x="49498" y="460427"/>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88" name="SMARTInkAnnotation61"/>
          <p:cNvSpPr/>
          <p:nvPr/>
        </p:nvSpPr>
        <p:spPr bwMode="auto">
          <a:xfrm>
            <a:off x="15115823" y="7859263"/>
            <a:ext cx="243938" cy="376038"/>
          </a:xfrm>
          <a:custGeom>
            <a:avLst/>
            <a:gdLst/>
            <a:ahLst/>
            <a:cxnLst/>
            <a:rect l="0" t="0" r="0" b="0"/>
            <a:pathLst>
              <a:path w="243938" h="376038">
                <a:moveTo>
                  <a:pt x="16498" y="0"/>
                </a:moveTo>
                <a:lnTo>
                  <a:pt x="16498" y="8744"/>
                </a:lnTo>
                <a:lnTo>
                  <a:pt x="14666" y="11319"/>
                </a:lnTo>
                <a:lnTo>
                  <a:pt x="11609" y="13036"/>
                </a:lnTo>
                <a:lnTo>
                  <a:pt x="7739" y="14181"/>
                </a:lnTo>
                <a:lnTo>
                  <a:pt x="5159" y="16774"/>
                </a:lnTo>
                <a:lnTo>
                  <a:pt x="3439" y="20334"/>
                </a:lnTo>
                <a:lnTo>
                  <a:pt x="2291" y="24536"/>
                </a:lnTo>
                <a:lnTo>
                  <a:pt x="1527" y="30998"/>
                </a:lnTo>
                <a:lnTo>
                  <a:pt x="1019" y="38967"/>
                </a:lnTo>
                <a:lnTo>
                  <a:pt x="453" y="55751"/>
                </a:lnTo>
                <a:lnTo>
                  <a:pt x="202" y="69310"/>
                </a:lnTo>
                <a:lnTo>
                  <a:pt x="1967" y="75488"/>
                </a:lnTo>
                <a:lnTo>
                  <a:pt x="8818" y="87234"/>
                </a:lnTo>
                <a:lnTo>
                  <a:pt x="15044" y="92928"/>
                </a:lnTo>
                <a:lnTo>
                  <a:pt x="22864" y="98554"/>
                </a:lnTo>
                <a:lnTo>
                  <a:pt x="31741" y="104135"/>
                </a:lnTo>
                <a:lnTo>
                  <a:pt x="39494" y="109685"/>
                </a:lnTo>
                <a:lnTo>
                  <a:pt x="46495" y="115216"/>
                </a:lnTo>
                <a:lnTo>
                  <a:pt x="52995" y="120734"/>
                </a:lnTo>
                <a:lnTo>
                  <a:pt x="62829" y="126241"/>
                </a:lnTo>
                <a:lnTo>
                  <a:pt x="74882" y="131744"/>
                </a:lnTo>
                <a:lnTo>
                  <a:pt x="88419" y="137242"/>
                </a:lnTo>
                <a:lnTo>
                  <a:pt x="101110" y="142738"/>
                </a:lnTo>
                <a:lnTo>
                  <a:pt x="124988" y="153724"/>
                </a:lnTo>
                <a:lnTo>
                  <a:pt x="159046" y="170199"/>
                </a:lnTo>
                <a:lnTo>
                  <a:pt x="170194" y="177520"/>
                </a:lnTo>
                <a:lnTo>
                  <a:pt x="181291" y="186061"/>
                </a:lnTo>
                <a:lnTo>
                  <a:pt x="192357" y="195415"/>
                </a:lnTo>
                <a:lnTo>
                  <a:pt x="201568" y="203481"/>
                </a:lnTo>
                <a:lnTo>
                  <a:pt x="216689" y="217324"/>
                </a:lnTo>
                <a:lnTo>
                  <a:pt x="223289" y="225407"/>
                </a:lnTo>
                <a:lnTo>
                  <a:pt x="229521" y="234457"/>
                </a:lnTo>
                <a:lnTo>
                  <a:pt x="235510" y="244150"/>
                </a:lnTo>
                <a:lnTo>
                  <a:pt x="239502" y="252442"/>
                </a:lnTo>
                <a:lnTo>
                  <a:pt x="242164" y="259800"/>
                </a:lnTo>
                <a:lnTo>
                  <a:pt x="243937" y="266536"/>
                </a:lnTo>
                <a:lnTo>
                  <a:pt x="243288" y="274686"/>
                </a:lnTo>
                <a:lnTo>
                  <a:pt x="241019" y="283781"/>
                </a:lnTo>
                <a:lnTo>
                  <a:pt x="237675" y="293503"/>
                </a:lnTo>
                <a:lnTo>
                  <a:pt x="233612" y="301815"/>
                </a:lnTo>
                <a:lnTo>
                  <a:pt x="229071" y="309186"/>
                </a:lnTo>
                <a:lnTo>
                  <a:pt x="224210" y="315931"/>
                </a:lnTo>
                <a:lnTo>
                  <a:pt x="217303" y="324087"/>
                </a:lnTo>
                <a:lnTo>
                  <a:pt x="209031" y="333186"/>
                </a:lnTo>
                <a:lnTo>
                  <a:pt x="199851" y="342911"/>
                </a:lnTo>
                <a:lnTo>
                  <a:pt x="190063" y="349394"/>
                </a:lnTo>
                <a:lnTo>
                  <a:pt x="179874" y="353717"/>
                </a:lnTo>
                <a:lnTo>
                  <a:pt x="169413" y="356598"/>
                </a:lnTo>
                <a:lnTo>
                  <a:pt x="158772" y="360349"/>
                </a:lnTo>
                <a:lnTo>
                  <a:pt x="148011" y="364681"/>
                </a:lnTo>
                <a:lnTo>
                  <a:pt x="137172" y="369398"/>
                </a:lnTo>
                <a:lnTo>
                  <a:pt x="124445" y="372543"/>
                </a:lnTo>
                <a:lnTo>
                  <a:pt x="110462" y="374640"/>
                </a:lnTo>
                <a:lnTo>
                  <a:pt x="95641" y="376037"/>
                </a:lnTo>
                <a:lnTo>
                  <a:pt x="82093" y="375140"/>
                </a:lnTo>
                <a:lnTo>
                  <a:pt x="69393" y="372710"/>
                </a:lnTo>
                <a:lnTo>
                  <a:pt x="57262" y="369260"/>
                </a:lnTo>
                <a:lnTo>
                  <a:pt x="45506" y="365131"/>
                </a:lnTo>
                <a:lnTo>
                  <a:pt x="34004" y="360548"/>
                </a:lnTo>
                <a:lnTo>
                  <a:pt x="0" y="34589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89" name="SMARTInkAnnotation62"/>
          <p:cNvSpPr/>
          <p:nvPr/>
        </p:nvSpPr>
        <p:spPr bwMode="auto">
          <a:xfrm>
            <a:off x="15099322" y="7760436"/>
            <a:ext cx="461979" cy="49415"/>
          </a:xfrm>
          <a:custGeom>
            <a:avLst/>
            <a:gdLst/>
            <a:ahLst/>
            <a:cxnLst/>
            <a:rect l="0" t="0" r="0" b="0"/>
            <a:pathLst>
              <a:path w="461979" h="49415">
                <a:moveTo>
                  <a:pt x="0" y="49414"/>
                </a:moveTo>
                <a:lnTo>
                  <a:pt x="47544" y="49414"/>
                </a:lnTo>
                <a:lnTo>
                  <a:pt x="55528" y="47584"/>
                </a:lnTo>
                <a:lnTo>
                  <a:pt x="62683" y="44533"/>
                </a:lnTo>
                <a:lnTo>
                  <a:pt x="69289" y="40670"/>
                </a:lnTo>
                <a:lnTo>
                  <a:pt x="79190" y="38094"/>
                </a:lnTo>
                <a:lnTo>
                  <a:pt x="91292" y="36377"/>
                </a:lnTo>
                <a:lnTo>
                  <a:pt x="104860" y="35232"/>
                </a:lnTo>
                <a:lnTo>
                  <a:pt x="117571" y="34468"/>
                </a:lnTo>
                <a:lnTo>
                  <a:pt x="141472" y="33622"/>
                </a:lnTo>
                <a:lnTo>
                  <a:pt x="184300" y="33143"/>
                </a:lnTo>
                <a:lnTo>
                  <a:pt x="199862" y="31247"/>
                </a:lnTo>
                <a:lnTo>
                  <a:pt x="215737" y="28152"/>
                </a:lnTo>
                <a:lnTo>
                  <a:pt x="231820" y="24259"/>
                </a:lnTo>
                <a:lnTo>
                  <a:pt x="248042" y="21663"/>
                </a:lnTo>
                <a:lnTo>
                  <a:pt x="264357" y="19933"/>
                </a:lnTo>
                <a:lnTo>
                  <a:pt x="280733" y="18779"/>
                </a:lnTo>
                <a:lnTo>
                  <a:pt x="295317" y="18009"/>
                </a:lnTo>
                <a:lnTo>
                  <a:pt x="321300" y="17156"/>
                </a:lnTo>
                <a:lnTo>
                  <a:pt x="356538" y="16675"/>
                </a:lnTo>
                <a:lnTo>
                  <a:pt x="367852" y="14777"/>
                </a:lnTo>
                <a:lnTo>
                  <a:pt x="379063" y="11681"/>
                </a:lnTo>
                <a:lnTo>
                  <a:pt x="390201" y="7788"/>
                </a:lnTo>
                <a:lnTo>
                  <a:pt x="401295" y="5192"/>
                </a:lnTo>
                <a:lnTo>
                  <a:pt x="412356" y="3461"/>
                </a:lnTo>
                <a:lnTo>
                  <a:pt x="423397" y="2308"/>
                </a:lnTo>
                <a:lnTo>
                  <a:pt x="432589" y="1538"/>
                </a:lnTo>
                <a:lnTo>
                  <a:pt x="440553" y="1027"/>
                </a:lnTo>
                <a:lnTo>
                  <a:pt x="461978"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91" name="SMARTInkAnnotation63"/>
          <p:cNvSpPr/>
          <p:nvPr/>
        </p:nvSpPr>
        <p:spPr bwMode="auto">
          <a:xfrm>
            <a:off x="14406359" y="8435753"/>
            <a:ext cx="1154111" cy="65879"/>
          </a:xfrm>
          <a:custGeom>
            <a:avLst/>
            <a:gdLst/>
            <a:ahLst/>
            <a:cxnLst/>
            <a:rect l="0" t="0" r="0" b="0"/>
            <a:pathLst>
              <a:path w="1154111" h="65879">
                <a:moveTo>
                  <a:pt x="0" y="65878"/>
                </a:moveTo>
                <a:lnTo>
                  <a:pt x="287043" y="65878"/>
                </a:lnTo>
                <a:lnTo>
                  <a:pt x="308689" y="64049"/>
                </a:lnTo>
                <a:lnTo>
                  <a:pt x="330455" y="60999"/>
                </a:lnTo>
                <a:lnTo>
                  <a:pt x="352295" y="57136"/>
                </a:lnTo>
                <a:lnTo>
                  <a:pt x="374190" y="54559"/>
                </a:lnTo>
                <a:lnTo>
                  <a:pt x="396119" y="52842"/>
                </a:lnTo>
                <a:lnTo>
                  <a:pt x="418071" y="51697"/>
                </a:lnTo>
                <a:lnTo>
                  <a:pt x="466907" y="50425"/>
                </a:lnTo>
                <a:lnTo>
                  <a:pt x="492761" y="50086"/>
                </a:lnTo>
                <a:lnTo>
                  <a:pt x="519164" y="48031"/>
                </a:lnTo>
                <a:lnTo>
                  <a:pt x="545933" y="44829"/>
                </a:lnTo>
                <a:lnTo>
                  <a:pt x="572944" y="40864"/>
                </a:lnTo>
                <a:lnTo>
                  <a:pt x="598285" y="38222"/>
                </a:lnTo>
                <a:lnTo>
                  <a:pt x="622511" y="36460"/>
                </a:lnTo>
                <a:lnTo>
                  <a:pt x="645994" y="35286"/>
                </a:lnTo>
                <a:lnTo>
                  <a:pt x="691643" y="33980"/>
                </a:lnTo>
                <a:lnTo>
                  <a:pt x="714082" y="33632"/>
                </a:lnTo>
                <a:lnTo>
                  <a:pt x="736374" y="31570"/>
                </a:lnTo>
                <a:lnTo>
                  <a:pt x="758570" y="28365"/>
                </a:lnTo>
                <a:lnTo>
                  <a:pt x="780698" y="24400"/>
                </a:lnTo>
                <a:lnTo>
                  <a:pt x="802784" y="21754"/>
                </a:lnTo>
                <a:lnTo>
                  <a:pt x="824840" y="19992"/>
                </a:lnTo>
                <a:lnTo>
                  <a:pt x="846877" y="18815"/>
                </a:lnTo>
                <a:lnTo>
                  <a:pt x="867070" y="16202"/>
                </a:lnTo>
                <a:lnTo>
                  <a:pt x="886030" y="12631"/>
                </a:lnTo>
                <a:lnTo>
                  <a:pt x="904170" y="8418"/>
                </a:lnTo>
                <a:lnTo>
                  <a:pt x="921763" y="5610"/>
                </a:lnTo>
                <a:lnTo>
                  <a:pt x="938991" y="3738"/>
                </a:lnTo>
                <a:lnTo>
                  <a:pt x="955978" y="2491"/>
                </a:lnTo>
                <a:lnTo>
                  <a:pt x="984627" y="1103"/>
                </a:lnTo>
                <a:lnTo>
                  <a:pt x="1011416" y="487"/>
                </a:lnTo>
                <a:lnTo>
                  <a:pt x="1119185" y="0"/>
                </a:lnTo>
                <a:lnTo>
                  <a:pt x="1125605" y="1828"/>
                </a:lnTo>
                <a:lnTo>
                  <a:pt x="1129883" y="4878"/>
                </a:lnTo>
                <a:lnTo>
                  <a:pt x="1132734" y="8740"/>
                </a:lnTo>
                <a:lnTo>
                  <a:pt x="1136471" y="11316"/>
                </a:lnTo>
                <a:lnTo>
                  <a:pt x="1140793" y="13033"/>
                </a:lnTo>
                <a:lnTo>
                  <a:pt x="1154110" y="16264"/>
                </a:lnTo>
                <a:lnTo>
                  <a:pt x="1138441" y="16466"/>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92" name="SMARTInkAnnotation64"/>
          <p:cNvSpPr/>
          <p:nvPr/>
        </p:nvSpPr>
        <p:spPr bwMode="auto">
          <a:xfrm>
            <a:off x="14406359" y="8772298"/>
            <a:ext cx="393168" cy="437502"/>
          </a:xfrm>
          <a:custGeom>
            <a:avLst/>
            <a:gdLst/>
            <a:ahLst/>
            <a:cxnLst/>
            <a:rect l="0" t="0" r="0" b="0"/>
            <a:pathLst>
              <a:path w="393168" h="437502">
                <a:moveTo>
                  <a:pt x="0" y="91695"/>
                </a:moveTo>
                <a:lnTo>
                  <a:pt x="0" y="67159"/>
                </a:lnTo>
                <a:lnTo>
                  <a:pt x="1833" y="64357"/>
                </a:lnTo>
                <a:lnTo>
                  <a:pt x="4888" y="62489"/>
                </a:lnTo>
                <a:lnTo>
                  <a:pt x="8758" y="61243"/>
                </a:lnTo>
                <a:lnTo>
                  <a:pt x="17947" y="54979"/>
                </a:lnTo>
                <a:lnTo>
                  <a:pt x="28143" y="46096"/>
                </a:lnTo>
                <a:lnTo>
                  <a:pt x="38784" y="36047"/>
                </a:lnTo>
                <a:lnTo>
                  <a:pt x="46021" y="32636"/>
                </a:lnTo>
                <a:lnTo>
                  <a:pt x="54512" y="30361"/>
                </a:lnTo>
                <a:lnTo>
                  <a:pt x="63840" y="28844"/>
                </a:lnTo>
                <a:lnTo>
                  <a:pt x="73726" y="26004"/>
                </a:lnTo>
                <a:lnTo>
                  <a:pt x="83981" y="22279"/>
                </a:lnTo>
                <a:lnTo>
                  <a:pt x="94486" y="17966"/>
                </a:lnTo>
                <a:lnTo>
                  <a:pt x="106989" y="15091"/>
                </a:lnTo>
                <a:lnTo>
                  <a:pt x="120822" y="13173"/>
                </a:lnTo>
                <a:lnTo>
                  <a:pt x="135546" y="11896"/>
                </a:lnTo>
                <a:lnTo>
                  <a:pt x="149027" y="11045"/>
                </a:lnTo>
                <a:lnTo>
                  <a:pt x="173785" y="10098"/>
                </a:lnTo>
                <a:lnTo>
                  <a:pt x="187352" y="8015"/>
                </a:lnTo>
                <a:lnTo>
                  <a:pt x="201898" y="4796"/>
                </a:lnTo>
                <a:lnTo>
                  <a:pt x="217094" y="820"/>
                </a:lnTo>
                <a:lnTo>
                  <a:pt x="232726" y="0"/>
                </a:lnTo>
                <a:lnTo>
                  <a:pt x="248644" y="1284"/>
                </a:lnTo>
                <a:lnTo>
                  <a:pt x="264758" y="3969"/>
                </a:lnTo>
                <a:lnTo>
                  <a:pt x="279166" y="5759"/>
                </a:lnTo>
                <a:lnTo>
                  <a:pt x="292438" y="6954"/>
                </a:lnTo>
                <a:lnTo>
                  <a:pt x="315130" y="8279"/>
                </a:lnTo>
                <a:lnTo>
                  <a:pt x="331326" y="8869"/>
                </a:lnTo>
                <a:lnTo>
                  <a:pt x="340043" y="10857"/>
                </a:lnTo>
                <a:lnTo>
                  <a:pt x="349523" y="14011"/>
                </a:lnTo>
                <a:lnTo>
                  <a:pt x="359509" y="17945"/>
                </a:lnTo>
                <a:lnTo>
                  <a:pt x="366166" y="22398"/>
                </a:lnTo>
                <a:lnTo>
                  <a:pt x="370604" y="27196"/>
                </a:lnTo>
                <a:lnTo>
                  <a:pt x="377368" y="37408"/>
                </a:lnTo>
                <a:lnTo>
                  <a:pt x="386485" y="48046"/>
                </a:lnTo>
                <a:lnTo>
                  <a:pt x="389651" y="53445"/>
                </a:lnTo>
                <a:lnTo>
                  <a:pt x="393167" y="64325"/>
                </a:lnTo>
                <a:lnTo>
                  <a:pt x="392271" y="69788"/>
                </a:lnTo>
                <a:lnTo>
                  <a:pt x="386388" y="80738"/>
                </a:lnTo>
                <a:lnTo>
                  <a:pt x="377661" y="91707"/>
                </a:lnTo>
                <a:lnTo>
                  <a:pt x="367673" y="102680"/>
                </a:lnTo>
                <a:lnTo>
                  <a:pt x="357121" y="113660"/>
                </a:lnTo>
                <a:lnTo>
                  <a:pt x="349909" y="119148"/>
                </a:lnTo>
                <a:lnTo>
                  <a:pt x="341432" y="124638"/>
                </a:lnTo>
                <a:lnTo>
                  <a:pt x="332117" y="130128"/>
                </a:lnTo>
                <a:lnTo>
                  <a:pt x="324074" y="135618"/>
                </a:lnTo>
                <a:lnTo>
                  <a:pt x="316876" y="141108"/>
                </a:lnTo>
                <a:lnTo>
                  <a:pt x="310247" y="146599"/>
                </a:lnTo>
                <a:lnTo>
                  <a:pt x="297990" y="152699"/>
                </a:lnTo>
                <a:lnTo>
                  <a:pt x="292155" y="154326"/>
                </a:lnTo>
                <a:lnTo>
                  <a:pt x="280783" y="161014"/>
                </a:lnTo>
                <a:lnTo>
                  <a:pt x="275184" y="165360"/>
                </a:lnTo>
                <a:lnTo>
                  <a:pt x="264076" y="170186"/>
                </a:lnTo>
                <a:lnTo>
                  <a:pt x="248458" y="173824"/>
                </a:lnTo>
                <a:lnTo>
                  <a:pt x="256534" y="173983"/>
                </a:lnTo>
                <a:lnTo>
                  <a:pt x="259017" y="175836"/>
                </a:lnTo>
                <a:lnTo>
                  <a:pt x="260673" y="178901"/>
                </a:lnTo>
                <a:lnTo>
                  <a:pt x="261777" y="182774"/>
                </a:lnTo>
                <a:lnTo>
                  <a:pt x="264347" y="185357"/>
                </a:lnTo>
                <a:lnTo>
                  <a:pt x="267893" y="187078"/>
                </a:lnTo>
                <a:lnTo>
                  <a:pt x="272091" y="188226"/>
                </a:lnTo>
                <a:lnTo>
                  <a:pt x="281642" y="194382"/>
                </a:lnTo>
                <a:lnTo>
                  <a:pt x="292000" y="203218"/>
                </a:lnTo>
                <a:lnTo>
                  <a:pt x="302712" y="213246"/>
                </a:lnTo>
                <a:lnTo>
                  <a:pt x="306304" y="218481"/>
                </a:lnTo>
                <a:lnTo>
                  <a:pt x="310292" y="229179"/>
                </a:lnTo>
                <a:lnTo>
                  <a:pt x="316953" y="240035"/>
                </a:lnTo>
                <a:lnTo>
                  <a:pt x="321297" y="245492"/>
                </a:lnTo>
                <a:lnTo>
                  <a:pt x="324191" y="252789"/>
                </a:lnTo>
                <a:lnTo>
                  <a:pt x="326122" y="261316"/>
                </a:lnTo>
                <a:lnTo>
                  <a:pt x="327408" y="270660"/>
                </a:lnTo>
                <a:lnTo>
                  <a:pt x="326435" y="278719"/>
                </a:lnTo>
                <a:lnTo>
                  <a:pt x="323950" y="285923"/>
                </a:lnTo>
                <a:lnTo>
                  <a:pt x="318134" y="298806"/>
                </a:lnTo>
                <a:lnTo>
                  <a:pt x="315552" y="310631"/>
                </a:lnTo>
                <a:lnTo>
                  <a:pt x="309513" y="321988"/>
                </a:lnTo>
                <a:lnTo>
                  <a:pt x="300720" y="334966"/>
                </a:lnTo>
                <a:lnTo>
                  <a:pt x="295809" y="343551"/>
                </a:lnTo>
                <a:lnTo>
                  <a:pt x="290699" y="352935"/>
                </a:lnTo>
                <a:lnTo>
                  <a:pt x="285462" y="361021"/>
                </a:lnTo>
                <a:lnTo>
                  <a:pt x="280137" y="368241"/>
                </a:lnTo>
                <a:lnTo>
                  <a:pt x="269331" y="381146"/>
                </a:lnTo>
                <a:lnTo>
                  <a:pt x="258419" y="392980"/>
                </a:lnTo>
                <a:lnTo>
                  <a:pt x="251108" y="398698"/>
                </a:lnTo>
                <a:lnTo>
                  <a:pt x="242569" y="404341"/>
                </a:lnTo>
                <a:lnTo>
                  <a:pt x="233208" y="409932"/>
                </a:lnTo>
                <a:lnTo>
                  <a:pt x="225136" y="415490"/>
                </a:lnTo>
                <a:lnTo>
                  <a:pt x="217920" y="421025"/>
                </a:lnTo>
                <a:lnTo>
                  <a:pt x="211276" y="426545"/>
                </a:lnTo>
                <a:lnTo>
                  <a:pt x="203180" y="430226"/>
                </a:lnTo>
                <a:lnTo>
                  <a:pt x="194117" y="432680"/>
                </a:lnTo>
                <a:lnTo>
                  <a:pt x="184409" y="434315"/>
                </a:lnTo>
                <a:lnTo>
                  <a:pt x="176103" y="435406"/>
                </a:lnTo>
                <a:lnTo>
                  <a:pt x="168734" y="436132"/>
                </a:lnTo>
                <a:lnTo>
                  <a:pt x="161986" y="436617"/>
                </a:lnTo>
                <a:lnTo>
                  <a:pt x="153820" y="436940"/>
                </a:lnTo>
                <a:lnTo>
                  <a:pt x="126647" y="437395"/>
                </a:lnTo>
                <a:lnTo>
                  <a:pt x="112505" y="437501"/>
                </a:lnTo>
                <a:lnTo>
                  <a:pt x="106171" y="435700"/>
                </a:lnTo>
                <a:lnTo>
                  <a:pt x="94240" y="428817"/>
                </a:lnTo>
                <a:lnTo>
                  <a:pt x="82981" y="420807"/>
                </a:lnTo>
                <a:lnTo>
                  <a:pt x="79154" y="417250"/>
                </a:lnTo>
                <a:lnTo>
                  <a:pt x="65996" y="404645"/>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93" name="SMARTInkAnnotation65"/>
          <p:cNvSpPr/>
          <p:nvPr/>
        </p:nvSpPr>
        <p:spPr bwMode="auto">
          <a:xfrm>
            <a:off x="14902151" y="8880464"/>
            <a:ext cx="163202" cy="211484"/>
          </a:xfrm>
          <a:custGeom>
            <a:avLst/>
            <a:gdLst/>
            <a:ahLst/>
            <a:cxnLst/>
            <a:rect l="0" t="0" r="0" b="0"/>
            <a:pathLst>
              <a:path w="163202" h="211484">
                <a:moveTo>
                  <a:pt x="131175" y="16471"/>
                </a:moveTo>
                <a:lnTo>
                  <a:pt x="122416" y="16471"/>
                </a:lnTo>
                <a:lnTo>
                  <a:pt x="118004" y="18301"/>
                </a:lnTo>
                <a:lnTo>
                  <a:pt x="113229" y="21351"/>
                </a:lnTo>
                <a:lnTo>
                  <a:pt x="108210" y="25214"/>
                </a:lnTo>
                <a:lnTo>
                  <a:pt x="103032" y="27791"/>
                </a:lnTo>
                <a:lnTo>
                  <a:pt x="97747" y="29508"/>
                </a:lnTo>
                <a:lnTo>
                  <a:pt x="92391" y="30653"/>
                </a:lnTo>
                <a:lnTo>
                  <a:pt x="86985" y="33246"/>
                </a:lnTo>
                <a:lnTo>
                  <a:pt x="81550" y="36806"/>
                </a:lnTo>
                <a:lnTo>
                  <a:pt x="68413" y="46924"/>
                </a:lnTo>
                <a:lnTo>
                  <a:pt x="65501" y="49583"/>
                </a:lnTo>
                <a:lnTo>
                  <a:pt x="57378" y="57419"/>
                </a:lnTo>
                <a:lnTo>
                  <a:pt x="50812" y="62071"/>
                </a:lnTo>
                <a:lnTo>
                  <a:pt x="42768" y="67002"/>
                </a:lnTo>
                <a:lnTo>
                  <a:pt x="33739" y="72121"/>
                </a:lnTo>
                <a:lnTo>
                  <a:pt x="27719" y="77362"/>
                </a:lnTo>
                <a:lnTo>
                  <a:pt x="23707" y="82687"/>
                </a:lnTo>
                <a:lnTo>
                  <a:pt x="8508" y="113125"/>
                </a:lnTo>
                <a:lnTo>
                  <a:pt x="5400" y="121169"/>
                </a:lnTo>
                <a:lnTo>
                  <a:pt x="3325" y="128362"/>
                </a:lnTo>
                <a:lnTo>
                  <a:pt x="1945" y="134988"/>
                </a:lnTo>
                <a:lnTo>
                  <a:pt x="1023" y="143066"/>
                </a:lnTo>
                <a:lnTo>
                  <a:pt x="409" y="152110"/>
                </a:lnTo>
                <a:lnTo>
                  <a:pt x="0" y="161800"/>
                </a:lnTo>
                <a:lnTo>
                  <a:pt x="1559" y="170091"/>
                </a:lnTo>
                <a:lnTo>
                  <a:pt x="4434" y="177447"/>
                </a:lnTo>
                <a:lnTo>
                  <a:pt x="13459" y="193661"/>
                </a:lnTo>
                <a:lnTo>
                  <a:pt x="17865" y="196821"/>
                </a:lnTo>
                <a:lnTo>
                  <a:pt x="24471" y="200758"/>
                </a:lnTo>
                <a:lnTo>
                  <a:pt x="32541" y="205212"/>
                </a:lnTo>
                <a:lnTo>
                  <a:pt x="39752" y="208183"/>
                </a:lnTo>
                <a:lnTo>
                  <a:pt x="46394" y="210163"/>
                </a:lnTo>
                <a:lnTo>
                  <a:pt x="52656" y="211483"/>
                </a:lnTo>
                <a:lnTo>
                  <a:pt x="60495" y="210533"/>
                </a:lnTo>
                <a:lnTo>
                  <a:pt x="69391" y="208070"/>
                </a:lnTo>
                <a:lnTo>
                  <a:pt x="78984" y="204596"/>
                </a:lnTo>
                <a:lnTo>
                  <a:pt x="87216" y="202282"/>
                </a:lnTo>
                <a:lnTo>
                  <a:pt x="94537" y="200738"/>
                </a:lnTo>
                <a:lnTo>
                  <a:pt x="101251" y="199710"/>
                </a:lnTo>
                <a:lnTo>
                  <a:pt x="107558" y="197194"/>
                </a:lnTo>
                <a:lnTo>
                  <a:pt x="113599" y="193686"/>
                </a:lnTo>
                <a:lnTo>
                  <a:pt x="119458" y="189518"/>
                </a:lnTo>
                <a:lnTo>
                  <a:pt x="125195" y="184909"/>
                </a:lnTo>
                <a:lnTo>
                  <a:pt x="130857" y="180005"/>
                </a:lnTo>
                <a:lnTo>
                  <a:pt x="136461" y="174907"/>
                </a:lnTo>
                <a:lnTo>
                  <a:pt x="147578" y="164361"/>
                </a:lnTo>
                <a:lnTo>
                  <a:pt x="153111" y="158987"/>
                </a:lnTo>
                <a:lnTo>
                  <a:pt x="156798" y="151744"/>
                </a:lnTo>
                <a:lnTo>
                  <a:pt x="159257" y="143256"/>
                </a:lnTo>
                <a:lnTo>
                  <a:pt x="160895" y="133935"/>
                </a:lnTo>
                <a:lnTo>
                  <a:pt x="161988" y="125892"/>
                </a:lnTo>
                <a:lnTo>
                  <a:pt x="162717" y="118701"/>
                </a:lnTo>
                <a:lnTo>
                  <a:pt x="163201" y="112076"/>
                </a:lnTo>
                <a:lnTo>
                  <a:pt x="161692" y="105829"/>
                </a:lnTo>
                <a:lnTo>
                  <a:pt x="158852" y="99835"/>
                </a:lnTo>
                <a:lnTo>
                  <a:pt x="155127" y="94008"/>
                </a:lnTo>
                <a:lnTo>
                  <a:pt x="150809" y="86464"/>
                </a:lnTo>
                <a:lnTo>
                  <a:pt x="141123" y="68320"/>
                </a:lnTo>
                <a:lnTo>
                  <a:pt x="135973" y="60188"/>
                </a:lnTo>
                <a:lnTo>
                  <a:pt x="130708" y="52936"/>
                </a:lnTo>
                <a:lnTo>
                  <a:pt x="125363" y="46272"/>
                </a:lnTo>
                <a:lnTo>
                  <a:pt x="119966" y="39998"/>
                </a:lnTo>
                <a:lnTo>
                  <a:pt x="114537" y="33986"/>
                </a:lnTo>
                <a:lnTo>
                  <a:pt x="109083" y="28148"/>
                </a:lnTo>
                <a:lnTo>
                  <a:pt x="103614" y="24255"/>
                </a:lnTo>
                <a:lnTo>
                  <a:pt x="98135" y="21661"/>
                </a:lnTo>
                <a:lnTo>
                  <a:pt x="92648" y="19931"/>
                </a:lnTo>
                <a:lnTo>
                  <a:pt x="87159" y="16948"/>
                </a:lnTo>
                <a:lnTo>
                  <a:pt x="81665" y="13129"/>
                </a:lnTo>
                <a:lnTo>
                  <a:pt x="76169" y="8752"/>
                </a:lnTo>
                <a:lnTo>
                  <a:pt x="70672" y="5835"/>
                </a:lnTo>
                <a:lnTo>
                  <a:pt x="65174" y="3890"/>
                </a:lnTo>
                <a:lnTo>
                  <a:pt x="59675" y="2594"/>
                </a:lnTo>
                <a:lnTo>
                  <a:pt x="54178" y="1729"/>
                </a:lnTo>
                <a:lnTo>
                  <a:pt x="48678" y="1154"/>
                </a:lnTo>
                <a:lnTo>
                  <a:pt x="32179"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94" name="SMARTInkAnnotation66"/>
          <p:cNvSpPr/>
          <p:nvPr/>
        </p:nvSpPr>
        <p:spPr bwMode="auto">
          <a:xfrm>
            <a:off x="15165586" y="8765167"/>
            <a:ext cx="131235" cy="262571"/>
          </a:xfrm>
          <a:custGeom>
            <a:avLst/>
            <a:gdLst/>
            <a:ahLst/>
            <a:cxnLst/>
            <a:rect l="0" t="0" r="0" b="0"/>
            <a:pathLst>
              <a:path w="131235" h="262571">
                <a:moveTo>
                  <a:pt x="65729" y="98826"/>
                </a:moveTo>
                <a:lnTo>
                  <a:pt x="56970" y="107570"/>
                </a:lnTo>
                <a:lnTo>
                  <a:pt x="52556" y="110146"/>
                </a:lnTo>
                <a:lnTo>
                  <a:pt x="47782" y="111863"/>
                </a:lnTo>
                <a:lnTo>
                  <a:pt x="42765" y="113008"/>
                </a:lnTo>
                <a:lnTo>
                  <a:pt x="39421" y="115601"/>
                </a:lnTo>
                <a:lnTo>
                  <a:pt x="37190" y="119160"/>
                </a:lnTo>
                <a:lnTo>
                  <a:pt x="35703" y="123363"/>
                </a:lnTo>
                <a:lnTo>
                  <a:pt x="32880" y="127996"/>
                </a:lnTo>
                <a:lnTo>
                  <a:pt x="29162" y="132913"/>
                </a:lnTo>
                <a:lnTo>
                  <a:pt x="24854" y="138021"/>
                </a:lnTo>
                <a:lnTo>
                  <a:pt x="20146" y="145088"/>
                </a:lnTo>
                <a:lnTo>
                  <a:pt x="15173" y="153458"/>
                </a:lnTo>
                <a:lnTo>
                  <a:pt x="10027" y="162700"/>
                </a:lnTo>
                <a:lnTo>
                  <a:pt x="6595" y="170690"/>
                </a:lnTo>
                <a:lnTo>
                  <a:pt x="4308" y="177848"/>
                </a:lnTo>
                <a:lnTo>
                  <a:pt x="2783" y="184449"/>
                </a:lnTo>
                <a:lnTo>
                  <a:pt x="1767" y="190680"/>
                </a:lnTo>
                <a:lnTo>
                  <a:pt x="1088" y="196665"/>
                </a:lnTo>
                <a:lnTo>
                  <a:pt x="636" y="202485"/>
                </a:lnTo>
                <a:lnTo>
                  <a:pt x="335" y="208194"/>
                </a:lnTo>
                <a:lnTo>
                  <a:pt x="0" y="219419"/>
                </a:lnTo>
                <a:lnTo>
                  <a:pt x="1744" y="224973"/>
                </a:lnTo>
                <a:lnTo>
                  <a:pt x="4739" y="230508"/>
                </a:lnTo>
                <a:lnTo>
                  <a:pt x="8570" y="236027"/>
                </a:lnTo>
                <a:lnTo>
                  <a:pt x="12957" y="241536"/>
                </a:lnTo>
                <a:lnTo>
                  <a:pt x="17715" y="247039"/>
                </a:lnTo>
                <a:lnTo>
                  <a:pt x="22721" y="252538"/>
                </a:lnTo>
                <a:lnTo>
                  <a:pt x="29724" y="256204"/>
                </a:lnTo>
                <a:lnTo>
                  <a:pt x="38060" y="258649"/>
                </a:lnTo>
                <a:lnTo>
                  <a:pt x="47282" y="260278"/>
                </a:lnTo>
                <a:lnTo>
                  <a:pt x="55265" y="261363"/>
                </a:lnTo>
                <a:lnTo>
                  <a:pt x="62419" y="262087"/>
                </a:lnTo>
                <a:lnTo>
                  <a:pt x="69022" y="262570"/>
                </a:lnTo>
                <a:lnTo>
                  <a:pt x="75257" y="261062"/>
                </a:lnTo>
                <a:lnTo>
                  <a:pt x="81248" y="258226"/>
                </a:lnTo>
                <a:lnTo>
                  <a:pt x="87075" y="254506"/>
                </a:lnTo>
                <a:lnTo>
                  <a:pt x="94625" y="250196"/>
                </a:lnTo>
                <a:lnTo>
                  <a:pt x="112793" y="240525"/>
                </a:lnTo>
                <a:lnTo>
                  <a:pt x="119103" y="233554"/>
                </a:lnTo>
                <a:lnTo>
                  <a:pt x="123312" y="225248"/>
                </a:lnTo>
                <a:lnTo>
                  <a:pt x="126116" y="216049"/>
                </a:lnTo>
                <a:lnTo>
                  <a:pt x="127987" y="206257"/>
                </a:lnTo>
                <a:lnTo>
                  <a:pt x="129234" y="196068"/>
                </a:lnTo>
                <a:lnTo>
                  <a:pt x="130063" y="185616"/>
                </a:lnTo>
                <a:lnTo>
                  <a:pt x="130617" y="174987"/>
                </a:lnTo>
                <a:lnTo>
                  <a:pt x="131234" y="153417"/>
                </a:lnTo>
                <a:lnTo>
                  <a:pt x="129564" y="142540"/>
                </a:lnTo>
                <a:lnTo>
                  <a:pt x="126619" y="131629"/>
                </a:lnTo>
                <a:lnTo>
                  <a:pt x="122822" y="120694"/>
                </a:lnTo>
                <a:lnTo>
                  <a:pt x="118456" y="109745"/>
                </a:lnTo>
                <a:lnTo>
                  <a:pt x="113715" y="98785"/>
                </a:lnTo>
                <a:lnTo>
                  <a:pt x="108719" y="87818"/>
                </a:lnTo>
                <a:lnTo>
                  <a:pt x="101722" y="76846"/>
                </a:lnTo>
                <a:lnTo>
                  <a:pt x="93391" y="65872"/>
                </a:lnTo>
                <a:lnTo>
                  <a:pt x="84170" y="54895"/>
                </a:lnTo>
                <a:lnTo>
                  <a:pt x="72524" y="43918"/>
                </a:lnTo>
                <a:lnTo>
                  <a:pt x="59258" y="32938"/>
                </a:lnTo>
                <a:lnTo>
                  <a:pt x="16232"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95" name="SMARTInkAnnotation67"/>
          <p:cNvSpPr/>
          <p:nvPr/>
        </p:nvSpPr>
        <p:spPr bwMode="auto">
          <a:xfrm>
            <a:off x="15808785" y="8402806"/>
            <a:ext cx="247489" cy="32943"/>
          </a:xfrm>
          <a:custGeom>
            <a:avLst/>
            <a:gdLst/>
            <a:ahLst/>
            <a:cxnLst/>
            <a:rect l="0" t="0" r="0" b="0"/>
            <a:pathLst>
              <a:path w="247489" h="32943">
                <a:moveTo>
                  <a:pt x="0" y="32942"/>
                </a:moveTo>
                <a:lnTo>
                  <a:pt x="0" y="16530"/>
                </a:lnTo>
                <a:lnTo>
                  <a:pt x="14207" y="16475"/>
                </a:lnTo>
                <a:lnTo>
                  <a:pt x="16806" y="14644"/>
                </a:lnTo>
                <a:lnTo>
                  <a:pt x="20370" y="11593"/>
                </a:lnTo>
                <a:lnTo>
                  <a:pt x="30506" y="2289"/>
                </a:lnTo>
                <a:lnTo>
                  <a:pt x="33171" y="1527"/>
                </a:lnTo>
                <a:lnTo>
                  <a:pt x="36780" y="1017"/>
                </a:lnTo>
                <a:lnTo>
                  <a:pt x="41020" y="678"/>
                </a:lnTo>
                <a:lnTo>
                  <a:pt x="45678" y="452"/>
                </a:lnTo>
                <a:lnTo>
                  <a:pt x="55744" y="200"/>
                </a:lnTo>
                <a:lnTo>
                  <a:pt x="247488"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96" name="SMARTInkAnnotation68"/>
          <p:cNvSpPr/>
          <p:nvPr/>
        </p:nvSpPr>
        <p:spPr bwMode="auto">
          <a:xfrm>
            <a:off x="15841783" y="8485160"/>
            <a:ext cx="313486" cy="32944"/>
          </a:xfrm>
          <a:custGeom>
            <a:avLst/>
            <a:gdLst/>
            <a:ahLst/>
            <a:cxnLst/>
            <a:rect l="0" t="0" r="0" b="0"/>
            <a:pathLst>
              <a:path w="313486" h="32944">
                <a:moveTo>
                  <a:pt x="0" y="32943"/>
                </a:moveTo>
                <a:lnTo>
                  <a:pt x="192517" y="32943"/>
                </a:lnTo>
                <a:lnTo>
                  <a:pt x="203509" y="31113"/>
                </a:lnTo>
                <a:lnTo>
                  <a:pt x="214502" y="28062"/>
                </a:lnTo>
                <a:lnTo>
                  <a:pt x="225498" y="24200"/>
                </a:lnTo>
                <a:lnTo>
                  <a:pt x="236495" y="21623"/>
                </a:lnTo>
                <a:lnTo>
                  <a:pt x="247492" y="19906"/>
                </a:lnTo>
                <a:lnTo>
                  <a:pt x="258490" y="18761"/>
                </a:lnTo>
                <a:lnTo>
                  <a:pt x="269489" y="16168"/>
                </a:lnTo>
                <a:lnTo>
                  <a:pt x="280489" y="12608"/>
                </a:lnTo>
                <a:lnTo>
                  <a:pt x="313485"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97" name="SMARTInkAnnotation69"/>
          <p:cNvSpPr/>
          <p:nvPr/>
        </p:nvSpPr>
        <p:spPr bwMode="auto">
          <a:xfrm>
            <a:off x="16749237" y="7729785"/>
            <a:ext cx="65998" cy="811349"/>
          </a:xfrm>
          <a:custGeom>
            <a:avLst/>
            <a:gdLst/>
            <a:ahLst/>
            <a:cxnLst/>
            <a:rect l="0" t="0" r="0" b="0"/>
            <a:pathLst>
              <a:path w="65998" h="811349">
                <a:moveTo>
                  <a:pt x="16499" y="14181"/>
                </a:moveTo>
                <a:lnTo>
                  <a:pt x="16499" y="30647"/>
                </a:lnTo>
                <a:lnTo>
                  <a:pt x="16499" y="21906"/>
                </a:lnTo>
                <a:lnTo>
                  <a:pt x="18332" y="19331"/>
                </a:lnTo>
                <a:lnTo>
                  <a:pt x="21389" y="17614"/>
                </a:lnTo>
                <a:lnTo>
                  <a:pt x="32973" y="14189"/>
                </a:lnTo>
                <a:lnTo>
                  <a:pt x="32990" y="14183"/>
                </a:lnTo>
                <a:lnTo>
                  <a:pt x="32998" y="14181"/>
                </a:lnTo>
                <a:lnTo>
                  <a:pt x="32998" y="30647"/>
                </a:lnTo>
                <a:lnTo>
                  <a:pt x="32998" y="14181"/>
                </a:lnTo>
                <a:lnTo>
                  <a:pt x="49479" y="14181"/>
                </a:lnTo>
                <a:lnTo>
                  <a:pt x="49496" y="0"/>
                </a:lnTo>
                <a:lnTo>
                  <a:pt x="49497" y="12093"/>
                </a:lnTo>
                <a:lnTo>
                  <a:pt x="51330" y="12788"/>
                </a:lnTo>
                <a:lnTo>
                  <a:pt x="54388" y="13252"/>
                </a:lnTo>
                <a:lnTo>
                  <a:pt x="65971" y="14180"/>
                </a:lnTo>
                <a:lnTo>
                  <a:pt x="65997" y="14181"/>
                </a:lnTo>
                <a:lnTo>
                  <a:pt x="65997" y="219338"/>
                </a:lnTo>
                <a:lnTo>
                  <a:pt x="64163" y="242458"/>
                </a:lnTo>
                <a:lnTo>
                  <a:pt x="61106" y="267021"/>
                </a:lnTo>
                <a:lnTo>
                  <a:pt x="57236" y="292548"/>
                </a:lnTo>
                <a:lnTo>
                  <a:pt x="54657" y="318716"/>
                </a:lnTo>
                <a:lnTo>
                  <a:pt x="52937" y="345312"/>
                </a:lnTo>
                <a:lnTo>
                  <a:pt x="51789" y="372193"/>
                </a:lnTo>
                <a:lnTo>
                  <a:pt x="49193" y="399265"/>
                </a:lnTo>
                <a:lnTo>
                  <a:pt x="45628" y="426462"/>
                </a:lnTo>
                <a:lnTo>
                  <a:pt x="41419" y="453745"/>
                </a:lnTo>
                <a:lnTo>
                  <a:pt x="31852" y="508461"/>
                </a:lnTo>
                <a:lnTo>
                  <a:pt x="26734" y="535862"/>
                </a:lnTo>
                <a:lnTo>
                  <a:pt x="16160" y="585830"/>
                </a:lnTo>
                <a:lnTo>
                  <a:pt x="10773" y="609402"/>
                </a:lnTo>
                <a:lnTo>
                  <a:pt x="7182" y="632439"/>
                </a:lnTo>
                <a:lnTo>
                  <a:pt x="4787" y="655116"/>
                </a:lnTo>
                <a:lnTo>
                  <a:pt x="2127" y="696174"/>
                </a:lnTo>
                <a:lnTo>
                  <a:pt x="944" y="726624"/>
                </a:lnTo>
                <a:lnTo>
                  <a:pt x="280" y="764344"/>
                </a:lnTo>
                <a:lnTo>
                  <a:pt x="15" y="811348"/>
                </a:lnTo>
                <a:lnTo>
                  <a:pt x="0" y="804789"/>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98" name="SMARTInkAnnotation70"/>
          <p:cNvSpPr/>
          <p:nvPr/>
        </p:nvSpPr>
        <p:spPr bwMode="auto">
          <a:xfrm>
            <a:off x="17029723" y="7974560"/>
            <a:ext cx="486066" cy="443955"/>
          </a:xfrm>
          <a:custGeom>
            <a:avLst/>
            <a:gdLst/>
            <a:ahLst/>
            <a:cxnLst/>
            <a:rect l="0" t="0" r="0" b="0"/>
            <a:pathLst>
              <a:path w="486066" h="443955">
                <a:moveTo>
                  <a:pt x="49497" y="0"/>
                </a:moveTo>
                <a:lnTo>
                  <a:pt x="35291" y="0"/>
                </a:lnTo>
                <a:lnTo>
                  <a:pt x="20241" y="13036"/>
                </a:lnTo>
                <a:lnTo>
                  <a:pt x="18995" y="14182"/>
                </a:lnTo>
                <a:lnTo>
                  <a:pt x="18164" y="16775"/>
                </a:lnTo>
                <a:lnTo>
                  <a:pt x="16717" y="30452"/>
                </a:lnTo>
                <a:lnTo>
                  <a:pt x="21486" y="36715"/>
                </a:lnTo>
                <a:lnTo>
                  <a:pt x="25323" y="40948"/>
                </a:lnTo>
                <a:lnTo>
                  <a:pt x="39365" y="50531"/>
                </a:lnTo>
                <a:lnTo>
                  <a:pt x="48244" y="55648"/>
                </a:lnTo>
                <a:lnTo>
                  <a:pt x="67885" y="66215"/>
                </a:lnTo>
                <a:lnTo>
                  <a:pt x="78254" y="71595"/>
                </a:lnTo>
                <a:lnTo>
                  <a:pt x="90666" y="78842"/>
                </a:lnTo>
                <a:lnTo>
                  <a:pt x="119126" y="96654"/>
                </a:lnTo>
                <a:lnTo>
                  <a:pt x="134415" y="104699"/>
                </a:lnTo>
                <a:lnTo>
                  <a:pt x="150107" y="111891"/>
                </a:lnTo>
                <a:lnTo>
                  <a:pt x="166069" y="118517"/>
                </a:lnTo>
                <a:lnTo>
                  <a:pt x="184042" y="124763"/>
                </a:lnTo>
                <a:lnTo>
                  <a:pt x="203357" y="130758"/>
                </a:lnTo>
                <a:lnTo>
                  <a:pt x="242542" y="142300"/>
                </a:lnTo>
                <a:lnTo>
                  <a:pt x="278286" y="153530"/>
                </a:lnTo>
                <a:lnTo>
                  <a:pt x="295519" y="160917"/>
                </a:lnTo>
                <a:lnTo>
                  <a:pt x="312508" y="169501"/>
                </a:lnTo>
                <a:lnTo>
                  <a:pt x="344213" y="186971"/>
                </a:lnTo>
                <a:lnTo>
                  <a:pt x="370531" y="200834"/>
                </a:lnTo>
                <a:lnTo>
                  <a:pt x="382679" y="208924"/>
                </a:lnTo>
                <a:lnTo>
                  <a:pt x="394444" y="217977"/>
                </a:lnTo>
                <a:lnTo>
                  <a:pt x="405955" y="227673"/>
                </a:lnTo>
                <a:lnTo>
                  <a:pt x="417297" y="237797"/>
                </a:lnTo>
                <a:lnTo>
                  <a:pt x="439674" y="258806"/>
                </a:lnTo>
                <a:lnTo>
                  <a:pt x="447109" y="267704"/>
                </a:lnTo>
                <a:lnTo>
                  <a:pt x="452063" y="275465"/>
                </a:lnTo>
                <a:lnTo>
                  <a:pt x="459405" y="290799"/>
                </a:lnTo>
                <a:lnTo>
                  <a:pt x="468778" y="309815"/>
                </a:lnTo>
                <a:lnTo>
                  <a:pt x="473843" y="318180"/>
                </a:lnTo>
                <a:lnTo>
                  <a:pt x="479053" y="325588"/>
                </a:lnTo>
                <a:lnTo>
                  <a:pt x="484360" y="332355"/>
                </a:lnTo>
                <a:lnTo>
                  <a:pt x="486065" y="338697"/>
                </a:lnTo>
                <a:lnTo>
                  <a:pt x="485368" y="344755"/>
                </a:lnTo>
                <a:lnTo>
                  <a:pt x="483070" y="350623"/>
                </a:lnTo>
                <a:lnTo>
                  <a:pt x="475629" y="362025"/>
                </a:lnTo>
                <a:lnTo>
                  <a:pt x="466212" y="373192"/>
                </a:lnTo>
                <a:lnTo>
                  <a:pt x="455914" y="384256"/>
                </a:lnTo>
                <a:lnTo>
                  <a:pt x="448768" y="389769"/>
                </a:lnTo>
                <a:lnTo>
                  <a:pt x="440339" y="395274"/>
                </a:lnTo>
                <a:lnTo>
                  <a:pt x="431053" y="400775"/>
                </a:lnTo>
                <a:lnTo>
                  <a:pt x="421195" y="406271"/>
                </a:lnTo>
                <a:lnTo>
                  <a:pt x="400466" y="417259"/>
                </a:lnTo>
                <a:lnTo>
                  <a:pt x="389804" y="420921"/>
                </a:lnTo>
                <a:lnTo>
                  <a:pt x="379030" y="423362"/>
                </a:lnTo>
                <a:lnTo>
                  <a:pt x="368179" y="424991"/>
                </a:lnTo>
                <a:lnTo>
                  <a:pt x="355450" y="427906"/>
                </a:lnTo>
                <a:lnTo>
                  <a:pt x="341460" y="431679"/>
                </a:lnTo>
                <a:lnTo>
                  <a:pt x="326635" y="436025"/>
                </a:lnTo>
                <a:lnTo>
                  <a:pt x="313085" y="438923"/>
                </a:lnTo>
                <a:lnTo>
                  <a:pt x="300387" y="440853"/>
                </a:lnTo>
                <a:lnTo>
                  <a:pt x="288254" y="442141"/>
                </a:lnTo>
                <a:lnTo>
                  <a:pt x="272832" y="442999"/>
                </a:lnTo>
                <a:lnTo>
                  <a:pt x="236142" y="443954"/>
                </a:lnTo>
                <a:lnTo>
                  <a:pt x="219757" y="442377"/>
                </a:lnTo>
                <a:lnTo>
                  <a:pt x="205169" y="439497"/>
                </a:lnTo>
                <a:lnTo>
                  <a:pt x="191776" y="435747"/>
                </a:lnTo>
                <a:lnTo>
                  <a:pt x="162229" y="426699"/>
                </a:lnTo>
                <a:lnTo>
                  <a:pt x="49337" y="389722"/>
                </a:lnTo>
                <a:lnTo>
                  <a:pt x="36558" y="382432"/>
                </a:lnTo>
                <a:lnTo>
                  <a:pt x="26205" y="373913"/>
                </a:lnTo>
                <a:lnTo>
                  <a:pt x="0" y="34589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299" name="SMARTInkAnnotation71"/>
          <p:cNvSpPr/>
          <p:nvPr/>
        </p:nvSpPr>
        <p:spPr bwMode="auto">
          <a:xfrm>
            <a:off x="17211213" y="7727495"/>
            <a:ext cx="428978" cy="65885"/>
          </a:xfrm>
          <a:custGeom>
            <a:avLst/>
            <a:gdLst/>
            <a:ahLst/>
            <a:cxnLst/>
            <a:rect l="0" t="0" r="0" b="0"/>
            <a:pathLst>
              <a:path w="428978" h="65885">
                <a:moveTo>
                  <a:pt x="0" y="65884"/>
                </a:moveTo>
                <a:lnTo>
                  <a:pt x="8761" y="65884"/>
                </a:lnTo>
                <a:lnTo>
                  <a:pt x="11340" y="64053"/>
                </a:lnTo>
                <a:lnTo>
                  <a:pt x="13060" y="61003"/>
                </a:lnTo>
                <a:lnTo>
                  <a:pt x="14208" y="57140"/>
                </a:lnTo>
                <a:lnTo>
                  <a:pt x="18639" y="54564"/>
                </a:lnTo>
                <a:lnTo>
                  <a:pt x="25257" y="52847"/>
                </a:lnTo>
                <a:lnTo>
                  <a:pt x="33336" y="51702"/>
                </a:lnTo>
                <a:lnTo>
                  <a:pt x="42391" y="50939"/>
                </a:lnTo>
                <a:lnTo>
                  <a:pt x="52091" y="50430"/>
                </a:lnTo>
                <a:lnTo>
                  <a:pt x="62227" y="50092"/>
                </a:lnTo>
                <a:lnTo>
                  <a:pt x="72650" y="48035"/>
                </a:lnTo>
                <a:lnTo>
                  <a:pt x="83265" y="44834"/>
                </a:lnTo>
                <a:lnTo>
                  <a:pt x="94008" y="40870"/>
                </a:lnTo>
                <a:lnTo>
                  <a:pt x="106669" y="38227"/>
                </a:lnTo>
                <a:lnTo>
                  <a:pt x="120610" y="36465"/>
                </a:lnTo>
                <a:lnTo>
                  <a:pt x="135406" y="35290"/>
                </a:lnTo>
                <a:lnTo>
                  <a:pt x="148934" y="32678"/>
                </a:lnTo>
                <a:lnTo>
                  <a:pt x="161618" y="29105"/>
                </a:lnTo>
                <a:lnTo>
                  <a:pt x="217081" y="10223"/>
                </a:lnTo>
                <a:lnTo>
                  <a:pt x="232716" y="6815"/>
                </a:lnTo>
                <a:lnTo>
                  <a:pt x="248639" y="4542"/>
                </a:lnTo>
                <a:lnTo>
                  <a:pt x="264756" y="3028"/>
                </a:lnTo>
                <a:lnTo>
                  <a:pt x="279164" y="2019"/>
                </a:lnTo>
                <a:lnTo>
                  <a:pt x="292436" y="1346"/>
                </a:lnTo>
                <a:lnTo>
                  <a:pt x="304952" y="897"/>
                </a:lnTo>
                <a:lnTo>
                  <a:pt x="348842" y="265"/>
                </a:lnTo>
                <a:lnTo>
                  <a:pt x="428977"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0" name="SMARTInkAnnotation72"/>
          <p:cNvSpPr/>
          <p:nvPr/>
        </p:nvSpPr>
        <p:spPr bwMode="auto">
          <a:xfrm>
            <a:off x="16501749" y="8369864"/>
            <a:ext cx="33001" cy="15793"/>
          </a:xfrm>
          <a:custGeom>
            <a:avLst/>
            <a:gdLst/>
            <a:ahLst/>
            <a:cxnLst/>
            <a:rect l="0" t="0" r="0" b="0"/>
            <a:pathLst>
              <a:path w="33001" h="15793">
                <a:moveTo>
                  <a:pt x="33000" y="0"/>
                </a:moveTo>
                <a:lnTo>
                  <a:pt x="16702" y="0"/>
                </a:lnTo>
                <a:lnTo>
                  <a:pt x="16635" y="1830"/>
                </a:lnTo>
                <a:lnTo>
                  <a:pt x="16519" y="14182"/>
                </a:lnTo>
                <a:lnTo>
                  <a:pt x="14677" y="14945"/>
                </a:lnTo>
                <a:lnTo>
                  <a:pt x="11620" y="15453"/>
                </a:lnTo>
                <a:lnTo>
                  <a:pt x="7747" y="15792"/>
                </a:lnTo>
                <a:lnTo>
                  <a:pt x="5166" y="14188"/>
                </a:lnTo>
                <a:lnTo>
                  <a:pt x="3444" y="11289"/>
                </a:lnTo>
                <a:lnTo>
                  <a:pt x="61" y="196"/>
                </a:lnTo>
                <a:lnTo>
                  <a:pt x="1875" y="131"/>
                </a:lnTo>
                <a:lnTo>
                  <a:pt x="16367" y="0"/>
                </a:lnTo>
                <a:lnTo>
                  <a:pt x="16441" y="0"/>
                </a:lnTo>
                <a:lnTo>
                  <a:pt x="679" y="15792"/>
                </a:lnTo>
                <a:lnTo>
                  <a:pt x="453" y="14188"/>
                </a:lnTo>
                <a:lnTo>
                  <a:pt x="301" y="11289"/>
                </a:lnTo>
                <a:lnTo>
                  <a:pt x="0" y="0"/>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1" name="SMARTInkAnnotation73"/>
          <p:cNvSpPr/>
          <p:nvPr/>
        </p:nvSpPr>
        <p:spPr bwMode="auto">
          <a:xfrm>
            <a:off x="16056273" y="7826387"/>
            <a:ext cx="395778" cy="444587"/>
          </a:xfrm>
          <a:custGeom>
            <a:avLst/>
            <a:gdLst/>
            <a:ahLst/>
            <a:cxnLst/>
            <a:rect l="0" t="0" r="0" b="0"/>
            <a:pathLst>
              <a:path w="395778" h="444587">
                <a:moveTo>
                  <a:pt x="98995" y="411709"/>
                </a:moveTo>
                <a:lnTo>
                  <a:pt x="98995" y="397527"/>
                </a:lnTo>
                <a:lnTo>
                  <a:pt x="90236" y="387172"/>
                </a:lnTo>
                <a:lnTo>
                  <a:pt x="87655" y="382540"/>
                </a:lnTo>
                <a:lnTo>
                  <a:pt x="84026" y="369107"/>
                </a:lnTo>
                <a:lnTo>
                  <a:pt x="82948" y="362484"/>
                </a:lnTo>
                <a:lnTo>
                  <a:pt x="82697" y="354449"/>
                </a:lnTo>
                <a:lnTo>
                  <a:pt x="80796" y="349744"/>
                </a:lnTo>
                <a:lnTo>
                  <a:pt x="73795" y="339636"/>
                </a:lnTo>
                <a:lnTo>
                  <a:pt x="71195" y="332548"/>
                </a:lnTo>
                <a:lnTo>
                  <a:pt x="69462" y="324164"/>
                </a:lnTo>
                <a:lnTo>
                  <a:pt x="68307" y="314912"/>
                </a:lnTo>
                <a:lnTo>
                  <a:pt x="67538" y="306915"/>
                </a:lnTo>
                <a:lnTo>
                  <a:pt x="66681" y="293150"/>
                </a:lnTo>
                <a:lnTo>
                  <a:pt x="66299" y="280931"/>
                </a:lnTo>
                <a:lnTo>
                  <a:pt x="66037" y="252620"/>
                </a:lnTo>
                <a:lnTo>
                  <a:pt x="66000" y="225055"/>
                </a:lnTo>
                <a:lnTo>
                  <a:pt x="67833" y="217729"/>
                </a:lnTo>
                <a:lnTo>
                  <a:pt x="70888" y="209184"/>
                </a:lnTo>
                <a:lnTo>
                  <a:pt x="74756" y="199828"/>
                </a:lnTo>
                <a:lnTo>
                  <a:pt x="77336" y="191760"/>
                </a:lnTo>
                <a:lnTo>
                  <a:pt x="80203" y="177916"/>
                </a:lnTo>
                <a:lnTo>
                  <a:pt x="86365" y="165663"/>
                </a:lnTo>
                <a:lnTo>
                  <a:pt x="90576" y="159833"/>
                </a:lnTo>
                <a:lnTo>
                  <a:pt x="95253" y="148475"/>
                </a:lnTo>
                <a:lnTo>
                  <a:pt x="96501" y="142884"/>
                </a:lnTo>
                <a:lnTo>
                  <a:pt x="100998" y="135496"/>
                </a:lnTo>
                <a:lnTo>
                  <a:pt x="107663" y="126911"/>
                </a:lnTo>
                <a:lnTo>
                  <a:pt x="115772" y="117527"/>
                </a:lnTo>
                <a:lnTo>
                  <a:pt x="121178" y="109442"/>
                </a:lnTo>
                <a:lnTo>
                  <a:pt x="127187" y="95577"/>
                </a:lnTo>
                <a:lnTo>
                  <a:pt x="130623" y="87487"/>
                </a:lnTo>
                <a:lnTo>
                  <a:pt x="134743" y="78434"/>
                </a:lnTo>
                <a:lnTo>
                  <a:pt x="139328" y="68739"/>
                </a:lnTo>
                <a:lnTo>
                  <a:pt x="144216" y="60445"/>
                </a:lnTo>
                <a:lnTo>
                  <a:pt x="149307" y="53085"/>
                </a:lnTo>
                <a:lnTo>
                  <a:pt x="161892" y="36868"/>
                </a:lnTo>
                <a:lnTo>
                  <a:pt x="172831" y="25315"/>
                </a:lnTo>
                <a:lnTo>
                  <a:pt x="177550" y="22345"/>
                </a:lnTo>
                <a:lnTo>
                  <a:pt x="187684" y="19045"/>
                </a:lnTo>
                <a:lnTo>
                  <a:pt x="198298" y="12698"/>
                </a:lnTo>
                <a:lnTo>
                  <a:pt x="203694" y="8444"/>
                </a:lnTo>
                <a:lnTo>
                  <a:pt x="209126" y="5607"/>
                </a:lnTo>
                <a:lnTo>
                  <a:pt x="220050" y="2455"/>
                </a:lnTo>
                <a:lnTo>
                  <a:pt x="230660" y="432"/>
                </a:lnTo>
                <a:lnTo>
                  <a:pt x="241687" y="82"/>
                </a:lnTo>
                <a:lnTo>
                  <a:pt x="244910" y="0"/>
                </a:lnTo>
                <a:lnTo>
                  <a:pt x="255483" y="8698"/>
                </a:lnTo>
                <a:lnTo>
                  <a:pt x="260150" y="11267"/>
                </a:lnTo>
                <a:lnTo>
                  <a:pt x="270227" y="14122"/>
                </a:lnTo>
                <a:lnTo>
                  <a:pt x="273647" y="16713"/>
                </a:lnTo>
                <a:lnTo>
                  <a:pt x="275925" y="20271"/>
                </a:lnTo>
                <a:lnTo>
                  <a:pt x="277446" y="24473"/>
                </a:lnTo>
                <a:lnTo>
                  <a:pt x="280293" y="27274"/>
                </a:lnTo>
                <a:lnTo>
                  <a:pt x="284023" y="29140"/>
                </a:lnTo>
                <a:lnTo>
                  <a:pt x="288343" y="30385"/>
                </a:lnTo>
                <a:lnTo>
                  <a:pt x="298031" y="36650"/>
                </a:lnTo>
                <a:lnTo>
                  <a:pt x="303183" y="40882"/>
                </a:lnTo>
                <a:lnTo>
                  <a:pt x="306617" y="45534"/>
                </a:lnTo>
                <a:lnTo>
                  <a:pt x="310432" y="55582"/>
                </a:lnTo>
                <a:lnTo>
                  <a:pt x="317018" y="66150"/>
                </a:lnTo>
                <a:lnTo>
                  <a:pt x="321338" y="71529"/>
                </a:lnTo>
                <a:lnTo>
                  <a:pt x="324219" y="76946"/>
                </a:lnTo>
                <a:lnTo>
                  <a:pt x="327422" y="87845"/>
                </a:lnTo>
                <a:lnTo>
                  <a:pt x="330110" y="91483"/>
                </a:lnTo>
                <a:lnTo>
                  <a:pt x="333733" y="93909"/>
                </a:lnTo>
                <a:lnTo>
                  <a:pt x="337984" y="95526"/>
                </a:lnTo>
                <a:lnTo>
                  <a:pt x="340816" y="98434"/>
                </a:lnTo>
                <a:lnTo>
                  <a:pt x="342704" y="102203"/>
                </a:lnTo>
                <a:lnTo>
                  <a:pt x="343963" y="106546"/>
                </a:lnTo>
                <a:lnTo>
                  <a:pt x="350250" y="116251"/>
                </a:lnTo>
                <a:lnTo>
                  <a:pt x="354494" y="121402"/>
                </a:lnTo>
                <a:lnTo>
                  <a:pt x="357322" y="126666"/>
                </a:lnTo>
                <a:lnTo>
                  <a:pt x="360466" y="137394"/>
                </a:lnTo>
                <a:lnTo>
                  <a:pt x="361864" y="148262"/>
                </a:lnTo>
                <a:lnTo>
                  <a:pt x="362236" y="153723"/>
                </a:lnTo>
                <a:lnTo>
                  <a:pt x="364317" y="159193"/>
                </a:lnTo>
                <a:lnTo>
                  <a:pt x="371520" y="170152"/>
                </a:lnTo>
                <a:lnTo>
                  <a:pt x="375943" y="181123"/>
                </a:lnTo>
                <a:lnTo>
                  <a:pt x="377908" y="192099"/>
                </a:lnTo>
                <a:lnTo>
                  <a:pt x="378781" y="203078"/>
                </a:lnTo>
                <a:lnTo>
                  <a:pt x="379170" y="214058"/>
                </a:lnTo>
                <a:lnTo>
                  <a:pt x="379274" y="219547"/>
                </a:lnTo>
                <a:lnTo>
                  <a:pt x="381176" y="223208"/>
                </a:lnTo>
                <a:lnTo>
                  <a:pt x="384277" y="225648"/>
                </a:lnTo>
                <a:lnTo>
                  <a:pt x="388176" y="227275"/>
                </a:lnTo>
                <a:lnTo>
                  <a:pt x="390779" y="230189"/>
                </a:lnTo>
                <a:lnTo>
                  <a:pt x="392511" y="233962"/>
                </a:lnTo>
                <a:lnTo>
                  <a:pt x="394439" y="243035"/>
                </a:lnTo>
                <a:lnTo>
                  <a:pt x="395295" y="253169"/>
                </a:lnTo>
                <a:lnTo>
                  <a:pt x="395675" y="263770"/>
                </a:lnTo>
                <a:lnTo>
                  <a:pt x="395777" y="269161"/>
                </a:lnTo>
                <a:lnTo>
                  <a:pt x="394011" y="274584"/>
                </a:lnTo>
                <a:lnTo>
                  <a:pt x="387161" y="285491"/>
                </a:lnTo>
                <a:lnTo>
                  <a:pt x="381756" y="293176"/>
                </a:lnTo>
                <a:lnTo>
                  <a:pt x="380491" y="299854"/>
                </a:lnTo>
                <a:lnTo>
                  <a:pt x="379930" y="308922"/>
                </a:lnTo>
                <a:lnTo>
                  <a:pt x="379679" y="319053"/>
                </a:lnTo>
                <a:lnTo>
                  <a:pt x="379539" y="335046"/>
                </a:lnTo>
                <a:lnTo>
                  <a:pt x="377685" y="338639"/>
                </a:lnTo>
                <a:lnTo>
                  <a:pt x="374617" y="341035"/>
                </a:lnTo>
                <a:lnTo>
                  <a:pt x="370740" y="342631"/>
                </a:lnTo>
                <a:lnTo>
                  <a:pt x="368154" y="345526"/>
                </a:lnTo>
                <a:lnTo>
                  <a:pt x="366428" y="349286"/>
                </a:lnTo>
                <a:lnTo>
                  <a:pt x="365280" y="353622"/>
                </a:lnTo>
                <a:lnTo>
                  <a:pt x="359114" y="363322"/>
                </a:lnTo>
                <a:lnTo>
                  <a:pt x="354904" y="368469"/>
                </a:lnTo>
                <a:lnTo>
                  <a:pt x="350262" y="371903"/>
                </a:lnTo>
                <a:lnTo>
                  <a:pt x="340218" y="375716"/>
                </a:lnTo>
                <a:lnTo>
                  <a:pt x="336807" y="378563"/>
                </a:lnTo>
                <a:lnTo>
                  <a:pt x="334531" y="382292"/>
                </a:lnTo>
                <a:lnTo>
                  <a:pt x="333017" y="386606"/>
                </a:lnTo>
                <a:lnTo>
                  <a:pt x="326442" y="396282"/>
                </a:lnTo>
                <a:lnTo>
                  <a:pt x="322121" y="401425"/>
                </a:lnTo>
                <a:lnTo>
                  <a:pt x="317408" y="404852"/>
                </a:lnTo>
                <a:lnTo>
                  <a:pt x="307285" y="408662"/>
                </a:lnTo>
                <a:lnTo>
                  <a:pt x="296673" y="415235"/>
                </a:lnTo>
                <a:lnTo>
                  <a:pt x="291276" y="419550"/>
                </a:lnTo>
                <a:lnTo>
                  <a:pt x="285847" y="422427"/>
                </a:lnTo>
                <a:lnTo>
                  <a:pt x="274924" y="425623"/>
                </a:lnTo>
                <a:lnTo>
                  <a:pt x="263960" y="431924"/>
                </a:lnTo>
                <a:lnTo>
                  <a:pt x="258469" y="436167"/>
                </a:lnTo>
                <a:lnTo>
                  <a:pt x="251142" y="438995"/>
                </a:lnTo>
                <a:lnTo>
                  <a:pt x="242591" y="440880"/>
                </a:lnTo>
                <a:lnTo>
                  <a:pt x="233224" y="442137"/>
                </a:lnTo>
                <a:lnTo>
                  <a:pt x="223312" y="442975"/>
                </a:lnTo>
                <a:lnTo>
                  <a:pt x="213039" y="443534"/>
                </a:lnTo>
                <a:lnTo>
                  <a:pt x="191845" y="444154"/>
                </a:lnTo>
                <a:lnTo>
                  <a:pt x="137408" y="444586"/>
                </a:lnTo>
                <a:lnTo>
                  <a:pt x="124603" y="442776"/>
                </a:lnTo>
                <a:lnTo>
                  <a:pt x="110568" y="439741"/>
                </a:lnTo>
                <a:lnTo>
                  <a:pt x="95710" y="435888"/>
                </a:lnTo>
                <a:lnTo>
                  <a:pt x="82139" y="429658"/>
                </a:lnTo>
                <a:lnTo>
                  <a:pt x="69423" y="421845"/>
                </a:lnTo>
                <a:lnTo>
                  <a:pt x="57283" y="412976"/>
                </a:lnTo>
                <a:lnTo>
                  <a:pt x="45521" y="399743"/>
                </a:lnTo>
                <a:lnTo>
                  <a:pt x="34013" y="383600"/>
                </a:lnTo>
                <a:lnTo>
                  <a:pt x="0" y="329354"/>
                </a:lnTo>
              </a:path>
            </a:pathLst>
          </a:custGeom>
          <a:noFill/>
          <a:ln w="38100" cap="flat" cmpd="sng" algn="ctr">
            <a:solidFill>
              <a:srgbClr val="0000F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2" name="SMARTInkAnnotation74"/>
          <p:cNvSpPr/>
          <p:nvPr/>
        </p:nvSpPr>
        <p:spPr bwMode="auto">
          <a:xfrm>
            <a:off x="17789609" y="7447488"/>
            <a:ext cx="197065" cy="872963"/>
          </a:xfrm>
          <a:custGeom>
            <a:avLst/>
            <a:gdLst/>
            <a:ahLst/>
            <a:cxnLst/>
            <a:rect l="0" t="0" r="0" b="0"/>
            <a:pathLst>
              <a:path w="197065" h="872963">
                <a:moveTo>
                  <a:pt x="180565" y="0"/>
                </a:moveTo>
                <a:lnTo>
                  <a:pt x="180565" y="14181"/>
                </a:lnTo>
                <a:lnTo>
                  <a:pt x="178731" y="14946"/>
                </a:lnTo>
                <a:lnTo>
                  <a:pt x="175674" y="15453"/>
                </a:lnTo>
                <a:lnTo>
                  <a:pt x="171806" y="15792"/>
                </a:lnTo>
                <a:lnTo>
                  <a:pt x="169225" y="17849"/>
                </a:lnTo>
                <a:lnTo>
                  <a:pt x="167506" y="21050"/>
                </a:lnTo>
                <a:lnTo>
                  <a:pt x="166357" y="25014"/>
                </a:lnTo>
                <a:lnTo>
                  <a:pt x="163762" y="29487"/>
                </a:lnTo>
                <a:lnTo>
                  <a:pt x="160198" y="34299"/>
                </a:lnTo>
                <a:lnTo>
                  <a:pt x="155987" y="39336"/>
                </a:lnTo>
                <a:lnTo>
                  <a:pt x="151346" y="44526"/>
                </a:lnTo>
                <a:lnTo>
                  <a:pt x="141303" y="55172"/>
                </a:lnTo>
                <a:lnTo>
                  <a:pt x="137892" y="62402"/>
                </a:lnTo>
                <a:lnTo>
                  <a:pt x="134100" y="80198"/>
                </a:lnTo>
                <a:lnTo>
                  <a:pt x="129421" y="90067"/>
                </a:lnTo>
                <a:lnTo>
                  <a:pt x="122637" y="100308"/>
                </a:lnTo>
                <a:lnTo>
                  <a:pt x="114450" y="110794"/>
                </a:lnTo>
                <a:lnTo>
                  <a:pt x="107158" y="123276"/>
                </a:lnTo>
                <a:lnTo>
                  <a:pt x="100462" y="137088"/>
                </a:lnTo>
                <a:lnTo>
                  <a:pt x="94165" y="151785"/>
                </a:lnTo>
                <a:lnTo>
                  <a:pt x="88131" y="167074"/>
                </a:lnTo>
                <a:lnTo>
                  <a:pt x="76542" y="198703"/>
                </a:lnTo>
                <a:lnTo>
                  <a:pt x="69053" y="214823"/>
                </a:lnTo>
                <a:lnTo>
                  <a:pt x="60391" y="231061"/>
                </a:lnTo>
                <a:lnTo>
                  <a:pt x="50953" y="247376"/>
                </a:lnTo>
                <a:lnTo>
                  <a:pt x="44659" y="263744"/>
                </a:lnTo>
                <a:lnTo>
                  <a:pt x="40464" y="280146"/>
                </a:lnTo>
                <a:lnTo>
                  <a:pt x="37666" y="296570"/>
                </a:lnTo>
                <a:lnTo>
                  <a:pt x="33968" y="313010"/>
                </a:lnTo>
                <a:lnTo>
                  <a:pt x="29671" y="329461"/>
                </a:lnTo>
                <a:lnTo>
                  <a:pt x="24970" y="345918"/>
                </a:lnTo>
                <a:lnTo>
                  <a:pt x="14861" y="378846"/>
                </a:lnTo>
                <a:lnTo>
                  <a:pt x="9599" y="395312"/>
                </a:lnTo>
                <a:lnTo>
                  <a:pt x="6091" y="411780"/>
                </a:lnTo>
                <a:lnTo>
                  <a:pt x="3753" y="428249"/>
                </a:lnTo>
                <a:lnTo>
                  <a:pt x="2193" y="444719"/>
                </a:lnTo>
                <a:lnTo>
                  <a:pt x="1153" y="461189"/>
                </a:lnTo>
                <a:lnTo>
                  <a:pt x="0" y="494130"/>
                </a:lnTo>
                <a:lnTo>
                  <a:pt x="1524" y="510601"/>
                </a:lnTo>
                <a:lnTo>
                  <a:pt x="4375" y="527072"/>
                </a:lnTo>
                <a:lnTo>
                  <a:pt x="8108" y="543543"/>
                </a:lnTo>
                <a:lnTo>
                  <a:pt x="12430" y="558184"/>
                </a:lnTo>
                <a:lnTo>
                  <a:pt x="17144" y="571605"/>
                </a:lnTo>
                <a:lnTo>
                  <a:pt x="22119" y="584212"/>
                </a:lnTo>
                <a:lnTo>
                  <a:pt x="32539" y="612860"/>
                </a:lnTo>
                <a:lnTo>
                  <a:pt x="37883" y="628187"/>
                </a:lnTo>
                <a:lnTo>
                  <a:pt x="43279" y="642065"/>
                </a:lnTo>
                <a:lnTo>
                  <a:pt x="48708" y="654976"/>
                </a:lnTo>
                <a:lnTo>
                  <a:pt x="54162" y="667245"/>
                </a:lnTo>
                <a:lnTo>
                  <a:pt x="65112" y="690637"/>
                </a:lnTo>
                <a:lnTo>
                  <a:pt x="87078" y="735478"/>
                </a:lnTo>
                <a:lnTo>
                  <a:pt x="94408" y="744704"/>
                </a:lnTo>
                <a:lnTo>
                  <a:pt x="102961" y="752684"/>
                </a:lnTo>
                <a:lnTo>
                  <a:pt x="112331" y="759835"/>
                </a:lnTo>
                <a:lnTo>
                  <a:pt x="118577" y="768262"/>
                </a:lnTo>
                <a:lnTo>
                  <a:pt x="122740" y="777541"/>
                </a:lnTo>
                <a:lnTo>
                  <a:pt x="125515" y="787388"/>
                </a:lnTo>
                <a:lnTo>
                  <a:pt x="129198" y="795781"/>
                </a:lnTo>
                <a:lnTo>
                  <a:pt x="133488" y="803208"/>
                </a:lnTo>
                <a:lnTo>
                  <a:pt x="138180" y="809988"/>
                </a:lnTo>
                <a:lnTo>
                  <a:pt x="143141" y="816339"/>
                </a:lnTo>
                <a:lnTo>
                  <a:pt x="148284" y="822403"/>
                </a:lnTo>
                <a:lnTo>
                  <a:pt x="160948" y="836540"/>
                </a:lnTo>
                <a:lnTo>
                  <a:pt x="167569" y="843353"/>
                </a:lnTo>
                <a:lnTo>
                  <a:pt x="171899" y="847733"/>
                </a:lnTo>
                <a:lnTo>
                  <a:pt x="176621" y="850653"/>
                </a:lnTo>
                <a:lnTo>
                  <a:pt x="181604" y="852598"/>
                </a:lnTo>
                <a:lnTo>
                  <a:pt x="186756" y="853897"/>
                </a:lnTo>
                <a:lnTo>
                  <a:pt x="190191" y="856591"/>
                </a:lnTo>
                <a:lnTo>
                  <a:pt x="192481" y="860219"/>
                </a:lnTo>
                <a:lnTo>
                  <a:pt x="197064" y="872962"/>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3" name="SMARTInkAnnotation75"/>
          <p:cNvSpPr/>
          <p:nvPr/>
        </p:nvSpPr>
        <p:spPr bwMode="auto">
          <a:xfrm>
            <a:off x="18052669" y="7661611"/>
            <a:ext cx="65998" cy="378834"/>
          </a:xfrm>
          <a:custGeom>
            <a:avLst/>
            <a:gdLst/>
            <a:ahLst/>
            <a:cxnLst/>
            <a:rect l="0" t="0" r="0" b="0"/>
            <a:pathLst>
              <a:path w="65998" h="378834">
                <a:moveTo>
                  <a:pt x="0" y="0"/>
                </a:moveTo>
                <a:lnTo>
                  <a:pt x="0" y="8744"/>
                </a:lnTo>
                <a:lnTo>
                  <a:pt x="1834" y="13150"/>
                </a:lnTo>
                <a:lnTo>
                  <a:pt x="4889" y="17917"/>
                </a:lnTo>
                <a:lnTo>
                  <a:pt x="8759" y="22925"/>
                </a:lnTo>
                <a:lnTo>
                  <a:pt x="11340" y="29925"/>
                </a:lnTo>
                <a:lnTo>
                  <a:pt x="13059" y="38251"/>
                </a:lnTo>
                <a:lnTo>
                  <a:pt x="14208" y="47463"/>
                </a:lnTo>
                <a:lnTo>
                  <a:pt x="14971" y="59094"/>
                </a:lnTo>
                <a:lnTo>
                  <a:pt x="15479" y="72338"/>
                </a:lnTo>
                <a:lnTo>
                  <a:pt x="16197" y="117210"/>
                </a:lnTo>
                <a:lnTo>
                  <a:pt x="16439" y="181558"/>
                </a:lnTo>
                <a:lnTo>
                  <a:pt x="18292" y="196074"/>
                </a:lnTo>
                <a:lnTo>
                  <a:pt x="21361" y="209411"/>
                </a:lnTo>
                <a:lnTo>
                  <a:pt x="25241" y="221962"/>
                </a:lnTo>
                <a:lnTo>
                  <a:pt x="27827" y="235820"/>
                </a:lnTo>
                <a:lnTo>
                  <a:pt x="29551" y="250549"/>
                </a:lnTo>
                <a:lnTo>
                  <a:pt x="30700" y="265859"/>
                </a:lnTo>
                <a:lnTo>
                  <a:pt x="33298" y="277895"/>
                </a:lnTo>
                <a:lnTo>
                  <a:pt x="36866" y="287750"/>
                </a:lnTo>
                <a:lnTo>
                  <a:pt x="41076" y="296150"/>
                </a:lnTo>
                <a:lnTo>
                  <a:pt x="43882" y="305410"/>
                </a:lnTo>
                <a:lnTo>
                  <a:pt x="45753" y="315243"/>
                </a:lnTo>
                <a:lnTo>
                  <a:pt x="47003" y="325459"/>
                </a:lnTo>
                <a:lnTo>
                  <a:pt x="49668" y="334100"/>
                </a:lnTo>
                <a:lnTo>
                  <a:pt x="53277" y="341690"/>
                </a:lnTo>
                <a:lnTo>
                  <a:pt x="57519" y="348581"/>
                </a:lnTo>
                <a:lnTo>
                  <a:pt x="60343" y="355004"/>
                </a:lnTo>
                <a:lnTo>
                  <a:pt x="62228" y="361118"/>
                </a:lnTo>
                <a:lnTo>
                  <a:pt x="65997" y="378833"/>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4" name="SMARTInkAnnotation76"/>
          <p:cNvSpPr/>
          <p:nvPr/>
        </p:nvSpPr>
        <p:spPr bwMode="auto">
          <a:xfrm>
            <a:off x="18217660" y="7579318"/>
            <a:ext cx="164994" cy="345543"/>
          </a:xfrm>
          <a:custGeom>
            <a:avLst/>
            <a:gdLst/>
            <a:ahLst/>
            <a:cxnLst/>
            <a:rect l="0" t="0" r="0" b="0"/>
            <a:pathLst>
              <a:path w="164994" h="345543">
                <a:moveTo>
                  <a:pt x="0" y="65822"/>
                </a:moveTo>
                <a:lnTo>
                  <a:pt x="8761" y="57079"/>
                </a:lnTo>
                <a:lnTo>
                  <a:pt x="11341" y="52673"/>
                </a:lnTo>
                <a:lnTo>
                  <a:pt x="14209" y="42897"/>
                </a:lnTo>
                <a:lnTo>
                  <a:pt x="16298" y="33759"/>
                </a:lnTo>
                <a:lnTo>
                  <a:pt x="21300" y="28391"/>
                </a:lnTo>
                <a:lnTo>
                  <a:pt x="25199" y="24397"/>
                </a:lnTo>
                <a:lnTo>
                  <a:pt x="29632" y="21734"/>
                </a:lnTo>
                <a:lnTo>
                  <a:pt x="34421" y="19959"/>
                </a:lnTo>
                <a:lnTo>
                  <a:pt x="39446" y="18776"/>
                </a:lnTo>
                <a:lnTo>
                  <a:pt x="44630" y="17987"/>
                </a:lnTo>
                <a:lnTo>
                  <a:pt x="49920" y="17461"/>
                </a:lnTo>
                <a:lnTo>
                  <a:pt x="55279" y="17111"/>
                </a:lnTo>
                <a:lnTo>
                  <a:pt x="60685" y="15046"/>
                </a:lnTo>
                <a:lnTo>
                  <a:pt x="66122" y="11840"/>
                </a:lnTo>
                <a:lnTo>
                  <a:pt x="79262" y="2289"/>
                </a:lnTo>
                <a:lnTo>
                  <a:pt x="84007" y="1505"/>
                </a:lnTo>
                <a:lnTo>
                  <a:pt x="90835" y="983"/>
                </a:lnTo>
                <a:lnTo>
                  <a:pt x="110624" y="145"/>
                </a:lnTo>
                <a:lnTo>
                  <a:pt x="122810" y="0"/>
                </a:lnTo>
                <a:lnTo>
                  <a:pt x="125871" y="1809"/>
                </a:lnTo>
                <a:lnTo>
                  <a:pt x="127912" y="4846"/>
                </a:lnTo>
                <a:lnTo>
                  <a:pt x="129274" y="8700"/>
                </a:lnTo>
                <a:lnTo>
                  <a:pt x="132012" y="13101"/>
                </a:lnTo>
                <a:lnTo>
                  <a:pt x="135674" y="17862"/>
                </a:lnTo>
                <a:lnTo>
                  <a:pt x="139945" y="22868"/>
                </a:lnTo>
                <a:lnTo>
                  <a:pt x="142796" y="28035"/>
                </a:lnTo>
                <a:lnTo>
                  <a:pt x="145962" y="38657"/>
                </a:lnTo>
                <a:lnTo>
                  <a:pt x="144971" y="45882"/>
                </a:lnTo>
                <a:lnTo>
                  <a:pt x="142480" y="54359"/>
                </a:lnTo>
                <a:lnTo>
                  <a:pt x="138985" y="63670"/>
                </a:lnTo>
                <a:lnTo>
                  <a:pt x="136655" y="71708"/>
                </a:lnTo>
                <a:lnTo>
                  <a:pt x="135099" y="78897"/>
                </a:lnTo>
                <a:lnTo>
                  <a:pt x="134065" y="85519"/>
                </a:lnTo>
                <a:lnTo>
                  <a:pt x="131541" y="93594"/>
                </a:lnTo>
                <a:lnTo>
                  <a:pt x="128025" y="102638"/>
                </a:lnTo>
                <a:lnTo>
                  <a:pt x="123848" y="112327"/>
                </a:lnTo>
                <a:lnTo>
                  <a:pt x="121064" y="122448"/>
                </a:lnTo>
                <a:lnTo>
                  <a:pt x="119210" y="132853"/>
                </a:lnTo>
                <a:lnTo>
                  <a:pt x="117970" y="143452"/>
                </a:lnTo>
                <a:lnTo>
                  <a:pt x="113480" y="154177"/>
                </a:lnTo>
                <a:lnTo>
                  <a:pt x="106818" y="164988"/>
                </a:lnTo>
                <a:lnTo>
                  <a:pt x="98710" y="175855"/>
                </a:lnTo>
                <a:lnTo>
                  <a:pt x="93306" y="186760"/>
                </a:lnTo>
                <a:lnTo>
                  <a:pt x="89703" y="197691"/>
                </a:lnTo>
                <a:lnTo>
                  <a:pt x="87300" y="208638"/>
                </a:lnTo>
                <a:lnTo>
                  <a:pt x="85699" y="219597"/>
                </a:lnTo>
                <a:lnTo>
                  <a:pt x="84631" y="230562"/>
                </a:lnTo>
                <a:lnTo>
                  <a:pt x="83921" y="241532"/>
                </a:lnTo>
                <a:lnTo>
                  <a:pt x="81614" y="250676"/>
                </a:lnTo>
                <a:lnTo>
                  <a:pt x="78242" y="258602"/>
                </a:lnTo>
                <a:lnTo>
                  <a:pt x="74160" y="265716"/>
                </a:lnTo>
                <a:lnTo>
                  <a:pt x="71439" y="272290"/>
                </a:lnTo>
                <a:lnTo>
                  <a:pt x="69625" y="278502"/>
                </a:lnTo>
                <a:lnTo>
                  <a:pt x="68416" y="284473"/>
                </a:lnTo>
                <a:lnTo>
                  <a:pt x="69444" y="290285"/>
                </a:lnTo>
                <a:lnTo>
                  <a:pt x="71960" y="295988"/>
                </a:lnTo>
                <a:lnTo>
                  <a:pt x="75475" y="301621"/>
                </a:lnTo>
                <a:lnTo>
                  <a:pt x="77814" y="307207"/>
                </a:lnTo>
                <a:lnTo>
                  <a:pt x="79375" y="312760"/>
                </a:lnTo>
                <a:lnTo>
                  <a:pt x="80417" y="318293"/>
                </a:lnTo>
                <a:lnTo>
                  <a:pt x="82942" y="323811"/>
                </a:lnTo>
                <a:lnTo>
                  <a:pt x="86460" y="329320"/>
                </a:lnTo>
                <a:lnTo>
                  <a:pt x="90640" y="334824"/>
                </a:lnTo>
                <a:lnTo>
                  <a:pt x="95258" y="338492"/>
                </a:lnTo>
                <a:lnTo>
                  <a:pt x="100171" y="340937"/>
                </a:lnTo>
                <a:lnTo>
                  <a:pt x="105277" y="342567"/>
                </a:lnTo>
                <a:lnTo>
                  <a:pt x="110516" y="343655"/>
                </a:lnTo>
                <a:lnTo>
                  <a:pt x="115843" y="344380"/>
                </a:lnTo>
                <a:lnTo>
                  <a:pt x="121227" y="344863"/>
                </a:lnTo>
                <a:lnTo>
                  <a:pt x="126650" y="345184"/>
                </a:lnTo>
                <a:lnTo>
                  <a:pt x="137561" y="345542"/>
                </a:lnTo>
                <a:lnTo>
                  <a:pt x="143039" y="343808"/>
                </a:lnTo>
                <a:lnTo>
                  <a:pt x="148524" y="340821"/>
                </a:lnTo>
                <a:lnTo>
                  <a:pt x="164993" y="329358"/>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5" name="SMARTInkAnnotation77"/>
          <p:cNvSpPr/>
          <p:nvPr/>
        </p:nvSpPr>
        <p:spPr bwMode="auto">
          <a:xfrm>
            <a:off x="18415651" y="7348662"/>
            <a:ext cx="213463" cy="576485"/>
          </a:xfrm>
          <a:custGeom>
            <a:avLst/>
            <a:gdLst/>
            <a:ahLst/>
            <a:cxnLst/>
            <a:rect l="0" t="0" r="0" b="0"/>
            <a:pathLst>
              <a:path w="213463" h="576485">
                <a:moveTo>
                  <a:pt x="0" y="16471"/>
                </a:moveTo>
                <a:lnTo>
                  <a:pt x="0" y="60"/>
                </a:lnTo>
                <a:lnTo>
                  <a:pt x="55082" y="0"/>
                </a:lnTo>
                <a:lnTo>
                  <a:pt x="60553" y="1830"/>
                </a:lnTo>
                <a:lnTo>
                  <a:pt x="66035" y="4881"/>
                </a:lnTo>
                <a:lnTo>
                  <a:pt x="71520" y="8745"/>
                </a:lnTo>
                <a:lnTo>
                  <a:pt x="78846" y="13150"/>
                </a:lnTo>
                <a:lnTo>
                  <a:pt x="87395" y="17917"/>
                </a:lnTo>
                <a:lnTo>
                  <a:pt x="96762" y="22925"/>
                </a:lnTo>
                <a:lnTo>
                  <a:pt x="104839" y="28095"/>
                </a:lnTo>
                <a:lnTo>
                  <a:pt x="112055" y="33370"/>
                </a:lnTo>
                <a:lnTo>
                  <a:pt x="118701" y="38718"/>
                </a:lnTo>
                <a:lnTo>
                  <a:pt x="124966" y="45944"/>
                </a:lnTo>
                <a:lnTo>
                  <a:pt x="130974" y="54420"/>
                </a:lnTo>
                <a:lnTo>
                  <a:pt x="136812" y="63733"/>
                </a:lnTo>
                <a:lnTo>
                  <a:pt x="144373" y="73600"/>
                </a:lnTo>
                <a:lnTo>
                  <a:pt x="153078" y="83839"/>
                </a:lnTo>
                <a:lnTo>
                  <a:pt x="162550" y="94325"/>
                </a:lnTo>
                <a:lnTo>
                  <a:pt x="170697" y="106806"/>
                </a:lnTo>
                <a:lnTo>
                  <a:pt x="177960" y="120616"/>
                </a:lnTo>
                <a:lnTo>
                  <a:pt x="184635" y="135315"/>
                </a:lnTo>
                <a:lnTo>
                  <a:pt x="190919" y="150604"/>
                </a:lnTo>
                <a:lnTo>
                  <a:pt x="196943" y="166286"/>
                </a:lnTo>
                <a:lnTo>
                  <a:pt x="202792" y="182232"/>
                </a:lnTo>
                <a:lnTo>
                  <a:pt x="206690" y="200183"/>
                </a:lnTo>
                <a:lnTo>
                  <a:pt x="209290" y="219471"/>
                </a:lnTo>
                <a:lnTo>
                  <a:pt x="211023" y="239649"/>
                </a:lnTo>
                <a:lnTo>
                  <a:pt x="212178" y="260422"/>
                </a:lnTo>
                <a:lnTo>
                  <a:pt x="213462" y="303024"/>
                </a:lnTo>
                <a:lnTo>
                  <a:pt x="211972" y="326464"/>
                </a:lnTo>
                <a:lnTo>
                  <a:pt x="209145" y="351242"/>
                </a:lnTo>
                <a:lnTo>
                  <a:pt x="205425" y="376909"/>
                </a:lnTo>
                <a:lnTo>
                  <a:pt x="196405" y="429831"/>
                </a:lnTo>
                <a:lnTo>
                  <a:pt x="191433" y="456755"/>
                </a:lnTo>
                <a:lnTo>
                  <a:pt x="184452" y="482023"/>
                </a:lnTo>
                <a:lnTo>
                  <a:pt x="176132" y="506190"/>
                </a:lnTo>
                <a:lnTo>
                  <a:pt x="148492" y="576484"/>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6" name="SMARTInkAnnotation78"/>
          <p:cNvSpPr/>
          <p:nvPr/>
        </p:nvSpPr>
        <p:spPr bwMode="auto">
          <a:xfrm>
            <a:off x="16188266" y="9012911"/>
            <a:ext cx="195699" cy="625133"/>
          </a:xfrm>
          <a:custGeom>
            <a:avLst/>
            <a:gdLst/>
            <a:ahLst/>
            <a:cxnLst/>
            <a:rect l="0" t="0" r="0" b="0"/>
            <a:pathLst>
              <a:path w="195699" h="625133">
                <a:moveTo>
                  <a:pt x="181490" y="15792"/>
                </a:moveTo>
                <a:lnTo>
                  <a:pt x="181490" y="1611"/>
                </a:lnTo>
                <a:lnTo>
                  <a:pt x="183324" y="847"/>
                </a:lnTo>
                <a:lnTo>
                  <a:pt x="186381" y="339"/>
                </a:lnTo>
                <a:lnTo>
                  <a:pt x="190251" y="0"/>
                </a:lnTo>
                <a:lnTo>
                  <a:pt x="192830" y="1604"/>
                </a:lnTo>
                <a:lnTo>
                  <a:pt x="194551" y="4504"/>
                </a:lnTo>
                <a:lnTo>
                  <a:pt x="195698" y="8266"/>
                </a:lnTo>
                <a:lnTo>
                  <a:pt x="194629" y="10775"/>
                </a:lnTo>
                <a:lnTo>
                  <a:pt x="192081" y="12448"/>
                </a:lnTo>
                <a:lnTo>
                  <a:pt x="183584" y="15132"/>
                </a:lnTo>
                <a:lnTo>
                  <a:pt x="182885" y="17182"/>
                </a:lnTo>
                <a:lnTo>
                  <a:pt x="181767" y="33623"/>
                </a:lnTo>
                <a:lnTo>
                  <a:pt x="181546" y="54494"/>
                </a:lnTo>
                <a:lnTo>
                  <a:pt x="181508" y="79519"/>
                </a:lnTo>
                <a:lnTo>
                  <a:pt x="179670" y="89389"/>
                </a:lnTo>
                <a:lnTo>
                  <a:pt x="176610" y="99629"/>
                </a:lnTo>
                <a:lnTo>
                  <a:pt x="172737" y="110116"/>
                </a:lnTo>
                <a:lnTo>
                  <a:pt x="168322" y="120766"/>
                </a:lnTo>
                <a:lnTo>
                  <a:pt x="163545" y="131528"/>
                </a:lnTo>
                <a:lnTo>
                  <a:pt x="158528" y="142363"/>
                </a:lnTo>
                <a:lnTo>
                  <a:pt x="155183" y="155076"/>
                </a:lnTo>
                <a:lnTo>
                  <a:pt x="152952" y="169042"/>
                </a:lnTo>
                <a:lnTo>
                  <a:pt x="151465" y="183842"/>
                </a:lnTo>
                <a:lnTo>
                  <a:pt x="148642" y="199200"/>
                </a:lnTo>
                <a:lnTo>
                  <a:pt x="144925" y="214928"/>
                </a:lnTo>
                <a:lnTo>
                  <a:pt x="140615" y="230905"/>
                </a:lnTo>
                <a:lnTo>
                  <a:pt x="130935" y="263296"/>
                </a:lnTo>
                <a:lnTo>
                  <a:pt x="104357" y="345271"/>
                </a:lnTo>
                <a:lnTo>
                  <a:pt x="60493" y="476983"/>
                </a:lnTo>
                <a:lnTo>
                  <a:pt x="54994" y="491623"/>
                </a:lnTo>
                <a:lnTo>
                  <a:pt x="49496" y="505044"/>
                </a:lnTo>
                <a:lnTo>
                  <a:pt x="43996" y="517650"/>
                </a:lnTo>
                <a:lnTo>
                  <a:pt x="32998" y="541418"/>
                </a:lnTo>
                <a:lnTo>
                  <a:pt x="27499" y="552881"/>
                </a:lnTo>
                <a:lnTo>
                  <a:pt x="21388" y="570497"/>
                </a:lnTo>
                <a:lnTo>
                  <a:pt x="19759" y="577757"/>
                </a:lnTo>
                <a:lnTo>
                  <a:pt x="16839" y="584428"/>
                </a:lnTo>
                <a:lnTo>
                  <a:pt x="13060" y="590704"/>
                </a:lnTo>
                <a:lnTo>
                  <a:pt x="8707" y="596718"/>
                </a:lnTo>
                <a:lnTo>
                  <a:pt x="3870" y="608282"/>
                </a:lnTo>
                <a:lnTo>
                  <a:pt x="20" y="625132"/>
                </a:lnTo>
                <a:lnTo>
                  <a:pt x="0" y="592276"/>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7" name="SMARTInkAnnotation79"/>
          <p:cNvSpPr/>
          <p:nvPr/>
        </p:nvSpPr>
        <p:spPr bwMode="auto">
          <a:xfrm>
            <a:off x="16518249" y="9440478"/>
            <a:ext cx="16501" cy="49414"/>
          </a:xfrm>
          <a:custGeom>
            <a:avLst/>
            <a:gdLst/>
            <a:ahLst/>
            <a:cxnLst/>
            <a:rect l="0" t="0" r="0" b="0"/>
            <a:pathLst>
              <a:path w="16501" h="49414">
                <a:moveTo>
                  <a:pt x="16500" y="49413"/>
                </a:moveTo>
                <a:lnTo>
                  <a:pt x="203" y="49413"/>
                </a:lnTo>
                <a:lnTo>
                  <a:pt x="135" y="47583"/>
                </a:lnTo>
                <a:lnTo>
                  <a:pt x="8" y="29079"/>
                </a:lnTo>
                <a:lnTo>
                  <a:pt x="0" y="2508"/>
                </a:lnTo>
                <a:lnTo>
                  <a:pt x="1834" y="1672"/>
                </a:lnTo>
                <a:lnTo>
                  <a:pt x="4890" y="1114"/>
                </a:lnTo>
                <a:lnTo>
                  <a:pt x="15821" y="65"/>
                </a:lnTo>
                <a:lnTo>
                  <a:pt x="16046" y="1874"/>
                </a:lnTo>
                <a:lnTo>
                  <a:pt x="16198" y="4911"/>
                </a:lnTo>
                <a:lnTo>
                  <a:pt x="16439" y="14188"/>
                </a:lnTo>
                <a:lnTo>
                  <a:pt x="14626" y="16778"/>
                </a:lnTo>
                <a:lnTo>
                  <a:pt x="11585" y="20336"/>
                </a:lnTo>
                <a:lnTo>
                  <a:pt x="61" y="32876"/>
                </a:lnTo>
                <a:lnTo>
                  <a:pt x="8778" y="24178"/>
                </a:lnTo>
                <a:lnTo>
                  <a:pt x="11350" y="19779"/>
                </a:lnTo>
                <a:lnTo>
                  <a:pt x="13068" y="15016"/>
                </a:lnTo>
                <a:lnTo>
                  <a:pt x="16500" y="0"/>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8" name="SMARTInkAnnotation80"/>
          <p:cNvSpPr/>
          <p:nvPr/>
        </p:nvSpPr>
        <p:spPr bwMode="auto">
          <a:xfrm>
            <a:off x="16815526" y="8929895"/>
            <a:ext cx="197699" cy="279684"/>
          </a:xfrm>
          <a:custGeom>
            <a:avLst/>
            <a:gdLst/>
            <a:ahLst/>
            <a:cxnLst/>
            <a:rect l="0" t="0" r="0" b="0"/>
            <a:pathLst>
              <a:path w="197699" h="279684">
                <a:moveTo>
                  <a:pt x="197698" y="16453"/>
                </a:moveTo>
                <a:lnTo>
                  <a:pt x="197698" y="2271"/>
                </a:lnTo>
                <a:lnTo>
                  <a:pt x="195865" y="1508"/>
                </a:lnTo>
                <a:lnTo>
                  <a:pt x="192808" y="999"/>
                </a:lnTo>
                <a:lnTo>
                  <a:pt x="181877" y="41"/>
                </a:lnTo>
                <a:lnTo>
                  <a:pt x="172642" y="0"/>
                </a:lnTo>
                <a:lnTo>
                  <a:pt x="169994" y="1824"/>
                </a:lnTo>
                <a:lnTo>
                  <a:pt x="168231" y="4870"/>
                </a:lnTo>
                <a:lnTo>
                  <a:pt x="167054" y="8731"/>
                </a:lnTo>
                <a:lnTo>
                  <a:pt x="164436" y="11305"/>
                </a:lnTo>
                <a:lnTo>
                  <a:pt x="160856" y="13021"/>
                </a:lnTo>
                <a:lnTo>
                  <a:pt x="156640" y="14164"/>
                </a:lnTo>
                <a:lnTo>
                  <a:pt x="151993" y="14928"/>
                </a:lnTo>
                <a:lnTo>
                  <a:pt x="147063" y="15436"/>
                </a:lnTo>
                <a:lnTo>
                  <a:pt x="141941" y="15775"/>
                </a:lnTo>
                <a:lnTo>
                  <a:pt x="136694" y="16001"/>
                </a:lnTo>
                <a:lnTo>
                  <a:pt x="125976" y="16252"/>
                </a:lnTo>
                <a:lnTo>
                  <a:pt x="120552" y="18150"/>
                </a:lnTo>
                <a:lnTo>
                  <a:pt x="115101" y="21243"/>
                </a:lnTo>
                <a:lnTo>
                  <a:pt x="109636" y="25137"/>
                </a:lnTo>
                <a:lnTo>
                  <a:pt x="104159" y="29564"/>
                </a:lnTo>
                <a:lnTo>
                  <a:pt x="98673" y="34344"/>
                </a:lnTo>
                <a:lnTo>
                  <a:pt x="93181" y="39361"/>
                </a:lnTo>
                <a:lnTo>
                  <a:pt x="85858" y="44536"/>
                </a:lnTo>
                <a:lnTo>
                  <a:pt x="77305" y="49816"/>
                </a:lnTo>
                <a:lnTo>
                  <a:pt x="67938" y="55166"/>
                </a:lnTo>
                <a:lnTo>
                  <a:pt x="59861" y="60562"/>
                </a:lnTo>
                <a:lnTo>
                  <a:pt x="52643" y="65991"/>
                </a:lnTo>
                <a:lnTo>
                  <a:pt x="45997" y="71439"/>
                </a:lnTo>
                <a:lnTo>
                  <a:pt x="39732" y="76903"/>
                </a:lnTo>
                <a:lnTo>
                  <a:pt x="33725" y="82374"/>
                </a:lnTo>
                <a:lnTo>
                  <a:pt x="27886" y="87852"/>
                </a:lnTo>
                <a:lnTo>
                  <a:pt x="22158" y="95164"/>
                </a:lnTo>
                <a:lnTo>
                  <a:pt x="16509" y="103699"/>
                </a:lnTo>
                <a:lnTo>
                  <a:pt x="10909" y="113049"/>
                </a:lnTo>
                <a:lnTo>
                  <a:pt x="7176" y="122943"/>
                </a:lnTo>
                <a:lnTo>
                  <a:pt x="4686" y="133200"/>
                </a:lnTo>
                <a:lnTo>
                  <a:pt x="3026" y="143697"/>
                </a:lnTo>
                <a:lnTo>
                  <a:pt x="1922" y="154355"/>
                </a:lnTo>
                <a:lnTo>
                  <a:pt x="1181" y="165123"/>
                </a:lnTo>
                <a:lnTo>
                  <a:pt x="364" y="185015"/>
                </a:lnTo>
                <a:lnTo>
                  <a:pt x="0" y="199955"/>
                </a:lnTo>
                <a:lnTo>
                  <a:pt x="1736" y="208332"/>
                </a:lnTo>
                <a:lnTo>
                  <a:pt x="4726" y="217576"/>
                </a:lnTo>
                <a:lnTo>
                  <a:pt x="8553" y="227400"/>
                </a:lnTo>
                <a:lnTo>
                  <a:pt x="12937" y="235780"/>
                </a:lnTo>
                <a:lnTo>
                  <a:pt x="17696" y="243195"/>
                </a:lnTo>
                <a:lnTo>
                  <a:pt x="22699" y="249969"/>
                </a:lnTo>
                <a:lnTo>
                  <a:pt x="27868" y="256316"/>
                </a:lnTo>
                <a:lnTo>
                  <a:pt x="33146" y="262376"/>
                </a:lnTo>
                <a:lnTo>
                  <a:pt x="38498" y="268248"/>
                </a:lnTo>
                <a:lnTo>
                  <a:pt x="45735" y="272162"/>
                </a:lnTo>
                <a:lnTo>
                  <a:pt x="54224" y="274770"/>
                </a:lnTo>
                <a:lnTo>
                  <a:pt x="63552" y="276510"/>
                </a:lnTo>
                <a:lnTo>
                  <a:pt x="71601" y="277669"/>
                </a:lnTo>
                <a:lnTo>
                  <a:pt x="78802" y="278442"/>
                </a:lnTo>
                <a:lnTo>
                  <a:pt x="85436" y="278958"/>
                </a:lnTo>
                <a:lnTo>
                  <a:pt x="91692" y="279303"/>
                </a:lnTo>
                <a:lnTo>
                  <a:pt x="103531" y="279683"/>
                </a:lnTo>
                <a:lnTo>
                  <a:pt x="111087" y="277955"/>
                </a:lnTo>
                <a:lnTo>
                  <a:pt x="119792" y="274973"/>
                </a:lnTo>
                <a:lnTo>
                  <a:pt x="129263" y="271154"/>
                </a:lnTo>
                <a:lnTo>
                  <a:pt x="137407" y="266779"/>
                </a:lnTo>
                <a:lnTo>
                  <a:pt x="144671" y="262032"/>
                </a:lnTo>
                <a:lnTo>
                  <a:pt x="151348" y="257036"/>
                </a:lnTo>
                <a:lnTo>
                  <a:pt x="157633" y="251876"/>
                </a:lnTo>
                <a:lnTo>
                  <a:pt x="163655" y="246606"/>
                </a:lnTo>
                <a:lnTo>
                  <a:pt x="169504" y="241263"/>
                </a:lnTo>
                <a:lnTo>
                  <a:pt x="173400" y="234040"/>
                </a:lnTo>
                <a:lnTo>
                  <a:pt x="176000" y="225565"/>
                </a:lnTo>
                <a:lnTo>
                  <a:pt x="177733" y="216255"/>
                </a:lnTo>
                <a:lnTo>
                  <a:pt x="180722" y="208218"/>
                </a:lnTo>
                <a:lnTo>
                  <a:pt x="184546" y="201030"/>
                </a:lnTo>
                <a:lnTo>
                  <a:pt x="188931" y="194408"/>
                </a:lnTo>
                <a:lnTo>
                  <a:pt x="191853" y="186332"/>
                </a:lnTo>
                <a:lnTo>
                  <a:pt x="193800" y="177289"/>
                </a:lnTo>
                <a:lnTo>
                  <a:pt x="195101" y="167599"/>
                </a:lnTo>
                <a:lnTo>
                  <a:pt x="195966" y="159311"/>
                </a:lnTo>
                <a:lnTo>
                  <a:pt x="196544" y="151954"/>
                </a:lnTo>
                <a:lnTo>
                  <a:pt x="196929" y="145219"/>
                </a:lnTo>
                <a:lnTo>
                  <a:pt x="197355" y="132856"/>
                </a:lnTo>
                <a:lnTo>
                  <a:pt x="197595" y="110726"/>
                </a:lnTo>
                <a:lnTo>
                  <a:pt x="197631" y="101263"/>
                </a:lnTo>
                <a:lnTo>
                  <a:pt x="195819" y="94955"/>
                </a:lnTo>
                <a:lnTo>
                  <a:pt x="192777" y="90748"/>
                </a:lnTo>
                <a:lnTo>
                  <a:pt x="181877" y="82829"/>
                </a:lnTo>
                <a:lnTo>
                  <a:pt x="176612" y="87436"/>
                </a:lnTo>
                <a:lnTo>
                  <a:pt x="168163" y="95584"/>
                </a:lnTo>
                <a:lnTo>
                  <a:pt x="148201" y="115278"/>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09" name="SMARTInkAnnotation81"/>
          <p:cNvSpPr/>
          <p:nvPr/>
        </p:nvSpPr>
        <p:spPr bwMode="auto">
          <a:xfrm>
            <a:off x="16785293" y="9226355"/>
            <a:ext cx="226936" cy="309612"/>
          </a:xfrm>
          <a:custGeom>
            <a:avLst/>
            <a:gdLst/>
            <a:ahLst/>
            <a:cxnLst/>
            <a:rect l="0" t="0" r="0" b="0"/>
            <a:pathLst>
              <a:path w="226936" h="309612">
                <a:moveTo>
                  <a:pt x="95937" y="16471"/>
                </a:moveTo>
                <a:lnTo>
                  <a:pt x="57153" y="55188"/>
                </a:lnTo>
                <a:lnTo>
                  <a:pt x="51749" y="62414"/>
                </a:lnTo>
                <a:lnTo>
                  <a:pt x="46314" y="70891"/>
                </a:lnTo>
                <a:lnTo>
                  <a:pt x="40855" y="80203"/>
                </a:lnTo>
                <a:lnTo>
                  <a:pt x="37217" y="90071"/>
                </a:lnTo>
                <a:lnTo>
                  <a:pt x="34793" y="100310"/>
                </a:lnTo>
                <a:lnTo>
                  <a:pt x="33177" y="110795"/>
                </a:lnTo>
                <a:lnTo>
                  <a:pt x="30264" y="121447"/>
                </a:lnTo>
                <a:lnTo>
                  <a:pt x="26489" y="132207"/>
                </a:lnTo>
                <a:lnTo>
                  <a:pt x="22142" y="143041"/>
                </a:lnTo>
                <a:lnTo>
                  <a:pt x="17407" y="153925"/>
                </a:lnTo>
                <a:lnTo>
                  <a:pt x="7262" y="175777"/>
                </a:lnTo>
                <a:lnTo>
                  <a:pt x="3822" y="186729"/>
                </a:lnTo>
                <a:lnTo>
                  <a:pt x="1527" y="197690"/>
                </a:lnTo>
                <a:lnTo>
                  <a:pt x="0" y="208658"/>
                </a:lnTo>
                <a:lnTo>
                  <a:pt x="814" y="219630"/>
                </a:lnTo>
                <a:lnTo>
                  <a:pt x="3189" y="230607"/>
                </a:lnTo>
                <a:lnTo>
                  <a:pt x="6606" y="241583"/>
                </a:lnTo>
                <a:lnTo>
                  <a:pt x="10719" y="250730"/>
                </a:lnTo>
                <a:lnTo>
                  <a:pt x="15292" y="258659"/>
                </a:lnTo>
                <a:lnTo>
                  <a:pt x="20176" y="265776"/>
                </a:lnTo>
                <a:lnTo>
                  <a:pt x="25264" y="272349"/>
                </a:lnTo>
                <a:lnTo>
                  <a:pt x="30488" y="278563"/>
                </a:lnTo>
                <a:lnTo>
                  <a:pt x="35806" y="284533"/>
                </a:lnTo>
                <a:lnTo>
                  <a:pt x="43016" y="290346"/>
                </a:lnTo>
                <a:lnTo>
                  <a:pt x="51492" y="296050"/>
                </a:lnTo>
                <a:lnTo>
                  <a:pt x="60806" y="301683"/>
                </a:lnTo>
                <a:lnTo>
                  <a:pt x="68850" y="305438"/>
                </a:lnTo>
                <a:lnTo>
                  <a:pt x="76047" y="307943"/>
                </a:lnTo>
                <a:lnTo>
                  <a:pt x="82677" y="309611"/>
                </a:lnTo>
                <a:lnTo>
                  <a:pt x="92596" y="308893"/>
                </a:lnTo>
                <a:lnTo>
                  <a:pt x="104710" y="306586"/>
                </a:lnTo>
                <a:lnTo>
                  <a:pt x="118285" y="303216"/>
                </a:lnTo>
                <a:lnTo>
                  <a:pt x="131002" y="300970"/>
                </a:lnTo>
                <a:lnTo>
                  <a:pt x="143145" y="299473"/>
                </a:lnTo>
                <a:lnTo>
                  <a:pt x="154906" y="298474"/>
                </a:lnTo>
                <a:lnTo>
                  <a:pt x="164581" y="295978"/>
                </a:lnTo>
                <a:lnTo>
                  <a:pt x="172866" y="292485"/>
                </a:lnTo>
                <a:lnTo>
                  <a:pt x="180222" y="288326"/>
                </a:lnTo>
                <a:lnTo>
                  <a:pt x="186958" y="283723"/>
                </a:lnTo>
                <a:lnTo>
                  <a:pt x="193281" y="278824"/>
                </a:lnTo>
                <a:lnTo>
                  <a:pt x="199332" y="273728"/>
                </a:lnTo>
                <a:lnTo>
                  <a:pt x="205197" y="268500"/>
                </a:lnTo>
                <a:lnTo>
                  <a:pt x="216604" y="257812"/>
                </a:lnTo>
                <a:lnTo>
                  <a:pt x="220379" y="250570"/>
                </a:lnTo>
                <a:lnTo>
                  <a:pt x="222895" y="242082"/>
                </a:lnTo>
                <a:lnTo>
                  <a:pt x="224574" y="232761"/>
                </a:lnTo>
                <a:lnTo>
                  <a:pt x="225692" y="224719"/>
                </a:lnTo>
                <a:lnTo>
                  <a:pt x="226439" y="217527"/>
                </a:lnTo>
                <a:lnTo>
                  <a:pt x="226935" y="210902"/>
                </a:lnTo>
                <a:lnTo>
                  <a:pt x="225433" y="202825"/>
                </a:lnTo>
                <a:lnTo>
                  <a:pt x="222601" y="193779"/>
                </a:lnTo>
                <a:lnTo>
                  <a:pt x="218877" y="184091"/>
                </a:lnTo>
                <a:lnTo>
                  <a:pt x="214562" y="173970"/>
                </a:lnTo>
                <a:lnTo>
                  <a:pt x="204879" y="152964"/>
                </a:lnTo>
                <a:lnTo>
                  <a:pt x="189121" y="120561"/>
                </a:lnTo>
                <a:lnTo>
                  <a:pt x="181891" y="109657"/>
                </a:lnTo>
                <a:lnTo>
                  <a:pt x="173405" y="98725"/>
                </a:lnTo>
                <a:lnTo>
                  <a:pt x="164082" y="87777"/>
                </a:lnTo>
                <a:lnTo>
                  <a:pt x="157865" y="78649"/>
                </a:lnTo>
                <a:lnTo>
                  <a:pt x="153723" y="70735"/>
                </a:lnTo>
                <a:lnTo>
                  <a:pt x="150959" y="63627"/>
                </a:lnTo>
                <a:lnTo>
                  <a:pt x="147286" y="55229"/>
                </a:lnTo>
                <a:lnTo>
                  <a:pt x="138313" y="36137"/>
                </a:lnTo>
                <a:lnTo>
                  <a:pt x="133355" y="29582"/>
                </a:lnTo>
                <a:lnTo>
                  <a:pt x="128214" y="25211"/>
                </a:lnTo>
                <a:lnTo>
                  <a:pt x="122956" y="22298"/>
                </a:lnTo>
                <a:lnTo>
                  <a:pt x="117615" y="18526"/>
                </a:lnTo>
                <a:lnTo>
                  <a:pt x="112223" y="14181"/>
                </a:lnTo>
                <a:lnTo>
                  <a:pt x="95937" y="0"/>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10" name="SMARTInkAnnotation82"/>
          <p:cNvSpPr/>
          <p:nvPr/>
        </p:nvSpPr>
        <p:spPr bwMode="auto">
          <a:xfrm>
            <a:off x="17211280" y="9398742"/>
            <a:ext cx="428142" cy="272331"/>
          </a:xfrm>
          <a:custGeom>
            <a:avLst/>
            <a:gdLst/>
            <a:ahLst/>
            <a:cxnLst/>
            <a:rect l="0" t="0" r="0" b="0"/>
            <a:pathLst>
              <a:path w="428142" h="272331">
                <a:moveTo>
                  <a:pt x="49431" y="8794"/>
                </a:moveTo>
                <a:lnTo>
                  <a:pt x="49431" y="103118"/>
                </a:lnTo>
                <a:lnTo>
                  <a:pt x="47597" y="113770"/>
                </a:lnTo>
                <a:lnTo>
                  <a:pt x="44541" y="124530"/>
                </a:lnTo>
                <a:lnTo>
                  <a:pt x="40672" y="135364"/>
                </a:lnTo>
                <a:lnTo>
                  <a:pt x="36259" y="144417"/>
                </a:lnTo>
                <a:lnTo>
                  <a:pt x="31483" y="152283"/>
                </a:lnTo>
                <a:lnTo>
                  <a:pt x="26466" y="159356"/>
                </a:lnTo>
                <a:lnTo>
                  <a:pt x="23121" y="167732"/>
                </a:lnTo>
                <a:lnTo>
                  <a:pt x="20891" y="176977"/>
                </a:lnTo>
                <a:lnTo>
                  <a:pt x="19405" y="186798"/>
                </a:lnTo>
                <a:lnTo>
                  <a:pt x="16582" y="195179"/>
                </a:lnTo>
                <a:lnTo>
                  <a:pt x="12862" y="202594"/>
                </a:lnTo>
                <a:lnTo>
                  <a:pt x="8553" y="209368"/>
                </a:lnTo>
                <a:lnTo>
                  <a:pt x="5680" y="215715"/>
                </a:lnTo>
                <a:lnTo>
                  <a:pt x="3764" y="221776"/>
                </a:lnTo>
                <a:lnTo>
                  <a:pt x="156" y="238357"/>
                </a:lnTo>
                <a:lnTo>
                  <a:pt x="0" y="230339"/>
                </a:lnTo>
                <a:lnTo>
                  <a:pt x="1810" y="226035"/>
                </a:lnTo>
                <a:lnTo>
                  <a:pt x="4851" y="221335"/>
                </a:lnTo>
                <a:lnTo>
                  <a:pt x="8712" y="216372"/>
                </a:lnTo>
                <a:lnTo>
                  <a:pt x="11284" y="211233"/>
                </a:lnTo>
                <a:lnTo>
                  <a:pt x="13000" y="205977"/>
                </a:lnTo>
                <a:lnTo>
                  <a:pt x="14145" y="200643"/>
                </a:lnTo>
                <a:lnTo>
                  <a:pt x="16740" y="193427"/>
                </a:lnTo>
                <a:lnTo>
                  <a:pt x="20304" y="184955"/>
                </a:lnTo>
                <a:lnTo>
                  <a:pt x="24513" y="175648"/>
                </a:lnTo>
                <a:lnTo>
                  <a:pt x="34080" y="155546"/>
                </a:lnTo>
                <a:lnTo>
                  <a:pt x="39197" y="145061"/>
                </a:lnTo>
                <a:lnTo>
                  <a:pt x="46274" y="134411"/>
                </a:lnTo>
                <a:lnTo>
                  <a:pt x="54660" y="123650"/>
                </a:lnTo>
                <a:lnTo>
                  <a:pt x="63915" y="112817"/>
                </a:lnTo>
                <a:lnTo>
                  <a:pt x="71919" y="101934"/>
                </a:lnTo>
                <a:lnTo>
                  <a:pt x="79089" y="91018"/>
                </a:lnTo>
                <a:lnTo>
                  <a:pt x="85701" y="80082"/>
                </a:lnTo>
                <a:lnTo>
                  <a:pt x="93778" y="70960"/>
                </a:lnTo>
                <a:lnTo>
                  <a:pt x="102828" y="63049"/>
                </a:lnTo>
                <a:lnTo>
                  <a:pt x="112526" y="55944"/>
                </a:lnTo>
                <a:lnTo>
                  <a:pt x="120826" y="49378"/>
                </a:lnTo>
                <a:lnTo>
                  <a:pt x="128193" y="43171"/>
                </a:lnTo>
                <a:lnTo>
                  <a:pt x="134937" y="37202"/>
                </a:lnTo>
                <a:lnTo>
                  <a:pt x="147319" y="25690"/>
                </a:lnTo>
                <a:lnTo>
                  <a:pt x="153187" y="20058"/>
                </a:lnTo>
                <a:lnTo>
                  <a:pt x="160765" y="16303"/>
                </a:lnTo>
                <a:lnTo>
                  <a:pt x="169485" y="13801"/>
                </a:lnTo>
                <a:lnTo>
                  <a:pt x="178964" y="12132"/>
                </a:lnTo>
                <a:lnTo>
                  <a:pt x="187117" y="11019"/>
                </a:lnTo>
                <a:lnTo>
                  <a:pt x="194386" y="10277"/>
                </a:lnTo>
                <a:lnTo>
                  <a:pt x="201065" y="9784"/>
                </a:lnTo>
                <a:lnTo>
                  <a:pt x="207350" y="11284"/>
                </a:lnTo>
                <a:lnTo>
                  <a:pt x="219224" y="17831"/>
                </a:lnTo>
                <a:lnTo>
                  <a:pt x="227454" y="23062"/>
                </a:lnTo>
                <a:lnTo>
                  <a:pt x="230443" y="27456"/>
                </a:lnTo>
                <a:lnTo>
                  <a:pt x="234268" y="34047"/>
                </a:lnTo>
                <a:lnTo>
                  <a:pt x="238652" y="42100"/>
                </a:lnTo>
                <a:lnTo>
                  <a:pt x="241574" y="49299"/>
                </a:lnTo>
                <a:lnTo>
                  <a:pt x="243523" y="55928"/>
                </a:lnTo>
                <a:lnTo>
                  <a:pt x="244822" y="62178"/>
                </a:lnTo>
                <a:lnTo>
                  <a:pt x="245687" y="70006"/>
                </a:lnTo>
                <a:lnTo>
                  <a:pt x="246265" y="78883"/>
                </a:lnTo>
                <a:lnTo>
                  <a:pt x="246907" y="96678"/>
                </a:lnTo>
                <a:lnTo>
                  <a:pt x="247191" y="110688"/>
                </a:lnTo>
                <a:lnTo>
                  <a:pt x="245434" y="118815"/>
                </a:lnTo>
                <a:lnTo>
                  <a:pt x="242430" y="127894"/>
                </a:lnTo>
                <a:lnTo>
                  <a:pt x="233195" y="151277"/>
                </a:lnTo>
                <a:lnTo>
                  <a:pt x="231930" y="159355"/>
                </a:lnTo>
                <a:lnTo>
                  <a:pt x="231119" y="170710"/>
                </a:lnTo>
                <a:lnTo>
                  <a:pt x="226121" y="177142"/>
                </a:lnTo>
                <a:lnTo>
                  <a:pt x="222222" y="181420"/>
                </a:lnTo>
                <a:lnTo>
                  <a:pt x="219622" y="182441"/>
                </a:lnTo>
                <a:lnTo>
                  <a:pt x="217889" y="181293"/>
                </a:lnTo>
                <a:lnTo>
                  <a:pt x="215106" y="175043"/>
                </a:lnTo>
                <a:lnTo>
                  <a:pt x="219616" y="169308"/>
                </a:lnTo>
                <a:lnTo>
                  <a:pt x="223384" y="165216"/>
                </a:lnTo>
                <a:lnTo>
                  <a:pt x="225896" y="158828"/>
                </a:lnTo>
                <a:lnTo>
                  <a:pt x="227572" y="150909"/>
                </a:lnTo>
                <a:lnTo>
                  <a:pt x="228686" y="141969"/>
                </a:lnTo>
                <a:lnTo>
                  <a:pt x="233097" y="134180"/>
                </a:lnTo>
                <a:lnTo>
                  <a:pt x="239706" y="127157"/>
                </a:lnTo>
                <a:lnTo>
                  <a:pt x="247777" y="120644"/>
                </a:lnTo>
                <a:lnTo>
                  <a:pt x="254990" y="112643"/>
                </a:lnTo>
                <a:lnTo>
                  <a:pt x="261633" y="103648"/>
                </a:lnTo>
                <a:lnTo>
                  <a:pt x="267895" y="93991"/>
                </a:lnTo>
                <a:lnTo>
                  <a:pt x="273904" y="83893"/>
                </a:lnTo>
                <a:lnTo>
                  <a:pt x="279742" y="73501"/>
                </a:lnTo>
                <a:lnTo>
                  <a:pt x="285468" y="62913"/>
                </a:lnTo>
                <a:lnTo>
                  <a:pt x="292949" y="54024"/>
                </a:lnTo>
                <a:lnTo>
                  <a:pt x="301606" y="46268"/>
                </a:lnTo>
                <a:lnTo>
                  <a:pt x="311041" y="39267"/>
                </a:lnTo>
                <a:lnTo>
                  <a:pt x="319168" y="32770"/>
                </a:lnTo>
                <a:lnTo>
                  <a:pt x="326415" y="26608"/>
                </a:lnTo>
                <a:lnTo>
                  <a:pt x="333082" y="20670"/>
                </a:lnTo>
                <a:lnTo>
                  <a:pt x="341193" y="16712"/>
                </a:lnTo>
                <a:lnTo>
                  <a:pt x="350265" y="14073"/>
                </a:lnTo>
                <a:lnTo>
                  <a:pt x="359982" y="12313"/>
                </a:lnTo>
                <a:lnTo>
                  <a:pt x="368292" y="9310"/>
                </a:lnTo>
                <a:lnTo>
                  <a:pt x="375667" y="5478"/>
                </a:lnTo>
                <a:lnTo>
                  <a:pt x="382414" y="1094"/>
                </a:lnTo>
                <a:lnTo>
                  <a:pt x="388745" y="0"/>
                </a:lnTo>
                <a:lnTo>
                  <a:pt x="394802" y="1102"/>
                </a:lnTo>
                <a:lnTo>
                  <a:pt x="408933" y="7274"/>
                </a:lnTo>
                <a:lnTo>
                  <a:pt x="415754" y="12998"/>
                </a:lnTo>
                <a:lnTo>
                  <a:pt x="420138" y="17087"/>
                </a:lnTo>
                <a:lnTo>
                  <a:pt x="423064" y="23474"/>
                </a:lnTo>
                <a:lnTo>
                  <a:pt x="425012" y="31390"/>
                </a:lnTo>
                <a:lnTo>
                  <a:pt x="426312" y="40330"/>
                </a:lnTo>
                <a:lnTo>
                  <a:pt x="427178" y="48119"/>
                </a:lnTo>
                <a:lnTo>
                  <a:pt x="427757" y="55142"/>
                </a:lnTo>
                <a:lnTo>
                  <a:pt x="428141" y="61654"/>
                </a:lnTo>
                <a:lnTo>
                  <a:pt x="426564" y="69655"/>
                </a:lnTo>
                <a:lnTo>
                  <a:pt x="423681" y="78650"/>
                </a:lnTo>
                <a:lnTo>
                  <a:pt x="419924" y="88307"/>
                </a:lnTo>
                <a:lnTo>
                  <a:pt x="417419" y="98405"/>
                </a:lnTo>
                <a:lnTo>
                  <a:pt x="415751" y="108797"/>
                </a:lnTo>
                <a:lnTo>
                  <a:pt x="414636" y="119385"/>
                </a:lnTo>
                <a:lnTo>
                  <a:pt x="413895" y="130105"/>
                </a:lnTo>
                <a:lnTo>
                  <a:pt x="413402" y="140911"/>
                </a:lnTo>
                <a:lnTo>
                  <a:pt x="413072" y="151775"/>
                </a:lnTo>
                <a:lnTo>
                  <a:pt x="411016" y="160848"/>
                </a:lnTo>
                <a:lnTo>
                  <a:pt x="407814" y="168727"/>
                </a:lnTo>
                <a:lnTo>
                  <a:pt x="403848" y="175809"/>
                </a:lnTo>
                <a:lnTo>
                  <a:pt x="401203" y="184191"/>
                </a:lnTo>
                <a:lnTo>
                  <a:pt x="399439" y="193439"/>
                </a:lnTo>
                <a:lnTo>
                  <a:pt x="398262" y="203265"/>
                </a:lnTo>
                <a:lnTo>
                  <a:pt x="395647" y="211647"/>
                </a:lnTo>
                <a:lnTo>
                  <a:pt x="392069" y="219062"/>
                </a:lnTo>
                <a:lnTo>
                  <a:pt x="387850" y="225837"/>
                </a:lnTo>
                <a:lnTo>
                  <a:pt x="385038" y="232185"/>
                </a:lnTo>
                <a:lnTo>
                  <a:pt x="383164" y="238246"/>
                </a:lnTo>
                <a:lnTo>
                  <a:pt x="380153" y="252379"/>
                </a:lnTo>
                <a:lnTo>
                  <a:pt x="379742" y="259193"/>
                </a:lnTo>
                <a:lnTo>
                  <a:pt x="379412" y="272330"/>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11" name="SMARTInkAnnotation83"/>
          <p:cNvSpPr/>
          <p:nvPr/>
        </p:nvSpPr>
        <p:spPr bwMode="auto">
          <a:xfrm>
            <a:off x="17730819" y="9424007"/>
            <a:ext cx="188814" cy="227796"/>
          </a:xfrm>
          <a:custGeom>
            <a:avLst/>
            <a:gdLst/>
            <a:ahLst/>
            <a:cxnLst/>
            <a:rect l="0" t="0" r="0" b="0"/>
            <a:pathLst>
              <a:path w="188814" h="227796">
                <a:moveTo>
                  <a:pt x="156858" y="49413"/>
                </a:moveTo>
                <a:lnTo>
                  <a:pt x="156858" y="58156"/>
                </a:lnTo>
                <a:lnTo>
                  <a:pt x="155027" y="60733"/>
                </a:lnTo>
                <a:lnTo>
                  <a:pt x="151969" y="62450"/>
                </a:lnTo>
                <a:lnTo>
                  <a:pt x="148101" y="63595"/>
                </a:lnTo>
                <a:lnTo>
                  <a:pt x="141854" y="64358"/>
                </a:lnTo>
                <a:lnTo>
                  <a:pt x="134022" y="64867"/>
                </a:lnTo>
                <a:lnTo>
                  <a:pt x="125135" y="65206"/>
                </a:lnTo>
                <a:lnTo>
                  <a:pt x="117377" y="67262"/>
                </a:lnTo>
                <a:lnTo>
                  <a:pt x="110373" y="70464"/>
                </a:lnTo>
                <a:lnTo>
                  <a:pt x="103869" y="74427"/>
                </a:lnTo>
                <a:lnTo>
                  <a:pt x="95868" y="78900"/>
                </a:lnTo>
                <a:lnTo>
                  <a:pt x="77198" y="88750"/>
                </a:lnTo>
                <a:lnTo>
                  <a:pt x="68921" y="95769"/>
                </a:lnTo>
                <a:lnTo>
                  <a:pt x="61566" y="104108"/>
                </a:lnTo>
                <a:lnTo>
                  <a:pt x="54832" y="113328"/>
                </a:lnTo>
                <a:lnTo>
                  <a:pt x="46677" y="123135"/>
                </a:lnTo>
                <a:lnTo>
                  <a:pt x="37571" y="133332"/>
                </a:lnTo>
                <a:lnTo>
                  <a:pt x="27838" y="143791"/>
                </a:lnTo>
                <a:lnTo>
                  <a:pt x="21345" y="152595"/>
                </a:lnTo>
                <a:lnTo>
                  <a:pt x="17020" y="160292"/>
                </a:lnTo>
                <a:lnTo>
                  <a:pt x="14137" y="167256"/>
                </a:lnTo>
                <a:lnTo>
                  <a:pt x="10380" y="175557"/>
                </a:lnTo>
                <a:lnTo>
                  <a:pt x="1316" y="194542"/>
                </a:lnTo>
                <a:lnTo>
                  <a:pt x="0" y="201070"/>
                </a:lnTo>
                <a:lnTo>
                  <a:pt x="956" y="205421"/>
                </a:lnTo>
                <a:lnTo>
                  <a:pt x="3426" y="208321"/>
                </a:lnTo>
                <a:lnTo>
                  <a:pt x="6906" y="212085"/>
                </a:lnTo>
                <a:lnTo>
                  <a:pt x="15661" y="221148"/>
                </a:lnTo>
                <a:lnTo>
                  <a:pt x="20564" y="224296"/>
                </a:lnTo>
                <a:lnTo>
                  <a:pt x="25662" y="226395"/>
                </a:lnTo>
                <a:lnTo>
                  <a:pt x="30897" y="227795"/>
                </a:lnTo>
                <a:lnTo>
                  <a:pt x="38053" y="226898"/>
                </a:lnTo>
                <a:lnTo>
                  <a:pt x="46490" y="224469"/>
                </a:lnTo>
                <a:lnTo>
                  <a:pt x="55781" y="221021"/>
                </a:lnTo>
                <a:lnTo>
                  <a:pt x="63810" y="218721"/>
                </a:lnTo>
                <a:lnTo>
                  <a:pt x="70994" y="217189"/>
                </a:lnTo>
                <a:lnTo>
                  <a:pt x="77616" y="216167"/>
                </a:lnTo>
                <a:lnTo>
                  <a:pt x="85698" y="213656"/>
                </a:lnTo>
                <a:lnTo>
                  <a:pt x="94753" y="210151"/>
                </a:lnTo>
                <a:lnTo>
                  <a:pt x="104455" y="205985"/>
                </a:lnTo>
                <a:lnTo>
                  <a:pt x="114589" y="199547"/>
                </a:lnTo>
                <a:lnTo>
                  <a:pt x="125012" y="191595"/>
                </a:lnTo>
                <a:lnTo>
                  <a:pt x="135628" y="182634"/>
                </a:lnTo>
                <a:lnTo>
                  <a:pt x="144538" y="174828"/>
                </a:lnTo>
                <a:lnTo>
                  <a:pt x="159326" y="161277"/>
                </a:lnTo>
                <a:lnTo>
                  <a:pt x="177958" y="143359"/>
                </a:lnTo>
                <a:lnTo>
                  <a:pt x="181926" y="135835"/>
                </a:lnTo>
                <a:lnTo>
                  <a:pt x="184570" y="127159"/>
                </a:lnTo>
                <a:lnTo>
                  <a:pt x="186331" y="117714"/>
                </a:lnTo>
                <a:lnTo>
                  <a:pt x="187507" y="109588"/>
                </a:lnTo>
                <a:lnTo>
                  <a:pt x="188290" y="102341"/>
                </a:lnTo>
                <a:lnTo>
                  <a:pt x="188813" y="95679"/>
                </a:lnTo>
                <a:lnTo>
                  <a:pt x="187328" y="87578"/>
                </a:lnTo>
                <a:lnTo>
                  <a:pt x="184505" y="78516"/>
                </a:lnTo>
                <a:lnTo>
                  <a:pt x="180788" y="68816"/>
                </a:lnTo>
                <a:lnTo>
                  <a:pt x="176479" y="60518"/>
                </a:lnTo>
                <a:lnTo>
                  <a:pt x="171772" y="53156"/>
                </a:lnTo>
                <a:lnTo>
                  <a:pt x="166800" y="46417"/>
                </a:lnTo>
                <a:lnTo>
                  <a:pt x="163487" y="40096"/>
                </a:lnTo>
                <a:lnTo>
                  <a:pt x="161278" y="34051"/>
                </a:lnTo>
                <a:lnTo>
                  <a:pt x="159805" y="28190"/>
                </a:lnTo>
                <a:lnTo>
                  <a:pt x="158824" y="22455"/>
                </a:lnTo>
                <a:lnTo>
                  <a:pt x="158168" y="16800"/>
                </a:lnTo>
                <a:lnTo>
                  <a:pt x="156858" y="0"/>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12" name="SMARTInkAnnotation84"/>
          <p:cNvSpPr/>
          <p:nvPr/>
        </p:nvSpPr>
        <p:spPr bwMode="auto">
          <a:xfrm>
            <a:off x="18019894" y="9440478"/>
            <a:ext cx="178889" cy="164710"/>
          </a:xfrm>
          <a:custGeom>
            <a:avLst/>
            <a:gdLst/>
            <a:ahLst/>
            <a:cxnLst/>
            <a:rect l="0" t="0" r="0" b="0"/>
            <a:pathLst>
              <a:path w="178889" h="164710">
                <a:moveTo>
                  <a:pt x="49273" y="0"/>
                </a:moveTo>
                <a:lnTo>
                  <a:pt x="49273" y="52900"/>
                </a:lnTo>
                <a:lnTo>
                  <a:pt x="47442" y="59058"/>
                </a:lnTo>
                <a:lnTo>
                  <a:pt x="44383" y="64994"/>
                </a:lnTo>
                <a:lnTo>
                  <a:pt x="40514" y="70781"/>
                </a:lnTo>
                <a:lnTo>
                  <a:pt x="36102" y="78299"/>
                </a:lnTo>
                <a:lnTo>
                  <a:pt x="31327" y="86971"/>
                </a:lnTo>
                <a:lnTo>
                  <a:pt x="26310" y="96414"/>
                </a:lnTo>
                <a:lnTo>
                  <a:pt x="22964" y="104538"/>
                </a:lnTo>
                <a:lnTo>
                  <a:pt x="20735" y="111785"/>
                </a:lnTo>
                <a:lnTo>
                  <a:pt x="19248" y="118446"/>
                </a:lnTo>
                <a:lnTo>
                  <a:pt x="16424" y="124716"/>
                </a:lnTo>
                <a:lnTo>
                  <a:pt x="12706" y="130726"/>
                </a:lnTo>
                <a:lnTo>
                  <a:pt x="8396" y="136564"/>
                </a:lnTo>
                <a:lnTo>
                  <a:pt x="5525" y="142285"/>
                </a:lnTo>
                <a:lnTo>
                  <a:pt x="3607" y="147930"/>
                </a:lnTo>
                <a:lnTo>
                  <a:pt x="0" y="163727"/>
                </a:lnTo>
                <a:lnTo>
                  <a:pt x="4764" y="159393"/>
                </a:lnTo>
                <a:lnTo>
                  <a:pt x="24361" y="140147"/>
                </a:lnTo>
                <a:lnTo>
                  <a:pt x="71340" y="93268"/>
                </a:lnTo>
                <a:lnTo>
                  <a:pt x="76817" y="89630"/>
                </a:lnTo>
                <a:lnTo>
                  <a:pt x="82302" y="87206"/>
                </a:lnTo>
                <a:lnTo>
                  <a:pt x="87793" y="85589"/>
                </a:lnTo>
                <a:lnTo>
                  <a:pt x="93286" y="84510"/>
                </a:lnTo>
                <a:lnTo>
                  <a:pt x="98778" y="83792"/>
                </a:lnTo>
                <a:lnTo>
                  <a:pt x="104279" y="83313"/>
                </a:lnTo>
                <a:lnTo>
                  <a:pt x="109773" y="82993"/>
                </a:lnTo>
                <a:lnTo>
                  <a:pt x="120771" y="82638"/>
                </a:lnTo>
                <a:lnTo>
                  <a:pt x="126271" y="80714"/>
                </a:lnTo>
                <a:lnTo>
                  <a:pt x="131770" y="77601"/>
                </a:lnTo>
                <a:lnTo>
                  <a:pt x="137269" y="73695"/>
                </a:lnTo>
                <a:lnTo>
                  <a:pt x="142769" y="72921"/>
                </a:lnTo>
                <a:lnTo>
                  <a:pt x="148268" y="74236"/>
                </a:lnTo>
                <a:lnTo>
                  <a:pt x="161508" y="80752"/>
                </a:lnTo>
                <a:lnTo>
                  <a:pt x="162595" y="83116"/>
                </a:lnTo>
                <a:lnTo>
                  <a:pt x="163320" y="86523"/>
                </a:lnTo>
                <a:lnTo>
                  <a:pt x="163804" y="90623"/>
                </a:lnTo>
                <a:lnTo>
                  <a:pt x="165957" y="95188"/>
                </a:lnTo>
                <a:lnTo>
                  <a:pt x="169228" y="100061"/>
                </a:lnTo>
                <a:lnTo>
                  <a:pt x="173242" y="105139"/>
                </a:lnTo>
                <a:lnTo>
                  <a:pt x="175916" y="110356"/>
                </a:lnTo>
                <a:lnTo>
                  <a:pt x="177698" y="115663"/>
                </a:lnTo>
                <a:lnTo>
                  <a:pt x="178888" y="121031"/>
                </a:lnTo>
                <a:lnTo>
                  <a:pt x="177846" y="124609"/>
                </a:lnTo>
                <a:lnTo>
                  <a:pt x="175321" y="126995"/>
                </a:lnTo>
                <a:lnTo>
                  <a:pt x="171803" y="128587"/>
                </a:lnTo>
                <a:lnTo>
                  <a:pt x="169459" y="131476"/>
                </a:lnTo>
                <a:lnTo>
                  <a:pt x="167895" y="135234"/>
                </a:lnTo>
                <a:lnTo>
                  <a:pt x="166852" y="139569"/>
                </a:lnTo>
                <a:lnTo>
                  <a:pt x="166159" y="144289"/>
                </a:lnTo>
                <a:lnTo>
                  <a:pt x="165694" y="149265"/>
                </a:lnTo>
                <a:lnTo>
                  <a:pt x="164768" y="164709"/>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13" name="SMARTInkAnnotation85"/>
          <p:cNvSpPr/>
          <p:nvPr/>
        </p:nvSpPr>
        <p:spPr bwMode="auto">
          <a:xfrm>
            <a:off x="18333154" y="9012233"/>
            <a:ext cx="32796" cy="378833"/>
          </a:xfrm>
          <a:custGeom>
            <a:avLst/>
            <a:gdLst/>
            <a:ahLst/>
            <a:cxnLst/>
            <a:rect l="0" t="0" r="0" b="0"/>
            <a:pathLst>
              <a:path w="32796" h="378833">
                <a:moveTo>
                  <a:pt x="0" y="0"/>
                </a:moveTo>
                <a:lnTo>
                  <a:pt x="14208" y="0"/>
                </a:lnTo>
                <a:lnTo>
                  <a:pt x="14971" y="1828"/>
                </a:lnTo>
                <a:lnTo>
                  <a:pt x="15821" y="8743"/>
                </a:lnTo>
                <a:lnTo>
                  <a:pt x="16197" y="17917"/>
                </a:lnTo>
                <a:lnTo>
                  <a:pt x="16298" y="22925"/>
                </a:lnTo>
                <a:lnTo>
                  <a:pt x="18197" y="28093"/>
                </a:lnTo>
                <a:lnTo>
                  <a:pt x="21298" y="33369"/>
                </a:lnTo>
                <a:lnTo>
                  <a:pt x="25198" y="38717"/>
                </a:lnTo>
                <a:lnTo>
                  <a:pt x="27798" y="44113"/>
                </a:lnTo>
                <a:lnTo>
                  <a:pt x="29533" y="49539"/>
                </a:lnTo>
                <a:lnTo>
                  <a:pt x="30689" y="54987"/>
                </a:lnTo>
                <a:lnTo>
                  <a:pt x="31457" y="62279"/>
                </a:lnTo>
                <a:lnTo>
                  <a:pt x="31972" y="70802"/>
                </a:lnTo>
                <a:lnTo>
                  <a:pt x="32542" y="90030"/>
                </a:lnTo>
                <a:lnTo>
                  <a:pt x="32795" y="110778"/>
                </a:lnTo>
                <a:lnTo>
                  <a:pt x="31030" y="123264"/>
                </a:lnTo>
                <a:lnTo>
                  <a:pt x="28020" y="137079"/>
                </a:lnTo>
                <a:lnTo>
                  <a:pt x="24180" y="151780"/>
                </a:lnTo>
                <a:lnTo>
                  <a:pt x="21619" y="167071"/>
                </a:lnTo>
                <a:lnTo>
                  <a:pt x="19913" y="182754"/>
                </a:lnTo>
                <a:lnTo>
                  <a:pt x="18775" y="198701"/>
                </a:lnTo>
                <a:lnTo>
                  <a:pt x="16183" y="214822"/>
                </a:lnTo>
                <a:lnTo>
                  <a:pt x="12622" y="231059"/>
                </a:lnTo>
                <a:lnTo>
                  <a:pt x="8415" y="247375"/>
                </a:lnTo>
                <a:lnTo>
                  <a:pt x="5610" y="263742"/>
                </a:lnTo>
                <a:lnTo>
                  <a:pt x="3741" y="280145"/>
                </a:lnTo>
                <a:lnTo>
                  <a:pt x="2493" y="296570"/>
                </a:lnTo>
                <a:lnTo>
                  <a:pt x="1662" y="313009"/>
                </a:lnTo>
                <a:lnTo>
                  <a:pt x="0" y="378832"/>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14" name="SMARTInkAnnotation86"/>
          <p:cNvSpPr/>
          <p:nvPr/>
        </p:nvSpPr>
        <p:spPr bwMode="auto">
          <a:xfrm>
            <a:off x="18399151" y="9094881"/>
            <a:ext cx="294627" cy="476597"/>
          </a:xfrm>
          <a:custGeom>
            <a:avLst/>
            <a:gdLst/>
            <a:ahLst/>
            <a:cxnLst/>
            <a:rect l="0" t="0" r="0" b="0"/>
            <a:pathLst>
              <a:path w="294627" h="476597">
                <a:moveTo>
                  <a:pt x="0" y="98533"/>
                </a:moveTo>
                <a:lnTo>
                  <a:pt x="8760" y="72301"/>
                </a:lnTo>
                <a:lnTo>
                  <a:pt x="13172" y="62744"/>
                </a:lnTo>
                <a:lnTo>
                  <a:pt x="17947" y="54542"/>
                </a:lnTo>
                <a:lnTo>
                  <a:pt x="22963" y="47245"/>
                </a:lnTo>
                <a:lnTo>
                  <a:pt x="28143" y="40550"/>
                </a:lnTo>
                <a:lnTo>
                  <a:pt x="33428" y="34255"/>
                </a:lnTo>
                <a:lnTo>
                  <a:pt x="38786" y="28230"/>
                </a:lnTo>
                <a:lnTo>
                  <a:pt x="42356" y="22383"/>
                </a:lnTo>
                <a:lnTo>
                  <a:pt x="46323" y="11005"/>
                </a:lnTo>
                <a:lnTo>
                  <a:pt x="49213" y="7238"/>
                </a:lnTo>
                <a:lnTo>
                  <a:pt x="52975" y="4728"/>
                </a:lnTo>
                <a:lnTo>
                  <a:pt x="65234" y="0"/>
                </a:lnTo>
                <a:lnTo>
                  <a:pt x="65846" y="12915"/>
                </a:lnTo>
                <a:lnTo>
                  <a:pt x="65995" y="109825"/>
                </a:lnTo>
                <a:lnTo>
                  <a:pt x="64162" y="122531"/>
                </a:lnTo>
                <a:lnTo>
                  <a:pt x="61107" y="136493"/>
                </a:lnTo>
                <a:lnTo>
                  <a:pt x="57237" y="151291"/>
                </a:lnTo>
                <a:lnTo>
                  <a:pt x="54657" y="166647"/>
                </a:lnTo>
                <a:lnTo>
                  <a:pt x="52937" y="182374"/>
                </a:lnTo>
                <a:lnTo>
                  <a:pt x="51789" y="198349"/>
                </a:lnTo>
                <a:lnTo>
                  <a:pt x="51027" y="212660"/>
                </a:lnTo>
                <a:lnTo>
                  <a:pt x="50177" y="238321"/>
                </a:lnTo>
                <a:lnTo>
                  <a:pt x="49633" y="286449"/>
                </a:lnTo>
                <a:lnTo>
                  <a:pt x="49559" y="315648"/>
                </a:lnTo>
                <a:lnTo>
                  <a:pt x="47704" y="329292"/>
                </a:lnTo>
                <a:lnTo>
                  <a:pt x="44635" y="342048"/>
                </a:lnTo>
                <a:lnTo>
                  <a:pt x="40756" y="354212"/>
                </a:lnTo>
                <a:lnTo>
                  <a:pt x="38170" y="364151"/>
                </a:lnTo>
                <a:lnTo>
                  <a:pt x="36448" y="372608"/>
                </a:lnTo>
                <a:lnTo>
                  <a:pt x="35296" y="380075"/>
                </a:lnTo>
                <a:lnTo>
                  <a:pt x="34532" y="388714"/>
                </a:lnTo>
                <a:lnTo>
                  <a:pt x="34022" y="398134"/>
                </a:lnTo>
                <a:lnTo>
                  <a:pt x="33301" y="423997"/>
                </a:lnTo>
                <a:lnTo>
                  <a:pt x="33003" y="468606"/>
                </a:lnTo>
                <a:lnTo>
                  <a:pt x="32998" y="476596"/>
                </a:lnTo>
                <a:lnTo>
                  <a:pt x="32998" y="468393"/>
                </a:lnTo>
                <a:lnTo>
                  <a:pt x="34831" y="465894"/>
                </a:lnTo>
                <a:lnTo>
                  <a:pt x="37888" y="464228"/>
                </a:lnTo>
                <a:lnTo>
                  <a:pt x="41757" y="463115"/>
                </a:lnTo>
                <a:lnTo>
                  <a:pt x="44337" y="460545"/>
                </a:lnTo>
                <a:lnTo>
                  <a:pt x="46058" y="457001"/>
                </a:lnTo>
                <a:lnTo>
                  <a:pt x="47968" y="448183"/>
                </a:lnTo>
                <a:lnTo>
                  <a:pt x="48819" y="438164"/>
                </a:lnTo>
                <a:lnTo>
                  <a:pt x="50878" y="431100"/>
                </a:lnTo>
                <a:lnTo>
                  <a:pt x="54084" y="422730"/>
                </a:lnTo>
                <a:lnTo>
                  <a:pt x="58056" y="413490"/>
                </a:lnTo>
                <a:lnTo>
                  <a:pt x="60702" y="405500"/>
                </a:lnTo>
                <a:lnTo>
                  <a:pt x="63643" y="391741"/>
                </a:lnTo>
                <a:lnTo>
                  <a:pt x="69840" y="379527"/>
                </a:lnTo>
                <a:lnTo>
                  <a:pt x="74058" y="373707"/>
                </a:lnTo>
                <a:lnTo>
                  <a:pt x="78746" y="362361"/>
                </a:lnTo>
                <a:lnTo>
                  <a:pt x="79997" y="356772"/>
                </a:lnTo>
                <a:lnTo>
                  <a:pt x="86274" y="345684"/>
                </a:lnTo>
                <a:lnTo>
                  <a:pt x="90514" y="340164"/>
                </a:lnTo>
                <a:lnTo>
                  <a:pt x="95174" y="336485"/>
                </a:lnTo>
                <a:lnTo>
                  <a:pt x="100115" y="334032"/>
                </a:lnTo>
                <a:lnTo>
                  <a:pt x="112457" y="330096"/>
                </a:lnTo>
                <a:lnTo>
                  <a:pt x="119033" y="324677"/>
                </a:lnTo>
                <a:lnTo>
                  <a:pt x="129433" y="315029"/>
                </a:lnTo>
                <a:lnTo>
                  <a:pt x="130287" y="316068"/>
                </a:lnTo>
                <a:lnTo>
                  <a:pt x="131234" y="322102"/>
                </a:lnTo>
                <a:lnTo>
                  <a:pt x="133321" y="324443"/>
                </a:lnTo>
                <a:lnTo>
                  <a:pt x="136546" y="326004"/>
                </a:lnTo>
                <a:lnTo>
                  <a:pt x="146133" y="328510"/>
                </a:lnTo>
                <a:lnTo>
                  <a:pt x="152334" y="333733"/>
                </a:lnTo>
                <a:lnTo>
                  <a:pt x="156554" y="337687"/>
                </a:lnTo>
                <a:lnTo>
                  <a:pt x="159366" y="342155"/>
                </a:lnTo>
                <a:lnTo>
                  <a:pt x="163325" y="355354"/>
                </a:lnTo>
                <a:lnTo>
                  <a:pt x="164251" y="359085"/>
                </a:lnTo>
                <a:lnTo>
                  <a:pt x="164773" y="369927"/>
                </a:lnTo>
                <a:lnTo>
                  <a:pt x="164925" y="384731"/>
                </a:lnTo>
                <a:lnTo>
                  <a:pt x="166781" y="388158"/>
                </a:lnTo>
                <a:lnTo>
                  <a:pt x="169850" y="390442"/>
                </a:lnTo>
                <a:lnTo>
                  <a:pt x="181290" y="394931"/>
                </a:lnTo>
                <a:lnTo>
                  <a:pt x="190189" y="394987"/>
                </a:lnTo>
                <a:lnTo>
                  <a:pt x="192790" y="393165"/>
                </a:lnTo>
                <a:lnTo>
                  <a:pt x="194523" y="390119"/>
                </a:lnTo>
                <a:lnTo>
                  <a:pt x="195680" y="386259"/>
                </a:lnTo>
                <a:lnTo>
                  <a:pt x="201852" y="377090"/>
                </a:lnTo>
                <a:lnTo>
                  <a:pt x="206065" y="372082"/>
                </a:lnTo>
                <a:lnTo>
                  <a:pt x="210705" y="368744"/>
                </a:lnTo>
                <a:lnTo>
                  <a:pt x="215634" y="366520"/>
                </a:lnTo>
                <a:lnTo>
                  <a:pt x="220753" y="365036"/>
                </a:lnTo>
                <a:lnTo>
                  <a:pt x="224165" y="362216"/>
                </a:lnTo>
                <a:lnTo>
                  <a:pt x="226439" y="358507"/>
                </a:lnTo>
                <a:lnTo>
                  <a:pt x="227955" y="354203"/>
                </a:lnTo>
                <a:lnTo>
                  <a:pt x="234530" y="344541"/>
                </a:lnTo>
                <a:lnTo>
                  <a:pt x="238851" y="339404"/>
                </a:lnTo>
                <a:lnTo>
                  <a:pt x="243562" y="335977"/>
                </a:lnTo>
                <a:lnTo>
                  <a:pt x="248537" y="333693"/>
                </a:lnTo>
                <a:lnTo>
                  <a:pt x="253687" y="332171"/>
                </a:lnTo>
                <a:lnTo>
                  <a:pt x="257123" y="329326"/>
                </a:lnTo>
                <a:lnTo>
                  <a:pt x="259409" y="325600"/>
                </a:lnTo>
                <a:lnTo>
                  <a:pt x="260936" y="321285"/>
                </a:lnTo>
                <a:lnTo>
                  <a:pt x="263786" y="318407"/>
                </a:lnTo>
                <a:lnTo>
                  <a:pt x="267520" y="316490"/>
                </a:lnTo>
                <a:lnTo>
                  <a:pt x="277924" y="313413"/>
                </a:lnTo>
                <a:lnTo>
                  <a:pt x="278779" y="314991"/>
                </a:lnTo>
                <a:lnTo>
                  <a:pt x="279727" y="321624"/>
                </a:lnTo>
                <a:lnTo>
                  <a:pt x="281813" y="324125"/>
                </a:lnTo>
                <a:lnTo>
                  <a:pt x="285039" y="325792"/>
                </a:lnTo>
                <a:lnTo>
                  <a:pt x="289020" y="326903"/>
                </a:lnTo>
                <a:lnTo>
                  <a:pt x="291674" y="329474"/>
                </a:lnTo>
                <a:lnTo>
                  <a:pt x="293448" y="333019"/>
                </a:lnTo>
                <a:lnTo>
                  <a:pt x="294626" y="337212"/>
                </a:lnTo>
                <a:lnTo>
                  <a:pt x="293581" y="341837"/>
                </a:lnTo>
                <a:lnTo>
                  <a:pt x="287527" y="351856"/>
                </a:lnTo>
                <a:lnTo>
                  <a:pt x="283616" y="362410"/>
                </a:lnTo>
                <a:lnTo>
                  <a:pt x="281104" y="375353"/>
                </a:lnTo>
                <a:lnTo>
                  <a:pt x="271911" y="386340"/>
                </a:lnTo>
                <a:lnTo>
                  <a:pt x="262620" y="396037"/>
                </a:lnTo>
                <a:lnTo>
                  <a:pt x="247488" y="411481"/>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315" name="SMARTInkAnnotation87"/>
          <p:cNvSpPr/>
          <p:nvPr/>
        </p:nvSpPr>
        <p:spPr bwMode="auto">
          <a:xfrm>
            <a:off x="18135164" y="9078116"/>
            <a:ext cx="131995" cy="32943"/>
          </a:xfrm>
          <a:custGeom>
            <a:avLst/>
            <a:gdLst/>
            <a:ahLst/>
            <a:cxnLst/>
            <a:rect l="0" t="0" r="0" b="0"/>
            <a:pathLst>
              <a:path w="131995" h="32943">
                <a:moveTo>
                  <a:pt x="0" y="32942"/>
                </a:moveTo>
                <a:lnTo>
                  <a:pt x="31724" y="32942"/>
                </a:lnTo>
                <a:lnTo>
                  <a:pt x="39482" y="31112"/>
                </a:lnTo>
                <a:lnTo>
                  <a:pt x="46486" y="28062"/>
                </a:lnTo>
                <a:lnTo>
                  <a:pt x="52991" y="24199"/>
                </a:lnTo>
                <a:lnTo>
                  <a:pt x="60992" y="21622"/>
                </a:lnTo>
                <a:lnTo>
                  <a:pt x="69993" y="19905"/>
                </a:lnTo>
                <a:lnTo>
                  <a:pt x="79661" y="18761"/>
                </a:lnTo>
                <a:lnTo>
                  <a:pt x="89770" y="16168"/>
                </a:lnTo>
                <a:lnTo>
                  <a:pt x="100180" y="12608"/>
                </a:lnTo>
                <a:lnTo>
                  <a:pt x="131994" y="0"/>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5187">
                                            <p:txEl>
                                              <p:pRg st="0" end="0"/>
                                            </p:txEl>
                                          </p:spTgt>
                                        </p:tgtEl>
                                        <p:attrNameLst>
                                          <p:attrName>style.visibility</p:attrName>
                                        </p:attrNameLst>
                                      </p:cBhvr>
                                      <p:to>
                                        <p:strVal val="visible"/>
                                      </p:to>
                                    </p:set>
                                    <p:animEffect transition="in" filter="dissolve">
                                      <p:cBhvr>
                                        <p:cTn id="7" dur="500"/>
                                        <p:tgtEl>
                                          <p:spTgt spid="605187">
                                            <p:txEl>
                                              <p:pRg st="0" end="0"/>
                                            </p:txEl>
                                          </p:spTgt>
                                        </p:tgtEl>
                                      </p:cBhvr>
                                    </p:animEffect>
                                  </p:childTnLst>
                                  <p:subTnLst>
                                    <p:animClr clrSpc="rgb" dir="cw">
                                      <p:cBhvr override="childStyle">
                                        <p:cTn dur="1" fill="hold" display="0" masterRel="nextClick" afterEffect="1"/>
                                        <p:tgtEl>
                                          <p:spTgt spid="605187">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5187">
                                            <p:txEl>
                                              <p:pRg st="2" end="2"/>
                                            </p:txEl>
                                          </p:spTgt>
                                        </p:tgtEl>
                                        <p:attrNameLst>
                                          <p:attrName>style.visibility</p:attrName>
                                        </p:attrNameLst>
                                      </p:cBhvr>
                                      <p:to>
                                        <p:strVal val="visible"/>
                                      </p:to>
                                    </p:set>
                                    <p:animEffect transition="in" filter="dissolve">
                                      <p:cBhvr>
                                        <p:cTn id="12" dur="500"/>
                                        <p:tgtEl>
                                          <p:spTgt spid="605187">
                                            <p:txEl>
                                              <p:pRg st="2" end="2"/>
                                            </p:txEl>
                                          </p:spTgt>
                                        </p:tgtEl>
                                      </p:cBhvr>
                                    </p:animEffect>
                                  </p:childTnLst>
                                  <p:subTnLst>
                                    <p:animClr clrSpc="rgb" dir="cw">
                                      <p:cBhvr override="childStyle">
                                        <p:cTn dur="1" fill="hold" display="0" masterRel="nextClick" afterEffect="1"/>
                                        <p:tgtEl>
                                          <p:spTgt spid="605187">
                                            <p:txEl>
                                              <p:pRg st="2" end="2"/>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05187">
                                            <p:txEl>
                                              <p:pRg st="4" end="4"/>
                                            </p:txEl>
                                          </p:spTgt>
                                        </p:tgtEl>
                                        <p:attrNameLst>
                                          <p:attrName>style.visibility</p:attrName>
                                        </p:attrNameLst>
                                      </p:cBhvr>
                                      <p:to>
                                        <p:strVal val="visible"/>
                                      </p:to>
                                    </p:set>
                                    <p:animEffect transition="in" filter="dissolve">
                                      <p:cBhvr>
                                        <p:cTn id="17" dur="500"/>
                                        <p:tgtEl>
                                          <p:spTgt spid="605187">
                                            <p:txEl>
                                              <p:pRg st="4" end="4"/>
                                            </p:txEl>
                                          </p:spTgt>
                                        </p:tgtEl>
                                      </p:cBhvr>
                                    </p:animEffect>
                                  </p:childTnLst>
                                  <p:subTnLst>
                                    <p:animClr clrSpc="rgb" dir="cw">
                                      <p:cBhvr override="childStyle">
                                        <p:cTn dur="1" fill="hold" display="0" masterRel="nextClick" afterEffect="1"/>
                                        <p:tgtEl>
                                          <p:spTgt spid="605187">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7" name="Rectangle 3"/>
          <p:cNvSpPr>
            <a:spLocks noGrp="1" noChangeArrowheads="1"/>
          </p:cNvSpPr>
          <p:nvPr>
            <p:ph type="body" idx="1"/>
          </p:nvPr>
        </p:nvSpPr>
        <p:spPr>
          <a:xfrm>
            <a:off x="407988" y="1447800"/>
            <a:ext cx="8736012" cy="5410200"/>
          </a:xfrm>
        </p:spPr>
        <p:txBody>
          <a:bodyPr/>
          <a:lstStyle/>
          <a:p>
            <a:pPr>
              <a:defRPr/>
            </a:pPr>
            <a:r>
              <a:rPr lang="en-US" sz="2400" dirty="0" smtClean="0"/>
              <a:t>Steel Company: Processes $400M of iron ore per year. The cost of processing the ore is $200M per year. </a:t>
            </a:r>
          </a:p>
          <a:p>
            <a:pPr>
              <a:defRPr/>
            </a:pPr>
            <a:r>
              <a:rPr lang="en-US" sz="2400" dirty="0" smtClean="0"/>
              <a:t>The average inventory is $100M. </a:t>
            </a:r>
          </a:p>
          <a:p>
            <a:pPr>
              <a:defRPr/>
            </a:pPr>
            <a:r>
              <a:rPr lang="en-US" sz="2400" dirty="0" smtClean="0"/>
              <a:t>How long does a dollar spend in the process?</a:t>
            </a:r>
          </a:p>
          <a:p>
            <a:pPr lvl="1">
              <a:defRPr/>
            </a:pPr>
            <a:r>
              <a:rPr lang="en-US" dirty="0" smtClean="0"/>
              <a:t>The flow unit is a cost dollar.</a:t>
            </a:r>
          </a:p>
          <a:p>
            <a:pPr lvl="1">
              <a:defRPr/>
            </a:pPr>
            <a:r>
              <a:rPr lang="en-US" dirty="0" smtClean="0"/>
              <a:t>The process is the steel manufacturing operations </a:t>
            </a:r>
          </a:p>
          <a:p>
            <a:pPr lvl="1">
              <a:defRPr/>
            </a:pPr>
            <a:r>
              <a:rPr lang="en-US" dirty="0" smtClean="0"/>
              <a:t>The value of the inventory includes both ore and processing cost. I = $100M/year</a:t>
            </a:r>
          </a:p>
          <a:p>
            <a:pPr lvl="1">
              <a:defRPr/>
            </a:pPr>
            <a:r>
              <a:rPr lang="en-US" dirty="0" smtClean="0"/>
              <a:t>A Total of $400M + $200M = $600M flows through the process each year. Throughput R = $600M/year</a:t>
            </a:r>
          </a:p>
          <a:p>
            <a:pPr lvl="1">
              <a:defRPr/>
            </a:pPr>
            <a:endParaRPr lang="en-US" dirty="0" smtClean="0"/>
          </a:p>
          <a:p>
            <a:pPr lvl="1">
              <a:buFont typeface="Symbol" pitchFamily="18" charset="2"/>
              <a:buNone/>
              <a:defRPr/>
            </a:pPr>
            <a:r>
              <a:rPr lang="en-US" dirty="0" smtClean="0"/>
              <a:t>Average flow time T = I/R = 100/600 = 1/6 year = 2 months</a:t>
            </a:r>
          </a:p>
          <a:p>
            <a:pPr lvl="1">
              <a:defRPr/>
            </a:pPr>
            <a:endParaRPr lang="en-US" dirty="0" smtClean="0"/>
          </a:p>
        </p:txBody>
      </p:sp>
      <p:sp>
        <p:nvSpPr>
          <p:cNvPr id="13314" name="Rectangle 2"/>
          <p:cNvSpPr>
            <a:spLocks noGrp="1" noChangeArrowheads="1"/>
          </p:cNvSpPr>
          <p:nvPr>
            <p:ph type="title"/>
          </p:nvPr>
        </p:nvSpPr>
        <p:spPr>
          <a:xfrm>
            <a:off x="250825" y="188913"/>
            <a:ext cx="8605838" cy="863600"/>
          </a:xfrm>
        </p:spPr>
        <p:txBody>
          <a:bodyPr/>
          <a:lstStyle/>
          <a:p>
            <a:pPr eaLnBrk="1" hangingPunct="1"/>
            <a:r>
              <a:rPr lang="en-US" dirty="0" smtClean="0"/>
              <a:t>Little’s Law:  Cash Flow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3267">
                                            <p:txEl>
                                              <p:pRg st="0" end="0"/>
                                            </p:txEl>
                                          </p:spTgt>
                                        </p:tgtEl>
                                        <p:attrNameLst>
                                          <p:attrName>style.visibility</p:attrName>
                                        </p:attrNameLst>
                                      </p:cBhvr>
                                      <p:to>
                                        <p:strVal val="visible"/>
                                      </p:to>
                                    </p:set>
                                    <p:animEffect transition="in" filter="dissolve">
                                      <p:cBhvr>
                                        <p:cTn id="7" dur="500"/>
                                        <p:tgtEl>
                                          <p:spTgt spid="523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3267">
                                            <p:txEl>
                                              <p:pRg st="1" end="1"/>
                                            </p:txEl>
                                          </p:spTgt>
                                        </p:tgtEl>
                                        <p:attrNameLst>
                                          <p:attrName>style.visibility</p:attrName>
                                        </p:attrNameLst>
                                      </p:cBhvr>
                                      <p:to>
                                        <p:strVal val="visible"/>
                                      </p:to>
                                    </p:set>
                                    <p:animEffect transition="in" filter="dissolve">
                                      <p:cBhvr>
                                        <p:cTn id="12" dur="500"/>
                                        <p:tgtEl>
                                          <p:spTgt spid="523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3267">
                                            <p:txEl>
                                              <p:pRg st="2" end="2"/>
                                            </p:txEl>
                                          </p:spTgt>
                                        </p:tgtEl>
                                        <p:attrNameLst>
                                          <p:attrName>style.visibility</p:attrName>
                                        </p:attrNameLst>
                                      </p:cBhvr>
                                      <p:to>
                                        <p:strVal val="visible"/>
                                      </p:to>
                                    </p:set>
                                    <p:animEffect transition="in" filter="dissolve">
                                      <p:cBhvr>
                                        <p:cTn id="17" dur="500"/>
                                        <p:tgtEl>
                                          <p:spTgt spid="523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23267">
                                            <p:txEl>
                                              <p:pRg st="3" end="3"/>
                                            </p:txEl>
                                          </p:spTgt>
                                        </p:tgtEl>
                                        <p:attrNameLst>
                                          <p:attrName>style.visibility</p:attrName>
                                        </p:attrNameLst>
                                      </p:cBhvr>
                                      <p:to>
                                        <p:strVal val="visible"/>
                                      </p:to>
                                    </p:set>
                                    <p:animEffect transition="in" filter="dissolve">
                                      <p:cBhvr>
                                        <p:cTn id="22" dur="500"/>
                                        <p:tgtEl>
                                          <p:spTgt spid="523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23267">
                                            <p:txEl>
                                              <p:pRg st="4" end="4"/>
                                            </p:txEl>
                                          </p:spTgt>
                                        </p:tgtEl>
                                        <p:attrNameLst>
                                          <p:attrName>style.visibility</p:attrName>
                                        </p:attrNameLst>
                                      </p:cBhvr>
                                      <p:to>
                                        <p:strVal val="visible"/>
                                      </p:to>
                                    </p:set>
                                    <p:animEffect transition="in" filter="dissolve">
                                      <p:cBhvr>
                                        <p:cTn id="27" dur="500"/>
                                        <p:tgtEl>
                                          <p:spTgt spid="523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23267">
                                            <p:txEl>
                                              <p:pRg st="5" end="5"/>
                                            </p:txEl>
                                          </p:spTgt>
                                        </p:tgtEl>
                                        <p:attrNameLst>
                                          <p:attrName>style.visibility</p:attrName>
                                        </p:attrNameLst>
                                      </p:cBhvr>
                                      <p:to>
                                        <p:strVal val="visible"/>
                                      </p:to>
                                    </p:set>
                                    <p:animEffect transition="in" filter="dissolve">
                                      <p:cBhvr>
                                        <p:cTn id="32" dur="500"/>
                                        <p:tgtEl>
                                          <p:spTgt spid="523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23267">
                                            <p:txEl>
                                              <p:pRg st="6" end="6"/>
                                            </p:txEl>
                                          </p:spTgt>
                                        </p:tgtEl>
                                        <p:attrNameLst>
                                          <p:attrName>style.visibility</p:attrName>
                                        </p:attrNameLst>
                                      </p:cBhvr>
                                      <p:to>
                                        <p:strVal val="visible"/>
                                      </p:to>
                                    </p:set>
                                    <p:animEffect transition="in" filter="dissolve">
                                      <p:cBhvr>
                                        <p:cTn id="37" dur="500"/>
                                        <p:tgtEl>
                                          <p:spTgt spid="52326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23267">
                                            <p:txEl>
                                              <p:pRg st="8" end="8"/>
                                            </p:txEl>
                                          </p:spTgt>
                                        </p:tgtEl>
                                        <p:attrNameLst>
                                          <p:attrName>style.visibility</p:attrName>
                                        </p:attrNameLst>
                                      </p:cBhvr>
                                      <p:to>
                                        <p:strVal val="visible"/>
                                      </p:to>
                                    </p:set>
                                    <p:animEffect transition="in" filter="dissolve">
                                      <p:cBhvr>
                                        <p:cTn id="42" dur="500"/>
                                        <p:tgtEl>
                                          <p:spTgt spid="523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7"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0825" y="188913"/>
            <a:ext cx="8605838" cy="863600"/>
          </a:xfrm>
        </p:spPr>
        <p:txBody>
          <a:bodyPr/>
          <a:lstStyle/>
          <a:p>
            <a:pPr eaLnBrk="1" hangingPunct="1"/>
            <a:r>
              <a:rPr lang="en-US" dirty="0" smtClean="0"/>
              <a:t>Little’s Law: inventory Turns</a:t>
            </a:r>
          </a:p>
        </p:txBody>
      </p:sp>
      <p:sp>
        <p:nvSpPr>
          <p:cNvPr id="515075" name="Rectangle 3"/>
          <p:cNvSpPr>
            <a:spLocks noGrp="1" noChangeArrowheads="1"/>
          </p:cNvSpPr>
          <p:nvPr>
            <p:ph type="body" idx="1"/>
          </p:nvPr>
        </p:nvSpPr>
        <p:spPr>
          <a:xfrm>
            <a:off x="467544" y="1376772"/>
            <a:ext cx="8064500" cy="5220580"/>
          </a:xfrm>
        </p:spPr>
        <p:txBody>
          <a:bodyPr/>
          <a:lstStyle/>
          <a:p>
            <a:pPr marL="0" indent="0" eaLnBrk="1" hangingPunct="1">
              <a:spcBef>
                <a:spcPct val="0"/>
              </a:spcBef>
              <a:buClrTx/>
              <a:buSzTx/>
              <a:buFontTx/>
              <a:buNone/>
              <a:defRPr/>
            </a:pPr>
            <a:r>
              <a:rPr lang="en-US" sz="2400" dirty="0" smtClean="0"/>
              <a:t>Question: A general manager at Baxter states that her inventory turns three times a year (Cost of Goods Sold is three times of average inventory). She also states that everything that Baxter buys gets processed and leaves the docks within six weeks. Are these statements consistent?</a:t>
            </a:r>
          </a:p>
          <a:p>
            <a:pPr marL="0" indent="0" eaLnBrk="1" hangingPunct="1">
              <a:spcBef>
                <a:spcPct val="0"/>
              </a:spcBef>
              <a:buClrTx/>
              <a:buSzTx/>
              <a:buFontTx/>
              <a:buNone/>
              <a:defRPr/>
            </a:pPr>
            <a:endParaRPr lang="en-US" sz="2400" dirty="0" smtClean="0"/>
          </a:p>
          <a:p>
            <a:pPr marL="0" indent="0" eaLnBrk="1" hangingPunct="1">
              <a:spcBef>
                <a:spcPct val="0"/>
              </a:spcBef>
              <a:buClrTx/>
              <a:buSzTx/>
              <a:buFontTx/>
              <a:buNone/>
              <a:defRPr/>
            </a:pPr>
            <a:r>
              <a:rPr lang="en-US" sz="2400" dirty="0" smtClean="0"/>
              <a:t>Of the 3 operational measures of performance, inventory, throughput and average flow time – a process manager only needs to focus on 2 measures, as they directly determine the third measure via Little’s Law. Measuring which one is cheaper?</a:t>
            </a:r>
          </a:p>
          <a:p>
            <a:pPr marL="0" indent="0" eaLnBrk="1" hangingPunct="1">
              <a:spcBef>
                <a:spcPct val="0"/>
              </a:spcBef>
              <a:buClrTx/>
              <a:buSzTx/>
              <a:buFontTx/>
              <a:buNone/>
              <a:defRPr/>
            </a:pPr>
            <a:endParaRPr lang="en-US" sz="2400" dirty="0" smtClean="0"/>
          </a:p>
          <a:p>
            <a:pPr marL="0" indent="0" algn="ctr" eaLnBrk="1" hangingPunct="1">
              <a:spcBef>
                <a:spcPct val="0"/>
              </a:spcBef>
              <a:buClrTx/>
              <a:buSzTx/>
              <a:buFontTx/>
              <a:buNone/>
              <a:defRPr/>
            </a:pPr>
            <a:r>
              <a:rPr lang="en-US" sz="2400" dirty="0" smtClean="0">
                <a:solidFill>
                  <a:srgbClr val="FF0000"/>
                </a:solidFill>
              </a:rPr>
              <a:t>For a given level of throughput in any process, the only way to reduce flow time is to reduce inventory and vice versa.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5075">
                                            <p:txEl>
                                              <p:pRg st="0" end="0"/>
                                            </p:txEl>
                                          </p:spTgt>
                                        </p:tgtEl>
                                        <p:attrNameLst>
                                          <p:attrName>style.visibility</p:attrName>
                                        </p:attrNameLst>
                                      </p:cBhvr>
                                      <p:to>
                                        <p:strVal val="visible"/>
                                      </p:to>
                                    </p:set>
                                    <p:animEffect transition="in" filter="dissolve">
                                      <p:cBhvr>
                                        <p:cTn id="7" dur="500"/>
                                        <p:tgtEl>
                                          <p:spTgt spid="515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5075">
                                            <p:txEl>
                                              <p:pRg st="2" end="2"/>
                                            </p:txEl>
                                          </p:spTgt>
                                        </p:tgtEl>
                                        <p:attrNameLst>
                                          <p:attrName>style.visibility</p:attrName>
                                        </p:attrNameLst>
                                      </p:cBhvr>
                                      <p:to>
                                        <p:strVal val="visible"/>
                                      </p:to>
                                    </p:set>
                                    <p:animEffect transition="in" filter="dissolve">
                                      <p:cBhvr>
                                        <p:cTn id="12" dur="500"/>
                                        <p:tgtEl>
                                          <p:spTgt spid="51507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5075">
                                            <p:txEl>
                                              <p:pRg st="4" end="4"/>
                                            </p:txEl>
                                          </p:spTgt>
                                        </p:tgtEl>
                                        <p:attrNameLst>
                                          <p:attrName>style.visibility</p:attrName>
                                        </p:attrNameLst>
                                      </p:cBhvr>
                                      <p:to>
                                        <p:strVal val="visible"/>
                                      </p:to>
                                    </p:set>
                                    <p:animEffect transition="in" filter="dissolve">
                                      <p:cBhvr>
                                        <p:cTn id="17" dur="500"/>
                                        <p:tgtEl>
                                          <p:spTgt spid="515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0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15900" y="188913"/>
            <a:ext cx="8640763" cy="863600"/>
          </a:xfrm>
        </p:spPr>
        <p:txBody>
          <a:bodyPr/>
          <a:lstStyle/>
          <a:p>
            <a:pPr eaLnBrk="1" hangingPunct="1"/>
            <a:r>
              <a:rPr lang="en-US" smtClean="0"/>
              <a:t>Little’s Law: Auto-Moto Financial Services</a:t>
            </a:r>
          </a:p>
        </p:txBody>
      </p:sp>
      <p:sp>
        <p:nvSpPr>
          <p:cNvPr id="619523" name="Rectangle 3"/>
          <p:cNvSpPr>
            <a:spLocks noGrp="1" noChangeArrowheads="1"/>
          </p:cNvSpPr>
          <p:nvPr>
            <p:ph type="body" idx="1"/>
          </p:nvPr>
        </p:nvSpPr>
        <p:spPr>
          <a:xfrm>
            <a:off x="431800" y="1457325"/>
            <a:ext cx="8353425" cy="1935163"/>
          </a:xfrm>
        </p:spPr>
        <p:txBody>
          <a:bodyPr/>
          <a:lstStyle/>
          <a:p>
            <a:pPr marL="0" indent="0">
              <a:lnSpc>
                <a:spcPct val="90000"/>
              </a:lnSpc>
              <a:defRPr/>
            </a:pPr>
            <a:r>
              <a:rPr lang="en-US" sz="2400" dirty="0" smtClean="0">
                <a:solidFill>
                  <a:schemeClr val="tx1">
                    <a:lumMod val="75000"/>
                  </a:schemeClr>
                </a:solidFill>
              </a:rPr>
              <a:t>Auto-Moto receives </a:t>
            </a:r>
            <a:r>
              <a:rPr lang="en-US" sz="2400" b="1" dirty="0" smtClean="0">
                <a:solidFill>
                  <a:schemeClr val="tx1">
                    <a:lumMod val="75000"/>
                  </a:schemeClr>
                </a:solidFill>
              </a:rPr>
              <a:t>1,000</a:t>
            </a:r>
            <a:r>
              <a:rPr lang="en-US" sz="2400" dirty="0" smtClean="0">
                <a:solidFill>
                  <a:schemeClr val="tx1">
                    <a:lumMod val="75000"/>
                  </a:schemeClr>
                </a:solidFill>
              </a:rPr>
              <a:t> applications per month (30 working days). In the old process, each application is handled individually, with </a:t>
            </a:r>
            <a:r>
              <a:rPr lang="en-US" sz="2400" b="1" dirty="0" smtClean="0">
                <a:solidFill>
                  <a:schemeClr val="tx1">
                    <a:lumMod val="75000"/>
                  </a:schemeClr>
                </a:solidFill>
              </a:rPr>
              <a:t>20%</a:t>
            </a:r>
            <a:r>
              <a:rPr lang="en-US" sz="2400" dirty="0" smtClean="0">
                <a:solidFill>
                  <a:schemeClr val="tx1">
                    <a:lumMod val="75000"/>
                  </a:schemeClr>
                </a:solidFill>
              </a:rPr>
              <a:t> of applications being approved. </a:t>
            </a:r>
            <a:r>
              <a:rPr lang="en-US" sz="2400" b="1" dirty="0" smtClean="0">
                <a:solidFill>
                  <a:schemeClr val="tx1">
                    <a:lumMod val="75000"/>
                  </a:schemeClr>
                </a:solidFill>
              </a:rPr>
              <a:t>500</a:t>
            </a:r>
            <a:r>
              <a:rPr lang="en-US" sz="2400" dirty="0" smtClean="0">
                <a:solidFill>
                  <a:schemeClr val="tx1">
                    <a:lumMod val="75000"/>
                  </a:schemeClr>
                </a:solidFill>
              </a:rPr>
              <a:t> were in the process at any time. Average flow time T = ?</a:t>
            </a:r>
          </a:p>
        </p:txBody>
      </p:sp>
      <p:sp>
        <p:nvSpPr>
          <p:cNvPr id="619525" name="Rectangle 5"/>
          <p:cNvSpPr>
            <a:spLocks noChangeArrowheads="1"/>
          </p:cNvSpPr>
          <p:nvPr/>
        </p:nvSpPr>
        <p:spPr bwMode="auto">
          <a:xfrm>
            <a:off x="358775" y="5408613"/>
            <a:ext cx="8353425" cy="1250950"/>
          </a:xfrm>
          <a:prstGeom prst="rect">
            <a:avLst/>
          </a:prstGeom>
          <a:noFill/>
          <a:ln w="9525">
            <a:noFill/>
            <a:miter lim="800000"/>
            <a:headEnd/>
            <a:tailEnd/>
          </a:ln>
        </p:spPr>
        <p:txBody>
          <a:bodyPr lIns="92075" tIns="46038" rIns="92075" bIns="46038"/>
          <a:lstStyle/>
          <a:p>
            <a:pPr eaLnBrk="0" hangingPunct="0">
              <a:lnSpc>
                <a:spcPct val="90000"/>
              </a:lnSpc>
              <a:spcBef>
                <a:spcPct val="20000"/>
              </a:spcBef>
              <a:buClr>
                <a:srgbClr val="000000"/>
              </a:buClr>
              <a:buSzPct val="80000"/>
              <a:buFont typeface="Wingdings" pitchFamily="2" charset="2"/>
              <a:buNone/>
            </a:pPr>
            <a:r>
              <a:rPr lang="en-US" sz="2400" dirty="0">
                <a:solidFill>
                  <a:schemeClr val="tx1">
                    <a:lumMod val="75000"/>
                  </a:schemeClr>
                </a:solidFill>
                <a:latin typeface="Times New Roman" pitchFamily="18" charset="0"/>
              </a:rPr>
              <a:t>The firm recently implemented a new loan application process. In the new process, applicants go through an initial review and are divided into three categories</a:t>
            </a:r>
            <a:endParaRPr lang="en-US" sz="2400" b="1" dirty="0">
              <a:solidFill>
                <a:schemeClr val="tx1">
                  <a:lumMod val="75000"/>
                </a:schemeClr>
              </a:solidFill>
              <a:latin typeface="Times New Roman" pitchFamily="18" charset="0"/>
            </a:endParaRPr>
          </a:p>
        </p:txBody>
      </p:sp>
      <p:sp>
        <p:nvSpPr>
          <p:cNvPr id="619526" name="Rectangle 6"/>
          <p:cNvSpPr>
            <a:spLocks noChangeArrowheads="1"/>
          </p:cNvSpPr>
          <p:nvPr/>
        </p:nvSpPr>
        <p:spPr bwMode="auto">
          <a:xfrm>
            <a:off x="373063" y="4545013"/>
            <a:ext cx="8412162" cy="863600"/>
          </a:xfrm>
          <a:prstGeom prst="rect">
            <a:avLst/>
          </a:prstGeom>
          <a:noFill/>
          <a:ln w="9525">
            <a:noFill/>
            <a:miter lim="800000"/>
            <a:headEnd/>
            <a:tailEnd/>
          </a:ln>
        </p:spPr>
        <p:txBody>
          <a:bodyPr lIns="92075" tIns="46038" rIns="92075" bIns="46038"/>
          <a:lstStyle/>
          <a:p>
            <a:pPr eaLnBrk="0" hangingPunct="0">
              <a:lnSpc>
                <a:spcPct val="90000"/>
              </a:lnSpc>
              <a:spcBef>
                <a:spcPct val="20000"/>
              </a:spcBef>
              <a:buClr>
                <a:srgbClr val="000000"/>
              </a:buClr>
              <a:buSzPct val="80000"/>
              <a:buFont typeface="Wingdings" pitchFamily="2" charset="2"/>
              <a:buNone/>
            </a:pPr>
            <a:r>
              <a:rPr lang="en-US" sz="2400" dirty="0">
                <a:solidFill>
                  <a:schemeClr val="tx1">
                    <a:lumMod val="75000"/>
                  </a:schemeClr>
                </a:solidFill>
                <a:latin typeface="Times New Roman" pitchFamily="18" charset="0"/>
              </a:rPr>
              <a:t>Average flow time </a:t>
            </a:r>
            <a:r>
              <a:rPr lang="en-US" sz="2400" i="1" dirty="0">
                <a:solidFill>
                  <a:schemeClr val="tx1">
                    <a:lumMod val="75000"/>
                  </a:schemeClr>
                </a:solidFill>
                <a:latin typeface="Times New Roman" pitchFamily="18" charset="0"/>
              </a:rPr>
              <a:t>T = I/R</a:t>
            </a:r>
            <a:r>
              <a:rPr lang="en-US" sz="2400" dirty="0">
                <a:solidFill>
                  <a:schemeClr val="tx1">
                    <a:lumMod val="75000"/>
                  </a:schemeClr>
                </a:solidFill>
                <a:latin typeface="Times New Roman" pitchFamily="18" charset="0"/>
              </a:rPr>
              <a:t> = 500/1,000 months = </a:t>
            </a:r>
            <a:r>
              <a:rPr lang="en-US" sz="2400" b="1" dirty="0">
                <a:solidFill>
                  <a:srgbClr val="C71B4C"/>
                </a:solidFill>
                <a:latin typeface="+mn-lt"/>
              </a:rPr>
              <a:t>0.5 month</a:t>
            </a:r>
            <a:r>
              <a:rPr lang="en-US" sz="2400" dirty="0">
                <a:solidFill>
                  <a:srgbClr val="C00000"/>
                </a:solidFill>
                <a:latin typeface="Times New Roman" pitchFamily="18" charset="0"/>
              </a:rPr>
              <a:t> </a:t>
            </a:r>
            <a:r>
              <a:rPr lang="en-US" sz="2400" dirty="0">
                <a:solidFill>
                  <a:schemeClr val="tx1">
                    <a:lumMod val="75000"/>
                  </a:schemeClr>
                </a:solidFill>
                <a:latin typeface="Times New Roman" pitchFamily="18" charset="0"/>
              </a:rPr>
              <a:t>or 15 days.</a:t>
            </a:r>
          </a:p>
        </p:txBody>
      </p:sp>
      <p:grpSp>
        <p:nvGrpSpPr>
          <p:cNvPr id="4" name="Group 3"/>
          <p:cNvGrpSpPr/>
          <p:nvPr/>
        </p:nvGrpSpPr>
        <p:grpSpPr>
          <a:xfrm>
            <a:off x="1268413" y="3249613"/>
            <a:ext cx="5975350" cy="1196975"/>
            <a:chOff x="1268413" y="3249613"/>
            <a:chExt cx="5975350" cy="1196975"/>
          </a:xfrm>
        </p:grpSpPr>
        <p:grpSp>
          <p:nvGrpSpPr>
            <p:cNvPr id="3" name="Group 2"/>
            <p:cNvGrpSpPr/>
            <p:nvPr/>
          </p:nvGrpSpPr>
          <p:grpSpPr>
            <a:xfrm>
              <a:off x="1268413" y="3249613"/>
              <a:ext cx="5902325" cy="1008062"/>
              <a:chOff x="1268413" y="3249613"/>
              <a:chExt cx="5902325" cy="1008062"/>
            </a:xfrm>
          </p:grpSpPr>
          <p:grpSp>
            <p:nvGrpSpPr>
              <p:cNvPr id="2" name="Group 7"/>
              <p:cNvGrpSpPr>
                <a:grpSpLocks/>
              </p:cNvGrpSpPr>
              <p:nvPr/>
            </p:nvGrpSpPr>
            <p:grpSpPr bwMode="auto">
              <a:xfrm>
                <a:off x="1268413" y="3249613"/>
                <a:ext cx="5902325" cy="863600"/>
                <a:chOff x="59" y="1989"/>
                <a:chExt cx="3718" cy="544"/>
              </a:xfrm>
            </p:grpSpPr>
            <p:sp>
              <p:nvSpPr>
                <p:cNvPr id="15369" name="Text Box 8"/>
                <p:cNvSpPr txBox="1">
                  <a:spLocks noChangeArrowheads="1"/>
                </p:cNvSpPr>
                <p:nvPr/>
              </p:nvSpPr>
              <p:spPr bwMode="auto">
                <a:xfrm>
                  <a:off x="998" y="2105"/>
                  <a:ext cx="680" cy="428"/>
                </a:xfrm>
                <a:prstGeom prst="rect">
                  <a:avLst/>
                </a:prstGeom>
                <a:noFill/>
                <a:ln w="38100" algn="ctr">
                  <a:solidFill>
                    <a:schemeClr val="tx1"/>
                  </a:solidFill>
                  <a:miter lim="800000"/>
                  <a:headEnd/>
                  <a:tailEnd/>
                </a:ln>
              </p:spPr>
              <p:txBody>
                <a:bodyPr>
                  <a:spAutoFit/>
                </a:bodyPr>
                <a:lstStyle/>
                <a:p>
                  <a:r>
                    <a:rPr lang="en-US" dirty="0"/>
                    <a:t>Process</a:t>
                  </a:r>
                </a:p>
                <a:p>
                  <a:r>
                    <a:rPr lang="en-US" b="1" dirty="0" err="1">
                      <a:solidFill>
                        <a:srgbClr val="C71B4C"/>
                      </a:solidFill>
                    </a:rPr>
                    <a:t>I</a:t>
                  </a:r>
                  <a:r>
                    <a:rPr lang="en-US" b="1" baseline="-25000" dirty="0" err="1">
                      <a:solidFill>
                        <a:srgbClr val="C71B4C"/>
                      </a:solidFill>
                    </a:rPr>
                    <a:t>p</a:t>
                  </a:r>
                  <a:r>
                    <a:rPr lang="en-US" b="1" dirty="0">
                      <a:solidFill>
                        <a:srgbClr val="C71B4C"/>
                      </a:solidFill>
                    </a:rPr>
                    <a:t>=500</a:t>
                  </a:r>
                </a:p>
              </p:txBody>
            </p:sp>
            <p:sp>
              <p:nvSpPr>
                <p:cNvPr id="15370" name="Line 9"/>
                <p:cNvSpPr>
                  <a:spLocks noChangeShapeType="1"/>
                </p:cNvSpPr>
                <p:nvPr/>
              </p:nvSpPr>
              <p:spPr bwMode="auto">
                <a:xfrm>
                  <a:off x="226" y="2387"/>
                  <a:ext cx="749" cy="0"/>
                </a:xfrm>
                <a:prstGeom prst="line">
                  <a:avLst/>
                </a:prstGeom>
                <a:noFill/>
                <a:ln w="38100">
                  <a:solidFill>
                    <a:schemeClr val="tx1"/>
                  </a:solidFill>
                  <a:round/>
                  <a:headEnd/>
                  <a:tailEnd type="triangle" w="med" len="med"/>
                </a:ln>
              </p:spPr>
              <p:txBody>
                <a:bodyPr/>
                <a:lstStyle/>
                <a:p>
                  <a:endParaRPr lang="en-US"/>
                </a:p>
              </p:txBody>
            </p:sp>
            <p:sp>
              <p:nvSpPr>
                <p:cNvPr id="15371" name="Text Box 10"/>
                <p:cNvSpPr txBox="1">
                  <a:spLocks noChangeArrowheads="1"/>
                </p:cNvSpPr>
                <p:nvPr/>
              </p:nvSpPr>
              <p:spPr bwMode="auto">
                <a:xfrm>
                  <a:off x="59" y="2115"/>
                  <a:ext cx="916" cy="231"/>
                </a:xfrm>
                <a:prstGeom prst="rect">
                  <a:avLst/>
                </a:prstGeom>
                <a:noFill/>
                <a:ln w="9525" algn="ctr">
                  <a:noFill/>
                  <a:miter lim="800000"/>
                  <a:headEnd/>
                  <a:tailEnd/>
                </a:ln>
              </p:spPr>
              <p:txBody>
                <a:bodyPr wrap="none">
                  <a:spAutoFit/>
                </a:bodyPr>
                <a:lstStyle/>
                <a:p>
                  <a:r>
                    <a:rPr lang="en-US" b="1">
                      <a:solidFill>
                        <a:srgbClr val="C71B4C"/>
                      </a:solidFill>
                    </a:rPr>
                    <a:t>1000/month</a:t>
                  </a:r>
                </a:p>
              </p:txBody>
            </p:sp>
            <p:sp>
              <p:nvSpPr>
                <p:cNvPr id="15372" name="Line 11"/>
                <p:cNvSpPr>
                  <a:spLocks noChangeShapeType="1"/>
                </p:cNvSpPr>
                <p:nvPr/>
              </p:nvSpPr>
              <p:spPr bwMode="auto">
                <a:xfrm flipV="1">
                  <a:off x="1686" y="2057"/>
                  <a:ext cx="1225" cy="249"/>
                </a:xfrm>
                <a:prstGeom prst="line">
                  <a:avLst/>
                </a:prstGeom>
                <a:noFill/>
                <a:ln w="38100">
                  <a:solidFill>
                    <a:schemeClr val="tx1"/>
                  </a:solidFill>
                  <a:round/>
                  <a:headEnd/>
                  <a:tailEnd type="triangle" w="med" len="med"/>
                </a:ln>
              </p:spPr>
              <p:txBody>
                <a:bodyPr/>
                <a:lstStyle/>
                <a:p>
                  <a:endParaRPr lang="en-US"/>
                </a:p>
              </p:txBody>
            </p:sp>
            <p:sp>
              <p:nvSpPr>
                <p:cNvPr id="15373" name="Text Box 12"/>
                <p:cNvSpPr txBox="1">
                  <a:spLocks noChangeArrowheads="1"/>
                </p:cNvSpPr>
                <p:nvPr/>
              </p:nvSpPr>
              <p:spPr bwMode="auto">
                <a:xfrm>
                  <a:off x="2934" y="1989"/>
                  <a:ext cx="843" cy="233"/>
                </a:xfrm>
                <a:prstGeom prst="rect">
                  <a:avLst/>
                </a:prstGeom>
                <a:noFill/>
                <a:ln w="9525" algn="ctr">
                  <a:noFill/>
                  <a:miter lim="800000"/>
                  <a:headEnd/>
                  <a:tailEnd/>
                </a:ln>
              </p:spPr>
              <p:txBody>
                <a:bodyPr wrap="none">
                  <a:spAutoFit/>
                </a:bodyPr>
                <a:lstStyle/>
                <a:p>
                  <a:r>
                    <a:rPr lang="en-US" b="1">
                      <a:solidFill>
                        <a:srgbClr val="C71B4C"/>
                      </a:solidFill>
                    </a:rPr>
                    <a:t>200/month</a:t>
                  </a:r>
                </a:p>
              </p:txBody>
            </p:sp>
          </p:grpSp>
          <p:sp>
            <p:nvSpPr>
              <p:cNvPr id="15367" name="Line 11"/>
              <p:cNvSpPr>
                <a:spLocks noChangeShapeType="1"/>
              </p:cNvSpPr>
              <p:nvPr/>
            </p:nvSpPr>
            <p:spPr bwMode="auto">
              <a:xfrm>
                <a:off x="3851275" y="3917950"/>
                <a:ext cx="2016125" cy="339725"/>
              </a:xfrm>
              <a:prstGeom prst="line">
                <a:avLst/>
              </a:prstGeom>
              <a:noFill/>
              <a:ln w="38100">
                <a:solidFill>
                  <a:schemeClr val="tx1"/>
                </a:solidFill>
                <a:round/>
                <a:headEnd/>
                <a:tailEnd type="triangle" w="med" len="med"/>
              </a:ln>
            </p:spPr>
            <p:txBody>
              <a:bodyPr/>
              <a:lstStyle/>
              <a:p>
                <a:endParaRPr lang="en-US"/>
              </a:p>
            </p:txBody>
          </p:sp>
        </p:grpSp>
        <p:sp>
          <p:nvSpPr>
            <p:cNvPr id="15368" name="Text Box 12"/>
            <p:cNvSpPr txBox="1">
              <a:spLocks noChangeArrowheads="1"/>
            </p:cNvSpPr>
            <p:nvPr/>
          </p:nvSpPr>
          <p:spPr bwMode="auto">
            <a:xfrm>
              <a:off x="5903913" y="4076700"/>
              <a:ext cx="1339850" cy="369888"/>
            </a:xfrm>
            <a:prstGeom prst="rect">
              <a:avLst/>
            </a:prstGeom>
            <a:noFill/>
            <a:ln w="9525" algn="ctr">
              <a:noFill/>
              <a:miter lim="800000"/>
              <a:headEnd/>
              <a:tailEnd/>
            </a:ln>
          </p:spPr>
          <p:txBody>
            <a:bodyPr wrap="none">
              <a:spAutoFit/>
            </a:bodyPr>
            <a:lstStyle/>
            <a:p>
              <a:r>
                <a:rPr lang="en-US" b="1" dirty="0">
                  <a:solidFill>
                    <a:srgbClr val="C71B4C"/>
                  </a:solidFill>
                </a:rPr>
                <a:t>800/month</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9523">
                                            <p:txEl>
                                              <p:pRg st="0" end="0"/>
                                            </p:txEl>
                                          </p:spTgt>
                                        </p:tgtEl>
                                        <p:attrNameLst>
                                          <p:attrName>style.visibility</p:attrName>
                                        </p:attrNameLst>
                                      </p:cBhvr>
                                      <p:to>
                                        <p:strVal val="visible"/>
                                      </p:to>
                                    </p:set>
                                    <p:animEffect transition="in" filter="dissolve">
                                      <p:cBhvr>
                                        <p:cTn id="7" dur="500"/>
                                        <p:tgtEl>
                                          <p:spTgt spid="619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9526">
                                            <p:txEl>
                                              <p:pRg st="0" end="0"/>
                                            </p:txEl>
                                          </p:spTgt>
                                        </p:tgtEl>
                                        <p:attrNameLst>
                                          <p:attrName>style.visibility</p:attrName>
                                        </p:attrNameLst>
                                      </p:cBhvr>
                                      <p:to>
                                        <p:strVal val="visible"/>
                                      </p:to>
                                    </p:set>
                                    <p:animEffect transition="in" filter="dissolve">
                                      <p:cBhvr>
                                        <p:cTn id="12" dur="500"/>
                                        <p:tgtEl>
                                          <p:spTgt spid="6195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9525">
                                            <p:txEl>
                                              <p:pRg st="0" end="0"/>
                                            </p:txEl>
                                          </p:spTgt>
                                        </p:tgtEl>
                                        <p:attrNameLst>
                                          <p:attrName>style.visibility</p:attrName>
                                        </p:attrNameLst>
                                      </p:cBhvr>
                                      <p:to>
                                        <p:strVal val="visible"/>
                                      </p:to>
                                    </p:set>
                                    <p:animEffect transition="in" filter="dissolve">
                                      <p:cBhvr>
                                        <p:cTn id="17" dur="500"/>
                                        <p:tgtEl>
                                          <p:spTgt spid="6195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523" grpId="0" build="p" bldLvl="2"/>
      <p:bldP spid="619525" grpId="0" build="p" bldLvl="2"/>
      <p:bldP spid="619526"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Admission Flow </a:t>
            </a:r>
          </a:p>
        </p:txBody>
      </p:sp>
      <p:sp>
        <p:nvSpPr>
          <p:cNvPr id="26630" name="Rectangle 3"/>
          <p:cNvSpPr>
            <a:spLocks noGrp="1" noChangeArrowheads="1"/>
          </p:cNvSpPr>
          <p:nvPr>
            <p:ph type="body" idx="1"/>
          </p:nvPr>
        </p:nvSpPr>
        <p:spPr/>
        <p:txBody>
          <a:bodyPr/>
          <a:lstStyle/>
          <a:p>
            <a:pPr eaLnBrk="1" hangingPunct="1">
              <a:defRPr/>
            </a:pPr>
            <a:r>
              <a:rPr lang="en-US" sz="2400" dirty="0" smtClean="0"/>
              <a:t>Marshall provides higher education to executives and receives about </a:t>
            </a:r>
            <a:r>
              <a:rPr lang="en-US" sz="2400" dirty="0" smtClean="0">
                <a:solidFill>
                  <a:srgbClr val="C00000"/>
                </a:solidFill>
              </a:rPr>
              <a:t>1000 applications </a:t>
            </a:r>
            <a:r>
              <a:rPr lang="en-US" sz="2400" dirty="0" smtClean="0"/>
              <a:t>per month.</a:t>
            </a:r>
          </a:p>
          <a:p>
            <a:pPr eaLnBrk="1" hangingPunct="1">
              <a:defRPr/>
            </a:pPr>
            <a:r>
              <a:rPr lang="en-US" sz="2400" dirty="0" smtClean="0"/>
              <a:t>The evaluation starts with a preliminary classification with basic information:</a:t>
            </a:r>
          </a:p>
          <a:p>
            <a:pPr lvl="2" eaLnBrk="1" hangingPunct="1">
              <a:buClr>
                <a:srgbClr val="C00000"/>
              </a:buClr>
              <a:buFont typeface="Wingdings" pitchFamily="2" charset="2"/>
              <a:buChar char=""/>
              <a:defRPr/>
            </a:pPr>
            <a:r>
              <a:rPr lang="en-US" sz="2400" dirty="0" smtClean="0">
                <a:solidFill>
                  <a:schemeClr val="accent2"/>
                </a:solidFill>
              </a:rPr>
              <a:t> </a:t>
            </a:r>
            <a:r>
              <a:rPr lang="en-US" sz="2400" dirty="0" smtClean="0">
                <a:solidFill>
                  <a:srgbClr val="C00000"/>
                </a:solidFill>
              </a:rPr>
              <a:t>Group A:  </a:t>
            </a:r>
            <a:r>
              <a:rPr lang="en-US" sz="2400" dirty="0" smtClean="0"/>
              <a:t>Applicants with desired recommendations, working experience, etc.  (</a:t>
            </a:r>
            <a:r>
              <a:rPr lang="en-US" sz="2400" dirty="0" smtClean="0">
                <a:solidFill>
                  <a:srgbClr val="C00000"/>
                </a:solidFill>
              </a:rPr>
              <a:t>50% of the applicants</a:t>
            </a:r>
            <a:r>
              <a:rPr lang="en-US" sz="2400" dirty="0" smtClean="0"/>
              <a:t>)</a:t>
            </a:r>
          </a:p>
          <a:p>
            <a:pPr lvl="2" eaLnBrk="1" hangingPunct="1">
              <a:buClr>
                <a:srgbClr val="C00000"/>
              </a:buClr>
              <a:buFont typeface="Wingdings" pitchFamily="2" charset="2"/>
              <a:buChar char=""/>
              <a:defRPr/>
            </a:pPr>
            <a:r>
              <a:rPr lang="en-US" sz="2400" dirty="0" smtClean="0">
                <a:solidFill>
                  <a:srgbClr val="C00000"/>
                </a:solidFill>
              </a:rPr>
              <a:t> Group B:  </a:t>
            </a:r>
            <a:r>
              <a:rPr lang="en-US" sz="2400" dirty="0" smtClean="0"/>
              <a:t>Other applicants.  (</a:t>
            </a:r>
            <a:r>
              <a:rPr lang="en-US" sz="2400" dirty="0" smtClean="0">
                <a:solidFill>
                  <a:srgbClr val="C00000"/>
                </a:solidFill>
              </a:rPr>
              <a:t>50% of the applicants</a:t>
            </a:r>
            <a:r>
              <a:rPr lang="en-US" sz="2400" dirty="0" smtClean="0"/>
              <a:t>)</a:t>
            </a:r>
            <a:r>
              <a:rPr lang="en-US" sz="2400" dirty="0" smtClean="0">
                <a:solidFill>
                  <a:schemeClr val="accent2"/>
                </a:solidFill>
              </a:rPr>
              <a:t> </a:t>
            </a:r>
          </a:p>
          <a:p>
            <a:pPr eaLnBrk="1" hangingPunct="1">
              <a:defRPr/>
            </a:pPr>
            <a:r>
              <a:rPr lang="en-US" sz="2400" dirty="0" smtClean="0"/>
              <a:t>Applicants in group A will be further considered through an advanced review.</a:t>
            </a:r>
          </a:p>
          <a:p>
            <a:pPr eaLnBrk="1" hangingPunct="1">
              <a:defRPr/>
            </a:pPr>
            <a:r>
              <a:rPr lang="en-US" sz="2400" dirty="0" smtClean="0"/>
              <a:t>Applicants in group B will be rejected.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Work In Process (WIP)</a:t>
            </a:r>
          </a:p>
        </p:txBody>
      </p:sp>
      <p:sp>
        <p:nvSpPr>
          <p:cNvPr id="27654" name="Rectangle 3"/>
          <p:cNvSpPr>
            <a:spLocks noGrp="1" noChangeArrowheads="1"/>
          </p:cNvSpPr>
          <p:nvPr>
            <p:ph type="body" idx="1"/>
          </p:nvPr>
        </p:nvSpPr>
        <p:spPr/>
        <p:txBody>
          <a:bodyPr/>
          <a:lstStyle/>
          <a:p>
            <a:pPr eaLnBrk="1" hangingPunct="1">
              <a:defRPr/>
            </a:pPr>
            <a:r>
              <a:rPr lang="en-US" sz="2400" dirty="0" smtClean="0"/>
              <a:t>On average there were:</a:t>
            </a:r>
          </a:p>
          <a:p>
            <a:pPr lvl="1" eaLnBrk="1" hangingPunct="1">
              <a:defRPr/>
            </a:pPr>
            <a:r>
              <a:rPr lang="en-US" dirty="0" smtClean="0"/>
              <a:t>200 applications in the preliminary review stage </a:t>
            </a:r>
          </a:p>
          <a:p>
            <a:pPr lvl="1" eaLnBrk="1" hangingPunct="1">
              <a:defRPr/>
            </a:pPr>
            <a:r>
              <a:rPr lang="en-US" dirty="0" smtClean="0"/>
              <a:t>100 applications in the advanced review stage</a:t>
            </a:r>
          </a:p>
          <a:p>
            <a:pPr lvl="1" eaLnBrk="1" hangingPunct="1">
              <a:defRPr/>
            </a:pPr>
            <a:endParaRPr lang="en-US" dirty="0" smtClean="0"/>
          </a:p>
          <a:p>
            <a:pPr eaLnBrk="1" hangingPunct="1">
              <a:defRPr/>
            </a:pPr>
            <a:r>
              <a:rPr lang="en-US" sz="2400" dirty="0" smtClean="0"/>
              <a:t>How long does group A spend in the application process?</a:t>
            </a:r>
          </a:p>
          <a:p>
            <a:pPr eaLnBrk="1" hangingPunct="1">
              <a:defRPr/>
            </a:pPr>
            <a:r>
              <a:rPr lang="en-US" sz="2400" dirty="0" smtClean="0"/>
              <a:t>How long does group B spend in the application process?</a:t>
            </a:r>
          </a:p>
          <a:p>
            <a:pPr eaLnBrk="1" hangingPunct="1">
              <a:defRPr/>
            </a:pPr>
            <a:r>
              <a:rPr lang="en-US" sz="2400" dirty="0" smtClean="0"/>
              <a:t>How long is the average process time?</a:t>
            </a:r>
            <a:endParaRPr lang="en-US" sz="2400" dirty="0" smtClean="0">
              <a:solidFill>
                <a:schemeClr val="accent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Admission Flow Chart</a:t>
            </a:r>
          </a:p>
        </p:txBody>
      </p:sp>
      <p:sp>
        <p:nvSpPr>
          <p:cNvPr id="40" name="Rectangle 3"/>
          <p:cNvSpPr txBox="1">
            <a:spLocks noChangeArrowheads="1"/>
          </p:cNvSpPr>
          <p:nvPr/>
        </p:nvSpPr>
        <p:spPr bwMode="auto">
          <a:xfrm>
            <a:off x="263525" y="3940175"/>
            <a:ext cx="8880475" cy="2592388"/>
          </a:xfrm>
          <a:prstGeom prst="rect">
            <a:avLst/>
          </a:prstGeom>
          <a:noFill/>
          <a:ln w="9525">
            <a:noFill/>
            <a:miter lim="800000"/>
            <a:headEnd/>
            <a:tailEnd/>
          </a:ln>
        </p:spPr>
        <p:txBody>
          <a:bodyPr lIns="92075" tIns="46038" rIns="92075" bIns="46038"/>
          <a:lstStyle/>
          <a:p>
            <a:pPr marL="342900" indent="-342900">
              <a:spcBef>
                <a:spcPct val="20000"/>
              </a:spcBef>
              <a:buClr>
                <a:srgbClr val="000000"/>
              </a:buClr>
              <a:buSzPct val="80000"/>
              <a:buFont typeface="Wingdings" pitchFamily="2" charset="2"/>
              <a:buNone/>
              <a:defRPr/>
            </a:pPr>
            <a:r>
              <a:rPr lang="en-US" sz="2800" kern="0" dirty="0">
                <a:solidFill>
                  <a:schemeClr val="tx2">
                    <a:lumMod val="50000"/>
                  </a:schemeClr>
                </a:solidFill>
                <a:latin typeface="+mn-lt"/>
              </a:rPr>
              <a:t>How long do the applicants spend in the </a:t>
            </a:r>
            <a:r>
              <a:rPr lang="en-US" sz="2800" kern="0" dirty="0" smtClean="0">
                <a:solidFill>
                  <a:schemeClr val="tx2">
                    <a:lumMod val="50000"/>
                  </a:schemeClr>
                </a:solidFill>
                <a:latin typeface="+mn-lt"/>
              </a:rPr>
              <a:t>preliminary </a:t>
            </a:r>
            <a:r>
              <a:rPr lang="en-US" sz="2800" kern="0" dirty="0">
                <a:solidFill>
                  <a:schemeClr val="tx2">
                    <a:lumMod val="50000"/>
                  </a:schemeClr>
                </a:solidFill>
                <a:latin typeface="+mn-lt"/>
              </a:rPr>
              <a:t>stage?</a:t>
            </a:r>
          </a:p>
          <a:p>
            <a:pPr marL="342900" indent="-342900">
              <a:spcBef>
                <a:spcPct val="20000"/>
              </a:spcBef>
              <a:buClr>
                <a:srgbClr val="000000"/>
              </a:buClr>
              <a:buSzPct val="80000"/>
              <a:buFont typeface="Wingdings" pitchFamily="2" charset="2"/>
              <a:buNone/>
              <a:defRPr/>
            </a:pPr>
            <a:r>
              <a:rPr lang="en-US" sz="2800" kern="0" dirty="0">
                <a:solidFill>
                  <a:srgbClr val="C00000"/>
                </a:solidFill>
                <a:latin typeface="+mn-lt"/>
              </a:rPr>
              <a:t>RT=I </a:t>
            </a:r>
            <a:r>
              <a:rPr lang="en-US" sz="2800" kern="0" dirty="0">
                <a:solidFill>
                  <a:srgbClr val="C00000"/>
                </a:solidFill>
                <a:latin typeface="+mn-lt"/>
                <a:sym typeface="Wingdings" pitchFamily="2" charset="2"/>
              </a:rPr>
              <a:t> </a:t>
            </a:r>
            <a:r>
              <a:rPr lang="en-US" sz="2800" kern="0" dirty="0">
                <a:solidFill>
                  <a:srgbClr val="C00000"/>
                </a:solidFill>
                <a:latin typeface="+mn-lt"/>
              </a:rPr>
              <a:t>T = I/R=200/1000 = 0.2 month </a:t>
            </a:r>
          </a:p>
          <a:p>
            <a:pPr marL="342900" indent="-342900">
              <a:spcBef>
                <a:spcPct val="20000"/>
              </a:spcBef>
              <a:buClr>
                <a:srgbClr val="000000"/>
              </a:buClr>
              <a:buSzPct val="80000"/>
              <a:defRPr/>
            </a:pPr>
            <a:r>
              <a:rPr lang="en-US" sz="2800" kern="0" dirty="0">
                <a:solidFill>
                  <a:schemeClr val="tx2">
                    <a:lumMod val="50000"/>
                  </a:schemeClr>
                </a:solidFill>
                <a:latin typeface="+mn-lt"/>
              </a:rPr>
              <a:t>Applicants spend </a:t>
            </a:r>
            <a:r>
              <a:rPr lang="en-US" sz="2800" kern="0" dirty="0">
                <a:solidFill>
                  <a:schemeClr val="tx2">
                    <a:lumMod val="50000"/>
                  </a:schemeClr>
                </a:solidFill>
                <a:latin typeface="+mn-lt"/>
                <a:sym typeface="Wingdings" pitchFamily="2" charset="2"/>
              </a:rPr>
              <a:t>0.2(30)</a:t>
            </a:r>
            <a:r>
              <a:rPr lang="en-US" sz="2800" kern="0" dirty="0">
                <a:solidFill>
                  <a:schemeClr val="tx2">
                    <a:lumMod val="50000"/>
                  </a:schemeClr>
                </a:solidFill>
                <a:latin typeface="+mn-lt"/>
              </a:rPr>
              <a:t> = 6 days in the first stage</a:t>
            </a:r>
          </a:p>
          <a:p>
            <a:pPr marL="342900" indent="-342900">
              <a:spcBef>
                <a:spcPct val="20000"/>
              </a:spcBef>
              <a:buClr>
                <a:srgbClr val="000000"/>
              </a:buClr>
              <a:buSzPct val="80000"/>
              <a:buFont typeface="Wingdings" pitchFamily="2" charset="2"/>
              <a:buNone/>
              <a:defRPr/>
            </a:pPr>
            <a:r>
              <a:rPr lang="en-US" sz="2800" kern="0" dirty="0">
                <a:solidFill>
                  <a:srgbClr val="C00000"/>
                </a:solidFill>
                <a:latin typeface="+mn-lt"/>
              </a:rPr>
              <a:t>Applicants from group B receive an answer in 6 days on average</a:t>
            </a:r>
          </a:p>
        </p:txBody>
      </p:sp>
      <p:grpSp>
        <p:nvGrpSpPr>
          <p:cNvPr id="2" name="Group 1"/>
          <p:cNvGrpSpPr/>
          <p:nvPr/>
        </p:nvGrpSpPr>
        <p:grpSpPr>
          <a:xfrm>
            <a:off x="457200" y="1628775"/>
            <a:ext cx="7031038" cy="1930400"/>
            <a:chOff x="457200" y="1628775"/>
            <a:chExt cx="7031038" cy="1930400"/>
          </a:xfrm>
        </p:grpSpPr>
        <p:sp>
          <p:nvSpPr>
            <p:cNvPr id="18437" name="Line 4"/>
            <p:cNvSpPr>
              <a:spLocks noChangeShapeType="1"/>
            </p:cNvSpPr>
            <p:nvPr/>
          </p:nvSpPr>
          <p:spPr bwMode="auto">
            <a:xfrm flipV="1">
              <a:off x="2271691" y="2036743"/>
              <a:ext cx="1204897" cy="730259"/>
            </a:xfrm>
            <a:prstGeom prst="line">
              <a:avLst/>
            </a:prstGeom>
            <a:noFill/>
            <a:ln w="38100">
              <a:solidFill>
                <a:srgbClr val="00B050"/>
              </a:solidFill>
              <a:round/>
              <a:headEnd/>
              <a:tailEnd type="triangle" w="med" len="med"/>
            </a:ln>
          </p:spPr>
          <p:txBody>
            <a:bodyPr/>
            <a:lstStyle/>
            <a:p>
              <a:endParaRPr lang="en-US"/>
            </a:p>
          </p:txBody>
        </p:sp>
        <p:sp>
          <p:nvSpPr>
            <p:cNvPr id="18438" name="Line 14"/>
            <p:cNvSpPr>
              <a:spLocks noChangeShapeType="1"/>
            </p:cNvSpPr>
            <p:nvPr/>
          </p:nvSpPr>
          <p:spPr bwMode="auto">
            <a:xfrm>
              <a:off x="457200" y="2941630"/>
              <a:ext cx="914389" cy="0"/>
            </a:xfrm>
            <a:prstGeom prst="line">
              <a:avLst/>
            </a:prstGeom>
            <a:noFill/>
            <a:ln w="38100">
              <a:solidFill>
                <a:schemeClr val="tx1"/>
              </a:solidFill>
              <a:round/>
              <a:headEnd/>
              <a:tailEnd type="triangle" w="med" len="med"/>
            </a:ln>
          </p:spPr>
          <p:txBody>
            <a:bodyPr/>
            <a:lstStyle/>
            <a:p>
              <a:endParaRPr lang="en-US"/>
            </a:p>
          </p:txBody>
        </p:sp>
        <p:sp>
          <p:nvSpPr>
            <p:cNvPr id="18439" name="Text Box 15"/>
            <p:cNvSpPr txBox="1">
              <a:spLocks noChangeArrowheads="1"/>
            </p:cNvSpPr>
            <p:nvPr/>
          </p:nvSpPr>
          <p:spPr bwMode="auto">
            <a:xfrm>
              <a:off x="517524" y="2444736"/>
              <a:ext cx="692142" cy="366718"/>
            </a:xfrm>
            <a:prstGeom prst="rect">
              <a:avLst/>
            </a:prstGeom>
            <a:noFill/>
            <a:ln w="9525">
              <a:noFill/>
              <a:miter lim="800000"/>
              <a:headEnd/>
              <a:tailEnd/>
            </a:ln>
          </p:spPr>
          <p:txBody>
            <a:bodyPr wrap="none">
              <a:spAutoFit/>
            </a:bodyPr>
            <a:lstStyle/>
            <a:p>
              <a:r>
                <a:rPr lang="en-US">
                  <a:cs typeface="Arial" charset="0"/>
                </a:rPr>
                <a:t>1000</a:t>
              </a:r>
            </a:p>
          </p:txBody>
        </p:sp>
        <p:sp>
          <p:nvSpPr>
            <p:cNvPr id="18440" name="Text Box 16"/>
            <p:cNvSpPr txBox="1">
              <a:spLocks noChangeArrowheads="1"/>
            </p:cNvSpPr>
            <p:nvPr/>
          </p:nvSpPr>
          <p:spPr bwMode="auto">
            <a:xfrm>
              <a:off x="2490763" y="2036743"/>
              <a:ext cx="641342" cy="366717"/>
            </a:xfrm>
            <a:prstGeom prst="rect">
              <a:avLst/>
            </a:prstGeom>
            <a:noFill/>
            <a:ln w="9525">
              <a:noFill/>
              <a:miter lim="800000"/>
              <a:headEnd/>
              <a:tailEnd/>
            </a:ln>
          </p:spPr>
          <p:txBody>
            <a:bodyPr wrap="none">
              <a:spAutoFit/>
            </a:bodyPr>
            <a:lstStyle/>
            <a:p>
              <a:r>
                <a:rPr lang="en-US">
                  <a:solidFill>
                    <a:srgbClr val="00B050"/>
                  </a:solidFill>
                  <a:cs typeface="Arial" charset="0"/>
                </a:rPr>
                <a:t>50%</a:t>
              </a:r>
            </a:p>
          </p:txBody>
        </p:sp>
        <p:sp>
          <p:nvSpPr>
            <p:cNvPr id="18441" name="Text Box 18"/>
            <p:cNvSpPr txBox="1">
              <a:spLocks noChangeArrowheads="1"/>
            </p:cNvSpPr>
            <p:nvPr/>
          </p:nvSpPr>
          <p:spPr bwMode="auto">
            <a:xfrm>
              <a:off x="2965419" y="3059107"/>
              <a:ext cx="641342" cy="366717"/>
            </a:xfrm>
            <a:prstGeom prst="rect">
              <a:avLst/>
            </a:prstGeom>
            <a:noFill/>
            <a:ln w="9525">
              <a:noFill/>
              <a:miter lim="800000"/>
              <a:headEnd/>
              <a:tailEnd/>
            </a:ln>
          </p:spPr>
          <p:txBody>
            <a:bodyPr wrap="none">
              <a:spAutoFit/>
            </a:bodyPr>
            <a:lstStyle/>
            <a:p>
              <a:r>
                <a:rPr lang="en-US">
                  <a:solidFill>
                    <a:srgbClr val="C00000"/>
                  </a:solidFill>
                  <a:cs typeface="Arial" charset="0"/>
                </a:rPr>
                <a:t>50%</a:t>
              </a:r>
            </a:p>
          </p:txBody>
        </p:sp>
        <p:sp>
          <p:nvSpPr>
            <p:cNvPr id="18442" name="Text Box 25"/>
            <p:cNvSpPr txBox="1">
              <a:spLocks noChangeArrowheads="1"/>
            </p:cNvSpPr>
            <p:nvPr/>
          </p:nvSpPr>
          <p:spPr bwMode="auto">
            <a:xfrm>
              <a:off x="1508112" y="2673339"/>
              <a:ext cx="565143" cy="366718"/>
            </a:xfrm>
            <a:prstGeom prst="rect">
              <a:avLst/>
            </a:prstGeom>
            <a:noFill/>
            <a:ln w="9525">
              <a:noFill/>
              <a:miter lim="800000"/>
              <a:headEnd/>
              <a:tailEnd/>
            </a:ln>
          </p:spPr>
          <p:txBody>
            <a:bodyPr wrap="none">
              <a:spAutoFit/>
            </a:bodyPr>
            <a:lstStyle/>
            <a:p>
              <a:r>
                <a:rPr lang="en-US">
                  <a:cs typeface="Arial" charset="0"/>
                </a:rPr>
                <a:t>200</a:t>
              </a:r>
            </a:p>
          </p:txBody>
        </p:sp>
        <p:sp>
          <p:nvSpPr>
            <p:cNvPr id="18443" name="Text Box 26"/>
            <p:cNvSpPr txBox="1">
              <a:spLocks noChangeArrowheads="1"/>
            </p:cNvSpPr>
            <p:nvPr/>
          </p:nvSpPr>
          <p:spPr bwMode="auto">
            <a:xfrm>
              <a:off x="3532143" y="1820823"/>
              <a:ext cx="565143" cy="366717"/>
            </a:xfrm>
            <a:prstGeom prst="rect">
              <a:avLst/>
            </a:prstGeom>
            <a:noFill/>
            <a:ln w="9525">
              <a:noFill/>
              <a:miter lim="800000"/>
              <a:headEnd/>
              <a:tailEnd/>
            </a:ln>
          </p:spPr>
          <p:txBody>
            <a:bodyPr wrap="none">
              <a:spAutoFit/>
            </a:bodyPr>
            <a:lstStyle/>
            <a:p>
              <a:r>
                <a:rPr lang="en-US">
                  <a:cs typeface="Arial" charset="0"/>
                </a:rPr>
                <a:t>100</a:t>
              </a:r>
            </a:p>
          </p:txBody>
        </p:sp>
        <p:sp>
          <p:nvSpPr>
            <p:cNvPr id="18444" name="Rectangle 31"/>
            <p:cNvSpPr>
              <a:spLocks noChangeArrowheads="1"/>
            </p:cNvSpPr>
            <p:nvPr/>
          </p:nvSpPr>
          <p:spPr bwMode="auto">
            <a:xfrm>
              <a:off x="6248329" y="2949567"/>
              <a:ext cx="1239909" cy="609608"/>
            </a:xfrm>
            <a:prstGeom prst="rect">
              <a:avLst/>
            </a:prstGeom>
            <a:solidFill>
              <a:schemeClr val="bg1"/>
            </a:solidFill>
            <a:ln w="38100">
              <a:noFill/>
              <a:miter lim="800000"/>
              <a:headEnd/>
              <a:tailEnd/>
            </a:ln>
          </p:spPr>
          <p:txBody>
            <a:bodyPr wrap="none" anchor="ctr"/>
            <a:lstStyle/>
            <a:p>
              <a:pPr algn="ctr"/>
              <a:r>
                <a:rPr lang="en-US">
                  <a:solidFill>
                    <a:srgbClr val="C00000"/>
                  </a:solidFill>
                </a:rPr>
                <a:t>Reject</a:t>
              </a:r>
            </a:p>
          </p:txBody>
        </p:sp>
        <p:sp>
          <p:nvSpPr>
            <p:cNvPr id="18445" name="Rectangle 32"/>
            <p:cNvSpPr>
              <a:spLocks noChangeArrowheads="1"/>
            </p:cNvSpPr>
            <p:nvPr/>
          </p:nvSpPr>
          <p:spPr bwMode="auto">
            <a:xfrm>
              <a:off x="6264117" y="1628775"/>
              <a:ext cx="1080107" cy="609608"/>
            </a:xfrm>
            <a:prstGeom prst="rect">
              <a:avLst/>
            </a:prstGeom>
            <a:solidFill>
              <a:schemeClr val="bg1"/>
            </a:solidFill>
            <a:ln w="38100">
              <a:noFill/>
              <a:miter lim="800000"/>
              <a:headEnd/>
              <a:tailEnd/>
            </a:ln>
          </p:spPr>
          <p:txBody>
            <a:bodyPr wrap="none" anchor="ctr"/>
            <a:lstStyle/>
            <a:p>
              <a:pPr algn="ctr"/>
              <a:r>
                <a:rPr lang="en-US">
                  <a:solidFill>
                    <a:srgbClr val="00B050"/>
                  </a:solidFill>
                </a:rPr>
                <a:t>Accept </a:t>
              </a:r>
            </a:p>
          </p:txBody>
        </p:sp>
        <p:cxnSp>
          <p:nvCxnSpPr>
            <p:cNvPr id="18446" name="Straight Arrow Connector 24"/>
            <p:cNvCxnSpPr>
              <a:cxnSpLocks noChangeShapeType="1"/>
            </p:cNvCxnSpPr>
            <p:nvPr/>
          </p:nvCxnSpPr>
          <p:spPr bwMode="auto">
            <a:xfrm>
              <a:off x="4243342" y="1962129"/>
              <a:ext cx="1935138" cy="1588"/>
            </a:xfrm>
            <a:prstGeom prst="straightConnector1">
              <a:avLst/>
            </a:prstGeom>
            <a:noFill/>
            <a:ln w="38100">
              <a:solidFill>
                <a:srgbClr val="00B050"/>
              </a:solidFill>
              <a:round/>
              <a:headEnd/>
              <a:tailEnd type="triangle" w="med" len="med"/>
            </a:ln>
          </p:spPr>
        </p:cxnSp>
        <p:cxnSp>
          <p:nvCxnSpPr>
            <p:cNvPr id="18448" name="Straight Arrow Connector 36"/>
            <p:cNvCxnSpPr>
              <a:cxnSpLocks noChangeShapeType="1"/>
            </p:cNvCxnSpPr>
            <p:nvPr/>
          </p:nvCxnSpPr>
          <p:spPr bwMode="auto">
            <a:xfrm>
              <a:off x="2235178" y="2949567"/>
              <a:ext cx="3644855" cy="373068"/>
            </a:xfrm>
            <a:prstGeom prst="straightConnector1">
              <a:avLst/>
            </a:prstGeom>
            <a:noFill/>
            <a:ln w="38100">
              <a:solidFill>
                <a:srgbClr val="C00000"/>
              </a:solidFill>
              <a:round/>
              <a:headEnd/>
              <a:tailEnd type="triangle" w="med" len="med"/>
            </a:ln>
          </p:spPr>
        </p:cxnSp>
        <p:sp>
          <p:nvSpPr>
            <p:cNvPr id="18449" name="Rectangle 17"/>
            <p:cNvSpPr>
              <a:spLocks noChangeArrowheads="1"/>
            </p:cNvSpPr>
            <p:nvPr/>
          </p:nvSpPr>
          <p:spPr bwMode="auto">
            <a:xfrm>
              <a:off x="1395359" y="2589188"/>
              <a:ext cx="803275" cy="584216"/>
            </a:xfrm>
            <a:prstGeom prst="rect">
              <a:avLst/>
            </a:prstGeom>
            <a:noFill/>
            <a:ln w="38100">
              <a:solidFill>
                <a:schemeClr val="tx1"/>
              </a:solidFill>
              <a:miter lim="800000"/>
              <a:headEnd/>
              <a:tailEnd/>
            </a:ln>
          </p:spPr>
          <p:txBody>
            <a:bodyPr wrap="none" anchor="ctr"/>
            <a:lstStyle/>
            <a:p>
              <a:endParaRPr lang="en-US"/>
            </a:p>
          </p:txBody>
        </p:sp>
        <p:sp>
          <p:nvSpPr>
            <p:cNvPr id="18450" name="Rectangle 18"/>
            <p:cNvSpPr>
              <a:spLocks noChangeArrowheads="1"/>
            </p:cNvSpPr>
            <p:nvPr/>
          </p:nvSpPr>
          <p:spPr bwMode="auto">
            <a:xfrm>
              <a:off x="3476573" y="1712865"/>
              <a:ext cx="693739" cy="547702"/>
            </a:xfrm>
            <a:prstGeom prst="rect">
              <a:avLst/>
            </a:prstGeom>
            <a:noFill/>
            <a:ln w="38100">
              <a:solidFill>
                <a:schemeClr val="tx1"/>
              </a:solidFill>
              <a:miter lim="800000"/>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dissolve">
                                      <p:cBhvr>
                                        <p:cTn id="7" dur="500"/>
                                        <p:tgtEl>
                                          <p:spTgt spid="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
                                            <p:txEl>
                                              <p:pRg st="1" end="1"/>
                                            </p:txEl>
                                          </p:spTgt>
                                        </p:tgtEl>
                                        <p:attrNameLst>
                                          <p:attrName>style.visibility</p:attrName>
                                        </p:attrNameLst>
                                      </p:cBhvr>
                                      <p:to>
                                        <p:strVal val="visible"/>
                                      </p:to>
                                    </p:set>
                                    <p:animEffect transition="in" filter="dissolve">
                                      <p:cBhvr>
                                        <p:cTn id="12" dur="500"/>
                                        <p:tgtEl>
                                          <p:spTgt spid="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
                                            <p:txEl>
                                              <p:pRg st="2" end="2"/>
                                            </p:txEl>
                                          </p:spTgt>
                                        </p:tgtEl>
                                        <p:attrNameLst>
                                          <p:attrName>style.visibility</p:attrName>
                                        </p:attrNameLst>
                                      </p:cBhvr>
                                      <p:to>
                                        <p:strVal val="visible"/>
                                      </p:to>
                                    </p:set>
                                    <p:animEffect transition="in" filter="dissolve">
                                      <p:cBhvr>
                                        <p:cTn id="17" dur="500"/>
                                        <p:tgtEl>
                                          <p:spTgt spid="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
                                            <p:txEl>
                                              <p:pRg st="3" end="3"/>
                                            </p:txEl>
                                          </p:spTgt>
                                        </p:tgtEl>
                                        <p:attrNameLst>
                                          <p:attrName>style.visibility</p:attrName>
                                        </p:attrNameLst>
                                      </p:cBhvr>
                                      <p:to>
                                        <p:strVal val="visible"/>
                                      </p:to>
                                    </p:set>
                                    <p:animEffect transition="in" filter="dissolve">
                                      <p:cBhvr>
                                        <p:cTn id="22" dur="500"/>
                                        <p:tgtEl>
                                          <p:spTgt spid="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Admission Flow</a:t>
            </a:r>
          </a:p>
        </p:txBody>
      </p:sp>
      <p:sp>
        <p:nvSpPr>
          <p:cNvPr id="30726" name="Rectangle 3"/>
          <p:cNvSpPr>
            <a:spLocks noGrp="1" noChangeArrowheads="1"/>
          </p:cNvSpPr>
          <p:nvPr>
            <p:ph type="body" idx="1"/>
          </p:nvPr>
        </p:nvSpPr>
        <p:spPr>
          <a:xfrm>
            <a:off x="409575" y="1384300"/>
            <a:ext cx="4308475" cy="1825625"/>
          </a:xfrm>
        </p:spPr>
        <p:txBody>
          <a:bodyPr/>
          <a:lstStyle/>
          <a:p>
            <a:pPr marL="0" indent="0" eaLnBrk="1" hangingPunct="1">
              <a:defRPr/>
            </a:pPr>
            <a:r>
              <a:rPr lang="en-US" dirty="0" smtClean="0"/>
              <a:t>How long do the applicants from group A spend in the advanced review stage?</a:t>
            </a:r>
          </a:p>
        </p:txBody>
      </p:sp>
      <p:sp>
        <p:nvSpPr>
          <p:cNvPr id="8" name="Rectangle 3"/>
          <p:cNvSpPr txBox="1">
            <a:spLocks noChangeArrowheads="1"/>
          </p:cNvSpPr>
          <p:nvPr/>
        </p:nvSpPr>
        <p:spPr bwMode="auto">
          <a:xfrm>
            <a:off x="300038" y="2954338"/>
            <a:ext cx="8297862" cy="3560762"/>
          </a:xfrm>
          <a:prstGeom prst="rect">
            <a:avLst/>
          </a:prstGeom>
          <a:noFill/>
          <a:ln w="9525">
            <a:noFill/>
            <a:miter lim="800000"/>
            <a:headEnd/>
            <a:tailEnd/>
          </a:ln>
        </p:spPr>
        <p:txBody>
          <a:bodyPr lIns="92075" tIns="46038" rIns="92075" bIns="46038"/>
          <a:lstStyle/>
          <a:p>
            <a:pPr marL="342900" indent="-342900">
              <a:spcBef>
                <a:spcPct val="20000"/>
              </a:spcBef>
              <a:buClr>
                <a:srgbClr val="000000"/>
              </a:buClr>
              <a:buSzPct val="80000"/>
              <a:defRPr/>
            </a:pPr>
            <a:r>
              <a:rPr lang="en-US" sz="2800" kern="0" dirty="0">
                <a:solidFill>
                  <a:srgbClr val="00B050"/>
                </a:solidFill>
                <a:latin typeface="+mn-lt"/>
                <a:sym typeface="Wingdings" pitchFamily="2" charset="2"/>
              </a:rPr>
              <a:t>I =100 , R = </a:t>
            </a:r>
            <a:r>
              <a:rPr lang="en-US" sz="2800" kern="0" dirty="0">
                <a:solidFill>
                  <a:srgbClr val="00B050"/>
                </a:solidFill>
                <a:latin typeface="+mn-lt"/>
              </a:rPr>
              <a:t>1000(0.5) = 500</a:t>
            </a:r>
          </a:p>
          <a:p>
            <a:pPr marL="342900" indent="-342900">
              <a:spcBef>
                <a:spcPct val="20000"/>
              </a:spcBef>
              <a:buClr>
                <a:srgbClr val="000000"/>
              </a:buClr>
              <a:buSzPct val="80000"/>
              <a:buFont typeface="Wingdings" pitchFamily="2" charset="2"/>
              <a:buNone/>
              <a:defRPr/>
            </a:pPr>
            <a:r>
              <a:rPr lang="en-US" sz="2800" kern="0" dirty="0">
                <a:solidFill>
                  <a:srgbClr val="00B050"/>
                </a:solidFill>
                <a:latin typeface="+mn-lt"/>
              </a:rPr>
              <a:t>TR= I </a:t>
            </a:r>
            <a:r>
              <a:rPr lang="en-US" sz="2800" kern="0" dirty="0">
                <a:solidFill>
                  <a:srgbClr val="00B050"/>
                </a:solidFill>
                <a:latin typeface="+mn-lt"/>
                <a:sym typeface="Wingdings" pitchFamily="2" charset="2"/>
              </a:rPr>
              <a:t> T=I/R  T= 100/500 = 0.2</a:t>
            </a:r>
          </a:p>
          <a:p>
            <a:pPr marL="342900" indent="-342900">
              <a:spcBef>
                <a:spcPct val="20000"/>
              </a:spcBef>
              <a:buClr>
                <a:srgbClr val="000000"/>
              </a:buClr>
              <a:buSzPct val="80000"/>
              <a:buFont typeface="Wingdings" pitchFamily="2" charset="2"/>
              <a:buNone/>
              <a:defRPr/>
            </a:pPr>
            <a:r>
              <a:rPr lang="en-US" sz="2800" kern="0" dirty="0">
                <a:solidFill>
                  <a:schemeClr val="tx2">
                    <a:lumMod val="50000"/>
                  </a:schemeClr>
                </a:solidFill>
                <a:latin typeface="+mn-lt"/>
              </a:rPr>
              <a:t>Applicants from group A spend 0.2(30) = 6 days on average in the advanced review stage.</a:t>
            </a:r>
          </a:p>
          <a:p>
            <a:pPr marL="342900" indent="-342900">
              <a:spcBef>
                <a:spcPct val="20000"/>
              </a:spcBef>
              <a:buClr>
                <a:srgbClr val="000000"/>
              </a:buClr>
              <a:buSzPct val="80000"/>
              <a:buFont typeface="Wingdings" pitchFamily="2" charset="2"/>
              <a:buNone/>
              <a:defRPr/>
            </a:pPr>
            <a:endParaRPr lang="en-US" sz="2800" kern="0" dirty="0">
              <a:solidFill>
                <a:schemeClr val="accent2"/>
              </a:solidFill>
              <a:latin typeface="+mn-lt"/>
            </a:endParaRPr>
          </a:p>
          <a:p>
            <a:pPr marL="342900" indent="-342900">
              <a:spcBef>
                <a:spcPct val="20000"/>
              </a:spcBef>
              <a:buClr>
                <a:srgbClr val="000000"/>
              </a:buClr>
              <a:buSzPct val="80000"/>
              <a:buFont typeface="Wingdings" pitchFamily="2" charset="2"/>
              <a:buNone/>
              <a:defRPr/>
            </a:pPr>
            <a:r>
              <a:rPr lang="en-US" sz="2800" kern="0" dirty="0">
                <a:solidFill>
                  <a:srgbClr val="00B050"/>
                </a:solidFill>
                <a:latin typeface="+mn-lt"/>
              </a:rPr>
              <a:t>Applicants from group A receive answer in 12 days (6 + 6) on average.</a:t>
            </a:r>
          </a:p>
          <a:p>
            <a:pPr marL="342900" indent="-342900">
              <a:spcBef>
                <a:spcPct val="20000"/>
              </a:spcBef>
              <a:buClr>
                <a:srgbClr val="000000"/>
              </a:buClr>
              <a:buSzPct val="80000"/>
              <a:buFont typeface="Wingdings" pitchFamily="2" charset="2"/>
              <a:buNone/>
              <a:defRPr/>
            </a:pPr>
            <a:endParaRPr lang="en-US" sz="2800" kern="0" dirty="0">
              <a:solidFill>
                <a:schemeClr val="tx2">
                  <a:lumMod val="50000"/>
                </a:schemeClr>
              </a:solidFill>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2802" y="1412776"/>
            <a:ext cx="4581198" cy="1260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dissolve">
                                      <p:cBhvr>
                                        <p:cTn id="2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Admission Flow</a:t>
            </a:r>
          </a:p>
        </p:txBody>
      </p:sp>
      <p:sp>
        <p:nvSpPr>
          <p:cNvPr id="31750" name="Rectangle 3"/>
          <p:cNvSpPr>
            <a:spLocks noGrp="1" noChangeArrowheads="1"/>
          </p:cNvSpPr>
          <p:nvPr>
            <p:ph type="body" idx="1"/>
          </p:nvPr>
        </p:nvSpPr>
        <p:spPr/>
        <p:txBody>
          <a:bodyPr/>
          <a:lstStyle/>
          <a:p>
            <a:pPr eaLnBrk="1" hangingPunct="1">
              <a:defRPr/>
            </a:pPr>
            <a:r>
              <a:rPr lang="en-US" dirty="0" smtClean="0"/>
              <a:t>What is the average processing time?</a:t>
            </a:r>
          </a:p>
          <a:p>
            <a:pPr lvl="1" eaLnBrk="1" hangingPunct="1">
              <a:defRPr/>
            </a:pPr>
            <a:r>
              <a:rPr lang="en-US" sz="3200" dirty="0" smtClean="0"/>
              <a:t> 0.5(6)+0.5(12) = 9 days</a:t>
            </a:r>
          </a:p>
          <a:p>
            <a:pPr eaLnBrk="1" hangingPunct="1">
              <a:defRPr/>
            </a:pPr>
            <a:r>
              <a:rPr lang="en-US" dirty="0" smtClean="0"/>
              <a:t>Is there an alternative way to calculate the average waiting time? Do it------</a:t>
            </a:r>
          </a:p>
          <a:p>
            <a:pPr eaLnBrk="1" hangingPunct="1">
              <a:defRPr/>
            </a:pPr>
            <a:endParaRPr lang="en-US" dirty="0" smtClean="0">
              <a:solidFill>
                <a:schemeClr val="accent2"/>
              </a:solidFill>
            </a:endParaRPr>
          </a:p>
        </p:txBody>
      </p:sp>
      <p:sp>
        <p:nvSpPr>
          <p:cNvPr id="7" name="Text Box 3"/>
          <p:cNvSpPr txBox="1">
            <a:spLocks noChangeArrowheads="1"/>
          </p:cNvSpPr>
          <p:nvPr/>
        </p:nvSpPr>
        <p:spPr bwMode="auto">
          <a:xfrm>
            <a:off x="414338" y="6075363"/>
            <a:ext cx="8297862" cy="639762"/>
          </a:xfrm>
          <a:prstGeom prst="rect">
            <a:avLst/>
          </a:prstGeom>
          <a:noFill/>
          <a:ln w="9525">
            <a:noFill/>
            <a:miter lim="800000"/>
            <a:headEnd/>
            <a:tailEnd/>
          </a:ln>
        </p:spPr>
        <p:txBody>
          <a:bodyPr lIns="92075" tIns="46038" rIns="92075" bIns="46038"/>
          <a:lstStyle/>
          <a:p>
            <a:pPr marL="342900" indent="-342900">
              <a:spcBef>
                <a:spcPct val="20000"/>
              </a:spcBef>
              <a:buClr>
                <a:srgbClr val="000000"/>
              </a:buClr>
              <a:buSzPct val="80000"/>
              <a:buFont typeface="Wingdings" pitchFamily="2" charset="2"/>
              <a:buNone/>
              <a:defRPr/>
            </a:pPr>
            <a:r>
              <a:rPr lang="en-US" sz="2800" b="1" kern="0" dirty="0">
                <a:solidFill>
                  <a:srgbClr val="C00000"/>
                </a:solidFill>
                <a:latin typeface="+mn-lt"/>
              </a:rPr>
              <a:t>Little’s Law holds for complicated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50">
                                            <p:txEl>
                                              <p:pRg st="0" end="0"/>
                                            </p:txEl>
                                          </p:spTgt>
                                        </p:tgtEl>
                                        <p:attrNameLst>
                                          <p:attrName>style.visibility</p:attrName>
                                        </p:attrNameLst>
                                      </p:cBhvr>
                                      <p:to>
                                        <p:strVal val="visible"/>
                                      </p:to>
                                    </p:set>
                                    <p:animEffect transition="in" filter="dissolve">
                                      <p:cBhvr>
                                        <p:cTn id="7" dur="500"/>
                                        <p:tgtEl>
                                          <p:spTgt spid="31750">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1750">
                                            <p:txEl>
                                              <p:pRg st="1" end="1"/>
                                            </p:txEl>
                                          </p:spTgt>
                                        </p:tgtEl>
                                        <p:attrNameLst>
                                          <p:attrName>style.visibility</p:attrName>
                                        </p:attrNameLst>
                                      </p:cBhvr>
                                      <p:to>
                                        <p:strVal val="visible"/>
                                      </p:to>
                                    </p:set>
                                    <p:animEffect transition="in" filter="dissolve">
                                      <p:cBhvr>
                                        <p:cTn id="10" dur="500"/>
                                        <p:tgtEl>
                                          <p:spTgt spid="3175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1750">
                                            <p:txEl>
                                              <p:pRg st="2" end="2"/>
                                            </p:txEl>
                                          </p:spTgt>
                                        </p:tgtEl>
                                        <p:attrNameLst>
                                          <p:attrName>style.visibility</p:attrName>
                                        </p:attrNameLst>
                                      </p:cBhvr>
                                      <p:to>
                                        <p:strVal val="visible"/>
                                      </p:to>
                                    </p:set>
                                    <p:animEffect transition="in" filter="dissolve">
                                      <p:cBhvr>
                                        <p:cTn id="15" dur="500"/>
                                        <p:tgtEl>
                                          <p:spTgt spid="3175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dissolv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build="p"/>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Assignment (Due next week) </a:t>
            </a:r>
          </a:p>
        </p:txBody>
      </p:sp>
      <p:sp>
        <p:nvSpPr>
          <p:cNvPr id="3" name="Content Placeholder 2"/>
          <p:cNvSpPr>
            <a:spLocks noGrp="1"/>
          </p:cNvSpPr>
          <p:nvPr>
            <p:ph idx="1"/>
          </p:nvPr>
        </p:nvSpPr>
        <p:spPr/>
        <p:txBody>
          <a:bodyPr/>
          <a:lstStyle/>
          <a:p>
            <a:pPr marL="0" indent="0">
              <a:defRPr/>
            </a:pPr>
            <a:r>
              <a:rPr lang="en-US" sz="2300" dirty="0" smtClean="0"/>
              <a:t>1. Bank XYZ receives 20 loan requests per hour on average. Each loan request goes through an initial processing stage, after which an “accept or reject” decision is made. Approximately 80% of the loans are accepted, and these require additional processing. Rejected loans require no additional processing. Suppose that on average 5 loans are in the initial processing stage, and 25 (accepted) loans are in the additional processing stage.</a:t>
            </a:r>
          </a:p>
          <a:p>
            <a:pPr marL="233363" indent="-233363">
              <a:buFont typeface="+mj-lt"/>
              <a:buAutoNum type="alphaLcParenR"/>
              <a:defRPr/>
            </a:pPr>
            <a:r>
              <a:rPr lang="en-US" sz="2300" dirty="0" smtClean="0"/>
              <a:t>What is the average processing time required for a loan request?</a:t>
            </a:r>
          </a:p>
          <a:p>
            <a:pPr marL="233363" indent="-233363">
              <a:buFont typeface="+mj-lt"/>
              <a:buAutoNum type="alphaLcParenR"/>
              <a:defRPr/>
            </a:pPr>
            <a:r>
              <a:rPr lang="en-US" sz="2300" dirty="0" smtClean="0"/>
              <a:t>What is the average processing time required for a rejected loan?</a:t>
            </a:r>
          </a:p>
          <a:p>
            <a:pPr marL="233363" indent="-233363">
              <a:buFont typeface="+mj-lt"/>
              <a:buAutoNum type="alphaLcParenR"/>
              <a:defRPr/>
            </a:pPr>
            <a:r>
              <a:rPr lang="en-US" sz="2300" dirty="0" smtClean="0"/>
              <a:t>What is the average processing time required for an accepted loan (including the initial processing stage)?</a:t>
            </a:r>
          </a:p>
          <a:p>
            <a:pPr>
              <a:defRPr/>
            </a:pP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val 16"/>
          <p:cNvSpPr>
            <a:spLocks noChangeArrowheads="1"/>
          </p:cNvSpPr>
          <p:nvPr/>
        </p:nvSpPr>
        <p:spPr bwMode="auto">
          <a:xfrm>
            <a:off x="1692275" y="1665288"/>
            <a:ext cx="5580063" cy="4500562"/>
          </a:xfrm>
          <a:prstGeom prst="ellipse">
            <a:avLst/>
          </a:prstGeom>
          <a:solidFill>
            <a:srgbClr val="000099"/>
          </a:solidFill>
          <a:ln w="9525" algn="ctr">
            <a:solidFill>
              <a:schemeClr val="tx1"/>
            </a:solidFill>
            <a:round/>
            <a:headEnd/>
            <a:tailEnd/>
          </a:ln>
        </p:spPr>
        <p:txBody>
          <a:bodyPr wrap="none" anchor="ctr"/>
          <a:lstStyle/>
          <a:p>
            <a:endParaRPr lang="en-US"/>
          </a:p>
        </p:txBody>
      </p:sp>
      <p:sp>
        <p:nvSpPr>
          <p:cNvPr id="4099" name="Rectangle 3"/>
          <p:cNvSpPr>
            <a:spLocks noGrp="1" noChangeArrowheads="1"/>
          </p:cNvSpPr>
          <p:nvPr>
            <p:ph type="title"/>
          </p:nvPr>
        </p:nvSpPr>
        <p:spPr/>
        <p:txBody>
          <a:bodyPr/>
          <a:lstStyle/>
          <a:p>
            <a:pPr eaLnBrk="1" hangingPunct="1"/>
            <a:r>
              <a:rPr lang="en-US" smtClean="0"/>
              <a:t>How target improvement? </a:t>
            </a:r>
            <a:br>
              <a:rPr lang="en-US" smtClean="0"/>
            </a:br>
            <a:r>
              <a:rPr lang="en-US" smtClean="0"/>
              <a:t>Identify and Monitor Operational Performance Measures</a:t>
            </a:r>
          </a:p>
        </p:txBody>
      </p:sp>
      <p:sp>
        <p:nvSpPr>
          <p:cNvPr id="585735" name="Text Box 7"/>
          <p:cNvSpPr txBox="1">
            <a:spLocks noChangeArrowheads="1"/>
          </p:cNvSpPr>
          <p:nvPr/>
        </p:nvSpPr>
        <p:spPr bwMode="auto">
          <a:xfrm rot="2664736">
            <a:off x="3770313" y="3411538"/>
            <a:ext cx="1808162" cy="268287"/>
          </a:xfrm>
          <a:prstGeom prst="rect">
            <a:avLst/>
          </a:prstGeom>
          <a:noFill/>
          <a:ln w="9525">
            <a:noFill/>
            <a:miter lim="800000"/>
            <a:headEnd/>
            <a:tailEnd/>
          </a:ln>
        </p:spPr>
        <p:txBody>
          <a:bodyPr>
            <a:spAutoFit/>
          </a:bodyPr>
          <a:lstStyle/>
          <a:p>
            <a:pPr algn="ctr">
              <a:lnSpc>
                <a:spcPct val="50000"/>
              </a:lnSpc>
              <a:spcBef>
                <a:spcPct val="50000"/>
              </a:spcBef>
            </a:pPr>
            <a:r>
              <a:rPr lang="en-US" sz="2000">
                <a:solidFill>
                  <a:schemeClr val="bg1"/>
                </a:solidFill>
                <a:latin typeface="Times New Roman" pitchFamily="18" charset="0"/>
              </a:rPr>
              <a:t>Time</a:t>
            </a:r>
          </a:p>
        </p:txBody>
      </p:sp>
      <p:grpSp>
        <p:nvGrpSpPr>
          <p:cNvPr id="2" name="Group 17"/>
          <p:cNvGrpSpPr>
            <a:grpSpLocks/>
          </p:cNvGrpSpPr>
          <p:nvPr/>
        </p:nvGrpSpPr>
        <p:grpSpPr bwMode="auto">
          <a:xfrm>
            <a:off x="2700338" y="3070225"/>
            <a:ext cx="2449512" cy="2921000"/>
            <a:chOff x="1701" y="1934"/>
            <a:chExt cx="1543" cy="1840"/>
          </a:xfrm>
        </p:grpSpPr>
        <p:sp>
          <p:nvSpPr>
            <p:cNvPr id="4106" name="Text Box 5"/>
            <p:cNvSpPr txBox="1">
              <a:spLocks noChangeArrowheads="1"/>
            </p:cNvSpPr>
            <p:nvPr/>
          </p:nvSpPr>
          <p:spPr bwMode="auto">
            <a:xfrm rot="2726015">
              <a:off x="1636" y="3125"/>
              <a:ext cx="636" cy="155"/>
            </a:xfrm>
            <a:prstGeom prst="rect">
              <a:avLst/>
            </a:prstGeom>
            <a:noFill/>
            <a:ln w="9525">
              <a:noFill/>
              <a:miter lim="800000"/>
              <a:headEnd/>
              <a:tailEnd/>
            </a:ln>
          </p:spPr>
          <p:txBody>
            <a:bodyPr>
              <a:spAutoFit/>
            </a:bodyPr>
            <a:lstStyle/>
            <a:p>
              <a:pPr>
                <a:lnSpc>
                  <a:spcPct val="50000"/>
                </a:lnSpc>
                <a:spcBef>
                  <a:spcPct val="50000"/>
                </a:spcBef>
              </a:pPr>
              <a:r>
                <a:rPr lang="en-US" sz="2000" b="1">
                  <a:solidFill>
                    <a:schemeClr val="bg1"/>
                  </a:solidFill>
                  <a:latin typeface="Times New Roman" pitchFamily="18" charset="0"/>
                </a:rPr>
                <a:t>Quality</a:t>
              </a:r>
              <a:r>
                <a:rPr lang="en-US" b="1">
                  <a:solidFill>
                    <a:schemeClr val="bg1"/>
                  </a:solidFill>
                  <a:latin typeface="Times New Roman" pitchFamily="18" charset="0"/>
                </a:rPr>
                <a:t> </a:t>
              </a:r>
            </a:p>
          </p:txBody>
        </p:sp>
        <p:sp>
          <p:nvSpPr>
            <p:cNvPr id="4107" name="AutoShape 6"/>
            <p:cNvSpPr>
              <a:spLocks noChangeArrowheads="1"/>
            </p:cNvSpPr>
            <p:nvPr/>
          </p:nvSpPr>
          <p:spPr bwMode="auto">
            <a:xfrm>
              <a:off x="1701" y="1934"/>
              <a:ext cx="1543" cy="1519"/>
            </a:xfrm>
            <a:prstGeom prst="diamond">
              <a:avLst/>
            </a:prstGeom>
            <a:noFill/>
            <a:ln w="38100" algn="ctr">
              <a:solidFill>
                <a:schemeClr val="bg1"/>
              </a:solidFill>
              <a:miter lim="800000"/>
              <a:headEnd/>
              <a:tailEnd/>
            </a:ln>
          </p:spPr>
          <p:txBody>
            <a:bodyPr wrap="none" anchor="ctr"/>
            <a:lstStyle/>
            <a:p>
              <a:endParaRPr lang="en-US"/>
            </a:p>
          </p:txBody>
        </p:sp>
        <p:sp>
          <p:nvSpPr>
            <p:cNvPr id="4108" name="Text Box 8"/>
            <p:cNvSpPr txBox="1">
              <a:spLocks noChangeArrowheads="1"/>
            </p:cNvSpPr>
            <p:nvPr/>
          </p:nvSpPr>
          <p:spPr bwMode="auto">
            <a:xfrm rot="-2512672">
              <a:off x="1768" y="2058"/>
              <a:ext cx="431" cy="252"/>
            </a:xfrm>
            <a:prstGeom prst="rect">
              <a:avLst/>
            </a:prstGeom>
            <a:noFill/>
            <a:ln w="9525">
              <a:noFill/>
              <a:miter lim="800000"/>
              <a:headEnd/>
              <a:tailEnd/>
            </a:ln>
          </p:spPr>
          <p:txBody>
            <a:bodyPr>
              <a:spAutoFit/>
            </a:bodyPr>
            <a:lstStyle/>
            <a:p>
              <a:pPr>
                <a:spcBef>
                  <a:spcPct val="50000"/>
                </a:spcBef>
              </a:pPr>
              <a:r>
                <a:rPr lang="en-US" sz="2000" b="1">
                  <a:solidFill>
                    <a:schemeClr val="bg1"/>
                  </a:solidFill>
                  <a:latin typeface="Times New Roman" pitchFamily="18" charset="0"/>
                </a:rPr>
                <a:t>Cost</a:t>
              </a:r>
            </a:p>
          </p:txBody>
        </p:sp>
        <p:sp>
          <p:nvSpPr>
            <p:cNvPr id="4109" name="Text Box 9"/>
            <p:cNvSpPr txBox="1">
              <a:spLocks noChangeArrowheads="1"/>
            </p:cNvSpPr>
            <p:nvPr/>
          </p:nvSpPr>
          <p:spPr bwMode="auto">
            <a:xfrm rot="-2796417">
              <a:off x="2440" y="3087"/>
              <a:ext cx="1122" cy="252"/>
            </a:xfrm>
            <a:prstGeom prst="rect">
              <a:avLst/>
            </a:prstGeom>
            <a:noFill/>
            <a:ln w="9525">
              <a:noFill/>
              <a:miter lim="800000"/>
              <a:headEnd/>
              <a:tailEnd/>
            </a:ln>
          </p:spPr>
          <p:txBody>
            <a:bodyPr>
              <a:spAutoFit/>
            </a:bodyPr>
            <a:lstStyle/>
            <a:p>
              <a:pPr algn="ctr">
                <a:spcBef>
                  <a:spcPct val="50000"/>
                </a:spcBef>
              </a:pPr>
              <a:r>
                <a:rPr lang="en-US" sz="2000" b="1">
                  <a:solidFill>
                    <a:schemeClr val="bg1"/>
                  </a:solidFill>
                  <a:latin typeface="Times New Roman" pitchFamily="18" charset="0"/>
                </a:rPr>
                <a:t>Flexibility</a:t>
              </a:r>
              <a:r>
                <a:rPr lang="en-US" b="1">
                  <a:solidFill>
                    <a:schemeClr val="bg1"/>
                  </a:solidFill>
                  <a:latin typeface="Times New Roman" pitchFamily="18" charset="0"/>
                </a:rPr>
                <a:t> </a:t>
              </a:r>
            </a:p>
          </p:txBody>
        </p:sp>
      </p:grpSp>
      <p:grpSp>
        <p:nvGrpSpPr>
          <p:cNvPr id="3" name="Group 18"/>
          <p:cNvGrpSpPr>
            <a:grpSpLocks/>
          </p:cNvGrpSpPr>
          <p:nvPr/>
        </p:nvGrpSpPr>
        <p:grpSpPr bwMode="auto">
          <a:xfrm>
            <a:off x="4427538" y="2193925"/>
            <a:ext cx="1774825" cy="1736725"/>
            <a:chOff x="2789" y="1382"/>
            <a:chExt cx="1118" cy="1094"/>
          </a:xfrm>
        </p:grpSpPr>
        <p:sp>
          <p:nvSpPr>
            <p:cNvPr id="4103" name="AutoShape 12"/>
            <p:cNvSpPr>
              <a:spLocks noChangeArrowheads="1"/>
            </p:cNvSpPr>
            <p:nvPr/>
          </p:nvSpPr>
          <p:spPr bwMode="auto">
            <a:xfrm rot="2602548">
              <a:off x="2827" y="1382"/>
              <a:ext cx="1080" cy="883"/>
            </a:xfrm>
            <a:prstGeom prst="triangle">
              <a:avLst>
                <a:gd name="adj" fmla="val 50000"/>
              </a:avLst>
            </a:prstGeom>
            <a:noFill/>
            <a:ln w="28575" algn="ctr">
              <a:solidFill>
                <a:schemeClr val="bg1"/>
              </a:solidFill>
              <a:miter lim="800000"/>
              <a:headEnd/>
              <a:tailEnd/>
            </a:ln>
          </p:spPr>
          <p:txBody>
            <a:bodyPr wrap="none" anchor="ctr"/>
            <a:lstStyle/>
            <a:p>
              <a:endParaRPr lang="en-US"/>
            </a:p>
          </p:txBody>
        </p:sp>
        <p:sp>
          <p:nvSpPr>
            <p:cNvPr id="4104" name="Text Box 13"/>
            <p:cNvSpPr txBox="1">
              <a:spLocks noChangeArrowheads="1"/>
            </p:cNvSpPr>
            <p:nvPr/>
          </p:nvSpPr>
          <p:spPr bwMode="auto">
            <a:xfrm rot="-881841">
              <a:off x="2789" y="1389"/>
              <a:ext cx="909" cy="250"/>
            </a:xfrm>
            <a:prstGeom prst="rect">
              <a:avLst/>
            </a:prstGeom>
            <a:noFill/>
            <a:ln w="9525" algn="ctr">
              <a:noFill/>
              <a:miter lim="800000"/>
              <a:headEnd/>
              <a:tailEnd/>
            </a:ln>
          </p:spPr>
          <p:txBody>
            <a:bodyPr>
              <a:spAutoFit/>
            </a:bodyPr>
            <a:lstStyle/>
            <a:p>
              <a:pPr>
                <a:spcBef>
                  <a:spcPct val="50000"/>
                </a:spcBef>
              </a:pPr>
              <a:r>
                <a:rPr lang="en-US" sz="2000" b="1">
                  <a:solidFill>
                    <a:schemeClr val="bg1"/>
                  </a:solidFill>
                  <a:latin typeface="Times New Roman" pitchFamily="18" charset="0"/>
                </a:rPr>
                <a:t>Inventory</a:t>
              </a:r>
            </a:p>
          </p:txBody>
        </p:sp>
        <p:sp>
          <p:nvSpPr>
            <p:cNvPr id="4105" name="Text Box 15"/>
            <p:cNvSpPr txBox="1">
              <a:spLocks noChangeArrowheads="1"/>
            </p:cNvSpPr>
            <p:nvPr/>
          </p:nvSpPr>
          <p:spPr bwMode="auto">
            <a:xfrm rot="-4836090">
              <a:off x="3209" y="1897"/>
              <a:ext cx="909" cy="250"/>
            </a:xfrm>
            <a:prstGeom prst="rect">
              <a:avLst/>
            </a:prstGeom>
            <a:noFill/>
            <a:ln w="9525" algn="ctr">
              <a:noFill/>
              <a:miter lim="800000"/>
              <a:headEnd/>
              <a:tailEnd/>
            </a:ln>
          </p:spPr>
          <p:txBody>
            <a:bodyPr>
              <a:spAutoFit/>
            </a:bodyPr>
            <a:lstStyle/>
            <a:p>
              <a:pPr>
                <a:spcBef>
                  <a:spcPct val="50000"/>
                </a:spcBef>
              </a:pPr>
              <a:r>
                <a:rPr lang="en-US" sz="2000" b="1">
                  <a:solidFill>
                    <a:schemeClr val="bg1"/>
                  </a:solidFill>
                  <a:latin typeface="Times New Roman" pitchFamily="18" charset="0"/>
                </a:rPr>
                <a:t>Flow Rate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mph" presetSubtype="2" fill="hold" nodeType="clickEffect">
                                  <p:stCondLst>
                                    <p:cond delay="0"/>
                                  </p:stCondLst>
                                  <p:childTnLst>
                                    <p:anim to="1.5" calcmode="lin" valueType="num">
                                      <p:cBhvr override="childStyle">
                                        <p:cTn id="11" dur="2000" fill="hold"/>
                                        <p:tgtEl>
                                          <p:spTgt spid="585735">
                                            <p:txEl>
                                              <p:pRg st="0" end="0"/>
                                            </p:txEl>
                                          </p:spTgt>
                                        </p:tgtEl>
                                        <p:attrNameLst>
                                          <p:attrName>style.fontSize</p:attrName>
                                        </p:attrNameLst>
                                      </p:cBhvr>
                                    </p:anim>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Assignment (Due next week) </a:t>
            </a:r>
          </a:p>
        </p:txBody>
      </p:sp>
      <p:sp>
        <p:nvSpPr>
          <p:cNvPr id="3" name="Content Placeholder 2"/>
          <p:cNvSpPr>
            <a:spLocks noGrp="1"/>
          </p:cNvSpPr>
          <p:nvPr>
            <p:ph idx="1"/>
          </p:nvPr>
        </p:nvSpPr>
        <p:spPr/>
        <p:txBody>
          <a:bodyPr/>
          <a:lstStyle/>
          <a:p>
            <a:pPr>
              <a:defRPr/>
            </a:pPr>
            <a:r>
              <a:rPr lang="en-US" sz="2200" dirty="0" smtClean="0"/>
              <a:t>2. A call center employs 1000 agents. Every month 50 employees leave the company and 50 new employees are hired. </a:t>
            </a:r>
          </a:p>
          <a:p>
            <a:pPr marL="233363" indent="-233363">
              <a:buFont typeface="+mj-lt"/>
              <a:buAutoNum type="alphaLcParenR"/>
              <a:defRPr/>
            </a:pPr>
            <a:r>
              <a:rPr lang="en-US" sz="2200" dirty="0" smtClean="0"/>
              <a:t> How long on average does an agent work for this call center?</a:t>
            </a:r>
          </a:p>
          <a:p>
            <a:pPr marL="0" indent="0">
              <a:defRPr/>
            </a:pPr>
            <a:r>
              <a:rPr lang="en-US" sz="2200" dirty="0" smtClean="0"/>
              <a:t> Suppose the cost of hiring and training a new agent is $1000.  The manager of this call center believes that increasing agents’ salary would keep them working longer term in the company.  The manager wants to increase the average time that an agent works for the call center to 24 months, or 2 years.  </a:t>
            </a:r>
          </a:p>
          <a:p>
            <a:pPr marL="233363" indent="-233363">
              <a:buFont typeface="+mj-lt"/>
              <a:buAutoNum type="alphaLcParenR" startAt="2"/>
              <a:defRPr/>
            </a:pPr>
            <a:r>
              <a:rPr lang="en-US" sz="2200" dirty="0" smtClean="0"/>
              <a:t>If an agent works for the call center for 24 months on average, how much can the company save on hiring and training costs over a year? Hint:  first determine the current annual cost for hiring and training, then determine the new annual cost for hiring and training.</a:t>
            </a:r>
          </a:p>
          <a:p>
            <a:pPr marL="233363" indent="-233363">
              <a:buFont typeface="+mj-lt"/>
              <a:buAutoNum type="alphaLcParenR" startAt="3"/>
              <a:defRPr/>
            </a:pPr>
            <a:r>
              <a:rPr lang="en-US" sz="2200" dirty="0" smtClean="0"/>
              <a:t>How much the monthly salary of each agent can be increased?</a:t>
            </a:r>
          </a:p>
          <a:p>
            <a:pPr>
              <a:defRPr/>
            </a:pPr>
            <a:r>
              <a:rPr lang="en-US" dirty="0" smtClean="0"/>
              <a:t> </a:t>
            </a:r>
          </a:p>
          <a:p>
            <a:pPr>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15900" y="188913"/>
            <a:ext cx="8640763" cy="863600"/>
          </a:xfrm>
        </p:spPr>
        <p:txBody>
          <a:bodyPr/>
          <a:lstStyle/>
          <a:p>
            <a:pPr eaLnBrk="1" hangingPunct="1"/>
            <a:r>
              <a:rPr lang="en-US" dirty="0"/>
              <a:t>Practice 1: Auto-Moto </a:t>
            </a:r>
            <a:r>
              <a:rPr lang="en-US" dirty="0" smtClean="0"/>
              <a:t>Old </a:t>
            </a:r>
            <a:r>
              <a:rPr lang="en-US" dirty="0"/>
              <a:t>Process</a:t>
            </a:r>
            <a:endParaRPr lang="en-US" dirty="0" smtClean="0"/>
          </a:p>
        </p:txBody>
      </p:sp>
      <p:sp>
        <p:nvSpPr>
          <p:cNvPr id="619523" name="Rectangle 3"/>
          <p:cNvSpPr>
            <a:spLocks noGrp="1" noChangeArrowheads="1"/>
          </p:cNvSpPr>
          <p:nvPr>
            <p:ph type="body" idx="1"/>
          </p:nvPr>
        </p:nvSpPr>
        <p:spPr>
          <a:xfrm>
            <a:off x="431800" y="1457325"/>
            <a:ext cx="8353425" cy="1935163"/>
          </a:xfrm>
        </p:spPr>
        <p:txBody>
          <a:bodyPr/>
          <a:lstStyle/>
          <a:p>
            <a:pPr marL="0" indent="0">
              <a:lnSpc>
                <a:spcPct val="90000"/>
              </a:lnSpc>
              <a:defRPr/>
            </a:pPr>
            <a:r>
              <a:rPr lang="en-US" sz="2400" dirty="0" smtClean="0">
                <a:solidFill>
                  <a:schemeClr val="tx1">
                    <a:lumMod val="75000"/>
                  </a:schemeClr>
                </a:solidFill>
              </a:rPr>
              <a:t>Auto-Moto receives </a:t>
            </a:r>
            <a:r>
              <a:rPr lang="en-US" sz="2400" b="1" dirty="0" smtClean="0">
                <a:solidFill>
                  <a:schemeClr val="tx1">
                    <a:lumMod val="75000"/>
                  </a:schemeClr>
                </a:solidFill>
              </a:rPr>
              <a:t>1,000</a:t>
            </a:r>
            <a:r>
              <a:rPr lang="en-US" sz="2400" dirty="0" smtClean="0">
                <a:solidFill>
                  <a:schemeClr val="tx1">
                    <a:lumMod val="75000"/>
                  </a:schemeClr>
                </a:solidFill>
              </a:rPr>
              <a:t> applications per month (30 working days). In the old process, each application is handled individually, with </a:t>
            </a:r>
            <a:r>
              <a:rPr lang="en-US" sz="2400" b="1" dirty="0" smtClean="0">
                <a:solidFill>
                  <a:schemeClr val="tx1">
                    <a:lumMod val="75000"/>
                  </a:schemeClr>
                </a:solidFill>
              </a:rPr>
              <a:t>20%</a:t>
            </a:r>
            <a:r>
              <a:rPr lang="en-US" sz="2400" dirty="0" smtClean="0">
                <a:solidFill>
                  <a:schemeClr val="tx1">
                    <a:lumMod val="75000"/>
                  </a:schemeClr>
                </a:solidFill>
              </a:rPr>
              <a:t> of applications being approved. </a:t>
            </a:r>
            <a:r>
              <a:rPr lang="en-US" sz="2400" b="1" dirty="0" smtClean="0">
                <a:solidFill>
                  <a:schemeClr val="tx1">
                    <a:lumMod val="75000"/>
                  </a:schemeClr>
                </a:solidFill>
              </a:rPr>
              <a:t>500</a:t>
            </a:r>
            <a:r>
              <a:rPr lang="en-US" sz="2400" dirty="0" smtClean="0">
                <a:solidFill>
                  <a:schemeClr val="tx1">
                    <a:lumMod val="75000"/>
                  </a:schemeClr>
                </a:solidFill>
              </a:rPr>
              <a:t> were in the process at any time. Average flow time T = ?</a:t>
            </a:r>
          </a:p>
        </p:txBody>
      </p:sp>
      <p:sp>
        <p:nvSpPr>
          <p:cNvPr id="619525" name="Rectangle 5"/>
          <p:cNvSpPr>
            <a:spLocks noChangeArrowheads="1"/>
          </p:cNvSpPr>
          <p:nvPr/>
        </p:nvSpPr>
        <p:spPr bwMode="auto">
          <a:xfrm>
            <a:off x="358775" y="5408613"/>
            <a:ext cx="8353425" cy="1250950"/>
          </a:xfrm>
          <a:prstGeom prst="rect">
            <a:avLst/>
          </a:prstGeom>
          <a:noFill/>
          <a:ln w="9525">
            <a:noFill/>
            <a:miter lim="800000"/>
            <a:headEnd/>
            <a:tailEnd/>
          </a:ln>
        </p:spPr>
        <p:txBody>
          <a:bodyPr lIns="92075" tIns="46038" rIns="92075" bIns="46038"/>
          <a:lstStyle/>
          <a:p>
            <a:pPr eaLnBrk="0" hangingPunct="0">
              <a:lnSpc>
                <a:spcPct val="90000"/>
              </a:lnSpc>
              <a:spcBef>
                <a:spcPct val="20000"/>
              </a:spcBef>
              <a:buClr>
                <a:srgbClr val="000000"/>
              </a:buClr>
              <a:buSzPct val="80000"/>
              <a:buFont typeface="Wingdings" pitchFamily="2" charset="2"/>
              <a:buNone/>
            </a:pPr>
            <a:r>
              <a:rPr lang="en-US" sz="2400" dirty="0">
                <a:solidFill>
                  <a:schemeClr val="tx1">
                    <a:lumMod val="75000"/>
                  </a:schemeClr>
                </a:solidFill>
                <a:latin typeface="Times New Roman" pitchFamily="18" charset="0"/>
              </a:rPr>
              <a:t>The firm recently implemented a new loan application process. In the new process, applicants go through an initial review and are divided into three categories</a:t>
            </a:r>
            <a:endParaRPr lang="en-US" sz="2400" b="1" dirty="0">
              <a:solidFill>
                <a:schemeClr val="tx1">
                  <a:lumMod val="75000"/>
                </a:schemeClr>
              </a:solidFill>
              <a:latin typeface="Times New Roman" pitchFamily="18" charset="0"/>
            </a:endParaRPr>
          </a:p>
        </p:txBody>
      </p:sp>
      <p:sp>
        <p:nvSpPr>
          <p:cNvPr id="619526" name="Rectangle 6"/>
          <p:cNvSpPr>
            <a:spLocks noChangeArrowheads="1"/>
          </p:cNvSpPr>
          <p:nvPr/>
        </p:nvSpPr>
        <p:spPr bwMode="auto">
          <a:xfrm>
            <a:off x="373063" y="4545013"/>
            <a:ext cx="8412162" cy="863600"/>
          </a:xfrm>
          <a:prstGeom prst="rect">
            <a:avLst/>
          </a:prstGeom>
          <a:noFill/>
          <a:ln w="9525">
            <a:noFill/>
            <a:miter lim="800000"/>
            <a:headEnd/>
            <a:tailEnd/>
          </a:ln>
        </p:spPr>
        <p:txBody>
          <a:bodyPr lIns="92075" tIns="46038" rIns="92075" bIns="46038"/>
          <a:lstStyle/>
          <a:p>
            <a:pPr eaLnBrk="0" hangingPunct="0">
              <a:lnSpc>
                <a:spcPct val="90000"/>
              </a:lnSpc>
              <a:spcBef>
                <a:spcPct val="20000"/>
              </a:spcBef>
              <a:buClr>
                <a:srgbClr val="000000"/>
              </a:buClr>
              <a:buSzPct val="80000"/>
              <a:buFont typeface="Wingdings" pitchFamily="2" charset="2"/>
              <a:buNone/>
            </a:pPr>
            <a:r>
              <a:rPr lang="en-US" sz="2400" dirty="0">
                <a:solidFill>
                  <a:schemeClr val="tx1">
                    <a:lumMod val="75000"/>
                  </a:schemeClr>
                </a:solidFill>
                <a:latin typeface="Times New Roman" pitchFamily="18" charset="0"/>
              </a:rPr>
              <a:t>Average flow time </a:t>
            </a:r>
            <a:r>
              <a:rPr lang="en-US" sz="2400" i="1" dirty="0">
                <a:solidFill>
                  <a:schemeClr val="tx1">
                    <a:lumMod val="75000"/>
                  </a:schemeClr>
                </a:solidFill>
                <a:latin typeface="Times New Roman" pitchFamily="18" charset="0"/>
              </a:rPr>
              <a:t>T = I/R</a:t>
            </a:r>
            <a:r>
              <a:rPr lang="en-US" sz="2400" dirty="0">
                <a:solidFill>
                  <a:schemeClr val="tx1">
                    <a:lumMod val="75000"/>
                  </a:schemeClr>
                </a:solidFill>
                <a:latin typeface="Times New Roman" pitchFamily="18" charset="0"/>
              </a:rPr>
              <a:t> = 500/1,000 months = </a:t>
            </a:r>
            <a:r>
              <a:rPr lang="en-US" sz="2400" b="1" dirty="0">
                <a:solidFill>
                  <a:srgbClr val="C71B4C"/>
                </a:solidFill>
                <a:latin typeface="+mn-lt"/>
              </a:rPr>
              <a:t>0.5 month</a:t>
            </a:r>
            <a:r>
              <a:rPr lang="en-US" sz="2400" dirty="0">
                <a:solidFill>
                  <a:srgbClr val="C00000"/>
                </a:solidFill>
                <a:latin typeface="Times New Roman" pitchFamily="18" charset="0"/>
              </a:rPr>
              <a:t> </a:t>
            </a:r>
            <a:r>
              <a:rPr lang="en-US" sz="2400" dirty="0">
                <a:solidFill>
                  <a:schemeClr val="tx1">
                    <a:lumMod val="75000"/>
                  </a:schemeClr>
                </a:solidFill>
                <a:latin typeface="Times New Roman" pitchFamily="18" charset="0"/>
              </a:rPr>
              <a:t>or 15 days.</a:t>
            </a:r>
          </a:p>
        </p:txBody>
      </p:sp>
      <p:grpSp>
        <p:nvGrpSpPr>
          <p:cNvPr id="2" name="Group 7"/>
          <p:cNvGrpSpPr>
            <a:grpSpLocks/>
          </p:cNvGrpSpPr>
          <p:nvPr/>
        </p:nvGrpSpPr>
        <p:grpSpPr bwMode="auto">
          <a:xfrm>
            <a:off x="1268413" y="3249613"/>
            <a:ext cx="5902325" cy="863600"/>
            <a:chOff x="59" y="1989"/>
            <a:chExt cx="3718" cy="544"/>
          </a:xfrm>
        </p:grpSpPr>
        <p:sp>
          <p:nvSpPr>
            <p:cNvPr id="15369" name="Text Box 8"/>
            <p:cNvSpPr txBox="1">
              <a:spLocks noChangeArrowheads="1"/>
            </p:cNvSpPr>
            <p:nvPr/>
          </p:nvSpPr>
          <p:spPr bwMode="auto">
            <a:xfrm>
              <a:off x="998" y="2105"/>
              <a:ext cx="680" cy="428"/>
            </a:xfrm>
            <a:prstGeom prst="rect">
              <a:avLst/>
            </a:prstGeom>
            <a:noFill/>
            <a:ln w="38100" algn="ctr">
              <a:solidFill>
                <a:schemeClr val="tx1"/>
              </a:solidFill>
              <a:miter lim="800000"/>
              <a:headEnd/>
              <a:tailEnd/>
            </a:ln>
          </p:spPr>
          <p:txBody>
            <a:bodyPr>
              <a:spAutoFit/>
            </a:bodyPr>
            <a:lstStyle/>
            <a:p>
              <a:r>
                <a:rPr lang="en-US"/>
                <a:t>Process</a:t>
              </a:r>
            </a:p>
            <a:p>
              <a:r>
                <a:rPr lang="en-US" b="1">
                  <a:solidFill>
                    <a:srgbClr val="C71B4C"/>
                  </a:solidFill>
                </a:rPr>
                <a:t>I</a:t>
              </a:r>
              <a:r>
                <a:rPr lang="en-US" b="1" baseline="-25000">
                  <a:solidFill>
                    <a:srgbClr val="C71B4C"/>
                  </a:solidFill>
                </a:rPr>
                <a:t>p</a:t>
              </a:r>
              <a:r>
                <a:rPr lang="en-US" b="1">
                  <a:solidFill>
                    <a:srgbClr val="C71B4C"/>
                  </a:solidFill>
                </a:rPr>
                <a:t>=500</a:t>
              </a:r>
            </a:p>
          </p:txBody>
        </p:sp>
        <p:sp>
          <p:nvSpPr>
            <p:cNvPr id="15370" name="Line 9"/>
            <p:cNvSpPr>
              <a:spLocks noChangeShapeType="1"/>
            </p:cNvSpPr>
            <p:nvPr/>
          </p:nvSpPr>
          <p:spPr bwMode="auto">
            <a:xfrm>
              <a:off x="226" y="2387"/>
              <a:ext cx="749" cy="0"/>
            </a:xfrm>
            <a:prstGeom prst="line">
              <a:avLst/>
            </a:prstGeom>
            <a:noFill/>
            <a:ln w="38100">
              <a:solidFill>
                <a:schemeClr val="tx1"/>
              </a:solidFill>
              <a:round/>
              <a:headEnd/>
              <a:tailEnd type="triangle" w="med" len="med"/>
            </a:ln>
          </p:spPr>
          <p:txBody>
            <a:bodyPr/>
            <a:lstStyle/>
            <a:p>
              <a:endParaRPr lang="en-US"/>
            </a:p>
          </p:txBody>
        </p:sp>
        <p:sp>
          <p:nvSpPr>
            <p:cNvPr id="15371" name="Text Box 10"/>
            <p:cNvSpPr txBox="1">
              <a:spLocks noChangeArrowheads="1"/>
            </p:cNvSpPr>
            <p:nvPr/>
          </p:nvSpPr>
          <p:spPr bwMode="auto">
            <a:xfrm>
              <a:off x="59" y="2115"/>
              <a:ext cx="916" cy="231"/>
            </a:xfrm>
            <a:prstGeom prst="rect">
              <a:avLst/>
            </a:prstGeom>
            <a:noFill/>
            <a:ln w="9525" algn="ctr">
              <a:noFill/>
              <a:miter lim="800000"/>
              <a:headEnd/>
              <a:tailEnd/>
            </a:ln>
          </p:spPr>
          <p:txBody>
            <a:bodyPr wrap="none">
              <a:spAutoFit/>
            </a:bodyPr>
            <a:lstStyle/>
            <a:p>
              <a:r>
                <a:rPr lang="en-US" b="1">
                  <a:solidFill>
                    <a:srgbClr val="C71B4C"/>
                  </a:solidFill>
                </a:rPr>
                <a:t>1000/month</a:t>
              </a:r>
            </a:p>
          </p:txBody>
        </p:sp>
        <p:sp>
          <p:nvSpPr>
            <p:cNvPr id="15372" name="Line 11"/>
            <p:cNvSpPr>
              <a:spLocks noChangeShapeType="1"/>
            </p:cNvSpPr>
            <p:nvPr/>
          </p:nvSpPr>
          <p:spPr bwMode="auto">
            <a:xfrm flipV="1">
              <a:off x="1686" y="2057"/>
              <a:ext cx="1225" cy="249"/>
            </a:xfrm>
            <a:prstGeom prst="line">
              <a:avLst/>
            </a:prstGeom>
            <a:noFill/>
            <a:ln w="38100">
              <a:solidFill>
                <a:schemeClr val="tx1"/>
              </a:solidFill>
              <a:round/>
              <a:headEnd/>
              <a:tailEnd type="triangle" w="med" len="med"/>
            </a:ln>
          </p:spPr>
          <p:txBody>
            <a:bodyPr/>
            <a:lstStyle/>
            <a:p>
              <a:endParaRPr lang="en-US"/>
            </a:p>
          </p:txBody>
        </p:sp>
        <p:sp>
          <p:nvSpPr>
            <p:cNvPr id="15373" name="Text Box 12"/>
            <p:cNvSpPr txBox="1">
              <a:spLocks noChangeArrowheads="1"/>
            </p:cNvSpPr>
            <p:nvPr/>
          </p:nvSpPr>
          <p:spPr bwMode="auto">
            <a:xfrm>
              <a:off x="2934" y="1989"/>
              <a:ext cx="843" cy="233"/>
            </a:xfrm>
            <a:prstGeom prst="rect">
              <a:avLst/>
            </a:prstGeom>
            <a:noFill/>
            <a:ln w="9525" algn="ctr">
              <a:noFill/>
              <a:miter lim="800000"/>
              <a:headEnd/>
              <a:tailEnd/>
            </a:ln>
          </p:spPr>
          <p:txBody>
            <a:bodyPr wrap="none">
              <a:spAutoFit/>
            </a:bodyPr>
            <a:lstStyle/>
            <a:p>
              <a:r>
                <a:rPr lang="en-US" b="1">
                  <a:solidFill>
                    <a:srgbClr val="C71B4C"/>
                  </a:solidFill>
                </a:rPr>
                <a:t>200/month</a:t>
              </a:r>
            </a:p>
          </p:txBody>
        </p:sp>
      </p:grpSp>
      <p:sp>
        <p:nvSpPr>
          <p:cNvPr id="15367" name="Line 11"/>
          <p:cNvSpPr>
            <a:spLocks noChangeShapeType="1"/>
          </p:cNvSpPr>
          <p:nvPr/>
        </p:nvSpPr>
        <p:spPr bwMode="auto">
          <a:xfrm>
            <a:off x="3851275" y="3917950"/>
            <a:ext cx="2016125" cy="339725"/>
          </a:xfrm>
          <a:prstGeom prst="line">
            <a:avLst/>
          </a:prstGeom>
          <a:noFill/>
          <a:ln w="38100">
            <a:solidFill>
              <a:schemeClr val="tx1"/>
            </a:solidFill>
            <a:round/>
            <a:headEnd/>
            <a:tailEnd type="triangle" w="med" len="med"/>
          </a:ln>
        </p:spPr>
        <p:txBody>
          <a:bodyPr/>
          <a:lstStyle/>
          <a:p>
            <a:endParaRPr lang="en-US"/>
          </a:p>
        </p:txBody>
      </p:sp>
      <p:sp>
        <p:nvSpPr>
          <p:cNvPr id="15368" name="Text Box 12"/>
          <p:cNvSpPr txBox="1">
            <a:spLocks noChangeArrowheads="1"/>
          </p:cNvSpPr>
          <p:nvPr/>
        </p:nvSpPr>
        <p:spPr bwMode="auto">
          <a:xfrm>
            <a:off x="5903913" y="4076700"/>
            <a:ext cx="1339850" cy="369888"/>
          </a:xfrm>
          <a:prstGeom prst="rect">
            <a:avLst/>
          </a:prstGeom>
          <a:noFill/>
          <a:ln w="9525" algn="ctr">
            <a:noFill/>
            <a:miter lim="800000"/>
            <a:headEnd/>
            <a:tailEnd/>
          </a:ln>
        </p:spPr>
        <p:txBody>
          <a:bodyPr wrap="none">
            <a:spAutoFit/>
          </a:bodyPr>
          <a:lstStyle/>
          <a:p>
            <a:r>
              <a:rPr lang="en-US" b="1" dirty="0">
                <a:solidFill>
                  <a:srgbClr val="C71B4C"/>
                </a:solidFill>
              </a:rPr>
              <a:t>800/month</a:t>
            </a:r>
          </a:p>
        </p:txBody>
      </p:sp>
    </p:spTree>
    <p:extLst>
      <p:ext uri="{BB962C8B-B14F-4D97-AF65-F5344CB8AC3E}">
        <p14:creationId xmlns:p14="http://schemas.microsoft.com/office/powerpoint/2010/main" val="2929941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9523">
                                            <p:txEl>
                                              <p:pRg st="0" end="0"/>
                                            </p:txEl>
                                          </p:spTgt>
                                        </p:tgtEl>
                                        <p:attrNameLst>
                                          <p:attrName>style.visibility</p:attrName>
                                        </p:attrNameLst>
                                      </p:cBhvr>
                                      <p:to>
                                        <p:strVal val="visible"/>
                                      </p:to>
                                    </p:set>
                                    <p:animEffect transition="in" filter="dissolve">
                                      <p:cBhvr>
                                        <p:cTn id="7" dur="500"/>
                                        <p:tgtEl>
                                          <p:spTgt spid="6195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9526">
                                            <p:txEl>
                                              <p:pRg st="0" end="0"/>
                                            </p:txEl>
                                          </p:spTgt>
                                        </p:tgtEl>
                                        <p:attrNameLst>
                                          <p:attrName>style.visibility</p:attrName>
                                        </p:attrNameLst>
                                      </p:cBhvr>
                                      <p:to>
                                        <p:strVal val="visible"/>
                                      </p:to>
                                    </p:set>
                                    <p:animEffect transition="in" filter="dissolve">
                                      <p:cBhvr>
                                        <p:cTn id="17" dur="500"/>
                                        <p:tgtEl>
                                          <p:spTgt spid="61952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9525">
                                            <p:txEl>
                                              <p:pRg st="0" end="0"/>
                                            </p:txEl>
                                          </p:spTgt>
                                        </p:tgtEl>
                                        <p:attrNameLst>
                                          <p:attrName>style.visibility</p:attrName>
                                        </p:attrNameLst>
                                      </p:cBhvr>
                                      <p:to>
                                        <p:strVal val="visible"/>
                                      </p:to>
                                    </p:set>
                                    <p:animEffect transition="in" filter="dissolve">
                                      <p:cBhvr>
                                        <p:cTn id="22" dur="500"/>
                                        <p:tgtEl>
                                          <p:spTgt spid="6195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9523" grpId="0" build="p" bldLvl="2"/>
      <p:bldP spid="619525" grpId="0" build="p" bldLvl="2"/>
      <p:bldP spid="619526"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15900" y="188913"/>
            <a:ext cx="8928100" cy="863600"/>
          </a:xfrm>
        </p:spPr>
        <p:txBody>
          <a:bodyPr/>
          <a:lstStyle/>
          <a:p>
            <a:pPr eaLnBrk="1" hangingPunct="1"/>
            <a:r>
              <a:rPr lang="en-US" dirty="0" smtClean="0"/>
              <a:t>Practice 1: Auto-Moto New Process</a:t>
            </a:r>
          </a:p>
        </p:txBody>
      </p:sp>
      <p:sp>
        <p:nvSpPr>
          <p:cNvPr id="23555" name="Text Box 3"/>
          <p:cNvSpPr txBox="1">
            <a:spLocks noChangeArrowheads="1"/>
          </p:cNvSpPr>
          <p:nvPr/>
        </p:nvSpPr>
        <p:spPr bwMode="auto">
          <a:xfrm>
            <a:off x="1584325" y="3203575"/>
            <a:ext cx="971550" cy="954088"/>
          </a:xfrm>
          <a:prstGeom prst="rect">
            <a:avLst/>
          </a:prstGeom>
          <a:noFill/>
          <a:ln w="38100" algn="ctr">
            <a:solidFill>
              <a:schemeClr val="tx1"/>
            </a:solidFill>
            <a:miter lim="800000"/>
            <a:headEnd/>
            <a:tailEnd/>
          </a:ln>
        </p:spPr>
        <p:txBody>
          <a:bodyPr wrap="none">
            <a:spAutoFit/>
          </a:bodyPr>
          <a:lstStyle/>
          <a:p>
            <a:r>
              <a:rPr lang="en-US"/>
              <a:t>Initial </a:t>
            </a:r>
          </a:p>
          <a:p>
            <a:r>
              <a:rPr lang="en-US"/>
              <a:t>Review</a:t>
            </a:r>
          </a:p>
          <a:p>
            <a:r>
              <a:rPr lang="en-US" b="1">
                <a:solidFill>
                  <a:srgbClr val="C71B4C"/>
                </a:solidFill>
              </a:rPr>
              <a:t>I</a:t>
            </a:r>
            <a:r>
              <a:rPr lang="en-US" b="1" baseline="-25000">
                <a:solidFill>
                  <a:srgbClr val="C71B4C"/>
                </a:solidFill>
              </a:rPr>
              <a:t>IR</a:t>
            </a:r>
            <a:r>
              <a:rPr lang="en-US" b="1">
                <a:solidFill>
                  <a:srgbClr val="C71B4C"/>
                </a:solidFill>
              </a:rPr>
              <a:t>=200</a:t>
            </a:r>
          </a:p>
        </p:txBody>
      </p:sp>
      <p:sp>
        <p:nvSpPr>
          <p:cNvPr id="23556" name="Text Box 4"/>
          <p:cNvSpPr txBox="1">
            <a:spLocks noChangeArrowheads="1"/>
          </p:cNvSpPr>
          <p:nvPr/>
        </p:nvSpPr>
        <p:spPr bwMode="auto">
          <a:xfrm>
            <a:off x="3887788" y="1274763"/>
            <a:ext cx="1708150" cy="954087"/>
          </a:xfrm>
          <a:prstGeom prst="rect">
            <a:avLst/>
          </a:prstGeom>
          <a:noFill/>
          <a:ln w="38100" algn="ctr">
            <a:solidFill>
              <a:schemeClr val="tx1"/>
            </a:solidFill>
            <a:miter lim="800000"/>
            <a:headEnd/>
            <a:tailEnd/>
          </a:ln>
        </p:spPr>
        <p:txBody>
          <a:bodyPr wrap="none">
            <a:spAutoFit/>
          </a:bodyPr>
          <a:lstStyle/>
          <a:p>
            <a:r>
              <a:rPr lang="en-US"/>
              <a:t>Subprocess A </a:t>
            </a:r>
          </a:p>
          <a:p>
            <a:r>
              <a:rPr lang="en-US"/>
              <a:t>Review</a:t>
            </a:r>
          </a:p>
          <a:p>
            <a:r>
              <a:rPr lang="en-US" b="1">
                <a:solidFill>
                  <a:srgbClr val="C71B4C"/>
                </a:solidFill>
              </a:rPr>
              <a:t>I</a:t>
            </a:r>
            <a:r>
              <a:rPr lang="en-US" b="1" baseline="-25000">
                <a:solidFill>
                  <a:srgbClr val="C71B4C"/>
                </a:solidFill>
              </a:rPr>
              <a:t>A</a:t>
            </a:r>
            <a:r>
              <a:rPr lang="en-US" b="1">
                <a:solidFill>
                  <a:srgbClr val="C71B4C"/>
                </a:solidFill>
              </a:rPr>
              <a:t> = 25</a:t>
            </a:r>
          </a:p>
        </p:txBody>
      </p:sp>
      <p:sp>
        <p:nvSpPr>
          <p:cNvPr id="23557" name="Text Box 5"/>
          <p:cNvSpPr txBox="1">
            <a:spLocks noChangeArrowheads="1"/>
          </p:cNvSpPr>
          <p:nvPr/>
        </p:nvSpPr>
        <p:spPr bwMode="auto">
          <a:xfrm>
            <a:off x="3979863" y="3146425"/>
            <a:ext cx="1708150" cy="954088"/>
          </a:xfrm>
          <a:prstGeom prst="rect">
            <a:avLst/>
          </a:prstGeom>
          <a:noFill/>
          <a:ln w="38100" algn="ctr">
            <a:solidFill>
              <a:schemeClr val="tx1"/>
            </a:solidFill>
            <a:miter lim="800000"/>
            <a:headEnd/>
            <a:tailEnd/>
          </a:ln>
        </p:spPr>
        <p:txBody>
          <a:bodyPr wrap="none">
            <a:spAutoFit/>
          </a:bodyPr>
          <a:lstStyle/>
          <a:p>
            <a:r>
              <a:rPr lang="en-US"/>
              <a:t>Subprocess B </a:t>
            </a:r>
          </a:p>
          <a:p>
            <a:r>
              <a:rPr lang="en-US"/>
              <a:t>Review</a:t>
            </a:r>
          </a:p>
          <a:p>
            <a:r>
              <a:rPr lang="en-US" b="1">
                <a:solidFill>
                  <a:srgbClr val="C71B4C"/>
                </a:solidFill>
              </a:rPr>
              <a:t>I</a:t>
            </a:r>
            <a:r>
              <a:rPr lang="en-US" b="1" baseline="-25000">
                <a:solidFill>
                  <a:srgbClr val="C71B4C"/>
                </a:solidFill>
              </a:rPr>
              <a:t>B</a:t>
            </a:r>
            <a:r>
              <a:rPr lang="en-US" b="1">
                <a:solidFill>
                  <a:srgbClr val="C71B4C"/>
                </a:solidFill>
              </a:rPr>
              <a:t> = 150</a:t>
            </a:r>
          </a:p>
        </p:txBody>
      </p:sp>
      <p:sp>
        <p:nvSpPr>
          <p:cNvPr id="23558" name="Oval 6"/>
          <p:cNvSpPr>
            <a:spLocks noChangeArrowheads="1"/>
          </p:cNvSpPr>
          <p:nvPr/>
        </p:nvSpPr>
        <p:spPr bwMode="auto">
          <a:xfrm>
            <a:off x="6372225" y="1419225"/>
            <a:ext cx="1150938" cy="539750"/>
          </a:xfrm>
          <a:prstGeom prst="ellipse">
            <a:avLst/>
          </a:prstGeom>
          <a:noFill/>
          <a:ln w="38100" algn="ctr">
            <a:solidFill>
              <a:schemeClr val="tx1"/>
            </a:solidFill>
            <a:round/>
            <a:headEnd/>
            <a:tailEnd/>
          </a:ln>
        </p:spPr>
        <p:txBody>
          <a:bodyPr wrap="none" anchor="ctr"/>
          <a:lstStyle/>
          <a:p>
            <a:endParaRPr lang="en-US"/>
          </a:p>
        </p:txBody>
      </p:sp>
      <p:sp>
        <p:nvSpPr>
          <p:cNvPr id="23559" name="Text Box 7"/>
          <p:cNvSpPr txBox="1">
            <a:spLocks noChangeArrowheads="1"/>
          </p:cNvSpPr>
          <p:nvPr/>
        </p:nvSpPr>
        <p:spPr bwMode="auto">
          <a:xfrm>
            <a:off x="6407150" y="1511300"/>
            <a:ext cx="1136650" cy="366713"/>
          </a:xfrm>
          <a:prstGeom prst="rect">
            <a:avLst/>
          </a:prstGeom>
          <a:noFill/>
          <a:ln w="9525" algn="ctr">
            <a:noFill/>
            <a:miter lim="800000"/>
            <a:headEnd/>
            <a:tailEnd/>
          </a:ln>
        </p:spPr>
        <p:txBody>
          <a:bodyPr wrap="none">
            <a:spAutoFit/>
          </a:bodyPr>
          <a:lstStyle/>
          <a:p>
            <a:r>
              <a:rPr lang="en-US"/>
              <a:t>Accepted</a:t>
            </a:r>
          </a:p>
        </p:txBody>
      </p:sp>
      <p:sp>
        <p:nvSpPr>
          <p:cNvPr id="23560" name="Oval 8"/>
          <p:cNvSpPr>
            <a:spLocks noChangeArrowheads="1"/>
          </p:cNvSpPr>
          <p:nvPr/>
        </p:nvSpPr>
        <p:spPr bwMode="auto">
          <a:xfrm>
            <a:off x="6551613" y="4732338"/>
            <a:ext cx="1150937" cy="539750"/>
          </a:xfrm>
          <a:prstGeom prst="ellipse">
            <a:avLst/>
          </a:prstGeom>
          <a:noFill/>
          <a:ln w="38100" algn="ctr">
            <a:solidFill>
              <a:schemeClr val="tx1"/>
            </a:solidFill>
            <a:round/>
            <a:headEnd/>
            <a:tailEnd/>
          </a:ln>
        </p:spPr>
        <p:txBody>
          <a:bodyPr wrap="none" anchor="ctr"/>
          <a:lstStyle/>
          <a:p>
            <a:endParaRPr lang="en-US"/>
          </a:p>
        </p:txBody>
      </p:sp>
      <p:sp>
        <p:nvSpPr>
          <p:cNvPr id="23561" name="Text Box 9"/>
          <p:cNvSpPr txBox="1">
            <a:spLocks noChangeArrowheads="1"/>
          </p:cNvSpPr>
          <p:nvPr/>
        </p:nvSpPr>
        <p:spPr bwMode="auto">
          <a:xfrm>
            <a:off x="6586538" y="4787900"/>
            <a:ext cx="1085850" cy="366713"/>
          </a:xfrm>
          <a:prstGeom prst="rect">
            <a:avLst/>
          </a:prstGeom>
          <a:noFill/>
          <a:ln w="9525" algn="ctr">
            <a:noFill/>
            <a:miter lim="800000"/>
            <a:headEnd/>
            <a:tailEnd/>
          </a:ln>
        </p:spPr>
        <p:txBody>
          <a:bodyPr wrap="none">
            <a:spAutoFit/>
          </a:bodyPr>
          <a:lstStyle/>
          <a:p>
            <a:r>
              <a:rPr lang="en-US"/>
              <a:t>Rejected</a:t>
            </a:r>
          </a:p>
        </p:txBody>
      </p:sp>
      <p:sp>
        <p:nvSpPr>
          <p:cNvPr id="23562" name="Line 10"/>
          <p:cNvSpPr>
            <a:spLocks noChangeShapeType="1"/>
          </p:cNvSpPr>
          <p:nvPr/>
        </p:nvSpPr>
        <p:spPr bwMode="auto">
          <a:xfrm>
            <a:off x="358775" y="3651250"/>
            <a:ext cx="1189038" cy="0"/>
          </a:xfrm>
          <a:prstGeom prst="line">
            <a:avLst/>
          </a:prstGeom>
          <a:noFill/>
          <a:ln w="38100">
            <a:solidFill>
              <a:schemeClr val="tx1"/>
            </a:solidFill>
            <a:round/>
            <a:headEnd/>
            <a:tailEnd type="triangle" w="med" len="med"/>
          </a:ln>
        </p:spPr>
        <p:txBody>
          <a:bodyPr/>
          <a:lstStyle/>
          <a:p>
            <a:endParaRPr lang="en-US"/>
          </a:p>
        </p:txBody>
      </p:sp>
      <p:sp>
        <p:nvSpPr>
          <p:cNvPr id="23563" name="Text Box 11"/>
          <p:cNvSpPr txBox="1">
            <a:spLocks noChangeArrowheads="1"/>
          </p:cNvSpPr>
          <p:nvPr/>
        </p:nvSpPr>
        <p:spPr bwMode="auto">
          <a:xfrm>
            <a:off x="93663" y="3219450"/>
            <a:ext cx="1454150" cy="366713"/>
          </a:xfrm>
          <a:prstGeom prst="rect">
            <a:avLst/>
          </a:prstGeom>
          <a:noFill/>
          <a:ln w="9525" algn="ctr">
            <a:noFill/>
            <a:miter lim="800000"/>
            <a:headEnd/>
            <a:tailEnd/>
          </a:ln>
        </p:spPr>
        <p:txBody>
          <a:bodyPr wrap="none">
            <a:spAutoFit/>
          </a:bodyPr>
          <a:lstStyle/>
          <a:p>
            <a:r>
              <a:rPr lang="en-US" b="1">
                <a:solidFill>
                  <a:srgbClr val="C71B4C"/>
                </a:solidFill>
              </a:rPr>
              <a:t>1000/month</a:t>
            </a:r>
          </a:p>
        </p:txBody>
      </p:sp>
      <p:sp>
        <p:nvSpPr>
          <p:cNvPr id="23564" name="Line 12"/>
          <p:cNvSpPr>
            <a:spLocks noChangeShapeType="1"/>
          </p:cNvSpPr>
          <p:nvPr/>
        </p:nvSpPr>
        <p:spPr bwMode="auto">
          <a:xfrm flipV="1">
            <a:off x="2592388" y="1706563"/>
            <a:ext cx="1295400" cy="1728787"/>
          </a:xfrm>
          <a:prstGeom prst="line">
            <a:avLst/>
          </a:prstGeom>
          <a:noFill/>
          <a:ln w="38100">
            <a:solidFill>
              <a:schemeClr val="tx1"/>
            </a:solidFill>
            <a:round/>
            <a:headEnd/>
            <a:tailEnd type="triangle" w="med" len="med"/>
          </a:ln>
        </p:spPr>
        <p:txBody>
          <a:bodyPr/>
          <a:lstStyle/>
          <a:p>
            <a:endParaRPr lang="en-US"/>
          </a:p>
        </p:txBody>
      </p:sp>
      <p:sp>
        <p:nvSpPr>
          <p:cNvPr id="23565" name="Line 13"/>
          <p:cNvSpPr>
            <a:spLocks noChangeShapeType="1"/>
          </p:cNvSpPr>
          <p:nvPr/>
        </p:nvSpPr>
        <p:spPr bwMode="auto">
          <a:xfrm flipV="1">
            <a:off x="2592388" y="3651250"/>
            <a:ext cx="1366837" cy="36513"/>
          </a:xfrm>
          <a:prstGeom prst="line">
            <a:avLst/>
          </a:prstGeom>
          <a:noFill/>
          <a:ln w="38100">
            <a:solidFill>
              <a:schemeClr val="tx1"/>
            </a:solidFill>
            <a:round/>
            <a:headEnd/>
            <a:tailEnd type="triangle" w="med" len="med"/>
          </a:ln>
        </p:spPr>
        <p:txBody>
          <a:bodyPr/>
          <a:lstStyle/>
          <a:p>
            <a:endParaRPr lang="en-US"/>
          </a:p>
        </p:txBody>
      </p:sp>
      <p:sp>
        <p:nvSpPr>
          <p:cNvPr id="23566" name="Line 14"/>
          <p:cNvSpPr>
            <a:spLocks noChangeShapeType="1"/>
          </p:cNvSpPr>
          <p:nvPr/>
        </p:nvSpPr>
        <p:spPr bwMode="auto">
          <a:xfrm flipV="1">
            <a:off x="4248150" y="5054600"/>
            <a:ext cx="2339975" cy="38100"/>
          </a:xfrm>
          <a:prstGeom prst="line">
            <a:avLst/>
          </a:prstGeom>
          <a:noFill/>
          <a:ln w="38100">
            <a:solidFill>
              <a:schemeClr val="tx1"/>
            </a:solidFill>
            <a:round/>
            <a:headEnd/>
            <a:tailEnd type="triangle" w="med" len="med"/>
          </a:ln>
        </p:spPr>
        <p:txBody>
          <a:bodyPr/>
          <a:lstStyle/>
          <a:p>
            <a:endParaRPr lang="en-US"/>
          </a:p>
        </p:txBody>
      </p:sp>
      <p:sp>
        <p:nvSpPr>
          <p:cNvPr id="23567" name="Line 15"/>
          <p:cNvSpPr>
            <a:spLocks noChangeShapeType="1"/>
          </p:cNvSpPr>
          <p:nvPr/>
        </p:nvSpPr>
        <p:spPr bwMode="auto">
          <a:xfrm>
            <a:off x="2555875" y="3975100"/>
            <a:ext cx="1692275" cy="1116013"/>
          </a:xfrm>
          <a:prstGeom prst="line">
            <a:avLst/>
          </a:prstGeom>
          <a:noFill/>
          <a:ln w="38100">
            <a:solidFill>
              <a:schemeClr val="tx1"/>
            </a:solidFill>
            <a:round/>
            <a:headEnd/>
            <a:tailEnd/>
          </a:ln>
        </p:spPr>
        <p:txBody>
          <a:bodyPr/>
          <a:lstStyle/>
          <a:p>
            <a:endParaRPr lang="en-US"/>
          </a:p>
        </p:txBody>
      </p:sp>
      <p:sp>
        <p:nvSpPr>
          <p:cNvPr id="23568" name="Text Box 16"/>
          <p:cNvSpPr txBox="1">
            <a:spLocks noChangeArrowheads="1"/>
          </p:cNvSpPr>
          <p:nvPr/>
        </p:nvSpPr>
        <p:spPr bwMode="auto">
          <a:xfrm>
            <a:off x="2447925" y="2606675"/>
            <a:ext cx="641350" cy="366713"/>
          </a:xfrm>
          <a:prstGeom prst="rect">
            <a:avLst/>
          </a:prstGeom>
          <a:noFill/>
          <a:ln w="9525" algn="ctr">
            <a:noFill/>
            <a:miter lim="800000"/>
            <a:headEnd/>
            <a:tailEnd/>
          </a:ln>
        </p:spPr>
        <p:txBody>
          <a:bodyPr wrap="none">
            <a:spAutoFit/>
          </a:bodyPr>
          <a:lstStyle/>
          <a:p>
            <a:r>
              <a:rPr lang="en-US"/>
              <a:t>25%</a:t>
            </a:r>
          </a:p>
        </p:txBody>
      </p:sp>
      <p:sp>
        <p:nvSpPr>
          <p:cNvPr id="23569" name="Text Box 17"/>
          <p:cNvSpPr txBox="1">
            <a:spLocks noChangeArrowheads="1"/>
          </p:cNvSpPr>
          <p:nvPr/>
        </p:nvSpPr>
        <p:spPr bwMode="auto">
          <a:xfrm>
            <a:off x="2851150" y="3932238"/>
            <a:ext cx="641350" cy="366712"/>
          </a:xfrm>
          <a:prstGeom prst="rect">
            <a:avLst/>
          </a:prstGeom>
          <a:noFill/>
          <a:ln w="9525" algn="ctr">
            <a:noFill/>
            <a:miter lim="800000"/>
            <a:headEnd/>
            <a:tailEnd/>
          </a:ln>
        </p:spPr>
        <p:txBody>
          <a:bodyPr wrap="none">
            <a:spAutoFit/>
          </a:bodyPr>
          <a:lstStyle/>
          <a:p>
            <a:r>
              <a:rPr lang="en-US"/>
              <a:t>50%</a:t>
            </a:r>
          </a:p>
        </p:txBody>
      </p:sp>
      <p:sp>
        <p:nvSpPr>
          <p:cNvPr id="23570" name="Text Box 18"/>
          <p:cNvSpPr txBox="1">
            <a:spLocks noChangeArrowheads="1"/>
          </p:cNvSpPr>
          <p:nvPr/>
        </p:nvSpPr>
        <p:spPr bwMode="auto">
          <a:xfrm>
            <a:off x="2771775" y="3355975"/>
            <a:ext cx="641350" cy="366713"/>
          </a:xfrm>
          <a:prstGeom prst="rect">
            <a:avLst/>
          </a:prstGeom>
          <a:noFill/>
          <a:ln w="9525" algn="ctr">
            <a:noFill/>
            <a:miter lim="800000"/>
            <a:headEnd/>
            <a:tailEnd/>
          </a:ln>
        </p:spPr>
        <p:txBody>
          <a:bodyPr wrap="none">
            <a:spAutoFit/>
          </a:bodyPr>
          <a:lstStyle/>
          <a:p>
            <a:r>
              <a:rPr lang="en-US"/>
              <a:t>25%</a:t>
            </a:r>
          </a:p>
        </p:txBody>
      </p:sp>
      <p:sp>
        <p:nvSpPr>
          <p:cNvPr id="23571" name="Line 19"/>
          <p:cNvSpPr>
            <a:spLocks noChangeShapeType="1"/>
          </p:cNvSpPr>
          <p:nvPr/>
        </p:nvSpPr>
        <p:spPr bwMode="auto">
          <a:xfrm flipV="1">
            <a:off x="5651500" y="1706563"/>
            <a:ext cx="684213" cy="3175"/>
          </a:xfrm>
          <a:prstGeom prst="line">
            <a:avLst/>
          </a:prstGeom>
          <a:noFill/>
          <a:ln w="38100">
            <a:solidFill>
              <a:schemeClr val="tx1"/>
            </a:solidFill>
            <a:round/>
            <a:headEnd/>
            <a:tailEnd type="triangle" w="med" len="med"/>
          </a:ln>
        </p:spPr>
        <p:txBody>
          <a:bodyPr/>
          <a:lstStyle/>
          <a:p>
            <a:endParaRPr lang="en-US"/>
          </a:p>
        </p:txBody>
      </p:sp>
      <p:sp>
        <p:nvSpPr>
          <p:cNvPr id="23572" name="Line 20"/>
          <p:cNvSpPr>
            <a:spLocks noChangeShapeType="1"/>
          </p:cNvSpPr>
          <p:nvPr/>
        </p:nvSpPr>
        <p:spPr bwMode="auto">
          <a:xfrm>
            <a:off x="5616575" y="1958975"/>
            <a:ext cx="1547813" cy="2736850"/>
          </a:xfrm>
          <a:prstGeom prst="line">
            <a:avLst/>
          </a:prstGeom>
          <a:noFill/>
          <a:ln w="38100">
            <a:solidFill>
              <a:schemeClr val="tx1"/>
            </a:solidFill>
            <a:round/>
            <a:headEnd/>
            <a:tailEnd type="triangle" w="med" len="med"/>
          </a:ln>
        </p:spPr>
        <p:txBody>
          <a:bodyPr/>
          <a:lstStyle/>
          <a:p>
            <a:endParaRPr lang="en-US"/>
          </a:p>
        </p:txBody>
      </p:sp>
      <p:sp>
        <p:nvSpPr>
          <p:cNvPr id="23573" name="Line 21"/>
          <p:cNvSpPr>
            <a:spLocks noChangeShapeType="1"/>
          </p:cNvSpPr>
          <p:nvPr/>
        </p:nvSpPr>
        <p:spPr bwMode="auto">
          <a:xfrm flipV="1">
            <a:off x="5688013" y="1958975"/>
            <a:ext cx="971550" cy="1728788"/>
          </a:xfrm>
          <a:prstGeom prst="line">
            <a:avLst/>
          </a:prstGeom>
          <a:noFill/>
          <a:ln w="38100">
            <a:solidFill>
              <a:schemeClr val="tx1"/>
            </a:solidFill>
            <a:round/>
            <a:headEnd/>
            <a:tailEnd type="triangle" w="med" len="med"/>
          </a:ln>
        </p:spPr>
        <p:txBody>
          <a:bodyPr/>
          <a:lstStyle/>
          <a:p>
            <a:endParaRPr lang="en-US"/>
          </a:p>
        </p:txBody>
      </p:sp>
      <p:sp>
        <p:nvSpPr>
          <p:cNvPr id="23574" name="Line 22"/>
          <p:cNvSpPr>
            <a:spLocks noChangeShapeType="1"/>
          </p:cNvSpPr>
          <p:nvPr/>
        </p:nvSpPr>
        <p:spPr bwMode="auto">
          <a:xfrm>
            <a:off x="5724525" y="3797300"/>
            <a:ext cx="1042988" cy="969963"/>
          </a:xfrm>
          <a:prstGeom prst="line">
            <a:avLst/>
          </a:prstGeom>
          <a:noFill/>
          <a:ln w="38100">
            <a:solidFill>
              <a:schemeClr val="tx1"/>
            </a:solidFill>
            <a:round/>
            <a:headEnd/>
            <a:tailEnd type="triangle" w="med" len="med"/>
          </a:ln>
        </p:spPr>
        <p:txBody>
          <a:bodyPr/>
          <a:lstStyle/>
          <a:p>
            <a:endParaRPr lang="en-US"/>
          </a:p>
        </p:txBody>
      </p:sp>
      <p:sp>
        <p:nvSpPr>
          <p:cNvPr id="23575" name="Text Box 23"/>
          <p:cNvSpPr txBox="1">
            <a:spLocks noChangeArrowheads="1"/>
          </p:cNvSpPr>
          <p:nvPr/>
        </p:nvSpPr>
        <p:spPr bwMode="auto">
          <a:xfrm>
            <a:off x="5616575" y="1311275"/>
            <a:ext cx="641350" cy="366713"/>
          </a:xfrm>
          <a:prstGeom prst="rect">
            <a:avLst/>
          </a:prstGeom>
          <a:noFill/>
          <a:ln w="9525" algn="ctr">
            <a:noFill/>
            <a:miter lim="800000"/>
            <a:headEnd/>
            <a:tailEnd/>
          </a:ln>
        </p:spPr>
        <p:txBody>
          <a:bodyPr wrap="none">
            <a:spAutoFit/>
          </a:bodyPr>
          <a:lstStyle/>
          <a:p>
            <a:r>
              <a:rPr lang="en-US"/>
              <a:t>70%</a:t>
            </a:r>
          </a:p>
        </p:txBody>
      </p:sp>
      <p:sp>
        <p:nvSpPr>
          <p:cNvPr id="23576" name="Text Box 24"/>
          <p:cNvSpPr txBox="1">
            <a:spLocks noChangeArrowheads="1"/>
          </p:cNvSpPr>
          <p:nvPr/>
        </p:nvSpPr>
        <p:spPr bwMode="auto">
          <a:xfrm>
            <a:off x="5694363" y="1922463"/>
            <a:ext cx="641350" cy="366712"/>
          </a:xfrm>
          <a:prstGeom prst="rect">
            <a:avLst/>
          </a:prstGeom>
          <a:noFill/>
          <a:ln w="9525" algn="ctr">
            <a:noFill/>
            <a:miter lim="800000"/>
            <a:headEnd/>
            <a:tailEnd/>
          </a:ln>
        </p:spPr>
        <p:txBody>
          <a:bodyPr wrap="none">
            <a:spAutoFit/>
          </a:bodyPr>
          <a:lstStyle/>
          <a:p>
            <a:r>
              <a:rPr lang="en-US"/>
              <a:t>30%</a:t>
            </a:r>
          </a:p>
        </p:txBody>
      </p:sp>
      <p:sp>
        <p:nvSpPr>
          <p:cNvPr id="23577" name="Text Box 25"/>
          <p:cNvSpPr txBox="1">
            <a:spLocks noChangeArrowheads="1"/>
          </p:cNvSpPr>
          <p:nvPr/>
        </p:nvSpPr>
        <p:spPr bwMode="auto">
          <a:xfrm>
            <a:off x="5875338" y="3722688"/>
            <a:ext cx="641350" cy="366712"/>
          </a:xfrm>
          <a:prstGeom prst="rect">
            <a:avLst/>
          </a:prstGeom>
          <a:noFill/>
          <a:ln w="9525" algn="ctr">
            <a:noFill/>
            <a:miter lim="800000"/>
            <a:headEnd/>
            <a:tailEnd/>
          </a:ln>
        </p:spPr>
        <p:txBody>
          <a:bodyPr wrap="none">
            <a:spAutoFit/>
          </a:bodyPr>
          <a:lstStyle/>
          <a:p>
            <a:r>
              <a:rPr lang="en-US"/>
              <a:t>90%</a:t>
            </a:r>
          </a:p>
        </p:txBody>
      </p:sp>
      <p:sp>
        <p:nvSpPr>
          <p:cNvPr id="23578" name="Text Box 26"/>
          <p:cNvSpPr txBox="1">
            <a:spLocks noChangeArrowheads="1"/>
          </p:cNvSpPr>
          <p:nvPr/>
        </p:nvSpPr>
        <p:spPr bwMode="auto">
          <a:xfrm>
            <a:off x="5508625" y="2787650"/>
            <a:ext cx="641350" cy="366713"/>
          </a:xfrm>
          <a:prstGeom prst="rect">
            <a:avLst/>
          </a:prstGeom>
          <a:noFill/>
          <a:ln w="9525" algn="ctr">
            <a:noFill/>
            <a:miter lim="800000"/>
            <a:headEnd/>
            <a:tailEnd/>
          </a:ln>
        </p:spPr>
        <p:txBody>
          <a:bodyPr wrap="none">
            <a:spAutoFit/>
          </a:bodyPr>
          <a:lstStyle/>
          <a:p>
            <a:r>
              <a:rPr lang="en-US"/>
              <a:t>10%</a:t>
            </a:r>
          </a:p>
        </p:txBody>
      </p:sp>
      <p:sp>
        <p:nvSpPr>
          <p:cNvPr id="23579" name="Line 27"/>
          <p:cNvSpPr>
            <a:spLocks noChangeShapeType="1"/>
          </p:cNvSpPr>
          <p:nvPr/>
        </p:nvSpPr>
        <p:spPr bwMode="auto">
          <a:xfrm flipV="1">
            <a:off x="7524750" y="1670050"/>
            <a:ext cx="1150938" cy="1588"/>
          </a:xfrm>
          <a:prstGeom prst="line">
            <a:avLst/>
          </a:prstGeom>
          <a:noFill/>
          <a:ln w="38100">
            <a:solidFill>
              <a:schemeClr val="tx1"/>
            </a:solidFill>
            <a:round/>
            <a:headEnd/>
            <a:tailEnd type="triangle" w="med" len="med"/>
          </a:ln>
        </p:spPr>
        <p:txBody>
          <a:bodyPr/>
          <a:lstStyle/>
          <a:p>
            <a:endParaRPr lang="en-US"/>
          </a:p>
        </p:txBody>
      </p:sp>
      <p:sp>
        <p:nvSpPr>
          <p:cNvPr id="23580" name="Line 28"/>
          <p:cNvSpPr>
            <a:spLocks noChangeShapeType="1"/>
          </p:cNvSpPr>
          <p:nvPr/>
        </p:nvSpPr>
        <p:spPr bwMode="auto">
          <a:xfrm flipV="1">
            <a:off x="7704138" y="5019675"/>
            <a:ext cx="1152525" cy="0"/>
          </a:xfrm>
          <a:prstGeom prst="line">
            <a:avLst/>
          </a:prstGeom>
          <a:noFill/>
          <a:ln w="38100">
            <a:solidFill>
              <a:schemeClr val="tx1"/>
            </a:solidFill>
            <a:round/>
            <a:headEnd/>
            <a:tailEnd type="triangle" w="med" len="med"/>
          </a:ln>
        </p:spPr>
        <p:txBody>
          <a:bodyPr/>
          <a:lstStyle/>
          <a:p>
            <a:endParaRPr lang="en-US"/>
          </a:p>
        </p:txBody>
      </p:sp>
      <p:sp>
        <p:nvSpPr>
          <p:cNvPr id="23581" name="Text Box 29"/>
          <p:cNvSpPr txBox="1">
            <a:spLocks noChangeArrowheads="1"/>
          </p:cNvSpPr>
          <p:nvPr/>
        </p:nvSpPr>
        <p:spPr bwMode="auto">
          <a:xfrm>
            <a:off x="7753350" y="4579938"/>
            <a:ext cx="1327150" cy="366712"/>
          </a:xfrm>
          <a:prstGeom prst="rect">
            <a:avLst/>
          </a:prstGeom>
          <a:noFill/>
          <a:ln w="9525" algn="ctr">
            <a:noFill/>
            <a:miter lim="800000"/>
            <a:headEnd/>
            <a:tailEnd/>
          </a:ln>
        </p:spPr>
        <p:txBody>
          <a:bodyPr wrap="none">
            <a:spAutoFit/>
          </a:bodyPr>
          <a:lstStyle/>
          <a:p>
            <a:r>
              <a:rPr lang="en-US" b="1">
                <a:solidFill>
                  <a:srgbClr val="C71B4C"/>
                </a:solidFill>
              </a:rPr>
              <a:t>800/month</a:t>
            </a:r>
          </a:p>
        </p:txBody>
      </p:sp>
      <p:sp>
        <p:nvSpPr>
          <p:cNvPr id="23582" name="Text Box 30"/>
          <p:cNvSpPr txBox="1">
            <a:spLocks noChangeArrowheads="1"/>
          </p:cNvSpPr>
          <p:nvPr/>
        </p:nvSpPr>
        <p:spPr bwMode="auto">
          <a:xfrm>
            <a:off x="7458075" y="1311275"/>
            <a:ext cx="1327150" cy="366713"/>
          </a:xfrm>
          <a:prstGeom prst="rect">
            <a:avLst/>
          </a:prstGeom>
          <a:noFill/>
          <a:ln w="9525" algn="ctr">
            <a:noFill/>
            <a:miter lim="800000"/>
            <a:headEnd/>
            <a:tailEnd/>
          </a:ln>
        </p:spPr>
        <p:txBody>
          <a:bodyPr wrap="none">
            <a:spAutoFit/>
          </a:bodyPr>
          <a:lstStyle/>
          <a:p>
            <a:r>
              <a:rPr lang="en-US" b="1">
                <a:solidFill>
                  <a:srgbClr val="C71B4C"/>
                </a:solidFill>
              </a:rPr>
              <a:t>200/month</a:t>
            </a:r>
          </a:p>
        </p:txBody>
      </p:sp>
      <p:sp>
        <p:nvSpPr>
          <p:cNvPr id="32" name="Rectangle 31"/>
          <p:cNvSpPr/>
          <p:nvPr/>
        </p:nvSpPr>
        <p:spPr>
          <a:xfrm>
            <a:off x="227013" y="5108575"/>
            <a:ext cx="8807450" cy="1338828"/>
          </a:xfrm>
          <a:prstGeom prst="rect">
            <a:avLst/>
          </a:prstGeom>
        </p:spPr>
        <p:txBody>
          <a:bodyPr>
            <a:spAutoFit/>
          </a:bodyPr>
          <a:lstStyle/>
          <a:p>
            <a:pPr>
              <a:lnSpc>
                <a:spcPct val="90000"/>
              </a:lnSpc>
              <a:defRPr/>
            </a:pPr>
            <a:r>
              <a:rPr lang="en-US" sz="2200" dirty="0">
                <a:solidFill>
                  <a:schemeClr val="tx1">
                    <a:lumMod val="50000"/>
                  </a:schemeClr>
                </a:solidFill>
                <a:latin typeface="+mn-lt"/>
              </a:rPr>
              <a:t>Compute a</a:t>
            </a:r>
            <a:r>
              <a:rPr lang="en-US" sz="2200" dirty="0">
                <a:solidFill>
                  <a:schemeClr val="tx1">
                    <a:lumMod val="50000"/>
                  </a:schemeClr>
                </a:solidFill>
                <a:latin typeface="+mn-lt"/>
                <a:sym typeface="Wingdings" pitchFamily="2" charset="2"/>
              </a:rPr>
              <a:t>verage Flow time of an application.</a:t>
            </a:r>
          </a:p>
          <a:p>
            <a:pPr>
              <a:lnSpc>
                <a:spcPct val="90000"/>
              </a:lnSpc>
              <a:defRPr/>
            </a:pPr>
            <a:r>
              <a:rPr lang="en-US" sz="2200" dirty="0">
                <a:solidFill>
                  <a:schemeClr val="tx1">
                    <a:lumMod val="50000"/>
                  </a:schemeClr>
                </a:solidFill>
                <a:latin typeface="+mn-lt"/>
              </a:rPr>
              <a:t>Compute Average Flow Time  for Activities IR, A, and B. </a:t>
            </a:r>
          </a:p>
          <a:p>
            <a:pPr>
              <a:lnSpc>
                <a:spcPct val="90000"/>
              </a:lnSpc>
              <a:defRPr/>
            </a:pPr>
            <a:r>
              <a:rPr lang="en-US" sz="2200" dirty="0">
                <a:solidFill>
                  <a:schemeClr val="tx1">
                    <a:lumMod val="50000"/>
                  </a:schemeClr>
                </a:solidFill>
                <a:latin typeface="+mn-lt"/>
              </a:rPr>
              <a:t>Compute a</a:t>
            </a:r>
            <a:r>
              <a:rPr lang="en-US" sz="2200" dirty="0">
                <a:solidFill>
                  <a:schemeClr val="tx1">
                    <a:lumMod val="50000"/>
                  </a:schemeClr>
                </a:solidFill>
                <a:latin typeface="+mn-lt"/>
                <a:sym typeface="Wingdings" pitchFamily="2" charset="2"/>
              </a:rPr>
              <a:t>verage Flow time of a rejected application, an accepted application, and use them to </a:t>
            </a:r>
            <a:r>
              <a:rPr lang="en-US" sz="2200" dirty="0">
                <a:solidFill>
                  <a:schemeClr val="tx1">
                    <a:lumMod val="50000"/>
                  </a:schemeClr>
                </a:solidFill>
                <a:latin typeface="+mn-lt"/>
              </a:rPr>
              <a:t>Compute a</a:t>
            </a:r>
            <a:r>
              <a:rPr lang="en-US" sz="2200" dirty="0">
                <a:solidFill>
                  <a:schemeClr val="tx1">
                    <a:lumMod val="50000"/>
                  </a:schemeClr>
                </a:solidFill>
                <a:latin typeface="+mn-lt"/>
                <a:sym typeface="Wingdings" pitchFamily="2" charset="2"/>
              </a:rPr>
              <a:t>verage Flow time of an application</a:t>
            </a:r>
            <a:r>
              <a:rPr lang="en-US" sz="2400" dirty="0">
                <a:solidFill>
                  <a:schemeClr val="tx1">
                    <a:lumMod val="50000"/>
                  </a:schemeClr>
                </a:solidFill>
                <a:latin typeface="+mn-lt"/>
                <a:sym typeface="Wingdings" pitchFamily="2" charset="2"/>
              </a:rPr>
              <a: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263525" y="1311275"/>
            <a:ext cx="8653463" cy="4893647"/>
          </a:xfrm>
          <a:prstGeom prst="rect">
            <a:avLst/>
          </a:prstGeom>
          <a:noFill/>
          <a:ln w="9525">
            <a:noFill/>
            <a:miter lim="800000"/>
            <a:headEnd/>
            <a:tailEnd/>
          </a:ln>
        </p:spPr>
        <p:txBody>
          <a:bodyPr>
            <a:spAutoFit/>
          </a:bodyPr>
          <a:lstStyle/>
          <a:p>
            <a:pPr>
              <a:spcBef>
                <a:spcPct val="20000"/>
              </a:spcBef>
              <a:buClr>
                <a:schemeClr val="tx1"/>
              </a:buClr>
              <a:buSzPct val="80000"/>
              <a:defRPr/>
            </a:pPr>
            <a:r>
              <a:rPr lang="en-US" sz="2400" dirty="0">
                <a:solidFill>
                  <a:schemeClr val="tx2">
                    <a:lumMod val="50000"/>
                  </a:schemeClr>
                </a:solidFill>
                <a:latin typeface="+mn-lt"/>
              </a:rPr>
              <a:t>A hospital emergency room (ER) is currently organized so that all patients register through an initial check-in process. At his or her turn, each patient is seen by a doctor and then exits the process, either with a prescription or with admission to the hospital. Currently 55 people per hour arrive at the ER, 10% of who are admitted to the hospital. On average, 7 people are waiting to be registered and 34 are registered and waiting to see a doctor. The registration process takes, on average, 2 minutes per patient. Among patients who receive prescriptions, average time spent with a doctor is 5 minutes. Among those admitted to the hospital, average time is 30 minutes. On average, how long does a patient spend in the ER? Assume the process to be stable; that is, average inflow rate equals average outflow rate.</a:t>
            </a:r>
          </a:p>
        </p:txBody>
      </p:sp>
      <p:sp>
        <p:nvSpPr>
          <p:cNvPr id="3" name="Title 1"/>
          <p:cNvSpPr txBox="1">
            <a:spLocks/>
          </p:cNvSpPr>
          <p:nvPr/>
        </p:nvSpPr>
        <p:spPr bwMode="gray">
          <a:xfrm>
            <a:off x="358775" y="188913"/>
            <a:ext cx="8497888" cy="863600"/>
          </a:xfrm>
          <a:prstGeom prst="rect">
            <a:avLst/>
          </a:prstGeom>
          <a:noFill/>
          <a:ln w="9525">
            <a:noFill/>
            <a:miter lim="800000"/>
            <a:headEnd/>
            <a:tailEnd/>
          </a:ln>
        </p:spPr>
        <p:txBody>
          <a:bodyPr anchor="ctr"/>
          <a:lstStyle/>
          <a:p>
            <a:pPr eaLnBrk="0" hangingPunct="0">
              <a:defRPr/>
            </a:pPr>
            <a:r>
              <a:rPr lang="en-US" sz="2800" kern="0" dirty="0">
                <a:solidFill>
                  <a:schemeClr val="bg1"/>
                </a:solidFill>
                <a:latin typeface="+mj-lt"/>
                <a:ea typeface="+mj-ea"/>
                <a:cs typeface="+mj-cs"/>
              </a:rPr>
              <a:t>Problem 3.4, MBPF</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Directions</a:t>
            </a:r>
          </a:p>
        </p:txBody>
      </p:sp>
      <p:sp>
        <p:nvSpPr>
          <p:cNvPr id="6147" name="Content Placeholder 2"/>
          <p:cNvSpPr>
            <a:spLocks noGrp="1"/>
          </p:cNvSpPr>
          <p:nvPr>
            <p:ph idx="1"/>
          </p:nvPr>
        </p:nvSpPr>
        <p:spPr/>
        <p:txBody>
          <a:bodyPr/>
          <a:lstStyle/>
          <a:p>
            <a:pPr eaLnBrk="1" hangingPunct="1">
              <a:defRPr/>
            </a:pPr>
            <a:r>
              <a:rPr lang="en-US" sz="2200" dirty="0" smtClean="0"/>
              <a:t>o) Draw the flow process chart</a:t>
            </a:r>
          </a:p>
          <a:p>
            <a:pPr eaLnBrk="1" hangingPunct="1">
              <a:defRPr/>
            </a:pPr>
            <a:r>
              <a:rPr lang="en-US" sz="2200" dirty="0" smtClean="0"/>
              <a:t>b) On average how long a patient spend in ER?</a:t>
            </a:r>
          </a:p>
          <a:p>
            <a:pPr eaLnBrk="1" hangingPunct="1">
              <a:defRPr/>
            </a:pPr>
            <a:r>
              <a:rPr lang="en-US" sz="2200" dirty="0" smtClean="0"/>
              <a:t>c) On average how many patients are in ER?</a:t>
            </a:r>
          </a:p>
          <a:p>
            <a:pPr eaLnBrk="1" hangingPunct="1">
              <a:defRPr/>
            </a:pPr>
            <a:r>
              <a:rPr lang="en-US" sz="2200" dirty="0" smtClean="0"/>
              <a:t>Hints:</a:t>
            </a:r>
          </a:p>
          <a:p>
            <a:pPr eaLnBrk="1" hangingPunct="1">
              <a:defRPr/>
            </a:pPr>
            <a:r>
              <a:rPr lang="en-US" sz="2200" dirty="0" smtClean="0"/>
              <a:t>Compute flow time in buffer 1</a:t>
            </a:r>
          </a:p>
          <a:p>
            <a:pPr eaLnBrk="1" hangingPunct="1">
              <a:defRPr/>
            </a:pPr>
            <a:r>
              <a:rPr lang="en-US" sz="2200" dirty="0" smtClean="0"/>
              <a:t>Compute average activity time of Doctor</a:t>
            </a:r>
          </a:p>
          <a:p>
            <a:pPr eaLnBrk="1" hangingPunct="1">
              <a:defRPr/>
            </a:pPr>
            <a:r>
              <a:rPr lang="en-US" sz="2200" dirty="0" smtClean="0"/>
              <a:t>Compute the average flow time in this process</a:t>
            </a:r>
          </a:p>
          <a:p>
            <a:pPr eaLnBrk="1" hangingPunct="1">
              <a:defRPr/>
            </a:pPr>
            <a:r>
              <a:rPr lang="en-US" sz="2200" dirty="0" smtClean="0"/>
              <a:t>Compute average flow time for a simple prescription patient </a:t>
            </a:r>
          </a:p>
          <a:p>
            <a:pPr eaLnBrk="1" hangingPunct="1">
              <a:defRPr/>
            </a:pPr>
            <a:r>
              <a:rPr lang="en-US" sz="2200" dirty="0" smtClean="0"/>
              <a:t>Compute average flow time for a potential admission patient </a:t>
            </a:r>
          </a:p>
          <a:p>
            <a:pPr eaLnBrk="1" hangingPunct="1">
              <a:defRPr/>
            </a:pPr>
            <a:r>
              <a:rPr lang="en-US" sz="2200" dirty="0" smtClean="0"/>
              <a:t>Compute number of patients in Doctor activity</a:t>
            </a:r>
          </a:p>
          <a:p>
            <a:pPr eaLnBrk="1" hangingPunct="1">
              <a:defRPr/>
            </a:pPr>
            <a:r>
              <a:rPr lang="en-US" sz="2200" dirty="0" smtClean="0"/>
              <a:t>Compute the average number of patients in the process.</a:t>
            </a:r>
          </a:p>
          <a:p>
            <a:pPr eaLnBrk="1" hangingPunct="1">
              <a:buFontTx/>
              <a:buNone/>
              <a:defRPr/>
            </a:pPr>
            <a:r>
              <a:rPr lang="en-US" b="1" dirty="0" smtClean="0"/>
              <a:t> </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263525" y="1311275"/>
            <a:ext cx="8880475" cy="5062924"/>
          </a:xfrm>
          <a:prstGeom prst="rect">
            <a:avLst/>
          </a:prstGeom>
          <a:noFill/>
          <a:ln w="9525">
            <a:noFill/>
            <a:miter lim="800000"/>
            <a:headEnd/>
            <a:tailEnd/>
          </a:ln>
        </p:spPr>
        <p:txBody>
          <a:bodyPr wrap="square">
            <a:spAutoFit/>
          </a:bodyPr>
          <a:lstStyle/>
          <a:p>
            <a:r>
              <a:rPr lang="en-US" sz="1900" dirty="0">
                <a:solidFill>
                  <a:schemeClr val="tx1">
                    <a:lumMod val="75000"/>
                  </a:schemeClr>
                </a:solidFill>
                <a:latin typeface="+mn-lt"/>
              </a:rPr>
              <a:t> A triage system has been proposed for the ER described in Exercise 3.4. As mentioned earlier, 55 patients per hour arrive at the ER. Under the proposed triage plan, entering patients will classify them as Simple Prescriptions or Potential Admits. While Simple Prescriptions will move on to an area staffed for regular care, Potential Admits will be taken to the emergency area. Planners anticipate that the initial examination will take 3 minutes. They expect that, on average, 20 patients will be waiting to register and 5 will be waiting to be seen by the triage nurse. Recall that registration takes an average of 2 minutes per patient. Planners expect eh Simple Prescriptions area to have, on average, 15 patients waiting to be seen. As before, once a patient’s turn come, each will take 5 minutes of a doctor’s time. The hospital anticipates that, on average, the emergency area will have only 1 patient waiting to be seen . As before, once that patient’s turn comes, he or she will take 30 minutes of a doctor’s time. Assume that, as before, 90% of all patients are Simple Prescriptions, assume, too, that the triage nurse is 100% accurate in making classifications. Under the proposed plan, how long on average, will a patient spend in the ER? On average, how long will a Potential Admit spend in the ER? On average, how many patients will be in the ER? Assume the process to be stable; that is, average inflow rate equals average outflow rate.</a:t>
            </a:r>
          </a:p>
        </p:txBody>
      </p:sp>
      <p:sp>
        <p:nvSpPr>
          <p:cNvPr id="3" name="Title 1"/>
          <p:cNvSpPr txBox="1">
            <a:spLocks/>
          </p:cNvSpPr>
          <p:nvPr/>
        </p:nvSpPr>
        <p:spPr bwMode="gray">
          <a:xfrm>
            <a:off x="358775" y="188913"/>
            <a:ext cx="8497888" cy="863600"/>
          </a:xfrm>
          <a:prstGeom prst="rect">
            <a:avLst/>
          </a:prstGeom>
          <a:noFill/>
          <a:ln w="9525">
            <a:noFill/>
            <a:miter lim="800000"/>
            <a:headEnd/>
            <a:tailEnd/>
          </a:ln>
        </p:spPr>
        <p:txBody>
          <a:bodyPr anchor="ctr"/>
          <a:lstStyle/>
          <a:p>
            <a:pPr eaLnBrk="0" hangingPunct="0">
              <a:defRPr/>
            </a:pPr>
            <a:r>
              <a:rPr lang="en-US" sz="2800" kern="0" dirty="0">
                <a:solidFill>
                  <a:schemeClr val="bg1"/>
                </a:solidFill>
                <a:latin typeface="+mj-lt"/>
                <a:ea typeface="+mj-ea"/>
                <a:cs typeface="+mj-cs"/>
              </a:rPr>
              <a:t>Problem 3.5, MBPF</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Directions</a:t>
            </a:r>
          </a:p>
        </p:txBody>
      </p:sp>
      <p:sp>
        <p:nvSpPr>
          <p:cNvPr id="6147" name="Content Placeholder 2"/>
          <p:cNvSpPr>
            <a:spLocks noGrp="1"/>
          </p:cNvSpPr>
          <p:nvPr>
            <p:ph idx="1"/>
          </p:nvPr>
        </p:nvSpPr>
        <p:spPr/>
        <p:txBody>
          <a:bodyPr/>
          <a:lstStyle/>
          <a:p>
            <a:pPr eaLnBrk="1" hangingPunct="1">
              <a:defRPr/>
            </a:pPr>
            <a:r>
              <a:rPr lang="en-US" sz="2200" dirty="0" smtClean="0">
                <a:solidFill>
                  <a:schemeClr val="tx1">
                    <a:lumMod val="75000"/>
                  </a:schemeClr>
                </a:solidFill>
              </a:rPr>
              <a:t>o) Draw the flow process chart</a:t>
            </a:r>
          </a:p>
          <a:p>
            <a:pPr eaLnBrk="1" hangingPunct="1">
              <a:defRPr/>
            </a:pPr>
            <a:r>
              <a:rPr lang="en-US" sz="2200" dirty="0" smtClean="0">
                <a:solidFill>
                  <a:schemeClr val="tx1">
                    <a:lumMod val="75000"/>
                  </a:schemeClr>
                </a:solidFill>
              </a:rPr>
              <a:t>a) On average how many patients are in ER?</a:t>
            </a:r>
          </a:p>
          <a:p>
            <a:pPr eaLnBrk="1" hangingPunct="1">
              <a:defRPr/>
            </a:pPr>
            <a:r>
              <a:rPr lang="en-US" sz="2200" dirty="0" smtClean="0">
                <a:solidFill>
                  <a:schemeClr val="tx1">
                    <a:lumMod val="75000"/>
                  </a:schemeClr>
                </a:solidFill>
              </a:rPr>
              <a:t>b) On average, how long a patient spend  in ER?</a:t>
            </a:r>
          </a:p>
          <a:p>
            <a:pPr eaLnBrk="1" hangingPunct="1">
              <a:defRPr/>
            </a:pPr>
            <a:r>
              <a:rPr lang="en-US" sz="2200" dirty="0" smtClean="0">
                <a:solidFill>
                  <a:schemeClr val="tx1">
                    <a:lumMod val="75000"/>
                  </a:schemeClr>
                </a:solidFill>
              </a:rPr>
              <a:t>Hints:</a:t>
            </a:r>
          </a:p>
          <a:p>
            <a:pPr eaLnBrk="1" hangingPunct="1">
              <a:defRPr/>
            </a:pPr>
            <a:r>
              <a:rPr lang="en-US" sz="2200" dirty="0" smtClean="0">
                <a:solidFill>
                  <a:schemeClr val="tx1">
                    <a:lumMod val="75000"/>
                  </a:schemeClr>
                </a:solidFill>
              </a:rPr>
              <a:t>Average flow rate is still 55 per hour (50 is typo) </a:t>
            </a:r>
          </a:p>
          <a:p>
            <a:pPr eaLnBrk="1" hangingPunct="1">
              <a:defRPr/>
            </a:pPr>
            <a:r>
              <a:rPr lang="en-US" sz="2200" dirty="0" smtClean="0">
                <a:solidFill>
                  <a:schemeClr val="tx1">
                    <a:lumMod val="75000"/>
                  </a:schemeClr>
                </a:solidFill>
              </a:rPr>
              <a:t>Planners estimate that initial examination takes 3 minutes.  It is the flow time in triage activity. It is 3 it is not 1. One, as we will see in the future chapters is an estimate for the theoretical flow time.</a:t>
            </a:r>
          </a:p>
          <a:p>
            <a:pPr eaLnBrk="1" hangingPunct="1">
              <a:defRPr/>
            </a:pPr>
            <a:r>
              <a:rPr lang="en-US" sz="2200" dirty="0" smtClean="0">
                <a:solidFill>
                  <a:schemeClr val="tx1">
                    <a:lumMod val="75000"/>
                  </a:schemeClr>
                </a:solidFill>
              </a:rPr>
              <a:t>Compute average flow rate in buffer 3 and buffer 4. </a:t>
            </a:r>
          </a:p>
          <a:p>
            <a:pPr eaLnBrk="1" hangingPunct="1">
              <a:defRPr/>
            </a:pPr>
            <a:r>
              <a:rPr lang="en-US" sz="2200" dirty="0" smtClean="0">
                <a:solidFill>
                  <a:schemeClr val="tx1">
                    <a:lumMod val="75000"/>
                  </a:schemeClr>
                </a:solidFill>
              </a:rPr>
              <a:t>Compute average flow time in all buffers.</a:t>
            </a:r>
          </a:p>
          <a:p>
            <a:pPr eaLnBrk="1" hangingPunct="1">
              <a:defRPr/>
            </a:pPr>
            <a:r>
              <a:rPr lang="en-US" sz="2200" dirty="0" smtClean="0">
                <a:solidFill>
                  <a:schemeClr val="tx1">
                    <a:lumMod val="75000"/>
                  </a:schemeClr>
                </a:solidFill>
              </a:rPr>
              <a:t>Compute average number of patients in all activities.</a:t>
            </a:r>
            <a:r>
              <a:rPr lang="en-US" dirty="0" smtClean="0"/>
              <a:t>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227013" y="1347788"/>
            <a:ext cx="8726487" cy="4524315"/>
          </a:xfrm>
          <a:prstGeom prst="rect">
            <a:avLst/>
          </a:prstGeom>
          <a:noFill/>
          <a:ln w="9525">
            <a:noFill/>
            <a:miter lim="800000"/>
            <a:headEnd/>
            <a:tailEnd/>
          </a:ln>
        </p:spPr>
        <p:txBody>
          <a:bodyPr>
            <a:spAutoFit/>
          </a:bodyPr>
          <a:lstStyle/>
          <a:p>
            <a:r>
              <a:rPr lang="en-US" sz="2400" dirty="0">
                <a:solidFill>
                  <a:schemeClr val="tx1">
                    <a:lumMod val="75000"/>
                  </a:schemeClr>
                </a:solidFill>
                <a:latin typeface="+mn-lt"/>
              </a:rPr>
              <a:t>Refer again to Exercise 3.5. Once the triage system is put in place, it performs quite close to expectations. All data conform to planners’ expectations except for one set-the classifications made by the nurse practitioner. Assume that the triage nurse has been sending 91% of all patients to the Simple Prescription area when in fact only 90% should have been so classified. The remaining 1% is discovered when transferred to the emergency area by a doctor. Assume all other information from Exercise 3.5 to be valid. On average, how long does a patient spend in the ER? On average, how long does a Potential Admit spend in the ER? On average, how many patients are in the ER? Assume the process to be stable; that is, average inflow rate equals average outflow rate.</a:t>
            </a:r>
          </a:p>
        </p:txBody>
      </p:sp>
      <p:sp>
        <p:nvSpPr>
          <p:cNvPr id="3" name="Title 1"/>
          <p:cNvSpPr txBox="1">
            <a:spLocks/>
          </p:cNvSpPr>
          <p:nvPr/>
        </p:nvSpPr>
        <p:spPr bwMode="gray">
          <a:xfrm>
            <a:off x="358775" y="188913"/>
            <a:ext cx="8497888" cy="863600"/>
          </a:xfrm>
          <a:prstGeom prst="rect">
            <a:avLst/>
          </a:prstGeom>
          <a:noFill/>
          <a:ln w="9525">
            <a:noFill/>
            <a:miter lim="800000"/>
            <a:headEnd/>
            <a:tailEnd/>
          </a:ln>
        </p:spPr>
        <p:txBody>
          <a:bodyPr anchor="ctr"/>
          <a:lstStyle/>
          <a:p>
            <a:pPr eaLnBrk="0" hangingPunct="0">
              <a:defRPr/>
            </a:pPr>
            <a:r>
              <a:rPr lang="en-US" sz="2800" kern="0" dirty="0">
                <a:solidFill>
                  <a:schemeClr val="bg1"/>
                </a:solidFill>
                <a:latin typeface="+mj-lt"/>
                <a:ea typeface="+mj-ea"/>
                <a:cs typeface="+mj-cs"/>
              </a:rPr>
              <a:t>Problem 3.6, MBPF</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Directions</a:t>
            </a:r>
          </a:p>
        </p:txBody>
      </p:sp>
      <p:sp>
        <p:nvSpPr>
          <p:cNvPr id="3" name="Content Placeholder 2"/>
          <p:cNvSpPr>
            <a:spLocks noGrp="1"/>
          </p:cNvSpPr>
          <p:nvPr>
            <p:ph idx="1"/>
          </p:nvPr>
        </p:nvSpPr>
        <p:spPr/>
        <p:txBody>
          <a:bodyPr/>
          <a:lstStyle/>
          <a:p>
            <a:pPr>
              <a:defRPr/>
            </a:pPr>
            <a:r>
              <a:rPr lang="en-US" sz="2200" dirty="0" smtClean="0">
                <a:solidFill>
                  <a:schemeClr val="tx1">
                    <a:lumMod val="75000"/>
                  </a:schemeClr>
                </a:solidFill>
              </a:rPr>
              <a:t>o) Draw the flow process chart</a:t>
            </a:r>
          </a:p>
          <a:p>
            <a:pPr>
              <a:defRPr/>
            </a:pPr>
            <a:r>
              <a:rPr lang="en-US" sz="2200" dirty="0" smtClean="0">
                <a:solidFill>
                  <a:schemeClr val="tx1">
                    <a:lumMod val="75000"/>
                  </a:schemeClr>
                </a:solidFill>
              </a:rPr>
              <a:t>b) On average how many patients are in this process?</a:t>
            </a:r>
          </a:p>
          <a:p>
            <a:pPr>
              <a:defRPr/>
            </a:pPr>
            <a:r>
              <a:rPr lang="en-US" sz="2200" dirty="0" smtClean="0">
                <a:solidFill>
                  <a:schemeClr val="tx1">
                    <a:lumMod val="75000"/>
                  </a:schemeClr>
                </a:solidFill>
              </a:rPr>
              <a:t>c) On average, how long a patient spend  in this process?</a:t>
            </a:r>
          </a:p>
          <a:p>
            <a:pPr>
              <a:defRPr/>
            </a:pPr>
            <a:r>
              <a:rPr lang="en-US" sz="2200" dirty="0" smtClean="0">
                <a:solidFill>
                  <a:schemeClr val="tx1">
                    <a:lumMod val="75000"/>
                  </a:schemeClr>
                </a:solidFill>
              </a:rPr>
              <a:t>Hints:</a:t>
            </a:r>
          </a:p>
          <a:p>
            <a:pPr>
              <a:defRPr/>
            </a:pPr>
            <a:r>
              <a:rPr lang="en-US" sz="2200" dirty="0" smtClean="0">
                <a:solidFill>
                  <a:schemeClr val="tx1">
                    <a:lumMod val="75000"/>
                  </a:schemeClr>
                </a:solidFill>
              </a:rPr>
              <a:t>Compute flow rates at Buffer 3</a:t>
            </a:r>
          </a:p>
          <a:p>
            <a:pPr>
              <a:defRPr/>
            </a:pPr>
            <a:r>
              <a:rPr lang="en-US" sz="2200" dirty="0" smtClean="0">
                <a:solidFill>
                  <a:schemeClr val="tx1">
                    <a:lumMod val="75000"/>
                  </a:schemeClr>
                </a:solidFill>
              </a:rPr>
              <a:t>Compute flow rates at Buffer 4</a:t>
            </a:r>
          </a:p>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200" smtClean="0"/>
              <a:t>Flow Time, Flow Rate, and Inventory</a:t>
            </a:r>
          </a:p>
        </p:txBody>
      </p:sp>
      <p:sp>
        <p:nvSpPr>
          <p:cNvPr id="18435" name="Rectangle 3"/>
          <p:cNvSpPr>
            <a:spLocks noGrp="1" noChangeArrowheads="1"/>
          </p:cNvSpPr>
          <p:nvPr>
            <p:ph type="body" sz="half" idx="1"/>
          </p:nvPr>
        </p:nvSpPr>
        <p:spPr>
          <a:xfrm>
            <a:off x="287338" y="1268413"/>
            <a:ext cx="9037190" cy="5589587"/>
          </a:xfrm>
        </p:spPr>
        <p:txBody>
          <a:bodyPr/>
          <a:lstStyle/>
          <a:p>
            <a:pPr marL="287338" indent="-287338">
              <a:lnSpc>
                <a:spcPct val="90000"/>
              </a:lnSpc>
              <a:buClr>
                <a:schemeClr val="accent4"/>
              </a:buClr>
              <a:buSzPct val="100000"/>
              <a:buFont typeface="Wingdings" pitchFamily="2" charset="2"/>
              <a:buChar char="v"/>
              <a:defRPr/>
            </a:pPr>
            <a:r>
              <a:rPr lang="en-US" sz="2400" dirty="0" smtClean="0">
                <a:solidFill>
                  <a:schemeClr val="tx1">
                    <a:lumMod val="75000"/>
                  </a:schemeClr>
                </a:solidFill>
              </a:rPr>
              <a:t>Flow Time: The time required by a flow unit to move through all the processes from entry to exit. </a:t>
            </a:r>
          </a:p>
          <a:p>
            <a:pPr lvl="1">
              <a:lnSpc>
                <a:spcPct val="90000"/>
              </a:lnSpc>
              <a:buClr>
                <a:schemeClr val="accent4"/>
              </a:buClr>
              <a:buFont typeface="Wingdings" pitchFamily="2" charset="2"/>
              <a:buChar char="p"/>
              <a:defRPr/>
            </a:pPr>
            <a:r>
              <a:rPr lang="en-US" sz="2200" dirty="0">
                <a:solidFill>
                  <a:schemeClr val="tx1">
                    <a:lumMod val="75000"/>
                  </a:schemeClr>
                </a:solidFill>
              </a:rPr>
              <a:t>It is not the same for all flow units</a:t>
            </a:r>
          </a:p>
          <a:p>
            <a:pPr lvl="2">
              <a:lnSpc>
                <a:spcPct val="90000"/>
              </a:lnSpc>
              <a:buClr>
                <a:schemeClr val="accent4"/>
              </a:buClr>
              <a:buFont typeface="Wingdings" pitchFamily="2" charset="2"/>
              <a:buChar char="n"/>
              <a:defRPr/>
            </a:pPr>
            <a:r>
              <a:rPr lang="en-US" dirty="0" smtClean="0">
                <a:solidFill>
                  <a:schemeClr val="tx1">
                    <a:lumMod val="75000"/>
                  </a:schemeClr>
                </a:solidFill>
              </a:rPr>
              <a:t>different types of flow units</a:t>
            </a:r>
          </a:p>
          <a:p>
            <a:pPr lvl="2">
              <a:lnSpc>
                <a:spcPct val="90000"/>
              </a:lnSpc>
              <a:buClr>
                <a:schemeClr val="accent4"/>
              </a:buClr>
              <a:buFont typeface="Wingdings" pitchFamily="2" charset="2"/>
              <a:buChar char="n"/>
              <a:defRPr/>
            </a:pPr>
            <a:r>
              <a:rPr lang="en-US" dirty="0" smtClean="0">
                <a:solidFill>
                  <a:schemeClr val="tx1">
                    <a:lumMod val="75000"/>
                  </a:schemeClr>
                </a:solidFill>
              </a:rPr>
              <a:t>variability in the flow time of a flow unit</a:t>
            </a:r>
          </a:p>
          <a:p>
            <a:pPr lvl="1">
              <a:lnSpc>
                <a:spcPct val="90000"/>
              </a:lnSpc>
              <a:buClr>
                <a:schemeClr val="accent4"/>
              </a:buClr>
              <a:buFont typeface="Wingdings" pitchFamily="2" charset="2"/>
              <a:buChar char="p"/>
              <a:defRPr/>
            </a:pPr>
            <a:r>
              <a:rPr lang="en-US" sz="2200" dirty="0">
                <a:solidFill>
                  <a:schemeClr val="tx1">
                    <a:lumMod val="75000"/>
                  </a:schemeClr>
                </a:solidFill>
              </a:rPr>
              <a:t>Average flow time of a process is the average flow time of all flow units.</a:t>
            </a:r>
          </a:p>
          <a:p>
            <a:pPr marL="287338" indent="-287338">
              <a:lnSpc>
                <a:spcPct val="90000"/>
              </a:lnSpc>
              <a:buClr>
                <a:schemeClr val="accent4"/>
              </a:buClr>
              <a:buSzPct val="100000"/>
              <a:buFont typeface="Wingdings" pitchFamily="2" charset="2"/>
              <a:buChar char="v"/>
              <a:defRPr/>
            </a:pPr>
            <a:r>
              <a:rPr lang="en-US" sz="2400" dirty="0" smtClean="0">
                <a:solidFill>
                  <a:schemeClr val="tx1">
                    <a:lumMod val="75000"/>
                  </a:schemeClr>
                </a:solidFill>
              </a:rPr>
              <a:t>Flow Rate: The number of flow units passing a specific point (entry, exit or any intermediate point) in the process per unit of time.</a:t>
            </a:r>
          </a:p>
          <a:p>
            <a:pPr lvl="1">
              <a:lnSpc>
                <a:spcPct val="90000"/>
              </a:lnSpc>
              <a:buClr>
                <a:schemeClr val="accent4"/>
              </a:buClr>
              <a:buFont typeface="Wingdings" pitchFamily="2" charset="2"/>
              <a:buChar char="p"/>
              <a:defRPr/>
            </a:pPr>
            <a:r>
              <a:rPr lang="en-US" sz="2200" dirty="0" smtClean="0">
                <a:solidFill>
                  <a:schemeClr val="tx1">
                    <a:lumMod val="75000"/>
                  </a:schemeClr>
                </a:solidFill>
              </a:rPr>
              <a:t>It changes over time</a:t>
            </a:r>
          </a:p>
          <a:p>
            <a:pPr lvl="2">
              <a:lnSpc>
                <a:spcPct val="90000"/>
              </a:lnSpc>
              <a:buClr>
                <a:schemeClr val="accent4"/>
              </a:buClr>
              <a:buFont typeface="Wingdings" pitchFamily="2" charset="2"/>
              <a:buChar char="n"/>
              <a:defRPr/>
            </a:pPr>
            <a:r>
              <a:rPr lang="en-US" dirty="0" smtClean="0">
                <a:solidFill>
                  <a:schemeClr val="tx1">
                    <a:lumMod val="75000"/>
                  </a:schemeClr>
                </a:solidFill>
              </a:rPr>
              <a:t>variability in the flow rate</a:t>
            </a:r>
          </a:p>
          <a:p>
            <a:pPr lvl="2">
              <a:lnSpc>
                <a:spcPct val="90000"/>
              </a:lnSpc>
              <a:buClr>
                <a:schemeClr val="accent4"/>
              </a:buClr>
              <a:buFont typeface="Wingdings" pitchFamily="2" charset="2"/>
              <a:buChar char="n"/>
              <a:defRPr/>
            </a:pPr>
            <a:r>
              <a:rPr lang="en-US" dirty="0" smtClean="0">
                <a:solidFill>
                  <a:schemeClr val="tx1">
                    <a:lumMod val="75000"/>
                  </a:schemeClr>
                </a:solidFill>
              </a:rPr>
              <a:t>seasonality (e.g. tax season for a CPA) </a:t>
            </a:r>
          </a:p>
          <a:p>
            <a:pPr lvl="1">
              <a:lnSpc>
                <a:spcPct val="90000"/>
              </a:lnSpc>
              <a:buClr>
                <a:schemeClr val="accent4"/>
              </a:buClr>
              <a:buFont typeface="Wingdings" pitchFamily="2" charset="2"/>
              <a:buChar char="p"/>
              <a:defRPr/>
            </a:pPr>
            <a:r>
              <a:rPr lang="en-US" sz="2200" dirty="0">
                <a:solidFill>
                  <a:schemeClr val="tx1">
                    <a:lumMod val="75000"/>
                  </a:schemeClr>
                </a:solidFill>
              </a:rPr>
              <a:t>Average flow rate in a stable process </a:t>
            </a:r>
            <a:r>
              <a:rPr lang="en-US" sz="2200" dirty="0">
                <a:solidFill>
                  <a:schemeClr val="tx1">
                    <a:lumMod val="75000"/>
                  </a:schemeClr>
                </a:solidFill>
                <a:sym typeface="Wingdings" pitchFamily="2" charset="2"/>
              </a:rPr>
              <a:t> Throughput</a:t>
            </a:r>
            <a:endParaRPr lang="en-US" sz="2200" dirty="0">
              <a:solidFill>
                <a:schemeClr val="tx1">
                  <a:lumMod val="75000"/>
                </a:schemeClr>
              </a:solidFill>
            </a:endParaRPr>
          </a:p>
          <a:p>
            <a:pPr marL="287338" indent="-287338">
              <a:lnSpc>
                <a:spcPct val="90000"/>
              </a:lnSpc>
              <a:buClr>
                <a:schemeClr val="accent4"/>
              </a:buClr>
              <a:buSzPct val="100000"/>
              <a:buFont typeface="Wingdings" pitchFamily="2" charset="2"/>
              <a:buChar char="v"/>
              <a:defRPr/>
            </a:pPr>
            <a:r>
              <a:rPr lang="en-US" sz="2400" dirty="0" smtClean="0">
                <a:solidFill>
                  <a:schemeClr val="tx1">
                    <a:lumMod val="75000"/>
                  </a:schemeClr>
                </a:solidFill>
              </a:rPr>
              <a:t>Inventory: The number of flow units  within the boundaries of the process at any time.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The Essence of Process Flow </a:t>
            </a:r>
          </a:p>
        </p:txBody>
      </p:sp>
      <p:sp>
        <p:nvSpPr>
          <p:cNvPr id="6147" name="Rectangle 3"/>
          <p:cNvSpPr>
            <a:spLocks noChangeArrowheads="1"/>
          </p:cNvSpPr>
          <p:nvPr/>
        </p:nvSpPr>
        <p:spPr bwMode="auto">
          <a:xfrm>
            <a:off x="358775" y="1412875"/>
            <a:ext cx="8497888" cy="755650"/>
          </a:xfrm>
          <a:prstGeom prst="rect">
            <a:avLst/>
          </a:prstGeom>
          <a:noFill/>
          <a:ln w="9525">
            <a:noFill/>
            <a:miter lim="800000"/>
            <a:headEnd/>
            <a:tailEnd/>
          </a:ln>
        </p:spPr>
        <p:txBody>
          <a:bodyPr lIns="92075" tIns="46038" rIns="92075" bIns="46038"/>
          <a:lstStyle/>
          <a:p>
            <a:pPr eaLnBrk="0" hangingPunct="0">
              <a:spcBef>
                <a:spcPct val="20000"/>
              </a:spcBef>
              <a:buClr>
                <a:srgbClr val="000000"/>
              </a:buClr>
              <a:buSzPct val="80000"/>
              <a:buFont typeface="Wingdings" pitchFamily="2" charset="2"/>
              <a:buNone/>
            </a:pPr>
            <a:endParaRPr lang="en-US" sz="2000">
              <a:solidFill>
                <a:schemeClr val="tx1">
                  <a:lumMod val="75000"/>
                </a:schemeClr>
              </a:solidFill>
              <a:latin typeface="Times New Roman" pitchFamily="18" charset="0"/>
            </a:endParaRPr>
          </a:p>
        </p:txBody>
      </p:sp>
      <p:sp>
        <p:nvSpPr>
          <p:cNvPr id="6148" name="Text Box 4"/>
          <p:cNvSpPr txBox="1">
            <a:spLocks noChangeArrowheads="1"/>
          </p:cNvSpPr>
          <p:nvPr/>
        </p:nvSpPr>
        <p:spPr bwMode="auto">
          <a:xfrm>
            <a:off x="790575" y="2995613"/>
            <a:ext cx="2484438" cy="400110"/>
          </a:xfrm>
          <a:prstGeom prst="rect">
            <a:avLst/>
          </a:prstGeom>
          <a:noFill/>
          <a:ln w="28575">
            <a:solidFill>
              <a:schemeClr val="tx2">
                <a:lumMod val="50000"/>
              </a:schemeClr>
            </a:solidFill>
            <a:miter lim="800000"/>
            <a:headEnd/>
            <a:tailEnd/>
          </a:ln>
        </p:spPr>
        <p:txBody>
          <a:bodyPr>
            <a:spAutoFit/>
          </a:bodyPr>
          <a:lstStyle/>
          <a:p>
            <a:pPr>
              <a:spcBef>
                <a:spcPct val="50000"/>
              </a:spcBef>
            </a:pPr>
            <a:r>
              <a:rPr lang="en-US" sz="2000">
                <a:solidFill>
                  <a:schemeClr val="tx1">
                    <a:lumMod val="75000"/>
                  </a:schemeClr>
                </a:solidFill>
                <a:latin typeface="Times New Roman" pitchFamily="18" charset="0"/>
              </a:rPr>
              <a:t>Process competencies</a:t>
            </a:r>
          </a:p>
        </p:txBody>
      </p:sp>
      <p:sp>
        <p:nvSpPr>
          <p:cNvPr id="6149" name="Rectangle 8"/>
          <p:cNvSpPr>
            <a:spLocks noChangeArrowheads="1"/>
          </p:cNvSpPr>
          <p:nvPr/>
        </p:nvSpPr>
        <p:spPr bwMode="auto">
          <a:xfrm>
            <a:off x="555625" y="2041525"/>
            <a:ext cx="3176588" cy="400050"/>
          </a:xfrm>
          <a:prstGeom prst="rect">
            <a:avLst/>
          </a:prstGeom>
          <a:noFill/>
          <a:ln w="28575">
            <a:solidFill>
              <a:schemeClr val="tx2">
                <a:lumMod val="50000"/>
              </a:schemeClr>
            </a:solidFill>
            <a:miter lim="800000"/>
            <a:headEnd/>
            <a:tailEnd/>
          </a:ln>
        </p:spPr>
        <p:txBody>
          <a:bodyPr>
            <a:spAutoFit/>
          </a:bodyPr>
          <a:lstStyle/>
          <a:p>
            <a:r>
              <a:rPr lang="en-US" sz="2000">
                <a:solidFill>
                  <a:schemeClr val="tx1">
                    <a:lumMod val="75000"/>
                  </a:schemeClr>
                </a:solidFill>
                <a:latin typeface="Times New Roman" pitchFamily="18" charset="0"/>
              </a:rPr>
              <a:t>Customer Value Proposition</a:t>
            </a:r>
          </a:p>
        </p:txBody>
      </p:sp>
      <p:sp>
        <p:nvSpPr>
          <p:cNvPr id="6150" name="Rectangle 11"/>
          <p:cNvSpPr>
            <a:spLocks noChangeArrowheads="1"/>
          </p:cNvSpPr>
          <p:nvPr/>
        </p:nvSpPr>
        <p:spPr bwMode="auto">
          <a:xfrm>
            <a:off x="6249988" y="2005013"/>
            <a:ext cx="2593975" cy="400110"/>
          </a:xfrm>
          <a:prstGeom prst="rect">
            <a:avLst/>
          </a:prstGeom>
          <a:noFill/>
          <a:ln w="28575">
            <a:solidFill>
              <a:schemeClr val="tx2">
                <a:lumMod val="50000"/>
              </a:schemeClr>
            </a:solidFill>
            <a:miter lim="800000"/>
            <a:headEnd/>
            <a:tailEnd/>
          </a:ln>
        </p:spPr>
        <p:txBody>
          <a:bodyPr>
            <a:spAutoFit/>
          </a:bodyPr>
          <a:lstStyle/>
          <a:p>
            <a:r>
              <a:rPr lang="en-US" sz="2000">
                <a:solidFill>
                  <a:schemeClr val="tx1">
                    <a:lumMod val="75000"/>
                  </a:schemeClr>
                </a:solidFill>
                <a:latin typeface="Times New Roman" pitchFamily="18" charset="0"/>
              </a:rPr>
              <a:t>Customer satisfaction</a:t>
            </a:r>
          </a:p>
        </p:txBody>
      </p:sp>
      <p:sp>
        <p:nvSpPr>
          <p:cNvPr id="6151" name="Text Box 13"/>
          <p:cNvSpPr txBox="1">
            <a:spLocks noChangeArrowheads="1"/>
          </p:cNvSpPr>
          <p:nvPr/>
        </p:nvSpPr>
        <p:spPr bwMode="auto">
          <a:xfrm>
            <a:off x="4448175" y="1822450"/>
            <a:ext cx="1547813" cy="701675"/>
          </a:xfrm>
          <a:prstGeom prst="rect">
            <a:avLst/>
          </a:prstGeom>
          <a:noFill/>
          <a:ln w="9525">
            <a:noFill/>
            <a:miter lim="800000"/>
            <a:headEnd/>
            <a:tailEnd/>
          </a:ln>
        </p:spPr>
        <p:txBody>
          <a:bodyPr>
            <a:spAutoFit/>
          </a:bodyPr>
          <a:lstStyle/>
          <a:p>
            <a:pPr algn="ctr">
              <a:spcBef>
                <a:spcPct val="50000"/>
              </a:spcBef>
            </a:pPr>
            <a:r>
              <a:rPr lang="en-US" sz="2000">
                <a:solidFill>
                  <a:schemeClr val="tx1">
                    <a:lumMod val="75000"/>
                  </a:schemeClr>
                </a:solidFill>
                <a:latin typeface="Times New Roman" pitchFamily="18" charset="0"/>
              </a:rPr>
              <a:t>Customer expectations</a:t>
            </a:r>
          </a:p>
        </p:txBody>
      </p:sp>
      <p:sp>
        <p:nvSpPr>
          <p:cNvPr id="6152" name="Text Box 15"/>
          <p:cNvSpPr txBox="1">
            <a:spLocks noChangeArrowheads="1"/>
          </p:cNvSpPr>
          <p:nvPr/>
        </p:nvSpPr>
        <p:spPr bwMode="auto">
          <a:xfrm>
            <a:off x="6142038" y="2995613"/>
            <a:ext cx="2665412" cy="400110"/>
          </a:xfrm>
          <a:prstGeom prst="rect">
            <a:avLst/>
          </a:prstGeom>
          <a:noFill/>
          <a:ln w="28575">
            <a:solidFill>
              <a:schemeClr val="tx2">
                <a:lumMod val="50000"/>
              </a:schemeClr>
            </a:solidFill>
            <a:miter lim="800000"/>
            <a:headEnd/>
            <a:tailEnd/>
          </a:ln>
        </p:spPr>
        <p:txBody>
          <a:bodyPr>
            <a:spAutoFit/>
          </a:bodyPr>
          <a:lstStyle/>
          <a:p>
            <a:pPr>
              <a:spcBef>
                <a:spcPct val="50000"/>
              </a:spcBef>
            </a:pPr>
            <a:r>
              <a:rPr lang="en-US" sz="2000">
                <a:solidFill>
                  <a:schemeClr val="tx1">
                    <a:lumMod val="75000"/>
                  </a:schemeClr>
                </a:solidFill>
                <a:latin typeface="Times New Roman" pitchFamily="18" charset="0"/>
              </a:rPr>
              <a:t>Financial performance </a:t>
            </a:r>
          </a:p>
        </p:txBody>
      </p:sp>
      <p:sp>
        <p:nvSpPr>
          <p:cNvPr id="6153" name="Line 16"/>
          <p:cNvSpPr>
            <a:spLocks noChangeShapeType="1"/>
          </p:cNvSpPr>
          <p:nvPr/>
        </p:nvSpPr>
        <p:spPr bwMode="auto">
          <a:xfrm>
            <a:off x="611188" y="2708275"/>
            <a:ext cx="8856662" cy="0"/>
          </a:xfrm>
          <a:prstGeom prst="line">
            <a:avLst/>
          </a:prstGeom>
          <a:noFill/>
          <a:ln w="9525">
            <a:solidFill>
              <a:schemeClr val="accent2"/>
            </a:solidFill>
            <a:prstDash val="dash"/>
            <a:round/>
            <a:headEnd/>
            <a:tailEnd/>
          </a:ln>
        </p:spPr>
        <p:txBody>
          <a:bodyPr/>
          <a:lstStyle/>
          <a:p>
            <a:endParaRPr lang="en-US"/>
          </a:p>
        </p:txBody>
      </p:sp>
      <p:sp>
        <p:nvSpPr>
          <p:cNvPr id="6154" name="Line 17"/>
          <p:cNvSpPr>
            <a:spLocks noChangeShapeType="1"/>
          </p:cNvSpPr>
          <p:nvPr/>
        </p:nvSpPr>
        <p:spPr bwMode="auto">
          <a:xfrm rot="-1106097">
            <a:off x="3419475" y="2809875"/>
            <a:ext cx="2511425" cy="817563"/>
          </a:xfrm>
          <a:prstGeom prst="line">
            <a:avLst/>
          </a:prstGeom>
          <a:noFill/>
          <a:ln w="9525">
            <a:solidFill>
              <a:srgbClr val="000000"/>
            </a:solidFill>
            <a:prstDash val="dash"/>
            <a:round/>
            <a:headEnd/>
            <a:tailEnd/>
          </a:ln>
        </p:spPr>
        <p:txBody>
          <a:bodyPr/>
          <a:lstStyle/>
          <a:p>
            <a:endParaRPr lang="en-US">
              <a:solidFill>
                <a:schemeClr val="tx1">
                  <a:lumMod val="75000"/>
                </a:schemeClr>
              </a:solidFill>
            </a:endParaRPr>
          </a:p>
        </p:txBody>
      </p:sp>
      <p:sp>
        <p:nvSpPr>
          <p:cNvPr id="6155" name="Oval 18"/>
          <p:cNvSpPr>
            <a:spLocks noChangeArrowheads="1"/>
          </p:cNvSpPr>
          <p:nvPr/>
        </p:nvSpPr>
        <p:spPr bwMode="auto">
          <a:xfrm>
            <a:off x="227013" y="1311275"/>
            <a:ext cx="3943350" cy="2586038"/>
          </a:xfrm>
          <a:prstGeom prst="ellipse">
            <a:avLst/>
          </a:prstGeom>
          <a:noFill/>
          <a:ln w="9525">
            <a:solidFill>
              <a:srgbClr val="000000"/>
            </a:solidFill>
            <a:round/>
            <a:headEnd/>
            <a:tailEnd/>
          </a:ln>
        </p:spPr>
        <p:txBody>
          <a:bodyPr wrap="none" anchor="ctr"/>
          <a:lstStyle/>
          <a:p>
            <a:endParaRPr lang="en-US">
              <a:solidFill>
                <a:schemeClr val="tx1">
                  <a:lumMod val="75000"/>
                </a:schemeClr>
              </a:solidFill>
            </a:endParaRPr>
          </a:p>
        </p:txBody>
      </p:sp>
      <p:sp>
        <p:nvSpPr>
          <p:cNvPr id="6156" name="Text Box 26"/>
          <p:cNvSpPr txBox="1">
            <a:spLocks noChangeArrowheads="1"/>
          </p:cNvSpPr>
          <p:nvPr/>
        </p:nvSpPr>
        <p:spPr bwMode="auto">
          <a:xfrm>
            <a:off x="2952750" y="5013325"/>
            <a:ext cx="4284663" cy="457200"/>
          </a:xfrm>
          <a:prstGeom prst="rect">
            <a:avLst/>
          </a:prstGeom>
          <a:noFill/>
          <a:ln w="9525">
            <a:noFill/>
            <a:miter lim="800000"/>
            <a:headEnd/>
            <a:tailEnd/>
          </a:ln>
        </p:spPr>
        <p:txBody>
          <a:bodyPr>
            <a:spAutoFit/>
          </a:bodyPr>
          <a:lstStyle/>
          <a:p>
            <a:pPr>
              <a:spcBef>
                <a:spcPct val="50000"/>
              </a:spcBef>
            </a:pPr>
            <a:r>
              <a:rPr lang="en-US" sz="2400">
                <a:solidFill>
                  <a:schemeClr val="tx1">
                    <a:lumMod val="75000"/>
                  </a:schemeClr>
                </a:solidFill>
                <a:latin typeface="Times New Roman" pitchFamily="18" charset="0"/>
                <a:sym typeface="Wingdings" pitchFamily="2" charset="2"/>
              </a:rPr>
              <a:t></a:t>
            </a:r>
            <a:r>
              <a:rPr lang="en-US" sz="2400">
                <a:solidFill>
                  <a:schemeClr val="tx1">
                    <a:lumMod val="75000"/>
                  </a:schemeClr>
                </a:solidFill>
                <a:latin typeface="Times New Roman" pitchFamily="18" charset="0"/>
              </a:rPr>
              <a:t> Essence of process flow </a:t>
            </a:r>
            <a:r>
              <a:rPr lang="en-US" sz="2400">
                <a:solidFill>
                  <a:schemeClr val="tx1">
                    <a:lumMod val="75000"/>
                  </a:schemeClr>
                </a:solidFill>
                <a:latin typeface="Times New Roman" pitchFamily="18" charset="0"/>
                <a:sym typeface="Wingdings" pitchFamily="2" charset="2"/>
              </a:rPr>
              <a:t> </a:t>
            </a:r>
            <a:r>
              <a:rPr lang="en-US" sz="2400">
                <a:solidFill>
                  <a:schemeClr val="tx1">
                    <a:lumMod val="75000"/>
                  </a:schemeClr>
                </a:solidFill>
                <a:latin typeface="Times New Roman" pitchFamily="18" charset="0"/>
              </a:rPr>
              <a:t> </a:t>
            </a:r>
          </a:p>
        </p:txBody>
      </p:sp>
      <p:grpSp>
        <p:nvGrpSpPr>
          <p:cNvPr id="6157" name="Group 31"/>
          <p:cNvGrpSpPr>
            <a:grpSpLocks/>
          </p:cNvGrpSpPr>
          <p:nvPr/>
        </p:nvGrpSpPr>
        <p:grpSpPr bwMode="auto">
          <a:xfrm>
            <a:off x="1296988" y="4591050"/>
            <a:ext cx="1652587" cy="1763713"/>
            <a:chOff x="3607" y="2727"/>
            <a:chExt cx="1041" cy="1111"/>
          </a:xfrm>
        </p:grpSpPr>
        <p:sp>
          <p:nvSpPr>
            <p:cNvPr id="6168" name="Text Box 20"/>
            <p:cNvSpPr txBox="1">
              <a:spLocks noChangeArrowheads="1"/>
            </p:cNvSpPr>
            <p:nvPr/>
          </p:nvSpPr>
          <p:spPr bwMode="auto">
            <a:xfrm rot="2726015">
              <a:off x="3518" y="3382"/>
              <a:ext cx="636" cy="145"/>
            </a:xfrm>
            <a:prstGeom prst="rect">
              <a:avLst/>
            </a:prstGeom>
            <a:noFill/>
            <a:ln w="9525">
              <a:noFill/>
              <a:miter lim="800000"/>
              <a:headEnd/>
              <a:tailEnd/>
            </a:ln>
          </p:spPr>
          <p:txBody>
            <a:bodyPr>
              <a:spAutoFit/>
            </a:bodyPr>
            <a:lstStyle/>
            <a:p>
              <a:pPr>
                <a:lnSpc>
                  <a:spcPct val="50000"/>
                </a:lnSpc>
                <a:spcBef>
                  <a:spcPct val="50000"/>
                </a:spcBef>
              </a:pPr>
              <a:r>
                <a:rPr lang="en-US" b="1">
                  <a:solidFill>
                    <a:schemeClr val="tx1">
                      <a:lumMod val="75000"/>
                    </a:schemeClr>
                  </a:solidFill>
                  <a:latin typeface="Times New Roman" pitchFamily="18" charset="0"/>
                </a:rPr>
                <a:t>Quality </a:t>
              </a:r>
            </a:p>
          </p:txBody>
        </p:sp>
        <p:sp>
          <p:nvSpPr>
            <p:cNvPr id="6169" name="AutoShape 27"/>
            <p:cNvSpPr>
              <a:spLocks noChangeArrowheads="1"/>
            </p:cNvSpPr>
            <p:nvPr/>
          </p:nvSpPr>
          <p:spPr bwMode="auto">
            <a:xfrm>
              <a:off x="3696" y="2727"/>
              <a:ext cx="885" cy="839"/>
            </a:xfrm>
            <a:prstGeom prst="diamond">
              <a:avLst/>
            </a:prstGeom>
            <a:noFill/>
            <a:ln w="38100" algn="ctr">
              <a:solidFill>
                <a:schemeClr val="tx2">
                  <a:lumMod val="50000"/>
                </a:schemeClr>
              </a:solidFill>
              <a:miter lim="800000"/>
              <a:headEnd/>
              <a:tailEnd/>
            </a:ln>
          </p:spPr>
          <p:txBody>
            <a:bodyPr wrap="none" anchor="ctr"/>
            <a:lstStyle/>
            <a:p>
              <a:endParaRPr lang="en-US">
                <a:solidFill>
                  <a:schemeClr val="tx1">
                    <a:lumMod val="75000"/>
                  </a:schemeClr>
                </a:solidFill>
              </a:endParaRPr>
            </a:p>
          </p:txBody>
        </p:sp>
        <p:sp>
          <p:nvSpPr>
            <p:cNvPr id="6170" name="Text Box 28"/>
            <p:cNvSpPr txBox="1">
              <a:spLocks noChangeArrowheads="1"/>
            </p:cNvSpPr>
            <p:nvPr/>
          </p:nvSpPr>
          <p:spPr bwMode="auto">
            <a:xfrm rot="2664736">
              <a:off x="4195" y="2809"/>
              <a:ext cx="453" cy="145"/>
            </a:xfrm>
            <a:prstGeom prst="rect">
              <a:avLst/>
            </a:prstGeom>
            <a:noFill/>
            <a:ln w="9525">
              <a:noFill/>
              <a:miter lim="800000"/>
              <a:headEnd/>
              <a:tailEnd/>
            </a:ln>
          </p:spPr>
          <p:txBody>
            <a:bodyPr>
              <a:spAutoFit/>
            </a:bodyPr>
            <a:lstStyle/>
            <a:p>
              <a:pPr>
                <a:lnSpc>
                  <a:spcPct val="50000"/>
                </a:lnSpc>
                <a:spcBef>
                  <a:spcPct val="50000"/>
                </a:spcBef>
              </a:pPr>
              <a:r>
                <a:rPr lang="en-US" b="1">
                  <a:solidFill>
                    <a:schemeClr val="tx1">
                      <a:lumMod val="75000"/>
                    </a:schemeClr>
                  </a:solidFill>
                  <a:latin typeface="Times New Roman" pitchFamily="18" charset="0"/>
                </a:rPr>
                <a:t>Time</a:t>
              </a:r>
            </a:p>
          </p:txBody>
        </p:sp>
        <p:sp>
          <p:nvSpPr>
            <p:cNvPr id="6171" name="Text Box 29"/>
            <p:cNvSpPr txBox="1">
              <a:spLocks noChangeArrowheads="1"/>
            </p:cNvSpPr>
            <p:nvPr/>
          </p:nvSpPr>
          <p:spPr bwMode="auto">
            <a:xfrm rot="-2512672">
              <a:off x="3607" y="2768"/>
              <a:ext cx="431" cy="231"/>
            </a:xfrm>
            <a:prstGeom prst="rect">
              <a:avLst/>
            </a:prstGeom>
            <a:noFill/>
            <a:ln w="9525">
              <a:noFill/>
              <a:miter lim="800000"/>
              <a:headEnd/>
              <a:tailEnd/>
            </a:ln>
          </p:spPr>
          <p:txBody>
            <a:bodyPr>
              <a:spAutoFit/>
            </a:bodyPr>
            <a:lstStyle/>
            <a:p>
              <a:pPr>
                <a:spcBef>
                  <a:spcPct val="50000"/>
                </a:spcBef>
              </a:pPr>
              <a:r>
                <a:rPr lang="en-US" b="1">
                  <a:solidFill>
                    <a:schemeClr val="tx1">
                      <a:lumMod val="75000"/>
                    </a:schemeClr>
                  </a:solidFill>
                  <a:latin typeface="Times New Roman" pitchFamily="18" charset="0"/>
                </a:rPr>
                <a:t>Cost</a:t>
              </a:r>
            </a:p>
          </p:txBody>
        </p:sp>
        <p:sp>
          <p:nvSpPr>
            <p:cNvPr id="6172" name="Text Box 30"/>
            <p:cNvSpPr txBox="1">
              <a:spLocks noChangeArrowheads="1"/>
            </p:cNvSpPr>
            <p:nvPr/>
          </p:nvSpPr>
          <p:spPr bwMode="auto">
            <a:xfrm rot="-2796417">
              <a:off x="4024" y="3326"/>
              <a:ext cx="793" cy="231"/>
            </a:xfrm>
            <a:prstGeom prst="rect">
              <a:avLst/>
            </a:prstGeom>
            <a:noFill/>
            <a:ln w="9525">
              <a:noFill/>
              <a:miter lim="800000"/>
              <a:headEnd/>
              <a:tailEnd/>
            </a:ln>
          </p:spPr>
          <p:txBody>
            <a:bodyPr>
              <a:spAutoFit/>
            </a:bodyPr>
            <a:lstStyle/>
            <a:p>
              <a:pPr>
                <a:spcBef>
                  <a:spcPct val="50000"/>
                </a:spcBef>
              </a:pPr>
              <a:r>
                <a:rPr lang="en-US" b="1" dirty="0">
                  <a:solidFill>
                    <a:schemeClr val="tx1">
                      <a:lumMod val="75000"/>
                    </a:schemeClr>
                  </a:solidFill>
                  <a:latin typeface="Times New Roman" pitchFamily="18" charset="0"/>
                </a:rPr>
                <a:t>Flexibility </a:t>
              </a:r>
            </a:p>
          </p:txBody>
        </p:sp>
      </p:grpSp>
      <p:grpSp>
        <p:nvGrpSpPr>
          <p:cNvPr id="6158" name="Group 38"/>
          <p:cNvGrpSpPr>
            <a:grpSpLocks/>
          </p:cNvGrpSpPr>
          <p:nvPr/>
        </p:nvGrpSpPr>
        <p:grpSpPr bwMode="auto">
          <a:xfrm>
            <a:off x="6804025" y="4400550"/>
            <a:ext cx="1624013" cy="1839913"/>
            <a:chOff x="4490" y="3089"/>
            <a:chExt cx="1023" cy="1159"/>
          </a:xfrm>
        </p:grpSpPr>
        <p:sp>
          <p:nvSpPr>
            <p:cNvPr id="6164" name="AutoShape 32"/>
            <p:cNvSpPr>
              <a:spLocks noChangeArrowheads="1"/>
            </p:cNvSpPr>
            <p:nvPr/>
          </p:nvSpPr>
          <p:spPr bwMode="auto">
            <a:xfrm rot="10800000">
              <a:off x="4490" y="3340"/>
              <a:ext cx="1020" cy="748"/>
            </a:xfrm>
            <a:prstGeom prst="triangle">
              <a:avLst>
                <a:gd name="adj" fmla="val 50000"/>
              </a:avLst>
            </a:prstGeom>
            <a:noFill/>
            <a:ln w="38100" algn="ctr">
              <a:solidFill>
                <a:schemeClr val="tx2">
                  <a:lumMod val="50000"/>
                </a:schemeClr>
              </a:solidFill>
              <a:miter lim="800000"/>
              <a:headEnd/>
              <a:tailEnd/>
            </a:ln>
          </p:spPr>
          <p:txBody>
            <a:bodyPr wrap="none" anchor="ctr"/>
            <a:lstStyle/>
            <a:p>
              <a:endParaRPr lang="en-US">
                <a:solidFill>
                  <a:schemeClr val="tx1">
                    <a:lumMod val="75000"/>
                  </a:schemeClr>
                </a:solidFill>
              </a:endParaRPr>
            </a:p>
          </p:txBody>
        </p:sp>
        <p:sp>
          <p:nvSpPr>
            <p:cNvPr id="6165" name="Text Box 35"/>
            <p:cNvSpPr txBox="1">
              <a:spLocks noChangeArrowheads="1"/>
            </p:cNvSpPr>
            <p:nvPr/>
          </p:nvSpPr>
          <p:spPr bwMode="auto">
            <a:xfrm>
              <a:off x="4604" y="3089"/>
              <a:ext cx="909" cy="250"/>
            </a:xfrm>
            <a:prstGeom prst="rect">
              <a:avLst/>
            </a:prstGeom>
            <a:noFill/>
            <a:ln w="9525" algn="ctr">
              <a:noFill/>
              <a:miter lim="800000"/>
              <a:headEnd/>
              <a:tailEnd/>
            </a:ln>
          </p:spPr>
          <p:txBody>
            <a:bodyPr>
              <a:spAutoFit/>
            </a:bodyPr>
            <a:lstStyle/>
            <a:p>
              <a:pPr>
                <a:spcBef>
                  <a:spcPct val="50000"/>
                </a:spcBef>
              </a:pPr>
              <a:r>
                <a:rPr lang="en-US" sz="2000" b="1" dirty="0">
                  <a:solidFill>
                    <a:schemeClr val="tx1">
                      <a:lumMod val="75000"/>
                    </a:schemeClr>
                  </a:solidFill>
                  <a:latin typeface="Times New Roman" pitchFamily="18" charset="0"/>
                </a:rPr>
                <a:t>Inventory</a:t>
              </a:r>
            </a:p>
          </p:txBody>
        </p:sp>
        <p:sp>
          <p:nvSpPr>
            <p:cNvPr id="6166" name="Text Box 36"/>
            <p:cNvSpPr txBox="1">
              <a:spLocks noChangeArrowheads="1"/>
            </p:cNvSpPr>
            <p:nvPr/>
          </p:nvSpPr>
          <p:spPr bwMode="auto">
            <a:xfrm rot="-3332798">
              <a:off x="4931" y="3579"/>
              <a:ext cx="909" cy="250"/>
            </a:xfrm>
            <a:prstGeom prst="rect">
              <a:avLst/>
            </a:prstGeom>
            <a:noFill/>
            <a:ln w="9525" algn="ctr">
              <a:noFill/>
              <a:miter lim="800000"/>
              <a:headEnd/>
              <a:tailEnd/>
            </a:ln>
          </p:spPr>
          <p:txBody>
            <a:bodyPr>
              <a:spAutoFit/>
            </a:bodyPr>
            <a:lstStyle/>
            <a:p>
              <a:pPr>
                <a:spcBef>
                  <a:spcPct val="50000"/>
                </a:spcBef>
              </a:pPr>
              <a:r>
                <a:rPr lang="en-US" sz="2000" b="1" dirty="0">
                  <a:solidFill>
                    <a:schemeClr val="tx1">
                      <a:lumMod val="75000"/>
                    </a:schemeClr>
                  </a:solidFill>
                  <a:latin typeface="Times New Roman" pitchFamily="18" charset="0"/>
                </a:rPr>
                <a:t>Flow time</a:t>
              </a:r>
            </a:p>
          </p:txBody>
        </p:sp>
        <p:sp>
          <p:nvSpPr>
            <p:cNvPr id="6167" name="Text Box 37"/>
            <p:cNvSpPr txBox="1">
              <a:spLocks noChangeArrowheads="1"/>
            </p:cNvSpPr>
            <p:nvPr/>
          </p:nvSpPr>
          <p:spPr bwMode="auto">
            <a:xfrm rot="3262875">
              <a:off x="4251" y="3669"/>
              <a:ext cx="909" cy="250"/>
            </a:xfrm>
            <a:prstGeom prst="rect">
              <a:avLst/>
            </a:prstGeom>
            <a:noFill/>
            <a:ln w="9525" algn="ctr">
              <a:noFill/>
              <a:miter lim="800000"/>
              <a:headEnd/>
              <a:tailEnd/>
            </a:ln>
          </p:spPr>
          <p:txBody>
            <a:bodyPr>
              <a:spAutoFit/>
            </a:bodyPr>
            <a:lstStyle/>
            <a:p>
              <a:pPr>
                <a:spcBef>
                  <a:spcPct val="50000"/>
                </a:spcBef>
              </a:pPr>
              <a:r>
                <a:rPr lang="en-US" sz="2000" b="1" dirty="0">
                  <a:solidFill>
                    <a:schemeClr val="tx1">
                      <a:lumMod val="75000"/>
                    </a:schemeClr>
                  </a:solidFill>
                  <a:latin typeface="Times New Roman" pitchFamily="18" charset="0"/>
                </a:rPr>
                <a:t>Flow rate</a:t>
              </a:r>
            </a:p>
          </p:txBody>
        </p:sp>
      </p:grpSp>
      <p:sp>
        <p:nvSpPr>
          <p:cNvPr id="6159" name="Text Box 39"/>
          <p:cNvSpPr txBox="1">
            <a:spLocks noChangeArrowheads="1"/>
          </p:cNvSpPr>
          <p:nvPr/>
        </p:nvSpPr>
        <p:spPr bwMode="auto">
          <a:xfrm rot="5400000">
            <a:off x="7247731" y="2586832"/>
            <a:ext cx="573087" cy="457200"/>
          </a:xfrm>
          <a:prstGeom prst="rect">
            <a:avLst/>
          </a:prstGeom>
          <a:noFill/>
          <a:ln w="9525" algn="ctr">
            <a:noFill/>
            <a:miter lim="800000"/>
            <a:headEnd/>
            <a:tailEnd/>
          </a:ln>
        </p:spPr>
        <p:txBody>
          <a:bodyPr wrap="none">
            <a:spAutoFit/>
          </a:bodyPr>
          <a:lstStyle/>
          <a:p>
            <a:r>
              <a:rPr lang="en-US" sz="2400">
                <a:solidFill>
                  <a:schemeClr val="tx1">
                    <a:lumMod val="75000"/>
                  </a:schemeClr>
                </a:solidFill>
                <a:latin typeface="Times New Roman" pitchFamily="18" charset="0"/>
                <a:sym typeface="Wingdings" pitchFamily="2" charset="2"/>
              </a:rPr>
              <a:t></a:t>
            </a:r>
            <a:r>
              <a:rPr lang="en-US">
                <a:solidFill>
                  <a:schemeClr val="tx1">
                    <a:lumMod val="75000"/>
                  </a:schemeClr>
                </a:solidFill>
                <a:sym typeface="Wingdings" pitchFamily="2" charset="2"/>
              </a:rPr>
              <a:t> </a:t>
            </a:r>
            <a:endParaRPr lang="en-US">
              <a:solidFill>
                <a:schemeClr val="tx1">
                  <a:lumMod val="75000"/>
                </a:schemeClr>
              </a:solidFill>
            </a:endParaRPr>
          </a:p>
        </p:txBody>
      </p:sp>
      <p:sp>
        <p:nvSpPr>
          <p:cNvPr id="6160" name="Text Box 41"/>
          <p:cNvSpPr txBox="1">
            <a:spLocks noChangeArrowheads="1"/>
          </p:cNvSpPr>
          <p:nvPr/>
        </p:nvSpPr>
        <p:spPr bwMode="auto">
          <a:xfrm>
            <a:off x="5637213" y="1963738"/>
            <a:ext cx="504825" cy="457200"/>
          </a:xfrm>
          <a:prstGeom prst="rect">
            <a:avLst/>
          </a:prstGeom>
          <a:noFill/>
          <a:ln w="9525">
            <a:noFill/>
            <a:miter lim="800000"/>
            <a:headEnd/>
            <a:tailEnd/>
          </a:ln>
        </p:spPr>
        <p:txBody>
          <a:bodyPr>
            <a:spAutoFit/>
          </a:bodyPr>
          <a:lstStyle/>
          <a:p>
            <a:pPr>
              <a:spcBef>
                <a:spcPct val="50000"/>
              </a:spcBef>
            </a:pPr>
            <a:r>
              <a:rPr lang="en-US" sz="2400">
                <a:solidFill>
                  <a:schemeClr val="tx1">
                    <a:lumMod val="75000"/>
                  </a:schemeClr>
                </a:solidFill>
                <a:latin typeface="Times New Roman" pitchFamily="18" charset="0"/>
                <a:sym typeface="Wingdings" pitchFamily="2" charset="2"/>
              </a:rPr>
              <a:t></a:t>
            </a:r>
            <a:endParaRPr lang="en-US" sz="2400">
              <a:solidFill>
                <a:schemeClr val="tx1">
                  <a:lumMod val="75000"/>
                </a:schemeClr>
              </a:solidFill>
              <a:latin typeface="Times New Roman" pitchFamily="18" charset="0"/>
            </a:endParaRPr>
          </a:p>
        </p:txBody>
      </p:sp>
      <p:sp>
        <p:nvSpPr>
          <p:cNvPr id="6161" name="Text Box 42"/>
          <p:cNvSpPr txBox="1">
            <a:spLocks noChangeArrowheads="1"/>
          </p:cNvSpPr>
          <p:nvPr/>
        </p:nvSpPr>
        <p:spPr bwMode="auto">
          <a:xfrm rot="10800000">
            <a:off x="4030663" y="1989138"/>
            <a:ext cx="504825" cy="457200"/>
          </a:xfrm>
          <a:prstGeom prst="rect">
            <a:avLst/>
          </a:prstGeom>
          <a:noFill/>
          <a:ln w="9525">
            <a:noFill/>
            <a:miter lim="800000"/>
            <a:headEnd/>
            <a:tailEnd/>
          </a:ln>
        </p:spPr>
        <p:txBody>
          <a:bodyPr>
            <a:spAutoFit/>
          </a:bodyPr>
          <a:lstStyle/>
          <a:p>
            <a:pPr>
              <a:spcBef>
                <a:spcPct val="50000"/>
              </a:spcBef>
            </a:pPr>
            <a:r>
              <a:rPr lang="en-US" sz="2400">
                <a:solidFill>
                  <a:schemeClr val="tx1">
                    <a:lumMod val="75000"/>
                  </a:schemeClr>
                </a:solidFill>
                <a:latin typeface="Times New Roman" pitchFamily="18" charset="0"/>
                <a:sym typeface="Wingdings" pitchFamily="2" charset="2"/>
              </a:rPr>
              <a:t></a:t>
            </a:r>
            <a:endParaRPr lang="en-US" sz="2400">
              <a:solidFill>
                <a:schemeClr val="tx1">
                  <a:lumMod val="75000"/>
                </a:schemeClr>
              </a:solidFill>
              <a:latin typeface="Times New Roman" pitchFamily="18" charset="0"/>
            </a:endParaRPr>
          </a:p>
        </p:txBody>
      </p:sp>
      <p:sp>
        <p:nvSpPr>
          <p:cNvPr id="6162" name="Text Box 43"/>
          <p:cNvSpPr txBox="1">
            <a:spLocks noChangeArrowheads="1"/>
          </p:cNvSpPr>
          <p:nvPr/>
        </p:nvSpPr>
        <p:spPr bwMode="auto">
          <a:xfrm rot="16200000" flipV="1">
            <a:off x="1751013" y="3875088"/>
            <a:ext cx="471487" cy="731837"/>
          </a:xfrm>
          <a:prstGeom prst="rect">
            <a:avLst/>
          </a:prstGeom>
          <a:noFill/>
          <a:ln w="9525" algn="ctr">
            <a:noFill/>
            <a:miter lim="800000"/>
            <a:headEnd/>
            <a:tailEnd/>
          </a:ln>
        </p:spPr>
        <p:txBody>
          <a:bodyPr>
            <a:spAutoFit/>
          </a:bodyPr>
          <a:lstStyle/>
          <a:p>
            <a:r>
              <a:rPr lang="en-US" sz="2400" b="1">
                <a:solidFill>
                  <a:schemeClr val="tx1">
                    <a:lumMod val="75000"/>
                  </a:schemeClr>
                </a:solidFill>
                <a:latin typeface="Times New Roman" pitchFamily="18" charset="0"/>
                <a:sym typeface="Wingdings" pitchFamily="2" charset="2"/>
              </a:rPr>
              <a:t></a:t>
            </a:r>
            <a:r>
              <a:rPr lang="en-US" b="1">
                <a:solidFill>
                  <a:schemeClr val="tx1">
                    <a:lumMod val="75000"/>
                  </a:schemeClr>
                </a:solidFill>
                <a:sym typeface="Wingdings" pitchFamily="2" charset="2"/>
              </a:rPr>
              <a:t> </a:t>
            </a:r>
            <a:endParaRPr lang="en-US" b="1">
              <a:solidFill>
                <a:schemeClr val="tx1">
                  <a:lumMod val="75000"/>
                </a:schemeClr>
              </a:solidFill>
            </a:endParaRPr>
          </a:p>
        </p:txBody>
      </p:sp>
      <p:sp>
        <p:nvSpPr>
          <p:cNvPr id="6163" name="Text Box 44"/>
          <p:cNvSpPr txBox="1">
            <a:spLocks noChangeArrowheads="1"/>
          </p:cNvSpPr>
          <p:nvPr/>
        </p:nvSpPr>
        <p:spPr bwMode="auto">
          <a:xfrm rot="5400000">
            <a:off x="1848644" y="2518569"/>
            <a:ext cx="573088" cy="457200"/>
          </a:xfrm>
          <a:prstGeom prst="rect">
            <a:avLst/>
          </a:prstGeom>
          <a:noFill/>
          <a:ln w="9525" algn="ctr">
            <a:noFill/>
            <a:miter lim="800000"/>
            <a:headEnd/>
            <a:tailEnd/>
          </a:ln>
        </p:spPr>
        <p:txBody>
          <a:bodyPr wrap="none">
            <a:spAutoFit/>
          </a:bodyPr>
          <a:lstStyle/>
          <a:p>
            <a:r>
              <a:rPr lang="en-US" sz="2400">
                <a:solidFill>
                  <a:schemeClr val="tx1">
                    <a:lumMod val="75000"/>
                  </a:schemeClr>
                </a:solidFill>
                <a:latin typeface="Times New Roman" pitchFamily="18" charset="0"/>
                <a:sym typeface="Wingdings" pitchFamily="2" charset="2"/>
              </a:rPr>
              <a:t></a:t>
            </a:r>
            <a:r>
              <a:rPr lang="en-US">
                <a:solidFill>
                  <a:schemeClr val="tx1">
                    <a:lumMod val="75000"/>
                  </a:schemeClr>
                </a:solidFill>
                <a:sym typeface="Wingdings" pitchFamily="2" charset="2"/>
              </a:rPr>
              <a:t> </a:t>
            </a:r>
            <a:endParaRPr lang="en-US">
              <a:solidFill>
                <a:schemeClr val="tx1">
                  <a:lumMod val="75000"/>
                </a:schemeClr>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188913"/>
            <a:ext cx="8605838" cy="863600"/>
          </a:xfrm>
        </p:spPr>
        <p:txBody>
          <a:bodyPr/>
          <a:lstStyle/>
          <a:p>
            <a:pPr eaLnBrk="1" hangingPunct="1"/>
            <a:r>
              <a:rPr lang="en-US" smtClean="0"/>
              <a:t>A Stable Process</a:t>
            </a:r>
          </a:p>
        </p:txBody>
      </p:sp>
      <p:sp>
        <p:nvSpPr>
          <p:cNvPr id="326659" name="Rectangle 3"/>
          <p:cNvSpPr>
            <a:spLocks noGrp="1" noChangeArrowheads="1"/>
          </p:cNvSpPr>
          <p:nvPr>
            <p:ph type="body" idx="1"/>
          </p:nvPr>
        </p:nvSpPr>
        <p:spPr>
          <a:xfrm>
            <a:off x="395288" y="1306513"/>
            <a:ext cx="8748712" cy="1402407"/>
          </a:xfrm>
        </p:spPr>
        <p:txBody>
          <a:bodyPr/>
          <a:lstStyle/>
          <a:p>
            <a:pPr>
              <a:lnSpc>
                <a:spcPct val="80000"/>
              </a:lnSpc>
              <a:tabLst>
                <a:tab pos="6908800" algn="l"/>
              </a:tabLst>
              <a:defRPr/>
            </a:pPr>
            <a:r>
              <a:rPr lang="en-US" dirty="0" smtClean="0"/>
              <a:t>In a Stable Process</a:t>
            </a:r>
          </a:p>
          <a:p>
            <a:pPr lvl="1">
              <a:lnSpc>
                <a:spcPct val="80000"/>
              </a:lnSpc>
              <a:tabLst>
                <a:tab pos="6908800" algn="l"/>
              </a:tabLst>
              <a:defRPr/>
            </a:pPr>
            <a:r>
              <a:rPr lang="en-US" dirty="0" smtClean="0"/>
              <a:t>Average inflow rate is the same as average outflow rate.</a:t>
            </a:r>
          </a:p>
          <a:p>
            <a:pPr lvl="1">
              <a:lnSpc>
                <a:spcPct val="80000"/>
              </a:lnSpc>
              <a:tabLst>
                <a:tab pos="6908800" algn="l"/>
              </a:tabLst>
              <a:defRPr/>
            </a:pPr>
            <a:r>
              <a:rPr lang="en-US" b="1" dirty="0" smtClean="0">
                <a:solidFill>
                  <a:srgbClr val="DB2D46"/>
                </a:solidFill>
              </a:rPr>
              <a:t>Throughput (</a:t>
            </a:r>
            <a:r>
              <a:rPr lang="en-US" b="1" i="1" dirty="0" smtClean="0">
                <a:solidFill>
                  <a:srgbClr val="DB2D46"/>
                </a:solidFill>
              </a:rPr>
              <a:t>R</a:t>
            </a:r>
            <a:r>
              <a:rPr lang="en-US" b="1" dirty="0" smtClean="0">
                <a:solidFill>
                  <a:srgbClr val="DB2D46"/>
                </a:solidFill>
              </a:rPr>
              <a:t>)</a:t>
            </a:r>
            <a:r>
              <a:rPr lang="en-US" dirty="0" smtClean="0"/>
              <a:t> is the average flow rate </a:t>
            </a:r>
          </a:p>
          <a:p>
            <a:pPr lvl="1">
              <a:lnSpc>
                <a:spcPct val="80000"/>
              </a:lnSpc>
              <a:tabLst>
                <a:tab pos="6908800" algn="l"/>
              </a:tabLst>
              <a:defRPr/>
            </a:pPr>
            <a:r>
              <a:rPr lang="en-US" dirty="0" smtClean="0"/>
              <a:t>Ideally, </a:t>
            </a:r>
            <a:r>
              <a:rPr lang="en-US" b="1" i="1" dirty="0" smtClean="0"/>
              <a:t>R</a:t>
            </a:r>
            <a:r>
              <a:rPr lang="en-US" dirty="0" smtClean="0"/>
              <a:t> should be equal to the </a:t>
            </a:r>
            <a:r>
              <a:rPr lang="en-US" b="1" dirty="0" smtClean="0">
                <a:solidFill>
                  <a:srgbClr val="DB2D46"/>
                </a:solidFill>
              </a:rPr>
              <a:t>customer demand</a:t>
            </a:r>
            <a:r>
              <a:rPr lang="en-US" dirty="0" smtClean="0"/>
              <a:t>.</a:t>
            </a:r>
          </a:p>
        </p:txBody>
      </p:sp>
      <p:sp>
        <p:nvSpPr>
          <p:cNvPr id="326661" name="Rectangle 5"/>
          <p:cNvSpPr>
            <a:spLocks noChangeArrowheads="1"/>
          </p:cNvSpPr>
          <p:nvPr/>
        </p:nvSpPr>
        <p:spPr bwMode="auto">
          <a:xfrm>
            <a:off x="719138" y="3717044"/>
            <a:ext cx="2628900" cy="1006475"/>
          </a:xfrm>
          <a:prstGeom prst="rect">
            <a:avLst/>
          </a:prstGeom>
          <a:noFill/>
          <a:ln w="9525" algn="ctr">
            <a:noFill/>
            <a:miter lim="800000"/>
            <a:headEnd/>
            <a:tailEnd/>
          </a:ln>
        </p:spPr>
        <p:txBody>
          <a:bodyPr>
            <a:spAutoFit/>
          </a:bodyPr>
          <a:lstStyle/>
          <a:p>
            <a:r>
              <a:rPr lang="en-US" sz="2000">
                <a:solidFill>
                  <a:srgbClr val="DB1F47"/>
                </a:solidFill>
                <a:latin typeface="Times New Roman" pitchFamily="18" charset="0"/>
              </a:rPr>
              <a:t>Average inflow rate </a:t>
            </a:r>
          </a:p>
          <a:p>
            <a:r>
              <a:rPr lang="en-US" sz="2000">
                <a:solidFill>
                  <a:srgbClr val="DB1F47"/>
                </a:solidFill>
                <a:latin typeface="Times New Roman" pitchFamily="18" charset="0"/>
              </a:rPr>
              <a:t>is 600 passengers/hr, </a:t>
            </a:r>
          </a:p>
          <a:p>
            <a:r>
              <a:rPr lang="en-US" sz="2000">
                <a:solidFill>
                  <a:srgbClr val="DB1F47"/>
                </a:solidFill>
                <a:latin typeface="Times New Roman" pitchFamily="18" charset="0"/>
              </a:rPr>
              <a:t>or 10 passengers/min</a:t>
            </a:r>
          </a:p>
        </p:txBody>
      </p:sp>
      <p:sp>
        <p:nvSpPr>
          <p:cNvPr id="326662" name="Rectangle 6"/>
          <p:cNvSpPr>
            <a:spLocks noChangeArrowheads="1"/>
          </p:cNvSpPr>
          <p:nvPr/>
        </p:nvSpPr>
        <p:spPr bwMode="auto">
          <a:xfrm>
            <a:off x="5795963" y="3572582"/>
            <a:ext cx="2989262" cy="1006475"/>
          </a:xfrm>
          <a:prstGeom prst="rect">
            <a:avLst/>
          </a:prstGeom>
          <a:noFill/>
          <a:ln w="9525" algn="ctr">
            <a:noFill/>
            <a:miter lim="800000"/>
            <a:headEnd/>
            <a:tailEnd/>
          </a:ln>
        </p:spPr>
        <p:txBody>
          <a:bodyPr>
            <a:spAutoFit/>
          </a:bodyPr>
          <a:lstStyle/>
          <a:p>
            <a:r>
              <a:rPr lang="en-US" sz="2000" dirty="0">
                <a:solidFill>
                  <a:srgbClr val="16741F"/>
                </a:solidFill>
                <a:latin typeface="Times New Roman" pitchFamily="18" charset="0"/>
              </a:rPr>
              <a:t>Scanner can handle 12 passengers per minute </a:t>
            </a:r>
          </a:p>
          <a:p>
            <a:r>
              <a:rPr lang="en-US" sz="2000" dirty="0">
                <a:solidFill>
                  <a:srgbClr val="16741F"/>
                </a:solidFill>
                <a:latin typeface="Times New Roman" pitchFamily="18" charset="0"/>
              </a:rPr>
              <a:t>It </a:t>
            </a:r>
            <a:r>
              <a:rPr lang="en-US" sz="2000" dirty="0" smtClean="0">
                <a:solidFill>
                  <a:srgbClr val="16741F"/>
                </a:solidFill>
                <a:latin typeface="Times New Roman" pitchFamily="18" charset="0"/>
              </a:rPr>
              <a:t>can </a:t>
            </a:r>
            <a:r>
              <a:rPr lang="en-US" sz="2000" dirty="0">
                <a:solidFill>
                  <a:srgbClr val="16741F"/>
                </a:solidFill>
                <a:latin typeface="Times New Roman" pitchFamily="18" charset="0"/>
              </a:rPr>
              <a:t>handle inflow</a:t>
            </a:r>
          </a:p>
        </p:txBody>
      </p:sp>
      <p:grpSp>
        <p:nvGrpSpPr>
          <p:cNvPr id="2" name="Group 8"/>
          <p:cNvGrpSpPr>
            <a:grpSpLocks/>
          </p:cNvGrpSpPr>
          <p:nvPr/>
        </p:nvGrpSpPr>
        <p:grpSpPr bwMode="auto">
          <a:xfrm>
            <a:off x="647700" y="2816932"/>
            <a:ext cx="7848600" cy="2208212"/>
            <a:chOff x="408" y="2629"/>
            <a:chExt cx="4944" cy="1391"/>
          </a:xfrm>
        </p:grpSpPr>
        <p:pic>
          <p:nvPicPr>
            <p:cNvPr id="7175" name="Picture 4" descr="MCBS01711_0000[1]"/>
            <p:cNvPicPr>
              <a:picLocks noChangeAspect="1" noChangeArrowheads="1"/>
            </p:cNvPicPr>
            <p:nvPr/>
          </p:nvPicPr>
          <p:blipFill>
            <a:blip r:embed="rId3" cstate="print"/>
            <a:srcRect/>
            <a:stretch>
              <a:fillRect/>
            </a:stretch>
          </p:blipFill>
          <p:spPr bwMode="auto">
            <a:xfrm>
              <a:off x="2358" y="2992"/>
              <a:ext cx="1129" cy="1028"/>
            </a:xfrm>
            <a:prstGeom prst="rect">
              <a:avLst/>
            </a:prstGeom>
            <a:noFill/>
            <a:ln w="9525">
              <a:noFill/>
              <a:miter lim="800000"/>
              <a:headEnd/>
              <a:tailEnd/>
            </a:ln>
          </p:spPr>
        </p:pic>
        <p:sp>
          <p:nvSpPr>
            <p:cNvPr id="7176" name="Rectangle 7"/>
            <p:cNvSpPr>
              <a:spLocks noChangeArrowheads="1"/>
            </p:cNvSpPr>
            <p:nvPr/>
          </p:nvSpPr>
          <p:spPr bwMode="auto">
            <a:xfrm>
              <a:off x="408" y="2629"/>
              <a:ext cx="4944" cy="227"/>
            </a:xfrm>
            <a:prstGeom prst="rect">
              <a:avLst/>
            </a:prstGeom>
            <a:noFill/>
            <a:ln w="9525">
              <a:noFill/>
              <a:miter lim="800000"/>
              <a:headEnd/>
              <a:tailEnd/>
            </a:ln>
          </p:spPr>
          <p:txBody>
            <a:bodyPr lIns="92075" tIns="46038" rIns="92075" bIns="46038"/>
            <a:lstStyle/>
            <a:p>
              <a:pPr marL="342900" indent="-342900" algn="ctr" eaLnBrk="0" hangingPunct="0">
                <a:lnSpc>
                  <a:spcPct val="80000"/>
                </a:lnSpc>
                <a:spcBef>
                  <a:spcPct val="20000"/>
                </a:spcBef>
                <a:buClr>
                  <a:srgbClr val="000000"/>
                </a:buClr>
                <a:buSzPct val="80000"/>
                <a:buFont typeface="Wingdings" pitchFamily="2" charset="2"/>
                <a:buNone/>
                <a:tabLst>
                  <a:tab pos="6908800" algn="l"/>
                </a:tabLst>
              </a:pPr>
              <a:r>
                <a:rPr lang="en-US" sz="2800" b="1" dirty="0">
                  <a:latin typeface="Times New Roman" pitchFamily="18" charset="0"/>
                </a:rPr>
                <a:t>Is the Security Checkpoint  a stable Process?</a:t>
              </a:r>
            </a:p>
          </p:txBody>
        </p:sp>
      </p:grpSp>
      <p:sp>
        <p:nvSpPr>
          <p:cNvPr id="10" name="Rectangle 6"/>
          <p:cNvSpPr>
            <a:spLocks noChangeArrowheads="1"/>
          </p:cNvSpPr>
          <p:nvPr/>
        </p:nvSpPr>
        <p:spPr bwMode="auto">
          <a:xfrm>
            <a:off x="791580" y="5004556"/>
            <a:ext cx="8244916" cy="400110"/>
          </a:xfrm>
          <a:prstGeom prst="rect">
            <a:avLst/>
          </a:prstGeom>
          <a:noFill/>
          <a:ln w="9525" algn="ctr">
            <a:noFill/>
            <a:miter lim="800000"/>
            <a:headEnd/>
            <a:tailEnd/>
          </a:ln>
        </p:spPr>
        <p:txBody>
          <a:bodyPr wrap="square">
            <a:spAutoFit/>
          </a:bodyPr>
          <a:lstStyle/>
          <a:p>
            <a:pPr algn="r"/>
            <a:r>
              <a:rPr lang="en-US" sz="2000" dirty="0">
                <a:solidFill>
                  <a:schemeClr val="tx2">
                    <a:lumMod val="50000"/>
                  </a:schemeClr>
                </a:solidFill>
                <a:latin typeface="+mn-lt"/>
              </a:rPr>
              <a:t>Can we have 9 instead of 12</a:t>
            </a:r>
            <a:r>
              <a:rPr lang="en-US" sz="2000" dirty="0" smtClean="0">
                <a:solidFill>
                  <a:schemeClr val="tx2">
                    <a:lumMod val="50000"/>
                  </a:schemeClr>
                </a:solidFill>
                <a:latin typeface="+mn-lt"/>
              </a:rPr>
              <a:t>?</a:t>
            </a:r>
            <a:endParaRPr lang="en-US" sz="2000" dirty="0">
              <a:solidFill>
                <a:schemeClr val="tx2">
                  <a:lumMod val="50000"/>
                </a:schemeClr>
              </a:solidFill>
              <a:latin typeface="+mn-lt"/>
            </a:endParaRPr>
          </a:p>
        </p:txBody>
      </p:sp>
      <p:sp>
        <p:nvSpPr>
          <p:cNvPr id="11" name="Rectangle 6"/>
          <p:cNvSpPr>
            <a:spLocks noChangeArrowheads="1"/>
          </p:cNvSpPr>
          <p:nvPr/>
        </p:nvSpPr>
        <p:spPr bwMode="auto">
          <a:xfrm>
            <a:off x="1259124" y="5400600"/>
            <a:ext cx="7777372" cy="400110"/>
          </a:xfrm>
          <a:prstGeom prst="rect">
            <a:avLst/>
          </a:prstGeom>
          <a:noFill/>
          <a:ln w="9525" algn="ctr">
            <a:noFill/>
            <a:miter lim="800000"/>
            <a:headEnd/>
            <a:tailEnd/>
          </a:ln>
        </p:spPr>
        <p:txBody>
          <a:bodyPr wrap="square">
            <a:spAutoFit/>
          </a:bodyPr>
          <a:lstStyle/>
          <a:p>
            <a:r>
              <a:rPr lang="en-US" sz="2000" dirty="0" smtClean="0">
                <a:solidFill>
                  <a:schemeClr val="tx2">
                    <a:lumMod val="50000"/>
                  </a:schemeClr>
                </a:solidFill>
                <a:latin typeface="+mn-lt"/>
              </a:rPr>
              <a:t>If we have 20 instead of 12, could we still have people waiting in the line?</a:t>
            </a:r>
            <a:endParaRPr lang="en-US" sz="2000" dirty="0">
              <a:solidFill>
                <a:schemeClr val="tx2">
                  <a:lumMod val="50000"/>
                </a:schemeClr>
              </a:solidFill>
              <a:latin typeface="+mn-lt"/>
            </a:endParaRPr>
          </a:p>
        </p:txBody>
      </p:sp>
      <p:sp>
        <p:nvSpPr>
          <p:cNvPr id="13" name="Rectangle 3"/>
          <p:cNvSpPr txBox="1">
            <a:spLocks noChangeArrowheads="1"/>
          </p:cNvSpPr>
          <p:nvPr/>
        </p:nvSpPr>
        <p:spPr bwMode="auto">
          <a:xfrm>
            <a:off x="395288" y="6129300"/>
            <a:ext cx="8748712" cy="6206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80000"/>
              </a:lnSpc>
              <a:spcBef>
                <a:spcPct val="20000"/>
              </a:spcBef>
              <a:spcAft>
                <a:spcPct val="0"/>
              </a:spcAft>
              <a:buClr>
                <a:schemeClr val="tx2">
                  <a:lumMod val="50000"/>
                </a:schemeClr>
              </a:buClr>
              <a:buSzTx/>
              <a:buFont typeface="Wingdings" pitchFamily="2" charset="2"/>
              <a:buChar char="p"/>
              <a:tabLst>
                <a:tab pos="6908800" algn="l"/>
              </a:tabLst>
              <a:defRPr/>
            </a:pPr>
            <a:r>
              <a:rPr kumimoji="0" lang="en-US" sz="2000" b="0" i="0" u="none" strike="noStrike" kern="0" cap="none" spc="0" normalizeH="0" baseline="0" noProof="0" dirty="0" smtClean="0">
                <a:ln>
                  <a:noFill/>
                </a:ln>
                <a:solidFill>
                  <a:schemeClr val="tx2">
                    <a:lumMod val="50000"/>
                  </a:schemeClr>
                </a:solidFill>
                <a:effectLst/>
                <a:uLnTx/>
                <a:uFillTx/>
                <a:latin typeface="+mn-lt"/>
              </a:rPr>
              <a:t>Average outflow capacity (process capacity) </a:t>
            </a:r>
            <a:r>
              <a:rPr kumimoji="0" lang="en-US" sz="2000" b="1" i="0" u="none" strike="noStrike" kern="0" cap="none" spc="0" normalizeH="0" baseline="0" noProof="0" dirty="0" smtClean="0">
                <a:ln>
                  <a:noFill/>
                </a:ln>
                <a:solidFill>
                  <a:srgbClr val="DB2D46"/>
                </a:solidFill>
                <a:effectLst/>
                <a:uLnTx/>
                <a:uFillTx/>
                <a:latin typeface="+mn-lt"/>
              </a:rPr>
              <a:t>must </a:t>
            </a:r>
            <a:r>
              <a:rPr kumimoji="0" lang="en-US" sz="2000" b="0" i="0" u="none" strike="noStrike" kern="0" cap="none" spc="0" normalizeH="0" baseline="0" noProof="0" dirty="0" smtClean="0">
                <a:ln>
                  <a:noFill/>
                </a:ln>
                <a:solidFill>
                  <a:schemeClr val="tx2">
                    <a:lumMod val="50000"/>
                  </a:schemeClr>
                </a:solidFill>
                <a:effectLst/>
                <a:uLnTx/>
                <a:uFillTx/>
                <a:latin typeface="+mn-lt"/>
              </a:rPr>
              <a:t>be greater than average inflow rate, while </a:t>
            </a:r>
            <a:r>
              <a:rPr kumimoji="0" lang="en-US" sz="2000" b="1" i="0" u="none" strike="noStrike" kern="0" cap="none" spc="0" normalizeH="0" baseline="0" noProof="0" dirty="0" smtClean="0">
                <a:ln>
                  <a:noFill/>
                </a:ln>
                <a:solidFill>
                  <a:srgbClr val="DB2D46"/>
                </a:solidFill>
                <a:effectLst/>
                <a:uLnTx/>
                <a:uFillTx/>
                <a:latin typeface="+mn-lt"/>
              </a:rPr>
              <a:t>average inventory</a:t>
            </a:r>
            <a:r>
              <a:rPr kumimoji="0" lang="en-US" sz="2000" b="0" i="0" u="none" strike="noStrike" kern="0" cap="none" spc="0" normalizeH="0" baseline="0" noProof="0" dirty="0" smtClean="0">
                <a:ln>
                  <a:noFill/>
                </a:ln>
                <a:solidFill>
                  <a:schemeClr val="tx2">
                    <a:lumMod val="50000"/>
                  </a:schemeClr>
                </a:solidFill>
                <a:effectLst/>
                <a:uLnTx/>
                <a:uFillTx/>
                <a:latin typeface="+mn-lt"/>
              </a:rPr>
              <a:t> is not zero.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animEffect transition="in" filter="dissolve">
                                      <p:cBhvr>
                                        <p:cTn id="7" dur="500"/>
                                        <p:tgtEl>
                                          <p:spTgt spid="326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6659">
                                            <p:txEl>
                                              <p:pRg st="1" end="1"/>
                                            </p:txEl>
                                          </p:spTgt>
                                        </p:tgtEl>
                                        <p:attrNameLst>
                                          <p:attrName>style.visibility</p:attrName>
                                        </p:attrNameLst>
                                      </p:cBhvr>
                                      <p:to>
                                        <p:strVal val="visible"/>
                                      </p:to>
                                    </p:set>
                                    <p:animEffect transition="in" filter="dissolve">
                                      <p:cBhvr>
                                        <p:cTn id="12" dur="500"/>
                                        <p:tgtEl>
                                          <p:spTgt spid="326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6659">
                                            <p:txEl>
                                              <p:pRg st="2" end="2"/>
                                            </p:txEl>
                                          </p:spTgt>
                                        </p:tgtEl>
                                        <p:attrNameLst>
                                          <p:attrName>style.visibility</p:attrName>
                                        </p:attrNameLst>
                                      </p:cBhvr>
                                      <p:to>
                                        <p:strVal val="visible"/>
                                      </p:to>
                                    </p:set>
                                    <p:animEffect transition="in" filter="dissolve">
                                      <p:cBhvr>
                                        <p:cTn id="17" dur="500"/>
                                        <p:tgtEl>
                                          <p:spTgt spid="326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6659">
                                            <p:txEl>
                                              <p:pRg st="3" end="3"/>
                                            </p:txEl>
                                          </p:spTgt>
                                        </p:tgtEl>
                                        <p:attrNameLst>
                                          <p:attrName>style.visibility</p:attrName>
                                        </p:attrNameLst>
                                      </p:cBhvr>
                                      <p:to>
                                        <p:strVal val="visible"/>
                                      </p:to>
                                    </p:set>
                                    <p:animEffect transition="in" filter="dissolve">
                                      <p:cBhvr>
                                        <p:cTn id="22" dur="500"/>
                                        <p:tgtEl>
                                          <p:spTgt spid="3266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26661"/>
                                        </p:tgtEl>
                                        <p:attrNameLst>
                                          <p:attrName>style.visibility</p:attrName>
                                        </p:attrNameLst>
                                      </p:cBhvr>
                                      <p:to>
                                        <p:strVal val="visible"/>
                                      </p:to>
                                    </p:set>
                                    <p:animEffect transition="in" filter="dissolve">
                                      <p:cBhvr>
                                        <p:cTn id="32" dur="500"/>
                                        <p:tgtEl>
                                          <p:spTgt spid="32666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26662"/>
                                        </p:tgtEl>
                                        <p:attrNameLst>
                                          <p:attrName>style.visibility</p:attrName>
                                        </p:attrNameLst>
                                      </p:cBhvr>
                                      <p:to>
                                        <p:strVal val="visible"/>
                                      </p:to>
                                    </p:set>
                                    <p:animEffect transition="in" filter="dissolve">
                                      <p:cBhvr>
                                        <p:cTn id="37" dur="500"/>
                                        <p:tgtEl>
                                          <p:spTgt spid="32666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ssolve">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dissolv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3">
                                            <p:txEl>
                                              <p:pRg st="0" end="0"/>
                                            </p:txEl>
                                          </p:spTgt>
                                        </p:tgtEl>
                                        <p:attrNameLst>
                                          <p:attrName>style.visibility</p:attrName>
                                        </p:attrNameLst>
                                      </p:cBhvr>
                                      <p:to>
                                        <p:strVal val="visible"/>
                                      </p:to>
                                    </p:set>
                                    <p:animEffect transition="in" filter="dissolve">
                                      <p:cBhvr>
                                        <p:cTn id="5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bldLvl="2"/>
      <p:bldP spid="326661" grpId="0"/>
      <p:bldP spid="326662" grpId="0"/>
      <p:bldP spid="10" grpId="0"/>
      <p:bldP spid="11" grpId="0"/>
      <p:bldP spid="1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p:txBody>
          <a:bodyPr/>
          <a:lstStyle/>
          <a:p>
            <a:pPr eaLnBrk="1" hangingPunct="1"/>
            <a:r>
              <a:rPr lang="en-US" smtClean="0"/>
              <a:t>The Little’s Law</a:t>
            </a:r>
          </a:p>
        </p:txBody>
      </p:sp>
      <p:sp>
        <p:nvSpPr>
          <p:cNvPr id="8195" name="Rectangle 4"/>
          <p:cNvSpPr>
            <a:spLocks noGrp="1" noChangeArrowheads="1"/>
          </p:cNvSpPr>
          <p:nvPr>
            <p:ph type="body" sz="half" idx="4294967295"/>
          </p:nvPr>
        </p:nvSpPr>
        <p:spPr>
          <a:xfrm>
            <a:off x="215900" y="5157788"/>
            <a:ext cx="8928100" cy="1700212"/>
          </a:xfrm>
          <a:solidFill>
            <a:srgbClr val="FFFFFF"/>
          </a:solidFill>
        </p:spPr>
        <p:txBody>
          <a:bodyPr/>
          <a:lstStyle/>
          <a:p>
            <a:pPr marL="0" indent="0" algn="ctr">
              <a:buNone/>
            </a:pPr>
            <a:r>
              <a:rPr lang="en-US" sz="3200" dirty="0" smtClean="0"/>
              <a:t>Throughput </a:t>
            </a:r>
            <a:r>
              <a:rPr lang="en-US" sz="3200" dirty="0" smtClean="0">
                <a:latin typeface="Arial" charset="0"/>
              </a:rPr>
              <a:t>x</a:t>
            </a:r>
            <a:r>
              <a:rPr lang="en-US" sz="3200" dirty="0" smtClean="0"/>
              <a:t> Flow Time = Inventory</a:t>
            </a:r>
          </a:p>
          <a:p>
            <a:pPr marL="0" indent="0" algn="ctr">
              <a:buNone/>
            </a:pPr>
            <a:r>
              <a:rPr lang="en-US" sz="3200" b="1" i="1" kern="1200" dirty="0" smtClean="0">
                <a:solidFill>
                  <a:srgbClr val="FF0000"/>
                </a:solidFill>
                <a:latin typeface="Times New Roman" pitchFamily="18" charset="0"/>
              </a:rPr>
              <a:t>RT=I </a:t>
            </a:r>
          </a:p>
          <a:p>
            <a:pPr marL="0" indent="0">
              <a:buFont typeface="Wingdings" pitchFamily="2" charset="2"/>
              <a:buNone/>
            </a:pPr>
            <a:endParaRPr lang="en-US" sz="3200" dirty="0" smtClean="0"/>
          </a:p>
        </p:txBody>
      </p:sp>
      <p:grpSp>
        <p:nvGrpSpPr>
          <p:cNvPr id="8196" name="Group 35"/>
          <p:cNvGrpSpPr>
            <a:grpSpLocks noChangeAspect="1"/>
          </p:cNvGrpSpPr>
          <p:nvPr/>
        </p:nvGrpSpPr>
        <p:grpSpPr bwMode="auto">
          <a:xfrm>
            <a:off x="179388" y="1620838"/>
            <a:ext cx="8970962" cy="2132012"/>
            <a:chOff x="574" y="1021"/>
            <a:chExt cx="4706" cy="1118"/>
          </a:xfrm>
        </p:grpSpPr>
        <p:sp>
          <p:nvSpPr>
            <p:cNvPr id="8198" name="Rectangle 2"/>
            <p:cNvSpPr>
              <a:spLocks noChangeAspect="1" noChangeArrowheads="1"/>
            </p:cNvSpPr>
            <p:nvPr/>
          </p:nvSpPr>
          <p:spPr bwMode="auto">
            <a:xfrm>
              <a:off x="1973" y="1131"/>
              <a:ext cx="1382" cy="686"/>
            </a:xfrm>
            <a:prstGeom prst="rect">
              <a:avLst/>
            </a:prstGeom>
            <a:solidFill>
              <a:srgbClr val="FFFFFF"/>
            </a:solidFill>
            <a:ln w="12700">
              <a:solidFill>
                <a:schemeClr val="tx1"/>
              </a:solidFill>
              <a:miter lim="800000"/>
              <a:headEnd/>
              <a:tailEnd/>
            </a:ln>
          </p:spPr>
          <p:txBody>
            <a:bodyPr wrap="none" anchor="ctr"/>
            <a:lstStyle/>
            <a:p>
              <a:endParaRPr lang="en-US"/>
            </a:p>
          </p:txBody>
        </p:sp>
        <p:sp>
          <p:nvSpPr>
            <p:cNvPr id="8199" name="Rectangle 5"/>
            <p:cNvSpPr>
              <a:spLocks noChangeAspect="1" noChangeArrowheads="1"/>
            </p:cNvSpPr>
            <p:nvPr/>
          </p:nvSpPr>
          <p:spPr bwMode="auto">
            <a:xfrm>
              <a:off x="2309" y="1175"/>
              <a:ext cx="781" cy="352"/>
            </a:xfrm>
            <a:prstGeom prst="rect">
              <a:avLst/>
            </a:prstGeom>
            <a:noFill/>
            <a:ln w="9525">
              <a:noFill/>
              <a:miter lim="800000"/>
              <a:headEnd/>
              <a:tailEnd/>
            </a:ln>
          </p:spPr>
          <p:txBody>
            <a:bodyPr wrap="none" lIns="92075" tIns="46038" rIns="92075" bIns="46038">
              <a:spAutoFit/>
            </a:bodyPr>
            <a:lstStyle/>
            <a:p>
              <a:pPr algn="ctr" eaLnBrk="0" hangingPunct="0"/>
              <a:r>
                <a:rPr lang="en-US" sz="2000" b="1">
                  <a:solidFill>
                    <a:srgbClr val="FF3300"/>
                  </a:solidFill>
                  <a:latin typeface="Book Antiqua" pitchFamily="18" charset="0"/>
                </a:rPr>
                <a:t>Inventory </a:t>
              </a:r>
              <a:r>
                <a:rPr lang="en-US" sz="2000" b="1" i="1">
                  <a:solidFill>
                    <a:srgbClr val="FF3300"/>
                  </a:solidFill>
                  <a:latin typeface="Book Antiqua" pitchFamily="18" charset="0"/>
                </a:rPr>
                <a:t>I</a:t>
              </a:r>
              <a:endParaRPr lang="en-US" sz="2000">
                <a:solidFill>
                  <a:srgbClr val="FF3300"/>
                </a:solidFill>
                <a:latin typeface="Book Antiqua" pitchFamily="18" charset="0"/>
              </a:endParaRPr>
            </a:p>
            <a:p>
              <a:pPr algn="ctr" eaLnBrk="0" hangingPunct="0"/>
              <a:r>
                <a:rPr lang="en-US">
                  <a:latin typeface="Book Antiqua" pitchFamily="18" charset="0"/>
                </a:rPr>
                <a:t>[units]</a:t>
              </a:r>
            </a:p>
          </p:txBody>
        </p:sp>
        <p:sp>
          <p:nvSpPr>
            <p:cNvPr id="8200" name="AutoShape 6"/>
            <p:cNvSpPr>
              <a:spLocks noChangeAspect="1" noChangeArrowheads="1"/>
            </p:cNvSpPr>
            <p:nvPr/>
          </p:nvSpPr>
          <p:spPr bwMode="auto">
            <a:xfrm>
              <a:off x="1756" y="1478"/>
              <a:ext cx="79" cy="31"/>
            </a:xfrm>
            <a:prstGeom prst="rightArrow">
              <a:avLst>
                <a:gd name="adj1" fmla="val 50000"/>
                <a:gd name="adj2" fmla="val 127431"/>
              </a:avLst>
            </a:prstGeom>
            <a:solidFill>
              <a:schemeClr val="accent1"/>
            </a:solidFill>
            <a:ln w="12700">
              <a:solidFill>
                <a:schemeClr val="tx1"/>
              </a:solidFill>
              <a:miter lim="800000"/>
              <a:headEnd/>
              <a:tailEnd/>
            </a:ln>
          </p:spPr>
          <p:txBody>
            <a:bodyPr wrap="none" anchor="ctr"/>
            <a:lstStyle/>
            <a:p>
              <a:endParaRPr lang="en-US"/>
            </a:p>
          </p:txBody>
        </p:sp>
        <p:sp>
          <p:nvSpPr>
            <p:cNvPr id="8201" name="AutoShape 7"/>
            <p:cNvSpPr>
              <a:spLocks noChangeAspect="1" noChangeArrowheads="1"/>
            </p:cNvSpPr>
            <p:nvPr/>
          </p:nvSpPr>
          <p:spPr bwMode="auto">
            <a:xfrm>
              <a:off x="1626" y="1324"/>
              <a:ext cx="296" cy="301"/>
            </a:xfrm>
            <a:prstGeom prst="rightArrow">
              <a:avLst>
                <a:gd name="adj1" fmla="val 50000"/>
                <a:gd name="adj2" fmla="val 50005"/>
              </a:avLst>
            </a:prstGeom>
            <a:solidFill>
              <a:schemeClr val="accent1"/>
            </a:solidFill>
            <a:ln w="12700">
              <a:solidFill>
                <a:schemeClr val="tx1"/>
              </a:solidFill>
              <a:miter lim="800000"/>
              <a:headEnd/>
              <a:tailEnd/>
            </a:ln>
          </p:spPr>
          <p:txBody>
            <a:bodyPr wrap="none" anchor="ctr"/>
            <a:lstStyle/>
            <a:p>
              <a:endParaRPr lang="en-US"/>
            </a:p>
          </p:txBody>
        </p:sp>
        <p:sp>
          <p:nvSpPr>
            <p:cNvPr id="8202" name="Rectangle 8"/>
            <p:cNvSpPr>
              <a:spLocks noChangeAspect="1" noChangeArrowheads="1"/>
            </p:cNvSpPr>
            <p:nvPr/>
          </p:nvSpPr>
          <p:spPr bwMode="auto">
            <a:xfrm>
              <a:off x="3322" y="1021"/>
              <a:ext cx="1958" cy="352"/>
            </a:xfrm>
            <a:prstGeom prst="rect">
              <a:avLst/>
            </a:prstGeom>
            <a:noFill/>
            <a:ln w="9525">
              <a:noFill/>
              <a:miter lim="800000"/>
              <a:headEnd/>
              <a:tailEnd/>
            </a:ln>
          </p:spPr>
          <p:txBody>
            <a:bodyPr lIns="92075" tIns="46038" rIns="92075" bIns="46038">
              <a:spAutoFit/>
            </a:bodyPr>
            <a:lstStyle/>
            <a:p>
              <a:pPr algn="ctr" eaLnBrk="0" hangingPunct="0"/>
              <a:r>
                <a:rPr lang="en-US" sz="2000" b="1">
                  <a:solidFill>
                    <a:srgbClr val="FF3300"/>
                  </a:solidFill>
                  <a:latin typeface="Book Antiqua" pitchFamily="18" charset="0"/>
                </a:rPr>
                <a:t>Flow rate/Throughput</a:t>
              </a:r>
              <a:r>
                <a:rPr lang="en-US" sz="2000" b="1">
                  <a:solidFill>
                    <a:srgbClr val="FFFFFF"/>
                  </a:solidFill>
                  <a:latin typeface="Book Antiqua" pitchFamily="18" charset="0"/>
                </a:rPr>
                <a:t> </a:t>
              </a:r>
              <a:r>
                <a:rPr lang="en-US" sz="2000" b="1" i="1">
                  <a:solidFill>
                    <a:srgbClr val="FF3300"/>
                  </a:solidFill>
                  <a:latin typeface="Book Antiqua" pitchFamily="18" charset="0"/>
                </a:rPr>
                <a:t>R</a:t>
              </a:r>
              <a:endParaRPr lang="en-US" sz="2000">
                <a:solidFill>
                  <a:srgbClr val="FF3300"/>
                </a:solidFill>
                <a:latin typeface="Book Antiqua" pitchFamily="18" charset="0"/>
              </a:endParaRPr>
            </a:p>
            <a:p>
              <a:pPr algn="ctr" eaLnBrk="0" hangingPunct="0"/>
              <a:r>
                <a:rPr lang="en-US">
                  <a:latin typeface="Book Antiqua" pitchFamily="18" charset="0"/>
                </a:rPr>
                <a:t>[units/hr]</a:t>
              </a:r>
            </a:p>
          </p:txBody>
        </p:sp>
        <p:sp>
          <p:nvSpPr>
            <p:cNvPr id="8203" name="AutoShape 9"/>
            <p:cNvSpPr>
              <a:spLocks noChangeAspect="1" noChangeArrowheads="1"/>
            </p:cNvSpPr>
            <p:nvPr/>
          </p:nvSpPr>
          <p:spPr bwMode="auto">
            <a:xfrm>
              <a:off x="3450" y="1324"/>
              <a:ext cx="296" cy="301"/>
            </a:xfrm>
            <a:prstGeom prst="rightArrow">
              <a:avLst>
                <a:gd name="adj1" fmla="val 50000"/>
                <a:gd name="adj2" fmla="val 50005"/>
              </a:avLst>
            </a:prstGeom>
            <a:solidFill>
              <a:schemeClr val="accent1"/>
            </a:solidFill>
            <a:ln w="12700">
              <a:solidFill>
                <a:schemeClr val="tx1"/>
              </a:solidFill>
              <a:miter lim="800000"/>
              <a:headEnd/>
              <a:tailEnd/>
            </a:ln>
          </p:spPr>
          <p:txBody>
            <a:bodyPr wrap="none" anchor="ctr"/>
            <a:lstStyle/>
            <a:p>
              <a:endParaRPr lang="en-US"/>
            </a:p>
          </p:txBody>
        </p:sp>
        <p:sp>
          <p:nvSpPr>
            <p:cNvPr id="8204" name="AutoShape 10"/>
            <p:cNvSpPr>
              <a:spLocks noChangeAspect="1" noChangeArrowheads="1"/>
            </p:cNvSpPr>
            <p:nvPr/>
          </p:nvSpPr>
          <p:spPr bwMode="auto">
            <a:xfrm>
              <a:off x="2461" y="1700"/>
              <a:ext cx="105" cy="101"/>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05" name="AutoShape 11"/>
            <p:cNvSpPr>
              <a:spLocks noChangeAspect="1" noChangeArrowheads="1"/>
            </p:cNvSpPr>
            <p:nvPr/>
          </p:nvSpPr>
          <p:spPr bwMode="auto">
            <a:xfrm>
              <a:off x="2592" y="1700"/>
              <a:ext cx="105" cy="101"/>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06" name="AutoShape 12"/>
            <p:cNvSpPr>
              <a:spLocks noChangeAspect="1" noChangeArrowheads="1"/>
            </p:cNvSpPr>
            <p:nvPr/>
          </p:nvSpPr>
          <p:spPr bwMode="auto">
            <a:xfrm>
              <a:off x="2721" y="1700"/>
              <a:ext cx="105" cy="101"/>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07" name="AutoShape 13"/>
            <p:cNvSpPr>
              <a:spLocks noChangeAspect="1" noChangeArrowheads="1"/>
            </p:cNvSpPr>
            <p:nvPr/>
          </p:nvSpPr>
          <p:spPr bwMode="auto">
            <a:xfrm>
              <a:off x="2842" y="1748"/>
              <a:ext cx="78" cy="69"/>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08" name="AutoShape 14"/>
            <p:cNvSpPr>
              <a:spLocks noChangeAspect="1" noChangeArrowheads="1"/>
            </p:cNvSpPr>
            <p:nvPr/>
          </p:nvSpPr>
          <p:spPr bwMode="auto">
            <a:xfrm>
              <a:off x="2972" y="1748"/>
              <a:ext cx="79" cy="69"/>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09" name="AutoShape 15"/>
            <p:cNvSpPr>
              <a:spLocks noChangeAspect="1" noChangeArrowheads="1"/>
            </p:cNvSpPr>
            <p:nvPr/>
          </p:nvSpPr>
          <p:spPr bwMode="auto">
            <a:xfrm>
              <a:off x="2548" y="1623"/>
              <a:ext cx="105" cy="101"/>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10" name="AutoShape 16"/>
            <p:cNvSpPr>
              <a:spLocks noChangeAspect="1" noChangeArrowheads="1"/>
            </p:cNvSpPr>
            <p:nvPr/>
          </p:nvSpPr>
          <p:spPr bwMode="auto">
            <a:xfrm>
              <a:off x="2679" y="1623"/>
              <a:ext cx="104" cy="101"/>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11" name="AutoShape 17"/>
            <p:cNvSpPr>
              <a:spLocks noChangeAspect="1" noChangeArrowheads="1"/>
            </p:cNvSpPr>
            <p:nvPr/>
          </p:nvSpPr>
          <p:spPr bwMode="auto">
            <a:xfrm>
              <a:off x="2808" y="1623"/>
              <a:ext cx="105" cy="101"/>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12" name="AutoShape 18"/>
            <p:cNvSpPr>
              <a:spLocks noChangeAspect="1" noChangeArrowheads="1"/>
            </p:cNvSpPr>
            <p:nvPr/>
          </p:nvSpPr>
          <p:spPr bwMode="auto">
            <a:xfrm>
              <a:off x="2928" y="1671"/>
              <a:ext cx="79" cy="69"/>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13" name="AutoShape 19"/>
            <p:cNvSpPr>
              <a:spLocks noChangeAspect="1" noChangeArrowheads="1"/>
            </p:cNvSpPr>
            <p:nvPr/>
          </p:nvSpPr>
          <p:spPr bwMode="auto">
            <a:xfrm>
              <a:off x="2635" y="1546"/>
              <a:ext cx="104" cy="101"/>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14" name="AutoShape 20"/>
            <p:cNvSpPr>
              <a:spLocks noChangeAspect="1" noChangeArrowheads="1"/>
            </p:cNvSpPr>
            <p:nvPr/>
          </p:nvSpPr>
          <p:spPr bwMode="auto">
            <a:xfrm>
              <a:off x="3841" y="1439"/>
              <a:ext cx="79" cy="70"/>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15" name="Rectangle 21"/>
            <p:cNvSpPr>
              <a:spLocks noChangeAspect="1" noChangeArrowheads="1"/>
            </p:cNvSpPr>
            <p:nvPr/>
          </p:nvSpPr>
          <p:spPr bwMode="auto">
            <a:xfrm>
              <a:off x="3918" y="1314"/>
              <a:ext cx="336" cy="24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a:latin typeface="Times New Roman" pitchFamily="18" charset="0"/>
                </a:rPr>
                <a:t>...</a:t>
              </a:r>
            </a:p>
          </p:txBody>
        </p:sp>
        <p:sp>
          <p:nvSpPr>
            <p:cNvPr id="8216" name="AutoShape 22"/>
            <p:cNvSpPr>
              <a:spLocks noChangeAspect="1" noChangeArrowheads="1"/>
            </p:cNvSpPr>
            <p:nvPr/>
          </p:nvSpPr>
          <p:spPr bwMode="auto">
            <a:xfrm>
              <a:off x="4144" y="1439"/>
              <a:ext cx="79" cy="70"/>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17" name="Rectangle 23"/>
            <p:cNvSpPr>
              <a:spLocks noChangeAspect="1" noChangeArrowheads="1"/>
            </p:cNvSpPr>
            <p:nvPr/>
          </p:nvSpPr>
          <p:spPr bwMode="auto">
            <a:xfrm>
              <a:off x="4222" y="1314"/>
              <a:ext cx="336" cy="24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a:latin typeface="Times New Roman" pitchFamily="18" charset="0"/>
                </a:rPr>
                <a:t>...</a:t>
              </a:r>
            </a:p>
          </p:txBody>
        </p:sp>
        <p:sp>
          <p:nvSpPr>
            <p:cNvPr id="8218" name="AutoShape 24"/>
            <p:cNvSpPr>
              <a:spLocks noChangeAspect="1" noChangeArrowheads="1"/>
            </p:cNvSpPr>
            <p:nvPr/>
          </p:nvSpPr>
          <p:spPr bwMode="auto">
            <a:xfrm>
              <a:off x="4448" y="1439"/>
              <a:ext cx="79" cy="70"/>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19" name="AutoShape 25"/>
            <p:cNvSpPr>
              <a:spLocks noChangeAspect="1" noChangeArrowheads="1"/>
            </p:cNvSpPr>
            <p:nvPr/>
          </p:nvSpPr>
          <p:spPr bwMode="auto">
            <a:xfrm>
              <a:off x="855" y="1391"/>
              <a:ext cx="104" cy="102"/>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20" name="Rectangle 26"/>
            <p:cNvSpPr>
              <a:spLocks noChangeAspect="1" noChangeArrowheads="1"/>
            </p:cNvSpPr>
            <p:nvPr/>
          </p:nvSpPr>
          <p:spPr bwMode="auto">
            <a:xfrm>
              <a:off x="922" y="1314"/>
              <a:ext cx="336" cy="24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a:latin typeface="Times New Roman" pitchFamily="18" charset="0"/>
                </a:rPr>
                <a:t>...</a:t>
              </a:r>
            </a:p>
          </p:txBody>
        </p:sp>
        <p:sp>
          <p:nvSpPr>
            <p:cNvPr id="8221" name="AutoShape 27"/>
            <p:cNvSpPr>
              <a:spLocks noChangeAspect="1" noChangeArrowheads="1"/>
            </p:cNvSpPr>
            <p:nvPr/>
          </p:nvSpPr>
          <p:spPr bwMode="auto">
            <a:xfrm>
              <a:off x="1159" y="1391"/>
              <a:ext cx="105" cy="102"/>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22" name="Rectangle 28"/>
            <p:cNvSpPr>
              <a:spLocks noChangeAspect="1" noChangeArrowheads="1"/>
            </p:cNvSpPr>
            <p:nvPr/>
          </p:nvSpPr>
          <p:spPr bwMode="auto">
            <a:xfrm>
              <a:off x="1226" y="1314"/>
              <a:ext cx="336" cy="24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a:latin typeface="Times New Roman" pitchFamily="18" charset="0"/>
                </a:rPr>
                <a:t>...</a:t>
              </a:r>
            </a:p>
          </p:txBody>
        </p:sp>
        <p:sp>
          <p:nvSpPr>
            <p:cNvPr id="8223" name="AutoShape 29"/>
            <p:cNvSpPr>
              <a:spLocks noChangeAspect="1" noChangeArrowheads="1"/>
            </p:cNvSpPr>
            <p:nvPr/>
          </p:nvSpPr>
          <p:spPr bwMode="auto">
            <a:xfrm>
              <a:off x="1462" y="1391"/>
              <a:ext cx="105" cy="102"/>
            </a:xfrm>
            <a:prstGeom prst="cube">
              <a:avLst>
                <a:gd name="adj" fmla="val 24995"/>
              </a:avLst>
            </a:prstGeom>
            <a:solidFill>
              <a:srgbClr val="EAEC5E"/>
            </a:solidFill>
            <a:ln w="12700">
              <a:solidFill>
                <a:schemeClr val="tx1"/>
              </a:solidFill>
              <a:miter lim="800000"/>
              <a:headEnd/>
              <a:tailEnd/>
            </a:ln>
          </p:spPr>
          <p:txBody>
            <a:bodyPr wrap="none" anchor="ctr"/>
            <a:lstStyle/>
            <a:p>
              <a:endParaRPr lang="en-US"/>
            </a:p>
          </p:txBody>
        </p:sp>
        <p:sp>
          <p:nvSpPr>
            <p:cNvPr id="8224" name="Rectangle 30"/>
            <p:cNvSpPr>
              <a:spLocks noChangeAspect="1" noChangeArrowheads="1"/>
            </p:cNvSpPr>
            <p:nvPr/>
          </p:nvSpPr>
          <p:spPr bwMode="auto">
            <a:xfrm>
              <a:off x="574" y="1314"/>
              <a:ext cx="336" cy="240"/>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400">
                  <a:latin typeface="Times New Roman" pitchFamily="18" charset="0"/>
                </a:rPr>
                <a:t>...</a:t>
              </a:r>
            </a:p>
          </p:txBody>
        </p:sp>
        <p:sp>
          <p:nvSpPr>
            <p:cNvPr id="8225" name="Line 31"/>
            <p:cNvSpPr>
              <a:spLocks noChangeAspect="1" noChangeShapeType="1"/>
            </p:cNvSpPr>
            <p:nvPr/>
          </p:nvSpPr>
          <p:spPr bwMode="auto">
            <a:xfrm>
              <a:off x="1968" y="1920"/>
              <a:ext cx="1392" cy="0"/>
            </a:xfrm>
            <a:prstGeom prst="line">
              <a:avLst/>
            </a:prstGeom>
            <a:noFill/>
            <a:ln w="12700">
              <a:solidFill>
                <a:schemeClr val="tx1"/>
              </a:solidFill>
              <a:prstDash val="lgDash"/>
              <a:round/>
              <a:headEnd type="stealth" w="med" len="lg"/>
              <a:tailEnd type="stealth" w="med" len="lg"/>
            </a:ln>
          </p:spPr>
          <p:txBody>
            <a:bodyPr wrap="none" anchor="ctr"/>
            <a:lstStyle/>
            <a:p>
              <a:endParaRPr lang="en-US"/>
            </a:p>
          </p:txBody>
        </p:sp>
        <p:sp>
          <p:nvSpPr>
            <p:cNvPr id="8226" name="Rectangle 32"/>
            <p:cNvSpPr>
              <a:spLocks noChangeAspect="1" noChangeArrowheads="1"/>
            </p:cNvSpPr>
            <p:nvPr/>
          </p:nvSpPr>
          <p:spPr bwMode="auto">
            <a:xfrm>
              <a:off x="2007" y="1931"/>
              <a:ext cx="1680" cy="208"/>
            </a:xfrm>
            <a:prstGeom prst="rect">
              <a:avLst/>
            </a:prstGeom>
            <a:noFill/>
            <a:ln w="9525">
              <a:noFill/>
              <a:miter lim="800000"/>
              <a:headEnd/>
              <a:tailEnd/>
            </a:ln>
          </p:spPr>
          <p:txBody>
            <a:bodyPr lIns="92075" tIns="46038" rIns="92075" bIns="46038">
              <a:spAutoFit/>
            </a:bodyPr>
            <a:lstStyle/>
            <a:p>
              <a:pPr eaLnBrk="0" hangingPunct="0">
                <a:spcBef>
                  <a:spcPct val="50000"/>
                </a:spcBef>
              </a:pPr>
              <a:r>
                <a:rPr lang="en-US" sz="2000" b="1">
                  <a:solidFill>
                    <a:srgbClr val="FF3300"/>
                  </a:solidFill>
                  <a:latin typeface="Times New Roman" pitchFamily="18" charset="0"/>
                </a:rPr>
                <a:t>Flow Time </a:t>
              </a:r>
              <a:r>
                <a:rPr lang="en-US" sz="2000" b="1" i="1">
                  <a:solidFill>
                    <a:srgbClr val="FF3300"/>
                  </a:solidFill>
                  <a:latin typeface="Times New Roman" pitchFamily="18" charset="0"/>
                </a:rPr>
                <a:t>T</a:t>
              </a:r>
              <a:r>
                <a:rPr lang="en-US" sz="2000" b="1">
                  <a:solidFill>
                    <a:srgbClr val="FFFFFF"/>
                  </a:solidFill>
                  <a:latin typeface="Times New Roman" pitchFamily="18" charset="0"/>
                </a:rPr>
                <a:t> </a:t>
              </a:r>
              <a:r>
                <a:rPr lang="en-US">
                  <a:latin typeface="Times New Roman" pitchFamily="18" charset="0"/>
                </a:rPr>
                <a:t>[hrs]</a:t>
              </a:r>
            </a:p>
          </p:txBody>
        </p:sp>
      </p:grpSp>
      <p:sp>
        <p:nvSpPr>
          <p:cNvPr id="8197" name="Rectangle 33"/>
          <p:cNvSpPr>
            <a:spLocks noChangeArrowheads="1"/>
          </p:cNvSpPr>
          <p:nvPr/>
        </p:nvSpPr>
        <p:spPr bwMode="auto">
          <a:xfrm>
            <a:off x="287338" y="4078288"/>
            <a:ext cx="8569325" cy="863600"/>
          </a:xfrm>
          <a:prstGeom prst="rect">
            <a:avLst/>
          </a:prstGeom>
          <a:noFill/>
          <a:ln w="9525">
            <a:noFill/>
            <a:miter lim="800000"/>
            <a:headEnd/>
            <a:tailEnd/>
          </a:ln>
        </p:spPr>
        <p:txBody>
          <a:bodyPr lIns="92075" tIns="46038" rIns="92075" bIns="46038"/>
          <a:lstStyle/>
          <a:p>
            <a:pPr eaLnBrk="0" hangingPunct="0">
              <a:spcBef>
                <a:spcPct val="20000"/>
              </a:spcBef>
              <a:buClr>
                <a:srgbClr val="000000"/>
              </a:buClr>
              <a:buSzPct val="80000"/>
              <a:buFont typeface="Wingdings" pitchFamily="2" charset="2"/>
              <a:buNone/>
              <a:defRPr/>
            </a:pPr>
            <a:r>
              <a:rPr lang="en-US" sz="3200" dirty="0">
                <a:latin typeface="+mn-lt"/>
              </a:rPr>
              <a:t>T</a:t>
            </a:r>
            <a:r>
              <a:rPr lang="en-US" sz="3200" dirty="0" smtClean="0">
                <a:latin typeface="+mn-lt"/>
              </a:rPr>
              <a:t>here is a </a:t>
            </a:r>
            <a:r>
              <a:rPr lang="en-US" sz="3200" dirty="0">
                <a:latin typeface="+mn-lt"/>
              </a:rPr>
              <a:t>relationship between </a:t>
            </a:r>
            <a:r>
              <a:rPr lang="en-US" sz="3200" b="1" i="1" dirty="0">
                <a:solidFill>
                  <a:srgbClr val="FF0000"/>
                </a:solidFill>
                <a:latin typeface="Times New Roman" pitchFamily="18" charset="0"/>
              </a:rPr>
              <a:t>R, T, </a:t>
            </a:r>
            <a:r>
              <a:rPr lang="en-US" sz="3200" dirty="0">
                <a:latin typeface="+mn-lt"/>
              </a:rPr>
              <a:t>and</a:t>
            </a:r>
            <a:r>
              <a:rPr lang="en-US" sz="3200" b="1" i="1" dirty="0">
                <a:solidFill>
                  <a:srgbClr val="FF0000"/>
                </a:solidFill>
                <a:latin typeface="Times New Roman" pitchFamily="18" charset="0"/>
              </a:rPr>
              <a:t> </a:t>
            </a:r>
            <a:r>
              <a:rPr lang="en-US" sz="3200" b="1" i="1" dirty="0" smtClean="0">
                <a:solidFill>
                  <a:srgbClr val="FF0000"/>
                </a:solidFill>
                <a:latin typeface="Times New Roman" pitchFamily="18" charset="0"/>
              </a:rPr>
              <a:t>I</a:t>
            </a:r>
            <a:r>
              <a:rPr lang="en-US" sz="3200" b="1" i="1" dirty="0" smtClean="0">
                <a:latin typeface="Times New Roman" pitchFamily="18" charset="0"/>
              </a:rPr>
              <a:t>.</a:t>
            </a:r>
            <a:r>
              <a:rPr lang="en-US" sz="3200" dirty="0" smtClean="0">
                <a:solidFill>
                  <a:srgbClr val="FF0000"/>
                </a:solidFill>
                <a:latin typeface="Times New Roman" pitchFamily="18" charset="0"/>
              </a:rPr>
              <a:t> </a:t>
            </a:r>
            <a:endParaRPr lang="en-US" sz="3200" dirty="0">
              <a:solidFill>
                <a:srgbClr val="FF0000"/>
              </a:solidFill>
              <a:latin typeface="Times New Roman" pitchFamily="18" charset="0"/>
            </a:endParaRPr>
          </a:p>
        </p:txBody>
      </p:sp>
      <p:sp>
        <p:nvSpPr>
          <p:cNvPr id="35" name="Text Box 57"/>
          <p:cNvSpPr txBox="1">
            <a:spLocks noChangeArrowheads="1"/>
          </p:cNvSpPr>
          <p:nvPr/>
        </p:nvSpPr>
        <p:spPr bwMode="auto">
          <a:xfrm>
            <a:off x="6188085" y="6573972"/>
            <a:ext cx="2955915" cy="284028"/>
          </a:xfrm>
          <a:prstGeom prst="rect">
            <a:avLst/>
          </a:prstGeom>
          <a:noFill/>
          <a:ln w="9525">
            <a:noFill/>
            <a:miter lim="800000"/>
            <a:headEnd/>
            <a:tailEnd/>
          </a:ln>
          <a:effectLst/>
        </p:spPr>
        <p:txBody>
          <a:bodyPr wrap="square">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1200" b="1" i="1" baseline="0" dirty="0" smtClean="0">
                <a:solidFill>
                  <a:schemeClr val="accent1">
                    <a:lumMod val="50000"/>
                  </a:schemeClr>
                </a:solidFill>
              </a:rPr>
              <a:t>Process Flow Analysis-Basics </a:t>
            </a:r>
            <a:fld id="{BD6234CD-B7B4-4617-8D03-83466873225C}" type="slidenum">
              <a:rPr lang="en-US" sz="1200" b="1" smtClean="0">
                <a:solidFill>
                  <a:schemeClr val="accent1">
                    <a:lumMod val="50000"/>
                  </a:schemeClr>
                </a:solidFill>
                <a:latin typeface="Arial" pitchFamily="34" charset="0"/>
              </a:rPr>
              <a:pPr marL="0" marR="0" indent="0" algn="r" defTabSz="914400" rtl="0" eaLnBrk="1" fontAlgn="base" latinLnBrk="0" hangingPunct="1">
                <a:lnSpc>
                  <a:spcPct val="100000"/>
                </a:lnSpc>
                <a:spcBef>
                  <a:spcPct val="0"/>
                </a:spcBef>
                <a:spcAft>
                  <a:spcPct val="0"/>
                </a:spcAft>
                <a:buClrTx/>
                <a:buSzTx/>
                <a:buFontTx/>
                <a:buNone/>
                <a:tabLst/>
                <a:defRPr/>
              </a:pPr>
              <a:t>6</a:t>
            </a:fld>
            <a:endParaRPr lang="en-US" sz="1200" b="1" dirty="0" smtClean="0">
              <a:solidFill>
                <a:schemeClr val="accent1">
                  <a:lumMod val="50000"/>
                </a:schemeClr>
              </a:solidFill>
              <a:latin typeface="Arial" pitchFamily="34" charset="0"/>
            </a:endParaRPr>
          </a:p>
        </p:txBody>
      </p:sp>
      <p:sp>
        <p:nvSpPr>
          <p:cNvPr id="36" name="Text Box 57"/>
          <p:cNvSpPr txBox="1">
            <a:spLocks noChangeArrowheads="1"/>
          </p:cNvSpPr>
          <p:nvPr/>
        </p:nvSpPr>
        <p:spPr bwMode="auto">
          <a:xfrm>
            <a:off x="153927" y="6597352"/>
            <a:ext cx="2957553" cy="276999"/>
          </a:xfrm>
          <a:prstGeom prst="rect">
            <a:avLst/>
          </a:prstGeom>
          <a:noFill/>
          <a:ln w="9525">
            <a:noFill/>
            <a:miter lim="800000"/>
            <a:headEnd/>
            <a:tailEnd/>
          </a:ln>
          <a:effectLst/>
        </p:spPr>
        <p:txBody>
          <a:bodyPr wrap="square">
            <a:spAutoFit/>
          </a:bodyPr>
          <a:lstStyle/>
          <a:p>
            <a:r>
              <a:rPr lang="en-US" sz="1200" b="1" i="1" dirty="0" err="1" smtClean="0">
                <a:solidFill>
                  <a:schemeClr val="accent1">
                    <a:lumMod val="50000"/>
                  </a:schemeClr>
                </a:solidFill>
              </a:rPr>
              <a:t>Ardavan</a:t>
            </a:r>
            <a:r>
              <a:rPr lang="en-US" sz="1200" b="1" i="1" dirty="0" smtClean="0">
                <a:solidFill>
                  <a:schemeClr val="accent1">
                    <a:lumMod val="50000"/>
                  </a:schemeClr>
                </a:solidFill>
              </a:rPr>
              <a:t> </a:t>
            </a:r>
            <a:r>
              <a:rPr lang="en-US" sz="1200" b="1" i="1" dirty="0" err="1" smtClean="0">
                <a:solidFill>
                  <a:schemeClr val="accent1">
                    <a:lumMod val="50000"/>
                  </a:schemeClr>
                </a:solidFill>
              </a:rPr>
              <a:t>Asef-Vaziri</a:t>
            </a:r>
            <a:r>
              <a:rPr lang="en-US" sz="1200" b="1" i="1" dirty="0" smtClean="0">
                <a:solidFill>
                  <a:schemeClr val="accent1">
                    <a:lumMod val="50000"/>
                  </a:schemeClr>
                </a:solidFill>
              </a:rPr>
              <a:t>    June/2011</a:t>
            </a:r>
            <a:endParaRPr lang="en-US" sz="1200" b="1" i="1" dirty="0">
              <a:solidFill>
                <a:schemeClr val="accent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dissolve">
                                      <p:cBhvr>
                                        <p:cTn id="7" dur="500"/>
                                        <p:tgtEl>
                                          <p:spTgt spid="819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bg/>
                                          </p:spTgt>
                                        </p:tgtEl>
                                        <p:attrNameLst>
                                          <p:attrName>style.visibility</p:attrName>
                                        </p:attrNameLst>
                                      </p:cBhvr>
                                      <p:to>
                                        <p:strVal val="visible"/>
                                      </p:to>
                                    </p:set>
                                    <p:animEffect transition="in" filter="dissolve">
                                      <p:cBhvr>
                                        <p:cTn id="12" dur="500"/>
                                        <p:tgtEl>
                                          <p:spTgt spid="8195">
                                            <p:bg/>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dissolve">
                                      <p:cBhvr>
                                        <p:cTn id="17" dur="500"/>
                                        <p:tgtEl>
                                          <p:spTgt spid="819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5">
                                            <p:txEl>
                                              <p:pRg st="1" end="1"/>
                                            </p:txEl>
                                          </p:spTgt>
                                        </p:tgtEl>
                                        <p:attrNameLst>
                                          <p:attrName>style.visibility</p:attrName>
                                        </p:attrNameLst>
                                      </p:cBhvr>
                                      <p:to>
                                        <p:strVal val="visible"/>
                                      </p:to>
                                    </p:set>
                                    <p:animEffect transition="in" filter="dissolve">
                                      <p:cBhvr>
                                        <p:cTn id="2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nimBg="1"/>
      <p:bldP spid="819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188913"/>
            <a:ext cx="8605838" cy="863600"/>
          </a:xfrm>
        </p:spPr>
        <p:txBody>
          <a:bodyPr/>
          <a:lstStyle/>
          <a:p>
            <a:pPr eaLnBrk="1" hangingPunct="1"/>
            <a:r>
              <a:rPr lang="en-US" smtClean="0"/>
              <a:t>Little’s Law: Examples</a:t>
            </a:r>
          </a:p>
        </p:txBody>
      </p:sp>
      <p:sp>
        <p:nvSpPr>
          <p:cNvPr id="512005" name="Rectangle 5"/>
          <p:cNvSpPr>
            <a:spLocks noChangeArrowheads="1"/>
          </p:cNvSpPr>
          <p:nvPr/>
        </p:nvSpPr>
        <p:spPr bwMode="auto">
          <a:xfrm>
            <a:off x="179512" y="1341438"/>
            <a:ext cx="9108243" cy="5516562"/>
          </a:xfrm>
          <a:prstGeom prst="rect">
            <a:avLst/>
          </a:prstGeom>
          <a:noFill/>
          <a:ln w="9525">
            <a:noFill/>
            <a:miter lim="800000"/>
            <a:headEnd/>
            <a:tailEnd/>
          </a:ln>
        </p:spPr>
        <p:txBody>
          <a:bodyPr lIns="92075" tIns="46038" rIns="92075" bIns="46038"/>
          <a:lstStyle/>
          <a:p>
            <a:pPr marL="342900" indent="-342900" eaLnBrk="0" hangingPunct="0">
              <a:spcBef>
                <a:spcPct val="20000"/>
              </a:spcBef>
              <a:buClr>
                <a:srgbClr val="000000"/>
              </a:buClr>
              <a:buSzPct val="80000"/>
              <a:buFont typeface="Wingdings" pitchFamily="2" charset="2"/>
              <a:buNone/>
            </a:pPr>
            <a:r>
              <a:rPr lang="en-US" sz="3200" dirty="0" smtClean="0">
                <a:latin typeface="Times New Roman" pitchFamily="18" charset="0"/>
              </a:rPr>
              <a:t>In Vancouver Airport:</a:t>
            </a:r>
            <a:endParaRPr lang="en-US" sz="3200" dirty="0">
              <a:latin typeface="Times New Roman" pitchFamily="18" charset="0"/>
            </a:endParaRPr>
          </a:p>
          <a:p>
            <a:pPr marL="342900" indent="-342900" eaLnBrk="0" hangingPunct="0">
              <a:spcBef>
                <a:spcPct val="20000"/>
              </a:spcBef>
              <a:buClr>
                <a:srgbClr val="000000"/>
              </a:buClr>
              <a:buSzPct val="80000"/>
              <a:buFont typeface="Wingdings" pitchFamily="2" charset="2"/>
              <a:buNone/>
            </a:pPr>
            <a:endParaRPr lang="en-US" sz="3200" dirty="0">
              <a:latin typeface="Times New Roman" pitchFamily="18" charset="0"/>
            </a:endParaRPr>
          </a:p>
          <a:p>
            <a:pPr marL="342900" indent="-342900" eaLnBrk="0" hangingPunct="0">
              <a:spcBef>
                <a:spcPct val="20000"/>
              </a:spcBef>
              <a:buClr>
                <a:srgbClr val="000000"/>
              </a:buClr>
              <a:buSzPct val="80000"/>
              <a:buFont typeface="Wingdings" pitchFamily="2" charset="2"/>
              <a:buNone/>
            </a:pPr>
            <a:r>
              <a:rPr lang="en-US" sz="3200" dirty="0">
                <a:solidFill>
                  <a:srgbClr val="00B050"/>
                </a:solidFill>
                <a:latin typeface="Times New Roman" pitchFamily="18" charset="0"/>
              </a:rPr>
              <a:t>Average </a:t>
            </a:r>
            <a:r>
              <a:rPr lang="en-US" sz="3200" dirty="0" smtClean="0">
                <a:solidFill>
                  <a:srgbClr val="00B050"/>
                </a:solidFill>
                <a:latin typeface="Times New Roman" pitchFamily="18" charset="0"/>
              </a:rPr>
              <a:t>waiting line length =</a:t>
            </a:r>
            <a:r>
              <a:rPr lang="en-US" sz="3200" dirty="0" smtClean="0">
                <a:solidFill>
                  <a:srgbClr val="00B050"/>
                </a:solidFill>
                <a:latin typeface="Times New Roman" pitchFamily="18" charset="0"/>
                <a:sym typeface="Wingdings" pitchFamily="2" charset="2"/>
              </a:rPr>
              <a:t> </a:t>
            </a:r>
            <a:r>
              <a:rPr lang="en-US" sz="3200" dirty="0">
                <a:solidFill>
                  <a:srgbClr val="00B050"/>
                </a:solidFill>
                <a:latin typeface="Times New Roman" pitchFamily="18" charset="0"/>
              </a:rPr>
              <a:t>I = 17.5 passengers</a:t>
            </a:r>
          </a:p>
          <a:p>
            <a:pPr marL="342900" indent="-342900" eaLnBrk="0" hangingPunct="0">
              <a:spcBef>
                <a:spcPct val="20000"/>
              </a:spcBef>
              <a:buClr>
                <a:srgbClr val="000000"/>
              </a:buClr>
              <a:buSzPct val="80000"/>
              <a:buFont typeface="Wingdings" pitchFamily="2" charset="2"/>
              <a:buNone/>
            </a:pPr>
            <a:r>
              <a:rPr lang="en-US" sz="3200" dirty="0">
                <a:solidFill>
                  <a:srgbClr val="00B050"/>
                </a:solidFill>
                <a:latin typeface="Times New Roman" pitchFamily="18" charset="0"/>
              </a:rPr>
              <a:t>Throughput or R </a:t>
            </a:r>
            <a:r>
              <a:rPr lang="en-US" sz="3200" dirty="0">
                <a:solidFill>
                  <a:srgbClr val="00B050"/>
                </a:solidFill>
                <a:latin typeface="Times New Roman" pitchFamily="18" charset="0"/>
                <a:sym typeface="Wingdings" pitchFamily="2" charset="2"/>
              </a:rPr>
              <a:t>= </a:t>
            </a:r>
            <a:r>
              <a:rPr lang="en-US" sz="3200" dirty="0">
                <a:solidFill>
                  <a:srgbClr val="00B050"/>
                </a:solidFill>
                <a:latin typeface="Times New Roman" pitchFamily="18" charset="0"/>
              </a:rPr>
              <a:t>600/60 = 10 passengers/minute</a:t>
            </a:r>
          </a:p>
          <a:p>
            <a:pPr marL="342900" indent="-342900" eaLnBrk="0" hangingPunct="0">
              <a:spcBef>
                <a:spcPct val="20000"/>
              </a:spcBef>
              <a:buClr>
                <a:srgbClr val="000000"/>
              </a:buClr>
              <a:buSzPct val="80000"/>
              <a:buFont typeface="Wingdings" pitchFamily="2" charset="2"/>
              <a:buNone/>
            </a:pPr>
            <a:r>
              <a:rPr lang="en-US" sz="3200" dirty="0" smtClean="0">
                <a:latin typeface="Times New Roman" pitchFamily="18" charset="0"/>
              </a:rPr>
              <a:t>Compute the flow time at</a:t>
            </a:r>
            <a:endParaRPr lang="en-US" sz="3200" dirty="0">
              <a:solidFill>
                <a:srgbClr val="00B050"/>
              </a:solidFill>
              <a:latin typeface="Times New Roman" pitchFamily="18" charset="0"/>
            </a:endParaRPr>
          </a:p>
          <a:p>
            <a:pPr marL="342900" indent="-342900" eaLnBrk="0" hangingPunct="0">
              <a:spcBef>
                <a:spcPct val="20000"/>
              </a:spcBef>
              <a:buClr>
                <a:srgbClr val="000000"/>
              </a:buClr>
              <a:buSzPct val="80000"/>
              <a:buFont typeface="Wingdings" pitchFamily="2" charset="2"/>
              <a:buNone/>
            </a:pPr>
            <a:r>
              <a:rPr lang="en-US" sz="3200" dirty="0">
                <a:solidFill>
                  <a:srgbClr val="C00000"/>
                </a:solidFill>
                <a:latin typeface="Times New Roman" pitchFamily="18" charset="0"/>
              </a:rPr>
              <a:t>Flow time T </a:t>
            </a:r>
            <a:r>
              <a:rPr lang="en-US" sz="3200" dirty="0">
                <a:solidFill>
                  <a:srgbClr val="C00000"/>
                </a:solidFill>
                <a:latin typeface="Times New Roman" pitchFamily="18" charset="0"/>
                <a:sym typeface="Wingdings" pitchFamily="2" charset="2"/>
              </a:rPr>
              <a:t> RT=I  T= I/R </a:t>
            </a:r>
          </a:p>
          <a:p>
            <a:pPr marL="342900" indent="-342900" eaLnBrk="0" hangingPunct="0">
              <a:spcBef>
                <a:spcPct val="20000"/>
              </a:spcBef>
              <a:buClr>
                <a:srgbClr val="000000"/>
              </a:buClr>
              <a:buSzPct val="80000"/>
              <a:buFont typeface="Wingdings" pitchFamily="2" charset="2"/>
              <a:buNone/>
            </a:pPr>
            <a:endParaRPr lang="en-US" sz="3200" dirty="0">
              <a:solidFill>
                <a:srgbClr val="C00000"/>
              </a:solidFill>
              <a:latin typeface="Times New Roman" pitchFamily="18" charset="0"/>
              <a:sym typeface="Wingdings" pitchFamily="2" charset="2"/>
            </a:endParaRPr>
          </a:p>
          <a:p>
            <a:pPr marL="342900" indent="-342900" eaLnBrk="0" hangingPunct="0">
              <a:spcBef>
                <a:spcPct val="20000"/>
              </a:spcBef>
              <a:buClr>
                <a:srgbClr val="000000"/>
              </a:buClr>
              <a:buSzPct val="80000"/>
              <a:buFont typeface="Wingdings" pitchFamily="2" charset="2"/>
              <a:buNone/>
            </a:pPr>
            <a:r>
              <a:rPr lang="en-US" sz="3200" dirty="0">
                <a:solidFill>
                  <a:srgbClr val="C00000"/>
                </a:solidFill>
                <a:latin typeface="Times New Roman" pitchFamily="18" charset="0"/>
                <a:sym typeface="Wingdings" pitchFamily="2" charset="2"/>
              </a:rPr>
              <a:t>T=  </a:t>
            </a:r>
            <a:r>
              <a:rPr lang="en-US" sz="3200" dirty="0">
                <a:solidFill>
                  <a:srgbClr val="C00000"/>
                </a:solidFill>
                <a:latin typeface="Times New Roman" pitchFamily="18" charset="0"/>
              </a:rPr>
              <a:t>17.5 /10  = 1.75 minutes </a:t>
            </a:r>
            <a:r>
              <a:rPr lang="en-US" sz="3200" dirty="0" smtClean="0">
                <a:solidFill>
                  <a:srgbClr val="C00000"/>
                </a:solidFill>
                <a:latin typeface="Times New Roman" pitchFamily="18" charset="0"/>
              </a:rPr>
              <a:t>/ passenger (on average).</a:t>
            </a:r>
            <a:endParaRPr lang="en-US" sz="3200" dirty="0">
              <a:solidFill>
                <a:srgbClr val="C00000"/>
              </a:solidFill>
              <a:latin typeface="Times New Roman" pitchFamily="18" charset="0"/>
            </a:endParaRPr>
          </a:p>
          <a:p>
            <a:pPr marL="342900" indent="-342900" eaLnBrk="0" hangingPunct="0">
              <a:spcBef>
                <a:spcPct val="20000"/>
              </a:spcBef>
              <a:buClr>
                <a:srgbClr val="000000"/>
              </a:buClr>
              <a:buSzPct val="80000"/>
              <a:buFont typeface="Wingdings" pitchFamily="2" charset="2"/>
              <a:buNone/>
            </a:pPr>
            <a:endParaRPr lang="en-US" sz="1400" dirty="0">
              <a:latin typeface="Times New Roman" pitchFamily="18" charset="0"/>
            </a:endParaRPr>
          </a:p>
          <a:p>
            <a:pPr marL="342900" indent="-342900" eaLnBrk="0" hangingPunct="0">
              <a:spcBef>
                <a:spcPct val="20000"/>
              </a:spcBef>
              <a:buClr>
                <a:srgbClr val="000000"/>
              </a:buClr>
              <a:buSzPct val="80000"/>
              <a:buFont typeface="Wingdings" pitchFamily="2" charset="2"/>
              <a:buNone/>
            </a:pPr>
            <a:endParaRPr lang="en-US" sz="2400" dirty="0">
              <a:latin typeface="Times New Roman" pitchFamily="18" charset="0"/>
            </a:endParaRPr>
          </a:p>
          <a:p>
            <a:pPr marL="742950" lvl="1" indent="-285750" eaLnBrk="0" hangingPunct="0">
              <a:spcBef>
                <a:spcPct val="20000"/>
              </a:spcBef>
              <a:buClr>
                <a:schemeClr val="tx1"/>
              </a:buClr>
              <a:buFont typeface="Symbol" pitchFamily="18" charset="2"/>
              <a:buNone/>
            </a:pPr>
            <a:endParaRPr lang="en-US" sz="2400" dirty="0">
              <a:latin typeface="Times New Roman" pitchFamily="18" charset="0"/>
            </a:endParaRPr>
          </a:p>
        </p:txBody>
      </p:sp>
      <p:grpSp>
        <p:nvGrpSpPr>
          <p:cNvPr id="10" name="Group 9"/>
          <p:cNvGrpSpPr/>
          <p:nvPr/>
        </p:nvGrpSpPr>
        <p:grpSpPr>
          <a:xfrm>
            <a:off x="712068" y="6344695"/>
            <a:ext cx="17257526" cy="6816341"/>
            <a:chOff x="712068" y="6344695"/>
            <a:chExt cx="17257526" cy="6816341"/>
          </a:xfrm>
        </p:grpSpPr>
        <p:sp>
          <p:nvSpPr>
            <p:cNvPr id="2" name="SMARTInkAnnotation88"/>
            <p:cNvSpPr/>
            <p:nvPr/>
          </p:nvSpPr>
          <p:spPr bwMode="auto">
            <a:xfrm>
              <a:off x="5382297" y="10446057"/>
              <a:ext cx="2084594" cy="2535397"/>
            </a:xfrm>
            <a:custGeom>
              <a:avLst/>
              <a:gdLst/>
              <a:ahLst/>
              <a:cxnLst/>
              <a:rect l="0" t="0" r="0" b="0"/>
              <a:pathLst>
                <a:path w="2084594" h="2535397">
                  <a:moveTo>
                    <a:pt x="1879931" y="443867"/>
                  </a:moveTo>
                  <a:lnTo>
                    <a:pt x="1863493" y="443867"/>
                  </a:lnTo>
                  <a:lnTo>
                    <a:pt x="1863433" y="498998"/>
                  </a:lnTo>
                  <a:lnTo>
                    <a:pt x="1877638" y="545915"/>
                  </a:lnTo>
                  <a:lnTo>
                    <a:pt x="1879797" y="616408"/>
                  </a:lnTo>
                  <a:lnTo>
                    <a:pt x="1879926" y="726470"/>
                  </a:lnTo>
                  <a:lnTo>
                    <a:pt x="1884818" y="753088"/>
                  </a:lnTo>
                  <a:lnTo>
                    <a:pt x="1888689" y="765312"/>
                  </a:lnTo>
                  <a:lnTo>
                    <a:pt x="1888102" y="793534"/>
                  </a:lnTo>
                  <a:lnTo>
                    <a:pt x="1881008" y="872610"/>
                  </a:lnTo>
                  <a:lnTo>
                    <a:pt x="1880144" y="938096"/>
                  </a:lnTo>
                  <a:lnTo>
                    <a:pt x="1879931" y="1588990"/>
                  </a:lnTo>
                  <a:lnTo>
                    <a:pt x="1875043" y="1612260"/>
                  </a:lnTo>
                  <a:lnTo>
                    <a:pt x="1868592" y="1634803"/>
                  </a:lnTo>
                  <a:lnTo>
                    <a:pt x="1858846" y="1712106"/>
                  </a:lnTo>
                  <a:lnTo>
                    <a:pt x="1852228" y="1735913"/>
                  </a:lnTo>
                  <a:lnTo>
                    <a:pt x="1846669" y="1778353"/>
                  </a:lnTo>
                  <a:lnTo>
                    <a:pt x="1829295" y="1826413"/>
                  </a:lnTo>
                  <a:lnTo>
                    <a:pt x="1791870" y="1904236"/>
                  </a:lnTo>
                  <a:lnTo>
                    <a:pt x="1768091" y="1948204"/>
                  </a:lnTo>
                  <a:lnTo>
                    <a:pt x="1710629" y="2025421"/>
                  </a:lnTo>
                  <a:lnTo>
                    <a:pt x="1695914" y="2050244"/>
                  </a:lnTo>
                  <a:lnTo>
                    <a:pt x="1673486" y="2073478"/>
                  </a:lnTo>
                  <a:lnTo>
                    <a:pt x="1647018" y="2097835"/>
                  </a:lnTo>
                  <a:lnTo>
                    <a:pt x="1588917" y="2165482"/>
                  </a:lnTo>
                  <a:lnTo>
                    <a:pt x="1531370" y="2222610"/>
                  </a:lnTo>
                  <a:lnTo>
                    <a:pt x="1467042" y="2271038"/>
                  </a:lnTo>
                  <a:lnTo>
                    <a:pt x="1417834" y="2309641"/>
                  </a:lnTo>
                  <a:lnTo>
                    <a:pt x="1383070" y="2338225"/>
                  </a:lnTo>
                  <a:lnTo>
                    <a:pt x="1324105" y="2374894"/>
                  </a:lnTo>
                  <a:lnTo>
                    <a:pt x="1269154" y="2407110"/>
                  </a:lnTo>
                  <a:lnTo>
                    <a:pt x="1207246" y="2430890"/>
                  </a:lnTo>
                  <a:lnTo>
                    <a:pt x="1144293" y="2458472"/>
                  </a:lnTo>
                  <a:lnTo>
                    <a:pt x="1088161" y="2479052"/>
                  </a:lnTo>
                  <a:lnTo>
                    <a:pt x="1025902" y="2496737"/>
                  </a:lnTo>
                  <a:lnTo>
                    <a:pt x="917274" y="2524635"/>
                  </a:lnTo>
                  <a:lnTo>
                    <a:pt x="860182" y="2532410"/>
                  </a:lnTo>
                  <a:lnTo>
                    <a:pt x="799676" y="2534713"/>
                  </a:lnTo>
                  <a:lnTo>
                    <a:pt x="744064" y="2535396"/>
                  </a:lnTo>
                  <a:lnTo>
                    <a:pt x="683997" y="2526853"/>
                  </a:lnTo>
                  <a:lnTo>
                    <a:pt x="628516" y="2512732"/>
                  </a:lnTo>
                  <a:lnTo>
                    <a:pt x="568487" y="2496958"/>
                  </a:lnTo>
                  <a:lnTo>
                    <a:pt x="513017" y="2471950"/>
                  </a:lnTo>
                  <a:lnTo>
                    <a:pt x="461751" y="2441358"/>
                  </a:lnTo>
                  <a:lnTo>
                    <a:pt x="411729" y="2400369"/>
                  </a:lnTo>
                  <a:lnTo>
                    <a:pt x="347388" y="2337330"/>
                  </a:lnTo>
                  <a:lnTo>
                    <a:pt x="297471" y="2272008"/>
                  </a:lnTo>
                  <a:lnTo>
                    <a:pt x="204897" y="2142661"/>
                  </a:lnTo>
                  <a:lnTo>
                    <a:pt x="170225" y="2082898"/>
                  </a:lnTo>
                  <a:lnTo>
                    <a:pt x="136730" y="2018829"/>
                  </a:lnTo>
                  <a:lnTo>
                    <a:pt x="112344" y="1953482"/>
                  </a:lnTo>
                  <a:lnTo>
                    <a:pt x="76342" y="1865819"/>
                  </a:lnTo>
                  <a:lnTo>
                    <a:pt x="55749" y="1799965"/>
                  </a:lnTo>
                  <a:lnTo>
                    <a:pt x="38038" y="1734091"/>
                  </a:lnTo>
                  <a:lnTo>
                    <a:pt x="10096" y="1624288"/>
                  </a:lnTo>
                  <a:lnTo>
                    <a:pt x="2308" y="1558405"/>
                  </a:lnTo>
                  <a:lnTo>
                    <a:pt x="0" y="1492520"/>
                  </a:lnTo>
                  <a:lnTo>
                    <a:pt x="8076" y="1426636"/>
                  </a:lnTo>
                  <a:lnTo>
                    <a:pt x="15889" y="1338790"/>
                  </a:lnTo>
                  <a:lnTo>
                    <a:pt x="30097" y="1272907"/>
                  </a:lnTo>
                  <a:lnTo>
                    <a:pt x="54880" y="1205194"/>
                  </a:lnTo>
                  <a:lnTo>
                    <a:pt x="74649" y="1129820"/>
                  </a:lnTo>
                  <a:lnTo>
                    <a:pt x="93950" y="1060311"/>
                  </a:lnTo>
                  <a:lnTo>
                    <a:pt x="123908" y="993353"/>
                  </a:lnTo>
                  <a:lnTo>
                    <a:pt x="164969" y="925320"/>
                  </a:lnTo>
                  <a:lnTo>
                    <a:pt x="203004" y="849853"/>
                  </a:lnTo>
                  <a:lnTo>
                    <a:pt x="280302" y="726795"/>
                  </a:lnTo>
                  <a:lnTo>
                    <a:pt x="338004" y="654992"/>
                  </a:lnTo>
                  <a:lnTo>
                    <a:pt x="392784" y="578610"/>
                  </a:lnTo>
                  <a:lnTo>
                    <a:pt x="436795" y="529985"/>
                  </a:lnTo>
                  <a:lnTo>
                    <a:pt x="485077" y="483973"/>
                  </a:lnTo>
                  <a:lnTo>
                    <a:pt x="530978" y="439120"/>
                  </a:lnTo>
                  <a:lnTo>
                    <a:pt x="575822" y="399665"/>
                  </a:lnTo>
                  <a:lnTo>
                    <a:pt x="673119" y="320856"/>
                  </a:lnTo>
                  <a:lnTo>
                    <a:pt x="744658" y="265281"/>
                  </a:lnTo>
                  <a:lnTo>
                    <a:pt x="794840" y="235779"/>
                  </a:lnTo>
                  <a:lnTo>
                    <a:pt x="847698" y="208635"/>
                  </a:lnTo>
                  <a:lnTo>
                    <a:pt x="901743" y="178270"/>
                  </a:lnTo>
                  <a:lnTo>
                    <a:pt x="956318" y="151354"/>
                  </a:lnTo>
                  <a:lnTo>
                    <a:pt x="1009293" y="127191"/>
                  </a:lnTo>
                  <a:lnTo>
                    <a:pt x="1057282" y="104250"/>
                  </a:lnTo>
                  <a:lnTo>
                    <a:pt x="1112831" y="81854"/>
                  </a:lnTo>
                  <a:lnTo>
                    <a:pt x="1170516" y="59699"/>
                  </a:lnTo>
                  <a:lnTo>
                    <a:pt x="1220598" y="37652"/>
                  </a:lnTo>
                  <a:lnTo>
                    <a:pt x="1277077" y="25414"/>
                  </a:lnTo>
                  <a:lnTo>
                    <a:pt x="1337011" y="18144"/>
                  </a:lnTo>
                  <a:lnTo>
                    <a:pt x="1394203" y="8812"/>
                  </a:lnTo>
                  <a:lnTo>
                    <a:pt x="1445285" y="3445"/>
                  </a:lnTo>
                  <a:lnTo>
                    <a:pt x="1494265" y="1059"/>
                  </a:lnTo>
                  <a:lnTo>
                    <a:pt x="1546588" y="0"/>
                  </a:lnTo>
                  <a:lnTo>
                    <a:pt x="1595509" y="4407"/>
                  </a:lnTo>
                  <a:lnTo>
                    <a:pt x="1643527" y="12468"/>
                  </a:lnTo>
                  <a:lnTo>
                    <a:pt x="1695422" y="22151"/>
                  </a:lnTo>
                  <a:lnTo>
                    <a:pt x="1744153" y="42315"/>
                  </a:lnTo>
                  <a:lnTo>
                    <a:pt x="1807925" y="84534"/>
                  </a:lnTo>
                  <a:lnTo>
                    <a:pt x="1861652" y="131816"/>
                  </a:lnTo>
                  <a:lnTo>
                    <a:pt x="1912403" y="185478"/>
                  </a:lnTo>
                  <a:lnTo>
                    <a:pt x="1943860" y="228372"/>
                  </a:lnTo>
                  <a:lnTo>
                    <a:pt x="1982184" y="305797"/>
                  </a:lnTo>
                  <a:lnTo>
                    <a:pt x="2005429" y="366031"/>
                  </a:lnTo>
                  <a:lnTo>
                    <a:pt x="2027981" y="434285"/>
                  </a:lnTo>
                  <a:lnTo>
                    <a:pt x="2048393" y="509153"/>
                  </a:lnTo>
                  <a:lnTo>
                    <a:pt x="2056402" y="549614"/>
                  </a:lnTo>
                  <a:lnTo>
                    <a:pt x="2063575" y="591230"/>
                  </a:lnTo>
                  <a:lnTo>
                    <a:pt x="2076433" y="676513"/>
                  </a:lnTo>
                  <a:lnTo>
                    <a:pt x="2082430" y="719752"/>
                  </a:lnTo>
                  <a:lnTo>
                    <a:pt x="2084593" y="763218"/>
                  </a:lnTo>
                  <a:lnTo>
                    <a:pt x="2084203" y="806837"/>
                  </a:lnTo>
                  <a:lnTo>
                    <a:pt x="2082109" y="850557"/>
                  </a:lnTo>
                  <a:lnTo>
                    <a:pt x="2078879" y="894345"/>
                  </a:lnTo>
                  <a:lnTo>
                    <a:pt x="2061422" y="1069765"/>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SMARTInkAnnotation89"/>
            <p:cNvSpPr/>
            <p:nvPr/>
          </p:nvSpPr>
          <p:spPr bwMode="auto">
            <a:xfrm>
              <a:off x="712068" y="7548604"/>
              <a:ext cx="4256781" cy="228303"/>
            </a:xfrm>
            <a:custGeom>
              <a:avLst/>
              <a:gdLst/>
              <a:ahLst/>
              <a:cxnLst/>
              <a:rect l="0" t="0" r="0" b="0"/>
              <a:pathLst>
                <a:path w="4256781" h="228303">
                  <a:moveTo>
                    <a:pt x="0" y="30652"/>
                  </a:moveTo>
                  <a:lnTo>
                    <a:pt x="0" y="14199"/>
                  </a:lnTo>
                  <a:lnTo>
                    <a:pt x="8759" y="14187"/>
                  </a:lnTo>
                  <a:lnTo>
                    <a:pt x="13172" y="12355"/>
                  </a:lnTo>
                  <a:lnTo>
                    <a:pt x="22965" y="5438"/>
                  </a:lnTo>
                  <a:lnTo>
                    <a:pt x="28143" y="2862"/>
                  </a:lnTo>
                  <a:lnTo>
                    <a:pt x="38784" y="0"/>
                  </a:lnTo>
                  <a:lnTo>
                    <a:pt x="44189" y="1067"/>
                  </a:lnTo>
                  <a:lnTo>
                    <a:pt x="55082" y="7132"/>
                  </a:lnTo>
                  <a:lnTo>
                    <a:pt x="70923" y="11049"/>
                  </a:lnTo>
                  <a:lnTo>
                    <a:pt x="110304" y="15599"/>
                  </a:lnTo>
                  <a:lnTo>
                    <a:pt x="119367" y="18786"/>
                  </a:lnTo>
                  <a:lnTo>
                    <a:pt x="139214" y="25379"/>
                  </a:lnTo>
                  <a:lnTo>
                    <a:pt x="214979" y="32019"/>
                  </a:lnTo>
                  <a:lnTo>
                    <a:pt x="227649" y="35224"/>
                  </a:lnTo>
                  <a:lnTo>
                    <a:pt x="283085" y="53516"/>
                  </a:lnTo>
                  <a:lnTo>
                    <a:pt x="330753" y="60608"/>
                  </a:lnTo>
                  <a:lnTo>
                    <a:pt x="368212" y="67147"/>
                  </a:lnTo>
                  <a:lnTo>
                    <a:pt x="388467" y="71453"/>
                  </a:lnTo>
                  <a:lnTo>
                    <a:pt x="407471" y="76154"/>
                  </a:lnTo>
                  <a:lnTo>
                    <a:pt x="425639" y="81117"/>
                  </a:lnTo>
                  <a:lnTo>
                    <a:pt x="443251" y="86257"/>
                  </a:lnTo>
                  <a:lnTo>
                    <a:pt x="482375" y="96848"/>
                  </a:lnTo>
                  <a:lnTo>
                    <a:pt x="567241" y="118559"/>
                  </a:lnTo>
                  <a:lnTo>
                    <a:pt x="610811" y="124625"/>
                  </a:lnTo>
                  <a:lnTo>
                    <a:pt x="654618" y="129151"/>
                  </a:lnTo>
                  <a:lnTo>
                    <a:pt x="676567" y="132920"/>
                  </a:lnTo>
                  <a:lnTo>
                    <a:pt x="698532" y="137263"/>
                  </a:lnTo>
                  <a:lnTo>
                    <a:pt x="742492" y="146969"/>
                  </a:lnTo>
                  <a:lnTo>
                    <a:pt x="764481" y="152120"/>
                  </a:lnTo>
                  <a:lnTo>
                    <a:pt x="813356" y="157842"/>
                  </a:lnTo>
                  <a:lnTo>
                    <a:pt x="863799" y="162215"/>
                  </a:lnTo>
                  <a:lnTo>
                    <a:pt x="887517" y="165944"/>
                  </a:lnTo>
                  <a:lnTo>
                    <a:pt x="910661" y="170260"/>
                  </a:lnTo>
                  <a:lnTo>
                    <a:pt x="978270" y="176334"/>
                  </a:lnTo>
                  <a:lnTo>
                    <a:pt x="1027534" y="182634"/>
                  </a:lnTo>
                  <a:lnTo>
                    <a:pt x="1079983" y="189705"/>
                  </a:lnTo>
                  <a:lnTo>
                    <a:pt x="1159211" y="195516"/>
                  </a:lnTo>
                  <a:lnTo>
                    <a:pt x="1183453" y="199125"/>
                  </a:lnTo>
                  <a:lnTo>
                    <a:pt x="1231776" y="206185"/>
                  </a:lnTo>
                  <a:lnTo>
                    <a:pt x="1310514" y="211990"/>
                  </a:lnTo>
                  <a:lnTo>
                    <a:pt x="1337486" y="215598"/>
                  </a:lnTo>
                  <a:lnTo>
                    <a:pt x="1391897" y="222657"/>
                  </a:lnTo>
                  <a:lnTo>
                    <a:pt x="1506404" y="227189"/>
                  </a:lnTo>
                  <a:lnTo>
                    <a:pt x="1966498" y="228302"/>
                  </a:lnTo>
                  <a:lnTo>
                    <a:pt x="2025884" y="223424"/>
                  </a:lnTo>
                  <a:lnTo>
                    <a:pt x="2084665" y="216984"/>
                  </a:lnTo>
                  <a:lnTo>
                    <a:pt x="2207137" y="212851"/>
                  </a:lnTo>
                  <a:lnTo>
                    <a:pt x="2485806" y="211851"/>
                  </a:lnTo>
                  <a:lnTo>
                    <a:pt x="2540840" y="206962"/>
                  </a:lnTo>
                  <a:lnTo>
                    <a:pt x="2595853" y="202348"/>
                  </a:lnTo>
                  <a:lnTo>
                    <a:pt x="2705858" y="209417"/>
                  </a:lnTo>
                  <a:lnTo>
                    <a:pt x="2788355" y="206237"/>
                  </a:lnTo>
                  <a:lnTo>
                    <a:pt x="2843353" y="200195"/>
                  </a:lnTo>
                  <a:lnTo>
                    <a:pt x="2953347" y="196316"/>
                  </a:lnTo>
                  <a:lnTo>
                    <a:pt x="3063342" y="195551"/>
                  </a:lnTo>
                  <a:lnTo>
                    <a:pt x="3118339" y="190565"/>
                  </a:lnTo>
                  <a:lnTo>
                    <a:pt x="3175170" y="184079"/>
                  </a:lnTo>
                  <a:lnTo>
                    <a:pt x="3296390" y="179917"/>
                  </a:lnTo>
                  <a:lnTo>
                    <a:pt x="3381306" y="174315"/>
                  </a:lnTo>
                  <a:lnTo>
                    <a:pt x="3436869" y="167707"/>
                  </a:lnTo>
                  <a:lnTo>
                    <a:pt x="3519683" y="162156"/>
                  </a:lnTo>
                  <a:lnTo>
                    <a:pt x="3547227" y="158584"/>
                  </a:lnTo>
                  <a:lnTo>
                    <a:pt x="3600441" y="151565"/>
                  </a:lnTo>
                  <a:lnTo>
                    <a:pt x="3673459" y="145783"/>
                  </a:lnTo>
                  <a:lnTo>
                    <a:pt x="3699242" y="142179"/>
                  </a:lnTo>
                  <a:lnTo>
                    <a:pt x="3750499" y="135122"/>
                  </a:lnTo>
                  <a:lnTo>
                    <a:pt x="3818748" y="129320"/>
                  </a:lnTo>
                  <a:lnTo>
                    <a:pt x="3838265" y="125713"/>
                  </a:lnTo>
                  <a:lnTo>
                    <a:pt x="3876450" y="118654"/>
                  </a:lnTo>
                  <a:lnTo>
                    <a:pt x="3991029" y="111673"/>
                  </a:lnTo>
                  <a:lnTo>
                    <a:pt x="4008116" y="108457"/>
                  </a:lnTo>
                  <a:lnTo>
                    <a:pt x="4039935" y="101834"/>
                  </a:lnTo>
                  <a:lnTo>
                    <a:pt x="4166550" y="94747"/>
                  </a:lnTo>
                  <a:lnTo>
                    <a:pt x="4178791" y="87811"/>
                  </a:lnTo>
                  <a:lnTo>
                    <a:pt x="4190342" y="83508"/>
                  </a:lnTo>
                  <a:lnTo>
                    <a:pt x="4220496" y="80267"/>
                  </a:lnTo>
                  <a:lnTo>
                    <a:pt x="4256780" y="80065"/>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 name="SMARTInkAnnotation90"/>
            <p:cNvSpPr/>
            <p:nvPr/>
          </p:nvSpPr>
          <p:spPr bwMode="auto">
            <a:xfrm>
              <a:off x="9968161" y="7513372"/>
              <a:ext cx="1022875" cy="131769"/>
            </a:xfrm>
            <a:custGeom>
              <a:avLst/>
              <a:gdLst/>
              <a:ahLst/>
              <a:cxnLst/>
              <a:rect l="0" t="0" r="0" b="0"/>
              <a:pathLst>
                <a:path w="1022875" h="131769">
                  <a:moveTo>
                    <a:pt x="197917" y="131768"/>
                  </a:moveTo>
                  <a:lnTo>
                    <a:pt x="189159" y="123025"/>
                  </a:lnTo>
                  <a:lnTo>
                    <a:pt x="184746" y="120449"/>
                  </a:lnTo>
                  <a:lnTo>
                    <a:pt x="174953" y="117586"/>
                  </a:lnTo>
                  <a:lnTo>
                    <a:pt x="150375" y="115975"/>
                  </a:lnTo>
                  <a:lnTo>
                    <a:pt x="142390" y="113919"/>
                  </a:lnTo>
                  <a:lnTo>
                    <a:pt x="135233" y="110718"/>
                  </a:lnTo>
                  <a:lnTo>
                    <a:pt x="128629" y="106754"/>
                  </a:lnTo>
                  <a:lnTo>
                    <a:pt x="120561" y="104111"/>
                  </a:lnTo>
                  <a:lnTo>
                    <a:pt x="101817" y="101175"/>
                  </a:lnTo>
                  <a:lnTo>
                    <a:pt x="93520" y="98563"/>
                  </a:lnTo>
                  <a:lnTo>
                    <a:pt x="86155" y="94990"/>
                  </a:lnTo>
                  <a:lnTo>
                    <a:pt x="79412" y="90779"/>
                  </a:lnTo>
                  <a:lnTo>
                    <a:pt x="73082" y="87971"/>
                  </a:lnTo>
                  <a:lnTo>
                    <a:pt x="61162" y="84851"/>
                  </a:lnTo>
                  <a:lnTo>
                    <a:pt x="53582" y="82188"/>
                  </a:lnTo>
                  <a:lnTo>
                    <a:pt x="44865" y="78585"/>
                  </a:lnTo>
                  <a:lnTo>
                    <a:pt x="22044" y="68393"/>
                  </a:lnTo>
                  <a:lnTo>
                    <a:pt x="9332" y="66628"/>
                  </a:lnTo>
                  <a:lnTo>
                    <a:pt x="6198" y="64550"/>
                  </a:lnTo>
                  <a:lnTo>
                    <a:pt x="4107" y="61334"/>
                  </a:lnTo>
                  <a:lnTo>
                    <a:pt x="753" y="51769"/>
                  </a:lnTo>
                  <a:lnTo>
                    <a:pt x="478" y="49152"/>
                  </a:lnTo>
                  <a:lnTo>
                    <a:pt x="293" y="45580"/>
                  </a:lnTo>
                  <a:lnTo>
                    <a:pt x="0" y="35439"/>
                  </a:lnTo>
                  <a:lnTo>
                    <a:pt x="1809" y="34607"/>
                  </a:lnTo>
                  <a:lnTo>
                    <a:pt x="14141" y="33161"/>
                  </a:lnTo>
                  <a:lnTo>
                    <a:pt x="44436" y="32955"/>
                  </a:lnTo>
                  <a:lnTo>
                    <a:pt x="87943" y="32943"/>
                  </a:lnTo>
                  <a:lnTo>
                    <a:pt x="95269" y="34773"/>
                  </a:lnTo>
                  <a:lnTo>
                    <a:pt x="103820" y="37823"/>
                  </a:lnTo>
                  <a:lnTo>
                    <a:pt x="113186" y="41686"/>
                  </a:lnTo>
                  <a:lnTo>
                    <a:pt x="121265" y="44261"/>
                  </a:lnTo>
                  <a:lnTo>
                    <a:pt x="143226" y="47887"/>
                  </a:lnTo>
                  <a:lnTo>
                    <a:pt x="172140" y="50791"/>
                  </a:lnTo>
                  <a:lnTo>
                    <a:pt x="182565" y="53992"/>
                  </a:lnTo>
                  <a:lnTo>
                    <a:pt x="193182" y="57957"/>
                  </a:lnTo>
                  <a:lnTo>
                    <a:pt x="203926" y="60599"/>
                  </a:lnTo>
                  <a:lnTo>
                    <a:pt x="225642" y="63535"/>
                  </a:lnTo>
                  <a:lnTo>
                    <a:pt x="247515" y="64841"/>
                  </a:lnTo>
                  <a:lnTo>
                    <a:pt x="269459" y="65420"/>
                  </a:lnTo>
                  <a:lnTo>
                    <a:pt x="478487" y="65882"/>
                  </a:lnTo>
                  <a:lnTo>
                    <a:pt x="493125" y="64053"/>
                  </a:lnTo>
                  <a:lnTo>
                    <a:pt x="506549" y="61004"/>
                  </a:lnTo>
                  <a:lnTo>
                    <a:pt x="519166" y="57140"/>
                  </a:lnTo>
                  <a:lnTo>
                    <a:pt x="533077" y="54565"/>
                  </a:lnTo>
                  <a:lnTo>
                    <a:pt x="563200" y="51703"/>
                  </a:lnTo>
                  <a:lnTo>
                    <a:pt x="594921" y="50431"/>
                  </a:lnTo>
                  <a:lnTo>
                    <a:pt x="643697" y="49714"/>
                  </a:lnTo>
                  <a:lnTo>
                    <a:pt x="817008" y="49415"/>
                  </a:lnTo>
                  <a:lnTo>
                    <a:pt x="828799" y="47584"/>
                  </a:lnTo>
                  <a:lnTo>
                    <a:pt x="840328" y="44534"/>
                  </a:lnTo>
                  <a:lnTo>
                    <a:pt x="851679" y="40670"/>
                  </a:lnTo>
                  <a:lnTo>
                    <a:pt x="862913" y="38093"/>
                  </a:lnTo>
                  <a:lnTo>
                    <a:pt x="885173" y="35232"/>
                  </a:lnTo>
                  <a:lnTo>
                    <a:pt x="907288" y="33960"/>
                  </a:lnTo>
                  <a:lnTo>
                    <a:pt x="935462" y="33243"/>
                  </a:lnTo>
                  <a:lnTo>
                    <a:pt x="1022873" y="32942"/>
                  </a:lnTo>
                  <a:lnTo>
                    <a:pt x="1022874" y="17150"/>
                  </a:lnTo>
                  <a:lnTo>
                    <a:pt x="1006380" y="16471"/>
                  </a:lnTo>
                  <a:lnTo>
                    <a:pt x="1006376" y="0"/>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5" name="SMARTInkAnnotation91"/>
            <p:cNvSpPr/>
            <p:nvPr/>
          </p:nvSpPr>
          <p:spPr bwMode="auto">
            <a:xfrm>
              <a:off x="11882049" y="7496901"/>
              <a:ext cx="2392318" cy="131769"/>
            </a:xfrm>
            <a:custGeom>
              <a:avLst/>
              <a:gdLst/>
              <a:ahLst/>
              <a:cxnLst/>
              <a:rect l="0" t="0" r="0" b="0"/>
              <a:pathLst>
                <a:path w="2392318" h="131769">
                  <a:moveTo>
                    <a:pt x="16440" y="131768"/>
                  </a:moveTo>
                  <a:lnTo>
                    <a:pt x="2234" y="131768"/>
                  </a:lnTo>
                  <a:lnTo>
                    <a:pt x="1470" y="129938"/>
                  </a:lnTo>
                  <a:lnTo>
                    <a:pt x="961" y="126888"/>
                  </a:lnTo>
                  <a:lnTo>
                    <a:pt x="142" y="117586"/>
                  </a:lnTo>
                  <a:lnTo>
                    <a:pt x="30" y="111435"/>
                  </a:lnTo>
                  <a:lnTo>
                    <a:pt x="0" y="107231"/>
                  </a:lnTo>
                  <a:lnTo>
                    <a:pt x="1813" y="102599"/>
                  </a:lnTo>
                  <a:lnTo>
                    <a:pt x="4856" y="97682"/>
                  </a:lnTo>
                  <a:lnTo>
                    <a:pt x="8717" y="92572"/>
                  </a:lnTo>
                  <a:lnTo>
                    <a:pt x="13124" y="89167"/>
                  </a:lnTo>
                  <a:lnTo>
                    <a:pt x="17897" y="86897"/>
                  </a:lnTo>
                  <a:lnTo>
                    <a:pt x="22910" y="85383"/>
                  </a:lnTo>
                  <a:lnTo>
                    <a:pt x="47485" y="83253"/>
                  </a:lnTo>
                  <a:lnTo>
                    <a:pt x="57302" y="81123"/>
                  </a:lnTo>
                  <a:lnTo>
                    <a:pt x="67514" y="77874"/>
                  </a:lnTo>
                  <a:lnTo>
                    <a:pt x="77988" y="73877"/>
                  </a:lnTo>
                  <a:lnTo>
                    <a:pt x="90469" y="71213"/>
                  </a:lnTo>
                  <a:lnTo>
                    <a:pt x="134314" y="67463"/>
                  </a:lnTo>
                  <a:lnTo>
                    <a:pt x="203289" y="66195"/>
                  </a:lnTo>
                  <a:lnTo>
                    <a:pt x="246143" y="67853"/>
                  </a:lnTo>
                  <a:lnTo>
                    <a:pt x="270404" y="70857"/>
                  </a:lnTo>
                  <a:lnTo>
                    <a:pt x="295743" y="74690"/>
                  </a:lnTo>
                  <a:lnTo>
                    <a:pt x="319969" y="77244"/>
                  </a:lnTo>
                  <a:lnTo>
                    <a:pt x="392768" y="80841"/>
                  </a:lnTo>
                  <a:lnTo>
                    <a:pt x="509163" y="82056"/>
                  </a:lnTo>
                  <a:lnTo>
                    <a:pt x="849723" y="82350"/>
                  </a:lnTo>
                  <a:lnTo>
                    <a:pt x="885446" y="80522"/>
                  </a:lnTo>
                  <a:lnTo>
                    <a:pt x="920260" y="77472"/>
                  </a:lnTo>
                  <a:lnTo>
                    <a:pt x="954469" y="73609"/>
                  </a:lnTo>
                  <a:lnTo>
                    <a:pt x="990108" y="71034"/>
                  </a:lnTo>
                  <a:lnTo>
                    <a:pt x="1063927" y="68173"/>
                  </a:lnTo>
                  <a:lnTo>
                    <a:pt x="1101577" y="65580"/>
                  </a:lnTo>
                  <a:lnTo>
                    <a:pt x="1139511" y="62021"/>
                  </a:lnTo>
                  <a:lnTo>
                    <a:pt x="1177633" y="57818"/>
                  </a:lnTo>
                  <a:lnTo>
                    <a:pt x="1215879" y="55017"/>
                  </a:lnTo>
                  <a:lnTo>
                    <a:pt x="1254211" y="53148"/>
                  </a:lnTo>
                  <a:lnTo>
                    <a:pt x="1292596" y="51903"/>
                  </a:lnTo>
                  <a:lnTo>
                    <a:pt x="1331020" y="49243"/>
                  </a:lnTo>
                  <a:lnTo>
                    <a:pt x="1369469" y="45639"/>
                  </a:lnTo>
                  <a:lnTo>
                    <a:pt x="1407934" y="41406"/>
                  </a:lnTo>
                  <a:lnTo>
                    <a:pt x="1446410" y="38585"/>
                  </a:lnTo>
                  <a:lnTo>
                    <a:pt x="1484893" y="36704"/>
                  </a:lnTo>
                  <a:lnTo>
                    <a:pt x="1523382" y="35450"/>
                  </a:lnTo>
                  <a:lnTo>
                    <a:pt x="1560039" y="32784"/>
                  </a:lnTo>
                  <a:lnTo>
                    <a:pt x="1595477" y="29176"/>
                  </a:lnTo>
                  <a:lnTo>
                    <a:pt x="1630101" y="24941"/>
                  </a:lnTo>
                  <a:lnTo>
                    <a:pt x="1666020" y="22118"/>
                  </a:lnTo>
                  <a:lnTo>
                    <a:pt x="1740146" y="18981"/>
                  </a:lnTo>
                  <a:lnTo>
                    <a:pt x="1774212" y="16314"/>
                  </a:lnTo>
                  <a:lnTo>
                    <a:pt x="1806089" y="12706"/>
                  </a:lnTo>
                  <a:lnTo>
                    <a:pt x="1836506" y="8471"/>
                  </a:lnTo>
                  <a:lnTo>
                    <a:pt x="1865952" y="5647"/>
                  </a:lnTo>
                  <a:lnTo>
                    <a:pt x="1923111" y="2510"/>
                  </a:lnTo>
                  <a:lnTo>
                    <a:pt x="1979068" y="1116"/>
                  </a:lnTo>
                  <a:lnTo>
                    <a:pt x="2370636" y="0"/>
                  </a:lnTo>
                  <a:lnTo>
                    <a:pt x="2374197" y="1830"/>
                  </a:lnTo>
                  <a:lnTo>
                    <a:pt x="2378405" y="4880"/>
                  </a:lnTo>
                  <a:lnTo>
                    <a:pt x="2392317" y="16471"/>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 name="SMARTInkAnnotation92"/>
            <p:cNvSpPr/>
            <p:nvPr/>
          </p:nvSpPr>
          <p:spPr bwMode="auto">
            <a:xfrm>
              <a:off x="14924728" y="6344695"/>
              <a:ext cx="3044866" cy="1267438"/>
            </a:xfrm>
            <a:custGeom>
              <a:avLst/>
              <a:gdLst/>
              <a:ahLst/>
              <a:cxnLst/>
              <a:rect l="0" t="0" r="0" b="0"/>
              <a:pathLst>
                <a:path w="3044866" h="1267438">
                  <a:moveTo>
                    <a:pt x="339587" y="1185148"/>
                  </a:moveTo>
                  <a:lnTo>
                    <a:pt x="348344" y="1185148"/>
                  </a:lnTo>
                  <a:lnTo>
                    <a:pt x="352758" y="1186978"/>
                  </a:lnTo>
                  <a:lnTo>
                    <a:pt x="371394" y="1198297"/>
                  </a:lnTo>
                  <a:lnTo>
                    <a:pt x="395887" y="1208073"/>
                  </a:lnTo>
                  <a:lnTo>
                    <a:pt x="488675" y="1225955"/>
                  </a:lnTo>
                  <a:lnTo>
                    <a:pt x="618847" y="1242549"/>
                  </a:lnTo>
                  <a:lnTo>
                    <a:pt x="707093" y="1248518"/>
                  </a:lnTo>
                  <a:lnTo>
                    <a:pt x="775466" y="1254795"/>
                  </a:lnTo>
                  <a:lnTo>
                    <a:pt x="846795" y="1261855"/>
                  </a:lnTo>
                  <a:lnTo>
                    <a:pt x="915161" y="1264992"/>
                  </a:lnTo>
                  <a:lnTo>
                    <a:pt x="1024247" y="1266759"/>
                  </a:lnTo>
                  <a:lnTo>
                    <a:pt x="1266980" y="1267437"/>
                  </a:lnTo>
                  <a:lnTo>
                    <a:pt x="1345119" y="1262593"/>
                  </a:lnTo>
                  <a:lnTo>
                    <a:pt x="1424455" y="1256171"/>
                  </a:lnTo>
                  <a:lnTo>
                    <a:pt x="1508602" y="1253316"/>
                  </a:lnTo>
                  <a:lnTo>
                    <a:pt x="1585112" y="1247166"/>
                  </a:lnTo>
                  <a:lnTo>
                    <a:pt x="1657612" y="1238334"/>
                  </a:lnTo>
                  <a:lnTo>
                    <a:pt x="1846982" y="1212373"/>
                  </a:lnTo>
                  <a:lnTo>
                    <a:pt x="2021112" y="1185118"/>
                  </a:lnTo>
                  <a:lnTo>
                    <a:pt x="2087879" y="1172324"/>
                  </a:lnTo>
                  <a:lnTo>
                    <a:pt x="2154217" y="1154437"/>
                  </a:lnTo>
                  <a:lnTo>
                    <a:pt x="2244646" y="1123789"/>
                  </a:lnTo>
                  <a:lnTo>
                    <a:pt x="2338252" y="1091526"/>
                  </a:lnTo>
                  <a:lnTo>
                    <a:pt x="2398100" y="1064843"/>
                  </a:lnTo>
                  <a:lnTo>
                    <a:pt x="2455253" y="1036513"/>
                  </a:lnTo>
                  <a:lnTo>
                    <a:pt x="2538961" y="998156"/>
                  </a:lnTo>
                  <a:lnTo>
                    <a:pt x="2594241" y="968443"/>
                  </a:lnTo>
                  <a:lnTo>
                    <a:pt x="2644477" y="936935"/>
                  </a:lnTo>
                  <a:lnTo>
                    <a:pt x="2691245" y="902801"/>
                  </a:lnTo>
                  <a:lnTo>
                    <a:pt x="2736475" y="863229"/>
                  </a:lnTo>
                  <a:lnTo>
                    <a:pt x="2781021" y="831000"/>
                  </a:lnTo>
                  <a:lnTo>
                    <a:pt x="2823427" y="800815"/>
                  </a:lnTo>
                  <a:lnTo>
                    <a:pt x="2860608" y="762998"/>
                  </a:lnTo>
                  <a:lnTo>
                    <a:pt x="2912461" y="709295"/>
                  </a:lnTo>
                  <a:lnTo>
                    <a:pt x="2941121" y="675350"/>
                  </a:lnTo>
                  <a:lnTo>
                    <a:pt x="2966081" y="640132"/>
                  </a:lnTo>
                  <a:lnTo>
                    <a:pt x="2977869" y="620492"/>
                  </a:lnTo>
                  <a:lnTo>
                    <a:pt x="3000745" y="580978"/>
                  </a:lnTo>
                  <a:lnTo>
                    <a:pt x="3023136" y="545115"/>
                  </a:lnTo>
                  <a:lnTo>
                    <a:pt x="3035528" y="515757"/>
                  </a:lnTo>
                  <a:lnTo>
                    <a:pt x="3041039" y="488677"/>
                  </a:lnTo>
                  <a:lnTo>
                    <a:pt x="3043487" y="458340"/>
                  </a:lnTo>
                  <a:lnTo>
                    <a:pt x="3044575" y="426556"/>
                  </a:lnTo>
                  <a:lnTo>
                    <a:pt x="3044865" y="410395"/>
                  </a:lnTo>
                  <a:lnTo>
                    <a:pt x="3041394" y="395959"/>
                  </a:lnTo>
                  <a:lnTo>
                    <a:pt x="3027756" y="370159"/>
                  </a:lnTo>
                  <a:lnTo>
                    <a:pt x="3009473" y="341612"/>
                  </a:lnTo>
                  <a:lnTo>
                    <a:pt x="2989126" y="312454"/>
                  </a:lnTo>
                  <a:lnTo>
                    <a:pt x="2953393" y="273629"/>
                  </a:lnTo>
                  <a:lnTo>
                    <a:pt x="2917760" y="243807"/>
                  </a:lnTo>
                  <a:lnTo>
                    <a:pt x="2856472" y="204894"/>
                  </a:lnTo>
                  <a:lnTo>
                    <a:pt x="2791871" y="170183"/>
                  </a:lnTo>
                  <a:lnTo>
                    <a:pt x="2708769" y="145460"/>
                  </a:lnTo>
                  <a:lnTo>
                    <a:pt x="2623243" y="117800"/>
                  </a:lnTo>
                  <a:lnTo>
                    <a:pt x="2557760" y="101955"/>
                  </a:lnTo>
                  <a:lnTo>
                    <a:pt x="2485879" y="88812"/>
                  </a:lnTo>
                  <a:lnTo>
                    <a:pt x="2373269" y="71123"/>
                  </a:lnTo>
                  <a:lnTo>
                    <a:pt x="2066449" y="26708"/>
                  </a:lnTo>
                  <a:lnTo>
                    <a:pt x="1989478" y="20597"/>
                  </a:lnTo>
                  <a:lnTo>
                    <a:pt x="1912495" y="16051"/>
                  </a:lnTo>
                  <a:lnTo>
                    <a:pt x="1835503" y="7930"/>
                  </a:lnTo>
                  <a:lnTo>
                    <a:pt x="1753621" y="3100"/>
                  </a:lnTo>
                  <a:lnTo>
                    <a:pt x="1670175" y="954"/>
                  </a:lnTo>
                  <a:lnTo>
                    <a:pt x="1590314" y="0"/>
                  </a:lnTo>
                  <a:lnTo>
                    <a:pt x="1507156" y="4457"/>
                  </a:lnTo>
                  <a:lnTo>
                    <a:pt x="1423144" y="12538"/>
                  </a:lnTo>
                  <a:lnTo>
                    <a:pt x="1303698" y="27376"/>
                  </a:lnTo>
                  <a:lnTo>
                    <a:pt x="1109765" y="54231"/>
                  </a:lnTo>
                  <a:lnTo>
                    <a:pt x="1032645" y="70041"/>
                  </a:lnTo>
                  <a:lnTo>
                    <a:pt x="955596" y="89269"/>
                  </a:lnTo>
                  <a:lnTo>
                    <a:pt x="878577" y="110016"/>
                  </a:lnTo>
                  <a:lnTo>
                    <a:pt x="806458" y="131437"/>
                  </a:lnTo>
                  <a:lnTo>
                    <a:pt x="670536" y="175012"/>
                  </a:lnTo>
                  <a:lnTo>
                    <a:pt x="604002" y="206687"/>
                  </a:lnTo>
                  <a:lnTo>
                    <a:pt x="537767" y="243336"/>
                  </a:lnTo>
                  <a:lnTo>
                    <a:pt x="440471" y="294836"/>
                  </a:lnTo>
                  <a:lnTo>
                    <a:pt x="381369" y="328266"/>
                  </a:lnTo>
                  <a:lnTo>
                    <a:pt x="296560" y="377954"/>
                  </a:lnTo>
                  <a:lnTo>
                    <a:pt x="245912" y="415840"/>
                  </a:lnTo>
                  <a:lnTo>
                    <a:pt x="198958" y="455250"/>
                  </a:lnTo>
                  <a:lnTo>
                    <a:pt x="153646" y="491067"/>
                  </a:lnTo>
                  <a:lnTo>
                    <a:pt x="113954" y="525286"/>
                  </a:lnTo>
                  <a:lnTo>
                    <a:pt x="79812" y="558796"/>
                  </a:lnTo>
                  <a:lnTo>
                    <a:pt x="52418" y="591990"/>
                  </a:lnTo>
                  <a:lnTo>
                    <a:pt x="28021" y="629925"/>
                  </a:lnTo>
                  <a:lnTo>
                    <a:pt x="8623" y="669356"/>
                  </a:lnTo>
                  <a:lnTo>
                    <a:pt x="0" y="705182"/>
                  </a:lnTo>
                  <a:lnTo>
                    <a:pt x="1059" y="739406"/>
                  </a:lnTo>
                  <a:lnTo>
                    <a:pt x="3907" y="756219"/>
                  </a:lnTo>
                  <a:lnTo>
                    <a:pt x="16848" y="789541"/>
                  </a:lnTo>
                  <a:lnTo>
                    <a:pt x="36655" y="822650"/>
                  </a:lnTo>
                  <a:lnTo>
                    <a:pt x="63791" y="855669"/>
                  </a:lnTo>
                  <a:lnTo>
                    <a:pt x="99071" y="883763"/>
                  </a:lnTo>
                  <a:lnTo>
                    <a:pt x="160161" y="920158"/>
                  </a:lnTo>
                  <a:lnTo>
                    <a:pt x="229592" y="954123"/>
                  </a:lnTo>
                  <a:lnTo>
                    <a:pt x="313106" y="982488"/>
                  </a:lnTo>
                  <a:lnTo>
                    <a:pt x="407513" y="1002484"/>
                  </a:lnTo>
                  <a:lnTo>
                    <a:pt x="537958" y="1025635"/>
                  </a:lnTo>
                  <a:lnTo>
                    <a:pt x="603741" y="1031899"/>
                  </a:lnTo>
                  <a:lnTo>
                    <a:pt x="697728" y="1035424"/>
                  </a:lnTo>
                  <a:lnTo>
                    <a:pt x="848928" y="1036713"/>
                  </a:lnTo>
                  <a:lnTo>
                    <a:pt x="1037536" y="1036902"/>
                  </a:lnTo>
                  <a:lnTo>
                    <a:pt x="1072044" y="1041785"/>
                  </a:lnTo>
                  <a:lnTo>
                    <a:pt x="1112081" y="1049944"/>
                  </a:lnTo>
                  <a:lnTo>
                    <a:pt x="1158458" y="1052702"/>
                  </a:lnTo>
                  <a:lnTo>
                    <a:pt x="1164152" y="1054758"/>
                  </a:lnTo>
                  <a:lnTo>
                    <a:pt x="1166116" y="1057959"/>
                  </a:lnTo>
                  <a:lnTo>
                    <a:pt x="1165592" y="1061923"/>
                  </a:lnTo>
                  <a:lnTo>
                    <a:pt x="1160121" y="1071207"/>
                  </a:lnTo>
                  <a:lnTo>
                    <a:pt x="1156095" y="1076245"/>
                  </a:lnTo>
                  <a:lnTo>
                    <a:pt x="1147911" y="1079605"/>
                  </a:lnTo>
                  <a:lnTo>
                    <a:pt x="1098547" y="1086322"/>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7" name="SMARTInkAnnotation93"/>
            <p:cNvSpPr/>
            <p:nvPr/>
          </p:nvSpPr>
          <p:spPr bwMode="auto">
            <a:xfrm>
              <a:off x="8962744" y="7464245"/>
              <a:ext cx="7076810" cy="3919291"/>
            </a:xfrm>
            <a:custGeom>
              <a:avLst/>
              <a:gdLst/>
              <a:ahLst/>
              <a:cxnLst/>
              <a:rect l="0" t="0" r="0" b="0"/>
              <a:pathLst>
                <a:path w="7076810" h="3919291">
                  <a:moveTo>
                    <a:pt x="7027533" y="98540"/>
                  </a:moveTo>
                  <a:lnTo>
                    <a:pt x="7027533" y="84359"/>
                  </a:lnTo>
                  <a:lnTo>
                    <a:pt x="7038872" y="69372"/>
                  </a:lnTo>
                  <a:lnTo>
                    <a:pt x="7044336" y="54109"/>
                  </a:lnTo>
                  <a:lnTo>
                    <a:pt x="7054917" y="37996"/>
                  </a:lnTo>
                  <a:lnTo>
                    <a:pt x="7060701" y="21630"/>
                  </a:lnTo>
                  <a:lnTo>
                    <a:pt x="7076809" y="0"/>
                  </a:lnTo>
                  <a:lnTo>
                    <a:pt x="7047040" y="27826"/>
                  </a:lnTo>
                  <a:lnTo>
                    <a:pt x="7009455" y="54138"/>
                  </a:lnTo>
                  <a:lnTo>
                    <a:pt x="6925185" y="126285"/>
                  </a:lnTo>
                  <a:lnTo>
                    <a:pt x="6723657" y="233569"/>
                  </a:lnTo>
                  <a:lnTo>
                    <a:pt x="6514127" y="345796"/>
                  </a:lnTo>
                  <a:lnTo>
                    <a:pt x="6304726" y="455768"/>
                  </a:lnTo>
                  <a:lnTo>
                    <a:pt x="6074042" y="570596"/>
                  </a:lnTo>
                  <a:lnTo>
                    <a:pt x="5860599" y="666560"/>
                  </a:lnTo>
                  <a:lnTo>
                    <a:pt x="5683571" y="752387"/>
                  </a:lnTo>
                  <a:lnTo>
                    <a:pt x="5491625" y="844713"/>
                  </a:lnTo>
                  <a:lnTo>
                    <a:pt x="5245429" y="975818"/>
                  </a:lnTo>
                  <a:lnTo>
                    <a:pt x="5047596" y="1073892"/>
                  </a:lnTo>
                  <a:lnTo>
                    <a:pt x="4745759" y="1235351"/>
                  </a:lnTo>
                  <a:lnTo>
                    <a:pt x="4488193" y="1370508"/>
                  </a:lnTo>
                  <a:lnTo>
                    <a:pt x="4230618" y="1495378"/>
                  </a:lnTo>
                  <a:lnTo>
                    <a:pt x="4024423" y="1605174"/>
                  </a:lnTo>
                  <a:lnTo>
                    <a:pt x="3709203" y="1784415"/>
                  </a:lnTo>
                  <a:lnTo>
                    <a:pt x="3538695" y="1877305"/>
                  </a:lnTo>
                  <a:lnTo>
                    <a:pt x="3371254" y="1965426"/>
                  </a:lnTo>
                  <a:lnTo>
                    <a:pt x="3203703" y="2062096"/>
                  </a:lnTo>
                  <a:lnTo>
                    <a:pt x="2334595" y="2596491"/>
                  </a:lnTo>
                  <a:lnTo>
                    <a:pt x="2157953" y="2699286"/>
                  </a:lnTo>
                  <a:lnTo>
                    <a:pt x="1995825" y="2799286"/>
                  </a:lnTo>
                  <a:lnTo>
                    <a:pt x="1825367" y="2896631"/>
                  </a:lnTo>
                  <a:lnTo>
                    <a:pt x="1613208" y="3017311"/>
                  </a:lnTo>
                  <a:lnTo>
                    <a:pt x="1454938" y="3113740"/>
                  </a:lnTo>
                  <a:lnTo>
                    <a:pt x="1253646" y="3235954"/>
                  </a:lnTo>
                  <a:lnTo>
                    <a:pt x="955919" y="3403450"/>
                  </a:lnTo>
                  <a:lnTo>
                    <a:pt x="771043" y="3502152"/>
                  </a:lnTo>
                  <a:lnTo>
                    <a:pt x="282417" y="3786495"/>
                  </a:lnTo>
                  <a:lnTo>
                    <a:pt x="155461" y="3855213"/>
                  </a:lnTo>
                  <a:lnTo>
                    <a:pt x="91320" y="3880335"/>
                  </a:lnTo>
                  <a:lnTo>
                    <a:pt x="39832" y="3910927"/>
                  </a:lnTo>
                  <a:lnTo>
                    <a:pt x="24422" y="3915861"/>
                  </a:lnTo>
                  <a:lnTo>
                    <a:pt x="2620" y="3919290"/>
                  </a:lnTo>
                  <a:lnTo>
                    <a:pt x="1379" y="3917632"/>
                  </a:lnTo>
                  <a:lnTo>
                    <a:pt x="0" y="3910911"/>
                  </a:lnTo>
                  <a:lnTo>
                    <a:pt x="4275" y="3896944"/>
                  </a:lnTo>
                  <a:lnTo>
                    <a:pt x="7982" y="3888095"/>
                  </a:lnTo>
                  <a:lnTo>
                    <a:pt x="48394" y="3837454"/>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SMARTInkAnnotation94"/>
            <p:cNvSpPr/>
            <p:nvPr/>
          </p:nvSpPr>
          <p:spPr bwMode="auto">
            <a:xfrm>
              <a:off x="8929631" y="11071106"/>
              <a:ext cx="501257" cy="326845"/>
            </a:xfrm>
            <a:custGeom>
              <a:avLst/>
              <a:gdLst/>
              <a:ahLst/>
              <a:cxnLst/>
              <a:rect l="0" t="0" r="0" b="0"/>
              <a:pathLst>
                <a:path w="501257" h="326845">
                  <a:moveTo>
                    <a:pt x="246498" y="0"/>
                  </a:moveTo>
                  <a:lnTo>
                    <a:pt x="232291" y="0"/>
                  </a:lnTo>
                  <a:lnTo>
                    <a:pt x="221919" y="8743"/>
                  </a:lnTo>
                  <a:lnTo>
                    <a:pt x="212352" y="17916"/>
                  </a:lnTo>
                  <a:lnTo>
                    <a:pt x="207236" y="22925"/>
                  </a:lnTo>
                  <a:lnTo>
                    <a:pt x="201990" y="29924"/>
                  </a:lnTo>
                  <a:lnTo>
                    <a:pt x="196659" y="38251"/>
                  </a:lnTo>
                  <a:lnTo>
                    <a:pt x="191273" y="47462"/>
                  </a:lnTo>
                  <a:lnTo>
                    <a:pt x="185850" y="55433"/>
                  </a:lnTo>
                  <a:lnTo>
                    <a:pt x="180400" y="62576"/>
                  </a:lnTo>
                  <a:lnTo>
                    <a:pt x="174935" y="69169"/>
                  </a:lnTo>
                  <a:lnTo>
                    <a:pt x="167624" y="75395"/>
                  </a:lnTo>
                  <a:lnTo>
                    <a:pt x="159083" y="81375"/>
                  </a:lnTo>
                  <a:lnTo>
                    <a:pt x="149723" y="87191"/>
                  </a:lnTo>
                  <a:lnTo>
                    <a:pt x="141650" y="96560"/>
                  </a:lnTo>
                  <a:lnTo>
                    <a:pt x="134435" y="108295"/>
                  </a:lnTo>
                  <a:lnTo>
                    <a:pt x="127791" y="121610"/>
                  </a:lnTo>
                  <a:lnTo>
                    <a:pt x="119696" y="132316"/>
                  </a:lnTo>
                  <a:lnTo>
                    <a:pt x="110633" y="141284"/>
                  </a:lnTo>
                  <a:lnTo>
                    <a:pt x="100925" y="149092"/>
                  </a:lnTo>
                  <a:lnTo>
                    <a:pt x="90786" y="157958"/>
                  </a:lnTo>
                  <a:lnTo>
                    <a:pt x="80359" y="167529"/>
                  </a:lnTo>
                  <a:lnTo>
                    <a:pt x="69742" y="177569"/>
                  </a:lnTo>
                  <a:lnTo>
                    <a:pt x="60831" y="187924"/>
                  </a:lnTo>
                  <a:lnTo>
                    <a:pt x="53056" y="198488"/>
                  </a:lnTo>
                  <a:lnTo>
                    <a:pt x="46041" y="209189"/>
                  </a:lnTo>
                  <a:lnTo>
                    <a:pt x="39531" y="218154"/>
                  </a:lnTo>
                  <a:lnTo>
                    <a:pt x="33357" y="225961"/>
                  </a:lnTo>
                  <a:lnTo>
                    <a:pt x="27408" y="232995"/>
                  </a:lnTo>
                  <a:lnTo>
                    <a:pt x="21609" y="239516"/>
                  </a:lnTo>
                  <a:lnTo>
                    <a:pt x="10277" y="251639"/>
                  </a:lnTo>
                  <a:lnTo>
                    <a:pt x="6521" y="257435"/>
                  </a:lnTo>
                  <a:lnTo>
                    <a:pt x="4018" y="263129"/>
                  </a:lnTo>
                  <a:lnTo>
                    <a:pt x="2348" y="268755"/>
                  </a:lnTo>
                  <a:lnTo>
                    <a:pt x="1236" y="274336"/>
                  </a:lnTo>
                  <a:lnTo>
                    <a:pt x="494" y="279886"/>
                  </a:lnTo>
                  <a:lnTo>
                    <a:pt x="0" y="285416"/>
                  </a:lnTo>
                  <a:lnTo>
                    <a:pt x="1503" y="290933"/>
                  </a:lnTo>
                  <a:lnTo>
                    <a:pt x="4339" y="296441"/>
                  </a:lnTo>
                  <a:lnTo>
                    <a:pt x="8062" y="301944"/>
                  </a:lnTo>
                  <a:lnTo>
                    <a:pt x="12378" y="305612"/>
                  </a:lnTo>
                  <a:lnTo>
                    <a:pt x="17089" y="308058"/>
                  </a:lnTo>
                  <a:lnTo>
                    <a:pt x="29044" y="312605"/>
                  </a:lnTo>
                  <a:lnTo>
                    <a:pt x="37366" y="316380"/>
                  </a:lnTo>
                  <a:lnTo>
                    <a:pt x="46580" y="320727"/>
                  </a:lnTo>
                  <a:lnTo>
                    <a:pt x="56388" y="323624"/>
                  </a:lnTo>
                  <a:lnTo>
                    <a:pt x="66594" y="325555"/>
                  </a:lnTo>
                  <a:lnTo>
                    <a:pt x="77065" y="326844"/>
                  </a:lnTo>
                  <a:lnTo>
                    <a:pt x="87712" y="325872"/>
                  </a:lnTo>
                  <a:lnTo>
                    <a:pt x="98476" y="323394"/>
                  </a:lnTo>
                  <a:lnTo>
                    <a:pt x="109319" y="319912"/>
                  </a:lnTo>
                  <a:lnTo>
                    <a:pt x="122047" y="317591"/>
                  </a:lnTo>
                  <a:lnTo>
                    <a:pt x="136032" y="316043"/>
                  </a:lnTo>
                  <a:lnTo>
                    <a:pt x="150855" y="315011"/>
                  </a:lnTo>
                  <a:lnTo>
                    <a:pt x="166237" y="314324"/>
                  </a:lnTo>
                  <a:lnTo>
                    <a:pt x="197993" y="313560"/>
                  </a:lnTo>
                  <a:lnTo>
                    <a:pt x="214161" y="311526"/>
                  </a:lnTo>
                  <a:lnTo>
                    <a:pt x="230439" y="308340"/>
                  </a:lnTo>
                  <a:lnTo>
                    <a:pt x="246792" y="304386"/>
                  </a:lnTo>
                  <a:lnTo>
                    <a:pt x="263193" y="301749"/>
                  </a:lnTo>
                  <a:lnTo>
                    <a:pt x="279627" y="299992"/>
                  </a:lnTo>
                  <a:lnTo>
                    <a:pt x="296083" y="298821"/>
                  </a:lnTo>
                  <a:lnTo>
                    <a:pt x="312552" y="296209"/>
                  </a:lnTo>
                  <a:lnTo>
                    <a:pt x="329032" y="292638"/>
                  </a:lnTo>
                  <a:lnTo>
                    <a:pt x="345518" y="288428"/>
                  </a:lnTo>
                  <a:lnTo>
                    <a:pt x="360176" y="285621"/>
                  </a:lnTo>
                  <a:lnTo>
                    <a:pt x="373614" y="283750"/>
                  </a:lnTo>
                  <a:lnTo>
                    <a:pt x="386239" y="282502"/>
                  </a:lnTo>
                  <a:lnTo>
                    <a:pt x="398321" y="281670"/>
                  </a:lnTo>
                  <a:lnTo>
                    <a:pt x="410043" y="281115"/>
                  </a:lnTo>
                  <a:lnTo>
                    <a:pt x="439171" y="280335"/>
                  </a:lnTo>
                  <a:lnTo>
                    <a:pt x="488278" y="280020"/>
                  </a:lnTo>
                  <a:lnTo>
                    <a:pt x="501256" y="280010"/>
                  </a:lnTo>
                  <a:lnTo>
                    <a:pt x="493985" y="280007"/>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SMARTInkAnnotation95"/>
            <p:cNvSpPr/>
            <p:nvPr/>
          </p:nvSpPr>
          <p:spPr bwMode="auto">
            <a:xfrm>
              <a:off x="7002849" y="10840538"/>
              <a:ext cx="3014731" cy="2320498"/>
            </a:xfrm>
            <a:custGeom>
              <a:avLst/>
              <a:gdLst/>
              <a:ahLst/>
              <a:cxnLst/>
              <a:rect l="0" t="0" r="0" b="0"/>
              <a:pathLst>
                <a:path w="3014731" h="2320498">
                  <a:moveTo>
                    <a:pt x="176884" y="1004705"/>
                  </a:moveTo>
                  <a:lnTo>
                    <a:pt x="176884" y="981779"/>
                  </a:lnTo>
                  <a:lnTo>
                    <a:pt x="197253" y="900531"/>
                  </a:lnTo>
                  <a:lnTo>
                    <a:pt x="216146" y="838937"/>
                  </a:lnTo>
                  <a:lnTo>
                    <a:pt x="239365" y="772073"/>
                  </a:lnTo>
                  <a:lnTo>
                    <a:pt x="267097" y="711486"/>
                  </a:lnTo>
                  <a:lnTo>
                    <a:pt x="298536" y="649002"/>
                  </a:lnTo>
                  <a:lnTo>
                    <a:pt x="332904" y="593073"/>
                  </a:lnTo>
                  <a:lnTo>
                    <a:pt x="375271" y="530952"/>
                  </a:lnTo>
                  <a:lnTo>
                    <a:pt x="415527" y="468013"/>
                  </a:lnTo>
                  <a:lnTo>
                    <a:pt x="470434" y="411949"/>
                  </a:lnTo>
                  <a:lnTo>
                    <a:pt x="524181" y="351618"/>
                  </a:lnTo>
                  <a:lnTo>
                    <a:pt x="607108" y="281118"/>
                  </a:lnTo>
                  <a:lnTo>
                    <a:pt x="694104" y="214321"/>
                  </a:lnTo>
                  <a:lnTo>
                    <a:pt x="768686" y="164750"/>
                  </a:lnTo>
                  <a:lnTo>
                    <a:pt x="840078" y="124035"/>
                  </a:lnTo>
                  <a:lnTo>
                    <a:pt x="916432" y="88789"/>
                  </a:lnTo>
                  <a:lnTo>
                    <a:pt x="997108" y="63909"/>
                  </a:lnTo>
                  <a:lnTo>
                    <a:pt x="1079065" y="44946"/>
                  </a:lnTo>
                  <a:lnTo>
                    <a:pt x="1258055" y="11048"/>
                  </a:lnTo>
                  <a:lnTo>
                    <a:pt x="1350909" y="3254"/>
                  </a:lnTo>
                  <a:lnTo>
                    <a:pt x="1439326" y="947"/>
                  </a:lnTo>
                  <a:lnTo>
                    <a:pt x="1728025" y="0"/>
                  </a:lnTo>
                  <a:lnTo>
                    <a:pt x="1818106" y="8725"/>
                  </a:lnTo>
                  <a:lnTo>
                    <a:pt x="1942001" y="16751"/>
                  </a:lnTo>
                  <a:lnTo>
                    <a:pt x="2030405" y="29143"/>
                  </a:lnTo>
                  <a:lnTo>
                    <a:pt x="2123615" y="44406"/>
                  </a:lnTo>
                  <a:lnTo>
                    <a:pt x="2238158" y="65958"/>
                  </a:lnTo>
                  <a:lnTo>
                    <a:pt x="2321440" y="87239"/>
                  </a:lnTo>
                  <a:lnTo>
                    <a:pt x="2399282" y="111845"/>
                  </a:lnTo>
                  <a:lnTo>
                    <a:pt x="2491278" y="145300"/>
                  </a:lnTo>
                  <a:lnTo>
                    <a:pt x="2580065" y="188984"/>
                  </a:lnTo>
                  <a:lnTo>
                    <a:pt x="2663328" y="243706"/>
                  </a:lnTo>
                  <a:lnTo>
                    <a:pt x="2733278" y="299046"/>
                  </a:lnTo>
                  <a:lnTo>
                    <a:pt x="2788716" y="362849"/>
                  </a:lnTo>
                  <a:lnTo>
                    <a:pt x="2840950" y="423441"/>
                  </a:lnTo>
                  <a:lnTo>
                    <a:pt x="2887425" y="495644"/>
                  </a:lnTo>
                  <a:lnTo>
                    <a:pt x="2919383" y="560291"/>
                  </a:lnTo>
                  <a:lnTo>
                    <a:pt x="2944931" y="609491"/>
                  </a:lnTo>
                  <a:lnTo>
                    <a:pt x="2969987" y="675302"/>
                  </a:lnTo>
                  <a:lnTo>
                    <a:pt x="2978257" y="733446"/>
                  </a:lnTo>
                  <a:lnTo>
                    <a:pt x="2989465" y="797038"/>
                  </a:lnTo>
                  <a:lnTo>
                    <a:pt x="3004398" y="853498"/>
                  </a:lnTo>
                  <a:lnTo>
                    <a:pt x="3011674" y="913743"/>
                  </a:lnTo>
                  <a:lnTo>
                    <a:pt x="3013830" y="977956"/>
                  </a:lnTo>
                  <a:lnTo>
                    <a:pt x="3014730" y="1232049"/>
                  </a:lnTo>
                  <a:lnTo>
                    <a:pt x="3005977" y="1283749"/>
                  </a:lnTo>
                  <a:lnTo>
                    <a:pt x="2986595" y="1348574"/>
                  </a:lnTo>
                  <a:lnTo>
                    <a:pt x="2954184" y="1432628"/>
                  </a:lnTo>
                  <a:lnTo>
                    <a:pt x="2943217" y="1457819"/>
                  </a:lnTo>
                  <a:lnTo>
                    <a:pt x="2917975" y="1492578"/>
                  </a:lnTo>
                  <a:lnTo>
                    <a:pt x="2860926" y="1553026"/>
                  </a:lnTo>
                  <a:lnTo>
                    <a:pt x="2799197" y="1606332"/>
                  </a:lnTo>
                  <a:lnTo>
                    <a:pt x="2699667" y="1668120"/>
                  </a:lnTo>
                  <a:lnTo>
                    <a:pt x="2612945" y="1730331"/>
                  </a:lnTo>
                  <a:lnTo>
                    <a:pt x="2538410" y="1770365"/>
                  </a:lnTo>
                  <a:lnTo>
                    <a:pt x="2449514" y="1822896"/>
                  </a:lnTo>
                  <a:lnTo>
                    <a:pt x="2362271" y="1876080"/>
                  </a:lnTo>
                  <a:lnTo>
                    <a:pt x="2296386" y="1909903"/>
                  </a:lnTo>
                  <a:lnTo>
                    <a:pt x="2224327" y="1943237"/>
                  </a:lnTo>
                  <a:lnTo>
                    <a:pt x="2035268" y="2025863"/>
                  </a:lnTo>
                  <a:lnTo>
                    <a:pt x="1953673" y="2058829"/>
                  </a:lnTo>
                  <a:lnTo>
                    <a:pt x="1650509" y="2174144"/>
                  </a:lnTo>
                  <a:lnTo>
                    <a:pt x="1557790" y="2202205"/>
                  </a:lnTo>
                  <a:lnTo>
                    <a:pt x="1461586" y="2226878"/>
                  </a:lnTo>
                  <a:lnTo>
                    <a:pt x="1224795" y="2283666"/>
                  </a:lnTo>
                  <a:lnTo>
                    <a:pt x="1135152" y="2300906"/>
                  </a:lnTo>
                  <a:lnTo>
                    <a:pt x="1046425" y="2312837"/>
                  </a:lnTo>
                  <a:lnTo>
                    <a:pt x="958104" y="2318141"/>
                  </a:lnTo>
                  <a:lnTo>
                    <a:pt x="874853" y="2320497"/>
                  </a:lnTo>
                  <a:lnTo>
                    <a:pt x="795076" y="2319715"/>
                  </a:lnTo>
                  <a:lnTo>
                    <a:pt x="716845" y="2313267"/>
                  </a:lnTo>
                  <a:lnTo>
                    <a:pt x="639299" y="2299420"/>
                  </a:lnTo>
                  <a:lnTo>
                    <a:pt x="562060" y="2281066"/>
                  </a:lnTo>
                  <a:lnTo>
                    <a:pt x="484955" y="2260707"/>
                  </a:lnTo>
                  <a:lnTo>
                    <a:pt x="412799" y="2234579"/>
                  </a:lnTo>
                  <a:lnTo>
                    <a:pt x="345899" y="2204664"/>
                  </a:lnTo>
                  <a:lnTo>
                    <a:pt x="258535" y="2155126"/>
                  </a:lnTo>
                  <a:lnTo>
                    <a:pt x="185393" y="2093068"/>
                  </a:lnTo>
                  <a:lnTo>
                    <a:pt x="139723" y="2043554"/>
                  </a:lnTo>
                  <a:lnTo>
                    <a:pt x="99872" y="1991046"/>
                  </a:lnTo>
                  <a:lnTo>
                    <a:pt x="65660" y="1935378"/>
                  </a:lnTo>
                  <a:lnTo>
                    <a:pt x="38234" y="1874034"/>
                  </a:lnTo>
                  <a:lnTo>
                    <a:pt x="18711" y="1805289"/>
                  </a:lnTo>
                  <a:lnTo>
                    <a:pt x="10938" y="1769020"/>
                  </a:lnTo>
                  <a:lnTo>
                    <a:pt x="5757" y="1732031"/>
                  </a:lnTo>
                  <a:lnTo>
                    <a:pt x="2302" y="1694562"/>
                  </a:lnTo>
                  <a:lnTo>
                    <a:pt x="0" y="1656771"/>
                  </a:lnTo>
                  <a:lnTo>
                    <a:pt x="297" y="1618767"/>
                  </a:lnTo>
                  <a:lnTo>
                    <a:pt x="2329" y="1580619"/>
                  </a:lnTo>
                  <a:lnTo>
                    <a:pt x="5516" y="1542376"/>
                  </a:lnTo>
                  <a:lnTo>
                    <a:pt x="11309" y="1504070"/>
                  </a:lnTo>
                  <a:lnTo>
                    <a:pt x="18836" y="1465723"/>
                  </a:lnTo>
                  <a:lnTo>
                    <a:pt x="27521" y="1427347"/>
                  </a:lnTo>
                  <a:lnTo>
                    <a:pt x="38811" y="1388952"/>
                  </a:lnTo>
                  <a:lnTo>
                    <a:pt x="51837" y="1350544"/>
                  </a:lnTo>
                  <a:lnTo>
                    <a:pt x="66020" y="1312130"/>
                  </a:lnTo>
                  <a:lnTo>
                    <a:pt x="82810" y="1273709"/>
                  </a:lnTo>
                  <a:lnTo>
                    <a:pt x="101334" y="1235284"/>
                  </a:lnTo>
                  <a:lnTo>
                    <a:pt x="248787" y="943345"/>
                  </a:lnTo>
                  <a:lnTo>
                    <a:pt x="274318" y="901575"/>
                  </a:lnTo>
                  <a:lnTo>
                    <a:pt x="302336" y="860917"/>
                  </a:lnTo>
                  <a:lnTo>
                    <a:pt x="332016" y="821001"/>
                  </a:lnTo>
                  <a:lnTo>
                    <a:pt x="359134" y="779750"/>
                  </a:lnTo>
                  <a:lnTo>
                    <a:pt x="384546" y="737608"/>
                  </a:lnTo>
                  <a:lnTo>
                    <a:pt x="457369" y="609400"/>
                  </a:lnTo>
                </a:path>
              </a:pathLst>
            </a:cu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005">
                                            <p:txEl>
                                              <p:pRg st="0" end="0"/>
                                            </p:txEl>
                                          </p:spTgt>
                                        </p:tgtEl>
                                        <p:attrNameLst>
                                          <p:attrName>style.visibility</p:attrName>
                                        </p:attrNameLst>
                                      </p:cBhvr>
                                      <p:to>
                                        <p:strVal val="visible"/>
                                      </p:to>
                                    </p:set>
                                    <p:animEffect transition="in" filter="dissolve">
                                      <p:cBhvr>
                                        <p:cTn id="7" dur="500"/>
                                        <p:tgtEl>
                                          <p:spTgt spid="5120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005">
                                            <p:txEl>
                                              <p:pRg st="2" end="2"/>
                                            </p:txEl>
                                          </p:spTgt>
                                        </p:tgtEl>
                                        <p:attrNameLst>
                                          <p:attrName>style.visibility</p:attrName>
                                        </p:attrNameLst>
                                      </p:cBhvr>
                                      <p:to>
                                        <p:strVal val="visible"/>
                                      </p:to>
                                    </p:set>
                                    <p:animEffect transition="in" filter="dissolve">
                                      <p:cBhvr>
                                        <p:cTn id="12" dur="500"/>
                                        <p:tgtEl>
                                          <p:spTgt spid="51200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005">
                                            <p:txEl>
                                              <p:pRg st="3" end="3"/>
                                            </p:txEl>
                                          </p:spTgt>
                                        </p:tgtEl>
                                        <p:attrNameLst>
                                          <p:attrName>style.visibility</p:attrName>
                                        </p:attrNameLst>
                                      </p:cBhvr>
                                      <p:to>
                                        <p:strVal val="visible"/>
                                      </p:to>
                                    </p:set>
                                    <p:animEffect transition="in" filter="dissolve">
                                      <p:cBhvr>
                                        <p:cTn id="17" dur="500"/>
                                        <p:tgtEl>
                                          <p:spTgt spid="51200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005">
                                            <p:txEl>
                                              <p:pRg st="4" end="4"/>
                                            </p:txEl>
                                          </p:spTgt>
                                        </p:tgtEl>
                                        <p:attrNameLst>
                                          <p:attrName>style.visibility</p:attrName>
                                        </p:attrNameLst>
                                      </p:cBhvr>
                                      <p:to>
                                        <p:strVal val="visible"/>
                                      </p:to>
                                    </p:set>
                                    <p:animEffect transition="in" filter="dissolve">
                                      <p:cBhvr>
                                        <p:cTn id="22" dur="500"/>
                                        <p:tgtEl>
                                          <p:spTgt spid="51200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005">
                                            <p:txEl>
                                              <p:pRg st="5" end="5"/>
                                            </p:txEl>
                                          </p:spTgt>
                                        </p:tgtEl>
                                        <p:attrNameLst>
                                          <p:attrName>style.visibility</p:attrName>
                                        </p:attrNameLst>
                                      </p:cBhvr>
                                      <p:to>
                                        <p:strVal val="visible"/>
                                      </p:to>
                                    </p:set>
                                    <p:animEffect transition="in" filter="dissolve">
                                      <p:cBhvr>
                                        <p:cTn id="27" dur="500"/>
                                        <p:tgtEl>
                                          <p:spTgt spid="51200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005">
                                            <p:txEl>
                                              <p:pRg st="7" end="7"/>
                                            </p:txEl>
                                          </p:spTgt>
                                        </p:tgtEl>
                                        <p:attrNameLst>
                                          <p:attrName>style.visibility</p:attrName>
                                        </p:attrNameLst>
                                      </p:cBhvr>
                                      <p:to>
                                        <p:strVal val="visible"/>
                                      </p:to>
                                    </p:set>
                                    <p:animEffect transition="in" filter="dissolve">
                                      <p:cBhvr>
                                        <p:cTn id="32" dur="500"/>
                                        <p:tgtEl>
                                          <p:spTgt spid="51200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0825" y="188913"/>
            <a:ext cx="8605838" cy="863600"/>
          </a:xfrm>
        </p:spPr>
        <p:txBody>
          <a:bodyPr/>
          <a:lstStyle/>
          <a:p>
            <a:pPr eaLnBrk="1" hangingPunct="1"/>
            <a:r>
              <a:rPr lang="en-US" smtClean="0"/>
              <a:t>Little’s Law: Examples</a:t>
            </a:r>
          </a:p>
        </p:txBody>
      </p:sp>
      <p:sp>
        <p:nvSpPr>
          <p:cNvPr id="512005" name="Rectangle 5"/>
          <p:cNvSpPr>
            <a:spLocks noChangeArrowheads="1"/>
          </p:cNvSpPr>
          <p:nvPr/>
        </p:nvSpPr>
        <p:spPr bwMode="auto">
          <a:xfrm>
            <a:off x="468313" y="1341438"/>
            <a:ext cx="8675687" cy="5516562"/>
          </a:xfrm>
          <a:prstGeom prst="rect">
            <a:avLst/>
          </a:prstGeom>
          <a:noFill/>
          <a:ln w="9525">
            <a:noFill/>
            <a:miter lim="800000"/>
            <a:headEnd/>
            <a:tailEnd/>
          </a:ln>
        </p:spPr>
        <p:txBody>
          <a:bodyPr lIns="92075" tIns="46038" rIns="92075" bIns="46038"/>
          <a:lstStyle/>
          <a:p>
            <a:pPr marL="342900" indent="-342900" eaLnBrk="0" hangingPunct="0">
              <a:spcBef>
                <a:spcPct val="20000"/>
              </a:spcBef>
              <a:buClr>
                <a:srgbClr val="000000"/>
              </a:buClr>
              <a:buSzPct val="80000"/>
            </a:pPr>
            <a:r>
              <a:rPr lang="en-US" sz="2400" dirty="0" smtClean="0">
                <a:solidFill>
                  <a:srgbClr val="00B050"/>
                </a:solidFill>
                <a:latin typeface="Times New Roman" pitchFamily="18" charset="0"/>
              </a:rPr>
              <a:t>I=2000 garage doors</a:t>
            </a:r>
            <a:r>
              <a:rPr lang="en-US" sz="2400" dirty="0">
                <a:solidFill>
                  <a:srgbClr val="00B050"/>
                </a:solidFill>
                <a:latin typeface="Times New Roman" pitchFamily="18" charset="0"/>
              </a:rPr>
              <a:t>, with no inventory buildup (i.e. stable </a:t>
            </a:r>
            <a:r>
              <a:rPr lang="en-US" sz="2400" dirty="0" smtClean="0">
                <a:solidFill>
                  <a:srgbClr val="00B050"/>
                </a:solidFill>
                <a:latin typeface="Times New Roman" pitchFamily="18" charset="0"/>
              </a:rPr>
              <a:t>process; always on average we have 2000)</a:t>
            </a:r>
            <a:endParaRPr lang="en-US" sz="2400" dirty="0">
              <a:solidFill>
                <a:srgbClr val="00B050"/>
              </a:solidFill>
              <a:latin typeface="Times New Roman" pitchFamily="18" charset="0"/>
            </a:endParaRPr>
          </a:p>
          <a:p>
            <a:pPr marL="342900" indent="-342900" eaLnBrk="0" hangingPunct="0">
              <a:spcBef>
                <a:spcPct val="20000"/>
              </a:spcBef>
              <a:buClr>
                <a:srgbClr val="000000"/>
              </a:buClr>
              <a:buSzPct val="80000"/>
            </a:pPr>
            <a:r>
              <a:rPr lang="en-US" sz="2400" dirty="0">
                <a:solidFill>
                  <a:srgbClr val="00B050"/>
                </a:solidFill>
                <a:latin typeface="Times New Roman" pitchFamily="18" charset="0"/>
              </a:rPr>
              <a:t>R=1000 </a:t>
            </a:r>
            <a:r>
              <a:rPr lang="en-US" sz="2400" dirty="0" smtClean="0">
                <a:solidFill>
                  <a:srgbClr val="00B050"/>
                </a:solidFill>
                <a:latin typeface="Times New Roman" pitchFamily="18" charset="0"/>
              </a:rPr>
              <a:t>garage doors/week</a:t>
            </a:r>
            <a:r>
              <a:rPr lang="en-US" sz="2400" dirty="0">
                <a:solidFill>
                  <a:srgbClr val="00B050"/>
                </a:solidFill>
                <a:latin typeface="Times New Roman" pitchFamily="18" charset="0"/>
              </a:rPr>
              <a:t>. Each </a:t>
            </a:r>
            <a:r>
              <a:rPr lang="en-US" sz="2400" dirty="0" smtClean="0">
                <a:solidFill>
                  <a:srgbClr val="00B050"/>
                </a:solidFill>
                <a:latin typeface="Times New Roman" pitchFamily="18" charset="0"/>
              </a:rPr>
              <a:t>garage door costs </a:t>
            </a:r>
            <a:r>
              <a:rPr lang="en-US" sz="2400" dirty="0">
                <a:solidFill>
                  <a:srgbClr val="00B050"/>
                </a:solidFill>
                <a:latin typeface="Times New Roman" pitchFamily="18" charset="0"/>
              </a:rPr>
              <a:t>$3,300 to produce. </a:t>
            </a:r>
          </a:p>
          <a:p>
            <a:pPr marL="342900" indent="-342900" eaLnBrk="0" hangingPunct="0">
              <a:spcBef>
                <a:spcPct val="20000"/>
              </a:spcBef>
              <a:buClr>
                <a:srgbClr val="000000"/>
              </a:buClr>
              <a:buSzPct val="80000"/>
            </a:pPr>
            <a:r>
              <a:rPr lang="en-US" sz="2400" dirty="0" smtClean="0">
                <a:latin typeface="Times New Roman" pitchFamily="18" charset="0"/>
              </a:rPr>
              <a:t>What is the Average Flow Time for $1? </a:t>
            </a:r>
          </a:p>
          <a:p>
            <a:pPr marL="342900" indent="-342900" eaLnBrk="0" hangingPunct="0">
              <a:spcBef>
                <a:spcPct val="20000"/>
              </a:spcBef>
              <a:buClr>
                <a:srgbClr val="000000"/>
              </a:buClr>
              <a:buSzPct val="80000"/>
              <a:buFont typeface="Wingdings" pitchFamily="2" charset="2"/>
              <a:buNone/>
            </a:pPr>
            <a:endParaRPr lang="en-US" sz="2400" dirty="0">
              <a:latin typeface="Times New Roman" pitchFamily="18" charset="0"/>
            </a:endParaRPr>
          </a:p>
          <a:p>
            <a:pPr marL="342900" indent="-342900" eaLnBrk="0" hangingPunct="0">
              <a:spcBef>
                <a:spcPct val="20000"/>
              </a:spcBef>
              <a:buClr>
                <a:srgbClr val="000000"/>
              </a:buClr>
              <a:buSzPct val="80000"/>
              <a:buFont typeface="Wingdings" pitchFamily="2" charset="2"/>
              <a:buNone/>
            </a:pPr>
            <a:r>
              <a:rPr lang="en-US" sz="2400" dirty="0">
                <a:solidFill>
                  <a:srgbClr val="00B050"/>
                </a:solidFill>
                <a:latin typeface="Times New Roman" pitchFamily="18" charset="0"/>
              </a:rPr>
              <a:t>We can translate </a:t>
            </a:r>
            <a:r>
              <a:rPr lang="en-US" sz="2400" dirty="0" smtClean="0">
                <a:solidFill>
                  <a:srgbClr val="00B050"/>
                </a:solidFill>
                <a:latin typeface="Times New Roman" pitchFamily="18" charset="0"/>
              </a:rPr>
              <a:t>volumes into </a:t>
            </a:r>
            <a:r>
              <a:rPr lang="en-US" sz="2400" dirty="0">
                <a:solidFill>
                  <a:srgbClr val="00B050"/>
                </a:solidFill>
                <a:latin typeface="Times New Roman" pitchFamily="18" charset="0"/>
              </a:rPr>
              <a:t>$</a:t>
            </a:r>
          </a:p>
          <a:p>
            <a:pPr marL="342900" indent="-342900" eaLnBrk="0" hangingPunct="0">
              <a:spcBef>
                <a:spcPct val="20000"/>
              </a:spcBef>
              <a:buClr>
                <a:srgbClr val="000000"/>
              </a:buClr>
              <a:buSzPct val="80000"/>
              <a:buFont typeface="Wingdings" pitchFamily="2" charset="2"/>
              <a:buNone/>
            </a:pPr>
            <a:r>
              <a:rPr lang="en-US" sz="2400" dirty="0">
                <a:solidFill>
                  <a:srgbClr val="00B050"/>
                </a:solidFill>
                <a:latin typeface="Times New Roman" pitchFamily="18" charset="0"/>
              </a:rPr>
              <a:t>I  = 2,000(3,300) = $6,600,000 tied up in inventory (average).</a:t>
            </a:r>
          </a:p>
          <a:p>
            <a:pPr marL="342900" indent="-342900" eaLnBrk="0" hangingPunct="0">
              <a:spcBef>
                <a:spcPct val="20000"/>
              </a:spcBef>
              <a:buClr>
                <a:srgbClr val="000000"/>
              </a:buClr>
              <a:buSzPct val="80000"/>
              <a:buFont typeface="Wingdings" pitchFamily="2" charset="2"/>
              <a:buNone/>
            </a:pPr>
            <a:r>
              <a:rPr lang="en-US" sz="2400" dirty="0">
                <a:solidFill>
                  <a:srgbClr val="00B050"/>
                </a:solidFill>
                <a:latin typeface="Times New Roman" pitchFamily="18" charset="0"/>
              </a:rPr>
              <a:t>R = 1,000(3,300) = $3,300,000/week.</a:t>
            </a:r>
          </a:p>
          <a:p>
            <a:pPr marL="342900" indent="-342900" eaLnBrk="0" hangingPunct="0">
              <a:spcBef>
                <a:spcPct val="20000"/>
              </a:spcBef>
              <a:buClr>
                <a:srgbClr val="000000"/>
              </a:buClr>
              <a:buSzPct val="80000"/>
            </a:pPr>
            <a:endParaRPr lang="en-US" sz="2400" dirty="0">
              <a:solidFill>
                <a:srgbClr val="C00000"/>
              </a:solidFill>
              <a:latin typeface="Times New Roman" pitchFamily="18" charset="0"/>
            </a:endParaRPr>
          </a:p>
          <a:p>
            <a:pPr marL="342900" indent="-342900" eaLnBrk="0" hangingPunct="0">
              <a:spcBef>
                <a:spcPct val="20000"/>
              </a:spcBef>
              <a:buClr>
                <a:srgbClr val="000000"/>
              </a:buClr>
              <a:buSzPct val="80000"/>
            </a:pPr>
            <a:r>
              <a:rPr lang="en-US" sz="3200" dirty="0">
                <a:solidFill>
                  <a:srgbClr val="C00000"/>
                </a:solidFill>
                <a:latin typeface="Times New Roman" pitchFamily="18" charset="0"/>
              </a:rPr>
              <a:t>I=RT </a:t>
            </a:r>
            <a:r>
              <a:rPr lang="en-US" sz="3200" dirty="0">
                <a:solidFill>
                  <a:srgbClr val="C00000"/>
                </a:solidFill>
                <a:latin typeface="Times New Roman" pitchFamily="18" charset="0"/>
                <a:sym typeface="Wingdings" pitchFamily="2" charset="2"/>
              </a:rPr>
              <a:t> </a:t>
            </a:r>
            <a:r>
              <a:rPr lang="en-US" sz="3200" dirty="0">
                <a:solidFill>
                  <a:srgbClr val="C00000"/>
                </a:solidFill>
                <a:latin typeface="Times New Roman" pitchFamily="18" charset="0"/>
              </a:rPr>
              <a:t>T=I/R </a:t>
            </a:r>
          </a:p>
          <a:p>
            <a:pPr marL="342900" indent="-342900" eaLnBrk="0" hangingPunct="0">
              <a:spcBef>
                <a:spcPct val="20000"/>
              </a:spcBef>
              <a:buClr>
                <a:srgbClr val="000000"/>
              </a:buClr>
              <a:buSzPct val="80000"/>
            </a:pPr>
            <a:r>
              <a:rPr lang="en-US" sz="3200" dirty="0">
                <a:solidFill>
                  <a:srgbClr val="C00000"/>
                </a:solidFill>
                <a:latin typeface="Times New Roman" pitchFamily="18" charset="0"/>
              </a:rPr>
              <a:t>T = 6,600,000/3,300,000 = 2 weeks</a:t>
            </a:r>
            <a:r>
              <a:rPr lang="en-US" sz="3200" dirty="0" smtClean="0">
                <a:solidFill>
                  <a:srgbClr val="C00000"/>
                </a:solidFill>
                <a:latin typeface="Times New Roman" pitchFamily="18" charset="0"/>
              </a:rPr>
              <a:t>.</a:t>
            </a:r>
            <a:endParaRPr lang="en-US" sz="3200" dirty="0">
              <a:solidFill>
                <a:srgbClr val="C00000"/>
              </a:solidFill>
              <a:latin typeface="Times New Roman" pitchFamily="18" charset="0"/>
            </a:endParaRPr>
          </a:p>
          <a:p>
            <a:pPr marL="742950" lvl="1" indent="-285750" eaLnBrk="0" hangingPunct="0">
              <a:spcBef>
                <a:spcPct val="20000"/>
              </a:spcBef>
              <a:buClr>
                <a:schemeClr val="tx1"/>
              </a:buClr>
              <a:buFont typeface="Symbol" pitchFamily="18" charset="2"/>
              <a:buNone/>
            </a:pPr>
            <a:endParaRPr lang="en-US" sz="2400"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005">
                                            <p:txEl>
                                              <p:pRg st="0" end="0"/>
                                            </p:txEl>
                                          </p:spTgt>
                                        </p:tgtEl>
                                        <p:attrNameLst>
                                          <p:attrName>style.visibility</p:attrName>
                                        </p:attrNameLst>
                                      </p:cBhvr>
                                      <p:to>
                                        <p:strVal val="visible"/>
                                      </p:to>
                                    </p:set>
                                    <p:animEffect transition="in" filter="dissolve">
                                      <p:cBhvr>
                                        <p:cTn id="7" dur="500"/>
                                        <p:tgtEl>
                                          <p:spTgt spid="5120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005">
                                            <p:txEl>
                                              <p:pRg st="1" end="1"/>
                                            </p:txEl>
                                          </p:spTgt>
                                        </p:tgtEl>
                                        <p:attrNameLst>
                                          <p:attrName>style.visibility</p:attrName>
                                        </p:attrNameLst>
                                      </p:cBhvr>
                                      <p:to>
                                        <p:strVal val="visible"/>
                                      </p:to>
                                    </p:set>
                                    <p:animEffect transition="in" filter="dissolve">
                                      <p:cBhvr>
                                        <p:cTn id="12" dur="500"/>
                                        <p:tgtEl>
                                          <p:spTgt spid="5120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005">
                                            <p:txEl>
                                              <p:pRg st="2" end="2"/>
                                            </p:txEl>
                                          </p:spTgt>
                                        </p:tgtEl>
                                        <p:attrNameLst>
                                          <p:attrName>style.visibility</p:attrName>
                                        </p:attrNameLst>
                                      </p:cBhvr>
                                      <p:to>
                                        <p:strVal val="visible"/>
                                      </p:to>
                                    </p:set>
                                    <p:animEffect transition="in" filter="dissolve">
                                      <p:cBhvr>
                                        <p:cTn id="17" dur="500"/>
                                        <p:tgtEl>
                                          <p:spTgt spid="5120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005">
                                            <p:txEl>
                                              <p:pRg st="4" end="4"/>
                                            </p:txEl>
                                          </p:spTgt>
                                        </p:tgtEl>
                                        <p:attrNameLst>
                                          <p:attrName>style.visibility</p:attrName>
                                        </p:attrNameLst>
                                      </p:cBhvr>
                                      <p:to>
                                        <p:strVal val="visible"/>
                                      </p:to>
                                    </p:set>
                                    <p:animEffect transition="in" filter="dissolve">
                                      <p:cBhvr>
                                        <p:cTn id="22" dur="500"/>
                                        <p:tgtEl>
                                          <p:spTgt spid="51200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12005">
                                            <p:txEl>
                                              <p:pRg st="5" end="5"/>
                                            </p:txEl>
                                          </p:spTgt>
                                        </p:tgtEl>
                                        <p:attrNameLst>
                                          <p:attrName>style.visibility</p:attrName>
                                        </p:attrNameLst>
                                      </p:cBhvr>
                                      <p:to>
                                        <p:strVal val="visible"/>
                                      </p:to>
                                    </p:set>
                                    <p:animEffect transition="in" filter="dissolve">
                                      <p:cBhvr>
                                        <p:cTn id="27" dur="500"/>
                                        <p:tgtEl>
                                          <p:spTgt spid="51200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12005">
                                            <p:txEl>
                                              <p:pRg st="6" end="6"/>
                                            </p:txEl>
                                          </p:spTgt>
                                        </p:tgtEl>
                                        <p:attrNameLst>
                                          <p:attrName>style.visibility</p:attrName>
                                        </p:attrNameLst>
                                      </p:cBhvr>
                                      <p:to>
                                        <p:strVal val="visible"/>
                                      </p:to>
                                    </p:set>
                                    <p:animEffect transition="in" filter="dissolve">
                                      <p:cBhvr>
                                        <p:cTn id="32" dur="500"/>
                                        <p:tgtEl>
                                          <p:spTgt spid="51200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12005">
                                            <p:txEl>
                                              <p:pRg st="8" end="8"/>
                                            </p:txEl>
                                          </p:spTgt>
                                        </p:tgtEl>
                                        <p:attrNameLst>
                                          <p:attrName>style.visibility</p:attrName>
                                        </p:attrNameLst>
                                      </p:cBhvr>
                                      <p:to>
                                        <p:strVal val="visible"/>
                                      </p:to>
                                    </p:set>
                                    <p:animEffect transition="in" filter="dissolve">
                                      <p:cBhvr>
                                        <p:cTn id="37" dur="500"/>
                                        <p:tgtEl>
                                          <p:spTgt spid="51200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12005">
                                            <p:txEl>
                                              <p:pRg st="9" end="9"/>
                                            </p:txEl>
                                          </p:spTgt>
                                        </p:tgtEl>
                                        <p:attrNameLst>
                                          <p:attrName>style.visibility</p:attrName>
                                        </p:attrNameLst>
                                      </p:cBhvr>
                                      <p:to>
                                        <p:strVal val="visible"/>
                                      </p:to>
                                    </p:set>
                                    <p:animEffect transition="in" filter="dissolve">
                                      <p:cBhvr>
                                        <p:cTn id="42" dur="500"/>
                                        <p:tgtEl>
                                          <p:spTgt spid="51200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pPr eaLnBrk="1" hangingPunct="1"/>
            <a:r>
              <a:rPr lang="en-US" dirty="0" smtClean="0"/>
              <a:t>Little’s Law applied to different process flow examples</a:t>
            </a:r>
          </a:p>
        </p:txBody>
      </p:sp>
      <p:sp>
        <p:nvSpPr>
          <p:cNvPr id="603139" name="Rectangle 3"/>
          <p:cNvSpPr>
            <a:spLocks noGrp="1" noChangeArrowheads="1"/>
          </p:cNvSpPr>
          <p:nvPr>
            <p:ph type="body" idx="1"/>
          </p:nvPr>
        </p:nvSpPr>
        <p:spPr>
          <a:xfrm>
            <a:off x="457200" y="1371600"/>
            <a:ext cx="8435975" cy="5260975"/>
          </a:xfrm>
        </p:spPr>
        <p:txBody>
          <a:bodyPr/>
          <a:lstStyle/>
          <a:p>
            <a:pPr marL="0" indent="0">
              <a:spcBef>
                <a:spcPct val="0"/>
              </a:spcBef>
              <a:defRPr/>
            </a:pPr>
            <a:r>
              <a:rPr lang="en-US" sz="2400" b="1" dirty="0" smtClean="0">
                <a:solidFill>
                  <a:srgbClr val="DB1F47"/>
                </a:solidFill>
              </a:rPr>
              <a:t>Monetary Flow.</a:t>
            </a:r>
            <a:r>
              <a:rPr lang="en-US" sz="2400" b="1" dirty="0" smtClean="0"/>
              <a:t> </a:t>
            </a:r>
            <a:r>
              <a:rPr lang="en-US" sz="2400" dirty="0" smtClean="0"/>
              <a:t>For the new </a:t>
            </a:r>
            <a:r>
              <a:rPr lang="en-US" sz="2400" i="1" dirty="0" smtClean="0"/>
              <a:t>euro </a:t>
            </a:r>
            <a:r>
              <a:rPr lang="en-US" sz="2400" dirty="0" smtClean="0"/>
              <a:t>introduction in 2002, </a:t>
            </a:r>
            <a:r>
              <a:rPr lang="en-US" sz="2400" dirty="0" err="1" smtClean="0"/>
              <a:t>Wim</a:t>
            </a:r>
            <a:r>
              <a:rPr lang="en-US" sz="2400" dirty="0" smtClean="0"/>
              <a:t> Duisenberg had to decide how many new </a:t>
            </a:r>
            <a:r>
              <a:rPr lang="en-US" sz="2400" i="1" dirty="0" smtClean="0"/>
              <a:t>Euro </a:t>
            </a:r>
            <a:r>
              <a:rPr lang="en-US" sz="2400" dirty="0" smtClean="0"/>
              <a:t>coins to stamp by 2002.  </a:t>
            </a:r>
            <a:r>
              <a:rPr lang="en-US" sz="2400" dirty="0" err="1" smtClean="0"/>
              <a:t>Euroland’s</a:t>
            </a:r>
            <a:r>
              <a:rPr lang="en-US" sz="2400" dirty="0" smtClean="0"/>
              <a:t> central banks’ cash-in-coins handling was estimated at</a:t>
            </a:r>
            <a:r>
              <a:rPr lang="en-US" sz="2400" dirty="0" smtClean="0">
                <a:cs typeface="Times New Roman" pitchFamily="18" charset="0"/>
              </a:rPr>
              <a:t> €3</a:t>
            </a:r>
            <a:r>
              <a:rPr lang="en-US" sz="2400" dirty="0" smtClean="0"/>
              <a:t>00 billion per  year.  The average cash-in-coins holding time by consumers and businesses was estimated at 2 months. How many </a:t>
            </a:r>
            <a:r>
              <a:rPr lang="en-US" sz="2400" i="1" dirty="0" smtClean="0"/>
              <a:t>Euro </a:t>
            </a:r>
            <a:r>
              <a:rPr lang="en-US" sz="2400" dirty="0" smtClean="0"/>
              <a:t>coins were to be made?</a:t>
            </a:r>
            <a:endParaRPr lang="en-US" sz="2400" dirty="0" smtClean="0">
              <a:solidFill>
                <a:schemeClr val="bg2"/>
              </a:solidFill>
            </a:endParaRPr>
          </a:p>
          <a:p>
            <a:pPr>
              <a:spcBef>
                <a:spcPct val="0"/>
              </a:spcBef>
              <a:defRPr/>
            </a:pPr>
            <a:endParaRPr lang="en-US" sz="2400" dirty="0" smtClean="0">
              <a:solidFill>
                <a:schemeClr val="bg2"/>
              </a:solidFill>
            </a:endParaRPr>
          </a:p>
          <a:p>
            <a:pPr>
              <a:spcBef>
                <a:spcPct val="0"/>
              </a:spcBef>
              <a:defRPr/>
            </a:pPr>
            <a:endParaRPr lang="en-US" sz="2400" dirty="0" smtClean="0">
              <a:solidFill>
                <a:schemeClr val="bg2"/>
              </a:solidFill>
            </a:endParaRPr>
          </a:p>
          <a:p>
            <a:pPr marL="0" indent="0">
              <a:spcBef>
                <a:spcPct val="0"/>
              </a:spcBef>
              <a:defRPr/>
            </a:pPr>
            <a:r>
              <a:rPr lang="en-US" sz="2400" b="1" dirty="0" smtClean="0">
                <a:solidFill>
                  <a:srgbClr val="DB1F47"/>
                </a:solidFill>
              </a:rPr>
              <a:t>Customer Flow.  </a:t>
            </a:r>
            <a:r>
              <a:rPr lang="en-US" sz="2400" dirty="0" smtClean="0"/>
              <a:t>Taco Bell processes on average 1,500 customers per day (15 hours). On average there are 75 customers in the restaurant (waiting to place the order, waiting for the order to arrive, eating </a:t>
            </a:r>
            <a:r>
              <a:rPr lang="en-US" sz="2400" i="1" dirty="0" smtClean="0"/>
              <a:t>etc.</a:t>
            </a:r>
            <a:r>
              <a:rPr lang="en-US" sz="2400" dirty="0" smtClean="0"/>
              <a:t>).  How long does an average customer spend at Taco Bell and what is the average customer turnover?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3139">
                                            <p:txEl>
                                              <p:pRg st="0" end="0"/>
                                            </p:txEl>
                                          </p:spTgt>
                                        </p:tgtEl>
                                        <p:attrNameLst>
                                          <p:attrName>style.visibility</p:attrName>
                                        </p:attrNameLst>
                                      </p:cBhvr>
                                      <p:to>
                                        <p:strVal val="visible"/>
                                      </p:to>
                                    </p:set>
                                    <p:animEffect transition="in" filter="dissolve">
                                      <p:cBhvr>
                                        <p:cTn id="7" dur="500"/>
                                        <p:tgtEl>
                                          <p:spTgt spid="603139">
                                            <p:txEl>
                                              <p:pRg st="0" end="0"/>
                                            </p:txEl>
                                          </p:spTgt>
                                        </p:tgtEl>
                                      </p:cBhvr>
                                    </p:animEffect>
                                  </p:childTnLst>
                                  <p:subTnLst>
                                    <p:animClr clrSpc="rgb" dir="cw">
                                      <p:cBhvr override="childStyle">
                                        <p:cTn dur="1" fill="hold" display="0" masterRel="nextClick" afterEffect="1"/>
                                        <p:tgtEl>
                                          <p:spTgt spid="603139">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03139">
                                            <p:txEl>
                                              <p:pRg st="3" end="3"/>
                                            </p:txEl>
                                          </p:spTgt>
                                        </p:tgtEl>
                                        <p:attrNameLst>
                                          <p:attrName>style.visibility</p:attrName>
                                        </p:attrNameLst>
                                      </p:cBhvr>
                                      <p:to>
                                        <p:strVal val="visible"/>
                                      </p:to>
                                    </p:set>
                                    <p:animEffect transition="in" filter="dissolve">
                                      <p:cBhvr>
                                        <p:cTn id="12" dur="500"/>
                                        <p:tgtEl>
                                          <p:spTgt spid="603139">
                                            <p:txEl>
                                              <p:pRg st="3" end="3"/>
                                            </p:txEl>
                                          </p:spTgt>
                                        </p:tgtEl>
                                      </p:cBhvr>
                                    </p:animEffect>
                                  </p:childTnLst>
                                  <p:subTnLst>
                                    <p:animClr clrSpc="rgb" dir="cw">
                                      <p:cBhvr override="childStyle">
                                        <p:cTn dur="1" fill="hold" display="0" masterRel="nextClick" afterEffect="1"/>
                                        <p:tgtEl>
                                          <p:spTgt spid="603139">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39" grpId="0" build="p"/>
    </p:bldLst>
  </p:timing>
</p:sld>
</file>

<file path=ppt/theme/theme1.xml><?xml version="1.0" encoding="utf-8"?>
<a:theme xmlns:a="http://schemas.openxmlformats.org/drawingml/2006/main" name="Sample presentation slides with animation [2]">
  <a:themeElements>
    <a:clrScheme name="Sample presentation slides with animation [2]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fontScheme name="Sample presentation slides with animation [2]">
      <a:majorFont>
        <a:latin typeface="Impact"/>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presentation slides with animation [2]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clrMap bg1="lt1" tx1="dk1" bg2="lt2" tx2="dk2" accent1="accent1" accent2="accent2" accent3="accent3" accent4="accent4" accent5="accent5" accent6="accent6" hlink="hlink" folHlink="folHlink"/>
    </a:extraClrScheme>
    <a:extraClrScheme>
      <a:clrScheme name="Sample presentation slides with animation [2] 2">
        <a:dk1>
          <a:srgbClr val="0E5D92"/>
        </a:dk1>
        <a:lt1>
          <a:srgbClr val="FFFFFF"/>
        </a:lt1>
        <a:dk2>
          <a:srgbClr val="137C9D"/>
        </a:dk2>
        <a:lt2>
          <a:srgbClr val="C0C0C0"/>
        </a:lt2>
        <a:accent1>
          <a:srgbClr val="35AACF"/>
        </a:accent1>
        <a:accent2>
          <a:srgbClr val="75CDB2"/>
        </a:accent2>
        <a:accent3>
          <a:srgbClr val="FFFFFF"/>
        </a:accent3>
        <a:accent4>
          <a:srgbClr val="0A4E7C"/>
        </a:accent4>
        <a:accent5>
          <a:srgbClr val="AED2E4"/>
        </a:accent5>
        <a:accent6>
          <a:srgbClr val="69BAA1"/>
        </a:accent6>
        <a:hlink>
          <a:srgbClr val="E8C86E"/>
        </a:hlink>
        <a:folHlink>
          <a:srgbClr val="1E68D6"/>
        </a:folHlink>
      </a:clrScheme>
      <a:clrMap bg1="lt1" tx1="dk1" bg2="lt2" tx2="dk2" accent1="accent1" accent2="accent2" accent3="accent3" accent4="accent4" accent5="accent5" accent6="accent6" hlink="hlink" folHlink="folHlink"/>
    </a:extraClrScheme>
    <a:extraClrScheme>
      <a:clrScheme name="Sample presentation slides with animation [2] 3">
        <a:dk1>
          <a:srgbClr val="164D60"/>
        </a:dk1>
        <a:lt1>
          <a:srgbClr val="FFFFFF"/>
        </a:lt1>
        <a:dk2>
          <a:srgbClr val="2A8486"/>
        </a:dk2>
        <a:lt2>
          <a:srgbClr val="C0C0C0"/>
        </a:lt2>
        <a:accent1>
          <a:srgbClr val="48BC77"/>
        </a:accent1>
        <a:accent2>
          <a:srgbClr val="ECCA4C"/>
        </a:accent2>
        <a:accent3>
          <a:srgbClr val="FFFFFF"/>
        </a:accent3>
        <a:accent4>
          <a:srgbClr val="114051"/>
        </a:accent4>
        <a:accent5>
          <a:srgbClr val="B1DABD"/>
        </a:accent5>
        <a:accent6>
          <a:srgbClr val="D6B744"/>
        </a:accent6>
        <a:hlink>
          <a:srgbClr val="3191E9"/>
        </a:hlink>
        <a:folHlink>
          <a:srgbClr val="E369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SOM</Template>
  <TotalTime>12614</TotalTime>
  <Words>2922</Words>
  <Application>Microsoft Office PowerPoint</Application>
  <PresentationFormat>On-screen Show (4:3)</PresentationFormat>
  <Paragraphs>306</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Sample presentation slides with animation [2]</vt:lpstr>
      <vt:lpstr>Five Elements of the Process View</vt:lpstr>
      <vt:lpstr>How target improvement?  Identify and Monitor Operational Performance Measures</vt:lpstr>
      <vt:lpstr>Flow Time, Flow Rate, and Inventory</vt:lpstr>
      <vt:lpstr>The Essence of Process Flow </vt:lpstr>
      <vt:lpstr>A Stable Process</vt:lpstr>
      <vt:lpstr>The Little’s Law</vt:lpstr>
      <vt:lpstr>Little’s Law: Examples</vt:lpstr>
      <vt:lpstr>Little’s Law: Examples</vt:lpstr>
      <vt:lpstr>Little’s Law applied to different process flow examples</vt:lpstr>
      <vt:lpstr>Little’s Law applied to different process flow examples</vt:lpstr>
      <vt:lpstr>Little’s Law:  Cash Flow</vt:lpstr>
      <vt:lpstr>Little’s Law: inventory Turns</vt:lpstr>
      <vt:lpstr>Little’s Law: Auto-Moto Financial Services</vt:lpstr>
      <vt:lpstr>Admission Flow </vt:lpstr>
      <vt:lpstr>Work In Process (WIP)</vt:lpstr>
      <vt:lpstr>Admission Flow Chart</vt:lpstr>
      <vt:lpstr>Admission Flow</vt:lpstr>
      <vt:lpstr>Admission Flow</vt:lpstr>
      <vt:lpstr>Assignment (Due next week) </vt:lpstr>
      <vt:lpstr>Assignment (Due next week) </vt:lpstr>
      <vt:lpstr>Practice 1: Auto-Moto Old Process</vt:lpstr>
      <vt:lpstr>Practice 1: Auto-Moto New Process</vt:lpstr>
      <vt:lpstr>PowerPoint Presentation</vt:lpstr>
      <vt:lpstr>Directions</vt:lpstr>
      <vt:lpstr>PowerPoint Presentation</vt:lpstr>
      <vt:lpstr>Directions</vt:lpstr>
      <vt:lpstr>PowerPoint Presentation</vt:lpstr>
      <vt:lpstr>Directions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Tony Barnett</dc:creator>
  <cp:keywords/>
  <dc:description/>
  <cp:lastModifiedBy>aa2035</cp:lastModifiedBy>
  <cp:revision>274</cp:revision>
  <dcterms:created xsi:type="dcterms:W3CDTF">2005-11-30T06:54:40Z</dcterms:created>
  <dcterms:modified xsi:type="dcterms:W3CDTF">2011-06-21T18:48:49Z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TC011367991033</vt:lpwstr>
  </property>
</Properties>
</file>