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3"/>
  </p:notesMasterIdLst>
  <p:sldIdLst>
    <p:sldId id="441" r:id="rId2"/>
    <p:sldId id="444" r:id="rId3"/>
    <p:sldId id="442" r:id="rId4"/>
    <p:sldId id="439" r:id="rId5"/>
    <p:sldId id="449" r:id="rId6"/>
    <p:sldId id="364" r:id="rId7"/>
    <p:sldId id="523" r:id="rId8"/>
    <p:sldId id="363" r:id="rId9"/>
    <p:sldId id="451" r:id="rId10"/>
    <p:sldId id="524" r:id="rId11"/>
    <p:sldId id="525" r:id="rId12"/>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B2C"/>
    <a:srgbClr val="144421"/>
    <a:srgbClr val="000099"/>
    <a:srgbClr val="DB1F47"/>
    <a:srgbClr val="16741F"/>
    <a:srgbClr val="70201A"/>
    <a:srgbClr val="1A1A7E"/>
    <a:srgbClr val="1A1A7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61" autoAdjust="0"/>
    <p:restoredTop sz="94399" autoAdjust="0"/>
  </p:normalViewPr>
  <p:slideViewPr>
    <p:cSldViewPr>
      <p:cViewPr varScale="1">
        <p:scale>
          <a:sx n="129" d="100"/>
          <a:sy n="129" d="100"/>
        </p:scale>
        <p:origin x="-163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Ro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1E5500-879A-4156-88DE-35C973D1231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0F50F974-514A-4A60-A7E2-85AD0EA1B74E}" type="slidenum">
              <a:rPr lang="en-US" smtClean="0"/>
              <a:pPr/>
              <a:t>1</a:t>
            </a:fld>
            <a:endParaRPr 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r>
              <a:rPr lang="en-US" smtClean="0"/>
              <a:t>Instantaneous flow rate is represented by R(t)</a:t>
            </a:r>
          </a:p>
          <a:p>
            <a:pPr eaLnBrk="1" hangingPunct="1"/>
            <a:endParaRPr lang="en-US" smtClean="0"/>
          </a:p>
          <a:p>
            <a:pPr eaLnBrk="1" hangingPunct="1"/>
            <a:r>
              <a:rPr lang="en-US" smtClean="0"/>
              <a:t>As you could see in the slide (look at diagram)</a:t>
            </a:r>
          </a:p>
          <a:p>
            <a:pPr eaLnBrk="1" hangingPunct="1"/>
            <a:endParaRPr lang="en-US"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797DE2F7-38E2-4E64-BF0B-23A68CF8B6C3}" type="slidenum">
              <a:rPr lang="en-US" smtClean="0"/>
              <a:pPr/>
              <a:t>2</a:t>
            </a:fld>
            <a:endParaRPr 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smtClean="0"/>
              <a:t>As you remember from the text book, MBPF Inc manufactures garages.  Production and Demand for these garages vary from week-to-week.  </a:t>
            </a:r>
          </a:p>
          <a:p>
            <a:pPr eaLnBrk="1" hangingPunct="1"/>
            <a:endParaRPr lang="en-US" smtClean="0"/>
          </a:p>
          <a:p>
            <a:pPr eaLnBrk="1" hangingPunct="1"/>
            <a:r>
              <a:rPr lang="en-US" smtClean="0"/>
              <a:t>We regard the finished goods inventory warehouse as the PROCESS and each garage as a </a:t>
            </a:r>
            <a:r>
              <a:rPr lang="en-US" smtClean="0">
                <a:solidFill>
                  <a:srgbClr val="FF0000"/>
                </a:solidFill>
              </a:rPr>
              <a:t>FLOW UNIT. The production rate is the inflow and the demand (sales) is the outflow rate. </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A39FB2DD-9967-4BCF-BB73-D70F794440FE}" type="slidenum">
              <a:rPr lang="en-US" smtClean="0"/>
              <a:pPr/>
              <a:t>3</a:t>
            </a:fld>
            <a:endParaRPr 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smtClean="0"/>
              <a:t>Inventory is the total # of flow unis present within the process boundaries.</a:t>
            </a:r>
          </a:p>
          <a:p>
            <a:pPr eaLnBrk="1" hangingPunct="1"/>
            <a:endParaRPr lang="en-US" smtClean="0"/>
          </a:p>
          <a:p>
            <a:pPr eaLnBrk="1" hangingPunct="1"/>
            <a:r>
              <a:rPr lang="en-US" smtClean="0"/>
              <a:t>Inventory is linked to the flow rate by… (look at slide)</a:t>
            </a:r>
          </a:p>
          <a:p>
            <a:pPr eaLnBrk="1" hangingPunct="1"/>
            <a:endParaRPr lang="en-US" smtClean="0"/>
          </a:p>
          <a:p>
            <a:pPr eaLnBrk="1" hangingPunct="1"/>
            <a:r>
              <a:rPr lang="en-US" smtClean="0"/>
              <a:t>The total # of flow units present within the process boundaries at time t is denoted as I(t)</a:t>
            </a:r>
          </a:p>
          <a:p>
            <a:pPr eaLnBrk="1" hangingPunct="1"/>
            <a:endParaRPr lang="en-US" smtClean="0"/>
          </a:p>
          <a:p>
            <a:pPr eaLnBrk="1" hangingPunct="1"/>
            <a:r>
              <a:rPr lang="en-US" smtClean="0"/>
              <a:t>Note the case..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6949A6CE-00C9-4962-B82B-66781E4EA15F}" type="slidenum">
              <a:rPr lang="en-US" smtClean="0"/>
              <a:pPr/>
              <a:t>4</a:t>
            </a:fld>
            <a:endParaRPr lang="en-US"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US" smtClean="0"/>
              <a:t>As you remember, a process transforms units through activities and buffers until the creation of an output.  </a:t>
            </a:r>
          </a:p>
          <a:p>
            <a:pPr eaLnBrk="1" hangingPunct="1"/>
            <a:endParaRPr lang="en-US" smtClean="0"/>
          </a:p>
          <a:p>
            <a:pPr eaLnBrk="1" hangingPunct="1"/>
            <a:r>
              <a:rPr lang="en-US" smtClean="0"/>
              <a:t>Flow time is the total time that unit spends within the process boundaries.  </a:t>
            </a:r>
          </a:p>
          <a:p>
            <a:pPr eaLnBrk="1" hangingPunct="1"/>
            <a:endParaRPr lang="en-US" smtClean="0"/>
          </a:p>
          <a:p>
            <a:pPr eaLnBrk="1" hangingPunct="1"/>
            <a:r>
              <a:rPr lang="en-US" smtClean="0"/>
              <a:t>As a measure of process performance, flow time indicates the time needed to convert inputs into outputs and includes any time spent waiting fro processing activities.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006F2F3-08F5-4BB1-AAD6-2490F704C637}" type="slidenum">
              <a:rPr lang="en-US" smtClean="0"/>
              <a:pPr/>
              <a:t>5</a:t>
            </a:fld>
            <a:endParaRPr lang="en-US"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smtClean="0"/>
              <a:t>This shows us an inventory buildup diagram that together with the associated cumulative number of passengers arriving and departing from the check point.  </a:t>
            </a:r>
          </a:p>
          <a:p>
            <a:pPr eaLnBrk="1" hangingPunct="1"/>
            <a:endParaRPr lang="en-US" smtClean="0"/>
          </a:p>
          <a:p>
            <a:pPr eaLnBrk="1" hangingPunct="1"/>
            <a:r>
              <a:rPr lang="en-US" smtClean="0"/>
              <a:t>By 910 the inflow is at 15/min and the output is still at 12/min so the buildup starts to grow.  And it keeps growing because the when it starts to level off for the 10am flight at 940, the 11am passengers starts to grow.  And the cycle continues. </a:t>
            </a:r>
          </a:p>
          <a:p>
            <a:pPr eaLnBrk="1" hangingPunct="1"/>
            <a:r>
              <a:rPr lang="en-US" smtClean="0"/>
              <a:t>THIS IS THE REASON WHY THERE IS A NEED TO STAGGER FLIGHTS.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9C8C38C-9CDE-461B-A17C-F0BFD7F2BA91}" type="slidenum">
              <a:rPr lang="en-US" smtClean="0"/>
              <a:pPr/>
              <a:t>9</a:t>
            </a:fld>
            <a:endParaRPr 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Here is a table illustrating what happens if the flights are staggered.  The shaded spaces correspond to the passenger arrivals for a particular flight. </a:t>
            </a:r>
          </a:p>
          <a:p>
            <a:pPr eaLnBrk="1" hangingPunct="1"/>
            <a:endParaRPr lang="en-US" smtClean="0"/>
          </a:p>
          <a:p>
            <a:pPr eaLnBrk="1" hangingPunct="1"/>
            <a:r>
              <a:rPr lang="en-US" smtClean="0"/>
              <a:t>By spreading out the flights, it will give you a constant arrival rate of 600 passengers per hour (10/min) at any point during the day.  </a:t>
            </a:r>
          </a:p>
          <a:p>
            <a:pPr eaLnBrk="1" hangingPunct="1"/>
            <a:r>
              <a:rPr lang="en-US" smtClean="0"/>
              <a:t/>
            </a:r>
            <a:br>
              <a:rPr lang="en-US" smtClean="0"/>
            </a:br>
            <a:r>
              <a:rPr lang="en-US" smtClean="0"/>
              <a:t>Since this is below the process capacity of 12 passengers per minute, it would keep the build up rate at 0 and THERE WOULD BE NOBODY IN LINE.  </a:t>
            </a:r>
          </a:p>
          <a:p>
            <a:pPr eaLnBrk="1" hangingPunct="1"/>
            <a:endParaRPr lang="en-US" smtClean="0"/>
          </a:p>
          <a:p>
            <a:pPr eaLnBrk="1" hangingPunct="1"/>
            <a:r>
              <a:rPr lang="en-US" smtClean="0"/>
              <a:t>WITH THAT, I WOULD LIKE TO TURN IT OVER TO ____________</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4071937"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8297862" cy="250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338" y="4094163"/>
            <a:ext cx="8297862" cy="2503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7173"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7174"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2F664DE8-9621-4126-918F-AE1435E4C47E}"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Microsoft_Office_Excel_97-2003_Worksheet4.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Three Key Process Measures: Flow Rate</a:t>
            </a:r>
          </a:p>
        </p:txBody>
      </p:sp>
      <p:grpSp>
        <p:nvGrpSpPr>
          <p:cNvPr id="8195" name="Group 13"/>
          <p:cNvGrpSpPr>
            <a:grpSpLocks/>
          </p:cNvGrpSpPr>
          <p:nvPr/>
        </p:nvGrpSpPr>
        <p:grpSpPr bwMode="auto">
          <a:xfrm>
            <a:off x="684213" y="2060575"/>
            <a:ext cx="8218487" cy="2376488"/>
            <a:chOff x="249" y="1298"/>
            <a:chExt cx="5177" cy="1497"/>
          </a:xfrm>
        </p:grpSpPr>
        <p:sp>
          <p:nvSpPr>
            <p:cNvPr id="8197" name="Rectangle 12"/>
            <p:cNvSpPr>
              <a:spLocks noChangeArrowheads="1"/>
            </p:cNvSpPr>
            <p:nvPr/>
          </p:nvSpPr>
          <p:spPr bwMode="auto">
            <a:xfrm>
              <a:off x="499" y="1298"/>
              <a:ext cx="4377" cy="1497"/>
            </a:xfrm>
            <a:prstGeom prst="rect">
              <a:avLst/>
            </a:prstGeom>
            <a:solidFill>
              <a:srgbClr val="000099"/>
            </a:solidFill>
            <a:ln w="9525" algn="ctr">
              <a:solidFill>
                <a:schemeClr val="tx1"/>
              </a:solidFill>
              <a:miter lim="800000"/>
              <a:headEnd/>
              <a:tailEnd/>
            </a:ln>
          </p:spPr>
          <p:txBody>
            <a:bodyPr wrap="none" anchor="ctr"/>
            <a:lstStyle/>
            <a:p>
              <a:endParaRPr lang="en-US"/>
            </a:p>
          </p:txBody>
        </p:sp>
        <p:sp>
          <p:nvSpPr>
            <p:cNvPr id="8198" name="Rectangle 4"/>
            <p:cNvSpPr>
              <a:spLocks noChangeArrowheads="1"/>
            </p:cNvSpPr>
            <p:nvPr/>
          </p:nvSpPr>
          <p:spPr bwMode="auto">
            <a:xfrm>
              <a:off x="2086" y="2137"/>
              <a:ext cx="1200" cy="528"/>
            </a:xfrm>
            <a:prstGeom prst="rect">
              <a:avLst/>
            </a:prstGeom>
            <a:noFill/>
            <a:ln w="38100">
              <a:solidFill>
                <a:schemeClr val="bg1"/>
              </a:solidFill>
              <a:miter lim="800000"/>
              <a:headEnd/>
              <a:tailEnd/>
            </a:ln>
          </p:spPr>
          <p:txBody>
            <a:bodyPr wrap="none" anchor="ctr"/>
            <a:lstStyle/>
            <a:p>
              <a:pPr algn="ctr"/>
              <a:r>
                <a:rPr lang="en-US" sz="2400" b="1">
                  <a:solidFill>
                    <a:schemeClr val="bg1"/>
                  </a:solidFill>
                  <a:latin typeface="Times New Roman" pitchFamily="18" charset="0"/>
                </a:rPr>
                <a:t>Process</a:t>
              </a:r>
            </a:p>
          </p:txBody>
        </p:sp>
        <p:sp>
          <p:nvSpPr>
            <p:cNvPr id="8199" name="Line 5"/>
            <p:cNvSpPr>
              <a:spLocks noChangeShapeType="1"/>
            </p:cNvSpPr>
            <p:nvPr/>
          </p:nvSpPr>
          <p:spPr bwMode="auto">
            <a:xfrm>
              <a:off x="1179" y="2431"/>
              <a:ext cx="864" cy="0"/>
            </a:xfrm>
            <a:prstGeom prst="line">
              <a:avLst/>
            </a:prstGeom>
            <a:noFill/>
            <a:ln w="38100">
              <a:solidFill>
                <a:schemeClr val="bg1"/>
              </a:solidFill>
              <a:round/>
              <a:headEnd/>
              <a:tailEnd type="triangle" w="med" len="med"/>
            </a:ln>
          </p:spPr>
          <p:txBody>
            <a:bodyPr/>
            <a:lstStyle/>
            <a:p>
              <a:endParaRPr lang="en-US"/>
            </a:p>
          </p:txBody>
        </p:sp>
        <p:sp>
          <p:nvSpPr>
            <p:cNvPr id="8200" name="Line 6"/>
            <p:cNvSpPr>
              <a:spLocks noChangeShapeType="1"/>
            </p:cNvSpPr>
            <p:nvPr/>
          </p:nvSpPr>
          <p:spPr bwMode="auto">
            <a:xfrm>
              <a:off x="1474" y="1728"/>
              <a:ext cx="576" cy="384"/>
            </a:xfrm>
            <a:prstGeom prst="line">
              <a:avLst/>
            </a:prstGeom>
            <a:noFill/>
            <a:ln w="38100">
              <a:solidFill>
                <a:schemeClr val="bg1"/>
              </a:solidFill>
              <a:round/>
              <a:headEnd/>
              <a:tailEnd type="triangle" w="med" len="med"/>
            </a:ln>
          </p:spPr>
          <p:txBody>
            <a:bodyPr/>
            <a:lstStyle/>
            <a:p>
              <a:endParaRPr lang="en-US"/>
            </a:p>
          </p:txBody>
        </p:sp>
        <p:sp>
          <p:nvSpPr>
            <p:cNvPr id="8201" name="Line 7"/>
            <p:cNvSpPr>
              <a:spLocks noChangeShapeType="1"/>
            </p:cNvSpPr>
            <p:nvPr/>
          </p:nvSpPr>
          <p:spPr bwMode="auto">
            <a:xfrm>
              <a:off x="3356" y="2431"/>
              <a:ext cx="672" cy="0"/>
            </a:xfrm>
            <a:prstGeom prst="line">
              <a:avLst/>
            </a:prstGeom>
            <a:noFill/>
            <a:ln w="38100">
              <a:solidFill>
                <a:schemeClr val="bg1"/>
              </a:solidFill>
              <a:round/>
              <a:headEnd/>
              <a:tailEnd type="triangle" w="med" len="med"/>
            </a:ln>
          </p:spPr>
          <p:txBody>
            <a:bodyPr/>
            <a:lstStyle/>
            <a:p>
              <a:endParaRPr lang="en-US"/>
            </a:p>
          </p:txBody>
        </p:sp>
        <p:sp>
          <p:nvSpPr>
            <p:cNvPr id="8202" name="Rectangle 8"/>
            <p:cNvSpPr>
              <a:spLocks noChangeArrowheads="1"/>
            </p:cNvSpPr>
            <p:nvPr/>
          </p:nvSpPr>
          <p:spPr bwMode="auto">
            <a:xfrm>
              <a:off x="3878" y="2295"/>
              <a:ext cx="1548" cy="288"/>
            </a:xfrm>
            <a:prstGeom prst="rect">
              <a:avLst/>
            </a:prstGeom>
            <a:noFill/>
            <a:ln w="9525">
              <a:noFill/>
              <a:miter lim="800000"/>
              <a:headEnd/>
              <a:tailEnd/>
            </a:ln>
          </p:spPr>
          <p:txBody>
            <a:bodyPr>
              <a:spAutoFit/>
            </a:bodyPr>
            <a:lstStyle/>
            <a:p>
              <a:pPr lvl="1">
                <a:spcBef>
                  <a:spcPct val="50000"/>
                </a:spcBef>
                <a:buClr>
                  <a:schemeClr val="tx1"/>
                </a:buClr>
                <a:buSzPct val="85000"/>
              </a:pPr>
              <a:r>
                <a:rPr lang="en-US" altLang="ja-JP" sz="2400" i="1">
                  <a:solidFill>
                    <a:schemeClr val="bg1"/>
                  </a:solidFill>
                  <a:latin typeface="Times New Roman" pitchFamily="18" charset="0"/>
                  <a:ea typeface="ＭＳ Ｐゴシック" pitchFamily="34" charset="-128"/>
                </a:rPr>
                <a:t>R</a:t>
              </a:r>
              <a:r>
                <a:rPr lang="en-US" altLang="ja-JP" sz="2400" i="1" baseline="-25000">
                  <a:solidFill>
                    <a:schemeClr val="bg1"/>
                  </a:solidFill>
                  <a:latin typeface="Times New Roman" pitchFamily="18" charset="0"/>
                  <a:ea typeface="ＭＳ Ｐゴシック" pitchFamily="34" charset="-128"/>
                </a:rPr>
                <a:t>o</a:t>
              </a:r>
              <a:r>
                <a:rPr lang="en-US" altLang="ja-JP" sz="2400" i="1">
                  <a:solidFill>
                    <a:schemeClr val="bg1"/>
                  </a:solidFill>
                  <a:latin typeface="Times New Roman" pitchFamily="18" charset="0"/>
                  <a:ea typeface="ＭＳ Ｐゴシック" pitchFamily="34" charset="-128"/>
                </a:rPr>
                <a:t>(t)</a:t>
              </a:r>
              <a:endParaRPr lang="en-US" sz="2000" i="1">
                <a:solidFill>
                  <a:schemeClr val="bg1"/>
                </a:solidFill>
                <a:latin typeface="Times New Roman" pitchFamily="18" charset="0"/>
              </a:endParaRPr>
            </a:p>
          </p:txBody>
        </p:sp>
        <p:sp>
          <p:nvSpPr>
            <p:cNvPr id="8203" name="Rectangle 9"/>
            <p:cNvSpPr>
              <a:spLocks noChangeArrowheads="1"/>
            </p:cNvSpPr>
            <p:nvPr/>
          </p:nvSpPr>
          <p:spPr bwMode="auto">
            <a:xfrm>
              <a:off x="975" y="1434"/>
              <a:ext cx="754" cy="288"/>
            </a:xfrm>
            <a:prstGeom prst="rect">
              <a:avLst/>
            </a:prstGeom>
            <a:noFill/>
            <a:ln w="9525">
              <a:noFill/>
              <a:miter lim="800000"/>
              <a:headEnd/>
              <a:tailEnd/>
            </a:ln>
          </p:spPr>
          <p:txBody>
            <a:bodyPr>
              <a:spAutoFit/>
            </a:bodyPr>
            <a:lstStyle/>
            <a:p>
              <a:pPr eaLnBrk="0" hangingPunct="0"/>
              <a:r>
                <a:rPr lang="en-US" altLang="ja-JP" sz="2400" i="1">
                  <a:solidFill>
                    <a:schemeClr val="bg1"/>
                  </a:solidFill>
                  <a:latin typeface="Times New Roman" pitchFamily="18" charset="0"/>
                  <a:ea typeface="ＭＳ Ｐゴシック" pitchFamily="34" charset="-128"/>
                </a:rPr>
                <a:t>R</a:t>
              </a:r>
              <a:r>
                <a:rPr lang="en-US" altLang="ja-JP" sz="2400" i="1" baseline="-25000">
                  <a:solidFill>
                    <a:schemeClr val="bg1"/>
                  </a:solidFill>
                  <a:latin typeface="Times New Roman" pitchFamily="18" charset="0"/>
                  <a:ea typeface="ＭＳ Ｐゴシック" pitchFamily="34" charset="-128"/>
                </a:rPr>
                <a:t>i,2</a:t>
              </a:r>
              <a:r>
                <a:rPr lang="en-US" altLang="ja-JP" sz="2400" i="1">
                  <a:solidFill>
                    <a:schemeClr val="bg1"/>
                  </a:solidFill>
                  <a:latin typeface="Times New Roman" pitchFamily="18" charset="0"/>
                  <a:ea typeface="ＭＳ Ｐゴシック" pitchFamily="34" charset="-128"/>
                </a:rPr>
                <a:t>(t)</a:t>
              </a:r>
              <a:endParaRPr lang="en-US" sz="2400" i="1">
                <a:solidFill>
                  <a:schemeClr val="bg1"/>
                </a:solidFill>
                <a:latin typeface="Times New Roman" pitchFamily="18" charset="0"/>
              </a:endParaRPr>
            </a:p>
          </p:txBody>
        </p:sp>
        <p:sp>
          <p:nvSpPr>
            <p:cNvPr id="8204" name="Rectangle 10"/>
            <p:cNvSpPr>
              <a:spLocks noChangeArrowheads="1"/>
            </p:cNvSpPr>
            <p:nvPr/>
          </p:nvSpPr>
          <p:spPr bwMode="auto">
            <a:xfrm>
              <a:off x="249" y="2296"/>
              <a:ext cx="839" cy="288"/>
            </a:xfrm>
            <a:prstGeom prst="rect">
              <a:avLst/>
            </a:prstGeom>
            <a:noFill/>
            <a:ln w="9525">
              <a:noFill/>
              <a:miter lim="800000"/>
              <a:headEnd/>
              <a:tailEnd/>
            </a:ln>
          </p:spPr>
          <p:txBody>
            <a:bodyPr>
              <a:spAutoFit/>
            </a:bodyPr>
            <a:lstStyle/>
            <a:p>
              <a:pPr lvl="1">
                <a:spcBef>
                  <a:spcPct val="20000"/>
                </a:spcBef>
                <a:buClr>
                  <a:schemeClr val="tx1"/>
                </a:buClr>
                <a:buSzPct val="85000"/>
              </a:pPr>
              <a:r>
                <a:rPr lang="en-US" altLang="ja-JP" sz="2400" i="1">
                  <a:solidFill>
                    <a:schemeClr val="bg1"/>
                  </a:solidFill>
                  <a:latin typeface="Times New Roman" pitchFamily="18" charset="0"/>
                  <a:ea typeface="ＭＳ Ｐゴシック" pitchFamily="34" charset="-128"/>
                </a:rPr>
                <a:t>R</a:t>
              </a:r>
              <a:r>
                <a:rPr lang="en-US" altLang="ja-JP" sz="2400" i="1" baseline="-25000">
                  <a:solidFill>
                    <a:schemeClr val="bg1"/>
                  </a:solidFill>
                  <a:latin typeface="Times New Roman" pitchFamily="18" charset="0"/>
                  <a:ea typeface="ＭＳ Ｐゴシック" pitchFamily="34" charset="-128"/>
                </a:rPr>
                <a:t>i,1</a:t>
              </a:r>
              <a:r>
                <a:rPr lang="en-US" altLang="ja-JP" sz="2400" i="1">
                  <a:solidFill>
                    <a:schemeClr val="bg1"/>
                  </a:solidFill>
                  <a:latin typeface="Times New Roman" pitchFamily="18" charset="0"/>
                  <a:ea typeface="ＭＳ Ｐゴシック" pitchFamily="34" charset="-128"/>
                </a:rPr>
                <a:t>(t)</a:t>
              </a:r>
              <a:r>
                <a:rPr lang="en-US" altLang="ja-JP" sz="1400">
                  <a:solidFill>
                    <a:srgbClr val="000000"/>
                  </a:solidFill>
                  <a:ea typeface="ＭＳ Ｐゴシック" pitchFamily="34" charset="-128"/>
                </a:rPr>
                <a:t> </a:t>
              </a:r>
              <a:endParaRPr lang="en-US" sz="1400">
                <a:solidFill>
                  <a:srgbClr val="000000"/>
                </a:solidFill>
              </a:endParaRPr>
            </a:p>
          </p:txBody>
        </p:sp>
      </p:grpSp>
      <p:sp>
        <p:nvSpPr>
          <p:cNvPr id="8196" name="Rectangle 11"/>
          <p:cNvSpPr>
            <a:spLocks noChangeArrowheads="1"/>
          </p:cNvSpPr>
          <p:nvPr/>
        </p:nvSpPr>
        <p:spPr bwMode="auto">
          <a:xfrm>
            <a:off x="827088" y="4632325"/>
            <a:ext cx="7489825" cy="1846263"/>
          </a:xfrm>
          <a:prstGeom prst="rect">
            <a:avLst/>
          </a:prstGeom>
          <a:solidFill>
            <a:srgbClr val="000099"/>
          </a:solidFill>
          <a:ln w="9525">
            <a:noFill/>
            <a:miter lim="800000"/>
            <a:headEnd/>
            <a:tailEnd/>
          </a:ln>
        </p:spPr>
        <p:txBody>
          <a:bodyPr anchor="ctr">
            <a:spAutoFit/>
          </a:bodyPr>
          <a:lstStyle/>
          <a:p>
            <a:pPr>
              <a:tabLst>
                <a:tab pos="0" algn="l"/>
                <a:tab pos="457200" algn="l"/>
              </a:tabLst>
            </a:pPr>
            <a:r>
              <a:rPr lang="en-US" sz="2800" i="1">
                <a:solidFill>
                  <a:schemeClr val="bg1"/>
                </a:solidFill>
                <a:latin typeface="Times New Roman" pitchFamily="18" charset="0"/>
              </a:rPr>
              <a:t>R</a:t>
            </a:r>
            <a:r>
              <a:rPr lang="en-US" sz="2800" i="1" baseline="-25000">
                <a:solidFill>
                  <a:schemeClr val="bg1"/>
                </a:solidFill>
                <a:latin typeface="Times New Roman" pitchFamily="18" charset="0"/>
                <a:ea typeface="ＭＳ Ｐゴシック" pitchFamily="34" charset="-128"/>
              </a:rPr>
              <a:t>i,1</a:t>
            </a:r>
            <a:r>
              <a:rPr lang="en-US" sz="2800" i="1">
                <a:solidFill>
                  <a:schemeClr val="bg1"/>
                </a:solidFill>
                <a:latin typeface="Times New Roman" pitchFamily="18" charset="0"/>
              </a:rPr>
              <a:t>(t)</a:t>
            </a:r>
            <a:r>
              <a:rPr lang="en-US" sz="2800">
                <a:solidFill>
                  <a:schemeClr val="bg1"/>
                </a:solidFill>
                <a:latin typeface="Times New Roman" pitchFamily="18" charset="0"/>
              </a:rPr>
              <a:t>: Instantaneous inflow rate at entry 1 </a:t>
            </a:r>
          </a:p>
          <a:p>
            <a:pPr>
              <a:tabLst>
                <a:tab pos="0" algn="l"/>
                <a:tab pos="457200" algn="l"/>
              </a:tabLst>
            </a:pPr>
            <a:r>
              <a:rPr lang="en-US" sz="2800" i="1">
                <a:solidFill>
                  <a:schemeClr val="bg1"/>
                </a:solidFill>
                <a:latin typeface="Times New Roman" pitchFamily="18" charset="0"/>
              </a:rPr>
              <a:t>R</a:t>
            </a:r>
            <a:r>
              <a:rPr lang="en-US" sz="2800" i="1" baseline="-25000">
                <a:solidFill>
                  <a:schemeClr val="bg1"/>
                </a:solidFill>
                <a:latin typeface="Times New Roman" pitchFamily="18" charset="0"/>
                <a:ea typeface="ＭＳ Ｐゴシック" pitchFamily="34" charset="-128"/>
              </a:rPr>
              <a:t>i,2</a:t>
            </a:r>
            <a:r>
              <a:rPr lang="en-US" sz="2800" i="1">
                <a:solidFill>
                  <a:schemeClr val="bg1"/>
                </a:solidFill>
                <a:latin typeface="Times New Roman" pitchFamily="18" charset="0"/>
              </a:rPr>
              <a:t>(t)</a:t>
            </a:r>
            <a:r>
              <a:rPr lang="en-US" sz="2800">
                <a:solidFill>
                  <a:schemeClr val="bg1"/>
                </a:solidFill>
                <a:latin typeface="Times New Roman" pitchFamily="18" charset="0"/>
              </a:rPr>
              <a:t>: Instantaneous inflow rate at entry 2</a:t>
            </a:r>
          </a:p>
          <a:p>
            <a:pPr>
              <a:tabLst>
                <a:tab pos="0" algn="l"/>
                <a:tab pos="457200" algn="l"/>
              </a:tabLst>
            </a:pPr>
            <a:r>
              <a:rPr lang="en-US" sz="2800" i="1">
                <a:solidFill>
                  <a:schemeClr val="bg1"/>
                </a:solidFill>
                <a:latin typeface="Times New Roman" pitchFamily="18" charset="0"/>
              </a:rPr>
              <a:t>R</a:t>
            </a:r>
            <a:r>
              <a:rPr lang="en-US" sz="2800" i="1" baseline="-25000">
                <a:solidFill>
                  <a:schemeClr val="bg1"/>
                </a:solidFill>
                <a:latin typeface="Times New Roman" pitchFamily="18" charset="0"/>
                <a:ea typeface="ＭＳ Ｐゴシック" pitchFamily="34" charset="-128"/>
              </a:rPr>
              <a:t>o</a:t>
            </a:r>
            <a:r>
              <a:rPr lang="en-US" sz="2800" i="1">
                <a:solidFill>
                  <a:schemeClr val="bg1"/>
                </a:solidFill>
                <a:latin typeface="Times New Roman" pitchFamily="18" charset="0"/>
              </a:rPr>
              <a:t>(t)</a:t>
            </a:r>
            <a:r>
              <a:rPr lang="en-US" sz="2800">
                <a:solidFill>
                  <a:schemeClr val="bg1"/>
                </a:solidFill>
                <a:latin typeface="Times New Roman" pitchFamily="18" charset="0"/>
              </a:rPr>
              <a:t>:</a:t>
            </a:r>
            <a:r>
              <a:rPr lang="en-US" sz="3000">
                <a:solidFill>
                  <a:schemeClr val="bg1"/>
                </a:solidFill>
                <a:latin typeface="Times New Roman" pitchFamily="18" charset="0"/>
              </a:rPr>
              <a:t>  </a:t>
            </a:r>
            <a:r>
              <a:rPr lang="en-US" sz="2800">
                <a:solidFill>
                  <a:schemeClr val="bg1"/>
                </a:solidFill>
                <a:latin typeface="Times New Roman" pitchFamily="18" charset="0"/>
              </a:rPr>
              <a:t>Instantaneous outflow rate at the exit point </a:t>
            </a:r>
          </a:p>
          <a:p>
            <a:pPr>
              <a:tabLst>
                <a:tab pos="0" algn="l"/>
                <a:tab pos="457200" algn="l"/>
              </a:tabLst>
            </a:pPr>
            <a:r>
              <a:rPr lang="el-GR" sz="2800" i="1">
                <a:solidFill>
                  <a:schemeClr val="bg1"/>
                </a:solidFill>
                <a:latin typeface="Times New Roman" pitchFamily="18" charset="0"/>
                <a:cs typeface="Arial" charset="0"/>
              </a:rPr>
              <a:t>Δ</a:t>
            </a:r>
            <a:r>
              <a:rPr lang="en-US" sz="2800" i="1">
                <a:solidFill>
                  <a:schemeClr val="bg1"/>
                </a:solidFill>
                <a:latin typeface="Times New Roman" pitchFamily="18" charset="0"/>
                <a:cs typeface="Arial" charset="0"/>
              </a:rPr>
              <a:t>R(t) = </a:t>
            </a:r>
            <a:r>
              <a:rPr lang="en-US" sz="2800" i="1">
                <a:solidFill>
                  <a:schemeClr val="bg1"/>
                </a:solidFill>
                <a:latin typeface="Times New Roman" pitchFamily="18" charset="0"/>
              </a:rPr>
              <a:t>R</a:t>
            </a:r>
            <a:r>
              <a:rPr lang="en-US" sz="2800" i="1" baseline="-25000">
                <a:solidFill>
                  <a:schemeClr val="bg1"/>
                </a:solidFill>
                <a:latin typeface="Times New Roman" pitchFamily="18" charset="0"/>
                <a:ea typeface="ＭＳ Ｐゴシック" pitchFamily="34" charset="-128"/>
              </a:rPr>
              <a:t>i,1</a:t>
            </a:r>
            <a:r>
              <a:rPr lang="en-US" sz="2800" i="1">
                <a:solidFill>
                  <a:schemeClr val="bg1"/>
                </a:solidFill>
                <a:latin typeface="Times New Roman" pitchFamily="18" charset="0"/>
              </a:rPr>
              <a:t>(t) + R</a:t>
            </a:r>
            <a:r>
              <a:rPr lang="en-US" sz="2800" i="1" baseline="-25000">
                <a:solidFill>
                  <a:schemeClr val="bg1"/>
                </a:solidFill>
                <a:latin typeface="Times New Roman" pitchFamily="18" charset="0"/>
                <a:ea typeface="ＭＳ Ｐゴシック" pitchFamily="34" charset="-128"/>
              </a:rPr>
              <a:t>i,2</a:t>
            </a:r>
            <a:r>
              <a:rPr lang="en-US" sz="2800" i="1">
                <a:solidFill>
                  <a:schemeClr val="bg1"/>
                </a:solidFill>
                <a:latin typeface="Times New Roman" pitchFamily="18" charset="0"/>
              </a:rPr>
              <a:t>(t) - R</a:t>
            </a:r>
            <a:r>
              <a:rPr lang="en-US" sz="2800" i="1" baseline="-25000">
                <a:solidFill>
                  <a:schemeClr val="bg1"/>
                </a:solidFill>
                <a:latin typeface="Times New Roman" pitchFamily="18" charset="0"/>
                <a:ea typeface="ＭＳ Ｐゴシック" pitchFamily="34" charset="-128"/>
              </a:rPr>
              <a:t>o</a:t>
            </a:r>
            <a:r>
              <a:rPr lang="en-US" sz="2800" i="1">
                <a:solidFill>
                  <a:schemeClr val="bg1"/>
                </a:solidFill>
                <a:latin typeface="Times New Roman" pitchFamily="18" charset="0"/>
              </a:rPr>
              <a:t>(t)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174625" y="1228725"/>
            <a:ext cx="9144000" cy="5632450"/>
          </a:xfrm>
          <a:prstGeom prst="rect">
            <a:avLst/>
          </a:prstGeom>
          <a:noFill/>
          <a:ln w="9525">
            <a:noFill/>
            <a:miter lim="800000"/>
            <a:headEnd/>
            <a:tailEnd/>
          </a:ln>
        </p:spPr>
        <p:txBody>
          <a:bodyPr>
            <a:spAutoFit/>
          </a:bodyPr>
          <a:lstStyle/>
          <a:p>
            <a:r>
              <a:rPr lang="en-US" sz="2000"/>
              <a:t>Orange Juice Inc. produces and markets fruit juice. During the orange harvest season, trucks bring oranges from the fields to the processing plant during a workday that runs from 7 a.m. to 6 p.m. On peak days, approximately 10,000 kilograms or oranges are trucked in per hour. Trucks dump their contents in a holding bin with a storage capacity of 6,000 kilograms. When the bin is full, incoming trucks must wait until it has sufficient available space. A conveyor moves oranges from the bins to the processing plant. The plant is configured to deal with an average harvesting day, and maximum throughput (flow rate) is 8,000 kilograms per hour. </a:t>
            </a:r>
          </a:p>
          <a:p>
            <a:r>
              <a:rPr lang="en-US" sz="2000"/>
              <a:t>Assuming that oranges arrive continuously over time, construct an inventory buildup diagram for Orange Juice Inc. In order to process all the oranges delivered during the day, how long must the plant operate on peak days? (Assume, too, that because Orange Juice Inc. makes fresh juice, it cannot store oranges.) Assuming, finally, that each truck holds about 1,000 kilograms of oranges, at what point during the day must a truck first wait before unloading into the storage bin? What is the maximum amount of time that a truck must wait? How long will trucks wait on average? Among trucks that do wait, how long is the average wait?</a:t>
            </a:r>
            <a:endParaRPr lang="en-US" sz="2400"/>
          </a:p>
        </p:txBody>
      </p:sp>
      <p:sp>
        <p:nvSpPr>
          <p:cNvPr id="3" name="Title 1"/>
          <p:cNvSpPr txBox="1">
            <a:spLocks/>
          </p:cNvSpPr>
          <p:nvPr/>
        </p:nvSpPr>
        <p:spPr bwMode="gray">
          <a:xfrm>
            <a:off x="358775" y="188913"/>
            <a:ext cx="8497888" cy="863600"/>
          </a:xfrm>
          <a:prstGeom prst="rect">
            <a:avLst/>
          </a:prstGeom>
          <a:noFill/>
          <a:ln w="9525">
            <a:noFill/>
            <a:miter lim="800000"/>
            <a:headEnd/>
            <a:tailEnd/>
          </a:ln>
        </p:spPr>
        <p:txBody>
          <a:bodyPr anchor="ctr"/>
          <a:lstStyle/>
          <a:p>
            <a:pPr eaLnBrk="0" hangingPunct="0">
              <a:defRPr/>
            </a:pPr>
            <a:r>
              <a:rPr lang="en-US" sz="2800" kern="0" dirty="0">
                <a:solidFill>
                  <a:schemeClr val="bg1"/>
                </a:solidFill>
                <a:latin typeface="+mj-lt"/>
                <a:ea typeface="+mj-ea"/>
                <a:cs typeface="+mj-cs"/>
              </a:rPr>
              <a:t>Problem 3.7, MBPF</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Directions</a:t>
            </a:r>
          </a:p>
        </p:txBody>
      </p:sp>
      <p:sp>
        <p:nvSpPr>
          <p:cNvPr id="3" name="Content Placeholder 2"/>
          <p:cNvSpPr>
            <a:spLocks noGrp="1"/>
          </p:cNvSpPr>
          <p:nvPr>
            <p:ph idx="1"/>
          </p:nvPr>
        </p:nvSpPr>
        <p:spPr/>
        <p:txBody>
          <a:bodyPr/>
          <a:lstStyle/>
          <a:p>
            <a:pPr>
              <a:defRPr/>
            </a:pPr>
            <a:r>
              <a:rPr lang="en-US" sz="2200" dirty="0" smtClean="0"/>
              <a:t>o) Assume a truck as your flow unit.</a:t>
            </a:r>
          </a:p>
          <a:p>
            <a:pPr>
              <a:defRPr/>
            </a:pPr>
            <a:r>
              <a:rPr lang="en-US" sz="2200" dirty="0" smtClean="0"/>
              <a:t>a) How long must the plant operate on peak days?</a:t>
            </a:r>
          </a:p>
          <a:p>
            <a:pPr>
              <a:defRPr/>
            </a:pPr>
            <a:r>
              <a:rPr lang="en-US" sz="2200" dirty="0" smtClean="0"/>
              <a:t>b) At what point during the day must a truck first wait before unloading into the storage bin?</a:t>
            </a:r>
          </a:p>
          <a:p>
            <a:pPr>
              <a:defRPr/>
            </a:pPr>
            <a:r>
              <a:rPr lang="en-US" sz="2200" dirty="0" smtClean="0"/>
              <a:t>c) What is the maximum amount of time that a truck must wait?</a:t>
            </a:r>
          </a:p>
          <a:p>
            <a:pPr>
              <a:defRPr/>
            </a:pPr>
            <a:r>
              <a:rPr lang="en-US" sz="2200" dirty="0" smtClean="0"/>
              <a:t>d) Among trucks that wait, how long is the average wait?</a:t>
            </a:r>
          </a:p>
          <a:p>
            <a:pPr>
              <a:defRPr/>
            </a:pPr>
            <a:r>
              <a:rPr lang="en-US" sz="2200" dirty="0" smtClean="0"/>
              <a:t>e) How long a truck wait on the average?</a:t>
            </a:r>
          </a:p>
          <a:p>
            <a:pPr>
              <a:defRPr/>
            </a:pPr>
            <a:r>
              <a:rPr lang="en-US" dirty="0" smtClean="0"/>
              <a:t> </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en-US" smtClean="0"/>
              <a:t>MBPF Inc: Manufacturing Prefabricated Garages</a:t>
            </a:r>
          </a:p>
        </p:txBody>
      </p:sp>
      <p:graphicFrame>
        <p:nvGraphicFramePr>
          <p:cNvPr id="487428" name="Object 4"/>
          <p:cNvGraphicFramePr>
            <a:graphicFrameLocks noChangeAspect="1"/>
          </p:cNvGraphicFramePr>
          <p:nvPr/>
        </p:nvGraphicFramePr>
        <p:xfrm>
          <a:off x="323850" y="1316038"/>
          <a:ext cx="8712200" cy="1443037"/>
        </p:xfrm>
        <a:graphic>
          <a:graphicData uri="http://schemas.openxmlformats.org/presentationml/2006/ole">
            <p:oleObj spid="_x0000_s1026" name="Worksheet" r:id="rId4" imgW="7572280" imgH="1209818" progId="Excel.Sheet.8">
              <p:embed/>
            </p:oleObj>
          </a:graphicData>
        </a:graphic>
      </p:graphicFrame>
      <p:graphicFrame>
        <p:nvGraphicFramePr>
          <p:cNvPr id="487439" name="Object 15"/>
          <p:cNvGraphicFramePr>
            <a:graphicFrameLocks noGrp="1" noChangeAspect="1"/>
          </p:cNvGraphicFramePr>
          <p:nvPr>
            <p:ph idx="1"/>
          </p:nvPr>
        </p:nvGraphicFramePr>
        <p:xfrm>
          <a:off x="360363" y="3429000"/>
          <a:ext cx="8675687" cy="1385888"/>
        </p:xfrm>
        <a:graphic>
          <a:graphicData uri="http://schemas.openxmlformats.org/presentationml/2006/ole">
            <p:oleObj spid="_x0000_s1027" name="Worksheet" r:id="rId5" imgW="7572280" imgH="1209818"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87428"/>
                                        </p:tgtEl>
                                        <p:attrNameLst>
                                          <p:attrName>style.visibility</p:attrName>
                                        </p:attrNameLst>
                                      </p:cBhvr>
                                      <p:to>
                                        <p:strVal val="visible"/>
                                      </p:to>
                                    </p:set>
                                    <p:animEffect transition="in" filter="dissolve">
                                      <p:cBhvr>
                                        <p:cTn id="7" dur="500"/>
                                        <p:tgtEl>
                                          <p:spTgt spid="4874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87439"/>
                                        </p:tgtEl>
                                        <p:attrNameLst>
                                          <p:attrName>style.visibility</p:attrName>
                                        </p:attrNameLst>
                                      </p:cBhvr>
                                      <p:to>
                                        <p:strVal val="visible"/>
                                      </p:to>
                                    </p:set>
                                    <p:animEffect transition="in" filter="dissolve">
                                      <p:cBhvr>
                                        <p:cTn id="12" dur="500"/>
                                        <p:tgtEl>
                                          <p:spTgt spid="487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mtClean="0"/>
              <a:t>Three Key Process Measures: Vancouver Airport</a:t>
            </a:r>
          </a:p>
        </p:txBody>
      </p:sp>
      <p:sp>
        <p:nvSpPr>
          <p:cNvPr id="2052" name="Rectangle 3"/>
          <p:cNvSpPr>
            <a:spLocks noGrp="1" noChangeArrowheads="1"/>
          </p:cNvSpPr>
          <p:nvPr>
            <p:ph type="body" sz="half" idx="1"/>
          </p:nvPr>
        </p:nvSpPr>
        <p:spPr>
          <a:xfrm>
            <a:off x="198438" y="1268413"/>
            <a:ext cx="8945562" cy="5589587"/>
          </a:xfrm>
          <a:noFill/>
        </p:spPr>
        <p:txBody>
          <a:bodyPr/>
          <a:lstStyle/>
          <a:p>
            <a:pPr marL="0" indent="0">
              <a:lnSpc>
                <a:spcPct val="90000"/>
              </a:lnSpc>
              <a:buFont typeface="Wingdings" pitchFamily="2" charset="2"/>
              <a:buNone/>
            </a:pPr>
            <a:r>
              <a:rPr lang="en-US" smtClean="0"/>
              <a:t>Flow unit  = Passenger</a:t>
            </a:r>
          </a:p>
          <a:p>
            <a:pPr marL="0" indent="0">
              <a:lnSpc>
                <a:spcPct val="90000"/>
              </a:lnSpc>
              <a:buFont typeface="Wingdings" pitchFamily="2" charset="2"/>
              <a:buNone/>
            </a:pPr>
            <a:r>
              <a:rPr lang="en-US" smtClean="0"/>
              <a:t>Flow time = Total time spent by a passenger within security </a:t>
            </a:r>
          </a:p>
          <a:p>
            <a:pPr marL="0" indent="0">
              <a:lnSpc>
                <a:spcPct val="90000"/>
              </a:lnSpc>
              <a:buFont typeface="Wingdings" pitchFamily="2" charset="2"/>
              <a:buNone/>
            </a:pPr>
            <a:r>
              <a:rPr lang="en-US" smtClean="0"/>
              <a:t>		process boundaries</a:t>
            </a:r>
          </a:p>
          <a:p>
            <a:pPr marL="0" indent="0">
              <a:lnSpc>
                <a:spcPct val="90000"/>
              </a:lnSpc>
              <a:buFont typeface="Wingdings" pitchFamily="2" charset="2"/>
              <a:buNone/>
            </a:pPr>
            <a:r>
              <a:rPr lang="en-US" smtClean="0"/>
              <a:t>Flow rate = 	the number of </a:t>
            </a:r>
            <a:r>
              <a:rPr lang="en-US" smtClean="0">
                <a:solidFill>
                  <a:srgbClr val="1A1A70"/>
                </a:solidFill>
              </a:rPr>
              <a:t>passengers leaving</a:t>
            </a:r>
            <a:r>
              <a:rPr lang="en-US" smtClean="0"/>
              <a:t> the checkpoint</a:t>
            </a:r>
          </a:p>
          <a:p>
            <a:pPr marL="0" indent="0">
              <a:lnSpc>
                <a:spcPct val="90000"/>
              </a:lnSpc>
              <a:buFont typeface="Wingdings" pitchFamily="2" charset="2"/>
              <a:buNone/>
            </a:pPr>
            <a:r>
              <a:rPr lang="en-US" smtClean="0"/>
              <a:t>Inventory = 	the number of passengers within process </a:t>
            </a:r>
          </a:p>
          <a:p>
            <a:pPr marL="0" indent="0">
              <a:lnSpc>
                <a:spcPct val="90000"/>
              </a:lnSpc>
              <a:buFont typeface="Wingdings" pitchFamily="2" charset="2"/>
              <a:buNone/>
            </a:pPr>
            <a:r>
              <a:rPr lang="en-US" smtClean="0"/>
              <a:t>		boundaries at time </a:t>
            </a:r>
            <a:r>
              <a:rPr lang="en-US" i="1" smtClean="0"/>
              <a:t>t</a:t>
            </a:r>
          </a:p>
          <a:p>
            <a:pPr lvl="1">
              <a:lnSpc>
                <a:spcPct val="90000"/>
              </a:lnSpc>
              <a:spcBef>
                <a:spcPct val="50000"/>
              </a:spcBef>
              <a:buFont typeface="Wingdings" pitchFamily="2" charset="2"/>
              <a:buNone/>
            </a:pPr>
            <a:r>
              <a:rPr lang="en-US" sz="2800" smtClean="0"/>
              <a:t>When </a:t>
            </a:r>
            <a:r>
              <a:rPr lang="en-US" sz="2800" i="1" smtClean="0"/>
              <a:t>R</a:t>
            </a:r>
            <a:r>
              <a:rPr lang="en-US" sz="2800" i="1" baseline="-25000" smtClean="0"/>
              <a:t>i</a:t>
            </a:r>
            <a:r>
              <a:rPr lang="en-US" sz="2800" i="1" smtClean="0"/>
              <a:t>(t) &gt; R</a:t>
            </a:r>
            <a:r>
              <a:rPr lang="en-US" sz="2800" i="1" baseline="-25000" smtClean="0"/>
              <a:t>o</a:t>
            </a:r>
            <a:r>
              <a:rPr lang="en-US" sz="2800" i="1" smtClean="0"/>
              <a:t>(t)</a:t>
            </a:r>
            <a:r>
              <a:rPr lang="en-US" sz="2800" smtClean="0"/>
              <a:t> </a:t>
            </a:r>
            <a:r>
              <a:rPr lang="en-US" sz="2800" smtClean="0">
                <a:sym typeface="Wingdings" pitchFamily="2" charset="2"/>
              </a:rPr>
              <a:t> </a:t>
            </a:r>
            <a:r>
              <a:rPr lang="en-US" sz="2800" i="1" smtClean="0"/>
              <a:t>I(t) </a:t>
            </a:r>
            <a:r>
              <a:rPr lang="en-US" sz="2800" smtClean="0"/>
              <a:t>increases</a:t>
            </a:r>
          </a:p>
          <a:p>
            <a:pPr marL="0" indent="0">
              <a:lnSpc>
                <a:spcPct val="90000"/>
              </a:lnSpc>
              <a:buFont typeface="Wingdings" pitchFamily="2" charset="2"/>
              <a:buNone/>
            </a:pPr>
            <a:endParaRPr lang="en-US" sz="1200" smtClean="0"/>
          </a:p>
          <a:p>
            <a:pPr marL="0" indent="0">
              <a:lnSpc>
                <a:spcPct val="90000"/>
              </a:lnSpc>
              <a:buFont typeface="Wingdings" pitchFamily="2" charset="2"/>
              <a:buNone/>
            </a:pPr>
            <a:r>
              <a:rPr lang="en-US" smtClean="0"/>
              <a:t>Each flight has 200 passengers.</a:t>
            </a:r>
          </a:p>
          <a:p>
            <a:pPr marL="0" indent="0">
              <a:lnSpc>
                <a:spcPct val="90000"/>
              </a:lnSpc>
              <a:spcBef>
                <a:spcPct val="50000"/>
              </a:spcBef>
              <a:buFont typeface="Wingdings" pitchFamily="2" charset="2"/>
              <a:buNone/>
            </a:pPr>
            <a:r>
              <a:rPr lang="en-US" smtClean="0"/>
              <a:t>If </a:t>
            </a:r>
            <a:r>
              <a:rPr lang="en-US" i="1" smtClean="0"/>
              <a:t>R</a:t>
            </a:r>
            <a:r>
              <a:rPr lang="en-US" i="1" baseline="-25000" smtClean="0"/>
              <a:t>i</a:t>
            </a:r>
            <a:r>
              <a:rPr lang="en-US" i="1" smtClean="0"/>
              <a:t>(t)</a:t>
            </a:r>
            <a:r>
              <a:rPr lang="en-US" smtClean="0"/>
              <a:t> is 15 passengers/min, since </a:t>
            </a:r>
            <a:r>
              <a:rPr lang="en-US" i="1" smtClean="0"/>
              <a:t>R</a:t>
            </a:r>
            <a:r>
              <a:rPr lang="en-US" i="1" baseline="-25000" smtClean="0"/>
              <a:t>o</a:t>
            </a:r>
            <a:r>
              <a:rPr lang="en-US" i="1" smtClean="0"/>
              <a:t>(t)</a:t>
            </a:r>
            <a:r>
              <a:rPr lang="en-US" smtClean="0"/>
              <a:t> can not exceed </a:t>
            </a:r>
            <a:r>
              <a:rPr lang="en-US" smtClean="0">
                <a:solidFill>
                  <a:srgbClr val="CC0066"/>
                </a:solidFill>
              </a:rPr>
              <a:t>12 passengers/min</a:t>
            </a:r>
            <a:r>
              <a:rPr lang="en-US" smtClean="0"/>
              <a:t>, then inventory increases.  </a:t>
            </a:r>
          </a:p>
        </p:txBody>
      </p:sp>
      <p:graphicFrame>
        <p:nvGraphicFramePr>
          <p:cNvPr id="2050" name="Object 6"/>
          <p:cNvGraphicFramePr>
            <a:graphicFrameLocks noChangeAspect="1"/>
          </p:cNvGraphicFramePr>
          <p:nvPr>
            <p:ph sz="half" idx="2"/>
          </p:nvPr>
        </p:nvGraphicFramePr>
        <p:xfrm>
          <a:off x="2951163" y="6245225"/>
          <a:ext cx="3455987" cy="615950"/>
        </p:xfrm>
        <a:graphic>
          <a:graphicData uri="http://schemas.openxmlformats.org/presentationml/2006/ole">
            <p:oleObj spid="_x0000_s2050" name="Equation" r:id="rId4" imgW="1282680" imgH="228600" progId="Equation.3">
              <p:embed/>
            </p:oleObj>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smtClean="0"/>
              <a:t>Vancouver International Airport  </a:t>
            </a:r>
          </a:p>
        </p:txBody>
      </p:sp>
      <p:sp>
        <p:nvSpPr>
          <p:cNvPr id="3076" name="Rectangle 3"/>
          <p:cNvSpPr>
            <a:spLocks noGrp="1" noChangeArrowheads="1"/>
          </p:cNvSpPr>
          <p:nvPr>
            <p:ph type="body" sz="half" idx="1"/>
          </p:nvPr>
        </p:nvSpPr>
        <p:spPr>
          <a:xfrm>
            <a:off x="431800" y="1792288"/>
            <a:ext cx="8389938" cy="1836737"/>
          </a:xfrm>
        </p:spPr>
        <p:txBody>
          <a:bodyPr/>
          <a:lstStyle/>
          <a:p>
            <a:pPr marL="0" indent="0">
              <a:buFont typeface="Wingdings" pitchFamily="2" charset="2"/>
              <a:buNone/>
            </a:pPr>
            <a:endParaRPr lang="en-US" smtClean="0"/>
          </a:p>
          <a:p>
            <a:pPr marL="0" indent="0">
              <a:buFont typeface="Wingdings" pitchFamily="2" charset="2"/>
              <a:buNone/>
            </a:pPr>
            <a:endParaRPr lang="en-US" smtClean="0"/>
          </a:p>
          <a:p>
            <a:pPr marL="0" indent="0">
              <a:buFont typeface="Wingdings" pitchFamily="2" charset="2"/>
              <a:buNone/>
            </a:pPr>
            <a:endParaRPr lang="en-US" smtClean="0"/>
          </a:p>
        </p:txBody>
      </p:sp>
      <p:sp>
        <p:nvSpPr>
          <p:cNvPr id="3077" name="Rectangle 4"/>
          <p:cNvSpPr>
            <a:spLocks noChangeArrowheads="1"/>
          </p:cNvSpPr>
          <p:nvPr/>
        </p:nvSpPr>
        <p:spPr bwMode="auto">
          <a:xfrm>
            <a:off x="73025" y="2846388"/>
            <a:ext cx="9144000" cy="0"/>
          </a:xfrm>
          <a:prstGeom prst="rect">
            <a:avLst/>
          </a:prstGeom>
          <a:noFill/>
          <a:ln w="9525">
            <a:noFill/>
            <a:miter lim="800000"/>
            <a:headEnd/>
            <a:tailEnd/>
          </a:ln>
        </p:spPr>
        <p:txBody>
          <a:bodyPr>
            <a:spAutoFit/>
          </a:bodyPr>
          <a:lstStyle/>
          <a:p>
            <a:endParaRPr lang="en-US"/>
          </a:p>
        </p:txBody>
      </p:sp>
      <p:sp>
        <p:nvSpPr>
          <p:cNvPr id="3078" name="Text Box 5"/>
          <p:cNvSpPr txBox="1">
            <a:spLocks noChangeArrowheads="1"/>
          </p:cNvSpPr>
          <p:nvPr/>
        </p:nvSpPr>
        <p:spPr bwMode="auto">
          <a:xfrm>
            <a:off x="576263" y="4529138"/>
            <a:ext cx="6824662" cy="457200"/>
          </a:xfrm>
          <a:prstGeom prst="rect">
            <a:avLst/>
          </a:prstGeom>
          <a:noFill/>
          <a:ln w="9525">
            <a:noFill/>
            <a:miter lim="800000"/>
            <a:headEnd/>
            <a:tailEnd/>
          </a:ln>
        </p:spPr>
        <p:txBody>
          <a:bodyPr>
            <a:spAutoFit/>
          </a:bodyPr>
          <a:lstStyle/>
          <a:p>
            <a:endParaRPr lang="en-US" sz="2400"/>
          </a:p>
        </p:txBody>
      </p:sp>
      <p:sp>
        <p:nvSpPr>
          <p:cNvPr id="3079" name="Rectangle 6"/>
          <p:cNvSpPr>
            <a:spLocks noChangeArrowheads="1"/>
          </p:cNvSpPr>
          <p:nvPr/>
        </p:nvSpPr>
        <p:spPr bwMode="auto">
          <a:xfrm>
            <a:off x="504825" y="4276725"/>
            <a:ext cx="8389938" cy="1836738"/>
          </a:xfrm>
          <a:prstGeom prst="rect">
            <a:avLst/>
          </a:prstGeom>
          <a:noFill/>
          <a:ln w="9525">
            <a:noFill/>
            <a:miter lim="800000"/>
            <a:headEnd/>
            <a:tailEnd/>
          </a:ln>
        </p:spPr>
        <p:txBody>
          <a:bodyPr lIns="92075" tIns="46038" rIns="92075" bIns="46038"/>
          <a:lstStyle/>
          <a:p>
            <a:pPr eaLnBrk="0" hangingPunct="0">
              <a:spcBef>
                <a:spcPct val="20000"/>
              </a:spcBef>
              <a:buClr>
                <a:srgbClr val="000000"/>
              </a:buClr>
              <a:buSzPct val="80000"/>
              <a:buFont typeface="Wingdings" pitchFamily="2" charset="2"/>
              <a:buNone/>
            </a:pPr>
            <a:endParaRPr lang="en-US" sz="2800">
              <a:latin typeface="Times New Roman" pitchFamily="18" charset="0"/>
            </a:endParaRPr>
          </a:p>
          <a:p>
            <a:pPr eaLnBrk="0" hangingPunct="0">
              <a:spcBef>
                <a:spcPct val="20000"/>
              </a:spcBef>
              <a:buClr>
                <a:srgbClr val="000000"/>
              </a:buClr>
              <a:buSzPct val="80000"/>
              <a:buFont typeface="Wingdings" pitchFamily="2" charset="2"/>
              <a:buNone/>
            </a:pPr>
            <a:endParaRPr lang="en-US" sz="2400">
              <a:latin typeface="Times New Roman" pitchFamily="18" charset="0"/>
            </a:endParaRPr>
          </a:p>
          <a:p>
            <a:pPr eaLnBrk="0" hangingPunct="0">
              <a:spcBef>
                <a:spcPct val="20000"/>
              </a:spcBef>
              <a:buClr>
                <a:srgbClr val="000000"/>
              </a:buClr>
              <a:buSzPct val="80000"/>
              <a:buFont typeface="Wingdings" pitchFamily="2" charset="2"/>
              <a:buNone/>
            </a:pPr>
            <a:endParaRPr lang="en-US" sz="2400">
              <a:latin typeface="Times New Roman" pitchFamily="18" charset="0"/>
            </a:endParaRPr>
          </a:p>
        </p:txBody>
      </p:sp>
      <p:sp>
        <p:nvSpPr>
          <p:cNvPr id="477191" name="Text Box 7"/>
          <p:cNvSpPr txBox="1">
            <a:spLocks noChangeArrowheads="1"/>
          </p:cNvSpPr>
          <p:nvPr/>
        </p:nvSpPr>
        <p:spPr bwMode="auto">
          <a:xfrm>
            <a:off x="431800" y="1233488"/>
            <a:ext cx="8712200" cy="3786187"/>
          </a:xfrm>
          <a:prstGeom prst="rect">
            <a:avLst/>
          </a:prstGeom>
          <a:noFill/>
          <a:ln w="9525">
            <a:noFill/>
            <a:miter lim="800000"/>
            <a:headEnd/>
            <a:tailEnd/>
          </a:ln>
        </p:spPr>
        <p:txBody>
          <a:bodyPr>
            <a:spAutoFit/>
          </a:bodyPr>
          <a:lstStyle/>
          <a:p>
            <a:pPr marL="457200" indent="-457200"/>
            <a:r>
              <a:rPr lang="en-US" sz="2400">
                <a:solidFill>
                  <a:srgbClr val="000000"/>
                </a:solidFill>
                <a:latin typeface="Times New Roman" pitchFamily="18" charset="0"/>
              </a:rPr>
              <a:t>Three flights at the start of each hour. The first flight is at 10 am.</a:t>
            </a:r>
          </a:p>
          <a:p>
            <a:pPr marL="457200" indent="-457200"/>
            <a:r>
              <a:rPr lang="en-US" sz="2400">
                <a:solidFill>
                  <a:srgbClr val="000000"/>
                </a:solidFill>
                <a:latin typeface="Times New Roman" pitchFamily="18" charset="0"/>
              </a:rPr>
              <a:t>50% of passengers arrive over a 20-minute time interval, 50 to 30 </a:t>
            </a:r>
          </a:p>
          <a:p>
            <a:pPr marL="457200" indent="-457200"/>
            <a:r>
              <a:rPr lang="en-US" sz="2400">
                <a:solidFill>
                  <a:srgbClr val="000000"/>
                </a:solidFill>
                <a:latin typeface="Times New Roman" pitchFamily="18" charset="0"/>
              </a:rPr>
              <a:t>minutes before departure.  </a:t>
            </a:r>
          </a:p>
          <a:p>
            <a:pPr marL="457200" indent="-457200"/>
            <a:r>
              <a:rPr lang="en-US" sz="2400">
                <a:solidFill>
                  <a:srgbClr val="000000"/>
                </a:solidFill>
                <a:latin typeface="Times New Roman" pitchFamily="18" charset="0"/>
              </a:rPr>
              <a:t>For all three flights 0.5(200)(3) = 300 passengers will arrive</a:t>
            </a:r>
          </a:p>
          <a:p>
            <a:pPr marL="457200" indent="-457200"/>
            <a:r>
              <a:rPr lang="en-US" sz="2400">
                <a:solidFill>
                  <a:srgbClr val="000000"/>
                </a:solidFill>
                <a:latin typeface="Times New Roman" pitchFamily="18" charset="0"/>
              </a:rPr>
              <a:t>uniformly between</a:t>
            </a:r>
            <a:r>
              <a:rPr lang="en-US" sz="2400">
                <a:latin typeface="Times New Roman" pitchFamily="18" charset="0"/>
              </a:rPr>
              <a:t> </a:t>
            </a:r>
            <a:r>
              <a:rPr lang="en-US" sz="2400">
                <a:solidFill>
                  <a:srgbClr val="C71B4C"/>
                </a:solidFill>
                <a:latin typeface="Times New Roman" pitchFamily="18" charset="0"/>
              </a:rPr>
              <a:t>9:10 - 9:30</a:t>
            </a:r>
            <a:r>
              <a:rPr lang="en-US" sz="2400">
                <a:solidFill>
                  <a:srgbClr val="000000"/>
                </a:solidFill>
                <a:latin typeface="Times New Roman" pitchFamily="18" charset="0"/>
              </a:rPr>
              <a:t>. Inflow rate = 300/20 =</a:t>
            </a:r>
            <a:r>
              <a:rPr lang="en-US" sz="2400">
                <a:latin typeface="Times New Roman" pitchFamily="18" charset="0"/>
              </a:rPr>
              <a:t> </a:t>
            </a:r>
            <a:r>
              <a:rPr lang="en-US" sz="2400">
                <a:solidFill>
                  <a:srgbClr val="C71B4C"/>
                </a:solidFill>
                <a:latin typeface="Times New Roman" pitchFamily="18" charset="0"/>
              </a:rPr>
              <a:t>15 passengers</a:t>
            </a:r>
          </a:p>
          <a:p>
            <a:pPr marL="457200" indent="-457200"/>
            <a:r>
              <a:rPr lang="en-US" sz="2400">
                <a:solidFill>
                  <a:srgbClr val="C71B4C"/>
                </a:solidFill>
                <a:latin typeface="Times New Roman" pitchFamily="18" charset="0"/>
              </a:rPr>
              <a:t>per minute</a:t>
            </a:r>
            <a:r>
              <a:rPr lang="en-US" sz="2400">
                <a:latin typeface="Times New Roman" pitchFamily="18" charset="0"/>
              </a:rPr>
              <a:t>.</a:t>
            </a:r>
          </a:p>
          <a:p>
            <a:pPr marL="457200" indent="-457200"/>
            <a:r>
              <a:rPr lang="en-US" sz="2400">
                <a:solidFill>
                  <a:srgbClr val="000000"/>
                </a:solidFill>
                <a:latin typeface="Times New Roman" pitchFamily="18" charset="0"/>
              </a:rPr>
              <a:t>The remaining passengers arrive  in a 40 minutes time interval either</a:t>
            </a:r>
          </a:p>
          <a:p>
            <a:pPr marL="457200" indent="-457200"/>
            <a:r>
              <a:rPr lang="en-US" sz="2400">
                <a:solidFill>
                  <a:srgbClr val="000000"/>
                </a:solidFill>
                <a:latin typeface="Times New Roman" pitchFamily="18" charset="0"/>
              </a:rPr>
              <a:t>80 to 50 minutes or  30 to 20 minutes before departure. </a:t>
            </a:r>
          </a:p>
          <a:p>
            <a:pPr marL="457200" indent="-457200"/>
            <a:r>
              <a:rPr lang="en-US" sz="2400">
                <a:solidFill>
                  <a:srgbClr val="000000"/>
                </a:solidFill>
                <a:latin typeface="Times New Roman" pitchFamily="18" charset="0"/>
              </a:rPr>
              <a:t>Therefore, between</a:t>
            </a:r>
            <a:r>
              <a:rPr lang="en-US" sz="2400">
                <a:latin typeface="Times New Roman" pitchFamily="18" charset="0"/>
              </a:rPr>
              <a:t> </a:t>
            </a:r>
            <a:r>
              <a:rPr lang="en-US" sz="2400">
                <a:solidFill>
                  <a:srgbClr val="C71B4C"/>
                </a:solidFill>
                <a:latin typeface="Times New Roman" pitchFamily="18" charset="0"/>
              </a:rPr>
              <a:t>8:40 - 9:10</a:t>
            </a:r>
            <a:r>
              <a:rPr lang="en-US" sz="2400">
                <a:latin typeface="Times New Roman" pitchFamily="18" charset="0"/>
              </a:rPr>
              <a:t> </a:t>
            </a:r>
            <a:r>
              <a:rPr lang="en-US" sz="2400">
                <a:solidFill>
                  <a:srgbClr val="000000"/>
                </a:solidFill>
                <a:latin typeface="Times New Roman" pitchFamily="18" charset="0"/>
              </a:rPr>
              <a:t>and between</a:t>
            </a:r>
            <a:r>
              <a:rPr lang="en-US" sz="2400">
                <a:latin typeface="Times New Roman" pitchFamily="18" charset="0"/>
              </a:rPr>
              <a:t> </a:t>
            </a:r>
            <a:r>
              <a:rPr lang="en-US" sz="2400">
                <a:solidFill>
                  <a:srgbClr val="C71B4C"/>
                </a:solidFill>
                <a:latin typeface="Times New Roman" pitchFamily="18" charset="0"/>
              </a:rPr>
              <a:t>9:30 - 9:40</a:t>
            </a:r>
            <a:r>
              <a:rPr lang="en-US" sz="2400">
                <a:latin typeface="Times New Roman" pitchFamily="18" charset="0"/>
              </a:rPr>
              <a:t> </a:t>
            </a:r>
            <a:r>
              <a:rPr lang="en-US" sz="2400">
                <a:solidFill>
                  <a:srgbClr val="000000"/>
                </a:solidFill>
                <a:latin typeface="Times New Roman" pitchFamily="18" charset="0"/>
              </a:rPr>
              <a:t>the inflow</a:t>
            </a:r>
          </a:p>
          <a:p>
            <a:pPr marL="457200" indent="-457200"/>
            <a:r>
              <a:rPr lang="en-US" sz="2400">
                <a:solidFill>
                  <a:srgbClr val="000000"/>
                </a:solidFill>
                <a:latin typeface="Times New Roman" pitchFamily="18" charset="0"/>
              </a:rPr>
              <a:t>rate is 300/40 =</a:t>
            </a:r>
            <a:r>
              <a:rPr lang="en-US" sz="2400">
                <a:latin typeface="Times New Roman" pitchFamily="18" charset="0"/>
              </a:rPr>
              <a:t> </a:t>
            </a:r>
            <a:r>
              <a:rPr lang="en-US" sz="2400">
                <a:solidFill>
                  <a:srgbClr val="C71B4C"/>
                </a:solidFill>
                <a:latin typeface="Times New Roman" pitchFamily="18" charset="0"/>
              </a:rPr>
              <a:t>7.5 passengers per minute</a:t>
            </a:r>
            <a:r>
              <a:rPr lang="en-US" sz="2400">
                <a:latin typeface="Times New Roman" pitchFamily="18" charset="0"/>
              </a:rPr>
              <a:t>. </a:t>
            </a:r>
          </a:p>
        </p:txBody>
      </p:sp>
      <p:graphicFrame>
        <p:nvGraphicFramePr>
          <p:cNvPr id="477218" name="Object 34"/>
          <p:cNvGraphicFramePr>
            <a:graphicFrameLocks noChangeAspect="1"/>
          </p:cNvGraphicFramePr>
          <p:nvPr>
            <p:ph sz="half" idx="2"/>
          </p:nvPr>
        </p:nvGraphicFramePr>
        <p:xfrm>
          <a:off x="539750" y="5022850"/>
          <a:ext cx="8343900" cy="1827213"/>
        </p:xfrm>
        <a:graphic>
          <a:graphicData uri="http://schemas.openxmlformats.org/presentationml/2006/ole">
            <p:oleObj spid="_x0000_s3074" name="Worksheet" r:id="rId4" imgW="6267450" imgH="1371600"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7191">
                                            <p:txEl>
                                              <p:pRg st="0" end="0"/>
                                            </p:txEl>
                                          </p:spTgt>
                                        </p:tgtEl>
                                        <p:attrNameLst>
                                          <p:attrName>style.visibility</p:attrName>
                                        </p:attrNameLst>
                                      </p:cBhvr>
                                      <p:to>
                                        <p:strVal val="visible"/>
                                      </p:to>
                                    </p:set>
                                    <p:animEffect transition="in" filter="dissolve">
                                      <p:cBhvr>
                                        <p:cTn id="7" dur="500"/>
                                        <p:tgtEl>
                                          <p:spTgt spid="4771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77191">
                                            <p:txEl>
                                              <p:pRg st="1" end="1"/>
                                            </p:txEl>
                                          </p:spTgt>
                                        </p:tgtEl>
                                        <p:attrNameLst>
                                          <p:attrName>style.visibility</p:attrName>
                                        </p:attrNameLst>
                                      </p:cBhvr>
                                      <p:to>
                                        <p:strVal val="visible"/>
                                      </p:to>
                                    </p:set>
                                    <p:animEffect transition="in" filter="dissolve">
                                      <p:cBhvr>
                                        <p:cTn id="12" dur="500"/>
                                        <p:tgtEl>
                                          <p:spTgt spid="4771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77191">
                                            <p:txEl>
                                              <p:pRg st="2" end="2"/>
                                            </p:txEl>
                                          </p:spTgt>
                                        </p:tgtEl>
                                        <p:attrNameLst>
                                          <p:attrName>style.visibility</p:attrName>
                                        </p:attrNameLst>
                                      </p:cBhvr>
                                      <p:to>
                                        <p:strVal val="visible"/>
                                      </p:to>
                                    </p:set>
                                    <p:animEffect transition="in" filter="dissolve">
                                      <p:cBhvr>
                                        <p:cTn id="17" dur="500"/>
                                        <p:tgtEl>
                                          <p:spTgt spid="4771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7191">
                                            <p:txEl>
                                              <p:pRg st="3" end="3"/>
                                            </p:txEl>
                                          </p:spTgt>
                                        </p:tgtEl>
                                        <p:attrNameLst>
                                          <p:attrName>style.visibility</p:attrName>
                                        </p:attrNameLst>
                                      </p:cBhvr>
                                      <p:to>
                                        <p:strVal val="visible"/>
                                      </p:to>
                                    </p:set>
                                    <p:animEffect transition="in" filter="dissolve">
                                      <p:cBhvr>
                                        <p:cTn id="22" dur="500"/>
                                        <p:tgtEl>
                                          <p:spTgt spid="4771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7191">
                                            <p:txEl>
                                              <p:pRg st="4" end="4"/>
                                            </p:txEl>
                                          </p:spTgt>
                                        </p:tgtEl>
                                        <p:attrNameLst>
                                          <p:attrName>style.visibility</p:attrName>
                                        </p:attrNameLst>
                                      </p:cBhvr>
                                      <p:to>
                                        <p:strVal val="visible"/>
                                      </p:to>
                                    </p:set>
                                    <p:animEffect transition="in" filter="dissolve">
                                      <p:cBhvr>
                                        <p:cTn id="27" dur="500"/>
                                        <p:tgtEl>
                                          <p:spTgt spid="4771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77191">
                                            <p:txEl>
                                              <p:pRg st="5" end="5"/>
                                            </p:txEl>
                                          </p:spTgt>
                                        </p:tgtEl>
                                        <p:attrNameLst>
                                          <p:attrName>style.visibility</p:attrName>
                                        </p:attrNameLst>
                                      </p:cBhvr>
                                      <p:to>
                                        <p:strVal val="visible"/>
                                      </p:to>
                                    </p:set>
                                    <p:animEffect transition="in" filter="dissolve">
                                      <p:cBhvr>
                                        <p:cTn id="32" dur="500"/>
                                        <p:tgtEl>
                                          <p:spTgt spid="4771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77191">
                                            <p:txEl>
                                              <p:pRg st="6" end="6"/>
                                            </p:txEl>
                                          </p:spTgt>
                                        </p:tgtEl>
                                        <p:attrNameLst>
                                          <p:attrName>style.visibility</p:attrName>
                                        </p:attrNameLst>
                                      </p:cBhvr>
                                      <p:to>
                                        <p:strVal val="visible"/>
                                      </p:to>
                                    </p:set>
                                    <p:animEffect transition="in" filter="dissolve">
                                      <p:cBhvr>
                                        <p:cTn id="37" dur="500"/>
                                        <p:tgtEl>
                                          <p:spTgt spid="4771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77191">
                                            <p:txEl>
                                              <p:pRg st="7" end="7"/>
                                            </p:txEl>
                                          </p:spTgt>
                                        </p:tgtEl>
                                        <p:attrNameLst>
                                          <p:attrName>style.visibility</p:attrName>
                                        </p:attrNameLst>
                                      </p:cBhvr>
                                      <p:to>
                                        <p:strVal val="visible"/>
                                      </p:to>
                                    </p:set>
                                    <p:animEffect transition="in" filter="dissolve">
                                      <p:cBhvr>
                                        <p:cTn id="42" dur="500"/>
                                        <p:tgtEl>
                                          <p:spTgt spid="47719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77191">
                                            <p:txEl>
                                              <p:pRg st="8" end="8"/>
                                            </p:txEl>
                                          </p:spTgt>
                                        </p:tgtEl>
                                        <p:attrNameLst>
                                          <p:attrName>style.visibility</p:attrName>
                                        </p:attrNameLst>
                                      </p:cBhvr>
                                      <p:to>
                                        <p:strVal val="visible"/>
                                      </p:to>
                                    </p:set>
                                    <p:animEffect transition="in" filter="dissolve">
                                      <p:cBhvr>
                                        <p:cTn id="47" dur="500"/>
                                        <p:tgtEl>
                                          <p:spTgt spid="47719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77191">
                                            <p:txEl>
                                              <p:pRg st="9" end="9"/>
                                            </p:txEl>
                                          </p:spTgt>
                                        </p:tgtEl>
                                        <p:attrNameLst>
                                          <p:attrName>style.visibility</p:attrName>
                                        </p:attrNameLst>
                                      </p:cBhvr>
                                      <p:to>
                                        <p:strVal val="visible"/>
                                      </p:to>
                                    </p:set>
                                    <p:animEffect transition="in" filter="dissolve">
                                      <p:cBhvr>
                                        <p:cTn id="52" dur="500"/>
                                        <p:tgtEl>
                                          <p:spTgt spid="47719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477218"/>
                                        </p:tgtEl>
                                        <p:attrNameLst>
                                          <p:attrName>style.visibility</p:attrName>
                                        </p:attrNameLst>
                                      </p:cBhvr>
                                      <p:to>
                                        <p:strVal val="visible"/>
                                      </p:to>
                                    </p:set>
                                    <p:animEffect transition="in" filter="dissolve">
                                      <p:cBhvr>
                                        <p:cTn id="57" dur="500"/>
                                        <p:tgtEl>
                                          <p:spTgt spid="477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060450" y="5795963"/>
            <a:ext cx="273050" cy="304800"/>
          </a:xfrm>
          <a:prstGeom prst="rect">
            <a:avLst/>
          </a:prstGeom>
          <a:noFill/>
          <a:ln w="9525">
            <a:noFill/>
            <a:miter lim="800000"/>
            <a:headEnd/>
            <a:tailEnd/>
          </a:ln>
        </p:spPr>
        <p:txBody>
          <a:bodyPr>
            <a:spAutoFit/>
          </a:bodyPr>
          <a:lstStyle/>
          <a:p>
            <a:pPr eaLnBrk="0" hangingPunct="0"/>
            <a:r>
              <a:rPr lang="en-US" sz="1400">
                <a:solidFill>
                  <a:srgbClr val="000000"/>
                </a:solidFill>
                <a:latin typeface="Times" pitchFamily="18" charset="0"/>
              </a:rPr>
              <a:t>0</a:t>
            </a:r>
            <a:endParaRPr lang="en-US" sz="2400">
              <a:solidFill>
                <a:srgbClr val="000000"/>
              </a:solidFill>
              <a:latin typeface="Times" pitchFamily="18" charset="0"/>
            </a:endParaRPr>
          </a:p>
        </p:txBody>
      </p:sp>
      <p:grpSp>
        <p:nvGrpSpPr>
          <p:cNvPr id="9219" name="Group 3"/>
          <p:cNvGrpSpPr>
            <a:grpSpLocks/>
          </p:cNvGrpSpPr>
          <p:nvPr/>
        </p:nvGrpSpPr>
        <p:grpSpPr bwMode="auto">
          <a:xfrm>
            <a:off x="742950" y="5707063"/>
            <a:ext cx="6834188" cy="130175"/>
            <a:chOff x="413" y="3758"/>
            <a:chExt cx="4305" cy="82"/>
          </a:xfrm>
        </p:grpSpPr>
        <p:sp>
          <p:nvSpPr>
            <p:cNvPr id="9284" name="Freeform 4"/>
            <p:cNvSpPr>
              <a:spLocks/>
            </p:cNvSpPr>
            <p:nvPr/>
          </p:nvSpPr>
          <p:spPr bwMode="auto">
            <a:xfrm>
              <a:off x="4603" y="3758"/>
              <a:ext cx="115" cy="82"/>
            </a:xfrm>
            <a:custGeom>
              <a:avLst/>
              <a:gdLst>
                <a:gd name="T0" fmla="*/ 115 w 115"/>
                <a:gd name="T1" fmla="*/ 40 h 82"/>
                <a:gd name="T2" fmla="*/ 0 w 115"/>
                <a:gd name="T3" fmla="*/ 82 h 82"/>
                <a:gd name="T4" fmla="*/ 0 w 115"/>
                <a:gd name="T5" fmla="*/ 0 h 82"/>
                <a:gd name="T6" fmla="*/ 115 w 115"/>
                <a:gd name="T7" fmla="*/ 40 h 82"/>
                <a:gd name="T8" fmla="*/ 0 60000 65536"/>
                <a:gd name="T9" fmla="*/ 0 60000 65536"/>
                <a:gd name="T10" fmla="*/ 0 60000 65536"/>
                <a:gd name="T11" fmla="*/ 0 60000 65536"/>
                <a:gd name="T12" fmla="*/ 0 w 115"/>
                <a:gd name="T13" fmla="*/ 0 h 82"/>
                <a:gd name="T14" fmla="*/ 115 w 115"/>
                <a:gd name="T15" fmla="*/ 82 h 82"/>
              </a:gdLst>
              <a:ahLst/>
              <a:cxnLst>
                <a:cxn ang="T8">
                  <a:pos x="T0" y="T1"/>
                </a:cxn>
                <a:cxn ang="T9">
                  <a:pos x="T2" y="T3"/>
                </a:cxn>
                <a:cxn ang="T10">
                  <a:pos x="T4" y="T5"/>
                </a:cxn>
                <a:cxn ang="T11">
                  <a:pos x="T6" y="T7"/>
                </a:cxn>
              </a:cxnLst>
              <a:rect l="T12" t="T13" r="T14" b="T15"/>
              <a:pathLst>
                <a:path w="115" h="82">
                  <a:moveTo>
                    <a:pt x="115" y="40"/>
                  </a:moveTo>
                  <a:lnTo>
                    <a:pt x="0" y="82"/>
                  </a:lnTo>
                  <a:lnTo>
                    <a:pt x="0" y="0"/>
                  </a:lnTo>
                  <a:lnTo>
                    <a:pt x="115" y="40"/>
                  </a:lnTo>
                  <a:close/>
                </a:path>
              </a:pathLst>
            </a:custGeom>
            <a:solidFill>
              <a:srgbClr val="000000"/>
            </a:solidFill>
            <a:ln w="9525">
              <a:noFill/>
              <a:round/>
              <a:headEnd/>
              <a:tailEnd/>
            </a:ln>
          </p:spPr>
          <p:txBody>
            <a:bodyPr/>
            <a:lstStyle/>
            <a:p>
              <a:endParaRPr lang="en-US"/>
            </a:p>
          </p:txBody>
        </p:sp>
        <p:sp>
          <p:nvSpPr>
            <p:cNvPr id="9285" name="Line 5"/>
            <p:cNvSpPr>
              <a:spLocks noChangeShapeType="1"/>
            </p:cNvSpPr>
            <p:nvPr/>
          </p:nvSpPr>
          <p:spPr bwMode="auto">
            <a:xfrm flipH="1">
              <a:off x="413" y="3803"/>
              <a:ext cx="4277" cy="1"/>
            </a:xfrm>
            <a:prstGeom prst="line">
              <a:avLst/>
            </a:prstGeom>
            <a:noFill/>
            <a:ln w="15875">
              <a:solidFill>
                <a:srgbClr val="000000"/>
              </a:solidFill>
              <a:round/>
              <a:headEnd/>
              <a:tailEnd/>
            </a:ln>
          </p:spPr>
          <p:txBody>
            <a:bodyPr/>
            <a:lstStyle/>
            <a:p>
              <a:endParaRPr lang="en-US"/>
            </a:p>
          </p:txBody>
        </p:sp>
      </p:grpSp>
      <p:grpSp>
        <p:nvGrpSpPr>
          <p:cNvPr id="9220" name="Group 6"/>
          <p:cNvGrpSpPr>
            <a:grpSpLocks/>
          </p:cNvGrpSpPr>
          <p:nvPr/>
        </p:nvGrpSpPr>
        <p:grpSpPr bwMode="auto">
          <a:xfrm>
            <a:off x="1331913" y="3105150"/>
            <a:ext cx="107950" cy="2700338"/>
            <a:chOff x="742" y="622"/>
            <a:chExt cx="82" cy="3502"/>
          </a:xfrm>
        </p:grpSpPr>
        <p:sp>
          <p:nvSpPr>
            <p:cNvPr id="9282" name="Freeform 7"/>
            <p:cNvSpPr>
              <a:spLocks/>
            </p:cNvSpPr>
            <p:nvPr/>
          </p:nvSpPr>
          <p:spPr bwMode="auto">
            <a:xfrm>
              <a:off x="742" y="622"/>
              <a:ext cx="82" cy="115"/>
            </a:xfrm>
            <a:custGeom>
              <a:avLst/>
              <a:gdLst>
                <a:gd name="T0" fmla="*/ 40 w 82"/>
                <a:gd name="T1" fmla="*/ 0 h 115"/>
                <a:gd name="T2" fmla="*/ 82 w 82"/>
                <a:gd name="T3" fmla="*/ 115 h 115"/>
                <a:gd name="T4" fmla="*/ 0 w 82"/>
                <a:gd name="T5" fmla="*/ 115 h 115"/>
                <a:gd name="T6" fmla="*/ 40 w 82"/>
                <a:gd name="T7" fmla="*/ 0 h 115"/>
                <a:gd name="T8" fmla="*/ 0 60000 65536"/>
                <a:gd name="T9" fmla="*/ 0 60000 65536"/>
                <a:gd name="T10" fmla="*/ 0 60000 65536"/>
                <a:gd name="T11" fmla="*/ 0 60000 65536"/>
                <a:gd name="T12" fmla="*/ 0 w 82"/>
                <a:gd name="T13" fmla="*/ 0 h 115"/>
                <a:gd name="T14" fmla="*/ 82 w 82"/>
                <a:gd name="T15" fmla="*/ 115 h 115"/>
              </a:gdLst>
              <a:ahLst/>
              <a:cxnLst>
                <a:cxn ang="T8">
                  <a:pos x="T0" y="T1"/>
                </a:cxn>
                <a:cxn ang="T9">
                  <a:pos x="T2" y="T3"/>
                </a:cxn>
                <a:cxn ang="T10">
                  <a:pos x="T4" y="T5"/>
                </a:cxn>
                <a:cxn ang="T11">
                  <a:pos x="T6" y="T7"/>
                </a:cxn>
              </a:cxnLst>
              <a:rect l="T12" t="T13" r="T14" b="T15"/>
              <a:pathLst>
                <a:path w="82" h="115">
                  <a:moveTo>
                    <a:pt x="40" y="0"/>
                  </a:moveTo>
                  <a:lnTo>
                    <a:pt x="82" y="115"/>
                  </a:lnTo>
                  <a:lnTo>
                    <a:pt x="0" y="115"/>
                  </a:lnTo>
                  <a:lnTo>
                    <a:pt x="40" y="0"/>
                  </a:lnTo>
                  <a:close/>
                </a:path>
              </a:pathLst>
            </a:custGeom>
            <a:solidFill>
              <a:srgbClr val="000000"/>
            </a:solidFill>
            <a:ln w="9525">
              <a:noFill/>
              <a:round/>
              <a:headEnd/>
              <a:tailEnd/>
            </a:ln>
          </p:spPr>
          <p:txBody>
            <a:bodyPr/>
            <a:lstStyle/>
            <a:p>
              <a:endParaRPr lang="en-US"/>
            </a:p>
          </p:txBody>
        </p:sp>
        <p:sp>
          <p:nvSpPr>
            <p:cNvPr id="9283" name="Line 8"/>
            <p:cNvSpPr>
              <a:spLocks noChangeShapeType="1"/>
            </p:cNvSpPr>
            <p:nvPr/>
          </p:nvSpPr>
          <p:spPr bwMode="auto">
            <a:xfrm>
              <a:off x="787" y="650"/>
              <a:ext cx="1" cy="3474"/>
            </a:xfrm>
            <a:prstGeom prst="line">
              <a:avLst/>
            </a:prstGeom>
            <a:noFill/>
            <a:ln w="15875">
              <a:solidFill>
                <a:srgbClr val="000000"/>
              </a:solidFill>
              <a:round/>
              <a:headEnd/>
              <a:tailEnd/>
            </a:ln>
          </p:spPr>
          <p:txBody>
            <a:bodyPr/>
            <a:lstStyle/>
            <a:p>
              <a:endParaRPr lang="en-US"/>
            </a:p>
          </p:txBody>
        </p:sp>
      </p:grpSp>
      <p:sp>
        <p:nvSpPr>
          <p:cNvPr id="9221" name="Line 9"/>
          <p:cNvSpPr>
            <a:spLocks noChangeShapeType="1"/>
          </p:cNvSpPr>
          <p:nvPr/>
        </p:nvSpPr>
        <p:spPr bwMode="auto">
          <a:xfrm flipH="1">
            <a:off x="1333500" y="5476875"/>
            <a:ext cx="149225" cy="1588"/>
          </a:xfrm>
          <a:prstGeom prst="line">
            <a:avLst/>
          </a:prstGeom>
          <a:noFill/>
          <a:ln w="12700">
            <a:solidFill>
              <a:srgbClr val="000000"/>
            </a:solidFill>
            <a:round/>
            <a:headEnd/>
            <a:tailEnd/>
          </a:ln>
        </p:spPr>
        <p:txBody>
          <a:bodyPr/>
          <a:lstStyle/>
          <a:p>
            <a:endParaRPr lang="en-US"/>
          </a:p>
        </p:txBody>
      </p:sp>
      <p:sp>
        <p:nvSpPr>
          <p:cNvPr id="9222" name="Line 10"/>
          <p:cNvSpPr>
            <a:spLocks noChangeShapeType="1"/>
          </p:cNvSpPr>
          <p:nvPr/>
        </p:nvSpPr>
        <p:spPr bwMode="auto">
          <a:xfrm flipH="1">
            <a:off x="1333500" y="5176838"/>
            <a:ext cx="149225" cy="1587"/>
          </a:xfrm>
          <a:prstGeom prst="line">
            <a:avLst/>
          </a:prstGeom>
          <a:noFill/>
          <a:ln w="12700">
            <a:solidFill>
              <a:srgbClr val="000000"/>
            </a:solidFill>
            <a:round/>
            <a:headEnd/>
            <a:tailEnd/>
          </a:ln>
        </p:spPr>
        <p:txBody>
          <a:bodyPr/>
          <a:lstStyle/>
          <a:p>
            <a:endParaRPr lang="en-US"/>
          </a:p>
        </p:txBody>
      </p:sp>
      <p:sp>
        <p:nvSpPr>
          <p:cNvPr id="9223" name="Line 11"/>
          <p:cNvSpPr>
            <a:spLocks noChangeShapeType="1"/>
          </p:cNvSpPr>
          <p:nvPr/>
        </p:nvSpPr>
        <p:spPr bwMode="auto">
          <a:xfrm flipH="1">
            <a:off x="1333500" y="4865688"/>
            <a:ext cx="149225" cy="1587"/>
          </a:xfrm>
          <a:prstGeom prst="line">
            <a:avLst/>
          </a:prstGeom>
          <a:noFill/>
          <a:ln w="12700">
            <a:solidFill>
              <a:srgbClr val="000000"/>
            </a:solidFill>
            <a:round/>
            <a:headEnd/>
            <a:tailEnd/>
          </a:ln>
        </p:spPr>
        <p:txBody>
          <a:bodyPr/>
          <a:lstStyle/>
          <a:p>
            <a:endParaRPr lang="en-US"/>
          </a:p>
        </p:txBody>
      </p:sp>
      <p:sp>
        <p:nvSpPr>
          <p:cNvPr id="9224" name="Line 12"/>
          <p:cNvSpPr>
            <a:spLocks noChangeShapeType="1"/>
          </p:cNvSpPr>
          <p:nvPr/>
        </p:nvSpPr>
        <p:spPr bwMode="auto">
          <a:xfrm flipH="1">
            <a:off x="1333500" y="4562475"/>
            <a:ext cx="149225" cy="1588"/>
          </a:xfrm>
          <a:prstGeom prst="line">
            <a:avLst/>
          </a:prstGeom>
          <a:noFill/>
          <a:ln w="12700">
            <a:solidFill>
              <a:srgbClr val="000000"/>
            </a:solidFill>
            <a:round/>
            <a:headEnd/>
            <a:tailEnd/>
          </a:ln>
        </p:spPr>
        <p:txBody>
          <a:bodyPr/>
          <a:lstStyle/>
          <a:p>
            <a:endParaRPr lang="en-US"/>
          </a:p>
        </p:txBody>
      </p:sp>
      <p:sp>
        <p:nvSpPr>
          <p:cNvPr id="9225" name="Line 13"/>
          <p:cNvSpPr>
            <a:spLocks noChangeShapeType="1"/>
          </p:cNvSpPr>
          <p:nvPr/>
        </p:nvSpPr>
        <p:spPr bwMode="auto">
          <a:xfrm flipH="1">
            <a:off x="1336675" y="4262438"/>
            <a:ext cx="149225" cy="1587"/>
          </a:xfrm>
          <a:prstGeom prst="line">
            <a:avLst/>
          </a:prstGeom>
          <a:noFill/>
          <a:ln w="12700">
            <a:solidFill>
              <a:srgbClr val="000000"/>
            </a:solidFill>
            <a:round/>
            <a:headEnd/>
            <a:tailEnd/>
          </a:ln>
        </p:spPr>
        <p:txBody>
          <a:bodyPr/>
          <a:lstStyle/>
          <a:p>
            <a:endParaRPr lang="en-US"/>
          </a:p>
        </p:txBody>
      </p:sp>
      <p:sp>
        <p:nvSpPr>
          <p:cNvPr id="9226" name="Line 14"/>
          <p:cNvSpPr>
            <a:spLocks noChangeShapeType="1"/>
          </p:cNvSpPr>
          <p:nvPr/>
        </p:nvSpPr>
        <p:spPr bwMode="auto">
          <a:xfrm flipH="1">
            <a:off x="1343025" y="3956050"/>
            <a:ext cx="149225" cy="1588"/>
          </a:xfrm>
          <a:prstGeom prst="line">
            <a:avLst/>
          </a:prstGeom>
          <a:noFill/>
          <a:ln w="12700">
            <a:solidFill>
              <a:srgbClr val="000000"/>
            </a:solidFill>
            <a:round/>
            <a:headEnd/>
            <a:tailEnd/>
          </a:ln>
        </p:spPr>
        <p:txBody>
          <a:bodyPr/>
          <a:lstStyle/>
          <a:p>
            <a:endParaRPr lang="en-US"/>
          </a:p>
        </p:txBody>
      </p:sp>
      <p:sp>
        <p:nvSpPr>
          <p:cNvPr id="9227" name="Line 15"/>
          <p:cNvSpPr>
            <a:spLocks noChangeShapeType="1"/>
          </p:cNvSpPr>
          <p:nvPr/>
        </p:nvSpPr>
        <p:spPr bwMode="auto">
          <a:xfrm flipH="1">
            <a:off x="1343025" y="3644900"/>
            <a:ext cx="149225" cy="1588"/>
          </a:xfrm>
          <a:prstGeom prst="line">
            <a:avLst/>
          </a:prstGeom>
          <a:noFill/>
          <a:ln w="12700">
            <a:solidFill>
              <a:srgbClr val="000000"/>
            </a:solidFill>
            <a:round/>
            <a:headEnd/>
            <a:tailEnd/>
          </a:ln>
        </p:spPr>
        <p:txBody>
          <a:bodyPr/>
          <a:lstStyle/>
          <a:p>
            <a:endParaRPr lang="en-US"/>
          </a:p>
        </p:txBody>
      </p:sp>
      <p:sp>
        <p:nvSpPr>
          <p:cNvPr id="497680" name="Line 16"/>
          <p:cNvSpPr>
            <a:spLocks noChangeShapeType="1"/>
          </p:cNvSpPr>
          <p:nvPr/>
        </p:nvSpPr>
        <p:spPr bwMode="auto">
          <a:xfrm flipV="1">
            <a:off x="1420813" y="5105400"/>
            <a:ext cx="1828800" cy="671513"/>
          </a:xfrm>
          <a:prstGeom prst="line">
            <a:avLst/>
          </a:prstGeom>
          <a:noFill/>
          <a:ln w="12700">
            <a:solidFill>
              <a:srgbClr val="0000FF"/>
            </a:solidFill>
            <a:round/>
            <a:headEnd/>
            <a:tailEnd/>
          </a:ln>
        </p:spPr>
        <p:txBody>
          <a:bodyPr/>
          <a:lstStyle/>
          <a:p>
            <a:endParaRPr lang="en-US"/>
          </a:p>
        </p:txBody>
      </p:sp>
      <p:cxnSp>
        <p:nvCxnSpPr>
          <p:cNvPr id="497681" name="AutoShape 17"/>
          <p:cNvCxnSpPr>
            <a:cxnSpLocks noChangeShapeType="1"/>
            <a:endCxn id="497719" idx="1"/>
          </p:cNvCxnSpPr>
          <p:nvPr/>
        </p:nvCxnSpPr>
        <p:spPr bwMode="auto">
          <a:xfrm flipV="1">
            <a:off x="1404938" y="5100638"/>
            <a:ext cx="1852612" cy="692150"/>
          </a:xfrm>
          <a:prstGeom prst="straightConnector1">
            <a:avLst/>
          </a:prstGeom>
          <a:noFill/>
          <a:ln w="28575">
            <a:solidFill>
              <a:srgbClr val="FF3300"/>
            </a:solidFill>
            <a:round/>
            <a:headEnd/>
            <a:tailEnd/>
          </a:ln>
        </p:spPr>
      </p:cxnSp>
      <p:grpSp>
        <p:nvGrpSpPr>
          <p:cNvPr id="4" name="Group 61"/>
          <p:cNvGrpSpPr>
            <a:grpSpLocks/>
          </p:cNvGrpSpPr>
          <p:nvPr/>
        </p:nvGrpSpPr>
        <p:grpSpPr bwMode="auto">
          <a:xfrm>
            <a:off x="1908175" y="3502025"/>
            <a:ext cx="1927225" cy="1049338"/>
            <a:chOff x="1202" y="2206"/>
            <a:chExt cx="1214" cy="661"/>
          </a:xfrm>
        </p:grpSpPr>
        <p:sp>
          <p:nvSpPr>
            <p:cNvPr id="9280" name="Text Box 18"/>
            <p:cNvSpPr txBox="1">
              <a:spLocks noChangeArrowheads="1"/>
            </p:cNvSpPr>
            <p:nvPr/>
          </p:nvSpPr>
          <p:spPr bwMode="auto">
            <a:xfrm>
              <a:off x="1202" y="2206"/>
              <a:ext cx="1072" cy="231"/>
            </a:xfrm>
            <a:prstGeom prst="rect">
              <a:avLst/>
            </a:prstGeom>
            <a:noFill/>
            <a:ln w="9525">
              <a:noFill/>
              <a:miter lim="800000"/>
              <a:headEnd/>
              <a:tailEnd/>
            </a:ln>
          </p:spPr>
          <p:txBody>
            <a:bodyPr>
              <a:spAutoFit/>
            </a:bodyPr>
            <a:lstStyle/>
            <a:p>
              <a:pPr eaLnBrk="0" hangingPunct="0">
                <a:spcBef>
                  <a:spcPct val="50000"/>
                </a:spcBef>
              </a:pPr>
              <a:r>
                <a:rPr lang="en-US">
                  <a:solidFill>
                    <a:srgbClr val="000000"/>
                  </a:solidFill>
                  <a:latin typeface="Times New Roman" pitchFamily="18" charset="0"/>
                </a:rPr>
                <a:t>R</a:t>
              </a:r>
              <a:r>
                <a:rPr lang="en-US" baseline="-25000">
                  <a:solidFill>
                    <a:srgbClr val="000000"/>
                  </a:solidFill>
                  <a:latin typeface="Times New Roman" pitchFamily="18" charset="0"/>
                </a:rPr>
                <a:t>i</a:t>
              </a:r>
              <a:r>
                <a:rPr lang="en-US">
                  <a:solidFill>
                    <a:srgbClr val="000000"/>
                  </a:solidFill>
                  <a:latin typeface="Times New Roman" pitchFamily="18" charset="0"/>
                </a:rPr>
                <a:t>=15/min</a:t>
              </a:r>
            </a:p>
          </p:txBody>
        </p:sp>
        <p:sp>
          <p:nvSpPr>
            <p:cNvPr id="9281" name="Line 22"/>
            <p:cNvSpPr>
              <a:spLocks noChangeShapeType="1"/>
            </p:cNvSpPr>
            <p:nvPr/>
          </p:nvSpPr>
          <p:spPr bwMode="auto">
            <a:xfrm>
              <a:off x="1723" y="2387"/>
              <a:ext cx="693" cy="480"/>
            </a:xfrm>
            <a:prstGeom prst="line">
              <a:avLst/>
            </a:prstGeom>
            <a:noFill/>
            <a:ln w="9525">
              <a:solidFill>
                <a:srgbClr val="000000"/>
              </a:solidFill>
              <a:round/>
              <a:headEnd/>
              <a:tailEnd type="triangle" w="med" len="med"/>
            </a:ln>
          </p:spPr>
          <p:txBody>
            <a:bodyPr/>
            <a:lstStyle/>
            <a:p>
              <a:endParaRPr lang="en-US"/>
            </a:p>
          </p:txBody>
        </p:sp>
      </p:grpSp>
      <p:grpSp>
        <p:nvGrpSpPr>
          <p:cNvPr id="5" name="Group 64"/>
          <p:cNvGrpSpPr>
            <a:grpSpLocks/>
          </p:cNvGrpSpPr>
          <p:nvPr/>
        </p:nvGrpSpPr>
        <p:grpSpPr bwMode="auto">
          <a:xfrm>
            <a:off x="4103688" y="4760913"/>
            <a:ext cx="2125662" cy="692150"/>
            <a:chOff x="2585" y="2999"/>
            <a:chExt cx="1339" cy="436"/>
          </a:xfrm>
        </p:grpSpPr>
        <p:sp>
          <p:nvSpPr>
            <p:cNvPr id="9278" name="Rectangle 21"/>
            <p:cNvSpPr>
              <a:spLocks noChangeArrowheads="1"/>
            </p:cNvSpPr>
            <p:nvPr/>
          </p:nvSpPr>
          <p:spPr bwMode="auto">
            <a:xfrm>
              <a:off x="3175" y="3204"/>
              <a:ext cx="749" cy="231"/>
            </a:xfrm>
            <a:prstGeom prst="rect">
              <a:avLst/>
            </a:prstGeom>
            <a:noFill/>
            <a:ln w="9525">
              <a:noFill/>
              <a:miter lim="800000"/>
              <a:headEnd/>
              <a:tailEnd/>
            </a:ln>
          </p:spPr>
          <p:txBody>
            <a:bodyPr wrap="none">
              <a:spAutoFit/>
            </a:bodyPr>
            <a:lstStyle/>
            <a:p>
              <a:pPr eaLnBrk="0" hangingPunct="0">
                <a:spcBef>
                  <a:spcPct val="50000"/>
                </a:spcBef>
              </a:pPr>
              <a:r>
                <a:rPr lang="en-US">
                  <a:solidFill>
                    <a:srgbClr val="000000"/>
                  </a:solidFill>
                  <a:latin typeface="Times New Roman" pitchFamily="18" charset="0"/>
                </a:rPr>
                <a:t>R</a:t>
              </a:r>
              <a:r>
                <a:rPr lang="en-US" baseline="-25000">
                  <a:solidFill>
                    <a:srgbClr val="000000"/>
                  </a:solidFill>
                  <a:latin typeface="Times New Roman" pitchFamily="18" charset="0"/>
                </a:rPr>
                <a:t>o</a:t>
              </a:r>
              <a:r>
                <a:rPr lang="en-US">
                  <a:solidFill>
                    <a:srgbClr val="000000"/>
                  </a:solidFill>
                  <a:latin typeface="Times New Roman" pitchFamily="18" charset="0"/>
                </a:rPr>
                <a:t>=12/min</a:t>
              </a:r>
            </a:p>
          </p:txBody>
        </p:sp>
        <p:sp>
          <p:nvSpPr>
            <p:cNvPr id="9279" name="Line 24"/>
            <p:cNvSpPr>
              <a:spLocks noChangeShapeType="1"/>
            </p:cNvSpPr>
            <p:nvPr/>
          </p:nvSpPr>
          <p:spPr bwMode="auto">
            <a:xfrm flipH="1" flipV="1">
              <a:off x="2585" y="2999"/>
              <a:ext cx="567" cy="318"/>
            </a:xfrm>
            <a:prstGeom prst="line">
              <a:avLst/>
            </a:prstGeom>
            <a:noFill/>
            <a:ln w="9525">
              <a:solidFill>
                <a:srgbClr val="000000"/>
              </a:solidFill>
              <a:round/>
              <a:headEnd/>
              <a:tailEnd type="triangle" w="med" len="med"/>
            </a:ln>
          </p:spPr>
          <p:txBody>
            <a:bodyPr/>
            <a:lstStyle/>
            <a:p>
              <a:endParaRPr lang="en-US"/>
            </a:p>
          </p:txBody>
        </p:sp>
      </p:grpSp>
      <p:grpSp>
        <p:nvGrpSpPr>
          <p:cNvPr id="6" name="Group 63"/>
          <p:cNvGrpSpPr>
            <a:grpSpLocks/>
          </p:cNvGrpSpPr>
          <p:nvPr/>
        </p:nvGrpSpPr>
        <p:grpSpPr bwMode="auto">
          <a:xfrm>
            <a:off x="5854700" y="3862388"/>
            <a:ext cx="2498725" cy="366712"/>
            <a:chOff x="3688" y="2433"/>
            <a:chExt cx="1574" cy="231"/>
          </a:xfrm>
        </p:grpSpPr>
        <p:sp>
          <p:nvSpPr>
            <p:cNvPr id="9276" name="Rectangle 20"/>
            <p:cNvSpPr>
              <a:spLocks noChangeArrowheads="1"/>
            </p:cNvSpPr>
            <p:nvPr/>
          </p:nvSpPr>
          <p:spPr bwMode="auto">
            <a:xfrm>
              <a:off x="4216" y="2433"/>
              <a:ext cx="1046" cy="231"/>
            </a:xfrm>
            <a:prstGeom prst="rect">
              <a:avLst/>
            </a:prstGeom>
            <a:noFill/>
            <a:ln w="9525">
              <a:noFill/>
              <a:miter lim="800000"/>
              <a:headEnd/>
              <a:tailEnd/>
            </a:ln>
          </p:spPr>
          <p:txBody>
            <a:bodyPr wrap="none">
              <a:spAutoFit/>
            </a:bodyPr>
            <a:lstStyle/>
            <a:p>
              <a:pPr eaLnBrk="0" hangingPunct="0">
                <a:spcBef>
                  <a:spcPct val="50000"/>
                </a:spcBef>
              </a:pPr>
              <a:r>
                <a:rPr lang="en-US">
                  <a:solidFill>
                    <a:srgbClr val="000000"/>
                  </a:solidFill>
                  <a:latin typeface="Times New Roman" pitchFamily="18" charset="0"/>
                </a:rPr>
                <a:t>R</a:t>
              </a:r>
              <a:r>
                <a:rPr lang="en-US" baseline="-25000">
                  <a:solidFill>
                    <a:srgbClr val="000000"/>
                  </a:solidFill>
                  <a:latin typeface="Times New Roman" pitchFamily="18" charset="0"/>
                </a:rPr>
                <a:t>i </a:t>
              </a:r>
              <a:r>
                <a:rPr lang="en-US">
                  <a:solidFill>
                    <a:srgbClr val="000000"/>
                  </a:solidFill>
                  <a:latin typeface="Times New Roman" pitchFamily="18" charset="0"/>
                </a:rPr>
                <a:t>=R</a:t>
              </a:r>
              <a:r>
                <a:rPr lang="en-US" baseline="-25000">
                  <a:solidFill>
                    <a:srgbClr val="000000"/>
                  </a:solidFill>
                  <a:latin typeface="Times New Roman" pitchFamily="18" charset="0"/>
                </a:rPr>
                <a:t>o</a:t>
              </a:r>
              <a:r>
                <a:rPr lang="en-US">
                  <a:solidFill>
                    <a:srgbClr val="000000"/>
                  </a:solidFill>
                  <a:latin typeface="Times New Roman" pitchFamily="18" charset="0"/>
                </a:rPr>
                <a:t> </a:t>
              </a:r>
              <a:r>
                <a:rPr lang="en-US" sz="1200">
                  <a:solidFill>
                    <a:srgbClr val="000000"/>
                  </a:solidFill>
                  <a:latin typeface="Times New Roman" pitchFamily="18" charset="0"/>
                </a:rPr>
                <a:t>= </a:t>
              </a:r>
              <a:r>
                <a:rPr lang="en-US">
                  <a:solidFill>
                    <a:srgbClr val="000000"/>
                  </a:solidFill>
                  <a:latin typeface="Times New Roman" pitchFamily="18" charset="0"/>
                </a:rPr>
                <a:t>7.5/min</a:t>
              </a:r>
            </a:p>
          </p:txBody>
        </p:sp>
        <p:sp>
          <p:nvSpPr>
            <p:cNvPr id="9277" name="Line 25"/>
            <p:cNvSpPr>
              <a:spLocks noChangeShapeType="1"/>
            </p:cNvSpPr>
            <p:nvPr/>
          </p:nvSpPr>
          <p:spPr bwMode="auto">
            <a:xfrm flipH="1" flipV="1">
              <a:off x="3688" y="2451"/>
              <a:ext cx="544" cy="112"/>
            </a:xfrm>
            <a:prstGeom prst="line">
              <a:avLst/>
            </a:prstGeom>
            <a:noFill/>
            <a:ln w="9525">
              <a:solidFill>
                <a:srgbClr val="000000"/>
              </a:solidFill>
              <a:round/>
              <a:headEnd/>
              <a:tailEnd type="triangle" w="med" len="med"/>
            </a:ln>
          </p:spPr>
          <p:txBody>
            <a:bodyPr/>
            <a:lstStyle/>
            <a:p>
              <a:endParaRPr lang="en-US"/>
            </a:p>
          </p:txBody>
        </p:sp>
      </p:grpSp>
      <p:sp>
        <p:nvSpPr>
          <p:cNvPr id="9233" name="Line 26"/>
          <p:cNvSpPr>
            <a:spLocks noChangeShapeType="1"/>
          </p:cNvSpPr>
          <p:nvPr/>
        </p:nvSpPr>
        <p:spPr bwMode="auto">
          <a:xfrm>
            <a:off x="2030413" y="5702300"/>
            <a:ext cx="1587" cy="149225"/>
          </a:xfrm>
          <a:prstGeom prst="line">
            <a:avLst/>
          </a:prstGeom>
          <a:noFill/>
          <a:ln w="15875">
            <a:solidFill>
              <a:srgbClr val="000000"/>
            </a:solidFill>
            <a:round/>
            <a:headEnd/>
            <a:tailEnd/>
          </a:ln>
        </p:spPr>
        <p:txBody>
          <a:bodyPr/>
          <a:lstStyle/>
          <a:p>
            <a:endParaRPr lang="en-US"/>
          </a:p>
        </p:txBody>
      </p:sp>
      <p:sp>
        <p:nvSpPr>
          <p:cNvPr id="9234" name="Line 27"/>
          <p:cNvSpPr>
            <a:spLocks noChangeShapeType="1"/>
          </p:cNvSpPr>
          <p:nvPr/>
        </p:nvSpPr>
        <p:spPr bwMode="auto">
          <a:xfrm>
            <a:off x="2649538" y="5702300"/>
            <a:ext cx="1587" cy="149225"/>
          </a:xfrm>
          <a:prstGeom prst="line">
            <a:avLst/>
          </a:prstGeom>
          <a:noFill/>
          <a:ln w="15875">
            <a:solidFill>
              <a:srgbClr val="000000"/>
            </a:solidFill>
            <a:round/>
            <a:headEnd/>
            <a:tailEnd/>
          </a:ln>
        </p:spPr>
        <p:txBody>
          <a:bodyPr/>
          <a:lstStyle/>
          <a:p>
            <a:endParaRPr lang="en-US"/>
          </a:p>
        </p:txBody>
      </p:sp>
      <p:sp>
        <p:nvSpPr>
          <p:cNvPr id="9235" name="Line 28"/>
          <p:cNvSpPr>
            <a:spLocks noChangeShapeType="1"/>
          </p:cNvSpPr>
          <p:nvPr/>
        </p:nvSpPr>
        <p:spPr bwMode="auto">
          <a:xfrm>
            <a:off x="3263900" y="5705475"/>
            <a:ext cx="1588" cy="149225"/>
          </a:xfrm>
          <a:prstGeom prst="line">
            <a:avLst/>
          </a:prstGeom>
          <a:noFill/>
          <a:ln w="15875">
            <a:solidFill>
              <a:srgbClr val="000000"/>
            </a:solidFill>
            <a:round/>
            <a:headEnd/>
            <a:tailEnd/>
          </a:ln>
        </p:spPr>
        <p:txBody>
          <a:bodyPr/>
          <a:lstStyle/>
          <a:p>
            <a:endParaRPr lang="en-US"/>
          </a:p>
        </p:txBody>
      </p:sp>
      <p:sp>
        <p:nvSpPr>
          <p:cNvPr id="9236" name="Line 29"/>
          <p:cNvSpPr>
            <a:spLocks noChangeShapeType="1"/>
          </p:cNvSpPr>
          <p:nvPr/>
        </p:nvSpPr>
        <p:spPr bwMode="auto">
          <a:xfrm>
            <a:off x="3868738" y="5702300"/>
            <a:ext cx="1587" cy="149225"/>
          </a:xfrm>
          <a:prstGeom prst="line">
            <a:avLst/>
          </a:prstGeom>
          <a:noFill/>
          <a:ln w="15875">
            <a:solidFill>
              <a:srgbClr val="000000"/>
            </a:solidFill>
            <a:round/>
            <a:headEnd/>
            <a:tailEnd/>
          </a:ln>
        </p:spPr>
        <p:txBody>
          <a:bodyPr/>
          <a:lstStyle/>
          <a:p>
            <a:endParaRPr lang="en-US"/>
          </a:p>
        </p:txBody>
      </p:sp>
      <p:sp>
        <p:nvSpPr>
          <p:cNvPr id="9237" name="Line 30"/>
          <p:cNvSpPr>
            <a:spLocks noChangeShapeType="1"/>
          </p:cNvSpPr>
          <p:nvPr/>
        </p:nvSpPr>
        <p:spPr bwMode="auto">
          <a:xfrm>
            <a:off x="4483100" y="5702300"/>
            <a:ext cx="1588" cy="149225"/>
          </a:xfrm>
          <a:prstGeom prst="line">
            <a:avLst/>
          </a:prstGeom>
          <a:noFill/>
          <a:ln w="15875">
            <a:solidFill>
              <a:srgbClr val="000000"/>
            </a:solidFill>
            <a:round/>
            <a:headEnd/>
            <a:tailEnd/>
          </a:ln>
        </p:spPr>
        <p:txBody>
          <a:bodyPr/>
          <a:lstStyle/>
          <a:p>
            <a:endParaRPr lang="en-US"/>
          </a:p>
        </p:txBody>
      </p:sp>
      <p:sp>
        <p:nvSpPr>
          <p:cNvPr id="9238" name="Line 31"/>
          <p:cNvSpPr>
            <a:spLocks noChangeShapeType="1"/>
          </p:cNvSpPr>
          <p:nvPr/>
        </p:nvSpPr>
        <p:spPr bwMode="auto">
          <a:xfrm>
            <a:off x="5089525" y="5705475"/>
            <a:ext cx="1588" cy="149225"/>
          </a:xfrm>
          <a:prstGeom prst="line">
            <a:avLst/>
          </a:prstGeom>
          <a:noFill/>
          <a:ln w="15875">
            <a:solidFill>
              <a:srgbClr val="000000"/>
            </a:solidFill>
            <a:round/>
            <a:headEnd/>
            <a:tailEnd/>
          </a:ln>
        </p:spPr>
        <p:txBody>
          <a:bodyPr/>
          <a:lstStyle/>
          <a:p>
            <a:endParaRPr lang="en-US"/>
          </a:p>
        </p:txBody>
      </p:sp>
      <p:sp>
        <p:nvSpPr>
          <p:cNvPr id="9239" name="Line 32"/>
          <p:cNvSpPr>
            <a:spLocks noChangeShapeType="1"/>
          </p:cNvSpPr>
          <p:nvPr/>
        </p:nvSpPr>
        <p:spPr bwMode="auto">
          <a:xfrm>
            <a:off x="5710238" y="5702300"/>
            <a:ext cx="1587" cy="149225"/>
          </a:xfrm>
          <a:prstGeom prst="line">
            <a:avLst/>
          </a:prstGeom>
          <a:noFill/>
          <a:ln w="15875">
            <a:solidFill>
              <a:srgbClr val="000000"/>
            </a:solidFill>
            <a:round/>
            <a:headEnd/>
            <a:tailEnd/>
          </a:ln>
        </p:spPr>
        <p:txBody>
          <a:bodyPr/>
          <a:lstStyle/>
          <a:p>
            <a:endParaRPr lang="en-US"/>
          </a:p>
        </p:txBody>
      </p:sp>
      <p:sp>
        <p:nvSpPr>
          <p:cNvPr id="9240" name="Line 33"/>
          <p:cNvSpPr>
            <a:spLocks noChangeShapeType="1"/>
          </p:cNvSpPr>
          <p:nvPr/>
        </p:nvSpPr>
        <p:spPr bwMode="auto">
          <a:xfrm>
            <a:off x="6326188" y="5702300"/>
            <a:ext cx="1587" cy="149225"/>
          </a:xfrm>
          <a:prstGeom prst="line">
            <a:avLst/>
          </a:prstGeom>
          <a:noFill/>
          <a:ln w="15875">
            <a:solidFill>
              <a:srgbClr val="000000"/>
            </a:solidFill>
            <a:round/>
            <a:headEnd/>
            <a:tailEnd/>
          </a:ln>
        </p:spPr>
        <p:txBody>
          <a:bodyPr/>
          <a:lstStyle/>
          <a:p>
            <a:endParaRPr lang="en-US"/>
          </a:p>
        </p:txBody>
      </p:sp>
      <p:sp>
        <p:nvSpPr>
          <p:cNvPr id="9241" name="Line 34"/>
          <p:cNvSpPr>
            <a:spLocks noChangeShapeType="1"/>
          </p:cNvSpPr>
          <p:nvPr/>
        </p:nvSpPr>
        <p:spPr bwMode="auto">
          <a:xfrm>
            <a:off x="6938963" y="5702300"/>
            <a:ext cx="1587" cy="149225"/>
          </a:xfrm>
          <a:prstGeom prst="line">
            <a:avLst/>
          </a:prstGeom>
          <a:noFill/>
          <a:ln w="15875">
            <a:solidFill>
              <a:srgbClr val="000000"/>
            </a:solidFill>
            <a:round/>
            <a:headEnd/>
            <a:tailEnd/>
          </a:ln>
        </p:spPr>
        <p:txBody>
          <a:bodyPr/>
          <a:lstStyle/>
          <a:p>
            <a:endParaRPr lang="en-US"/>
          </a:p>
        </p:txBody>
      </p:sp>
      <p:sp>
        <p:nvSpPr>
          <p:cNvPr id="9242" name="Text Box 35"/>
          <p:cNvSpPr txBox="1">
            <a:spLocks noChangeArrowheads="1"/>
          </p:cNvSpPr>
          <p:nvPr/>
        </p:nvSpPr>
        <p:spPr bwMode="auto">
          <a:xfrm>
            <a:off x="1231900" y="5862638"/>
            <a:ext cx="6477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8:40</a:t>
            </a:r>
          </a:p>
        </p:txBody>
      </p:sp>
      <p:sp>
        <p:nvSpPr>
          <p:cNvPr id="9243" name="Text Box 36"/>
          <p:cNvSpPr txBox="1">
            <a:spLocks noChangeArrowheads="1"/>
          </p:cNvSpPr>
          <p:nvPr/>
        </p:nvSpPr>
        <p:spPr bwMode="auto">
          <a:xfrm>
            <a:off x="2311400" y="5884863"/>
            <a:ext cx="6477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9:00</a:t>
            </a:r>
          </a:p>
        </p:txBody>
      </p:sp>
      <p:sp>
        <p:nvSpPr>
          <p:cNvPr id="9244" name="Text Box 37"/>
          <p:cNvSpPr txBox="1">
            <a:spLocks noChangeArrowheads="1"/>
          </p:cNvSpPr>
          <p:nvPr/>
        </p:nvSpPr>
        <p:spPr bwMode="auto">
          <a:xfrm>
            <a:off x="3530600" y="5884863"/>
            <a:ext cx="7239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9:20</a:t>
            </a:r>
          </a:p>
        </p:txBody>
      </p:sp>
      <p:sp>
        <p:nvSpPr>
          <p:cNvPr id="9245" name="Text Box 38"/>
          <p:cNvSpPr txBox="1">
            <a:spLocks noChangeArrowheads="1"/>
          </p:cNvSpPr>
          <p:nvPr/>
        </p:nvSpPr>
        <p:spPr bwMode="auto">
          <a:xfrm>
            <a:off x="4787900" y="5910263"/>
            <a:ext cx="6477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9:40</a:t>
            </a:r>
          </a:p>
        </p:txBody>
      </p:sp>
      <p:sp>
        <p:nvSpPr>
          <p:cNvPr id="9246" name="Text Box 39"/>
          <p:cNvSpPr txBox="1">
            <a:spLocks noChangeArrowheads="1"/>
          </p:cNvSpPr>
          <p:nvPr/>
        </p:nvSpPr>
        <p:spPr bwMode="auto">
          <a:xfrm>
            <a:off x="6032500" y="5910263"/>
            <a:ext cx="673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10:00</a:t>
            </a:r>
          </a:p>
        </p:txBody>
      </p:sp>
      <p:sp>
        <p:nvSpPr>
          <p:cNvPr id="9247" name="Text Box 40"/>
          <p:cNvSpPr txBox="1">
            <a:spLocks noChangeArrowheads="1"/>
          </p:cNvSpPr>
          <p:nvPr/>
        </p:nvSpPr>
        <p:spPr bwMode="auto">
          <a:xfrm>
            <a:off x="3086100" y="5262563"/>
            <a:ext cx="1003300" cy="366712"/>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grpSp>
        <p:nvGrpSpPr>
          <p:cNvPr id="7" name="Group 68"/>
          <p:cNvGrpSpPr>
            <a:grpSpLocks/>
          </p:cNvGrpSpPr>
          <p:nvPr/>
        </p:nvGrpSpPr>
        <p:grpSpPr bwMode="auto">
          <a:xfrm>
            <a:off x="1649413" y="4186238"/>
            <a:ext cx="1684337" cy="1095375"/>
            <a:chOff x="1039" y="2637"/>
            <a:chExt cx="1061" cy="690"/>
          </a:xfrm>
        </p:grpSpPr>
        <p:sp>
          <p:nvSpPr>
            <p:cNvPr id="9274" name="Rectangle 19"/>
            <p:cNvSpPr>
              <a:spLocks noChangeArrowheads="1"/>
            </p:cNvSpPr>
            <p:nvPr/>
          </p:nvSpPr>
          <p:spPr bwMode="auto">
            <a:xfrm>
              <a:off x="1039" y="2637"/>
              <a:ext cx="1061" cy="231"/>
            </a:xfrm>
            <a:prstGeom prst="rect">
              <a:avLst/>
            </a:prstGeom>
            <a:noFill/>
            <a:ln w="9525">
              <a:noFill/>
              <a:miter lim="800000"/>
              <a:headEnd/>
              <a:tailEnd/>
            </a:ln>
          </p:spPr>
          <p:txBody>
            <a:bodyPr wrap="none">
              <a:spAutoFit/>
            </a:bodyPr>
            <a:lstStyle/>
            <a:p>
              <a:pPr eaLnBrk="0" hangingPunct="0">
                <a:spcBef>
                  <a:spcPct val="50000"/>
                </a:spcBef>
              </a:pPr>
              <a:r>
                <a:rPr lang="en-US">
                  <a:solidFill>
                    <a:srgbClr val="000000"/>
                  </a:solidFill>
                  <a:latin typeface="Times New Roman" pitchFamily="18" charset="0"/>
                </a:rPr>
                <a:t>R</a:t>
              </a:r>
              <a:r>
                <a:rPr lang="en-US" baseline="-25000">
                  <a:solidFill>
                    <a:srgbClr val="000000"/>
                  </a:solidFill>
                  <a:latin typeface="Times New Roman" pitchFamily="18" charset="0"/>
                </a:rPr>
                <a:t>i </a:t>
              </a:r>
              <a:r>
                <a:rPr lang="en-US">
                  <a:solidFill>
                    <a:srgbClr val="000000"/>
                  </a:solidFill>
                  <a:latin typeface="Times New Roman" pitchFamily="18" charset="0"/>
                </a:rPr>
                <a:t>&lt;</a:t>
              </a:r>
              <a:r>
                <a:rPr lang="en-US" baseline="-25000">
                  <a:solidFill>
                    <a:srgbClr val="000000"/>
                  </a:solidFill>
                  <a:latin typeface="Times New Roman" pitchFamily="18" charset="0"/>
                </a:rPr>
                <a:t> </a:t>
              </a:r>
              <a:r>
                <a:rPr lang="en-US">
                  <a:solidFill>
                    <a:srgbClr val="000000"/>
                  </a:solidFill>
                  <a:latin typeface="Times New Roman" pitchFamily="18" charset="0"/>
                </a:rPr>
                <a:t>R</a:t>
              </a:r>
              <a:r>
                <a:rPr lang="en-US" baseline="-25000">
                  <a:solidFill>
                    <a:srgbClr val="000000"/>
                  </a:solidFill>
                  <a:latin typeface="Times New Roman" pitchFamily="18" charset="0"/>
                </a:rPr>
                <a:t>o </a:t>
              </a:r>
              <a:r>
                <a:rPr lang="en-US">
                  <a:solidFill>
                    <a:srgbClr val="000000"/>
                  </a:solidFill>
                  <a:latin typeface="Times New Roman" pitchFamily="18" charset="0"/>
                </a:rPr>
                <a:t>=7.5/min</a:t>
              </a:r>
            </a:p>
          </p:txBody>
        </p:sp>
        <p:sp>
          <p:nvSpPr>
            <p:cNvPr id="9275" name="Line 23"/>
            <p:cNvSpPr>
              <a:spLocks noChangeShapeType="1"/>
            </p:cNvSpPr>
            <p:nvPr/>
          </p:nvSpPr>
          <p:spPr bwMode="auto">
            <a:xfrm>
              <a:off x="1399" y="2935"/>
              <a:ext cx="264" cy="392"/>
            </a:xfrm>
            <a:prstGeom prst="line">
              <a:avLst/>
            </a:prstGeom>
            <a:noFill/>
            <a:ln w="9525">
              <a:solidFill>
                <a:srgbClr val="000000"/>
              </a:solidFill>
              <a:round/>
              <a:headEnd/>
              <a:tailEnd type="triangle" w="med" len="med"/>
            </a:ln>
          </p:spPr>
          <p:txBody>
            <a:bodyPr/>
            <a:lstStyle/>
            <a:p>
              <a:endParaRPr lang="en-US"/>
            </a:p>
          </p:txBody>
        </p:sp>
      </p:grpSp>
      <p:sp>
        <p:nvSpPr>
          <p:cNvPr id="497705" name="Rectangle 41"/>
          <p:cNvSpPr>
            <a:spLocks noChangeArrowheads="1"/>
          </p:cNvSpPr>
          <p:nvPr/>
        </p:nvSpPr>
        <p:spPr bwMode="auto">
          <a:xfrm>
            <a:off x="1439863" y="5022850"/>
            <a:ext cx="822325" cy="274638"/>
          </a:xfrm>
          <a:prstGeom prst="rect">
            <a:avLst/>
          </a:prstGeom>
          <a:noFill/>
          <a:ln w="9525">
            <a:noFill/>
            <a:miter lim="800000"/>
            <a:headEnd/>
            <a:tailEnd/>
          </a:ln>
        </p:spPr>
        <p:txBody>
          <a:bodyPr wrap="none">
            <a:spAutoFit/>
          </a:bodyPr>
          <a:lstStyle/>
          <a:p>
            <a:pPr eaLnBrk="0" hangingPunct="0"/>
            <a:r>
              <a:rPr lang="en-US" sz="1200">
                <a:solidFill>
                  <a:srgbClr val="000000"/>
                </a:solidFill>
                <a:latin typeface="Times New Roman" pitchFamily="18" charset="0"/>
              </a:rPr>
              <a:t>∆R=0/min</a:t>
            </a:r>
          </a:p>
        </p:txBody>
      </p:sp>
      <p:sp>
        <p:nvSpPr>
          <p:cNvPr id="9250" name="Text Box 42"/>
          <p:cNvSpPr txBox="1">
            <a:spLocks noChangeArrowheads="1"/>
          </p:cNvSpPr>
          <p:nvPr/>
        </p:nvSpPr>
        <p:spPr bwMode="auto">
          <a:xfrm>
            <a:off x="914400" y="34845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700</a:t>
            </a:r>
          </a:p>
        </p:txBody>
      </p:sp>
      <p:sp>
        <p:nvSpPr>
          <p:cNvPr id="9251" name="Text Box 43"/>
          <p:cNvSpPr txBox="1">
            <a:spLocks noChangeArrowheads="1"/>
          </p:cNvSpPr>
          <p:nvPr/>
        </p:nvSpPr>
        <p:spPr bwMode="auto">
          <a:xfrm>
            <a:off x="901700" y="37893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600</a:t>
            </a:r>
          </a:p>
        </p:txBody>
      </p:sp>
      <p:sp>
        <p:nvSpPr>
          <p:cNvPr id="9252" name="Text Box 44"/>
          <p:cNvSpPr txBox="1">
            <a:spLocks noChangeArrowheads="1"/>
          </p:cNvSpPr>
          <p:nvPr/>
        </p:nvSpPr>
        <p:spPr bwMode="auto">
          <a:xfrm>
            <a:off x="889000" y="40941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500</a:t>
            </a:r>
          </a:p>
        </p:txBody>
      </p:sp>
      <p:sp>
        <p:nvSpPr>
          <p:cNvPr id="9253" name="Text Box 45"/>
          <p:cNvSpPr txBox="1">
            <a:spLocks noChangeArrowheads="1"/>
          </p:cNvSpPr>
          <p:nvPr/>
        </p:nvSpPr>
        <p:spPr bwMode="auto">
          <a:xfrm>
            <a:off x="889000" y="47164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300</a:t>
            </a:r>
          </a:p>
        </p:txBody>
      </p:sp>
      <p:sp>
        <p:nvSpPr>
          <p:cNvPr id="9254" name="Text Box 46"/>
          <p:cNvSpPr txBox="1">
            <a:spLocks noChangeArrowheads="1"/>
          </p:cNvSpPr>
          <p:nvPr/>
        </p:nvSpPr>
        <p:spPr bwMode="auto">
          <a:xfrm>
            <a:off x="901700" y="43989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400</a:t>
            </a:r>
          </a:p>
        </p:txBody>
      </p:sp>
      <p:sp>
        <p:nvSpPr>
          <p:cNvPr id="9255" name="Text Box 47"/>
          <p:cNvSpPr txBox="1">
            <a:spLocks noChangeArrowheads="1"/>
          </p:cNvSpPr>
          <p:nvPr/>
        </p:nvSpPr>
        <p:spPr bwMode="auto">
          <a:xfrm>
            <a:off x="901700" y="50085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200</a:t>
            </a:r>
          </a:p>
        </p:txBody>
      </p:sp>
      <p:sp>
        <p:nvSpPr>
          <p:cNvPr id="9256" name="Text Box 48"/>
          <p:cNvSpPr txBox="1">
            <a:spLocks noChangeArrowheads="1"/>
          </p:cNvSpPr>
          <p:nvPr/>
        </p:nvSpPr>
        <p:spPr bwMode="auto">
          <a:xfrm>
            <a:off x="889000" y="5313363"/>
            <a:ext cx="546100" cy="304800"/>
          </a:xfrm>
          <a:prstGeom prst="rect">
            <a:avLst/>
          </a:prstGeom>
          <a:noFill/>
          <a:ln w="9525">
            <a:noFill/>
            <a:miter lim="800000"/>
            <a:headEnd/>
            <a:tailEnd/>
          </a:ln>
        </p:spPr>
        <p:txBody>
          <a:bodyPr>
            <a:spAutoFit/>
          </a:bodyPr>
          <a:lstStyle/>
          <a:p>
            <a:pPr eaLnBrk="0" hangingPunct="0">
              <a:spcBef>
                <a:spcPct val="50000"/>
              </a:spcBef>
            </a:pPr>
            <a:r>
              <a:rPr lang="en-US" sz="1400">
                <a:solidFill>
                  <a:srgbClr val="000000"/>
                </a:solidFill>
                <a:latin typeface="Times" pitchFamily="18" charset="0"/>
              </a:rPr>
              <a:t>100</a:t>
            </a:r>
          </a:p>
        </p:txBody>
      </p:sp>
      <p:cxnSp>
        <p:nvCxnSpPr>
          <p:cNvPr id="9257" name="AutoShape 49"/>
          <p:cNvCxnSpPr>
            <a:cxnSpLocks noChangeShapeType="1"/>
          </p:cNvCxnSpPr>
          <p:nvPr/>
        </p:nvCxnSpPr>
        <p:spPr bwMode="auto">
          <a:xfrm>
            <a:off x="5260975" y="4032250"/>
            <a:ext cx="0" cy="0"/>
          </a:xfrm>
          <a:prstGeom prst="straightConnector1">
            <a:avLst/>
          </a:prstGeom>
          <a:noFill/>
          <a:ln w="9525">
            <a:solidFill>
              <a:schemeClr val="tx1"/>
            </a:solidFill>
            <a:round/>
            <a:headEnd/>
            <a:tailEnd/>
          </a:ln>
        </p:spPr>
      </p:cxnSp>
      <p:cxnSp>
        <p:nvCxnSpPr>
          <p:cNvPr id="9258" name="AutoShape 50"/>
          <p:cNvCxnSpPr>
            <a:cxnSpLocks noChangeShapeType="1"/>
          </p:cNvCxnSpPr>
          <p:nvPr/>
        </p:nvCxnSpPr>
        <p:spPr bwMode="auto">
          <a:xfrm>
            <a:off x="5756275" y="8890000"/>
            <a:ext cx="0" cy="0"/>
          </a:xfrm>
          <a:prstGeom prst="straightConnector1">
            <a:avLst/>
          </a:prstGeom>
          <a:noFill/>
          <a:ln w="9525">
            <a:solidFill>
              <a:schemeClr val="tx1"/>
            </a:solidFill>
            <a:round/>
            <a:headEnd/>
            <a:tailEnd/>
          </a:ln>
        </p:spPr>
      </p:cxnSp>
      <p:cxnSp>
        <p:nvCxnSpPr>
          <p:cNvPr id="9259" name="AutoShape 51"/>
          <p:cNvCxnSpPr>
            <a:cxnSpLocks noChangeShapeType="1"/>
          </p:cNvCxnSpPr>
          <p:nvPr/>
        </p:nvCxnSpPr>
        <p:spPr bwMode="auto">
          <a:xfrm>
            <a:off x="5756275" y="8890000"/>
            <a:ext cx="1588" cy="1588"/>
          </a:xfrm>
          <a:prstGeom prst="straightConnector1">
            <a:avLst/>
          </a:prstGeom>
          <a:noFill/>
          <a:ln w="9525">
            <a:solidFill>
              <a:schemeClr val="tx1"/>
            </a:solidFill>
            <a:round/>
            <a:headEnd/>
            <a:tailEnd/>
          </a:ln>
        </p:spPr>
      </p:cxnSp>
      <p:cxnSp>
        <p:nvCxnSpPr>
          <p:cNvPr id="9260" name="AutoShape 52"/>
          <p:cNvCxnSpPr>
            <a:cxnSpLocks noChangeShapeType="1"/>
          </p:cNvCxnSpPr>
          <p:nvPr/>
        </p:nvCxnSpPr>
        <p:spPr bwMode="auto">
          <a:xfrm>
            <a:off x="5756275" y="8890000"/>
            <a:ext cx="0" cy="0"/>
          </a:xfrm>
          <a:prstGeom prst="straightConnector1">
            <a:avLst/>
          </a:prstGeom>
          <a:noFill/>
          <a:ln w="9525">
            <a:solidFill>
              <a:schemeClr val="tx1"/>
            </a:solidFill>
            <a:round/>
            <a:headEnd/>
            <a:tailEnd/>
          </a:ln>
        </p:spPr>
      </p:cxnSp>
      <p:sp>
        <p:nvSpPr>
          <p:cNvPr id="497718" name="Line 54"/>
          <p:cNvSpPr>
            <a:spLocks noChangeShapeType="1"/>
          </p:cNvSpPr>
          <p:nvPr/>
        </p:nvSpPr>
        <p:spPr bwMode="auto">
          <a:xfrm flipV="1">
            <a:off x="3268663" y="4545013"/>
            <a:ext cx="1050925" cy="566737"/>
          </a:xfrm>
          <a:prstGeom prst="line">
            <a:avLst/>
          </a:prstGeom>
          <a:noFill/>
          <a:ln w="28575">
            <a:solidFill>
              <a:srgbClr val="FF3300"/>
            </a:solidFill>
            <a:round/>
            <a:headEnd/>
            <a:tailEnd/>
          </a:ln>
        </p:spPr>
        <p:txBody>
          <a:bodyPr/>
          <a:lstStyle/>
          <a:p>
            <a:endParaRPr lang="en-US"/>
          </a:p>
        </p:txBody>
      </p:sp>
      <p:sp>
        <p:nvSpPr>
          <p:cNvPr id="497719" name="Line 55"/>
          <p:cNvSpPr>
            <a:spLocks noChangeShapeType="1"/>
          </p:cNvSpPr>
          <p:nvPr/>
        </p:nvSpPr>
        <p:spPr bwMode="auto">
          <a:xfrm flipH="1">
            <a:off x="3257550" y="4176713"/>
            <a:ext cx="1012825" cy="923925"/>
          </a:xfrm>
          <a:prstGeom prst="line">
            <a:avLst/>
          </a:prstGeom>
          <a:noFill/>
          <a:ln w="12700">
            <a:solidFill>
              <a:srgbClr val="0000FF"/>
            </a:solidFill>
            <a:round/>
            <a:headEnd/>
            <a:tailEnd/>
          </a:ln>
        </p:spPr>
        <p:txBody>
          <a:bodyPr/>
          <a:lstStyle/>
          <a:p>
            <a:endParaRPr lang="en-US"/>
          </a:p>
        </p:txBody>
      </p:sp>
      <p:sp>
        <p:nvSpPr>
          <p:cNvPr id="9263" name="Text Box 57"/>
          <p:cNvSpPr txBox="1">
            <a:spLocks noChangeArrowheads="1"/>
          </p:cNvSpPr>
          <p:nvPr/>
        </p:nvSpPr>
        <p:spPr bwMode="auto">
          <a:xfrm>
            <a:off x="827088" y="2133600"/>
            <a:ext cx="1836737" cy="1006475"/>
          </a:xfrm>
          <a:prstGeom prst="rect">
            <a:avLst/>
          </a:prstGeom>
          <a:noFill/>
          <a:ln w="9525" algn="ctr">
            <a:noFill/>
            <a:miter lim="800000"/>
            <a:headEnd/>
            <a:tailEnd/>
          </a:ln>
        </p:spPr>
        <p:txBody>
          <a:bodyPr>
            <a:spAutoFit/>
          </a:bodyPr>
          <a:lstStyle/>
          <a:p>
            <a:pPr>
              <a:spcBef>
                <a:spcPct val="50000"/>
              </a:spcBef>
            </a:pPr>
            <a:r>
              <a:rPr lang="en-US" sz="2000">
                <a:solidFill>
                  <a:srgbClr val="000000"/>
                </a:solidFill>
                <a:latin typeface="Times New Roman" pitchFamily="18" charset="0"/>
              </a:rPr>
              <a:t>Cumulative in and outflow (passengers)</a:t>
            </a:r>
          </a:p>
        </p:txBody>
      </p:sp>
      <p:sp>
        <p:nvSpPr>
          <p:cNvPr id="9264" name="Text Box 58"/>
          <p:cNvSpPr txBox="1">
            <a:spLocks noChangeArrowheads="1"/>
          </p:cNvSpPr>
          <p:nvPr/>
        </p:nvSpPr>
        <p:spPr bwMode="auto">
          <a:xfrm>
            <a:off x="3311525" y="6165850"/>
            <a:ext cx="1836738" cy="396875"/>
          </a:xfrm>
          <a:prstGeom prst="rect">
            <a:avLst/>
          </a:prstGeom>
          <a:noFill/>
          <a:ln w="9525" algn="ctr">
            <a:noFill/>
            <a:miter lim="800000"/>
            <a:headEnd/>
            <a:tailEnd/>
          </a:ln>
        </p:spPr>
        <p:txBody>
          <a:bodyPr>
            <a:spAutoFit/>
          </a:bodyPr>
          <a:lstStyle/>
          <a:p>
            <a:pPr algn="ctr">
              <a:spcBef>
                <a:spcPct val="50000"/>
              </a:spcBef>
            </a:pPr>
            <a:r>
              <a:rPr lang="en-US" sz="2000">
                <a:solidFill>
                  <a:srgbClr val="000000"/>
                </a:solidFill>
                <a:latin typeface="Times New Roman" pitchFamily="18" charset="0"/>
              </a:rPr>
              <a:t>Time</a:t>
            </a:r>
          </a:p>
        </p:txBody>
      </p:sp>
      <p:sp>
        <p:nvSpPr>
          <p:cNvPr id="9265" name="Rectangle 59"/>
          <p:cNvSpPr>
            <a:spLocks noGrp="1" noChangeArrowheads="1"/>
          </p:cNvSpPr>
          <p:nvPr>
            <p:ph type="title"/>
          </p:nvPr>
        </p:nvSpPr>
        <p:spPr>
          <a:xfrm>
            <a:off x="215900" y="368300"/>
            <a:ext cx="8928100" cy="576263"/>
          </a:xfrm>
          <a:noFill/>
        </p:spPr>
        <p:txBody>
          <a:bodyPr/>
          <a:lstStyle/>
          <a:p>
            <a:pPr eaLnBrk="1" hangingPunct="1"/>
            <a:r>
              <a:rPr lang="en-US" sz="2400" smtClean="0"/>
              <a:t>Inventory Build up Diagram for Vancouver Airport Security Checkpoint</a:t>
            </a:r>
          </a:p>
        </p:txBody>
      </p:sp>
      <p:sp>
        <p:nvSpPr>
          <p:cNvPr id="497730" name="Line 66"/>
          <p:cNvSpPr>
            <a:spLocks noChangeShapeType="1"/>
          </p:cNvSpPr>
          <p:nvPr/>
        </p:nvSpPr>
        <p:spPr bwMode="auto">
          <a:xfrm flipV="1">
            <a:off x="4319588" y="3933825"/>
            <a:ext cx="1231900" cy="611188"/>
          </a:xfrm>
          <a:prstGeom prst="line">
            <a:avLst/>
          </a:prstGeom>
          <a:noFill/>
          <a:ln w="28575">
            <a:solidFill>
              <a:srgbClr val="FF3300"/>
            </a:solidFill>
            <a:round/>
            <a:headEnd/>
            <a:tailEnd/>
          </a:ln>
        </p:spPr>
        <p:txBody>
          <a:bodyPr/>
          <a:lstStyle/>
          <a:p>
            <a:endParaRPr lang="en-US"/>
          </a:p>
        </p:txBody>
      </p:sp>
      <p:sp>
        <p:nvSpPr>
          <p:cNvPr id="497731" name="Line 67"/>
          <p:cNvSpPr>
            <a:spLocks noChangeShapeType="1"/>
          </p:cNvSpPr>
          <p:nvPr/>
        </p:nvSpPr>
        <p:spPr bwMode="auto">
          <a:xfrm flipV="1">
            <a:off x="5580063" y="3716338"/>
            <a:ext cx="1295400" cy="215900"/>
          </a:xfrm>
          <a:prstGeom prst="line">
            <a:avLst/>
          </a:prstGeom>
          <a:noFill/>
          <a:ln w="28575">
            <a:solidFill>
              <a:srgbClr val="FF3300"/>
            </a:solidFill>
            <a:round/>
            <a:headEnd/>
            <a:tailEnd/>
          </a:ln>
        </p:spPr>
        <p:txBody>
          <a:bodyPr/>
          <a:lstStyle/>
          <a:p>
            <a:endParaRPr lang="en-US"/>
          </a:p>
        </p:txBody>
      </p:sp>
      <p:sp>
        <p:nvSpPr>
          <p:cNvPr id="497735" name="Rectangle 71"/>
          <p:cNvSpPr>
            <a:spLocks noChangeArrowheads="1"/>
          </p:cNvSpPr>
          <p:nvPr/>
        </p:nvSpPr>
        <p:spPr bwMode="auto">
          <a:xfrm>
            <a:off x="4392613" y="4511675"/>
            <a:ext cx="1127125" cy="457200"/>
          </a:xfrm>
          <a:prstGeom prst="rect">
            <a:avLst/>
          </a:prstGeom>
          <a:noFill/>
          <a:ln w="9525">
            <a:noFill/>
            <a:miter lim="800000"/>
            <a:headEnd/>
            <a:tailEnd/>
          </a:ln>
        </p:spPr>
        <p:txBody>
          <a:bodyPr wrap="none">
            <a:spAutoFit/>
          </a:bodyPr>
          <a:lstStyle/>
          <a:p>
            <a:pPr eaLnBrk="0" hangingPunct="0"/>
            <a:r>
              <a:rPr lang="en-US" sz="1200">
                <a:solidFill>
                  <a:srgbClr val="000000"/>
                </a:solidFill>
                <a:latin typeface="Times New Roman" pitchFamily="18" charset="0"/>
              </a:rPr>
              <a:t>∆R=3/min</a:t>
            </a:r>
          </a:p>
          <a:p>
            <a:pPr eaLnBrk="0" hangingPunct="0"/>
            <a:r>
              <a:rPr lang="en-US" sz="1200">
                <a:solidFill>
                  <a:srgbClr val="000000"/>
                </a:solidFill>
                <a:latin typeface="Times New Roman" pitchFamily="18" charset="0"/>
              </a:rPr>
              <a:t>I</a:t>
            </a:r>
            <a:r>
              <a:rPr lang="en-US" sz="1200" baseline="-25000">
                <a:solidFill>
                  <a:srgbClr val="000000"/>
                </a:solidFill>
                <a:latin typeface="Times New Roman" pitchFamily="18" charset="0"/>
              </a:rPr>
              <a:t>max </a:t>
            </a:r>
            <a:r>
              <a:rPr lang="en-US" sz="1200">
                <a:solidFill>
                  <a:srgbClr val="000000"/>
                </a:solidFill>
                <a:latin typeface="Times New Roman" pitchFamily="18" charset="0"/>
              </a:rPr>
              <a:t>= 3(20)=60</a:t>
            </a:r>
          </a:p>
        </p:txBody>
      </p:sp>
      <p:sp>
        <p:nvSpPr>
          <p:cNvPr id="497736" name="Rectangle 72"/>
          <p:cNvSpPr>
            <a:spLocks noChangeArrowheads="1"/>
          </p:cNvSpPr>
          <p:nvPr/>
        </p:nvSpPr>
        <p:spPr bwMode="auto">
          <a:xfrm>
            <a:off x="5003800" y="4116388"/>
            <a:ext cx="1885950" cy="457200"/>
          </a:xfrm>
          <a:prstGeom prst="rect">
            <a:avLst/>
          </a:prstGeom>
          <a:noFill/>
          <a:ln w="9525">
            <a:noFill/>
            <a:miter lim="800000"/>
            <a:headEnd/>
            <a:tailEnd/>
          </a:ln>
        </p:spPr>
        <p:txBody>
          <a:bodyPr wrap="none">
            <a:spAutoFit/>
          </a:bodyPr>
          <a:lstStyle/>
          <a:p>
            <a:pPr eaLnBrk="0" hangingPunct="0"/>
            <a:r>
              <a:rPr lang="en-US" sz="1200">
                <a:solidFill>
                  <a:srgbClr val="000000"/>
                </a:solidFill>
                <a:latin typeface="Times New Roman" pitchFamily="18" charset="0"/>
              </a:rPr>
              <a:t>∆R=-4.5/min</a:t>
            </a:r>
          </a:p>
          <a:p>
            <a:pPr eaLnBrk="0" hangingPunct="0"/>
            <a:r>
              <a:rPr lang="en-US" sz="1200">
                <a:solidFill>
                  <a:srgbClr val="000000"/>
                </a:solidFill>
                <a:latin typeface="Times New Roman" pitchFamily="18" charset="0"/>
              </a:rPr>
              <a:t>T</a:t>
            </a:r>
            <a:r>
              <a:rPr lang="en-US" sz="1200" baseline="-25000">
                <a:solidFill>
                  <a:srgbClr val="000000"/>
                </a:solidFill>
                <a:latin typeface="Times New Roman" pitchFamily="18" charset="0"/>
              </a:rPr>
              <a:t>deplete </a:t>
            </a:r>
            <a:r>
              <a:rPr lang="en-US" sz="1200">
                <a:solidFill>
                  <a:srgbClr val="000000"/>
                </a:solidFill>
                <a:latin typeface="Times New Roman" pitchFamily="18" charset="0"/>
              </a:rPr>
              <a:t>= 60/4.5 = 13.33 min</a:t>
            </a:r>
          </a:p>
        </p:txBody>
      </p:sp>
      <p:sp>
        <p:nvSpPr>
          <p:cNvPr id="497737" name="Rectangle 73"/>
          <p:cNvSpPr>
            <a:spLocks noChangeArrowheads="1"/>
          </p:cNvSpPr>
          <p:nvPr/>
        </p:nvSpPr>
        <p:spPr bwMode="auto">
          <a:xfrm>
            <a:off x="5832475" y="3432175"/>
            <a:ext cx="822325" cy="274638"/>
          </a:xfrm>
          <a:prstGeom prst="rect">
            <a:avLst/>
          </a:prstGeom>
          <a:noFill/>
          <a:ln w="9525">
            <a:noFill/>
            <a:miter lim="800000"/>
            <a:headEnd/>
            <a:tailEnd/>
          </a:ln>
        </p:spPr>
        <p:txBody>
          <a:bodyPr wrap="none">
            <a:spAutoFit/>
          </a:bodyPr>
          <a:lstStyle/>
          <a:p>
            <a:pPr eaLnBrk="0" hangingPunct="0"/>
            <a:r>
              <a:rPr lang="en-US" sz="1200">
                <a:solidFill>
                  <a:srgbClr val="000000"/>
                </a:solidFill>
                <a:latin typeface="Times New Roman" pitchFamily="18" charset="0"/>
              </a:rPr>
              <a:t>∆R=0/min</a:t>
            </a:r>
          </a:p>
        </p:txBody>
      </p:sp>
      <p:grpSp>
        <p:nvGrpSpPr>
          <p:cNvPr id="8" name="Group 75"/>
          <p:cNvGrpSpPr>
            <a:grpSpLocks/>
          </p:cNvGrpSpPr>
          <p:nvPr/>
        </p:nvGrpSpPr>
        <p:grpSpPr bwMode="auto">
          <a:xfrm>
            <a:off x="4284663" y="3716338"/>
            <a:ext cx="2555875" cy="454025"/>
            <a:chOff x="2699" y="2341"/>
            <a:chExt cx="1610" cy="286"/>
          </a:xfrm>
        </p:grpSpPr>
        <p:sp>
          <p:nvSpPr>
            <p:cNvPr id="9272" name="Line 53"/>
            <p:cNvSpPr>
              <a:spLocks noChangeShapeType="1"/>
            </p:cNvSpPr>
            <p:nvPr/>
          </p:nvSpPr>
          <p:spPr bwMode="auto">
            <a:xfrm flipV="1">
              <a:off x="2699" y="2523"/>
              <a:ext cx="499" cy="104"/>
            </a:xfrm>
            <a:prstGeom prst="line">
              <a:avLst/>
            </a:prstGeom>
            <a:noFill/>
            <a:ln w="12700">
              <a:solidFill>
                <a:srgbClr val="0000FF"/>
              </a:solidFill>
              <a:round/>
              <a:headEnd/>
              <a:tailEnd/>
            </a:ln>
          </p:spPr>
          <p:txBody>
            <a:bodyPr/>
            <a:lstStyle/>
            <a:p>
              <a:endParaRPr lang="en-US"/>
            </a:p>
          </p:txBody>
        </p:sp>
        <p:sp>
          <p:nvSpPr>
            <p:cNvPr id="9273" name="Line 74"/>
            <p:cNvSpPr>
              <a:spLocks noChangeShapeType="1"/>
            </p:cNvSpPr>
            <p:nvPr/>
          </p:nvSpPr>
          <p:spPr bwMode="auto">
            <a:xfrm flipV="1">
              <a:off x="3198" y="2341"/>
              <a:ext cx="1111" cy="182"/>
            </a:xfrm>
            <a:prstGeom prst="line">
              <a:avLst/>
            </a:prstGeom>
            <a:noFill/>
            <a:ln w="12700">
              <a:solidFill>
                <a:srgbClr val="0000FF"/>
              </a:solidFill>
              <a:prstDash val="dash"/>
              <a:round/>
              <a:headEnd/>
              <a:tailEnd/>
            </a:ln>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97680"/>
                                        </p:tgtEl>
                                        <p:attrNameLst>
                                          <p:attrName>style.visibility</p:attrName>
                                        </p:attrNameLst>
                                      </p:cBhvr>
                                      <p:to>
                                        <p:strVal val="visible"/>
                                      </p:to>
                                    </p:set>
                                    <p:animEffect transition="in" filter="diamond(in)">
                                      <p:cBhvr>
                                        <p:cTn id="7" dur="2000"/>
                                        <p:tgtEl>
                                          <p:spTgt spid="49768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97681"/>
                                        </p:tgtEl>
                                        <p:attrNameLst>
                                          <p:attrName>style.visibility</p:attrName>
                                        </p:attrNameLst>
                                      </p:cBhvr>
                                      <p:to>
                                        <p:strVal val="visible"/>
                                      </p:to>
                                    </p:set>
                                    <p:animEffect transition="in" filter="diamond(in)">
                                      <p:cBhvr>
                                        <p:cTn id="17" dur="2000"/>
                                        <p:tgtEl>
                                          <p:spTgt spid="49768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97705"/>
                                        </p:tgtEl>
                                        <p:attrNameLst>
                                          <p:attrName>style.visibility</p:attrName>
                                        </p:attrNameLst>
                                      </p:cBhvr>
                                      <p:to>
                                        <p:strVal val="visible"/>
                                      </p:to>
                                    </p:set>
                                    <p:animEffect transition="in" filter="dissolve">
                                      <p:cBhvr>
                                        <p:cTn id="22" dur="500"/>
                                        <p:tgtEl>
                                          <p:spTgt spid="49770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97719"/>
                                        </p:tgtEl>
                                        <p:attrNameLst>
                                          <p:attrName>style.visibility</p:attrName>
                                        </p:attrNameLst>
                                      </p:cBhvr>
                                      <p:to>
                                        <p:strVal val="visible"/>
                                      </p:to>
                                    </p:set>
                                    <p:animEffect transition="in" filter="diamond(in)">
                                      <p:cBhvr>
                                        <p:cTn id="27" dur="2000"/>
                                        <p:tgtEl>
                                          <p:spTgt spid="49771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497718"/>
                                        </p:tgtEl>
                                        <p:attrNameLst>
                                          <p:attrName>style.visibility</p:attrName>
                                        </p:attrNameLst>
                                      </p:cBhvr>
                                      <p:to>
                                        <p:strVal val="visible"/>
                                      </p:to>
                                    </p:set>
                                    <p:animEffect transition="in" filter="diamond(in)">
                                      <p:cBhvr>
                                        <p:cTn id="37" dur="2000"/>
                                        <p:tgtEl>
                                          <p:spTgt spid="49771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97735"/>
                                        </p:tgtEl>
                                        <p:attrNameLst>
                                          <p:attrName>style.visibility</p:attrName>
                                        </p:attrNameLst>
                                      </p:cBhvr>
                                      <p:to>
                                        <p:strVal val="visible"/>
                                      </p:to>
                                    </p:set>
                                    <p:animEffect transition="in" filter="dissolve">
                                      <p:cBhvr>
                                        <p:cTn id="47" dur="500"/>
                                        <p:tgtEl>
                                          <p:spTgt spid="49773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dissolve">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497730"/>
                                        </p:tgtEl>
                                        <p:attrNameLst>
                                          <p:attrName>style.visibility</p:attrName>
                                        </p:attrNameLst>
                                      </p:cBhvr>
                                      <p:to>
                                        <p:strVal val="visible"/>
                                      </p:to>
                                    </p:set>
                                    <p:animEffect transition="in" filter="diamond(in)">
                                      <p:cBhvr>
                                        <p:cTn id="57" dur="2000"/>
                                        <p:tgtEl>
                                          <p:spTgt spid="497730"/>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97736"/>
                                        </p:tgtEl>
                                        <p:attrNameLst>
                                          <p:attrName>style.visibility</p:attrName>
                                        </p:attrNameLst>
                                      </p:cBhvr>
                                      <p:to>
                                        <p:strVal val="visible"/>
                                      </p:to>
                                    </p:set>
                                    <p:animEffect transition="in" filter="dissolve">
                                      <p:cBhvr>
                                        <p:cTn id="62" dur="500"/>
                                        <p:tgtEl>
                                          <p:spTgt spid="497736"/>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497731"/>
                                        </p:tgtEl>
                                        <p:attrNameLst>
                                          <p:attrName>style.visibility</p:attrName>
                                        </p:attrNameLst>
                                      </p:cBhvr>
                                      <p:to>
                                        <p:strVal val="visible"/>
                                      </p:to>
                                    </p:set>
                                    <p:animEffect transition="in" filter="diamond(in)">
                                      <p:cBhvr>
                                        <p:cTn id="67" dur="2000"/>
                                        <p:tgtEl>
                                          <p:spTgt spid="49773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dissolve">
                                      <p:cBhvr>
                                        <p:cTn id="72" dur="5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497737"/>
                                        </p:tgtEl>
                                        <p:attrNameLst>
                                          <p:attrName>style.visibility</p:attrName>
                                        </p:attrNameLst>
                                      </p:cBhvr>
                                      <p:to>
                                        <p:strVal val="visible"/>
                                      </p:to>
                                    </p:set>
                                    <p:animEffect transition="in" filter="dissolve">
                                      <p:cBhvr>
                                        <p:cTn id="77" dur="500"/>
                                        <p:tgtEl>
                                          <p:spTgt spid="4977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80" grpId="0" animBg="1"/>
      <p:bldP spid="497705" grpId="0"/>
      <p:bldP spid="497718" grpId="0" animBg="1"/>
      <p:bldP spid="497719" grpId="0" animBg="1"/>
      <p:bldP spid="497730" grpId="0" animBg="1"/>
      <p:bldP spid="497731" grpId="0" animBg="1"/>
      <p:bldP spid="497735" grpId="0"/>
      <p:bldP spid="497736" grpId="0"/>
      <p:bldP spid="4977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Average Inventory in a Stable Process</a:t>
            </a:r>
          </a:p>
        </p:txBody>
      </p:sp>
      <p:sp>
        <p:nvSpPr>
          <p:cNvPr id="327683" name="Rectangle 3"/>
          <p:cNvSpPr>
            <a:spLocks noGrp="1" noChangeArrowheads="1"/>
          </p:cNvSpPr>
          <p:nvPr>
            <p:ph type="body" sz="half" idx="1"/>
          </p:nvPr>
        </p:nvSpPr>
        <p:spPr>
          <a:xfrm>
            <a:off x="323850" y="1304925"/>
            <a:ext cx="3492500" cy="3276600"/>
          </a:xfrm>
        </p:spPr>
        <p:txBody>
          <a:bodyPr/>
          <a:lstStyle/>
          <a:p>
            <a:pPr marL="0" indent="0">
              <a:buFont typeface="Wingdings" pitchFamily="2" charset="2"/>
              <a:buNone/>
            </a:pPr>
            <a:r>
              <a:rPr lang="en-US" sz="2400" b="1" smtClean="0"/>
              <a:t>8:40-9:10</a:t>
            </a:r>
            <a:r>
              <a:rPr lang="en-US" sz="2400" smtClean="0"/>
              <a:t>: </a:t>
            </a:r>
            <a:r>
              <a:rPr lang="en-US" sz="2400" i="1" smtClean="0"/>
              <a:t>R</a:t>
            </a:r>
            <a:r>
              <a:rPr lang="en-US" sz="2400" i="1" baseline="-25000" smtClean="0"/>
              <a:t>i</a:t>
            </a:r>
            <a:r>
              <a:rPr lang="en-US" sz="2400" baseline="-25000" smtClean="0"/>
              <a:t> </a:t>
            </a:r>
            <a:r>
              <a:rPr lang="en-US" sz="2400" smtClean="0"/>
              <a:t>= </a:t>
            </a:r>
            <a:r>
              <a:rPr lang="en-US" sz="2400" i="1" smtClean="0"/>
              <a:t>R</a:t>
            </a:r>
            <a:r>
              <a:rPr lang="en-US" sz="2400" i="1" baseline="-25000" smtClean="0"/>
              <a:t>o</a:t>
            </a:r>
            <a:r>
              <a:rPr lang="en-US" sz="2400" smtClean="0"/>
              <a:t> </a:t>
            </a:r>
            <a:endParaRPr lang="en-US" sz="2400" smtClean="0">
              <a:sym typeface="Wingdings" pitchFamily="2" charset="2"/>
            </a:endParaRPr>
          </a:p>
          <a:p>
            <a:pPr marL="0" indent="0">
              <a:buFont typeface="Wingdings" pitchFamily="2" charset="2"/>
              <a:buNone/>
            </a:pPr>
            <a:r>
              <a:rPr lang="en-US" sz="2400" i="1" smtClean="0">
                <a:sym typeface="Wingdings" pitchFamily="2" charset="2"/>
              </a:rPr>
              <a:t>I</a:t>
            </a:r>
            <a:r>
              <a:rPr lang="en-US" sz="2400" i="1" baseline="-25000" smtClean="0">
                <a:sym typeface="Wingdings" pitchFamily="2" charset="2"/>
              </a:rPr>
              <a:t>1</a:t>
            </a:r>
            <a:r>
              <a:rPr lang="en-US" sz="2400" smtClean="0">
                <a:sym typeface="Wingdings" pitchFamily="2" charset="2"/>
              </a:rPr>
              <a:t> = 0</a:t>
            </a:r>
          </a:p>
          <a:p>
            <a:pPr marL="0" indent="0">
              <a:buFont typeface="Wingdings" pitchFamily="2" charset="2"/>
              <a:buNone/>
            </a:pPr>
            <a:r>
              <a:rPr lang="en-US" sz="2400" b="1" smtClean="0"/>
              <a:t>9:10-9:30</a:t>
            </a:r>
            <a:r>
              <a:rPr lang="en-US" sz="2400" smtClean="0"/>
              <a:t>:  </a:t>
            </a:r>
            <a:r>
              <a:rPr lang="en-US" sz="2400" i="1" smtClean="0"/>
              <a:t>R</a:t>
            </a:r>
            <a:r>
              <a:rPr lang="en-US" sz="2400" i="1" baseline="-25000" smtClean="0"/>
              <a:t>i</a:t>
            </a:r>
            <a:r>
              <a:rPr lang="en-US" sz="2400" baseline="-25000" smtClean="0"/>
              <a:t> </a:t>
            </a:r>
            <a:r>
              <a:rPr lang="en-US" sz="2400" smtClean="0"/>
              <a:t>= 15, </a:t>
            </a:r>
            <a:r>
              <a:rPr lang="en-US" sz="2400" i="1" smtClean="0"/>
              <a:t>R</a:t>
            </a:r>
            <a:r>
              <a:rPr lang="en-US" sz="2400" i="1" baseline="-25000" smtClean="0"/>
              <a:t>o</a:t>
            </a:r>
            <a:r>
              <a:rPr lang="en-US" sz="2400" i="1" smtClean="0"/>
              <a:t> </a:t>
            </a:r>
            <a:r>
              <a:rPr lang="en-US" sz="2400" smtClean="0"/>
              <a:t>=12</a:t>
            </a:r>
            <a:r>
              <a:rPr lang="en-US" sz="2400" smtClean="0">
                <a:sym typeface="Wingdings" pitchFamily="2" charset="2"/>
              </a:rPr>
              <a:t> </a:t>
            </a:r>
          </a:p>
          <a:p>
            <a:pPr marL="0" indent="0">
              <a:buFont typeface="Wingdings" pitchFamily="2" charset="2"/>
              <a:buNone/>
            </a:pPr>
            <a:r>
              <a:rPr lang="en-US" sz="2400" i="1" smtClean="0">
                <a:sym typeface="Wingdings" pitchFamily="2" charset="2"/>
              </a:rPr>
              <a:t>I</a:t>
            </a:r>
            <a:r>
              <a:rPr lang="en-US" sz="2400" i="1" baseline="-25000" smtClean="0">
                <a:sym typeface="Wingdings" pitchFamily="2" charset="2"/>
              </a:rPr>
              <a:t>Max</a:t>
            </a:r>
            <a:r>
              <a:rPr lang="en-US" sz="2400" smtClean="0">
                <a:sym typeface="Wingdings" pitchFamily="2" charset="2"/>
              </a:rPr>
              <a:t> = 3(20) = 60</a:t>
            </a:r>
          </a:p>
          <a:p>
            <a:pPr marL="0" indent="0">
              <a:buFont typeface="Wingdings" pitchFamily="2" charset="2"/>
              <a:buNone/>
            </a:pPr>
            <a:r>
              <a:rPr lang="en-US" sz="2400" smtClean="0">
                <a:sym typeface="Wingdings" pitchFamily="2" charset="2"/>
              </a:rPr>
              <a:t>Inventory is then depleted</a:t>
            </a:r>
          </a:p>
          <a:p>
            <a:pPr marL="0" indent="0">
              <a:lnSpc>
                <a:spcPct val="80000"/>
              </a:lnSpc>
              <a:buFont typeface="Wingdings" pitchFamily="2" charset="2"/>
              <a:buNone/>
            </a:pPr>
            <a:r>
              <a:rPr lang="en-US" sz="2400" smtClean="0">
                <a:sym typeface="Wingdings" pitchFamily="2" charset="2"/>
              </a:rPr>
              <a:t>at rate of (12-7.5) = 4.5</a:t>
            </a:r>
          </a:p>
          <a:p>
            <a:pPr marL="0" indent="0">
              <a:lnSpc>
                <a:spcPct val="80000"/>
              </a:lnSpc>
              <a:buFont typeface="Wingdings" pitchFamily="2" charset="2"/>
              <a:buNone/>
            </a:pPr>
            <a:r>
              <a:rPr lang="en-US" sz="2400" smtClean="0">
                <a:sym typeface="Wingdings" pitchFamily="2" charset="2"/>
              </a:rPr>
              <a:t>60/4.5 = 13.33 </a:t>
            </a:r>
          </a:p>
          <a:p>
            <a:pPr marL="0" indent="0">
              <a:lnSpc>
                <a:spcPct val="80000"/>
              </a:lnSpc>
              <a:buFont typeface="Wingdings" pitchFamily="2" charset="2"/>
              <a:buNone/>
            </a:pPr>
            <a:r>
              <a:rPr lang="en-US" sz="2400" smtClean="0">
                <a:sym typeface="Wingdings" pitchFamily="2" charset="2"/>
              </a:rPr>
              <a:t>9:30 + 13.33 = 9:43</a:t>
            </a:r>
          </a:p>
          <a:p>
            <a:pPr marL="0" indent="0">
              <a:buFont typeface="Wingdings" pitchFamily="2" charset="2"/>
              <a:buNone/>
            </a:pPr>
            <a:endParaRPr lang="en-US" sz="2400" smtClean="0">
              <a:sym typeface="Wingdings" pitchFamily="2" charset="2"/>
            </a:endParaRPr>
          </a:p>
        </p:txBody>
      </p:sp>
      <p:sp>
        <p:nvSpPr>
          <p:cNvPr id="4101" name="Line 6"/>
          <p:cNvSpPr>
            <a:spLocks noChangeShapeType="1"/>
          </p:cNvSpPr>
          <p:nvPr/>
        </p:nvSpPr>
        <p:spPr bwMode="auto">
          <a:xfrm>
            <a:off x="3708400" y="3716338"/>
            <a:ext cx="4968875" cy="6350"/>
          </a:xfrm>
          <a:prstGeom prst="line">
            <a:avLst/>
          </a:prstGeom>
          <a:noFill/>
          <a:ln w="9525">
            <a:solidFill>
              <a:schemeClr val="tx1"/>
            </a:solidFill>
            <a:round/>
            <a:headEnd/>
            <a:tailEnd/>
          </a:ln>
        </p:spPr>
        <p:txBody>
          <a:bodyPr/>
          <a:lstStyle/>
          <a:p>
            <a:endParaRPr lang="en-US"/>
          </a:p>
        </p:txBody>
      </p:sp>
      <p:sp>
        <p:nvSpPr>
          <p:cNvPr id="4102" name="Line 7"/>
          <p:cNvSpPr>
            <a:spLocks noChangeShapeType="1"/>
          </p:cNvSpPr>
          <p:nvPr/>
        </p:nvSpPr>
        <p:spPr bwMode="auto">
          <a:xfrm flipV="1">
            <a:off x="3708400" y="1377950"/>
            <a:ext cx="0" cy="2339975"/>
          </a:xfrm>
          <a:prstGeom prst="line">
            <a:avLst/>
          </a:prstGeom>
          <a:noFill/>
          <a:ln w="9525">
            <a:solidFill>
              <a:schemeClr val="tx1"/>
            </a:solidFill>
            <a:round/>
            <a:headEnd/>
            <a:tailEnd/>
          </a:ln>
        </p:spPr>
        <p:txBody>
          <a:bodyPr/>
          <a:lstStyle/>
          <a:p>
            <a:endParaRPr lang="en-US"/>
          </a:p>
        </p:txBody>
      </p:sp>
      <p:sp>
        <p:nvSpPr>
          <p:cNvPr id="4103" name="Line 8"/>
          <p:cNvSpPr>
            <a:spLocks noChangeShapeType="1"/>
          </p:cNvSpPr>
          <p:nvPr/>
        </p:nvSpPr>
        <p:spPr bwMode="auto">
          <a:xfrm flipV="1">
            <a:off x="3708400" y="1377950"/>
            <a:ext cx="0" cy="142875"/>
          </a:xfrm>
          <a:prstGeom prst="line">
            <a:avLst/>
          </a:prstGeom>
          <a:noFill/>
          <a:ln w="9525">
            <a:solidFill>
              <a:schemeClr val="tx1"/>
            </a:solidFill>
            <a:round/>
            <a:headEnd/>
            <a:tailEnd type="triangle" w="med" len="med"/>
          </a:ln>
        </p:spPr>
        <p:txBody>
          <a:bodyPr/>
          <a:lstStyle/>
          <a:p>
            <a:endParaRPr lang="en-US"/>
          </a:p>
        </p:txBody>
      </p:sp>
      <p:sp>
        <p:nvSpPr>
          <p:cNvPr id="4104" name="Line 9"/>
          <p:cNvSpPr>
            <a:spLocks noChangeShapeType="1"/>
          </p:cNvSpPr>
          <p:nvPr/>
        </p:nvSpPr>
        <p:spPr bwMode="auto">
          <a:xfrm>
            <a:off x="8532813" y="3724275"/>
            <a:ext cx="252412" cy="0"/>
          </a:xfrm>
          <a:prstGeom prst="line">
            <a:avLst/>
          </a:prstGeom>
          <a:noFill/>
          <a:ln w="9525">
            <a:solidFill>
              <a:schemeClr val="tx1"/>
            </a:solidFill>
            <a:round/>
            <a:headEnd/>
            <a:tailEnd type="triangle" w="med" len="med"/>
          </a:ln>
        </p:spPr>
        <p:txBody>
          <a:bodyPr/>
          <a:lstStyle/>
          <a:p>
            <a:endParaRPr lang="en-US"/>
          </a:p>
        </p:txBody>
      </p:sp>
      <p:sp>
        <p:nvSpPr>
          <p:cNvPr id="4105" name="Text Box 10"/>
          <p:cNvSpPr txBox="1">
            <a:spLocks noChangeArrowheads="1"/>
          </p:cNvSpPr>
          <p:nvPr/>
        </p:nvSpPr>
        <p:spPr bwMode="auto">
          <a:xfrm>
            <a:off x="3492500" y="3754438"/>
            <a:ext cx="628650" cy="366712"/>
          </a:xfrm>
          <a:prstGeom prst="rect">
            <a:avLst/>
          </a:prstGeom>
          <a:noFill/>
          <a:ln w="9525" algn="ctr">
            <a:noFill/>
            <a:miter lim="800000"/>
            <a:headEnd/>
            <a:tailEnd/>
          </a:ln>
        </p:spPr>
        <p:txBody>
          <a:bodyPr wrap="none">
            <a:spAutoFit/>
          </a:bodyPr>
          <a:lstStyle/>
          <a:p>
            <a:r>
              <a:rPr lang="en-US"/>
              <a:t>8:40</a:t>
            </a:r>
          </a:p>
        </p:txBody>
      </p:sp>
      <p:sp>
        <p:nvSpPr>
          <p:cNvPr id="4106" name="Text Box 11"/>
          <p:cNvSpPr txBox="1">
            <a:spLocks noChangeArrowheads="1"/>
          </p:cNvSpPr>
          <p:nvPr/>
        </p:nvSpPr>
        <p:spPr bwMode="auto">
          <a:xfrm>
            <a:off x="5111750" y="3681413"/>
            <a:ext cx="628650" cy="366712"/>
          </a:xfrm>
          <a:prstGeom prst="rect">
            <a:avLst/>
          </a:prstGeom>
          <a:noFill/>
          <a:ln w="9525" algn="ctr">
            <a:noFill/>
            <a:miter lim="800000"/>
            <a:headEnd/>
            <a:tailEnd/>
          </a:ln>
        </p:spPr>
        <p:txBody>
          <a:bodyPr wrap="none">
            <a:spAutoFit/>
          </a:bodyPr>
          <a:lstStyle/>
          <a:p>
            <a:r>
              <a:rPr lang="en-US"/>
              <a:t>9:10</a:t>
            </a:r>
          </a:p>
        </p:txBody>
      </p:sp>
      <p:sp>
        <p:nvSpPr>
          <p:cNvPr id="4107" name="Text Box 12"/>
          <p:cNvSpPr txBox="1">
            <a:spLocks noChangeArrowheads="1"/>
          </p:cNvSpPr>
          <p:nvPr/>
        </p:nvSpPr>
        <p:spPr bwMode="auto">
          <a:xfrm>
            <a:off x="7072313" y="3665538"/>
            <a:ext cx="628650" cy="366712"/>
          </a:xfrm>
          <a:prstGeom prst="rect">
            <a:avLst/>
          </a:prstGeom>
          <a:noFill/>
          <a:ln w="9525" algn="ctr">
            <a:noFill/>
            <a:miter lim="800000"/>
            <a:headEnd/>
            <a:tailEnd/>
          </a:ln>
        </p:spPr>
        <p:txBody>
          <a:bodyPr wrap="none">
            <a:spAutoFit/>
          </a:bodyPr>
          <a:lstStyle/>
          <a:p>
            <a:r>
              <a:rPr lang="en-US"/>
              <a:t>9:43</a:t>
            </a:r>
          </a:p>
        </p:txBody>
      </p:sp>
      <p:sp>
        <p:nvSpPr>
          <p:cNvPr id="4108" name="Text Box 13"/>
          <p:cNvSpPr txBox="1">
            <a:spLocks noChangeArrowheads="1"/>
          </p:cNvSpPr>
          <p:nvPr/>
        </p:nvSpPr>
        <p:spPr bwMode="auto">
          <a:xfrm>
            <a:off x="8388350" y="3681413"/>
            <a:ext cx="755650" cy="366712"/>
          </a:xfrm>
          <a:prstGeom prst="rect">
            <a:avLst/>
          </a:prstGeom>
          <a:noFill/>
          <a:ln w="9525" algn="ctr">
            <a:noFill/>
            <a:miter lim="800000"/>
            <a:headEnd/>
            <a:tailEnd/>
          </a:ln>
        </p:spPr>
        <p:txBody>
          <a:bodyPr wrap="none">
            <a:spAutoFit/>
          </a:bodyPr>
          <a:lstStyle/>
          <a:p>
            <a:r>
              <a:rPr lang="en-US"/>
              <a:t>10:00</a:t>
            </a:r>
          </a:p>
        </p:txBody>
      </p:sp>
      <p:sp>
        <p:nvSpPr>
          <p:cNvPr id="4109" name="Line 16"/>
          <p:cNvSpPr>
            <a:spLocks noChangeShapeType="1"/>
          </p:cNvSpPr>
          <p:nvPr/>
        </p:nvSpPr>
        <p:spPr bwMode="auto">
          <a:xfrm flipH="1">
            <a:off x="3671888" y="1738313"/>
            <a:ext cx="2771775" cy="0"/>
          </a:xfrm>
          <a:prstGeom prst="line">
            <a:avLst/>
          </a:prstGeom>
          <a:noFill/>
          <a:ln w="9525">
            <a:solidFill>
              <a:srgbClr val="000000"/>
            </a:solidFill>
            <a:prstDash val="dash"/>
            <a:round/>
            <a:headEnd/>
            <a:tailEnd/>
          </a:ln>
        </p:spPr>
        <p:txBody>
          <a:bodyPr/>
          <a:lstStyle/>
          <a:p>
            <a:endParaRPr lang="en-US"/>
          </a:p>
        </p:txBody>
      </p:sp>
      <p:sp>
        <p:nvSpPr>
          <p:cNvPr id="4110" name="Line 17"/>
          <p:cNvSpPr>
            <a:spLocks noChangeShapeType="1"/>
          </p:cNvSpPr>
          <p:nvPr/>
        </p:nvSpPr>
        <p:spPr bwMode="auto">
          <a:xfrm flipH="1">
            <a:off x="5580063" y="1738313"/>
            <a:ext cx="863600" cy="1979612"/>
          </a:xfrm>
          <a:prstGeom prst="line">
            <a:avLst/>
          </a:prstGeom>
          <a:noFill/>
          <a:ln w="57150">
            <a:solidFill>
              <a:schemeClr val="tx1"/>
            </a:solidFill>
            <a:round/>
            <a:headEnd/>
            <a:tailEnd/>
          </a:ln>
        </p:spPr>
        <p:txBody>
          <a:bodyPr/>
          <a:lstStyle/>
          <a:p>
            <a:endParaRPr lang="en-US"/>
          </a:p>
        </p:txBody>
      </p:sp>
      <p:sp>
        <p:nvSpPr>
          <p:cNvPr id="4111" name="Line 18"/>
          <p:cNvSpPr>
            <a:spLocks noChangeShapeType="1"/>
          </p:cNvSpPr>
          <p:nvPr/>
        </p:nvSpPr>
        <p:spPr bwMode="auto">
          <a:xfrm>
            <a:off x="6443663" y="1738313"/>
            <a:ext cx="1044575" cy="1979612"/>
          </a:xfrm>
          <a:prstGeom prst="line">
            <a:avLst/>
          </a:prstGeom>
          <a:noFill/>
          <a:ln w="57150">
            <a:solidFill>
              <a:schemeClr val="tx1"/>
            </a:solidFill>
            <a:round/>
            <a:headEnd/>
            <a:tailEnd/>
          </a:ln>
        </p:spPr>
        <p:txBody>
          <a:bodyPr/>
          <a:lstStyle/>
          <a:p>
            <a:endParaRPr lang="en-US"/>
          </a:p>
        </p:txBody>
      </p:sp>
      <p:sp>
        <p:nvSpPr>
          <p:cNvPr id="4112" name="Text Box 20"/>
          <p:cNvSpPr txBox="1">
            <a:spLocks noChangeArrowheads="1"/>
          </p:cNvSpPr>
          <p:nvPr/>
        </p:nvSpPr>
        <p:spPr bwMode="auto">
          <a:xfrm>
            <a:off x="5946775" y="3467100"/>
            <a:ext cx="1109663" cy="304800"/>
          </a:xfrm>
          <a:prstGeom prst="rect">
            <a:avLst/>
          </a:prstGeom>
          <a:noFill/>
          <a:ln w="9525" algn="ctr">
            <a:noFill/>
            <a:miter lim="800000"/>
            <a:headEnd/>
            <a:tailEnd/>
          </a:ln>
        </p:spPr>
        <p:txBody>
          <a:bodyPr wrap="none">
            <a:spAutoFit/>
          </a:bodyPr>
          <a:lstStyle/>
          <a:p>
            <a:r>
              <a:rPr lang="en-US" sz="1400" b="1"/>
              <a:t>33 minutes</a:t>
            </a:r>
          </a:p>
        </p:txBody>
      </p:sp>
      <p:sp>
        <p:nvSpPr>
          <p:cNvPr id="4113" name="Line 21"/>
          <p:cNvSpPr>
            <a:spLocks noChangeShapeType="1"/>
          </p:cNvSpPr>
          <p:nvPr/>
        </p:nvSpPr>
        <p:spPr bwMode="auto">
          <a:xfrm>
            <a:off x="4502150" y="3328988"/>
            <a:ext cx="0" cy="395287"/>
          </a:xfrm>
          <a:prstGeom prst="line">
            <a:avLst/>
          </a:prstGeom>
          <a:noFill/>
          <a:ln w="9525">
            <a:solidFill>
              <a:schemeClr val="tx1"/>
            </a:solidFill>
            <a:round/>
            <a:headEnd/>
            <a:tailEnd type="triangle" w="med" len="med"/>
          </a:ln>
        </p:spPr>
        <p:txBody>
          <a:bodyPr/>
          <a:lstStyle/>
          <a:p>
            <a:endParaRPr lang="en-US"/>
          </a:p>
        </p:txBody>
      </p:sp>
      <p:sp>
        <p:nvSpPr>
          <p:cNvPr id="4114" name="Line 22"/>
          <p:cNvSpPr>
            <a:spLocks noChangeShapeType="1"/>
          </p:cNvSpPr>
          <p:nvPr/>
        </p:nvSpPr>
        <p:spPr bwMode="auto">
          <a:xfrm>
            <a:off x="5543550" y="2320925"/>
            <a:ext cx="431800" cy="323850"/>
          </a:xfrm>
          <a:prstGeom prst="line">
            <a:avLst/>
          </a:prstGeom>
          <a:noFill/>
          <a:ln w="9525">
            <a:solidFill>
              <a:schemeClr val="tx1"/>
            </a:solidFill>
            <a:round/>
            <a:headEnd/>
            <a:tailEnd type="triangle" w="med" len="med"/>
          </a:ln>
        </p:spPr>
        <p:txBody>
          <a:bodyPr/>
          <a:lstStyle/>
          <a:p>
            <a:endParaRPr lang="en-US"/>
          </a:p>
        </p:txBody>
      </p:sp>
      <p:sp>
        <p:nvSpPr>
          <p:cNvPr id="4115" name="Line 23"/>
          <p:cNvSpPr>
            <a:spLocks noChangeShapeType="1"/>
          </p:cNvSpPr>
          <p:nvPr/>
        </p:nvSpPr>
        <p:spPr bwMode="auto">
          <a:xfrm flipH="1">
            <a:off x="6948488" y="2284413"/>
            <a:ext cx="323850" cy="323850"/>
          </a:xfrm>
          <a:prstGeom prst="line">
            <a:avLst/>
          </a:prstGeom>
          <a:noFill/>
          <a:ln w="9525">
            <a:solidFill>
              <a:schemeClr val="tx1"/>
            </a:solidFill>
            <a:round/>
            <a:headEnd/>
            <a:tailEnd type="triangle" w="med" len="med"/>
          </a:ln>
        </p:spPr>
        <p:txBody>
          <a:bodyPr/>
          <a:lstStyle/>
          <a:p>
            <a:endParaRPr lang="en-US"/>
          </a:p>
        </p:txBody>
      </p:sp>
      <p:sp>
        <p:nvSpPr>
          <p:cNvPr id="4116" name="Line 24"/>
          <p:cNvSpPr>
            <a:spLocks noChangeShapeType="1"/>
          </p:cNvSpPr>
          <p:nvPr/>
        </p:nvSpPr>
        <p:spPr bwMode="auto">
          <a:xfrm>
            <a:off x="8389938" y="3292475"/>
            <a:ext cx="0" cy="395288"/>
          </a:xfrm>
          <a:prstGeom prst="line">
            <a:avLst/>
          </a:prstGeom>
          <a:noFill/>
          <a:ln w="9525">
            <a:solidFill>
              <a:schemeClr val="tx1"/>
            </a:solidFill>
            <a:round/>
            <a:headEnd/>
            <a:tailEnd type="triangle" w="med" len="med"/>
          </a:ln>
        </p:spPr>
        <p:txBody>
          <a:bodyPr/>
          <a:lstStyle/>
          <a:p>
            <a:endParaRPr lang="en-US"/>
          </a:p>
        </p:txBody>
      </p:sp>
      <p:sp>
        <p:nvSpPr>
          <p:cNvPr id="4117" name="Text Box 25"/>
          <p:cNvSpPr txBox="1">
            <a:spLocks noChangeArrowheads="1"/>
          </p:cNvSpPr>
          <p:nvPr/>
        </p:nvSpPr>
        <p:spPr bwMode="auto">
          <a:xfrm>
            <a:off x="3925888" y="2824163"/>
            <a:ext cx="1223962" cy="366712"/>
          </a:xfrm>
          <a:prstGeom prst="rect">
            <a:avLst/>
          </a:prstGeom>
          <a:noFill/>
          <a:ln w="9525" algn="ctr">
            <a:noFill/>
            <a:miter lim="800000"/>
            <a:headEnd/>
            <a:tailEnd/>
          </a:ln>
        </p:spPr>
        <p:txBody>
          <a:bodyPr>
            <a:spAutoFit/>
          </a:bodyPr>
          <a:lstStyle/>
          <a:p>
            <a:pPr algn="ctr">
              <a:spcBef>
                <a:spcPct val="50000"/>
              </a:spcBef>
            </a:pPr>
            <a:r>
              <a:rPr lang="el-GR">
                <a:solidFill>
                  <a:srgbClr val="000000"/>
                </a:solidFill>
                <a:latin typeface="Times New Roman" pitchFamily="18" charset="0"/>
                <a:cs typeface="Times New Roman" pitchFamily="18" charset="0"/>
              </a:rPr>
              <a:t>Δ</a:t>
            </a:r>
            <a:r>
              <a:rPr lang="en-US">
                <a:solidFill>
                  <a:srgbClr val="000000"/>
                </a:solidFill>
                <a:latin typeface="Times New Roman" pitchFamily="18" charset="0"/>
                <a:cs typeface="Times New Roman" pitchFamily="18" charset="0"/>
              </a:rPr>
              <a:t>R=0/min</a:t>
            </a:r>
            <a:endParaRPr lang="el-GR">
              <a:solidFill>
                <a:srgbClr val="000000"/>
              </a:solidFill>
              <a:latin typeface="Times New Roman" pitchFamily="18" charset="0"/>
              <a:cs typeface="Times New Roman" pitchFamily="18" charset="0"/>
            </a:endParaRPr>
          </a:p>
        </p:txBody>
      </p:sp>
      <p:sp>
        <p:nvSpPr>
          <p:cNvPr id="4118" name="Text Box 26"/>
          <p:cNvSpPr txBox="1">
            <a:spLocks noChangeArrowheads="1"/>
          </p:cNvSpPr>
          <p:nvPr/>
        </p:nvSpPr>
        <p:spPr bwMode="auto">
          <a:xfrm>
            <a:off x="6840538" y="1960563"/>
            <a:ext cx="1800225" cy="366712"/>
          </a:xfrm>
          <a:prstGeom prst="rect">
            <a:avLst/>
          </a:prstGeom>
          <a:noFill/>
          <a:ln w="9525" algn="ctr">
            <a:noFill/>
            <a:miter lim="800000"/>
            <a:headEnd/>
            <a:tailEnd/>
          </a:ln>
        </p:spPr>
        <p:txBody>
          <a:bodyPr>
            <a:spAutoFit/>
          </a:bodyPr>
          <a:lstStyle/>
          <a:p>
            <a:pPr algn="ctr">
              <a:spcBef>
                <a:spcPct val="50000"/>
              </a:spcBef>
            </a:pPr>
            <a:r>
              <a:rPr lang="el-GR">
                <a:solidFill>
                  <a:srgbClr val="000000"/>
                </a:solidFill>
                <a:latin typeface="Times New Roman" pitchFamily="18" charset="0"/>
                <a:cs typeface="Times New Roman" pitchFamily="18" charset="0"/>
              </a:rPr>
              <a:t>Δ</a:t>
            </a:r>
            <a:r>
              <a:rPr lang="en-US">
                <a:solidFill>
                  <a:srgbClr val="000000"/>
                </a:solidFill>
                <a:latin typeface="Times New Roman" pitchFamily="18" charset="0"/>
                <a:cs typeface="Times New Roman" pitchFamily="18" charset="0"/>
              </a:rPr>
              <a:t>R= - 4.5/min</a:t>
            </a:r>
            <a:endParaRPr lang="el-GR">
              <a:solidFill>
                <a:srgbClr val="000000"/>
              </a:solidFill>
              <a:latin typeface="Times New Roman" pitchFamily="18" charset="0"/>
              <a:cs typeface="Times New Roman" pitchFamily="18" charset="0"/>
            </a:endParaRPr>
          </a:p>
        </p:txBody>
      </p:sp>
      <p:sp>
        <p:nvSpPr>
          <p:cNvPr id="4119" name="Text Box 27"/>
          <p:cNvSpPr txBox="1">
            <a:spLocks noChangeArrowheads="1"/>
          </p:cNvSpPr>
          <p:nvPr/>
        </p:nvSpPr>
        <p:spPr bwMode="auto">
          <a:xfrm>
            <a:off x="4787900" y="1960563"/>
            <a:ext cx="1223963" cy="366712"/>
          </a:xfrm>
          <a:prstGeom prst="rect">
            <a:avLst/>
          </a:prstGeom>
          <a:noFill/>
          <a:ln w="9525" algn="ctr">
            <a:noFill/>
            <a:miter lim="800000"/>
            <a:headEnd/>
            <a:tailEnd/>
          </a:ln>
        </p:spPr>
        <p:txBody>
          <a:bodyPr>
            <a:spAutoFit/>
          </a:bodyPr>
          <a:lstStyle/>
          <a:p>
            <a:pPr algn="ctr">
              <a:spcBef>
                <a:spcPct val="50000"/>
              </a:spcBef>
            </a:pPr>
            <a:r>
              <a:rPr lang="el-GR">
                <a:solidFill>
                  <a:srgbClr val="000000"/>
                </a:solidFill>
                <a:latin typeface="Times New Roman" pitchFamily="18" charset="0"/>
                <a:cs typeface="Times New Roman" pitchFamily="18" charset="0"/>
              </a:rPr>
              <a:t>Δ</a:t>
            </a:r>
            <a:r>
              <a:rPr lang="en-US">
                <a:solidFill>
                  <a:srgbClr val="000000"/>
                </a:solidFill>
                <a:latin typeface="Times New Roman" pitchFamily="18" charset="0"/>
                <a:cs typeface="Times New Roman" pitchFamily="18" charset="0"/>
              </a:rPr>
              <a:t>R=3/min</a:t>
            </a:r>
            <a:endParaRPr lang="el-GR">
              <a:solidFill>
                <a:srgbClr val="000000"/>
              </a:solidFill>
              <a:latin typeface="Times New Roman" pitchFamily="18" charset="0"/>
              <a:cs typeface="Times New Roman" pitchFamily="18" charset="0"/>
            </a:endParaRPr>
          </a:p>
        </p:txBody>
      </p:sp>
      <p:sp>
        <p:nvSpPr>
          <p:cNvPr id="4120" name="Text Box 28"/>
          <p:cNvSpPr txBox="1">
            <a:spLocks noChangeArrowheads="1"/>
          </p:cNvSpPr>
          <p:nvPr/>
        </p:nvSpPr>
        <p:spPr bwMode="auto">
          <a:xfrm>
            <a:off x="7885113" y="2932113"/>
            <a:ext cx="1223962" cy="366712"/>
          </a:xfrm>
          <a:prstGeom prst="rect">
            <a:avLst/>
          </a:prstGeom>
          <a:noFill/>
          <a:ln w="9525" algn="ctr">
            <a:noFill/>
            <a:miter lim="800000"/>
            <a:headEnd/>
            <a:tailEnd/>
          </a:ln>
        </p:spPr>
        <p:txBody>
          <a:bodyPr>
            <a:spAutoFit/>
          </a:bodyPr>
          <a:lstStyle/>
          <a:p>
            <a:pPr algn="ctr">
              <a:spcBef>
                <a:spcPct val="50000"/>
              </a:spcBef>
            </a:pPr>
            <a:r>
              <a:rPr lang="el-GR">
                <a:solidFill>
                  <a:srgbClr val="000000"/>
                </a:solidFill>
                <a:latin typeface="Times New Roman" pitchFamily="18" charset="0"/>
                <a:cs typeface="Times New Roman" pitchFamily="18" charset="0"/>
              </a:rPr>
              <a:t>Δ</a:t>
            </a:r>
            <a:r>
              <a:rPr lang="en-US">
                <a:solidFill>
                  <a:srgbClr val="000000"/>
                </a:solidFill>
                <a:latin typeface="Times New Roman" pitchFamily="18" charset="0"/>
                <a:cs typeface="Times New Roman" pitchFamily="18" charset="0"/>
              </a:rPr>
              <a:t>R=0/min</a:t>
            </a:r>
            <a:endParaRPr lang="el-GR">
              <a:solidFill>
                <a:srgbClr val="000000"/>
              </a:solidFill>
              <a:latin typeface="Times New Roman" pitchFamily="18" charset="0"/>
              <a:cs typeface="Times New Roman" pitchFamily="18" charset="0"/>
            </a:endParaRPr>
          </a:p>
        </p:txBody>
      </p:sp>
      <p:sp>
        <p:nvSpPr>
          <p:cNvPr id="327709" name="Rectangle 29"/>
          <p:cNvSpPr>
            <a:spLocks noChangeArrowheads="1"/>
          </p:cNvSpPr>
          <p:nvPr/>
        </p:nvSpPr>
        <p:spPr bwMode="auto">
          <a:xfrm>
            <a:off x="358775" y="4689475"/>
            <a:ext cx="8785225" cy="971550"/>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r>
              <a:rPr lang="en-US" sz="2400" b="1">
                <a:latin typeface="Times New Roman" pitchFamily="18" charset="0"/>
              </a:rPr>
              <a:t>9:10-9:43</a:t>
            </a:r>
            <a:r>
              <a:rPr lang="en-US" sz="2400">
                <a:latin typeface="Times New Roman" pitchFamily="18" charset="0"/>
              </a:rPr>
              <a:t>: 	Average inventory = I</a:t>
            </a:r>
            <a:r>
              <a:rPr lang="en-US" sz="2400" i="1" baseline="-25000">
                <a:latin typeface="Times New Roman" pitchFamily="18" charset="0"/>
              </a:rPr>
              <a:t>2</a:t>
            </a:r>
            <a:r>
              <a:rPr lang="en-US" sz="2400">
                <a:latin typeface="Times New Roman" pitchFamily="18" charset="0"/>
              </a:rPr>
              <a:t> = 60/2 = 30 passengers</a:t>
            </a:r>
          </a:p>
          <a:p>
            <a:pPr eaLnBrk="0" hangingPunct="0">
              <a:lnSpc>
                <a:spcPct val="80000"/>
              </a:lnSpc>
              <a:spcBef>
                <a:spcPct val="20000"/>
              </a:spcBef>
              <a:buClr>
                <a:srgbClr val="000000"/>
              </a:buClr>
              <a:buSzPct val="80000"/>
              <a:buFont typeface="Wingdings" pitchFamily="2" charset="2"/>
              <a:buNone/>
            </a:pPr>
            <a:r>
              <a:rPr lang="en-US" sz="2400">
                <a:latin typeface="Times New Roman" pitchFamily="18" charset="0"/>
              </a:rPr>
              <a:t>		Cycle repeats itself every hour, </a:t>
            </a:r>
          </a:p>
          <a:p>
            <a:pPr eaLnBrk="0" hangingPunct="0">
              <a:lnSpc>
                <a:spcPct val="80000"/>
              </a:lnSpc>
              <a:spcBef>
                <a:spcPct val="20000"/>
              </a:spcBef>
              <a:buClr>
                <a:srgbClr val="000000"/>
              </a:buClr>
              <a:buSzPct val="80000"/>
              <a:buFont typeface="Wingdings" pitchFamily="2" charset="2"/>
              <a:buNone/>
            </a:pPr>
            <a:r>
              <a:rPr lang="en-US" sz="2400">
                <a:latin typeface="Times New Roman" pitchFamily="18" charset="0"/>
              </a:rPr>
              <a:t> 		</a:t>
            </a:r>
            <a:r>
              <a:rPr lang="en-US" sz="2400" i="1">
                <a:latin typeface="Times New Roman" pitchFamily="18" charset="0"/>
              </a:rPr>
              <a:t>I</a:t>
            </a:r>
            <a:r>
              <a:rPr lang="en-US" sz="2400" i="1" baseline="-25000">
                <a:latin typeface="Times New Roman" pitchFamily="18" charset="0"/>
              </a:rPr>
              <a:t>2</a:t>
            </a:r>
            <a:r>
              <a:rPr lang="en-US" sz="2400">
                <a:latin typeface="Times New Roman" pitchFamily="18" charset="0"/>
              </a:rPr>
              <a:t>=30 during 33 minutes and </a:t>
            </a:r>
            <a:r>
              <a:rPr lang="en-US" sz="2400" i="1">
                <a:latin typeface="Times New Roman" pitchFamily="18" charset="0"/>
              </a:rPr>
              <a:t>I</a:t>
            </a:r>
            <a:r>
              <a:rPr lang="en-US" sz="2400" i="1" baseline="-25000">
                <a:latin typeface="Times New Roman" pitchFamily="18" charset="0"/>
              </a:rPr>
              <a:t>1</a:t>
            </a:r>
            <a:r>
              <a:rPr lang="en-US" sz="2400">
                <a:latin typeface="Times New Roman" pitchFamily="18" charset="0"/>
              </a:rPr>
              <a:t>=0 during 27 minutes</a:t>
            </a:r>
          </a:p>
        </p:txBody>
      </p:sp>
      <p:graphicFrame>
        <p:nvGraphicFramePr>
          <p:cNvPr id="327710" name="Object 30"/>
          <p:cNvGraphicFramePr>
            <a:graphicFrameLocks noChangeAspect="1"/>
          </p:cNvGraphicFramePr>
          <p:nvPr>
            <p:ph sz="half" idx="2"/>
          </p:nvPr>
        </p:nvGraphicFramePr>
        <p:xfrm>
          <a:off x="431800" y="5899150"/>
          <a:ext cx="8310563" cy="985838"/>
        </p:xfrm>
        <a:graphic>
          <a:graphicData uri="http://schemas.openxmlformats.org/presentationml/2006/ole">
            <p:oleObj spid="_x0000_s4098" name="Equation" r:id="rId3" imgW="3149280" imgH="393480" progId="Equation.3">
              <p:embed/>
            </p:oleObj>
          </a:graphicData>
        </a:graphic>
      </p:graphicFrame>
      <p:sp>
        <p:nvSpPr>
          <p:cNvPr id="4122" name="Line 31"/>
          <p:cNvSpPr>
            <a:spLocks noChangeShapeType="1"/>
          </p:cNvSpPr>
          <p:nvPr/>
        </p:nvSpPr>
        <p:spPr bwMode="auto">
          <a:xfrm>
            <a:off x="7488238" y="3716338"/>
            <a:ext cx="1152525" cy="0"/>
          </a:xfrm>
          <a:prstGeom prst="line">
            <a:avLst/>
          </a:prstGeom>
          <a:noFill/>
          <a:ln w="57150">
            <a:solidFill>
              <a:schemeClr val="tx1"/>
            </a:solidFill>
            <a:round/>
            <a:headEnd/>
            <a:tailEnd/>
          </a:ln>
        </p:spPr>
        <p:txBody>
          <a:bodyPr/>
          <a:lstStyle/>
          <a:p>
            <a:endParaRPr lang="en-US"/>
          </a:p>
        </p:txBody>
      </p:sp>
      <p:sp>
        <p:nvSpPr>
          <p:cNvPr id="4123" name="Line 32"/>
          <p:cNvSpPr>
            <a:spLocks noChangeShapeType="1"/>
          </p:cNvSpPr>
          <p:nvPr/>
        </p:nvSpPr>
        <p:spPr bwMode="auto">
          <a:xfrm>
            <a:off x="3671888" y="3716338"/>
            <a:ext cx="1908175" cy="0"/>
          </a:xfrm>
          <a:prstGeom prst="line">
            <a:avLst/>
          </a:prstGeom>
          <a:noFill/>
          <a:ln w="57150">
            <a:solidFill>
              <a:schemeClr val="tx1"/>
            </a:solidFill>
            <a:round/>
            <a:headEnd/>
            <a:tailEnd/>
          </a:ln>
        </p:spPr>
        <p:txBody>
          <a:bodyPr/>
          <a:lstStyle/>
          <a:p>
            <a:endParaRPr lang="en-US"/>
          </a:p>
        </p:txBody>
      </p:sp>
      <p:sp>
        <p:nvSpPr>
          <p:cNvPr id="327713" name="Rectangle 33"/>
          <p:cNvSpPr>
            <a:spLocks noChangeArrowheads="1"/>
          </p:cNvSpPr>
          <p:nvPr/>
        </p:nvSpPr>
        <p:spPr bwMode="auto">
          <a:xfrm>
            <a:off x="323850" y="4221163"/>
            <a:ext cx="3313113" cy="755650"/>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endParaRPr lang="en-US" sz="2400">
              <a:latin typeface="Times New Roman" pitchFamily="18" charset="0"/>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animEffect transition="in" filter="dissolve">
                                      <p:cBhvr>
                                        <p:cTn id="7" dur="500"/>
                                        <p:tgtEl>
                                          <p:spTgt spid="327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683">
                                            <p:txEl>
                                              <p:pRg st="1" end="1"/>
                                            </p:txEl>
                                          </p:spTgt>
                                        </p:tgtEl>
                                        <p:attrNameLst>
                                          <p:attrName>style.visibility</p:attrName>
                                        </p:attrNameLst>
                                      </p:cBhvr>
                                      <p:to>
                                        <p:strVal val="visible"/>
                                      </p:to>
                                    </p:set>
                                    <p:animEffect transition="in" filter="dissolve">
                                      <p:cBhvr>
                                        <p:cTn id="12" dur="500"/>
                                        <p:tgtEl>
                                          <p:spTgt spid="3276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683">
                                            <p:txEl>
                                              <p:pRg st="2" end="2"/>
                                            </p:txEl>
                                          </p:spTgt>
                                        </p:tgtEl>
                                        <p:attrNameLst>
                                          <p:attrName>style.visibility</p:attrName>
                                        </p:attrNameLst>
                                      </p:cBhvr>
                                      <p:to>
                                        <p:strVal val="visible"/>
                                      </p:to>
                                    </p:set>
                                    <p:animEffect transition="in" filter="dissolve">
                                      <p:cBhvr>
                                        <p:cTn id="17" dur="500"/>
                                        <p:tgtEl>
                                          <p:spTgt spid="3276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7683">
                                            <p:txEl>
                                              <p:pRg st="3" end="3"/>
                                            </p:txEl>
                                          </p:spTgt>
                                        </p:tgtEl>
                                        <p:attrNameLst>
                                          <p:attrName>style.visibility</p:attrName>
                                        </p:attrNameLst>
                                      </p:cBhvr>
                                      <p:to>
                                        <p:strVal val="visible"/>
                                      </p:to>
                                    </p:set>
                                    <p:animEffect transition="in" filter="dissolve">
                                      <p:cBhvr>
                                        <p:cTn id="22" dur="500"/>
                                        <p:tgtEl>
                                          <p:spTgt spid="3276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7683">
                                            <p:txEl>
                                              <p:pRg st="4" end="4"/>
                                            </p:txEl>
                                          </p:spTgt>
                                        </p:tgtEl>
                                        <p:attrNameLst>
                                          <p:attrName>style.visibility</p:attrName>
                                        </p:attrNameLst>
                                      </p:cBhvr>
                                      <p:to>
                                        <p:strVal val="visible"/>
                                      </p:to>
                                    </p:set>
                                    <p:animEffect transition="in" filter="dissolve">
                                      <p:cBhvr>
                                        <p:cTn id="27" dur="500"/>
                                        <p:tgtEl>
                                          <p:spTgt spid="3276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27683">
                                            <p:txEl>
                                              <p:pRg st="5" end="5"/>
                                            </p:txEl>
                                          </p:spTgt>
                                        </p:tgtEl>
                                        <p:attrNameLst>
                                          <p:attrName>style.visibility</p:attrName>
                                        </p:attrNameLst>
                                      </p:cBhvr>
                                      <p:to>
                                        <p:strVal val="visible"/>
                                      </p:to>
                                    </p:set>
                                    <p:animEffect transition="in" filter="dissolve">
                                      <p:cBhvr>
                                        <p:cTn id="32" dur="500"/>
                                        <p:tgtEl>
                                          <p:spTgt spid="3276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27683">
                                            <p:txEl>
                                              <p:pRg st="6" end="6"/>
                                            </p:txEl>
                                          </p:spTgt>
                                        </p:tgtEl>
                                        <p:attrNameLst>
                                          <p:attrName>style.visibility</p:attrName>
                                        </p:attrNameLst>
                                      </p:cBhvr>
                                      <p:to>
                                        <p:strVal val="visible"/>
                                      </p:to>
                                    </p:set>
                                    <p:animEffect transition="in" filter="dissolve">
                                      <p:cBhvr>
                                        <p:cTn id="37" dur="500"/>
                                        <p:tgtEl>
                                          <p:spTgt spid="3276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27683">
                                            <p:txEl>
                                              <p:pRg st="7" end="7"/>
                                            </p:txEl>
                                          </p:spTgt>
                                        </p:tgtEl>
                                        <p:attrNameLst>
                                          <p:attrName>style.visibility</p:attrName>
                                        </p:attrNameLst>
                                      </p:cBhvr>
                                      <p:to>
                                        <p:strVal val="visible"/>
                                      </p:to>
                                    </p:set>
                                    <p:animEffect transition="in" filter="dissolve">
                                      <p:cBhvr>
                                        <p:cTn id="42" dur="500"/>
                                        <p:tgtEl>
                                          <p:spTgt spid="32768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nodePh="1">
                                  <p:stCondLst>
                                    <p:cond delay="0"/>
                                  </p:stCondLst>
                                  <p:endCondLst>
                                    <p:cond evt="begin" delay="0">
                                      <p:tn val="45"/>
                                    </p:cond>
                                  </p:endCondLst>
                                  <p:childTnLst>
                                    <p:set>
                                      <p:cBhvr>
                                        <p:cTn id="46" dur="1" fill="hold">
                                          <p:stCondLst>
                                            <p:cond delay="0"/>
                                          </p:stCondLst>
                                        </p:cTn>
                                        <p:tgtEl>
                                          <p:spTgt spid="327713">
                                            <p:txEl>
                                              <p:pRg st="0" end="0"/>
                                            </p:txEl>
                                          </p:spTgt>
                                        </p:tgtEl>
                                        <p:attrNameLst>
                                          <p:attrName>style.visibility</p:attrName>
                                        </p:attrNameLst>
                                      </p:cBhvr>
                                      <p:to>
                                        <p:strVal val="visible"/>
                                      </p:to>
                                    </p:set>
                                    <p:animEffect transition="in" filter="dissolve">
                                      <p:cBhvr>
                                        <p:cTn id="47" dur="500"/>
                                        <p:tgtEl>
                                          <p:spTgt spid="32771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27709">
                                            <p:txEl>
                                              <p:pRg st="0" end="0"/>
                                            </p:txEl>
                                          </p:spTgt>
                                        </p:tgtEl>
                                        <p:attrNameLst>
                                          <p:attrName>style.visibility</p:attrName>
                                        </p:attrNameLst>
                                      </p:cBhvr>
                                      <p:to>
                                        <p:strVal val="visible"/>
                                      </p:to>
                                    </p:set>
                                    <p:animEffect transition="in" filter="dissolve">
                                      <p:cBhvr>
                                        <p:cTn id="52" dur="500"/>
                                        <p:tgtEl>
                                          <p:spTgt spid="3277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27709">
                                            <p:txEl>
                                              <p:pRg st="1" end="1"/>
                                            </p:txEl>
                                          </p:spTgt>
                                        </p:tgtEl>
                                        <p:attrNameLst>
                                          <p:attrName>style.visibility</p:attrName>
                                        </p:attrNameLst>
                                      </p:cBhvr>
                                      <p:to>
                                        <p:strVal val="visible"/>
                                      </p:to>
                                    </p:set>
                                    <p:animEffect transition="in" filter="dissolve">
                                      <p:cBhvr>
                                        <p:cTn id="57" dur="500"/>
                                        <p:tgtEl>
                                          <p:spTgt spid="327709">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27709">
                                            <p:txEl>
                                              <p:pRg st="2" end="2"/>
                                            </p:txEl>
                                          </p:spTgt>
                                        </p:tgtEl>
                                        <p:attrNameLst>
                                          <p:attrName>style.visibility</p:attrName>
                                        </p:attrNameLst>
                                      </p:cBhvr>
                                      <p:to>
                                        <p:strVal val="visible"/>
                                      </p:to>
                                    </p:set>
                                    <p:animEffect transition="in" filter="dissolve">
                                      <p:cBhvr>
                                        <p:cTn id="62" dur="500"/>
                                        <p:tgtEl>
                                          <p:spTgt spid="327709">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327710"/>
                                        </p:tgtEl>
                                        <p:attrNameLst>
                                          <p:attrName>style.visibility</p:attrName>
                                        </p:attrNameLst>
                                      </p:cBhvr>
                                      <p:to>
                                        <p:strVal val="visible"/>
                                      </p:to>
                                    </p:set>
                                    <p:animEffect transition="in" filter="dissolve">
                                      <p:cBhvr>
                                        <p:cTn id="67" dur="500"/>
                                        <p:tgtEl>
                                          <p:spTgt spid="327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3" grpId="0" build="p"/>
      <p:bldP spid="327709" grpId="0" build="p"/>
      <p:bldP spid="3277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Average Inventory in a Stable Process</a:t>
            </a:r>
          </a:p>
        </p:txBody>
      </p:sp>
      <p:sp>
        <p:nvSpPr>
          <p:cNvPr id="668696" name="Rectangle 24"/>
          <p:cNvSpPr>
            <a:spLocks noChangeArrowheads="1"/>
          </p:cNvSpPr>
          <p:nvPr/>
        </p:nvSpPr>
        <p:spPr bwMode="auto">
          <a:xfrm>
            <a:off x="358775" y="3141663"/>
            <a:ext cx="8785225" cy="539750"/>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r>
              <a:rPr lang="en-US" sz="2400">
                <a:latin typeface="Times New Roman" pitchFamily="18" charset="0"/>
              </a:rPr>
              <a:t>Cycle repeats itself every hour, </a:t>
            </a:r>
          </a:p>
        </p:txBody>
      </p:sp>
      <p:graphicFrame>
        <p:nvGraphicFramePr>
          <p:cNvPr id="668697" name="Object 25"/>
          <p:cNvGraphicFramePr>
            <a:graphicFrameLocks noChangeAspect="1"/>
          </p:cNvGraphicFramePr>
          <p:nvPr>
            <p:ph sz="half" idx="2"/>
          </p:nvPr>
        </p:nvGraphicFramePr>
        <p:xfrm>
          <a:off x="358775" y="4437063"/>
          <a:ext cx="8310563" cy="985837"/>
        </p:xfrm>
        <a:graphic>
          <a:graphicData uri="http://schemas.openxmlformats.org/presentationml/2006/ole">
            <p:oleObj spid="_x0000_s5122" name="Equation" r:id="rId3" imgW="3149280" imgH="393480" progId="Equation.3">
              <p:embed/>
            </p:oleObj>
          </a:graphicData>
        </a:graphic>
      </p:graphicFrame>
      <p:grpSp>
        <p:nvGrpSpPr>
          <p:cNvPr id="5125" name="Group 31"/>
          <p:cNvGrpSpPr>
            <a:grpSpLocks/>
          </p:cNvGrpSpPr>
          <p:nvPr/>
        </p:nvGrpSpPr>
        <p:grpSpPr bwMode="auto">
          <a:xfrm>
            <a:off x="358775" y="1592263"/>
            <a:ext cx="2514600" cy="1252537"/>
            <a:chOff x="226" y="1003"/>
            <a:chExt cx="1584" cy="789"/>
          </a:xfrm>
        </p:grpSpPr>
        <p:sp>
          <p:nvSpPr>
            <p:cNvPr id="5156" name="Text Box 9"/>
            <p:cNvSpPr txBox="1">
              <a:spLocks noChangeArrowheads="1"/>
            </p:cNvSpPr>
            <p:nvPr/>
          </p:nvSpPr>
          <p:spPr bwMode="auto">
            <a:xfrm>
              <a:off x="680" y="1638"/>
              <a:ext cx="226" cy="154"/>
            </a:xfrm>
            <a:prstGeom prst="rect">
              <a:avLst/>
            </a:prstGeom>
            <a:noFill/>
            <a:ln w="9525" algn="ctr">
              <a:noFill/>
              <a:miter lim="800000"/>
              <a:headEnd/>
              <a:tailEnd/>
            </a:ln>
          </p:spPr>
          <p:txBody>
            <a:bodyPr wrap="none">
              <a:spAutoFit/>
            </a:bodyPr>
            <a:lstStyle/>
            <a:p>
              <a:r>
                <a:rPr lang="en-US" sz="1000"/>
                <a:t>:10</a:t>
              </a:r>
            </a:p>
          </p:txBody>
        </p:sp>
        <p:sp>
          <p:nvSpPr>
            <p:cNvPr id="5157" name="Text Box 10"/>
            <p:cNvSpPr txBox="1">
              <a:spLocks noChangeArrowheads="1"/>
            </p:cNvSpPr>
            <p:nvPr/>
          </p:nvSpPr>
          <p:spPr bwMode="auto">
            <a:xfrm>
              <a:off x="1315" y="1638"/>
              <a:ext cx="226" cy="154"/>
            </a:xfrm>
            <a:prstGeom prst="rect">
              <a:avLst/>
            </a:prstGeom>
            <a:noFill/>
            <a:ln w="9525" algn="ctr">
              <a:noFill/>
              <a:miter lim="800000"/>
              <a:headEnd/>
              <a:tailEnd/>
            </a:ln>
          </p:spPr>
          <p:txBody>
            <a:bodyPr wrap="none">
              <a:spAutoFit/>
            </a:bodyPr>
            <a:lstStyle/>
            <a:p>
              <a:r>
                <a:rPr lang="en-US" sz="1000"/>
                <a:t>:43</a:t>
              </a:r>
            </a:p>
          </p:txBody>
        </p:sp>
        <p:sp>
          <p:nvSpPr>
            <p:cNvPr id="5158" name="Text Box 11"/>
            <p:cNvSpPr txBox="1">
              <a:spLocks noChangeArrowheads="1"/>
            </p:cNvSpPr>
            <p:nvPr/>
          </p:nvSpPr>
          <p:spPr bwMode="auto">
            <a:xfrm>
              <a:off x="408" y="1638"/>
              <a:ext cx="226" cy="154"/>
            </a:xfrm>
            <a:prstGeom prst="rect">
              <a:avLst/>
            </a:prstGeom>
            <a:noFill/>
            <a:ln w="9525" algn="ctr">
              <a:noFill/>
              <a:miter lim="800000"/>
              <a:headEnd/>
              <a:tailEnd/>
            </a:ln>
          </p:spPr>
          <p:txBody>
            <a:bodyPr wrap="none">
              <a:spAutoFit/>
            </a:bodyPr>
            <a:lstStyle/>
            <a:p>
              <a:r>
                <a:rPr lang="en-US" sz="1000"/>
                <a:t>:00</a:t>
              </a:r>
            </a:p>
          </p:txBody>
        </p:sp>
        <p:grpSp>
          <p:nvGrpSpPr>
            <p:cNvPr id="5159" name="Group 30"/>
            <p:cNvGrpSpPr>
              <a:grpSpLocks noChangeAspect="1"/>
            </p:cNvGrpSpPr>
            <p:nvPr/>
          </p:nvGrpSpPr>
          <p:grpSpPr bwMode="auto">
            <a:xfrm>
              <a:off x="226" y="1003"/>
              <a:ext cx="1584" cy="628"/>
              <a:chOff x="2313" y="1095"/>
              <a:chExt cx="3153" cy="1250"/>
            </a:xfrm>
          </p:grpSpPr>
          <p:sp>
            <p:nvSpPr>
              <p:cNvPr id="5160" name="Line 4"/>
              <p:cNvSpPr>
                <a:spLocks noChangeAspect="1" noChangeShapeType="1"/>
              </p:cNvSpPr>
              <p:nvPr/>
            </p:nvSpPr>
            <p:spPr bwMode="auto">
              <a:xfrm>
                <a:off x="2336" y="2341"/>
                <a:ext cx="3130" cy="4"/>
              </a:xfrm>
              <a:prstGeom prst="line">
                <a:avLst/>
              </a:prstGeom>
              <a:noFill/>
              <a:ln w="9525">
                <a:solidFill>
                  <a:schemeClr val="tx1"/>
                </a:solidFill>
                <a:round/>
                <a:headEnd/>
                <a:tailEnd/>
              </a:ln>
            </p:spPr>
            <p:txBody>
              <a:bodyPr/>
              <a:lstStyle/>
              <a:p>
                <a:endParaRPr lang="en-US"/>
              </a:p>
            </p:txBody>
          </p:sp>
          <p:sp>
            <p:nvSpPr>
              <p:cNvPr id="5161" name="Line 13"/>
              <p:cNvSpPr>
                <a:spLocks noChangeAspect="1" noChangeShapeType="1"/>
              </p:cNvSpPr>
              <p:nvPr/>
            </p:nvSpPr>
            <p:spPr bwMode="auto">
              <a:xfrm flipH="1">
                <a:off x="3515" y="1095"/>
                <a:ext cx="544" cy="1247"/>
              </a:xfrm>
              <a:prstGeom prst="line">
                <a:avLst/>
              </a:prstGeom>
              <a:noFill/>
              <a:ln w="57150">
                <a:solidFill>
                  <a:schemeClr val="tx1"/>
                </a:solidFill>
                <a:round/>
                <a:headEnd/>
                <a:tailEnd/>
              </a:ln>
            </p:spPr>
            <p:txBody>
              <a:bodyPr/>
              <a:lstStyle/>
              <a:p>
                <a:endParaRPr lang="en-US"/>
              </a:p>
            </p:txBody>
          </p:sp>
          <p:sp>
            <p:nvSpPr>
              <p:cNvPr id="5162" name="Line 14"/>
              <p:cNvSpPr>
                <a:spLocks noChangeAspect="1" noChangeShapeType="1"/>
              </p:cNvSpPr>
              <p:nvPr/>
            </p:nvSpPr>
            <p:spPr bwMode="auto">
              <a:xfrm>
                <a:off x="4059" y="1095"/>
                <a:ext cx="658" cy="1247"/>
              </a:xfrm>
              <a:prstGeom prst="line">
                <a:avLst/>
              </a:prstGeom>
              <a:noFill/>
              <a:ln w="57150">
                <a:solidFill>
                  <a:schemeClr val="tx1"/>
                </a:solidFill>
                <a:round/>
                <a:headEnd/>
                <a:tailEnd/>
              </a:ln>
            </p:spPr>
            <p:txBody>
              <a:bodyPr/>
              <a:lstStyle/>
              <a:p>
                <a:endParaRPr lang="en-US"/>
              </a:p>
            </p:txBody>
          </p:sp>
          <p:sp>
            <p:nvSpPr>
              <p:cNvPr id="5163" name="Line 26"/>
              <p:cNvSpPr>
                <a:spLocks noChangeAspect="1" noChangeShapeType="1"/>
              </p:cNvSpPr>
              <p:nvPr/>
            </p:nvSpPr>
            <p:spPr bwMode="auto">
              <a:xfrm>
                <a:off x="4717" y="2341"/>
                <a:ext cx="726" cy="0"/>
              </a:xfrm>
              <a:prstGeom prst="line">
                <a:avLst/>
              </a:prstGeom>
              <a:noFill/>
              <a:ln w="57150">
                <a:solidFill>
                  <a:schemeClr val="tx1"/>
                </a:solidFill>
                <a:round/>
                <a:headEnd/>
                <a:tailEnd/>
              </a:ln>
            </p:spPr>
            <p:txBody>
              <a:bodyPr/>
              <a:lstStyle/>
              <a:p>
                <a:endParaRPr lang="en-US"/>
              </a:p>
            </p:txBody>
          </p:sp>
          <p:sp>
            <p:nvSpPr>
              <p:cNvPr id="5164" name="Line 27"/>
              <p:cNvSpPr>
                <a:spLocks noChangeAspect="1" noChangeShapeType="1"/>
              </p:cNvSpPr>
              <p:nvPr/>
            </p:nvSpPr>
            <p:spPr bwMode="auto">
              <a:xfrm>
                <a:off x="2313" y="2341"/>
                <a:ext cx="1202" cy="0"/>
              </a:xfrm>
              <a:prstGeom prst="line">
                <a:avLst/>
              </a:prstGeom>
              <a:noFill/>
              <a:ln w="57150">
                <a:solidFill>
                  <a:schemeClr val="tx1"/>
                </a:solidFill>
                <a:round/>
                <a:headEnd/>
                <a:tailEnd/>
              </a:ln>
            </p:spPr>
            <p:txBody>
              <a:bodyPr/>
              <a:lstStyle/>
              <a:p>
                <a:endParaRPr lang="en-US"/>
              </a:p>
            </p:txBody>
          </p:sp>
        </p:grpSp>
      </p:grpSp>
      <p:grpSp>
        <p:nvGrpSpPr>
          <p:cNvPr id="4" name="Group 52"/>
          <p:cNvGrpSpPr>
            <a:grpSpLocks/>
          </p:cNvGrpSpPr>
          <p:nvPr/>
        </p:nvGrpSpPr>
        <p:grpSpPr bwMode="auto">
          <a:xfrm>
            <a:off x="2735263" y="1592263"/>
            <a:ext cx="2225675" cy="1252537"/>
            <a:chOff x="2926" y="1094"/>
            <a:chExt cx="1402" cy="789"/>
          </a:xfrm>
        </p:grpSpPr>
        <p:sp>
          <p:nvSpPr>
            <p:cNvPr id="5148" name="Text Box 43"/>
            <p:cNvSpPr txBox="1">
              <a:spLocks noChangeArrowheads="1"/>
            </p:cNvSpPr>
            <p:nvPr/>
          </p:nvSpPr>
          <p:spPr bwMode="auto">
            <a:xfrm>
              <a:off x="3198" y="1729"/>
              <a:ext cx="226" cy="154"/>
            </a:xfrm>
            <a:prstGeom prst="rect">
              <a:avLst/>
            </a:prstGeom>
            <a:noFill/>
            <a:ln w="9525" algn="ctr">
              <a:noFill/>
              <a:miter lim="800000"/>
              <a:headEnd/>
              <a:tailEnd/>
            </a:ln>
          </p:spPr>
          <p:txBody>
            <a:bodyPr wrap="none">
              <a:spAutoFit/>
            </a:bodyPr>
            <a:lstStyle/>
            <a:p>
              <a:r>
                <a:rPr lang="en-US" sz="1000"/>
                <a:t>:10</a:t>
              </a:r>
            </a:p>
          </p:txBody>
        </p:sp>
        <p:sp>
          <p:nvSpPr>
            <p:cNvPr id="5149" name="Text Box 44"/>
            <p:cNvSpPr txBox="1">
              <a:spLocks noChangeArrowheads="1"/>
            </p:cNvSpPr>
            <p:nvPr/>
          </p:nvSpPr>
          <p:spPr bwMode="auto">
            <a:xfrm>
              <a:off x="3833" y="1729"/>
              <a:ext cx="226" cy="154"/>
            </a:xfrm>
            <a:prstGeom prst="rect">
              <a:avLst/>
            </a:prstGeom>
            <a:noFill/>
            <a:ln w="9525" algn="ctr">
              <a:noFill/>
              <a:miter lim="800000"/>
              <a:headEnd/>
              <a:tailEnd/>
            </a:ln>
          </p:spPr>
          <p:txBody>
            <a:bodyPr wrap="none">
              <a:spAutoFit/>
            </a:bodyPr>
            <a:lstStyle/>
            <a:p>
              <a:r>
                <a:rPr lang="en-US" sz="1000"/>
                <a:t>:43</a:t>
              </a:r>
            </a:p>
          </p:txBody>
        </p:sp>
        <p:sp>
          <p:nvSpPr>
            <p:cNvPr id="5150" name="Text Box 45"/>
            <p:cNvSpPr txBox="1">
              <a:spLocks noChangeArrowheads="1"/>
            </p:cNvSpPr>
            <p:nvPr/>
          </p:nvSpPr>
          <p:spPr bwMode="auto">
            <a:xfrm>
              <a:off x="2926" y="1729"/>
              <a:ext cx="226" cy="154"/>
            </a:xfrm>
            <a:prstGeom prst="rect">
              <a:avLst/>
            </a:prstGeom>
            <a:noFill/>
            <a:ln w="9525" algn="ctr">
              <a:noFill/>
              <a:miter lim="800000"/>
              <a:headEnd/>
              <a:tailEnd/>
            </a:ln>
          </p:spPr>
          <p:txBody>
            <a:bodyPr wrap="none">
              <a:spAutoFit/>
            </a:bodyPr>
            <a:lstStyle/>
            <a:p>
              <a:r>
                <a:rPr lang="en-US" sz="1000"/>
                <a:t>:00</a:t>
              </a:r>
            </a:p>
          </p:txBody>
        </p:sp>
        <p:sp>
          <p:nvSpPr>
            <p:cNvPr id="5151" name="Line 47"/>
            <p:cNvSpPr>
              <a:spLocks noChangeAspect="1" noChangeShapeType="1"/>
            </p:cNvSpPr>
            <p:nvPr/>
          </p:nvSpPr>
          <p:spPr bwMode="auto">
            <a:xfrm>
              <a:off x="3039" y="1720"/>
              <a:ext cx="1289" cy="2"/>
            </a:xfrm>
            <a:prstGeom prst="line">
              <a:avLst/>
            </a:prstGeom>
            <a:noFill/>
            <a:ln w="9525">
              <a:solidFill>
                <a:schemeClr val="tx1"/>
              </a:solidFill>
              <a:round/>
              <a:headEnd/>
              <a:tailEnd/>
            </a:ln>
          </p:spPr>
          <p:txBody>
            <a:bodyPr/>
            <a:lstStyle/>
            <a:p>
              <a:endParaRPr lang="en-US"/>
            </a:p>
          </p:txBody>
        </p:sp>
        <p:sp>
          <p:nvSpPr>
            <p:cNvPr id="5152" name="Line 48"/>
            <p:cNvSpPr>
              <a:spLocks noChangeAspect="1" noChangeShapeType="1"/>
            </p:cNvSpPr>
            <p:nvPr/>
          </p:nvSpPr>
          <p:spPr bwMode="auto">
            <a:xfrm flipH="1">
              <a:off x="3348" y="1094"/>
              <a:ext cx="273" cy="626"/>
            </a:xfrm>
            <a:prstGeom prst="line">
              <a:avLst/>
            </a:prstGeom>
            <a:noFill/>
            <a:ln w="57150">
              <a:solidFill>
                <a:schemeClr val="tx1"/>
              </a:solidFill>
              <a:round/>
              <a:headEnd/>
              <a:tailEnd/>
            </a:ln>
          </p:spPr>
          <p:txBody>
            <a:bodyPr/>
            <a:lstStyle/>
            <a:p>
              <a:endParaRPr lang="en-US"/>
            </a:p>
          </p:txBody>
        </p:sp>
        <p:sp>
          <p:nvSpPr>
            <p:cNvPr id="5153" name="Line 49"/>
            <p:cNvSpPr>
              <a:spLocks noChangeAspect="1" noChangeShapeType="1"/>
            </p:cNvSpPr>
            <p:nvPr/>
          </p:nvSpPr>
          <p:spPr bwMode="auto">
            <a:xfrm>
              <a:off x="3621" y="1094"/>
              <a:ext cx="331" cy="626"/>
            </a:xfrm>
            <a:prstGeom prst="line">
              <a:avLst/>
            </a:prstGeom>
            <a:noFill/>
            <a:ln w="57150">
              <a:solidFill>
                <a:schemeClr val="tx1"/>
              </a:solidFill>
              <a:round/>
              <a:headEnd/>
              <a:tailEnd/>
            </a:ln>
          </p:spPr>
          <p:txBody>
            <a:bodyPr/>
            <a:lstStyle/>
            <a:p>
              <a:endParaRPr lang="en-US"/>
            </a:p>
          </p:txBody>
        </p:sp>
        <p:sp>
          <p:nvSpPr>
            <p:cNvPr id="5154" name="Line 50"/>
            <p:cNvSpPr>
              <a:spLocks noChangeAspect="1" noChangeShapeType="1"/>
            </p:cNvSpPr>
            <p:nvPr/>
          </p:nvSpPr>
          <p:spPr bwMode="auto">
            <a:xfrm>
              <a:off x="3952" y="1720"/>
              <a:ext cx="364" cy="0"/>
            </a:xfrm>
            <a:prstGeom prst="line">
              <a:avLst/>
            </a:prstGeom>
            <a:noFill/>
            <a:ln w="57150">
              <a:solidFill>
                <a:schemeClr val="tx1"/>
              </a:solidFill>
              <a:round/>
              <a:headEnd/>
              <a:tailEnd/>
            </a:ln>
          </p:spPr>
          <p:txBody>
            <a:bodyPr/>
            <a:lstStyle/>
            <a:p>
              <a:endParaRPr lang="en-US"/>
            </a:p>
          </p:txBody>
        </p:sp>
        <p:sp>
          <p:nvSpPr>
            <p:cNvPr id="5155" name="Line 51"/>
            <p:cNvSpPr>
              <a:spLocks noChangeAspect="1" noChangeShapeType="1"/>
            </p:cNvSpPr>
            <p:nvPr/>
          </p:nvSpPr>
          <p:spPr bwMode="auto">
            <a:xfrm>
              <a:off x="3016" y="1720"/>
              <a:ext cx="332" cy="0"/>
            </a:xfrm>
            <a:prstGeom prst="line">
              <a:avLst/>
            </a:prstGeom>
            <a:noFill/>
            <a:ln w="57150">
              <a:solidFill>
                <a:schemeClr val="tx1"/>
              </a:solidFill>
              <a:round/>
              <a:headEnd/>
              <a:tailEnd/>
            </a:ln>
          </p:spPr>
          <p:txBody>
            <a:bodyPr/>
            <a:lstStyle/>
            <a:p>
              <a:endParaRPr lang="en-US"/>
            </a:p>
          </p:txBody>
        </p:sp>
      </p:grpSp>
      <p:sp>
        <p:nvSpPr>
          <p:cNvPr id="668725" name="Rectangle 53"/>
          <p:cNvSpPr>
            <a:spLocks noChangeArrowheads="1"/>
          </p:cNvSpPr>
          <p:nvPr/>
        </p:nvSpPr>
        <p:spPr bwMode="auto">
          <a:xfrm>
            <a:off x="358775" y="3752850"/>
            <a:ext cx="8785225" cy="468313"/>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r>
              <a:rPr lang="en-US" sz="2400" i="1">
                <a:latin typeface="Times New Roman" pitchFamily="18" charset="0"/>
              </a:rPr>
              <a:t>I</a:t>
            </a:r>
            <a:r>
              <a:rPr lang="en-US" sz="2400" i="1" baseline="-25000">
                <a:latin typeface="Times New Roman" pitchFamily="18" charset="0"/>
              </a:rPr>
              <a:t>2</a:t>
            </a:r>
            <a:r>
              <a:rPr lang="en-US" sz="2400">
                <a:latin typeface="Times New Roman" pitchFamily="18" charset="0"/>
              </a:rPr>
              <a:t>=30 during 33 minutes and </a:t>
            </a:r>
            <a:r>
              <a:rPr lang="en-US" sz="2400" i="1">
                <a:latin typeface="Times New Roman" pitchFamily="18" charset="0"/>
              </a:rPr>
              <a:t>I</a:t>
            </a:r>
            <a:r>
              <a:rPr lang="en-US" sz="2400" i="1" baseline="-25000">
                <a:latin typeface="Times New Roman" pitchFamily="18" charset="0"/>
              </a:rPr>
              <a:t>1</a:t>
            </a:r>
            <a:r>
              <a:rPr lang="en-US" sz="2400">
                <a:latin typeface="Times New Roman" pitchFamily="18" charset="0"/>
              </a:rPr>
              <a:t>=0 during 27 minutes</a:t>
            </a:r>
          </a:p>
        </p:txBody>
      </p:sp>
      <p:grpSp>
        <p:nvGrpSpPr>
          <p:cNvPr id="5" name="Group 54"/>
          <p:cNvGrpSpPr>
            <a:grpSpLocks/>
          </p:cNvGrpSpPr>
          <p:nvPr/>
        </p:nvGrpSpPr>
        <p:grpSpPr bwMode="auto">
          <a:xfrm>
            <a:off x="4830763" y="1592263"/>
            <a:ext cx="2225675" cy="1252537"/>
            <a:chOff x="2926" y="1094"/>
            <a:chExt cx="1402" cy="789"/>
          </a:xfrm>
        </p:grpSpPr>
        <p:sp>
          <p:nvSpPr>
            <p:cNvPr id="5140" name="Text Box 55"/>
            <p:cNvSpPr txBox="1">
              <a:spLocks noChangeArrowheads="1"/>
            </p:cNvSpPr>
            <p:nvPr/>
          </p:nvSpPr>
          <p:spPr bwMode="auto">
            <a:xfrm>
              <a:off x="3198" y="1729"/>
              <a:ext cx="226" cy="154"/>
            </a:xfrm>
            <a:prstGeom prst="rect">
              <a:avLst/>
            </a:prstGeom>
            <a:noFill/>
            <a:ln w="9525" algn="ctr">
              <a:noFill/>
              <a:miter lim="800000"/>
              <a:headEnd/>
              <a:tailEnd/>
            </a:ln>
          </p:spPr>
          <p:txBody>
            <a:bodyPr wrap="none">
              <a:spAutoFit/>
            </a:bodyPr>
            <a:lstStyle/>
            <a:p>
              <a:r>
                <a:rPr lang="en-US" sz="1000"/>
                <a:t>:10</a:t>
              </a:r>
            </a:p>
          </p:txBody>
        </p:sp>
        <p:sp>
          <p:nvSpPr>
            <p:cNvPr id="5141" name="Text Box 56"/>
            <p:cNvSpPr txBox="1">
              <a:spLocks noChangeArrowheads="1"/>
            </p:cNvSpPr>
            <p:nvPr/>
          </p:nvSpPr>
          <p:spPr bwMode="auto">
            <a:xfrm>
              <a:off x="3833" y="1729"/>
              <a:ext cx="226" cy="154"/>
            </a:xfrm>
            <a:prstGeom prst="rect">
              <a:avLst/>
            </a:prstGeom>
            <a:noFill/>
            <a:ln w="9525" algn="ctr">
              <a:noFill/>
              <a:miter lim="800000"/>
              <a:headEnd/>
              <a:tailEnd/>
            </a:ln>
          </p:spPr>
          <p:txBody>
            <a:bodyPr wrap="none">
              <a:spAutoFit/>
            </a:bodyPr>
            <a:lstStyle/>
            <a:p>
              <a:r>
                <a:rPr lang="en-US" sz="1000"/>
                <a:t>:43</a:t>
              </a:r>
            </a:p>
          </p:txBody>
        </p:sp>
        <p:sp>
          <p:nvSpPr>
            <p:cNvPr id="5142" name="Text Box 57"/>
            <p:cNvSpPr txBox="1">
              <a:spLocks noChangeArrowheads="1"/>
            </p:cNvSpPr>
            <p:nvPr/>
          </p:nvSpPr>
          <p:spPr bwMode="auto">
            <a:xfrm>
              <a:off x="2926" y="1729"/>
              <a:ext cx="226" cy="154"/>
            </a:xfrm>
            <a:prstGeom prst="rect">
              <a:avLst/>
            </a:prstGeom>
            <a:noFill/>
            <a:ln w="9525" algn="ctr">
              <a:noFill/>
              <a:miter lim="800000"/>
              <a:headEnd/>
              <a:tailEnd/>
            </a:ln>
          </p:spPr>
          <p:txBody>
            <a:bodyPr wrap="none">
              <a:spAutoFit/>
            </a:bodyPr>
            <a:lstStyle/>
            <a:p>
              <a:r>
                <a:rPr lang="en-US" sz="1000"/>
                <a:t>:00</a:t>
              </a:r>
            </a:p>
          </p:txBody>
        </p:sp>
        <p:sp>
          <p:nvSpPr>
            <p:cNvPr id="5143" name="Line 58"/>
            <p:cNvSpPr>
              <a:spLocks noChangeAspect="1" noChangeShapeType="1"/>
            </p:cNvSpPr>
            <p:nvPr/>
          </p:nvSpPr>
          <p:spPr bwMode="auto">
            <a:xfrm>
              <a:off x="3039" y="1720"/>
              <a:ext cx="1289" cy="2"/>
            </a:xfrm>
            <a:prstGeom prst="line">
              <a:avLst/>
            </a:prstGeom>
            <a:noFill/>
            <a:ln w="9525">
              <a:solidFill>
                <a:schemeClr val="tx1"/>
              </a:solidFill>
              <a:round/>
              <a:headEnd/>
              <a:tailEnd/>
            </a:ln>
          </p:spPr>
          <p:txBody>
            <a:bodyPr/>
            <a:lstStyle/>
            <a:p>
              <a:endParaRPr lang="en-US"/>
            </a:p>
          </p:txBody>
        </p:sp>
        <p:sp>
          <p:nvSpPr>
            <p:cNvPr id="5144" name="Line 59"/>
            <p:cNvSpPr>
              <a:spLocks noChangeAspect="1" noChangeShapeType="1"/>
            </p:cNvSpPr>
            <p:nvPr/>
          </p:nvSpPr>
          <p:spPr bwMode="auto">
            <a:xfrm flipH="1">
              <a:off x="3348" y="1094"/>
              <a:ext cx="273" cy="626"/>
            </a:xfrm>
            <a:prstGeom prst="line">
              <a:avLst/>
            </a:prstGeom>
            <a:noFill/>
            <a:ln w="57150">
              <a:solidFill>
                <a:schemeClr val="tx1"/>
              </a:solidFill>
              <a:round/>
              <a:headEnd/>
              <a:tailEnd/>
            </a:ln>
          </p:spPr>
          <p:txBody>
            <a:bodyPr/>
            <a:lstStyle/>
            <a:p>
              <a:endParaRPr lang="en-US"/>
            </a:p>
          </p:txBody>
        </p:sp>
        <p:sp>
          <p:nvSpPr>
            <p:cNvPr id="5145" name="Line 60"/>
            <p:cNvSpPr>
              <a:spLocks noChangeAspect="1" noChangeShapeType="1"/>
            </p:cNvSpPr>
            <p:nvPr/>
          </p:nvSpPr>
          <p:spPr bwMode="auto">
            <a:xfrm>
              <a:off x="3621" y="1094"/>
              <a:ext cx="331" cy="626"/>
            </a:xfrm>
            <a:prstGeom prst="line">
              <a:avLst/>
            </a:prstGeom>
            <a:noFill/>
            <a:ln w="57150">
              <a:solidFill>
                <a:schemeClr val="tx1"/>
              </a:solidFill>
              <a:round/>
              <a:headEnd/>
              <a:tailEnd/>
            </a:ln>
          </p:spPr>
          <p:txBody>
            <a:bodyPr/>
            <a:lstStyle/>
            <a:p>
              <a:endParaRPr lang="en-US"/>
            </a:p>
          </p:txBody>
        </p:sp>
        <p:sp>
          <p:nvSpPr>
            <p:cNvPr id="5146" name="Line 61"/>
            <p:cNvSpPr>
              <a:spLocks noChangeAspect="1" noChangeShapeType="1"/>
            </p:cNvSpPr>
            <p:nvPr/>
          </p:nvSpPr>
          <p:spPr bwMode="auto">
            <a:xfrm>
              <a:off x="3952" y="1720"/>
              <a:ext cx="364" cy="0"/>
            </a:xfrm>
            <a:prstGeom prst="line">
              <a:avLst/>
            </a:prstGeom>
            <a:noFill/>
            <a:ln w="57150">
              <a:solidFill>
                <a:schemeClr val="tx1"/>
              </a:solidFill>
              <a:round/>
              <a:headEnd/>
              <a:tailEnd/>
            </a:ln>
          </p:spPr>
          <p:txBody>
            <a:bodyPr/>
            <a:lstStyle/>
            <a:p>
              <a:endParaRPr lang="en-US"/>
            </a:p>
          </p:txBody>
        </p:sp>
        <p:sp>
          <p:nvSpPr>
            <p:cNvPr id="5147" name="Line 62"/>
            <p:cNvSpPr>
              <a:spLocks noChangeAspect="1" noChangeShapeType="1"/>
            </p:cNvSpPr>
            <p:nvPr/>
          </p:nvSpPr>
          <p:spPr bwMode="auto">
            <a:xfrm>
              <a:off x="3016" y="1720"/>
              <a:ext cx="332" cy="0"/>
            </a:xfrm>
            <a:prstGeom prst="line">
              <a:avLst/>
            </a:prstGeom>
            <a:noFill/>
            <a:ln w="57150">
              <a:solidFill>
                <a:schemeClr val="tx1"/>
              </a:solidFill>
              <a:round/>
              <a:headEnd/>
              <a:tailEnd/>
            </a:ln>
          </p:spPr>
          <p:txBody>
            <a:bodyPr/>
            <a:lstStyle/>
            <a:p>
              <a:endParaRPr lang="en-US"/>
            </a:p>
          </p:txBody>
        </p:sp>
      </p:grpSp>
      <p:grpSp>
        <p:nvGrpSpPr>
          <p:cNvPr id="6" name="Group 63"/>
          <p:cNvGrpSpPr>
            <a:grpSpLocks/>
          </p:cNvGrpSpPr>
          <p:nvPr/>
        </p:nvGrpSpPr>
        <p:grpSpPr bwMode="auto">
          <a:xfrm>
            <a:off x="6918325" y="1592263"/>
            <a:ext cx="2225675" cy="1252537"/>
            <a:chOff x="2926" y="1094"/>
            <a:chExt cx="1402" cy="789"/>
          </a:xfrm>
        </p:grpSpPr>
        <p:sp>
          <p:nvSpPr>
            <p:cNvPr id="5132" name="Text Box 64"/>
            <p:cNvSpPr txBox="1">
              <a:spLocks noChangeArrowheads="1"/>
            </p:cNvSpPr>
            <p:nvPr/>
          </p:nvSpPr>
          <p:spPr bwMode="auto">
            <a:xfrm>
              <a:off x="3198" y="1729"/>
              <a:ext cx="226" cy="154"/>
            </a:xfrm>
            <a:prstGeom prst="rect">
              <a:avLst/>
            </a:prstGeom>
            <a:noFill/>
            <a:ln w="9525" algn="ctr">
              <a:noFill/>
              <a:miter lim="800000"/>
              <a:headEnd/>
              <a:tailEnd/>
            </a:ln>
          </p:spPr>
          <p:txBody>
            <a:bodyPr wrap="none">
              <a:spAutoFit/>
            </a:bodyPr>
            <a:lstStyle/>
            <a:p>
              <a:r>
                <a:rPr lang="en-US" sz="1000"/>
                <a:t>:10</a:t>
              </a:r>
            </a:p>
          </p:txBody>
        </p:sp>
        <p:sp>
          <p:nvSpPr>
            <p:cNvPr id="5133" name="Text Box 65"/>
            <p:cNvSpPr txBox="1">
              <a:spLocks noChangeArrowheads="1"/>
            </p:cNvSpPr>
            <p:nvPr/>
          </p:nvSpPr>
          <p:spPr bwMode="auto">
            <a:xfrm>
              <a:off x="3833" y="1729"/>
              <a:ext cx="226" cy="154"/>
            </a:xfrm>
            <a:prstGeom prst="rect">
              <a:avLst/>
            </a:prstGeom>
            <a:noFill/>
            <a:ln w="9525" algn="ctr">
              <a:noFill/>
              <a:miter lim="800000"/>
              <a:headEnd/>
              <a:tailEnd/>
            </a:ln>
          </p:spPr>
          <p:txBody>
            <a:bodyPr wrap="none">
              <a:spAutoFit/>
            </a:bodyPr>
            <a:lstStyle/>
            <a:p>
              <a:r>
                <a:rPr lang="en-US" sz="1000"/>
                <a:t>:43</a:t>
              </a:r>
            </a:p>
          </p:txBody>
        </p:sp>
        <p:sp>
          <p:nvSpPr>
            <p:cNvPr id="5134" name="Text Box 66"/>
            <p:cNvSpPr txBox="1">
              <a:spLocks noChangeArrowheads="1"/>
            </p:cNvSpPr>
            <p:nvPr/>
          </p:nvSpPr>
          <p:spPr bwMode="auto">
            <a:xfrm>
              <a:off x="2926" y="1729"/>
              <a:ext cx="226" cy="154"/>
            </a:xfrm>
            <a:prstGeom prst="rect">
              <a:avLst/>
            </a:prstGeom>
            <a:noFill/>
            <a:ln w="9525" algn="ctr">
              <a:noFill/>
              <a:miter lim="800000"/>
              <a:headEnd/>
              <a:tailEnd/>
            </a:ln>
          </p:spPr>
          <p:txBody>
            <a:bodyPr wrap="none">
              <a:spAutoFit/>
            </a:bodyPr>
            <a:lstStyle/>
            <a:p>
              <a:r>
                <a:rPr lang="en-US" sz="1000"/>
                <a:t>:00</a:t>
              </a:r>
            </a:p>
          </p:txBody>
        </p:sp>
        <p:sp>
          <p:nvSpPr>
            <p:cNvPr id="5135" name="Line 67"/>
            <p:cNvSpPr>
              <a:spLocks noChangeAspect="1" noChangeShapeType="1"/>
            </p:cNvSpPr>
            <p:nvPr/>
          </p:nvSpPr>
          <p:spPr bwMode="auto">
            <a:xfrm>
              <a:off x="3039" y="1720"/>
              <a:ext cx="1289" cy="2"/>
            </a:xfrm>
            <a:prstGeom prst="line">
              <a:avLst/>
            </a:prstGeom>
            <a:noFill/>
            <a:ln w="9525">
              <a:solidFill>
                <a:schemeClr val="tx1"/>
              </a:solidFill>
              <a:round/>
              <a:headEnd/>
              <a:tailEnd/>
            </a:ln>
          </p:spPr>
          <p:txBody>
            <a:bodyPr/>
            <a:lstStyle/>
            <a:p>
              <a:endParaRPr lang="en-US"/>
            </a:p>
          </p:txBody>
        </p:sp>
        <p:sp>
          <p:nvSpPr>
            <p:cNvPr id="5136" name="Line 68"/>
            <p:cNvSpPr>
              <a:spLocks noChangeAspect="1" noChangeShapeType="1"/>
            </p:cNvSpPr>
            <p:nvPr/>
          </p:nvSpPr>
          <p:spPr bwMode="auto">
            <a:xfrm flipH="1">
              <a:off x="3348" y="1094"/>
              <a:ext cx="273" cy="626"/>
            </a:xfrm>
            <a:prstGeom prst="line">
              <a:avLst/>
            </a:prstGeom>
            <a:noFill/>
            <a:ln w="57150">
              <a:solidFill>
                <a:schemeClr val="tx1"/>
              </a:solidFill>
              <a:round/>
              <a:headEnd/>
              <a:tailEnd/>
            </a:ln>
          </p:spPr>
          <p:txBody>
            <a:bodyPr/>
            <a:lstStyle/>
            <a:p>
              <a:endParaRPr lang="en-US"/>
            </a:p>
          </p:txBody>
        </p:sp>
        <p:sp>
          <p:nvSpPr>
            <p:cNvPr id="5137" name="Line 69"/>
            <p:cNvSpPr>
              <a:spLocks noChangeAspect="1" noChangeShapeType="1"/>
            </p:cNvSpPr>
            <p:nvPr/>
          </p:nvSpPr>
          <p:spPr bwMode="auto">
            <a:xfrm>
              <a:off x="3621" y="1094"/>
              <a:ext cx="331" cy="626"/>
            </a:xfrm>
            <a:prstGeom prst="line">
              <a:avLst/>
            </a:prstGeom>
            <a:noFill/>
            <a:ln w="57150">
              <a:solidFill>
                <a:schemeClr val="tx1"/>
              </a:solidFill>
              <a:round/>
              <a:headEnd/>
              <a:tailEnd/>
            </a:ln>
          </p:spPr>
          <p:txBody>
            <a:bodyPr/>
            <a:lstStyle/>
            <a:p>
              <a:endParaRPr lang="en-US"/>
            </a:p>
          </p:txBody>
        </p:sp>
        <p:sp>
          <p:nvSpPr>
            <p:cNvPr id="5138" name="Line 70"/>
            <p:cNvSpPr>
              <a:spLocks noChangeAspect="1" noChangeShapeType="1"/>
            </p:cNvSpPr>
            <p:nvPr/>
          </p:nvSpPr>
          <p:spPr bwMode="auto">
            <a:xfrm>
              <a:off x="3952" y="1720"/>
              <a:ext cx="364" cy="0"/>
            </a:xfrm>
            <a:prstGeom prst="line">
              <a:avLst/>
            </a:prstGeom>
            <a:noFill/>
            <a:ln w="57150">
              <a:solidFill>
                <a:schemeClr val="tx1"/>
              </a:solidFill>
              <a:round/>
              <a:headEnd/>
              <a:tailEnd/>
            </a:ln>
          </p:spPr>
          <p:txBody>
            <a:bodyPr/>
            <a:lstStyle/>
            <a:p>
              <a:endParaRPr lang="en-US"/>
            </a:p>
          </p:txBody>
        </p:sp>
        <p:sp>
          <p:nvSpPr>
            <p:cNvPr id="5139" name="Line 71"/>
            <p:cNvSpPr>
              <a:spLocks noChangeAspect="1" noChangeShapeType="1"/>
            </p:cNvSpPr>
            <p:nvPr/>
          </p:nvSpPr>
          <p:spPr bwMode="auto">
            <a:xfrm>
              <a:off x="3016" y="1720"/>
              <a:ext cx="332" cy="0"/>
            </a:xfrm>
            <a:prstGeom prst="line">
              <a:avLst/>
            </a:prstGeom>
            <a:noFill/>
            <a:ln w="57150">
              <a:solidFill>
                <a:schemeClr val="tx1"/>
              </a:solidFill>
              <a:round/>
              <a:headEnd/>
              <a:tailEnd/>
            </a:ln>
          </p:spPr>
          <p:txBody>
            <a:bodyPr/>
            <a:lstStyle/>
            <a:p>
              <a:endParaRPr lang="en-US"/>
            </a:p>
          </p:txBody>
        </p:sp>
      </p:grpSp>
      <p:sp>
        <p:nvSpPr>
          <p:cNvPr id="668744" name="Rectangle 72"/>
          <p:cNvSpPr>
            <a:spLocks noChangeArrowheads="1"/>
          </p:cNvSpPr>
          <p:nvPr/>
        </p:nvSpPr>
        <p:spPr bwMode="auto">
          <a:xfrm>
            <a:off x="395288" y="5481638"/>
            <a:ext cx="8785225" cy="792162"/>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r>
              <a:rPr lang="en-US" sz="2400">
                <a:latin typeface="Times New Roman" pitchFamily="18" charset="0"/>
              </a:rPr>
              <a:t>If you also want to take into account 8:40 to 9:00, and if the last three flights are at 10 p.m., then </a:t>
            </a:r>
          </a:p>
        </p:txBody>
      </p:sp>
      <p:sp>
        <p:nvSpPr>
          <p:cNvPr id="668745" name="Rectangle 73"/>
          <p:cNvSpPr>
            <a:spLocks noChangeArrowheads="1"/>
          </p:cNvSpPr>
          <p:nvPr/>
        </p:nvSpPr>
        <p:spPr bwMode="auto">
          <a:xfrm>
            <a:off x="263525" y="6246813"/>
            <a:ext cx="8785225" cy="468312"/>
          </a:xfrm>
          <a:prstGeom prst="rect">
            <a:avLst/>
          </a:prstGeom>
          <a:noFill/>
          <a:ln w="9525">
            <a:noFill/>
            <a:miter lim="800000"/>
            <a:headEnd/>
            <a:tailEnd/>
          </a:ln>
        </p:spPr>
        <p:txBody>
          <a:bodyPr lIns="92075" tIns="46038" rIns="92075" bIns="46038"/>
          <a:lstStyle/>
          <a:p>
            <a:pPr eaLnBrk="0" hangingPunct="0">
              <a:lnSpc>
                <a:spcPct val="80000"/>
              </a:lnSpc>
              <a:spcBef>
                <a:spcPct val="20000"/>
              </a:spcBef>
              <a:buClr>
                <a:srgbClr val="000000"/>
              </a:buClr>
              <a:buSzPct val="80000"/>
              <a:buFont typeface="Wingdings" pitchFamily="2" charset="2"/>
              <a:buNone/>
            </a:pPr>
            <a:r>
              <a:rPr lang="en-US" sz="2400" i="1">
                <a:latin typeface="Times New Roman" pitchFamily="18" charset="0"/>
              </a:rPr>
              <a:t>I = (12 </a:t>
            </a:r>
            <a:r>
              <a:rPr lang="en-US" sz="2400" i="1">
                <a:latin typeface="Times New Roman" pitchFamily="18" charset="0"/>
                <a:cs typeface="Times New Roman" pitchFamily="18" charset="0"/>
              </a:rPr>
              <a:t>×17.5 +0.33 ×0)/12.33 = 17.03</a:t>
            </a:r>
            <a:endParaRPr lang="en-US" sz="240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8696">
                                            <p:txEl>
                                              <p:pRg st="0" end="0"/>
                                            </p:txEl>
                                          </p:spTgt>
                                        </p:tgtEl>
                                        <p:attrNameLst>
                                          <p:attrName>style.visibility</p:attrName>
                                        </p:attrNameLst>
                                      </p:cBhvr>
                                      <p:to>
                                        <p:strVal val="visible"/>
                                      </p:to>
                                    </p:set>
                                    <p:animEffect transition="in" filter="dissolve">
                                      <p:cBhvr>
                                        <p:cTn id="7" dur="500"/>
                                        <p:tgtEl>
                                          <p:spTgt spid="6686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68725">
                                            <p:txEl>
                                              <p:pRg st="0" end="0"/>
                                            </p:txEl>
                                          </p:spTgt>
                                        </p:tgtEl>
                                        <p:attrNameLst>
                                          <p:attrName>style.visibility</p:attrName>
                                        </p:attrNameLst>
                                      </p:cBhvr>
                                      <p:to>
                                        <p:strVal val="visible"/>
                                      </p:to>
                                    </p:set>
                                    <p:animEffect transition="in" filter="dissolve">
                                      <p:cBhvr>
                                        <p:cTn id="27" dur="500"/>
                                        <p:tgtEl>
                                          <p:spTgt spid="66872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68697"/>
                                        </p:tgtEl>
                                        <p:attrNameLst>
                                          <p:attrName>style.visibility</p:attrName>
                                        </p:attrNameLst>
                                      </p:cBhvr>
                                      <p:to>
                                        <p:strVal val="visible"/>
                                      </p:to>
                                    </p:set>
                                    <p:animEffect transition="in" filter="dissolve">
                                      <p:cBhvr>
                                        <p:cTn id="32" dur="500"/>
                                        <p:tgtEl>
                                          <p:spTgt spid="66869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68744">
                                            <p:txEl>
                                              <p:pRg st="0" end="0"/>
                                            </p:txEl>
                                          </p:spTgt>
                                        </p:tgtEl>
                                        <p:attrNameLst>
                                          <p:attrName>style.visibility</p:attrName>
                                        </p:attrNameLst>
                                      </p:cBhvr>
                                      <p:to>
                                        <p:strVal val="visible"/>
                                      </p:to>
                                    </p:set>
                                    <p:animEffect transition="in" filter="dissolve">
                                      <p:cBhvr>
                                        <p:cTn id="37" dur="500"/>
                                        <p:tgtEl>
                                          <p:spTgt spid="66874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68745">
                                            <p:txEl>
                                              <p:pRg st="0" end="0"/>
                                            </p:txEl>
                                          </p:spTgt>
                                        </p:tgtEl>
                                        <p:attrNameLst>
                                          <p:attrName>style.visibility</p:attrName>
                                        </p:attrNameLst>
                                      </p:cBhvr>
                                      <p:to>
                                        <p:strVal val="visible"/>
                                      </p:to>
                                    </p:set>
                                    <p:animEffect transition="in" filter="dissolve">
                                      <p:cBhvr>
                                        <p:cTn id="42" dur="500"/>
                                        <p:tgtEl>
                                          <p:spTgt spid="6687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8696" grpId="0" build="p"/>
      <p:bldP spid="668725" grpId="0" build="p"/>
      <p:bldP spid="668744" grpId="0" build="p"/>
      <p:bldP spid="66874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0825" y="188913"/>
            <a:ext cx="8605838" cy="863600"/>
          </a:xfrm>
        </p:spPr>
        <p:txBody>
          <a:bodyPr/>
          <a:lstStyle/>
          <a:p>
            <a:pPr eaLnBrk="1" hangingPunct="1"/>
            <a:r>
              <a:rPr lang="en-US" smtClean="0"/>
              <a:t>A Stable Process</a:t>
            </a:r>
          </a:p>
        </p:txBody>
      </p:sp>
      <p:sp>
        <p:nvSpPr>
          <p:cNvPr id="326659" name="Rectangle 3"/>
          <p:cNvSpPr>
            <a:spLocks noGrp="1" noChangeArrowheads="1"/>
          </p:cNvSpPr>
          <p:nvPr>
            <p:ph type="body" idx="1"/>
          </p:nvPr>
        </p:nvSpPr>
        <p:spPr>
          <a:xfrm>
            <a:off x="395288" y="1306513"/>
            <a:ext cx="8532812" cy="2409825"/>
          </a:xfrm>
        </p:spPr>
        <p:txBody>
          <a:bodyPr/>
          <a:lstStyle/>
          <a:p>
            <a:pPr>
              <a:lnSpc>
                <a:spcPct val="80000"/>
              </a:lnSpc>
              <a:tabLst>
                <a:tab pos="6908800" algn="l"/>
              </a:tabLst>
              <a:defRPr/>
            </a:pPr>
            <a:r>
              <a:rPr lang="en-US" smtClean="0"/>
              <a:t>In a Stable Process</a:t>
            </a:r>
          </a:p>
          <a:p>
            <a:pPr lvl="1">
              <a:lnSpc>
                <a:spcPct val="80000"/>
              </a:lnSpc>
              <a:tabLst>
                <a:tab pos="6908800" algn="l"/>
              </a:tabLst>
              <a:defRPr/>
            </a:pPr>
            <a:r>
              <a:rPr lang="en-US" smtClean="0"/>
              <a:t>Average outflow capacity </a:t>
            </a:r>
            <a:r>
              <a:rPr lang="en-US" b="1" smtClean="0">
                <a:solidFill>
                  <a:srgbClr val="DB2D46"/>
                </a:solidFill>
              </a:rPr>
              <a:t>must </a:t>
            </a:r>
            <a:r>
              <a:rPr lang="en-US" smtClean="0"/>
              <a:t>be greater than average inflow rate, while </a:t>
            </a:r>
            <a:r>
              <a:rPr lang="en-US" b="1" smtClean="0">
                <a:solidFill>
                  <a:srgbClr val="DB2D46"/>
                </a:solidFill>
              </a:rPr>
              <a:t>average inventory</a:t>
            </a:r>
            <a:r>
              <a:rPr lang="en-US" smtClean="0"/>
              <a:t> is not zero.</a:t>
            </a:r>
          </a:p>
          <a:p>
            <a:pPr lvl="1">
              <a:lnSpc>
                <a:spcPct val="80000"/>
              </a:lnSpc>
              <a:tabLst>
                <a:tab pos="6908800" algn="l"/>
              </a:tabLst>
              <a:defRPr/>
            </a:pPr>
            <a:r>
              <a:rPr lang="en-US" smtClean="0"/>
              <a:t>Average inflow rate is the same as average outflow rate.</a:t>
            </a:r>
          </a:p>
          <a:p>
            <a:pPr lvl="1">
              <a:lnSpc>
                <a:spcPct val="80000"/>
              </a:lnSpc>
              <a:tabLst>
                <a:tab pos="6908800" algn="l"/>
              </a:tabLst>
              <a:defRPr/>
            </a:pPr>
            <a:r>
              <a:rPr lang="en-US" b="1" smtClean="0">
                <a:solidFill>
                  <a:srgbClr val="DB2D46"/>
                </a:solidFill>
              </a:rPr>
              <a:t>Throughput (</a:t>
            </a:r>
            <a:r>
              <a:rPr lang="en-US" b="1" i="1" smtClean="0">
                <a:solidFill>
                  <a:srgbClr val="DB2D46"/>
                </a:solidFill>
              </a:rPr>
              <a:t>R</a:t>
            </a:r>
            <a:r>
              <a:rPr lang="en-US" b="1" smtClean="0">
                <a:solidFill>
                  <a:srgbClr val="DB2D46"/>
                </a:solidFill>
              </a:rPr>
              <a:t>)</a:t>
            </a:r>
            <a:r>
              <a:rPr lang="en-US" smtClean="0"/>
              <a:t> is the average flow rate </a:t>
            </a:r>
          </a:p>
          <a:p>
            <a:pPr lvl="1">
              <a:lnSpc>
                <a:spcPct val="80000"/>
              </a:lnSpc>
              <a:tabLst>
                <a:tab pos="6908800" algn="l"/>
              </a:tabLst>
              <a:defRPr/>
            </a:pPr>
            <a:r>
              <a:rPr lang="en-US" smtClean="0"/>
              <a:t>Ideally, </a:t>
            </a:r>
            <a:r>
              <a:rPr lang="en-US" i="1" smtClean="0"/>
              <a:t>R</a:t>
            </a:r>
            <a:r>
              <a:rPr lang="en-US" smtClean="0"/>
              <a:t> should be equal to the </a:t>
            </a:r>
            <a:r>
              <a:rPr lang="en-US" b="1" smtClean="0">
                <a:solidFill>
                  <a:srgbClr val="DB2D46"/>
                </a:solidFill>
              </a:rPr>
              <a:t>customer demand</a:t>
            </a:r>
            <a:r>
              <a:rPr lang="en-US" smtClean="0"/>
              <a:t>.</a:t>
            </a:r>
          </a:p>
        </p:txBody>
      </p:sp>
      <p:sp>
        <p:nvSpPr>
          <p:cNvPr id="326661" name="Rectangle 5"/>
          <p:cNvSpPr>
            <a:spLocks noChangeArrowheads="1"/>
          </p:cNvSpPr>
          <p:nvPr/>
        </p:nvSpPr>
        <p:spPr bwMode="auto">
          <a:xfrm>
            <a:off x="719138" y="5073650"/>
            <a:ext cx="2628900" cy="1006475"/>
          </a:xfrm>
          <a:prstGeom prst="rect">
            <a:avLst/>
          </a:prstGeom>
          <a:noFill/>
          <a:ln w="9525" algn="ctr">
            <a:noFill/>
            <a:miter lim="800000"/>
            <a:headEnd/>
            <a:tailEnd/>
          </a:ln>
        </p:spPr>
        <p:txBody>
          <a:bodyPr>
            <a:spAutoFit/>
          </a:bodyPr>
          <a:lstStyle/>
          <a:p>
            <a:r>
              <a:rPr lang="en-US" sz="2000">
                <a:solidFill>
                  <a:srgbClr val="DB1F47"/>
                </a:solidFill>
                <a:latin typeface="Times New Roman" pitchFamily="18" charset="0"/>
              </a:rPr>
              <a:t>Average inflow rate </a:t>
            </a:r>
          </a:p>
          <a:p>
            <a:r>
              <a:rPr lang="en-US" sz="2000">
                <a:solidFill>
                  <a:srgbClr val="DB1F47"/>
                </a:solidFill>
                <a:latin typeface="Times New Roman" pitchFamily="18" charset="0"/>
              </a:rPr>
              <a:t>is 600 passengers/hr, </a:t>
            </a:r>
          </a:p>
          <a:p>
            <a:r>
              <a:rPr lang="en-US" sz="2000">
                <a:solidFill>
                  <a:srgbClr val="DB1F47"/>
                </a:solidFill>
                <a:latin typeface="Times New Roman" pitchFamily="18" charset="0"/>
              </a:rPr>
              <a:t>or 10 passengers/min</a:t>
            </a:r>
          </a:p>
        </p:txBody>
      </p:sp>
      <p:sp>
        <p:nvSpPr>
          <p:cNvPr id="326662" name="Rectangle 6"/>
          <p:cNvSpPr>
            <a:spLocks noChangeArrowheads="1"/>
          </p:cNvSpPr>
          <p:nvPr/>
        </p:nvSpPr>
        <p:spPr bwMode="auto">
          <a:xfrm>
            <a:off x="5795963" y="4929188"/>
            <a:ext cx="2989262" cy="1006475"/>
          </a:xfrm>
          <a:prstGeom prst="rect">
            <a:avLst/>
          </a:prstGeom>
          <a:noFill/>
          <a:ln w="9525" algn="ctr">
            <a:noFill/>
            <a:miter lim="800000"/>
            <a:headEnd/>
            <a:tailEnd/>
          </a:ln>
        </p:spPr>
        <p:txBody>
          <a:bodyPr>
            <a:spAutoFit/>
          </a:bodyPr>
          <a:lstStyle/>
          <a:p>
            <a:r>
              <a:rPr lang="en-US" sz="2000">
                <a:solidFill>
                  <a:srgbClr val="16741F"/>
                </a:solidFill>
                <a:latin typeface="Times New Roman" pitchFamily="18" charset="0"/>
              </a:rPr>
              <a:t>Scanner can handle 12 passengers per minute </a:t>
            </a:r>
          </a:p>
          <a:p>
            <a:r>
              <a:rPr lang="en-US" sz="2000">
                <a:solidFill>
                  <a:srgbClr val="16741F"/>
                </a:solidFill>
                <a:latin typeface="Times New Roman" pitchFamily="18" charset="0"/>
              </a:rPr>
              <a:t>It can easily handle inflow</a:t>
            </a:r>
          </a:p>
        </p:txBody>
      </p:sp>
      <p:grpSp>
        <p:nvGrpSpPr>
          <p:cNvPr id="2" name="Group 8"/>
          <p:cNvGrpSpPr>
            <a:grpSpLocks/>
          </p:cNvGrpSpPr>
          <p:nvPr/>
        </p:nvGrpSpPr>
        <p:grpSpPr bwMode="auto">
          <a:xfrm>
            <a:off x="647700" y="4173538"/>
            <a:ext cx="7848600" cy="2208212"/>
            <a:chOff x="408" y="2629"/>
            <a:chExt cx="4944" cy="1391"/>
          </a:xfrm>
        </p:grpSpPr>
        <p:pic>
          <p:nvPicPr>
            <p:cNvPr id="10247" name="Picture 4" descr="MCBS01711_0000[1]"/>
            <p:cNvPicPr>
              <a:picLocks noChangeAspect="1" noChangeArrowheads="1"/>
            </p:cNvPicPr>
            <p:nvPr/>
          </p:nvPicPr>
          <p:blipFill>
            <a:blip r:embed="rId2" cstate="print"/>
            <a:srcRect/>
            <a:stretch>
              <a:fillRect/>
            </a:stretch>
          </p:blipFill>
          <p:spPr bwMode="auto">
            <a:xfrm>
              <a:off x="2358" y="2992"/>
              <a:ext cx="1129" cy="1028"/>
            </a:xfrm>
            <a:prstGeom prst="rect">
              <a:avLst/>
            </a:prstGeom>
            <a:noFill/>
            <a:ln w="9525">
              <a:noFill/>
              <a:miter lim="800000"/>
              <a:headEnd/>
              <a:tailEnd/>
            </a:ln>
          </p:spPr>
        </p:pic>
        <p:sp>
          <p:nvSpPr>
            <p:cNvPr id="10248" name="Rectangle 7"/>
            <p:cNvSpPr>
              <a:spLocks noChangeArrowheads="1"/>
            </p:cNvSpPr>
            <p:nvPr/>
          </p:nvSpPr>
          <p:spPr bwMode="auto">
            <a:xfrm>
              <a:off x="408" y="2629"/>
              <a:ext cx="4944" cy="227"/>
            </a:xfrm>
            <a:prstGeom prst="rect">
              <a:avLst/>
            </a:prstGeom>
            <a:noFill/>
            <a:ln w="9525">
              <a:noFill/>
              <a:miter lim="800000"/>
              <a:headEnd/>
              <a:tailEnd/>
            </a:ln>
          </p:spPr>
          <p:txBody>
            <a:bodyPr lIns="92075" tIns="46038" rIns="92075" bIns="46038"/>
            <a:lstStyle/>
            <a:p>
              <a:pPr marL="342900" indent="-342900" algn="ctr" eaLnBrk="0" hangingPunct="0">
                <a:lnSpc>
                  <a:spcPct val="80000"/>
                </a:lnSpc>
                <a:spcBef>
                  <a:spcPct val="20000"/>
                </a:spcBef>
                <a:buClr>
                  <a:srgbClr val="000000"/>
                </a:buClr>
                <a:buSzPct val="80000"/>
                <a:buFont typeface="Wingdings" pitchFamily="2" charset="2"/>
                <a:buNone/>
                <a:tabLst>
                  <a:tab pos="6908800" algn="l"/>
                </a:tabLst>
              </a:pPr>
              <a:r>
                <a:rPr lang="en-US" sz="2800" b="1">
                  <a:latin typeface="Times New Roman" pitchFamily="18" charset="0"/>
                </a:rPr>
                <a:t>Is the Security Checkpoint  a stable Process?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dissolve">
                                      <p:cBhvr>
                                        <p:cTn id="7" dur="500"/>
                                        <p:tgtEl>
                                          <p:spTgt spid="326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6659">
                                            <p:txEl>
                                              <p:pRg st="1" end="1"/>
                                            </p:txEl>
                                          </p:spTgt>
                                        </p:tgtEl>
                                        <p:attrNameLst>
                                          <p:attrName>style.visibility</p:attrName>
                                        </p:attrNameLst>
                                      </p:cBhvr>
                                      <p:to>
                                        <p:strVal val="visible"/>
                                      </p:to>
                                    </p:set>
                                    <p:animEffect transition="in" filter="dissolve">
                                      <p:cBhvr>
                                        <p:cTn id="12" dur="500"/>
                                        <p:tgtEl>
                                          <p:spTgt spid="326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6659">
                                            <p:txEl>
                                              <p:pRg st="2" end="2"/>
                                            </p:txEl>
                                          </p:spTgt>
                                        </p:tgtEl>
                                        <p:attrNameLst>
                                          <p:attrName>style.visibility</p:attrName>
                                        </p:attrNameLst>
                                      </p:cBhvr>
                                      <p:to>
                                        <p:strVal val="visible"/>
                                      </p:to>
                                    </p:set>
                                    <p:animEffect transition="in" filter="dissolve">
                                      <p:cBhvr>
                                        <p:cTn id="17" dur="500"/>
                                        <p:tgtEl>
                                          <p:spTgt spid="326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6659">
                                            <p:txEl>
                                              <p:pRg st="3" end="3"/>
                                            </p:txEl>
                                          </p:spTgt>
                                        </p:tgtEl>
                                        <p:attrNameLst>
                                          <p:attrName>style.visibility</p:attrName>
                                        </p:attrNameLst>
                                      </p:cBhvr>
                                      <p:to>
                                        <p:strVal val="visible"/>
                                      </p:to>
                                    </p:set>
                                    <p:animEffect transition="in" filter="dissolve">
                                      <p:cBhvr>
                                        <p:cTn id="22" dur="500"/>
                                        <p:tgtEl>
                                          <p:spTgt spid="3266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26659">
                                            <p:txEl>
                                              <p:pRg st="4" end="4"/>
                                            </p:txEl>
                                          </p:spTgt>
                                        </p:tgtEl>
                                        <p:attrNameLst>
                                          <p:attrName>style.visibility</p:attrName>
                                        </p:attrNameLst>
                                      </p:cBhvr>
                                      <p:to>
                                        <p:strVal val="visible"/>
                                      </p:to>
                                    </p:set>
                                    <p:animEffect transition="in" filter="dissolve">
                                      <p:cBhvr>
                                        <p:cTn id="27" dur="500"/>
                                        <p:tgtEl>
                                          <p:spTgt spid="3266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26661"/>
                                        </p:tgtEl>
                                        <p:attrNameLst>
                                          <p:attrName>style.visibility</p:attrName>
                                        </p:attrNameLst>
                                      </p:cBhvr>
                                      <p:to>
                                        <p:strVal val="visible"/>
                                      </p:to>
                                    </p:set>
                                    <p:animEffect transition="in" filter="dissolve">
                                      <p:cBhvr>
                                        <p:cTn id="37" dur="500"/>
                                        <p:tgtEl>
                                          <p:spTgt spid="32666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26662"/>
                                        </p:tgtEl>
                                        <p:attrNameLst>
                                          <p:attrName>style.visibility</p:attrName>
                                        </p:attrNameLst>
                                      </p:cBhvr>
                                      <p:to>
                                        <p:strVal val="visible"/>
                                      </p:to>
                                    </p:set>
                                    <p:animEffect transition="in" filter="dissolve">
                                      <p:cBhvr>
                                        <p:cTn id="42" dur="500"/>
                                        <p:tgtEl>
                                          <p:spTgt spid="326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bldLvl="2"/>
      <p:bldP spid="326661" grpId="0"/>
      <p:bldP spid="3266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215900" y="188913"/>
            <a:ext cx="8928100" cy="900112"/>
          </a:xfrm>
        </p:spPr>
        <p:txBody>
          <a:bodyPr/>
          <a:lstStyle/>
          <a:p>
            <a:pPr eaLnBrk="1" hangingPunct="1"/>
            <a:r>
              <a:rPr lang="en-US" smtClean="0"/>
              <a:t>Re-Scheduling the Flight:  0, 20, and 40 Minutes After Hour</a:t>
            </a:r>
          </a:p>
        </p:txBody>
      </p:sp>
      <p:graphicFrame>
        <p:nvGraphicFramePr>
          <p:cNvPr id="6146" name="Object 3"/>
          <p:cNvGraphicFramePr>
            <a:graphicFrameLocks/>
          </p:cNvGraphicFramePr>
          <p:nvPr>
            <p:ph idx="1"/>
          </p:nvPr>
        </p:nvGraphicFramePr>
        <p:xfrm>
          <a:off x="358775" y="1844675"/>
          <a:ext cx="8477250" cy="4440238"/>
        </p:xfrm>
        <a:graphic>
          <a:graphicData uri="http://schemas.openxmlformats.org/presentationml/2006/ole">
            <p:oleObj spid="_x0000_s6146" name="Worksheet" r:id="rId4" imgW="10582275" imgH="5543550" progId="Excel.Sheet.8">
              <p:embed/>
            </p:oleObj>
          </a:graphicData>
        </a:graphic>
      </p:graphicFrame>
      <p:sp>
        <p:nvSpPr>
          <p:cNvPr id="6148" name="Text Box 4"/>
          <p:cNvSpPr txBox="1">
            <a:spLocks noChangeArrowheads="1"/>
          </p:cNvSpPr>
          <p:nvPr/>
        </p:nvSpPr>
        <p:spPr bwMode="auto">
          <a:xfrm>
            <a:off x="0" y="6035675"/>
            <a:ext cx="9144000" cy="701675"/>
          </a:xfrm>
          <a:prstGeom prst="rect">
            <a:avLst/>
          </a:prstGeom>
          <a:noFill/>
          <a:ln w="9525" algn="ctr">
            <a:noFill/>
            <a:miter lim="800000"/>
            <a:headEnd/>
            <a:tailEnd/>
          </a:ln>
        </p:spPr>
        <p:txBody>
          <a:bodyPr>
            <a:spAutoFit/>
          </a:bodyPr>
          <a:lstStyle/>
          <a:p>
            <a:pPr algn="ctr">
              <a:spcBef>
                <a:spcPct val="50000"/>
              </a:spcBef>
            </a:pPr>
            <a:r>
              <a:rPr lang="en-US" sz="2000">
                <a:solidFill>
                  <a:srgbClr val="000000"/>
                </a:solidFill>
                <a:latin typeface="Times New Roman" pitchFamily="18" charset="0"/>
              </a:rPr>
              <a:t>If flight departures are staggered, the peaks and valleys in arrival rates for different flights cancel each other out as illustrated in this table </a:t>
            </a:r>
          </a:p>
        </p:txBody>
      </p:sp>
      <p:sp>
        <p:nvSpPr>
          <p:cNvPr id="6149" name="Text Box 5"/>
          <p:cNvSpPr txBox="1">
            <a:spLocks noChangeArrowheads="1"/>
          </p:cNvSpPr>
          <p:nvPr/>
        </p:nvSpPr>
        <p:spPr bwMode="auto">
          <a:xfrm>
            <a:off x="215900" y="1341438"/>
            <a:ext cx="9180513" cy="396875"/>
          </a:xfrm>
          <a:prstGeom prst="rect">
            <a:avLst/>
          </a:prstGeom>
          <a:noFill/>
          <a:ln w="9525" algn="ctr">
            <a:noFill/>
            <a:miter lim="800000"/>
            <a:headEnd/>
            <a:tailEnd/>
          </a:ln>
        </p:spPr>
        <p:txBody>
          <a:bodyPr>
            <a:spAutoFit/>
          </a:bodyPr>
          <a:lstStyle/>
          <a:p>
            <a:pPr>
              <a:spcBef>
                <a:spcPct val="50000"/>
              </a:spcBef>
            </a:pPr>
            <a:r>
              <a:rPr lang="en-US" sz="2000">
                <a:solidFill>
                  <a:srgbClr val="000000"/>
                </a:solidFill>
                <a:latin typeface="Times New Roman" pitchFamily="18" charset="0"/>
              </a:rPr>
              <a:t>Inflow Rates with Staggered Departures for Vancouver Airport Security Checkpoint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10846</TotalTime>
  <Words>1216</Words>
  <Application>Microsoft Office PowerPoint</Application>
  <PresentationFormat>On-screen Show (4:3)</PresentationFormat>
  <Paragraphs>158</Paragraphs>
  <Slides>11</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11</vt:i4>
      </vt:variant>
    </vt:vector>
  </HeadingPairs>
  <TitlesOfParts>
    <vt:vector size="23" baseType="lpstr">
      <vt:lpstr>Arial</vt:lpstr>
      <vt:lpstr>Impact</vt:lpstr>
      <vt:lpstr>Times New Roman</vt:lpstr>
      <vt:lpstr>Wingdings</vt:lpstr>
      <vt:lpstr>Symbol</vt:lpstr>
      <vt:lpstr>Monotype Sorts</vt:lpstr>
      <vt:lpstr>ＭＳ Ｐゴシック</vt:lpstr>
      <vt:lpstr>Times</vt:lpstr>
      <vt:lpstr>Sample presentation slides with animation [2]</vt:lpstr>
      <vt:lpstr>Microsoft Office Excel 97-2003 Worksheet</vt:lpstr>
      <vt:lpstr>Microsoft Equation 3.0</vt:lpstr>
      <vt:lpstr>Microsoft Office Excel Worksheet</vt:lpstr>
      <vt:lpstr>Three Key Process Measures: Flow Rate</vt:lpstr>
      <vt:lpstr>MBPF Inc: Manufacturing Prefabricated Garages</vt:lpstr>
      <vt:lpstr>Three Key Process Measures: Vancouver Airport</vt:lpstr>
      <vt:lpstr>Vancouver International Airport  </vt:lpstr>
      <vt:lpstr>Inventory Build up Diagram for Vancouver Airport Security Checkpoint</vt:lpstr>
      <vt:lpstr>Average Inventory in a Stable Process</vt:lpstr>
      <vt:lpstr>Average Inventory in a Stable Process</vt:lpstr>
      <vt:lpstr>A Stable Process</vt:lpstr>
      <vt:lpstr>Re-Scheduling the Flight:  0, 20, and 40 Minutes After Hour</vt:lpstr>
      <vt:lpstr>Slide 10</vt:lpstr>
      <vt:lpstr>Directions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aa2035</cp:lastModifiedBy>
  <cp:revision>219</cp:revision>
  <dcterms:created xsi:type="dcterms:W3CDTF">2005-11-30T06:54:40Z</dcterms:created>
  <dcterms:modified xsi:type="dcterms:W3CDTF">2011-02-03T00:40:38Z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