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8"/>
  </p:notesMasterIdLst>
  <p:sldIdLst>
    <p:sldId id="515" r:id="rId2"/>
    <p:sldId id="516" r:id="rId3"/>
    <p:sldId id="517" r:id="rId4"/>
    <p:sldId id="518" r:id="rId5"/>
    <p:sldId id="519" r:id="rId6"/>
    <p:sldId id="520" r:id="rId7"/>
    <p:sldId id="521" r:id="rId8"/>
    <p:sldId id="522" r:id="rId9"/>
    <p:sldId id="504" r:id="rId10"/>
    <p:sldId id="509" r:id="rId11"/>
    <p:sldId id="468" r:id="rId12"/>
    <p:sldId id="510" r:id="rId13"/>
    <p:sldId id="511" r:id="rId14"/>
    <p:sldId id="512" r:id="rId15"/>
    <p:sldId id="513" r:id="rId16"/>
    <p:sldId id="514" r:id="rId17"/>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B2C"/>
    <a:srgbClr val="144421"/>
    <a:srgbClr val="000099"/>
    <a:srgbClr val="DB1F47"/>
    <a:srgbClr val="16741F"/>
    <a:srgbClr val="70201A"/>
    <a:srgbClr val="1A1A7E"/>
    <a:srgbClr val="1A1A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4399" autoAdjust="0"/>
  </p:normalViewPr>
  <p:slideViewPr>
    <p:cSldViewPr>
      <p:cViewPr varScale="1">
        <p:scale>
          <a:sx n="84" d="100"/>
          <a:sy n="84" d="100"/>
        </p:scale>
        <p:origin x="-72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02A34D-BF83-4C2B-B7CD-474F7CC0D690}" type="slidenum">
              <a:rPr lang="en-US"/>
              <a:pPr>
                <a:defRPr/>
              </a:pPr>
              <a:t>‹#›</a:t>
            </a:fld>
            <a:endParaRPr lang="en-US"/>
          </a:p>
        </p:txBody>
      </p:sp>
    </p:spTree>
    <p:extLst>
      <p:ext uri="{BB962C8B-B14F-4D97-AF65-F5344CB8AC3E}">
        <p14:creationId xmlns:p14="http://schemas.microsoft.com/office/powerpoint/2010/main" val="19669428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a:t>
            </a:fld>
            <a:endParaRPr lang="en-US"/>
          </a:p>
        </p:txBody>
      </p:sp>
    </p:spTree>
    <p:extLst>
      <p:ext uri="{BB962C8B-B14F-4D97-AF65-F5344CB8AC3E}">
        <p14:creationId xmlns:p14="http://schemas.microsoft.com/office/powerpoint/2010/main" val="3238764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F8152B1D-FB1B-4793-A486-3D400B4ABE9C}" type="slidenum">
              <a:rPr lang="en-US" smtClean="0"/>
              <a:pPr/>
              <a:t>10</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sz="1000" smtClean="0"/>
              <a:t>New process for loan application review:</a:t>
            </a:r>
          </a:p>
          <a:p>
            <a:pPr lvl="1" eaLnBrk="1" hangingPunct="1"/>
            <a:r>
              <a:rPr lang="en-US" sz="1000" smtClean="0"/>
              <a:t>Each application is preprocessed and divided into three categories based on mechanical criteria.  The company found the following data upon analyzing the new system:</a:t>
            </a:r>
          </a:p>
          <a:p>
            <a:pPr lvl="1" eaLnBrk="1" hangingPunct="1"/>
            <a:r>
              <a:rPr lang="en-US" sz="1000" smtClean="0"/>
              <a:t>On average, 200 applications are with the Initial ‘Review Team at any time.</a:t>
            </a:r>
          </a:p>
          <a:p>
            <a:pPr lvl="1" eaLnBrk="1" hangingPunct="1"/>
            <a:r>
              <a:rPr lang="en-US" sz="1000" smtClean="0"/>
              <a:t>Of those reviewed, 25% are categorized as “Excellent”, 25% as “Needs Further review”, and 50% are “Rejected”.  </a:t>
            </a:r>
          </a:p>
          <a:p>
            <a:pPr lvl="1" eaLnBrk="1" hangingPunct="1"/>
            <a:r>
              <a:rPr lang="en-US" sz="1000" smtClean="0"/>
              <a:t>70% of the “Excellent” applications are eventually approved.</a:t>
            </a:r>
          </a:p>
          <a:p>
            <a:pPr lvl="1" eaLnBrk="1" hangingPunct="1"/>
            <a:r>
              <a:rPr lang="en-US" sz="1000" smtClean="0"/>
              <a:t>10% of the “Needs Further Review” applications are approved.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11</a:t>
            </a:fld>
            <a:endParaRPr lang="en-US"/>
          </a:p>
        </p:txBody>
      </p:sp>
    </p:spTree>
    <p:extLst>
      <p:ext uri="{BB962C8B-B14F-4D97-AF65-F5344CB8AC3E}">
        <p14:creationId xmlns:p14="http://schemas.microsoft.com/office/powerpoint/2010/main" val="29188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BAABE88-AA24-44F9-97AC-22A6202DE1C2}" type="slidenum">
              <a:rPr lang="en-US" smtClean="0"/>
              <a:pPr/>
              <a:t>12</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z="1000" smtClean="0"/>
              <a:t>New process for loan application review:</a:t>
            </a:r>
          </a:p>
          <a:p>
            <a:pPr lvl="1" eaLnBrk="1" hangingPunct="1"/>
            <a:r>
              <a:rPr lang="en-US" sz="1000" smtClean="0"/>
              <a:t>Each application is preprocessed and divided into three categories based on mechanical criteria.  The company found the following data upon analyzing the new system:</a:t>
            </a:r>
          </a:p>
          <a:p>
            <a:pPr lvl="1" eaLnBrk="1" hangingPunct="1"/>
            <a:r>
              <a:rPr lang="en-US" sz="1000" smtClean="0"/>
              <a:t>On average, 200 applications are with the Initial ‘Review Team at any time.</a:t>
            </a:r>
          </a:p>
          <a:p>
            <a:pPr lvl="1" eaLnBrk="1" hangingPunct="1"/>
            <a:r>
              <a:rPr lang="en-US" sz="1000" smtClean="0"/>
              <a:t>Of those reviewed, 25% are categorized as “Excellent”, 25% as “Needs Further review”, and 50% are “Rejected”.  </a:t>
            </a:r>
          </a:p>
          <a:p>
            <a:pPr lvl="1" eaLnBrk="1" hangingPunct="1"/>
            <a:r>
              <a:rPr lang="en-US" sz="1000" smtClean="0"/>
              <a:t>70% of the “Excellent” applications are eventually approved.</a:t>
            </a:r>
          </a:p>
          <a:p>
            <a:pPr lvl="1" eaLnBrk="1" hangingPunct="1"/>
            <a:r>
              <a:rPr lang="en-US" sz="1000" smtClean="0"/>
              <a:t>10% of the “Needs Further Review” applications are approved.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13</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smtClean="0"/>
              <a:t>New process for loan application review:</a:t>
            </a:r>
          </a:p>
          <a:p>
            <a:pPr lvl="1" eaLnBrk="1" hangingPunct="1"/>
            <a:r>
              <a:rPr lang="en-US" sz="1000" smtClean="0"/>
              <a:t>Each application is preprocessed and divided into three categories based on mechanical criteria.  The company found the following data upon analyzing the new system:</a:t>
            </a:r>
          </a:p>
          <a:p>
            <a:pPr lvl="1" eaLnBrk="1" hangingPunct="1"/>
            <a:r>
              <a:rPr lang="en-US" sz="1000" smtClean="0"/>
              <a:t>On average, 200 applications are with the Initial ‘Review Team at any time.</a:t>
            </a:r>
          </a:p>
          <a:p>
            <a:pPr lvl="1" eaLnBrk="1" hangingPunct="1"/>
            <a:r>
              <a:rPr lang="en-US" sz="1000" smtClean="0"/>
              <a:t>Of those reviewed, 25% are categorized as “Excellent”, 25% as “Needs Further review”, and 50% are “Rejected”.  </a:t>
            </a:r>
          </a:p>
          <a:p>
            <a:pPr lvl="1" eaLnBrk="1" hangingPunct="1"/>
            <a:r>
              <a:rPr lang="en-US" sz="1000" smtClean="0"/>
              <a:t>70% of the “Excellent” applications are eventually approved.</a:t>
            </a:r>
          </a:p>
          <a:p>
            <a:pPr lvl="1" eaLnBrk="1" hangingPunct="1"/>
            <a:r>
              <a:rPr lang="en-US" sz="1000" smtClean="0"/>
              <a:t>10% of the “Needs Further Review” applications are approved.</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7D1ADB7-8B40-49AB-9051-309713532981}" type="slidenum">
              <a:rPr lang="en-US" smtClean="0"/>
              <a:pPr/>
              <a:t>14</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sz="1000" smtClean="0"/>
              <a:t>New process for loan application review:</a:t>
            </a:r>
          </a:p>
          <a:p>
            <a:pPr lvl="1" eaLnBrk="1" hangingPunct="1"/>
            <a:r>
              <a:rPr lang="en-US" sz="1000" smtClean="0"/>
              <a:t>Each application is preprocessed and divided into three categories based on mechanical criteria.  The company found the following data upon analyzing the new system:</a:t>
            </a:r>
          </a:p>
          <a:p>
            <a:pPr lvl="1" eaLnBrk="1" hangingPunct="1"/>
            <a:r>
              <a:rPr lang="en-US" sz="1000" smtClean="0"/>
              <a:t>On average, 200 applications are with the Initial ‘Review Team at any time.</a:t>
            </a:r>
          </a:p>
          <a:p>
            <a:pPr lvl="1" eaLnBrk="1" hangingPunct="1"/>
            <a:r>
              <a:rPr lang="en-US" sz="1000" smtClean="0"/>
              <a:t>Of those reviewed, 25% are categorized as “Excellent”, 25% as “Needs Further review”, and 50% are “Rejected”.  </a:t>
            </a:r>
          </a:p>
          <a:p>
            <a:pPr lvl="1" eaLnBrk="1" hangingPunct="1"/>
            <a:r>
              <a:rPr lang="en-US" sz="1000" smtClean="0"/>
              <a:t>70% of the “Excellent” applications are eventually approved.</a:t>
            </a:r>
          </a:p>
          <a:p>
            <a:pPr lvl="1" eaLnBrk="1" hangingPunct="1"/>
            <a:r>
              <a:rPr lang="en-US" sz="1000" smtClean="0"/>
              <a:t>10% of the “Needs Further Review” applications are approved.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322B7E37-8800-4299-A731-AA2D2E54B5DC}" type="slidenum">
              <a:rPr lang="en-US" smtClean="0"/>
              <a:pPr/>
              <a:t>15</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sz="1000" smtClean="0"/>
              <a:t>New process for loan application review:</a:t>
            </a:r>
          </a:p>
          <a:p>
            <a:pPr lvl="1" eaLnBrk="1" hangingPunct="1"/>
            <a:r>
              <a:rPr lang="en-US" sz="1000" smtClean="0"/>
              <a:t>Each application is preprocessed and divided into three categories based on mechanical criteria.  The company found the following data upon analyzing the new system:</a:t>
            </a:r>
          </a:p>
          <a:p>
            <a:pPr lvl="1" eaLnBrk="1" hangingPunct="1"/>
            <a:r>
              <a:rPr lang="en-US" sz="1000" smtClean="0"/>
              <a:t>On average, 200 applications are with the Initial ‘Review Team at any time.</a:t>
            </a:r>
          </a:p>
          <a:p>
            <a:pPr lvl="1" eaLnBrk="1" hangingPunct="1"/>
            <a:r>
              <a:rPr lang="en-US" sz="1000" smtClean="0"/>
              <a:t>Of those reviewed, 25% are categorized as “Excellent”, 25% as “Needs Further review”, and 50% are “Rejected”.  </a:t>
            </a:r>
          </a:p>
          <a:p>
            <a:pPr lvl="1" eaLnBrk="1" hangingPunct="1"/>
            <a:r>
              <a:rPr lang="en-US" sz="1000" smtClean="0"/>
              <a:t>70% of the “Excellent” applications are eventually approved.</a:t>
            </a:r>
          </a:p>
          <a:p>
            <a:pPr lvl="1" eaLnBrk="1" hangingPunct="1"/>
            <a:r>
              <a:rPr lang="en-US" sz="1000" smtClean="0"/>
              <a:t>10% of the “Needs Further Review” applications are approved.</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EFF196F-EDA1-45E5-A85F-4E09F5FBE851}" type="slidenum">
              <a:rPr lang="en-US" smtClean="0"/>
              <a:pPr/>
              <a:t>16</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z="1000" smtClean="0"/>
              <a:t>New process for loan application review:</a:t>
            </a:r>
          </a:p>
          <a:p>
            <a:pPr lvl="1" eaLnBrk="1" hangingPunct="1"/>
            <a:r>
              <a:rPr lang="en-US" sz="1000" smtClean="0"/>
              <a:t>Each application is preprocessed and divided into three categories based on mechanical criteria.  The company found the following data upon analyzing the new system:</a:t>
            </a:r>
          </a:p>
          <a:p>
            <a:pPr lvl="1" eaLnBrk="1" hangingPunct="1"/>
            <a:r>
              <a:rPr lang="en-US" sz="1000" smtClean="0"/>
              <a:t>On average, 200 applications are with the Initial ‘Review Team at any time.</a:t>
            </a:r>
          </a:p>
          <a:p>
            <a:pPr lvl="1" eaLnBrk="1" hangingPunct="1"/>
            <a:r>
              <a:rPr lang="en-US" sz="1000" smtClean="0"/>
              <a:t>Of those reviewed, 25% are categorized as “Excellent”, 25% as “Needs Further review”, and 50% are “Rejected”.  </a:t>
            </a:r>
          </a:p>
          <a:p>
            <a:pPr lvl="1" eaLnBrk="1" hangingPunct="1"/>
            <a:r>
              <a:rPr lang="en-US" sz="1000" smtClean="0"/>
              <a:t>70% of the “Excellent” applications are eventually approved.</a:t>
            </a:r>
          </a:p>
          <a:p>
            <a:pPr lvl="1" eaLnBrk="1" hangingPunct="1"/>
            <a:r>
              <a:rPr lang="en-US" sz="1000" smtClean="0"/>
              <a:t>10% of the “Needs Further Review” applications are approved.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2</a:t>
            </a:fld>
            <a:endParaRPr lang="en-US"/>
          </a:p>
        </p:txBody>
      </p:sp>
    </p:spTree>
    <p:extLst>
      <p:ext uri="{BB962C8B-B14F-4D97-AF65-F5344CB8AC3E}">
        <p14:creationId xmlns:p14="http://schemas.microsoft.com/office/powerpoint/2010/main" val="4278390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3</a:t>
            </a:fld>
            <a:endParaRPr lang="en-US"/>
          </a:p>
        </p:txBody>
      </p:sp>
    </p:spTree>
    <p:extLst>
      <p:ext uri="{BB962C8B-B14F-4D97-AF65-F5344CB8AC3E}">
        <p14:creationId xmlns:p14="http://schemas.microsoft.com/office/powerpoint/2010/main" val="351517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4</a:t>
            </a:fld>
            <a:endParaRPr lang="en-US"/>
          </a:p>
        </p:txBody>
      </p:sp>
    </p:spTree>
    <p:extLst>
      <p:ext uri="{BB962C8B-B14F-4D97-AF65-F5344CB8AC3E}">
        <p14:creationId xmlns:p14="http://schemas.microsoft.com/office/powerpoint/2010/main" val="2356620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5</a:t>
            </a:fld>
            <a:endParaRPr lang="en-US"/>
          </a:p>
        </p:txBody>
      </p:sp>
    </p:spTree>
    <p:extLst>
      <p:ext uri="{BB962C8B-B14F-4D97-AF65-F5344CB8AC3E}">
        <p14:creationId xmlns:p14="http://schemas.microsoft.com/office/powerpoint/2010/main" val="2182683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6</a:t>
            </a:fld>
            <a:endParaRPr lang="en-US"/>
          </a:p>
        </p:txBody>
      </p:sp>
    </p:spTree>
    <p:extLst>
      <p:ext uri="{BB962C8B-B14F-4D97-AF65-F5344CB8AC3E}">
        <p14:creationId xmlns:p14="http://schemas.microsoft.com/office/powerpoint/2010/main" val="4096898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7</a:t>
            </a:fld>
            <a:endParaRPr lang="en-US"/>
          </a:p>
        </p:txBody>
      </p:sp>
    </p:spTree>
    <p:extLst>
      <p:ext uri="{BB962C8B-B14F-4D97-AF65-F5344CB8AC3E}">
        <p14:creationId xmlns:p14="http://schemas.microsoft.com/office/powerpoint/2010/main" val="3466581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D26DCEFF-3D99-41C4-A896-E2838A6355EE}" type="slidenum">
              <a:rPr lang="en-US" smtClean="0"/>
              <a:pPr/>
              <a:t>8</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mtClean="0"/>
              <a:t>Throughput R = 1,000 applications/month, Average Inventory I = 500 applications; T=15 days means that each application spent 15 days (on average) before receiving accept/reject decision.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A0D4504A-0AA6-4D09-AC46-BB4615BFF73B}" type="slidenum">
              <a:rPr lang="en-US" smtClean="0"/>
              <a:pPr/>
              <a:t>9</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US" sz="1000" smtClean="0"/>
              <a:t>New process for loan application review:</a:t>
            </a:r>
          </a:p>
          <a:p>
            <a:pPr lvl="1" eaLnBrk="1" hangingPunct="1"/>
            <a:r>
              <a:rPr lang="en-US" sz="1000" smtClean="0"/>
              <a:t>Each application is preprocessed and divided into three categories based on mechanical criteria.  The company found the following data upon analyzing the new system:</a:t>
            </a:r>
          </a:p>
          <a:p>
            <a:pPr lvl="1" eaLnBrk="1" hangingPunct="1"/>
            <a:r>
              <a:rPr lang="en-US" sz="1000" smtClean="0"/>
              <a:t>On average, 200 applications are with the Initial ‘Review Team at any time.</a:t>
            </a:r>
          </a:p>
          <a:p>
            <a:pPr lvl="1" eaLnBrk="1" hangingPunct="1"/>
            <a:r>
              <a:rPr lang="en-US" sz="1000" smtClean="0"/>
              <a:t>Of those reviewed, 25% are categorized as “Excellent”, 25% as “Needs Further review”, and 50% are “Rejected”.  </a:t>
            </a:r>
          </a:p>
          <a:p>
            <a:pPr lvl="1" eaLnBrk="1" hangingPunct="1"/>
            <a:r>
              <a:rPr lang="en-US" sz="1000" smtClean="0"/>
              <a:t>70% of the “Excellent” applications are eventually approved.</a:t>
            </a:r>
          </a:p>
          <a:p>
            <a:pPr lvl="1" eaLnBrk="1" hangingPunct="1"/>
            <a:r>
              <a:rPr lang="en-US" sz="1000" smtClean="0"/>
              <a:t>10% of the “Needs Further Review” applications are approved.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6408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6408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4071937" cy="515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438275"/>
            <a:ext cx="4073525" cy="515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8297862" cy="2503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4338" y="4094163"/>
            <a:ext cx="8297862" cy="2503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4338" y="1438275"/>
            <a:ext cx="4071937"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438275"/>
            <a:ext cx="4073525"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420866" name="Rectangle 2"/>
          <p:cNvSpPr>
            <a:spLocks noChangeArrowheads="1"/>
          </p:cNvSpPr>
          <p:nvPr/>
        </p:nvSpPr>
        <p:spPr bwMode="gray">
          <a:xfrm>
            <a:off x="179388" y="0"/>
            <a:ext cx="8964612" cy="123348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420867" name="Rectangle 3"/>
          <p:cNvSpPr>
            <a:spLocks noChangeArrowheads="1"/>
          </p:cNvSpPr>
          <p:nvPr/>
        </p:nvSpPr>
        <p:spPr bwMode="gray">
          <a:xfrm>
            <a:off x="179388" y="188913"/>
            <a:ext cx="8785225"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420868" name="Rectangle 4"/>
          <p:cNvSpPr>
            <a:spLocks noChangeArrowheads="1"/>
          </p:cNvSpPr>
          <p:nvPr/>
        </p:nvSpPr>
        <p:spPr bwMode="gray">
          <a:xfrm>
            <a:off x="0" y="0"/>
            <a:ext cx="215900" cy="6858000"/>
          </a:xfrm>
          <a:prstGeom prst="rect">
            <a:avLst/>
          </a:prstGeom>
          <a:gradFill rotWithShape="1">
            <a:gsLst>
              <a:gs pos="0">
                <a:srgbClr val="12449E"/>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1029"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a:t>
            </a:r>
            <a:br>
              <a:rPr lang="en-US" smtClean="0"/>
            </a:br>
            <a:r>
              <a:rPr lang="en-US" smtClean="0"/>
              <a:t>title style</a:t>
            </a:r>
          </a:p>
        </p:txBody>
      </p:sp>
      <p:sp>
        <p:nvSpPr>
          <p:cNvPr id="1030" name="Rectangle 6"/>
          <p:cNvSpPr>
            <a:spLocks noGrp="1" noChangeArrowheads="1"/>
          </p:cNvSpPr>
          <p:nvPr>
            <p:ph type="body" idx="1"/>
          </p:nvPr>
        </p:nvSpPr>
        <p:spPr bwMode="auto">
          <a:xfrm>
            <a:off x="414338" y="1438275"/>
            <a:ext cx="8297862" cy="51593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20871" name="Text Box 7"/>
          <p:cNvSpPr txBox="1">
            <a:spLocks noChangeArrowheads="1"/>
          </p:cNvSpPr>
          <p:nvPr/>
        </p:nvSpPr>
        <p:spPr bwMode="auto">
          <a:xfrm>
            <a:off x="8810625" y="1016000"/>
            <a:ext cx="369888" cy="274638"/>
          </a:xfrm>
          <a:prstGeom prst="rect">
            <a:avLst/>
          </a:prstGeom>
          <a:noFill/>
          <a:ln w="9525">
            <a:noFill/>
            <a:miter lim="800000"/>
            <a:headEnd/>
            <a:tailEnd/>
          </a:ln>
          <a:effectLst/>
        </p:spPr>
        <p:txBody>
          <a:bodyPr wrap="none">
            <a:spAutoFit/>
          </a:bodyPr>
          <a:lstStyle/>
          <a:p>
            <a:pPr>
              <a:defRPr/>
            </a:pPr>
            <a:fld id="{13715DCA-0976-48F6-9B48-21A594CB1BBF}" type="slidenum">
              <a:rPr lang="en-US" sz="1200" b="1">
                <a:solidFill>
                  <a:schemeClr val="bg1"/>
                </a:solidFill>
              </a:rPr>
              <a:pPr>
                <a:defRPr/>
              </a:pPr>
              <a:t>‹#›</a:t>
            </a:fld>
            <a:endParaRPr lang="en-US" sz="1200" b="1">
              <a:solidFill>
                <a:schemeClr val="bg1"/>
              </a:solidFill>
            </a:endParaRPr>
          </a:p>
        </p:txBody>
      </p:sp>
      <p:sp>
        <p:nvSpPr>
          <p:cNvPr id="420872" name="Text Box 8"/>
          <p:cNvSpPr txBox="1">
            <a:spLocks noChangeArrowheads="1"/>
          </p:cNvSpPr>
          <p:nvPr/>
        </p:nvSpPr>
        <p:spPr bwMode="auto">
          <a:xfrm>
            <a:off x="7064375" y="-63500"/>
            <a:ext cx="2079625" cy="274638"/>
          </a:xfrm>
          <a:prstGeom prst="rect">
            <a:avLst/>
          </a:prstGeom>
          <a:noFill/>
          <a:ln w="9525">
            <a:noFill/>
            <a:miter lim="800000"/>
            <a:headEnd/>
            <a:tailEnd/>
          </a:ln>
          <a:effectLst/>
        </p:spPr>
        <p:txBody>
          <a:bodyPr wrap="none">
            <a:spAutoFit/>
          </a:bodyPr>
          <a:lstStyle/>
          <a:p>
            <a:pPr>
              <a:defRPr/>
            </a:pPr>
            <a:r>
              <a:rPr lang="en-US" sz="1200" b="1" i="1">
                <a:solidFill>
                  <a:schemeClr val="bg1"/>
                </a:solidFill>
              </a:rPr>
              <a:t>3. Process Flow Measures</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iming>
    <p:tnLst>
      <p:par>
        <p:cTn id="1" dur="indefinite" restart="never" nodeType="tmRoot"/>
      </p:par>
    </p:tnLst>
  </p:timing>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spcBef>
          <a:spcPct val="20000"/>
        </a:spcBef>
        <a:spcAft>
          <a:spcPct val="0"/>
        </a:spcAft>
        <a:buClr>
          <a:srgbClr val="000000"/>
        </a:buClr>
        <a:buSzPct val="8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Font typeface="Symbol" pitchFamily="18" charset="2"/>
        <a:buChar char="-"/>
        <a:defRPr sz="2000">
          <a:solidFill>
            <a:schemeClr val="tx1"/>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381000" y="152400"/>
            <a:ext cx="8497888" cy="863600"/>
          </a:xfrm>
        </p:spPr>
        <p:txBody>
          <a:bodyPr/>
          <a:lstStyle/>
          <a:p>
            <a:r>
              <a:rPr lang="en-US" smtClean="0"/>
              <a:t>Assignment , Problem 1 Solution </a:t>
            </a:r>
          </a:p>
        </p:txBody>
      </p:sp>
      <p:sp>
        <p:nvSpPr>
          <p:cNvPr id="2051" name="Content Placeholder 2"/>
          <p:cNvSpPr>
            <a:spLocks noGrp="1"/>
          </p:cNvSpPr>
          <p:nvPr>
            <p:ph idx="1"/>
          </p:nvPr>
        </p:nvSpPr>
        <p:spPr>
          <a:xfrm>
            <a:off x="381000" y="1447800"/>
            <a:ext cx="8655496" cy="5159375"/>
          </a:xfrm>
        </p:spPr>
        <p:txBody>
          <a:bodyPr/>
          <a:lstStyle/>
          <a:p>
            <a:pPr marL="0" indent="0"/>
            <a:r>
              <a:rPr lang="en-US" sz="2400" dirty="0" smtClean="0">
                <a:solidFill>
                  <a:srgbClr val="09224F"/>
                </a:solidFill>
                <a:latin typeface="Arial" charset="0"/>
                <a:cs typeface="Arial" charset="0"/>
              </a:rPr>
              <a:t>1. Bank XYZ receives 20 loan requests per hour on average. Each loan request goes through an initial processing stage, after which an “accept or reject” decision is made. Approximately 80% of the loans are accepted, and these require additional processing. Rejected loans require no additional processing. Suppose that on average 5 loans are in the initial processing stage, and 25 (accepted) loans are in the additional processing stage.</a:t>
            </a:r>
          </a:p>
          <a:p>
            <a:pPr>
              <a:buFont typeface="Impact" pitchFamily="34" charset="0"/>
              <a:buNone/>
            </a:pPr>
            <a:endParaRPr lang="en-US" sz="2300" dirty="0" smtClean="0">
              <a:solidFill>
                <a:srgbClr val="09224F"/>
              </a:solidFill>
            </a:endParaRPr>
          </a:p>
          <a:p>
            <a:r>
              <a:rPr lang="en-US" dirty="0" smtClean="0">
                <a:solidFill>
                  <a:srgbClr val="09224F"/>
                </a:solidFill>
              </a:rPr>
              <a:t> </a:t>
            </a:r>
          </a:p>
        </p:txBody>
      </p:sp>
      <p:grpSp>
        <p:nvGrpSpPr>
          <p:cNvPr id="2052" name="Group 16"/>
          <p:cNvGrpSpPr>
            <a:grpSpLocks/>
          </p:cNvGrpSpPr>
          <p:nvPr/>
        </p:nvGrpSpPr>
        <p:grpSpPr bwMode="auto">
          <a:xfrm>
            <a:off x="1524000" y="4953000"/>
            <a:ext cx="5943600" cy="1752600"/>
            <a:chOff x="1524000" y="4953000"/>
            <a:chExt cx="5943600" cy="1752600"/>
          </a:xfrm>
        </p:grpSpPr>
        <p:sp>
          <p:nvSpPr>
            <p:cNvPr id="2053" name="Line 14"/>
            <p:cNvSpPr>
              <a:spLocks noChangeShapeType="1"/>
            </p:cNvSpPr>
            <p:nvPr/>
          </p:nvSpPr>
          <p:spPr bwMode="auto">
            <a:xfrm>
              <a:off x="1524000" y="5678488"/>
              <a:ext cx="914400" cy="0"/>
            </a:xfrm>
            <a:prstGeom prst="line">
              <a:avLst/>
            </a:prstGeom>
            <a:noFill/>
            <a:ln w="38100">
              <a:solidFill>
                <a:schemeClr val="tx1"/>
              </a:solidFill>
              <a:round/>
              <a:headEnd/>
              <a:tailEnd type="triangle" w="med" len="med"/>
            </a:ln>
          </p:spPr>
          <p:txBody>
            <a:bodyPr/>
            <a:lstStyle/>
            <a:p>
              <a:endParaRPr lang="en-US"/>
            </a:p>
          </p:txBody>
        </p:sp>
        <p:sp>
          <p:nvSpPr>
            <p:cNvPr id="2054" name="Text Box 26"/>
            <p:cNvSpPr txBox="1">
              <a:spLocks noChangeArrowheads="1"/>
            </p:cNvSpPr>
            <p:nvPr/>
          </p:nvSpPr>
          <p:spPr bwMode="auto">
            <a:xfrm>
              <a:off x="2727325" y="5562600"/>
              <a:ext cx="311150" cy="366713"/>
            </a:xfrm>
            <a:prstGeom prst="rect">
              <a:avLst/>
            </a:prstGeom>
            <a:noFill/>
            <a:ln w="9525">
              <a:noFill/>
              <a:miter lim="800000"/>
              <a:headEnd/>
              <a:tailEnd/>
            </a:ln>
          </p:spPr>
          <p:txBody>
            <a:bodyPr wrap="none">
              <a:spAutoFit/>
            </a:bodyPr>
            <a:lstStyle/>
            <a:p>
              <a:r>
                <a:rPr lang="en-US">
                  <a:cs typeface="Arial" charset="0"/>
                </a:rPr>
                <a:t>5</a:t>
              </a:r>
            </a:p>
          </p:txBody>
        </p:sp>
        <p:sp>
          <p:nvSpPr>
            <p:cNvPr id="2055" name="Rectangle 31"/>
            <p:cNvSpPr>
              <a:spLocks noChangeArrowheads="1"/>
            </p:cNvSpPr>
            <p:nvPr/>
          </p:nvSpPr>
          <p:spPr bwMode="auto">
            <a:xfrm>
              <a:off x="4876800" y="6096000"/>
              <a:ext cx="914400" cy="609600"/>
            </a:xfrm>
            <a:prstGeom prst="rect">
              <a:avLst/>
            </a:prstGeom>
            <a:solidFill>
              <a:schemeClr val="bg1"/>
            </a:solidFill>
            <a:ln w="38100">
              <a:solidFill>
                <a:srgbClr val="C00000"/>
              </a:solidFill>
              <a:miter lim="800000"/>
              <a:headEnd/>
              <a:tailEnd/>
            </a:ln>
          </p:spPr>
          <p:txBody>
            <a:bodyPr wrap="none" anchor="ctr"/>
            <a:lstStyle/>
            <a:p>
              <a:pPr algn="ctr"/>
              <a:r>
                <a:rPr lang="en-US">
                  <a:solidFill>
                    <a:srgbClr val="C00000"/>
                  </a:solidFill>
                </a:rPr>
                <a:t>Reject</a:t>
              </a:r>
            </a:p>
          </p:txBody>
        </p:sp>
        <p:sp>
          <p:nvSpPr>
            <p:cNvPr id="2056" name="Rectangle 32"/>
            <p:cNvSpPr>
              <a:spLocks noChangeArrowheads="1"/>
            </p:cNvSpPr>
            <p:nvPr/>
          </p:nvSpPr>
          <p:spPr bwMode="auto">
            <a:xfrm rot="10800000">
              <a:off x="6553200" y="4953000"/>
              <a:ext cx="914400" cy="609600"/>
            </a:xfrm>
            <a:prstGeom prst="rect">
              <a:avLst/>
            </a:prstGeom>
            <a:noFill/>
            <a:ln w="38100">
              <a:solidFill>
                <a:srgbClr val="16741F"/>
              </a:solidFill>
              <a:miter lim="800000"/>
              <a:headEnd/>
              <a:tailEnd/>
            </a:ln>
          </p:spPr>
          <p:txBody>
            <a:bodyPr rot="10800000" wrap="none" anchor="ctr"/>
            <a:lstStyle/>
            <a:p>
              <a:r>
                <a:rPr lang="en-US">
                  <a:solidFill>
                    <a:srgbClr val="16741F"/>
                  </a:solidFill>
                  <a:cs typeface="Arial" charset="0"/>
                </a:rPr>
                <a:t>Accept </a:t>
              </a:r>
            </a:p>
          </p:txBody>
        </p:sp>
        <p:sp>
          <p:nvSpPr>
            <p:cNvPr id="2057" name="Line 14"/>
            <p:cNvSpPr>
              <a:spLocks noChangeShapeType="1"/>
            </p:cNvSpPr>
            <p:nvPr/>
          </p:nvSpPr>
          <p:spPr bwMode="auto">
            <a:xfrm>
              <a:off x="3429000" y="5867400"/>
              <a:ext cx="1371600" cy="457200"/>
            </a:xfrm>
            <a:prstGeom prst="line">
              <a:avLst/>
            </a:prstGeom>
            <a:noFill/>
            <a:ln w="38100">
              <a:solidFill>
                <a:srgbClr val="DB1F47"/>
              </a:solidFill>
              <a:round/>
              <a:headEnd/>
              <a:tailEnd type="triangle" w="med" len="med"/>
            </a:ln>
          </p:spPr>
          <p:txBody>
            <a:bodyPr/>
            <a:lstStyle/>
            <a:p>
              <a:endParaRPr lang="en-US"/>
            </a:p>
          </p:txBody>
        </p:sp>
        <p:sp>
          <p:nvSpPr>
            <p:cNvPr id="2058" name="Line 14"/>
            <p:cNvSpPr>
              <a:spLocks noChangeShapeType="1"/>
            </p:cNvSpPr>
            <p:nvPr/>
          </p:nvSpPr>
          <p:spPr bwMode="auto">
            <a:xfrm flipV="1">
              <a:off x="3429000" y="5334000"/>
              <a:ext cx="1219200" cy="304800"/>
            </a:xfrm>
            <a:prstGeom prst="line">
              <a:avLst/>
            </a:prstGeom>
            <a:noFill/>
            <a:ln w="38100">
              <a:solidFill>
                <a:srgbClr val="16741F"/>
              </a:solidFill>
              <a:round/>
              <a:headEnd/>
              <a:tailEnd type="triangle" w="med" len="med"/>
            </a:ln>
          </p:spPr>
          <p:txBody>
            <a:bodyPr/>
            <a:lstStyle/>
            <a:p>
              <a:endParaRPr lang="en-US"/>
            </a:p>
          </p:txBody>
        </p:sp>
        <p:sp>
          <p:nvSpPr>
            <p:cNvPr id="2059" name="Text Box 26"/>
            <p:cNvSpPr txBox="1">
              <a:spLocks noChangeArrowheads="1"/>
            </p:cNvSpPr>
            <p:nvPr/>
          </p:nvSpPr>
          <p:spPr bwMode="auto">
            <a:xfrm>
              <a:off x="3657600" y="5105400"/>
              <a:ext cx="641350" cy="366713"/>
            </a:xfrm>
            <a:prstGeom prst="rect">
              <a:avLst/>
            </a:prstGeom>
            <a:noFill/>
            <a:ln w="9525">
              <a:noFill/>
              <a:miter lim="800000"/>
              <a:headEnd/>
              <a:tailEnd/>
            </a:ln>
          </p:spPr>
          <p:txBody>
            <a:bodyPr wrap="none">
              <a:spAutoFit/>
            </a:bodyPr>
            <a:lstStyle/>
            <a:p>
              <a:r>
                <a:rPr lang="en-US">
                  <a:solidFill>
                    <a:srgbClr val="16741F"/>
                  </a:solidFill>
                  <a:cs typeface="Arial" charset="0"/>
                </a:rPr>
                <a:t>80%</a:t>
              </a:r>
              <a:endParaRPr lang="en-US">
                <a:cs typeface="Arial" charset="0"/>
              </a:endParaRPr>
            </a:p>
          </p:txBody>
        </p:sp>
        <p:sp>
          <p:nvSpPr>
            <p:cNvPr id="2060" name="Text Box 26"/>
            <p:cNvSpPr txBox="1">
              <a:spLocks noChangeArrowheads="1"/>
            </p:cNvSpPr>
            <p:nvPr/>
          </p:nvSpPr>
          <p:spPr bwMode="auto">
            <a:xfrm>
              <a:off x="3657600" y="6110288"/>
              <a:ext cx="641350" cy="366712"/>
            </a:xfrm>
            <a:prstGeom prst="rect">
              <a:avLst/>
            </a:prstGeom>
            <a:noFill/>
            <a:ln w="9525">
              <a:noFill/>
              <a:miter lim="800000"/>
              <a:headEnd/>
              <a:tailEnd/>
            </a:ln>
          </p:spPr>
          <p:txBody>
            <a:bodyPr wrap="none">
              <a:spAutoFit/>
            </a:bodyPr>
            <a:lstStyle/>
            <a:p>
              <a:r>
                <a:rPr lang="en-US">
                  <a:solidFill>
                    <a:srgbClr val="DB1F47"/>
                  </a:solidFill>
                  <a:cs typeface="Arial" charset="0"/>
                </a:rPr>
                <a:t>20%</a:t>
              </a:r>
              <a:endParaRPr lang="en-US">
                <a:cs typeface="Arial" charset="0"/>
              </a:endParaRPr>
            </a:p>
          </p:txBody>
        </p:sp>
        <p:sp>
          <p:nvSpPr>
            <p:cNvPr id="2061" name="Text Box 26"/>
            <p:cNvSpPr txBox="1">
              <a:spLocks noChangeArrowheads="1"/>
            </p:cNvSpPr>
            <p:nvPr/>
          </p:nvSpPr>
          <p:spPr bwMode="auto">
            <a:xfrm>
              <a:off x="1752600" y="5257800"/>
              <a:ext cx="438150" cy="366713"/>
            </a:xfrm>
            <a:prstGeom prst="rect">
              <a:avLst/>
            </a:prstGeom>
            <a:noFill/>
            <a:ln w="9525">
              <a:noFill/>
              <a:miter lim="800000"/>
              <a:headEnd/>
              <a:tailEnd/>
            </a:ln>
          </p:spPr>
          <p:txBody>
            <a:bodyPr wrap="none">
              <a:spAutoFit/>
            </a:bodyPr>
            <a:lstStyle/>
            <a:p>
              <a:r>
                <a:rPr lang="en-US">
                  <a:cs typeface="Arial" charset="0"/>
                </a:rPr>
                <a:t>20</a:t>
              </a:r>
            </a:p>
          </p:txBody>
        </p:sp>
        <p:sp>
          <p:nvSpPr>
            <p:cNvPr id="2062" name="Line 14"/>
            <p:cNvSpPr>
              <a:spLocks noChangeShapeType="1"/>
            </p:cNvSpPr>
            <p:nvPr/>
          </p:nvSpPr>
          <p:spPr bwMode="auto">
            <a:xfrm flipV="1">
              <a:off x="5638800" y="5334000"/>
              <a:ext cx="838200" cy="0"/>
            </a:xfrm>
            <a:prstGeom prst="line">
              <a:avLst/>
            </a:prstGeom>
            <a:noFill/>
            <a:ln w="38100">
              <a:solidFill>
                <a:srgbClr val="16741F"/>
              </a:solidFill>
              <a:round/>
              <a:headEnd/>
              <a:tailEnd type="triangle" w="med" len="med"/>
            </a:ln>
          </p:spPr>
          <p:txBody>
            <a:bodyPr/>
            <a:lstStyle/>
            <a:p>
              <a:endParaRPr lang="en-US"/>
            </a:p>
          </p:txBody>
        </p:sp>
        <p:sp>
          <p:nvSpPr>
            <p:cNvPr id="2063" name="Text Box 26"/>
            <p:cNvSpPr txBox="1">
              <a:spLocks noChangeArrowheads="1"/>
            </p:cNvSpPr>
            <p:nvPr/>
          </p:nvSpPr>
          <p:spPr bwMode="auto">
            <a:xfrm>
              <a:off x="4876800" y="5141913"/>
              <a:ext cx="438150" cy="366712"/>
            </a:xfrm>
            <a:prstGeom prst="rect">
              <a:avLst/>
            </a:prstGeom>
            <a:noFill/>
            <a:ln w="9525">
              <a:noFill/>
              <a:miter lim="800000"/>
              <a:headEnd/>
              <a:tailEnd/>
            </a:ln>
          </p:spPr>
          <p:txBody>
            <a:bodyPr wrap="none">
              <a:spAutoFit/>
            </a:bodyPr>
            <a:lstStyle/>
            <a:p>
              <a:r>
                <a:rPr lang="en-US">
                  <a:solidFill>
                    <a:srgbClr val="16741F"/>
                  </a:solidFill>
                  <a:cs typeface="Arial" charset="0"/>
                </a:rPr>
                <a:t>25</a:t>
              </a:r>
              <a:endParaRPr lang="en-US">
                <a:cs typeface="Arial" charset="0"/>
              </a:endParaRPr>
            </a:p>
          </p:txBody>
        </p:sp>
        <p:sp>
          <p:nvSpPr>
            <p:cNvPr id="2064" name="Rectangle 32"/>
            <p:cNvSpPr>
              <a:spLocks noChangeArrowheads="1"/>
            </p:cNvSpPr>
            <p:nvPr/>
          </p:nvSpPr>
          <p:spPr bwMode="auto">
            <a:xfrm rot="10800000">
              <a:off x="2438400" y="5410200"/>
              <a:ext cx="914400" cy="609600"/>
            </a:xfrm>
            <a:prstGeom prst="rect">
              <a:avLst/>
            </a:prstGeom>
            <a:noFill/>
            <a:ln w="38100">
              <a:solidFill>
                <a:srgbClr val="000099"/>
              </a:solidFill>
              <a:miter lim="800000"/>
              <a:headEnd/>
              <a:tailEnd/>
            </a:ln>
          </p:spPr>
          <p:txBody>
            <a:bodyPr rot="10800000" wrap="none" anchor="ctr"/>
            <a:lstStyle/>
            <a:p>
              <a:r>
                <a:rPr lang="en-US">
                  <a:solidFill>
                    <a:srgbClr val="16741F"/>
                  </a:solidFill>
                  <a:cs typeface="Arial" charset="0"/>
                </a:rPr>
                <a:t> </a:t>
              </a:r>
            </a:p>
          </p:txBody>
        </p:sp>
        <p:sp>
          <p:nvSpPr>
            <p:cNvPr id="2065" name="Rectangle 32"/>
            <p:cNvSpPr>
              <a:spLocks noChangeArrowheads="1"/>
            </p:cNvSpPr>
            <p:nvPr/>
          </p:nvSpPr>
          <p:spPr bwMode="auto">
            <a:xfrm rot="10800000">
              <a:off x="4648200" y="5029200"/>
              <a:ext cx="914400" cy="609600"/>
            </a:xfrm>
            <a:prstGeom prst="rect">
              <a:avLst/>
            </a:prstGeom>
            <a:noFill/>
            <a:ln w="38100">
              <a:solidFill>
                <a:srgbClr val="16741F"/>
              </a:solidFill>
              <a:miter lim="800000"/>
              <a:headEnd/>
              <a:tailEnd/>
            </a:ln>
          </p:spPr>
          <p:txBody>
            <a:bodyPr rot="10800000" wrap="none" anchor="ctr"/>
            <a:lstStyle/>
            <a:p>
              <a:r>
                <a:rPr lang="en-US">
                  <a:solidFill>
                    <a:srgbClr val="16741F"/>
                  </a:solidFill>
                  <a:cs typeface="Arial" charset="0"/>
                </a:rPr>
                <a:t> </a:t>
              </a: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15900" y="188913"/>
            <a:ext cx="8928100" cy="863600"/>
          </a:xfrm>
        </p:spPr>
        <p:txBody>
          <a:bodyPr/>
          <a:lstStyle/>
          <a:p>
            <a:pPr eaLnBrk="1" hangingPunct="1"/>
            <a:r>
              <a:rPr lang="en-US" smtClean="0"/>
              <a:t>New Process: The Same R, But smaller I </a:t>
            </a:r>
          </a:p>
        </p:txBody>
      </p:sp>
      <p:sp>
        <p:nvSpPr>
          <p:cNvPr id="10243" name="Text Box 3"/>
          <p:cNvSpPr txBox="1">
            <a:spLocks noChangeArrowheads="1"/>
          </p:cNvSpPr>
          <p:nvPr/>
        </p:nvSpPr>
        <p:spPr bwMode="auto">
          <a:xfrm>
            <a:off x="1584325" y="3341688"/>
            <a:ext cx="971550" cy="954087"/>
          </a:xfrm>
          <a:prstGeom prst="rect">
            <a:avLst/>
          </a:prstGeom>
          <a:noFill/>
          <a:ln w="38100" algn="ctr">
            <a:solidFill>
              <a:schemeClr val="tx1"/>
            </a:solidFill>
            <a:miter lim="800000"/>
            <a:headEnd/>
            <a:tailEnd/>
          </a:ln>
        </p:spPr>
        <p:txBody>
          <a:bodyPr wrap="none">
            <a:spAutoFit/>
          </a:bodyPr>
          <a:lstStyle/>
          <a:p>
            <a:r>
              <a:rPr lang="en-US"/>
              <a:t>Initial </a:t>
            </a:r>
          </a:p>
          <a:p>
            <a:r>
              <a:rPr lang="en-US"/>
              <a:t>Review</a:t>
            </a:r>
          </a:p>
          <a:p>
            <a:r>
              <a:rPr lang="en-US" b="1">
                <a:solidFill>
                  <a:srgbClr val="C71B4C"/>
                </a:solidFill>
              </a:rPr>
              <a:t>I</a:t>
            </a:r>
            <a:r>
              <a:rPr lang="en-US" b="1" baseline="-25000">
                <a:solidFill>
                  <a:srgbClr val="C71B4C"/>
                </a:solidFill>
              </a:rPr>
              <a:t>IR</a:t>
            </a:r>
            <a:r>
              <a:rPr lang="en-US" b="1">
                <a:solidFill>
                  <a:srgbClr val="C71B4C"/>
                </a:solidFill>
              </a:rPr>
              <a:t>=200</a:t>
            </a:r>
          </a:p>
        </p:txBody>
      </p:sp>
      <p:sp>
        <p:nvSpPr>
          <p:cNvPr id="10244" name="Text Box 4"/>
          <p:cNvSpPr txBox="1">
            <a:spLocks noChangeArrowheads="1"/>
          </p:cNvSpPr>
          <p:nvPr/>
        </p:nvSpPr>
        <p:spPr bwMode="auto">
          <a:xfrm>
            <a:off x="3887788" y="1412875"/>
            <a:ext cx="1708150" cy="954088"/>
          </a:xfrm>
          <a:prstGeom prst="rect">
            <a:avLst/>
          </a:prstGeom>
          <a:noFill/>
          <a:ln w="38100" algn="ctr">
            <a:solidFill>
              <a:schemeClr val="tx1"/>
            </a:solidFill>
            <a:miter lim="800000"/>
            <a:headEnd/>
            <a:tailEnd/>
          </a:ln>
        </p:spPr>
        <p:txBody>
          <a:bodyPr wrap="none">
            <a:spAutoFit/>
          </a:bodyPr>
          <a:lstStyle/>
          <a:p>
            <a:r>
              <a:rPr lang="en-US"/>
              <a:t>Subprocess A </a:t>
            </a:r>
          </a:p>
          <a:p>
            <a:r>
              <a:rPr lang="en-US"/>
              <a:t>Review</a:t>
            </a:r>
          </a:p>
          <a:p>
            <a:r>
              <a:rPr lang="en-US" b="1">
                <a:solidFill>
                  <a:srgbClr val="C71B4C"/>
                </a:solidFill>
              </a:rPr>
              <a:t>I</a:t>
            </a:r>
            <a:r>
              <a:rPr lang="en-US" b="1" baseline="-25000">
                <a:solidFill>
                  <a:srgbClr val="C71B4C"/>
                </a:solidFill>
              </a:rPr>
              <a:t>A</a:t>
            </a:r>
            <a:r>
              <a:rPr lang="en-US" b="1">
                <a:solidFill>
                  <a:srgbClr val="C71B4C"/>
                </a:solidFill>
              </a:rPr>
              <a:t> = 25</a:t>
            </a:r>
          </a:p>
        </p:txBody>
      </p:sp>
      <p:sp>
        <p:nvSpPr>
          <p:cNvPr id="10245" name="Text Box 5"/>
          <p:cNvSpPr txBox="1">
            <a:spLocks noChangeArrowheads="1"/>
          </p:cNvSpPr>
          <p:nvPr/>
        </p:nvSpPr>
        <p:spPr bwMode="auto">
          <a:xfrm>
            <a:off x="3979863" y="3284538"/>
            <a:ext cx="1708150" cy="954087"/>
          </a:xfrm>
          <a:prstGeom prst="rect">
            <a:avLst/>
          </a:prstGeom>
          <a:noFill/>
          <a:ln w="38100" algn="ctr">
            <a:solidFill>
              <a:schemeClr val="tx1"/>
            </a:solidFill>
            <a:miter lim="800000"/>
            <a:headEnd/>
            <a:tailEnd/>
          </a:ln>
        </p:spPr>
        <p:txBody>
          <a:bodyPr wrap="none">
            <a:spAutoFit/>
          </a:bodyPr>
          <a:lstStyle/>
          <a:p>
            <a:r>
              <a:rPr lang="en-US"/>
              <a:t>Subprocess B </a:t>
            </a:r>
          </a:p>
          <a:p>
            <a:r>
              <a:rPr lang="en-US"/>
              <a:t>Review</a:t>
            </a:r>
          </a:p>
          <a:p>
            <a:r>
              <a:rPr lang="en-US" b="1">
                <a:solidFill>
                  <a:srgbClr val="C71B4C"/>
                </a:solidFill>
              </a:rPr>
              <a:t>I</a:t>
            </a:r>
            <a:r>
              <a:rPr lang="en-US" b="1" baseline="-25000">
                <a:solidFill>
                  <a:srgbClr val="C71B4C"/>
                </a:solidFill>
              </a:rPr>
              <a:t>B</a:t>
            </a:r>
            <a:r>
              <a:rPr lang="en-US" b="1">
                <a:solidFill>
                  <a:srgbClr val="C71B4C"/>
                </a:solidFill>
              </a:rPr>
              <a:t> = 150</a:t>
            </a:r>
          </a:p>
        </p:txBody>
      </p:sp>
      <p:sp>
        <p:nvSpPr>
          <p:cNvPr id="10246" name="Oval 6"/>
          <p:cNvSpPr>
            <a:spLocks noChangeArrowheads="1"/>
          </p:cNvSpPr>
          <p:nvPr/>
        </p:nvSpPr>
        <p:spPr bwMode="auto">
          <a:xfrm>
            <a:off x="6372225" y="1557338"/>
            <a:ext cx="1150938" cy="539750"/>
          </a:xfrm>
          <a:prstGeom prst="ellipse">
            <a:avLst/>
          </a:prstGeom>
          <a:noFill/>
          <a:ln w="38100" algn="ctr">
            <a:solidFill>
              <a:schemeClr val="tx1"/>
            </a:solidFill>
            <a:round/>
            <a:headEnd/>
            <a:tailEnd/>
          </a:ln>
        </p:spPr>
        <p:txBody>
          <a:bodyPr wrap="none" anchor="ctr"/>
          <a:lstStyle/>
          <a:p>
            <a:endParaRPr lang="en-US"/>
          </a:p>
        </p:txBody>
      </p:sp>
      <p:sp>
        <p:nvSpPr>
          <p:cNvPr id="10247" name="Text Box 7"/>
          <p:cNvSpPr txBox="1">
            <a:spLocks noChangeArrowheads="1"/>
          </p:cNvSpPr>
          <p:nvPr/>
        </p:nvSpPr>
        <p:spPr bwMode="auto">
          <a:xfrm>
            <a:off x="6407150" y="1649413"/>
            <a:ext cx="1136650" cy="366712"/>
          </a:xfrm>
          <a:prstGeom prst="rect">
            <a:avLst/>
          </a:prstGeom>
          <a:noFill/>
          <a:ln w="9525" algn="ctr">
            <a:noFill/>
            <a:miter lim="800000"/>
            <a:headEnd/>
            <a:tailEnd/>
          </a:ln>
        </p:spPr>
        <p:txBody>
          <a:bodyPr wrap="none">
            <a:spAutoFit/>
          </a:bodyPr>
          <a:lstStyle/>
          <a:p>
            <a:r>
              <a:rPr lang="en-US"/>
              <a:t>Accepted</a:t>
            </a:r>
          </a:p>
        </p:txBody>
      </p:sp>
      <p:sp>
        <p:nvSpPr>
          <p:cNvPr id="10248" name="Oval 8"/>
          <p:cNvSpPr>
            <a:spLocks noChangeArrowheads="1"/>
          </p:cNvSpPr>
          <p:nvPr/>
        </p:nvSpPr>
        <p:spPr bwMode="auto">
          <a:xfrm>
            <a:off x="6551613" y="4870450"/>
            <a:ext cx="1150937" cy="539750"/>
          </a:xfrm>
          <a:prstGeom prst="ellipse">
            <a:avLst/>
          </a:prstGeom>
          <a:noFill/>
          <a:ln w="38100" algn="ctr">
            <a:solidFill>
              <a:schemeClr val="tx1"/>
            </a:solidFill>
            <a:round/>
            <a:headEnd/>
            <a:tailEnd/>
          </a:ln>
        </p:spPr>
        <p:txBody>
          <a:bodyPr wrap="none" anchor="ctr"/>
          <a:lstStyle/>
          <a:p>
            <a:endParaRPr lang="en-US"/>
          </a:p>
        </p:txBody>
      </p:sp>
      <p:sp>
        <p:nvSpPr>
          <p:cNvPr id="10249" name="Text Box 9"/>
          <p:cNvSpPr txBox="1">
            <a:spLocks noChangeArrowheads="1"/>
          </p:cNvSpPr>
          <p:nvPr/>
        </p:nvSpPr>
        <p:spPr bwMode="auto">
          <a:xfrm>
            <a:off x="6586538" y="4926013"/>
            <a:ext cx="1085850" cy="366712"/>
          </a:xfrm>
          <a:prstGeom prst="rect">
            <a:avLst/>
          </a:prstGeom>
          <a:noFill/>
          <a:ln w="9525" algn="ctr">
            <a:noFill/>
            <a:miter lim="800000"/>
            <a:headEnd/>
            <a:tailEnd/>
          </a:ln>
        </p:spPr>
        <p:txBody>
          <a:bodyPr wrap="none">
            <a:spAutoFit/>
          </a:bodyPr>
          <a:lstStyle/>
          <a:p>
            <a:r>
              <a:rPr lang="en-US"/>
              <a:t>Rejected</a:t>
            </a:r>
          </a:p>
        </p:txBody>
      </p:sp>
      <p:sp>
        <p:nvSpPr>
          <p:cNvPr id="10250" name="Line 10"/>
          <p:cNvSpPr>
            <a:spLocks noChangeShapeType="1"/>
          </p:cNvSpPr>
          <p:nvPr/>
        </p:nvSpPr>
        <p:spPr bwMode="auto">
          <a:xfrm>
            <a:off x="358775" y="3789363"/>
            <a:ext cx="1189038" cy="0"/>
          </a:xfrm>
          <a:prstGeom prst="line">
            <a:avLst/>
          </a:prstGeom>
          <a:noFill/>
          <a:ln w="38100">
            <a:solidFill>
              <a:schemeClr val="tx1"/>
            </a:solidFill>
            <a:round/>
            <a:headEnd/>
            <a:tailEnd type="triangle" w="med" len="med"/>
          </a:ln>
        </p:spPr>
        <p:txBody>
          <a:bodyPr/>
          <a:lstStyle/>
          <a:p>
            <a:endParaRPr lang="en-US"/>
          </a:p>
        </p:txBody>
      </p:sp>
      <p:sp>
        <p:nvSpPr>
          <p:cNvPr id="10251" name="Text Box 11"/>
          <p:cNvSpPr txBox="1">
            <a:spLocks noChangeArrowheads="1"/>
          </p:cNvSpPr>
          <p:nvPr/>
        </p:nvSpPr>
        <p:spPr bwMode="auto">
          <a:xfrm>
            <a:off x="93663" y="3357563"/>
            <a:ext cx="1454150" cy="366712"/>
          </a:xfrm>
          <a:prstGeom prst="rect">
            <a:avLst/>
          </a:prstGeom>
          <a:noFill/>
          <a:ln w="9525" algn="ctr">
            <a:noFill/>
            <a:miter lim="800000"/>
            <a:headEnd/>
            <a:tailEnd/>
          </a:ln>
        </p:spPr>
        <p:txBody>
          <a:bodyPr wrap="none">
            <a:spAutoFit/>
          </a:bodyPr>
          <a:lstStyle/>
          <a:p>
            <a:r>
              <a:rPr lang="en-US" b="1">
                <a:solidFill>
                  <a:srgbClr val="C71B4C"/>
                </a:solidFill>
              </a:rPr>
              <a:t>1000/month</a:t>
            </a:r>
          </a:p>
        </p:txBody>
      </p:sp>
      <p:sp>
        <p:nvSpPr>
          <p:cNvPr id="10252" name="Line 12"/>
          <p:cNvSpPr>
            <a:spLocks noChangeShapeType="1"/>
          </p:cNvSpPr>
          <p:nvPr/>
        </p:nvSpPr>
        <p:spPr bwMode="auto">
          <a:xfrm flipV="1">
            <a:off x="2592388" y="1844675"/>
            <a:ext cx="1295400" cy="1728788"/>
          </a:xfrm>
          <a:prstGeom prst="line">
            <a:avLst/>
          </a:prstGeom>
          <a:noFill/>
          <a:ln w="38100">
            <a:solidFill>
              <a:schemeClr val="tx1"/>
            </a:solidFill>
            <a:round/>
            <a:headEnd/>
            <a:tailEnd type="triangle" w="med" len="med"/>
          </a:ln>
        </p:spPr>
        <p:txBody>
          <a:bodyPr/>
          <a:lstStyle/>
          <a:p>
            <a:endParaRPr lang="en-US"/>
          </a:p>
        </p:txBody>
      </p:sp>
      <p:sp>
        <p:nvSpPr>
          <p:cNvPr id="10253" name="Line 13"/>
          <p:cNvSpPr>
            <a:spLocks noChangeShapeType="1"/>
          </p:cNvSpPr>
          <p:nvPr/>
        </p:nvSpPr>
        <p:spPr bwMode="auto">
          <a:xfrm flipV="1">
            <a:off x="2592388" y="3789363"/>
            <a:ext cx="1366837" cy="36512"/>
          </a:xfrm>
          <a:prstGeom prst="line">
            <a:avLst/>
          </a:prstGeom>
          <a:noFill/>
          <a:ln w="38100">
            <a:solidFill>
              <a:schemeClr val="tx1"/>
            </a:solidFill>
            <a:round/>
            <a:headEnd/>
            <a:tailEnd type="triangle" w="med" len="med"/>
          </a:ln>
        </p:spPr>
        <p:txBody>
          <a:bodyPr/>
          <a:lstStyle/>
          <a:p>
            <a:endParaRPr lang="en-US"/>
          </a:p>
        </p:txBody>
      </p:sp>
      <p:sp>
        <p:nvSpPr>
          <p:cNvPr id="10254" name="Line 14"/>
          <p:cNvSpPr>
            <a:spLocks noChangeShapeType="1"/>
          </p:cNvSpPr>
          <p:nvPr/>
        </p:nvSpPr>
        <p:spPr bwMode="auto">
          <a:xfrm flipV="1">
            <a:off x="4248150" y="5192713"/>
            <a:ext cx="2339975" cy="38100"/>
          </a:xfrm>
          <a:prstGeom prst="line">
            <a:avLst/>
          </a:prstGeom>
          <a:noFill/>
          <a:ln w="38100">
            <a:solidFill>
              <a:schemeClr val="tx1"/>
            </a:solidFill>
            <a:round/>
            <a:headEnd/>
            <a:tailEnd type="triangle" w="med" len="med"/>
          </a:ln>
        </p:spPr>
        <p:txBody>
          <a:bodyPr/>
          <a:lstStyle/>
          <a:p>
            <a:endParaRPr lang="en-US"/>
          </a:p>
        </p:txBody>
      </p:sp>
      <p:sp>
        <p:nvSpPr>
          <p:cNvPr id="10255" name="Line 15"/>
          <p:cNvSpPr>
            <a:spLocks noChangeShapeType="1"/>
          </p:cNvSpPr>
          <p:nvPr/>
        </p:nvSpPr>
        <p:spPr bwMode="auto">
          <a:xfrm>
            <a:off x="2555875" y="4113213"/>
            <a:ext cx="1692275" cy="1116012"/>
          </a:xfrm>
          <a:prstGeom prst="line">
            <a:avLst/>
          </a:prstGeom>
          <a:noFill/>
          <a:ln w="38100">
            <a:solidFill>
              <a:schemeClr val="tx1"/>
            </a:solidFill>
            <a:round/>
            <a:headEnd/>
            <a:tailEnd/>
          </a:ln>
        </p:spPr>
        <p:txBody>
          <a:bodyPr/>
          <a:lstStyle/>
          <a:p>
            <a:endParaRPr lang="en-US"/>
          </a:p>
        </p:txBody>
      </p:sp>
      <p:sp>
        <p:nvSpPr>
          <p:cNvPr id="10256" name="Text Box 16"/>
          <p:cNvSpPr txBox="1">
            <a:spLocks noChangeArrowheads="1"/>
          </p:cNvSpPr>
          <p:nvPr/>
        </p:nvSpPr>
        <p:spPr bwMode="auto">
          <a:xfrm>
            <a:off x="2447925" y="2744788"/>
            <a:ext cx="641350" cy="366712"/>
          </a:xfrm>
          <a:prstGeom prst="rect">
            <a:avLst/>
          </a:prstGeom>
          <a:noFill/>
          <a:ln w="9525" algn="ctr">
            <a:noFill/>
            <a:miter lim="800000"/>
            <a:headEnd/>
            <a:tailEnd/>
          </a:ln>
        </p:spPr>
        <p:txBody>
          <a:bodyPr wrap="none">
            <a:spAutoFit/>
          </a:bodyPr>
          <a:lstStyle/>
          <a:p>
            <a:r>
              <a:rPr lang="en-US"/>
              <a:t>25%</a:t>
            </a:r>
          </a:p>
        </p:txBody>
      </p:sp>
      <p:sp>
        <p:nvSpPr>
          <p:cNvPr id="10257" name="Text Box 17"/>
          <p:cNvSpPr txBox="1">
            <a:spLocks noChangeArrowheads="1"/>
          </p:cNvSpPr>
          <p:nvPr/>
        </p:nvSpPr>
        <p:spPr bwMode="auto">
          <a:xfrm>
            <a:off x="2851150" y="4070350"/>
            <a:ext cx="641350" cy="366713"/>
          </a:xfrm>
          <a:prstGeom prst="rect">
            <a:avLst/>
          </a:prstGeom>
          <a:noFill/>
          <a:ln w="9525" algn="ctr">
            <a:noFill/>
            <a:miter lim="800000"/>
            <a:headEnd/>
            <a:tailEnd/>
          </a:ln>
        </p:spPr>
        <p:txBody>
          <a:bodyPr wrap="none">
            <a:spAutoFit/>
          </a:bodyPr>
          <a:lstStyle/>
          <a:p>
            <a:r>
              <a:rPr lang="en-US"/>
              <a:t>50%</a:t>
            </a:r>
          </a:p>
        </p:txBody>
      </p:sp>
      <p:sp>
        <p:nvSpPr>
          <p:cNvPr id="10258" name="Text Box 18"/>
          <p:cNvSpPr txBox="1">
            <a:spLocks noChangeArrowheads="1"/>
          </p:cNvSpPr>
          <p:nvPr/>
        </p:nvSpPr>
        <p:spPr bwMode="auto">
          <a:xfrm>
            <a:off x="2771775" y="3494088"/>
            <a:ext cx="641350" cy="366712"/>
          </a:xfrm>
          <a:prstGeom prst="rect">
            <a:avLst/>
          </a:prstGeom>
          <a:noFill/>
          <a:ln w="9525" algn="ctr">
            <a:noFill/>
            <a:miter lim="800000"/>
            <a:headEnd/>
            <a:tailEnd/>
          </a:ln>
        </p:spPr>
        <p:txBody>
          <a:bodyPr wrap="none">
            <a:spAutoFit/>
          </a:bodyPr>
          <a:lstStyle/>
          <a:p>
            <a:r>
              <a:rPr lang="en-US"/>
              <a:t>25%</a:t>
            </a:r>
          </a:p>
        </p:txBody>
      </p:sp>
      <p:sp>
        <p:nvSpPr>
          <p:cNvPr id="10259" name="Line 19"/>
          <p:cNvSpPr>
            <a:spLocks noChangeShapeType="1"/>
          </p:cNvSpPr>
          <p:nvPr/>
        </p:nvSpPr>
        <p:spPr bwMode="auto">
          <a:xfrm flipV="1">
            <a:off x="5651500" y="1844675"/>
            <a:ext cx="684213" cy="3175"/>
          </a:xfrm>
          <a:prstGeom prst="line">
            <a:avLst/>
          </a:prstGeom>
          <a:noFill/>
          <a:ln w="38100">
            <a:solidFill>
              <a:schemeClr val="tx1"/>
            </a:solidFill>
            <a:round/>
            <a:headEnd/>
            <a:tailEnd type="triangle" w="med" len="med"/>
          </a:ln>
        </p:spPr>
        <p:txBody>
          <a:bodyPr/>
          <a:lstStyle/>
          <a:p>
            <a:endParaRPr lang="en-US"/>
          </a:p>
        </p:txBody>
      </p:sp>
      <p:sp>
        <p:nvSpPr>
          <p:cNvPr id="10260" name="Line 20"/>
          <p:cNvSpPr>
            <a:spLocks noChangeShapeType="1"/>
          </p:cNvSpPr>
          <p:nvPr/>
        </p:nvSpPr>
        <p:spPr bwMode="auto">
          <a:xfrm>
            <a:off x="5616575" y="2097088"/>
            <a:ext cx="1547813" cy="2736850"/>
          </a:xfrm>
          <a:prstGeom prst="line">
            <a:avLst/>
          </a:prstGeom>
          <a:noFill/>
          <a:ln w="38100">
            <a:solidFill>
              <a:schemeClr val="tx1"/>
            </a:solidFill>
            <a:round/>
            <a:headEnd/>
            <a:tailEnd type="triangle" w="med" len="med"/>
          </a:ln>
        </p:spPr>
        <p:txBody>
          <a:bodyPr/>
          <a:lstStyle/>
          <a:p>
            <a:endParaRPr lang="en-US"/>
          </a:p>
        </p:txBody>
      </p:sp>
      <p:sp>
        <p:nvSpPr>
          <p:cNvPr id="10261" name="Line 21"/>
          <p:cNvSpPr>
            <a:spLocks noChangeShapeType="1"/>
          </p:cNvSpPr>
          <p:nvPr/>
        </p:nvSpPr>
        <p:spPr bwMode="auto">
          <a:xfrm flipV="1">
            <a:off x="5688013" y="2097088"/>
            <a:ext cx="971550" cy="1728787"/>
          </a:xfrm>
          <a:prstGeom prst="line">
            <a:avLst/>
          </a:prstGeom>
          <a:noFill/>
          <a:ln w="38100">
            <a:solidFill>
              <a:schemeClr val="tx1"/>
            </a:solidFill>
            <a:round/>
            <a:headEnd/>
            <a:tailEnd type="triangle" w="med" len="med"/>
          </a:ln>
        </p:spPr>
        <p:txBody>
          <a:bodyPr/>
          <a:lstStyle/>
          <a:p>
            <a:endParaRPr lang="en-US"/>
          </a:p>
        </p:txBody>
      </p:sp>
      <p:sp>
        <p:nvSpPr>
          <p:cNvPr id="10262" name="Line 22"/>
          <p:cNvSpPr>
            <a:spLocks noChangeShapeType="1"/>
          </p:cNvSpPr>
          <p:nvPr/>
        </p:nvSpPr>
        <p:spPr bwMode="auto">
          <a:xfrm>
            <a:off x="5724525" y="3935413"/>
            <a:ext cx="1042988" cy="969962"/>
          </a:xfrm>
          <a:prstGeom prst="line">
            <a:avLst/>
          </a:prstGeom>
          <a:noFill/>
          <a:ln w="38100">
            <a:solidFill>
              <a:schemeClr val="tx1"/>
            </a:solidFill>
            <a:round/>
            <a:headEnd/>
            <a:tailEnd type="triangle" w="med" len="med"/>
          </a:ln>
        </p:spPr>
        <p:txBody>
          <a:bodyPr/>
          <a:lstStyle/>
          <a:p>
            <a:endParaRPr lang="en-US"/>
          </a:p>
        </p:txBody>
      </p:sp>
      <p:sp>
        <p:nvSpPr>
          <p:cNvPr id="10263" name="Text Box 23"/>
          <p:cNvSpPr txBox="1">
            <a:spLocks noChangeArrowheads="1"/>
          </p:cNvSpPr>
          <p:nvPr/>
        </p:nvSpPr>
        <p:spPr bwMode="auto">
          <a:xfrm>
            <a:off x="5616575" y="1449388"/>
            <a:ext cx="641350" cy="366712"/>
          </a:xfrm>
          <a:prstGeom prst="rect">
            <a:avLst/>
          </a:prstGeom>
          <a:noFill/>
          <a:ln w="9525" algn="ctr">
            <a:noFill/>
            <a:miter lim="800000"/>
            <a:headEnd/>
            <a:tailEnd/>
          </a:ln>
        </p:spPr>
        <p:txBody>
          <a:bodyPr wrap="none">
            <a:spAutoFit/>
          </a:bodyPr>
          <a:lstStyle/>
          <a:p>
            <a:r>
              <a:rPr lang="en-US"/>
              <a:t>70%</a:t>
            </a:r>
          </a:p>
        </p:txBody>
      </p:sp>
      <p:sp>
        <p:nvSpPr>
          <p:cNvPr id="10264" name="Text Box 24"/>
          <p:cNvSpPr txBox="1">
            <a:spLocks noChangeArrowheads="1"/>
          </p:cNvSpPr>
          <p:nvPr/>
        </p:nvSpPr>
        <p:spPr bwMode="auto">
          <a:xfrm>
            <a:off x="5694363" y="2060575"/>
            <a:ext cx="641350" cy="366713"/>
          </a:xfrm>
          <a:prstGeom prst="rect">
            <a:avLst/>
          </a:prstGeom>
          <a:noFill/>
          <a:ln w="9525" algn="ctr">
            <a:noFill/>
            <a:miter lim="800000"/>
            <a:headEnd/>
            <a:tailEnd/>
          </a:ln>
        </p:spPr>
        <p:txBody>
          <a:bodyPr wrap="none">
            <a:spAutoFit/>
          </a:bodyPr>
          <a:lstStyle/>
          <a:p>
            <a:r>
              <a:rPr lang="en-US"/>
              <a:t>30%</a:t>
            </a:r>
          </a:p>
        </p:txBody>
      </p:sp>
      <p:sp>
        <p:nvSpPr>
          <p:cNvPr id="10265" name="Text Box 25"/>
          <p:cNvSpPr txBox="1">
            <a:spLocks noChangeArrowheads="1"/>
          </p:cNvSpPr>
          <p:nvPr/>
        </p:nvSpPr>
        <p:spPr bwMode="auto">
          <a:xfrm>
            <a:off x="5875338" y="3860800"/>
            <a:ext cx="641350" cy="366713"/>
          </a:xfrm>
          <a:prstGeom prst="rect">
            <a:avLst/>
          </a:prstGeom>
          <a:noFill/>
          <a:ln w="9525" algn="ctr">
            <a:noFill/>
            <a:miter lim="800000"/>
            <a:headEnd/>
            <a:tailEnd/>
          </a:ln>
        </p:spPr>
        <p:txBody>
          <a:bodyPr wrap="none">
            <a:spAutoFit/>
          </a:bodyPr>
          <a:lstStyle/>
          <a:p>
            <a:r>
              <a:rPr lang="en-US"/>
              <a:t>90%</a:t>
            </a:r>
          </a:p>
        </p:txBody>
      </p:sp>
      <p:sp>
        <p:nvSpPr>
          <p:cNvPr id="10266" name="Text Box 26"/>
          <p:cNvSpPr txBox="1">
            <a:spLocks noChangeArrowheads="1"/>
          </p:cNvSpPr>
          <p:nvPr/>
        </p:nvSpPr>
        <p:spPr bwMode="auto">
          <a:xfrm>
            <a:off x="5508625" y="2925763"/>
            <a:ext cx="641350" cy="366712"/>
          </a:xfrm>
          <a:prstGeom prst="rect">
            <a:avLst/>
          </a:prstGeom>
          <a:noFill/>
          <a:ln w="9525" algn="ctr">
            <a:noFill/>
            <a:miter lim="800000"/>
            <a:headEnd/>
            <a:tailEnd/>
          </a:ln>
        </p:spPr>
        <p:txBody>
          <a:bodyPr wrap="none">
            <a:spAutoFit/>
          </a:bodyPr>
          <a:lstStyle/>
          <a:p>
            <a:r>
              <a:rPr lang="en-US"/>
              <a:t>10%</a:t>
            </a:r>
          </a:p>
        </p:txBody>
      </p:sp>
      <p:sp>
        <p:nvSpPr>
          <p:cNvPr id="10267" name="Line 27"/>
          <p:cNvSpPr>
            <a:spLocks noChangeShapeType="1"/>
          </p:cNvSpPr>
          <p:nvPr/>
        </p:nvSpPr>
        <p:spPr bwMode="auto">
          <a:xfrm flipV="1">
            <a:off x="7524750" y="1808163"/>
            <a:ext cx="1150938" cy="1587"/>
          </a:xfrm>
          <a:prstGeom prst="line">
            <a:avLst/>
          </a:prstGeom>
          <a:noFill/>
          <a:ln w="38100">
            <a:solidFill>
              <a:schemeClr val="tx1"/>
            </a:solidFill>
            <a:round/>
            <a:headEnd/>
            <a:tailEnd type="triangle" w="med" len="med"/>
          </a:ln>
        </p:spPr>
        <p:txBody>
          <a:bodyPr/>
          <a:lstStyle/>
          <a:p>
            <a:endParaRPr lang="en-US"/>
          </a:p>
        </p:txBody>
      </p:sp>
      <p:sp>
        <p:nvSpPr>
          <p:cNvPr id="10268" name="Line 28"/>
          <p:cNvSpPr>
            <a:spLocks noChangeShapeType="1"/>
          </p:cNvSpPr>
          <p:nvPr/>
        </p:nvSpPr>
        <p:spPr bwMode="auto">
          <a:xfrm flipV="1">
            <a:off x="7704138" y="5157788"/>
            <a:ext cx="1152525" cy="0"/>
          </a:xfrm>
          <a:prstGeom prst="line">
            <a:avLst/>
          </a:prstGeom>
          <a:noFill/>
          <a:ln w="38100">
            <a:solidFill>
              <a:schemeClr val="tx1"/>
            </a:solidFill>
            <a:round/>
            <a:headEnd/>
            <a:tailEnd type="triangle" w="med" len="med"/>
          </a:ln>
        </p:spPr>
        <p:txBody>
          <a:bodyPr/>
          <a:lstStyle/>
          <a:p>
            <a:endParaRPr lang="en-US"/>
          </a:p>
        </p:txBody>
      </p:sp>
      <p:sp>
        <p:nvSpPr>
          <p:cNvPr id="10269" name="Text Box 29"/>
          <p:cNvSpPr txBox="1">
            <a:spLocks noChangeArrowheads="1"/>
          </p:cNvSpPr>
          <p:nvPr/>
        </p:nvSpPr>
        <p:spPr bwMode="auto">
          <a:xfrm>
            <a:off x="7753350" y="4718050"/>
            <a:ext cx="1327150" cy="366713"/>
          </a:xfrm>
          <a:prstGeom prst="rect">
            <a:avLst/>
          </a:prstGeom>
          <a:noFill/>
          <a:ln w="9525" algn="ctr">
            <a:noFill/>
            <a:miter lim="800000"/>
            <a:headEnd/>
            <a:tailEnd/>
          </a:ln>
        </p:spPr>
        <p:txBody>
          <a:bodyPr wrap="none">
            <a:spAutoFit/>
          </a:bodyPr>
          <a:lstStyle/>
          <a:p>
            <a:r>
              <a:rPr lang="en-US" b="1">
                <a:solidFill>
                  <a:srgbClr val="C71B4C"/>
                </a:solidFill>
              </a:rPr>
              <a:t>800/month</a:t>
            </a:r>
          </a:p>
        </p:txBody>
      </p:sp>
      <p:sp>
        <p:nvSpPr>
          <p:cNvPr id="10270" name="Text Box 30"/>
          <p:cNvSpPr txBox="1">
            <a:spLocks noChangeArrowheads="1"/>
          </p:cNvSpPr>
          <p:nvPr/>
        </p:nvSpPr>
        <p:spPr bwMode="auto">
          <a:xfrm>
            <a:off x="7458075" y="1449388"/>
            <a:ext cx="1327150" cy="366712"/>
          </a:xfrm>
          <a:prstGeom prst="rect">
            <a:avLst/>
          </a:prstGeom>
          <a:noFill/>
          <a:ln w="9525" algn="ctr">
            <a:noFill/>
            <a:miter lim="800000"/>
            <a:headEnd/>
            <a:tailEnd/>
          </a:ln>
        </p:spPr>
        <p:txBody>
          <a:bodyPr wrap="none">
            <a:spAutoFit/>
          </a:bodyPr>
          <a:lstStyle/>
          <a:p>
            <a:r>
              <a:rPr lang="en-US" b="1">
                <a:solidFill>
                  <a:srgbClr val="C71B4C"/>
                </a:solidFill>
              </a:rPr>
              <a:t>200/month</a:t>
            </a:r>
          </a:p>
        </p:txBody>
      </p:sp>
      <p:sp>
        <p:nvSpPr>
          <p:cNvPr id="621599" name="Text Box 31"/>
          <p:cNvSpPr txBox="1">
            <a:spLocks noChangeArrowheads="1"/>
          </p:cNvSpPr>
          <p:nvPr/>
        </p:nvSpPr>
        <p:spPr bwMode="auto">
          <a:xfrm>
            <a:off x="179388" y="4941888"/>
            <a:ext cx="8285162" cy="1938337"/>
          </a:xfrm>
          <a:prstGeom prst="rect">
            <a:avLst/>
          </a:prstGeom>
          <a:noFill/>
          <a:ln w="9525" algn="ctr">
            <a:noFill/>
            <a:miter lim="800000"/>
            <a:headEnd/>
            <a:tailEnd/>
          </a:ln>
        </p:spPr>
        <p:txBody>
          <a:bodyPr wrap="none">
            <a:spAutoFit/>
          </a:bodyPr>
          <a:lstStyle/>
          <a:p>
            <a:r>
              <a:rPr lang="en-US" sz="2000">
                <a:solidFill>
                  <a:srgbClr val="000000"/>
                </a:solidFill>
                <a:latin typeface="Times New Roman" pitchFamily="18" charset="0"/>
              </a:rPr>
              <a:t>R = 1000</a:t>
            </a:r>
          </a:p>
          <a:p>
            <a:r>
              <a:rPr lang="en-US" sz="2000">
                <a:solidFill>
                  <a:srgbClr val="000000"/>
                </a:solidFill>
                <a:latin typeface="Times New Roman" pitchFamily="18" charset="0"/>
              </a:rPr>
              <a:t>I = I</a:t>
            </a:r>
            <a:r>
              <a:rPr lang="en-US" sz="2000" baseline="-25000">
                <a:solidFill>
                  <a:srgbClr val="000000"/>
                </a:solidFill>
                <a:latin typeface="Times New Roman" pitchFamily="18" charset="0"/>
              </a:rPr>
              <a:t>IR </a:t>
            </a:r>
            <a:r>
              <a:rPr lang="en-US" sz="2000">
                <a:solidFill>
                  <a:srgbClr val="000000"/>
                </a:solidFill>
                <a:latin typeface="Times New Roman" pitchFamily="18" charset="0"/>
              </a:rPr>
              <a:t>+ I</a:t>
            </a:r>
            <a:r>
              <a:rPr lang="en-US" sz="2000" baseline="-25000">
                <a:solidFill>
                  <a:srgbClr val="000000"/>
                </a:solidFill>
                <a:latin typeface="Times New Roman" pitchFamily="18" charset="0"/>
              </a:rPr>
              <a:t>A</a:t>
            </a:r>
            <a:r>
              <a:rPr lang="en-US" sz="2000">
                <a:solidFill>
                  <a:srgbClr val="000000"/>
                </a:solidFill>
                <a:latin typeface="Times New Roman" pitchFamily="18" charset="0"/>
              </a:rPr>
              <a:t>  + I</a:t>
            </a:r>
            <a:r>
              <a:rPr lang="en-US" sz="2000" baseline="-25000">
                <a:solidFill>
                  <a:srgbClr val="000000"/>
                </a:solidFill>
                <a:latin typeface="Times New Roman" pitchFamily="18" charset="0"/>
              </a:rPr>
              <a:t>B</a:t>
            </a:r>
            <a:r>
              <a:rPr lang="en-US" sz="2000">
                <a:solidFill>
                  <a:srgbClr val="000000"/>
                </a:solidFill>
                <a:latin typeface="Times New Roman" pitchFamily="18" charset="0"/>
              </a:rPr>
              <a:t> = 200 + 25 + 150 = 375</a:t>
            </a:r>
          </a:p>
          <a:p>
            <a:r>
              <a:rPr lang="en-US" sz="2000">
                <a:solidFill>
                  <a:srgbClr val="000000"/>
                </a:solidFill>
                <a:latin typeface="Times New Roman" pitchFamily="18" charset="0"/>
              </a:rPr>
              <a:t>Inventory reduced to 375 from 500 in the old process. </a:t>
            </a:r>
          </a:p>
          <a:p>
            <a:r>
              <a:rPr lang="en-US" sz="2000">
                <a:solidFill>
                  <a:srgbClr val="000000"/>
                </a:solidFill>
                <a:latin typeface="Times New Roman" pitchFamily="18" charset="0"/>
              </a:rPr>
              <a:t>Since R is constant, therefore T has reduced</a:t>
            </a:r>
          </a:p>
          <a:p>
            <a:r>
              <a:rPr lang="en-US" sz="2000">
                <a:solidFill>
                  <a:srgbClr val="000000"/>
                </a:solidFill>
                <a:latin typeface="Times New Roman" pitchFamily="18" charset="0"/>
              </a:rPr>
              <a:t>T = I/R = 375/1000 = 0.375 month or 0.375(30) = 11.25 days</a:t>
            </a:r>
          </a:p>
          <a:p>
            <a:r>
              <a:rPr lang="en-US" sz="2000">
                <a:solidFill>
                  <a:srgbClr val="000000"/>
                </a:solidFill>
                <a:latin typeface="Times New Roman" pitchFamily="18" charset="0"/>
              </a:rPr>
              <a:t>The new process has decreased the processing time from 15 days to 11.25 days.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21599">
                                            <p:txEl>
                                              <p:pRg st="0" end="0"/>
                                            </p:txEl>
                                          </p:spTgt>
                                        </p:tgtEl>
                                        <p:attrNameLst>
                                          <p:attrName>style.visibility</p:attrName>
                                        </p:attrNameLst>
                                      </p:cBhvr>
                                      <p:to>
                                        <p:strVal val="visible"/>
                                      </p:to>
                                    </p:set>
                                    <p:animEffect transition="in" filter="dissolve">
                                      <p:cBhvr>
                                        <p:cTn id="7" dur="500"/>
                                        <p:tgtEl>
                                          <p:spTgt spid="6215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1599">
                                            <p:txEl>
                                              <p:pRg st="1" end="1"/>
                                            </p:txEl>
                                          </p:spTgt>
                                        </p:tgtEl>
                                        <p:attrNameLst>
                                          <p:attrName>style.visibility</p:attrName>
                                        </p:attrNameLst>
                                      </p:cBhvr>
                                      <p:to>
                                        <p:strVal val="visible"/>
                                      </p:to>
                                    </p:set>
                                    <p:animEffect transition="in" filter="dissolve">
                                      <p:cBhvr>
                                        <p:cTn id="12" dur="500"/>
                                        <p:tgtEl>
                                          <p:spTgt spid="6215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1599">
                                            <p:txEl>
                                              <p:pRg st="2" end="2"/>
                                            </p:txEl>
                                          </p:spTgt>
                                        </p:tgtEl>
                                        <p:attrNameLst>
                                          <p:attrName>style.visibility</p:attrName>
                                        </p:attrNameLst>
                                      </p:cBhvr>
                                      <p:to>
                                        <p:strVal val="visible"/>
                                      </p:to>
                                    </p:set>
                                    <p:animEffect transition="in" filter="dissolve">
                                      <p:cBhvr>
                                        <p:cTn id="17" dur="500"/>
                                        <p:tgtEl>
                                          <p:spTgt spid="6215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21599">
                                            <p:txEl>
                                              <p:pRg st="3" end="3"/>
                                            </p:txEl>
                                          </p:spTgt>
                                        </p:tgtEl>
                                        <p:attrNameLst>
                                          <p:attrName>style.visibility</p:attrName>
                                        </p:attrNameLst>
                                      </p:cBhvr>
                                      <p:to>
                                        <p:strVal val="visible"/>
                                      </p:to>
                                    </p:set>
                                    <p:animEffect transition="in" filter="dissolve">
                                      <p:cBhvr>
                                        <p:cTn id="22" dur="500"/>
                                        <p:tgtEl>
                                          <p:spTgt spid="6215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21599">
                                            <p:txEl>
                                              <p:pRg st="4" end="4"/>
                                            </p:txEl>
                                          </p:spTgt>
                                        </p:tgtEl>
                                        <p:attrNameLst>
                                          <p:attrName>style.visibility</p:attrName>
                                        </p:attrNameLst>
                                      </p:cBhvr>
                                      <p:to>
                                        <p:strVal val="visible"/>
                                      </p:to>
                                    </p:set>
                                    <p:animEffect transition="in" filter="dissolve">
                                      <p:cBhvr>
                                        <p:cTn id="27" dur="500"/>
                                        <p:tgtEl>
                                          <p:spTgt spid="6215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21599">
                                            <p:txEl>
                                              <p:pRg st="5" end="5"/>
                                            </p:txEl>
                                          </p:spTgt>
                                        </p:tgtEl>
                                        <p:attrNameLst>
                                          <p:attrName>style.visibility</p:attrName>
                                        </p:attrNameLst>
                                      </p:cBhvr>
                                      <p:to>
                                        <p:strVal val="visible"/>
                                      </p:to>
                                    </p:set>
                                    <p:animEffect transition="in" filter="dissolve">
                                      <p:cBhvr>
                                        <p:cTn id="32" dur="500"/>
                                        <p:tgtEl>
                                          <p:spTgt spid="6215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5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79388" y="188913"/>
            <a:ext cx="8964612" cy="827087"/>
          </a:xfrm>
        </p:spPr>
        <p:txBody>
          <a:bodyPr/>
          <a:lstStyle/>
          <a:p>
            <a:pPr eaLnBrk="1" hangingPunct="1"/>
            <a:r>
              <a:rPr lang="en-US" smtClean="0"/>
              <a:t>Flow Time at Each Subprocess (or activity)</a:t>
            </a:r>
          </a:p>
        </p:txBody>
      </p:sp>
      <p:sp>
        <p:nvSpPr>
          <p:cNvPr id="532483" name="Rectangle 3"/>
          <p:cNvSpPr>
            <a:spLocks noGrp="1" noChangeArrowheads="1"/>
          </p:cNvSpPr>
          <p:nvPr>
            <p:ph type="body" idx="1"/>
          </p:nvPr>
        </p:nvSpPr>
        <p:spPr>
          <a:xfrm>
            <a:off x="395288" y="1268413"/>
            <a:ext cx="8893175" cy="1836737"/>
          </a:xfrm>
        </p:spPr>
        <p:txBody>
          <a:bodyPr/>
          <a:lstStyle/>
          <a:p>
            <a:pPr>
              <a:lnSpc>
                <a:spcPct val="90000"/>
              </a:lnSpc>
              <a:defRPr/>
            </a:pPr>
            <a:r>
              <a:rPr lang="en-US" sz="2400" b="1" dirty="0" smtClean="0">
                <a:solidFill>
                  <a:srgbClr val="DB2D46"/>
                </a:solidFill>
              </a:rPr>
              <a:t>Average Flow Time  for Activity IR.</a:t>
            </a:r>
          </a:p>
          <a:p>
            <a:pPr>
              <a:lnSpc>
                <a:spcPct val="90000"/>
              </a:lnSpc>
              <a:defRPr/>
            </a:pPr>
            <a:r>
              <a:rPr lang="en-US" sz="2400" dirty="0" smtClean="0"/>
              <a:t>Throughput </a:t>
            </a:r>
            <a:r>
              <a:rPr lang="en-US" sz="2400" i="1" dirty="0" smtClean="0"/>
              <a:t>R</a:t>
            </a:r>
            <a:r>
              <a:rPr lang="en-US" sz="2400" i="1" baseline="-25000" dirty="0" smtClean="0"/>
              <a:t>IR</a:t>
            </a:r>
            <a:r>
              <a:rPr lang="en-US" sz="2400" baseline="-25000" dirty="0" smtClean="0"/>
              <a:t> </a:t>
            </a:r>
            <a:r>
              <a:rPr lang="en-US" sz="2400" dirty="0" smtClean="0"/>
              <a:t>= 1,000 applications/month</a:t>
            </a:r>
          </a:p>
          <a:p>
            <a:pPr>
              <a:lnSpc>
                <a:spcPct val="90000"/>
              </a:lnSpc>
              <a:defRPr/>
            </a:pPr>
            <a:r>
              <a:rPr lang="en-US" sz="2400" dirty="0" smtClean="0"/>
              <a:t>Average Inventory </a:t>
            </a:r>
            <a:r>
              <a:rPr lang="en-US" sz="2400" i="1" dirty="0" smtClean="0"/>
              <a:t>I</a:t>
            </a:r>
            <a:r>
              <a:rPr lang="en-US" sz="2400" i="1" baseline="-25000" dirty="0" smtClean="0"/>
              <a:t>IR</a:t>
            </a:r>
            <a:r>
              <a:rPr lang="en-US" sz="2400" dirty="0" smtClean="0"/>
              <a:t> = 200 applications</a:t>
            </a:r>
          </a:p>
          <a:p>
            <a:pPr>
              <a:lnSpc>
                <a:spcPct val="90000"/>
              </a:lnSpc>
              <a:defRPr/>
            </a:pPr>
            <a:r>
              <a:rPr lang="en-US" sz="2400" i="1" dirty="0" smtClean="0"/>
              <a:t>T</a:t>
            </a:r>
            <a:r>
              <a:rPr lang="en-US" sz="2400" i="1" baseline="-25000" dirty="0" smtClean="0"/>
              <a:t>IR</a:t>
            </a:r>
            <a:r>
              <a:rPr lang="en-US" sz="2400" dirty="0" smtClean="0"/>
              <a:t> = 200/1,000 per month = 0.2 months or 6 days with the initial review team</a:t>
            </a:r>
          </a:p>
          <a:p>
            <a:pPr lvl="1">
              <a:lnSpc>
                <a:spcPct val="90000"/>
              </a:lnSpc>
              <a:defRPr/>
            </a:pPr>
            <a:endParaRPr lang="en-US" sz="2000" dirty="0" smtClean="0"/>
          </a:p>
        </p:txBody>
      </p:sp>
      <p:sp>
        <p:nvSpPr>
          <p:cNvPr id="532484" name="Rectangle 4"/>
          <p:cNvSpPr>
            <a:spLocks noChangeArrowheads="1"/>
          </p:cNvSpPr>
          <p:nvPr/>
        </p:nvSpPr>
        <p:spPr bwMode="auto">
          <a:xfrm>
            <a:off x="395288" y="3357563"/>
            <a:ext cx="8893175" cy="1582737"/>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Clr>
                <a:srgbClr val="000000"/>
              </a:buClr>
            </a:pPr>
            <a:r>
              <a:rPr lang="en-US" sz="2400" b="1">
                <a:solidFill>
                  <a:srgbClr val="DB2D46"/>
                </a:solidFill>
                <a:latin typeface="Times New Roman" pitchFamily="18" charset="0"/>
              </a:rPr>
              <a:t>Average Flow Time  for Activity A.</a:t>
            </a:r>
            <a:r>
              <a:rPr lang="en-US" sz="2400" b="1">
                <a:latin typeface="Times New Roman" pitchFamily="18" charset="0"/>
              </a:rPr>
              <a:t> </a:t>
            </a:r>
          </a:p>
          <a:p>
            <a:pPr marL="342900" indent="-342900" eaLnBrk="0" hangingPunct="0">
              <a:lnSpc>
                <a:spcPct val="90000"/>
              </a:lnSpc>
              <a:spcBef>
                <a:spcPct val="20000"/>
              </a:spcBef>
              <a:buClr>
                <a:srgbClr val="000000"/>
              </a:buClr>
              <a:buSzPct val="80000"/>
              <a:buFont typeface="Wingdings" pitchFamily="2" charset="2"/>
              <a:buNone/>
            </a:pPr>
            <a:r>
              <a:rPr lang="en-US" sz="2400">
                <a:latin typeface="Times New Roman" pitchFamily="18" charset="0"/>
              </a:rPr>
              <a:t>Throughput </a:t>
            </a:r>
            <a:r>
              <a:rPr lang="en-US" sz="2400" i="1">
                <a:latin typeface="Times New Roman" pitchFamily="18" charset="0"/>
              </a:rPr>
              <a:t>R</a:t>
            </a:r>
            <a:r>
              <a:rPr lang="en-US" sz="2400" i="1" baseline="-25000">
                <a:latin typeface="Times New Roman" pitchFamily="18" charset="0"/>
              </a:rPr>
              <a:t>A</a:t>
            </a:r>
            <a:r>
              <a:rPr lang="en-US" sz="2400">
                <a:latin typeface="Times New Roman" pitchFamily="18" charset="0"/>
              </a:rPr>
              <a:t> = 250 applications/month</a:t>
            </a:r>
          </a:p>
          <a:p>
            <a:pPr marL="342900" indent="-342900" eaLnBrk="0" hangingPunct="0">
              <a:lnSpc>
                <a:spcPct val="90000"/>
              </a:lnSpc>
              <a:spcBef>
                <a:spcPct val="20000"/>
              </a:spcBef>
              <a:buClr>
                <a:srgbClr val="000000"/>
              </a:buClr>
              <a:buSzPct val="80000"/>
              <a:buFont typeface="Wingdings" pitchFamily="2" charset="2"/>
              <a:buNone/>
            </a:pPr>
            <a:r>
              <a:rPr lang="en-US" sz="2400">
                <a:latin typeface="Times New Roman" pitchFamily="18" charset="0"/>
              </a:rPr>
              <a:t>Average Inventory </a:t>
            </a:r>
            <a:r>
              <a:rPr lang="en-US" sz="2400" i="1">
                <a:latin typeface="Times New Roman" pitchFamily="18" charset="0"/>
              </a:rPr>
              <a:t>I</a:t>
            </a:r>
            <a:r>
              <a:rPr lang="en-US" sz="2400" i="1" baseline="-25000">
                <a:latin typeface="Times New Roman" pitchFamily="18" charset="0"/>
              </a:rPr>
              <a:t>A </a:t>
            </a:r>
            <a:r>
              <a:rPr lang="en-US" sz="2400">
                <a:latin typeface="Times New Roman" pitchFamily="18" charset="0"/>
              </a:rPr>
              <a:t>= 25 applications</a:t>
            </a:r>
          </a:p>
          <a:p>
            <a:pPr marL="342900" indent="-342900" eaLnBrk="0" hangingPunct="0">
              <a:lnSpc>
                <a:spcPct val="90000"/>
              </a:lnSpc>
              <a:spcBef>
                <a:spcPct val="20000"/>
              </a:spcBef>
              <a:buClr>
                <a:srgbClr val="000000"/>
              </a:buClr>
              <a:buSzPct val="80000"/>
              <a:buFont typeface="Wingdings" pitchFamily="2" charset="2"/>
              <a:buNone/>
            </a:pPr>
            <a:r>
              <a:rPr lang="en-US" sz="2400" i="1">
                <a:latin typeface="Times New Roman" pitchFamily="18" charset="0"/>
              </a:rPr>
              <a:t>T</a:t>
            </a:r>
            <a:r>
              <a:rPr lang="en-US" sz="2400" i="1" baseline="-25000">
                <a:latin typeface="Times New Roman" pitchFamily="18" charset="0"/>
              </a:rPr>
              <a:t>A</a:t>
            </a:r>
            <a:r>
              <a:rPr lang="en-US" sz="2400">
                <a:latin typeface="Times New Roman" pitchFamily="18" charset="0"/>
              </a:rPr>
              <a:t> = 25/250 months = 0.1 months or another 3 days in subprocess  A.</a:t>
            </a:r>
          </a:p>
          <a:p>
            <a:pPr marL="742950" lvl="1" indent="-285750" eaLnBrk="0" hangingPunct="0">
              <a:lnSpc>
                <a:spcPct val="90000"/>
              </a:lnSpc>
              <a:spcBef>
                <a:spcPct val="20000"/>
              </a:spcBef>
              <a:buClr>
                <a:schemeClr val="tx1"/>
              </a:buClr>
              <a:buFont typeface="Symbol" pitchFamily="18" charset="2"/>
              <a:buNone/>
            </a:pPr>
            <a:endParaRPr lang="en-US" sz="2400">
              <a:latin typeface="Times New Roman" pitchFamily="18" charset="0"/>
            </a:endParaRPr>
          </a:p>
        </p:txBody>
      </p:sp>
      <p:sp>
        <p:nvSpPr>
          <p:cNvPr id="532485" name="Rectangle 5"/>
          <p:cNvSpPr>
            <a:spLocks noChangeArrowheads="1"/>
          </p:cNvSpPr>
          <p:nvPr/>
        </p:nvSpPr>
        <p:spPr bwMode="auto">
          <a:xfrm>
            <a:off x="358775" y="5084763"/>
            <a:ext cx="8893175" cy="1620837"/>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Clr>
                <a:srgbClr val="000000"/>
              </a:buClr>
            </a:pPr>
            <a:r>
              <a:rPr lang="en-US" sz="2400" b="1">
                <a:solidFill>
                  <a:srgbClr val="DB2D46"/>
                </a:solidFill>
                <a:latin typeface="Times New Roman" pitchFamily="18" charset="0"/>
              </a:rPr>
              <a:t>Average Flow Time  for Activity B.</a:t>
            </a:r>
            <a:r>
              <a:rPr lang="en-US" sz="2400">
                <a:latin typeface="Times New Roman" pitchFamily="18" charset="0"/>
              </a:rPr>
              <a:t>  </a:t>
            </a:r>
          </a:p>
          <a:p>
            <a:pPr marL="342900" indent="-342900" eaLnBrk="0" hangingPunct="0">
              <a:lnSpc>
                <a:spcPct val="90000"/>
              </a:lnSpc>
              <a:spcBef>
                <a:spcPct val="20000"/>
              </a:spcBef>
              <a:buClr>
                <a:srgbClr val="000000"/>
              </a:buClr>
              <a:buSzPct val="80000"/>
              <a:buFont typeface="Wingdings" pitchFamily="2" charset="2"/>
              <a:buNone/>
            </a:pPr>
            <a:r>
              <a:rPr lang="en-US" sz="2400">
                <a:latin typeface="Times New Roman" pitchFamily="18" charset="0"/>
              </a:rPr>
              <a:t>Throughput </a:t>
            </a:r>
            <a:r>
              <a:rPr lang="en-US" sz="2400" i="1">
                <a:latin typeface="Times New Roman" pitchFamily="18" charset="0"/>
              </a:rPr>
              <a:t>R</a:t>
            </a:r>
            <a:r>
              <a:rPr lang="en-US" sz="2400" i="1" baseline="-25000">
                <a:latin typeface="Times New Roman" pitchFamily="18" charset="0"/>
              </a:rPr>
              <a:t>B</a:t>
            </a:r>
            <a:r>
              <a:rPr lang="en-US" sz="2400">
                <a:latin typeface="Times New Roman" pitchFamily="18" charset="0"/>
              </a:rPr>
              <a:t> = 250 applications/month</a:t>
            </a:r>
          </a:p>
          <a:p>
            <a:pPr marL="342900" indent="-342900" eaLnBrk="0" hangingPunct="0">
              <a:lnSpc>
                <a:spcPct val="90000"/>
              </a:lnSpc>
              <a:spcBef>
                <a:spcPct val="20000"/>
              </a:spcBef>
              <a:buClr>
                <a:srgbClr val="000000"/>
              </a:buClr>
              <a:buSzPct val="80000"/>
              <a:buFont typeface="Wingdings" pitchFamily="2" charset="2"/>
              <a:buNone/>
            </a:pPr>
            <a:r>
              <a:rPr lang="en-US" sz="2400">
                <a:latin typeface="Times New Roman" pitchFamily="18" charset="0"/>
              </a:rPr>
              <a:t>Average Inventory </a:t>
            </a:r>
            <a:r>
              <a:rPr lang="en-US" sz="2400" i="1">
                <a:latin typeface="Times New Roman" pitchFamily="18" charset="0"/>
              </a:rPr>
              <a:t>I</a:t>
            </a:r>
            <a:r>
              <a:rPr lang="en-US" sz="2400" i="1" baseline="-25000">
                <a:latin typeface="Times New Roman" pitchFamily="18" charset="0"/>
              </a:rPr>
              <a:t>B</a:t>
            </a:r>
            <a:r>
              <a:rPr lang="en-US" sz="2400">
                <a:latin typeface="Times New Roman" pitchFamily="18" charset="0"/>
              </a:rPr>
              <a:t> = 150 applications</a:t>
            </a:r>
          </a:p>
          <a:p>
            <a:pPr marL="342900" indent="-342900" eaLnBrk="0" hangingPunct="0">
              <a:lnSpc>
                <a:spcPct val="90000"/>
              </a:lnSpc>
              <a:spcBef>
                <a:spcPct val="20000"/>
              </a:spcBef>
              <a:buClr>
                <a:srgbClr val="000000"/>
              </a:buClr>
              <a:buSzPct val="80000"/>
              <a:buFont typeface="Wingdings" pitchFamily="2" charset="2"/>
              <a:buNone/>
            </a:pPr>
            <a:r>
              <a:rPr lang="en-US" sz="2400" i="1">
                <a:latin typeface="Times New Roman" pitchFamily="18" charset="0"/>
              </a:rPr>
              <a:t>T</a:t>
            </a:r>
            <a:r>
              <a:rPr lang="en-US" sz="2400" i="1" baseline="-25000">
                <a:latin typeface="Times New Roman" pitchFamily="18" charset="0"/>
              </a:rPr>
              <a:t>B</a:t>
            </a:r>
            <a:r>
              <a:rPr lang="en-US" sz="2400">
                <a:latin typeface="Times New Roman" pitchFamily="18" charset="0"/>
              </a:rPr>
              <a:t> = 150/250 months = 0.6 months or another 18 days in subproces B</a:t>
            </a:r>
          </a:p>
        </p:txBody>
      </p:sp>
      <p:pic>
        <p:nvPicPr>
          <p:cNvPr id="11270" name="Picture 6"/>
          <p:cNvPicPr>
            <a:picLocks noChangeAspect="1" noChangeArrowheads="1"/>
          </p:cNvPicPr>
          <p:nvPr/>
        </p:nvPicPr>
        <p:blipFill>
          <a:blip r:embed="rId3" cstate="print"/>
          <a:srcRect/>
          <a:stretch>
            <a:fillRect/>
          </a:stretch>
        </p:blipFill>
        <p:spPr bwMode="auto">
          <a:xfrm>
            <a:off x="5883275" y="2932113"/>
            <a:ext cx="3179763" cy="1665287"/>
          </a:xfrm>
          <a:prstGeom prst="rect">
            <a:avLst/>
          </a:prstGeom>
          <a:noFill/>
          <a:ln w="9525" algn="ctr">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32483">
                                            <p:txEl>
                                              <p:pRg st="0" end="0"/>
                                            </p:txEl>
                                          </p:spTgt>
                                        </p:tgtEl>
                                        <p:attrNameLst>
                                          <p:attrName>style.visibility</p:attrName>
                                        </p:attrNameLst>
                                      </p:cBhvr>
                                      <p:to>
                                        <p:strVal val="visible"/>
                                      </p:to>
                                    </p:set>
                                    <p:animEffect transition="in" filter="dissolve">
                                      <p:cBhvr>
                                        <p:cTn id="7" dur="500"/>
                                        <p:tgtEl>
                                          <p:spTgt spid="532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32483">
                                            <p:txEl>
                                              <p:pRg st="1" end="1"/>
                                            </p:txEl>
                                          </p:spTgt>
                                        </p:tgtEl>
                                        <p:attrNameLst>
                                          <p:attrName>style.visibility</p:attrName>
                                        </p:attrNameLst>
                                      </p:cBhvr>
                                      <p:to>
                                        <p:strVal val="visible"/>
                                      </p:to>
                                    </p:set>
                                    <p:animEffect transition="in" filter="dissolve">
                                      <p:cBhvr>
                                        <p:cTn id="12" dur="500"/>
                                        <p:tgtEl>
                                          <p:spTgt spid="532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32483">
                                            <p:txEl>
                                              <p:pRg st="2" end="2"/>
                                            </p:txEl>
                                          </p:spTgt>
                                        </p:tgtEl>
                                        <p:attrNameLst>
                                          <p:attrName>style.visibility</p:attrName>
                                        </p:attrNameLst>
                                      </p:cBhvr>
                                      <p:to>
                                        <p:strVal val="visible"/>
                                      </p:to>
                                    </p:set>
                                    <p:animEffect transition="in" filter="dissolve">
                                      <p:cBhvr>
                                        <p:cTn id="17" dur="500"/>
                                        <p:tgtEl>
                                          <p:spTgt spid="532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32483">
                                            <p:txEl>
                                              <p:pRg st="3" end="3"/>
                                            </p:txEl>
                                          </p:spTgt>
                                        </p:tgtEl>
                                        <p:attrNameLst>
                                          <p:attrName>style.visibility</p:attrName>
                                        </p:attrNameLst>
                                      </p:cBhvr>
                                      <p:to>
                                        <p:strVal val="visible"/>
                                      </p:to>
                                    </p:set>
                                    <p:animEffect transition="in" filter="dissolve">
                                      <p:cBhvr>
                                        <p:cTn id="22" dur="500"/>
                                        <p:tgtEl>
                                          <p:spTgt spid="532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32484">
                                            <p:txEl>
                                              <p:pRg st="0" end="0"/>
                                            </p:txEl>
                                          </p:spTgt>
                                        </p:tgtEl>
                                        <p:attrNameLst>
                                          <p:attrName>style.visibility</p:attrName>
                                        </p:attrNameLst>
                                      </p:cBhvr>
                                      <p:to>
                                        <p:strVal val="visible"/>
                                      </p:to>
                                    </p:set>
                                    <p:animEffect transition="in" filter="dissolve">
                                      <p:cBhvr>
                                        <p:cTn id="27" dur="500"/>
                                        <p:tgtEl>
                                          <p:spTgt spid="53248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32484">
                                            <p:txEl>
                                              <p:pRg st="1" end="1"/>
                                            </p:txEl>
                                          </p:spTgt>
                                        </p:tgtEl>
                                        <p:attrNameLst>
                                          <p:attrName>style.visibility</p:attrName>
                                        </p:attrNameLst>
                                      </p:cBhvr>
                                      <p:to>
                                        <p:strVal val="visible"/>
                                      </p:to>
                                    </p:set>
                                    <p:animEffect transition="in" filter="dissolve">
                                      <p:cBhvr>
                                        <p:cTn id="32" dur="500"/>
                                        <p:tgtEl>
                                          <p:spTgt spid="53248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32484">
                                            <p:txEl>
                                              <p:pRg st="2" end="2"/>
                                            </p:txEl>
                                          </p:spTgt>
                                        </p:tgtEl>
                                        <p:attrNameLst>
                                          <p:attrName>style.visibility</p:attrName>
                                        </p:attrNameLst>
                                      </p:cBhvr>
                                      <p:to>
                                        <p:strVal val="visible"/>
                                      </p:to>
                                    </p:set>
                                    <p:animEffect transition="in" filter="dissolve">
                                      <p:cBhvr>
                                        <p:cTn id="37" dur="500"/>
                                        <p:tgtEl>
                                          <p:spTgt spid="53248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32484">
                                            <p:txEl>
                                              <p:pRg st="3" end="3"/>
                                            </p:txEl>
                                          </p:spTgt>
                                        </p:tgtEl>
                                        <p:attrNameLst>
                                          <p:attrName>style.visibility</p:attrName>
                                        </p:attrNameLst>
                                      </p:cBhvr>
                                      <p:to>
                                        <p:strVal val="visible"/>
                                      </p:to>
                                    </p:set>
                                    <p:animEffect transition="in" filter="dissolve">
                                      <p:cBhvr>
                                        <p:cTn id="42" dur="500"/>
                                        <p:tgtEl>
                                          <p:spTgt spid="532484">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32485">
                                            <p:txEl>
                                              <p:pRg st="0" end="0"/>
                                            </p:txEl>
                                          </p:spTgt>
                                        </p:tgtEl>
                                        <p:attrNameLst>
                                          <p:attrName>style.visibility</p:attrName>
                                        </p:attrNameLst>
                                      </p:cBhvr>
                                      <p:to>
                                        <p:strVal val="visible"/>
                                      </p:to>
                                    </p:set>
                                    <p:animEffect transition="in" filter="dissolve">
                                      <p:cBhvr>
                                        <p:cTn id="47" dur="500"/>
                                        <p:tgtEl>
                                          <p:spTgt spid="53248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32485">
                                            <p:txEl>
                                              <p:pRg st="1" end="1"/>
                                            </p:txEl>
                                          </p:spTgt>
                                        </p:tgtEl>
                                        <p:attrNameLst>
                                          <p:attrName>style.visibility</p:attrName>
                                        </p:attrNameLst>
                                      </p:cBhvr>
                                      <p:to>
                                        <p:strVal val="visible"/>
                                      </p:to>
                                    </p:set>
                                    <p:animEffect transition="in" filter="dissolve">
                                      <p:cBhvr>
                                        <p:cTn id="52" dur="500"/>
                                        <p:tgtEl>
                                          <p:spTgt spid="532485">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32485">
                                            <p:txEl>
                                              <p:pRg st="2" end="2"/>
                                            </p:txEl>
                                          </p:spTgt>
                                        </p:tgtEl>
                                        <p:attrNameLst>
                                          <p:attrName>style.visibility</p:attrName>
                                        </p:attrNameLst>
                                      </p:cBhvr>
                                      <p:to>
                                        <p:strVal val="visible"/>
                                      </p:to>
                                    </p:set>
                                    <p:animEffect transition="in" filter="dissolve">
                                      <p:cBhvr>
                                        <p:cTn id="57" dur="500"/>
                                        <p:tgtEl>
                                          <p:spTgt spid="532485">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32485">
                                            <p:txEl>
                                              <p:pRg st="3" end="3"/>
                                            </p:txEl>
                                          </p:spTgt>
                                        </p:tgtEl>
                                        <p:attrNameLst>
                                          <p:attrName>style.visibility</p:attrName>
                                        </p:attrNameLst>
                                      </p:cBhvr>
                                      <p:to>
                                        <p:strVal val="visible"/>
                                      </p:to>
                                    </p:set>
                                    <p:animEffect transition="in" filter="dissolve">
                                      <p:cBhvr>
                                        <p:cTn id="62" dur="500"/>
                                        <p:tgtEl>
                                          <p:spTgt spid="5324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483" grpId="0" build="p"/>
      <p:bldP spid="532484" grpId="0" build="p" bldLvl="2"/>
      <p:bldP spid="53248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15900" y="188913"/>
            <a:ext cx="8928100" cy="863600"/>
          </a:xfrm>
        </p:spPr>
        <p:txBody>
          <a:bodyPr/>
          <a:lstStyle/>
          <a:p>
            <a:pPr eaLnBrk="1" hangingPunct="1"/>
            <a:r>
              <a:rPr lang="en-US" smtClean="0"/>
              <a:t>Routing, Flow Time, and Percentage of Each  Flow units</a:t>
            </a:r>
          </a:p>
        </p:txBody>
      </p:sp>
      <p:sp>
        <p:nvSpPr>
          <p:cNvPr id="625697" name="Text Box 33"/>
          <p:cNvSpPr txBox="1">
            <a:spLocks noChangeArrowheads="1"/>
          </p:cNvSpPr>
          <p:nvPr/>
        </p:nvSpPr>
        <p:spPr bwMode="auto">
          <a:xfrm>
            <a:off x="287338" y="1268413"/>
            <a:ext cx="8728075" cy="5324475"/>
          </a:xfrm>
          <a:prstGeom prst="rect">
            <a:avLst/>
          </a:prstGeom>
          <a:noFill/>
          <a:ln w="9525" algn="ctr">
            <a:noFill/>
            <a:miter lim="800000"/>
            <a:headEnd/>
            <a:tailEnd/>
          </a:ln>
        </p:spPr>
        <p:txBody>
          <a:bodyPr wrap="none">
            <a:spAutoFit/>
          </a:bodyPr>
          <a:lstStyle/>
          <a:p>
            <a:r>
              <a:rPr lang="en-US" sz="2000">
                <a:solidFill>
                  <a:srgbClr val="000000"/>
                </a:solidFill>
                <a:latin typeface="Times New Roman" pitchFamily="18" charset="0"/>
              </a:rPr>
              <a:t>One flow unit at very macro level: 		Application</a:t>
            </a:r>
          </a:p>
          <a:p>
            <a:r>
              <a:rPr lang="en-US" sz="2000">
                <a:solidFill>
                  <a:srgbClr val="000000"/>
                </a:solidFill>
                <a:latin typeface="Times New Roman" pitchFamily="18" charset="0"/>
              </a:rPr>
              <a:t>1000 flow units/month at very micro level: 	Each specific application</a:t>
            </a:r>
          </a:p>
          <a:p>
            <a:r>
              <a:rPr lang="en-US" sz="2000">
                <a:solidFill>
                  <a:srgbClr val="000000"/>
                </a:solidFill>
                <a:latin typeface="Times New Roman" pitchFamily="18" charset="0"/>
              </a:rPr>
              <a:t>Two flow units: 				Accepted and rejected</a:t>
            </a:r>
          </a:p>
          <a:p>
            <a:r>
              <a:rPr lang="en-US" sz="2000">
                <a:solidFill>
                  <a:srgbClr val="000000"/>
                </a:solidFill>
                <a:latin typeface="Times New Roman" pitchFamily="18" charset="0"/>
              </a:rPr>
              <a:t>Five flow units: 				Accepted-A, accepted-B, rejected-IR, </a:t>
            </a:r>
          </a:p>
          <a:p>
            <a:r>
              <a:rPr lang="en-US" sz="2000">
                <a:solidFill>
                  <a:srgbClr val="000000"/>
                </a:solidFill>
                <a:latin typeface="Times New Roman" pitchFamily="18" charset="0"/>
              </a:rPr>
              <a:t>					rejected-A, rejected-B</a:t>
            </a:r>
          </a:p>
          <a:p>
            <a:endParaRPr lang="en-US" sz="2000">
              <a:solidFill>
                <a:srgbClr val="000000"/>
              </a:solidFill>
              <a:latin typeface="Times New Roman" pitchFamily="18" charset="0"/>
            </a:endParaRPr>
          </a:p>
          <a:p>
            <a:r>
              <a:rPr lang="en-US" sz="2000">
                <a:solidFill>
                  <a:srgbClr val="1B5B2C"/>
                </a:solidFill>
                <a:latin typeface="Times New Roman" pitchFamily="18" charset="0"/>
              </a:rPr>
              <a:t>Accepted-A: 	IR, A</a:t>
            </a:r>
          </a:p>
          <a:p>
            <a:r>
              <a:rPr lang="en-US" sz="2000">
                <a:solidFill>
                  <a:srgbClr val="1B5B2C"/>
                </a:solidFill>
                <a:latin typeface="Times New Roman" pitchFamily="18" charset="0"/>
              </a:rPr>
              <a:t>Accepted-B: 	IR, B</a:t>
            </a:r>
          </a:p>
          <a:p>
            <a:r>
              <a:rPr lang="en-US" sz="2000">
                <a:solidFill>
                  <a:srgbClr val="C00000"/>
                </a:solidFill>
                <a:latin typeface="Times New Roman" pitchFamily="18" charset="0"/>
              </a:rPr>
              <a:t>Rejected-IR: 	IR</a:t>
            </a:r>
          </a:p>
          <a:p>
            <a:r>
              <a:rPr lang="en-US" sz="2000">
                <a:solidFill>
                  <a:srgbClr val="C00000"/>
                </a:solidFill>
                <a:latin typeface="Times New Roman" pitchFamily="18" charset="0"/>
              </a:rPr>
              <a:t>Rejected-A: 	IR, A</a:t>
            </a:r>
          </a:p>
          <a:p>
            <a:r>
              <a:rPr lang="en-US" sz="2000">
                <a:solidFill>
                  <a:srgbClr val="C00000"/>
                </a:solidFill>
                <a:latin typeface="Times New Roman" pitchFamily="18" charset="0"/>
              </a:rPr>
              <a:t>Rejected-B: 	IR, B</a:t>
            </a:r>
          </a:p>
          <a:p>
            <a:endParaRPr lang="en-US" sz="2000">
              <a:solidFill>
                <a:srgbClr val="000000"/>
              </a:solidFill>
              <a:latin typeface="Times New Roman" pitchFamily="18" charset="0"/>
            </a:endParaRPr>
          </a:p>
          <a:p>
            <a:r>
              <a:rPr lang="en-US" sz="2000">
                <a:solidFill>
                  <a:srgbClr val="000000"/>
                </a:solidFill>
                <a:latin typeface="Times New Roman" pitchFamily="18" charset="0"/>
              </a:rPr>
              <a:t>T</a:t>
            </a:r>
            <a:r>
              <a:rPr lang="en-US" sz="2000" baseline="-25000">
                <a:solidFill>
                  <a:srgbClr val="000000"/>
                </a:solidFill>
                <a:latin typeface="Times New Roman" pitchFamily="18" charset="0"/>
              </a:rPr>
              <a:t>IR</a:t>
            </a:r>
            <a:r>
              <a:rPr lang="en-US" sz="2000">
                <a:solidFill>
                  <a:srgbClr val="000000"/>
                </a:solidFill>
                <a:latin typeface="Times New Roman" pitchFamily="18" charset="0"/>
              </a:rPr>
              <a:t> = 6 days</a:t>
            </a:r>
          </a:p>
          <a:p>
            <a:r>
              <a:rPr lang="en-US" sz="2000">
                <a:solidFill>
                  <a:srgbClr val="000000"/>
                </a:solidFill>
                <a:latin typeface="Times New Roman" pitchFamily="18" charset="0"/>
              </a:rPr>
              <a:t>T</a:t>
            </a:r>
            <a:r>
              <a:rPr lang="en-US" sz="2000" baseline="-25000">
                <a:solidFill>
                  <a:srgbClr val="000000"/>
                </a:solidFill>
                <a:latin typeface="Times New Roman" pitchFamily="18" charset="0"/>
              </a:rPr>
              <a:t>A</a:t>
            </a:r>
            <a:r>
              <a:rPr lang="en-US" sz="2000">
                <a:solidFill>
                  <a:srgbClr val="000000"/>
                </a:solidFill>
                <a:latin typeface="Times New Roman" pitchFamily="18" charset="0"/>
              </a:rPr>
              <a:t> = 3 days</a:t>
            </a:r>
          </a:p>
          <a:p>
            <a:r>
              <a:rPr lang="en-US" sz="2000">
                <a:solidFill>
                  <a:srgbClr val="000000"/>
                </a:solidFill>
                <a:latin typeface="Times New Roman" pitchFamily="18" charset="0"/>
              </a:rPr>
              <a:t>T</a:t>
            </a:r>
            <a:r>
              <a:rPr lang="en-US" sz="2000" baseline="-25000">
                <a:solidFill>
                  <a:srgbClr val="000000"/>
                </a:solidFill>
                <a:latin typeface="Times New Roman" pitchFamily="18" charset="0"/>
              </a:rPr>
              <a:t>B</a:t>
            </a:r>
            <a:r>
              <a:rPr lang="en-US" sz="2000">
                <a:solidFill>
                  <a:srgbClr val="000000"/>
                </a:solidFill>
                <a:latin typeface="Times New Roman" pitchFamily="18" charset="0"/>
              </a:rPr>
              <a:t> = 18 days</a:t>
            </a:r>
          </a:p>
          <a:p>
            <a:endParaRPr lang="en-US" sz="2000">
              <a:solidFill>
                <a:srgbClr val="000000"/>
              </a:solidFill>
              <a:latin typeface="Times New Roman" pitchFamily="18" charset="0"/>
            </a:endParaRPr>
          </a:p>
          <a:p>
            <a:r>
              <a:rPr lang="en-US" sz="2000">
                <a:solidFill>
                  <a:srgbClr val="000000"/>
                </a:solidFill>
                <a:latin typeface="Times New Roman" pitchFamily="18" charset="0"/>
              </a:rPr>
              <a:t>We also need percentages of each of the five flow units</a:t>
            </a:r>
          </a:p>
        </p:txBody>
      </p:sp>
      <p:pic>
        <p:nvPicPr>
          <p:cNvPr id="12292" name="Picture 6"/>
          <p:cNvPicPr>
            <a:picLocks noChangeAspect="1" noChangeArrowheads="1"/>
          </p:cNvPicPr>
          <p:nvPr/>
        </p:nvPicPr>
        <p:blipFill>
          <a:blip r:embed="rId3" cstate="print"/>
          <a:srcRect/>
          <a:stretch>
            <a:fillRect/>
          </a:stretch>
        </p:blipFill>
        <p:spPr bwMode="auto">
          <a:xfrm>
            <a:off x="3790950" y="2932113"/>
            <a:ext cx="5272088" cy="2760662"/>
          </a:xfrm>
          <a:prstGeom prst="rect">
            <a:avLst/>
          </a:prstGeom>
          <a:noFill/>
          <a:ln w="9525" algn="ctr">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25697">
                                            <p:txEl>
                                              <p:pRg st="0" end="0"/>
                                            </p:txEl>
                                          </p:spTgt>
                                        </p:tgtEl>
                                        <p:attrNameLst>
                                          <p:attrName>style.visibility</p:attrName>
                                        </p:attrNameLst>
                                      </p:cBhvr>
                                      <p:to>
                                        <p:strVal val="visible"/>
                                      </p:to>
                                    </p:set>
                                    <p:animEffect transition="in" filter="dissolve">
                                      <p:cBhvr>
                                        <p:cTn id="7" dur="500"/>
                                        <p:tgtEl>
                                          <p:spTgt spid="6256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5697">
                                            <p:txEl>
                                              <p:pRg st="1" end="1"/>
                                            </p:txEl>
                                          </p:spTgt>
                                        </p:tgtEl>
                                        <p:attrNameLst>
                                          <p:attrName>style.visibility</p:attrName>
                                        </p:attrNameLst>
                                      </p:cBhvr>
                                      <p:to>
                                        <p:strVal val="visible"/>
                                      </p:to>
                                    </p:set>
                                    <p:animEffect transition="in" filter="dissolve">
                                      <p:cBhvr>
                                        <p:cTn id="12" dur="500"/>
                                        <p:tgtEl>
                                          <p:spTgt spid="6256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5697">
                                            <p:txEl>
                                              <p:pRg st="2" end="2"/>
                                            </p:txEl>
                                          </p:spTgt>
                                        </p:tgtEl>
                                        <p:attrNameLst>
                                          <p:attrName>style.visibility</p:attrName>
                                        </p:attrNameLst>
                                      </p:cBhvr>
                                      <p:to>
                                        <p:strVal val="visible"/>
                                      </p:to>
                                    </p:set>
                                    <p:animEffect transition="in" filter="dissolve">
                                      <p:cBhvr>
                                        <p:cTn id="17" dur="500"/>
                                        <p:tgtEl>
                                          <p:spTgt spid="6256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25697">
                                            <p:txEl>
                                              <p:pRg st="3" end="3"/>
                                            </p:txEl>
                                          </p:spTgt>
                                        </p:tgtEl>
                                        <p:attrNameLst>
                                          <p:attrName>style.visibility</p:attrName>
                                        </p:attrNameLst>
                                      </p:cBhvr>
                                      <p:to>
                                        <p:strVal val="visible"/>
                                      </p:to>
                                    </p:set>
                                    <p:animEffect transition="in" filter="dissolve">
                                      <p:cBhvr>
                                        <p:cTn id="22" dur="500"/>
                                        <p:tgtEl>
                                          <p:spTgt spid="62569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25697">
                                            <p:txEl>
                                              <p:pRg st="4" end="4"/>
                                            </p:txEl>
                                          </p:spTgt>
                                        </p:tgtEl>
                                        <p:attrNameLst>
                                          <p:attrName>style.visibility</p:attrName>
                                        </p:attrNameLst>
                                      </p:cBhvr>
                                      <p:to>
                                        <p:strVal val="visible"/>
                                      </p:to>
                                    </p:set>
                                    <p:animEffect transition="in" filter="dissolve">
                                      <p:cBhvr>
                                        <p:cTn id="27" dur="500"/>
                                        <p:tgtEl>
                                          <p:spTgt spid="62569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25697">
                                            <p:txEl>
                                              <p:pRg st="6" end="6"/>
                                            </p:txEl>
                                          </p:spTgt>
                                        </p:tgtEl>
                                        <p:attrNameLst>
                                          <p:attrName>style.visibility</p:attrName>
                                        </p:attrNameLst>
                                      </p:cBhvr>
                                      <p:to>
                                        <p:strVal val="visible"/>
                                      </p:to>
                                    </p:set>
                                    <p:animEffect transition="in" filter="dissolve">
                                      <p:cBhvr>
                                        <p:cTn id="32" dur="500"/>
                                        <p:tgtEl>
                                          <p:spTgt spid="62569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25697">
                                            <p:txEl>
                                              <p:pRg st="7" end="7"/>
                                            </p:txEl>
                                          </p:spTgt>
                                        </p:tgtEl>
                                        <p:attrNameLst>
                                          <p:attrName>style.visibility</p:attrName>
                                        </p:attrNameLst>
                                      </p:cBhvr>
                                      <p:to>
                                        <p:strVal val="visible"/>
                                      </p:to>
                                    </p:set>
                                    <p:animEffect transition="in" filter="dissolve">
                                      <p:cBhvr>
                                        <p:cTn id="37" dur="500"/>
                                        <p:tgtEl>
                                          <p:spTgt spid="62569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25697">
                                            <p:txEl>
                                              <p:pRg st="8" end="8"/>
                                            </p:txEl>
                                          </p:spTgt>
                                        </p:tgtEl>
                                        <p:attrNameLst>
                                          <p:attrName>style.visibility</p:attrName>
                                        </p:attrNameLst>
                                      </p:cBhvr>
                                      <p:to>
                                        <p:strVal val="visible"/>
                                      </p:to>
                                    </p:set>
                                    <p:animEffect transition="in" filter="dissolve">
                                      <p:cBhvr>
                                        <p:cTn id="42" dur="500"/>
                                        <p:tgtEl>
                                          <p:spTgt spid="62569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25697">
                                            <p:txEl>
                                              <p:pRg st="9" end="9"/>
                                            </p:txEl>
                                          </p:spTgt>
                                        </p:tgtEl>
                                        <p:attrNameLst>
                                          <p:attrName>style.visibility</p:attrName>
                                        </p:attrNameLst>
                                      </p:cBhvr>
                                      <p:to>
                                        <p:strVal val="visible"/>
                                      </p:to>
                                    </p:set>
                                    <p:animEffect transition="in" filter="dissolve">
                                      <p:cBhvr>
                                        <p:cTn id="47" dur="500"/>
                                        <p:tgtEl>
                                          <p:spTgt spid="625697">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25697">
                                            <p:txEl>
                                              <p:pRg st="10" end="10"/>
                                            </p:txEl>
                                          </p:spTgt>
                                        </p:tgtEl>
                                        <p:attrNameLst>
                                          <p:attrName>style.visibility</p:attrName>
                                        </p:attrNameLst>
                                      </p:cBhvr>
                                      <p:to>
                                        <p:strVal val="visible"/>
                                      </p:to>
                                    </p:set>
                                    <p:animEffect transition="in" filter="dissolve">
                                      <p:cBhvr>
                                        <p:cTn id="52" dur="500"/>
                                        <p:tgtEl>
                                          <p:spTgt spid="625697">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25697">
                                            <p:txEl>
                                              <p:pRg st="12" end="12"/>
                                            </p:txEl>
                                          </p:spTgt>
                                        </p:tgtEl>
                                        <p:attrNameLst>
                                          <p:attrName>style.visibility</p:attrName>
                                        </p:attrNameLst>
                                      </p:cBhvr>
                                      <p:to>
                                        <p:strVal val="visible"/>
                                      </p:to>
                                    </p:set>
                                    <p:animEffect transition="in" filter="dissolve">
                                      <p:cBhvr>
                                        <p:cTn id="57" dur="500"/>
                                        <p:tgtEl>
                                          <p:spTgt spid="625697">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25697">
                                            <p:txEl>
                                              <p:pRg st="13" end="13"/>
                                            </p:txEl>
                                          </p:spTgt>
                                        </p:tgtEl>
                                        <p:attrNameLst>
                                          <p:attrName>style.visibility</p:attrName>
                                        </p:attrNameLst>
                                      </p:cBhvr>
                                      <p:to>
                                        <p:strVal val="visible"/>
                                      </p:to>
                                    </p:set>
                                    <p:animEffect transition="in" filter="dissolve">
                                      <p:cBhvr>
                                        <p:cTn id="62" dur="500"/>
                                        <p:tgtEl>
                                          <p:spTgt spid="625697">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625697">
                                            <p:txEl>
                                              <p:pRg st="14" end="14"/>
                                            </p:txEl>
                                          </p:spTgt>
                                        </p:tgtEl>
                                        <p:attrNameLst>
                                          <p:attrName>style.visibility</p:attrName>
                                        </p:attrNameLst>
                                      </p:cBhvr>
                                      <p:to>
                                        <p:strVal val="visible"/>
                                      </p:to>
                                    </p:set>
                                    <p:animEffect transition="in" filter="dissolve">
                                      <p:cBhvr>
                                        <p:cTn id="67" dur="500"/>
                                        <p:tgtEl>
                                          <p:spTgt spid="625697">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625697">
                                            <p:txEl>
                                              <p:pRg st="16" end="16"/>
                                            </p:txEl>
                                          </p:spTgt>
                                        </p:tgtEl>
                                        <p:attrNameLst>
                                          <p:attrName>style.visibility</p:attrName>
                                        </p:attrNameLst>
                                      </p:cBhvr>
                                      <p:to>
                                        <p:strVal val="visible"/>
                                      </p:to>
                                    </p:set>
                                    <p:animEffect transition="in" filter="dissolve">
                                      <p:cBhvr>
                                        <p:cTn id="72" dur="500"/>
                                        <p:tgtEl>
                                          <p:spTgt spid="62569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69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15900" y="188913"/>
            <a:ext cx="8928100" cy="863600"/>
          </a:xfrm>
        </p:spPr>
        <p:txBody>
          <a:bodyPr/>
          <a:lstStyle/>
          <a:p>
            <a:pPr eaLnBrk="1" hangingPunct="1"/>
            <a:r>
              <a:rPr lang="en-US" smtClean="0"/>
              <a:t>New Process: Intermediate Probabilities </a:t>
            </a:r>
          </a:p>
        </p:txBody>
      </p:sp>
      <p:sp>
        <p:nvSpPr>
          <p:cNvPr id="13315" name="Text Box 3"/>
          <p:cNvSpPr txBox="1">
            <a:spLocks noChangeArrowheads="1"/>
          </p:cNvSpPr>
          <p:nvPr/>
        </p:nvSpPr>
        <p:spPr bwMode="auto">
          <a:xfrm>
            <a:off x="1584325" y="3341688"/>
            <a:ext cx="971550" cy="954087"/>
          </a:xfrm>
          <a:prstGeom prst="rect">
            <a:avLst/>
          </a:prstGeom>
          <a:noFill/>
          <a:ln w="38100" algn="ctr">
            <a:solidFill>
              <a:schemeClr val="tx1"/>
            </a:solidFill>
            <a:miter lim="800000"/>
            <a:headEnd/>
            <a:tailEnd/>
          </a:ln>
        </p:spPr>
        <p:txBody>
          <a:bodyPr wrap="none">
            <a:spAutoFit/>
          </a:bodyPr>
          <a:lstStyle/>
          <a:p>
            <a:r>
              <a:rPr lang="en-US"/>
              <a:t>Initial </a:t>
            </a:r>
          </a:p>
          <a:p>
            <a:r>
              <a:rPr lang="en-US"/>
              <a:t>Review</a:t>
            </a:r>
          </a:p>
          <a:p>
            <a:r>
              <a:rPr lang="en-US" b="1">
                <a:solidFill>
                  <a:srgbClr val="C71B4C"/>
                </a:solidFill>
              </a:rPr>
              <a:t>T = 6</a:t>
            </a:r>
          </a:p>
        </p:txBody>
      </p:sp>
      <p:sp>
        <p:nvSpPr>
          <p:cNvPr id="13316" name="Text Box 4"/>
          <p:cNvSpPr txBox="1">
            <a:spLocks noChangeArrowheads="1"/>
          </p:cNvSpPr>
          <p:nvPr/>
        </p:nvSpPr>
        <p:spPr bwMode="auto">
          <a:xfrm>
            <a:off x="3887788" y="1412875"/>
            <a:ext cx="1708150" cy="954088"/>
          </a:xfrm>
          <a:prstGeom prst="rect">
            <a:avLst/>
          </a:prstGeom>
          <a:noFill/>
          <a:ln w="38100" algn="ctr">
            <a:solidFill>
              <a:schemeClr val="tx1"/>
            </a:solidFill>
            <a:miter lim="800000"/>
            <a:headEnd/>
            <a:tailEnd/>
          </a:ln>
        </p:spPr>
        <p:txBody>
          <a:bodyPr wrap="none">
            <a:spAutoFit/>
          </a:bodyPr>
          <a:lstStyle/>
          <a:p>
            <a:r>
              <a:rPr lang="en-US"/>
              <a:t>Subprocess A </a:t>
            </a:r>
          </a:p>
          <a:p>
            <a:r>
              <a:rPr lang="en-US"/>
              <a:t>Review</a:t>
            </a:r>
          </a:p>
          <a:p>
            <a:r>
              <a:rPr lang="en-US" b="1">
                <a:solidFill>
                  <a:srgbClr val="C71B4C"/>
                </a:solidFill>
              </a:rPr>
              <a:t>T = 3</a:t>
            </a:r>
          </a:p>
        </p:txBody>
      </p:sp>
      <p:sp>
        <p:nvSpPr>
          <p:cNvPr id="13317" name="Text Box 5"/>
          <p:cNvSpPr txBox="1">
            <a:spLocks noChangeArrowheads="1"/>
          </p:cNvSpPr>
          <p:nvPr/>
        </p:nvSpPr>
        <p:spPr bwMode="auto">
          <a:xfrm>
            <a:off x="3979863" y="3284538"/>
            <a:ext cx="1708150" cy="954087"/>
          </a:xfrm>
          <a:prstGeom prst="rect">
            <a:avLst/>
          </a:prstGeom>
          <a:noFill/>
          <a:ln w="38100" algn="ctr">
            <a:solidFill>
              <a:schemeClr val="tx1"/>
            </a:solidFill>
            <a:miter lim="800000"/>
            <a:headEnd/>
            <a:tailEnd/>
          </a:ln>
        </p:spPr>
        <p:txBody>
          <a:bodyPr wrap="none">
            <a:spAutoFit/>
          </a:bodyPr>
          <a:lstStyle/>
          <a:p>
            <a:r>
              <a:rPr lang="en-US"/>
              <a:t>Subprocess B </a:t>
            </a:r>
          </a:p>
          <a:p>
            <a:r>
              <a:rPr lang="en-US"/>
              <a:t>Review</a:t>
            </a:r>
          </a:p>
          <a:p>
            <a:r>
              <a:rPr lang="en-US" b="1">
                <a:solidFill>
                  <a:srgbClr val="C71B4C"/>
                </a:solidFill>
              </a:rPr>
              <a:t>T = 18</a:t>
            </a:r>
          </a:p>
        </p:txBody>
      </p:sp>
      <p:sp>
        <p:nvSpPr>
          <p:cNvPr id="13318" name="Oval 6"/>
          <p:cNvSpPr>
            <a:spLocks noChangeArrowheads="1"/>
          </p:cNvSpPr>
          <p:nvPr/>
        </p:nvSpPr>
        <p:spPr bwMode="auto">
          <a:xfrm>
            <a:off x="6372225" y="1557338"/>
            <a:ext cx="1150938" cy="539750"/>
          </a:xfrm>
          <a:prstGeom prst="ellipse">
            <a:avLst/>
          </a:prstGeom>
          <a:noFill/>
          <a:ln w="38100" algn="ctr">
            <a:solidFill>
              <a:schemeClr val="tx1"/>
            </a:solidFill>
            <a:round/>
            <a:headEnd/>
            <a:tailEnd/>
          </a:ln>
        </p:spPr>
        <p:txBody>
          <a:bodyPr wrap="none" anchor="ctr"/>
          <a:lstStyle/>
          <a:p>
            <a:endParaRPr lang="en-US"/>
          </a:p>
        </p:txBody>
      </p:sp>
      <p:sp>
        <p:nvSpPr>
          <p:cNvPr id="13319" name="Text Box 7"/>
          <p:cNvSpPr txBox="1">
            <a:spLocks noChangeArrowheads="1"/>
          </p:cNvSpPr>
          <p:nvPr/>
        </p:nvSpPr>
        <p:spPr bwMode="auto">
          <a:xfrm>
            <a:off x="6407150" y="1649413"/>
            <a:ext cx="1136650" cy="366712"/>
          </a:xfrm>
          <a:prstGeom prst="rect">
            <a:avLst/>
          </a:prstGeom>
          <a:noFill/>
          <a:ln w="9525" algn="ctr">
            <a:noFill/>
            <a:miter lim="800000"/>
            <a:headEnd/>
            <a:tailEnd/>
          </a:ln>
        </p:spPr>
        <p:txBody>
          <a:bodyPr wrap="none">
            <a:spAutoFit/>
          </a:bodyPr>
          <a:lstStyle/>
          <a:p>
            <a:r>
              <a:rPr lang="en-US"/>
              <a:t>Accepted</a:t>
            </a:r>
          </a:p>
        </p:txBody>
      </p:sp>
      <p:sp>
        <p:nvSpPr>
          <p:cNvPr id="13320" name="Oval 8"/>
          <p:cNvSpPr>
            <a:spLocks noChangeArrowheads="1"/>
          </p:cNvSpPr>
          <p:nvPr/>
        </p:nvSpPr>
        <p:spPr bwMode="auto">
          <a:xfrm>
            <a:off x="6551613" y="4870450"/>
            <a:ext cx="1150937" cy="539750"/>
          </a:xfrm>
          <a:prstGeom prst="ellipse">
            <a:avLst/>
          </a:prstGeom>
          <a:noFill/>
          <a:ln w="38100" algn="ctr">
            <a:solidFill>
              <a:schemeClr val="tx1"/>
            </a:solidFill>
            <a:round/>
            <a:headEnd/>
            <a:tailEnd/>
          </a:ln>
        </p:spPr>
        <p:txBody>
          <a:bodyPr wrap="none" anchor="ctr"/>
          <a:lstStyle/>
          <a:p>
            <a:endParaRPr lang="en-US"/>
          </a:p>
        </p:txBody>
      </p:sp>
      <p:sp>
        <p:nvSpPr>
          <p:cNvPr id="13321" name="Text Box 9"/>
          <p:cNvSpPr txBox="1">
            <a:spLocks noChangeArrowheads="1"/>
          </p:cNvSpPr>
          <p:nvPr/>
        </p:nvSpPr>
        <p:spPr bwMode="auto">
          <a:xfrm>
            <a:off x="6586538" y="4926013"/>
            <a:ext cx="1085850" cy="366712"/>
          </a:xfrm>
          <a:prstGeom prst="rect">
            <a:avLst/>
          </a:prstGeom>
          <a:noFill/>
          <a:ln w="9525" algn="ctr">
            <a:noFill/>
            <a:miter lim="800000"/>
            <a:headEnd/>
            <a:tailEnd/>
          </a:ln>
        </p:spPr>
        <p:txBody>
          <a:bodyPr wrap="none">
            <a:spAutoFit/>
          </a:bodyPr>
          <a:lstStyle/>
          <a:p>
            <a:r>
              <a:rPr lang="en-US"/>
              <a:t>Rejected</a:t>
            </a:r>
          </a:p>
        </p:txBody>
      </p:sp>
      <p:sp>
        <p:nvSpPr>
          <p:cNvPr id="13322" name="Line 10"/>
          <p:cNvSpPr>
            <a:spLocks noChangeShapeType="1"/>
          </p:cNvSpPr>
          <p:nvPr/>
        </p:nvSpPr>
        <p:spPr bwMode="auto">
          <a:xfrm>
            <a:off x="358775" y="3789363"/>
            <a:ext cx="1189038" cy="0"/>
          </a:xfrm>
          <a:prstGeom prst="line">
            <a:avLst/>
          </a:prstGeom>
          <a:noFill/>
          <a:ln w="38100">
            <a:solidFill>
              <a:schemeClr val="tx1"/>
            </a:solidFill>
            <a:round/>
            <a:headEnd/>
            <a:tailEnd type="triangle" w="med" len="med"/>
          </a:ln>
        </p:spPr>
        <p:txBody>
          <a:bodyPr/>
          <a:lstStyle/>
          <a:p>
            <a:endParaRPr lang="en-US"/>
          </a:p>
        </p:txBody>
      </p:sp>
      <p:sp>
        <p:nvSpPr>
          <p:cNvPr id="13323" name="Text Box 11"/>
          <p:cNvSpPr txBox="1">
            <a:spLocks noChangeArrowheads="1"/>
          </p:cNvSpPr>
          <p:nvPr/>
        </p:nvSpPr>
        <p:spPr bwMode="auto">
          <a:xfrm>
            <a:off x="93663" y="3357563"/>
            <a:ext cx="768350" cy="366712"/>
          </a:xfrm>
          <a:prstGeom prst="rect">
            <a:avLst/>
          </a:prstGeom>
          <a:noFill/>
          <a:ln w="9525" algn="ctr">
            <a:noFill/>
            <a:miter lim="800000"/>
            <a:headEnd/>
            <a:tailEnd/>
          </a:ln>
        </p:spPr>
        <p:txBody>
          <a:bodyPr wrap="none">
            <a:spAutoFit/>
          </a:bodyPr>
          <a:lstStyle/>
          <a:p>
            <a:r>
              <a:rPr lang="en-US" b="1">
                <a:solidFill>
                  <a:srgbClr val="C71B4C"/>
                </a:solidFill>
              </a:rPr>
              <a:t>100%</a:t>
            </a:r>
          </a:p>
        </p:txBody>
      </p:sp>
      <p:sp>
        <p:nvSpPr>
          <p:cNvPr id="13324" name="Line 12"/>
          <p:cNvSpPr>
            <a:spLocks noChangeShapeType="1"/>
          </p:cNvSpPr>
          <p:nvPr/>
        </p:nvSpPr>
        <p:spPr bwMode="auto">
          <a:xfrm flipV="1">
            <a:off x="2592388" y="1844675"/>
            <a:ext cx="1295400" cy="1728788"/>
          </a:xfrm>
          <a:prstGeom prst="line">
            <a:avLst/>
          </a:prstGeom>
          <a:noFill/>
          <a:ln w="38100">
            <a:solidFill>
              <a:schemeClr val="tx1"/>
            </a:solidFill>
            <a:round/>
            <a:headEnd/>
            <a:tailEnd type="triangle" w="med" len="med"/>
          </a:ln>
        </p:spPr>
        <p:txBody>
          <a:bodyPr/>
          <a:lstStyle/>
          <a:p>
            <a:endParaRPr lang="en-US"/>
          </a:p>
        </p:txBody>
      </p:sp>
      <p:sp>
        <p:nvSpPr>
          <p:cNvPr id="13325" name="Line 13"/>
          <p:cNvSpPr>
            <a:spLocks noChangeShapeType="1"/>
          </p:cNvSpPr>
          <p:nvPr/>
        </p:nvSpPr>
        <p:spPr bwMode="auto">
          <a:xfrm flipV="1">
            <a:off x="2592388" y="3789363"/>
            <a:ext cx="1366837" cy="36512"/>
          </a:xfrm>
          <a:prstGeom prst="line">
            <a:avLst/>
          </a:prstGeom>
          <a:noFill/>
          <a:ln w="38100">
            <a:solidFill>
              <a:schemeClr val="tx1"/>
            </a:solidFill>
            <a:round/>
            <a:headEnd/>
            <a:tailEnd type="triangle" w="med" len="med"/>
          </a:ln>
        </p:spPr>
        <p:txBody>
          <a:bodyPr/>
          <a:lstStyle/>
          <a:p>
            <a:endParaRPr lang="en-US"/>
          </a:p>
        </p:txBody>
      </p:sp>
      <p:sp>
        <p:nvSpPr>
          <p:cNvPr id="13326" name="Line 14"/>
          <p:cNvSpPr>
            <a:spLocks noChangeShapeType="1"/>
          </p:cNvSpPr>
          <p:nvPr/>
        </p:nvSpPr>
        <p:spPr bwMode="auto">
          <a:xfrm flipV="1">
            <a:off x="4248150" y="5192713"/>
            <a:ext cx="2339975" cy="38100"/>
          </a:xfrm>
          <a:prstGeom prst="line">
            <a:avLst/>
          </a:prstGeom>
          <a:noFill/>
          <a:ln w="38100">
            <a:solidFill>
              <a:schemeClr val="tx1"/>
            </a:solidFill>
            <a:round/>
            <a:headEnd/>
            <a:tailEnd type="triangle" w="med" len="med"/>
          </a:ln>
        </p:spPr>
        <p:txBody>
          <a:bodyPr/>
          <a:lstStyle/>
          <a:p>
            <a:endParaRPr lang="en-US"/>
          </a:p>
        </p:txBody>
      </p:sp>
      <p:sp>
        <p:nvSpPr>
          <p:cNvPr id="13327" name="Line 15"/>
          <p:cNvSpPr>
            <a:spLocks noChangeShapeType="1"/>
          </p:cNvSpPr>
          <p:nvPr/>
        </p:nvSpPr>
        <p:spPr bwMode="auto">
          <a:xfrm>
            <a:off x="2555875" y="4113213"/>
            <a:ext cx="1692275" cy="1116012"/>
          </a:xfrm>
          <a:prstGeom prst="line">
            <a:avLst/>
          </a:prstGeom>
          <a:noFill/>
          <a:ln w="38100">
            <a:solidFill>
              <a:schemeClr val="tx1"/>
            </a:solidFill>
            <a:round/>
            <a:headEnd/>
            <a:tailEnd/>
          </a:ln>
        </p:spPr>
        <p:txBody>
          <a:bodyPr/>
          <a:lstStyle/>
          <a:p>
            <a:endParaRPr lang="en-US"/>
          </a:p>
        </p:txBody>
      </p:sp>
      <p:sp>
        <p:nvSpPr>
          <p:cNvPr id="13328" name="Text Box 16"/>
          <p:cNvSpPr txBox="1">
            <a:spLocks noChangeArrowheads="1"/>
          </p:cNvSpPr>
          <p:nvPr/>
        </p:nvSpPr>
        <p:spPr bwMode="auto">
          <a:xfrm>
            <a:off x="2447925" y="2744788"/>
            <a:ext cx="641350" cy="366712"/>
          </a:xfrm>
          <a:prstGeom prst="rect">
            <a:avLst/>
          </a:prstGeom>
          <a:noFill/>
          <a:ln w="9525" algn="ctr">
            <a:noFill/>
            <a:miter lim="800000"/>
            <a:headEnd/>
            <a:tailEnd/>
          </a:ln>
        </p:spPr>
        <p:txBody>
          <a:bodyPr wrap="none">
            <a:spAutoFit/>
          </a:bodyPr>
          <a:lstStyle/>
          <a:p>
            <a:r>
              <a:rPr lang="en-US"/>
              <a:t>25%</a:t>
            </a:r>
          </a:p>
        </p:txBody>
      </p:sp>
      <p:sp>
        <p:nvSpPr>
          <p:cNvPr id="13329" name="Text Box 17"/>
          <p:cNvSpPr txBox="1">
            <a:spLocks noChangeArrowheads="1"/>
          </p:cNvSpPr>
          <p:nvPr/>
        </p:nvSpPr>
        <p:spPr bwMode="auto">
          <a:xfrm>
            <a:off x="2851150" y="4070350"/>
            <a:ext cx="641350" cy="366713"/>
          </a:xfrm>
          <a:prstGeom prst="rect">
            <a:avLst/>
          </a:prstGeom>
          <a:noFill/>
          <a:ln w="9525" algn="ctr">
            <a:noFill/>
            <a:miter lim="800000"/>
            <a:headEnd/>
            <a:tailEnd/>
          </a:ln>
        </p:spPr>
        <p:txBody>
          <a:bodyPr wrap="none">
            <a:spAutoFit/>
          </a:bodyPr>
          <a:lstStyle/>
          <a:p>
            <a:r>
              <a:rPr lang="en-US"/>
              <a:t>50%</a:t>
            </a:r>
          </a:p>
        </p:txBody>
      </p:sp>
      <p:sp>
        <p:nvSpPr>
          <p:cNvPr id="13330" name="Text Box 18"/>
          <p:cNvSpPr txBox="1">
            <a:spLocks noChangeArrowheads="1"/>
          </p:cNvSpPr>
          <p:nvPr/>
        </p:nvSpPr>
        <p:spPr bwMode="auto">
          <a:xfrm>
            <a:off x="2771775" y="3494088"/>
            <a:ext cx="641350" cy="366712"/>
          </a:xfrm>
          <a:prstGeom prst="rect">
            <a:avLst/>
          </a:prstGeom>
          <a:noFill/>
          <a:ln w="9525" algn="ctr">
            <a:noFill/>
            <a:miter lim="800000"/>
            <a:headEnd/>
            <a:tailEnd/>
          </a:ln>
        </p:spPr>
        <p:txBody>
          <a:bodyPr wrap="none">
            <a:spAutoFit/>
          </a:bodyPr>
          <a:lstStyle/>
          <a:p>
            <a:r>
              <a:rPr lang="en-US"/>
              <a:t>25%</a:t>
            </a:r>
          </a:p>
        </p:txBody>
      </p:sp>
      <p:sp>
        <p:nvSpPr>
          <p:cNvPr id="13331" name="Line 19"/>
          <p:cNvSpPr>
            <a:spLocks noChangeShapeType="1"/>
          </p:cNvSpPr>
          <p:nvPr/>
        </p:nvSpPr>
        <p:spPr bwMode="auto">
          <a:xfrm flipV="1">
            <a:off x="5651500" y="1844675"/>
            <a:ext cx="684213" cy="3175"/>
          </a:xfrm>
          <a:prstGeom prst="line">
            <a:avLst/>
          </a:prstGeom>
          <a:noFill/>
          <a:ln w="38100">
            <a:solidFill>
              <a:schemeClr val="tx1"/>
            </a:solidFill>
            <a:round/>
            <a:headEnd/>
            <a:tailEnd type="triangle" w="med" len="med"/>
          </a:ln>
        </p:spPr>
        <p:txBody>
          <a:bodyPr/>
          <a:lstStyle/>
          <a:p>
            <a:endParaRPr lang="en-US"/>
          </a:p>
        </p:txBody>
      </p:sp>
      <p:sp>
        <p:nvSpPr>
          <p:cNvPr id="13332" name="Line 20"/>
          <p:cNvSpPr>
            <a:spLocks noChangeShapeType="1"/>
          </p:cNvSpPr>
          <p:nvPr/>
        </p:nvSpPr>
        <p:spPr bwMode="auto">
          <a:xfrm>
            <a:off x="5616575" y="2097088"/>
            <a:ext cx="1547813" cy="2736850"/>
          </a:xfrm>
          <a:prstGeom prst="line">
            <a:avLst/>
          </a:prstGeom>
          <a:noFill/>
          <a:ln w="38100">
            <a:solidFill>
              <a:schemeClr val="tx1"/>
            </a:solidFill>
            <a:round/>
            <a:headEnd/>
            <a:tailEnd type="triangle" w="med" len="med"/>
          </a:ln>
        </p:spPr>
        <p:txBody>
          <a:bodyPr/>
          <a:lstStyle/>
          <a:p>
            <a:endParaRPr lang="en-US"/>
          </a:p>
        </p:txBody>
      </p:sp>
      <p:sp>
        <p:nvSpPr>
          <p:cNvPr id="13333" name="Line 21"/>
          <p:cNvSpPr>
            <a:spLocks noChangeShapeType="1"/>
          </p:cNvSpPr>
          <p:nvPr/>
        </p:nvSpPr>
        <p:spPr bwMode="auto">
          <a:xfrm flipV="1">
            <a:off x="5688013" y="2097088"/>
            <a:ext cx="971550" cy="1728787"/>
          </a:xfrm>
          <a:prstGeom prst="line">
            <a:avLst/>
          </a:prstGeom>
          <a:noFill/>
          <a:ln w="38100">
            <a:solidFill>
              <a:schemeClr val="tx1"/>
            </a:solidFill>
            <a:round/>
            <a:headEnd/>
            <a:tailEnd type="triangle" w="med" len="med"/>
          </a:ln>
        </p:spPr>
        <p:txBody>
          <a:bodyPr/>
          <a:lstStyle/>
          <a:p>
            <a:endParaRPr lang="en-US"/>
          </a:p>
        </p:txBody>
      </p:sp>
      <p:sp>
        <p:nvSpPr>
          <p:cNvPr id="13334" name="Line 22"/>
          <p:cNvSpPr>
            <a:spLocks noChangeShapeType="1"/>
          </p:cNvSpPr>
          <p:nvPr/>
        </p:nvSpPr>
        <p:spPr bwMode="auto">
          <a:xfrm>
            <a:off x="5724525" y="3935413"/>
            <a:ext cx="1042988" cy="969962"/>
          </a:xfrm>
          <a:prstGeom prst="line">
            <a:avLst/>
          </a:prstGeom>
          <a:noFill/>
          <a:ln w="38100">
            <a:solidFill>
              <a:schemeClr val="tx1"/>
            </a:solidFill>
            <a:round/>
            <a:headEnd/>
            <a:tailEnd type="triangle" w="med" len="med"/>
          </a:ln>
        </p:spPr>
        <p:txBody>
          <a:bodyPr/>
          <a:lstStyle/>
          <a:p>
            <a:endParaRPr lang="en-US"/>
          </a:p>
        </p:txBody>
      </p:sp>
      <p:sp>
        <p:nvSpPr>
          <p:cNvPr id="13335" name="Text Box 23"/>
          <p:cNvSpPr txBox="1">
            <a:spLocks noChangeArrowheads="1"/>
          </p:cNvSpPr>
          <p:nvPr/>
        </p:nvSpPr>
        <p:spPr bwMode="auto">
          <a:xfrm>
            <a:off x="5616575" y="1449388"/>
            <a:ext cx="641350" cy="366712"/>
          </a:xfrm>
          <a:prstGeom prst="rect">
            <a:avLst/>
          </a:prstGeom>
          <a:noFill/>
          <a:ln w="9525" algn="ctr">
            <a:noFill/>
            <a:miter lim="800000"/>
            <a:headEnd/>
            <a:tailEnd/>
          </a:ln>
        </p:spPr>
        <p:txBody>
          <a:bodyPr wrap="none">
            <a:spAutoFit/>
          </a:bodyPr>
          <a:lstStyle/>
          <a:p>
            <a:r>
              <a:rPr lang="en-US"/>
              <a:t>70%</a:t>
            </a:r>
          </a:p>
        </p:txBody>
      </p:sp>
      <p:sp>
        <p:nvSpPr>
          <p:cNvPr id="13336" name="Text Box 24"/>
          <p:cNvSpPr txBox="1">
            <a:spLocks noChangeArrowheads="1"/>
          </p:cNvSpPr>
          <p:nvPr/>
        </p:nvSpPr>
        <p:spPr bwMode="auto">
          <a:xfrm>
            <a:off x="5694363" y="2060575"/>
            <a:ext cx="641350" cy="366713"/>
          </a:xfrm>
          <a:prstGeom prst="rect">
            <a:avLst/>
          </a:prstGeom>
          <a:noFill/>
          <a:ln w="9525" algn="ctr">
            <a:noFill/>
            <a:miter lim="800000"/>
            <a:headEnd/>
            <a:tailEnd/>
          </a:ln>
        </p:spPr>
        <p:txBody>
          <a:bodyPr wrap="none">
            <a:spAutoFit/>
          </a:bodyPr>
          <a:lstStyle/>
          <a:p>
            <a:r>
              <a:rPr lang="en-US"/>
              <a:t>30%</a:t>
            </a:r>
          </a:p>
        </p:txBody>
      </p:sp>
      <p:sp>
        <p:nvSpPr>
          <p:cNvPr id="13337" name="Text Box 25"/>
          <p:cNvSpPr txBox="1">
            <a:spLocks noChangeArrowheads="1"/>
          </p:cNvSpPr>
          <p:nvPr/>
        </p:nvSpPr>
        <p:spPr bwMode="auto">
          <a:xfrm>
            <a:off x="5875338" y="3860800"/>
            <a:ext cx="641350" cy="366713"/>
          </a:xfrm>
          <a:prstGeom prst="rect">
            <a:avLst/>
          </a:prstGeom>
          <a:noFill/>
          <a:ln w="9525" algn="ctr">
            <a:noFill/>
            <a:miter lim="800000"/>
            <a:headEnd/>
            <a:tailEnd/>
          </a:ln>
        </p:spPr>
        <p:txBody>
          <a:bodyPr wrap="none">
            <a:spAutoFit/>
          </a:bodyPr>
          <a:lstStyle/>
          <a:p>
            <a:r>
              <a:rPr lang="en-US"/>
              <a:t>90%</a:t>
            </a:r>
          </a:p>
        </p:txBody>
      </p:sp>
      <p:sp>
        <p:nvSpPr>
          <p:cNvPr id="13338" name="Text Box 26"/>
          <p:cNvSpPr txBox="1">
            <a:spLocks noChangeArrowheads="1"/>
          </p:cNvSpPr>
          <p:nvPr/>
        </p:nvSpPr>
        <p:spPr bwMode="auto">
          <a:xfrm>
            <a:off x="5508625" y="2925763"/>
            <a:ext cx="641350" cy="366712"/>
          </a:xfrm>
          <a:prstGeom prst="rect">
            <a:avLst/>
          </a:prstGeom>
          <a:noFill/>
          <a:ln w="9525" algn="ctr">
            <a:noFill/>
            <a:miter lim="800000"/>
            <a:headEnd/>
            <a:tailEnd/>
          </a:ln>
        </p:spPr>
        <p:txBody>
          <a:bodyPr wrap="none">
            <a:spAutoFit/>
          </a:bodyPr>
          <a:lstStyle/>
          <a:p>
            <a:r>
              <a:rPr lang="en-US"/>
              <a:t>10%</a:t>
            </a:r>
          </a:p>
        </p:txBody>
      </p:sp>
      <p:sp>
        <p:nvSpPr>
          <p:cNvPr id="13339" name="Line 27"/>
          <p:cNvSpPr>
            <a:spLocks noChangeShapeType="1"/>
          </p:cNvSpPr>
          <p:nvPr/>
        </p:nvSpPr>
        <p:spPr bwMode="auto">
          <a:xfrm flipV="1">
            <a:off x="7524750" y="1808163"/>
            <a:ext cx="1150938" cy="1587"/>
          </a:xfrm>
          <a:prstGeom prst="line">
            <a:avLst/>
          </a:prstGeom>
          <a:noFill/>
          <a:ln w="38100">
            <a:solidFill>
              <a:schemeClr val="tx1"/>
            </a:solidFill>
            <a:round/>
            <a:headEnd/>
            <a:tailEnd type="triangle" w="med" len="med"/>
          </a:ln>
        </p:spPr>
        <p:txBody>
          <a:bodyPr/>
          <a:lstStyle/>
          <a:p>
            <a:endParaRPr lang="en-US"/>
          </a:p>
        </p:txBody>
      </p:sp>
      <p:sp>
        <p:nvSpPr>
          <p:cNvPr id="13340" name="Line 28"/>
          <p:cNvSpPr>
            <a:spLocks noChangeShapeType="1"/>
          </p:cNvSpPr>
          <p:nvPr/>
        </p:nvSpPr>
        <p:spPr bwMode="auto">
          <a:xfrm flipV="1">
            <a:off x="7704138" y="5157788"/>
            <a:ext cx="1152525" cy="0"/>
          </a:xfrm>
          <a:prstGeom prst="line">
            <a:avLst/>
          </a:prstGeom>
          <a:noFill/>
          <a:ln w="38100">
            <a:solidFill>
              <a:schemeClr val="tx1"/>
            </a:solidFill>
            <a:round/>
            <a:headEnd/>
            <a:tailEnd type="triangle" w="med" len="med"/>
          </a:ln>
        </p:spPr>
        <p:txBody>
          <a:bodyPr/>
          <a:lstStyle/>
          <a:p>
            <a:endParaRPr lang="en-US"/>
          </a:p>
        </p:txBody>
      </p:sp>
      <p:sp>
        <p:nvSpPr>
          <p:cNvPr id="13341" name="Text Box 29"/>
          <p:cNvSpPr txBox="1">
            <a:spLocks noChangeArrowheads="1"/>
          </p:cNvSpPr>
          <p:nvPr/>
        </p:nvSpPr>
        <p:spPr bwMode="auto">
          <a:xfrm>
            <a:off x="8280400" y="4724400"/>
            <a:ext cx="641350" cy="366713"/>
          </a:xfrm>
          <a:prstGeom prst="rect">
            <a:avLst/>
          </a:prstGeom>
          <a:noFill/>
          <a:ln w="9525" algn="ctr">
            <a:noFill/>
            <a:miter lim="800000"/>
            <a:headEnd/>
            <a:tailEnd/>
          </a:ln>
        </p:spPr>
        <p:txBody>
          <a:bodyPr wrap="none">
            <a:spAutoFit/>
          </a:bodyPr>
          <a:lstStyle/>
          <a:p>
            <a:r>
              <a:rPr lang="en-US" b="1">
                <a:solidFill>
                  <a:srgbClr val="C71B4C"/>
                </a:solidFill>
              </a:rPr>
              <a:t>80%</a:t>
            </a:r>
          </a:p>
        </p:txBody>
      </p:sp>
      <p:sp>
        <p:nvSpPr>
          <p:cNvPr id="13342" name="Text Box 30"/>
          <p:cNvSpPr txBox="1">
            <a:spLocks noChangeArrowheads="1"/>
          </p:cNvSpPr>
          <p:nvPr/>
        </p:nvSpPr>
        <p:spPr bwMode="auto">
          <a:xfrm>
            <a:off x="8101013" y="1449388"/>
            <a:ext cx="641350" cy="366712"/>
          </a:xfrm>
          <a:prstGeom prst="rect">
            <a:avLst/>
          </a:prstGeom>
          <a:noFill/>
          <a:ln w="9525" algn="ctr">
            <a:noFill/>
            <a:miter lim="800000"/>
            <a:headEnd/>
            <a:tailEnd/>
          </a:ln>
        </p:spPr>
        <p:txBody>
          <a:bodyPr wrap="none">
            <a:spAutoFit/>
          </a:bodyPr>
          <a:lstStyle/>
          <a:p>
            <a:r>
              <a:rPr lang="en-US" b="1">
                <a:solidFill>
                  <a:srgbClr val="C71B4C"/>
                </a:solidFill>
              </a:rPr>
              <a:t>20%</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15900" y="188913"/>
            <a:ext cx="8928100" cy="863600"/>
          </a:xfrm>
        </p:spPr>
        <p:txBody>
          <a:bodyPr/>
          <a:lstStyle/>
          <a:p>
            <a:pPr eaLnBrk="1" hangingPunct="1"/>
            <a:r>
              <a:rPr lang="en-US" smtClean="0"/>
              <a:t>New Process: Intermediate Probabilities </a:t>
            </a:r>
          </a:p>
        </p:txBody>
      </p:sp>
      <p:grpSp>
        <p:nvGrpSpPr>
          <p:cNvPr id="14339" name="Group 31"/>
          <p:cNvGrpSpPr>
            <a:grpSpLocks/>
          </p:cNvGrpSpPr>
          <p:nvPr/>
        </p:nvGrpSpPr>
        <p:grpSpPr bwMode="auto">
          <a:xfrm>
            <a:off x="93663" y="1412875"/>
            <a:ext cx="8828087" cy="3997325"/>
            <a:chOff x="93663" y="1412875"/>
            <a:chExt cx="8828087" cy="3997325"/>
          </a:xfrm>
        </p:grpSpPr>
        <p:sp>
          <p:nvSpPr>
            <p:cNvPr id="14340" name="Text Box 3"/>
            <p:cNvSpPr txBox="1">
              <a:spLocks noChangeArrowheads="1"/>
            </p:cNvSpPr>
            <p:nvPr/>
          </p:nvSpPr>
          <p:spPr bwMode="auto">
            <a:xfrm>
              <a:off x="1584325" y="3341688"/>
              <a:ext cx="971550" cy="954087"/>
            </a:xfrm>
            <a:prstGeom prst="rect">
              <a:avLst/>
            </a:prstGeom>
            <a:noFill/>
            <a:ln w="38100" algn="ctr">
              <a:solidFill>
                <a:schemeClr val="tx1"/>
              </a:solidFill>
              <a:miter lim="800000"/>
              <a:headEnd/>
              <a:tailEnd/>
            </a:ln>
          </p:spPr>
          <p:txBody>
            <a:bodyPr wrap="none">
              <a:spAutoFit/>
            </a:bodyPr>
            <a:lstStyle/>
            <a:p>
              <a:r>
                <a:rPr lang="en-US"/>
                <a:t>Initial </a:t>
              </a:r>
            </a:p>
            <a:p>
              <a:r>
                <a:rPr lang="en-US"/>
                <a:t>Review</a:t>
              </a:r>
            </a:p>
            <a:p>
              <a:r>
                <a:rPr lang="en-US"/>
                <a:t>T = 6</a:t>
              </a:r>
            </a:p>
          </p:txBody>
        </p:sp>
        <p:sp>
          <p:nvSpPr>
            <p:cNvPr id="14341" name="Text Box 4"/>
            <p:cNvSpPr txBox="1">
              <a:spLocks noChangeArrowheads="1"/>
            </p:cNvSpPr>
            <p:nvPr/>
          </p:nvSpPr>
          <p:spPr bwMode="auto">
            <a:xfrm>
              <a:off x="3887788" y="1412875"/>
              <a:ext cx="1708150" cy="954088"/>
            </a:xfrm>
            <a:prstGeom prst="rect">
              <a:avLst/>
            </a:prstGeom>
            <a:noFill/>
            <a:ln w="38100" algn="ctr">
              <a:solidFill>
                <a:schemeClr val="tx1"/>
              </a:solidFill>
              <a:miter lim="800000"/>
              <a:headEnd/>
              <a:tailEnd/>
            </a:ln>
          </p:spPr>
          <p:txBody>
            <a:bodyPr wrap="none">
              <a:spAutoFit/>
            </a:bodyPr>
            <a:lstStyle/>
            <a:p>
              <a:r>
                <a:rPr lang="en-US"/>
                <a:t>Subprocess A </a:t>
              </a:r>
            </a:p>
            <a:p>
              <a:r>
                <a:rPr lang="en-US"/>
                <a:t>Review</a:t>
              </a:r>
            </a:p>
            <a:p>
              <a:r>
                <a:rPr lang="en-US"/>
                <a:t>T = 3</a:t>
              </a:r>
            </a:p>
          </p:txBody>
        </p:sp>
        <p:sp>
          <p:nvSpPr>
            <p:cNvPr id="14342" name="Text Box 5"/>
            <p:cNvSpPr txBox="1">
              <a:spLocks noChangeArrowheads="1"/>
            </p:cNvSpPr>
            <p:nvPr/>
          </p:nvSpPr>
          <p:spPr bwMode="auto">
            <a:xfrm>
              <a:off x="3979863" y="3284538"/>
              <a:ext cx="1708150" cy="954087"/>
            </a:xfrm>
            <a:prstGeom prst="rect">
              <a:avLst/>
            </a:prstGeom>
            <a:noFill/>
            <a:ln w="38100" algn="ctr">
              <a:solidFill>
                <a:schemeClr val="tx1"/>
              </a:solidFill>
              <a:miter lim="800000"/>
              <a:headEnd/>
              <a:tailEnd/>
            </a:ln>
          </p:spPr>
          <p:txBody>
            <a:bodyPr wrap="none">
              <a:spAutoFit/>
            </a:bodyPr>
            <a:lstStyle/>
            <a:p>
              <a:r>
                <a:rPr lang="en-US"/>
                <a:t>Subprocess B </a:t>
              </a:r>
            </a:p>
            <a:p>
              <a:r>
                <a:rPr lang="en-US"/>
                <a:t>Review</a:t>
              </a:r>
            </a:p>
            <a:p>
              <a:r>
                <a:rPr lang="en-US"/>
                <a:t>T = 18</a:t>
              </a:r>
            </a:p>
          </p:txBody>
        </p:sp>
        <p:sp>
          <p:nvSpPr>
            <p:cNvPr id="14343" name="Oval 6"/>
            <p:cNvSpPr>
              <a:spLocks noChangeArrowheads="1"/>
            </p:cNvSpPr>
            <p:nvPr/>
          </p:nvSpPr>
          <p:spPr bwMode="auto">
            <a:xfrm>
              <a:off x="6372225" y="1557338"/>
              <a:ext cx="1150938" cy="539750"/>
            </a:xfrm>
            <a:prstGeom prst="ellipse">
              <a:avLst/>
            </a:prstGeom>
            <a:noFill/>
            <a:ln w="38100" algn="ctr">
              <a:solidFill>
                <a:schemeClr val="tx1"/>
              </a:solidFill>
              <a:round/>
              <a:headEnd/>
              <a:tailEnd/>
            </a:ln>
          </p:spPr>
          <p:txBody>
            <a:bodyPr wrap="none" anchor="ctr"/>
            <a:lstStyle/>
            <a:p>
              <a:endParaRPr lang="en-US"/>
            </a:p>
          </p:txBody>
        </p:sp>
        <p:sp>
          <p:nvSpPr>
            <p:cNvPr id="14344" name="Text Box 7"/>
            <p:cNvSpPr txBox="1">
              <a:spLocks noChangeArrowheads="1"/>
            </p:cNvSpPr>
            <p:nvPr/>
          </p:nvSpPr>
          <p:spPr bwMode="auto">
            <a:xfrm>
              <a:off x="6407150" y="1649413"/>
              <a:ext cx="1136650" cy="366712"/>
            </a:xfrm>
            <a:prstGeom prst="rect">
              <a:avLst/>
            </a:prstGeom>
            <a:noFill/>
            <a:ln w="9525" algn="ctr">
              <a:noFill/>
              <a:miter lim="800000"/>
              <a:headEnd/>
              <a:tailEnd/>
            </a:ln>
          </p:spPr>
          <p:txBody>
            <a:bodyPr wrap="none">
              <a:spAutoFit/>
            </a:bodyPr>
            <a:lstStyle/>
            <a:p>
              <a:r>
                <a:rPr lang="en-US"/>
                <a:t>Accepted</a:t>
              </a:r>
            </a:p>
          </p:txBody>
        </p:sp>
        <p:sp>
          <p:nvSpPr>
            <p:cNvPr id="14345" name="Oval 8"/>
            <p:cNvSpPr>
              <a:spLocks noChangeArrowheads="1"/>
            </p:cNvSpPr>
            <p:nvPr/>
          </p:nvSpPr>
          <p:spPr bwMode="auto">
            <a:xfrm>
              <a:off x="6551613" y="4870450"/>
              <a:ext cx="1150937" cy="539750"/>
            </a:xfrm>
            <a:prstGeom prst="ellipse">
              <a:avLst/>
            </a:prstGeom>
            <a:noFill/>
            <a:ln w="38100" algn="ctr">
              <a:solidFill>
                <a:schemeClr val="tx1"/>
              </a:solidFill>
              <a:round/>
              <a:headEnd/>
              <a:tailEnd/>
            </a:ln>
          </p:spPr>
          <p:txBody>
            <a:bodyPr wrap="none" anchor="ctr"/>
            <a:lstStyle/>
            <a:p>
              <a:endParaRPr lang="en-US"/>
            </a:p>
          </p:txBody>
        </p:sp>
        <p:sp>
          <p:nvSpPr>
            <p:cNvPr id="14346" name="Text Box 9"/>
            <p:cNvSpPr txBox="1">
              <a:spLocks noChangeArrowheads="1"/>
            </p:cNvSpPr>
            <p:nvPr/>
          </p:nvSpPr>
          <p:spPr bwMode="auto">
            <a:xfrm>
              <a:off x="6586538" y="4926013"/>
              <a:ext cx="1085850" cy="366712"/>
            </a:xfrm>
            <a:prstGeom prst="rect">
              <a:avLst/>
            </a:prstGeom>
            <a:noFill/>
            <a:ln w="9525" algn="ctr">
              <a:noFill/>
              <a:miter lim="800000"/>
              <a:headEnd/>
              <a:tailEnd/>
            </a:ln>
          </p:spPr>
          <p:txBody>
            <a:bodyPr wrap="none">
              <a:spAutoFit/>
            </a:bodyPr>
            <a:lstStyle/>
            <a:p>
              <a:r>
                <a:rPr lang="en-US"/>
                <a:t>Rejected</a:t>
              </a:r>
            </a:p>
          </p:txBody>
        </p:sp>
        <p:sp>
          <p:nvSpPr>
            <p:cNvPr id="14347" name="Line 10"/>
            <p:cNvSpPr>
              <a:spLocks noChangeShapeType="1"/>
            </p:cNvSpPr>
            <p:nvPr/>
          </p:nvSpPr>
          <p:spPr bwMode="auto">
            <a:xfrm>
              <a:off x="358775" y="3789363"/>
              <a:ext cx="1189038" cy="0"/>
            </a:xfrm>
            <a:prstGeom prst="line">
              <a:avLst/>
            </a:prstGeom>
            <a:noFill/>
            <a:ln w="38100">
              <a:solidFill>
                <a:schemeClr val="tx1"/>
              </a:solidFill>
              <a:round/>
              <a:headEnd/>
              <a:tailEnd type="triangle" w="med" len="med"/>
            </a:ln>
          </p:spPr>
          <p:txBody>
            <a:bodyPr/>
            <a:lstStyle/>
            <a:p>
              <a:endParaRPr lang="en-US"/>
            </a:p>
          </p:txBody>
        </p:sp>
        <p:sp>
          <p:nvSpPr>
            <p:cNvPr id="14348" name="Text Box 11"/>
            <p:cNvSpPr txBox="1">
              <a:spLocks noChangeArrowheads="1"/>
            </p:cNvSpPr>
            <p:nvPr/>
          </p:nvSpPr>
          <p:spPr bwMode="auto">
            <a:xfrm>
              <a:off x="93663" y="3357563"/>
              <a:ext cx="768350" cy="366712"/>
            </a:xfrm>
            <a:prstGeom prst="rect">
              <a:avLst/>
            </a:prstGeom>
            <a:noFill/>
            <a:ln w="9525" algn="ctr">
              <a:noFill/>
              <a:miter lim="800000"/>
              <a:headEnd/>
              <a:tailEnd/>
            </a:ln>
          </p:spPr>
          <p:txBody>
            <a:bodyPr wrap="none">
              <a:spAutoFit/>
            </a:bodyPr>
            <a:lstStyle/>
            <a:p>
              <a:r>
                <a:rPr lang="en-US"/>
                <a:t>100%</a:t>
              </a:r>
            </a:p>
          </p:txBody>
        </p:sp>
        <p:sp>
          <p:nvSpPr>
            <p:cNvPr id="14349" name="Line 12"/>
            <p:cNvSpPr>
              <a:spLocks noChangeShapeType="1"/>
            </p:cNvSpPr>
            <p:nvPr/>
          </p:nvSpPr>
          <p:spPr bwMode="auto">
            <a:xfrm flipV="1">
              <a:off x="2592388" y="1844675"/>
              <a:ext cx="1295400" cy="1728788"/>
            </a:xfrm>
            <a:prstGeom prst="line">
              <a:avLst/>
            </a:prstGeom>
            <a:noFill/>
            <a:ln w="38100">
              <a:solidFill>
                <a:schemeClr val="tx1"/>
              </a:solidFill>
              <a:round/>
              <a:headEnd/>
              <a:tailEnd type="triangle" w="med" len="med"/>
            </a:ln>
          </p:spPr>
          <p:txBody>
            <a:bodyPr/>
            <a:lstStyle/>
            <a:p>
              <a:endParaRPr lang="en-US"/>
            </a:p>
          </p:txBody>
        </p:sp>
        <p:sp>
          <p:nvSpPr>
            <p:cNvPr id="14350" name="Line 13"/>
            <p:cNvSpPr>
              <a:spLocks noChangeShapeType="1"/>
            </p:cNvSpPr>
            <p:nvPr/>
          </p:nvSpPr>
          <p:spPr bwMode="auto">
            <a:xfrm flipV="1">
              <a:off x="2592388" y="3789363"/>
              <a:ext cx="1366837" cy="36512"/>
            </a:xfrm>
            <a:prstGeom prst="line">
              <a:avLst/>
            </a:prstGeom>
            <a:noFill/>
            <a:ln w="38100">
              <a:solidFill>
                <a:schemeClr val="tx1"/>
              </a:solidFill>
              <a:round/>
              <a:headEnd/>
              <a:tailEnd type="triangle" w="med" len="med"/>
            </a:ln>
          </p:spPr>
          <p:txBody>
            <a:bodyPr/>
            <a:lstStyle/>
            <a:p>
              <a:endParaRPr lang="en-US"/>
            </a:p>
          </p:txBody>
        </p:sp>
        <p:sp>
          <p:nvSpPr>
            <p:cNvPr id="14351" name="Line 14"/>
            <p:cNvSpPr>
              <a:spLocks noChangeShapeType="1"/>
            </p:cNvSpPr>
            <p:nvPr/>
          </p:nvSpPr>
          <p:spPr bwMode="auto">
            <a:xfrm flipV="1">
              <a:off x="4248150" y="5192713"/>
              <a:ext cx="2339975" cy="38100"/>
            </a:xfrm>
            <a:prstGeom prst="line">
              <a:avLst/>
            </a:prstGeom>
            <a:noFill/>
            <a:ln w="38100">
              <a:solidFill>
                <a:schemeClr val="tx1"/>
              </a:solidFill>
              <a:round/>
              <a:headEnd/>
              <a:tailEnd type="triangle" w="med" len="med"/>
            </a:ln>
          </p:spPr>
          <p:txBody>
            <a:bodyPr/>
            <a:lstStyle/>
            <a:p>
              <a:endParaRPr lang="en-US"/>
            </a:p>
          </p:txBody>
        </p:sp>
        <p:sp>
          <p:nvSpPr>
            <p:cNvPr id="14352" name="Line 15"/>
            <p:cNvSpPr>
              <a:spLocks noChangeShapeType="1"/>
            </p:cNvSpPr>
            <p:nvPr/>
          </p:nvSpPr>
          <p:spPr bwMode="auto">
            <a:xfrm>
              <a:off x="2555875" y="4113213"/>
              <a:ext cx="1692275" cy="1116012"/>
            </a:xfrm>
            <a:prstGeom prst="line">
              <a:avLst/>
            </a:prstGeom>
            <a:noFill/>
            <a:ln w="38100">
              <a:solidFill>
                <a:schemeClr val="tx1"/>
              </a:solidFill>
              <a:round/>
              <a:headEnd/>
              <a:tailEnd/>
            </a:ln>
          </p:spPr>
          <p:txBody>
            <a:bodyPr/>
            <a:lstStyle/>
            <a:p>
              <a:endParaRPr lang="en-US"/>
            </a:p>
          </p:txBody>
        </p:sp>
        <p:sp>
          <p:nvSpPr>
            <p:cNvPr id="14353" name="Text Box 16"/>
            <p:cNvSpPr txBox="1">
              <a:spLocks noChangeArrowheads="1"/>
            </p:cNvSpPr>
            <p:nvPr/>
          </p:nvSpPr>
          <p:spPr bwMode="auto">
            <a:xfrm>
              <a:off x="2447925" y="2744788"/>
              <a:ext cx="641350" cy="366712"/>
            </a:xfrm>
            <a:prstGeom prst="rect">
              <a:avLst/>
            </a:prstGeom>
            <a:noFill/>
            <a:ln w="9525" algn="ctr">
              <a:noFill/>
              <a:miter lim="800000"/>
              <a:headEnd/>
              <a:tailEnd/>
            </a:ln>
          </p:spPr>
          <p:txBody>
            <a:bodyPr wrap="none">
              <a:spAutoFit/>
            </a:bodyPr>
            <a:lstStyle/>
            <a:p>
              <a:r>
                <a:rPr lang="en-US">
                  <a:solidFill>
                    <a:srgbClr val="1B5B2C"/>
                  </a:solidFill>
                </a:rPr>
                <a:t>25%</a:t>
              </a:r>
            </a:p>
          </p:txBody>
        </p:sp>
        <p:sp>
          <p:nvSpPr>
            <p:cNvPr id="14354" name="Text Box 17"/>
            <p:cNvSpPr txBox="1">
              <a:spLocks noChangeArrowheads="1"/>
            </p:cNvSpPr>
            <p:nvPr/>
          </p:nvSpPr>
          <p:spPr bwMode="auto">
            <a:xfrm>
              <a:off x="2851150" y="4070350"/>
              <a:ext cx="641350" cy="366713"/>
            </a:xfrm>
            <a:prstGeom prst="rect">
              <a:avLst/>
            </a:prstGeom>
            <a:noFill/>
            <a:ln w="9525" algn="ctr">
              <a:noFill/>
              <a:miter lim="800000"/>
              <a:headEnd/>
              <a:tailEnd/>
            </a:ln>
          </p:spPr>
          <p:txBody>
            <a:bodyPr wrap="none">
              <a:spAutoFit/>
            </a:bodyPr>
            <a:lstStyle/>
            <a:p>
              <a:r>
                <a:rPr lang="en-US">
                  <a:solidFill>
                    <a:srgbClr val="C71B4C"/>
                  </a:solidFill>
                </a:rPr>
                <a:t>50%</a:t>
              </a:r>
            </a:p>
          </p:txBody>
        </p:sp>
        <p:sp>
          <p:nvSpPr>
            <p:cNvPr id="14355" name="Text Box 18"/>
            <p:cNvSpPr txBox="1">
              <a:spLocks noChangeArrowheads="1"/>
            </p:cNvSpPr>
            <p:nvPr/>
          </p:nvSpPr>
          <p:spPr bwMode="auto">
            <a:xfrm>
              <a:off x="2771775" y="3494088"/>
              <a:ext cx="641350" cy="366712"/>
            </a:xfrm>
            <a:prstGeom prst="rect">
              <a:avLst/>
            </a:prstGeom>
            <a:noFill/>
            <a:ln w="9525" algn="ctr">
              <a:noFill/>
              <a:miter lim="800000"/>
              <a:headEnd/>
              <a:tailEnd/>
            </a:ln>
          </p:spPr>
          <p:txBody>
            <a:bodyPr wrap="none">
              <a:spAutoFit/>
            </a:bodyPr>
            <a:lstStyle/>
            <a:p>
              <a:r>
                <a:rPr lang="en-US"/>
                <a:t>25%</a:t>
              </a:r>
            </a:p>
          </p:txBody>
        </p:sp>
        <p:sp>
          <p:nvSpPr>
            <p:cNvPr id="14356" name="Line 19"/>
            <p:cNvSpPr>
              <a:spLocks noChangeShapeType="1"/>
            </p:cNvSpPr>
            <p:nvPr/>
          </p:nvSpPr>
          <p:spPr bwMode="auto">
            <a:xfrm flipV="1">
              <a:off x="5651500" y="1844675"/>
              <a:ext cx="684213" cy="3175"/>
            </a:xfrm>
            <a:prstGeom prst="line">
              <a:avLst/>
            </a:prstGeom>
            <a:noFill/>
            <a:ln w="38100">
              <a:solidFill>
                <a:schemeClr val="tx1"/>
              </a:solidFill>
              <a:round/>
              <a:headEnd/>
              <a:tailEnd type="triangle" w="med" len="med"/>
            </a:ln>
          </p:spPr>
          <p:txBody>
            <a:bodyPr/>
            <a:lstStyle/>
            <a:p>
              <a:endParaRPr lang="en-US"/>
            </a:p>
          </p:txBody>
        </p:sp>
        <p:sp>
          <p:nvSpPr>
            <p:cNvPr id="14357" name="Line 20"/>
            <p:cNvSpPr>
              <a:spLocks noChangeShapeType="1"/>
            </p:cNvSpPr>
            <p:nvPr/>
          </p:nvSpPr>
          <p:spPr bwMode="auto">
            <a:xfrm>
              <a:off x="5616575" y="2097088"/>
              <a:ext cx="1547813" cy="2736850"/>
            </a:xfrm>
            <a:prstGeom prst="line">
              <a:avLst/>
            </a:prstGeom>
            <a:noFill/>
            <a:ln w="38100">
              <a:solidFill>
                <a:schemeClr val="tx1"/>
              </a:solidFill>
              <a:round/>
              <a:headEnd/>
              <a:tailEnd type="triangle" w="med" len="med"/>
            </a:ln>
          </p:spPr>
          <p:txBody>
            <a:bodyPr/>
            <a:lstStyle/>
            <a:p>
              <a:endParaRPr lang="en-US"/>
            </a:p>
          </p:txBody>
        </p:sp>
        <p:sp>
          <p:nvSpPr>
            <p:cNvPr id="14358" name="Line 21"/>
            <p:cNvSpPr>
              <a:spLocks noChangeShapeType="1"/>
            </p:cNvSpPr>
            <p:nvPr/>
          </p:nvSpPr>
          <p:spPr bwMode="auto">
            <a:xfrm flipV="1">
              <a:off x="5688013" y="2097088"/>
              <a:ext cx="971550" cy="1728787"/>
            </a:xfrm>
            <a:prstGeom prst="line">
              <a:avLst/>
            </a:prstGeom>
            <a:noFill/>
            <a:ln w="38100">
              <a:solidFill>
                <a:schemeClr val="tx1"/>
              </a:solidFill>
              <a:round/>
              <a:headEnd/>
              <a:tailEnd type="triangle" w="med" len="med"/>
            </a:ln>
          </p:spPr>
          <p:txBody>
            <a:bodyPr/>
            <a:lstStyle/>
            <a:p>
              <a:endParaRPr lang="en-US"/>
            </a:p>
          </p:txBody>
        </p:sp>
        <p:sp>
          <p:nvSpPr>
            <p:cNvPr id="14359" name="Line 22"/>
            <p:cNvSpPr>
              <a:spLocks noChangeShapeType="1"/>
            </p:cNvSpPr>
            <p:nvPr/>
          </p:nvSpPr>
          <p:spPr bwMode="auto">
            <a:xfrm>
              <a:off x="5724525" y="3935413"/>
              <a:ext cx="1042988" cy="969962"/>
            </a:xfrm>
            <a:prstGeom prst="line">
              <a:avLst/>
            </a:prstGeom>
            <a:noFill/>
            <a:ln w="38100">
              <a:solidFill>
                <a:schemeClr val="tx1"/>
              </a:solidFill>
              <a:round/>
              <a:headEnd/>
              <a:tailEnd type="triangle" w="med" len="med"/>
            </a:ln>
          </p:spPr>
          <p:txBody>
            <a:bodyPr/>
            <a:lstStyle/>
            <a:p>
              <a:endParaRPr lang="en-US"/>
            </a:p>
          </p:txBody>
        </p:sp>
        <p:sp>
          <p:nvSpPr>
            <p:cNvPr id="14360" name="Text Box 23"/>
            <p:cNvSpPr txBox="1">
              <a:spLocks noChangeArrowheads="1"/>
            </p:cNvSpPr>
            <p:nvPr/>
          </p:nvSpPr>
          <p:spPr bwMode="auto">
            <a:xfrm>
              <a:off x="5616575" y="1449388"/>
              <a:ext cx="831850" cy="366712"/>
            </a:xfrm>
            <a:prstGeom prst="rect">
              <a:avLst/>
            </a:prstGeom>
            <a:noFill/>
            <a:ln w="9525" algn="ctr">
              <a:noFill/>
              <a:miter lim="800000"/>
              <a:headEnd/>
              <a:tailEnd/>
            </a:ln>
          </p:spPr>
          <p:txBody>
            <a:bodyPr wrap="none">
              <a:spAutoFit/>
            </a:bodyPr>
            <a:lstStyle/>
            <a:p>
              <a:r>
                <a:rPr lang="en-US">
                  <a:solidFill>
                    <a:srgbClr val="1B5B2C"/>
                  </a:solidFill>
                </a:rPr>
                <a:t>17.5%</a:t>
              </a:r>
            </a:p>
          </p:txBody>
        </p:sp>
        <p:sp>
          <p:nvSpPr>
            <p:cNvPr id="14361" name="Text Box 24"/>
            <p:cNvSpPr txBox="1">
              <a:spLocks noChangeArrowheads="1"/>
            </p:cNvSpPr>
            <p:nvPr/>
          </p:nvSpPr>
          <p:spPr bwMode="auto">
            <a:xfrm>
              <a:off x="5694363" y="2060575"/>
              <a:ext cx="704850" cy="366713"/>
            </a:xfrm>
            <a:prstGeom prst="rect">
              <a:avLst/>
            </a:prstGeom>
            <a:noFill/>
            <a:ln w="9525" algn="ctr">
              <a:noFill/>
              <a:miter lim="800000"/>
              <a:headEnd/>
              <a:tailEnd/>
            </a:ln>
          </p:spPr>
          <p:txBody>
            <a:bodyPr wrap="none">
              <a:spAutoFit/>
            </a:bodyPr>
            <a:lstStyle/>
            <a:p>
              <a:r>
                <a:rPr lang="en-US">
                  <a:solidFill>
                    <a:srgbClr val="C71B4C"/>
                  </a:solidFill>
                </a:rPr>
                <a:t>7.5%</a:t>
              </a:r>
            </a:p>
          </p:txBody>
        </p:sp>
        <p:sp>
          <p:nvSpPr>
            <p:cNvPr id="14362" name="Text Box 25"/>
            <p:cNvSpPr txBox="1">
              <a:spLocks noChangeArrowheads="1"/>
            </p:cNvSpPr>
            <p:nvPr/>
          </p:nvSpPr>
          <p:spPr bwMode="auto">
            <a:xfrm>
              <a:off x="5875338" y="3860800"/>
              <a:ext cx="831850" cy="366713"/>
            </a:xfrm>
            <a:prstGeom prst="rect">
              <a:avLst/>
            </a:prstGeom>
            <a:noFill/>
            <a:ln w="9525" algn="ctr">
              <a:noFill/>
              <a:miter lim="800000"/>
              <a:headEnd/>
              <a:tailEnd/>
            </a:ln>
          </p:spPr>
          <p:txBody>
            <a:bodyPr wrap="none">
              <a:spAutoFit/>
            </a:bodyPr>
            <a:lstStyle/>
            <a:p>
              <a:r>
                <a:rPr lang="en-US">
                  <a:solidFill>
                    <a:srgbClr val="C71B4C"/>
                  </a:solidFill>
                </a:rPr>
                <a:t>22.5%</a:t>
              </a:r>
            </a:p>
          </p:txBody>
        </p:sp>
        <p:sp>
          <p:nvSpPr>
            <p:cNvPr id="14363" name="Text Box 26"/>
            <p:cNvSpPr txBox="1">
              <a:spLocks noChangeArrowheads="1"/>
            </p:cNvSpPr>
            <p:nvPr/>
          </p:nvSpPr>
          <p:spPr bwMode="auto">
            <a:xfrm>
              <a:off x="5435600" y="2925763"/>
              <a:ext cx="704850" cy="366712"/>
            </a:xfrm>
            <a:prstGeom prst="rect">
              <a:avLst/>
            </a:prstGeom>
            <a:noFill/>
            <a:ln w="9525" algn="ctr">
              <a:noFill/>
              <a:miter lim="800000"/>
              <a:headEnd/>
              <a:tailEnd/>
            </a:ln>
          </p:spPr>
          <p:txBody>
            <a:bodyPr wrap="none">
              <a:spAutoFit/>
            </a:bodyPr>
            <a:lstStyle/>
            <a:p>
              <a:r>
                <a:rPr lang="en-US">
                  <a:solidFill>
                    <a:srgbClr val="1B5B2C"/>
                  </a:solidFill>
                </a:rPr>
                <a:t>2.5%</a:t>
              </a:r>
            </a:p>
          </p:txBody>
        </p:sp>
        <p:sp>
          <p:nvSpPr>
            <p:cNvPr id="14364" name="Line 27"/>
            <p:cNvSpPr>
              <a:spLocks noChangeShapeType="1"/>
            </p:cNvSpPr>
            <p:nvPr/>
          </p:nvSpPr>
          <p:spPr bwMode="auto">
            <a:xfrm flipV="1">
              <a:off x="7524750" y="1808163"/>
              <a:ext cx="1150938" cy="1587"/>
            </a:xfrm>
            <a:prstGeom prst="line">
              <a:avLst/>
            </a:prstGeom>
            <a:noFill/>
            <a:ln w="38100">
              <a:solidFill>
                <a:schemeClr val="tx1"/>
              </a:solidFill>
              <a:round/>
              <a:headEnd/>
              <a:tailEnd type="triangle" w="med" len="med"/>
            </a:ln>
          </p:spPr>
          <p:txBody>
            <a:bodyPr/>
            <a:lstStyle/>
            <a:p>
              <a:endParaRPr lang="en-US"/>
            </a:p>
          </p:txBody>
        </p:sp>
        <p:sp>
          <p:nvSpPr>
            <p:cNvPr id="14365" name="Line 28"/>
            <p:cNvSpPr>
              <a:spLocks noChangeShapeType="1"/>
            </p:cNvSpPr>
            <p:nvPr/>
          </p:nvSpPr>
          <p:spPr bwMode="auto">
            <a:xfrm flipV="1">
              <a:off x="7704138" y="5157788"/>
              <a:ext cx="1152525" cy="0"/>
            </a:xfrm>
            <a:prstGeom prst="line">
              <a:avLst/>
            </a:prstGeom>
            <a:noFill/>
            <a:ln w="38100">
              <a:solidFill>
                <a:schemeClr val="tx1"/>
              </a:solidFill>
              <a:round/>
              <a:headEnd/>
              <a:tailEnd type="triangle" w="med" len="med"/>
            </a:ln>
          </p:spPr>
          <p:txBody>
            <a:bodyPr/>
            <a:lstStyle/>
            <a:p>
              <a:endParaRPr lang="en-US"/>
            </a:p>
          </p:txBody>
        </p:sp>
        <p:sp>
          <p:nvSpPr>
            <p:cNvPr id="14366" name="Text Box 29"/>
            <p:cNvSpPr txBox="1">
              <a:spLocks noChangeArrowheads="1"/>
            </p:cNvSpPr>
            <p:nvPr/>
          </p:nvSpPr>
          <p:spPr bwMode="auto">
            <a:xfrm>
              <a:off x="8280400" y="4724400"/>
              <a:ext cx="641350" cy="366713"/>
            </a:xfrm>
            <a:prstGeom prst="rect">
              <a:avLst/>
            </a:prstGeom>
            <a:noFill/>
            <a:ln w="9525" algn="ctr">
              <a:noFill/>
              <a:miter lim="800000"/>
              <a:headEnd/>
              <a:tailEnd/>
            </a:ln>
          </p:spPr>
          <p:txBody>
            <a:bodyPr wrap="none">
              <a:spAutoFit/>
            </a:bodyPr>
            <a:lstStyle/>
            <a:p>
              <a:r>
                <a:rPr lang="en-US" b="1">
                  <a:solidFill>
                    <a:srgbClr val="C71B4C"/>
                  </a:solidFill>
                </a:rPr>
                <a:t>80%</a:t>
              </a:r>
            </a:p>
          </p:txBody>
        </p:sp>
        <p:sp>
          <p:nvSpPr>
            <p:cNvPr id="14367" name="Text Box 30"/>
            <p:cNvSpPr txBox="1">
              <a:spLocks noChangeArrowheads="1"/>
            </p:cNvSpPr>
            <p:nvPr/>
          </p:nvSpPr>
          <p:spPr bwMode="auto">
            <a:xfrm>
              <a:off x="8101013" y="1449388"/>
              <a:ext cx="641350" cy="366712"/>
            </a:xfrm>
            <a:prstGeom prst="rect">
              <a:avLst/>
            </a:prstGeom>
            <a:noFill/>
            <a:ln w="9525" algn="ctr">
              <a:noFill/>
              <a:miter lim="800000"/>
              <a:headEnd/>
              <a:tailEnd/>
            </a:ln>
          </p:spPr>
          <p:txBody>
            <a:bodyPr wrap="none">
              <a:spAutoFit/>
            </a:bodyPr>
            <a:lstStyle/>
            <a:p>
              <a:r>
                <a:rPr lang="en-US" b="1">
                  <a:solidFill>
                    <a:srgbClr val="1B5B2C"/>
                  </a:solidFill>
                </a:rPr>
                <a:t>20%</a:t>
              </a:r>
            </a:p>
          </p:txBody>
        </p:sp>
        <p:sp>
          <p:nvSpPr>
            <p:cNvPr id="14368" name="Text Box 31"/>
            <p:cNvSpPr txBox="1">
              <a:spLocks noChangeArrowheads="1"/>
            </p:cNvSpPr>
            <p:nvPr/>
          </p:nvSpPr>
          <p:spPr bwMode="auto">
            <a:xfrm>
              <a:off x="5940425" y="4797425"/>
              <a:ext cx="641350" cy="366713"/>
            </a:xfrm>
            <a:prstGeom prst="rect">
              <a:avLst/>
            </a:prstGeom>
            <a:noFill/>
            <a:ln w="9525" algn="ctr">
              <a:noFill/>
              <a:miter lim="800000"/>
              <a:headEnd/>
              <a:tailEnd/>
            </a:ln>
          </p:spPr>
          <p:txBody>
            <a:bodyPr wrap="none">
              <a:spAutoFit/>
            </a:bodyPr>
            <a:lstStyle/>
            <a:p>
              <a:r>
                <a:rPr lang="en-US">
                  <a:solidFill>
                    <a:srgbClr val="C71B4C"/>
                  </a:solidFill>
                </a:rPr>
                <a:t>50%</a:t>
              </a:r>
            </a:p>
          </p:txBody>
        </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6"/>
          <p:cNvPicPr>
            <a:picLocks noChangeAspect="1" noChangeArrowheads="1"/>
          </p:cNvPicPr>
          <p:nvPr/>
        </p:nvPicPr>
        <p:blipFill>
          <a:blip r:embed="rId3" cstate="print"/>
          <a:srcRect/>
          <a:stretch>
            <a:fillRect/>
          </a:stretch>
        </p:blipFill>
        <p:spPr bwMode="auto">
          <a:xfrm>
            <a:off x="5611813" y="1639888"/>
            <a:ext cx="3524250" cy="1266825"/>
          </a:xfrm>
          <a:prstGeom prst="rect">
            <a:avLst/>
          </a:prstGeom>
          <a:noFill/>
          <a:ln w="9525" algn="ctr">
            <a:noFill/>
            <a:miter lim="800000"/>
            <a:headEnd/>
            <a:tailEnd/>
          </a:ln>
        </p:spPr>
      </p:pic>
      <p:sp>
        <p:nvSpPr>
          <p:cNvPr id="15363" name="Rectangle 2"/>
          <p:cNvSpPr>
            <a:spLocks noGrp="1" noChangeArrowheads="1"/>
          </p:cNvSpPr>
          <p:nvPr>
            <p:ph type="title"/>
          </p:nvPr>
        </p:nvSpPr>
        <p:spPr>
          <a:xfrm>
            <a:off x="215900" y="188913"/>
            <a:ext cx="8928100" cy="863600"/>
          </a:xfrm>
        </p:spPr>
        <p:txBody>
          <a:bodyPr/>
          <a:lstStyle/>
          <a:p>
            <a:pPr eaLnBrk="1" hangingPunct="1"/>
            <a:r>
              <a:rPr lang="en-US" smtClean="0"/>
              <a:t>Flow Time of the Accepted Applications</a:t>
            </a:r>
          </a:p>
        </p:txBody>
      </p:sp>
      <p:sp>
        <p:nvSpPr>
          <p:cNvPr id="633859" name="Text Box 3"/>
          <p:cNvSpPr txBox="1">
            <a:spLocks noChangeArrowheads="1"/>
          </p:cNvSpPr>
          <p:nvPr/>
        </p:nvSpPr>
        <p:spPr bwMode="auto">
          <a:xfrm>
            <a:off x="287338" y="1292225"/>
            <a:ext cx="8605837" cy="5078413"/>
          </a:xfrm>
          <a:prstGeom prst="rect">
            <a:avLst/>
          </a:prstGeom>
          <a:noFill/>
          <a:ln w="9525" algn="ctr">
            <a:noFill/>
            <a:miter lim="800000"/>
            <a:headEnd/>
            <a:tailEnd/>
          </a:ln>
        </p:spPr>
        <p:txBody>
          <a:bodyPr>
            <a:spAutoFit/>
          </a:bodyPr>
          <a:lstStyle/>
          <a:p>
            <a:pPr eaLnBrk="0" hangingPunct="0">
              <a:lnSpc>
                <a:spcPct val="90000"/>
              </a:lnSpc>
              <a:spcBef>
                <a:spcPct val="20000"/>
              </a:spcBef>
              <a:buClr>
                <a:srgbClr val="000000"/>
              </a:buClr>
              <a:buSzPct val="80000"/>
              <a:buFont typeface="Wingdings" pitchFamily="2" charset="2"/>
              <a:buNone/>
            </a:pPr>
            <a:r>
              <a:rPr lang="en-US" sz="2000">
                <a:solidFill>
                  <a:srgbClr val="000000"/>
                </a:solidFill>
                <a:latin typeface="Times New Roman" pitchFamily="18" charset="0"/>
              </a:rPr>
              <a:t>Under the Original  Process – the average time spent by an application in the process is 15 days (approved or rejected)</a:t>
            </a:r>
          </a:p>
          <a:p>
            <a:pPr eaLnBrk="0" hangingPunct="0">
              <a:lnSpc>
                <a:spcPct val="90000"/>
              </a:lnSpc>
              <a:spcBef>
                <a:spcPct val="20000"/>
              </a:spcBef>
              <a:buClr>
                <a:srgbClr val="000000"/>
              </a:buClr>
              <a:buSzPct val="80000"/>
              <a:buFont typeface="Wingdings" pitchFamily="2" charset="2"/>
              <a:buNone/>
            </a:pPr>
            <a:endParaRPr lang="en-US" sz="2000">
              <a:solidFill>
                <a:srgbClr val="000000"/>
              </a:solidFill>
              <a:latin typeface="Times New Roman" pitchFamily="18" charset="0"/>
            </a:endParaRPr>
          </a:p>
          <a:p>
            <a:pPr eaLnBrk="0" hangingPunct="0">
              <a:lnSpc>
                <a:spcPct val="90000"/>
              </a:lnSpc>
              <a:spcBef>
                <a:spcPct val="20000"/>
              </a:spcBef>
              <a:buClr>
                <a:srgbClr val="000000"/>
              </a:buClr>
              <a:buSzPct val="80000"/>
              <a:buFont typeface="Wingdings" pitchFamily="2" charset="2"/>
              <a:buNone/>
            </a:pPr>
            <a:r>
              <a:rPr lang="en-US" sz="2000">
                <a:solidFill>
                  <a:srgbClr val="000000"/>
                </a:solidFill>
                <a:latin typeface="Times New Roman" pitchFamily="18" charset="0"/>
              </a:rPr>
              <a:t>In the new process: </a:t>
            </a:r>
          </a:p>
          <a:p>
            <a:pPr eaLnBrk="0" hangingPunct="0">
              <a:lnSpc>
                <a:spcPct val="90000"/>
              </a:lnSpc>
              <a:spcBef>
                <a:spcPct val="20000"/>
              </a:spcBef>
              <a:buClr>
                <a:srgbClr val="000000"/>
              </a:buClr>
              <a:buSzPct val="80000"/>
              <a:buFont typeface="Wingdings" pitchFamily="2" charset="2"/>
              <a:buNone/>
            </a:pPr>
            <a:r>
              <a:rPr lang="en-US" sz="2000">
                <a:solidFill>
                  <a:srgbClr val="000000"/>
                </a:solidFill>
                <a:latin typeface="Times New Roman" pitchFamily="18" charset="0"/>
              </a:rPr>
              <a:t>On average, how long does it take to approve an applicant? </a:t>
            </a:r>
          </a:p>
          <a:p>
            <a:pPr eaLnBrk="0" hangingPunct="0">
              <a:lnSpc>
                <a:spcPct val="90000"/>
              </a:lnSpc>
              <a:spcBef>
                <a:spcPct val="20000"/>
              </a:spcBef>
              <a:buClr>
                <a:srgbClr val="000000"/>
              </a:buClr>
              <a:buSzPct val="80000"/>
              <a:buFont typeface="Wingdings" pitchFamily="2" charset="2"/>
              <a:buNone/>
            </a:pPr>
            <a:r>
              <a:rPr lang="en-US" sz="2000">
                <a:solidFill>
                  <a:srgbClr val="000000"/>
                </a:solidFill>
                <a:latin typeface="Times New Roman" pitchFamily="18" charset="0"/>
              </a:rPr>
              <a:t>On average, how long does it take to reject an applicant? </a:t>
            </a:r>
          </a:p>
          <a:p>
            <a:pPr lvl="1" eaLnBrk="0" hangingPunct="0">
              <a:lnSpc>
                <a:spcPct val="90000"/>
              </a:lnSpc>
              <a:spcBef>
                <a:spcPct val="20000"/>
              </a:spcBef>
              <a:buClr>
                <a:srgbClr val="000000"/>
              </a:buClr>
              <a:buFont typeface="Times New Roman" pitchFamily="18" charset="0"/>
              <a:buNone/>
            </a:pPr>
            <a:endParaRPr lang="en-US" sz="2000">
              <a:solidFill>
                <a:srgbClr val="000000"/>
              </a:solidFill>
              <a:latin typeface="Times New Roman" pitchFamily="18" charset="0"/>
            </a:endParaRPr>
          </a:p>
          <a:p>
            <a:r>
              <a:rPr lang="en-US" sz="2000">
                <a:solidFill>
                  <a:srgbClr val="009900"/>
                </a:solidFill>
                <a:latin typeface="Times New Roman" pitchFamily="18" charset="0"/>
              </a:rPr>
              <a:t>Accepted-A: IR, A   </a:t>
            </a:r>
            <a:r>
              <a:rPr lang="en-US" sz="2000">
                <a:solidFill>
                  <a:srgbClr val="009900"/>
                </a:solidFill>
                <a:latin typeface="Times New Roman" pitchFamily="18" charset="0"/>
                <a:sym typeface="Wingdings" pitchFamily="2" charset="2"/>
              </a:rPr>
              <a:t> </a:t>
            </a:r>
            <a:r>
              <a:rPr lang="en-US" sz="2000">
                <a:solidFill>
                  <a:srgbClr val="009900"/>
                </a:solidFill>
                <a:latin typeface="Times New Roman" pitchFamily="18" charset="0"/>
              </a:rPr>
              <a:t>Accepted-A(</a:t>
            </a:r>
            <a:r>
              <a:rPr lang="en-US" sz="2000">
                <a:solidFill>
                  <a:srgbClr val="009900"/>
                </a:solidFill>
                <a:latin typeface="Times New Roman" pitchFamily="18" charset="0"/>
                <a:sym typeface="Wingdings" pitchFamily="2" charset="2"/>
              </a:rPr>
              <a:t>T</a:t>
            </a:r>
            <a:r>
              <a:rPr lang="en-US" sz="2000">
                <a:solidFill>
                  <a:srgbClr val="009900"/>
                </a:solidFill>
                <a:latin typeface="Times New Roman" pitchFamily="18" charset="0"/>
              </a:rPr>
              <a:t>) = 6 + 3 = 9 	</a:t>
            </a:r>
            <a:r>
              <a:rPr lang="en-US" sz="2000">
                <a:solidFill>
                  <a:srgbClr val="009900"/>
                </a:solidFill>
                <a:latin typeface="Times New Roman" pitchFamily="18" charset="0"/>
                <a:sym typeface="Wingdings" pitchFamily="2" charset="2"/>
              </a:rPr>
              <a:t></a:t>
            </a:r>
            <a:r>
              <a:rPr lang="en-US">
                <a:solidFill>
                  <a:srgbClr val="009900"/>
                </a:solidFill>
                <a:sym typeface="Wingdings" pitchFamily="2" charset="2"/>
              </a:rPr>
              <a:t> </a:t>
            </a:r>
            <a:r>
              <a:rPr lang="en-US" sz="2000">
                <a:solidFill>
                  <a:srgbClr val="009900"/>
                </a:solidFill>
                <a:latin typeface="Times New Roman" pitchFamily="18" charset="0"/>
                <a:sym typeface="Wingdings" pitchFamily="2" charset="2"/>
              </a:rPr>
              <a:t>Accepted-A(%) = 17.5 </a:t>
            </a:r>
            <a:endParaRPr lang="en-US" sz="2000">
              <a:solidFill>
                <a:srgbClr val="009900"/>
              </a:solidFill>
              <a:latin typeface="Times New Roman" pitchFamily="18" charset="0"/>
            </a:endParaRPr>
          </a:p>
          <a:p>
            <a:r>
              <a:rPr lang="en-US" sz="2000">
                <a:solidFill>
                  <a:srgbClr val="009900"/>
                </a:solidFill>
                <a:latin typeface="Times New Roman" pitchFamily="18" charset="0"/>
              </a:rPr>
              <a:t>Accepted-B: IR, B   </a:t>
            </a:r>
            <a:r>
              <a:rPr lang="en-US" sz="2000">
                <a:solidFill>
                  <a:srgbClr val="009900"/>
                </a:solidFill>
                <a:latin typeface="Times New Roman" pitchFamily="18" charset="0"/>
                <a:sym typeface="Wingdings" pitchFamily="2" charset="2"/>
              </a:rPr>
              <a:t> </a:t>
            </a:r>
            <a:r>
              <a:rPr lang="en-US" sz="2000">
                <a:solidFill>
                  <a:srgbClr val="009900"/>
                </a:solidFill>
                <a:latin typeface="Times New Roman" pitchFamily="18" charset="0"/>
              </a:rPr>
              <a:t>Accepted-B(</a:t>
            </a:r>
            <a:r>
              <a:rPr lang="en-US" sz="2000">
                <a:solidFill>
                  <a:srgbClr val="009900"/>
                </a:solidFill>
                <a:latin typeface="Times New Roman" pitchFamily="18" charset="0"/>
                <a:sym typeface="Wingdings" pitchFamily="2" charset="2"/>
              </a:rPr>
              <a:t>T</a:t>
            </a:r>
            <a:r>
              <a:rPr lang="en-US" sz="2000">
                <a:solidFill>
                  <a:srgbClr val="009900"/>
                </a:solidFill>
                <a:latin typeface="Times New Roman" pitchFamily="18" charset="0"/>
              </a:rPr>
              <a:t>) = 6 + 18 = 24 	</a:t>
            </a:r>
            <a:r>
              <a:rPr lang="en-US" sz="2000">
                <a:solidFill>
                  <a:srgbClr val="009900"/>
                </a:solidFill>
                <a:latin typeface="Times New Roman" pitchFamily="18" charset="0"/>
                <a:sym typeface="Wingdings" pitchFamily="2" charset="2"/>
              </a:rPr>
              <a:t> Accepted-A(%) = 2.5 </a:t>
            </a:r>
          </a:p>
          <a:p>
            <a:endParaRPr lang="en-US" sz="2000">
              <a:solidFill>
                <a:srgbClr val="009900"/>
              </a:solidFill>
              <a:latin typeface="Times New Roman" pitchFamily="18" charset="0"/>
              <a:sym typeface="Wingdings" pitchFamily="2" charset="2"/>
            </a:endParaRPr>
          </a:p>
          <a:p>
            <a:r>
              <a:rPr lang="en-US" sz="2000">
                <a:solidFill>
                  <a:srgbClr val="009900"/>
                </a:solidFill>
                <a:latin typeface="Times New Roman" pitchFamily="18" charset="0"/>
                <a:sym typeface="Wingdings" pitchFamily="2" charset="2"/>
              </a:rPr>
              <a:t>Average Flow time of an accepted application =</a:t>
            </a:r>
          </a:p>
          <a:p>
            <a:r>
              <a:rPr lang="en-US" sz="2000">
                <a:solidFill>
                  <a:srgbClr val="009900"/>
                </a:solidFill>
                <a:latin typeface="Times New Roman" pitchFamily="18" charset="0"/>
                <a:sym typeface="Wingdings" pitchFamily="2" charset="2"/>
              </a:rPr>
              <a:t>[0.175(9)+0.025(24)]/(0.175+.025)  =  10.875</a:t>
            </a:r>
          </a:p>
          <a:p>
            <a:endParaRPr lang="en-US" sz="2000">
              <a:solidFill>
                <a:srgbClr val="009900"/>
              </a:solidFill>
              <a:latin typeface="Times New Roman" pitchFamily="18" charset="0"/>
              <a:sym typeface="Wingdings" pitchFamily="2" charset="2"/>
            </a:endParaRPr>
          </a:p>
          <a:p>
            <a:pPr eaLnBrk="0" hangingPunct="0">
              <a:lnSpc>
                <a:spcPct val="90000"/>
              </a:lnSpc>
              <a:spcBef>
                <a:spcPct val="20000"/>
              </a:spcBef>
              <a:buClr>
                <a:srgbClr val="000000"/>
              </a:buClr>
              <a:buSzPct val="80000"/>
              <a:buFont typeface="Wingdings" pitchFamily="2" charset="2"/>
              <a:buNone/>
            </a:pPr>
            <a:r>
              <a:rPr lang="en-US" sz="2000">
                <a:solidFill>
                  <a:srgbClr val="000000"/>
                </a:solidFill>
                <a:latin typeface="Times New Roman" pitchFamily="18" charset="0"/>
              </a:rPr>
              <a:t>In the new process, the average flow time has been reduced from 15 to 11.25. </a:t>
            </a:r>
            <a:br>
              <a:rPr lang="en-US" sz="2000">
                <a:solidFill>
                  <a:srgbClr val="000000"/>
                </a:solidFill>
                <a:latin typeface="Times New Roman" pitchFamily="18" charset="0"/>
              </a:rPr>
            </a:br>
            <a:r>
              <a:rPr lang="en-US" sz="2000">
                <a:solidFill>
                  <a:srgbClr val="000000"/>
                </a:solidFill>
                <a:latin typeface="Times New Roman" pitchFamily="18" charset="0"/>
              </a:rPr>
              <a:t>In addition, the flow time of accepted applications has been reduced to 10.875. That is what the firm really cares about, the flow time of the accepted applications.</a:t>
            </a:r>
          </a:p>
        </p:txBody>
      </p:sp>
      <p:sp>
        <p:nvSpPr>
          <p:cNvPr id="15365" name="Rectangle 4"/>
          <p:cNvSpPr>
            <a:spLocks noChangeArrowheads="1"/>
          </p:cNvSpPr>
          <p:nvPr/>
        </p:nvSpPr>
        <p:spPr bwMode="auto">
          <a:xfrm>
            <a:off x="0" y="0"/>
            <a:ext cx="9144000" cy="457200"/>
          </a:xfrm>
          <a:prstGeom prst="rect">
            <a:avLst/>
          </a:prstGeom>
          <a:noFill/>
          <a:ln w="9525" algn="ctr">
            <a:noFill/>
            <a:miter lim="800000"/>
            <a:headEnd/>
            <a:tailEnd/>
          </a:ln>
        </p:spPr>
        <p:txBody>
          <a:bodyPr wrap="none" anchor="ctr">
            <a:spAutoFit/>
          </a:bodyPr>
          <a:lstStyle/>
          <a:p>
            <a:pPr eaLnBrk="0" hangingPunct="0"/>
            <a:r>
              <a:rPr lang="en-US" sz="1000">
                <a:latin typeface="Arial Unicode MS" pitchFamily="34" charset="-128"/>
                <a:ea typeface="Calibri" pitchFamily="34" charset="0"/>
                <a:cs typeface="Courier New" pitchFamily="49" charset="0"/>
              </a:rPr>
              <a:t>fa09.som416.01-c@csun.edu </a:t>
            </a:r>
            <a:r>
              <a:rPr lang="en-US" sz="1000">
                <a:latin typeface="Courier New" pitchFamily="49" charset="0"/>
                <a:ea typeface="Calibri" pitchFamily="34" charset="0"/>
                <a:cs typeface="Courier New" pitchFamily="49" charset="0"/>
              </a:rPr>
              <a:t>  </a:t>
            </a:r>
            <a:r>
              <a:rPr lang="en-US" sz="1000">
                <a:latin typeface="Arial Unicode MS" pitchFamily="34" charset="-128"/>
                <a:ea typeface="Calibri" pitchFamily="34" charset="0"/>
                <a:cs typeface="Courier New" pitchFamily="49" charset="0"/>
              </a:rPr>
              <a:t> </a:t>
            </a:r>
            <a:endParaRPr lang="en-US">
              <a:ea typeface="Calibri" pitchFamily="34" charset="0"/>
              <a:cs typeface="Courier New" pitchFamily="49" charset="0"/>
            </a:endParaRPr>
          </a:p>
        </p:txBody>
      </p:sp>
      <p:sp>
        <p:nvSpPr>
          <p:cNvPr id="15366" name="Rectangle 5"/>
          <p:cNvSpPr>
            <a:spLocks noChangeArrowheads="1"/>
          </p:cNvSpPr>
          <p:nvPr/>
        </p:nvSpPr>
        <p:spPr bwMode="auto">
          <a:xfrm>
            <a:off x="0" y="0"/>
            <a:ext cx="9144000" cy="457200"/>
          </a:xfrm>
          <a:prstGeom prst="rect">
            <a:avLst/>
          </a:prstGeom>
          <a:noFill/>
          <a:ln w="9525" algn="ctr">
            <a:noFill/>
            <a:miter lim="800000"/>
            <a:headEnd/>
            <a:tailEnd/>
          </a:ln>
        </p:spPr>
        <p:txBody>
          <a:bodyPr wrap="none" anchor="ctr">
            <a:spAutoFit/>
          </a:bodyPr>
          <a:lstStyle/>
          <a:p>
            <a:pPr eaLnBrk="0" hangingPunct="0"/>
            <a:r>
              <a:rPr lang="en-US" sz="1000">
                <a:latin typeface="Arial Unicode MS" pitchFamily="34" charset="-128"/>
                <a:ea typeface="Calibri" pitchFamily="34" charset="0"/>
                <a:cs typeface="Courier New" pitchFamily="49" charset="0"/>
              </a:rPr>
              <a:t>fa09.som416.01-c@csun.edu </a:t>
            </a:r>
            <a:r>
              <a:rPr lang="en-US" sz="1000">
                <a:latin typeface="Courier New" pitchFamily="49" charset="0"/>
                <a:ea typeface="Calibri" pitchFamily="34" charset="0"/>
                <a:cs typeface="Courier New" pitchFamily="49" charset="0"/>
              </a:rPr>
              <a:t>  </a:t>
            </a:r>
            <a:r>
              <a:rPr lang="en-US" sz="1000">
                <a:latin typeface="Arial Unicode MS" pitchFamily="34" charset="-128"/>
                <a:ea typeface="Calibri" pitchFamily="34" charset="0"/>
                <a:cs typeface="Courier New" pitchFamily="49" charset="0"/>
              </a:rPr>
              <a:t> </a:t>
            </a:r>
            <a:endParaRPr lang="en-US">
              <a:ea typeface="Calibri" pitchFamily="34" charset="0"/>
              <a:cs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33859">
                                            <p:txEl>
                                              <p:pRg st="0" end="0"/>
                                            </p:txEl>
                                          </p:spTgt>
                                        </p:tgtEl>
                                        <p:attrNameLst>
                                          <p:attrName>style.visibility</p:attrName>
                                        </p:attrNameLst>
                                      </p:cBhvr>
                                      <p:to>
                                        <p:strVal val="visible"/>
                                      </p:to>
                                    </p:set>
                                    <p:animEffect transition="in" filter="dissolve">
                                      <p:cBhvr>
                                        <p:cTn id="7" dur="500"/>
                                        <p:tgtEl>
                                          <p:spTgt spid="6338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33859">
                                            <p:txEl>
                                              <p:pRg st="2" end="2"/>
                                            </p:txEl>
                                          </p:spTgt>
                                        </p:tgtEl>
                                        <p:attrNameLst>
                                          <p:attrName>style.visibility</p:attrName>
                                        </p:attrNameLst>
                                      </p:cBhvr>
                                      <p:to>
                                        <p:strVal val="visible"/>
                                      </p:to>
                                    </p:set>
                                    <p:animEffect transition="in" filter="dissolve">
                                      <p:cBhvr>
                                        <p:cTn id="12" dur="500"/>
                                        <p:tgtEl>
                                          <p:spTgt spid="6338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33859">
                                            <p:txEl>
                                              <p:pRg st="3" end="3"/>
                                            </p:txEl>
                                          </p:spTgt>
                                        </p:tgtEl>
                                        <p:attrNameLst>
                                          <p:attrName>style.visibility</p:attrName>
                                        </p:attrNameLst>
                                      </p:cBhvr>
                                      <p:to>
                                        <p:strVal val="visible"/>
                                      </p:to>
                                    </p:set>
                                    <p:animEffect transition="in" filter="dissolve">
                                      <p:cBhvr>
                                        <p:cTn id="17" dur="500"/>
                                        <p:tgtEl>
                                          <p:spTgt spid="63385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33859">
                                            <p:txEl>
                                              <p:pRg st="4" end="4"/>
                                            </p:txEl>
                                          </p:spTgt>
                                        </p:tgtEl>
                                        <p:attrNameLst>
                                          <p:attrName>style.visibility</p:attrName>
                                        </p:attrNameLst>
                                      </p:cBhvr>
                                      <p:to>
                                        <p:strVal val="visible"/>
                                      </p:to>
                                    </p:set>
                                    <p:animEffect transition="in" filter="dissolve">
                                      <p:cBhvr>
                                        <p:cTn id="22" dur="500"/>
                                        <p:tgtEl>
                                          <p:spTgt spid="63385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33859">
                                            <p:txEl>
                                              <p:pRg st="6" end="6"/>
                                            </p:txEl>
                                          </p:spTgt>
                                        </p:tgtEl>
                                        <p:attrNameLst>
                                          <p:attrName>style.visibility</p:attrName>
                                        </p:attrNameLst>
                                      </p:cBhvr>
                                      <p:to>
                                        <p:strVal val="visible"/>
                                      </p:to>
                                    </p:set>
                                    <p:animEffect transition="in" filter="dissolve">
                                      <p:cBhvr>
                                        <p:cTn id="27" dur="500"/>
                                        <p:tgtEl>
                                          <p:spTgt spid="63385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33859">
                                            <p:txEl>
                                              <p:pRg st="7" end="7"/>
                                            </p:txEl>
                                          </p:spTgt>
                                        </p:tgtEl>
                                        <p:attrNameLst>
                                          <p:attrName>style.visibility</p:attrName>
                                        </p:attrNameLst>
                                      </p:cBhvr>
                                      <p:to>
                                        <p:strVal val="visible"/>
                                      </p:to>
                                    </p:set>
                                    <p:animEffect transition="in" filter="dissolve">
                                      <p:cBhvr>
                                        <p:cTn id="32" dur="500"/>
                                        <p:tgtEl>
                                          <p:spTgt spid="63385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33859">
                                            <p:txEl>
                                              <p:pRg st="9" end="9"/>
                                            </p:txEl>
                                          </p:spTgt>
                                        </p:tgtEl>
                                        <p:attrNameLst>
                                          <p:attrName>style.visibility</p:attrName>
                                        </p:attrNameLst>
                                      </p:cBhvr>
                                      <p:to>
                                        <p:strVal val="visible"/>
                                      </p:to>
                                    </p:set>
                                    <p:animEffect transition="in" filter="dissolve">
                                      <p:cBhvr>
                                        <p:cTn id="37" dur="500"/>
                                        <p:tgtEl>
                                          <p:spTgt spid="633859">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33859">
                                            <p:txEl>
                                              <p:pRg st="10" end="10"/>
                                            </p:txEl>
                                          </p:spTgt>
                                        </p:tgtEl>
                                        <p:attrNameLst>
                                          <p:attrName>style.visibility</p:attrName>
                                        </p:attrNameLst>
                                      </p:cBhvr>
                                      <p:to>
                                        <p:strVal val="visible"/>
                                      </p:to>
                                    </p:set>
                                    <p:animEffect transition="in" filter="dissolve">
                                      <p:cBhvr>
                                        <p:cTn id="42" dur="500"/>
                                        <p:tgtEl>
                                          <p:spTgt spid="633859">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33859">
                                            <p:txEl>
                                              <p:pRg st="12" end="12"/>
                                            </p:txEl>
                                          </p:spTgt>
                                        </p:tgtEl>
                                        <p:attrNameLst>
                                          <p:attrName>style.visibility</p:attrName>
                                        </p:attrNameLst>
                                      </p:cBhvr>
                                      <p:to>
                                        <p:strVal val="visible"/>
                                      </p:to>
                                    </p:set>
                                    <p:animEffect transition="in" filter="dissolve">
                                      <p:cBhvr>
                                        <p:cTn id="47" dur="500"/>
                                        <p:tgtEl>
                                          <p:spTgt spid="63385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85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5900" y="188913"/>
            <a:ext cx="8928100" cy="863600"/>
          </a:xfrm>
        </p:spPr>
        <p:txBody>
          <a:bodyPr/>
          <a:lstStyle/>
          <a:p>
            <a:pPr eaLnBrk="1" hangingPunct="1"/>
            <a:r>
              <a:rPr lang="en-US" smtClean="0"/>
              <a:t>Flow Time of Rejected Applications</a:t>
            </a:r>
          </a:p>
        </p:txBody>
      </p:sp>
      <p:sp>
        <p:nvSpPr>
          <p:cNvPr id="635907" name="Text Box 3"/>
          <p:cNvSpPr txBox="1">
            <a:spLocks noChangeArrowheads="1"/>
          </p:cNvSpPr>
          <p:nvPr/>
        </p:nvSpPr>
        <p:spPr bwMode="auto">
          <a:xfrm>
            <a:off x="287338" y="1292225"/>
            <a:ext cx="8605837" cy="4094163"/>
          </a:xfrm>
          <a:prstGeom prst="rect">
            <a:avLst/>
          </a:prstGeom>
          <a:noFill/>
          <a:ln w="9525" algn="ctr">
            <a:noFill/>
            <a:miter lim="800000"/>
            <a:headEnd/>
            <a:tailEnd/>
          </a:ln>
        </p:spPr>
        <p:txBody>
          <a:bodyPr>
            <a:spAutoFit/>
          </a:bodyPr>
          <a:lstStyle/>
          <a:p>
            <a:pPr>
              <a:tabLst>
                <a:tab pos="2171700" algn="l"/>
              </a:tabLst>
            </a:pPr>
            <a:r>
              <a:rPr lang="en-US" sz="2000">
                <a:solidFill>
                  <a:srgbClr val="CC0066"/>
                </a:solidFill>
                <a:latin typeface="Times New Roman" pitchFamily="18" charset="0"/>
              </a:rPr>
              <a:t>Rejected-IR: IR	</a:t>
            </a:r>
            <a:r>
              <a:rPr lang="en-US" sz="2000">
                <a:solidFill>
                  <a:srgbClr val="CC0066"/>
                </a:solidFill>
                <a:latin typeface="Times New Roman" pitchFamily="18" charset="0"/>
                <a:sym typeface="Wingdings" pitchFamily="2" charset="2"/>
              </a:rPr>
              <a:t> </a:t>
            </a:r>
            <a:r>
              <a:rPr lang="en-US" sz="2000">
                <a:solidFill>
                  <a:srgbClr val="CC0066"/>
                </a:solidFill>
                <a:latin typeface="Times New Roman" pitchFamily="18" charset="0"/>
              </a:rPr>
              <a:t>Rejected-IR(</a:t>
            </a:r>
            <a:r>
              <a:rPr lang="en-US" sz="2000">
                <a:solidFill>
                  <a:srgbClr val="CC0066"/>
                </a:solidFill>
                <a:latin typeface="Times New Roman" pitchFamily="18" charset="0"/>
                <a:sym typeface="Wingdings" pitchFamily="2" charset="2"/>
              </a:rPr>
              <a:t>T</a:t>
            </a:r>
            <a:r>
              <a:rPr lang="en-US" sz="2000">
                <a:solidFill>
                  <a:srgbClr val="CC0066"/>
                </a:solidFill>
                <a:latin typeface="Times New Roman" pitchFamily="18" charset="0"/>
              </a:rPr>
              <a:t>) = 6  	</a:t>
            </a:r>
            <a:r>
              <a:rPr lang="en-US" sz="2000">
                <a:solidFill>
                  <a:srgbClr val="CC0066"/>
                </a:solidFill>
                <a:latin typeface="Times New Roman" pitchFamily="18" charset="0"/>
                <a:sym typeface="Wingdings" pitchFamily="2" charset="2"/>
              </a:rPr>
              <a:t> Rejected-IR(%) = 50% </a:t>
            </a:r>
            <a:endParaRPr lang="en-US" sz="2000">
              <a:solidFill>
                <a:srgbClr val="CC0066"/>
              </a:solidFill>
              <a:latin typeface="Times New Roman" pitchFamily="18" charset="0"/>
            </a:endParaRPr>
          </a:p>
          <a:p>
            <a:pPr>
              <a:tabLst>
                <a:tab pos="2171700" algn="l"/>
              </a:tabLst>
            </a:pPr>
            <a:r>
              <a:rPr lang="en-US" sz="2000">
                <a:solidFill>
                  <a:srgbClr val="CC0066"/>
                </a:solidFill>
                <a:latin typeface="Times New Roman" pitchFamily="18" charset="0"/>
              </a:rPr>
              <a:t>Rejected-A: IR, A	</a:t>
            </a:r>
            <a:r>
              <a:rPr lang="en-US" sz="2000">
                <a:solidFill>
                  <a:srgbClr val="CC0066"/>
                </a:solidFill>
                <a:latin typeface="Times New Roman" pitchFamily="18" charset="0"/>
                <a:sym typeface="Wingdings" pitchFamily="2" charset="2"/>
              </a:rPr>
              <a:t> </a:t>
            </a:r>
            <a:r>
              <a:rPr lang="en-US" sz="2000">
                <a:solidFill>
                  <a:srgbClr val="CC0066"/>
                </a:solidFill>
                <a:latin typeface="Times New Roman" pitchFamily="18" charset="0"/>
              </a:rPr>
              <a:t>Rejected-A(</a:t>
            </a:r>
            <a:r>
              <a:rPr lang="en-US" sz="2000">
                <a:solidFill>
                  <a:srgbClr val="CC0066"/>
                </a:solidFill>
                <a:latin typeface="Times New Roman" pitchFamily="18" charset="0"/>
                <a:sym typeface="Wingdings" pitchFamily="2" charset="2"/>
              </a:rPr>
              <a:t>T</a:t>
            </a:r>
            <a:r>
              <a:rPr lang="en-US" sz="2000">
                <a:solidFill>
                  <a:srgbClr val="CC0066"/>
                </a:solidFill>
                <a:latin typeface="Times New Roman" pitchFamily="18" charset="0"/>
              </a:rPr>
              <a:t>) = 6+3 = 9  	</a:t>
            </a:r>
            <a:r>
              <a:rPr lang="en-US" sz="2000">
                <a:solidFill>
                  <a:srgbClr val="CC0066"/>
                </a:solidFill>
                <a:latin typeface="Times New Roman" pitchFamily="18" charset="0"/>
                <a:sym typeface="Wingdings" pitchFamily="2" charset="2"/>
              </a:rPr>
              <a:t> Rejected-A(%) = 7.5%</a:t>
            </a:r>
          </a:p>
          <a:p>
            <a:pPr>
              <a:tabLst>
                <a:tab pos="2171700" algn="l"/>
              </a:tabLst>
            </a:pPr>
            <a:r>
              <a:rPr lang="en-US" sz="2000">
                <a:solidFill>
                  <a:srgbClr val="CC0066"/>
                </a:solidFill>
                <a:latin typeface="Times New Roman" pitchFamily="18" charset="0"/>
              </a:rPr>
              <a:t>Rejected-B: IR, B	</a:t>
            </a:r>
            <a:r>
              <a:rPr lang="en-US" sz="2000">
                <a:solidFill>
                  <a:srgbClr val="CC0066"/>
                </a:solidFill>
                <a:latin typeface="Times New Roman" pitchFamily="18" charset="0"/>
                <a:sym typeface="Wingdings" pitchFamily="2" charset="2"/>
              </a:rPr>
              <a:t> </a:t>
            </a:r>
            <a:r>
              <a:rPr lang="en-US" sz="2000">
                <a:solidFill>
                  <a:srgbClr val="CC0066"/>
                </a:solidFill>
                <a:latin typeface="Times New Roman" pitchFamily="18" charset="0"/>
              </a:rPr>
              <a:t>Rejected-B(</a:t>
            </a:r>
            <a:r>
              <a:rPr lang="en-US" sz="2000">
                <a:solidFill>
                  <a:srgbClr val="CC0066"/>
                </a:solidFill>
                <a:latin typeface="Times New Roman" pitchFamily="18" charset="0"/>
                <a:sym typeface="Wingdings" pitchFamily="2" charset="2"/>
              </a:rPr>
              <a:t>T</a:t>
            </a:r>
            <a:r>
              <a:rPr lang="en-US" sz="2000">
                <a:solidFill>
                  <a:srgbClr val="CC0066"/>
                </a:solidFill>
                <a:latin typeface="Times New Roman" pitchFamily="18" charset="0"/>
              </a:rPr>
              <a:t>) = 6+18 = 24  </a:t>
            </a:r>
            <a:r>
              <a:rPr lang="en-US" sz="2000">
                <a:solidFill>
                  <a:srgbClr val="CC0066"/>
                </a:solidFill>
                <a:latin typeface="Times New Roman" pitchFamily="18" charset="0"/>
                <a:sym typeface="Wingdings" pitchFamily="2" charset="2"/>
              </a:rPr>
              <a:t> Rejected-B(%) = 22.5% </a:t>
            </a:r>
            <a:endParaRPr lang="en-US" sz="2000">
              <a:solidFill>
                <a:srgbClr val="CC0066"/>
              </a:solidFill>
              <a:latin typeface="Times New Roman" pitchFamily="18" charset="0"/>
            </a:endParaRPr>
          </a:p>
          <a:p>
            <a:pPr>
              <a:tabLst>
                <a:tab pos="2171700" algn="l"/>
              </a:tabLst>
            </a:pPr>
            <a:endParaRPr lang="en-US" sz="2000">
              <a:solidFill>
                <a:srgbClr val="CC0066"/>
              </a:solidFill>
              <a:latin typeface="Times New Roman" pitchFamily="18" charset="0"/>
              <a:sym typeface="Wingdings" pitchFamily="2" charset="2"/>
            </a:endParaRPr>
          </a:p>
          <a:p>
            <a:pPr>
              <a:tabLst>
                <a:tab pos="2171700" algn="l"/>
              </a:tabLst>
            </a:pPr>
            <a:r>
              <a:rPr lang="en-US" sz="2000">
                <a:solidFill>
                  <a:srgbClr val="CC0066"/>
                </a:solidFill>
                <a:latin typeface="Times New Roman" pitchFamily="18" charset="0"/>
                <a:sym typeface="Wingdings" pitchFamily="2" charset="2"/>
              </a:rPr>
              <a:t>Average Flow time of a rejected application =</a:t>
            </a:r>
          </a:p>
          <a:p>
            <a:pPr>
              <a:tabLst>
                <a:tab pos="2171700" algn="l"/>
              </a:tabLst>
            </a:pPr>
            <a:r>
              <a:rPr lang="en-US" sz="2000">
                <a:solidFill>
                  <a:srgbClr val="CC0066"/>
                </a:solidFill>
                <a:latin typeface="Times New Roman" pitchFamily="18" charset="0"/>
                <a:sym typeface="Wingdings" pitchFamily="2" charset="2"/>
              </a:rPr>
              <a:t>[0.5(6)+0.075(9)+0.225(24)]/0.8 =  11.343</a:t>
            </a:r>
          </a:p>
          <a:p>
            <a:pPr>
              <a:tabLst>
                <a:tab pos="2171700" algn="l"/>
              </a:tabLst>
            </a:pPr>
            <a:endParaRPr lang="en-US" sz="2000">
              <a:solidFill>
                <a:srgbClr val="CC0066"/>
              </a:solidFill>
              <a:latin typeface="Times New Roman" pitchFamily="18" charset="0"/>
              <a:sym typeface="Wingdings" pitchFamily="2" charset="2"/>
            </a:endParaRPr>
          </a:p>
          <a:p>
            <a:pPr>
              <a:tabLst>
                <a:tab pos="2171700" algn="l"/>
              </a:tabLst>
            </a:pPr>
            <a:r>
              <a:rPr lang="en-US" sz="2000">
                <a:latin typeface="Times New Roman" pitchFamily="18" charset="0"/>
                <a:sym typeface="Wingdings" pitchFamily="2" charset="2"/>
              </a:rPr>
              <a:t>Check our computations:</a:t>
            </a:r>
          </a:p>
          <a:p>
            <a:pPr>
              <a:tabLst>
                <a:tab pos="2171700" algn="l"/>
              </a:tabLst>
            </a:pPr>
            <a:r>
              <a:rPr lang="en-US" sz="2000">
                <a:latin typeface="Times New Roman" pitchFamily="18" charset="0"/>
                <a:sym typeface="Wingdings" pitchFamily="2" charset="2"/>
              </a:rPr>
              <a:t>Average flow time of  an application</a:t>
            </a:r>
            <a:endParaRPr lang="en-US" sz="2000">
              <a:latin typeface="Times New Roman" pitchFamily="18" charset="0"/>
            </a:endParaRPr>
          </a:p>
          <a:p>
            <a:pPr>
              <a:tabLst>
                <a:tab pos="2171700" algn="l"/>
              </a:tabLst>
            </a:pPr>
            <a:r>
              <a:rPr lang="en-US" sz="2000">
                <a:latin typeface="Times New Roman" pitchFamily="18" charset="0"/>
                <a:sym typeface="Wingdings" pitchFamily="2" charset="2"/>
              </a:rPr>
              <a:t>0.8(11.343)+0.2(10.875) = 11.25</a:t>
            </a:r>
            <a:endParaRPr lang="en-US" sz="2000">
              <a:latin typeface="Times New Roman" pitchFamily="18" charset="0"/>
            </a:endParaRPr>
          </a:p>
          <a:p>
            <a:pPr>
              <a:tabLst>
                <a:tab pos="2171700" algn="l"/>
              </a:tabLst>
            </a:pPr>
            <a:endParaRPr lang="en-US" sz="2000">
              <a:solidFill>
                <a:srgbClr val="000000"/>
              </a:solidFill>
              <a:latin typeface="Times New Roman" pitchFamily="18" charset="0"/>
            </a:endParaRPr>
          </a:p>
          <a:p>
            <a:pPr>
              <a:tabLst>
                <a:tab pos="2171700" algn="l"/>
              </a:tabLst>
            </a:pPr>
            <a:endParaRPr lang="en-US" sz="2000">
              <a:solidFill>
                <a:srgbClr val="000000"/>
              </a:solidFill>
              <a:latin typeface="Times New Roman" pitchFamily="18" charset="0"/>
            </a:endParaRPr>
          </a:p>
          <a:p>
            <a:pPr>
              <a:tabLst>
                <a:tab pos="2171700" algn="l"/>
              </a:tabLst>
            </a:pPr>
            <a:endParaRPr lang="en-US" sz="2000">
              <a:solidFill>
                <a:srgbClr val="000000"/>
              </a:solidFill>
              <a:latin typeface="Times New Roman" pitchFamily="18" charset="0"/>
            </a:endParaRPr>
          </a:p>
        </p:txBody>
      </p:sp>
      <p:pic>
        <p:nvPicPr>
          <p:cNvPr id="16388" name="Picture 6"/>
          <p:cNvPicPr>
            <a:picLocks noChangeAspect="1" noChangeArrowheads="1"/>
          </p:cNvPicPr>
          <p:nvPr/>
        </p:nvPicPr>
        <p:blipFill>
          <a:blip r:embed="rId3" cstate="print"/>
          <a:srcRect/>
          <a:stretch>
            <a:fillRect/>
          </a:stretch>
        </p:blipFill>
        <p:spPr bwMode="auto">
          <a:xfrm>
            <a:off x="5611813" y="3001963"/>
            <a:ext cx="3524250" cy="1266825"/>
          </a:xfrm>
          <a:prstGeom prst="rect">
            <a:avLst/>
          </a:prstGeom>
          <a:noFill/>
          <a:ln w="9525" algn="ctr">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35907">
                                            <p:txEl>
                                              <p:pRg st="0" end="0"/>
                                            </p:txEl>
                                          </p:spTgt>
                                        </p:tgtEl>
                                        <p:attrNameLst>
                                          <p:attrName>style.visibility</p:attrName>
                                        </p:attrNameLst>
                                      </p:cBhvr>
                                      <p:to>
                                        <p:strVal val="visible"/>
                                      </p:to>
                                    </p:set>
                                    <p:animEffect transition="in" filter="dissolve">
                                      <p:cBhvr>
                                        <p:cTn id="7" dur="500"/>
                                        <p:tgtEl>
                                          <p:spTgt spid="635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35907">
                                            <p:txEl>
                                              <p:pRg st="1" end="1"/>
                                            </p:txEl>
                                          </p:spTgt>
                                        </p:tgtEl>
                                        <p:attrNameLst>
                                          <p:attrName>style.visibility</p:attrName>
                                        </p:attrNameLst>
                                      </p:cBhvr>
                                      <p:to>
                                        <p:strVal val="visible"/>
                                      </p:to>
                                    </p:set>
                                    <p:animEffect transition="in" filter="dissolve">
                                      <p:cBhvr>
                                        <p:cTn id="12" dur="500"/>
                                        <p:tgtEl>
                                          <p:spTgt spid="635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35907">
                                            <p:txEl>
                                              <p:pRg st="2" end="2"/>
                                            </p:txEl>
                                          </p:spTgt>
                                        </p:tgtEl>
                                        <p:attrNameLst>
                                          <p:attrName>style.visibility</p:attrName>
                                        </p:attrNameLst>
                                      </p:cBhvr>
                                      <p:to>
                                        <p:strVal val="visible"/>
                                      </p:to>
                                    </p:set>
                                    <p:animEffect transition="in" filter="dissolve">
                                      <p:cBhvr>
                                        <p:cTn id="17" dur="500"/>
                                        <p:tgtEl>
                                          <p:spTgt spid="635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35907">
                                            <p:txEl>
                                              <p:pRg st="4" end="4"/>
                                            </p:txEl>
                                          </p:spTgt>
                                        </p:tgtEl>
                                        <p:attrNameLst>
                                          <p:attrName>style.visibility</p:attrName>
                                        </p:attrNameLst>
                                      </p:cBhvr>
                                      <p:to>
                                        <p:strVal val="visible"/>
                                      </p:to>
                                    </p:set>
                                    <p:animEffect transition="in" filter="dissolve">
                                      <p:cBhvr>
                                        <p:cTn id="22" dur="500"/>
                                        <p:tgtEl>
                                          <p:spTgt spid="63590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35907">
                                            <p:txEl>
                                              <p:pRg st="5" end="5"/>
                                            </p:txEl>
                                          </p:spTgt>
                                        </p:tgtEl>
                                        <p:attrNameLst>
                                          <p:attrName>style.visibility</p:attrName>
                                        </p:attrNameLst>
                                      </p:cBhvr>
                                      <p:to>
                                        <p:strVal val="visible"/>
                                      </p:to>
                                    </p:set>
                                    <p:animEffect transition="in" filter="dissolve">
                                      <p:cBhvr>
                                        <p:cTn id="27" dur="500"/>
                                        <p:tgtEl>
                                          <p:spTgt spid="63590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35907">
                                            <p:txEl>
                                              <p:pRg st="7" end="7"/>
                                            </p:txEl>
                                          </p:spTgt>
                                        </p:tgtEl>
                                        <p:attrNameLst>
                                          <p:attrName>style.visibility</p:attrName>
                                        </p:attrNameLst>
                                      </p:cBhvr>
                                      <p:to>
                                        <p:strVal val="visible"/>
                                      </p:to>
                                    </p:set>
                                    <p:animEffect transition="in" filter="dissolve">
                                      <p:cBhvr>
                                        <p:cTn id="32" dur="500"/>
                                        <p:tgtEl>
                                          <p:spTgt spid="63590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35907">
                                            <p:txEl>
                                              <p:pRg st="8" end="8"/>
                                            </p:txEl>
                                          </p:spTgt>
                                        </p:tgtEl>
                                        <p:attrNameLst>
                                          <p:attrName>style.visibility</p:attrName>
                                        </p:attrNameLst>
                                      </p:cBhvr>
                                      <p:to>
                                        <p:strVal val="visible"/>
                                      </p:to>
                                    </p:set>
                                    <p:animEffect transition="in" filter="dissolve">
                                      <p:cBhvr>
                                        <p:cTn id="37" dur="500"/>
                                        <p:tgtEl>
                                          <p:spTgt spid="63590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35907">
                                            <p:txEl>
                                              <p:pRg st="9" end="9"/>
                                            </p:txEl>
                                          </p:spTgt>
                                        </p:tgtEl>
                                        <p:attrNameLst>
                                          <p:attrName>style.visibility</p:attrName>
                                        </p:attrNameLst>
                                      </p:cBhvr>
                                      <p:to>
                                        <p:strVal val="visible"/>
                                      </p:to>
                                    </p:set>
                                    <p:animEffect transition="in" filter="dissolve">
                                      <p:cBhvr>
                                        <p:cTn id="42" dur="500"/>
                                        <p:tgtEl>
                                          <p:spTgt spid="63590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90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p:txBody>
          <a:bodyPr/>
          <a:lstStyle/>
          <a:p>
            <a:r>
              <a:rPr lang="en-US" smtClean="0"/>
              <a:t>Assignment , Problem 1 Solution </a:t>
            </a:r>
          </a:p>
        </p:txBody>
      </p:sp>
      <p:sp>
        <p:nvSpPr>
          <p:cNvPr id="3075" name="Content Placeholder 2"/>
          <p:cNvSpPr>
            <a:spLocks noGrp="1"/>
          </p:cNvSpPr>
          <p:nvPr>
            <p:ph idx="4294967295"/>
          </p:nvPr>
        </p:nvSpPr>
        <p:spPr/>
        <p:txBody>
          <a:bodyPr/>
          <a:lstStyle/>
          <a:p>
            <a:pPr marL="533400" indent="-533400">
              <a:buFont typeface="Wingdings" pitchFamily="2" charset="2"/>
              <a:buNone/>
            </a:pPr>
            <a:r>
              <a:rPr lang="en-US" sz="2400" smtClean="0">
                <a:solidFill>
                  <a:srgbClr val="09224F"/>
                </a:solidFill>
              </a:rPr>
              <a:t>a) </a:t>
            </a:r>
            <a:r>
              <a:rPr lang="en-US" sz="2400" smtClean="0">
                <a:solidFill>
                  <a:srgbClr val="09224F"/>
                </a:solidFill>
                <a:latin typeface="Arial" charset="0"/>
                <a:cs typeface="Arial" charset="0"/>
              </a:rPr>
              <a:t>What is the average processing time required for a loan request?</a:t>
            </a:r>
          </a:p>
          <a:p>
            <a:pPr marL="533400" indent="-533400">
              <a:buFont typeface="Wingdings" pitchFamily="2" charset="2"/>
              <a:buNone/>
            </a:pPr>
            <a:r>
              <a:rPr lang="en-US" sz="2400" smtClean="0">
                <a:solidFill>
                  <a:srgbClr val="09224F"/>
                </a:solidFill>
                <a:latin typeface="Arial" charset="0"/>
                <a:cs typeface="Arial" charset="0"/>
              </a:rPr>
              <a:t>	R = 20 loans/hour</a:t>
            </a:r>
          </a:p>
          <a:p>
            <a:pPr marL="533400" indent="-533400">
              <a:buFont typeface="Wingdings" pitchFamily="2" charset="2"/>
              <a:buNone/>
            </a:pPr>
            <a:r>
              <a:rPr lang="en-US" sz="2400" smtClean="0">
                <a:solidFill>
                  <a:srgbClr val="09224F"/>
                </a:solidFill>
                <a:latin typeface="Arial" charset="0"/>
                <a:cs typeface="Arial" charset="0"/>
              </a:rPr>
              <a:t>	I = 5+25 = 30 loans</a:t>
            </a:r>
          </a:p>
          <a:p>
            <a:pPr marL="533400" indent="-533400">
              <a:buFont typeface="Wingdings" pitchFamily="2" charset="2"/>
              <a:buNone/>
            </a:pPr>
            <a:r>
              <a:rPr lang="en-US" sz="2400" smtClean="0">
                <a:solidFill>
                  <a:srgbClr val="09224F"/>
                </a:solidFill>
                <a:latin typeface="Arial" charset="0"/>
                <a:cs typeface="Arial" charset="0"/>
              </a:rPr>
              <a:t>	Average processing time = Throughput Time</a:t>
            </a:r>
          </a:p>
          <a:p>
            <a:pPr marL="533400" indent="-533400">
              <a:buFont typeface="Wingdings" pitchFamily="2" charset="2"/>
              <a:buNone/>
            </a:pPr>
            <a:r>
              <a:rPr lang="en-US" sz="2400" smtClean="0">
                <a:solidFill>
                  <a:srgbClr val="09224F"/>
                </a:solidFill>
                <a:latin typeface="Arial" charset="0"/>
                <a:cs typeface="Arial" charset="0"/>
              </a:rPr>
              <a:t>	RT= I </a:t>
            </a:r>
            <a:r>
              <a:rPr lang="en-US" sz="2400" smtClean="0">
                <a:solidFill>
                  <a:srgbClr val="09224F"/>
                </a:solidFill>
                <a:latin typeface="Arial" charset="0"/>
                <a:cs typeface="Arial" charset="0"/>
                <a:sym typeface="Wingdings" pitchFamily="2" charset="2"/>
              </a:rPr>
              <a:t> T </a:t>
            </a:r>
            <a:r>
              <a:rPr lang="en-US" sz="2400" smtClean="0">
                <a:solidFill>
                  <a:srgbClr val="09224F"/>
                </a:solidFill>
                <a:latin typeface="Arial" charset="0"/>
                <a:cs typeface="Arial" charset="0"/>
              </a:rPr>
              <a:t>= I/R = 30/20 </a:t>
            </a:r>
            <a:r>
              <a:rPr lang="en-US" sz="2400" smtClean="0">
                <a:latin typeface="Arial" charset="0"/>
                <a:cs typeface="Arial" charset="0"/>
              </a:rPr>
              <a:t>= </a:t>
            </a:r>
            <a:r>
              <a:rPr lang="en-US" sz="2400" smtClean="0">
                <a:solidFill>
                  <a:srgbClr val="09224F"/>
                </a:solidFill>
                <a:latin typeface="Arial" charset="0"/>
                <a:cs typeface="Arial" charset="0"/>
              </a:rPr>
              <a:t>1.5 hours</a:t>
            </a:r>
          </a:p>
          <a:p>
            <a:pPr marL="533400" indent="-533400">
              <a:buFont typeface="Wingdings" pitchFamily="2" charset="2"/>
              <a:buNone/>
            </a:pPr>
            <a:r>
              <a:rPr lang="en-US" sz="2400" smtClean="0">
                <a:solidFill>
                  <a:srgbClr val="09224F"/>
                </a:solidFill>
                <a:latin typeface="Arial" charset="0"/>
                <a:cs typeface="Arial" charset="0"/>
              </a:rPr>
              <a:t>b) What is the average processing time required for a rejected loan?</a:t>
            </a:r>
          </a:p>
          <a:p>
            <a:pPr marL="533400" indent="-533400">
              <a:buFont typeface="Arial" charset="0"/>
              <a:buNone/>
            </a:pPr>
            <a:r>
              <a:rPr lang="en-US" sz="2400" smtClean="0">
                <a:solidFill>
                  <a:srgbClr val="09224F"/>
                </a:solidFill>
                <a:latin typeface="Arial" charset="0"/>
                <a:cs typeface="Arial" charset="0"/>
              </a:rPr>
              <a:t>	R = 20 loans/hour</a:t>
            </a:r>
          </a:p>
          <a:p>
            <a:pPr marL="533400" indent="-533400">
              <a:buFont typeface="Arial" charset="0"/>
              <a:buNone/>
            </a:pPr>
            <a:r>
              <a:rPr lang="en-US" sz="2400" smtClean="0">
                <a:solidFill>
                  <a:srgbClr val="09224F"/>
                </a:solidFill>
                <a:latin typeface="Arial" charset="0"/>
                <a:cs typeface="Arial" charset="0"/>
              </a:rPr>
              <a:t>	I = 5 loans</a:t>
            </a:r>
          </a:p>
          <a:p>
            <a:pPr marL="533400" indent="-533400">
              <a:buFont typeface="Arial" charset="0"/>
              <a:buNone/>
            </a:pPr>
            <a:r>
              <a:rPr lang="en-US" sz="2400" smtClean="0">
                <a:solidFill>
                  <a:srgbClr val="09224F"/>
                </a:solidFill>
                <a:latin typeface="Arial" charset="0"/>
                <a:cs typeface="Arial" charset="0"/>
              </a:rPr>
              <a:t>	Average processing time = Throughput Time</a:t>
            </a:r>
          </a:p>
          <a:p>
            <a:pPr marL="533400" indent="-533400">
              <a:buFont typeface="Arial" charset="0"/>
              <a:buNone/>
            </a:pPr>
            <a:r>
              <a:rPr lang="en-US" sz="2400" smtClean="0">
                <a:solidFill>
                  <a:srgbClr val="09224F"/>
                </a:solidFill>
                <a:latin typeface="Arial" charset="0"/>
                <a:cs typeface="Arial" charset="0"/>
              </a:rPr>
              <a:t>	 RT= I </a:t>
            </a:r>
            <a:r>
              <a:rPr lang="en-US" sz="2400" smtClean="0">
                <a:solidFill>
                  <a:srgbClr val="09224F"/>
                </a:solidFill>
                <a:latin typeface="Arial" charset="0"/>
                <a:cs typeface="Arial" charset="0"/>
                <a:sym typeface="Wingdings" pitchFamily="2" charset="2"/>
              </a:rPr>
              <a:t> T </a:t>
            </a:r>
            <a:r>
              <a:rPr lang="en-US" sz="2400" smtClean="0">
                <a:solidFill>
                  <a:srgbClr val="09224F"/>
                </a:solidFill>
                <a:latin typeface="Arial" charset="0"/>
                <a:cs typeface="Arial" charset="0"/>
              </a:rPr>
              <a:t>= I/R = 5/20 = 0.25 hours</a:t>
            </a:r>
          </a:p>
        </p:txBody>
      </p:sp>
      <p:pic>
        <p:nvPicPr>
          <p:cNvPr id="3076" name="Picture 4"/>
          <p:cNvPicPr>
            <a:picLocks noChangeAspect="1" noChangeArrowheads="1"/>
          </p:cNvPicPr>
          <p:nvPr/>
        </p:nvPicPr>
        <p:blipFill>
          <a:blip r:embed="rId3" cstate="print"/>
          <a:srcRect/>
          <a:stretch>
            <a:fillRect/>
          </a:stretch>
        </p:blipFill>
        <p:spPr bwMode="auto">
          <a:xfrm>
            <a:off x="5162550" y="2078038"/>
            <a:ext cx="3571875" cy="942975"/>
          </a:xfrm>
          <a:prstGeom prst="rect">
            <a:avLst/>
          </a:prstGeom>
          <a:noFill/>
          <a:ln w="9525" algn="ctr">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dissolv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dissolv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dissolv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dissolv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dissolve">
                                      <p:cBhvr>
                                        <p:cTn id="27" dur="5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dissolve">
                                      <p:cBhvr>
                                        <p:cTn id="32" dur="5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dissolve">
                                      <p:cBhvr>
                                        <p:cTn id="37" dur="500"/>
                                        <p:tgtEl>
                                          <p:spTgt spid="307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dissolve">
                                      <p:cBhvr>
                                        <p:cTn id="42" dur="500"/>
                                        <p:tgtEl>
                                          <p:spTgt spid="307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075">
                                            <p:txEl>
                                              <p:pRg st="8" end="8"/>
                                            </p:txEl>
                                          </p:spTgt>
                                        </p:tgtEl>
                                        <p:attrNameLst>
                                          <p:attrName>style.visibility</p:attrName>
                                        </p:attrNameLst>
                                      </p:cBhvr>
                                      <p:to>
                                        <p:strVal val="visible"/>
                                      </p:to>
                                    </p:set>
                                    <p:animEffect transition="in" filter="dissolve">
                                      <p:cBhvr>
                                        <p:cTn id="47" dur="500"/>
                                        <p:tgtEl>
                                          <p:spTgt spid="307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075">
                                            <p:txEl>
                                              <p:pRg st="9" end="9"/>
                                            </p:txEl>
                                          </p:spTgt>
                                        </p:tgtEl>
                                        <p:attrNameLst>
                                          <p:attrName>style.visibility</p:attrName>
                                        </p:attrNameLst>
                                      </p:cBhvr>
                                      <p:to>
                                        <p:strVal val="visible"/>
                                      </p:to>
                                    </p:set>
                                    <p:animEffect transition="in" filter="dissolve">
                                      <p:cBhvr>
                                        <p:cTn id="52" dur="500"/>
                                        <p:tgtEl>
                                          <p:spTgt spid="30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p:txBody>
          <a:bodyPr/>
          <a:lstStyle/>
          <a:p>
            <a:r>
              <a:rPr lang="en-US" smtClean="0"/>
              <a:t>Assignment , Problem 1 Solution </a:t>
            </a:r>
          </a:p>
        </p:txBody>
      </p:sp>
      <p:sp>
        <p:nvSpPr>
          <p:cNvPr id="4099" name="Content Placeholder 2"/>
          <p:cNvSpPr>
            <a:spLocks noGrp="1"/>
          </p:cNvSpPr>
          <p:nvPr>
            <p:ph idx="4294967295"/>
          </p:nvPr>
        </p:nvSpPr>
        <p:spPr/>
        <p:txBody>
          <a:bodyPr/>
          <a:lstStyle/>
          <a:p>
            <a:pPr marL="533400" indent="-533400">
              <a:buFont typeface="Wingdings" pitchFamily="2" charset="2"/>
              <a:buNone/>
              <a:defRPr/>
            </a:pPr>
            <a:r>
              <a:rPr lang="en-US" sz="2400" dirty="0" smtClean="0">
                <a:solidFill>
                  <a:srgbClr val="09224F"/>
                </a:solidFill>
              </a:rPr>
              <a:t>c) </a:t>
            </a:r>
            <a:r>
              <a:rPr lang="en-US" sz="2400" dirty="0" smtClean="0">
                <a:solidFill>
                  <a:srgbClr val="09224F"/>
                </a:solidFill>
                <a:latin typeface="Arial" charset="0"/>
                <a:cs typeface="Arial" charset="0"/>
              </a:rPr>
              <a:t>What is the average processing time required for an accepted loan (including the initial processing stage)?</a:t>
            </a:r>
          </a:p>
          <a:p>
            <a:pPr marL="914400" lvl="1" indent="-457200">
              <a:buFont typeface="Arial" charset="0"/>
              <a:buNone/>
              <a:defRPr/>
            </a:pPr>
            <a:r>
              <a:rPr lang="en-US" dirty="0" smtClean="0">
                <a:solidFill>
                  <a:srgbClr val="09224F"/>
                </a:solidFill>
                <a:latin typeface="Arial" charset="0"/>
                <a:ea typeface="+mn-ea"/>
                <a:cs typeface="Arial" charset="0"/>
              </a:rPr>
              <a:t>Initial Stage: As computed for rejected applications the time for the initial  process is </a:t>
            </a:r>
          </a:p>
          <a:p>
            <a:pPr marL="914400" lvl="1" indent="-457200">
              <a:buFont typeface="Arial" charset="0"/>
              <a:buNone/>
              <a:defRPr/>
            </a:pPr>
            <a:r>
              <a:rPr lang="en-US" dirty="0" smtClean="0">
                <a:solidFill>
                  <a:srgbClr val="09224F"/>
                </a:solidFill>
                <a:latin typeface="Arial" charset="0"/>
                <a:ea typeface="+mn-ea"/>
                <a:cs typeface="Arial" charset="0"/>
              </a:rPr>
              <a:t>	T =  I/R = 5/20 = 0.25 hours</a:t>
            </a:r>
          </a:p>
          <a:p>
            <a:pPr marL="914400" lvl="1" indent="-457200">
              <a:buFont typeface="Arial" charset="0"/>
              <a:buNone/>
              <a:defRPr/>
            </a:pPr>
            <a:r>
              <a:rPr lang="en-US" dirty="0" smtClean="0">
                <a:solidFill>
                  <a:srgbClr val="09224F"/>
                </a:solidFill>
                <a:latin typeface="Arial" charset="0"/>
                <a:ea typeface="+mn-ea"/>
                <a:cs typeface="Arial" charset="0"/>
              </a:rPr>
              <a:t>Additional Processing Stage:</a:t>
            </a:r>
          </a:p>
          <a:p>
            <a:pPr marL="914400" lvl="1" indent="-457200">
              <a:buFont typeface="Arial" charset="0"/>
              <a:buNone/>
              <a:defRPr/>
            </a:pPr>
            <a:r>
              <a:rPr lang="en-US" dirty="0" smtClean="0">
                <a:solidFill>
                  <a:srgbClr val="09224F"/>
                </a:solidFill>
                <a:latin typeface="Arial" charset="0"/>
                <a:ea typeface="+mn-ea"/>
                <a:cs typeface="Arial" charset="0"/>
              </a:rPr>
              <a:t>	R = 20 × 0.8 = 16 loans/hour, I = 25 loans</a:t>
            </a:r>
          </a:p>
          <a:p>
            <a:pPr marL="914400" lvl="1" indent="-457200">
              <a:buFont typeface="Arial" charset="0"/>
              <a:buNone/>
              <a:defRPr/>
            </a:pPr>
            <a:r>
              <a:rPr lang="en-US" dirty="0" smtClean="0">
                <a:solidFill>
                  <a:srgbClr val="09224F"/>
                </a:solidFill>
                <a:latin typeface="Arial" charset="0"/>
                <a:ea typeface="+mn-ea"/>
                <a:cs typeface="Arial" charset="0"/>
              </a:rPr>
              <a:t>	T = I/R = 25/16 = 1.5625</a:t>
            </a:r>
          </a:p>
          <a:p>
            <a:pPr marL="914400" lvl="1" indent="-457200">
              <a:buFont typeface="Arial" charset="0"/>
              <a:buNone/>
              <a:defRPr/>
            </a:pPr>
            <a:r>
              <a:rPr lang="en-US" dirty="0" smtClean="0">
                <a:solidFill>
                  <a:srgbClr val="09224F"/>
                </a:solidFill>
                <a:latin typeface="Arial" charset="0"/>
                <a:ea typeface="+mn-ea"/>
                <a:cs typeface="Arial" charset="0"/>
              </a:rPr>
              <a:t>Average Total Processing Time = </a:t>
            </a:r>
          </a:p>
          <a:p>
            <a:pPr marL="914400" lvl="1" indent="-457200">
              <a:buFont typeface="Arial" charset="0"/>
              <a:buNone/>
              <a:defRPr/>
            </a:pPr>
            <a:r>
              <a:rPr lang="en-US" dirty="0" smtClean="0">
                <a:solidFill>
                  <a:srgbClr val="09224F"/>
                </a:solidFill>
                <a:latin typeface="Arial" charset="0"/>
                <a:ea typeface="+mn-ea"/>
                <a:cs typeface="Arial" charset="0"/>
              </a:rPr>
              <a:t>= 0.25 + 1.5625 = 1.8125 hours</a:t>
            </a:r>
          </a:p>
          <a:p>
            <a:pPr marL="914400" lvl="1" indent="-457200">
              <a:buFont typeface="Arial" charset="0"/>
              <a:buNone/>
              <a:defRPr/>
            </a:pPr>
            <a:endParaRPr lang="en-US" sz="2000" dirty="0" smtClean="0">
              <a:solidFill>
                <a:srgbClr val="09224F"/>
              </a:solidFill>
              <a:latin typeface="Arial" charset="0"/>
              <a:cs typeface="Arial" charset="0"/>
            </a:endParaRPr>
          </a:p>
          <a:p>
            <a:pPr marL="533400" indent="-533400">
              <a:buFont typeface="Wingdings" pitchFamily="2" charset="2"/>
              <a:buNone/>
              <a:defRPr/>
            </a:pPr>
            <a:r>
              <a:rPr lang="en-US" dirty="0" smtClean="0">
                <a:solidFill>
                  <a:srgbClr val="09224F"/>
                </a:solidFill>
              </a:rPr>
              <a:t> </a:t>
            </a:r>
          </a:p>
        </p:txBody>
      </p:sp>
      <p:pic>
        <p:nvPicPr>
          <p:cNvPr id="4100" name="Picture 4"/>
          <p:cNvPicPr>
            <a:picLocks noChangeAspect="1" noChangeArrowheads="1"/>
          </p:cNvPicPr>
          <p:nvPr/>
        </p:nvPicPr>
        <p:blipFill>
          <a:blip r:embed="rId3" cstate="print"/>
          <a:srcRect/>
          <a:stretch>
            <a:fillRect/>
          </a:stretch>
        </p:blipFill>
        <p:spPr bwMode="auto">
          <a:xfrm>
            <a:off x="5564188" y="5875338"/>
            <a:ext cx="3571875" cy="942975"/>
          </a:xfrm>
          <a:prstGeom prst="rect">
            <a:avLst/>
          </a:prstGeom>
          <a:noFill/>
          <a:ln w="9525" algn="ctr">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dissolv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dissolv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dissolv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dissolv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dissolve">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dissolve">
                                      <p:cBhvr>
                                        <p:cTn id="32" dur="500"/>
                                        <p:tgtEl>
                                          <p:spTgt spid="40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099">
                                            <p:txEl>
                                              <p:pRg st="6" end="6"/>
                                            </p:txEl>
                                          </p:spTgt>
                                        </p:tgtEl>
                                        <p:attrNameLst>
                                          <p:attrName>style.visibility</p:attrName>
                                        </p:attrNameLst>
                                      </p:cBhvr>
                                      <p:to>
                                        <p:strVal val="visible"/>
                                      </p:to>
                                    </p:set>
                                    <p:animEffect transition="in" filter="dissolve">
                                      <p:cBhvr>
                                        <p:cTn id="37" dur="500"/>
                                        <p:tgtEl>
                                          <p:spTgt spid="40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099">
                                            <p:txEl>
                                              <p:pRg st="7" end="7"/>
                                            </p:txEl>
                                          </p:spTgt>
                                        </p:tgtEl>
                                        <p:attrNameLst>
                                          <p:attrName>style.visibility</p:attrName>
                                        </p:attrNameLst>
                                      </p:cBhvr>
                                      <p:to>
                                        <p:strVal val="visible"/>
                                      </p:to>
                                    </p:set>
                                    <p:animEffect transition="in" filter="dissolve">
                                      <p:cBhvr>
                                        <p:cTn id="42" dur="500"/>
                                        <p:tgtEl>
                                          <p:spTgt spid="40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099">
                                            <p:txEl>
                                              <p:pRg st="9" end="9"/>
                                            </p:txEl>
                                          </p:spTgt>
                                        </p:tgtEl>
                                        <p:attrNameLst>
                                          <p:attrName>style.visibility</p:attrName>
                                        </p:attrNameLst>
                                      </p:cBhvr>
                                      <p:to>
                                        <p:strVal val="visible"/>
                                      </p:to>
                                    </p:set>
                                    <p:animEffect transition="in" filter="dissolve">
                                      <p:cBhvr>
                                        <p:cTn id="47" dur="500"/>
                                        <p:tgtEl>
                                          <p:spTgt spid="40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Assignment , Problem 2 Solution</a:t>
            </a:r>
          </a:p>
        </p:txBody>
      </p:sp>
      <p:sp>
        <p:nvSpPr>
          <p:cNvPr id="5123" name="Content Placeholder 2"/>
          <p:cNvSpPr>
            <a:spLocks noGrp="1"/>
          </p:cNvSpPr>
          <p:nvPr>
            <p:ph idx="1"/>
          </p:nvPr>
        </p:nvSpPr>
        <p:spPr/>
        <p:txBody>
          <a:bodyPr/>
          <a:lstStyle/>
          <a:p>
            <a:r>
              <a:rPr lang="en-US" sz="2400" smtClean="0">
                <a:solidFill>
                  <a:srgbClr val="09224F"/>
                </a:solidFill>
                <a:latin typeface="Arial" charset="0"/>
                <a:cs typeface="Arial" charset="0"/>
              </a:rPr>
              <a:t>2. A call center employs 1000 agents. Every month 50 employees leave the company and 50 new employees are hired. </a:t>
            </a:r>
          </a:p>
          <a:p>
            <a:endParaRPr lang="en-US" sz="2200" smtClean="0">
              <a:solidFill>
                <a:srgbClr val="09224F"/>
              </a:solidFill>
            </a:endParaRPr>
          </a:p>
          <a:p>
            <a:endParaRPr lang="en-US" sz="2200" smtClean="0">
              <a:solidFill>
                <a:srgbClr val="09224F"/>
              </a:solidFill>
            </a:endParaRPr>
          </a:p>
          <a:p>
            <a:endParaRPr lang="en-US" sz="2200" smtClean="0">
              <a:solidFill>
                <a:srgbClr val="09224F"/>
              </a:solidFill>
            </a:endParaRPr>
          </a:p>
          <a:p>
            <a:pPr>
              <a:buFont typeface="Impact" pitchFamily="34" charset="0"/>
              <a:buNone/>
            </a:pPr>
            <a:endParaRPr lang="en-US" sz="2200" smtClean="0">
              <a:solidFill>
                <a:srgbClr val="09224F"/>
              </a:solidFill>
            </a:endParaRPr>
          </a:p>
          <a:p>
            <a:r>
              <a:rPr lang="en-US" sz="2200" smtClean="0">
                <a:solidFill>
                  <a:srgbClr val="09224F"/>
                </a:solidFill>
              </a:rPr>
              <a:t> </a:t>
            </a:r>
          </a:p>
          <a:p>
            <a:r>
              <a:rPr lang="en-US" smtClean="0">
                <a:solidFill>
                  <a:srgbClr val="09224F"/>
                </a:solidFill>
              </a:rPr>
              <a:t> </a:t>
            </a:r>
          </a:p>
          <a:p>
            <a:endParaRPr lang="en-US" smtClean="0">
              <a:solidFill>
                <a:srgbClr val="09224F"/>
              </a:solidFill>
            </a:endParaRPr>
          </a:p>
        </p:txBody>
      </p:sp>
      <p:grpSp>
        <p:nvGrpSpPr>
          <p:cNvPr id="2" name="Group 7"/>
          <p:cNvGrpSpPr>
            <a:grpSpLocks/>
          </p:cNvGrpSpPr>
          <p:nvPr/>
        </p:nvGrpSpPr>
        <p:grpSpPr bwMode="auto">
          <a:xfrm>
            <a:off x="1995488" y="2673350"/>
            <a:ext cx="3865562" cy="679450"/>
            <a:chOff x="59" y="2105"/>
            <a:chExt cx="2435" cy="428"/>
          </a:xfrm>
        </p:grpSpPr>
        <p:sp>
          <p:nvSpPr>
            <p:cNvPr id="5126" name="Text Box 8"/>
            <p:cNvSpPr txBox="1">
              <a:spLocks noChangeArrowheads="1"/>
            </p:cNvSpPr>
            <p:nvPr/>
          </p:nvSpPr>
          <p:spPr bwMode="auto">
            <a:xfrm>
              <a:off x="998" y="2105"/>
              <a:ext cx="680" cy="428"/>
            </a:xfrm>
            <a:prstGeom prst="rect">
              <a:avLst/>
            </a:prstGeom>
            <a:noFill/>
            <a:ln w="38100" algn="ctr">
              <a:solidFill>
                <a:schemeClr val="tx1"/>
              </a:solidFill>
              <a:miter lim="800000"/>
              <a:headEnd/>
              <a:tailEnd/>
            </a:ln>
          </p:spPr>
          <p:txBody>
            <a:bodyPr>
              <a:spAutoFit/>
            </a:bodyPr>
            <a:lstStyle/>
            <a:p>
              <a:r>
                <a:rPr lang="en-US" b="1">
                  <a:solidFill>
                    <a:srgbClr val="C71B4C"/>
                  </a:solidFill>
                </a:rPr>
                <a:t>  1000</a:t>
              </a:r>
            </a:p>
            <a:p>
              <a:r>
                <a:rPr lang="en-US" b="1">
                  <a:solidFill>
                    <a:srgbClr val="C71B4C"/>
                  </a:solidFill>
                </a:rPr>
                <a:t> Agents</a:t>
              </a:r>
            </a:p>
          </p:txBody>
        </p:sp>
        <p:sp>
          <p:nvSpPr>
            <p:cNvPr id="5127"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p>
          </p:txBody>
        </p:sp>
        <p:sp>
          <p:nvSpPr>
            <p:cNvPr id="5128" name="Text Box 10"/>
            <p:cNvSpPr txBox="1">
              <a:spLocks noChangeArrowheads="1"/>
            </p:cNvSpPr>
            <p:nvPr/>
          </p:nvSpPr>
          <p:spPr bwMode="auto">
            <a:xfrm>
              <a:off x="59" y="2115"/>
              <a:ext cx="756" cy="231"/>
            </a:xfrm>
            <a:prstGeom prst="rect">
              <a:avLst/>
            </a:prstGeom>
            <a:noFill/>
            <a:ln w="9525" algn="ctr">
              <a:noFill/>
              <a:miter lim="800000"/>
              <a:headEnd/>
              <a:tailEnd/>
            </a:ln>
          </p:spPr>
          <p:txBody>
            <a:bodyPr wrap="none">
              <a:spAutoFit/>
            </a:bodyPr>
            <a:lstStyle/>
            <a:p>
              <a:r>
                <a:rPr lang="en-US" b="1">
                  <a:solidFill>
                    <a:srgbClr val="C71B4C"/>
                  </a:solidFill>
                </a:rPr>
                <a:t>50/month</a:t>
              </a:r>
            </a:p>
          </p:txBody>
        </p:sp>
        <p:sp>
          <p:nvSpPr>
            <p:cNvPr id="5129" name="Line 11"/>
            <p:cNvSpPr>
              <a:spLocks noChangeShapeType="1"/>
            </p:cNvSpPr>
            <p:nvPr/>
          </p:nvSpPr>
          <p:spPr bwMode="auto">
            <a:xfrm flipV="1">
              <a:off x="1655" y="2387"/>
              <a:ext cx="839" cy="0"/>
            </a:xfrm>
            <a:prstGeom prst="line">
              <a:avLst/>
            </a:prstGeom>
            <a:noFill/>
            <a:ln w="38100">
              <a:solidFill>
                <a:schemeClr val="tx1"/>
              </a:solidFill>
              <a:round/>
              <a:headEnd/>
              <a:tailEnd type="triangle" w="med" len="med"/>
            </a:ln>
          </p:spPr>
          <p:txBody>
            <a:bodyPr/>
            <a:lstStyle/>
            <a:p>
              <a:endParaRPr lang="en-US"/>
            </a:p>
          </p:txBody>
        </p:sp>
        <p:sp>
          <p:nvSpPr>
            <p:cNvPr id="5130" name="Text Box 12"/>
            <p:cNvSpPr txBox="1">
              <a:spLocks noChangeArrowheads="1"/>
            </p:cNvSpPr>
            <p:nvPr/>
          </p:nvSpPr>
          <p:spPr bwMode="auto">
            <a:xfrm>
              <a:off x="1678" y="2137"/>
              <a:ext cx="756" cy="231"/>
            </a:xfrm>
            <a:prstGeom prst="rect">
              <a:avLst/>
            </a:prstGeom>
            <a:noFill/>
            <a:ln w="9525" algn="ctr">
              <a:noFill/>
              <a:miter lim="800000"/>
              <a:headEnd/>
              <a:tailEnd/>
            </a:ln>
          </p:spPr>
          <p:txBody>
            <a:bodyPr wrap="none">
              <a:spAutoFit/>
            </a:bodyPr>
            <a:lstStyle/>
            <a:p>
              <a:r>
                <a:rPr lang="en-US" b="1">
                  <a:solidFill>
                    <a:srgbClr val="C71B4C"/>
                  </a:solidFill>
                </a:rPr>
                <a:t>50/month</a:t>
              </a:r>
            </a:p>
          </p:txBody>
        </p:sp>
      </p:grpSp>
      <p:sp>
        <p:nvSpPr>
          <p:cNvPr id="5125" name="Content Placeholder 2"/>
          <p:cNvSpPr>
            <a:spLocks/>
          </p:cNvSpPr>
          <p:nvPr/>
        </p:nvSpPr>
        <p:spPr bwMode="auto">
          <a:xfrm>
            <a:off x="533400" y="3429000"/>
            <a:ext cx="8297863" cy="2667000"/>
          </a:xfrm>
          <a:prstGeom prst="rect">
            <a:avLst/>
          </a:prstGeom>
          <a:noFill/>
          <a:ln w="9525">
            <a:noFill/>
            <a:miter lim="800000"/>
            <a:headEnd/>
            <a:tailEnd/>
          </a:ln>
        </p:spPr>
        <p:txBody>
          <a:bodyPr lIns="92075" tIns="46038" rIns="92075" bIns="46038"/>
          <a:lstStyle/>
          <a:p>
            <a:pPr marL="342900" indent="-342900" eaLnBrk="0" hangingPunct="0">
              <a:spcBef>
                <a:spcPct val="20000"/>
              </a:spcBef>
              <a:buClr>
                <a:srgbClr val="000000"/>
              </a:buClr>
              <a:buSzPct val="80000"/>
              <a:buFont typeface="Wingdings" pitchFamily="2" charset="2"/>
              <a:buNone/>
              <a:defRPr/>
            </a:pPr>
            <a:endParaRPr lang="en-US" sz="2200" dirty="0">
              <a:solidFill>
                <a:srgbClr val="09224F"/>
              </a:solidFill>
              <a:latin typeface="Times New Roman" pitchFamily="18" charset="0"/>
            </a:endParaRPr>
          </a:p>
          <a:p>
            <a:pPr marL="342900" indent="-342900" eaLnBrk="0" hangingPunct="0">
              <a:spcBef>
                <a:spcPct val="20000"/>
              </a:spcBef>
              <a:buClr>
                <a:srgbClr val="000000"/>
              </a:buClr>
              <a:buSzPct val="80000"/>
              <a:defRPr/>
            </a:pPr>
            <a:r>
              <a:rPr lang="en-US" sz="2400" dirty="0">
                <a:solidFill>
                  <a:srgbClr val="09224F"/>
                </a:solidFill>
                <a:latin typeface="Arial" pitchFamily="34" charset="0"/>
                <a:cs typeface="Arial" pitchFamily="34" charset="0"/>
              </a:rPr>
              <a:t>a) How long on average does an agent work for this call center?</a:t>
            </a:r>
          </a:p>
          <a:p>
            <a:pPr marL="342900" indent="-342900" eaLnBrk="0" hangingPunct="0">
              <a:spcBef>
                <a:spcPct val="20000"/>
              </a:spcBef>
              <a:buClr>
                <a:srgbClr val="000000"/>
              </a:buClr>
              <a:buSzPct val="80000"/>
              <a:defRPr/>
            </a:pPr>
            <a:r>
              <a:rPr lang="en-US" sz="2400" dirty="0">
                <a:solidFill>
                  <a:srgbClr val="09224F"/>
                </a:solidFill>
                <a:latin typeface="Arial" pitchFamily="34" charset="0"/>
                <a:cs typeface="Arial" pitchFamily="34" charset="0"/>
              </a:rPr>
              <a:t> 	R = 50 people/month</a:t>
            </a:r>
          </a:p>
          <a:p>
            <a:pPr marL="342900" indent="-342900" eaLnBrk="0" hangingPunct="0">
              <a:spcBef>
                <a:spcPct val="20000"/>
              </a:spcBef>
              <a:buClr>
                <a:srgbClr val="000000"/>
              </a:buClr>
              <a:buSzPct val="80000"/>
              <a:defRPr/>
            </a:pPr>
            <a:r>
              <a:rPr lang="en-US" sz="2400" dirty="0">
                <a:solidFill>
                  <a:srgbClr val="09224F"/>
                </a:solidFill>
                <a:latin typeface="Arial" pitchFamily="34" charset="0"/>
                <a:cs typeface="Arial" pitchFamily="34" charset="0"/>
              </a:rPr>
              <a:t>	I = 1000 people</a:t>
            </a:r>
          </a:p>
          <a:p>
            <a:pPr marL="342900" indent="-342900" eaLnBrk="0" hangingPunct="0">
              <a:spcBef>
                <a:spcPct val="20000"/>
              </a:spcBef>
              <a:buClr>
                <a:srgbClr val="000000"/>
              </a:buClr>
              <a:buSzPct val="80000"/>
              <a:defRPr/>
            </a:pPr>
            <a:r>
              <a:rPr lang="en-US" sz="2400" dirty="0">
                <a:solidFill>
                  <a:srgbClr val="09224F"/>
                </a:solidFill>
                <a:latin typeface="Arial" pitchFamily="34" charset="0"/>
                <a:cs typeface="Arial" pitchFamily="34" charset="0"/>
              </a:rPr>
              <a:t>	Average working time = Throughput Time</a:t>
            </a:r>
          </a:p>
          <a:p>
            <a:pPr marL="342900" indent="-342900" eaLnBrk="0" hangingPunct="0">
              <a:spcBef>
                <a:spcPct val="20000"/>
              </a:spcBef>
              <a:buClr>
                <a:srgbClr val="000000"/>
              </a:buClr>
              <a:buSzPct val="80000"/>
              <a:defRPr/>
            </a:pPr>
            <a:r>
              <a:rPr lang="en-US" sz="2400" dirty="0">
                <a:solidFill>
                  <a:srgbClr val="09224F"/>
                </a:solidFill>
                <a:latin typeface="Arial" pitchFamily="34" charset="0"/>
                <a:cs typeface="Arial" pitchFamily="34" charset="0"/>
              </a:rPr>
              <a:t>		= I/R = 1000/50 = 20 months or 20/12 = 1.67 years</a:t>
            </a:r>
          </a:p>
          <a:p>
            <a:pPr marL="342900" indent="-342900" eaLnBrk="0" hangingPunct="0">
              <a:spcBef>
                <a:spcPct val="20000"/>
              </a:spcBef>
              <a:buClr>
                <a:srgbClr val="000000"/>
              </a:buClr>
              <a:buSzPct val="80000"/>
              <a:defRPr/>
            </a:pPr>
            <a:r>
              <a:rPr lang="en-US" sz="2400" dirty="0">
                <a:solidFill>
                  <a:srgbClr val="09224F"/>
                </a:solidFill>
                <a:latin typeface="+mn-lt"/>
              </a:rPr>
              <a:t> </a:t>
            </a:r>
          </a:p>
          <a:p>
            <a:pPr marL="342900" indent="-342900" eaLnBrk="0" hangingPunct="0">
              <a:spcBef>
                <a:spcPct val="20000"/>
              </a:spcBef>
              <a:buClr>
                <a:srgbClr val="000000"/>
              </a:buClr>
              <a:buSzPct val="80000"/>
              <a:buFont typeface="Wingdings" pitchFamily="2" charset="2"/>
              <a:buNone/>
              <a:defRPr/>
            </a:pPr>
            <a:endParaRPr lang="en-US" sz="2800" dirty="0">
              <a:solidFill>
                <a:srgbClr val="09224F"/>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5">
                                            <p:txEl>
                                              <p:pRg st="1" end="1"/>
                                            </p:txEl>
                                          </p:spTgt>
                                        </p:tgtEl>
                                        <p:attrNameLst>
                                          <p:attrName>style.visibility</p:attrName>
                                        </p:attrNameLst>
                                      </p:cBhvr>
                                      <p:to>
                                        <p:strVal val="visible"/>
                                      </p:to>
                                    </p:set>
                                    <p:animEffect transition="in" filter="dissolve">
                                      <p:cBhvr>
                                        <p:cTn id="12" dur="500"/>
                                        <p:tgtEl>
                                          <p:spTgt spid="51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5">
                                            <p:txEl>
                                              <p:pRg st="2" end="2"/>
                                            </p:txEl>
                                          </p:spTgt>
                                        </p:tgtEl>
                                        <p:attrNameLst>
                                          <p:attrName>style.visibility</p:attrName>
                                        </p:attrNameLst>
                                      </p:cBhvr>
                                      <p:to>
                                        <p:strVal val="visible"/>
                                      </p:to>
                                    </p:set>
                                    <p:animEffect transition="in" filter="dissolve">
                                      <p:cBhvr>
                                        <p:cTn id="17" dur="500"/>
                                        <p:tgtEl>
                                          <p:spTgt spid="51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5">
                                            <p:txEl>
                                              <p:pRg st="3" end="3"/>
                                            </p:txEl>
                                          </p:spTgt>
                                        </p:tgtEl>
                                        <p:attrNameLst>
                                          <p:attrName>style.visibility</p:attrName>
                                        </p:attrNameLst>
                                      </p:cBhvr>
                                      <p:to>
                                        <p:strVal val="visible"/>
                                      </p:to>
                                    </p:set>
                                    <p:animEffect transition="in" filter="dissolve">
                                      <p:cBhvr>
                                        <p:cTn id="22" dur="500"/>
                                        <p:tgtEl>
                                          <p:spTgt spid="51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25">
                                            <p:txEl>
                                              <p:pRg st="4" end="4"/>
                                            </p:txEl>
                                          </p:spTgt>
                                        </p:tgtEl>
                                        <p:attrNameLst>
                                          <p:attrName>style.visibility</p:attrName>
                                        </p:attrNameLst>
                                      </p:cBhvr>
                                      <p:to>
                                        <p:strVal val="visible"/>
                                      </p:to>
                                    </p:set>
                                    <p:animEffect transition="in" filter="dissolve">
                                      <p:cBhvr>
                                        <p:cTn id="27" dur="500"/>
                                        <p:tgtEl>
                                          <p:spTgt spid="51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25">
                                            <p:txEl>
                                              <p:pRg st="5" end="5"/>
                                            </p:txEl>
                                          </p:spTgt>
                                        </p:tgtEl>
                                        <p:attrNameLst>
                                          <p:attrName>style.visibility</p:attrName>
                                        </p:attrNameLst>
                                      </p:cBhvr>
                                      <p:to>
                                        <p:strVal val="visible"/>
                                      </p:to>
                                    </p:set>
                                    <p:animEffect transition="in" filter="dissolve">
                                      <p:cBhvr>
                                        <p:cTn id="32" dur="500"/>
                                        <p:tgtEl>
                                          <p:spTgt spid="512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125">
                                            <p:txEl>
                                              <p:pRg st="6" end="6"/>
                                            </p:txEl>
                                          </p:spTgt>
                                        </p:tgtEl>
                                        <p:attrNameLst>
                                          <p:attrName>style.visibility</p:attrName>
                                        </p:attrNameLst>
                                      </p:cBhvr>
                                      <p:to>
                                        <p:strVal val="visible"/>
                                      </p:to>
                                    </p:set>
                                    <p:animEffect transition="in" filter="dissolve">
                                      <p:cBhvr>
                                        <p:cTn id="37" dur="500"/>
                                        <p:tgtEl>
                                          <p:spTgt spid="51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p:txBody>
          <a:bodyPr/>
          <a:lstStyle/>
          <a:p>
            <a:r>
              <a:rPr lang="en-US" smtClean="0"/>
              <a:t>Assignment , Problem 2 Solution</a:t>
            </a:r>
          </a:p>
        </p:txBody>
      </p:sp>
      <p:sp>
        <p:nvSpPr>
          <p:cNvPr id="6147" name="Content Placeholder 2"/>
          <p:cNvSpPr>
            <a:spLocks noGrp="1"/>
          </p:cNvSpPr>
          <p:nvPr>
            <p:ph idx="4294967295"/>
          </p:nvPr>
        </p:nvSpPr>
        <p:spPr/>
        <p:txBody>
          <a:bodyPr/>
          <a:lstStyle/>
          <a:p>
            <a:pPr>
              <a:buFont typeface="Wingdings" pitchFamily="2" charset="2"/>
              <a:buNone/>
            </a:pPr>
            <a:r>
              <a:rPr lang="en-US" sz="2400" smtClean="0">
                <a:solidFill>
                  <a:srgbClr val="09224F"/>
                </a:solidFill>
              </a:rPr>
              <a:t> </a:t>
            </a:r>
            <a:r>
              <a:rPr lang="en-US" sz="2400" smtClean="0">
                <a:solidFill>
                  <a:srgbClr val="09224F"/>
                </a:solidFill>
                <a:latin typeface="Arial" charset="0"/>
                <a:cs typeface="Arial" charset="0"/>
              </a:rPr>
              <a:t>Suppose the cost of hiring and training a new agent is $1000.  The manager of this call center believes that increasing agents’ salary would keep them working longer term in the company.  The manager wants to increase the average time that an agent works for the call center to 24 months, or 2 years.</a:t>
            </a:r>
            <a:r>
              <a:rPr lang="en-US" sz="2200" smtClean="0">
                <a:solidFill>
                  <a:srgbClr val="09224F"/>
                </a:solidFill>
                <a:latin typeface="Arial" charset="0"/>
                <a:cs typeface="Arial" charset="0"/>
              </a:rPr>
              <a:t>  </a:t>
            </a:r>
          </a:p>
          <a:p>
            <a:pPr>
              <a:buFont typeface="Wingdings" pitchFamily="2" charset="2"/>
              <a:buNone/>
            </a:pPr>
            <a:r>
              <a:rPr lang="en-US" sz="2400" smtClean="0">
                <a:solidFill>
                  <a:srgbClr val="09224F"/>
                </a:solidFill>
                <a:latin typeface="Arial" charset="0"/>
                <a:cs typeface="Arial" charset="0"/>
              </a:rPr>
              <a:t>b) If an agent works for the call center for 24 months on average, how much can the company save on hiring and training costs over a year? Hint:  first determine the current annual cost for hiring and training, then determine the new annual cost for hiring and training.</a:t>
            </a:r>
          </a:p>
          <a:p>
            <a:pPr>
              <a:buFont typeface="Impact" pitchFamily="34" charset="0"/>
              <a:buNone/>
            </a:pPr>
            <a:endParaRPr lang="en-US" sz="2200" smtClean="0">
              <a:solidFill>
                <a:srgbClr val="09224F"/>
              </a:solidFill>
            </a:endParaRPr>
          </a:p>
          <a:p>
            <a:pPr>
              <a:buFont typeface="Wingdings" pitchFamily="2" charset="2"/>
              <a:buNone/>
            </a:pPr>
            <a:r>
              <a:rPr lang="en-US" smtClean="0">
                <a:solidFill>
                  <a:srgbClr val="09224F"/>
                </a:solidFill>
              </a:rPr>
              <a:t> </a:t>
            </a:r>
          </a:p>
          <a:p>
            <a:pPr>
              <a:buFont typeface="Wingdings" pitchFamily="2" charset="2"/>
              <a:buNone/>
            </a:pPr>
            <a:endParaRPr lang="en-US" smtClean="0">
              <a:solidFill>
                <a:srgbClr val="09224F"/>
              </a:solidFill>
            </a:endParaRPr>
          </a:p>
        </p:txBody>
      </p:sp>
      <p:grpSp>
        <p:nvGrpSpPr>
          <p:cNvPr id="2" name="Group 11"/>
          <p:cNvGrpSpPr>
            <a:grpSpLocks/>
          </p:cNvGrpSpPr>
          <p:nvPr/>
        </p:nvGrpSpPr>
        <p:grpSpPr bwMode="auto">
          <a:xfrm>
            <a:off x="5197475" y="5729288"/>
            <a:ext cx="3865563" cy="1063625"/>
            <a:chOff x="2093932" y="5729319"/>
            <a:chExt cx="3865562" cy="1063079"/>
          </a:xfrm>
        </p:grpSpPr>
        <p:grpSp>
          <p:nvGrpSpPr>
            <p:cNvPr id="6157" name="Group 7"/>
            <p:cNvGrpSpPr>
              <a:grpSpLocks/>
            </p:cNvGrpSpPr>
            <p:nvPr/>
          </p:nvGrpSpPr>
          <p:grpSpPr bwMode="auto">
            <a:xfrm>
              <a:off x="2093932" y="5729319"/>
              <a:ext cx="3865562" cy="679450"/>
              <a:chOff x="59" y="2105"/>
              <a:chExt cx="2435" cy="428"/>
            </a:xfrm>
          </p:grpSpPr>
          <p:sp>
            <p:nvSpPr>
              <p:cNvPr id="6159" name="Text Box 8"/>
              <p:cNvSpPr txBox="1">
                <a:spLocks noChangeArrowheads="1"/>
              </p:cNvSpPr>
              <p:nvPr/>
            </p:nvSpPr>
            <p:spPr bwMode="auto">
              <a:xfrm>
                <a:off x="998" y="2105"/>
                <a:ext cx="680" cy="428"/>
              </a:xfrm>
              <a:prstGeom prst="rect">
                <a:avLst/>
              </a:prstGeom>
              <a:noFill/>
              <a:ln w="38100" algn="ctr">
                <a:solidFill>
                  <a:schemeClr val="tx1"/>
                </a:solidFill>
                <a:miter lim="800000"/>
                <a:headEnd/>
                <a:tailEnd/>
              </a:ln>
            </p:spPr>
            <p:txBody>
              <a:bodyPr>
                <a:spAutoFit/>
              </a:bodyPr>
              <a:lstStyle/>
              <a:p>
                <a:r>
                  <a:rPr lang="en-US" b="1">
                    <a:solidFill>
                      <a:srgbClr val="C71B4C"/>
                    </a:solidFill>
                  </a:rPr>
                  <a:t>  1000</a:t>
                </a:r>
              </a:p>
              <a:p>
                <a:r>
                  <a:rPr lang="en-US" b="1">
                    <a:solidFill>
                      <a:srgbClr val="C71B4C"/>
                    </a:solidFill>
                  </a:rPr>
                  <a:t> Agents</a:t>
                </a:r>
              </a:p>
            </p:txBody>
          </p:sp>
          <p:sp>
            <p:nvSpPr>
              <p:cNvPr id="6160"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p>
            </p:txBody>
          </p:sp>
          <p:sp>
            <p:nvSpPr>
              <p:cNvPr id="6161" name="Text Box 10"/>
              <p:cNvSpPr txBox="1">
                <a:spLocks noChangeArrowheads="1"/>
              </p:cNvSpPr>
              <p:nvPr/>
            </p:nvSpPr>
            <p:spPr bwMode="auto">
              <a:xfrm>
                <a:off x="59" y="2115"/>
                <a:ext cx="690" cy="233"/>
              </a:xfrm>
              <a:prstGeom prst="rect">
                <a:avLst/>
              </a:prstGeom>
              <a:noFill/>
              <a:ln w="9525" algn="ctr">
                <a:noFill/>
                <a:miter lim="800000"/>
                <a:headEnd/>
                <a:tailEnd/>
              </a:ln>
            </p:spPr>
            <p:txBody>
              <a:bodyPr wrap="none">
                <a:spAutoFit/>
              </a:bodyPr>
              <a:lstStyle/>
              <a:p>
                <a:r>
                  <a:rPr lang="en-US" b="1">
                    <a:solidFill>
                      <a:srgbClr val="C71B4C"/>
                    </a:solidFill>
                  </a:rPr>
                  <a:t>?/month</a:t>
                </a:r>
              </a:p>
            </p:txBody>
          </p:sp>
          <p:sp>
            <p:nvSpPr>
              <p:cNvPr id="6162" name="Line 11"/>
              <p:cNvSpPr>
                <a:spLocks noChangeShapeType="1"/>
              </p:cNvSpPr>
              <p:nvPr/>
            </p:nvSpPr>
            <p:spPr bwMode="auto">
              <a:xfrm flipV="1">
                <a:off x="1655" y="2387"/>
                <a:ext cx="839" cy="0"/>
              </a:xfrm>
              <a:prstGeom prst="line">
                <a:avLst/>
              </a:prstGeom>
              <a:noFill/>
              <a:ln w="38100">
                <a:solidFill>
                  <a:schemeClr val="tx1"/>
                </a:solidFill>
                <a:round/>
                <a:headEnd/>
                <a:tailEnd type="triangle" w="med" len="med"/>
              </a:ln>
            </p:spPr>
            <p:txBody>
              <a:bodyPr/>
              <a:lstStyle/>
              <a:p>
                <a:endParaRPr lang="en-US"/>
              </a:p>
            </p:txBody>
          </p:sp>
          <p:sp>
            <p:nvSpPr>
              <p:cNvPr id="6163" name="Text Box 12"/>
              <p:cNvSpPr txBox="1">
                <a:spLocks noChangeArrowheads="1"/>
              </p:cNvSpPr>
              <p:nvPr/>
            </p:nvSpPr>
            <p:spPr bwMode="auto">
              <a:xfrm>
                <a:off x="1678" y="2137"/>
                <a:ext cx="690" cy="233"/>
              </a:xfrm>
              <a:prstGeom prst="rect">
                <a:avLst/>
              </a:prstGeom>
              <a:noFill/>
              <a:ln w="9525" algn="ctr">
                <a:noFill/>
                <a:miter lim="800000"/>
                <a:headEnd/>
                <a:tailEnd/>
              </a:ln>
            </p:spPr>
            <p:txBody>
              <a:bodyPr wrap="none">
                <a:spAutoFit/>
              </a:bodyPr>
              <a:lstStyle/>
              <a:p>
                <a:r>
                  <a:rPr lang="en-US" b="1">
                    <a:solidFill>
                      <a:srgbClr val="C71B4C"/>
                    </a:solidFill>
                  </a:rPr>
                  <a:t>?/month</a:t>
                </a:r>
              </a:p>
            </p:txBody>
          </p:sp>
        </p:grpSp>
        <p:sp>
          <p:nvSpPr>
            <p:cNvPr id="6158" name="Rectangle 10"/>
            <p:cNvSpPr>
              <a:spLocks noChangeArrowheads="1"/>
            </p:cNvSpPr>
            <p:nvPr/>
          </p:nvSpPr>
          <p:spPr bwMode="auto">
            <a:xfrm>
              <a:off x="3659175" y="6423066"/>
              <a:ext cx="971532" cy="369332"/>
            </a:xfrm>
            <a:prstGeom prst="rect">
              <a:avLst/>
            </a:prstGeom>
            <a:noFill/>
            <a:ln w="9525">
              <a:noFill/>
              <a:miter lim="800000"/>
              <a:headEnd/>
              <a:tailEnd/>
            </a:ln>
          </p:spPr>
          <p:txBody>
            <a:bodyPr>
              <a:spAutoFit/>
            </a:bodyPr>
            <a:lstStyle/>
            <a:p>
              <a:r>
                <a:rPr lang="en-US" b="1">
                  <a:solidFill>
                    <a:srgbClr val="C71B4C"/>
                  </a:solidFill>
                </a:rPr>
                <a:t>2 years</a:t>
              </a:r>
            </a:p>
          </p:txBody>
        </p:sp>
      </p:grpSp>
      <p:grpSp>
        <p:nvGrpSpPr>
          <p:cNvPr id="4" name="Group 12"/>
          <p:cNvGrpSpPr>
            <a:grpSpLocks/>
          </p:cNvGrpSpPr>
          <p:nvPr/>
        </p:nvGrpSpPr>
        <p:grpSpPr bwMode="auto">
          <a:xfrm>
            <a:off x="884238" y="5729288"/>
            <a:ext cx="3865562" cy="1063625"/>
            <a:chOff x="2093933" y="5729319"/>
            <a:chExt cx="3865563" cy="1063079"/>
          </a:xfrm>
        </p:grpSpPr>
        <p:grpSp>
          <p:nvGrpSpPr>
            <p:cNvPr id="6150" name="Group 7"/>
            <p:cNvGrpSpPr>
              <a:grpSpLocks/>
            </p:cNvGrpSpPr>
            <p:nvPr/>
          </p:nvGrpSpPr>
          <p:grpSpPr bwMode="auto">
            <a:xfrm>
              <a:off x="2093933" y="5729319"/>
              <a:ext cx="3865563" cy="679450"/>
              <a:chOff x="59" y="2105"/>
              <a:chExt cx="2435" cy="428"/>
            </a:xfrm>
          </p:grpSpPr>
          <p:sp>
            <p:nvSpPr>
              <p:cNvPr id="6152" name="Text Box 8"/>
              <p:cNvSpPr txBox="1">
                <a:spLocks noChangeArrowheads="1"/>
              </p:cNvSpPr>
              <p:nvPr/>
            </p:nvSpPr>
            <p:spPr bwMode="auto">
              <a:xfrm>
                <a:off x="998" y="2105"/>
                <a:ext cx="680" cy="428"/>
              </a:xfrm>
              <a:prstGeom prst="rect">
                <a:avLst/>
              </a:prstGeom>
              <a:noFill/>
              <a:ln w="38100" algn="ctr">
                <a:solidFill>
                  <a:schemeClr val="tx1"/>
                </a:solidFill>
                <a:miter lim="800000"/>
                <a:headEnd/>
                <a:tailEnd/>
              </a:ln>
            </p:spPr>
            <p:txBody>
              <a:bodyPr>
                <a:spAutoFit/>
              </a:bodyPr>
              <a:lstStyle/>
              <a:p>
                <a:r>
                  <a:rPr lang="en-US" b="1">
                    <a:solidFill>
                      <a:srgbClr val="C71B4C"/>
                    </a:solidFill>
                  </a:rPr>
                  <a:t>  1000</a:t>
                </a:r>
              </a:p>
              <a:p>
                <a:r>
                  <a:rPr lang="en-US" b="1">
                    <a:solidFill>
                      <a:srgbClr val="C71B4C"/>
                    </a:solidFill>
                  </a:rPr>
                  <a:t> Agents</a:t>
                </a:r>
              </a:p>
            </p:txBody>
          </p:sp>
          <p:sp>
            <p:nvSpPr>
              <p:cNvPr id="6153"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p>
            </p:txBody>
          </p:sp>
          <p:sp>
            <p:nvSpPr>
              <p:cNvPr id="6154" name="Text Box 10"/>
              <p:cNvSpPr txBox="1">
                <a:spLocks noChangeArrowheads="1"/>
              </p:cNvSpPr>
              <p:nvPr/>
            </p:nvSpPr>
            <p:spPr bwMode="auto">
              <a:xfrm>
                <a:off x="59" y="2115"/>
                <a:ext cx="763" cy="233"/>
              </a:xfrm>
              <a:prstGeom prst="rect">
                <a:avLst/>
              </a:prstGeom>
              <a:noFill/>
              <a:ln w="9525" algn="ctr">
                <a:noFill/>
                <a:miter lim="800000"/>
                <a:headEnd/>
                <a:tailEnd/>
              </a:ln>
            </p:spPr>
            <p:txBody>
              <a:bodyPr wrap="none">
                <a:spAutoFit/>
              </a:bodyPr>
              <a:lstStyle/>
              <a:p>
                <a:r>
                  <a:rPr lang="en-US" b="1">
                    <a:solidFill>
                      <a:srgbClr val="C71B4C"/>
                    </a:solidFill>
                  </a:rPr>
                  <a:t>50/month</a:t>
                </a:r>
              </a:p>
            </p:txBody>
          </p:sp>
          <p:sp>
            <p:nvSpPr>
              <p:cNvPr id="6155" name="Line 11"/>
              <p:cNvSpPr>
                <a:spLocks noChangeShapeType="1"/>
              </p:cNvSpPr>
              <p:nvPr/>
            </p:nvSpPr>
            <p:spPr bwMode="auto">
              <a:xfrm flipV="1">
                <a:off x="1655" y="2387"/>
                <a:ext cx="839" cy="0"/>
              </a:xfrm>
              <a:prstGeom prst="line">
                <a:avLst/>
              </a:prstGeom>
              <a:noFill/>
              <a:ln w="38100">
                <a:solidFill>
                  <a:schemeClr val="tx1"/>
                </a:solidFill>
                <a:round/>
                <a:headEnd/>
                <a:tailEnd type="triangle" w="med" len="med"/>
              </a:ln>
            </p:spPr>
            <p:txBody>
              <a:bodyPr/>
              <a:lstStyle/>
              <a:p>
                <a:endParaRPr lang="en-US"/>
              </a:p>
            </p:txBody>
          </p:sp>
          <p:sp>
            <p:nvSpPr>
              <p:cNvPr id="6156" name="Text Box 12"/>
              <p:cNvSpPr txBox="1">
                <a:spLocks noChangeArrowheads="1"/>
              </p:cNvSpPr>
              <p:nvPr/>
            </p:nvSpPr>
            <p:spPr bwMode="auto">
              <a:xfrm>
                <a:off x="1678" y="2137"/>
                <a:ext cx="763" cy="233"/>
              </a:xfrm>
              <a:prstGeom prst="rect">
                <a:avLst/>
              </a:prstGeom>
              <a:noFill/>
              <a:ln w="9525" algn="ctr">
                <a:noFill/>
                <a:miter lim="800000"/>
                <a:headEnd/>
                <a:tailEnd/>
              </a:ln>
            </p:spPr>
            <p:txBody>
              <a:bodyPr wrap="none">
                <a:spAutoFit/>
              </a:bodyPr>
              <a:lstStyle/>
              <a:p>
                <a:r>
                  <a:rPr lang="en-US" b="1">
                    <a:solidFill>
                      <a:srgbClr val="C71B4C"/>
                    </a:solidFill>
                  </a:rPr>
                  <a:t>50/month</a:t>
                </a:r>
              </a:p>
            </p:txBody>
          </p:sp>
        </p:grpSp>
        <p:sp>
          <p:nvSpPr>
            <p:cNvPr id="6151" name="Rectangle 14"/>
            <p:cNvSpPr>
              <a:spLocks noChangeArrowheads="1"/>
            </p:cNvSpPr>
            <p:nvPr/>
          </p:nvSpPr>
          <p:spPr bwMode="auto">
            <a:xfrm>
              <a:off x="3408400" y="6423066"/>
              <a:ext cx="1465336" cy="369332"/>
            </a:xfrm>
            <a:prstGeom prst="rect">
              <a:avLst/>
            </a:prstGeom>
            <a:noFill/>
            <a:ln w="9525">
              <a:noFill/>
              <a:miter lim="800000"/>
              <a:headEnd/>
              <a:tailEnd/>
            </a:ln>
          </p:spPr>
          <p:txBody>
            <a:bodyPr>
              <a:spAutoFit/>
            </a:bodyPr>
            <a:lstStyle/>
            <a:p>
              <a:r>
                <a:rPr lang="en-US" b="1">
                  <a:solidFill>
                    <a:srgbClr val="C71B4C"/>
                  </a:solidFill>
                </a:rPr>
                <a:t>20 months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p:txBody>
          <a:bodyPr/>
          <a:lstStyle/>
          <a:p>
            <a:r>
              <a:rPr lang="en-US" smtClean="0"/>
              <a:t>Assignment , Problem 2 Solution</a:t>
            </a:r>
          </a:p>
        </p:txBody>
      </p:sp>
      <p:sp>
        <p:nvSpPr>
          <p:cNvPr id="7171" name="Content Placeholder 2"/>
          <p:cNvSpPr>
            <a:spLocks noGrp="1"/>
          </p:cNvSpPr>
          <p:nvPr>
            <p:ph idx="4294967295"/>
          </p:nvPr>
        </p:nvSpPr>
        <p:spPr>
          <a:xfrm>
            <a:off x="414337" y="1438275"/>
            <a:ext cx="8721725" cy="5419725"/>
          </a:xfrm>
        </p:spPr>
        <p:txBody>
          <a:bodyPr/>
          <a:lstStyle/>
          <a:p>
            <a:pPr marL="282575" lvl="1" indent="-282575">
              <a:buFont typeface="Impact" pitchFamily="34" charset="0"/>
              <a:buNone/>
              <a:defRPr/>
            </a:pPr>
            <a:r>
              <a:rPr lang="en-US" dirty="0" smtClean="0">
                <a:solidFill>
                  <a:srgbClr val="09224F"/>
                </a:solidFill>
                <a:latin typeface="Arial" pitchFamily="34" charset="0"/>
                <a:ea typeface="+mn-ea"/>
                <a:cs typeface="Arial" pitchFamily="34" charset="0"/>
              </a:rPr>
              <a:t>Current annual cost for hiring and training:</a:t>
            </a:r>
          </a:p>
          <a:p>
            <a:pPr marL="282575" lvl="1" indent="-282575">
              <a:buFont typeface="Impact" pitchFamily="34" charset="0"/>
              <a:buNone/>
              <a:defRPr/>
            </a:pPr>
            <a:r>
              <a:rPr lang="en-US" dirty="0" smtClean="0">
                <a:solidFill>
                  <a:srgbClr val="09224F"/>
                </a:solidFill>
                <a:latin typeface="Arial" pitchFamily="34" charset="0"/>
                <a:ea typeface="+mn-ea"/>
                <a:cs typeface="Arial" pitchFamily="34" charset="0"/>
              </a:rPr>
              <a:t>	Throughput Rate = 50 people/month</a:t>
            </a:r>
          </a:p>
          <a:p>
            <a:pPr marL="282575" lvl="1" indent="-282575">
              <a:buFont typeface="Impact" pitchFamily="34" charset="0"/>
              <a:buNone/>
              <a:defRPr/>
            </a:pPr>
            <a:r>
              <a:rPr lang="en-US" dirty="0" smtClean="0">
                <a:solidFill>
                  <a:srgbClr val="09224F"/>
                </a:solidFill>
                <a:latin typeface="Arial" pitchFamily="34" charset="0"/>
                <a:ea typeface="+mn-ea"/>
                <a:cs typeface="Arial" pitchFamily="34" charset="0"/>
              </a:rPr>
              <a:t>	 = 600 people/year</a:t>
            </a:r>
          </a:p>
          <a:p>
            <a:pPr marL="282575" lvl="1" indent="-282575">
              <a:buFont typeface="Impact" pitchFamily="34" charset="0"/>
              <a:buNone/>
              <a:defRPr/>
            </a:pPr>
            <a:r>
              <a:rPr lang="en-US" dirty="0" smtClean="0">
                <a:solidFill>
                  <a:srgbClr val="09224F"/>
                </a:solidFill>
                <a:latin typeface="Arial" pitchFamily="34" charset="0"/>
                <a:ea typeface="+mn-ea"/>
                <a:cs typeface="Arial" pitchFamily="34" charset="0"/>
              </a:rPr>
              <a:t>	Annual hiring and training cost is 600 (1000) = $600,000</a:t>
            </a:r>
          </a:p>
          <a:p>
            <a:pPr marL="282575" lvl="1" indent="-282575">
              <a:buFont typeface="Impact" pitchFamily="34" charset="0"/>
              <a:buNone/>
              <a:defRPr/>
            </a:pPr>
            <a:r>
              <a:rPr lang="en-US" dirty="0" smtClean="0">
                <a:solidFill>
                  <a:srgbClr val="09224F"/>
                </a:solidFill>
                <a:latin typeface="Arial" pitchFamily="34" charset="0"/>
                <a:ea typeface="+mn-ea"/>
                <a:cs typeface="Arial" pitchFamily="34" charset="0"/>
              </a:rPr>
              <a:t>New annual cost for hiring and training:</a:t>
            </a:r>
          </a:p>
          <a:p>
            <a:pPr marL="282575" lvl="1" indent="-282575">
              <a:buFont typeface="Impact" pitchFamily="34" charset="0"/>
              <a:buNone/>
              <a:defRPr/>
            </a:pPr>
            <a:r>
              <a:rPr lang="en-US" dirty="0" smtClean="0">
                <a:solidFill>
                  <a:srgbClr val="09224F"/>
                </a:solidFill>
                <a:latin typeface="Arial" pitchFamily="34" charset="0"/>
                <a:ea typeface="+mn-ea"/>
                <a:cs typeface="Arial" pitchFamily="34" charset="0"/>
              </a:rPr>
              <a:t>	Average working time = Throughput Time = 24 months =  2 years</a:t>
            </a:r>
          </a:p>
          <a:p>
            <a:pPr marL="282575" lvl="1" indent="-282575">
              <a:buFont typeface="Impact" pitchFamily="34" charset="0"/>
              <a:buNone/>
              <a:defRPr/>
            </a:pPr>
            <a:r>
              <a:rPr lang="en-US" dirty="0" smtClean="0">
                <a:solidFill>
                  <a:srgbClr val="09224F"/>
                </a:solidFill>
                <a:latin typeface="Arial" pitchFamily="34" charset="0"/>
                <a:ea typeface="+mn-ea"/>
                <a:cs typeface="Arial" pitchFamily="34" charset="0"/>
              </a:rPr>
              <a:t>	Throughput Rate </a:t>
            </a:r>
            <a:r>
              <a:rPr lang="en-US" dirty="0" smtClean="0">
                <a:solidFill>
                  <a:srgbClr val="09224F"/>
                </a:solidFill>
                <a:latin typeface="Arial" pitchFamily="34" charset="0"/>
                <a:ea typeface="+mn-ea"/>
                <a:cs typeface="Arial" pitchFamily="34" charset="0"/>
                <a:sym typeface="Wingdings" pitchFamily="2" charset="2"/>
              </a:rPr>
              <a:t> R</a:t>
            </a:r>
            <a:r>
              <a:rPr lang="en-US" dirty="0" smtClean="0">
                <a:solidFill>
                  <a:srgbClr val="09224F"/>
                </a:solidFill>
                <a:latin typeface="Arial" pitchFamily="34" charset="0"/>
                <a:ea typeface="+mn-ea"/>
                <a:cs typeface="Arial" pitchFamily="34" charset="0"/>
              </a:rPr>
              <a:t>= I/T = 1000 people / 2 years = 500 people/year </a:t>
            </a:r>
            <a:r>
              <a:rPr lang="en-US" dirty="0" smtClean="0">
                <a:solidFill>
                  <a:srgbClr val="09224F"/>
                </a:solidFill>
                <a:latin typeface="Arial" pitchFamily="34" charset="0"/>
                <a:ea typeface="+mn-ea"/>
                <a:cs typeface="Arial" pitchFamily="34" charset="0"/>
                <a:sym typeface="Wingdings" pitchFamily="2" charset="2"/>
              </a:rPr>
              <a:t> 41.7 per month</a:t>
            </a:r>
            <a:endParaRPr lang="en-US" dirty="0" smtClean="0">
              <a:solidFill>
                <a:srgbClr val="09224F"/>
              </a:solidFill>
              <a:latin typeface="Arial" pitchFamily="34" charset="0"/>
              <a:ea typeface="+mn-ea"/>
              <a:cs typeface="Arial" pitchFamily="34" charset="0"/>
            </a:endParaRPr>
          </a:p>
          <a:p>
            <a:pPr marL="282575" lvl="1" indent="-282575">
              <a:buFont typeface="Impact" pitchFamily="34" charset="0"/>
              <a:buNone/>
              <a:defRPr/>
            </a:pPr>
            <a:r>
              <a:rPr lang="en-US" dirty="0" smtClean="0">
                <a:solidFill>
                  <a:srgbClr val="09224F"/>
                </a:solidFill>
                <a:latin typeface="Arial" pitchFamily="34" charset="0"/>
                <a:ea typeface="+mn-ea"/>
                <a:cs typeface="Arial" pitchFamily="34" charset="0"/>
              </a:rPr>
              <a:t>Annual hiring and training cost is 500 (1000) = $500,000</a:t>
            </a:r>
          </a:p>
          <a:p>
            <a:pPr marL="282575" lvl="1" indent="-282575">
              <a:buFont typeface="Impact" pitchFamily="34" charset="0"/>
              <a:buNone/>
              <a:defRPr/>
            </a:pPr>
            <a:r>
              <a:rPr lang="en-US" dirty="0" smtClean="0">
                <a:solidFill>
                  <a:srgbClr val="09224F"/>
                </a:solidFill>
                <a:latin typeface="Arial" pitchFamily="34" charset="0"/>
                <a:ea typeface="+mn-ea"/>
                <a:cs typeface="Arial" pitchFamily="34" charset="0"/>
              </a:rPr>
              <a:t>Annual saving on hiring and training cost is $600,000-$500,000 = $100,000</a:t>
            </a:r>
          </a:p>
        </p:txBody>
      </p:sp>
      <p:pic>
        <p:nvPicPr>
          <p:cNvPr id="7172" name="Picture 4"/>
          <p:cNvPicPr>
            <a:picLocks noChangeAspect="1" noChangeArrowheads="1"/>
          </p:cNvPicPr>
          <p:nvPr/>
        </p:nvPicPr>
        <p:blipFill>
          <a:blip r:embed="rId3" cstate="print"/>
          <a:srcRect/>
          <a:stretch>
            <a:fillRect/>
          </a:stretch>
        </p:blipFill>
        <p:spPr bwMode="auto">
          <a:xfrm>
            <a:off x="6507163" y="2224088"/>
            <a:ext cx="2628900" cy="536575"/>
          </a:xfrm>
          <a:prstGeom prst="rect">
            <a:avLst/>
          </a:prstGeom>
          <a:noFill/>
          <a:ln w="9525" algn="ctr">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dissolv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dissolv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dissolve">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dissolve">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dissolve">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dissolve">
                                      <p:cBhvr>
                                        <p:cTn id="32" dur="500"/>
                                        <p:tgtEl>
                                          <p:spTgt spid="71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dissolve">
                                      <p:cBhvr>
                                        <p:cTn id="37" dur="500"/>
                                        <p:tgtEl>
                                          <p:spTgt spid="717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171">
                                            <p:txEl>
                                              <p:pRg st="7" end="7"/>
                                            </p:txEl>
                                          </p:spTgt>
                                        </p:tgtEl>
                                        <p:attrNameLst>
                                          <p:attrName>style.visibility</p:attrName>
                                        </p:attrNameLst>
                                      </p:cBhvr>
                                      <p:to>
                                        <p:strVal val="visible"/>
                                      </p:to>
                                    </p:set>
                                    <p:animEffect transition="in" filter="dissolve">
                                      <p:cBhvr>
                                        <p:cTn id="42" dur="500"/>
                                        <p:tgtEl>
                                          <p:spTgt spid="717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171">
                                            <p:txEl>
                                              <p:pRg st="8" end="8"/>
                                            </p:txEl>
                                          </p:spTgt>
                                        </p:tgtEl>
                                        <p:attrNameLst>
                                          <p:attrName>style.visibility</p:attrName>
                                        </p:attrNameLst>
                                      </p:cBhvr>
                                      <p:to>
                                        <p:strVal val="visible"/>
                                      </p:to>
                                    </p:set>
                                    <p:animEffect transition="in" filter="dissolve">
                                      <p:cBhvr>
                                        <p:cTn id="47" dur="5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p:txBody>
          <a:bodyPr/>
          <a:lstStyle/>
          <a:p>
            <a:r>
              <a:rPr lang="en-US" smtClean="0"/>
              <a:t>Assignment , Problem 2 Solution</a:t>
            </a:r>
          </a:p>
        </p:txBody>
      </p:sp>
      <p:sp>
        <p:nvSpPr>
          <p:cNvPr id="8195" name="Content Placeholder 2"/>
          <p:cNvSpPr>
            <a:spLocks noGrp="1"/>
          </p:cNvSpPr>
          <p:nvPr>
            <p:ph idx="4294967295"/>
          </p:nvPr>
        </p:nvSpPr>
        <p:spPr/>
        <p:txBody>
          <a:bodyPr/>
          <a:lstStyle/>
          <a:p>
            <a:pPr>
              <a:buFont typeface="Wingdings" pitchFamily="2" charset="2"/>
              <a:buNone/>
              <a:defRPr/>
            </a:pPr>
            <a:r>
              <a:rPr lang="en-US" dirty="0" smtClean="0">
                <a:solidFill>
                  <a:srgbClr val="09224F"/>
                </a:solidFill>
              </a:rPr>
              <a:t>c) </a:t>
            </a:r>
            <a:r>
              <a:rPr lang="en-US" sz="2400" dirty="0" smtClean="0">
                <a:solidFill>
                  <a:srgbClr val="09224F"/>
                </a:solidFill>
                <a:latin typeface="Arial" pitchFamily="34" charset="0"/>
                <a:cs typeface="Arial" pitchFamily="34" charset="0"/>
              </a:rPr>
              <a:t>How much the monthly salary of each agent can be increased?</a:t>
            </a:r>
          </a:p>
          <a:p>
            <a:pPr lvl="1">
              <a:buFont typeface="Symbol" pitchFamily="18" charset="2"/>
              <a:buNone/>
              <a:defRPr/>
            </a:pPr>
            <a:r>
              <a:rPr lang="en-US" dirty="0" smtClean="0">
                <a:solidFill>
                  <a:srgbClr val="09224F"/>
                </a:solidFill>
                <a:latin typeface="Arial" pitchFamily="34" charset="0"/>
                <a:ea typeface="+mn-ea"/>
                <a:cs typeface="Arial" pitchFamily="34" charset="0"/>
              </a:rPr>
              <a:t>	Average # of employees = 1000</a:t>
            </a:r>
          </a:p>
          <a:p>
            <a:pPr lvl="1">
              <a:buFont typeface="Symbol" pitchFamily="18" charset="2"/>
              <a:buNone/>
              <a:defRPr/>
            </a:pPr>
            <a:r>
              <a:rPr lang="en-US" dirty="0" smtClean="0">
                <a:solidFill>
                  <a:srgbClr val="09224F"/>
                </a:solidFill>
                <a:latin typeface="Arial" pitchFamily="34" charset="0"/>
                <a:ea typeface="+mn-ea"/>
                <a:cs typeface="Arial" pitchFamily="34" charset="0"/>
              </a:rPr>
              <a:t>	Annual saving on hiring and training cost = $100,000</a:t>
            </a:r>
          </a:p>
          <a:p>
            <a:pPr lvl="1">
              <a:buFont typeface="Symbol" pitchFamily="18" charset="2"/>
              <a:buNone/>
              <a:defRPr/>
            </a:pPr>
            <a:r>
              <a:rPr lang="en-US" dirty="0" smtClean="0">
                <a:solidFill>
                  <a:srgbClr val="09224F"/>
                </a:solidFill>
                <a:latin typeface="Arial" pitchFamily="34" charset="0"/>
                <a:ea typeface="+mn-ea"/>
                <a:cs typeface="Arial" pitchFamily="34" charset="0"/>
              </a:rPr>
              <a:t>	Monthly saving = $8,333.33</a:t>
            </a:r>
          </a:p>
          <a:p>
            <a:pPr lvl="1">
              <a:buFont typeface="Symbol" pitchFamily="18" charset="2"/>
              <a:buNone/>
              <a:defRPr/>
            </a:pPr>
            <a:r>
              <a:rPr lang="en-US" dirty="0" smtClean="0">
                <a:solidFill>
                  <a:srgbClr val="09224F"/>
                </a:solidFill>
                <a:latin typeface="Arial" pitchFamily="34" charset="0"/>
                <a:ea typeface="+mn-ea"/>
                <a:cs typeface="Arial" pitchFamily="34" charset="0"/>
              </a:rPr>
              <a:t>	8333.33/1,000 = $8.33 per employee/month</a:t>
            </a:r>
          </a:p>
          <a:p>
            <a:pPr marL="533400" indent="-533400">
              <a:buFont typeface="Arial" pitchFamily="34" charset="0"/>
              <a:buNone/>
              <a:defRPr/>
            </a:pPr>
            <a:endParaRPr lang="en-US" sz="2200" dirty="0" smtClean="0">
              <a:solidFill>
                <a:srgbClr val="09224F"/>
              </a:solidFill>
            </a:endParaRPr>
          </a:p>
          <a:p>
            <a:pPr marL="533400" indent="-533400">
              <a:buFont typeface="Wingdings" pitchFamily="2" charset="2"/>
              <a:buNone/>
              <a:defRPr/>
            </a:pPr>
            <a:r>
              <a:rPr lang="en-US" dirty="0" smtClean="0">
                <a:solidFill>
                  <a:srgbClr val="09224F"/>
                </a:solidFill>
              </a:rPr>
              <a:t> </a:t>
            </a:r>
          </a:p>
          <a:p>
            <a:pPr marL="533400" indent="-533400">
              <a:buFont typeface="Wingdings" pitchFamily="2" charset="2"/>
              <a:buNone/>
              <a:defRPr/>
            </a:pPr>
            <a:endParaRPr lang="en-US" dirty="0" smtClean="0">
              <a:solidFill>
                <a:srgbClr val="09224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15900" y="188913"/>
            <a:ext cx="8640763" cy="863600"/>
          </a:xfrm>
        </p:spPr>
        <p:txBody>
          <a:bodyPr/>
          <a:lstStyle/>
          <a:p>
            <a:pPr eaLnBrk="1" hangingPunct="1"/>
            <a:r>
              <a:rPr lang="en-US" smtClean="0"/>
              <a:t>Little’s Law: Auto-Moto Financial Services</a:t>
            </a:r>
          </a:p>
        </p:txBody>
      </p:sp>
      <p:sp>
        <p:nvSpPr>
          <p:cNvPr id="619523" name="Rectangle 3"/>
          <p:cNvSpPr>
            <a:spLocks noGrp="1" noChangeArrowheads="1"/>
          </p:cNvSpPr>
          <p:nvPr>
            <p:ph type="body" idx="1"/>
          </p:nvPr>
        </p:nvSpPr>
        <p:spPr>
          <a:xfrm>
            <a:off x="431800" y="1457325"/>
            <a:ext cx="8353425" cy="1935163"/>
          </a:xfrm>
        </p:spPr>
        <p:txBody>
          <a:bodyPr/>
          <a:lstStyle/>
          <a:p>
            <a:pPr marL="0" indent="0">
              <a:lnSpc>
                <a:spcPct val="90000"/>
              </a:lnSpc>
              <a:defRPr/>
            </a:pPr>
            <a:r>
              <a:rPr lang="en-US" sz="2400" dirty="0" smtClean="0"/>
              <a:t>Auto-Moto receives </a:t>
            </a:r>
            <a:r>
              <a:rPr lang="en-US" sz="2400" b="1" dirty="0" smtClean="0"/>
              <a:t>1,000</a:t>
            </a:r>
            <a:r>
              <a:rPr lang="en-US" sz="2400" dirty="0" smtClean="0"/>
              <a:t> applications per month (30 working days). In the old process, each application is handled individually, with </a:t>
            </a:r>
            <a:r>
              <a:rPr lang="en-US" sz="2400" b="1" dirty="0" smtClean="0"/>
              <a:t>20%</a:t>
            </a:r>
            <a:r>
              <a:rPr lang="en-US" sz="2400" dirty="0" smtClean="0"/>
              <a:t> of applications being approved. </a:t>
            </a:r>
            <a:r>
              <a:rPr lang="en-US" sz="2400" b="1" dirty="0" smtClean="0"/>
              <a:t>500</a:t>
            </a:r>
            <a:r>
              <a:rPr lang="en-US" sz="2400" dirty="0" smtClean="0"/>
              <a:t> were in the process at any time. Average flow time T = ?</a:t>
            </a:r>
          </a:p>
        </p:txBody>
      </p:sp>
      <p:sp>
        <p:nvSpPr>
          <p:cNvPr id="619525" name="Rectangle 5"/>
          <p:cNvSpPr>
            <a:spLocks noChangeArrowheads="1"/>
          </p:cNvSpPr>
          <p:nvPr/>
        </p:nvSpPr>
        <p:spPr bwMode="auto">
          <a:xfrm>
            <a:off x="358775" y="5408613"/>
            <a:ext cx="8353425" cy="1250950"/>
          </a:xfrm>
          <a:prstGeom prst="rect">
            <a:avLst/>
          </a:prstGeom>
          <a:noFill/>
          <a:ln w="9525">
            <a:noFill/>
            <a:miter lim="800000"/>
            <a:headEnd/>
            <a:tailEnd/>
          </a:ln>
        </p:spPr>
        <p:txBody>
          <a:bodyPr lIns="92075" tIns="46038" rIns="92075" bIns="46038"/>
          <a:lstStyle/>
          <a:p>
            <a:pPr eaLnBrk="0" hangingPunct="0">
              <a:lnSpc>
                <a:spcPct val="90000"/>
              </a:lnSpc>
              <a:spcBef>
                <a:spcPct val="20000"/>
              </a:spcBef>
              <a:buClr>
                <a:srgbClr val="000000"/>
              </a:buClr>
              <a:buSzPct val="80000"/>
              <a:buFont typeface="Wingdings" pitchFamily="2" charset="2"/>
              <a:buNone/>
            </a:pPr>
            <a:r>
              <a:rPr lang="en-US" sz="2400">
                <a:latin typeface="Times New Roman" pitchFamily="18" charset="0"/>
              </a:rPr>
              <a:t>The firm recently implemented a new loan application process. In the new process, applicants go through an initial review and are divided into three categories</a:t>
            </a:r>
            <a:endParaRPr lang="en-US" sz="2400" b="1">
              <a:latin typeface="Times New Roman" pitchFamily="18" charset="0"/>
            </a:endParaRPr>
          </a:p>
        </p:txBody>
      </p:sp>
      <p:sp>
        <p:nvSpPr>
          <p:cNvPr id="619526" name="Rectangle 6"/>
          <p:cNvSpPr>
            <a:spLocks noChangeArrowheads="1"/>
          </p:cNvSpPr>
          <p:nvPr/>
        </p:nvSpPr>
        <p:spPr bwMode="auto">
          <a:xfrm>
            <a:off x="373063" y="4545013"/>
            <a:ext cx="8412162" cy="863600"/>
          </a:xfrm>
          <a:prstGeom prst="rect">
            <a:avLst/>
          </a:prstGeom>
          <a:noFill/>
          <a:ln w="9525">
            <a:noFill/>
            <a:miter lim="800000"/>
            <a:headEnd/>
            <a:tailEnd/>
          </a:ln>
        </p:spPr>
        <p:txBody>
          <a:bodyPr lIns="92075" tIns="46038" rIns="92075" bIns="46038"/>
          <a:lstStyle/>
          <a:p>
            <a:pPr eaLnBrk="0" hangingPunct="0">
              <a:lnSpc>
                <a:spcPct val="90000"/>
              </a:lnSpc>
              <a:spcBef>
                <a:spcPct val="20000"/>
              </a:spcBef>
              <a:buClr>
                <a:srgbClr val="000000"/>
              </a:buClr>
              <a:buSzPct val="80000"/>
              <a:buFont typeface="Wingdings" pitchFamily="2" charset="2"/>
              <a:buNone/>
            </a:pPr>
            <a:r>
              <a:rPr lang="en-US" sz="2400">
                <a:latin typeface="Times New Roman" pitchFamily="18" charset="0"/>
              </a:rPr>
              <a:t>Average flow time </a:t>
            </a:r>
            <a:r>
              <a:rPr lang="en-US" sz="2400" i="1">
                <a:latin typeface="Times New Roman" pitchFamily="18" charset="0"/>
              </a:rPr>
              <a:t>T = I/R</a:t>
            </a:r>
            <a:r>
              <a:rPr lang="en-US" sz="2400">
                <a:latin typeface="Times New Roman" pitchFamily="18" charset="0"/>
              </a:rPr>
              <a:t> = 500/1,000 months = </a:t>
            </a:r>
            <a:r>
              <a:rPr lang="en-US" sz="2400">
                <a:solidFill>
                  <a:srgbClr val="FF0000"/>
                </a:solidFill>
                <a:latin typeface="Times New Roman" pitchFamily="18" charset="0"/>
              </a:rPr>
              <a:t>0.5 month</a:t>
            </a:r>
            <a:r>
              <a:rPr lang="en-US" sz="2400">
                <a:latin typeface="Times New Roman" pitchFamily="18" charset="0"/>
              </a:rPr>
              <a:t> or 15 days.</a:t>
            </a:r>
          </a:p>
        </p:txBody>
      </p:sp>
      <p:grpSp>
        <p:nvGrpSpPr>
          <p:cNvPr id="2" name="Group 7"/>
          <p:cNvGrpSpPr>
            <a:grpSpLocks/>
          </p:cNvGrpSpPr>
          <p:nvPr/>
        </p:nvGrpSpPr>
        <p:grpSpPr bwMode="auto">
          <a:xfrm>
            <a:off x="1268413" y="3249613"/>
            <a:ext cx="5902325" cy="863600"/>
            <a:chOff x="59" y="1989"/>
            <a:chExt cx="3718" cy="544"/>
          </a:xfrm>
        </p:grpSpPr>
        <p:sp>
          <p:nvSpPr>
            <p:cNvPr id="15369" name="Text Box 8"/>
            <p:cNvSpPr txBox="1">
              <a:spLocks noChangeArrowheads="1"/>
            </p:cNvSpPr>
            <p:nvPr/>
          </p:nvSpPr>
          <p:spPr bwMode="auto">
            <a:xfrm>
              <a:off x="998" y="2105"/>
              <a:ext cx="680" cy="428"/>
            </a:xfrm>
            <a:prstGeom prst="rect">
              <a:avLst/>
            </a:prstGeom>
            <a:noFill/>
            <a:ln w="38100" algn="ctr">
              <a:solidFill>
                <a:schemeClr val="tx1"/>
              </a:solidFill>
              <a:miter lim="800000"/>
              <a:headEnd/>
              <a:tailEnd/>
            </a:ln>
          </p:spPr>
          <p:txBody>
            <a:bodyPr>
              <a:spAutoFit/>
            </a:bodyPr>
            <a:lstStyle/>
            <a:p>
              <a:r>
                <a:rPr lang="en-US"/>
                <a:t>Process</a:t>
              </a:r>
            </a:p>
            <a:p>
              <a:r>
                <a:rPr lang="en-US" b="1">
                  <a:solidFill>
                    <a:srgbClr val="C71B4C"/>
                  </a:solidFill>
                </a:rPr>
                <a:t>I</a:t>
              </a:r>
              <a:r>
                <a:rPr lang="en-US" b="1" baseline="-25000">
                  <a:solidFill>
                    <a:srgbClr val="C71B4C"/>
                  </a:solidFill>
                </a:rPr>
                <a:t>p</a:t>
              </a:r>
              <a:r>
                <a:rPr lang="en-US" b="1">
                  <a:solidFill>
                    <a:srgbClr val="C71B4C"/>
                  </a:solidFill>
                </a:rPr>
                <a:t>=500</a:t>
              </a:r>
            </a:p>
          </p:txBody>
        </p:sp>
        <p:sp>
          <p:nvSpPr>
            <p:cNvPr id="15370"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p>
          </p:txBody>
        </p:sp>
        <p:sp>
          <p:nvSpPr>
            <p:cNvPr id="15371" name="Text Box 10"/>
            <p:cNvSpPr txBox="1">
              <a:spLocks noChangeArrowheads="1"/>
            </p:cNvSpPr>
            <p:nvPr/>
          </p:nvSpPr>
          <p:spPr bwMode="auto">
            <a:xfrm>
              <a:off x="59" y="2115"/>
              <a:ext cx="916" cy="231"/>
            </a:xfrm>
            <a:prstGeom prst="rect">
              <a:avLst/>
            </a:prstGeom>
            <a:noFill/>
            <a:ln w="9525" algn="ctr">
              <a:noFill/>
              <a:miter lim="800000"/>
              <a:headEnd/>
              <a:tailEnd/>
            </a:ln>
          </p:spPr>
          <p:txBody>
            <a:bodyPr wrap="none">
              <a:spAutoFit/>
            </a:bodyPr>
            <a:lstStyle/>
            <a:p>
              <a:r>
                <a:rPr lang="en-US" b="1">
                  <a:solidFill>
                    <a:srgbClr val="C71B4C"/>
                  </a:solidFill>
                </a:rPr>
                <a:t>1000/month</a:t>
              </a:r>
            </a:p>
          </p:txBody>
        </p:sp>
        <p:sp>
          <p:nvSpPr>
            <p:cNvPr id="15372" name="Line 11"/>
            <p:cNvSpPr>
              <a:spLocks noChangeShapeType="1"/>
            </p:cNvSpPr>
            <p:nvPr/>
          </p:nvSpPr>
          <p:spPr bwMode="auto">
            <a:xfrm flipV="1">
              <a:off x="1686" y="2057"/>
              <a:ext cx="1225" cy="249"/>
            </a:xfrm>
            <a:prstGeom prst="line">
              <a:avLst/>
            </a:prstGeom>
            <a:noFill/>
            <a:ln w="38100">
              <a:solidFill>
                <a:schemeClr val="tx1"/>
              </a:solidFill>
              <a:round/>
              <a:headEnd/>
              <a:tailEnd type="triangle" w="med" len="med"/>
            </a:ln>
          </p:spPr>
          <p:txBody>
            <a:bodyPr/>
            <a:lstStyle/>
            <a:p>
              <a:endParaRPr lang="en-US"/>
            </a:p>
          </p:txBody>
        </p:sp>
        <p:sp>
          <p:nvSpPr>
            <p:cNvPr id="15373" name="Text Box 12"/>
            <p:cNvSpPr txBox="1">
              <a:spLocks noChangeArrowheads="1"/>
            </p:cNvSpPr>
            <p:nvPr/>
          </p:nvSpPr>
          <p:spPr bwMode="auto">
            <a:xfrm>
              <a:off x="2934" y="1989"/>
              <a:ext cx="843" cy="233"/>
            </a:xfrm>
            <a:prstGeom prst="rect">
              <a:avLst/>
            </a:prstGeom>
            <a:noFill/>
            <a:ln w="9525" algn="ctr">
              <a:noFill/>
              <a:miter lim="800000"/>
              <a:headEnd/>
              <a:tailEnd/>
            </a:ln>
          </p:spPr>
          <p:txBody>
            <a:bodyPr wrap="none">
              <a:spAutoFit/>
            </a:bodyPr>
            <a:lstStyle/>
            <a:p>
              <a:r>
                <a:rPr lang="en-US" b="1">
                  <a:solidFill>
                    <a:srgbClr val="C71B4C"/>
                  </a:solidFill>
                </a:rPr>
                <a:t>200/month</a:t>
              </a:r>
            </a:p>
          </p:txBody>
        </p:sp>
      </p:grpSp>
      <p:sp>
        <p:nvSpPr>
          <p:cNvPr id="15367" name="Line 11"/>
          <p:cNvSpPr>
            <a:spLocks noChangeShapeType="1"/>
          </p:cNvSpPr>
          <p:nvPr/>
        </p:nvSpPr>
        <p:spPr bwMode="auto">
          <a:xfrm>
            <a:off x="3851275" y="3917950"/>
            <a:ext cx="2016125" cy="339725"/>
          </a:xfrm>
          <a:prstGeom prst="line">
            <a:avLst/>
          </a:prstGeom>
          <a:noFill/>
          <a:ln w="38100">
            <a:solidFill>
              <a:schemeClr val="tx1"/>
            </a:solidFill>
            <a:round/>
            <a:headEnd/>
            <a:tailEnd type="triangle" w="med" len="med"/>
          </a:ln>
        </p:spPr>
        <p:txBody>
          <a:bodyPr/>
          <a:lstStyle/>
          <a:p>
            <a:endParaRPr lang="en-US"/>
          </a:p>
        </p:txBody>
      </p:sp>
      <p:sp>
        <p:nvSpPr>
          <p:cNvPr id="15368" name="Text Box 12"/>
          <p:cNvSpPr txBox="1">
            <a:spLocks noChangeArrowheads="1"/>
          </p:cNvSpPr>
          <p:nvPr/>
        </p:nvSpPr>
        <p:spPr bwMode="auto">
          <a:xfrm>
            <a:off x="5903913" y="4076700"/>
            <a:ext cx="1339850" cy="369888"/>
          </a:xfrm>
          <a:prstGeom prst="rect">
            <a:avLst/>
          </a:prstGeom>
          <a:noFill/>
          <a:ln w="9525" algn="ctr">
            <a:noFill/>
            <a:miter lim="800000"/>
            <a:headEnd/>
            <a:tailEnd/>
          </a:ln>
        </p:spPr>
        <p:txBody>
          <a:bodyPr wrap="none">
            <a:spAutoFit/>
          </a:bodyPr>
          <a:lstStyle/>
          <a:p>
            <a:r>
              <a:rPr lang="en-US" b="1">
                <a:solidFill>
                  <a:srgbClr val="C71B4C"/>
                </a:solidFill>
              </a:rPr>
              <a:t>800/month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9523">
                                            <p:txEl>
                                              <p:pRg st="0" end="0"/>
                                            </p:txEl>
                                          </p:spTgt>
                                        </p:tgtEl>
                                        <p:attrNameLst>
                                          <p:attrName>style.visibility</p:attrName>
                                        </p:attrNameLst>
                                      </p:cBhvr>
                                      <p:to>
                                        <p:strVal val="visible"/>
                                      </p:to>
                                    </p:set>
                                    <p:animEffect transition="in" filter="dissolve">
                                      <p:cBhvr>
                                        <p:cTn id="7" dur="500"/>
                                        <p:tgtEl>
                                          <p:spTgt spid="619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9526">
                                            <p:txEl>
                                              <p:pRg st="0" end="0"/>
                                            </p:txEl>
                                          </p:spTgt>
                                        </p:tgtEl>
                                        <p:attrNameLst>
                                          <p:attrName>style.visibility</p:attrName>
                                        </p:attrNameLst>
                                      </p:cBhvr>
                                      <p:to>
                                        <p:strVal val="visible"/>
                                      </p:to>
                                    </p:set>
                                    <p:animEffect transition="in" filter="dissolve">
                                      <p:cBhvr>
                                        <p:cTn id="17" dur="500"/>
                                        <p:tgtEl>
                                          <p:spTgt spid="61952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9525">
                                            <p:txEl>
                                              <p:pRg st="0" end="0"/>
                                            </p:txEl>
                                          </p:spTgt>
                                        </p:tgtEl>
                                        <p:attrNameLst>
                                          <p:attrName>style.visibility</p:attrName>
                                        </p:attrNameLst>
                                      </p:cBhvr>
                                      <p:to>
                                        <p:strVal val="visible"/>
                                      </p:to>
                                    </p:set>
                                    <p:animEffect transition="in" filter="dissolve">
                                      <p:cBhvr>
                                        <p:cTn id="22" dur="500"/>
                                        <p:tgtEl>
                                          <p:spTgt spid="6195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523" grpId="0" build="p" bldLvl="2"/>
      <p:bldP spid="619525" grpId="0" build="p" bldLvl="2"/>
      <p:bldP spid="619526"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5900" y="188913"/>
            <a:ext cx="8928100" cy="863600"/>
          </a:xfrm>
        </p:spPr>
        <p:txBody>
          <a:bodyPr/>
          <a:lstStyle/>
          <a:p>
            <a:pPr eaLnBrk="1" hangingPunct="1"/>
            <a:r>
              <a:rPr lang="en-US" smtClean="0"/>
              <a:t>Practice; New Process, R, I, and T</a:t>
            </a:r>
          </a:p>
        </p:txBody>
      </p:sp>
      <p:grpSp>
        <p:nvGrpSpPr>
          <p:cNvPr id="9219" name="Group 30"/>
          <p:cNvGrpSpPr>
            <a:grpSpLocks/>
          </p:cNvGrpSpPr>
          <p:nvPr/>
        </p:nvGrpSpPr>
        <p:grpSpPr bwMode="auto">
          <a:xfrm>
            <a:off x="93663" y="1412875"/>
            <a:ext cx="8986837" cy="3997325"/>
            <a:chOff x="93663" y="1412875"/>
            <a:chExt cx="8986837" cy="3997325"/>
          </a:xfrm>
        </p:grpSpPr>
        <p:sp>
          <p:nvSpPr>
            <p:cNvPr id="9220" name="Text Box 3"/>
            <p:cNvSpPr txBox="1">
              <a:spLocks noChangeArrowheads="1"/>
            </p:cNvSpPr>
            <p:nvPr/>
          </p:nvSpPr>
          <p:spPr bwMode="auto">
            <a:xfrm>
              <a:off x="1584325" y="3341688"/>
              <a:ext cx="971550" cy="954087"/>
            </a:xfrm>
            <a:prstGeom prst="rect">
              <a:avLst/>
            </a:prstGeom>
            <a:noFill/>
            <a:ln w="38100" algn="ctr">
              <a:solidFill>
                <a:schemeClr val="tx1"/>
              </a:solidFill>
              <a:miter lim="800000"/>
              <a:headEnd/>
              <a:tailEnd/>
            </a:ln>
          </p:spPr>
          <p:txBody>
            <a:bodyPr wrap="none">
              <a:spAutoFit/>
            </a:bodyPr>
            <a:lstStyle/>
            <a:p>
              <a:r>
                <a:rPr lang="en-US"/>
                <a:t>Initial </a:t>
              </a:r>
            </a:p>
            <a:p>
              <a:r>
                <a:rPr lang="en-US"/>
                <a:t>Review</a:t>
              </a:r>
            </a:p>
            <a:p>
              <a:endParaRPr lang="en-US" b="1">
                <a:solidFill>
                  <a:srgbClr val="C71B4C"/>
                </a:solidFill>
              </a:endParaRPr>
            </a:p>
          </p:txBody>
        </p:sp>
        <p:sp>
          <p:nvSpPr>
            <p:cNvPr id="9221" name="Text Box 4"/>
            <p:cNvSpPr txBox="1">
              <a:spLocks noChangeArrowheads="1"/>
            </p:cNvSpPr>
            <p:nvPr/>
          </p:nvSpPr>
          <p:spPr bwMode="auto">
            <a:xfrm>
              <a:off x="3887788" y="1412875"/>
              <a:ext cx="1708150" cy="954088"/>
            </a:xfrm>
            <a:prstGeom prst="rect">
              <a:avLst/>
            </a:prstGeom>
            <a:noFill/>
            <a:ln w="38100" algn="ctr">
              <a:solidFill>
                <a:schemeClr val="tx1"/>
              </a:solidFill>
              <a:miter lim="800000"/>
              <a:headEnd/>
              <a:tailEnd/>
            </a:ln>
          </p:spPr>
          <p:txBody>
            <a:bodyPr wrap="none">
              <a:spAutoFit/>
            </a:bodyPr>
            <a:lstStyle/>
            <a:p>
              <a:r>
                <a:rPr lang="en-US"/>
                <a:t>Subprocess A </a:t>
              </a:r>
            </a:p>
            <a:p>
              <a:r>
                <a:rPr lang="en-US"/>
                <a:t>Review</a:t>
              </a:r>
            </a:p>
            <a:p>
              <a:endParaRPr lang="en-US" b="1">
                <a:solidFill>
                  <a:srgbClr val="C71B4C"/>
                </a:solidFill>
              </a:endParaRPr>
            </a:p>
          </p:txBody>
        </p:sp>
        <p:sp>
          <p:nvSpPr>
            <p:cNvPr id="9222" name="Text Box 5"/>
            <p:cNvSpPr txBox="1">
              <a:spLocks noChangeArrowheads="1"/>
            </p:cNvSpPr>
            <p:nvPr/>
          </p:nvSpPr>
          <p:spPr bwMode="auto">
            <a:xfrm>
              <a:off x="3979863" y="3284538"/>
              <a:ext cx="1708150" cy="954087"/>
            </a:xfrm>
            <a:prstGeom prst="rect">
              <a:avLst/>
            </a:prstGeom>
            <a:noFill/>
            <a:ln w="38100" algn="ctr">
              <a:solidFill>
                <a:schemeClr val="tx1"/>
              </a:solidFill>
              <a:miter lim="800000"/>
              <a:headEnd/>
              <a:tailEnd/>
            </a:ln>
          </p:spPr>
          <p:txBody>
            <a:bodyPr wrap="none">
              <a:spAutoFit/>
            </a:bodyPr>
            <a:lstStyle/>
            <a:p>
              <a:r>
                <a:rPr lang="en-US"/>
                <a:t>Subprocess B </a:t>
              </a:r>
            </a:p>
            <a:p>
              <a:r>
                <a:rPr lang="en-US"/>
                <a:t>Review</a:t>
              </a:r>
            </a:p>
            <a:p>
              <a:endParaRPr lang="en-US" b="1">
                <a:solidFill>
                  <a:srgbClr val="C71B4C"/>
                </a:solidFill>
              </a:endParaRPr>
            </a:p>
          </p:txBody>
        </p:sp>
        <p:sp>
          <p:nvSpPr>
            <p:cNvPr id="9223" name="Oval 6"/>
            <p:cNvSpPr>
              <a:spLocks noChangeArrowheads="1"/>
            </p:cNvSpPr>
            <p:nvPr/>
          </p:nvSpPr>
          <p:spPr bwMode="auto">
            <a:xfrm>
              <a:off x="6372225" y="1557338"/>
              <a:ext cx="1150938" cy="539750"/>
            </a:xfrm>
            <a:prstGeom prst="ellipse">
              <a:avLst/>
            </a:prstGeom>
            <a:noFill/>
            <a:ln w="38100" algn="ctr">
              <a:solidFill>
                <a:schemeClr val="tx1"/>
              </a:solidFill>
              <a:round/>
              <a:headEnd/>
              <a:tailEnd/>
            </a:ln>
          </p:spPr>
          <p:txBody>
            <a:bodyPr wrap="none" anchor="ctr"/>
            <a:lstStyle/>
            <a:p>
              <a:endParaRPr lang="en-US"/>
            </a:p>
          </p:txBody>
        </p:sp>
        <p:sp>
          <p:nvSpPr>
            <p:cNvPr id="9224" name="Text Box 7"/>
            <p:cNvSpPr txBox="1">
              <a:spLocks noChangeArrowheads="1"/>
            </p:cNvSpPr>
            <p:nvPr/>
          </p:nvSpPr>
          <p:spPr bwMode="auto">
            <a:xfrm>
              <a:off x="6407150" y="1649413"/>
              <a:ext cx="1136650" cy="366712"/>
            </a:xfrm>
            <a:prstGeom prst="rect">
              <a:avLst/>
            </a:prstGeom>
            <a:noFill/>
            <a:ln w="9525" algn="ctr">
              <a:noFill/>
              <a:miter lim="800000"/>
              <a:headEnd/>
              <a:tailEnd/>
            </a:ln>
          </p:spPr>
          <p:txBody>
            <a:bodyPr wrap="none">
              <a:spAutoFit/>
            </a:bodyPr>
            <a:lstStyle/>
            <a:p>
              <a:r>
                <a:rPr lang="en-US"/>
                <a:t>Accepted</a:t>
              </a:r>
            </a:p>
          </p:txBody>
        </p:sp>
        <p:sp>
          <p:nvSpPr>
            <p:cNvPr id="9225" name="Oval 8"/>
            <p:cNvSpPr>
              <a:spLocks noChangeArrowheads="1"/>
            </p:cNvSpPr>
            <p:nvPr/>
          </p:nvSpPr>
          <p:spPr bwMode="auto">
            <a:xfrm>
              <a:off x="6551613" y="4870450"/>
              <a:ext cx="1150937" cy="539750"/>
            </a:xfrm>
            <a:prstGeom prst="ellipse">
              <a:avLst/>
            </a:prstGeom>
            <a:noFill/>
            <a:ln w="38100" algn="ctr">
              <a:solidFill>
                <a:schemeClr val="tx1"/>
              </a:solidFill>
              <a:round/>
              <a:headEnd/>
              <a:tailEnd/>
            </a:ln>
          </p:spPr>
          <p:txBody>
            <a:bodyPr wrap="none" anchor="ctr"/>
            <a:lstStyle/>
            <a:p>
              <a:endParaRPr lang="en-US"/>
            </a:p>
          </p:txBody>
        </p:sp>
        <p:sp>
          <p:nvSpPr>
            <p:cNvPr id="9226" name="Text Box 9"/>
            <p:cNvSpPr txBox="1">
              <a:spLocks noChangeArrowheads="1"/>
            </p:cNvSpPr>
            <p:nvPr/>
          </p:nvSpPr>
          <p:spPr bwMode="auto">
            <a:xfrm>
              <a:off x="6586538" y="4926013"/>
              <a:ext cx="1085850" cy="366712"/>
            </a:xfrm>
            <a:prstGeom prst="rect">
              <a:avLst/>
            </a:prstGeom>
            <a:noFill/>
            <a:ln w="9525" algn="ctr">
              <a:noFill/>
              <a:miter lim="800000"/>
              <a:headEnd/>
              <a:tailEnd/>
            </a:ln>
          </p:spPr>
          <p:txBody>
            <a:bodyPr wrap="none">
              <a:spAutoFit/>
            </a:bodyPr>
            <a:lstStyle/>
            <a:p>
              <a:r>
                <a:rPr lang="en-US"/>
                <a:t>Rejected</a:t>
              </a:r>
            </a:p>
          </p:txBody>
        </p:sp>
        <p:sp>
          <p:nvSpPr>
            <p:cNvPr id="9227" name="Line 10"/>
            <p:cNvSpPr>
              <a:spLocks noChangeShapeType="1"/>
            </p:cNvSpPr>
            <p:nvPr/>
          </p:nvSpPr>
          <p:spPr bwMode="auto">
            <a:xfrm>
              <a:off x="358775" y="3789363"/>
              <a:ext cx="1189038" cy="0"/>
            </a:xfrm>
            <a:prstGeom prst="line">
              <a:avLst/>
            </a:prstGeom>
            <a:noFill/>
            <a:ln w="38100">
              <a:solidFill>
                <a:schemeClr val="tx1"/>
              </a:solidFill>
              <a:round/>
              <a:headEnd/>
              <a:tailEnd type="triangle" w="med" len="med"/>
            </a:ln>
          </p:spPr>
          <p:txBody>
            <a:bodyPr/>
            <a:lstStyle/>
            <a:p>
              <a:endParaRPr lang="en-US"/>
            </a:p>
          </p:txBody>
        </p:sp>
        <p:sp>
          <p:nvSpPr>
            <p:cNvPr id="9228" name="Text Box 11"/>
            <p:cNvSpPr txBox="1">
              <a:spLocks noChangeArrowheads="1"/>
            </p:cNvSpPr>
            <p:nvPr/>
          </p:nvSpPr>
          <p:spPr bwMode="auto">
            <a:xfrm>
              <a:off x="93663" y="3357563"/>
              <a:ext cx="1454150" cy="366712"/>
            </a:xfrm>
            <a:prstGeom prst="rect">
              <a:avLst/>
            </a:prstGeom>
            <a:noFill/>
            <a:ln w="9525" algn="ctr">
              <a:noFill/>
              <a:miter lim="800000"/>
              <a:headEnd/>
              <a:tailEnd/>
            </a:ln>
          </p:spPr>
          <p:txBody>
            <a:bodyPr wrap="none">
              <a:spAutoFit/>
            </a:bodyPr>
            <a:lstStyle/>
            <a:p>
              <a:r>
                <a:rPr lang="en-US" b="1">
                  <a:solidFill>
                    <a:srgbClr val="C71B4C"/>
                  </a:solidFill>
                </a:rPr>
                <a:t>1000/month</a:t>
              </a:r>
            </a:p>
          </p:txBody>
        </p:sp>
        <p:sp>
          <p:nvSpPr>
            <p:cNvPr id="9229" name="Line 12"/>
            <p:cNvSpPr>
              <a:spLocks noChangeShapeType="1"/>
            </p:cNvSpPr>
            <p:nvPr/>
          </p:nvSpPr>
          <p:spPr bwMode="auto">
            <a:xfrm flipV="1">
              <a:off x="2592388" y="1844675"/>
              <a:ext cx="1295400" cy="1728788"/>
            </a:xfrm>
            <a:prstGeom prst="line">
              <a:avLst/>
            </a:prstGeom>
            <a:noFill/>
            <a:ln w="38100">
              <a:solidFill>
                <a:schemeClr val="tx1"/>
              </a:solidFill>
              <a:round/>
              <a:headEnd/>
              <a:tailEnd type="triangle" w="med" len="med"/>
            </a:ln>
          </p:spPr>
          <p:txBody>
            <a:bodyPr/>
            <a:lstStyle/>
            <a:p>
              <a:endParaRPr lang="en-US"/>
            </a:p>
          </p:txBody>
        </p:sp>
        <p:sp>
          <p:nvSpPr>
            <p:cNvPr id="9230" name="Line 13"/>
            <p:cNvSpPr>
              <a:spLocks noChangeShapeType="1"/>
            </p:cNvSpPr>
            <p:nvPr/>
          </p:nvSpPr>
          <p:spPr bwMode="auto">
            <a:xfrm flipV="1">
              <a:off x="2592388" y="3789363"/>
              <a:ext cx="1366837" cy="36512"/>
            </a:xfrm>
            <a:prstGeom prst="line">
              <a:avLst/>
            </a:prstGeom>
            <a:noFill/>
            <a:ln w="38100">
              <a:solidFill>
                <a:schemeClr val="tx1"/>
              </a:solidFill>
              <a:round/>
              <a:headEnd/>
              <a:tailEnd type="triangle" w="med" len="med"/>
            </a:ln>
          </p:spPr>
          <p:txBody>
            <a:bodyPr/>
            <a:lstStyle/>
            <a:p>
              <a:endParaRPr lang="en-US"/>
            </a:p>
          </p:txBody>
        </p:sp>
        <p:sp>
          <p:nvSpPr>
            <p:cNvPr id="9231" name="Line 14"/>
            <p:cNvSpPr>
              <a:spLocks noChangeShapeType="1"/>
            </p:cNvSpPr>
            <p:nvPr/>
          </p:nvSpPr>
          <p:spPr bwMode="auto">
            <a:xfrm flipV="1">
              <a:off x="4248150" y="5192713"/>
              <a:ext cx="2339975" cy="38100"/>
            </a:xfrm>
            <a:prstGeom prst="line">
              <a:avLst/>
            </a:prstGeom>
            <a:noFill/>
            <a:ln w="38100">
              <a:solidFill>
                <a:schemeClr val="tx1"/>
              </a:solidFill>
              <a:round/>
              <a:headEnd/>
              <a:tailEnd type="triangle" w="med" len="med"/>
            </a:ln>
          </p:spPr>
          <p:txBody>
            <a:bodyPr/>
            <a:lstStyle/>
            <a:p>
              <a:endParaRPr lang="en-US"/>
            </a:p>
          </p:txBody>
        </p:sp>
        <p:sp>
          <p:nvSpPr>
            <p:cNvPr id="9232" name="Line 15"/>
            <p:cNvSpPr>
              <a:spLocks noChangeShapeType="1"/>
            </p:cNvSpPr>
            <p:nvPr/>
          </p:nvSpPr>
          <p:spPr bwMode="auto">
            <a:xfrm>
              <a:off x="2555875" y="4113213"/>
              <a:ext cx="1692275" cy="1116012"/>
            </a:xfrm>
            <a:prstGeom prst="line">
              <a:avLst/>
            </a:prstGeom>
            <a:noFill/>
            <a:ln w="38100">
              <a:solidFill>
                <a:schemeClr val="tx1"/>
              </a:solidFill>
              <a:round/>
              <a:headEnd/>
              <a:tailEnd/>
            </a:ln>
          </p:spPr>
          <p:txBody>
            <a:bodyPr/>
            <a:lstStyle/>
            <a:p>
              <a:endParaRPr lang="en-US"/>
            </a:p>
          </p:txBody>
        </p:sp>
        <p:sp>
          <p:nvSpPr>
            <p:cNvPr id="9233" name="Text Box 16"/>
            <p:cNvSpPr txBox="1">
              <a:spLocks noChangeArrowheads="1"/>
            </p:cNvSpPr>
            <p:nvPr/>
          </p:nvSpPr>
          <p:spPr bwMode="auto">
            <a:xfrm>
              <a:off x="2447925" y="2744788"/>
              <a:ext cx="641350" cy="366712"/>
            </a:xfrm>
            <a:prstGeom prst="rect">
              <a:avLst/>
            </a:prstGeom>
            <a:noFill/>
            <a:ln w="9525" algn="ctr">
              <a:noFill/>
              <a:miter lim="800000"/>
              <a:headEnd/>
              <a:tailEnd/>
            </a:ln>
          </p:spPr>
          <p:txBody>
            <a:bodyPr wrap="none">
              <a:spAutoFit/>
            </a:bodyPr>
            <a:lstStyle/>
            <a:p>
              <a:r>
                <a:rPr lang="en-US"/>
                <a:t>25%</a:t>
              </a:r>
            </a:p>
          </p:txBody>
        </p:sp>
        <p:sp>
          <p:nvSpPr>
            <p:cNvPr id="9234" name="Text Box 17"/>
            <p:cNvSpPr txBox="1">
              <a:spLocks noChangeArrowheads="1"/>
            </p:cNvSpPr>
            <p:nvPr/>
          </p:nvSpPr>
          <p:spPr bwMode="auto">
            <a:xfrm>
              <a:off x="2851150" y="4070350"/>
              <a:ext cx="641350" cy="366713"/>
            </a:xfrm>
            <a:prstGeom prst="rect">
              <a:avLst/>
            </a:prstGeom>
            <a:noFill/>
            <a:ln w="9525" algn="ctr">
              <a:noFill/>
              <a:miter lim="800000"/>
              <a:headEnd/>
              <a:tailEnd/>
            </a:ln>
          </p:spPr>
          <p:txBody>
            <a:bodyPr wrap="none">
              <a:spAutoFit/>
            </a:bodyPr>
            <a:lstStyle/>
            <a:p>
              <a:r>
                <a:rPr lang="en-US"/>
                <a:t>50%</a:t>
              </a:r>
            </a:p>
          </p:txBody>
        </p:sp>
        <p:sp>
          <p:nvSpPr>
            <p:cNvPr id="9235" name="Text Box 18"/>
            <p:cNvSpPr txBox="1">
              <a:spLocks noChangeArrowheads="1"/>
            </p:cNvSpPr>
            <p:nvPr/>
          </p:nvSpPr>
          <p:spPr bwMode="auto">
            <a:xfrm>
              <a:off x="2771775" y="3494088"/>
              <a:ext cx="641350" cy="366712"/>
            </a:xfrm>
            <a:prstGeom prst="rect">
              <a:avLst/>
            </a:prstGeom>
            <a:noFill/>
            <a:ln w="9525" algn="ctr">
              <a:noFill/>
              <a:miter lim="800000"/>
              <a:headEnd/>
              <a:tailEnd/>
            </a:ln>
          </p:spPr>
          <p:txBody>
            <a:bodyPr wrap="none">
              <a:spAutoFit/>
            </a:bodyPr>
            <a:lstStyle/>
            <a:p>
              <a:r>
                <a:rPr lang="en-US"/>
                <a:t>25%</a:t>
              </a:r>
            </a:p>
          </p:txBody>
        </p:sp>
        <p:sp>
          <p:nvSpPr>
            <p:cNvPr id="9236" name="Line 19"/>
            <p:cNvSpPr>
              <a:spLocks noChangeShapeType="1"/>
            </p:cNvSpPr>
            <p:nvPr/>
          </p:nvSpPr>
          <p:spPr bwMode="auto">
            <a:xfrm flipV="1">
              <a:off x="5651500" y="1844675"/>
              <a:ext cx="684213" cy="3175"/>
            </a:xfrm>
            <a:prstGeom prst="line">
              <a:avLst/>
            </a:prstGeom>
            <a:noFill/>
            <a:ln w="38100">
              <a:solidFill>
                <a:schemeClr val="tx1"/>
              </a:solidFill>
              <a:round/>
              <a:headEnd/>
              <a:tailEnd type="triangle" w="med" len="med"/>
            </a:ln>
          </p:spPr>
          <p:txBody>
            <a:bodyPr/>
            <a:lstStyle/>
            <a:p>
              <a:endParaRPr lang="en-US"/>
            </a:p>
          </p:txBody>
        </p:sp>
        <p:sp>
          <p:nvSpPr>
            <p:cNvPr id="9237" name="Line 20"/>
            <p:cNvSpPr>
              <a:spLocks noChangeShapeType="1"/>
            </p:cNvSpPr>
            <p:nvPr/>
          </p:nvSpPr>
          <p:spPr bwMode="auto">
            <a:xfrm>
              <a:off x="5616575" y="2097088"/>
              <a:ext cx="1547813" cy="2736850"/>
            </a:xfrm>
            <a:prstGeom prst="line">
              <a:avLst/>
            </a:prstGeom>
            <a:noFill/>
            <a:ln w="38100">
              <a:solidFill>
                <a:schemeClr val="tx1"/>
              </a:solidFill>
              <a:round/>
              <a:headEnd/>
              <a:tailEnd type="triangle" w="med" len="med"/>
            </a:ln>
          </p:spPr>
          <p:txBody>
            <a:bodyPr/>
            <a:lstStyle/>
            <a:p>
              <a:endParaRPr lang="en-US"/>
            </a:p>
          </p:txBody>
        </p:sp>
        <p:sp>
          <p:nvSpPr>
            <p:cNvPr id="9238" name="Line 21"/>
            <p:cNvSpPr>
              <a:spLocks noChangeShapeType="1"/>
            </p:cNvSpPr>
            <p:nvPr/>
          </p:nvSpPr>
          <p:spPr bwMode="auto">
            <a:xfrm flipV="1">
              <a:off x="5688013" y="2097088"/>
              <a:ext cx="971550" cy="1728787"/>
            </a:xfrm>
            <a:prstGeom prst="line">
              <a:avLst/>
            </a:prstGeom>
            <a:noFill/>
            <a:ln w="38100">
              <a:solidFill>
                <a:schemeClr val="tx1"/>
              </a:solidFill>
              <a:round/>
              <a:headEnd/>
              <a:tailEnd type="triangle" w="med" len="med"/>
            </a:ln>
          </p:spPr>
          <p:txBody>
            <a:bodyPr/>
            <a:lstStyle/>
            <a:p>
              <a:endParaRPr lang="en-US"/>
            </a:p>
          </p:txBody>
        </p:sp>
        <p:sp>
          <p:nvSpPr>
            <p:cNvPr id="9239" name="Line 22"/>
            <p:cNvSpPr>
              <a:spLocks noChangeShapeType="1"/>
            </p:cNvSpPr>
            <p:nvPr/>
          </p:nvSpPr>
          <p:spPr bwMode="auto">
            <a:xfrm>
              <a:off x="5724525" y="3935413"/>
              <a:ext cx="1042988" cy="969962"/>
            </a:xfrm>
            <a:prstGeom prst="line">
              <a:avLst/>
            </a:prstGeom>
            <a:noFill/>
            <a:ln w="38100">
              <a:solidFill>
                <a:schemeClr val="tx1"/>
              </a:solidFill>
              <a:round/>
              <a:headEnd/>
              <a:tailEnd type="triangle" w="med" len="med"/>
            </a:ln>
          </p:spPr>
          <p:txBody>
            <a:bodyPr/>
            <a:lstStyle/>
            <a:p>
              <a:endParaRPr lang="en-US"/>
            </a:p>
          </p:txBody>
        </p:sp>
        <p:sp>
          <p:nvSpPr>
            <p:cNvPr id="9240" name="Text Box 23"/>
            <p:cNvSpPr txBox="1">
              <a:spLocks noChangeArrowheads="1"/>
            </p:cNvSpPr>
            <p:nvPr/>
          </p:nvSpPr>
          <p:spPr bwMode="auto">
            <a:xfrm>
              <a:off x="5616575" y="1449388"/>
              <a:ext cx="641350" cy="366712"/>
            </a:xfrm>
            <a:prstGeom prst="rect">
              <a:avLst/>
            </a:prstGeom>
            <a:noFill/>
            <a:ln w="9525" algn="ctr">
              <a:noFill/>
              <a:miter lim="800000"/>
              <a:headEnd/>
              <a:tailEnd/>
            </a:ln>
          </p:spPr>
          <p:txBody>
            <a:bodyPr wrap="none">
              <a:spAutoFit/>
            </a:bodyPr>
            <a:lstStyle/>
            <a:p>
              <a:r>
                <a:rPr lang="en-US"/>
                <a:t>70%</a:t>
              </a:r>
            </a:p>
          </p:txBody>
        </p:sp>
        <p:sp>
          <p:nvSpPr>
            <p:cNvPr id="9241" name="Text Box 24"/>
            <p:cNvSpPr txBox="1">
              <a:spLocks noChangeArrowheads="1"/>
            </p:cNvSpPr>
            <p:nvPr/>
          </p:nvSpPr>
          <p:spPr bwMode="auto">
            <a:xfrm>
              <a:off x="5694363" y="2060575"/>
              <a:ext cx="641350" cy="366713"/>
            </a:xfrm>
            <a:prstGeom prst="rect">
              <a:avLst/>
            </a:prstGeom>
            <a:noFill/>
            <a:ln w="9525" algn="ctr">
              <a:noFill/>
              <a:miter lim="800000"/>
              <a:headEnd/>
              <a:tailEnd/>
            </a:ln>
          </p:spPr>
          <p:txBody>
            <a:bodyPr wrap="none">
              <a:spAutoFit/>
            </a:bodyPr>
            <a:lstStyle/>
            <a:p>
              <a:r>
                <a:rPr lang="en-US"/>
                <a:t>30%</a:t>
              </a:r>
            </a:p>
          </p:txBody>
        </p:sp>
        <p:sp>
          <p:nvSpPr>
            <p:cNvPr id="9242" name="Text Box 25"/>
            <p:cNvSpPr txBox="1">
              <a:spLocks noChangeArrowheads="1"/>
            </p:cNvSpPr>
            <p:nvPr/>
          </p:nvSpPr>
          <p:spPr bwMode="auto">
            <a:xfrm>
              <a:off x="5875338" y="3860800"/>
              <a:ext cx="641350" cy="366713"/>
            </a:xfrm>
            <a:prstGeom prst="rect">
              <a:avLst/>
            </a:prstGeom>
            <a:noFill/>
            <a:ln w="9525" algn="ctr">
              <a:noFill/>
              <a:miter lim="800000"/>
              <a:headEnd/>
              <a:tailEnd/>
            </a:ln>
          </p:spPr>
          <p:txBody>
            <a:bodyPr wrap="none">
              <a:spAutoFit/>
            </a:bodyPr>
            <a:lstStyle/>
            <a:p>
              <a:r>
                <a:rPr lang="en-US"/>
                <a:t>90%</a:t>
              </a:r>
            </a:p>
          </p:txBody>
        </p:sp>
        <p:sp>
          <p:nvSpPr>
            <p:cNvPr id="9243" name="Text Box 26"/>
            <p:cNvSpPr txBox="1">
              <a:spLocks noChangeArrowheads="1"/>
            </p:cNvSpPr>
            <p:nvPr/>
          </p:nvSpPr>
          <p:spPr bwMode="auto">
            <a:xfrm>
              <a:off x="5508625" y="2925763"/>
              <a:ext cx="641350" cy="366712"/>
            </a:xfrm>
            <a:prstGeom prst="rect">
              <a:avLst/>
            </a:prstGeom>
            <a:noFill/>
            <a:ln w="9525" algn="ctr">
              <a:noFill/>
              <a:miter lim="800000"/>
              <a:headEnd/>
              <a:tailEnd/>
            </a:ln>
          </p:spPr>
          <p:txBody>
            <a:bodyPr wrap="none">
              <a:spAutoFit/>
            </a:bodyPr>
            <a:lstStyle/>
            <a:p>
              <a:r>
                <a:rPr lang="en-US"/>
                <a:t>10%</a:t>
              </a:r>
            </a:p>
          </p:txBody>
        </p:sp>
        <p:sp>
          <p:nvSpPr>
            <p:cNvPr id="9244" name="Line 27"/>
            <p:cNvSpPr>
              <a:spLocks noChangeShapeType="1"/>
            </p:cNvSpPr>
            <p:nvPr/>
          </p:nvSpPr>
          <p:spPr bwMode="auto">
            <a:xfrm flipV="1">
              <a:off x="7524750" y="1808163"/>
              <a:ext cx="1150938" cy="1587"/>
            </a:xfrm>
            <a:prstGeom prst="line">
              <a:avLst/>
            </a:prstGeom>
            <a:noFill/>
            <a:ln w="38100">
              <a:solidFill>
                <a:schemeClr val="tx1"/>
              </a:solidFill>
              <a:round/>
              <a:headEnd/>
              <a:tailEnd type="triangle" w="med" len="med"/>
            </a:ln>
          </p:spPr>
          <p:txBody>
            <a:bodyPr/>
            <a:lstStyle/>
            <a:p>
              <a:endParaRPr lang="en-US"/>
            </a:p>
          </p:txBody>
        </p:sp>
        <p:sp>
          <p:nvSpPr>
            <p:cNvPr id="9245" name="Line 28"/>
            <p:cNvSpPr>
              <a:spLocks noChangeShapeType="1"/>
            </p:cNvSpPr>
            <p:nvPr/>
          </p:nvSpPr>
          <p:spPr bwMode="auto">
            <a:xfrm flipV="1">
              <a:off x="7704138" y="5157788"/>
              <a:ext cx="1152525" cy="0"/>
            </a:xfrm>
            <a:prstGeom prst="line">
              <a:avLst/>
            </a:prstGeom>
            <a:noFill/>
            <a:ln w="38100">
              <a:solidFill>
                <a:schemeClr val="tx1"/>
              </a:solidFill>
              <a:round/>
              <a:headEnd/>
              <a:tailEnd type="triangle" w="med" len="med"/>
            </a:ln>
          </p:spPr>
          <p:txBody>
            <a:bodyPr/>
            <a:lstStyle/>
            <a:p>
              <a:endParaRPr lang="en-US"/>
            </a:p>
          </p:txBody>
        </p:sp>
        <p:sp>
          <p:nvSpPr>
            <p:cNvPr id="9246" name="Text Box 29"/>
            <p:cNvSpPr txBox="1">
              <a:spLocks noChangeArrowheads="1"/>
            </p:cNvSpPr>
            <p:nvPr/>
          </p:nvSpPr>
          <p:spPr bwMode="auto">
            <a:xfrm>
              <a:off x="7753350" y="4718050"/>
              <a:ext cx="1327150" cy="366713"/>
            </a:xfrm>
            <a:prstGeom prst="rect">
              <a:avLst/>
            </a:prstGeom>
            <a:noFill/>
            <a:ln w="9525" algn="ctr">
              <a:noFill/>
              <a:miter lim="800000"/>
              <a:headEnd/>
              <a:tailEnd/>
            </a:ln>
          </p:spPr>
          <p:txBody>
            <a:bodyPr wrap="none">
              <a:spAutoFit/>
            </a:bodyPr>
            <a:lstStyle/>
            <a:p>
              <a:r>
                <a:rPr lang="en-US" b="1">
                  <a:solidFill>
                    <a:srgbClr val="C71B4C"/>
                  </a:solidFill>
                </a:rPr>
                <a:t>800/month</a:t>
              </a:r>
            </a:p>
          </p:txBody>
        </p:sp>
        <p:sp>
          <p:nvSpPr>
            <p:cNvPr id="9247" name="Text Box 30"/>
            <p:cNvSpPr txBox="1">
              <a:spLocks noChangeArrowheads="1"/>
            </p:cNvSpPr>
            <p:nvPr/>
          </p:nvSpPr>
          <p:spPr bwMode="auto">
            <a:xfrm>
              <a:off x="7458075" y="1449388"/>
              <a:ext cx="1327150" cy="366712"/>
            </a:xfrm>
            <a:prstGeom prst="rect">
              <a:avLst/>
            </a:prstGeom>
            <a:noFill/>
            <a:ln w="9525" algn="ctr">
              <a:noFill/>
              <a:miter lim="800000"/>
              <a:headEnd/>
              <a:tailEnd/>
            </a:ln>
          </p:spPr>
          <p:txBody>
            <a:bodyPr wrap="none">
              <a:spAutoFit/>
            </a:bodyPr>
            <a:lstStyle/>
            <a:p>
              <a:r>
                <a:rPr lang="en-US" b="1">
                  <a:solidFill>
                    <a:srgbClr val="C71B4C"/>
                  </a:solidFill>
                </a:rPr>
                <a:t>200/month</a:t>
              </a:r>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ample presentation slides with animation [2]">
  <a:themeElements>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SOM</Template>
  <TotalTime>10980</TotalTime>
  <Words>1565</Words>
  <Application>Microsoft Office PowerPoint</Application>
  <PresentationFormat>On-screen Show (4:3)</PresentationFormat>
  <Paragraphs>306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Sample presentation slides with animation [2]</vt:lpstr>
      <vt:lpstr>Assignment , Problem 1 Solution </vt:lpstr>
      <vt:lpstr>Assignment , Problem 1 Solution </vt:lpstr>
      <vt:lpstr>Assignment , Problem 1 Solution </vt:lpstr>
      <vt:lpstr>Assignment , Problem 2 Solution</vt:lpstr>
      <vt:lpstr>Assignment , Problem 2 Solution</vt:lpstr>
      <vt:lpstr>Assignment , Problem 2 Solution</vt:lpstr>
      <vt:lpstr>Assignment , Problem 2 Solution</vt:lpstr>
      <vt:lpstr>Little’s Law: Auto-Moto Financial Services</vt:lpstr>
      <vt:lpstr>Practice; New Process, R, I, and T</vt:lpstr>
      <vt:lpstr>New Process: The Same R, But smaller I </vt:lpstr>
      <vt:lpstr>Flow Time at Each Subprocess (or activity)</vt:lpstr>
      <vt:lpstr>Routing, Flow Time, and Percentage of Each  Flow units</vt:lpstr>
      <vt:lpstr>New Process: Intermediate Probabilities </vt:lpstr>
      <vt:lpstr>New Process: Intermediate Probabilities </vt:lpstr>
      <vt:lpstr>Flow Time of the Accepted Applications</vt:lpstr>
      <vt:lpstr>Flow Time of Rejected Applications</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subject/>
  <dc:creator>Tony Barnett</dc:creator>
  <cp:keywords/>
  <dc:description/>
  <cp:lastModifiedBy>aa2035</cp:lastModifiedBy>
  <cp:revision>237</cp:revision>
  <dcterms:created xsi:type="dcterms:W3CDTF">2005-11-30T06:54:40Z</dcterms:created>
  <dcterms:modified xsi:type="dcterms:W3CDTF">2011-06-21T03:31:07Z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