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3"/>
  </p:notesMasterIdLst>
  <p:sldIdLst>
    <p:sldId id="543" r:id="rId2"/>
    <p:sldId id="544" r:id="rId3"/>
    <p:sldId id="545" r:id="rId4"/>
    <p:sldId id="546" r:id="rId5"/>
    <p:sldId id="547" r:id="rId6"/>
    <p:sldId id="548" r:id="rId7"/>
    <p:sldId id="549" r:id="rId8"/>
    <p:sldId id="550" r:id="rId9"/>
    <p:sldId id="551" r:id="rId10"/>
    <p:sldId id="552" r:id="rId11"/>
    <p:sldId id="553" r:id="rId12"/>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B2C"/>
    <a:srgbClr val="144421"/>
    <a:srgbClr val="000099"/>
    <a:srgbClr val="DB1F47"/>
    <a:srgbClr val="16741F"/>
    <a:srgbClr val="70201A"/>
    <a:srgbClr val="64CB02"/>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31" autoAdjust="0"/>
    <p:restoredTop sz="94399" autoAdjust="0"/>
  </p:normalViewPr>
  <p:slideViewPr>
    <p:cSldViewPr>
      <p:cViewPr varScale="1">
        <p:scale>
          <a:sx n="135" d="100"/>
          <a:sy n="135" d="100"/>
        </p:scale>
        <p:origin x="-8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D8545459-A1C6-4D10-B260-C6C52C8D544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6408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6408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4071937"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14338" y="1438275"/>
            <a:ext cx="8297862" cy="25034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4338" y="4094163"/>
            <a:ext cx="8297862" cy="2503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338" y="1438275"/>
            <a:ext cx="4071937"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438275"/>
            <a:ext cx="4073525"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20866" name="Rectangle 2"/>
          <p:cNvSpPr>
            <a:spLocks noChangeArrowheads="1"/>
          </p:cNvSpPr>
          <p:nvPr/>
        </p:nvSpPr>
        <p:spPr bwMode="gray">
          <a:xfrm>
            <a:off x="179388" y="0"/>
            <a:ext cx="8964612" cy="1233488"/>
          </a:xfrm>
          <a:prstGeom prst="rect">
            <a:avLst/>
          </a:prstGeom>
          <a:solidFill>
            <a:schemeClr val="tx2"/>
          </a:solidFill>
          <a:ln w="9525">
            <a:noFill/>
            <a:miter lim="800000"/>
            <a:headEnd/>
            <a:tailEnd/>
          </a:ln>
          <a:effectLst/>
        </p:spPr>
        <p:txBody>
          <a:bodyPr wrap="none" anchor="ctr"/>
          <a:lstStyle/>
          <a:p>
            <a:pPr>
              <a:defRPr/>
            </a:pPr>
            <a:endParaRPr lang="en-US">
              <a:latin typeface="Arial" charset="0"/>
            </a:endParaRPr>
          </a:p>
        </p:txBody>
      </p:sp>
      <p:sp>
        <p:nvSpPr>
          <p:cNvPr id="420867" name="Rectangle 3"/>
          <p:cNvSpPr>
            <a:spLocks noChangeArrowheads="1"/>
          </p:cNvSpPr>
          <p:nvPr/>
        </p:nvSpPr>
        <p:spPr bwMode="gray">
          <a:xfrm>
            <a:off x="179388" y="188913"/>
            <a:ext cx="8785225"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latin typeface="Arial" charset="0"/>
            </a:endParaRPr>
          </a:p>
        </p:txBody>
      </p:sp>
      <p:sp>
        <p:nvSpPr>
          <p:cNvPr id="420868" name="Rectangle 4"/>
          <p:cNvSpPr>
            <a:spLocks noChangeArrowheads="1"/>
          </p:cNvSpPr>
          <p:nvPr/>
        </p:nvSpPr>
        <p:spPr bwMode="gray">
          <a:xfrm>
            <a:off x="0" y="0"/>
            <a:ext cx="215900"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latin typeface="Arial" charset="0"/>
            </a:endParaRPr>
          </a:p>
        </p:txBody>
      </p:sp>
      <p:sp>
        <p:nvSpPr>
          <p:cNvPr id="1029"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6"/>
          <p:cNvSpPr>
            <a:spLocks noGrp="1" noChangeArrowheads="1"/>
          </p:cNvSpPr>
          <p:nvPr>
            <p:ph type="body" idx="1"/>
          </p:nvPr>
        </p:nvSpPr>
        <p:spPr bwMode="auto">
          <a:xfrm>
            <a:off x="414338" y="1438275"/>
            <a:ext cx="8297862" cy="51593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20871" name="Text Box 7"/>
          <p:cNvSpPr txBox="1">
            <a:spLocks noChangeArrowheads="1"/>
          </p:cNvSpPr>
          <p:nvPr/>
        </p:nvSpPr>
        <p:spPr bwMode="auto">
          <a:xfrm>
            <a:off x="8810625" y="1016000"/>
            <a:ext cx="369888" cy="274638"/>
          </a:xfrm>
          <a:prstGeom prst="rect">
            <a:avLst/>
          </a:prstGeom>
          <a:noFill/>
          <a:ln w="9525">
            <a:noFill/>
            <a:miter lim="800000"/>
            <a:headEnd/>
            <a:tailEnd/>
          </a:ln>
          <a:effectLst/>
        </p:spPr>
        <p:txBody>
          <a:bodyPr wrap="none">
            <a:spAutoFit/>
          </a:bodyPr>
          <a:lstStyle/>
          <a:p>
            <a:pPr>
              <a:defRPr/>
            </a:pPr>
            <a:fld id="{61795769-82BD-4D27-B898-AA026B7A2439}" type="slidenum">
              <a:rPr lang="en-US" sz="1200" b="1">
                <a:solidFill>
                  <a:schemeClr val="bg1"/>
                </a:solidFill>
                <a:latin typeface="Arial" charset="0"/>
              </a:rPr>
              <a:pPr>
                <a:defRPr/>
              </a:pPr>
              <a:t>‹#›</a:t>
            </a:fld>
            <a:endParaRPr lang="en-US" sz="1200" b="1">
              <a:solidFill>
                <a:schemeClr val="bg1"/>
              </a:solidFill>
              <a:latin typeface="Arial" charset="0"/>
            </a:endParaRPr>
          </a:p>
        </p:txBody>
      </p:sp>
      <p:sp>
        <p:nvSpPr>
          <p:cNvPr id="420872" name="Text Box 8"/>
          <p:cNvSpPr txBox="1">
            <a:spLocks noChangeArrowheads="1"/>
          </p:cNvSpPr>
          <p:nvPr/>
        </p:nvSpPr>
        <p:spPr bwMode="auto">
          <a:xfrm>
            <a:off x="7064375" y="-63500"/>
            <a:ext cx="2081213" cy="274638"/>
          </a:xfrm>
          <a:prstGeom prst="rect">
            <a:avLst/>
          </a:prstGeom>
          <a:noFill/>
          <a:ln w="9525">
            <a:noFill/>
            <a:miter lim="800000"/>
            <a:headEnd/>
            <a:tailEnd/>
          </a:ln>
          <a:effectLst/>
        </p:spPr>
        <p:txBody>
          <a:bodyPr wrap="none">
            <a:spAutoFit/>
          </a:bodyPr>
          <a:lstStyle/>
          <a:p>
            <a:pPr>
              <a:defRPr/>
            </a:pPr>
            <a:r>
              <a:rPr lang="en-US" sz="1200" b="1" i="1">
                <a:solidFill>
                  <a:schemeClr val="bg1"/>
                </a:solidFill>
                <a:latin typeface="Arial" charset="0"/>
              </a:rPr>
              <a:t>3. Process Flow Measures</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iming>
    <p:tnLst>
      <p:par>
        <p:cTn id="1" dur="indefinite" restart="never" nodeType="tmRoot"/>
      </p:par>
    </p:tnLst>
  </p:timing>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spcBef>
          <a:spcPct val="20000"/>
        </a:spcBef>
        <a:spcAft>
          <a:spcPct val="0"/>
        </a:spcAft>
        <a:buClr>
          <a:srgbClr val="000000"/>
        </a:buClr>
        <a:buSzPct val="8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Font typeface="Symbol" pitchFamily="18" charset="2"/>
        <a:buChar char="-"/>
        <a:defRPr sz="2000">
          <a:solidFill>
            <a:schemeClr val="tx1"/>
          </a:solidFill>
          <a:latin typeface="+mn-lt"/>
        </a:defRPr>
      </a:lvl3pPr>
      <a:lvl4pPr marL="1600200" indent="-228600" algn="l" rtl="0" eaLnBrk="0" fontAlgn="base" hangingPunct="0">
        <a:spcBef>
          <a:spcPct val="20000"/>
        </a:spcBef>
        <a:spcAft>
          <a:spcPct val="0"/>
        </a:spcAft>
        <a:buClr>
          <a:srgbClr val="000000"/>
        </a:buClr>
        <a:buFont typeface="Monotype Sorts"/>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381000" y="152400"/>
            <a:ext cx="8497888" cy="863600"/>
          </a:xfrm>
        </p:spPr>
        <p:txBody>
          <a:bodyPr/>
          <a:lstStyle/>
          <a:p>
            <a:r>
              <a:rPr lang="en-US" smtClean="0"/>
              <a:t>Problem 1 (a) </a:t>
            </a:r>
          </a:p>
        </p:txBody>
      </p:sp>
      <p:sp>
        <p:nvSpPr>
          <p:cNvPr id="2051" name="Content Placeholder 2"/>
          <p:cNvSpPr>
            <a:spLocks noGrp="1"/>
          </p:cNvSpPr>
          <p:nvPr>
            <p:ph idx="1"/>
          </p:nvPr>
        </p:nvSpPr>
        <p:spPr>
          <a:xfrm>
            <a:off x="414338" y="1438275"/>
            <a:ext cx="8297862" cy="3133725"/>
          </a:xfrm>
        </p:spPr>
        <p:txBody>
          <a:bodyPr/>
          <a:lstStyle/>
          <a:p>
            <a:pPr>
              <a:buFont typeface="Wingdings" pitchFamily="1" charset="2"/>
              <a:buNone/>
              <a:defRPr/>
            </a:pPr>
            <a:r>
              <a:rPr lang="en-US" sz="2400" dirty="0" smtClean="0">
                <a:solidFill>
                  <a:srgbClr val="09224F"/>
                </a:solidFill>
              </a:rPr>
              <a:t>1. </a:t>
            </a:r>
            <a:r>
              <a:rPr lang="en-US" sz="2400" dirty="0" smtClean="0"/>
              <a:t>Time Travelers Insurance Company (TTIS) processes 12,000 claims per year. The average processing time is 3 weeks. Assume 50 weeks per year. </a:t>
            </a:r>
          </a:p>
          <a:p>
            <a:pPr marL="457200" indent="-457200">
              <a:defRPr/>
            </a:pPr>
            <a:r>
              <a:rPr lang="en-US" sz="2400" dirty="0" smtClean="0"/>
              <a:t>a) What is the average number of claims that are in process?</a:t>
            </a:r>
          </a:p>
          <a:p>
            <a:pPr>
              <a:buFont typeface="Wingdings" pitchFamily="1" charset="2"/>
              <a:buNone/>
              <a:defRPr/>
            </a:pPr>
            <a:r>
              <a:rPr lang="en-US" sz="2400" dirty="0" smtClean="0">
                <a:solidFill>
                  <a:srgbClr val="09224F"/>
                </a:solidFill>
              </a:rPr>
              <a:t>	R per week = 12,000/50 = </a:t>
            </a:r>
            <a:r>
              <a:rPr lang="en-US" sz="2400" dirty="0" smtClean="0"/>
              <a:t>240 claims/week </a:t>
            </a:r>
          </a:p>
          <a:p>
            <a:pPr>
              <a:buFont typeface="Wingdings" pitchFamily="1" charset="2"/>
              <a:buNone/>
              <a:defRPr/>
            </a:pPr>
            <a:r>
              <a:rPr lang="en-US" sz="2400" dirty="0" smtClean="0"/>
              <a:t>	RT = I </a:t>
            </a:r>
          </a:p>
          <a:p>
            <a:pPr>
              <a:buFont typeface="Wingdings" pitchFamily="1" charset="2"/>
              <a:buNone/>
              <a:defRPr/>
            </a:pPr>
            <a:r>
              <a:rPr lang="en-US" sz="2400" dirty="0" smtClean="0"/>
              <a:t>	I = 240(3)  </a:t>
            </a:r>
            <a:r>
              <a:rPr lang="en-US" sz="2400" b="1" dirty="0" smtClean="0"/>
              <a:t>= 720 claims waiting</a:t>
            </a:r>
            <a:endParaRPr lang="en-US" sz="2400" b="1" dirty="0" smtClean="0">
              <a:solidFill>
                <a:srgbClr val="09224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dissolve">
                                      <p:cBhvr>
                                        <p:cTn id="22" dur="500"/>
                                        <p:tgtEl>
                                          <p:spTgt spid="20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4" end="4"/>
                                            </p:txEl>
                                          </p:spTgt>
                                        </p:tgtEl>
                                        <p:attrNameLst>
                                          <p:attrName>style.visibility</p:attrName>
                                        </p:attrNameLst>
                                      </p:cBhvr>
                                      <p:to>
                                        <p:strVal val="visible"/>
                                      </p:to>
                                    </p:set>
                                    <p:animEffect transition="in" filter="dissolve">
                                      <p:cBhvr>
                                        <p:cTn id="27"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152400"/>
            <a:ext cx="8497888" cy="863600"/>
          </a:xfrm>
        </p:spPr>
        <p:txBody>
          <a:bodyPr/>
          <a:lstStyle/>
          <a:p>
            <a:r>
              <a:rPr lang="en-US" smtClean="0"/>
              <a:t>Problem 3(d)</a:t>
            </a:r>
          </a:p>
        </p:txBody>
      </p:sp>
      <p:sp>
        <p:nvSpPr>
          <p:cNvPr id="2051" name="Content Placeholder 2"/>
          <p:cNvSpPr>
            <a:spLocks noGrp="1"/>
          </p:cNvSpPr>
          <p:nvPr>
            <p:ph idx="1"/>
          </p:nvPr>
        </p:nvSpPr>
        <p:spPr/>
        <p:txBody>
          <a:bodyPr/>
          <a:lstStyle/>
          <a:p>
            <a:pPr>
              <a:defRPr/>
            </a:pPr>
            <a:r>
              <a:rPr lang="en-US" sz="2400" dirty="0" smtClean="0"/>
              <a:t>d) By how much has business at the “Stop n Slurp” decreased? </a:t>
            </a:r>
          </a:p>
          <a:p>
            <a:pPr>
              <a:defRPr/>
            </a:pPr>
            <a:endParaRPr lang="en-US" sz="2400" dirty="0" smtClean="0"/>
          </a:p>
          <a:p>
            <a:pPr>
              <a:defRPr/>
            </a:pPr>
            <a:r>
              <a:rPr lang="en-US" sz="2400" dirty="0" smtClean="0"/>
              <a:t>First find how many customers “Stop n Slurp” is losing to “Slurps-on-the-go”</a:t>
            </a:r>
          </a:p>
          <a:p>
            <a:pPr>
              <a:defRPr/>
            </a:pPr>
            <a:r>
              <a:rPr lang="en-US" sz="2400" dirty="0" smtClean="0"/>
              <a:t>At  “Slurps-on-the-go” we have I = 3 people and T = 15 minutes</a:t>
            </a:r>
          </a:p>
          <a:p>
            <a:pPr>
              <a:defRPr/>
            </a:pPr>
            <a:r>
              <a:rPr lang="en-US" sz="2400" dirty="0" smtClean="0"/>
              <a:t>	TR = I </a:t>
            </a:r>
            <a:r>
              <a:rPr lang="en-US" sz="2400" dirty="0" smtClean="0">
                <a:sym typeface="Wingdings" pitchFamily="2" charset="2"/>
              </a:rPr>
              <a:t> 15R = 3  R=</a:t>
            </a:r>
            <a:r>
              <a:rPr lang="en-US" sz="2400" dirty="0" smtClean="0"/>
              <a:t> 1/5 per minute</a:t>
            </a:r>
          </a:p>
          <a:p>
            <a:pPr>
              <a:defRPr/>
            </a:pPr>
            <a:r>
              <a:rPr lang="en-US" sz="2400" dirty="0" smtClean="0"/>
              <a:t>	R = 60(1/5) = 12 customers per hour or  = </a:t>
            </a:r>
            <a:r>
              <a:rPr lang="en-US" sz="2400" b="1" dirty="0" smtClean="0"/>
              <a:t>48 customers/day</a:t>
            </a:r>
          </a:p>
          <a:p>
            <a:pPr>
              <a:defRPr/>
            </a:pPr>
            <a:r>
              <a:rPr lang="en-US" sz="2400" b="1" dirty="0" smtClean="0"/>
              <a:t>	</a:t>
            </a:r>
            <a:r>
              <a:rPr lang="en-US" sz="2400" dirty="0" smtClean="0"/>
              <a:t>Business at “Stop n Slurp” has decreased by 48 customers/day</a:t>
            </a:r>
            <a:endParaRPr lang="en-US" sz="2400" b="1" dirty="0" smtClean="0"/>
          </a:p>
          <a:p>
            <a:pPr>
              <a:defRPr/>
            </a:pPr>
            <a:r>
              <a:rPr lang="en-US" sz="2400" dirty="0" smtClean="0"/>
              <a:t>The new (lower) arrival rate to the “Stop n Slurp”?</a:t>
            </a:r>
          </a:p>
          <a:p>
            <a:pPr>
              <a:defRPr/>
            </a:pPr>
            <a:r>
              <a:rPr lang="en-US" sz="2400" dirty="0" smtClean="0"/>
              <a:t>	120-48 = </a:t>
            </a:r>
            <a:r>
              <a:rPr lang="en-US" sz="2400" b="1" dirty="0" smtClean="0"/>
              <a:t>72 customers/day</a:t>
            </a:r>
          </a:p>
          <a:p>
            <a:pPr>
              <a:buFont typeface="Wingdings" pitchFamily="1" charset="2"/>
              <a:buNone/>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2051">
                                            <p:txEl>
                                              <p:pRg st="5" end="5"/>
                                            </p:txEl>
                                          </p:spTgt>
                                        </p:tgtEl>
                                        <p:attrNameLst>
                                          <p:attrName>style.visibility</p:attrName>
                                        </p:attrNameLst>
                                      </p:cBhvr>
                                      <p:to>
                                        <p:strVal val="visible"/>
                                      </p:to>
                                    </p:set>
                                    <p:animEffect transition="in" filter="dissolve">
                                      <p:cBhvr>
                                        <p:cTn id="25" dur="500"/>
                                        <p:tgtEl>
                                          <p:spTgt spid="2051">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051">
                                            <p:txEl>
                                              <p:pRg st="6" end="6"/>
                                            </p:txEl>
                                          </p:spTgt>
                                        </p:tgtEl>
                                        <p:attrNameLst>
                                          <p:attrName>style.visibility</p:attrName>
                                        </p:attrNameLst>
                                      </p:cBhvr>
                                      <p:to>
                                        <p:strVal val="visible"/>
                                      </p:to>
                                    </p:set>
                                    <p:animEffect transition="in" filter="dissolve">
                                      <p:cBhvr>
                                        <p:cTn id="30" dur="500"/>
                                        <p:tgtEl>
                                          <p:spTgt spid="2051">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051">
                                            <p:txEl>
                                              <p:pRg st="7" end="7"/>
                                            </p:txEl>
                                          </p:spTgt>
                                        </p:tgtEl>
                                        <p:attrNameLst>
                                          <p:attrName>style.visibility</p:attrName>
                                        </p:attrNameLst>
                                      </p:cBhvr>
                                      <p:to>
                                        <p:strVal val="visible"/>
                                      </p:to>
                                    </p:set>
                                    <p:animEffect transition="in" filter="dissolve">
                                      <p:cBhvr>
                                        <p:cTn id="35" dur="500"/>
                                        <p:tgtEl>
                                          <p:spTgt spid="2051">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2051">
                                            <p:txEl>
                                              <p:pRg st="8" end="8"/>
                                            </p:txEl>
                                          </p:spTgt>
                                        </p:tgtEl>
                                        <p:attrNameLst>
                                          <p:attrName>style.visibility</p:attrName>
                                        </p:attrNameLst>
                                      </p:cBhvr>
                                      <p:to>
                                        <p:strVal val="visible"/>
                                      </p:to>
                                    </p:set>
                                    <p:animEffect transition="in" filter="dissolve">
                                      <p:cBhvr>
                                        <p:cTn id="40"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152400"/>
            <a:ext cx="8497888" cy="863600"/>
          </a:xfrm>
        </p:spPr>
        <p:txBody>
          <a:bodyPr/>
          <a:lstStyle/>
          <a:p>
            <a:r>
              <a:rPr lang="en-US" smtClean="0"/>
              <a:t>Process Flow Example</a:t>
            </a:r>
          </a:p>
        </p:txBody>
      </p:sp>
      <p:sp>
        <p:nvSpPr>
          <p:cNvPr id="2051" name="Content Placeholder 2"/>
          <p:cNvSpPr>
            <a:spLocks noGrp="1"/>
          </p:cNvSpPr>
          <p:nvPr>
            <p:ph idx="1"/>
          </p:nvPr>
        </p:nvSpPr>
        <p:spPr/>
        <p:txBody>
          <a:bodyPr/>
          <a:lstStyle/>
          <a:p>
            <a:pPr>
              <a:defRPr/>
            </a:pPr>
            <a:r>
              <a:rPr lang="en-US" sz="2400" dirty="0" smtClean="0"/>
              <a:t>e) What is now the average number of customers waiting at the “Stop n Slurp”?</a:t>
            </a:r>
          </a:p>
          <a:p>
            <a:pPr>
              <a:defRPr/>
            </a:pPr>
            <a:r>
              <a:rPr lang="en-US" sz="2400" dirty="0" smtClean="0"/>
              <a:t>	R = 72/day = 72/(60min*4hrs) = 0.3/minute</a:t>
            </a:r>
          </a:p>
          <a:p>
            <a:pPr>
              <a:defRPr/>
            </a:pPr>
            <a:r>
              <a:rPr lang="en-US" sz="2400" dirty="0" smtClean="0"/>
              <a:t>	T = 6 minutes</a:t>
            </a:r>
          </a:p>
          <a:p>
            <a:pPr>
              <a:defRPr/>
            </a:pPr>
            <a:r>
              <a:rPr lang="en-US" sz="2400" smtClean="0"/>
              <a:t>	RT = I </a:t>
            </a:r>
            <a:r>
              <a:rPr lang="en-US" sz="2400" smtClean="0">
                <a:sym typeface="Wingdings" pitchFamily="2" charset="2"/>
              </a:rPr>
              <a:t> I = 0.3(6) </a:t>
            </a:r>
            <a:r>
              <a:rPr lang="en-US" sz="2400" smtClean="0"/>
              <a:t>= </a:t>
            </a:r>
            <a:r>
              <a:rPr lang="en-US" sz="2400" b="1" dirty="0" smtClean="0"/>
              <a:t>1.8 customers</a:t>
            </a:r>
          </a:p>
          <a:p>
            <a:pPr>
              <a:defRPr/>
            </a:pPr>
            <a:endParaRPr lang="en-US" sz="2400" dirty="0" smtClean="0"/>
          </a:p>
          <a:p>
            <a:pPr>
              <a:buFont typeface="Wingdings" pitchFamily="1" charset="2"/>
              <a:buNone/>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dissolve">
                                      <p:cBhvr>
                                        <p:cTn id="22"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8497888" cy="863600"/>
          </a:xfrm>
        </p:spPr>
        <p:txBody>
          <a:bodyPr/>
          <a:lstStyle/>
          <a:p>
            <a:r>
              <a:rPr lang="en-US" smtClean="0"/>
              <a:t>Problem 1(b) </a:t>
            </a:r>
          </a:p>
        </p:txBody>
      </p:sp>
      <p:sp>
        <p:nvSpPr>
          <p:cNvPr id="2051" name="Content Placeholder 2"/>
          <p:cNvSpPr>
            <a:spLocks noGrp="1"/>
          </p:cNvSpPr>
          <p:nvPr>
            <p:ph idx="1"/>
          </p:nvPr>
        </p:nvSpPr>
        <p:spPr>
          <a:xfrm>
            <a:off x="414338" y="1438275"/>
            <a:ext cx="8297862" cy="1533525"/>
          </a:xfrm>
        </p:spPr>
        <p:txBody>
          <a:bodyPr/>
          <a:lstStyle/>
          <a:p>
            <a:pPr>
              <a:buFont typeface="Wingdings" pitchFamily="1" charset="2"/>
              <a:buNone/>
              <a:defRPr/>
            </a:pPr>
            <a:r>
              <a:rPr lang="en-US" sz="2400" dirty="0" smtClean="0"/>
              <a:t>50% of all the claims that TTIS receives are car insurance claims, 10% motorcycle, 10% boat, and the remaining are house insurance claims. On average, there are, 300 car, 114 motorcycle, and 90 boat claims in process. </a:t>
            </a:r>
            <a:endParaRPr lang="en-US" sz="2400" b="1" dirty="0" smtClean="0"/>
          </a:p>
          <a:p>
            <a:pPr>
              <a:buFont typeface="Wingdings" pitchFamily="1" charset="2"/>
              <a:buNone/>
              <a:defRPr/>
            </a:pPr>
            <a:endParaRPr lang="en-US" sz="2400" dirty="0"/>
          </a:p>
        </p:txBody>
      </p:sp>
      <p:grpSp>
        <p:nvGrpSpPr>
          <p:cNvPr id="2" name="Group 68"/>
          <p:cNvGrpSpPr>
            <a:grpSpLocks/>
          </p:cNvGrpSpPr>
          <p:nvPr/>
        </p:nvGrpSpPr>
        <p:grpSpPr bwMode="auto">
          <a:xfrm>
            <a:off x="533400" y="3200400"/>
            <a:ext cx="4140200" cy="2438400"/>
            <a:chOff x="3200400" y="2971800"/>
            <a:chExt cx="4140926" cy="2438400"/>
          </a:xfrm>
        </p:grpSpPr>
        <p:sp>
          <p:nvSpPr>
            <p:cNvPr id="3078" name="Rectangle 8"/>
            <p:cNvSpPr>
              <a:spLocks noChangeArrowheads="1"/>
            </p:cNvSpPr>
            <p:nvPr/>
          </p:nvSpPr>
          <p:spPr bwMode="auto">
            <a:xfrm>
              <a:off x="6019800" y="2971800"/>
              <a:ext cx="1295400" cy="533400"/>
            </a:xfrm>
            <a:prstGeom prst="rect">
              <a:avLst/>
            </a:prstGeom>
            <a:noFill/>
            <a:ln w="25400" algn="ctr">
              <a:solidFill>
                <a:schemeClr val="tx1"/>
              </a:solidFill>
              <a:round/>
              <a:headEnd/>
              <a:tailEnd type="triangle" w="med" len="med"/>
            </a:ln>
          </p:spPr>
          <p:txBody>
            <a:bodyPr/>
            <a:lstStyle/>
            <a:p>
              <a:endParaRPr lang="en-US"/>
            </a:p>
          </p:txBody>
        </p:sp>
        <p:grpSp>
          <p:nvGrpSpPr>
            <p:cNvPr id="3079" name="Group 67"/>
            <p:cNvGrpSpPr>
              <a:grpSpLocks/>
            </p:cNvGrpSpPr>
            <p:nvPr/>
          </p:nvGrpSpPr>
          <p:grpSpPr bwMode="auto">
            <a:xfrm>
              <a:off x="3200400" y="3124200"/>
              <a:ext cx="4140926" cy="2286000"/>
              <a:chOff x="3200400" y="3124200"/>
              <a:chExt cx="4140926" cy="2286000"/>
            </a:xfrm>
          </p:grpSpPr>
          <p:sp>
            <p:nvSpPr>
              <p:cNvPr id="3080" name="Rectangle 3"/>
              <p:cNvSpPr>
                <a:spLocks noChangeArrowheads="1"/>
              </p:cNvSpPr>
              <p:nvPr/>
            </p:nvSpPr>
            <p:spPr bwMode="auto">
              <a:xfrm>
                <a:off x="3200400" y="3429000"/>
                <a:ext cx="1219200" cy="685800"/>
              </a:xfrm>
              <a:prstGeom prst="rect">
                <a:avLst/>
              </a:prstGeom>
              <a:noFill/>
              <a:ln w="25400" algn="ctr">
                <a:solidFill>
                  <a:schemeClr val="tx1"/>
                </a:solidFill>
                <a:round/>
                <a:headEnd/>
                <a:tailEnd type="triangle" w="med" len="med"/>
              </a:ln>
            </p:spPr>
            <p:txBody>
              <a:bodyPr/>
              <a:lstStyle/>
              <a:p>
                <a:endParaRPr lang="en-US"/>
              </a:p>
            </p:txBody>
          </p:sp>
          <p:cxnSp>
            <p:nvCxnSpPr>
              <p:cNvPr id="3081" name="Straight Arrow Connector 5"/>
              <p:cNvCxnSpPr>
                <a:cxnSpLocks noChangeShapeType="1"/>
                <a:stCxn id="3080" idx="3"/>
                <a:endCxn id="3078" idx="1"/>
              </p:cNvCxnSpPr>
              <p:nvPr/>
            </p:nvCxnSpPr>
            <p:spPr bwMode="auto">
              <a:xfrm flipV="1">
                <a:off x="4419600" y="3238500"/>
                <a:ext cx="1600200" cy="533400"/>
              </a:xfrm>
              <a:prstGeom prst="straightConnector1">
                <a:avLst/>
              </a:prstGeom>
              <a:noFill/>
              <a:ln w="9525" algn="ctr">
                <a:solidFill>
                  <a:schemeClr val="tx1"/>
                </a:solidFill>
                <a:round/>
                <a:headEnd/>
                <a:tailEnd type="arrow" w="med" len="med"/>
              </a:ln>
            </p:spPr>
          </p:cxnSp>
          <p:sp>
            <p:nvSpPr>
              <p:cNvPr id="3082" name="Rectangle 10"/>
              <p:cNvSpPr>
                <a:spLocks noChangeArrowheads="1"/>
              </p:cNvSpPr>
              <p:nvPr/>
            </p:nvSpPr>
            <p:spPr bwMode="auto">
              <a:xfrm>
                <a:off x="6019800" y="3657600"/>
                <a:ext cx="1295400" cy="533400"/>
              </a:xfrm>
              <a:prstGeom prst="rect">
                <a:avLst/>
              </a:prstGeom>
              <a:noFill/>
              <a:ln w="25400" algn="ctr">
                <a:solidFill>
                  <a:schemeClr val="tx1"/>
                </a:solidFill>
                <a:round/>
                <a:headEnd/>
                <a:tailEnd type="triangle" w="med" len="med"/>
              </a:ln>
            </p:spPr>
            <p:txBody>
              <a:bodyPr/>
              <a:lstStyle/>
              <a:p>
                <a:endParaRPr lang="en-US"/>
              </a:p>
            </p:txBody>
          </p:sp>
          <p:sp>
            <p:nvSpPr>
              <p:cNvPr id="3083" name="Rectangle 11"/>
              <p:cNvSpPr>
                <a:spLocks noChangeArrowheads="1"/>
              </p:cNvSpPr>
              <p:nvPr/>
            </p:nvSpPr>
            <p:spPr bwMode="auto">
              <a:xfrm>
                <a:off x="6019800" y="4953000"/>
                <a:ext cx="1295400" cy="457200"/>
              </a:xfrm>
              <a:prstGeom prst="rect">
                <a:avLst/>
              </a:prstGeom>
              <a:noFill/>
              <a:ln w="25400" algn="ctr">
                <a:solidFill>
                  <a:schemeClr val="tx1"/>
                </a:solidFill>
                <a:round/>
                <a:headEnd/>
                <a:tailEnd type="triangle" w="med" len="med"/>
              </a:ln>
            </p:spPr>
            <p:txBody>
              <a:bodyPr/>
              <a:lstStyle/>
              <a:p>
                <a:endParaRPr lang="en-US"/>
              </a:p>
            </p:txBody>
          </p:sp>
          <p:sp>
            <p:nvSpPr>
              <p:cNvPr id="3084" name="Rectangle 12"/>
              <p:cNvSpPr>
                <a:spLocks noChangeArrowheads="1"/>
              </p:cNvSpPr>
              <p:nvPr/>
            </p:nvSpPr>
            <p:spPr bwMode="auto">
              <a:xfrm>
                <a:off x="6019800" y="4343400"/>
                <a:ext cx="1321526" cy="461554"/>
              </a:xfrm>
              <a:prstGeom prst="rect">
                <a:avLst/>
              </a:prstGeom>
              <a:noFill/>
              <a:ln w="25400" algn="ctr">
                <a:solidFill>
                  <a:schemeClr val="tx1"/>
                </a:solidFill>
                <a:round/>
                <a:headEnd/>
                <a:tailEnd type="triangle" w="med" len="med"/>
              </a:ln>
            </p:spPr>
            <p:txBody>
              <a:bodyPr/>
              <a:lstStyle/>
              <a:p>
                <a:endParaRPr lang="en-US"/>
              </a:p>
            </p:txBody>
          </p:sp>
          <p:cxnSp>
            <p:nvCxnSpPr>
              <p:cNvPr id="3085" name="Straight Arrow Connector 14"/>
              <p:cNvCxnSpPr>
                <a:cxnSpLocks noChangeShapeType="1"/>
                <a:stCxn id="3080" idx="3"/>
                <a:endCxn id="3082" idx="1"/>
              </p:cNvCxnSpPr>
              <p:nvPr/>
            </p:nvCxnSpPr>
            <p:spPr bwMode="auto">
              <a:xfrm>
                <a:off x="4419600" y="3771900"/>
                <a:ext cx="1600200" cy="152400"/>
              </a:xfrm>
              <a:prstGeom prst="straightConnector1">
                <a:avLst/>
              </a:prstGeom>
              <a:noFill/>
              <a:ln w="9525" algn="ctr">
                <a:solidFill>
                  <a:schemeClr val="tx1"/>
                </a:solidFill>
                <a:round/>
                <a:headEnd/>
                <a:tailEnd type="arrow" w="med" len="med"/>
              </a:ln>
            </p:spPr>
          </p:cxnSp>
          <p:cxnSp>
            <p:nvCxnSpPr>
              <p:cNvPr id="3086" name="Straight Arrow Connector 16"/>
              <p:cNvCxnSpPr>
                <a:cxnSpLocks noChangeShapeType="1"/>
                <a:stCxn id="3080" idx="3"/>
                <a:endCxn id="3084" idx="1"/>
              </p:cNvCxnSpPr>
              <p:nvPr/>
            </p:nvCxnSpPr>
            <p:spPr bwMode="auto">
              <a:xfrm>
                <a:off x="4419600" y="3771900"/>
                <a:ext cx="1600200" cy="802277"/>
              </a:xfrm>
              <a:prstGeom prst="straightConnector1">
                <a:avLst/>
              </a:prstGeom>
              <a:noFill/>
              <a:ln w="9525" algn="ctr">
                <a:solidFill>
                  <a:schemeClr val="tx1"/>
                </a:solidFill>
                <a:round/>
                <a:headEnd/>
                <a:tailEnd type="arrow" w="med" len="med"/>
              </a:ln>
            </p:spPr>
          </p:cxnSp>
          <p:cxnSp>
            <p:nvCxnSpPr>
              <p:cNvPr id="3087" name="Straight Arrow Connector 18"/>
              <p:cNvCxnSpPr>
                <a:cxnSpLocks noChangeShapeType="1"/>
                <a:stCxn id="3080" idx="3"/>
                <a:endCxn id="3083" idx="1"/>
              </p:cNvCxnSpPr>
              <p:nvPr/>
            </p:nvCxnSpPr>
            <p:spPr bwMode="auto">
              <a:xfrm>
                <a:off x="4419600" y="3771900"/>
                <a:ext cx="1600200" cy="1409700"/>
              </a:xfrm>
              <a:prstGeom prst="straightConnector1">
                <a:avLst/>
              </a:prstGeom>
              <a:noFill/>
              <a:ln w="9525" algn="ctr">
                <a:solidFill>
                  <a:schemeClr val="tx1"/>
                </a:solidFill>
                <a:round/>
                <a:headEnd/>
                <a:tailEnd type="arrow" w="med" len="med"/>
              </a:ln>
            </p:spPr>
          </p:cxnSp>
          <p:sp>
            <p:nvSpPr>
              <p:cNvPr id="3088" name="TextBox 15"/>
              <p:cNvSpPr txBox="1">
                <a:spLocks noChangeArrowheads="1"/>
              </p:cNvSpPr>
              <p:nvPr/>
            </p:nvSpPr>
            <p:spPr bwMode="auto">
              <a:xfrm>
                <a:off x="3352800" y="3657600"/>
                <a:ext cx="838200" cy="246221"/>
              </a:xfrm>
              <a:prstGeom prst="rect">
                <a:avLst/>
              </a:prstGeom>
              <a:noFill/>
              <a:ln w="9525">
                <a:noFill/>
                <a:miter lim="800000"/>
                <a:headEnd/>
                <a:tailEnd/>
              </a:ln>
            </p:spPr>
            <p:txBody>
              <a:bodyPr lIns="0" tIns="0" rIns="0" bIns="0">
                <a:spAutoFit/>
              </a:bodyPr>
              <a:lstStyle/>
              <a:p>
                <a:pPr algn="ctr"/>
                <a:r>
                  <a:rPr lang="en-US" sz="1600" b="1"/>
                  <a:t>720</a:t>
                </a:r>
              </a:p>
            </p:txBody>
          </p:sp>
          <p:sp>
            <p:nvSpPr>
              <p:cNvPr id="3089" name="TextBox 16"/>
              <p:cNvSpPr txBox="1">
                <a:spLocks noChangeArrowheads="1"/>
              </p:cNvSpPr>
              <p:nvPr/>
            </p:nvSpPr>
            <p:spPr bwMode="auto">
              <a:xfrm>
                <a:off x="6248400" y="3124200"/>
                <a:ext cx="838200" cy="246221"/>
              </a:xfrm>
              <a:prstGeom prst="rect">
                <a:avLst/>
              </a:prstGeom>
              <a:noFill/>
              <a:ln w="9525">
                <a:noFill/>
                <a:miter lim="800000"/>
                <a:headEnd/>
                <a:tailEnd/>
              </a:ln>
            </p:spPr>
            <p:txBody>
              <a:bodyPr lIns="0" tIns="0" rIns="0" bIns="0">
                <a:spAutoFit/>
              </a:bodyPr>
              <a:lstStyle/>
              <a:p>
                <a:pPr algn="ctr"/>
                <a:r>
                  <a:rPr lang="en-US" sz="1600" b="1"/>
                  <a:t>car</a:t>
                </a:r>
              </a:p>
            </p:txBody>
          </p:sp>
          <p:sp>
            <p:nvSpPr>
              <p:cNvPr id="3090" name="TextBox 60"/>
              <p:cNvSpPr txBox="1">
                <a:spLocks noChangeArrowheads="1"/>
              </p:cNvSpPr>
              <p:nvPr/>
            </p:nvSpPr>
            <p:spPr bwMode="auto">
              <a:xfrm>
                <a:off x="5105400" y="3182779"/>
                <a:ext cx="381000" cy="246221"/>
              </a:xfrm>
              <a:prstGeom prst="rect">
                <a:avLst/>
              </a:prstGeom>
              <a:noFill/>
              <a:ln w="9525">
                <a:noFill/>
                <a:miter lim="800000"/>
                <a:headEnd/>
                <a:tailEnd/>
              </a:ln>
            </p:spPr>
            <p:txBody>
              <a:bodyPr lIns="0" tIns="0" rIns="0" bIns="0">
                <a:spAutoFit/>
              </a:bodyPr>
              <a:lstStyle/>
              <a:p>
                <a:pPr algn="ctr"/>
                <a:r>
                  <a:rPr lang="en-US" sz="1600" b="1"/>
                  <a:t>0.5</a:t>
                </a:r>
              </a:p>
            </p:txBody>
          </p:sp>
          <p:sp>
            <p:nvSpPr>
              <p:cNvPr id="3091" name="TextBox 61"/>
              <p:cNvSpPr txBox="1">
                <a:spLocks noChangeArrowheads="1"/>
              </p:cNvSpPr>
              <p:nvPr/>
            </p:nvSpPr>
            <p:spPr bwMode="auto">
              <a:xfrm>
                <a:off x="5257800" y="3639979"/>
                <a:ext cx="381000" cy="246221"/>
              </a:xfrm>
              <a:prstGeom prst="rect">
                <a:avLst/>
              </a:prstGeom>
              <a:noFill/>
              <a:ln w="9525">
                <a:noFill/>
                <a:miter lim="800000"/>
                <a:headEnd/>
                <a:tailEnd/>
              </a:ln>
            </p:spPr>
            <p:txBody>
              <a:bodyPr lIns="0" tIns="0" rIns="0" bIns="0">
                <a:spAutoFit/>
              </a:bodyPr>
              <a:lstStyle/>
              <a:p>
                <a:pPr algn="ctr"/>
                <a:r>
                  <a:rPr lang="en-US" sz="1600" b="1"/>
                  <a:t>0.1</a:t>
                </a:r>
              </a:p>
            </p:txBody>
          </p:sp>
          <p:sp>
            <p:nvSpPr>
              <p:cNvPr id="3092" name="TextBox 62"/>
              <p:cNvSpPr txBox="1">
                <a:spLocks noChangeArrowheads="1"/>
              </p:cNvSpPr>
              <p:nvPr/>
            </p:nvSpPr>
            <p:spPr bwMode="auto">
              <a:xfrm>
                <a:off x="5410200" y="4097179"/>
                <a:ext cx="381000" cy="246221"/>
              </a:xfrm>
              <a:prstGeom prst="rect">
                <a:avLst/>
              </a:prstGeom>
              <a:noFill/>
              <a:ln w="9525">
                <a:noFill/>
                <a:miter lim="800000"/>
                <a:headEnd/>
                <a:tailEnd/>
              </a:ln>
            </p:spPr>
            <p:txBody>
              <a:bodyPr lIns="0" tIns="0" rIns="0" bIns="0">
                <a:spAutoFit/>
              </a:bodyPr>
              <a:lstStyle/>
              <a:p>
                <a:pPr algn="ctr"/>
                <a:r>
                  <a:rPr lang="en-US" sz="1600" b="1"/>
                  <a:t>0.1</a:t>
                </a:r>
              </a:p>
            </p:txBody>
          </p:sp>
          <p:sp>
            <p:nvSpPr>
              <p:cNvPr id="3093" name="TextBox 63"/>
              <p:cNvSpPr txBox="1">
                <a:spLocks noChangeArrowheads="1"/>
              </p:cNvSpPr>
              <p:nvPr/>
            </p:nvSpPr>
            <p:spPr bwMode="auto">
              <a:xfrm>
                <a:off x="5257800" y="4800600"/>
                <a:ext cx="381000" cy="246221"/>
              </a:xfrm>
              <a:prstGeom prst="rect">
                <a:avLst/>
              </a:prstGeom>
              <a:noFill/>
              <a:ln w="9525">
                <a:noFill/>
                <a:miter lim="800000"/>
                <a:headEnd/>
                <a:tailEnd/>
              </a:ln>
            </p:spPr>
            <p:txBody>
              <a:bodyPr lIns="0" tIns="0" rIns="0" bIns="0">
                <a:spAutoFit/>
              </a:bodyPr>
              <a:lstStyle/>
              <a:p>
                <a:pPr algn="ctr"/>
                <a:r>
                  <a:rPr lang="en-US" sz="1600" b="1"/>
                  <a:t>0.3</a:t>
                </a:r>
              </a:p>
            </p:txBody>
          </p:sp>
          <p:sp>
            <p:nvSpPr>
              <p:cNvPr id="3094" name="TextBox 64"/>
              <p:cNvSpPr txBox="1">
                <a:spLocks noChangeArrowheads="1"/>
              </p:cNvSpPr>
              <p:nvPr/>
            </p:nvSpPr>
            <p:spPr bwMode="auto">
              <a:xfrm>
                <a:off x="6096000" y="3810000"/>
                <a:ext cx="1143000" cy="246221"/>
              </a:xfrm>
              <a:prstGeom prst="rect">
                <a:avLst/>
              </a:prstGeom>
              <a:noFill/>
              <a:ln w="9525">
                <a:noFill/>
                <a:miter lim="800000"/>
                <a:headEnd/>
                <a:tailEnd/>
              </a:ln>
            </p:spPr>
            <p:txBody>
              <a:bodyPr lIns="0" tIns="0" rIns="0" bIns="0">
                <a:spAutoFit/>
              </a:bodyPr>
              <a:lstStyle/>
              <a:p>
                <a:pPr algn="ctr"/>
                <a:r>
                  <a:rPr lang="en-US" sz="1600" b="1"/>
                  <a:t>motorcycle</a:t>
                </a:r>
              </a:p>
            </p:txBody>
          </p:sp>
          <p:sp>
            <p:nvSpPr>
              <p:cNvPr id="3095" name="TextBox 65"/>
              <p:cNvSpPr txBox="1">
                <a:spLocks noChangeArrowheads="1"/>
              </p:cNvSpPr>
              <p:nvPr/>
            </p:nvSpPr>
            <p:spPr bwMode="auto">
              <a:xfrm>
                <a:off x="6248400" y="4478179"/>
                <a:ext cx="838200" cy="246221"/>
              </a:xfrm>
              <a:prstGeom prst="rect">
                <a:avLst/>
              </a:prstGeom>
              <a:noFill/>
              <a:ln w="9525">
                <a:noFill/>
                <a:miter lim="800000"/>
                <a:headEnd/>
                <a:tailEnd/>
              </a:ln>
            </p:spPr>
            <p:txBody>
              <a:bodyPr lIns="0" tIns="0" rIns="0" bIns="0">
                <a:spAutoFit/>
              </a:bodyPr>
              <a:lstStyle/>
              <a:p>
                <a:pPr algn="ctr"/>
                <a:r>
                  <a:rPr lang="en-US" sz="1600" b="1"/>
                  <a:t>boat</a:t>
                </a:r>
              </a:p>
            </p:txBody>
          </p:sp>
          <p:sp>
            <p:nvSpPr>
              <p:cNvPr id="3096" name="TextBox 66"/>
              <p:cNvSpPr txBox="1">
                <a:spLocks noChangeArrowheads="1"/>
              </p:cNvSpPr>
              <p:nvPr/>
            </p:nvSpPr>
            <p:spPr bwMode="auto">
              <a:xfrm>
                <a:off x="6248400" y="5087779"/>
                <a:ext cx="838200" cy="246221"/>
              </a:xfrm>
              <a:prstGeom prst="rect">
                <a:avLst/>
              </a:prstGeom>
              <a:noFill/>
              <a:ln w="9525">
                <a:noFill/>
                <a:miter lim="800000"/>
                <a:headEnd/>
                <a:tailEnd/>
              </a:ln>
            </p:spPr>
            <p:txBody>
              <a:bodyPr lIns="0" tIns="0" rIns="0" bIns="0">
                <a:spAutoFit/>
              </a:bodyPr>
              <a:lstStyle/>
              <a:p>
                <a:pPr algn="ctr"/>
                <a:r>
                  <a:rPr lang="en-US" sz="1600" b="1"/>
                  <a:t>house</a:t>
                </a:r>
              </a:p>
            </p:txBody>
          </p:sp>
        </p:grpSp>
      </p:grpSp>
      <p:sp>
        <p:nvSpPr>
          <p:cNvPr id="24" name="Content Placeholder 2"/>
          <p:cNvSpPr txBox="1">
            <a:spLocks/>
          </p:cNvSpPr>
          <p:nvPr/>
        </p:nvSpPr>
        <p:spPr bwMode="auto">
          <a:xfrm>
            <a:off x="5105400" y="3124200"/>
            <a:ext cx="4038600" cy="3581400"/>
          </a:xfrm>
          <a:prstGeom prst="rect">
            <a:avLst/>
          </a:prstGeom>
          <a:noFill/>
          <a:ln w="9525">
            <a:noFill/>
            <a:miter lim="800000"/>
            <a:headEnd/>
            <a:tailEnd/>
          </a:ln>
        </p:spPr>
        <p:txBody>
          <a:bodyPr lIns="92075" tIns="46038" rIns="92075" bIns="46038"/>
          <a:lstStyle/>
          <a:p>
            <a:pPr marL="342900" indent="-342900" eaLnBrk="0" hangingPunct="0">
              <a:spcBef>
                <a:spcPct val="20000"/>
              </a:spcBef>
              <a:buClr>
                <a:srgbClr val="000000"/>
              </a:buClr>
              <a:buSzPct val="80000"/>
              <a:buFont typeface="Wingdings" pitchFamily="1" charset="2"/>
              <a:buNone/>
              <a:defRPr/>
            </a:pPr>
            <a:r>
              <a:rPr lang="en-US" sz="2400" kern="0" dirty="0">
                <a:solidFill>
                  <a:schemeClr val="tx2">
                    <a:lumMod val="50000"/>
                  </a:schemeClr>
                </a:solidFill>
                <a:latin typeface="+mn-lt"/>
              </a:rPr>
              <a:t>b) How long, on average, does it take to process a car insurance claim?</a:t>
            </a:r>
          </a:p>
          <a:p>
            <a:pPr marL="342900" indent="-342900" eaLnBrk="0" hangingPunct="0">
              <a:spcBef>
                <a:spcPct val="20000"/>
              </a:spcBef>
              <a:buClr>
                <a:srgbClr val="000000"/>
              </a:buClr>
              <a:buSzPct val="80000"/>
              <a:buFont typeface="Wingdings" pitchFamily="1" charset="2"/>
              <a:buNone/>
              <a:defRPr/>
            </a:pPr>
            <a:r>
              <a:rPr lang="en-US" sz="2400" kern="0" dirty="0">
                <a:solidFill>
                  <a:schemeClr val="tx2">
                    <a:lumMod val="50000"/>
                  </a:schemeClr>
                </a:solidFill>
                <a:latin typeface="+mn-lt"/>
              </a:rPr>
              <a:t>I = 300 car</a:t>
            </a:r>
          </a:p>
          <a:p>
            <a:pPr marL="342900" indent="-342900" eaLnBrk="0" hangingPunct="0">
              <a:spcBef>
                <a:spcPct val="20000"/>
              </a:spcBef>
              <a:buClr>
                <a:srgbClr val="000000"/>
              </a:buClr>
              <a:buSzPct val="80000"/>
              <a:buFont typeface="Wingdings" pitchFamily="1" charset="2"/>
              <a:buNone/>
              <a:defRPr/>
            </a:pPr>
            <a:r>
              <a:rPr lang="en-US" sz="2400" kern="0" dirty="0">
                <a:solidFill>
                  <a:schemeClr val="tx2">
                    <a:lumMod val="50000"/>
                  </a:schemeClr>
                </a:solidFill>
                <a:latin typeface="+mn-lt"/>
              </a:rPr>
              <a:t>R = 0.5(240) =120 claims/wk</a:t>
            </a:r>
          </a:p>
          <a:p>
            <a:pPr marL="342900" indent="-342900" eaLnBrk="0" hangingPunct="0">
              <a:spcBef>
                <a:spcPct val="20000"/>
              </a:spcBef>
              <a:buClr>
                <a:srgbClr val="000000"/>
              </a:buClr>
              <a:buSzPct val="80000"/>
              <a:defRPr/>
            </a:pPr>
            <a:r>
              <a:rPr lang="en-US" sz="2400" kern="0" dirty="0">
                <a:solidFill>
                  <a:schemeClr val="tx2">
                    <a:lumMod val="50000"/>
                  </a:schemeClr>
                </a:solidFill>
                <a:latin typeface="+mn-lt"/>
              </a:rPr>
              <a:t>TR </a:t>
            </a:r>
            <a:r>
              <a:rPr lang="en-US" sz="2400" kern="0" dirty="0">
                <a:solidFill>
                  <a:schemeClr val="tx2">
                    <a:lumMod val="50000"/>
                  </a:schemeClr>
                </a:solidFill>
                <a:latin typeface="+mn-lt"/>
              </a:rPr>
              <a:t>= I</a:t>
            </a:r>
          </a:p>
          <a:p>
            <a:pPr marL="342900" indent="-342900" eaLnBrk="0" hangingPunct="0">
              <a:spcBef>
                <a:spcPct val="20000"/>
              </a:spcBef>
              <a:buClr>
                <a:srgbClr val="000000"/>
              </a:buClr>
              <a:buSzPct val="80000"/>
              <a:buFont typeface="Wingdings" pitchFamily="1" charset="2"/>
              <a:buNone/>
              <a:defRPr/>
            </a:pPr>
            <a:r>
              <a:rPr lang="en-US" sz="2400" kern="0" dirty="0">
                <a:solidFill>
                  <a:schemeClr val="tx2">
                    <a:lumMod val="50000"/>
                  </a:schemeClr>
                </a:solidFill>
                <a:latin typeface="+mn-lt"/>
              </a:rPr>
              <a:t>T(120) = 300</a:t>
            </a:r>
          </a:p>
          <a:p>
            <a:pPr marL="342900" indent="-342900" eaLnBrk="0" hangingPunct="0">
              <a:spcBef>
                <a:spcPct val="20000"/>
              </a:spcBef>
              <a:buClr>
                <a:srgbClr val="000000"/>
              </a:buClr>
              <a:buSzPct val="80000"/>
              <a:buFont typeface="Wingdings" pitchFamily="1" charset="2"/>
              <a:buNone/>
              <a:defRPr/>
            </a:pPr>
            <a:r>
              <a:rPr lang="en-US" sz="2400" kern="0" dirty="0">
                <a:solidFill>
                  <a:schemeClr val="tx2">
                    <a:lumMod val="50000"/>
                  </a:schemeClr>
                </a:solidFill>
                <a:latin typeface="+mn-lt"/>
              </a:rPr>
              <a:t>300/120= </a:t>
            </a:r>
            <a:r>
              <a:rPr lang="en-US" sz="2400" b="1" kern="0" dirty="0">
                <a:solidFill>
                  <a:schemeClr val="tx2">
                    <a:lumMod val="50000"/>
                  </a:schemeClr>
                </a:solidFill>
                <a:latin typeface="+mn-lt"/>
              </a:rPr>
              <a:t>2.5 weeks</a:t>
            </a:r>
          </a:p>
          <a:p>
            <a:pPr marL="342900" indent="-342900" eaLnBrk="0" hangingPunct="0">
              <a:spcBef>
                <a:spcPct val="20000"/>
              </a:spcBef>
              <a:buClr>
                <a:srgbClr val="000000"/>
              </a:buClr>
              <a:buSzPct val="80000"/>
              <a:buFont typeface="Wingdings" pitchFamily="1" charset="2"/>
              <a:buNone/>
              <a:defRPr/>
            </a:pPr>
            <a:endParaRPr lang="en-US" sz="2400" kern="0" dirty="0">
              <a:solidFill>
                <a:schemeClr val="tx2">
                  <a:lumMod val="50000"/>
                </a:schemeClr>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dissolve">
                                      <p:cBhvr>
                                        <p:cTn id="17" dur="500"/>
                                        <p:tgtEl>
                                          <p:spTgt spid="2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4">
                                            <p:txEl>
                                              <p:pRg st="1" end="1"/>
                                            </p:txEl>
                                          </p:spTgt>
                                        </p:tgtEl>
                                        <p:attrNameLst>
                                          <p:attrName>style.visibility</p:attrName>
                                        </p:attrNameLst>
                                      </p:cBhvr>
                                      <p:to>
                                        <p:strVal val="visible"/>
                                      </p:to>
                                    </p:set>
                                    <p:animEffect transition="in" filter="dissolve">
                                      <p:cBhvr>
                                        <p:cTn id="22" dur="500"/>
                                        <p:tgtEl>
                                          <p:spTgt spid="2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4">
                                            <p:txEl>
                                              <p:pRg st="2" end="2"/>
                                            </p:txEl>
                                          </p:spTgt>
                                        </p:tgtEl>
                                        <p:attrNameLst>
                                          <p:attrName>style.visibility</p:attrName>
                                        </p:attrNameLst>
                                      </p:cBhvr>
                                      <p:to>
                                        <p:strVal val="visible"/>
                                      </p:to>
                                    </p:set>
                                    <p:animEffect transition="in" filter="dissolve">
                                      <p:cBhvr>
                                        <p:cTn id="27" dur="500"/>
                                        <p:tgtEl>
                                          <p:spTgt spid="2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4">
                                            <p:txEl>
                                              <p:pRg st="4" end="4"/>
                                            </p:txEl>
                                          </p:spTgt>
                                        </p:tgtEl>
                                        <p:attrNameLst>
                                          <p:attrName>style.visibility</p:attrName>
                                        </p:attrNameLst>
                                      </p:cBhvr>
                                      <p:to>
                                        <p:strVal val="visible"/>
                                      </p:to>
                                    </p:set>
                                    <p:animEffect transition="in" filter="dissolve">
                                      <p:cBhvr>
                                        <p:cTn id="32" dur="500"/>
                                        <p:tgtEl>
                                          <p:spTgt spid="2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4">
                                            <p:txEl>
                                              <p:pRg st="5" end="5"/>
                                            </p:txEl>
                                          </p:spTgt>
                                        </p:tgtEl>
                                        <p:attrNameLst>
                                          <p:attrName>style.visibility</p:attrName>
                                        </p:attrNameLst>
                                      </p:cBhvr>
                                      <p:to>
                                        <p:strVal val="visible"/>
                                      </p:to>
                                    </p:set>
                                    <p:animEffect transition="in" filter="dissolve">
                                      <p:cBhvr>
                                        <p:cTn id="37" dur="500"/>
                                        <p:tgtEl>
                                          <p:spTgt spid="2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4">
                                            <p:txEl>
                                              <p:pRg st="3" end="3"/>
                                            </p:txEl>
                                          </p:spTgt>
                                        </p:tgtEl>
                                        <p:attrNameLst>
                                          <p:attrName>style.visibility</p:attrName>
                                        </p:attrNameLst>
                                      </p:cBhvr>
                                      <p:to>
                                        <p:strVal val="visible"/>
                                      </p:to>
                                    </p:set>
                                    <p:animEffect transition="in" filter="dissolve">
                                      <p:cBhvr>
                                        <p:cTn id="42" dur="500"/>
                                        <p:tgtEl>
                                          <p:spTgt spid="2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1000" y="152400"/>
            <a:ext cx="8497888" cy="863600"/>
          </a:xfrm>
        </p:spPr>
        <p:txBody>
          <a:bodyPr/>
          <a:lstStyle/>
          <a:p>
            <a:r>
              <a:rPr lang="en-US" smtClean="0"/>
              <a:t>Problem 1(c) </a:t>
            </a:r>
          </a:p>
        </p:txBody>
      </p:sp>
      <p:sp>
        <p:nvSpPr>
          <p:cNvPr id="2051" name="Content Placeholder 2"/>
          <p:cNvSpPr>
            <a:spLocks noGrp="1"/>
          </p:cNvSpPr>
          <p:nvPr>
            <p:ph idx="1"/>
          </p:nvPr>
        </p:nvSpPr>
        <p:spPr/>
        <p:txBody>
          <a:bodyPr/>
          <a:lstStyle/>
          <a:p>
            <a:pPr>
              <a:buFont typeface="Wingdings" pitchFamily="1" charset="2"/>
              <a:buNone/>
              <a:defRPr/>
            </a:pPr>
            <a:r>
              <a:rPr lang="en-US" sz="2400" dirty="0" smtClean="0"/>
              <a:t>c) How long, on average, does it take to process a house insurance claim? </a:t>
            </a:r>
          </a:p>
          <a:p>
            <a:pPr>
              <a:buFont typeface="Wingdings" pitchFamily="1" charset="2"/>
              <a:buNone/>
              <a:defRPr/>
            </a:pPr>
            <a:r>
              <a:rPr lang="en-US" sz="2400" dirty="0" smtClean="0"/>
              <a:t>	Average # of claims in process = 720</a:t>
            </a:r>
          </a:p>
          <a:p>
            <a:pPr>
              <a:buFont typeface="Wingdings" pitchFamily="1" charset="2"/>
              <a:buNone/>
              <a:defRPr/>
            </a:pPr>
            <a:r>
              <a:rPr lang="en-US" sz="2400" dirty="0" smtClean="0"/>
              <a:t>	720–300 car–114 motorcycle–90 boat = 216	</a:t>
            </a:r>
          </a:p>
          <a:p>
            <a:pPr>
              <a:buFont typeface="Wingdings" pitchFamily="1" charset="2"/>
              <a:buNone/>
              <a:defRPr/>
            </a:pPr>
            <a:r>
              <a:rPr lang="en-US" sz="2400" dirty="0" smtClean="0"/>
              <a:t>	Average # of claims for house: I = 216</a:t>
            </a:r>
          </a:p>
          <a:p>
            <a:pPr>
              <a:buFont typeface="Wingdings" pitchFamily="1" charset="2"/>
              <a:buNone/>
              <a:defRPr/>
            </a:pPr>
            <a:r>
              <a:rPr lang="en-US" sz="2400" dirty="0" smtClean="0"/>
              <a:t>	House claims are 1- 0.5-0.1-0.1 = 0.3 of all claims</a:t>
            </a:r>
          </a:p>
          <a:p>
            <a:pPr>
              <a:buFont typeface="Wingdings" pitchFamily="1" charset="2"/>
              <a:buNone/>
              <a:defRPr/>
            </a:pPr>
            <a:r>
              <a:rPr lang="en-US" sz="2400" dirty="0" smtClean="0"/>
              <a:t>	R = 0.3(240) = 72 </a:t>
            </a:r>
          </a:p>
          <a:p>
            <a:pPr>
              <a:buFont typeface="Wingdings" pitchFamily="1" charset="2"/>
              <a:buNone/>
              <a:defRPr/>
            </a:pPr>
            <a:r>
              <a:rPr lang="en-US" sz="2400" dirty="0" smtClean="0"/>
              <a:t>	TR = I</a:t>
            </a:r>
          </a:p>
          <a:p>
            <a:pPr>
              <a:buFont typeface="Wingdings" pitchFamily="1" charset="2"/>
              <a:buNone/>
              <a:defRPr/>
            </a:pPr>
            <a:r>
              <a:rPr lang="en-US" sz="2400" dirty="0" smtClean="0"/>
              <a:t>	T = I/R</a:t>
            </a:r>
          </a:p>
          <a:p>
            <a:pPr>
              <a:buFont typeface="Wingdings" pitchFamily="1" charset="2"/>
              <a:buNone/>
              <a:defRPr/>
            </a:pPr>
            <a:r>
              <a:rPr lang="en-US" sz="2400" dirty="0" smtClean="0"/>
              <a:t>	T = 216/72= </a:t>
            </a:r>
            <a:r>
              <a:rPr lang="en-US" sz="2400" b="1" dirty="0" smtClean="0"/>
              <a:t>3 weeks</a:t>
            </a:r>
          </a:p>
          <a:p>
            <a:pPr>
              <a:buFont typeface="Wingdings" pitchFamily="1" charset="2"/>
              <a:buNone/>
              <a:defRPr/>
            </a:pPr>
            <a:endParaRPr lang="en-US" sz="2400" dirty="0" smtClean="0"/>
          </a:p>
          <a:p>
            <a:pPr>
              <a:buFont typeface="Wingdings" pitchFamily="1" charset="2"/>
              <a:buNone/>
              <a:defRPr/>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dissolve">
                                      <p:cBhvr>
                                        <p:cTn id="22" dur="500"/>
                                        <p:tgtEl>
                                          <p:spTgt spid="20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4" end="4"/>
                                            </p:txEl>
                                          </p:spTgt>
                                        </p:tgtEl>
                                        <p:attrNameLst>
                                          <p:attrName>style.visibility</p:attrName>
                                        </p:attrNameLst>
                                      </p:cBhvr>
                                      <p:to>
                                        <p:strVal val="visible"/>
                                      </p:to>
                                    </p:set>
                                    <p:animEffect transition="in" filter="dissolve">
                                      <p:cBhvr>
                                        <p:cTn id="27" dur="500"/>
                                        <p:tgtEl>
                                          <p:spTgt spid="20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5" end="5"/>
                                            </p:txEl>
                                          </p:spTgt>
                                        </p:tgtEl>
                                        <p:attrNameLst>
                                          <p:attrName>style.visibility</p:attrName>
                                        </p:attrNameLst>
                                      </p:cBhvr>
                                      <p:to>
                                        <p:strVal val="visible"/>
                                      </p:to>
                                    </p:set>
                                    <p:animEffect transition="in" filter="dissolve">
                                      <p:cBhvr>
                                        <p:cTn id="32" dur="500"/>
                                        <p:tgtEl>
                                          <p:spTgt spid="205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051">
                                            <p:txEl>
                                              <p:pRg st="6" end="6"/>
                                            </p:txEl>
                                          </p:spTgt>
                                        </p:tgtEl>
                                        <p:attrNameLst>
                                          <p:attrName>style.visibility</p:attrName>
                                        </p:attrNameLst>
                                      </p:cBhvr>
                                      <p:to>
                                        <p:strVal val="visible"/>
                                      </p:to>
                                    </p:set>
                                    <p:animEffect transition="in" filter="dissolve">
                                      <p:cBhvr>
                                        <p:cTn id="37" dur="500"/>
                                        <p:tgtEl>
                                          <p:spTgt spid="205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051">
                                            <p:txEl>
                                              <p:pRg st="7" end="7"/>
                                            </p:txEl>
                                          </p:spTgt>
                                        </p:tgtEl>
                                        <p:attrNameLst>
                                          <p:attrName>style.visibility</p:attrName>
                                        </p:attrNameLst>
                                      </p:cBhvr>
                                      <p:to>
                                        <p:strVal val="visible"/>
                                      </p:to>
                                    </p:set>
                                    <p:animEffect transition="in" filter="dissolve">
                                      <p:cBhvr>
                                        <p:cTn id="42" dur="500"/>
                                        <p:tgtEl>
                                          <p:spTgt spid="205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051">
                                            <p:txEl>
                                              <p:pRg st="8" end="8"/>
                                            </p:txEl>
                                          </p:spTgt>
                                        </p:tgtEl>
                                        <p:attrNameLst>
                                          <p:attrName>style.visibility</p:attrName>
                                        </p:attrNameLst>
                                      </p:cBhvr>
                                      <p:to>
                                        <p:strVal val="visible"/>
                                      </p:to>
                                    </p:set>
                                    <p:animEffect transition="in" filter="dissolve">
                                      <p:cBhvr>
                                        <p:cTn id="47"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81000" y="152400"/>
            <a:ext cx="8497888" cy="863600"/>
          </a:xfrm>
        </p:spPr>
        <p:txBody>
          <a:bodyPr/>
          <a:lstStyle/>
          <a:p>
            <a:r>
              <a:rPr lang="en-US" smtClean="0"/>
              <a:t>Problem 2</a:t>
            </a:r>
          </a:p>
        </p:txBody>
      </p:sp>
      <p:sp>
        <p:nvSpPr>
          <p:cNvPr id="2051" name="Content Placeholder 2"/>
          <p:cNvSpPr>
            <a:spLocks noGrp="1"/>
          </p:cNvSpPr>
          <p:nvPr>
            <p:ph idx="1"/>
          </p:nvPr>
        </p:nvSpPr>
        <p:spPr/>
        <p:txBody>
          <a:bodyPr/>
          <a:lstStyle/>
          <a:p>
            <a:pPr>
              <a:defRPr/>
            </a:pPr>
            <a:r>
              <a:rPr lang="en-US" sz="2400" dirty="0" smtClean="0"/>
              <a:t>2. Consider a roadside stand that sells fresh oranges, and fresh orange juice. Every hour, 40 customers arrive to the stand, and 60% purchase orange juice, while the remaining purchase oranges. Customers first purchase their items. Customers that purchased oranges leave immediately after purchasing their oranges. Any customer that ordered orange juice must wait while the juice is squeezed. There are 3 customers on average waiting to purchase either oranges or orange juice, and 1 customer on average waiting for orange juice to be squeezed.  </a:t>
            </a:r>
          </a:p>
          <a:p>
            <a:pPr>
              <a:defRPr/>
            </a:pPr>
            <a:endParaRPr lang="en-US" sz="2400" dirty="0" smtClean="0"/>
          </a:p>
          <a:p>
            <a:pPr>
              <a:buFont typeface="Wingdings" pitchFamily="1" charset="2"/>
              <a:buNone/>
              <a:defRPr/>
            </a:pPr>
            <a:endParaRPr lang="en-US" sz="2400" dirty="0" smtClean="0"/>
          </a:p>
        </p:txBody>
      </p:sp>
      <p:sp>
        <p:nvSpPr>
          <p:cNvPr id="5124" name="TextBox 4"/>
          <p:cNvSpPr txBox="1">
            <a:spLocks noChangeArrowheads="1"/>
          </p:cNvSpPr>
          <p:nvPr/>
        </p:nvSpPr>
        <p:spPr bwMode="auto">
          <a:xfrm>
            <a:off x="2057400" y="5562600"/>
            <a:ext cx="457200" cy="369888"/>
          </a:xfrm>
          <a:prstGeom prst="rect">
            <a:avLst/>
          </a:prstGeom>
          <a:noFill/>
          <a:ln w="9525">
            <a:noFill/>
            <a:miter lim="800000"/>
            <a:headEnd/>
            <a:tailEnd/>
          </a:ln>
        </p:spPr>
        <p:txBody>
          <a:bodyPr>
            <a:spAutoFit/>
          </a:bodyPr>
          <a:lstStyle/>
          <a:p>
            <a:r>
              <a:rPr lang="en-US" b="1"/>
              <a:t>40</a:t>
            </a:r>
          </a:p>
        </p:txBody>
      </p:sp>
      <p:sp>
        <p:nvSpPr>
          <p:cNvPr id="5125" name="Rectangle 3"/>
          <p:cNvSpPr>
            <a:spLocks noChangeArrowheads="1"/>
          </p:cNvSpPr>
          <p:nvPr/>
        </p:nvSpPr>
        <p:spPr bwMode="auto">
          <a:xfrm>
            <a:off x="2819400" y="5562600"/>
            <a:ext cx="1371600" cy="685800"/>
          </a:xfrm>
          <a:prstGeom prst="rect">
            <a:avLst/>
          </a:prstGeom>
          <a:noFill/>
          <a:ln w="25400" algn="ctr">
            <a:solidFill>
              <a:schemeClr val="tx1"/>
            </a:solidFill>
            <a:round/>
            <a:headEnd/>
            <a:tailEnd type="triangle" w="med" len="med"/>
          </a:ln>
        </p:spPr>
        <p:txBody>
          <a:bodyPr/>
          <a:lstStyle/>
          <a:p>
            <a:endParaRPr lang="en-US"/>
          </a:p>
        </p:txBody>
      </p:sp>
      <p:sp>
        <p:nvSpPr>
          <p:cNvPr id="5126" name="Rectangle 10"/>
          <p:cNvSpPr>
            <a:spLocks noChangeArrowheads="1"/>
          </p:cNvSpPr>
          <p:nvPr/>
        </p:nvSpPr>
        <p:spPr bwMode="auto">
          <a:xfrm>
            <a:off x="5715000" y="5562600"/>
            <a:ext cx="1371600" cy="685800"/>
          </a:xfrm>
          <a:prstGeom prst="rect">
            <a:avLst/>
          </a:prstGeom>
          <a:noFill/>
          <a:ln w="25400" algn="ctr">
            <a:solidFill>
              <a:schemeClr val="tx1"/>
            </a:solidFill>
            <a:round/>
            <a:headEnd/>
            <a:tailEnd type="triangle" w="med" len="med"/>
          </a:ln>
        </p:spPr>
        <p:txBody>
          <a:bodyPr/>
          <a:lstStyle/>
          <a:p>
            <a:endParaRPr lang="en-US"/>
          </a:p>
        </p:txBody>
      </p:sp>
      <p:sp>
        <p:nvSpPr>
          <p:cNvPr id="5127" name="TextBox 11"/>
          <p:cNvSpPr txBox="1">
            <a:spLocks noChangeArrowheads="1"/>
          </p:cNvSpPr>
          <p:nvPr/>
        </p:nvSpPr>
        <p:spPr bwMode="auto">
          <a:xfrm>
            <a:off x="3276600" y="5715000"/>
            <a:ext cx="457200" cy="369888"/>
          </a:xfrm>
          <a:prstGeom prst="rect">
            <a:avLst/>
          </a:prstGeom>
          <a:noFill/>
          <a:ln w="9525">
            <a:noFill/>
            <a:miter lim="800000"/>
            <a:headEnd/>
            <a:tailEnd/>
          </a:ln>
        </p:spPr>
        <p:txBody>
          <a:bodyPr>
            <a:spAutoFit/>
          </a:bodyPr>
          <a:lstStyle/>
          <a:p>
            <a:r>
              <a:rPr lang="en-US" b="1"/>
              <a:t>3</a:t>
            </a:r>
          </a:p>
        </p:txBody>
      </p:sp>
      <p:sp>
        <p:nvSpPr>
          <p:cNvPr id="5128" name="TextBox 12"/>
          <p:cNvSpPr txBox="1">
            <a:spLocks noChangeArrowheads="1"/>
          </p:cNvSpPr>
          <p:nvPr/>
        </p:nvSpPr>
        <p:spPr bwMode="auto">
          <a:xfrm>
            <a:off x="6172200" y="5715000"/>
            <a:ext cx="457200" cy="369888"/>
          </a:xfrm>
          <a:prstGeom prst="rect">
            <a:avLst/>
          </a:prstGeom>
          <a:noFill/>
          <a:ln w="9525">
            <a:noFill/>
            <a:miter lim="800000"/>
            <a:headEnd/>
            <a:tailEnd/>
          </a:ln>
        </p:spPr>
        <p:txBody>
          <a:bodyPr>
            <a:spAutoFit/>
          </a:bodyPr>
          <a:lstStyle/>
          <a:p>
            <a:r>
              <a:rPr lang="en-US" b="1"/>
              <a:t>1</a:t>
            </a:r>
          </a:p>
        </p:txBody>
      </p:sp>
      <p:sp>
        <p:nvSpPr>
          <p:cNvPr id="5129" name="TextBox 7"/>
          <p:cNvSpPr txBox="1">
            <a:spLocks noChangeArrowheads="1"/>
          </p:cNvSpPr>
          <p:nvPr/>
        </p:nvSpPr>
        <p:spPr bwMode="auto">
          <a:xfrm>
            <a:off x="4191000" y="5573713"/>
            <a:ext cx="1447800" cy="369887"/>
          </a:xfrm>
          <a:prstGeom prst="rect">
            <a:avLst/>
          </a:prstGeom>
          <a:noFill/>
          <a:ln w="9525">
            <a:noFill/>
            <a:miter lim="800000"/>
            <a:headEnd/>
            <a:tailEnd/>
          </a:ln>
        </p:spPr>
        <p:txBody>
          <a:bodyPr>
            <a:spAutoFit/>
          </a:bodyPr>
          <a:lstStyle/>
          <a:p>
            <a:r>
              <a:rPr lang="en-US" b="1">
                <a:solidFill>
                  <a:srgbClr val="FF0000"/>
                </a:solidFill>
              </a:rPr>
              <a:t>0.6(40) = 24</a:t>
            </a:r>
          </a:p>
        </p:txBody>
      </p:sp>
      <p:cxnSp>
        <p:nvCxnSpPr>
          <p:cNvPr id="5130" name="Straight Arrow Connector 9"/>
          <p:cNvCxnSpPr>
            <a:cxnSpLocks noChangeShapeType="1"/>
          </p:cNvCxnSpPr>
          <p:nvPr/>
        </p:nvCxnSpPr>
        <p:spPr bwMode="auto">
          <a:xfrm>
            <a:off x="1676400" y="5943600"/>
            <a:ext cx="1143000" cy="1588"/>
          </a:xfrm>
          <a:prstGeom prst="straightConnector1">
            <a:avLst/>
          </a:prstGeom>
          <a:noFill/>
          <a:ln w="19050" algn="ctr">
            <a:solidFill>
              <a:schemeClr val="tx1"/>
            </a:solidFill>
            <a:round/>
            <a:headEnd/>
            <a:tailEnd type="arrow" w="med" len="med"/>
          </a:ln>
        </p:spPr>
      </p:cxnSp>
      <p:cxnSp>
        <p:nvCxnSpPr>
          <p:cNvPr id="5131" name="Straight Arrow Connector 22"/>
          <p:cNvCxnSpPr>
            <a:cxnSpLocks noChangeShapeType="1"/>
          </p:cNvCxnSpPr>
          <p:nvPr/>
        </p:nvCxnSpPr>
        <p:spPr bwMode="auto">
          <a:xfrm>
            <a:off x="4191000" y="5942013"/>
            <a:ext cx="1524000" cy="1587"/>
          </a:xfrm>
          <a:prstGeom prst="straightConnector1">
            <a:avLst/>
          </a:prstGeom>
          <a:noFill/>
          <a:ln w="28575" algn="ctr">
            <a:solidFill>
              <a:schemeClr val="tx1"/>
            </a:solidFill>
            <a:round/>
            <a:headEnd/>
            <a:tailEnd type="arrow"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81000" y="152400"/>
            <a:ext cx="8497888" cy="863600"/>
          </a:xfrm>
        </p:spPr>
        <p:txBody>
          <a:bodyPr/>
          <a:lstStyle/>
          <a:p>
            <a:r>
              <a:rPr lang="en-US" smtClean="0"/>
              <a:t>Problem 2</a:t>
            </a:r>
          </a:p>
        </p:txBody>
      </p:sp>
      <p:sp>
        <p:nvSpPr>
          <p:cNvPr id="2051" name="Content Placeholder 2"/>
          <p:cNvSpPr>
            <a:spLocks noGrp="1"/>
          </p:cNvSpPr>
          <p:nvPr>
            <p:ph idx="1"/>
          </p:nvPr>
        </p:nvSpPr>
        <p:spPr>
          <a:xfrm>
            <a:off x="457200" y="2362200"/>
            <a:ext cx="8297863" cy="4244975"/>
          </a:xfrm>
        </p:spPr>
        <p:txBody>
          <a:bodyPr/>
          <a:lstStyle/>
          <a:p>
            <a:pPr>
              <a:defRPr/>
            </a:pPr>
            <a:r>
              <a:rPr lang="en-US" sz="2400" dirty="0" smtClean="0"/>
              <a:t>How long on average must customers that purchase fresh orange juice wait?</a:t>
            </a:r>
          </a:p>
          <a:p>
            <a:pPr>
              <a:defRPr/>
            </a:pPr>
            <a:endParaRPr lang="en-US" sz="2400" dirty="0" smtClean="0"/>
          </a:p>
          <a:p>
            <a:pPr>
              <a:defRPr/>
            </a:pPr>
            <a:r>
              <a:rPr lang="en-US" sz="2400" dirty="0" smtClean="0"/>
              <a:t>In the ordering process</a:t>
            </a:r>
          </a:p>
          <a:p>
            <a:pPr>
              <a:defRPr/>
            </a:pPr>
            <a:r>
              <a:rPr lang="en-US" sz="2400" dirty="0" smtClean="0"/>
              <a:t>RT =I </a:t>
            </a:r>
            <a:r>
              <a:rPr lang="en-US" sz="2400" dirty="0" smtClean="0">
                <a:sym typeface="Wingdings" pitchFamily="2" charset="2"/>
              </a:rPr>
              <a:t> </a:t>
            </a:r>
            <a:r>
              <a:rPr lang="en-US" sz="2400" dirty="0" smtClean="0"/>
              <a:t>  40T = 3 </a:t>
            </a:r>
            <a:r>
              <a:rPr lang="en-US" sz="2400" dirty="0" smtClean="0">
                <a:sym typeface="Wingdings" pitchFamily="2" charset="2"/>
              </a:rPr>
              <a:t> </a:t>
            </a:r>
          </a:p>
          <a:p>
            <a:pPr>
              <a:defRPr/>
            </a:pPr>
            <a:r>
              <a:rPr lang="en-US" sz="2400" dirty="0" smtClean="0">
                <a:sym typeface="Wingdings" pitchFamily="2" charset="2"/>
              </a:rPr>
              <a:t>T = 3/40 hours  T = 60(3/40) = 4.5 </a:t>
            </a:r>
            <a:r>
              <a:rPr lang="en-US" sz="2400" dirty="0" smtClean="0"/>
              <a:t>minutes</a:t>
            </a:r>
          </a:p>
          <a:p>
            <a:pPr>
              <a:defRPr/>
            </a:pPr>
            <a:r>
              <a:rPr lang="en-US" sz="2400" dirty="0" smtClean="0"/>
              <a:t>In the juice squeezing process</a:t>
            </a:r>
          </a:p>
          <a:p>
            <a:pPr>
              <a:defRPr/>
            </a:pPr>
            <a:r>
              <a:rPr lang="en-US" sz="2400" dirty="0" smtClean="0"/>
              <a:t>RT =I </a:t>
            </a:r>
            <a:r>
              <a:rPr lang="en-US" sz="2400" dirty="0" smtClean="0">
                <a:sym typeface="Wingdings" pitchFamily="2" charset="2"/>
              </a:rPr>
              <a:t> </a:t>
            </a:r>
            <a:r>
              <a:rPr lang="en-US" sz="2400" dirty="0" smtClean="0"/>
              <a:t>  24T = 1 </a:t>
            </a:r>
            <a:r>
              <a:rPr lang="en-US" sz="2400" dirty="0" smtClean="0">
                <a:sym typeface="Wingdings" pitchFamily="2" charset="2"/>
              </a:rPr>
              <a:t> </a:t>
            </a:r>
          </a:p>
          <a:p>
            <a:pPr>
              <a:defRPr/>
            </a:pPr>
            <a:r>
              <a:rPr lang="en-US" sz="2400" dirty="0" smtClean="0">
                <a:sym typeface="Wingdings" pitchFamily="2" charset="2"/>
              </a:rPr>
              <a:t>T = 1/24 hours  T = 60(1/24) = 2.5 </a:t>
            </a:r>
            <a:r>
              <a:rPr lang="en-US" sz="2400" dirty="0" smtClean="0"/>
              <a:t>minutes</a:t>
            </a:r>
          </a:p>
          <a:p>
            <a:pPr>
              <a:defRPr/>
            </a:pPr>
            <a:r>
              <a:rPr lang="en-US" sz="2400" dirty="0" smtClean="0"/>
              <a:t>Average waiting time = T = 4.5 + 2.5 = </a:t>
            </a:r>
            <a:r>
              <a:rPr lang="en-US" sz="2400" b="1" dirty="0" smtClean="0"/>
              <a:t>7 minutes </a:t>
            </a:r>
          </a:p>
          <a:p>
            <a:pPr>
              <a:defRPr/>
            </a:pPr>
            <a:endParaRPr lang="en-US" sz="2400" dirty="0" smtClean="0"/>
          </a:p>
          <a:p>
            <a:pPr>
              <a:buFont typeface="Wingdings" pitchFamily="1" charset="2"/>
              <a:buNone/>
              <a:defRPr/>
            </a:pPr>
            <a:endParaRPr lang="en-US" sz="2400" dirty="0" smtClean="0"/>
          </a:p>
          <a:p>
            <a:pPr>
              <a:buFont typeface="Wingdings" pitchFamily="1" charset="2"/>
              <a:buNone/>
              <a:defRPr/>
            </a:pPr>
            <a:endParaRPr lang="en-US" sz="2400" dirty="0" smtClean="0"/>
          </a:p>
          <a:p>
            <a:pPr>
              <a:buFont typeface="Wingdings" pitchFamily="1" charset="2"/>
              <a:buNone/>
              <a:defRPr/>
            </a:pPr>
            <a:endParaRPr lang="en-US" sz="2400" dirty="0" smtClean="0"/>
          </a:p>
        </p:txBody>
      </p:sp>
      <p:sp>
        <p:nvSpPr>
          <p:cNvPr id="6148" name="TextBox 4"/>
          <p:cNvSpPr txBox="1">
            <a:spLocks noChangeArrowheads="1"/>
          </p:cNvSpPr>
          <p:nvPr/>
        </p:nvSpPr>
        <p:spPr bwMode="auto">
          <a:xfrm>
            <a:off x="2057400" y="1447800"/>
            <a:ext cx="457200" cy="369888"/>
          </a:xfrm>
          <a:prstGeom prst="rect">
            <a:avLst/>
          </a:prstGeom>
          <a:noFill/>
          <a:ln w="9525">
            <a:noFill/>
            <a:miter lim="800000"/>
            <a:headEnd/>
            <a:tailEnd/>
          </a:ln>
        </p:spPr>
        <p:txBody>
          <a:bodyPr>
            <a:spAutoFit/>
          </a:bodyPr>
          <a:lstStyle/>
          <a:p>
            <a:r>
              <a:rPr lang="en-US" b="1"/>
              <a:t>40</a:t>
            </a:r>
          </a:p>
        </p:txBody>
      </p:sp>
      <p:sp>
        <p:nvSpPr>
          <p:cNvPr id="6149" name="Rectangle 3"/>
          <p:cNvSpPr>
            <a:spLocks noChangeArrowheads="1"/>
          </p:cNvSpPr>
          <p:nvPr/>
        </p:nvSpPr>
        <p:spPr bwMode="auto">
          <a:xfrm>
            <a:off x="2819400" y="1447800"/>
            <a:ext cx="1371600" cy="685800"/>
          </a:xfrm>
          <a:prstGeom prst="rect">
            <a:avLst/>
          </a:prstGeom>
          <a:noFill/>
          <a:ln w="25400" algn="ctr">
            <a:solidFill>
              <a:schemeClr val="tx1"/>
            </a:solidFill>
            <a:round/>
            <a:headEnd/>
            <a:tailEnd type="triangle" w="med" len="med"/>
          </a:ln>
        </p:spPr>
        <p:txBody>
          <a:bodyPr/>
          <a:lstStyle/>
          <a:p>
            <a:endParaRPr lang="en-US"/>
          </a:p>
        </p:txBody>
      </p:sp>
      <p:sp>
        <p:nvSpPr>
          <p:cNvPr id="6150" name="Rectangle 10"/>
          <p:cNvSpPr>
            <a:spLocks noChangeArrowheads="1"/>
          </p:cNvSpPr>
          <p:nvPr/>
        </p:nvSpPr>
        <p:spPr bwMode="auto">
          <a:xfrm>
            <a:off x="5715000" y="1447800"/>
            <a:ext cx="1371600" cy="685800"/>
          </a:xfrm>
          <a:prstGeom prst="rect">
            <a:avLst/>
          </a:prstGeom>
          <a:noFill/>
          <a:ln w="25400" algn="ctr">
            <a:solidFill>
              <a:schemeClr val="tx1"/>
            </a:solidFill>
            <a:round/>
            <a:headEnd/>
            <a:tailEnd type="triangle" w="med" len="med"/>
          </a:ln>
        </p:spPr>
        <p:txBody>
          <a:bodyPr/>
          <a:lstStyle/>
          <a:p>
            <a:endParaRPr lang="en-US"/>
          </a:p>
        </p:txBody>
      </p:sp>
      <p:sp>
        <p:nvSpPr>
          <p:cNvPr id="6151" name="TextBox 11"/>
          <p:cNvSpPr txBox="1">
            <a:spLocks noChangeArrowheads="1"/>
          </p:cNvSpPr>
          <p:nvPr/>
        </p:nvSpPr>
        <p:spPr bwMode="auto">
          <a:xfrm>
            <a:off x="3276600" y="1600200"/>
            <a:ext cx="457200" cy="369888"/>
          </a:xfrm>
          <a:prstGeom prst="rect">
            <a:avLst/>
          </a:prstGeom>
          <a:noFill/>
          <a:ln w="9525">
            <a:noFill/>
            <a:miter lim="800000"/>
            <a:headEnd/>
            <a:tailEnd/>
          </a:ln>
        </p:spPr>
        <p:txBody>
          <a:bodyPr>
            <a:spAutoFit/>
          </a:bodyPr>
          <a:lstStyle/>
          <a:p>
            <a:r>
              <a:rPr lang="en-US" b="1"/>
              <a:t>3</a:t>
            </a:r>
          </a:p>
        </p:txBody>
      </p:sp>
      <p:sp>
        <p:nvSpPr>
          <p:cNvPr id="6152" name="TextBox 12"/>
          <p:cNvSpPr txBox="1">
            <a:spLocks noChangeArrowheads="1"/>
          </p:cNvSpPr>
          <p:nvPr/>
        </p:nvSpPr>
        <p:spPr bwMode="auto">
          <a:xfrm>
            <a:off x="6172200" y="1600200"/>
            <a:ext cx="457200" cy="369888"/>
          </a:xfrm>
          <a:prstGeom prst="rect">
            <a:avLst/>
          </a:prstGeom>
          <a:noFill/>
          <a:ln w="9525">
            <a:noFill/>
            <a:miter lim="800000"/>
            <a:headEnd/>
            <a:tailEnd/>
          </a:ln>
        </p:spPr>
        <p:txBody>
          <a:bodyPr>
            <a:spAutoFit/>
          </a:bodyPr>
          <a:lstStyle/>
          <a:p>
            <a:r>
              <a:rPr lang="en-US" b="1"/>
              <a:t>1</a:t>
            </a:r>
          </a:p>
        </p:txBody>
      </p:sp>
      <p:sp>
        <p:nvSpPr>
          <p:cNvPr id="19" name="TextBox 7"/>
          <p:cNvSpPr txBox="1">
            <a:spLocks noChangeArrowheads="1"/>
          </p:cNvSpPr>
          <p:nvPr/>
        </p:nvSpPr>
        <p:spPr bwMode="auto">
          <a:xfrm>
            <a:off x="4648200" y="1458913"/>
            <a:ext cx="609600" cy="369887"/>
          </a:xfrm>
          <a:prstGeom prst="rect">
            <a:avLst/>
          </a:prstGeom>
          <a:noFill/>
          <a:ln w="9525">
            <a:noFill/>
            <a:miter lim="800000"/>
            <a:headEnd/>
            <a:tailEnd/>
          </a:ln>
        </p:spPr>
        <p:txBody>
          <a:bodyPr>
            <a:spAutoFit/>
          </a:bodyPr>
          <a:lstStyle/>
          <a:p>
            <a:pPr>
              <a:defRPr/>
            </a:pPr>
            <a:r>
              <a:rPr lang="en-US" b="1" dirty="0">
                <a:solidFill>
                  <a:schemeClr val="tx1">
                    <a:lumMod val="75000"/>
                  </a:schemeClr>
                </a:solidFill>
              </a:rPr>
              <a:t> 24</a:t>
            </a:r>
          </a:p>
        </p:txBody>
      </p:sp>
      <p:cxnSp>
        <p:nvCxnSpPr>
          <p:cNvPr id="6154" name="Straight Arrow Connector 9"/>
          <p:cNvCxnSpPr>
            <a:cxnSpLocks noChangeShapeType="1"/>
          </p:cNvCxnSpPr>
          <p:nvPr/>
        </p:nvCxnSpPr>
        <p:spPr bwMode="auto">
          <a:xfrm>
            <a:off x="1676400" y="1828800"/>
            <a:ext cx="1143000" cy="1588"/>
          </a:xfrm>
          <a:prstGeom prst="straightConnector1">
            <a:avLst/>
          </a:prstGeom>
          <a:noFill/>
          <a:ln w="19050" algn="ctr">
            <a:solidFill>
              <a:schemeClr val="tx1"/>
            </a:solidFill>
            <a:round/>
            <a:headEnd/>
            <a:tailEnd type="arrow" w="med" len="med"/>
          </a:ln>
        </p:spPr>
      </p:cxnSp>
      <p:cxnSp>
        <p:nvCxnSpPr>
          <p:cNvPr id="6155" name="Straight Arrow Connector 20"/>
          <p:cNvCxnSpPr>
            <a:cxnSpLocks noChangeShapeType="1"/>
          </p:cNvCxnSpPr>
          <p:nvPr/>
        </p:nvCxnSpPr>
        <p:spPr bwMode="auto">
          <a:xfrm>
            <a:off x="4191000" y="1827213"/>
            <a:ext cx="1524000" cy="1587"/>
          </a:xfrm>
          <a:prstGeom prst="straightConnector1">
            <a:avLst/>
          </a:prstGeom>
          <a:noFill/>
          <a:ln w="28575" algn="ctr">
            <a:solidFill>
              <a:schemeClr val="tx1"/>
            </a:solidFill>
            <a:round/>
            <a:headEnd/>
            <a:tailEnd type="arrow"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6" end="6"/>
                                            </p:txEl>
                                          </p:spTgt>
                                        </p:tgtEl>
                                        <p:attrNameLst>
                                          <p:attrName>style.visibility</p:attrName>
                                        </p:attrNameLst>
                                      </p:cBhvr>
                                      <p:to>
                                        <p:strVal val="visible"/>
                                      </p:to>
                                    </p:set>
                                    <p:animEffect transition="in" filter="dissolve">
                                      <p:cBhvr>
                                        <p:cTn id="32" dur="500"/>
                                        <p:tgtEl>
                                          <p:spTgt spid="205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051">
                                            <p:txEl>
                                              <p:pRg st="7" end="7"/>
                                            </p:txEl>
                                          </p:spTgt>
                                        </p:tgtEl>
                                        <p:attrNameLst>
                                          <p:attrName>style.visibility</p:attrName>
                                        </p:attrNameLst>
                                      </p:cBhvr>
                                      <p:to>
                                        <p:strVal val="visible"/>
                                      </p:to>
                                    </p:set>
                                    <p:animEffect transition="in" filter="dissolve">
                                      <p:cBhvr>
                                        <p:cTn id="37" dur="500"/>
                                        <p:tgtEl>
                                          <p:spTgt spid="205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051">
                                            <p:txEl>
                                              <p:pRg st="8" end="8"/>
                                            </p:txEl>
                                          </p:spTgt>
                                        </p:tgtEl>
                                        <p:attrNameLst>
                                          <p:attrName>style.visibility</p:attrName>
                                        </p:attrNameLst>
                                      </p:cBhvr>
                                      <p:to>
                                        <p:strVal val="visible"/>
                                      </p:to>
                                    </p:set>
                                    <p:animEffect transition="in" filter="dissolve">
                                      <p:cBhvr>
                                        <p:cTn id="42"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497888" cy="863600"/>
          </a:xfrm>
        </p:spPr>
        <p:txBody>
          <a:bodyPr/>
          <a:lstStyle/>
          <a:p>
            <a:r>
              <a:rPr lang="en-US" smtClean="0"/>
              <a:t>Problem 3(a)</a:t>
            </a:r>
          </a:p>
        </p:txBody>
      </p:sp>
      <p:sp>
        <p:nvSpPr>
          <p:cNvPr id="2051" name="Content Placeholder 2"/>
          <p:cNvSpPr>
            <a:spLocks noGrp="1"/>
          </p:cNvSpPr>
          <p:nvPr>
            <p:ph idx="1"/>
          </p:nvPr>
        </p:nvSpPr>
        <p:spPr/>
        <p:txBody>
          <a:bodyPr/>
          <a:lstStyle/>
          <a:p>
            <a:pPr>
              <a:defRPr/>
            </a:pPr>
            <a:r>
              <a:rPr lang="en-US" sz="2400" dirty="0" smtClean="0"/>
              <a:t>3. A recent CSUN graduate has opened up a cold beverage stand “Stop n Slurp” in Venice Beach. She takes life easy and does a lot of surfing. It sounds crazy, but she only opens her store for 4 hours a day. She observes that on average there are 120 customers visiting the stand every day. She also observes that on average a customer stays about 6 minutes at the stand.</a:t>
            </a:r>
          </a:p>
          <a:p>
            <a:pPr>
              <a:defRPr/>
            </a:pPr>
            <a:endParaRPr lang="en-US" sz="2400" dirty="0" smtClean="0"/>
          </a:p>
          <a:p>
            <a:pPr>
              <a:defRPr/>
            </a:pPr>
            <a:r>
              <a:rPr lang="en-US" sz="2400" dirty="0" smtClean="0"/>
              <a:t>a) How many customers on average are waiting at “Stop n Slurp”?</a:t>
            </a:r>
          </a:p>
          <a:p>
            <a:pPr>
              <a:defRPr/>
            </a:pPr>
            <a:r>
              <a:rPr lang="en-US" sz="2400" dirty="0" smtClean="0"/>
              <a:t>	R = 120 in 4 hours </a:t>
            </a:r>
            <a:r>
              <a:rPr lang="en-US" sz="2400" dirty="0" smtClean="0">
                <a:sym typeface="Wingdings" pitchFamily="2" charset="2"/>
              </a:rPr>
              <a:t> R = 120/4 = 30 per hour</a:t>
            </a:r>
          </a:p>
          <a:p>
            <a:pPr>
              <a:defRPr/>
            </a:pPr>
            <a:r>
              <a:rPr lang="en-US" sz="2400" dirty="0" smtClean="0">
                <a:sym typeface="Wingdings" pitchFamily="2" charset="2"/>
              </a:rPr>
              <a:t>	R = 30/60 = 0.5 per minute</a:t>
            </a:r>
          </a:p>
          <a:p>
            <a:pPr>
              <a:defRPr/>
            </a:pPr>
            <a:r>
              <a:rPr lang="en-US" sz="2400" dirty="0" smtClean="0">
                <a:sym typeface="Wingdings" pitchFamily="2" charset="2"/>
              </a:rPr>
              <a:t>	T = 6 minutes</a:t>
            </a:r>
          </a:p>
          <a:p>
            <a:pPr>
              <a:defRPr/>
            </a:pPr>
            <a:r>
              <a:rPr lang="en-US" sz="2400" dirty="0" smtClean="0">
                <a:sym typeface="Wingdings" pitchFamily="2" charset="2"/>
              </a:rPr>
              <a:t>	RT = I   I = 0.5(6) = 3 customers are waiting</a:t>
            </a:r>
            <a:endParaRPr lang="en-US" sz="2400" b="1" dirty="0" smtClean="0"/>
          </a:p>
          <a:p>
            <a:pPr>
              <a:defRPr/>
            </a:pPr>
            <a:endParaRPr lang="en-US" sz="2400" dirty="0" smtClean="0"/>
          </a:p>
          <a:p>
            <a:pPr>
              <a:buFont typeface="Wingdings" pitchFamily="1" charset="2"/>
              <a:buNone/>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6" end="6"/>
                                            </p:txEl>
                                          </p:spTgt>
                                        </p:tgtEl>
                                        <p:attrNameLst>
                                          <p:attrName>style.visibility</p:attrName>
                                        </p:attrNameLst>
                                      </p:cBhvr>
                                      <p:to>
                                        <p:strVal val="visible"/>
                                      </p:to>
                                    </p:set>
                                    <p:animEffect transition="in" filter="dissolve">
                                      <p:cBhvr>
                                        <p:cTn id="32" dur="5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152400"/>
            <a:ext cx="8497888" cy="863600"/>
          </a:xfrm>
        </p:spPr>
        <p:txBody>
          <a:bodyPr/>
          <a:lstStyle/>
          <a:p>
            <a:r>
              <a:rPr lang="en-US" smtClean="0"/>
              <a:t>Problem 3(b)</a:t>
            </a:r>
          </a:p>
        </p:txBody>
      </p:sp>
      <p:sp>
        <p:nvSpPr>
          <p:cNvPr id="2051" name="Content Placeholder 2"/>
          <p:cNvSpPr>
            <a:spLocks noGrp="1"/>
          </p:cNvSpPr>
          <p:nvPr>
            <p:ph idx="1"/>
          </p:nvPr>
        </p:nvSpPr>
        <p:spPr/>
        <p:txBody>
          <a:bodyPr/>
          <a:lstStyle/>
          <a:p>
            <a:pPr>
              <a:defRPr/>
            </a:pPr>
            <a:r>
              <a:rPr lang="en-US" sz="2400" dirty="0" smtClean="0"/>
              <a:t>She is thinking about running a marketing campaign to boost the number of customers per day. She expects that the number of customers will increase to 240 per day after the campaign. She wants to keep the line short at the stand and hopes to have only 2 people waiting on the average. Thus, she decides to hire an assistant. </a:t>
            </a:r>
          </a:p>
          <a:p>
            <a:pPr>
              <a:defRPr/>
            </a:pPr>
            <a:r>
              <a:rPr lang="en-US" sz="2400" dirty="0" smtClean="0"/>
              <a:t>b) What is the average time a customer will wait in the system after all these changes?</a:t>
            </a:r>
          </a:p>
          <a:p>
            <a:pPr>
              <a:defRPr/>
            </a:pPr>
            <a:r>
              <a:rPr lang="en-US" sz="2400" dirty="0" smtClean="0"/>
              <a:t>	R = 240/(4hrs*60min) = 1 person/minute</a:t>
            </a:r>
          </a:p>
          <a:p>
            <a:pPr>
              <a:defRPr/>
            </a:pPr>
            <a:r>
              <a:rPr lang="en-US" sz="2400" dirty="0" smtClean="0"/>
              <a:t>	I = 2</a:t>
            </a:r>
          </a:p>
          <a:p>
            <a:pPr>
              <a:defRPr/>
            </a:pPr>
            <a:r>
              <a:rPr lang="en-US" sz="2400" dirty="0" smtClean="0"/>
              <a:t>	Average time a customer will wait: </a:t>
            </a:r>
          </a:p>
          <a:p>
            <a:pPr>
              <a:defRPr/>
            </a:pPr>
            <a:r>
              <a:rPr lang="en-US" sz="2400" dirty="0" smtClean="0"/>
              <a:t>	T = I/R = 2/1 = </a:t>
            </a:r>
            <a:r>
              <a:rPr lang="en-US" sz="2400" b="1" dirty="0" smtClean="0"/>
              <a:t>2 minutes </a:t>
            </a:r>
          </a:p>
          <a:p>
            <a:pPr>
              <a:defRPr/>
            </a:pPr>
            <a:endParaRPr lang="en-US" sz="2400" dirty="0" smtClean="0"/>
          </a:p>
          <a:p>
            <a:pPr>
              <a:buFont typeface="Wingdings" pitchFamily="1" charset="2"/>
              <a:buNone/>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dissolve">
                                      <p:cBhvr>
                                        <p:cTn id="22" dur="500"/>
                                        <p:tgtEl>
                                          <p:spTgt spid="20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4" end="4"/>
                                            </p:txEl>
                                          </p:spTgt>
                                        </p:tgtEl>
                                        <p:attrNameLst>
                                          <p:attrName>style.visibility</p:attrName>
                                        </p:attrNameLst>
                                      </p:cBhvr>
                                      <p:to>
                                        <p:strVal val="visible"/>
                                      </p:to>
                                    </p:set>
                                    <p:animEffect transition="in" filter="dissolve">
                                      <p:cBhvr>
                                        <p:cTn id="27" dur="500"/>
                                        <p:tgtEl>
                                          <p:spTgt spid="20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5" end="5"/>
                                            </p:txEl>
                                          </p:spTgt>
                                        </p:tgtEl>
                                        <p:attrNameLst>
                                          <p:attrName>style.visibility</p:attrName>
                                        </p:attrNameLst>
                                      </p:cBhvr>
                                      <p:to>
                                        <p:strVal val="visible"/>
                                      </p:to>
                                    </p:set>
                                    <p:animEffect transition="in" filter="dissolve">
                                      <p:cBhvr>
                                        <p:cTn id="32" dur="500"/>
                                        <p:tgtEl>
                                          <p:spTgt spid="20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81000" y="152400"/>
            <a:ext cx="8497888" cy="863600"/>
          </a:xfrm>
        </p:spPr>
        <p:txBody>
          <a:bodyPr/>
          <a:lstStyle/>
          <a:p>
            <a:r>
              <a:rPr lang="en-US" smtClean="0"/>
              <a:t>Problem 3(c)</a:t>
            </a:r>
          </a:p>
        </p:txBody>
      </p:sp>
      <p:sp>
        <p:nvSpPr>
          <p:cNvPr id="2051" name="Content Placeholder 2"/>
          <p:cNvSpPr>
            <a:spLocks noGrp="1"/>
          </p:cNvSpPr>
          <p:nvPr>
            <p:ph idx="1"/>
          </p:nvPr>
        </p:nvSpPr>
        <p:spPr/>
        <p:txBody>
          <a:bodyPr/>
          <a:lstStyle/>
          <a:p>
            <a:pPr>
              <a:defRPr/>
            </a:pPr>
            <a:r>
              <a:rPr lang="en-US" sz="2400" dirty="0" smtClean="0"/>
              <a:t>The business got a lot better after the marketing campaign and she ended up having about 360 customers visiting the stand every day. So, she decided to change the processes. She is now taking the orders and her assistant is filling the orders. They observe that there are about 2 people at the ordering station of the stand and 1 person at the filling station. </a:t>
            </a:r>
          </a:p>
          <a:p>
            <a:pPr>
              <a:defRPr/>
            </a:pPr>
            <a:endParaRPr lang="en-US" sz="2400" dirty="0" smtClean="0"/>
          </a:p>
          <a:p>
            <a:pPr>
              <a:defRPr/>
            </a:pPr>
            <a:endParaRPr lang="en-US" sz="2400" dirty="0" smtClean="0"/>
          </a:p>
          <a:p>
            <a:pPr>
              <a:defRPr/>
            </a:pPr>
            <a:r>
              <a:rPr lang="en-US" sz="2400" dirty="0" smtClean="0"/>
              <a:t>c) How long does a customer stay at the stand?</a:t>
            </a:r>
          </a:p>
          <a:p>
            <a:pPr>
              <a:defRPr/>
            </a:pPr>
            <a:r>
              <a:rPr lang="en-US" sz="2400" dirty="0" smtClean="0"/>
              <a:t>	R = 360/4 hours = 1.5 people/minute</a:t>
            </a:r>
          </a:p>
          <a:p>
            <a:pPr>
              <a:defRPr/>
            </a:pPr>
            <a:r>
              <a:rPr lang="en-US" sz="2400" dirty="0" smtClean="0"/>
              <a:t>	I = 2 (ordering station) and 1 (filling station) = 3</a:t>
            </a:r>
          </a:p>
          <a:p>
            <a:pPr>
              <a:defRPr/>
            </a:pPr>
            <a:r>
              <a:rPr lang="en-US" sz="2400" dirty="0" smtClean="0"/>
              <a:t>	RT = I </a:t>
            </a:r>
            <a:r>
              <a:rPr lang="en-US" sz="2400" dirty="0" smtClean="0">
                <a:sym typeface="Wingdings" pitchFamily="2" charset="2"/>
              </a:rPr>
              <a:t> 1.5T = 3  T = </a:t>
            </a:r>
            <a:r>
              <a:rPr lang="en-US" sz="2400" dirty="0" smtClean="0"/>
              <a:t> </a:t>
            </a:r>
            <a:r>
              <a:rPr lang="en-US" sz="2400" b="1" dirty="0" smtClean="0"/>
              <a:t>2 minutes </a:t>
            </a:r>
          </a:p>
          <a:p>
            <a:pPr>
              <a:defRPr/>
            </a:pPr>
            <a:endParaRPr lang="en-US" sz="2400" dirty="0" smtClean="0"/>
          </a:p>
          <a:p>
            <a:pPr>
              <a:buFont typeface="Wingdings" pitchFamily="1" charset="2"/>
              <a:buNone/>
              <a:defRPr/>
            </a:pPr>
            <a:endParaRPr lang="en-US" sz="2400" dirty="0" smtClean="0"/>
          </a:p>
        </p:txBody>
      </p:sp>
      <p:sp>
        <p:nvSpPr>
          <p:cNvPr id="9220" name="TextBox 4"/>
          <p:cNvSpPr txBox="1">
            <a:spLocks noChangeArrowheads="1"/>
          </p:cNvSpPr>
          <p:nvPr/>
        </p:nvSpPr>
        <p:spPr bwMode="auto">
          <a:xfrm>
            <a:off x="1752600" y="3886200"/>
            <a:ext cx="1143000" cy="369888"/>
          </a:xfrm>
          <a:prstGeom prst="rect">
            <a:avLst/>
          </a:prstGeom>
          <a:noFill/>
          <a:ln w="9525">
            <a:noFill/>
            <a:miter lim="800000"/>
            <a:headEnd/>
            <a:tailEnd/>
          </a:ln>
        </p:spPr>
        <p:txBody>
          <a:bodyPr>
            <a:spAutoFit/>
          </a:bodyPr>
          <a:lstStyle/>
          <a:p>
            <a:r>
              <a:rPr lang="en-US" b="1"/>
              <a:t>360/4hrs</a:t>
            </a:r>
          </a:p>
        </p:txBody>
      </p:sp>
      <p:sp>
        <p:nvSpPr>
          <p:cNvPr id="9221" name="Rectangle 3"/>
          <p:cNvSpPr>
            <a:spLocks noChangeArrowheads="1"/>
          </p:cNvSpPr>
          <p:nvPr/>
        </p:nvSpPr>
        <p:spPr bwMode="auto">
          <a:xfrm>
            <a:off x="2895600" y="3886200"/>
            <a:ext cx="1371600" cy="685800"/>
          </a:xfrm>
          <a:prstGeom prst="rect">
            <a:avLst/>
          </a:prstGeom>
          <a:noFill/>
          <a:ln w="25400" algn="ctr">
            <a:solidFill>
              <a:schemeClr val="tx1"/>
            </a:solidFill>
            <a:round/>
            <a:headEnd/>
            <a:tailEnd type="triangle" w="med" len="med"/>
          </a:ln>
        </p:spPr>
        <p:txBody>
          <a:bodyPr/>
          <a:lstStyle/>
          <a:p>
            <a:endParaRPr lang="en-US"/>
          </a:p>
        </p:txBody>
      </p:sp>
      <p:cxnSp>
        <p:nvCxnSpPr>
          <p:cNvPr id="9222" name="Straight Arrow Connector 9"/>
          <p:cNvCxnSpPr>
            <a:cxnSpLocks noChangeShapeType="1"/>
            <a:endCxn id="9223" idx="1"/>
          </p:cNvCxnSpPr>
          <p:nvPr/>
        </p:nvCxnSpPr>
        <p:spPr bwMode="auto">
          <a:xfrm>
            <a:off x="4267200" y="4229100"/>
            <a:ext cx="1143000" cy="1588"/>
          </a:xfrm>
          <a:prstGeom prst="straightConnector1">
            <a:avLst/>
          </a:prstGeom>
          <a:noFill/>
          <a:ln w="19050" algn="ctr">
            <a:solidFill>
              <a:schemeClr val="tx1"/>
            </a:solidFill>
            <a:round/>
            <a:headEnd/>
            <a:tailEnd type="arrow" w="med" len="med"/>
          </a:ln>
        </p:spPr>
      </p:cxnSp>
      <p:sp>
        <p:nvSpPr>
          <p:cNvPr id="9223" name="Rectangle 10"/>
          <p:cNvSpPr>
            <a:spLocks noChangeArrowheads="1"/>
          </p:cNvSpPr>
          <p:nvPr/>
        </p:nvSpPr>
        <p:spPr bwMode="auto">
          <a:xfrm>
            <a:off x="5410200" y="3886200"/>
            <a:ext cx="1371600" cy="685800"/>
          </a:xfrm>
          <a:prstGeom prst="rect">
            <a:avLst/>
          </a:prstGeom>
          <a:noFill/>
          <a:ln w="25400" algn="ctr">
            <a:solidFill>
              <a:schemeClr val="tx1"/>
            </a:solidFill>
            <a:round/>
            <a:headEnd/>
            <a:tailEnd type="triangle" w="med" len="med"/>
          </a:ln>
        </p:spPr>
        <p:txBody>
          <a:bodyPr/>
          <a:lstStyle/>
          <a:p>
            <a:endParaRPr lang="en-US"/>
          </a:p>
        </p:txBody>
      </p:sp>
      <p:sp>
        <p:nvSpPr>
          <p:cNvPr id="9224" name="TextBox 11"/>
          <p:cNvSpPr txBox="1">
            <a:spLocks noChangeArrowheads="1"/>
          </p:cNvSpPr>
          <p:nvPr/>
        </p:nvSpPr>
        <p:spPr bwMode="auto">
          <a:xfrm>
            <a:off x="3352800" y="4038600"/>
            <a:ext cx="457200" cy="369888"/>
          </a:xfrm>
          <a:prstGeom prst="rect">
            <a:avLst/>
          </a:prstGeom>
          <a:noFill/>
          <a:ln w="9525">
            <a:noFill/>
            <a:miter lim="800000"/>
            <a:headEnd/>
            <a:tailEnd/>
          </a:ln>
        </p:spPr>
        <p:txBody>
          <a:bodyPr>
            <a:spAutoFit/>
          </a:bodyPr>
          <a:lstStyle/>
          <a:p>
            <a:r>
              <a:rPr lang="en-US" b="1"/>
              <a:t>2</a:t>
            </a:r>
          </a:p>
        </p:txBody>
      </p:sp>
      <p:sp>
        <p:nvSpPr>
          <p:cNvPr id="9225" name="TextBox 12"/>
          <p:cNvSpPr txBox="1">
            <a:spLocks noChangeArrowheads="1"/>
          </p:cNvSpPr>
          <p:nvPr/>
        </p:nvSpPr>
        <p:spPr bwMode="auto">
          <a:xfrm>
            <a:off x="5867400" y="4038600"/>
            <a:ext cx="457200" cy="369888"/>
          </a:xfrm>
          <a:prstGeom prst="rect">
            <a:avLst/>
          </a:prstGeom>
          <a:noFill/>
          <a:ln w="9525">
            <a:noFill/>
            <a:miter lim="800000"/>
            <a:headEnd/>
            <a:tailEnd/>
          </a:ln>
        </p:spPr>
        <p:txBody>
          <a:bodyPr>
            <a:spAutoFit/>
          </a:bodyPr>
          <a:lstStyle/>
          <a:p>
            <a:r>
              <a:rPr lang="en-US" b="1"/>
              <a:t>1</a:t>
            </a:r>
          </a:p>
        </p:txBody>
      </p:sp>
      <p:cxnSp>
        <p:nvCxnSpPr>
          <p:cNvPr id="9226" name="Straight Arrow Connector 9"/>
          <p:cNvCxnSpPr>
            <a:cxnSpLocks noChangeShapeType="1"/>
          </p:cNvCxnSpPr>
          <p:nvPr/>
        </p:nvCxnSpPr>
        <p:spPr bwMode="auto">
          <a:xfrm>
            <a:off x="1752600" y="4265613"/>
            <a:ext cx="1143000" cy="1587"/>
          </a:xfrm>
          <a:prstGeom prst="straightConnector1">
            <a:avLst/>
          </a:prstGeom>
          <a:noFill/>
          <a:ln w="19050" algn="ctr">
            <a:solidFill>
              <a:schemeClr val="tx1"/>
            </a:solidFill>
            <a:round/>
            <a:headEnd/>
            <a:tailEnd type="arrow"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3" end="3"/>
                                            </p:txEl>
                                          </p:spTgt>
                                        </p:tgtEl>
                                        <p:attrNameLst>
                                          <p:attrName>style.visibility</p:attrName>
                                        </p:attrNameLst>
                                      </p:cBhvr>
                                      <p:to>
                                        <p:strVal val="visible"/>
                                      </p:to>
                                    </p:set>
                                    <p:animEffect transition="in" filter="dissolve">
                                      <p:cBhvr>
                                        <p:cTn id="12" dur="500"/>
                                        <p:tgtEl>
                                          <p:spTgt spid="205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animEffect transition="in" filter="dissolve">
                                      <p:cBhvr>
                                        <p:cTn id="17" dur="500"/>
                                        <p:tgtEl>
                                          <p:spTgt spid="205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5" end="5"/>
                                            </p:txEl>
                                          </p:spTgt>
                                        </p:tgtEl>
                                        <p:attrNameLst>
                                          <p:attrName>style.visibility</p:attrName>
                                        </p:attrNameLst>
                                      </p:cBhvr>
                                      <p:to>
                                        <p:strVal val="visible"/>
                                      </p:to>
                                    </p:set>
                                    <p:animEffect transition="in" filter="dissolve">
                                      <p:cBhvr>
                                        <p:cTn id="22" dur="500"/>
                                        <p:tgtEl>
                                          <p:spTgt spid="205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6" end="6"/>
                                            </p:txEl>
                                          </p:spTgt>
                                        </p:tgtEl>
                                        <p:attrNameLst>
                                          <p:attrName>style.visibility</p:attrName>
                                        </p:attrNameLst>
                                      </p:cBhvr>
                                      <p:to>
                                        <p:strVal val="visible"/>
                                      </p:to>
                                    </p:set>
                                    <p:animEffect transition="in" filter="dissolve">
                                      <p:cBhvr>
                                        <p:cTn id="27" dur="5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1000" y="152400"/>
            <a:ext cx="8497888" cy="863600"/>
          </a:xfrm>
        </p:spPr>
        <p:txBody>
          <a:bodyPr/>
          <a:lstStyle/>
          <a:p>
            <a:r>
              <a:rPr lang="en-US" smtClean="0"/>
              <a:t>Problem 3</a:t>
            </a:r>
          </a:p>
        </p:txBody>
      </p:sp>
      <p:sp>
        <p:nvSpPr>
          <p:cNvPr id="2051" name="Content Placeholder 2"/>
          <p:cNvSpPr>
            <a:spLocks noGrp="1"/>
          </p:cNvSpPr>
          <p:nvPr>
            <p:ph idx="1"/>
          </p:nvPr>
        </p:nvSpPr>
        <p:spPr/>
        <p:txBody>
          <a:bodyPr/>
          <a:lstStyle/>
          <a:p>
            <a:pPr>
              <a:defRPr/>
            </a:pPr>
            <a:r>
              <a:rPr lang="en-US" sz="2400" dirty="0" smtClean="0"/>
              <a:t>A recent UCLA graduate has opened up a competing cold beverage stand “Slurps-on-the-go”. The UCLA grad is not as efficient as the CSUN grad, so customers must stay an average of 15 minutes at “Slurps-on-the-go”, as opposed to 6 minutes at the “Stop n Slurp”. Suppose there is an average of 3 customers at “Slurps-on-the-go”. The number of customers requiring slurps each day remains at 120, as it was before the marketing campaign. But now the 120 is divided between the “Stop n Slurp” and “Slurps-on-the-go”. </a:t>
            </a:r>
          </a:p>
          <a:p>
            <a:pPr>
              <a:defRPr/>
            </a:pPr>
            <a:endParaRPr lang="en-US" sz="2400" dirty="0" smtClean="0"/>
          </a:p>
          <a:p>
            <a:pPr>
              <a:buFont typeface="Wingdings" pitchFamily="1" charset="2"/>
              <a:buNone/>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ample presentation slides with animation [2]">
  <a:themeElements>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SOM</Template>
  <TotalTime>1127</TotalTime>
  <Words>805</Words>
  <Application>Microsoft Office PowerPoint</Application>
  <PresentationFormat>On-screen Show (4:3)</PresentationFormat>
  <Paragraphs>98</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Impact</vt:lpstr>
      <vt:lpstr>Times New Roman</vt:lpstr>
      <vt:lpstr>Wingdings</vt:lpstr>
      <vt:lpstr>Symbol</vt:lpstr>
      <vt:lpstr>Monotype Sorts</vt:lpstr>
      <vt:lpstr>Sample presentation slides with animation [2]</vt:lpstr>
      <vt:lpstr>Problem 1 (a) </vt:lpstr>
      <vt:lpstr>Problem 1(b) </vt:lpstr>
      <vt:lpstr>Problem 1(c) </vt:lpstr>
      <vt:lpstr>Problem 2</vt:lpstr>
      <vt:lpstr>Problem 2</vt:lpstr>
      <vt:lpstr>Problem 3(a)</vt:lpstr>
      <vt:lpstr>Problem 3(b)</vt:lpstr>
      <vt:lpstr>Problem 3(c)</vt:lpstr>
      <vt:lpstr>Problem 3</vt:lpstr>
      <vt:lpstr>Problem 3(d)</vt:lpstr>
      <vt:lpstr>Process Flow Example</vt:lpstr>
    </vt:vector>
  </TitlesOfParts>
  <Manager/>
  <Company>Joanna Pattaphongse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dc:title>
  <dc:subject/>
  <dc:creator>Joanna Pattaphongse</dc:creator>
  <cp:keywords/>
  <dc:description/>
  <cp:lastModifiedBy>aa2035</cp:lastModifiedBy>
  <cp:revision>20</cp:revision>
  <dcterms:created xsi:type="dcterms:W3CDTF">2009-09-14T01:39:36Z</dcterms:created>
  <dcterms:modified xsi:type="dcterms:W3CDTF">2011-02-03T00:42:36Z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