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1" r:id="rId1"/>
  </p:sldMasterIdLst>
  <p:notesMasterIdLst>
    <p:notesMasterId r:id="rId15"/>
  </p:notesMasterIdLst>
  <p:sldIdLst>
    <p:sldId id="522" r:id="rId2"/>
    <p:sldId id="509" r:id="rId3"/>
    <p:sldId id="630" r:id="rId4"/>
    <p:sldId id="633" r:id="rId5"/>
    <p:sldId id="636" r:id="rId6"/>
    <p:sldId id="644" r:id="rId7"/>
    <p:sldId id="632" r:id="rId8"/>
    <p:sldId id="637" r:id="rId9"/>
    <p:sldId id="638" r:id="rId10"/>
    <p:sldId id="642" r:id="rId11"/>
    <p:sldId id="513" r:id="rId12"/>
    <p:sldId id="643" r:id="rId13"/>
    <p:sldId id="640" r:id="rId14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144421"/>
    <a:srgbClr val="DF6A13"/>
    <a:srgbClr val="16741F"/>
    <a:srgbClr val="1B5B2C"/>
    <a:srgbClr val="1A1A70"/>
    <a:srgbClr val="DB1F47"/>
    <a:srgbClr val="70201A"/>
    <a:srgbClr val="1A1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4399" autoAdjust="0"/>
  </p:normalViewPr>
  <p:slideViewPr>
    <p:cSldViewPr>
      <p:cViewPr varScale="1">
        <p:scale>
          <a:sx n="84" d="100"/>
          <a:sy n="84" d="100"/>
        </p:scale>
        <p:origin x="1872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02A34D-BF83-4C2B-B7CD-474F7CC0D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42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DCEFF-3D99-41C4-A896-E2838A6355EE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Throughput R = 1,000 applications/month, Average Inventory I = 500 applications; T=15 days means that each application spent 15 days (on average) before receiving accept/reject decision.</a:t>
            </a:r>
          </a:p>
        </p:txBody>
      </p:sp>
    </p:spTree>
    <p:extLst>
      <p:ext uri="{BB962C8B-B14F-4D97-AF65-F5344CB8AC3E}">
        <p14:creationId xmlns:p14="http://schemas.microsoft.com/office/powerpoint/2010/main" val="7027469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1ADB7-8B40-49AB-9051-30971353298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New process for loan application review:</a:t>
            </a:r>
          </a:p>
          <a:p>
            <a:pPr lvl="1" eaLnBrk="1" hangingPunct="1"/>
            <a:r>
              <a:rPr lang="en-US" sz="1000" smtClean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smtClean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smtClean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smtClean="0"/>
              <a:t>70% of the “Excellent” applications are eventually approved.</a:t>
            </a:r>
          </a:p>
          <a:p>
            <a:pPr lvl="1" eaLnBrk="1" hangingPunct="1"/>
            <a:r>
              <a:rPr lang="en-US" sz="1000" smtClean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4197496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B7E37-8800-4299-A731-AA2D2E54B5D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New process for loan application review:</a:t>
            </a:r>
          </a:p>
          <a:p>
            <a:pPr lvl="1" eaLnBrk="1" hangingPunct="1"/>
            <a:r>
              <a:rPr lang="en-US" sz="1000" smtClean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smtClean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smtClean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smtClean="0"/>
              <a:t>70% of the “Excellent” applications are eventually approved.</a:t>
            </a:r>
          </a:p>
          <a:p>
            <a:pPr lvl="1" eaLnBrk="1" hangingPunct="1"/>
            <a:r>
              <a:rPr lang="en-US" sz="1000" smtClean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784701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DCEFF-3D99-41C4-A896-E2838A6355EE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Throughput R = 1,000 applications/month, Average Inventory I = 500 applications; T=15 days means that each application spent 15 days (on average) before receiving accept/reject decision.</a:t>
            </a:r>
          </a:p>
        </p:txBody>
      </p:sp>
    </p:spTree>
    <p:extLst>
      <p:ext uri="{BB962C8B-B14F-4D97-AF65-F5344CB8AC3E}">
        <p14:creationId xmlns:p14="http://schemas.microsoft.com/office/powerpoint/2010/main" val="558573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DCEFF-3D99-41C4-A896-E2838A6355EE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Throughput R = 1,000 applications/month, Average Inventory I = 500 applications; T=15 days means that each application spent 15 days (on average) before receiving accept/reject decision.</a:t>
            </a:r>
          </a:p>
        </p:txBody>
      </p:sp>
    </p:spTree>
    <p:extLst>
      <p:ext uri="{BB962C8B-B14F-4D97-AF65-F5344CB8AC3E}">
        <p14:creationId xmlns:p14="http://schemas.microsoft.com/office/powerpoint/2010/main" val="2988339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 smtClean="0"/>
              <a:t>New process for loan application review:</a:t>
            </a:r>
          </a:p>
          <a:p>
            <a:pPr lvl="1" eaLnBrk="1" hangingPunct="1"/>
            <a:r>
              <a:rPr lang="en-US" sz="1000" dirty="0" smtClean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 smtClean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 smtClean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 smtClean="0"/>
              <a:t>70% of the “Excellent” applications are eventually approved.</a:t>
            </a:r>
          </a:p>
          <a:p>
            <a:pPr lvl="1" eaLnBrk="1" hangingPunct="1"/>
            <a:r>
              <a:rPr lang="en-US" sz="1000" dirty="0" smtClean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1409021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DCEFF-3D99-41C4-A896-E2838A6355EE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Throughput R = 1,000 applications/month, Average Inventory I = 500 applications; T=15 days means that each application spent 15 days (on average) before receiving accept/reject decision.</a:t>
            </a:r>
          </a:p>
        </p:txBody>
      </p:sp>
    </p:spTree>
    <p:extLst>
      <p:ext uri="{BB962C8B-B14F-4D97-AF65-F5344CB8AC3E}">
        <p14:creationId xmlns:p14="http://schemas.microsoft.com/office/powerpoint/2010/main" val="780951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DCEFF-3D99-41C4-A896-E2838A6355EE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Throughput R = 1,000 applications/month, Average Inventory I = 500 applications; T=15 days means that each application spent 15 days (on average) before receiving accept/reject decision.</a:t>
            </a:r>
          </a:p>
        </p:txBody>
      </p:sp>
    </p:spTree>
    <p:extLst>
      <p:ext uri="{BB962C8B-B14F-4D97-AF65-F5344CB8AC3E}">
        <p14:creationId xmlns:p14="http://schemas.microsoft.com/office/powerpoint/2010/main" val="2710303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 smtClean="0"/>
              <a:t>New process for loan application review:</a:t>
            </a:r>
          </a:p>
          <a:p>
            <a:pPr lvl="1" eaLnBrk="1" hangingPunct="1"/>
            <a:r>
              <a:rPr lang="en-US" sz="1000" dirty="0" smtClean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 smtClean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 smtClean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 smtClean="0"/>
              <a:t>70% of the “Excellent” applications are eventually approved.</a:t>
            </a:r>
          </a:p>
          <a:p>
            <a:pPr lvl="1" eaLnBrk="1" hangingPunct="1"/>
            <a:r>
              <a:rPr lang="en-US" sz="1000" dirty="0" smtClean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1073078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1ADB7-8B40-49AB-9051-30971353298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New process for loan application review:</a:t>
            </a:r>
          </a:p>
          <a:p>
            <a:pPr lvl="1" eaLnBrk="1" hangingPunct="1"/>
            <a:r>
              <a:rPr lang="en-US" sz="1000" smtClean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smtClean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smtClean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smtClean="0"/>
              <a:t>70% of the “Excellent” applications are eventually approved.</a:t>
            </a:r>
          </a:p>
          <a:p>
            <a:pPr lvl="1" eaLnBrk="1" hangingPunct="1"/>
            <a:r>
              <a:rPr lang="en-US" sz="1000" smtClean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2685747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DCEFF-3D99-41C4-A896-E2838A6355EE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Throughput R = 1,000 applications/month, Average Inventory I = 500 applications; T=15 days means that each application spent 15 days (on average) before receiving accept/reject decision.</a:t>
            </a:r>
          </a:p>
        </p:txBody>
      </p:sp>
    </p:spTree>
    <p:extLst>
      <p:ext uri="{BB962C8B-B14F-4D97-AF65-F5344CB8AC3E}">
        <p14:creationId xmlns:p14="http://schemas.microsoft.com/office/powerpoint/2010/main" val="2666996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1ADB7-8B40-49AB-9051-30971353298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New process for loan application review:</a:t>
            </a:r>
          </a:p>
          <a:p>
            <a:pPr lvl="1" eaLnBrk="1" hangingPunct="1"/>
            <a:r>
              <a:rPr lang="en-US" sz="1000" smtClean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smtClean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smtClean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smtClean="0"/>
              <a:t>70% of the “Excellent” applications are eventually approved.</a:t>
            </a:r>
          </a:p>
          <a:p>
            <a:pPr lvl="1" eaLnBrk="1" hangingPunct="1"/>
            <a:r>
              <a:rPr lang="en-US" sz="1000" smtClean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1676338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DCEFF-3D99-41C4-A896-E2838A6355EE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Throughput R = 1,000 applications/month, Average Inventory I = 500 applications; T=15 days means that each application spent 15 days (on average) before receiving accept/reject decision.</a:t>
            </a:r>
          </a:p>
        </p:txBody>
      </p:sp>
    </p:spTree>
    <p:extLst>
      <p:ext uri="{BB962C8B-B14F-4D97-AF65-F5344CB8AC3E}">
        <p14:creationId xmlns:p14="http://schemas.microsoft.com/office/powerpoint/2010/main" val="377829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6408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6408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8297862" cy="2503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338" y="4094163"/>
            <a:ext cx="8297862" cy="2503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ChangeArrowheads="1"/>
          </p:cNvSpPr>
          <p:nvPr/>
        </p:nvSpPr>
        <p:spPr bwMode="gray">
          <a:xfrm>
            <a:off x="179388" y="0"/>
            <a:ext cx="8964612" cy="12334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gray">
          <a:xfrm>
            <a:off x="179388" y="188913"/>
            <a:ext cx="8785225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rgbClr val="12449E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438275"/>
            <a:ext cx="8297862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20871" name="Text Box 7"/>
          <p:cNvSpPr txBox="1">
            <a:spLocks noChangeArrowheads="1"/>
          </p:cNvSpPr>
          <p:nvPr/>
        </p:nvSpPr>
        <p:spPr bwMode="auto">
          <a:xfrm>
            <a:off x="8810625" y="10160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13715DCA-0976-48F6-9B48-21A594CB1BBF}" type="slidenum">
              <a:rPr lang="en-US" sz="1200" b="1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7064375" y="-63500"/>
            <a:ext cx="2079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</a:rPr>
              <a:t>3. Process Flow Measures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80000"/>
        <a:buFont typeface="Wingdings" pitchFamily="2" charset="2"/>
        <a:buChar char="•"/>
        <a:defRPr sz="28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400">
          <a:solidFill>
            <a:schemeClr val="tx1"/>
          </a:solidFill>
          <a:latin typeface="Book Antiqua" panose="0204060205030503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000">
          <a:solidFill>
            <a:schemeClr val="tx1"/>
          </a:solidFill>
          <a:latin typeface="Book Antiqua" panose="0204060205030503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Monotype Sorts" pitchFamily="1" charset="2"/>
        <a:buChar char="u"/>
        <a:defRPr sz="2000">
          <a:solidFill>
            <a:srgbClr val="000000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48588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Quiz-Process </a:t>
            </a:r>
          </a:p>
        </p:txBody>
      </p:sp>
      <p:sp>
        <p:nvSpPr>
          <p:cNvPr id="619525" name="Rectangle 5"/>
          <p:cNvSpPr>
            <a:spLocks noChangeArrowheads="1"/>
          </p:cNvSpPr>
          <p:nvPr/>
        </p:nvSpPr>
        <p:spPr bwMode="auto">
          <a:xfrm>
            <a:off x="186139" y="1196752"/>
            <a:ext cx="8670337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anose="02040602050305030304" pitchFamily="18" charset="0"/>
              </a:rPr>
              <a:t>Auto-Moto receives about 600 loan </a:t>
            </a:r>
            <a:r>
              <a:rPr lang="en-US" sz="2400" dirty="0" smtClean="0">
                <a:latin typeface="Book Antiqua" panose="02040602050305030304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R=600/</a:t>
            </a:r>
            <a:r>
              <a:rPr lang="en-US" sz="2400" b="1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mo</a:t>
            </a:r>
            <a:r>
              <a:rPr lang="en-US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or 20/day</a:t>
            </a:r>
            <a:r>
              <a:rPr lang="en-US" sz="2400" dirty="0" smtClean="0">
                <a:latin typeface="Book Antiqua" panose="02040602050305030304" pitchFamily="18" charset="0"/>
              </a:rPr>
              <a:t>) applications </a:t>
            </a:r>
            <a:r>
              <a:rPr lang="en-US" sz="2400" dirty="0">
                <a:latin typeface="Book Antiqua" panose="02040602050305030304" pitchFamily="18" charset="0"/>
              </a:rPr>
              <a:t>per month (</a:t>
            </a:r>
            <a:r>
              <a:rPr lang="en-US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30</a:t>
            </a:r>
            <a:r>
              <a:rPr lang="en-US" sz="2400" dirty="0" smtClean="0">
                <a:latin typeface="Book Antiqua" panose="02040602050305030304" pitchFamily="18" charset="0"/>
              </a:rPr>
              <a:t> working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days</a:t>
            </a:r>
            <a:r>
              <a:rPr lang="en-US" sz="2400" dirty="0">
                <a:latin typeface="Book Antiqua" panose="02040602050305030304" pitchFamily="18" charset="0"/>
              </a:rPr>
              <a:t>). All applications go through an Initial Review sub-process, where the applications are then classified as A (looks excellent), B (needs more detailed evaluation), and C (reject summarily). A and B applications would be forwarded to sub-processes A and B, respectively. On average,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25%</a:t>
            </a:r>
            <a:r>
              <a:rPr lang="en-US" sz="2400" dirty="0">
                <a:latin typeface="Book Antiqua" panose="02040602050305030304" pitchFamily="18" charset="0"/>
              </a:rPr>
              <a:t> of all applications go through Sub-process </a:t>
            </a:r>
            <a:r>
              <a:rPr lang="en-US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A</a:t>
            </a:r>
            <a:r>
              <a:rPr lang="en-US" sz="2400" b="1" dirty="0" smtClean="0">
                <a:solidFill>
                  <a:srgbClr val="C0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(RA=0.25*20 = 5/day)</a:t>
            </a:r>
            <a:r>
              <a:rPr lang="en-US" sz="2400" dirty="0" smtClean="0">
                <a:latin typeface="Book Antiqua" panose="02040602050305030304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30% </a:t>
            </a:r>
            <a:r>
              <a:rPr lang="en-US" sz="2400" dirty="0">
                <a:latin typeface="Book Antiqua" panose="02040602050305030304" pitchFamily="18" charset="0"/>
              </a:rPr>
              <a:t>go through sub-process </a:t>
            </a:r>
            <a:r>
              <a:rPr lang="en-US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B </a:t>
            </a:r>
            <a:r>
              <a:rPr lang="en-US" sz="2400" b="1" dirty="0" smtClean="0">
                <a:solidFill>
                  <a:srgbClr val="C0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RB=0.3*20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= </a:t>
            </a:r>
            <a:r>
              <a:rPr lang="en-US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6/day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)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 smtClean="0">
                <a:latin typeface="Book Antiqua" panose="02040602050305030304" pitchFamily="18" charset="0"/>
              </a:rPr>
              <a:t>, </a:t>
            </a:r>
            <a:r>
              <a:rPr lang="en-US" sz="2400" dirty="0">
                <a:latin typeface="Book Antiqua" panose="02040602050305030304" pitchFamily="18" charset="0"/>
              </a:rPr>
              <a:t>and the rest are </a:t>
            </a:r>
            <a:r>
              <a:rPr lang="en-US" sz="2400" dirty="0" smtClean="0">
                <a:latin typeface="Book Antiqua" panose="02040602050305030304" pitchFamily="18" charset="0"/>
              </a:rPr>
              <a:t>rejected (</a:t>
            </a:r>
            <a:r>
              <a:rPr lang="en-US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RJ= 20-5-6) = 9/day</a:t>
            </a:r>
            <a:r>
              <a:rPr lang="en-US" sz="2400" dirty="0" smtClean="0">
                <a:latin typeface="Book Antiqua" panose="02040602050305030304" pitchFamily="18" charset="0"/>
              </a:rPr>
              <a:t>). </a:t>
            </a:r>
            <a:r>
              <a:rPr lang="en-US" sz="2400" dirty="0">
                <a:latin typeface="Book Antiqua" panose="02040602050305030304" pitchFamily="18" charset="0"/>
              </a:rPr>
              <a:t>On average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, 70% </a:t>
            </a:r>
            <a:r>
              <a:rPr lang="en-US" sz="2400" dirty="0">
                <a:latin typeface="Book Antiqua" panose="02040602050305030304" pitchFamily="18" charset="0"/>
              </a:rPr>
              <a:t>of applications in sub-process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A</a:t>
            </a:r>
            <a:r>
              <a:rPr lang="en-US" sz="2400" dirty="0">
                <a:latin typeface="Book Antiqua" panose="02040602050305030304" pitchFamily="18" charset="0"/>
              </a:rPr>
              <a:t>, and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10% </a:t>
            </a:r>
            <a:r>
              <a:rPr lang="en-US" sz="2400" dirty="0">
                <a:latin typeface="Book Antiqua" panose="02040602050305030304" pitchFamily="18" charset="0"/>
              </a:rPr>
              <a:t>of applications in sub-process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B</a:t>
            </a:r>
            <a:r>
              <a:rPr lang="en-US" sz="2400" dirty="0">
                <a:latin typeface="Book Antiqua" panose="02040602050305030304" pitchFamily="18" charset="0"/>
              </a:rPr>
              <a:t> are accepted and the rest are rejected. (Recall that all Cs were rejected.) On average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100</a:t>
            </a:r>
            <a:r>
              <a:rPr lang="en-US" sz="2400" dirty="0">
                <a:latin typeface="Book Antiqua" panose="02040602050305030304" pitchFamily="18" charset="0"/>
              </a:rPr>
              <a:t> applications are in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the Initial Review </a:t>
            </a:r>
            <a:r>
              <a:rPr lang="en-US" sz="2400" dirty="0">
                <a:latin typeface="Book Antiqua" panose="02040602050305030304" pitchFamily="18" charset="0"/>
              </a:rPr>
              <a:t>sub-process,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20</a:t>
            </a:r>
            <a:r>
              <a:rPr lang="en-US" sz="2400" dirty="0">
                <a:latin typeface="Book Antiqua" panose="02040602050305030304" pitchFamily="18" charset="0"/>
              </a:rPr>
              <a:t> are in sub-process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A</a:t>
            </a:r>
            <a:r>
              <a:rPr lang="en-US" sz="2400" dirty="0">
                <a:latin typeface="Book Antiqua" panose="02040602050305030304" pitchFamily="18" charset="0"/>
              </a:rPr>
              <a:t>, and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30</a:t>
            </a:r>
            <a:r>
              <a:rPr lang="en-US" sz="2400" dirty="0">
                <a:latin typeface="Book Antiqua" panose="02040602050305030304" pitchFamily="18" charset="0"/>
              </a:rPr>
              <a:t> applications are in sub-process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B</a:t>
            </a:r>
            <a:r>
              <a:rPr lang="en-US" sz="2400" dirty="0">
                <a:latin typeface="Book Antiqua" panose="02040602050305030304" pitchFamily="18" charset="0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12584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K4. New Process: Intermediate Probabilities </a:t>
            </a:r>
          </a:p>
        </p:txBody>
      </p:sp>
      <p:grpSp>
        <p:nvGrpSpPr>
          <p:cNvPr id="14339" name="Group 31"/>
          <p:cNvGrpSpPr>
            <a:grpSpLocks/>
          </p:cNvGrpSpPr>
          <p:nvPr/>
        </p:nvGrpSpPr>
        <p:grpSpPr bwMode="auto">
          <a:xfrm>
            <a:off x="285869" y="1412875"/>
            <a:ext cx="8788338" cy="3997325"/>
            <a:chOff x="285869" y="1412875"/>
            <a:chExt cx="8788338" cy="3997325"/>
          </a:xfrm>
        </p:grpSpPr>
        <p:sp>
          <p:nvSpPr>
            <p:cNvPr id="14340" name="Text Box 3"/>
            <p:cNvSpPr txBox="1">
              <a:spLocks noChangeArrowheads="1"/>
            </p:cNvSpPr>
            <p:nvPr/>
          </p:nvSpPr>
          <p:spPr bwMode="auto">
            <a:xfrm>
              <a:off x="1584325" y="3341688"/>
              <a:ext cx="949299" cy="92333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Book Antiqua" pitchFamily="18" charset="0"/>
                </a:rPr>
                <a:t>Initial </a:t>
              </a:r>
            </a:p>
            <a:p>
              <a:r>
                <a:rPr lang="en-US" dirty="0" smtClean="0">
                  <a:latin typeface="Book Antiqua" pitchFamily="18" charset="0"/>
                </a:rPr>
                <a:t>Review</a:t>
              </a:r>
            </a:p>
            <a:p>
              <a:r>
                <a:rPr lang="en-US" dirty="0" smtClean="0">
                  <a:latin typeface="Book Antiqua" pitchFamily="18" charset="0"/>
                </a:rPr>
                <a:t>T= 5</a:t>
              </a:r>
            </a:p>
          </p:txBody>
        </p:sp>
        <p:sp>
          <p:nvSpPr>
            <p:cNvPr id="14341" name="Text Box 4"/>
            <p:cNvSpPr txBox="1">
              <a:spLocks noChangeArrowheads="1"/>
            </p:cNvSpPr>
            <p:nvPr/>
          </p:nvSpPr>
          <p:spPr bwMode="auto">
            <a:xfrm>
              <a:off x="3887788" y="1412875"/>
              <a:ext cx="1635384" cy="92333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>
                  <a:latin typeface="Book Antiqua" pitchFamily="18" charset="0"/>
                </a:rPr>
                <a:t>Subprocess</a:t>
              </a:r>
              <a:r>
                <a:rPr lang="en-US" dirty="0">
                  <a:latin typeface="Book Antiqua" pitchFamily="18" charset="0"/>
                </a:rPr>
                <a:t> A </a:t>
              </a:r>
            </a:p>
            <a:p>
              <a:r>
                <a:rPr lang="en-US" dirty="0" smtClean="0">
                  <a:latin typeface="Book Antiqua" pitchFamily="18" charset="0"/>
                </a:rPr>
                <a:t>Review</a:t>
              </a:r>
            </a:p>
            <a:p>
              <a:r>
                <a:rPr lang="en-US" dirty="0" smtClean="0">
                  <a:latin typeface="Book Antiqua" pitchFamily="18" charset="0"/>
                </a:rPr>
                <a:t>T=4</a:t>
              </a:r>
            </a:p>
          </p:txBody>
        </p:sp>
        <p:sp>
          <p:nvSpPr>
            <p:cNvPr id="14342" name="Text Box 5"/>
            <p:cNvSpPr txBox="1">
              <a:spLocks noChangeArrowheads="1"/>
            </p:cNvSpPr>
            <p:nvPr/>
          </p:nvSpPr>
          <p:spPr bwMode="auto">
            <a:xfrm>
              <a:off x="3979863" y="3284538"/>
              <a:ext cx="1596912" cy="92333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>
                  <a:latin typeface="Book Antiqua" pitchFamily="18" charset="0"/>
                </a:rPr>
                <a:t>Subprocess</a:t>
              </a:r>
              <a:r>
                <a:rPr lang="en-US" dirty="0">
                  <a:latin typeface="Book Antiqua" pitchFamily="18" charset="0"/>
                </a:rPr>
                <a:t> B </a:t>
              </a:r>
            </a:p>
            <a:p>
              <a:r>
                <a:rPr lang="en-US" dirty="0" smtClean="0">
                  <a:latin typeface="Book Antiqua" pitchFamily="18" charset="0"/>
                </a:rPr>
                <a:t>Review</a:t>
              </a:r>
            </a:p>
            <a:p>
              <a:r>
                <a:rPr lang="en-US" dirty="0" smtClean="0">
                  <a:latin typeface="Book Antiqua" pitchFamily="18" charset="0"/>
                </a:rPr>
                <a:t>T=5</a:t>
              </a:r>
            </a:p>
          </p:txBody>
        </p:sp>
        <p:sp>
          <p:nvSpPr>
            <p:cNvPr id="14343" name="Oval 6"/>
            <p:cNvSpPr>
              <a:spLocks noChangeArrowheads="1"/>
            </p:cNvSpPr>
            <p:nvPr/>
          </p:nvSpPr>
          <p:spPr bwMode="auto">
            <a:xfrm>
              <a:off x="6372225" y="1557338"/>
              <a:ext cx="1150938" cy="53975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44" name="Text Box 7"/>
            <p:cNvSpPr txBox="1">
              <a:spLocks noChangeArrowheads="1"/>
            </p:cNvSpPr>
            <p:nvPr/>
          </p:nvSpPr>
          <p:spPr bwMode="auto">
            <a:xfrm>
              <a:off x="6407150" y="1649413"/>
              <a:ext cx="11366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Accepted</a:t>
              </a:r>
            </a:p>
          </p:txBody>
        </p:sp>
        <p:sp>
          <p:nvSpPr>
            <p:cNvPr id="14345" name="Oval 8"/>
            <p:cNvSpPr>
              <a:spLocks noChangeArrowheads="1"/>
            </p:cNvSpPr>
            <p:nvPr/>
          </p:nvSpPr>
          <p:spPr bwMode="auto">
            <a:xfrm>
              <a:off x="6551613" y="4870450"/>
              <a:ext cx="1150937" cy="53975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46" name="Text Box 9"/>
            <p:cNvSpPr txBox="1">
              <a:spLocks noChangeArrowheads="1"/>
            </p:cNvSpPr>
            <p:nvPr/>
          </p:nvSpPr>
          <p:spPr bwMode="auto">
            <a:xfrm>
              <a:off x="6586538" y="4926013"/>
              <a:ext cx="104387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Rejected</a:t>
              </a:r>
            </a:p>
          </p:txBody>
        </p:sp>
        <p:sp>
          <p:nvSpPr>
            <p:cNvPr id="14347" name="Line 10"/>
            <p:cNvSpPr>
              <a:spLocks noChangeShapeType="1"/>
            </p:cNvSpPr>
            <p:nvPr/>
          </p:nvSpPr>
          <p:spPr bwMode="auto">
            <a:xfrm>
              <a:off x="358775" y="3789363"/>
              <a:ext cx="11890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48" name="Text Box 11"/>
            <p:cNvSpPr txBox="1">
              <a:spLocks noChangeArrowheads="1"/>
            </p:cNvSpPr>
            <p:nvPr/>
          </p:nvSpPr>
          <p:spPr bwMode="auto">
            <a:xfrm>
              <a:off x="285869" y="3415015"/>
              <a:ext cx="72487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Book Antiqua" pitchFamily="18" charset="0"/>
                </a:rPr>
                <a:t>100%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4349" name="Line 12"/>
            <p:cNvSpPr>
              <a:spLocks noChangeShapeType="1"/>
            </p:cNvSpPr>
            <p:nvPr/>
          </p:nvSpPr>
          <p:spPr bwMode="auto">
            <a:xfrm flipV="1">
              <a:off x="2592388" y="1844675"/>
              <a:ext cx="1295400" cy="17287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0" name="Line 13"/>
            <p:cNvSpPr>
              <a:spLocks noChangeShapeType="1"/>
            </p:cNvSpPr>
            <p:nvPr/>
          </p:nvSpPr>
          <p:spPr bwMode="auto">
            <a:xfrm flipV="1">
              <a:off x="2592388" y="3789363"/>
              <a:ext cx="1366837" cy="365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1" name="Line 14"/>
            <p:cNvSpPr>
              <a:spLocks noChangeShapeType="1"/>
            </p:cNvSpPr>
            <p:nvPr/>
          </p:nvSpPr>
          <p:spPr bwMode="auto">
            <a:xfrm flipV="1">
              <a:off x="4248150" y="5192713"/>
              <a:ext cx="2339975" cy="381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2" name="Line 15"/>
            <p:cNvSpPr>
              <a:spLocks noChangeShapeType="1"/>
            </p:cNvSpPr>
            <p:nvPr/>
          </p:nvSpPr>
          <p:spPr bwMode="auto">
            <a:xfrm>
              <a:off x="2555875" y="4113213"/>
              <a:ext cx="1692275" cy="11160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3" name="Text Box 16"/>
            <p:cNvSpPr txBox="1">
              <a:spLocks noChangeArrowheads="1"/>
            </p:cNvSpPr>
            <p:nvPr/>
          </p:nvSpPr>
          <p:spPr bwMode="auto">
            <a:xfrm>
              <a:off x="2447925" y="2744788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1B5B2C"/>
                  </a:solidFill>
                  <a:latin typeface="Book Antiqua" pitchFamily="18" charset="0"/>
                </a:rPr>
                <a:t>25%</a:t>
              </a:r>
            </a:p>
          </p:txBody>
        </p:sp>
        <p:sp>
          <p:nvSpPr>
            <p:cNvPr id="14354" name="Text Box 17"/>
            <p:cNvSpPr txBox="1">
              <a:spLocks noChangeArrowheads="1"/>
            </p:cNvSpPr>
            <p:nvPr/>
          </p:nvSpPr>
          <p:spPr bwMode="auto">
            <a:xfrm>
              <a:off x="2851150" y="4070350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C71B4C"/>
                  </a:solidFill>
                  <a:latin typeface="Book Antiqua" pitchFamily="18" charset="0"/>
                </a:rPr>
                <a:t>45%</a:t>
              </a:r>
              <a:endParaRPr lang="en-US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14355" name="Text Box 18"/>
            <p:cNvSpPr txBox="1">
              <a:spLocks noChangeArrowheads="1"/>
            </p:cNvSpPr>
            <p:nvPr/>
          </p:nvSpPr>
          <p:spPr bwMode="auto">
            <a:xfrm>
              <a:off x="2771775" y="3494088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Book Antiqua" pitchFamily="18" charset="0"/>
                </a:rPr>
                <a:t>30%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4356" name="Line 19"/>
            <p:cNvSpPr>
              <a:spLocks noChangeShapeType="1"/>
            </p:cNvSpPr>
            <p:nvPr/>
          </p:nvSpPr>
          <p:spPr bwMode="auto">
            <a:xfrm flipV="1">
              <a:off x="5651500" y="1844675"/>
              <a:ext cx="684213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7" name="Line 20"/>
            <p:cNvSpPr>
              <a:spLocks noChangeShapeType="1"/>
            </p:cNvSpPr>
            <p:nvPr/>
          </p:nvSpPr>
          <p:spPr bwMode="auto">
            <a:xfrm>
              <a:off x="5616575" y="2097088"/>
              <a:ext cx="1547813" cy="2736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8" name="Line 21"/>
            <p:cNvSpPr>
              <a:spLocks noChangeShapeType="1"/>
            </p:cNvSpPr>
            <p:nvPr/>
          </p:nvSpPr>
          <p:spPr bwMode="auto">
            <a:xfrm flipV="1">
              <a:off x="5688013" y="2097088"/>
              <a:ext cx="971550" cy="17287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9" name="Line 22"/>
            <p:cNvSpPr>
              <a:spLocks noChangeShapeType="1"/>
            </p:cNvSpPr>
            <p:nvPr/>
          </p:nvSpPr>
          <p:spPr bwMode="auto">
            <a:xfrm>
              <a:off x="5724525" y="3935413"/>
              <a:ext cx="1042988" cy="9699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60" name="Text Box 23"/>
            <p:cNvSpPr txBox="1">
              <a:spLocks noChangeArrowheads="1"/>
            </p:cNvSpPr>
            <p:nvPr/>
          </p:nvSpPr>
          <p:spPr bwMode="auto">
            <a:xfrm>
              <a:off x="5616575" y="1449388"/>
              <a:ext cx="782587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1B5B2C"/>
                  </a:solidFill>
                  <a:latin typeface="Book Antiqua" pitchFamily="18" charset="0"/>
                </a:rPr>
                <a:t>17.5%</a:t>
              </a:r>
            </a:p>
          </p:txBody>
        </p:sp>
        <p:sp>
          <p:nvSpPr>
            <p:cNvPr id="14361" name="Text Box 24"/>
            <p:cNvSpPr txBox="1">
              <a:spLocks noChangeArrowheads="1"/>
            </p:cNvSpPr>
            <p:nvPr/>
          </p:nvSpPr>
          <p:spPr bwMode="auto">
            <a:xfrm>
              <a:off x="5694363" y="2060575"/>
              <a:ext cx="66717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71B4C"/>
                  </a:solidFill>
                  <a:latin typeface="Book Antiqua" pitchFamily="18" charset="0"/>
                </a:rPr>
                <a:t>7.5%</a:t>
              </a:r>
            </a:p>
          </p:txBody>
        </p:sp>
        <p:sp>
          <p:nvSpPr>
            <p:cNvPr id="14362" name="Text Box 25"/>
            <p:cNvSpPr txBox="1">
              <a:spLocks noChangeArrowheads="1"/>
            </p:cNvSpPr>
            <p:nvPr/>
          </p:nvSpPr>
          <p:spPr bwMode="auto">
            <a:xfrm>
              <a:off x="5875338" y="3860800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C71B4C"/>
                  </a:solidFill>
                  <a:latin typeface="Book Antiqua" pitchFamily="18" charset="0"/>
                </a:rPr>
                <a:t>27%</a:t>
              </a:r>
              <a:endParaRPr lang="en-US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14363" name="Text Box 26"/>
            <p:cNvSpPr txBox="1">
              <a:spLocks noChangeArrowheads="1"/>
            </p:cNvSpPr>
            <p:nvPr/>
          </p:nvSpPr>
          <p:spPr bwMode="auto">
            <a:xfrm>
              <a:off x="5616575" y="2887662"/>
              <a:ext cx="49404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1B5B2C"/>
                  </a:solidFill>
                  <a:latin typeface="Book Antiqua" pitchFamily="18" charset="0"/>
                </a:rPr>
                <a:t>3</a:t>
              </a:r>
              <a:r>
                <a:rPr lang="en-US" dirty="0" smtClean="0">
                  <a:solidFill>
                    <a:srgbClr val="1B5B2C"/>
                  </a:solidFill>
                  <a:latin typeface="Book Antiqua" pitchFamily="18" charset="0"/>
                </a:rPr>
                <a:t>%</a:t>
              </a:r>
              <a:endParaRPr lang="en-US" dirty="0">
                <a:solidFill>
                  <a:srgbClr val="1B5B2C"/>
                </a:solidFill>
                <a:latin typeface="Book Antiqua" pitchFamily="18" charset="0"/>
              </a:endParaRPr>
            </a:p>
          </p:txBody>
        </p:sp>
        <p:sp>
          <p:nvSpPr>
            <p:cNvPr id="14364" name="Line 27"/>
            <p:cNvSpPr>
              <a:spLocks noChangeShapeType="1"/>
            </p:cNvSpPr>
            <p:nvPr/>
          </p:nvSpPr>
          <p:spPr bwMode="auto">
            <a:xfrm flipV="1">
              <a:off x="7524750" y="1808163"/>
              <a:ext cx="1150938" cy="15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65" name="Line 28"/>
            <p:cNvSpPr>
              <a:spLocks noChangeShapeType="1"/>
            </p:cNvSpPr>
            <p:nvPr/>
          </p:nvSpPr>
          <p:spPr bwMode="auto">
            <a:xfrm flipV="1">
              <a:off x="7704138" y="5157788"/>
              <a:ext cx="11525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66" name="Text Box 29"/>
            <p:cNvSpPr txBox="1">
              <a:spLocks noChangeArrowheads="1"/>
            </p:cNvSpPr>
            <p:nvPr/>
          </p:nvSpPr>
          <p:spPr bwMode="auto">
            <a:xfrm>
              <a:off x="8280400" y="4724400"/>
              <a:ext cx="793807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79.5%</a:t>
              </a:r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14367" name="Text Box 30"/>
            <p:cNvSpPr txBox="1">
              <a:spLocks noChangeArrowheads="1"/>
            </p:cNvSpPr>
            <p:nvPr/>
          </p:nvSpPr>
          <p:spPr bwMode="auto">
            <a:xfrm>
              <a:off x="8101013" y="1449388"/>
              <a:ext cx="793807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1B5B2C"/>
                  </a:solidFill>
                  <a:latin typeface="Book Antiqua" pitchFamily="18" charset="0"/>
                </a:rPr>
                <a:t>20.5%</a:t>
              </a:r>
              <a:endParaRPr lang="en-US" b="1" dirty="0">
                <a:solidFill>
                  <a:srgbClr val="1B5B2C"/>
                </a:solidFill>
                <a:latin typeface="Book Antiqua" pitchFamily="18" charset="0"/>
              </a:endParaRPr>
            </a:p>
          </p:txBody>
        </p:sp>
        <p:sp>
          <p:nvSpPr>
            <p:cNvPr id="14368" name="Text Box 31"/>
            <p:cNvSpPr txBox="1">
              <a:spLocks noChangeArrowheads="1"/>
            </p:cNvSpPr>
            <p:nvPr/>
          </p:nvSpPr>
          <p:spPr bwMode="auto">
            <a:xfrm>
              <a:off x="5940425" y="4797425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C71B4C"/>
                  </a:solidFill>
                  <a:latin typeface="Book Antiqua" pitchFamily="18" charset="0"/>
                </a:rPr>
                <a:t>45%</a:t>
              </a:r>
              <a:endParaRPr lang="en-US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861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84592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K4. Flow Time of the Accepted Applications</a:t>
            </a:r>
          </a:p>
        </p:txBody>
      </p:sp>
      <p:sp>
        <p:nvSpPr>
          <p:cNvPr id="633859" name="Text Box 3"/>
          <p:cNvSpPr txBox="1">
            <a:spLocks noChangeArrowheads="1"/>
          </p:cNvSpPr>
          <p:nvPr/>
        </p:nvSpPr>
        <p:spPr bwMode="auto">
          <a:xfrm>
            <a:off x="287338" y="1292225"/>
            <a:ext cx="8856662" cy="32008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  <a:latin typeface="Book Antiqua" pitchFamily="18" charset="0"/>
              </a:rPr>
              <a:t>On average 7.5 days to process an applicant.</a:t>
            </a:r>
            <a:endParaRPr lang="en-US" sz="2000" dirty="0">
              <a:solidFill>
                <a:srgbClr val="000000"/>
              </a:solidFill>
              <a:latin typeface="Book Antiqua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000000"/>
                </a:solidFill>
                <a:latin typeface="Book Antiqua" pitchFamily="18" charset="0"/>
              </a:rPr>
              <a:t>On average, how long does it take to approve an applicant? 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000000"/>
                </a:solidFill>
                <a:latin typeface="Book Antiqua" pitchFamily="18" charset="0"/>
              </a:rPr>
              <a:t>On average, how long does it take to reject an applicant? 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sz="2000" dirty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en-US" sz="2000" dirty="0">
                <a:solidFill>
                  <a:srgbClr val="009900"/>
                </a:solidFill>
                <a:latin typeface="Book Antiqua" pitchFamily="18" charset="0"/>
              </a:rPr>
              <a:t>Accepted-A: IR, A   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</a:rPr>
              <a:t>Accepted-A(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T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</a:rPr>
              <a:t>) 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</a:rPr>
              <a:t>= 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</a:rPr>
              <a:t>5 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</a:rPr>
              <a:t>+ 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</a:rPr>
              <a:t>4 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</a:rPr>
              <a:t>= 9 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</a:rPr>
              <a:t>       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 Accepted-A 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= 17.5 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%</a:t>
            </a:r>
            <a:endParaRPr lang="en-US" sz="2000" dirty="0">
              <a:solidFill>
                <a:srgbClr val="009900"/>
              </a:solidFill>
              <a:latin typeface="Book Antiqua" pitchFamily="18" charset="0"/>
            </a:endParaRPr>
          </a:p>
          <a:p>
            <a:r>
              <a:rPr lang="en-US" sz="2000" dirty="0">
                <a:solidFill>
                  <a:srgbClr val="009900"/>
                </a:solidFill>
                <a:latin typeface="Book Antiqua" pitchFamily="18" charset="0"/>
              </a:rPr>
              <a:t>Accepted-B: IR, B   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</a:rPr>
              <a:t>Accepted-B(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T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</a:rPr>
              <a:t>) = 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</a:rPr>
              <a:t>5 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</a:rPr>
              <a:t>+ 5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</a:rPr>
              <a:t> 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</a:rPr>
              <a:t>= 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</a:rPr>
              <a:t>10      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 Accepted-B </a:t>
            </a:r>
            <a:r>
              <a:rPr lang="en-US" sz="2000" dirty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= </a:t>
            </a:r>
            <a:r>
              <a:rPr lang="en-US" sz="2000" dirty="0" smtClean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3 %</a:t>
            </a:r>
            <a:endParaRPr lang="en-US" sz="2000" dirty="0">
              <a:solidFill>
                <a:srgbClr val="009900"/>
              </a:solidFill>
              <a:latin typeface="Book Antiqua" pitchFamily="18" charset="0"/>
              <a:sym typeface="Wingdings" pitchFamily="2" charset="2"/>
            </a:endParaRPr>
          </a:p>
          <a:p>
            <a:endParaRPr lang="en-US" sz="2000" dirty="0">
              <a:solidFill>
                <a:srgbClr val="009900"/>
              </a:solidFill>
              <a:latin typeface="Book Antiqua" pitchFamily="18" charset="0"/>
              <a:sym typeface="Wingdings" pitchFamily="2" charset="2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Average Flow time of an accepted application =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[</a:t>
            </a:r>
            <a:r>
              <a:rPr lang="en-US" sz="2400" dirty="0" smtClean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0.175(9)+0.03(10)]</a:t>
            </a:r>
            <a:endParaRPr lang="en-US" sz="2400" dirty="0">
              <a:solidFill>
                <a:srgbClr val="009900"/>
              </a:solidFill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796753" y="4000429"/>
            <a:ext cx="30635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/ </a:t>
            </a:r>
            <a:endParaRPr lang="en-US" sz="2400" dirty="0">
              <a:solidFill>
                <a:srgbClr val="009900"/>
              </a:solidFill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12616" y="4000429"/>
            <a:ext cx="190837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(</a:t>
            </a:r>
            <a:r>
              <a:rPr lang="en-US" sz="2400" b="1" dirty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0.175+.</a:t>
            </a:r>
            <a:r>
              <a:rPr lang="en-US" sz="2400" b="1" dirty="0" smtClean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03)</a:t>
            </a:r>
            <a:endParaRPr lang="en-US" sz="2400" dirty="0">
              <a:solidFill>
                <a:srgbClr val="009900"/>
              </a:solidFill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716016" y="4042844"/>
            <a:ext cx="345638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9900"/>
                </a:solidFill>
                <a:latin typeface="Book Antiqua" pitchFamily="18" charset="0"/>
                <a:sym typeface="Wingdings" pitchFamily="2" charset="2"/>
              </a:rPr>
              <a:t>=9</a:t>
            </a:r>
            <a:r>
              <a:rPr lang="en-US" sz="2400" dirty="0" smtClean="0">
                <a:solidFill>
                  <a:srgbClr val="009900"/>
                </a:solidFill>
                <a:latin typeface="Book Antiqua" pitchFamily="18" charset="0"/>
              </a:rPr>
              <a:t>.146341</a:t>
            </a:r>
            <a:r>
              <a:rPr lang="en-US" sz="24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≈9.15</a:t>
            </a:r>
            <a:endParaRPr lang="en-US" sz="2400" dirty="0">
              <a:solidFill>
                <a:srgbClr val="00B050"/>
              </a:solidFill>
              <a:latin typeface="Book Antiqua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33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9" grpId="0" uiExpand="1" build="p" autoUpdateAnimBg="0"/>
      <p:bldP spid="6" grpId="0" build="p" autoUpdateAnimBg="0"/>
      <p:bldP spid="7" grpId="0" build="p" autoUpdateAnimBg="0"/>
      <p:bldP spid="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48588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Quiz-Process </a:t>
            </a:r>
          </a:p>
        </p:txBody>
      </p:sp>
      <p:sp>
        <p:nvSpPr>
          <p:cNvPr id="619525" name="Rectangle 5"/>
          <p:cNvSpPr>
            <a:spLocks noChangeArrowheads="1"/>
          </p:cNvSpPr>
          <p:nvPr/>
        </p:nvSpPr>
        <p:spPr bwMode="auto">
          <a:xfrm>
            <a:off x="186139" y="1196752"/>
            <a:ext cx="8778349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7</a:t>
            </a:r>
            <a:r>
              <a:rPr lang="en-US" sz="2400" dirty="0">
                <a:latin typeface="Book Antiqua" panose="02040602050305030304" pitchFamily="18" charset="0"/>
              </a:rPr>
              <a:t>. Compute the average flow time of a rejected application. The potential answers are: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A: 9.31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B: 8.75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C: 7.08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D: 9.43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E: 4.57 days.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1261" y="4028529"/>
            <a:ext cx="8856662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171700" algn="l"/>
              </a:tabLst>
            </a:pPr>
            <a:r>
              <a:rPr lang="en-US" sz="2000" dirty="0">
                <a:solidFill>
                  <a:srgbClr val="CC0066"/>
                </a:solidFill>
                <a:latin typeface="Book Antiqua" pitchFamily="18" charset="0"/>
              </a:rPr>
              <a:t>Rejected-IR: IR	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</a:rPr>
              <a:t>Rejected-IR(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T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</a:rPr>
              <a:t>) = </a:t>
            </a:r>
            <a:r>
              <a:rPr lang="en-US" sz="2000" dirty="0" smtClean="0">
                <a:solidFill>
                  <a:srgbClr val="CC0066"/>
                </a:solidFill>
                <a:latin typeface="Book Antiqua" pitchFamily="18" charset="0"/>
              </a:rPr>
              <a:t>5  </a:t>
            </a:r>
            <a:r>
              <a:rPr lang="en-US" sz="2000" dirty="0" smtClean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Rejected-IR(%) = </a:t>
            </a:r>
            <a:r>
              <a:rPr lang="en-US" sz="2000" dirty="0" smtClean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45% </a:t>
            </a:r>
            <a:endParaRPr lang="en-US" sz="2000" dirty="0">
              <a:solidFill>
                <a:srgbClr val="CC0066"/>
              </a:solidFill>
              <a:latin typeface="Book Antiqua" pitchFamily="18" charset="0"/>
            </a:endParaRPr>
          </a:p>
          <a:p>
            <a:pPr>
              <a:tabLst>
                <a:tab pos="2171700" algn="l"/>
              </a:tabLst>
            </a:pPr>
            <a:r>
              <a:rPr lang="en-US" sz="2000" dirty="0">
                <a:solidFill>
                  <a:srgbClr val="CC0066"/>
                </a:solidFill>
                <a:latin typeface="Book Antiqua" pitchFamily="18" charset="0"/>
              </a:rPr>
              <a:t>Rejected-A: IR, </a:t>
            </a:r>
            <a:r>
              <a:rPr lang="en-US" sz="2000" dirty="0" smtClean="0">
                <a:solidFill>
                  <a:srgbClr val="CC0066"/>
                </a:solidFill>
                <a:latin typeface="Book Antiqua" pitchFamily="18" charset="0"/>
              </a:rPr>
              <a:t>A </a:t>
            </a:r>
            <a:r>
              <a:rPr lang="en-US" sz="2000" dirty="0" smtClean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</a:rPr>
              <a:t>Rejected-A(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T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</a:rPr>
              <a:t>) = </a:t>
            </a:r>
            <a:r>
              <a:rPr lang="en-US" sz="2000" dirty="0" smtClean="0">
                <a:solidFill>
                  <a:srgbClr val="CC0066"/>
                </a:solidFill>
                <a:latin typeface="Book Antiqua" pitchFamily="18" charset="0"/>
              </a:rPr>
              <a:t>5+4 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</a:rPr>
              <a:t>= 9  </a:t>
            </a:r>
            <a:r>
              <a:rPr lang="en-US" sz="2000" dirty="0" smtClean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Rejected-A(%) = 7.5%</a:t>
            </a:r>
          </a:p>
          <a:p>
            <a:pPr>
              <a:tabLst>
                <a:tab pos="2171700" algn="l"/>
              </a:tabLst>
            </a:pPr>
            <a:r>
              <a:rPr lang="en-US" sz="2000" dirty="0">
                <a:solidFill>
                  <a:srgbClr val="CC0066"/>
                </a:solidFill>
                <a:latin typeface="Book Antiqua" pitchFamily="18" charset="0"/>
              </a:rPr>
              <a:t>Rejected-B: IR, B	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</a:rPr>
              <a:t>Rejected-B(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T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</a:rPr>
              <a:t>) = </a:t>
            </a:r>
            <a:r>
              <a:rPr lang="en-US" sz="2000" dirty="0" smtClean="0">
                <a:solidFill>
                  <a:srgbClr val="CC0066"/>
                </a:solidFill>
                <a:latin typeface="Book Antiqua" pitchFamily="18" charset="0"/>
              </a:rPr>
              <a:t>5+5 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</a:rPr>
              <a:t>= </a:t>
            </a:r>
            <a:r>
              <a:rPr lang="en-US" sz="2000" dirty="0" smtClean="0">
                <a:solidFill>
                  <a:srgbClr val="CC0066"/>
                </a:solidFill>
                <a:latin typeface="Book Antiqua" pitchFamily="18" charset="0"/>
              </a:rPr>
              <a:t>10  </a:t>
            </a:r>
            <a:r>
              <a:rPr lang="en-US" sz="20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 Rejected-B(%) = </a:t>
            </a:r>
            <a:r>
              <a:rPr lang="en-US" sz="2000" dirty="0" smtClean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27% </a:t>
            </a:r>
            <a:endParaRPr lang="en-US" sz="2000" dirty="0">
              <a:solidFill>
                <a:srgbClr val="CC0066"/>
              </a:solidFill>
              <a:latin typeface="Book Antiqua" pitchFamily="18" charset="0"/>
            </a:endParaRPr>
          </a:p>
          <a:p>
            <a:pPr>
              <a:tabLst>
                <a:tab pos="2171700" algn="l"/>
              </a:tabLst>
            </a:pPr>
            <a:endParaRPr lang="en-US" sz="2400" dirty="0">
              <a:solidFill>
                <a:srgbClr val="CC0066"/>
              </a:solidFill>
              <a:latin typeface="Book Antiqua" pitchFamily="18" charset="0"/>
              <a:sym typeface="Wingdings" pitchFamily="2" charset="2"/>
            </a:endParaRPr>
          </a:p>
          <a:p>
            <a:pPr>
              <a:tabLst>
                <a:tab pos="2171700" algn="l"/>
              </a:tabLst>
            </a:pPr>
            <a:r>
              <a:rPr lang="en-US" sz="24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Average Flow time of a rejected application </a:t>
            </a:r>
            <a:r>
              <a:rPr lang="en-US" sz="2400" dirty="0" smtClean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=</a:t>
            </a: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9823" y="5913276"/>
            <a:ext cx="87485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CC0066"/>
                </a:solidFill>
                <a:latin typeface="Book Antiqua" pitchFamily="18" charset="0"/>
                <a:sym typeface="Wingdings" pitchFamily="2" charset="2"/>
              </a:rPr>
              <a:t>[0.45(5)+0.075(9)+0.27(10)]/(0.45+.075+0.27) =7.075471698≈ 7.08</a:t>
            </a:r>
          </a:p>
        </p:txBody>
      </p:sp>
    </p:spTree>
    <p:extLst>
      <p:ext uri="{BB962C8B-B14F-4D97-AF65-F5344CB8AC3E}">
        <p14:creationId xmlns:p14="http://schemas.microsoft.com/office/powerpoint/2010/main" val="22836732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48588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Quiz-Process </a:t>
            </a:r>
          </a:p>
        </p:txBody>
      </p:sp>
      <p:sp>
        <p:nvSpPr>
          <p:cNvPr id="619525" name="Rectangle 5"/>
          <p:cNvSpPr>
            <a:spLocks noChangeArrowheads="1"/>
          </p:cNvSpPr>
          <p:nvPr/>
        </p:nvSpPr>
        <p:spPr bwMode="auto">
          <a:xfrm>
            <a:off x="186139" y="1196752"/>
            <a:ext cx="8778349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8</a:t>
            </a:r>
            <a:r>
              <a:rPr lang="en-US" sz="2400" dirty="0">
                <a:latin typeface="Book Antiqua" panose="02040602050305030304" pitchFamily="18" charset="0"/>
              </a:rPr>
              <a:t>. Using which one of the following numbers can you prove that the flow times that you have found for accepted and rejected applications are correct? The potential answers are: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A: 10.8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B: 7.5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C: 4.8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D: 3.95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E: 12.8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180155"/>
              </p:ext>
            </p:extLst>
          </p:nvPr>
        </p:nvGraphicFramePr>
        <p:xfrm>
          <a:off x="395536" y="4365104"/>
          <a:ext cx="8568952" cy="1583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Worksheet" r:id="rId4" imgW="6476929" imgH="1196261" progId="Excel.Sheet.12">
                  <p:embed/>
                </p:oleObj>
              </mc:Choice>
              <mc:Fallback>
                <p:oleObj name="Worksheet" r:id="rId4" imgW="6476929" imgH="11962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4365104"/>
                        <a:ext cx="8568952" cy="1583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5357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48588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K4. New Process: The Same R, But smaller I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84325" y="4024784"/>
            <a:ext cx="971550" cy="95408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87788" y="2095971"/>
            <a:ext cx="1635384" cy="92333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979863" y="3967634"/>
            <a:ext cx="1596912" cy="92333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 smtClean="0">
                <a:latin typeface="Book Antiqua" pitchFamily="18" charset="0"/>
              </a:rPr>
              <a:t>Review</a:t>
            </a: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6372225" y="2240434"/>
            <a:ext cx="1150938" cy="53975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407150" y="2332509"/>
            <a:ext cx="11366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Accepted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6551613" y="5553546"/>
            <a:ext cx="1150937" cy="53975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586538" y="5609109"/>
            <a:ext cx="104387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Rejected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358775" y="4472459"/>
            <a:ext cx="11890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3663" y="4040659"/>
            <a:ext cx="13500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 </a:t>
            </a:r>
            <a:r>
              <a:rPr lang="en-US" b="1" dirty="0" smtClean="0">
                <a:solidFill>
                  <a:srgbClr val="C71B4C"/>
                </a:solidFill>
                <a:latin typeface="Book Antiqua" pitchFamily="18" charset="0"/>
              </a:rPr>
              <a:t>600/month</a:t>
            </a:r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592388" y="2527771"/>
            <a:ext cx="1295400" cy="1728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V="1">
            <a:off x="2592388" y="4472459"/>
            <a:ext cx="1366837" cy="365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V="1">
            <a:off x="4248150" y="5875809"/>
            <a:ext cx="2339975" cy="38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2555875" y="4796309"/>
            <a:ext cx="1692275" cy="1116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447925" y="3427884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25%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851150" y="4753446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45%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771775" y="4177184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30%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V="1">
            <a:off x="5651500" y="2527771"/>
            <a:ext cx="684213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5616575" y="2780184"/>
            <a:ext cx="1547813" cy="2736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 flipV="1">
            <a:off x="5688013" y="2780184"/>
            <a:ext cx="971550" cy="1728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5724525" y="4618509"/>
            <a:ext cx="1042988" cy="969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616575" y="2132484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70%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5694363" y="2743671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30%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5875338" y="4543896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90%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5508625" y="3608859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10%</a:t>
            </a:r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 flipV="1">
            <a:off x="7524750" y="2491259"/>
            <a:ext cx="1150938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 flipV="1">
            <a:off x="7704138" y="5840884"/>
            <a:ext cx="1152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583668" y="2671936"/>
            <a:ext cx="3275005" cy="2313548"/>
            <a:chOff x="1583668" y="1988840"/>
            <a:chExt cx="3275005" cy="2313548"/>
          </a:xfrm>
        </p:grpSpPr>
        <p:sp>
          <p:nvSpPr>
            <p:cNvPr id="32" name="TextBox 31"/>
            <p:cNvSpPr txBox="1"/>
            <p:nvPr/>
          </p:nvSpPr>
          <p:spPr>
            <a:xfrm>
              <a:off x="3995936" y="3825044"/>
              <a:ext cx="862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I</a:t>
              </a:r>
              <a:r>
                <a:rPr lang="en-US" b="1" baseline="-25000" dirty="0" smtClean="0">
                  <a:solidFill>
                    <a:srgbClr val="C71B4C"/>
                  </a:solidFill>
                  <a:latin typeface="Book Antiqua" pitchFamily="18" charset="0"/>
                </a:rPr>
                <a:t>B</a:t>
              </a:r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 = 30</a:t>
              </a:r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23928" y="1988840"/>
              <a:ext cx="8803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I</a:t>
              </a:r>
              <a:r>
                <a:rPr lang="en-US" b="1" baseline="-25000" dirty="0" smtClean="0">
                  <a:solidFill>
                    <a:srgbClr val="C71B4C"/>
                  </a:solidFill>
                  <a:latin typeface="Book Antiqua" pitchFamily="18" charset="0"/>
                </a:rPr>
                <a:t>A</a:t>
              </a:r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 = 20</a:t>
              </a:r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583668" y="3933056"/>
              <a:ext cx="9861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I</a:t>
              </a:r>
              <a:r>
                <a:rPr lang="en-US" b="1" baseline="-25000" dirty="0" smtClean="0">
                  <a:solidFill>
                    <a:srgbClr val="C71B4C"/>
                  </a:solidFill>
                  <a:latin typeface="Book Antiqua" pitchFamily="18" charset="0"/>
                </a:rPr>
                <a:t>R</a:t>
              </a:r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 = 100</a:t>
              </a:r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764" y="1808820"/>
            <a:ext cx="6444486" cy="3171738"/>
          </a:xfrm>
          <a:prstGeom prst="rect">
            <a:avLst/>
          </a:prstGeom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48588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Quiz-Process </a:t>
            </a:r>
          </a:p>
        </p:txBody>
      </p:sp>
      <p:sp>
        <p:nvSpPr>
          <p:cNvPr id="619525" name="Rectangle 5"/>
          <p:cNvSpPr>
            <a:spLocks noChangeArrowheads="1"/>
          </p:cNvSpPr>
          <p:nvPr/>
        </p:nvSpPr>
        <p:spPr bwMode="auto">
          <a:xfrm>
            <a:off x="273240" y="4149080"/>
            <a:ext cx="8778349" cy="20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R= 20/day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I = 100+20+30 = 150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RT=I </a:t>
            </a:r>
            <a:r>
              <a:rPr lang="en-US" sz="24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 T=I/R  T= 150/20 = 7.5 days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87524" y="1304764"/>
            <a:ext cx="8778349" cy="276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Book Antiqua" panose="02040602050305030304" pitchFamily="18" charset="0"/>
              </a:rPr>
              <a:t>What </a:t>
            </a:r>
            <a:r>
              <a:rPr lang="en-US" sz="2400" dirty="0">
                <a:latin typeface="Book Antiqua" panose="02040602050305030304" pitchFamily="18" charset="0"/>
              </a:rPr>
              <a:t>is the average flow time of an application? </a:t>
            </a:r>
            <a:endParaRPr lang="en-US" sz="2400" dirty="0" smtClean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The potential answers are: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A: 10.8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B: 11.25 days. 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C: 7.5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D: 3.95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E: 12.8 days. </a:t>
            </a:r>
          </a:p>
          <a:p>
            <a:endParaRPr lang="en-US" sz="24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858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9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9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9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48588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Quiz-Process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87524" y="1304764"/>
            <a:ext cx="8778349" cy="276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anose="02040602050305030304" pitchFamily="18" charset="0"/>
              </a:rPr>
              <a:t>2. How many applications are rejected per month? The potential answers are: 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A: 477 applications.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B: 672 applications.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C: 870 applications.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D: 880 applications.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E: 1008 applications. 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 </a:t>
            </a:r>
            <a:endParaRPr lang="en-US" sz="2400" dirty="0">
              <a:latin typeface="Book Antiqua" panose="02040602050305030304" pitchFamily="18" charset="0"/>
            </a:endParaRPr>
          </a:p>
          <a:p>
            <a:endParaRPr lang="en-US" sz="24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85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48588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K4. New Process: The Same R, But smaller I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84325" y="3232696"/>
            <a:ext cx="971550" cy="95408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87788" y="1303883"/>
            <a:ext cx="1635384" cy="92333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979863" y="3175546"/>
            <a:ext cx="1596912" cy="92333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 smtClean="0">
                <a:latin typeface="Book Antiqua" pitchFamily="18" charset="0"/>
              </a:rPr>
              <a:t>Review</a:t>
            </a: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6372225" y="1448346"/>
            <a:ext cx="1150938" cy="53975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407150" y="1540421"/>
            <a:ext cx="11366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Accepted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6551613" y="4761458"/>
            <a:ext cx="1150937" cy="53975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586538" y="4817021"/>
            <a:ext cx="104387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Rejected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358775" y="3680371"/>
            <a:ext cx="11890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3663" y="3248571"/>
            <a:ext cx="13500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 </a:t>
            </a:r>
            <a:r>
              <a:rPr lang="en-US" b="1" dirty="0" smtClean="0">
                <a:solidFill>
                  <a:srgbClr val="C71B4C"/>
                </a:solidFill>
                <a:latin typeface="Book Antiqua" pitchFamily="18" charset="0"/>
              </a:rPr>
              <a:t>600/month</a:t>
            </a:r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592388" y="1735683"/>
            <a:ext cx="1295400" cy="1728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V="1">
            <a:off x="2592388" y="3680371"/>
            <a:ext cx="1366837" cy="365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V="1">
            <a:off x="4248150" y="5083721"/>
            <a:ext cx="2339975" cy="38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2555875" y="4004221"/>
            <a:ext cx="1692275" cy="1116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447925" y="2635796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25%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851150" y="3961358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45%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771775" y="3385096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30%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V="1">
            <a:off x="5651500" y="1735683"/>
            <a:ext cx="684213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5616575" y="1988096"/>
            <a:ext cx="1547813" cy="2736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 flipV="1">
            <a:off x="5688013" y="1988096"/>
            <a:ext cx="971550" cy="1728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5724525" y="3826421"/>
            <a:ext cx="1042988" cy="969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616575" y="1340396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70%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5694363" y="1951583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30%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5875338" y="3751808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90%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5508625" y="2816771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10%</a:t>
            </a:r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 flipV="1">
            <a:off x="7524750" y="1699171"/>
            <a:ext cx="1150938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 flipV="1">
            <a:off x="7704138" y="5048796"/>
            <a:ext cx="1152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583668" y="1879848"/>
            <a:ext cx="2596999" cy="2313548"/>
            <a:chOff x="1583668" y="1988840"/>
            <a:chExt cx="2596999" cy="2313548"/>
          </a:xfrm>
        </p:grpSpPr>
        <p:sp>
          <p:nvSpPr>
            <p:cNvPr id="32" name="TextBox 31"/>
            <p:cNvSpPr txBox="1"/>
            <p:nvPr/>
          </p:nvSpPr>
          <p:spPr>
            <a:xfrm>
              <a:off x="3995936" y="3825044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23928" y="198884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583668" y="393305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8035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12584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K4. New Process: Intermediate Probabilities </a:t>
            </a:r>
          </a:p>
        </p:txBody>
      </p:sp>
      <p:grpSp>
        <p:nvGrpSpPr>
          <p:cNvPr id="14339" name="Group 31"/>
          <p:cNvGrpSpPr>
            <a:grpSpLocks/>
          </p:cNvGrpSpPr>
          <p:nvPr/>
        </p:nvGrpSpPr>
        <p:grpSpPr bwMode="auto">
          <a:xfrm>
            <a:off x="285869" y="1412875"/>
            <a:ext cx="8788338" cy="3997325"/>
            <a:chOff x="285869" y="1412875"/>
            <a:chExt cx="8788338" cy="3997325"/>
          </a:xfrm>
        </p:grpSpPr>
        <p:sp>
          <p:nvSpPr>
            <p:cNvPr id="14340" name="Text Box 3"/>
            <p:cNvSpPr txBox="1">
              <a:spLocks noChangeArrowheads="1"/>
            </p:cNvSpPr>
            <p:nvPr/>
          </p:nvSpPr>
          <p:spPr bwMode="auto">
            <a:xfrm>
              <a:off x="1584325" y="3341688"/>
              <a:ext cx="949299" cy="92333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Book Antiqua" pitchFamily="18" charset="0"/>
                </a:rPr>
                <a:t>Initial </a:t>
              </a:r>
            </a:p>
            <a:p>
              <a:r>
                <a:rPr lang="en-US" dirty="0" smtClean="0">
                  <a:latin typeface="Book Antiqua" pitchFamily="18" charset="0"/>
                </a:rPr>
                <a:t>Review</a:t>
              </a:r>
            </a:p>
            <a:p>
              <a:endParaRPr lang="en-US" dirty="0" smtClean="0">
                <a:latin typeface="Book Antiqua" pitchFamily="18" charset="0"/>
              </a:endParaRPr>
            </a:p>
          </p:txBody>
        </p:sp>
        <p:sp>
          <p:nvSpPr>
            <p:cNvPr id="14341" name="Text Box 4"/>
            <p:cNvSpPr txBox="1">
              <a:spLocks noChangeArrowheads="1"/>
            </p:cNvSpPr>
            <p:nvPr/>
          </p:nvSpPr>
          <p:spPr bwMode="auto">
            <a:xfrm>
              <a:off x="3887788" y="1412875"/>
              <a:ext cx="1635384" cy="92333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>
                  <a:latin typeface="Book Antiqua" pitchFamily="18" charset="0"/>
                </a:rPr>
                <a:t>Subprocess</a:t>
              </a:r>
              <a:r>
                <a:rPr lang="en-US" dirty="0">
                  <a:latin typeface="Book Antiqua" pitchFamily="18" charset="0"/>
                </a:rPr>
                <a:t> A </a:t>
              </a:r>
            </a:p>
            <a:p>
              <a:r>
                <a:rPr lang="en-US" dirty="0" smtClean="0">
                  <a:latin typeface="Book Antiqua" pitchFamily="18" charset="0"/>
                </a:rPr>
                <a:t>Review</a:t>
              </a:r>
            </a:p>
            <a:p>
              <a:endParaRPr lang="en-US" dirty="0" smtClean="0">
                <a:latin typeface="Book Antiqua" pitchFamily="18" charset="0"/>
              </a:endParaRPr>
            </a:p>
          </p:txBody>
        </p:sp>
        <p:sp>
          <p:nvSpPr>
            <p:cNvPr id="14342" name="Text Box 5"/>
            <p:cNvSpPr txBox="1">
              <a:spLocks noChangeArrowheads="1"/>
            </p:cNvSpPr>
            <p:nvPr/>
          </p:nvSpPr>
          <p:spPr bwMode="auto">
            <a:xfrm>
              <a:off x="3979863" y="3284538"/>
              <a:ext cx="1596912" cy="92333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>
                  <a:latin typeface="Book Antiqua" pitchFamily="18" charset="0"/>
                </a:rPr>
                <a:t>Subprocess</a:t>
              </a:r>
              <a:r>
                <a:rPr lang="en-US" dirty="0">
                  <a:latin typeface="Book Antiqua" pitchFamily="18" charset="0"/>
                </a:rPr>
                <a:t> B </a:t>
              </a:r>
            </a:p>
            <a:p>
              <a:r>
                <a:rPr lang="en-US" dirty="0" smtClean="0">
                  <a:latin typeface="Book Antiqua" pitchFamily="18" charset="0"/>
                </a:rPr>
                <a:t>Review</a:t>
              </a:r>
            </a:p>
            <a:p>
              <a:endParaRPr lang="en-US" dirty="0" smtClean="0">
                <a:latin typeface="Book Antiqua" pitchFamily="18" charset="0"/>
              </a:endParaRPr>
            </a:p>
          </p:txBody>
        </p:sp>
        <p:sp>
          <p:nvSpPr>
            <p:cNvPr id="14343" name="Oval 6"/>
            <p:cNvSpPr>
              <a:spLocks noChangeArrowheads="1"/>
            </p:cNvSpPr>
            <p:nvPr/>
          </p:nvSpPr>
          <p:spPr bwMode="auto">
            <a:xfrm>
              <a:off x="6372225" y="1557338"/>
              <a:ext cx="1150938" cy="53975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44" name="Text Box 7"/>
            <p:cNvSpPr txBox="1">
              <a:spLocks noChangeArrowheads="1"/>
            </p:cNvSpPr>
            <p:nvPr/>
          </p:nvSpPr>
          <p:spPr bwMode="auto">
            <a:xfrm>
              <a:off x="6407150" y="1649413"/>
              <a:ext cx="11366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Accepted</a:t>
              </a:r>
            </a:p>
          </p:txBody>
        </p:sp>
        <p:sp>
          <p:nvSpPr>
            <p:cNvPr id="14345" name="Oval 8"/>
            <p:cNvSpPr>
              <a:spLocks noChangeArrowheads="1"/>
            </p:cNvSpPr>
            <p:nvPr/>
          </p:nvSpPr>
          <p:spPr bwMode="auto">
            <a:xfrm>
              <a:off x="6551613" y="4870450"/>
              <a:ext cx="1150937" cy="53975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46" name="Text Box 9"/>
            <p:cNvSpPr txBox="1">
              <a:spLocks noChangeArrowheads="1"/>
            </p:cNvSpPr>
            <p:nvPr/>
          </p:nvSpPr>
          <p:spPr bwMode="auto">
            <a:xfrm>
              <a:off x="6586538" y="4926013"/>
              <a:ext cx="104387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Rejected</a:t>
              </a:r>
            </a:p>
          </p:txBody>
        </p:sp>
        <p:sp>
          <p:nvSpPr>
            <p:cNvPr id="14347" name="Line 10"/>
            <p:cNvSpPr>
              <a:spLocks noChangeShapeType="1"/>
            </p:cNvSpPr>
            <p:nvPr/>
          </p:nvSpPr>
          <p:spPr bwMode="auto">
            <a:xfrm>
              <a:off x="358775" y="3789363"/>
              <a:ext cx="11890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48" name="Text Box 11"/>
            <p:cNvSpPr txBox="1">
              <a:spLocks noChangeArrowheads="1"/>
            </p:cNvSpPr>
            <p:nvPr/>
          </p:nvSpPr>
          <p:spPr bwMode="auto">
            <a:xfrm>
              <a:off x="285869" y="3415015"/>
              <a:ext cx="72487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Book Antiqua" pitchFamily="18" charset="0"/>
                </a:rPr>
                <a:t>100%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4349" name="Line 12"/>
            <p:cNvSpPr>
              <a:spLocks noChangeShapeType="1"/>
            </p:cNvSpPr>
            <p:nvPr/>
          </p:nvSpPr>
          <p:spPr bwMode="auto">
            <a:xfrm flipV="1">
              <a:off x="2592388" y="1844675"/>
              <a:ext cx="1295400" cy="17287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0" name="Line 13"/>
            <p:cNvSpPr>
              <a:spLocks noChangeShapeType="1"/>
            </p:cNvSpPr>
            <p:nvPr/>
          </p:nvSpPr>
          <p:spPr bwMode="auto">
            <a:xfrm flipV="1">
              <a:off x="2592388" y="3789363"/>
              <a:ext cx="1366837" cy="365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1" name="Line 14"/>
            <p:cNvSpPr>
              <a:spLocks noChangeShapeType="1"/>
            </p:cNvSpPr>
            <p:nvPr/>
          </p:nvSpPr>
          <p:spPr bwMode="auto">
            <a:xfrm flipV="1">
              <a:off x="4248150" y="5192713"/>
              <a:ext cx="2339975" cy="381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2" name="Line 15"/>
            <p:cNvSpPr>
              <a:spLocks noChangeShapeType="1"/>
            </p:cNvSpPr>
            <p:nvPr/>
          </p:nvSpPr>
          <p:spPr bwMode="auto">
            <a:xfrm>
              <a:off x="2555875" y="4113213"/>
              <a:ext cx="1692275" cy="11160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3" name="Text Box 16"/>
            <p:cNvSpPr txBox="1">
              <a:spLocks noChangeArrowheads="1"/>
            </p:cNvSpPr>
            <p:nvPr/>
          </p:nvSpPr>
          <p:spPr bwMode="auto">
            <a:xfrm>
              <a:off x="2447925" y="2744788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1B5B2C"/>
                  </a:solidFill>
                  <a:latin typeface="Book Antiqua" pitchFamily="18" charset="0"/>
                </a:rPr>
                <a:t>25%</a:t>
              </a:r>
            </a:p>
          </p:txBody>
        </p:sp>
        <p:sp>
          <p:nvSpPr>
            <p:cNvPr id="14354" name="Text Box 17"/>
            <p:cNvSpPr txBox="1">
              <a:spLocks noChangeArrowheads="1"/>
            </p:cNvSpPr>
            <p:nvPr/>
          </p:nvSpPr>
          <p:spPr bwMode="auto">
            <a:xfrm>
              <a:off x="2851150" y="4070350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C71B4C"/>
                  </a:solidFill>
                  <a:latin typeface="Book Antiqua" pitchFamily="18" charset="0"/>
                </a:rPr>
                <a:t>45%</a:t>
              </a:r>
              <a:endParaRPr lang="en-US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14355" name="Text Box 18"/>
            <p:cNvSpPr txBox="1">
              <a:spLocks noChangeArrowheads="1"/>
            </p:cNvSpPr>
            <p:nvPr/>
          </p:nvSpPr>
          <p:spPr bwMode="auto">
            <a:xfrm>
              <a:off x="2771775" y="3494088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Book Antiqua" pitchFamily="18" charset="0"/>
                </a:rPr>
                <a:t>30%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4356" name="Line 19"/>
            <p:cNvSpPr>
              <a:spLocks noChangeShapeType="1"/>
            </p:cNvSpPr>
            <p:nvPr/>
          </p:nvSpPr>
          <p:spPr bwMode="auto">
            <a:xfrm flipV="1">
              <a:off x="5651500" y="1844675"/>
              <a:ext cx="684213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7" name="Line 20"/>
            <p:cNvSpPr>
              <a:spLocks noChangeShapeType="1"/>
            </p:cNvSpPr>
            <p:nvPr/>
          </p:nvSpPr>
          <p:spPr bwMode="auto">
            <a:xfrm>
              <a:off x="5616575" y="2097088"/>
              <a:ext cx="1547813" cy="2736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8" name="Line 21"/>
            <p:cNvSpPr>
              <a:spLocks noChangeShapeType="1"/>
            </p:cNvSpPr>
            <p:nvPr/>
          </p:nvSpPr>
          <p:spPr bwMode="auto">
            <a:xfrm flipV="1">
              <a:off x="5688013" y="2097088"/>
              <a:ext cx="971550" cy="17287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9" name="Line 22"/>
            <p:cNvSpPr>
              <a:spLocks noChangeShapeType="1"/>
            </p:cNvSpPr>
            <p:nvPr/>
          </p:nvSpPr>
          <p:spPr bwMode="auto">
            <a:xfrm>
              <a:off x="5724525" y="3935413"/>
              <a:ext cx="1042988" cy="9699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60" name="Text Box 23"/>
            <p:cNvSpPr txBox="1">
              <a:spLocks noChangeArrowheads="1"/>
            </p:cNvSpPr>
            <p:nvPr/>
          </p:nvSpPr>
          <p:spPr bwMode="auto">
            <a:xfrm>
              <a:off x="5616575" y="1449388"/>
              <a:ext cx="782587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1B5B2C"/>
                  </a:solidFill>
                  <a:latin typeface="Book Antiqua" pitchFamily="18" charset="0"/>
                </a:rPr>
                <a:t>17.5%</a:t>
              </a:r>
            </a:p>
          </p:txBody>
        </p:sp>
        <p:sp>
          <p:nvSpPr>
            <p:cNvPr id="14361" name="Text Box 24"/>
            <p:cNvSpPr txBox="1">
              <a:spLocks noChangeArrowheads="1"/>
            </p:cNvSpPr>
            <p:nvPr/>
          </p:nvSpPr>
          <p:spPr bwMode="auto">
            <a:xfrm>
              <a:off x="5694363" y="2060575"/>
              <a:ext cx="66717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71B4C"/>
                  </a:solidFill>
                  <a:latin typeface="Book Antiqua" pitchFamily="18" charset="0"/>
                </a:rPr>
                <a:t>7.5%</a:t>
              </a:r>
            </a:p>
          </p:txBody>
        </p:sp>
        <p:sp>
          <p:nvSpPr>
            <p:cNvPr id="14362" name="Text Box 25"/>
            <p:cNvSpPr txBox="1">
              <a:spLocks noChangeArrowheads="1"/>
            </p:cNvSpPr>
            <p:nvPr/>
          </p:nvSpPr>
          <p:spPr bwMode="auto">
            <a:xfrm>
              <a:off x="5875338" y="3860800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C71B4C"/>
                  </a:solidFill>
                  <a:latin typeface="Book Antiqua" pitchFamily="18" charset="0"/>
                </a:rPr>
                <a:t>27%</a:t>
              </a:r>
              <a:endParaRPr lang="en-US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14363" name="Text Box 26"/>
            <p:cNvSpPr txBox="1">
              <a:spLocks noChangeArrowheads="1"/>
            </p:cNvSpPr>
            <p:nvPr/>
          </p:nvSpPr>
          <p:spPr bwMode="auto">
            <a:xfrm>
              <a:off x="5616575" y="2887662"/>
              <a:ext cx="49404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1B5B2C"/>
                  </a:solidFill>
                  <a:latin typeface="Book Antiqua" pitchFamily="18" charset="0"/>
                </a:rPr>
                <a:t>3</a:t>
              </a:r>
              <a:r>
                <a:rPr lang="en-US" dirty="0" smtClean="0">
                  <a:solidFill>
                    <a:srgbClr val="1B5B2C"/>
                  </a:solidFill>
                  <a:latin typeface="Book Antiqua" pitchFamily="18" charset="0"/>
                </a:rPr>
                <a:t>%</a:t>
              </a:r>
              <a:endParaRPr lang="en-US" dirty="0">
                <a:solidFill>
                  <a:srgbClr val="1B5B2C"/>
                </a:solidFill>
                <a:latin typeface="Book Antiqua" pitchFamily="18" charset="0"/>
              </a:endParaRPr>
            </a:p>
          </p:txBody>
        </p:sp>
        <p:sp>
          <p:nvSpPr>
            <p:cNvPr id="14364" name="Line 27"/>
            <p:cNvSpPr>
              <a:spLocks noChangeShapeType="1"/>
            </p:cNvSpPr>
            <p:nvPr/>
          </p:nvSpPr>
          <p:spPr bwMode="auto">
            <a:xfrm flipV="1">
              <a:off x="7524750" y="1808163"/>
              <a:ext cx="1150938" cy="15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65" name="Line 28"/>
            <p:cNvSpPr>
              <a:spLocks noChangeShapeType="1"/>
            </p:cNvSpPr>
            <p:nvPr/>
          </p:nvSpPr>
          <p:spPr bwMode="auto">
            <a:xfrm flipV="1">
              <a:off x="7704138" y="5157788"/>
              <a:ext cx="11525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66" name="Text Box 29"/>
            <p:cNvSpPr txBox="1">
              <a:spLocks noChangeArrowheads="1"/>
            </p:cNvSpPr>
            <p:nvPr/>
          </p:nvSpPr>
          <p:spPr bwMode="auto">
            <a:xfrm>
              <a:off x="8280400" y="4724400"/>
              <a:ext cx="793807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79.5%</a:t>
              </a:r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14367" name="Text Box 30"/>
            <p:cNvSpPr txBox="1">
              <a:spLocks noChangeArrowheads="1"/>
            </p:cNvSpPr>
            <p:nvPr/>
          </p:nvSpPr>
          <p:spPr bwMode="auto">
            <a:xfrm>
              <a:off x="8101013" y="1449388"/>
              <a:ext cx="793807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1B5B2C"/>
                  </a:solidFill>
                  <a:latin typeface="Book Antiqua" pitchFamily="18" charset="0"/>
                </a:rPr>
                <a:t>20.5%</a:t>
              </a:r>
              <a:endParaRPr lang="en-US" b="1" dirty="0">
                <a:solidFill>
                  <a:srgbClr val="1B5B2C"/>
                </a:solidFill>
                <a:latin typeface="Book Antiqua" pitchFamily="18" charset="0"/>
              </a:endParaRPr>
            </a:p>
          </p:txBody>
        </p:sp>
        <p:sp>
          <p:nvSpPr>
            <p:cNvPr id="14368" name="Text Box 31"/>
            <p:cNvSpPr txBox="1">
              <a:spLocks noChangeArrowheads="1"/>
            </p:cNvSpPr>
            <p:nvPr/>
          </p:nvSpPr>
          <p:spPr bwMode="auto">
            <a:xfrm>
              <a:off x="5940425" y="4797425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C71B4C"/>
                  </a:solidFill>
                  <a:latin typeface="Book Antiqua" pitchFamily="18" charset="0"/>
                </a:rPr>
                <a:t>45%</a:t>
              </a:r>
              <a:endParaRPr lang="en-US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</p:grp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16305" y="5146676"/>
            <a:ext cx="8612179" cy="177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R= 20/day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Rejected = 45%+7.5%+27%= 79.5%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Rejected = 0.795 (20) = 15.9/day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Rejected = </a:t>
            </a:r>
            <a:r>
              <a:rPr lang="en-US" sz="2400" dirty="0">
                <a:latin typeface="Book Antiqua" panose="02040602050305030304" pitchFamily="18" charset="0"/>
              </a:rPr>
              <a:t>0.795 </a:t>
            </a:r>
            <a:r>
              <a:rPr lang="en-US" sz="2400" dirty="0" smtClean="0">
                <a:latin typeface="Book Antiqua" panose="02040602050305030304" pitchFamily="18" charset="0"/>
              </a:rPr>
              <a:t>(600</a:t>
            </a:r>
            <a:r>
              <a:rPr lang="en-US" sz="2400" dirty="0">
                <a:latin typeface="Book Antiqua" panose="02040602050305030304" pitchFamily="18" charset="0"/>
              </a:rPr>
              <a:t>) = </a:t>
            </a:r>
            <a:r>
              <a:rPr lang="en-US" sz="2400" dirty="0" smtClean="0">
                <a:latin typeface="Book Antiqua" panose="02040602050305030304" pitchFamily="18" charset="0"/>
              </a:rPr>
              <a:t>477/ month</a:t>
            </a:r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3830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48588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Quiz-Process </a:t>
            </a:r>
          </a:p>
        </p:txBody>
      </p:sp>
      <p:sp>
        <p:nvSpPr>
          <p:cNvPr id="619525" name="Rectangle 5"/>
          <p:cNvSpPr>
            <a:spLocks noChangeArrowheads="1"/>
          </p:cNvSpPr>
          <p:nvPr/>
        </p:nvSpPr>
        <p:spPr bwMode="auto">
          <a:xfrm>
            <a:off x="186138" y="1196752"/>
            <a:ext cx="3197729" cy="378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3</a:t>
            </a:r>
            <a:r>
              <a:rPr lang="en-US" sz="2400" dirty="0">
                <a:latin typeface="Book Antiqua" panose="02040602050305030304" pitchFamily="18" charset="0"/>
              </a:rPr>
              <a:t>. Compute the average flow time at Initial Review sub-process. The potential answers are: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A: 6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B: 3 days. 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C: 5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D: 9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E: 10 days.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455876" y="1210464"/>
            <a:ext cx="2772308" cy="38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4</a:t>
            </a:r>
            <a:r>
              <a:rPr lang="en-US" sz="2400" dirty="0">
                <a:latin typeface="Book Antiqua" panose="02040602050305030304" pitchFamily="18" charset="0"/>
              </a:rPr>
              <a:t>. Compute the average flow time at sub-process A. The potential answers are: 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A: 4 days. 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B: 3.33 days. 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C: 4.55 days. 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D: 14 days. 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E: 12 days. 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. 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55076" y="1196752"/>
            <a:ext cx="2688924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5</a:t>
            </a:r>
            <a:r>
              <a:rPr lang="en-US" sz="2400" dirty="0">
                <a:latin typeface="Book Antiqua" panose="02040602050305030304" pitchFamily="18" charset="0"/>
              </a:rPr>
              <a:t>. Compute the average flow time at sub-process B. The potential answers are: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A: 2.5 days. 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B: 5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C: 1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D: 7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E: 10 days. </a:t>
            </a:r>
          </a:p>
        </p:txBody>
      </p:sp>
    </p:spTree>
    <p:extLst>
      <p:ext uri="{BB962C8B-B14F-4D97-AF65-F5344CB8AC3E}">
        <p14:creationId xmlns:p14="http://schemas.microsoft.com/office/powerpoint/2010/main" val="241489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12584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K4. New Process: Intermediate Probabilities </a:t>
            </a:r>
          </a:p>
        </p:txBody>
      </p:sp>
      <p:grpSp>
        <p:nvGrpSpPr>
          <p:cNvPr id="14339" name="Group 31"/>
          <p:cNvGrpSpPr>
            <a:grpSpLocks/>
          </p:cNvGrpSpPr>
          <p:nvPr/>
        </p:nvGrpSpPr>
        <p:grpSpPr bwMode="auto">
          <a:xfrm>
            <a:off x="285869" y="1412875"/>
            <a:ext cx="8788338" cy="3997325"/>
            <a:chOff x="285869" y="1412875"/>
            <a:chExt cx="8788338" cy="3997325"/>
          </a:xfrm>
        </p:grpSpPr>
        <p:sp>
          <p:nvSpPr>
            <p:cNvPr id="14340" name="Text Box 3"/>
            <p:cNvSpPr txBox="1">
              <a:spLocks noChangeArrowheads="1"/>
            </p:cNvSpPr>
            <p:nvPr/>
          </p:nvSpPr>
          <p:spPr bwMode="auto">
            <a:xfrm>
              <a:off x="1584325" y="3341688"/>
              <a:ext cx="949299" cy="92333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Book Antiqua" pitchFamily="18" charset="0"/>
                </a:rPr>
                <a:t>Initial </a:t>
              </a:r>
            </a:p>
            <a:p>
              <a:r>
                <a:rPr lang="en-US" dirty="0" smtClean="0">
                  <a:latin typeface="Book Antiqua" pitchFamily="18" charset="0"/>
                </a:rPr>
                <a:t>Review</a:t>
              </a:r>
            </a:p>
            <a:p>
              <a:endParaRPr lang="en-US" dirty="0" smtClean="0">
                <a:latin typeface="Book Antiqua" pitchFamily="18" charset="0"/>
              </a:endParaRPr>
            </a:p>
          </p:txBody>
        </p:sp>
        <p:sp>
          <p:nvSpPr>
            <p:cNvPr id="14341" name="Text Box 4"/>
            <p:cNvSpPr txBox="1">
              <a:spLocks noChangeArrowheads="1"/>
            </p:cNvSpPr>
            <p:nvPr/>
          </p:nvSpPr>
          <p:spPr bwMode="auto">
            <a:xfrm>
              <a:off x="3887788" y="1412875"/>
              <a:ext cx="1635384" cy="92333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>
                  <a:latin typeface="Book Antiqua" pitchFamily="18" charset="0"/>
                </a:rPr>
                <a:t>Subprocess</a:t>
              </a:r>
              <a:r>
                <a:rPr lang="en-US" dirty="0">
                  <a:latin typeface="Book Antiqua" pitchFamily="18" charset="0"/>
                </a:rPr>
                <a:t> A </a:t>
              </a:r>
            </a:p>
            <a:p>
              <a:r>
                <a:rPr lang="en-US" dirty="0" smtClean="0">
                  <a:latin typeface="Book Antiqua" pitchFamily="18" charset="0"/>
                </a:rPr>
                <a:t>Review</a:t>
              </a:r>
            </a:p>
            <a:p>
              <a:endParaRPr lang="en-US" dirty="0" smtClean="0">
                <a:latin typeface="Book Antiqua" pitchFamily="18" charset="0"/>
              </a:endParaRPr>
            </a:p>
          </p:txBody>
        </p:sp>
        <p:sp>
          <p:nvSpPr>
            <p:cNvPr id="14342" name="Text Box 5"/>
            <p:cNvSpPr txBox="1">
              <a:spLocks noChangeArrowheads="1"/>
            </p:cNvSpPr>
            <p:nvPr/>
          </p:nvSpPr>
          <p:spPr bwMode="auto">
            <a:xfrm>
              <a:off x="3979863" y="3284538"/>
              <a:ext cx="1596912" cy="92333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>
                  <a:latin typeface="Book Antiqua" pitchFamily="18" charset="0"/>
                </a:rPr>
                <a:t>Subprocess</a:t>
              </a:r>
              <a:r>
                <a:rPr lang="en-US" dirty="0">
                  <a:latin typeface="Book Antiqua" pitchFamily="18" charset="0"/>
                </a:rPr>
                <a:t> B </a:t>
              </a:r>
            </a:p>
            <a:p>
              <a:r>
                <a:rPr lang="en-US" dirty="0" smtClean="0">
                  <a:latin typeface="Book Antiqua" pitchFamily="18" charset="0"/>
                </a:rPr>
                <a:t>Review</a:t>
              </a:r>
            </a:p>
            <a:p>
              <a:endParaRPr lang="en-US" dirty="0" smtClean="0">
                <a:latin typeface="Book Antiqua" pitchFamily="18" charset="0"/>
              </a:endParaRPr>
            </a:p>
          </p:txBody>
        </p:sp>
        <p:sp>
          <p:nvSpPr>
            <p:cNvPr id="14343" name="Oval 6"/>
            <p:cNvSpPr>
              <a:spLocks noChangeArrowheads="1"/>
            </p:cNvSpPr>
            <p:nvPr/>
          </p:nvSpPr>
          <p:spPr bwMode="auto">
            <a:xfrm>
              <a:off x="6372225" y="1557338"/>
              <a:ext cx="1150938" cy="53975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44" name="Text Box 7"/>
            <p:cNvSpPr txBox="1">
              <a:spLocks noChangeArrowheads="1"/>
            </p:cNvSpPr>
            <p:nvPr/>
          </p:nvSpPr>
          <p:spPr bwMode="auto">
            <a:xfrm>
              <a:off x="6407150" y="1649413"/>
              <a:ext cx="11366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Accepted</a:t>
              </a:r>
            </a:p>
          </p:txBody>
        </p:sp>
        <p:sp>
          <p:nvSpPr>
            <p:cNvPr id="14345" name="Oval 8"/>
            <p:cNvSpPr>
              <a:spLocks noChangeArrowheads="1"/>
            </p:cNvSpPr>
            <p:nvPr/>
          </p:nvSpPr>
          <p:spPr bwMode="auto">
            <a:xfrm>
              <a:off x="6551613" y="4870450"/>
              <a:ext cx="1150937" cy="53975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46" name="Text Box 9"/>
            <p:cNvSpPr txBox="1">
              <a:spLocks noChangeArrowheads="1"/>
            </p:cNvSpPr>
            <p:nvPr/>
          </p:nvSpPr>
          <p:spPr bwMode="auto">
            <a:xfrm>
              <a:off x="6586538" y="4926013"/>
              <a:ext cx="104387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Rejected</a:t>
              </a:r>
            </a:p>
          </p:txBody>
        </p:sp>
        <p:sp>
          <p:nvSpPr>
            <p:cNvPr id="14347" name="Line 10"/>
            <p:cNvSpPr>
              <a:spLocks noChangeShapeType="1"/>
            </p:cNvSpPr>
            <p:nvPr/>
          </p:nvSpPr>
          <p:spPr bwMode="auto">
            <a:xfrm>
              <a:off x="358775" y="3789363"/>
              <a:ext cx="11890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48" name="Text Box 11"/>
            <p:cNvSpPr txBox="1">
              <a:spLocks noChangeArrowheads="1"/>
            </p:cNvSpPr>
            <p:nvPr/>
          </p:nvSpPr>
          <p:spPr bwMode="auto">
            <a:xfrm>
              <a:off x="285869" y="3415015"/>
              <a:ext cx="939681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Book Antiqua" pitchFamily="18" charset="0"/>
                </a:rPr>
                <a:t>20/day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4349" name="Line 12"/>
            <p:cNvSpPr>
              <a:spLocks noChangeShapeType="1"/>
            </p:cNvSpPr>
            <p:nvPr/>
          </p:nvSpPr>
          <p:spPr bwMode="auto">
            <a:xfrm flipV="1">
              <a:off x="2592388" y="1844675"/>
              <a:ext cx="1295400" cy="17287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0" name="Line 13"/>
            <p:cNvSpPr>
              <a:spLocks noChangeShapeType="1"/>
            </p:cNvSpPr>
            <p:nvPr/>
          </p:nvSpPr>
          <p:spPr bwMode="auto">
            <a:xfrm flipV="1">
              <a:off x="2592388" y="3789363"/>
              <a:ext cx="1366837" cy="365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1" name="Line 14"/>
            <p:cNvSpPr>
              <a:spLocks noChangeShapeType="1"/>
            </p:cNvSpPr>
            <p:nvPr/>
          </p:nvSpPr>
          <p:spPr bwMode="auto">
            <a:xfrm flipV="1">
              <a:off x="4248150" y="5192713"/>
              <a:ext cx="2339975" cy="381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2" name="Line 15"/>
            <p:cNvSpPr>
              <a:spLocks noChangeShapeType="1"/>
            </p:cNvSpPr>
            <p:nvPr/>
          </p:nvSpPr>
          <p:spPr bwMode="auto">
            <a:xfrm>
              <a:off x="2555875" y="4113213"/>
              <a:ext cx="1692275" cy="11160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4" name="Text Box 17"/>
            <p:cNvSpPr txBox="1">
              <a:spLocks noChangeArrowheads="1"/>
            </p:cNvSpPr>
            <p:nvPr/>
          </p:nvSpPr>
          <p:spPr bwMode="auto">
            <a:xfrm>
              <a:off x="2851150" y="4070350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C71B4C"/>
                  </a:solidFill>
                  <a:latin typeface="Book Antiqua" pitchFamily="18" charset="0"/>
                </a:rPr>
                <a:t>45%</a:t>
              </a:r>
              <a:endParaRPr lang="en-US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14356" name="Line 19"/>
            <p:cNvSpPr>
              <a:spLocks noChangeShapeType="1"/>
            </p:cNvSpPr>
            <p:nvPr/>
          </p:nvSpPr>
          <p:spPr bwMode="auto">
            <a:xfrm flipV="1">
              <a:off x="5651500" y="1844675"/>
              <a:ext cx="684213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7" name="Line 20"/>
            <p:cNvSpPr>
              <a:spLocks noChangeShapeType="1"/>
            </p:cNvSpPr>
            <p:nvPr/>
          </p:nvSpPr>
          <p:spPr bwMode="auto">
            <a:xfrm>
              <a:off x="5616575" y="2097088"/>
              <a:ext cx="1547813" cy="2736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8" name="Line 21"/>
            <p:cNvSpPr>
              <a:spLocks noChangeShapeType="1"/>
            </p:cNvSpPr>
            <p:nvPr/>
          </p:nvSpPr>
          <p:spPr bwMode="auto">
            <a:xfrm flipV="1">
              <a:off x="5688013" y="2097088"/>
              <a:ext cx="971550" cy="17287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59" name="Line 22"/>
            <p:cNvSpPr>
              <a:spLocks noChangeShapeType="1"/>
            </p:cNvSpPr>
            <p:nvPr/>
          </p:nvSpPr>
          <p:spPr bwMode="auto">
            <a:xfrm>
              <a:off x="5724525" y="3935413"/>
              <a:ext cx="1042988" cy="9699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60" name="Text Box 23"/>
            <p:cNvSpPr txBox="1">
              <a:spLocks noChangeArrowheads="1"/>
            </p:cNvSpPr>
            <p:nvPr/>
          </p:nvSpPr>
          <p:spPr bwMode="auto">
            <a:xfrm>
              <a:off x="5616575" y="1449388"/>
              <a:ext cx="782587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1B5B2C"/>
                  </a:solidFill>
                  <a:latin typeface="Book Antiqua" pitchFamily="18" charset="0"/>
                </a:rPr>
                <a:t>17.5%</a:t>
              </a:r>
            </a:p>
          </p:txBody>
        </p:sp>
        <p:sp>
          <p:nvSpPr>
            <p:cNvPr id="14361" name="Text Box 24"/>
            <p:cNvSpPr txBox="1">
              <a:spLocks noChangeArrowheads="1"/>
            </p:cNvSpPr>
            <p:nvPr/>
          </p:nvSpPr>
          <p:spPr bwMode="auto">
            <a:xfrm>
              <a:off x="5694363" y="2060575"/>
              <a:ext cx="66717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71B4C"/>
                  </a:solidFill>
                  <a:latin typeface="Book Antiqua" pitchFamily="18" charset="0"/>
                </a:rPr>
                <a:t>7.5%</a:t>
              </a:r>
            </a:p>
          </p:txBody>
        </p:sp>
        <p:sp>
          <p:nvSpPr>
            <p:cNvPr id="14362" name="Text Box 25"/>
            <p:cNvSpPr txBox="1">
              <a:spLocks noChangeArrowheads="1"/>
            </p:cNvSpPr>
            <p:nvPr/>
          </p:nvSpPr>
          <p:spPr bwMode="auto">
            <a:xfrm>
              <a:off x="5875338" y="3860800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C71B4C"/>
                  </a:solidFill>
                  <a:latin typeface="Book Antiqua" pitchFamily="18" charset="0"/>
                </a:rPr>
                <a:t>27%</a:t>
              </a:r>
              <a:endParaRPr lang="en-US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14363" name="Text Box 26"/>
            <p:cNvSpPr txBox="1">
              <a:spLocks noChangeArrowheads="1"/>
            </p:cNvSpPr>
            <p:nvPr/>
          </p:nvSpPr>
          <p:spPr bwMode="auto">
            <a:xfrm>
              <a:off x="5616575" y="2887662"/>
              <a:ext cx="49404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1B5B2C"/>
                  </a:solidFill>
                  <a:latin typeface="Book Antiqua" pitchFamily="18" charset="0"/>
                </a:rPr>
                <a:t>3</a:t>
              </a:r>
              <a:r>
                <a:rPr lang="en-US" dirty="0" smtClean="0">
                  <a:solidFill>
                    <a:srgbClr val="1B5B2C"/>
                  </a:solidFill>
                  <a:latin typeface="Book Antiqua" pitchFamily="18" charset="0"/>
                </a:rPr>
                <a:t>%</a:t>
              </a:r>
              <a:endParaRPr lang="en-US" dirty="0">
                <a:solidFill>
                  <a:srgbClr val="1B5B2C"/>
                </a:solidFill>
                <a:latin typeface="Book Antiqua" pitchFamily="18" charset="0"/>
              </a:endParaRPr>
            </a:p>
          </p:txBody>
        </p:sp>
        <p:sp>
          <p:nvSpPr>
            <p:cNvPr id="14364" name="Line 27"/>
            <p:cNvSpPr>
              <a:spLocks noChangeShapeType="1"/>
            </p:cNvSpPr>
            <p:nvPr/>
          </p:nvSpPr>
          <p:spPr bwMode="auto">
            <a:xfrm flipV="1">
              <a:off x="7524750" y="1808163"/>
              <a:ext cx="1150938" cy="15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65" name="Line 28"/>
            <p:cNvSpPr>
              <a:spLocks noChangeShapeType="1"/>
            </p:cNvSpPr>
            <p:nvPr/>
          </p:nvSpPr>
          <p:spPr bwMode="auto">
            <a:xfrm flipV="1">
              <a:off x="7704138" y="5157788"/>
              <a:ext cx="11525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4366" name="Text Box 29"/>
            <p:cNvSpPr txBox="1">
              <a:spLocks noChangeArrowheads="1"/>
            </p:cNvSpPr>
            <p:nvPr/>
          </p:nvSpPr>
          <p:spPr bwMode="auto">
            <a:xfrm>
              <a:off x="8280400" y="4724400"/>
              <a:ext cx="793807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79.5%</a:t>
              </a:r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14367" name="Text Box 30"/>
            <p:cNvSpPr txBox="1">
              <a:spLocks noChangeArrowheads="1"/>
            </p:cNvSpPr>
            <p:nvPr/>
          </p:nvSpPr>
          <p:spPr bwMode="auto">
            <a:xfrm>
              <a:off x="8101013" y="1449388"/>
              <a:ext cx="793807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1B5B2C"/>
                  </a:solidFill>
                  <a:latin typeface="Book Antiqua" pitchFamily="18" charset="0"/>
                </a:rPr>
                <a:t>20.5%</a:t>
              </a:r>
              <a:endParaRPr lang="en-US" b="1" dirty="0">
                <a:solidFill>
                  <a:srgbClr val="1B5B2C"/>
                </a:solidFill>
                <a:latin typeface="Book Antiqua" pitchFamily="18" charset="0"/>
              </a:endParaRPr>
            </a:p>
          </p:txBody>
        </p:sp>
        <p:sp>
          <p:nvSpPr>
            <p:cNvPr id="14368" name="Text Box 31"/>
            <p:cNvSpPr txBox="1">
              <a:spLocks noChangeArrowheads="1"/>
            </p:cNvSpPr>
            <p:nvPr/>
          </p:nvSpPr>
          <p:spPr bwMode="auto">
            <a:xfrm>
              <a:off x="5940425" y="4797425"/>
              <a:ext cx="60946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C71B4C"/>
                  </a:solidFill>
                  <a:latin typeface="Book Antiqua" pitchFamily="18" charset="0"/>
                </a:rPr>
                <a:t>45%</a:t>
              </a:r>
              <a:endParaRPr lang="en-US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601680" y="1958217"/>
            <a:ext cx="3275005" cy="2313548"/>
            <a:chOff x="1583668" y="1988840"/>
            <a:chExt cx="3275005" cy="2313548"/>
          </a:xfrm>
        </p:grpSpPr>
        <p:sp>
          <p:nvSpPr>
            <p:cNvPr id="35" name="TextBox 34"/>
            <p:cNvSpPr txBox="1"/>
            <p:nvPr/>
          </p:nvSpPr>
          <p:spPr>
            <a:xfrm>
              <a:off x="3995936" y="3825044"/>
              <a:ext cx="862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I</a:t>
              </a:r>
              <a:r>
                <a:rPr lang="en-US" b="1" baseline="-25000" dirty="0" smtClean="0">
                  <a:solidFill>
                    <a:srgbClr val="C71B4C"/>
                  </a:solidFill>
                  <a:latin typeface="Book Antiqua" pitchFamily="18" charset="0"/>
                </a:rPr>
                <a:t>B</a:t>
              </a:r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 = 30</a:t>
              </a:r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923928" y="1988840"/>
              <a:ext cx="8803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I</a:t>
              </a:r>
              <a:r>
                <a:rPr lang="en-US" b="1" baseline="-25000" dirty="0" smtClean="0">
                  <a:solidFill>
                    <a:srgbClr val="C71B4C"/>
                  </a:solidFill>
                  <a:latin typeface="Book Antiqua" pitchFamily="18" charset="0"/>
                </a:rPr>
                <a:t>A</a:t>
              </a:r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 = 20</a:t>
              </a:r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583668" y="3933056"/>
              <a:ext cx="9861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I</a:t>
              </a:r>
              <a:r>
                <a:rPr lang="en-US" b="1" baseline="-25000" dirty="0" smtClean="0">
                  <a:solidFill>
                    <a:srgbClr val="C71B4C"/>
                  </a:solidFill>
                  <a:latin typeface="Book Antiqua" pitchFamily="18" charset="0"/>
                </a:rPr>
                <a:t>R</a:t>
              </a:r>
              <a:r>
                <a:rPr lang="en-US" b="1" dirty="0" smtClean="0">
                  <a:solidFill>
                    <a:srgbClr val="C71B4C"/>
                  </a:solidFill>
                  <a:latin typeface="Book Antiqua" pitchFamily="18" charset="0"/>
                </a:rPr>
                <a:t> = 100</a:t>
              </a:r>
              <a:endParaRPr lang="en-US" b="1" dirty="0">
                <a:solidFill>
                  <a:srgbClr val="C71B4C"/>
                </a:solidFill>
                <a:latin typeface="Book Antiqua" pitchFamily="18" charset="0"/>
              </a:endParaRPr>
            </a:p>
          </p:txBody>
        </p:sp>
      </p:grp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348996" y="5358536"/>
            <a:ext cx="3303310" cy="159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R= 20/day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I = 100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TI = 100/20 = 5 days.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433960" y="5409645"/>
            <a:ext cx="2733609" cy="159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R= 5/day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I = 20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TA = 20/5 = 4 ds.</a:t>
            </a: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6514912" y="5571094"/>
            <a:ext cx="2806547" cy="159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R= 6/day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I = 30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TB = 30/6 = 5 ds.</a:t>
            </a: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1841226" y="2627848"/>
            <a:ext cx="124906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B5B2C"/>
                </a:solidFill>
                <a:latin typeface="Book Antiqua" pitchFamily="18" charset="0"/>
              </a:rPr>
              <a:t>25</a:t>
            </a:r>
            <a:r>
              <a:rPr lang="en-US" dirty="0" smtClean="0">
                <a:solidFill>
                  <a:srgbClr val="1B5B2C"/>
                </a:solidFill>
                <a:latin typeface="Book Antiqua" pitchFamily="18" charset="0"/>
              </a:rPr>
              <a:t>%(20)=5</a:t>
            </a:r>
            <a:endParaRPr lang="en-US" dirty="0">
              <a:solidFill>
                <a:srgbClr val="1B5B2C"/>
              </a:solidFill>
              <a:latin typeface="Book Antiqua" pitchFamily="18" charset="0"/>
            </a:endParaRP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2625699" y="3505003"/>
            <a:ext cx="124906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30%(20)=6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3643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/>
      <p:bldP spid="39" grpId="0" build="p"/>
      <p:bldP spid="40" grpId="0" build="p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748588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Quiz-Process </a:t>
            </a:r>
          </a:p>
        </p:txBody>
      </p:sp>
      <p:sp>
        <p:nvSpPr>
          <p:cNvPr id="619525" name="Rectangle 5"/>
          <p:cNvSpPr>
            <a:spLocks noChangeArrowheads="1"/>
          </p:cNvSpPr>
          <p:nvPr/>
        </p:nvSpPr>
        <p:spPr bwMode="auto">
          <a:xfrm>
            <a:off x="186139" y="1196752"/>
            <a:ext cx="8778349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6</a:t>
            </a:r>
            <a:r>
              <a:rPr lang="en-US" sz="2400" dirty="0">
                <a:latin typeface="Book Antiqua" panose="02040602050305030304" pitchFamily="18" charset="0"/>
              </a:rPr>
              <a:t>. Compute the average flow time of an accepted application. The potential answers are: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A: 16.17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B: 12.5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C: 9.15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D: 20.81 days.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E: 10.8 days. </a:t>
            </a:r>
          </a:p>
        </p:txBody>
      </p:sp>
      <p:sp>
        <p:nvSpPr>
          <p:cNvPr id="4" name="Text Box 33"/>
          <p:cNvSpPr txBox="1">
            <a:spLocks noChangeArrowheads="1"/>
          </p:cNvSpPr>
          <p:nvPr/>
        </p:nvSpPr>
        <p:spPr bwMode="auto">
          <a:xfrm>
            <a:off x="287524" y="3978586"/>
            <a:ext cx="309634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1B5B2C"/>
                </a:solidFill>
                <a:latin typeface="Book Antiqua" pitchFamily="18" charset="0"/>
              </a:rPr>
              <a:t>Accepted-A</a:t>
            </a:r>
            <a:r>
              <a:rPr lang="en-US" sz="2400" dirty="0">
                <a:solidFill>
                  <a:srgbClr val="1B5B2C"/>
                </a:solidFill>
                <a:latin typeface="Book Antiqua" pitchFamily="18" charset="0"/>
              </a:rPr>
              <a:t>: 	IR, A</a:t>
            </a:r>
          </a:p>
          <a:p>
            <a:r>
              <a:rPr lang="en-US" sz="2400" dirty="0">
                <a:solidFill>
                  <a:srgbClr val="1B5B2C"/>
                </a:solidFill>
                <a:latin typeface="Book Antiqua" pitchFamily="18" charset="0"/>
              </a:rPr>
              <a:t>Accepted-B: 	IR, </a:t>
            </a:r>
            <a:r>
              <a:rPr lang="en-US" sz="2400" dirty="0" smtClean="0">
                <a:solidFill>
                  <a:srgbClr val="1B5B2C"/>
                </a:solidFill>
                <a:latin typeface="Book Antiqua" pitchFamily="18" charset="0"/>
              </a:rPr>
              <a:t>B</a:t>
            </a:r>
            <a:endParaRPr lang="en-US" sz="2400" dirty="0">
              <a:solidFill>
                <a:srgbClr val="1B5B2C"/>
              </a:solidFill>
              <a:latin typeface="Book Antiqua" pitchFamily="18" charset="0"/>
            </a:endParaRPr>
          </a:p>
        </p:txBody>
      </p:sp>
      <p:sp>
        <p:nvSpPr>
          <p:cNvPr id="5" name="Text Box 33"/>
          <p:cNvSpPr txBox="1">
            <a:spLocks noChangeArrowheads="1"/>
          </p:cNvSpPr>
          <p:nvPr/>
        </p:nvSpPr>
        <p:spPr bwMode="auto">
          <a:xfrm>
            <a:off x="359532" y="5194731"/>
            <a:ext cx="1836204" cy="13542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T</a:t>
            </a:r>
            <a:r>
              <a:rPr lang="en-US" sz="2400" baseline="-25000" dirty="0" smtClean="0">
                <a:solidFill>
                  <a:srgbClr val="000000"/>
                </a:solidFill>
                <a:latin typeface="Book Antiqua" pitchFamily="18" charset="0"/>
              </a:rPr>
              <a:t>IR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=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5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days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T</a:t>
            </a:r>
            <a:r>
              <a:rPr lang="en-US" sz="2400" baseline="-25000" dirty="0">
                <a:solidFill>
                  <a:srgbClr val="000000"/>
                </a:solidFill>
                <a:latin typeface="Book Antiqua" pitchFamily="18" charset="0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 =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4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days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T</a:t>
            </a:r>
            <a:r>
              <a:rPr lang="en-US" sz="2400" baseline="-25000" dirty="0">
                <a:solidFill>
                  <a:srgbClr val="000000"/>
                </a:solidFill>
                <a:latin typeface="Book Antiqua" pitchFamily="18" charset="0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 = 5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days</a:t>
            </a: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3678302" y="3980294"/>
            <a:ext cx="287377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Rejected-IR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: 	IR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Rejected-A: 	IR, A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Rejected-B: 	IR, 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B</a:t>
            </a:r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4670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</p:bldLst>
  </p:timing>
</p:sld>
</file>

<file path=ppt/theme/theme1.xml><?xml version="1.0" encoding="utf-8"?>
<a:theme xmlns:a="http://schemas.openxmlformats.org/drawingml/2006/main" name="Sample presentation slides with animation [2]">
  <a:themeElements>
    <a:clrScheme name="Custom 1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7030A0"/>
      </a:hlink>
      <a:folHlink>
        <a:srgbClr val="7030A0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SOM</Template>
  <TotalTime>12353</TotalTime>
  <Words>1799</Words>
  <Application>Microsoft Office PowerPoint</Application>
  <PresentationFormat>On-screen Show (4:3)</PresentationFormat>
  <Paragraphs>261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Book Antiqua</vt:lpstr>
      <vt:lpstr>Impact</vt:lpstr>
      <vt:lpstr>Monotype Sorts</vt:lpstr>
      <vt:lpstr>Symbol</vt:lpstr>
      <vt:lpstr>Times New Roman</vt:lpstr>
      <vt:lpstr>Wingdings</vt:lpstr>
      <vt:lpstr>Sample presentation slides with animation [2]</vt:lpstr>
      <vt:lpstr>Microsoft Excel Worksheet</vt:lpstr>
      <vt:lpstr>Quiz-Process </vt:lpstr>
      <vt:lpstr>K4. New Process: The Same R, But smaller I </vt:lpstr>
      <vt:lpstr>Quiz-Process </vt:lpstr>
      <vt:lpstr>Quiz-Process </vt:lpstr>
      <vt:lpstr>K4. New Process: The Same R, But smaller I </vt:lpstr>
      <vt:lpstr>K4. New Process: Intermediate Probabilities </vt:lpstr>
      <vt:lpstr>Quiz-Process </vt:lpstr>
      <vt:lpstr>K4. New Process: Intermediate Probabilities </vt:lpstr>
      <vt:lpstr>Quiz-Process </vt:lpstr>
      <vt:lpstr>K4. New Process: Intermediate Probabilities </vt:lpstr>
      <vt:lpstr>K4. Flow Time of the Accepted Applications</vt:lpstr>
      <vt:lpstr>Quiz-Process </vt:lpstr>
      <vt:lpstr>Quiz-Process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385</cp:revision>
  <cp:lastPrinted>2013-09-30T21:36:58Z</cp:lastPrinted>
  <dcterms:created xsi:type="dcterms:W3CDTF">2005-11-30T06:54:40Z</dcterms:created>
  <dcterms:modified xsi:type="dcterms:W3CDTF">2018-09-24T04:06:40Z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