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2">
  <p:sldMasterIdLst>
    <p:sldMasterId id="2147483740" r:id="rId1"/>
    <p:sldMasterId id="2147483749" r:id="rId2"/>
  </p:sldMasterIdLst>
  <p:notesMasterIdLst>
    <p:notesMasterId r:id="rId8"/>
  </p:notesMasterIdLst>
  <p:handoutMasterIdLst>
    <p:handoutMasterId r:id="rId9"/>
  </p:handoutMasterIdLst>
  <p:sldIdLst>
    <p:sldId id="675" r:id="rId3"/>
    <p:sldId id="671" r:id="rId4"/>
    <p:sldId id="673" r:id="rId5"/>
    <p:sldId id="677" r:id="rId6"/>
    <p:sldId id="678" r:id="rId7"/>
  </p:sldIdLst>
  <p:sldSz cx="12192000" cy="6858000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18" userDrawn="1">
          <p15:clr>
            <a:srgbClr val="A4A3A4"/>
          </p15:clr>
        </p15:guide>
        <p15:guide id="2" pos="298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ef-Vaziri , Ardavan" initials="A,A" lastIdx="2" clrIdx="0">
    <p:extLst>
      <p:ext uri="{19B8F6BF-5375-455C-9EA6-DF929625EA0E}">
        <p15:presenceInfo xmlns:p15="http://schemas.microsoft.com/office/powerpoint/2012/main" userId="S::ardavan.asef-vaziri@csun.edu::6881700c-bd5e-4111-a757-cbc9491e8d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5D62"/>
    <a:srgbClr val="424860"/>
    <a:srgbClr val="353A4E"/>
    <a:srgbClr val="363B4F"/>
    <a:srgbClr val="3E445B"/>
    <a:srgbClr val="4665A6"/>
    <a:srgbClr val="043B5A"/>
    <a:srgbClr val="FFFFFF"/>
    <a:srgbClr val="B8B8B8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79" autoAdjust="0"/>
    <p:restoredTop sz="87070" autoAdjust="0"/>
  </p:normalViewPr>
  <p:slideViewPr>
    <p:cSldViewPr>
      <p:cViewPr>
        <p:scale>
          <a:sx n="98" d="100"/>
          <a:sy n="98" d="100"/>
        </p:scale>
        <p:origin x="864" y="1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16" y="60"/>
      </p:cViewPr>
      <p:guideLst>
        <p:guide orient="horz" pos="2218"/>
        <p:guide pos="298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52"/>
            <a:ext cx="3078048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429" y="-1552"/>
            <a:ext cx="3078047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6568"/>
            <a:ext cx="3078048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429" y="8916568"/>
            <a:ext cx="3078047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fld id="{4AF56A66-A16D-4DDE-BF06-390EB7CDF1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874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52"/>
            <a:ext cx="3078048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429" y="-1552"/>
            <a:ext cx="3078047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34975" y="711200"/>
            <a:ext cx="6234113" cy="35067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380" y="4458284"/>
            <a:ext cx="5209715" cy="4225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95" tIns="47598" rIns="95195" bIns="475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6568"/>
            <a:ext cx="3078048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429" y="8916568"/>
            <a:ext cx="3078047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fld id="{5A0BD41A-4BE2-453E-B10D-012B00A477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046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427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744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298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0242201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0064" y="0"/>
            <a:ext cx="1219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120622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-15998" y="0"/>
            <a:ext cx="1220799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715CCA-083B-4BCC-B9AF-275D3659D6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0" y="590774"/>
            <a:ext cx="12192000" cy="5880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21434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68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-29183" y="0"/>
            <a:ext cx="12256851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770428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1999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4519105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e +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8447617" y="113072"/>
            <a:ext cx="28447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11292415" y="113072"/>
            <a:ext cx="735711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900" smtClean="0">
                <a:solidFill>
                  <a:schemeClr val="dk1"/>
                </a:solidFill>
              </a:rPr>
              <a:pPr algn="r">
                <a:buSzPct val="25000"/>
              </a:pPr>
              <a:t>‹#›</a:t>
            </a:fld>
            <a:endParaRPr lang="en-US" sz="9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051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>
            <a:cxnSpLocks noGrp="1" noRot="1" noMove="1" noResize="1" noEditPoints="1" noAdjustHandles="1" noChangeArrowheads="1" noChangeShapeType="1"/>
          </p:cNvCxnSpPr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0581" y="6550224"/>
            <a:ext cx="95586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Ardavan Asef-Vaziri</a:t>
            </a:r>
            <a:endParaRPr lang="en-US" sz="1400" b="1" i="1" kern="1200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C44B36-7709-44F4-ADD7-4F4D66BCE20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0" y="-7873"/>
            <a:ext cx="12192000" cy="589737"/>
          </a:xfrm>
          <a:prstGeom prst="rect">
            <a:avLst/>
          </a:prstGeom>
          <a:solidFill>
            <a:srgbClr val="A80000"/>
          </a:solidFill>
          <a:ln w="9525" cap="flat" cmpd="sng" algn="ctr">
            <a:solidFill>
              <a:srgbClr val="A8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A80000"/>
              </a:highlight>
              <a:latin typeface="Verdana" pitchFamily="-112" charset="0"/>
            </a:endParaRPr>
          </a:p>
        </p:txBody>
      </p:sp>
      <p:sp>
        <p:nvSpPr>
          <p:cNvPr id="14" name="Rectangle 50"/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 bwMode="gray">
          <a:xfrm>
            <a:off x="0" y="0"/>
            <a:ext cx="12192000" cy="589738"/>
          </a:xfrm>
          <a:prstGeom prst="rect">
            <a:avLst/>
          </a:prstGeom>
          <a:noFill/>
          <a:ln w="9525">
            <a:solidFill>
              <a:srgbClr val="A5002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2981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52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highlight>
            <a:srgbClr val="A80000"/>
          </a:highlight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Shape 15" descr="Pearson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5480" y="6471923"/>
            <a:ext cx="1223999" cy="279914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 Placeholder 5"/>
          <p:cNvSpPr txBox="1">
            <a:spLocks/>
          </p:cNvSpPr>
          <p:nvPr userDrawn="1"/>
        </p:nvSpPr>
        <p:spPr>
          <a:xfrm>
            <a:off x="3426348" y="6563562"/>
            <a:ext cx="8103551" cy="229382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55588" marR="0" lvl="0" indent="-2555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en-US" altLang="en-US" sz="1200" dirty="0">
                <a:solidFill>
                  <a:schemeClr val="tx1"/>
                </a:solidFill>
                <a:latin typeface="Verdana"/>
                <a:ea typeface="Verdana" panose="020B0604030504040204" pitchFamily="34" charset="0"/>
                <a:cs typeface="Verdana" panose="020B0604030504040204" pitchFamily="34" charset="0"/>
              </a:rPr>
              <a:t>Copyright © 2019, 2016, 2013 Pearson Education, Inc. All Rights Reserved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DBCB88-2D83-44C8-82C3-2F695F73B21D}"/>
              </a:ext>
            </a:extLst>
          </p:cNvPr>
          <p:cNvSpPr/>
          <p:nvPr userDrawn="1"/>
        </p:nvSpPr>
        <p:spPr>
          <a:xfrm>
            <a:off x="3373" y="0"/>
            <a:ext cx="606227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B444F90-AF4A-4472-8B1E-3AAFFB858493}"/>
              </a:ext>
            </a:extLst>
          </p:cNvPr>
          <p:cNvSpPr/>
          <p:nvPr userDrawn="1"/>
        </p:nvSpPr>
        <p:spPr>
          <a:xfrm>
            <a:off x="11582400" y="0"/>
            <a:ext cx="606227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E0E4B4-2A3A-4B38-ACC2-11C84A4B7D81}"/>
              </a:ext>
            </a:extLst>
          </p:cNvPr>
          <p:cNvCxnSpPr/>
          <p:nvPr userDrawn="1"/>
        </p:nvCxnSpPr>
        <p:spPr>
          <a:xfrm>
            <a:off x="0" y="914400"/>
            <a:ext cx="12188627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3B88940-F6AF-4A5D-8D7A-39E171DF6B68}"/>
              </a:ext>
            </a:extLst>
          </p:cNvPr>
          <p:cNvCxnSpPr/>
          <p:nvPr userDrawn="1"/>
        </p:nvCxnSpPr>
        <p:spPr>
          <a:xfrm>
            <a:off x="3373" y="6324600"/>
            <a:ext cx="12188627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50">
            <a:extLst>
              <a:ext uri="{FF2B5EF4-FFF2-40B4-BE49-F238E27FC236}">
                <a16:creationId xmlns:a16="http://schemas.microsoft.com/office/drawing/2014/main" id="{D2321382-1636-4EB5-A73B-7A5CF3E0C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609600" y="1"/>
            <a:ext cx="12192000" cy="914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1519798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5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3600" b="0" i="0" u="none" strike="noStrike" cap="none">
          <a:solidFill>
            <a:srgbClr val="3C1581"/>
          </a:solidFill>
          <a:latin typeface="Impact" panose="020B0806030902050204" pitchFamily="34" charset="0"/>
          <a:ea typeface="Impact" panose="020B0806030902050204" pitchFamily="34" charset="0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255588" marR="0" lvl="0" indent="-25558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5794C-2C9D-40F3-B573-4E8F39375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ExoticCar</a:t>
            </a:r>
            <a:r>
              <a:rPr lang="en-US" dirty="0"/>
              <a:t> Quiz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A99016-74B6-4954-BD75-CEE373722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295400"/>
            <a:ext cx="8304762" cy="34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84225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C27EAD4-46A8-4265-87C7-300B1372D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853" y="-18907"/>
            <a:ext cx="12192000" cy="609600"/>
          </a:xfrm>
        </p:spPr>
        <p:txBody>
          <a:bodyPr/>
          <a:lstStyle/>
          <a:p>
            <a:r>
              <a:rPr lang="en-US" dirty="0"/>
              <a:t>Exotic Cars- Problem-1-Inventory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87627B3-3164-4CA2-9E00-0AD3BD141D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590692"/>
            <a:ext cx="11735435" cy="1847707"/>
          </a:xfrm>
          <a:prstGeom prst="rect">
            <a:avLst/>
          </a:prstGeom>
        </p:spPr>
      </p:pic>
      <p:sp>
        <p:nvSpPr>
          <p:cNvPr id="229" name="TextBox 228">
            <a:extLst>
              <a:ext uri="{FF2B5EF4-FFF2-40B4-BE49-F238E27FC236}">
                <a16:creationId xmlns:a16="http://schemas.microsoft.com/office/drawing/2014/main" id="{14341821-0A26-4EB0-A8AE-253881671711}"/>
              </a:ext>
            </a:extLst>
          </p:cNvPr>
          <p:cNvSpPr txBox="1"/>
          <p:nvPr/>
        </p:nvSpPr>
        <p:spPr>
          <a:xfrm>
            <a:off x="304800" y="2438399"/>
            <a:ext cx="25474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RT=I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R = 2100 per year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T = 11 Weeks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52F8EC-F8CF-4450-B4E3-6AEB3B92AC70}"/>
              </a:ext>
            </a:extLst>
          </p:cNvPr>
          <p:cNvSpPr txBox="1"/>
          <p:nvPr/>
        </p:nvSpPr>
        <p:spPr>
          <a:xfrm>
            <a:off x="304800" y="3819437"/>
            <a:ext cx="39709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RT=I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R = 2100/50  = 42 per week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T = 11 Weeks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I = 42(11) = 462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3A2FA3-D6A0-4D4A-9859-B6563B461EC9}"/>
              </a:ext>
            </a:extLst>
          </p:cNvPr>
          <p:cNvSpPr txBox="1"/>
          <p:nvPr/>
        </p:nvSpPr>
        <p:spPr>
          <a:xfrm>
            <a:off x="4290350" y="5181600"/>
            <a:ext cx="30989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R = 2100 per year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T = 11/50 = 0.22 Year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I = 2100(0.22) = 462</a:t>
            </a:r>
          </a:p>
        </p:txBody>
      </p:sp>
    </p:spTree>
    <p:extLst>
      <p:ext uri="{BB962C8B-B14F-4D97-AF65-F5344CB8AC3E}">
        <p14:creationId xmlns:p14="http://schemas.microsoft.com/office/powerpoint/2010/main" val="39792729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" grpId="0"/>
      <p:bldP spid="5" grpId="0" build="p"/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7D1A5A9-519C-4013-8F7D-7877E4A50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Exotic Cars- Problem-2-Overal Flow Time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2D3EDA-3395-4423-9D60-B66210D325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633884"/>
            <a:ext cx="8971428" cy="411428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B5975F9-BFCA-41F6-8854-6F8F8311C1C7}"/>
              </a:ext>
            </a:extLst>
          </p:cNvPr>
          <p:cNvSpPr txBox="1"/>
          <p:nvPr/>
        </p:nvSpPr>
        <p:spPr>
          <a:xfrm>
            <a:off x="152400" y="4626894"/>
            <a:ext cx="69193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RT = I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R = 25000 per year and I = 3000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R= 25000/50  = 500 per week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T = I/R = 3000/500 = 6 weeks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4686008-664B-4457-9758-58F92205F4D6}"/>
              </a:ext>
            </a:extLst>
          </p:cNvPr>
          <p:cNvSpPr txBox="1"/>
          <p:nvPr/>
        </p:nvSpPr>
        <p:spPr>
          <a:xfrm>
            <a:off x="6788894" y="5181600"/>
            <a:ext cx="46698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R = 25000 per year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I = 3000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T = I/R = 3000/25000 = 0.12 year</a:t>
            </a:r>
          </a:p>
        </p:txBody>
      </p:sp>
    </p:spTree>
    <p:extLst>
      <p:ext uri="{BB962C8B-B14F-4D97-AF65-F5344CB8AC3E}">
        <p14:creationId xmlns:p14="http://schemas.microsoft.com/office/powerpoint/2010/main" val="24744827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DF0DC986-7E1F-4715-AE7D-5A72B7C3F8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87" y="3773292"/>
            <a:ext cx="6379313" cy="267565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93803F8-D5A7-4343-91D5-30AD18AFE4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374" y="589515"/>
            <a:ext cx="6638095" cy="3190476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0C27EAD4-46A8-4265-87C7-300B1372D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853" y="-18907"/>
            <a:ext cx="12192000" cy="609600"/>
          </a:xfrm>
        </p:spPr>
        <p:txBody>
          <a:bodyPr/>
          <a:lstStyle/>
          <a:p>
            <a:r>
              <a:rPr lang="en-US" dirty="0"/>
              <a:t>Exotic Cars- Problem-3-South Flow Time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DF89A11-90B1-48C0-B230-59863DC7313B}"/>
              </a:ext>
            </a:extLst>
          </p:cNvPr>
          <p:cNvSpPr txBox="1"/>
          <p:nvPr/>
        </p:nvSpPr>
        <p:spPr>
          <a:xfrm>
            <a:off x="3691863" y="1597223"/>
            <a:ext cx="457529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R/week =4000/50 = 80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R-North %= 21%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R-North = 0.21(80)= 16.8 / week</a:t>
            </a:r>
          </a:p>
          <a:p>
            <a:endParaRPr lang="en-US" sz="2400" dirty="0">
              <a:latin typeface="Book Antiqua" panose="02040602050305030304" pitchFamily="18" charset="0"/>
            </a:endParaRPr>
          </a:p>
          <a:p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80CAC23-5665-4B82-A7B1-BF1B74F2C384}"/>
              </a:ext>
            </a:extLst>
          </p:cNvPr>
          <p:cNvSpPr txBox="1"/>
          <p:nvPr/>
        </p:nvSpPr>
        <p:spPr>
          <a:xfrm>
            <a:off x="3211143" y="4141621"/>
            <a:ext cx="733245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I =400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I-North %= 26%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I-North = 0.26(400)= 104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T-North =I-North/R-North =  104/16.8 = 6.19 weeks</a:t>
            </a:r>
          </a:p>
          <a:p>
            <a:endParaRPr lang="en-US" sz="2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2949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2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8FCC3815-20CB-4311-98B7-5CA275BEDD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36" y="569415"/>
            <a:ext cx="8933333" cy="31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155D88A-5344-4CA9-B038-8B967158B1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87" y="3862063"/>
            <a:ext cx="6172200" cy="2595422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0C27EAD4-46A8-4265-87C7-300B1372D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853" y="-18907"/>
            <a:ext cx="12192000" cy="609600"/>
          </a:xfrm>
        </p:spPr>
        <p:txBody>
          <a:bodyPr/>
          <a:lstStyle/>
          <a:p>
            <a:r>
              <a:rPr lang="en-US" dirty="0"/>
              <a:t>Exotic Cars- Problem-3-South Flow Time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D39D19-5B69-4A5F-95A3-20C6A86BA206}"/>
              </a:ext>
            </a:extLst>
          </p:cNvPr>
          <p:cNvSpPr txBox="1"/>
          <p:nvPr/>
        </p:nvSpPr>
        <p:spPr>
          <a:xfrm>
            <a:off x="3657600" y="1597223"/>
            <a:ext cx="3472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R/week =9000/50 = 180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FE1863-DF52-4A6C-8304-397C71BDF5EA}"/>
              </a:ext>
            </a:extLst>
          </p:cNvPr>
          <p:cNvSpPr txBox="1"/>
          <p:nvPr/>
        </p:nvSpPr>
        <p:spPr>
          <a:xfrm>
            <a:off x="3657600" y="2028132"/>
            <a:ext cx="5992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R-South %= 100-(25+17+19)</a:t>
            </a:r>
            <a:r>
              <a:rPr lang="en-US" sz="2400" baseline="0" dirty="0">
                <a:latin typeface="Book Antiqua" panose="02040602050305030304" pitchFamily="18" charset="0"/>
              </a:rPr>
              <a:t> = 100-61= 39%</a:t>
            </a:r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B351C7-7910-4A7B-96DA-1C4344FD4F4D}"/>
              </a:ext>
            </a:extLst>
          </p:cNvPr>
          <p:cNvSpPr txBox="1"/>
          <p:nvPr/>
        </p:nvSpPr>
        <p:spPr>
          <a:xfrm>
            <a:off x="3657599" y="2459041"/>
            <a:ext cx="46987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R-South = 0.39(180)= 70.2 / week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C1FEF92-B635-4C6E-90DB-86067FDC3AE1}"/>
              </a:ext>
            </a:extLst>
          </p:cNvPr>
          <p:cNvSpPr txBox="1"/>
          <p:nvPr/>
        </p:nvSpPr>
        <p:spPr>
          <a:xfrm>
            <a:off x="3657601" y="4267200"/>
            <a:ext cx="10134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I =600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782A7B-5975-4C2D-A99A-B7407BC2B6D3}"/>
              </a:ext>
            </a:extLst>
          </p:cNvPr>
          <p:cNvSpPr txBox="1"/>
          <p:nvPr/>
        </p:nvSpPr>
        <p:spPr>
          <a:xfrm>
            <a:off x="3657601" y="4698109"/>
            <a:ext cx="5891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I-South %= 100-(23+23+28)</a:t>
            </a:r>
            <a:r>
              <a:rPr lang="en-US" sz="2400" baseline="0" dirty="0">
                <a:latin typeface="Book Antiqua" panose="02040602050305030304" pitchFamily="18" charset="0"/>
              </a:rPr>
              <a:t> = 100-74= 26%</a:t>
            </a:r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F90013-BD1A-4AFC-8F6B-60F1B56C9E85}"/>
              </a:ext>
            </a:extLst>
          </p:cNvPr>
          <p:cNvSpPr txBox="1"/>
          <p:nvPr/>
        </p:nvSpPr>
        <p:spPr>
          <a:xfrm>
            <a:off x="3657600" y="5129018"/>
            <a:ext cx="34579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I-South = 0.26(600)= 156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442E261-96FE-4E46-91BD-CA7428C2F4BA}"/>
              </a:ext>
            </a:extLst>
          </p:cNvPr>
          <p:cNvSpPr txBox="1"/>
          <p:nvPr/>
        </p:nvSpPr>
        <p:spPr>
          <a:xfrm>
            <a:off x="3688080" y="5526185"/>
            <a:ext cx="72923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T-South =I-South/R-South</a:t>
            </a:r>
            <a:r>
              <a:rPr lang="en-US" sz="2400" baseline="0" dirty="0">
                <a:latin typeface="Book Antiqua" panose="02040602050305030304" pitchFamily="18" charset="0"/>
              </a:rPr>
              <a:t> = </a:t>
            </a:r>
            <a:r>
              <a:rPr lang="en-US" sz="2400" dirty="0">
                <a:latin typeface="Book Antiqua" panose="02040602050305030304" pitchFamily="18" charset="0"/>
              </a:rPr>
              <a:t> 156/70.2 = 2.22 Weeks</a:t>
            </a:r>
          </a:p>
        </p:txBody>
      </p:sp>
    </p:spTree>
    <p:extLst>
      <p:ext uri="{BB962C8B-B14F-4D97-AF65-F5344CB8AC3E}">
        <p14:creationId xmlns:p14="http://schemas.microsoft.com/office/powerpoint/2010/main" val="9565213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Lean Thinking Final">
  <a:themeElements>
    <a:clrScheme name="Custom 22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08 Lectur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007FA3"/>
      </a:lt2>
      <a:accent1>
        <a:srgbClr val="3C1581"/>
      </a:accent1>
      <a:accent2>
        <a:srgbClr val="1A6C7C"/>
      </a:accent2>
      <a:accent3>
        <a:srgbClr val="CC730D"/>
      </a:accent3>
      <a:accent4>
        <a:srgbClr val="B2AA00"/>
      </a:accent4>
      <a:accent5>
        <a:srgbClr val="1B9332"/>
      </a:accent5>
      <a:accent6>
        <a:srgbClr val="7F7F7F"/>
      </a:accent6>
      <a:hlink>
        <a:srgbClr val="3C1581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56539</TotalTime>
  <Words>213</Words>
  <Application>Microsoft Office PowerPoint</Application>
  <PresentationFormat>Widescreen</PresentationFormat>
  <Paragraphs>39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Arial</vt:lpstr>
      <vt:lpstr>Book Antiqua</vt:lpstr>
      <vt:lpstr>Garamond</vt:lpstr>
      <vt:lpstr>Impact</vt:lpstr>
      <vt:lpstr>MS Reference Sans Serif</vt:lpstr>
      <vt:lpstr>Times New Roman</vt:lpstr>
      <vt:lpstr>Verdana</vt:lpstr>
      <vt:lpstr>Wingdings</vt:lpstr>
      <vt:lpstr>Lean Thinking Final</vt:lpstr>
      <vt:lpstr>508 Lecture</vt:lpstr>
      <vt:lpstr>ExoticCar Quiz</vt:lpstr>
      <vt:lpstr>Exotic Cars- Problem-1-Inventory</vt:lpstr>
      <vt:lpstr>Exotic Cars- Problem-2-Overal Flow Time</vt:lpstr>
      <vt:lpstr>Exotic Cars- Problem-3-South Flow Time</vt:lpstr>
      <vt:lpstr>Exotic Cars- Problem-3-South Flow Time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Greys Sosic</dc:creator>
  <cp:lastModifiedBy>Asef-Vaziri , Ardavan</cp:lastModifiedBy>
  <cp:revision>1106</cp:revision>
  <cp:lastPrinted>2021-08-25T16:42:58Z</cp:lastPrinted>
  <dcterms:created xsi:type="dcterms:W3CDTF">1995-06-17T23:31:02Z</dcterms:created>
  <dcterms:modified xsi:type="dcterms:W3CDTF">2023-10-16T22:17:18Z</dcterms:modified>
</cp:coreProperties>
</file>