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40" r:id="rId1"/>
    <p:sldMasterId id="2147483749" r:id="rId2"/>
    <p:sldMasterId id="2147483761" r:id="rId3"/>
  </p:sldMasterIdLst>
  <p:notesMasterIdLst>
    <p:notesMasterId r:id="rId8"/>
  </p:notesMasterIdLst>
  <p:handoutMasterIdLst>
    <p:handoutMasterId r:id="rId9"/>
  </p:handoutMasterIdLst>
  <p:sldIdLst>
    <p:sldId id="1033" r:id="rId4"/>
    <p:sldId id="1036" r:id="rId5"/>
    <p:sldId id="1038" r:id="rId6"/>
    <p:sldId id="1039" r:id="rId7"/>
  </p:sldIdLst>
  <p:sldSz cx="12192000" cy="6858000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ittle's Law" id="{319AF64E-5F14-4F33-895F-DEB5A77B3959}">
          <p14:sldIdLst>
            <p14:sldId id="1033"/>
            <p14:sldId id="1036"/>
            <p14:sldId id="1038"/>
            <p14:sldId id="1039"/>
          </p14:sldIdLst>
        </p14:section>
        <p14:section name="Little's Law -2" id="{689124A5-3DBB-4DAE-8B4C-9B824EDBE21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8" userDrawn="1">
          <p15:clr>
            <a:srgbClr val="A4A3A4"/>
          </p15:clr>
        </p15:guide>
        <p15:guide id="2" pos="298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ef-Vaziri , Ardavan" initials="A,A" lastIdx="1" clrIdx="0">
    <p:extLst>
      <p:ext uri="{19B8F6BF-5375-455C-9EA6-DF929625EA0E}">
        <p15:presenceInfo xmlns:p15="http://schemas.microsoft.com/office/powerpoint/2012/main" userId="S::ardavan.asef-vaziri@csun.edu::6881700c-bd5e-4111-a757-cbc9491e8d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1581"/>
    <a:srgbClr val="A792EC"/>
    <a:srgbClr val="72659E"/>
    <a:srgbClr val="FF00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69" autoAdjust="0"/>
    <p:restoredTop sz="90482" autoAdjust="0"/>
  </p:normalViewPr>
  <p:slideViewPr>
    <p:cSldViewPr>
      <p:cViewPr varScale="1">
        <p:scale>
          <a:sx n="90" d="100"/>
          <a:sy n="90" d="100"/>
        </p:scale>
        <p:origin x="156" y="2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4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1" d="100"/>
        <a:sy n="61" d="100"/>
      </p:scale>
      <p:origin x="0" y="-5262"/>
    </p:cViewPr>
  </p:sorterViewPr>
  <p:notesViewPr>
    <p:cSldViewPr>
      <p:cViewPr varScale="1">
        <p:scale>
          <a:sx n="83" d="100"/>
          <a:sy n="83" d="100"/>
        </p:scale>
        <p:origin x="3816" y="60"/>
      </p:cViewPr>
      <p:guideLst>
        <p:guide orient="horz" pos="2218"/>
        <p:guide pos="298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4AF56A66-A16D-4DDE-BF06-390EB7CDF1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74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34975" y="711200"/>
            <a:ext cx="6234113" cy="35067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380" y="4458284"/>
            <a:ext cx="5209715" cy="4225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95" tIns="47598" rIns="95195" bIns="47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5A0BD41A-4BE2-453E-B10D-012B00A477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4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474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D1ADB7-8B40-49AB-9051-30971353298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763643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D1ADB7-8B40-49AB-9051-30971353298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076312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D1ADB7-8B40-49AB-9051-30971353298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695813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242201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 txBox="1">
            <a:spLocks noGrp="1"/>
          </p:cNvSpPr>
          <p:nvPr>
            <p:ph type="title"/>
          </p:nvPr>
        </p:nvSpPr>
        <p:spPr>
          <a:xfrm>
            <a:off x="609600" y="215372"/>
            <a:ext cx="10972800" cy="10972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400" b="1" i="0" u="none" strike="noStrike" cap="none">
                <a:solidFill>
                  <a:srgbClr val="007FA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26" name="Content Placeholder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5600" marR="0" lvl="0" indent="-255600" algn="l" rtl="0">
              <a:spcBef>
                <a:spcPts val="1500"/>
              </a:spcBef>
              <a:buClr>
                <a:srgbClr val="007FA3"/>
              </a:buClr>
              <a:buSzPct val="100000"/>
              <a:buFont typeface="Arial" panose="020B0604020202020204" pitchFamily="34" charset="0"/>
              <a:buChar char="•"/>
              <a:tabLst>
                <a:tab pos="176213" algn="l"/>
              </a:tabLst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283464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l" rtl="0">
              <a:spcBef>
                <a:spcPts val="600"/>
              </a:spcBef>
              <a:buClr>
                <a:srgbClr val="007FA3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IN" dirty="0"/>
          </a:p>
          <a:p>
            <a:pPr lvl="1"/>
            <a:endParaRPr lang="en-IN" dirty="0"/>
          </a:p>
          <a:p>
            <a:pPr lvl="2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7819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953351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184277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00230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22403296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403282938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0064" y="0"/>
            <a:ext cx="1219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120622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24112143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770428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buClr>
                <a:schemeClr val="tx2">
                  <a:lumMod val="50000"/>
                </a:schemeClr>
              </a:buClr>
              <a:buFont typeface="Wingdings" pitchFamily="2" charset="2"/>
              <a:buChar char="p"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buClr>
                <a:schemeClr val="tx2">
                  <a:lumMod val="50000"/>
                </a:schemeClr>
              </a:buClr>
              <a:buFont typeface="Wingdings" pitchFamily="2" charset="2"/>
              <a:buChar char="n"/>
              <a:defRPr>
                <a:solidFill>
                  <a:schemeClr val="tx2">
                    <a:lumMod val="50000"/>
                  </a:schemeClr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9602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5734" y="1520826"/>
            <a:ext cx="5450417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9351" y="1520826"/>
            <a:ext cx="5450416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666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304800" y="2889251"/>
            <a:ext cx="114808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54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103632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70250"/>
            <a:ext cx="85344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Supply Chain Management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3BAF09ED-607B-4E2E-B82A-E1213F58AD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2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12192000" cy="3886200"/>
          </a:xfrm>
          <a:prstGeom prst="rect">
            <a:avLst/>
          </a:prstGeom>
          <a:solidFill>
            <a:srgbClr val="007FA3"/>
          </a:solidFill>
          <a:ln w="25400" cap="flat" cmpd="sng">
            <a:solidFill>
              <a:srgbClr val="007FA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914400" y="762001"/>
            <a:ext cx="10363200" cy="28384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899584" y="3962400"/>
            <a:ext cx="10392833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60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25293" y="6172200"/>
            <a:ext cx="1146047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8447617" y="113072"/>
            <a:ext cx="28447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11292415" y="113072"/>
            <a:ext cx="735711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chemeClr val="lt1"/>
                </a:solidFill>
              </a:rPr>
              <a:pPr algn="r">
                <a:buSzPct val="25000"/>
              </a:pPr>
              <a:t>‹#›</a:t>
            </a:fld>
            <a:endParaRPr lang="en-US" sz="900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73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 +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8447617" y="113072"/>
            <a:ext cx="28447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11292415" y="113072"/>
            <a:ext cx="735711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chemeClr val="dk1"/>
                </a:solidFill>
              </a:rPr>
              <a:pPr algn="r">
                <a:buSzPct val="25000"/>
              </a:pPr>
              <a:t>‹#›</a:t>
            </a:fld>
            <a:endParaRPr lang="en-US" sz="9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05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0581" y="6550224"/>
            <a:ext cx="9558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Basic Models in Supply Chain Management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C44B36-7709-44F4-ADD7-4F4D66BCE20A}"/>
              </a:ext>
            </a:extLst>
          </p:cNvPr>
          <p:cNvSpPr/>
          <p:nvPr userDrawn="1"/>
        </p:nvSpPr>
        <p:spPr bwMode="auto">
          <a:xfrm>
            <a:off x="0" y="-7873"/>
            <a:ext cx="12192000" cy="589737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rgbClr val="A8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A80000"/>
              </a:highlight>
              <a:latin typeface="Verdana" pitchFamily="-112" charset="0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589738"/>
          </a:xfrm>
          <a:prstGeom prst="rect">
            <a:avLst/>
          </a:prstGeom>
          <a:noFill/>
          <a:ln w="9525">
            <a:solidFill>
              <a:srgbClr val="A5002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981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55" r:id="rId7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highlight>
            <a:srgbClr val="A80000"/>
          </a:highlight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Shape 15" descr="Pearson Logo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5480" y="6471923"/>
            <a:ext cx="1223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 Placeholder 5"/>
          <p:cNvSpPr txBox="1">
            <a:spLocks/>
          </p:cNvSpPr>
          <p:nvPr userDrawn="1"/>
        </p:nvSpPr>
        <p:spPr>
          <a:xfrm>
            <a:off x="3426348" y="6563562"/>
            <a:ext cx="8103551" cy="229382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55588" marR="0" lvl="0" indent="-2555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en-US" altLang="en-US" sz="1200" dirty="0">
                <a:solidFill>
                  <a:schemeClr val="tx1"/>
                </a:solidFill>
                <a:latin typeface="Verdana"/>
                <a:ea typeface="Verdana" panose="020B0604030504040204" pitchFamily="34" charset="0"/>
                <a:cs typeface="Verdana" panose="020B0604030504040204" pitchFamily="34" charset="0"/>
              </a:rPr>
              <a:t>Copyright © 2019, 2016, 2013 Pearson Education, Inc. All Rights Reserved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DBCB88-2D83-44C8-82C3-2F695F73B21D}"/>
              </a:ext>
            </a:extLst>
          </p:cNvPr>
          <p:cNvSpPr/>
          <p:nvPr userDrawn="1"/>
        </p:nvSpPr>
        <p:spPr>
          <a:xfrm>
            <a:off x="3373" y="0"/>
            <a:ext cx="60622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B444F90-AF4A-4472-8B1E-3AAFFB858493}"/>
              </a:ext>
            </a:extLst>
          </p:cNvPr>
          <p:cNvSpPr/>
          <p:nvPr userDrawn="1"/>
        </p:nvSpPr>
        <p:spPr>
          <a:xfrm>
            <a:off x="11582400" y="0"/>
            <a:ext cx="60622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E0E4B4-2A3A-4B38-ACC2-11C84A4B7D81}"/>
              </a:ext>
            </a:extLst>
          </p:cNvPr>
          <p:cNvCxnSpPr/>
          <p:nvPr userDrawn="1"/>
        </p:nvCxnSpPr>
        <p:spPr>
          <a:xfrm>
            <a:off x="0" y="914400"/>
            <a:ext cx="12188627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B88940-F6AF-4A5D-8D7A-39E171DF6B68}"/>
              </a:ext>
            </a:extLst>
          </p:cNvPr>
          <p:cNvCxnSpPr/>
          <p:nvPr userDrawn="1"/>
        </p:nvCxnSpPr>
        <p:spPr>
          <a:xfrm>
            <a:off x="3373" y="6324600"/>
            <a:ext cx="12188627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50">
            <a:extLst>
              <a:ext uri="{FF2B5EF4-FFF2-40B4-BE49-F238E27FC236}">
                <a16:creationId xmlns:a16="http://schemas.microsoft.com/office/drawing/2014/main" id="{D2321382-1636-4EB5-A73B-7A5CF3E0C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609600" y="1"/>
            <a:ext cx="12192000" cy="91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1519798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600" b="0" i="0" u="none" strike="noStrike" cap="none">
          <a:solidFill>
            <a:srgbClr val="3C1581"/>
          </a:solidFill>
          <a:latin typeface="Impact" panose="020B0806030902050204" pitchFamily="34" charset="0"/>
          <a:ea typeface="Impact" panose="020B0806030902050204" pitchFamily="34" charset="0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255588" marR="0" lvl="0" indent="-25558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Process Flow Analysis, Time to Degree Computations,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Asef-Vaziri,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Systems &amp; Operations Management.</a:t>
            </a:r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969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1.xml"/><Relationship Id="rId1" Type="http://schemas.openxmlformats.org/officeDocument/2006/relationships/video" Target="https://www.youtube.com/embed/6RRp73I7L7c?feature=oembed" TargetMode="External"/><Relationship Id="rId6" Type="http://schemas.openxmlformats.org/officeDocument/2006/relationships/hyperlink" Target="https://youtu.be/6RRp73I7L7c" TargetMode="External"/><Relationship Id="rId5" Type="http://schemas.openxmlformats.org/officeDocument/2006/relationships/image" Target="../media/image4.jpe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5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.xlsx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6.emf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Excel_Worksheet1.xlsx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BFFBFC5-6B4B-4644-A588-99BDAC3BC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769103"/>
            <a:ext cx="2543864" cy="298698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A8C7EDD-C735-4FC0-A219-56F77FD5B9B2}"/>
              </a:ext>
            </a:extLst>
          </p:cNvPr>
          <p:cNvSpPr/>
          <p:nvPr/>
        </p:nvSpPr>
        <p:spPr>
          <a:xfrm>
            <a:off x="2696264" y="5457536"/>
            <a:ext cx="883375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800" b="1" i="1" kern="0" dirty="0">
                <a:solidFill>
                  <a:schemeClr val="bg1"/>
                </a:solidFill>
                <a:latin typeface="Book Antiqua" panose="02040602050305030304" pitchFamily="18" charset="0"/>
                <a:cs typeface="Tahoma" pitchFamily="34" charset="0"/>
              </a:rPr>
              <a:t>Parts of the slides of this lecture that were prepared over my teaching lifetime based on the material that I have learned &amp; benefited from this book ends here.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4505F18-BEB3-4BA5-91E5-57258FDE8FBC}"/>
              </a:ext>
            </a:extLst>
          </p:cNvPr>
          <p:cNvSpPr/>
          <p:nvPr/>
        </p:nvSpPr>
        <p:spPr>
          <a:xfrm>
            <a:off x="0" y="0"/>
            <a:ext cx="1219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Process Flow Analysis</a:t>
            </a:r>
          </a:p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One Example on the Little’s Law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5729E0-62BD-42A9-8F43-DD24559DF863}"/>
              </a:ext>
            </a:extLst>
          </p:cNvPr>
          <p:cNvSpPr/>
          <p:nvPr/>
        </p:nvSpPr>
        <p:spPr>
          <a:xfrm>
            <a:off x="3009900" y="2352555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600" b="1" i="1" kern="0" dirty="0">
                <a:solidFill>
                  <a:schemeClr val="bg1"/>
                </a:solidFill>
                <a:latin typeface="Book Antiqua" panose="02040602050305030304" pitchFamily="18" charset="0"/>
                <a:cs typeface="Tahoma" pitchFamily="34" charset="0"/>
              </a:rPr>
              <a:t>Eyes must be washed; to see things differently. </a:t>
            </a: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600" b="1" i="1" kern="0" dirty="0">
                <a:solidFill>
                  <a:schemeClr val="bg1"/>
                </a:solidFill>
                <a:latin typeface="Book Antiqua" panose="02040602050305030304" pitchFamily="18" charset="0"/>
                <a:cs typeface="Tahoma" pitchFamily="34" charset="0"/>
              </a:rPr>
              <a:t>Sohrab Sepehri, Persian Poet, 1928 – 1980.</a:t>
            </a:r>
          </a:p>
        </p:txBody>
      </p:sp>
    </p:spTree>
    <p:extLst>
      <p:ext uri="{BB962C8B-B14F-4D97-AF65-F5344CB8AC3E}">
        <p14:creationId xmlns:p14="http://schemas.microsoft.com/office/powerpoint/2010/main" val="269766755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Online Media 1" title="Little's Law 2-Stations-2-Buffers">
            <a:hlinkClick r:id="" action="ppaction://media"/>
            <a:extLst>
              <a:ext uri="{FF2B5EF4-FFF2-40B4-BE49-F238E27FC236}">
                <a16:creationId xmlns:a16="http://schemas.microsoft.com/office/drawing/2014/main" id="{6314F635-5239-47D3-B182-E186F5064BF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685800" y="609598"/>
            <a:ext cx="10439400" cy="5898260"/>
          </a:xfrm>
          <a:prstGeom prst="rect">
            <a:avLst/>
          </a:prstGeom>
        </p:spPr>
      </p:pic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4883" y="0"/>
            <a:ext cx="12122233" cy="609598"/>
          </a:xfrm>
          <a:ln>
            <a:noFill/>
          </a:ln>
        </p:spPr>
        <p:txBody>
          <a:bodyPr/>
          <a:lstStyle/>
          <a:p>
            <a:pPr eaLnBrk="1" hangingPunct="1"/>
            <a:r>
              <a:rPr lang="en-US" dirty="0"/>
              <a:t>Practice. Compute the Flow Time (8 mins)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62E94B3-16D6-493C-9183-D84A3FABE631}"/>
              </a:ext>
            </a:extLst>
          </p:cNvPr>
          <p:cNvSpPr txBox="1"/>
          <p:nvPr/>
        </p:nvSpPr>
        <p:spPr>
          <a:xfrm>
            <a:off x="7086600" y="77332"/>
            <a:ext cx="46478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https://youtu.be/6RRp73I7L7c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SMARTInkShape-10">
            <a:extLst>
              <a:ext uri="{FF2B5EF4-FFF2-40B4-BE49-F238E27FC236}">
                <a16:creationId xmlns:a16="http://schemas.microsoft.com/office/drawing/2014/main" id="{3B14754D-026D-4B0D-B556-F3E29363FEEB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8191884" y="3642687"/>
            <a:ext cx="77" cy="4852"/>
          </a:xfrm>
          <a:custGeom>
            <a:avLst/>
            <a:gdLst/>
            <a:ahLst/>
            <a:cxnLst/>
            <a:rect l="0" t="0" r="0" b="0"/>
            <a:pathLst>
              <a:path w="77" h="4852">
                <a:moveTo>
                  <a:pt x="76" y="0"/>
                </a:moveTo>
                <a:lnTo>
                  <a:pt x="76" y="0"/>
                </a:lnTo>
                <a:lnTo>
                  <a:pt x="0" y="4851"/>
                </a:ln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9420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39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A111F69-14D1-42F1-BF2E-B728518AA0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246007"/>
              </p:ext>
            </p:extLst>
          </p:nvPr>
        </p:nvGraphicFramePr>
        <p:xfrm>
          <a:off x="896500" y="3160401"/>
          <a:ext cx="6132576" cy="33165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Worksheet" r:id="rId6" imgW="4667161" imgH="2524027" progId="Excel.Sheet.12">
                  <p:embed/>
                </p:oleObj>
              </mc:Choice>
              <mc:Fallback>
                <p:oleObj name="Worksheet" r:id="rId6" imgW="4667161" imgH="252402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96500" y="3160401"/>
                        <a:ext cx="6132576" cy="33165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-6442" y="0"/>
            <a:ext cx="12122233" cy="609598"/>
          </a:xfrm>
          <a:ln>
            <a:noFill/>
          </a:ln>
        </p:spPr>
        <p:txBody>
          <a:bodyPr/>
          <a:lstStyle/>
          <a:p>
            <a:pPr eaLnBrk="1" hangingPunct="1"/>
            <a:r>
              <a:rPr lang="en-US" dirty="0"/>
              <a:t>Practice. Compute the Flow Time </a:t>
            </a: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4248200" y="1820473"/>
            <a:ext cx="811441" cy="646331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 dirty="0">
              <a:latin typeface="Book Antiqua" pitchFamily="18" charset="0"/>
            </a:endParaRPr>
          </a:p>
          <a:p>
            <a:pPr algn="ctr"/>
            <a:r>
              <a:rPr lang="en-US" dirty="0">
                <a:latin typeface="Book Antiqua" pitchFamily="18" charset="0"/>
              </a:rPr>
              <a:t>T = 12</a:t>
            </a:r>
          </a:p>
        </p:txBody>
      </p:sp>
      <p:sp>
        <p:nvSpPr>
          <p:cNvPr id="14347" name="Line 10"/>
          <p:cNvSpPr>
            <a:spLocks noChangeShapeType="1"/>
          </p:cNvSpPr>
          <p:nvPr/>
        </p:nvSpPr>
        <p:spPr bwMode="auto">
          <a:xfrm>
            <a:off x="1939751" y="2117504"/>
            <a:ext cx="45976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4348" name="Text Box 11"/>
          <p:cNvSpPr txBox="1">
            <a:spLocks noChangeArrowheads="1"/>
          </p:cNvSpPr>
          <p:nvPr/>
        </p:nvSpPr>
        <p:spPr bwMode="auto">
          <a:xfrm>
            <a:off x="1012070" y="1958540"/>
            <a:ext cx="838691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30 /hr</a:t>
            </a:r>
          </a:p>
        </p:txBody>
      </p:sp>
      <p:sp>
        <p:nvSpPr>
          <p:cNvPr id="14353" name="Text Box 16"/>
          <p:cNvSpPr txBox="1">
            <a:spLocks noChangeArrowheads="1"/>
          </p:cNvSpPr>
          <p:nvPr/>
        </p:nvSpPr>
        <p:spPr bwMode="auto">
          <a:xfrm>
            <a:off x="5054389" y="962516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ook Antiqua" pitchFamily="18" charset="0"/>
              </a:rPr>
              <a:t>80%</a:t>
            </a:r>
          </a:p>
        </p:txBody>
      </p:sp>
      <p:sp>
        <p:nvSpPr>
          <p:cNvPr id="34" name="Line 12">
            <a:extLst>
              <a:ext uri="{FF2B5EF4-FFF2-40B4-BE49-F238E27FC236}">
                <a16:creationId xmlns:a16="http://schemas.microsoft.com/office/drawing/2014/main" id="{A1A7E8B3-C5D0-4FBD-B2DE-1E309CB89F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75882" y="990600"/>
            <a:ext cx="0" cy="86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50" name="Line 10">
            <a:extLst>
              <a:ext uri="{FF2B5EF4-FFF2-40B4-BE49-F238E27FC236}">
                <a16:creationId xmlns:a16="http://schemas.microsoft.com/office/drawing/2014/main" id="{4CA91015-445A-4980-B017-4F4E16D1BF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216115" y="1863706"/>
            <a:ext cx="45976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19E9D7C3-5045-49FA-A193-447010B8788F}"/>
              </a:ext>
            </a:extLst>
          </p:cNvPr>
          <p:cNvSpPr/>
          <p:nvPr/>
        </p:nvSpPr>
        <p:spPr bwMode="auto">
          <a:xfrm>
            <a:off x="2340988" y="1711996"/>
            <a:ext cx="1365134" cy="733663"/>
          </a:xfrm>
          <a:prstGeom prst="triangl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Book Antiqua" pitchFamily="18" charset="0"/>
              </a:rPr>
              <a:t>I = 8</a:t>
            </a:r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84570833-445D-4EF1-8D44-52D124A5BFD0}"/>
              </a:ext>
            </a:extLst>
          </p:cNvPr>
          <p:cNvSpPr/>
          <p:nvPr/>
        </p:nvSpPr>
        <p:spPr bwMode="auto">
          <a:xfrm>
            <a:off x="5606643" y="1776375"/>
            <a:ext cx="1365134" cy="733663"/>
          </a:xfrm>
          <a:prstGeom prst="triangl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Book Antiqua" pitchFamily="18" charset="0"/>
              </a:rPr>
              <a:t>I = 5</a:t>
            </a:r>
          </a:p>
        </p:txBody>
      </p:sp>
      <p:sp>
        <p:nvSpPr>
          <p:cNvPr id="31" name="Text Box 3">
            <a:extLst>
              <a:ext uri="{FF2B5EF4-FFF2-40B4-BE49-F238E27FC236}">
                <a16:creationId xmlns:a16="http://schemas.microsoft.com/office/drawing/2014/main" id="{70A069B4-6CE2-492A-A151-11723D7F2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863707"/>
            <a:ext cx="811441" cy="646331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 dirty="0">
              <a:latin typeface="Book Antiqua" pitchFamily="18" charset="0"/>
            </a:endParaRPr>
          </a:p>
          <a:p>
            <a:pPr algn="ctr"/>
            <a:r>
              <a:rPr lang="en-US" dirty="0">
                <a:latin typeface="Book Antiqua" pitchFamily="18" charset="0"/>
              </a:rPr>
              <a:t>T = 25</a:t>
            </a:r>
          </a:p>
        </p:txBody>
      </p:sp>
      <p:sp>
        <p:nvSpPr>
          <p:cNvPr id="32" name="Line 10">
            <a:extLst>
              <a:ext uri="{FF2B5EF4-FFF2-40B4-BE49-F238E27FC236}">
                <a16:creationId xmlns:a16="http://schemas.microsoft.com/office/drawing/2014/main" id="{003756F4-9402-47FD-99F6-67F737497827}"/>
              </a:ext>
            </a:extLst>
          </p:cNvPr>
          <p:cNvSpPr>
            <a:spLocks noChangeShapeType="1"/>
          </p:cNvSpPr>
          <p:nvPr/>
        </p:nvSpPr>
        <p:spPr bwMode="auto">
          <a:xfrm>
            <a:off x="3630611" y="2117504"/>
            <a:ext cx="45976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54" name="Line 10">
            <a:extLst>
              <a:ext uri="{FF2B5EF4-FFF2-40B4-BE49-F238E27FC236}">
                <a16:creationId xmlns:a16="http://schemas.microsoft.com/office/drawing/2014/main" id="{9FB8FE13-288D-4D58-BCCC-8BC6A0CB89C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2319" y="2176385"/>
            <a:ext cx="45976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55" name="Line 10">
            <a:extLst>
              <a:ext uri="{FF2B5EF4-FFF2-40B4-BE49-F238E27FC236}">
                <a16:creationId xmlns:a16="http://schemas.microsoft.com/office/drawing/2014/main" id="{CE665961-5E4B-48E7-8CA7-BEC64F067E77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0516" y="2186871"/>
            <a:ext cx="45976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56" name="Line 10">
            <a:extLst>
              <a:ext uri="{FF2B5EF4-FFF2-40B4-BE49-F238E27FC236}">
                <a16:creationId xmlns:a16="http://schemas.microsoft.com/office/drawing/2014/main" id="{F2C73C0A-222E-485A-B917-64D0CB3785FB}"/>
              </a:ext>
            </a:extLst>
          </p:cNvPr>
          <p:cNvSpPr>
            <a:spLocks noChangeShapeType="1"/>
          </p:cNvSpPr>
          <p:nvPr/>
        </p:nvSpPr>
        <p:spPr bwMode="auto">
          <a:xfrm>
            <a:off x="8672499" y="2176385"/>
            <a:ext cx="45976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7" name="Text Box 11">
            <a:extLst>
              <a:ext uri="{FF2B5EF4-FFF2-40B4-BE49-F238E27FC236}">
                <a16:creationId xmlns:a16="http://schemas.microsoft.com/office/drawing/2014/main" id="{561CFBB1-D218-4D59-9467-8F2594367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3394" y="2618364"/>
            <a:ext cx="227419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Book Antiqua" pitchFamily="18" charset="0"/>
              </a:rPr>
              <a:t>Standard Products</a:t>
            </a:r>
          </a:p>
        </p:txBody>
      </p:sp>
      <p:sp>
        <p:nvSpPr>
          <p:cNvPr id="19" name="Text Box 11">
            <a:extLst>
              <a:ext uri="{FF2B5EF4-FFF2-40B4-BE49-F238E27FC236}">
                <a16:creationId xmlns:a16="http://schemas.microsoft.com/office/drawing/2014/main" id="{F7A9FC2C-33CD-42E7-AAAE-F74A6795C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4674" y="2618364"/>
            <a:ext cx="273146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Book Antiqua" pitchFamily="18" charset="0"/>
              </a:rPr>
              <a:t>Customized Products</a:t>
            </a:r>
          </a:p>
        </p:txBody>
      </p:sp>
      <p:sp>
        <p:nvSpPr>
          <p:cNvPr id="6" name="SMARTInkShape-3">
            <a:extLst>
              <a:ext uri="{FF2B5EF4-FFF2-40B4-BE49-F238E27FC236}">
                <a16:creationId xmlns:a16="http://schemas.microsoft.com/office/drawing/2014/main" id="{6BF8990A-0407-4CDF-98D1-AA9C3E5DF06A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8191884" y="3642687"/>
            <a:ext cx="77" cy="4852"/>
          </a:xfrm>
          <a:custGeom>
            <a:avLst/>
            <a:gdLst/>
            <a:ahLst/>
            <a:cxnLst/>
            <a:rect l="0" t="0" r="0" b="0"/>
            <a:pathLst>
              <a:path w="77" h="4852">
                <a:moveTo>
                  <a:pt x="76" y="0"/>
                </a:moveTo>
                <a:lnTo>
                  <a:pt x="76" y="0"/>
                </a:lnTo>
                <a:lnTo>
                  <a:pt x="0" y="4851"/>
                </a:ln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8" name="SMARTInkShape-4">
            <a:extLst>
              <a:ext uri="{FF2B5EF4-FFF2-40B4-BE49-F238E27FC236}">
                <a16:creationId xmlns:a16="http://schemas.microsoft.com/office/drawing/2014/main" id="{C840B726-A748-4962-8F8A-9291403DBF7F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1203874" y="2218327"/>
            <a:ext cx="35408" cy="64175"/>
          </a:xfrm>
          <a:custGeom>
            <a:avLst/>
            <a:gdLst/>
            <a:ahLst/>
            <a:cxnLst/>
            <a:rect l="0" t="0" r="0" b="0"/>
            <a:pathLst>
              <a:path w="35408" h="64175">
                <a:moveTo>
                  <a:pt x="11342" y="64174"/>
                </a:moveTo>
                <a:lnTo>
                  <a:pt x="11342" y="64174"/>
                </a:lnTo>
                <a:lnTo>
                  <a:pt x="10431" y="60340"/>
                </a:lnTo>
                <a:lnTo>
                  <a:pt x="422" y="32815"/>
                </a:lnTo>
                <a:lnTo>
                  <a:pt x="0" y="23723"/>
                </a:lnTo>
                <a:lnTo>
                  <a:pt x="2164" y="15684"/>
                </a:lnTo>
                <a:lnTo>
                  <a:pt x="5478" y="9759"/>
                </a:lnTo>
                <a:lnTo>
                  <a:pt x="13066" y="4775"/>
                </a:lnTo>
                <a:lnTo>
                  <a:pt x="23494" y="913"/>
                </a:lnTo>
                <a:lnTo>
                  <a:pt x="35407" y="0"/>
                </a:lnTo>
              </a:path>
            </a:pathLst>
          </a:cu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66396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A111F69-14D1-42F1-BF2E-B728518AA0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96500" y="3160401"/>
          <a:ext cx="6132576" cy="33165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Worksheet" r:id="rId6" imgW="4667161" imgH="2524027" progId="Excel.Sheet.12">
                  <p:embed/>
                </p:oleObj>
              </mc:Choice>
              <mc:Fallback>
                <p:oleObj name="Worksheet" r:id="rId6" imgW="4667161" imgH="2524027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FA111F69-14D1-42F1-BF2E-B728518AA0F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96500" y="3160401"/>
                        <a:ext cx="6132576" cy="33165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-6442" y="0"/>
            <a:ext cx="12122233" cy="609598"/>
          </a:xfrm>
          <a:ln>
            <a:noFill/>
          </a:ln>
        </p:spPr>
        <p:txBody>
          <a:bodyPr/>
          <a:lstStyle/>
          <a:p>
            <a:pPr eaLnBrk="1" hangingPunct="1"/>
            <a:r>
              <a:rPr lang="en-US" dirty="0"/>
              <a:t>Practice. Compute the Flow Time </a:t>
            </a: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4248200" y="1820473"/>
            <a:ext cx="811441" cy="646331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 dirty="0">
              <a:latin typeface="Book Antiqua" pitchFamily="18" charset="0"/>
            </a:endParaRPr>
          </a:p>
          <a:p>
            <a:pPr algn="ctr"/>
            <a:r>
              <a:rPr lang="en-US" dirty="0">
                <a:latin typeface="Book Antiqua" pitchFamily="18" charset="0"/>
              </a:rPr>
              <a:t>T = 12</a:t>
            </a:r>
          </a:p>
        </p:txBody>
      </p:sp>
      <p:sp>
        <p:nvSpPr>
          <p:cNvPr id="14347" name="Line 10"/>
          <p:cNvSpPr>
            <a:spLocks noChangeShapeType="1"/>
          </p:cNvSpPr>
          <p:nvPr/>
        </p:nvSpPr>
        <p:spPr bwMode="auto">
          <a:xfrm>
            <a:off x="1939751" y="2117504"/>
            <a:ext cx="45976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4348" name="Text Box 11"/>
          <p:cNvSpPr txBox="1">
            <a:spLocks noChangeArrowheads="1"/>
          </p:cNvSpPr>
          <p:nvPr/>
        </p:nvSpPr>
        <p:spPr bwMode="auto">
          <a:xfrm>
            <a:off x="1012070" y="1958540"/>
            <a:ext cx="838691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30 /hr</a:t>
            </a:r>
          </a:p>
        </p:txBody>
      </p:sp>
      <p:sp>
        <p:nvSpPr>
          <p:cNvPr id="14353" name="Text Box 16"/>
          <p:cNvSpPr txBox="1">
            <a:spLocks noChangeArrowheads="1"/>
          </p:cNvSpPr>
          <p:nvPr/>
        </p:nvSpPr>
        <p:spPr bwMode="auto">
          <a:xfrm>
            <a:off x="5054389" y="962516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ook Antiqua" pitchFamily="18" charset="0"/>
              </a:rPr>
              <a:t>80%</a:t>
            </a:r>
          </a:p>
        </p:txBody>
      </p:sp>
      <p:sp>
        <p:nvSpPr>
          <p:cNvPr id="34" name="Line 12">
            <a:extLst>
              <a:ext uri="{FF2B5EF4-FFF2-40B4-BE49-F238E27FC236}">
                <a16:creationId xmlns:a16="http://schemas.microsoft.com/office/drawing/2014/main" id="{A1A7E8B3-C5D0-4FBD-B2DE-1E309CB89F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75882" y="990600"/>
            <a:ext cx="0" cy="86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50" name="Line 10">
            <a:extLst>
              <a:ext uri="{FF2B5EF4-FFF2-40B4-BE49-F238E27FC236}">
                <a16:creationId xmlns:a16="http://schemas.microsoft.com/office/drawing/2014/main" id="{4CA91015-445A-4980-B017-4F4E16D1BF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216115" y="1863706"/>
            <a:ext cx="45976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19E9D7C3-5045-49FA-A193-447010B8788F}"/>
              </a:ext>
            </a:extLst>
          </p:cNvPr>
          <p:cNvSpPr/>
          <p:nvPr/>
        </p:nvSpPr>
        <p:spPr bwMode="auto">
          <a:xfrm>
            <a:off x="2340988" y="1711996"/>
            <a:ext cx="1365134" cy="733663"/>
          </a:xfrm>
          <a:prstGeom prst="triangl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Book Antiqua" pitchFamily="18" charset="0"/>
              </a:rPr>
              <a:t>I = 8</a:t>
            </a:r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84570833-445D-4EF1-8D44-52D124A5BFD0}"/>
              </a:ext>
            </a:extLst>
          </p:cNvPr>
          <p:cNvSpPr/>
          <p:nvPr/>
        </p:nvSpPr>
        <p:spPr bwMode="auto">
          <a:xfrm>
            <a:off x="5606643" y="1776375"/>
            <a:ext cx="1365134" cy="733663"/>
          </a:xfrm>
          <a:prstGeom prst="triangle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Book Antiqua" pitchFamily="18" charset="0"/>
              </a:rPr>
              <a:t>I = 5</a:t>
            </a:r>
          </a:p>
        </p:txBody>
      </p:sp>
      <p:sp>
        <p:nvSpPr>
          <p:cNvPr id="31" name="Text Box 3">
            <a:extLst>
              <a:ext uri="{FF2B5EF4-FFF2-40B4-BE49-F238E27FC236}">
                <a16:creationId xmlns:a16="http://schemas.microsoft.com/office/drawing/2014/main" id="{70A069B4-6CE2-492A-A151-11723D7F2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863707"/>
            <a:ext cx="811441" cy="646331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 dirty="0">
              <a:latin typeface="Book Antiqua" pitchFamily="18" charset="0"/>
            </a:endParaRPr>
          </a:p>
          <a:p>
            <a:pPr algn="ctr"/>
            <a:r>
              <a:rPr lang="en-US" dirty="0">
                <a:latin typeface="Book Antiqua" pitchFamily="18" charset="0"/>
              </a:rPr>
              <a:t>T = 25</a:t>
            </a:r>
          </a:p>
        </p:txBody>
      </p:sp>
      <p:sp>
        <p:nvSpPr>
          <p:cNvPr id="32" name="Line 10">
            <a:extLst>
              <a:ext uri="{FF2B5EF4-FFF2-40B4-BE49-F238E27FC236}">
                <a16:creationId xmlns:a16="http://schemas.microsoft.com/office/drawing/2014/main" id="{003756F4-9402-47FD-99F6-67F737497827}"/>
              </a:ext>
            </a:extLst>
          </p:cNvPr>
          <p:cNvSpPr>
            <a:spLocks noChangeShapeType="1"/>
          </p:cNvSpPr>
          <p:nvPr/>
        </p:nvSpPr>
        <p:spPr bwMode="auto">
          <a:xfrm>
            <a:off x="3630611" y="2117504"/>
            <a:ext cx="45976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54" name="Line 10">
            <a:extLst>
              <a:ext uri="{FF2B5EF4-FFF2-40B4-BE49-F238E27FC236}">
                <a16:creationId xmlns:a16="http://schemas.microsoft.com/office/drawing/2014/main" id="{9FB8FE13-288D-4D58-BCCC-8BC6A0CB89C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2319" y="2176385"/>
            <a:ext cx="45976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55" name="Line 10">
            <a:extLst>
              <a:ext uri="{FF2B5EF4-FFF2-40B4-BE49-F238E27FC236}">
                <a16:creationId xmlns:a16="http://schemas.microsoft.com/office/drawing/2014/main" id="{CE665961-5E4B-48E7-8CA7-BEC64F067E77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0516" y="2186871"/>
            <a:ext cx="45976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56" name="Line 10">
            <a:extLst>
              <a:ext uri="{FF2B5EF4-FFF2-40B4-BE49-F238E27FC236}">
                <a16:creationId xmlns:a16="http://schemas.microsoft.com/office/drawing/2014/main" id="{F2C73C0A-222E-485A-B917-64D0CB3785FB}"/>
              </a:ext>
            </a:extLst>
          </p:cNvPr>
          <p:cNvSpPr>
            <a:spLocks noChangeShapeType="1"/>
          </p:cNvSpPr>
          <p:nvPr/>
        </p:nvSpPr>
        <p:spPr bwMode="auto">
          <a:xfrm>
            <a:off x="8672499" y="2176385"/>
            <a:ext cx="45976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7" name="Text Box 11">
            <a:extLst>
              <a:ext uri="{FF2B5EF4-FFF2-40B4-BE49-F238E27FC236}">
                <a16:creationId xmlns:a16="http://schemas.microsoft.com/office/drawing/2014/main" id="{561CFBB1-D218-4D59-9467-8F2594367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3394" y="2618364"/>
            <a:ext cx="227419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Book Antiqua" pitchFamily="18" charset="0"/>
              </a:rPr>
              <a:t>Standard Products</a:t>
            </a:r>
          </a:p>
        </p:txBody>
      </p:sp>
      <p:sp>
        <p:nvSpPr>
          <p:cNvPr id="19" name="Text Box 11">
            <a:extLst>
              <a:ext uri="{FF2B5EF4-FFF2-40B4-BE49-F238E27FC236}">
                <a16:creationId xmlns:a16="http://schemas.microsoft.com/office/drawing/2014/main" id="{F7A9FC2C-33CD-42E7-AAAE-F74A6795C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4674" y="2618364"/>
            <a:ext cx="2731465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Book Antiqua" pitchFamily="18" charset="0"/>
              </a:rPr>
              <a:t>Customized Products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1EA8D9E-36BB-44C1-A254-1698D40E573D}"/>
              </a:ext>
            </a:extLst>
          </p:cNvPr>
          <p:cNvSpPr/>
          <p:nvPr/>
        </p:nvSpPr>
        <p:spPr bwMode="auto">
          <a:xfrm>
            <a:off x="3175259" y="3721095"/>
            <a:ext cx="464140" cy="109515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B92BC4A-6D10-4019-9131-95899113E773}"/>
              </a:ext>
            </a:extLst>
          </p:cNvPr>
          <p:cNvSpPr/>
          <p:nvPr/>
        </p:nvSpPr>
        <p:spPr bwMode="auto">
          <a:xfrm>
            <a:off x="3986040" y="3709964"/>
            <a:ext cx="457200" cy="1095152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B77D541-2B9B-4495-A185-712212364930}"/>
              </a:ext>
            </a:extLst>
          </p:cNvPr>
          <p:cNvSpPr/>
          <p:nvPr/>
        </p:nvSpPr>
        <p:spPr bwMode="auto">
          <a:xfrm>
            <a:off x="4789881" y="3989839"/>
            <a:ext cx="457200" cy="258787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35CFD52-C4B4-4896-AFDB-2F67BCAE0F84}"/>
              </a:ext>
            </a:extLst>
          </p:cNvPr>
          <p:cNvSpPr/>
          <p:nvPr/>
        </p:nvSpPr>
        <p:spPr bwMode="auto">
          <a:xfrm>
            <a:off x="4800600" y="4546329"/>
            <a:ext cx="457200" cy="258787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B94E41F-76D9-4968-A32C-A22EB667B2A3}"/>
              </a:ext>
            </a:extLst>
          </p:cNvPr>
          <p:cNvSpPr/>
          <p:nvPr/>
        </p:nvSpPr>
        <p:spPr bwMode="auto">
          <a:xfrm>
            <a:off x="5597474" y="3717432"/>
            <a:ext cx="457200" cy="258787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6C8181F-3749-42D8-9E1C-BAAD140886FC}"/>
              </a:ext>
            </a:extLst>
          </p:cNvPr>
          <p:cNvSpPr/>
          <p:nvPr/>
        </p:nvSpPr>
        <p:spPr bwMode="auto">
          <a:xfrm>
            <a:off x="5606643" y="4273885"/>
            <a:ext cx="457200" cy="258787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6" name="SMARTInkShape-3">
            <a:extLst>
              <a:ext uri="{FF2B5EF4-FFF2-40B4-BE49-F238E27FC236}">
                <a16:creationId xmlns:a16="http://schemas.microsoft.com/office/drawing/2014/main" id="{6BF8990A-0407-4CDF-98D1-AA9C3E5DF06A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8191884" y="3642687"/>
            <a:ext cx="77" cy="4852"/>
          </a:xfrm>
          <a:custGeom>
            <a:avLst/>
            <a:gdLst/>
            <a:ahLst/>
            <a:cxnLst/>
            <a:rect l="0" t="0" r="0" b="0"/>
            <a:pathLst>
              <a:path w="77" h="4852">
                <a:moveTo>
                  <a:pt x="76" y="0"/>
                </a:moveTo>
                <a:lnTo>
                  <a:pt x="76" y="0"/>
                </a:lnTo>
                <a:lnTo>
                  <a:pt x="0" y="4851"/>
                </a:ln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8" name="SMARTInkShape-4">
            <a:extLst>
              <a:ext uri="{FF2B5EF4-FFF2-40B4-BE49-F238E27FC236}">
                <a16:creationId xmlns:a16="http://schemas.microsoft.com/office/drawing/2014/main" id="{C840B726-A748-4962-8F8A-9291403DBF7F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1203874" y="2218327"/>
            <a:ext cx="35408" cy="64175"/>
          </a:xfrm>
          <a:custGeom>
            <a:avLst/>
            <a:gdLst/>
            <a:ahLst/>
            <a:cxnLst/>
            <a:rect l="0" t="0" r="0" b="0"/>
            <a:pathLst>
              <a:path w="35408" h="64175">
                <a:moveTo>
                  <a:pt x="11342" y="64174"/>
                </a:moveTo>
                <a:lnTo>
                  <a:pt x="11342" y="64174"/>
                </a:lnTo>
                <a:lnTo>
                  <a:pt x="10431" y="60340"/>
                </a:lnTo>
                <a:lnTo>
                  <a:pt x="422" y="32815"/>
                </a:lnTo>
                <a:lnTo>
                  <a:pt x="0" y="23723"/>
                </a:lnTo>
                <a:lnTo>
                  <a:pt x="2164" y="15684"/>
                </a:lnTo>
                <a:lnTo>
                  <a:pt x="5478" y="9759"/>
                </a:lnTo>
                <a:lnTo>
                  <a:pt x="13066" y="4775"/>
                </a:lnTo>
                <a:lnTo>
                  <a:pt x="23494" y="913"/>
                </a:lnTo>
                <a:lnTo>
                  <a:pt x="35407" y="0"/>
                </a:lnTo>
              </a:path>
            </a:pathLst>
          </a:cu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2119DED-307A-45A1-BCFB-8626994440B6}"/>
              </a:ext>
            </a:extLst>
          </p:cNvPr>
          <p:cNvSpPr/>
          <p:nvPr/>
        </p:nvSpPr>
        <p:spPr bwMode="auto">
          <a:xfrm>
            <a:off x="2285099" y="5105400"/>
            <a:ext cx="464140" cy="533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E2832BA-8F73-4319-BB2A-AC59EF84D52E}"/>
              </a:ext>
            </a:extLst>
          </p:cNvPr>
          <p:cNvSpPr/>
          <p:nvPr/>
        </p:nvSpPr>
        <p:spPr bwMode="auto">
          <a:xfrm>
            <a:off x="3166471" y="5105400"/>
            <a:ext cx="464140" cy="533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333040C-D4C4-48E2-8BA0-82B8EA9BB654}"/>
              </a:ext>
            </a:extLst>
          </p:cNvPr>
          <p:cNvSpPr/>
          <p:nvPr/>
        </p:nvSpPr>
        <p:spPr bwMode="auto">
          <a:xfrm>
            <a:off x="2285097" y="5638800"/>
            <a:ext cx="464141" cy="258787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34B675F-BC87-45AD-BFC0-106A91C6B351}"/>
              </a:ext>
            </a:extLst>
          </p:cNvPr>
          <p:cNvSpPr/>
          <p:nvPr/>
        </p:nvSpPr>
        <p:spPr bwMode="auto">
          <a:xfrm>
            <a:off x="5607278" y="5655988"/>
            <a:ext cx="464141" cy="258787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7806BD3-6E59-4263-A545-4BA9F1A8E366}"/>
              </a:ext>
            </a:extLst>
          </p:cNvPr>
          <p:cNvSpPr/>
          <p:nvPr/>
        </p:nvSpPr>
        <p:spPr bwMode="auto">
          <a:xfrm>
            <a:off x="5500398" y="6193599"/>
            <a:ext cx="661969" cy="258787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1615E49-AC16-4195-833F-5EA95DA9E759}"/>
              </a:ext>
            </a:extLst>
          </p:cNvPr>
          <p:cNvSpPr/>
          <p:nvPr/>
        </p:nvSpPr>
        <p:spPr bwMode="auto">
          <a:xfrm>
            <a:off x="6346207" y="6208379"/>
            <a:ext cx="464141" cy="258787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2F0AE9F-3619-40CE-9090-374134390D50}"/>
              </a:ext>
            </a:extLst>
          </p:cNvPr>
          <p:cNvSpPr/>
          <p:nvPr/>
        </p:nvSpPr>
        <p:spPr bwMode="auto">
          <a:xfrm>
            <a:off x="2053026" y="5915147"/>
            <a:ext cx="918774" cy="258787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50B6CA5-B439-446F-8D52-F4D4AEDE2C28}"/>
              </a:ext>
            </a:extLst>
          </p:cNvPr>
          <p:cNvSpPr/>
          <p:nvPr/>
        </p:nvSpPr>
        <p:spPr bwMode="auto">
          <a:xfrm>
            <a:off x="2323396" y="3717432"/>
            <a:ext cx="464140" cy="109515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E347980-E8C4-454A-B5BA-3486754BB17C}"/>
              </a:ext>
            </a:extLst>
          </p:cNvPr>
          <p:cNvSpPr/>
          <p:nvPr/>
        </p:nvSpPr>
        <p:spPr bwMode="auto">
          <a:xfrm>
            <a:off x="5605132" y="5913413"/>
            <a:ext cx="464141" cy="258787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6C7DBB1-3761-4424-A7D7-B604A796F573}"/>
              </a:ext>
            </a:extLst>
          </p:cNvPr>
          <p:cNvSpPr/>
          <p:nvPr/>
        </p:nvSpPr>
        <p:spPr bwMode="auto">
          <a:xfrm>
            <a:off x="3815773" y="5087979"/>
            <a:ext cx="3156004" cy="533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3144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8" grpId="0" animBg="1"/>
      <p:bldP spid="35" grpId="0" animBg="1"/>
      <p:bldP spid="36" grpId="0" animBg="1"/>
      <p:bldP spid="37" grpId="0" animBg="1"/>
      <p:bldP spid="38" grpId="0" animBg="1"/>
      <p:bldP spid="33" grpId="0" animBg="1"/>
      <p:bldP spid="39" grpId="0" animBg="1"/>
      <p:bldP spid="40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Lean Thinking Final">
  <a:themeElements>
    <a:clrScheme name="Custom 22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08 Lectur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007FA3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Lean Thinking Final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31679</TotalTime>
  <Words>134</Words>
  <Application>Microsoft Office PowerPoint</Application>
  <PresentationFormat>Widescreen</PresentationFormat>
  <Paragraphs>33</Paragraphs>
  <Slides>4</Slides>
  <Notes>4</Notes>
  <HiddenSlides>0</HiddenSlides>
  <MMClips>1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8" baseType="lpstr">
      <vt:lpstr>Arial</vt:lpstr>
      <vt:lpstr>Book Antiqua</vt:lpstr>
      <vt:lpstr>Garamond</vt:lpstr>
      <vt:lpstr>Impact</vt:lpstr>
      <vt:lpstr>MS Reference Sans Serif</vt:lpstr>
      <vt:lpstr>Noto Sans Symbols</vt:lpstr>
      <vt:lpstr>Times New Roman</vt:lpstr>
      <vt:lpstr>Verdana</vt:lpstr>
      <vt:lpstr>Wingdings</vt:lpstr>
      <vt:lpstr>Lean Thinking Final</vt:lpstr>
      <vt:lpstr>508 Lecture</vt:lpstr>
      <vt:lpstr>1_Lean Thinking Final</vt:lpstr>
      <vt:lpstr>Microsoft Excel Worksheet</vt:lpstr>
      <vt:lpstr>Worksheet</vt:lpstr>
      <vt:lpstr>PowerPoint Presentation</vt:lpstr>
      <vt:lpstr>Practice. Compute the Flow Time (8 mins) </vt:lpstr>
      <vt:lpstr>Practice. Compute the Flow Time </vt:lpstr>
      <vt:lpstr>Practice. Compute the Flow Time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Greys Sosic</dc:creator>
  <cp:lastModifiedBy>Asef-Vaziri , Ardavan</cp:lastModifiedBy>
  <cp:revision>672</cp:revision>
  <cp:lastPrinted>2021-08-25T16:42:58Z</cp:lastPrinted>
  <dcterms:created xsi:type="dcterms:W3CDTF">1995-06-17T23:31:02Z</dcterms:created>
  <dcterms:modified xsi:type="dcterms:W3CDTF">2022-02-27T18:22:58Z</dcterms:modified>
</cp:coreProperties>
</file>