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  <p:sldMasterId id="2147483761" r:id="rId3"/>
  </p:sldMasterIdLst>
  <p:notesMasterIdLst>
    <p:notesMasterId r:id="rId7"/>
  </p:notesMasterIdLst>
  <p:handoutMasterIdLst>
    <p:handoutMasterId r:id="rId8"/>
  </p:handoutMasterIdLst>
  <p:sldIdLst>
    <p:sldId id="1038" r:id="rId4"/>
    <p:sldId id="563" r:id="rId5"/>
    <p:sldId id="1040" r:id="rId6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ittle's Law" id="{319AF64E-5F14-4F33-895F-DEB5A77B3959}">
          <p14:sldIdLst/>
        </p14:section>
        <p14:section name="Little's Law -2" id="{689124A5-3DBB-4DAE-8B4C-9B824EDBE213}">
          <p14:sldIdLst>
            <p14:sldId id="1038"/>
            <p14:sldId id="563"/>
            <p14:sldId id="10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0482" autoAdjust="0"/>
  </p:normalViewPr>
  <p:slideViewPr>
    <p:cSldViewPr>
      <p:cViewPr varScale="1">
        <p:scale>
          <a:sx n="99" d="100"/>
          <a:sy n="99" d="100"/>
        </p:scale>
        <p:origin x="58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-5262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6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9336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1ADB7-8B40-49AB-9051-30971353298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0072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6" name="Content Placeholder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600" marR="0" lvl="0" indent="-255600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tabLst>
                <a:tab pos="176213" algn="l"/>
              </a:tabLst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3464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IN" dirty="0"/>
          </a:p>
          <a:p>
            <a:pPr lvl="1"/>
            <a:endParaRPr lang="en-IN" dirty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1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953351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184277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0230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2403296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40328293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Supply Chain Management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3BAF09ED-607B-4E2E-B82A-E1213F58AD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762001"/>
            <a:ext cx="103632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899584" y="3962400"/>
            <a:ext cx="103928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3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Basic Models in Supply Chain Management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55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Process Flow Analysis, Time to Degree Computations,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69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ccZudq3ebgo?feature=oembed" TargetMode="External"/><Relationship Id="rId5" Type="http://schemas.openxmlformats.org/officeDocument/2006/relationships/hyperlink" Target="https://youtu.be/ccZudq3ebgo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BFFBFC5-6B4B-4644-A588-99BDAC3BC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769103"/>
            <a:ext cx="2543864" cy="29869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A8C7EDD-C735-4FC0-A219-56F77FD5B9B2}"/>
              </a:ext>
            </a:extLst>
          </p:cNvPr>
          <p:cNvSpPr/>
          <p:nvPr/>
        </p:nvSpPr>
        <p:spPr>
          <a:xfrm>
            <a:off x="2696264" y="5457536"/>
            <a:ext cx="88337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Parts of the slides of this lecture that were prepared over my teaching lifetime based on the material that I have learned &amp; benefited from this book ends here.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505F18-BEB3-4BA5-91E5-57258FDE8FBC}"/>
              </a:ext>
            </a:extLst>
          </p:cNvPr>
          <p:cNvSpPr/>
          <p:nvPr/>
        </p:nvSpPr>
        <p:spPr>
          <a:xfrm>
            <a:off x="0" y="0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Process Flow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Another Examples on the Little’s Law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5729E0-62BD-42A9-8F43-DD24559DF863}"/>
              </a:ext>
            </a:extLst>
          </p:cNvPr>
          <p:cNvSpPr/>
          <p:nvPr/>
        </p:nvSpPr>
        <p:spPr>
          <a:xfrm>
            <a:off x="3009900" y="2352555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6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Eyes must be washed; to see things differently. </a:t>
            </a:r>
          </a:p>
          <a:p>
            <a:pPr marL="0" indent="0" algn="r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6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Sohrab Sepehri, Persian Poet, 1928 – 1980.</a:t>
            </a:r>
          </a:p>
        </p:txBody>
      </p:sp>
    </p:spTree>
    <p:extLst>
      <p:ext uri="{BB962C8B-B14F-4D97-AF65-F5344CB8AC3E}">
        <p14:creationId xmlns:p14="http://schemas.microsoft.com/office/powerpoint/2010/main" val="59442637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nline Media 11" title="LL MoreExample 2">
            <a:hlinkClick r:id="" action="ppaction://media"/>
            <a:extLst>
              <a:ext uri="{FF2B5EF4-FFF2-40B4-BE49-F238E27FC236}">
                <a16:creationId xmlns:a16="http://schemas.microsoft.com/office/drawing/2014/main" id="{3531DC4F-E5A5-4FC4-A74E-AF164FCA9D4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3962" y="-8814"/>
            <a:ext cx="12153653" cy="6866814"/>
          </a:xfrm>
          <a:prstGeom prst="rect">
            <a:avLst/>
          </a:prstGeom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8814"/>
            <a:ext cx="12192000" cy="614884"/>
          </a:xfrm>
        </p:spPr>
        <p:txBody>
          <a:bodyPr/>
          <a:lstStyle/>
          <a:p>
            <a:pPr eaLnBrk="1" hangingPunct="1"/>
            <a:r>
              <a:rPr lang="en-US" dirty="0"/>
              <a:t>Practice. Compute the Flow Time (5 mins)          </a:t>
            </a:r>
            <a:r>
              <a:rPr lang="en-US" sz="2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https://youtu.be/ccZudq3ebgo 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05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1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8814"/>
            <a:ext cx="8712584" cy="614884"/>
          </a:xfrm>
        </p:spPr>
        <p:txBody>
          <a:bodyPr/>
          <a:lstStyle/>
          <a:p>
            <a:pPr eaLnBrk="1" hangingPunct="1"/>
            <a:r>
              <a:rPr lang="en-US" dirty="0"/>
              <a:t>Practice. Compute the Flow Time 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535938" y="1731989"/>
            <a:ext cx="1392235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Consultant</a:t>
            </a:r>
          </a:p>
          <a:p>
            <a:pPr algn="ctr"/>
            <a:endParaRPr lang="en-US" dirty="0">
              <a:latin typeface="Book Antiqua" pitchFamily="18" charset="0"/>
            </a:endParaRP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2912981" y="836496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50%</a:t>
            </a:r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A1A7E8B3-C5D0-4FBD-B2DE-1E309CB89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8212" y="994176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0" name="Line 10">
            <a:extLst>
              <a:ext uri="{FF2B5EF4-FFF2-40B4-BE49-F238E27FC236}">
                <a16:creationId xmlns:a16="http://schemas.microsoft.com/office/drawing/2014/main" id="{4CA91015-445A-4980-B017-4F4E16D1B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8445" y="1867282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2" name="Line 10">
            <a:extLst>
              <a:ext uri="{FF2B5EF4-FFF2-40B4-BE49-F238E27FC236}">
                <a16:creationId xmlns:a16="http://schemas.microsoft.com/office/drawing/2014/main" id="{003756F4-9402-47FD-99F6-67F737497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1667" y="2032899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2563B151-767E-4E64-B7E6-626EFEBA4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5706" y="1857776"/>
            <a:ext cx="1822540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Sr Consultant</a:t>
            </a:r>
          </a:p>
          <a:p>
            <a:pPr algn="ctr"/>
            <a:endParaRPr lang="en-US" dirty="0">
              <a:latin typeface="Book Antiqua" pitchFamily="18" charset="0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E05038A-33A9-4921-8F02-880080187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640" y="1138833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50%</a:t>
            </a:r>
          </a:p>
        </p:txBody>
      </p:sp>
      <p:sp>
        <p:nvSpPr>
          <p:cNvPr id="18" name="Line 12">
            <a:extLst>
              <a:ext uri="{FF2B5EF4-FFF2-40B4-BE49-F238E27FC236}">
                <a16:creationId xmlns:a16="http://schemas.microsoft.com/office/drawing/2014/main" id="{753BEBE5-48FB-4D3E-B987-C1C7E32F0E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4821" y="1061880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9" name="Line 10">
            <a:extLst>
              <a:ext uri="{FF2B5EF4-FFF2-40B4-BE49-F238E27FC236}">
                <a16:creationId xmlns:a16="http://schemas.microsoft.com/office/drawing/2014/main" id="{007B8401-2A0C-4E04-A94E-D95946C60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5055" y="1911000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0" name="Line 10">
            <a:extLst>
              <a:ext uri="{FF2B5EF4-FFF2-40B4-BE49-F238E27FC236}">
                <a16:creationId xmlns:a16="http://schemas.microsoft.com/office/drawing/2014/main" id="{2E05DB16-66AC-4A16-A653-C7F59A2D3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3975" y="2247276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3F123CED-8048-4B3C-B06D-D539B9140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3621" y="1911000"/>
            <a:ext cx="1418978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Department</a:t>
            </a:r>
          </a:p>
          <a:p>
            <a:pPr algn="ctr"/>
            <a:r>
              <a:rPr lang="en-US" dirty="0">
                <a:latin typeface="Book Antiqua" pitchFamily="18" charset="0"/>
              </a:rPr>
              <a:t>Head</a:t>
            </a:r>
          </a:p>
        </p:txBody>
      </p:sp>
      <p:sp>
        <p:nvSpPr>
          <p:cNvPr id="25" name="Line 10">
            <a:extLst>
              <a:ext uri="{FF2B5EF4-FFF2-40B4-BE49-F238E27FC236}">
                <a16:creationId xmlns:a16="http://schemas.microsoft.com/office/drawing/2014/main" id="{6C7D81DA-D3D4-4C7D-BCC0-EFAA77FD3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5055" y="2388832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6" name="Text Box 16">
            <a:extLst>
              <a:ext uri="{FF2B5EF4-FFF2-40B4-BE49-F238E27FC236}">
                <a16:creationId xmlns:a16="http://schemas.microsoft.com/office/drawing/2014/main" id="{2A174C1E-3E90-4E61-A611-793057490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049" y="1101544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50%</a:t>
            </a:r>
          </a:p>
        </p:txBody>
      </p:sp>
      <p:sp>
        <p:nvSpPr>
          <p:cNvPr id="27" name="Line 12">
            <a:extLst>
              <a:ext uri="{FF2B5EF4-FFF2-40B4-BE49-F238E27FC236}">
                <a16:creationId xmlns:a16="http://schemas.microsoft.com/office/drawing/2014/main" id="{262C9045-7FE7-4041-939D-A4E645F5CB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63791" y="1159512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8" name="Line 10">
            <a:extLst>
              <a:ext uri="{FF2B5EF4-FFF2-40B4-BE49-F238E27FC236}">
                <a16:creationId xmlns:a16="http://schemas.microsoft.com/office/drawing/2014/main" id="{8E662EE9-B093-4751-9C16-9E0F2E3FB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4024" y="2032618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5C3A4AA0-1419-493B-878B-2196998BE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3249" y="2026749"/>
            <a:ext cx="942887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Partner</a:t>
            </a:r>
          </a:p>
          <a:p>
            <a:pPr algn="ctr"/>
            <a:endParaRPr lang="en-US" dirty="0">
              <a:latin typeface="Book Antiqua" pitchFamily="18" charset="0"/>
            </a:endParaRPr>
          </a:p>
        </p:txBody>
      </p:sp>
      <p:sp>
        <p:nvSpPr>
          <p:cNvPr id="33" name="Text Box 16">
            <a:extLst>
              <a:ext uri="{FF2B5EF4-FFF2-40B4-BE49-F238E27FC236}">
                <a16:creationId xmlns:a16="http://schemas.microsoft.com/office/drawing/2014/main" id="{008A4AC1-297A-4C0D-AD35-0B946A8E0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397" y="1246498"/>
            <a:ext cx="60946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50%</a:t>
            </a:r>
          </a:p>
        </p:txBody>
      </p:sp>
      <p:sp>
        <p:nvSpPr>
          <p:cNvPr id="35" name="Line 12">
            <a:extLst>
              <a:ext uri="{FF2B5EF4-FFF2-40B4-BE49-F238E27FC236}">
                <a16:creationId xmlns:a16="http://schemas.microsoft.com/office/drawing/2014/main" id="{14DF70AF-26A6-4330-B321-65453F8735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0579" y="1145559"/>
            <a:ext cx="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6" name="Line 10">
            <a:extLst>
              <a:ext uri="{FF2B5EF4-FFF2-40B4-BE49-F238E27FC236}">
                <a16:creationId xmlns:a16="http://schemas.microsoft.com/office/drawing/2014/main" id="{79860421-B833-42F9-B55C-5EF99FFD2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20812" y="2018665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7" name="Line 10">
            <a:extLst>
              <a:ext uri="{FF2B5EF4-FFF2-40B4-BE49-F238E27FC236}">
                <a16:creationId xmlns:a16="http://schemas.microsoft.com/office/drawing/2014/main" id="{10E66D18-1AC9-415D-AA71-C0460E417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19554" y="2412612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8" name="Line 10">
            <a:extLst>
              <a:ext uri="{FF2B5EF4-FFF2-40B4-BE49-F238E27FC236}">
                <a16:creationId xmlns:a16="http://schemas.microsoft.com/office/drawing/2014/main" id="{B995A5BF-274C-4D9B-8338-100947296802}"/>
              </a:ext>
            </a:extLst>
          </p:cNvPr>
          <p:cNvSpPr>
            <a:spLocks noChangeShapeType="1"/>
          </p:cNvSpPr>
          <p:nvPr/>
        </p:nvSpPr>
        <p:spPr bwMode="auto">
          <a:xfrm>
            <a:off x="9820812" y="2496497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279095F3-452B-422D-8915-1712DDA51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6" y="1597555"/>
            <a:ext cx="12073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160 per yr</a:t>
            </a: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88B235E9-29C9-4A68-8A32-F80317D8E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937101"/>
            <a:ext cx="1098379" cy="646331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Manager</a:t>
            </a:r>
          </a:p>
          <a:p>
            <a:pPr algn="ctr"/>
            <a:endParaRPr lang="en-US" dirty="0">
              <a:latin typeface="Book Antiqua" pitchFamily="18" charset="0"/>
            </a:endParaRPr>
          </a:p>
        </p:txBody>
      </p:sp>
      <p:sp>
        <p:nvSpPr>
          <p:cNvPr id="41" name="Line 10">
            <a:extLst>
              <a:ext uri="{FF2B5EF4-FFF2-40B4-BE49-F238E27FC236}">
                <a16:creationId xmlns:a16="http://schemas.microsoft.com/office/drawing/2014/main" id="{055F9877-C862-4929-A75D-EFDEB5B6D4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01938" y="2260265"/>
            <a:ext cx="45976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42" name="Text Box 16">
            <a:extLst>
              <a:ext uri="{FF2B5EF4-FFF2-40B4-BE49-F238E27FC236}">
                <a16:creationId xmlns:a16="http://schemas.microsoft.com/office/drawing/2014/main" id="{28E398F4-3058-4201-9EAA-9C6867707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96" y="2797240"/>
            <a:ext cx="7314823" cy="37856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Each phase takes 5 years</a:t>
            </a:r>
          </a:p>
          <a:p>
            <a:r>
              <a:rPr lang="en-US" sz="2400" dirty="0">
                <a:latin typeface="Book Antiqua" pitchFamily="18" charset="0"/>
              </a:rPr>
              <a:t>How many employees this firm has? </a:t>
            </a:r>
          </a:p>
          <a:p>
            <a:r>
              <a:rPr lang="en-US" sz="2400" dirty="0">
                <a:latin typeface="Book Antiqua" pitchFamily="18" charset="0"/>
              </a:rPr>
              <a:t>What is average life-time of an employee in this firm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# of Consultant = 160(5)=800</a:t>
            </a:r>
          </a:p>
          <a:p>
            <a:r>
              <a:rPr lang="en-US" sz="2400" dirty="0">
                <a:latin typeface="Book Antiqua" pitchFamily="18" charset="0"/>
              </a:rPr>
              <a:t>Senior Consultant Rate =50%(160)= 80/year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# Senior Consultant = 80*5= 400</a:t>
            </a:r>
          </a:p>
          <a:p>
            <a:r>
              <a:rPr lang="en-US" sz="2400" dirty="0">
                <a:latin typeface="Book Antiqua" pitchFamily="18" charset="0"/>
              </a:rPr>
              <a:t>Department Head Rate = 50%(80)=40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# of Department Heads = 40(5) =200</a:t>
            </a:r>
          </a:p>
          <a:p>
            <a:r>
              <a:rPr lang="en-US" sz="2400" dirty="0">
                <a:latin typeface="Book Antiqua" pitchFamily="18" charset="0"/>
              </a:rPr>
              <a:t>Manager Rate = 50%(40)=20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# of Managers = 20(5) =100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8E88224D-3EC4-46B6-B0CB-71490C2DF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049" y="2988966"/>
            <a:ext cx="3825086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Partner = 50%(20)=10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# of Partners = 10(5) =50</a:t>
            </a:r>
          </a:p>
          <a:p>
            <a:r>
              <a:rPr lang="en-US" sz="2400" dirty="0">
                <a:latin typeface="Book Antiqua" pitchFamily="18" charset="0"/>
              </a:rPr>
              <a:t>Total # of Employees?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# of employees 1550</a:t>
            </a:r>
          </a:p>
          <a:p>
            <a:r>
              <a:rPr lang="en-US" sz="2400" dirty="0">
                <a:latin typeface="Book Antiqua" pitchFamily="18" charset="0"/>
              </a:rPr>
              <a:t>Average Years in the firm?</a:t>
            </a:r>
          </a:p>
          <a:p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T=1550/160= 9.875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79BB87-2AE6-46B0-A1A0-3661AAC553CA}"/>
              </a:ext>
            </a:extLst>
          </p:cNvPr>
          <p:cNvSpPr txBox="1"/>
          <p:nvPr/>
        </p:nvSpPr>
        <p:spPr>
          <a:xfrm>
            <a:off x="1756685" y="1362657"/>
            <a:ext cx="1053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5 years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2EC744E-DDAC-4051-97E1-701BFF8F7E48}"/>
              </a:ext>
            </a:extLst>
          </p:cNvPr>
          <p:cNvSpPr txBox="1"/>
          <p:nvPr/>
        </p:nvSpPr>
        <p:spPr>
          <a:xfrm>
            <a:off x="4073761" y="1495068"/>
            <a:ext cx="1053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5 years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ECE90E1-CA4D-40A0-96E0-3F1A5B9493F5}"/>
              </a:ext>
            </a:extLst>
          </p:cNvPr>
          <p:cNvSpPr txBox="1"/>
          <p:nvPr/>
        </p:nvSpPr>
        <p:spPr>
          <a:xfrm>
            <a:off x="6550369" y="1545534"/>
            <a:ext cx="1053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5 years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316D69D-DAC0-450E-8B27-082D55A25EBA}"/>
              </a:ext>
            </a:extLst>
          </p:cNvPr>
          <p:cNvSpPr txBox="1"/>
          <p:nvPr/>
        </p:nvSpPr>
        <p:spPr>
          <a:xfrm>
            <a:off x="8661936" y="1587179"/>
            <a:ext cx="1053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5 years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46B03D-F16E-4C99-8DA8-56D35BBDC962}"/>
              </a:ext>
            </a:extLst>
          </p:cNvPr>
          <p:cNvSpPr txBox="1"/>
          <p:nvPr/>
        </p:nvSpPr>
        <p:spPr>
          <a:xfrm>
            <a:off x="10472123" y="1718604"/>
            <a:ext cx="1053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Book Antiqua" pitchFamily="18" charset="0"/>
              </a:rPr>
              <a:t>5 years</a:t>
            </a:r>
          </a:p>
        </p:txBody>
      </p:sp>
      <p:sp>
        <p:nvSpPr>
          <p:cNvPr id="2" name="SMARTInkShape-5">
            <a:extLst>
              <a:ext uri="{FF2B5EF4-FFF2-40B4-BE49-F238E27FC236}">
                <a16:creationId xmlns:a16="http://schemas.microsoft.com/office/drawing/2014/main" id="{19C63518-FE95-44D6-A90D-B6575871B09A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2908942" y="2399964"/>
            <a:ext cx="13312" cy="10459"/>
          </a:xfrm>
          <a:custGeom>
            <a:avLst/>
            <a:gdLst/>
            <a:ahLst/>
            <a:cxnLst/>
            <a:rect l="0" t="0" r="0" b="0"/>
            <a:pathLst>
              <a:path w="13312" h="10459">
                <a:moveTo>
                  <a:pt x="0" y="10458"/>
                </a:moveTo>
                <a:lnTo>
                  <a:pt x="0" y="10458"/>
                </a:lnTo>
                <a:lnTo>
                  <a:pt x="297" y="9698"/>
                </a:lnTo>
                <a:lnTo>
                  <a:pt x="1396" y="8694"/>
                </a:lnTo>
                <a:lnTo>
                  <a:pt x="2833" y="8024"/>
                </a:lnTo>
                <a:lnTo>
                  <a:pt x="3791" y="6873"/>
                </a:lnTo>
                <a:lnTo>
                  <a:pt x="4856" y="3712"/>
                </a:lnTo>
                <a:lnTo>
                  <a:pt x="5846" y="2586"/>
                </a:lnTo>
                <a:lnTo>
                  <a:pt x="13311" y="0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" name="SMARTInkShape-6">
            <a:extLst>
              <a:ext uri="{FF2B5EF4-FFF2-40B4-BE49-F238E27FC236}">
                <a16:creationId xmlns:a16="http://schemas.microsoft.com/office/drawing/2014/main" id="{0747EE74-3B80-45E9-898F-057560BBAE5B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9937750" y="2644736"/>
            <a:ext cx="975" cy="7786"/>
          </a:xfrm>
          <a:custGeom>
            <a:avLst/>
            <a:gdLst/>
            <a:ahLst/>
            <a:cxnLst/>
            <a:rect l="0" t="0" r="0" b="0"/>
            <a:pathLst>
              <a:path w="975" h="7786">
                <a:moveTo>
                  <a:pt x="0" y="0"/>
                </a:moveTo>
                <a:lnTo>
                  <a:pt x="0" y="0"/>
                </a:lnTo>
                <a:lnTo>
                  <a:pt x="0" y="5702"/>
                </a:lnTo>
                <a:lnTo>
                  <a:pt x="974" y="7785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" name="SMARTInkShape-7">
            <a:extLst>
              <a:ext uri="{FF2B5EF4-FFF2-40B4-BE49-F238E27FC236}">
                <a16:creationId xmlns:a16="http://schemas.microsoft.com/office/drawing/2014/main" id="{029ACF9E-42C9-475B-B9F4-F166C61F7E19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5714267" y="3523399"/>
            <a:ext cx="5225" cy="4819"/>
          </a:xfrm>
          <a:custGeom>
            <a:avLst/>
            <a:gdLst/>
            <a:ahLst/>
            <a:cxnLst/>
            <a:rect l="0" t="0" r="0" b="0"/>
            <a:pathLst>
              <a:path w="5225" h="4819">
                <a:moveTo>
                  <a:pt x="0" y="0"/>
                </a:moveTo>
                <a:lnTo>
                  <a:pt x="0" y="0"/>
                </a:lnTo>
                <a:lnTo>
                  <a:pt x="5224" y="481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4407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  <p:bldP spid="30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Lean Thinking Final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31606</TotalTime>
  <Words>229</Words>
  <Application>Microsoft Office PowerPoint</Application>
  <PresentationFormat>Widescreen</PresentationFormat>
  <Paragraphs>42</Paragraphs>
  <Slides>3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Book Antiqua</vt:lpstr>
      <vt:lpstr>Garamond</vt:lpstr>
      <vt:lpstr>Impact</vt:lpstr>
      <vt:lpstr>MS Reference Sans Serif</vt:lpstr>
      <vt:lpstr>Noto Sans Symbols</vt:lpstr>
      <vt:lpstr>Times New Roman</vt:lpstr>
      <vt:lpstr>Verdana</vt:lpstr>
      <vt:lpstr>Wingdings</vt:lpstr>
      <vt:lpstr>Lean Thinking Final</vt:lpstr>
      <vt:lpstr>508 Lecture</vt:lpstr>
      <vt:lpstr>1_Lean Thinking Final</vt:lpstr>
      <vt:lpstr>PowerPoint Presentation</vt:lpstr>
      <vt:lpstr>Practice. Compute the Flow Time (5 mins)          https://youtu.be/ccZudq3ebgo  </vt:lpstr>
      <vt:lpstr>Practice. Compute the Flow Time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667</cp:revision>
  <cp:lastPrinted>2021-08-25T16:42:58Z</cp:lastPrinted>
  <dcterms:created xsi:type="dcterms:W3CDTF">1995-06-17T23:31:02Z</dcterms:created>
  <dcterms:modified xsi:type="dcterms:W3CDTF">2021-10-05T16:45:37Z</dcterms:modified>
</cp:coreProperties>
</file>