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1" r:id="rId1"/>
  </p:sldMasterIdLst>
  <p:notesMasterIdLst>
    <p:notesMasterId r:id="rId54"/>
  </p:notesMasterIdLst>
  <p:sldIdLst>
    <p:sldId id="560" r:id="rId2"/>
    <p:sldId id="640" r:id="rId3"/>
    <p:sldId id="611" r:id="rId4"/>
    <p:sldId id="614" r:id="rId5"/>
    <p:sldId id="615" r:id="rId6"/>
    <p:sldId id="617" r:id="rId7"/>
    <p:sldId id="619" r:id="rId8"/>
    <p:sldId id="621" r:id="rId9"/>
    <p:sldId id="623" r:id="rId10"/>
    <p:sldId id="624" r:id="rId11"/>
    <p:sldId id="625" r:id="rId12"/>
    <p:sldId id="626" r:id="rId13"/>
    <p:sldId id="627" r:id="rId14"/>
    <p:sldId id="561" r:id="rId15"/>
    <p:sldId id="562" r:id="rId16"/>
    <p:sldId id="563" r:id="rId17"/>
    <p:sldId id="582" r:id="rId18"/>
    <p:sldId id="583" r:id="rId19"/>
    <p:sldId id="584" r:id="rId20"/>
    <p:sldId id="585" r:id="rId21"/>
    <p:sldId id="586" r:id="rId22"/>
    <p:sldId id="587" r:id="rId23"/>
    <p:sldId id="566" r:id="rId24"/>
    <p:sldId id="567" r:id="rId25"/>
    <p:sldId id="568" r:id="rId26"/>
    <p:sldId id="630" r:id="rId27"/>
    <p:sldId id="592" r:id="rId28"/>
    <p:sldId id="641" r:id="rId29"/>
    <p:sldId id="594" r:id="rId30"/>
    <p:sldId id="589" r:id="rId31"/>
    <p:sldId id="629" r:id="rId32"/>
    <p:sldId id="569" r:id="rId33"/>
    <p:sldId id="570" r:id="rId34"/>
    <p:sldId id="571" r:id="rId35"/>
    <p:sldId id="572" r:id="rId36"/>
    <p:sldId id="573" r:id="rId37"/>
    <p:sldId id="522" r:id="rId38"/>
    <p:sldId id="509" r:id="rId39"/>
    <p:sldId id="552" r:id="rId40"/>
    <p:sldId id="468" r:id="rId41"/>
    <p:sldId id="510" r:id="rId42"/>
    <p:sldId id="511" r:id="rId43"/>
    <p:sldId id="512" r:id="rId44"/>
    <p:sldId id="513" r:id="rId45"/>
    <p:sldId id="514" r:id="rId46"/>
    <p:sldId id="632" r:id="rId47"/>
    <p:sldId id="628" r:id="rId48"/>
    <p:sldId id="633" r:id="rId49"/>
    <p:sldId id="634" r:id="rId50"/>
    <p:sldId id="636" r:id="rId51"/>
    <p:sldId id="635" r:id="rId52"/>
    <p:sldId id="638" r:id="rId53"/>
  </p:sldIdLst>
  <p:sldSz cx="9144000" cy="6858000" type="screen4x3"/>
  <p:notesSz cx="6921500" cy="9423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A7E"/>
    <a:srgbClr val="000099"/>
    <a:srgbClr val="144421"/>
    <a:srgbClr val="DF6A13"/>
    <a:srgbClr val="16741F"/>
    <a:srgbClr val="1B5B2C"/>
    <a:srgbClr val="1A1A70"/>
    <a:srgbClr val="DB1F47"/>
    <a:srgbClr val="702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399" autoAdjust="0"/>
  </p:normalViewPr>
  <p:slideViewPr>
    <p:cSldViewPr>
      <p:cViewPr varScale="1">
        <p:scale>
          <a:sx n="102" d="100"/>
          <a:sy n="102" d="100"/>
        </p:scale>
        <p:origin x="72"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08"/>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98788" cy="47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8483" name="Rectangle 3"/>
          <p:cNvSpPr>
            <a:spLocks noGrp="1" noChangeArrowheads="1"/>
          </p:cNvSpPr>
          <p:nvPr>
            <p:ph type="dt" idx="1"/>
          </p:nvPr>
        </p:nvSpPr>
        <p:spPr bwMode="auto">
          <a:xfrm>
            <a:off x="3921125" y="0"/>
            <a:ext cx="2998788" cy="47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04900" y="706438"/>
            <a:ext cx="4711700" cy="3533775"/>
          </a:xfrm>
          <a:prstGeom prst="rect">
            <a:avLst/>
          </a:prstGeom>
          <a:noFill/>
          <a:ln w="9525">
            <a:solidFill>
              <a:srgbClr val="000000"/>
            </a:solidFill>
            <a:miter lim="800000"/>
            <a:headEnd/>
            <a:tailEnd/>
          </a:ln>
        </p:spPr>
      </p:sp>
      <p:sp>
        <p:nvSpPr>
          <p:cNvPr id="148485" name="Rectangle 5"/>
          <p:cNvSpPr>
            <a:spLocks noGrp="1" noChangeArrowheads="1"/>
          </p:cNvSpPr>
          <p:nvPr>
            <p:ph type="body" sz="quarter" idx="3"/>
          </p:nvPr>
        </p:nvSpPr>
        <p:spPr bwMode="auto">
          <a:xfrm>
            <a:off x="692150" y="4476750"/>
            <a:ext cx="5537200" cy="4240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8486" name="Rectangle 6"/>
          <p:cNvSpPr>
            <a:spLocks noGrp="1" noChangeArrowheads="1"/>
          </p:cNvSpPr>
          <p:nvPr>
            <p:ph type="ftr" sz="quarter" idx="4"/>
          </p:nvPr>
        </p:nvSpPr>
        <p:spPr bwMode="auto">
          <a:xfrm>
            <a:off x="0" y="8950325"/>
            <a:ext cx="2998788" cy="471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8487" name="Rectangle 7"/>
          <p:cNvSpPr>
            <a:spLocks noGrp="1" noChangeArrowheads="1"/>
          </p:cNvSpPr>
          <p:nvPr>
            <p:ph type="sldNum" sz="quarter" idx="5"/>
          </p:nvPr>
        </p:nvSpPr>
        <p:spPr bwMode="auto">
          <a:xfrm>
            <a:off x="3921125" y="8950325"/>
            <a:ext cx="2998788" cy="471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02A34D-BF83-4C2B-B7CD-474F7CC0D690}" type="slidenum">
              <a:rPr lang="en-US"/>
              <a:pPr>
                <a:defRPr/>
              </a:pPr>
              <a:t>‹#›</a:t>
            </a:fld>
            <a:endParaRPr lang="en-US"/>
          </a:p>
        </p:txBody>
      </p:sp>
    </p:spTree>
    <p:extLst>
      <p:ext uri="{BB962C8B-B14F-4D97-AF65-F5344CB8AC3E}">
        <p14:creationId xmlns:p14="http://schemas.microsoft.com/office/powerpoint/2010/main" val="1966942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1</a:t>
            </a:fld>
            <a:endParaRPr lang="en-US" dirty="0"/>
          </a:p>
        </p:txBody>
      </p:sp>
    </p:spTree>
    <p:extLst>
      <p:ext uri="{BB962C8B-B14F-4D97-AF65-F5344CB8AC3E}">
        <p14:creationId xmlns:p14="http://schemas.microsoft.com/office/powerpoint/2010/main" val="19665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11</a:t>
            </a:fld>
            <a:endParaRPr lang="en-US" dirty="0"/>
          </a:p>
        </p:txBody>
      </p:sp>
    </p:spTree>
    <p:extLst>
      <p:ext uri="{BB962C8B-B14F-4D97-AF65-F5344CB8AC3E}">
        <p14:creationId xmlns:p14="http://schemas.microsoft.com/office/powerpoint/2010/main" val="79285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12</a:t>
            </a:fld>
            <a:endParaRPr lang="en-US" dirty="0"/>
          </a:p>
        </p:txBody>
      </p:sp>
    </p:spTree>
    <p:extLst>
      <p:ext uri="{BB962C8B-B14F-4D97-AF65-F5344CB8AC3E}">
        <p14:creationId xmlns:p14="http://schemas.microsoft.com/office/powerpoint/2010/main" val="235074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13</a:t>
            </a:fld>
            <a:endParaRPr lang="en-US" dirty="0"/>
          </a:p>
        </p:txBody>
      </p:sp>
    </p:spTree>
    <p:extLst>
      <p:ext uri="{BB962C8B-B14F-4D97-AF65-F5344CB8AC3E}">
        <p14:creationId xmlns:p14="http://schemas.microsoft.com/office/powerpoint/2010/main" val="3188237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14</a:t>
            </a:fld>
            <a:endParaRPr lang="en-US" dirty="0"/>
          </a:p>
        </p:txBody>
      </p:sp>
    </p:spTree>
    <p:extLst>
      <p:ext uri="{BB962C8B-B14F-4D97-AF65-F5344CB8AC3E}">
        <p14:creationId xmlns:p14="http://schemas.microsoft.com/office/powerpoint/2010/main" val="3454564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15</a:t>
            </a:fld>
            <a:endParaRPr lang="en-US" dirty="0"/>
          </a:p>
        </p:txBody>
      </p:sp>
    </p:spTree>
    <p:extLst>
      <p:ext uri="{BB962C8B-B14F-4D97-AF65-F5344CB8AC3E}">
        <p14:creationId xmlns:p14="http://schemas.microsoft.com/office/powerpoint/2010/main" val="267570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16</a:t>
            </a:fld>
            <a:endParaRPr lang="en-US" dirty="0"/>
          </a:p>
        </p:txBody>
      </p:sp>
    </p:spTree>
    <p:extLst>
      <p:ext uri="{BB962C8B-B14F-4D97-AF65-F5344CB8AC3E}">
        <p14:creationId xmlns:p14="http://schemas.microsoft.com/office/powerpoint/2010/main" val="239322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17</a:t>
            </a:fld>
            <a:endParaRPr lang="en-US" dirty="0"/>
          </a:p>
        </p:txBody>
      </p:sp>
    </p:spTree>
    <p:extLst>
      <p:ext uri="{BB962C8B-B14F-4D97-AF65-F5344CB8AC3E}">
        <p14:creationId xmlns:p14="http://schemas.microsoft.com/office/powerpoint/2010/main" val="428275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18</a:t>
            </a:fld>
            <a:endParaRPr lang="en-US" dirty="0"/>
          </a:p>
        </p:txBody>
      </p:sp>
    </p:spTree>
    <p:extLst>
      <p:ext uri="{BB962C8B-B14F-4D97-AF65-F5344CB8AC3E}">
        <p14:creationId xmlns:p14="http://schemas.microsoft.com/office/powerpoint/2010/main" val="2239235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19</a:t>
            </a:fld>
            <a:endParaRPr lang="en-US" dirty="0"/>
          </a:p>
        </p:txBody>
      </p:sp>
    </p:spTree>
    <p:extLst>
      <p:ext uri="{BB962C8B-B14F-4D97-AF65-F5344CB8AC3E}">
        <p14:creationId xmlns:p14="http://schemas.microsoft.com/office/powerpoint/2010/main" val="3920915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20</a:t>
            </a:fld>
            <a:endParaRPr lang="en-US" dirty="0"/>
          </a:p>
        </p:txBody>
      </p:sp>
    </p:spTree>
    <p:extLst>
      <p:ext uri="{BB962C8B-B14F-4D97-AF65-F5344CB8AC3E}">
        <p14:creationId xmlns:p14="http://schemas.microsoft.com/office/powerpoint/2010/main" val="114787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3</a:t>
            </a:fld>
            <a:endParaRPr lang="en-US" dirty="0"/>
          </a:p>
        </p:txBody>
      </p:sp>
    </p:spTree>
    <p:extLst>
      <p:ext uri="{BB962C8B-B14F-4D97-AF65-F5344CB8AC3E}">
        <p14:creationId xmlns:p14="http://schemas.microsoft.com/office/powerpoint/2010/main" val="78404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21</a:t>
            </a:fld>
            <a:endParaRPr lang="en-US" dirty="0"/>
          </a:p>
        </p:txBody>
      </p:sp>
    </p:spTree>
    <p:extLst>
      <p:ext uri="{BB962C8B-B14F-4D97-AF65-F5344CB8AC3E}">
        <p14:creationId xmlns:p14="http://schemas.microsoft.com/office/powerpoint/2010/main" val="477685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22</a:t>
            </a:fld>
            <a:endParaRPr lang="en-US" dirty="0"/>
          </a:p>
        </p:txBody>
      </p:sp>
    </p:spTree>
    <p:extLst>
      <p:ext uri="{BB962C8B-B14F-4D97-AF65-F5344CB8AC3E}">
        <p14:creationId xmlns:p14="http://schemas.microsoft.com/office/powerpoint/2010/main" val="2657387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26DCEFF-3D99-41C4-A896-E2838A6355EE}" type="slidenum">
              <a:rPr lang="en-US" smtClean="0"/>
              <a:pPr/>
              <a:t>37</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smtClean="0"/>
              <a:t>Throughput R = 1,000 applications/month, Average Inventory I = 500 applications; T=15 days means that each application spent 15 days (on average) before receiving accept/reject decision.</a:t>
            </a:r>
          </a:p>
        </p:txBody>
      </p:sp>
    </p:spTree>
    <p:extLst>
      <p:ext uri="{BB962C8B-B14F-4D97-AF65-F5344CB8AC3E}">
        <p14:creationId xmlns:p14="http://schemas.microsoft.com/office/powerpoint/2010/main" val="702746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8152B1D-FB1B-4793-A486-3D400B4ABE9C}" type="slidenum">
              <a:rPr lang="en-US" smtClean="0"/>
              <a:pPr/>
              <a:t>38</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sz="1000" dirty="0" smtClean="0"/>
              <a:t>New process for loan application review:</a:t>
            </a:r>
          </a:p>
          <a:p>
            <a:pPr lvl="1" eaLnBrk="1" hangingPunct="1"/>
            <a:r>
              <a:rPr lang="en-US" sz="1000" dirty="0" smtClean="0"/>
              <a:t>Each application is preprocessed and divided into three categories based on mechanical criteria.  The company found the following data upon analyzing the new system:</a:t>
            </a:r>
          </a:p>
          <a:p>
            <a:pPr lvl="1" eaLnBrk="1" hangingPunct="1"/>
            <a:r>
              <a:rPr lang="en-US" sz="1000" dirty="0" smtClean="0"/>
              <a:t>On average, 200 applications are with the Initial ‘Review Team at any time.</a:t>
            </a:r>
          </a:p>
          <a:p>
            <a:pPr lvl="1" eaLnBrk="1" hangingPunct="1"/>
            <a:r>
              <a:rPr lang="en-US" sz="1000" dirty="0" smtClean="0"/>
              <a:t>Of those reviewed, 25% are categorized as “Excellent”, 25% as “Needs Further review”, and 50% are “Rejected”.  </a:t>
            </a:r>
          </a:p>
          <a:p>
            <a:pPr lvl="1" eaLnBrk="1" hangingPunct="1"/>
            <a:r>
              <a:rPr lang="en-US" sz="1000" dirty="0" smtClean="0"/>
              <a:t>70% of the “Excellent” applications are eventually approved.</a:t>
            </a:r>
          </a:p>
          <a:p>
            <a:pPr lvl="1" eaLnBrk="1" hangingPunct="1"/>
            <a:r>
              <a:rPr lang="en-US" sz="1000" dirty="0" smtClean="0"/>
              <a:t>10% of the “Needs Further Review” applications are approved.</a:t>
            </a:r>
          </a:p>
        </p:txBody>
      </p:sp>
    </p:spTree>
    <p:extLst>
      <p:ext uri="{BB962C8B-B14F-4D97-AF65-F5344CB8AC3E}">
        <p14:creationId xmlns:p14="http://schemas.microsoft.com/office/powerpoint/2010/main" val="1409021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40</a:t>
            </a:fld>
            <a:endParaRPr lang="en-US" dirty="0"/>
          </a:p>
        </p:txBody>
      </p:sp>
    </p:spTree>
    <p:extLst>
      <p:ext uri="{BB962C8B-B14F-4D97-AF65-F5344CB8AC3E}">
        <p14:creationId xmlns:p14="http://schemas.microsoft.com/office/powerpoint/2010/main" val="29188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BAABE88-AA24-44F9-97AC-22A6202DE1C2}" type="slidenum">
              <a:rPr lang="en-US" smtClean="0"/>
              <a:pPr/>
              <a:t>41</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sz="1000" dirty="0" smtClean="0"/>
              <a:t>New process for loan application review:</a:t>
            </a:r>
          </a:p>
          <a:p>
            <a:pPr lvl="1" eaLnBrk="1" hangingPunct="1"/>
            <a:r>
              <a:rPr lang="en-US" sz="1000" dirty="0" smtClean="0"/>
              <a:t>Each application is preprocessed and divided into three categories based on mechanical criteria.  The company found the following data upon analyzing the new system:</a:t>
            </a:r>
          </a:p>
          <a:p>
            <a:pPr lvl="1" eaLnBrk="1" hangingPunct="1"/>
            <a:r>
              <a:rPr lang="en-US" sz="1000" dirty="0" smtClean="0"/>
              <a:t>On average, 200 applications are with the Initial ‘Review Team at any time.</a:t>
            </a:r>
          </a:p>
          <a:p>
            <a:pPr lvl="1" eaLnBrk="1" hangingPunct="1"/>
            <a:r>
              <a:rPr lang="en-US" sz="1000" dirty="0" smtClean="0"/>
              <a:t>Of those reviewed, 25% are categorized as “Excellent”, 25% as “Needs Further review”, and 50% are “Rejected”.  </a:t>
            </a:r>
          </a:p>
          <a:p>
            <a:pPr lvl="1" eaLnBrk="1" hangingPunct="1"/>
            <a:r>
              <a:rPr lang="en-US" sz="1000" dirty="0" smtClean="0"/>
              <a:t>70% of the “Excellent” applications are eventually approved.</a:t>
            </a:r>
          </a:p>
          <a:p>
            <a:pPr lvl="1" eaLnBrk="1" hangingPunct="1"/>
            <a:r>
              <a:rPr lang="en-US" sz="1000" dirty="0" smtClean="0"/>
              <a:t>10% of the “Needs Further Review” applications are approved.</a:t>
            </a:r>
          </a:p>
        </p:txBody>
      </p:sp>
    </p:spTree>
    <p:extLst>
      <p:ext uri="{BB962C8B-B14F-4D97-AF65-F5344CB8AC3E}">
        <p14:creationId xmlns:p14="http://schemas.microsoft.com/office/powerpoint/2010/main" val="4023486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2C5A027-9D19-4B3E-B293-03FAD0189B2C}" type="slidenum">
              <a:rPr lang="en-US" smtClean="0"/>
              <a:pPr/>
              <a:t>42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sz="1000" dirty="0" smtClean="0"/>
              <a:t>New process for loan application review:</a:t>
            </a:r>
          </a:p>
          <a:p>
            <a:pPr lvl="1" eaLnBrk="1" hangingPunct="1"/>
            <a:r>
              <a:rPr lang="en-US" sz="1000" dirty="0" smtClean="0"/>
              <a:t>Each application is preprocessed and divided into three categories based on mechanical criteria.  The company found the following data upon analyzing the new system:</a:t>
            </a:r>
          </a:p>
          <a:p>
            <a:pPr lvl="1" eaLnBrk="1" hangingPunct="1"/>
            <a:r>
              <a:rPr lang="en-US" sz="1000" dirty="0" smtClean="0"/>
              <a:t>On average, 200 applications are with the Initial ‘Review Team at any time.</a:t>
            </a:r>
          </a:p>
          <a:p>
            <a:pPr lvl="1" eaLnBrk="1" hangingPunct="1"/>
            <a:r>
              <a:rPr lang="en-US" sz="1000" dirty="0" smtClean="0"/>
              <a:t>Of those reviewed, 25% are categorized as “Excellent”, 25% as “Needs Further review”, and 50% are “Rejected”.  </a:t>
            </a:r>
          </a:p>
          <a:p>
            <a:pPr lvl="1" eaLnBrk="1" hangingPunct="1"/>
            <a:r>
              <a:rPr lang="en-US" sz="1000" dirty="0" smtClean="0"/>
              <a:t>70% of the “Excellent” applications are eventually approved.</a:t>
            </a:r>
          </a:p>
          <a:p>
            <a:pPr lvl="1" eaLnBrk="1" hangingPunct="1"/>
            <a:r>
              <a:rPr lang="en-US" sz="1000" dirty="0" smtClean="0"/>
              <a:t>10% of the “Needs Further Review” applications are approved.</a:t>
            </a:r>
          </a:p>
        </p:txBody>
      </p:sp>
    </p:spTree>
    <p:extLst>
      <p:ext uri="{BB962C8B-B14F-4D97-AF65-F5344CB8AC3E}">
        <p14:creationId xmlns:p14="http://schemas.microsoft.com/office/powerpoint/2010/main" val="894405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7D1ADB7-8B40-49AB-9051-309713532981}" type="slidenum">
              <a:rPr lang="en-US" smtClean="0"/>
              <a:pPr/>
              <a:t>43</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sz="1000" smtClean="0"/>
              <a:t>New process for loan application review:</a:t>
            </a:r>
          </a:p>
          <a:p>
            <a:pPr lvl="1" eaLnBrk="1" hangingPunct="1"/>
            <a:r>
              <a:rPr lang="en-US" sz="1000" smtClean="0"/>
              <a:t>Each application is preprocessed and divided into three categories based on mechanical criteria.  The company found the following data upon analyzing the new system:</a:t>
            </a:r>
          </a:p>
          <a:p>
            <a:pPr lvl="1" eaLnBrk="1" hangingPunct="1"/>
            <a:r>
              <a:rPr lang="en-US" sz="1000" smtClean="0"/>
              <a:t>On average, 200 applications are with the Initial ‘Review Team at any time.</a:t>
            </a:r>
          </a:p>
          <a:p>
            <a:pPr lvl="1" eaLnBrk="1" hangingPunct="1"/>
            <a:r>
              <a:rPr lang="en-US" sz="1000" smtClean="0"/>
              <a:t>Of those reviewed, 25% are categorized as “Excellent”, 25% as “Needs Further review”, and 50% are “Rejected”.  </a:t>
            </a:r>
          </a:p>
          <a:p>
            <a:pPr lvl="1" eaLnBrk="1" hangingPunct="1"/>
            <a:r>
              <a:rPr lang="en-US" sz="1000" smtClean="0"/>
              <a:t>70% of the “Excellent” applications are eventually approved.</a:t>
            </a:r>
          </a:p>
          <a:p>
            <a:pPr lvl="1" eaLnBrk="1" hangingPunct="1"/>
            <a:r>
              <a:rPr lang="en-US" sz="1000" smtClean="0"/>
              <a:t>10% of the “Needs Further Review” applications are approved.</a:t>
            </a:r>
          </a:p>
        </p:txBody>
      </p:sp>
    </p:spTree>
    <p:extLst>
      <p:ext uri="{BB962C8B-B14F-4D97-AF65-F5344CB8AC3E}">
        <p14:creationId xmlns:p14="http://schemas.microsoft.com/office/powerpoint/2010/main" val="193342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22B7E37-8800-4299-A731-AA2D2E54B5DC}" type="slidenum">
              <a:rPr lang="en-US" smtClean="0"/>
              <a:pPr/>
              <a:t>44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z="1000" smtClean="0"/>
              <a:t>New process for loan application review:</a:t>
            </a:r>
          </a:p>
          <a:p>
            <a:pPr lvl="1" eaLnBrk="1" hangingPunct="1"/>
            <a:r>
              <a:rPr lang="en-US" sz="1000" smtClean="0"/>
              <a:t>Each application is preprocessed and divided into three categories based on mechanical criteria.  The company found the following data upon analyzing the new system:</a:t>
            </a:r>
          </a:p>
          <a:p>
            <a:pPr lvl="1" eaLnBrk="1" hangingPunct="1"/>
            <a:r>
              <a:rPr lang="en-US" sz="1000" smtClean="0"/>
              <a:t>On average, 200 applications are with the Initial ‘Review Team at any time.</a:t>
            </a:r>
          </a:p>
          <a:p>
            <a:pPr lvl="1" eaLnBrk="1" hangingPunct="1"/>
            <a:r>
              <a:rPr lang="en-US" sz="1000" smtClean="0"/>
              <a:t>Of those reviewed, 25% are categorized as “Excellent”, 25% as “Needs Further review”, and 50% are “Rejected”.  </a:t>
            </a:r>
          </a:p>
          <a:p>
            <a:pPr lvl="1" eaLnBrk="1" hangingPunct="1"/>
            <a:r>
              <a:rPr lang="en-US" sz="1000" smtClean="0"/>
              <a:t>70% of the “Excellent” applications are eventually approved.</a:t>
            </a:r>
          </a:p>
          <a:p>
            <a:pPr lvl="1" eaLnBrk="1" hangingPunct="1"/>
            <a:r>
              <a:rPr lang="en-US" sz="1000" smtClean="0"/>
              <a:t>10% of the “Needs Further Review” applications are approved.</a:t>
            </a:r>
          </a:p>
        </p:txBody>
      </p:sp>
    </p:spTree>
    <p:extLst>
      <p:ext uri="{BB962C8B-B14F-4D97-AF65-F5344CB8AC3E}">
        <p14:creationId xmlns:p14="http://schemas.microsoft.com/office/powerpoint/2010/main" val="784701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EFF196F-EDA1-45E5-A85F-4E09F5FBE851}" type="slidenum">
              <a:rPr lang="en-US" smtClean="0"/>
              <a:pPr/>
              <a:t>45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z="1000" smtClean="0"/>
              <a:t>New process for loan application review:</a:t>
            </a:r>
          </a:p>
          <a:p>
            <a:pPr lvl="1" eaLnBrk="1" hangingPunct="1"/>
            <a:r>
              <a:rPr lang="en-US" sz="1000" smtClean="0"/>
              <a:t>Each application is preprocessed and divided into three categories based on mechanical criteria.  The company found the following data upon analyzing the new system:</a:t>
            </a:r>
          </a:p>
          <a:p>
            <a:pPr lvl="1" eaLnBrk="1" hangingPunct="1"/>
            <a:r>
              <a:rPr lang="en-US" sz="1000" smtClean="0"/>
              <a:t>On average, 200 applications are with the Initial ‘Review Team at any time.</a:t>
            </a:r>
          </a:p>
          <a:p>
            <a:pPr lvl="1" eaLnBrk="1" hangingPunct="1"/>
            <a:r>
              <a:rPr lang="en-US" sz="1000" smtClean="0"/>
              <a:t>Of those reviewed, 25% are categorized as “Excellent”, 25% as “Needs Further review”, and 50% are “Rejected”.  </a:t>
            </a:r>
          </a:p>
          <a:p>
            <a:pPr lvl="1" eaLnBrk="1" hangingPunct="1"/>
            <a:r>
              <a:rPr lang="en-US" sz="1000" smtClean="0"/>
              <a:t>70% of the “Excellent” applications are eventually approved.</a:t>
            </a:r>
          </a:p>
          <a:p>
            <a:pPr lvl="1" eaLnBrk="1" hangingPunct="1"/>
            <a:r>
              <a:rPr lang="en-US" sz="1000" smtClean="0"/>
              <a:t>10% of the “Needs Further Review” applications are approved.</a:t>
            </a:r>
          </a:p>
        </p:txBody>
      </p:sp>
    </p:spTree>
    <p:extLst>
      <p:ext uri="{BB962C8B-B14F-4D97-AF65-F5344CB8AC3E}">
        <p14:creationId xmlns:p14="http://schemas.microsoft.com/office/powerpoint/2010/main" val="334967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4</a:t>
            </a:fld>
            <a:endParaRPr lang="en-US" dirty="0"/>
          </a:p>
        </p:txBody>
      </p:sp>
    </p:spTree>
    <p:extLst>
      <p:ext uri="{BB962C8B-B14F-4D97-AF65-F5344CB8AC3E}">
        <p14:creationId xmlns:p14="http://schemas.microsoft.com/office/powerpoint/2010/main" val="3634811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EFF196F-EDA1-45E5-A85F-4E09F5FBE851}" type="slidenum">
              <a:rPr lang="en-US" smtClean="0"/>
              <a:pPr/>
              <a:t>46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z="1000" smtClean="0"/>
              <a:t>New process for loan application review:</a:t>
            </a:r>
          </a:p>
          <a:p>
            <a:pPr lvl="1" eaLnBrk="1" hangingPunct="1"/>
            <a:r>
              <a:rPr lang="en-US" sz="1000" smtClean="0"/>
              <a:t>Each application is preprocessed and divided into three categories based on mechanical criteria.  The company found the following data upon analyzing the new system:</a:t>
            </a:r>
          </a:p>
          <a:p>
            <a:pPr lvl="1" eaLnBrk="1" hangingPunct="1"/>
            <a:r>
              <a:rPr lang="en-US" sz="1000" smtClean="0"/>
              <a:t>On average, 200 applications are with the Initial ‘Review Team at any time.</a:t>
            </a:r>
          </a:p>
          <a:p>
            <a:pPr lvl="1" eaLnBrk="1" hangingPunct="1"/>
            <a:r>
              <a:rPr lang="en-US" sz="1000" smtClean="0"/>
              <a:t>Of those reviewed, 25% are categorized as “Excellent”, 25% as “Needs Further review”, and 50% are “Rejected”.  </a:t>
            </a:r>
          </a:p>
          <a:p>
            <a:pPr lvl="1" eaLnBrk="1" hangingPunct="1"/>
            <a:r>
              <a:rPr lang="en-US" sz="1000" smtClean="0"/>
              <a:t>70% of the “Excellent” applications are eventually approved.</a:t>
            </a:r>
          </a:p>
          <a:p>
            <a:pPr lvl="1" eaLnBrk="1" hangingPunct="1"/>
            <a:r>
              <a:rPr lang="en-US" sz="1000" smtClean="0"/>
              <a:t>10% of the “Needs Further Review” applications are approved.</a:t>
            </a:r>
          </a:p>
        </p:txBody>
      </p:sp>
    </p:spTree>
    <p:extLst>
      <p:ext uri="{BB962C8B-B14F-4D97-AF65-F5344CB8AC3E}">
        <p14:creationId xmlns:p14="http://schemas.microsoft.com/office/powerpoint/2010/main" val="160482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EFF196F-EDA1-45E5-A85F-4E09F5FBE851}" type="slidenum">
              <a:rPr lang="en-US" smtClean="0"/>
              <a:pPr/>
              <a:t>47</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z="1000" smtClean="0"/>
              <a:t>New process for loan application review:</a:t>
            </a:r>
          </a:p>
          <a:p>
            <a:pPr lvl="1" eaLnBrk="1" hangingPunct="1"/>
            <a:r>
              <a:rPr lang="en-US" sz="1000" smtClean="0"/>
              <a:t>Each application is preprocessed and divided into three categories based on mechanical criteria.  The company found the following data upon analyzing the new system:</a:t>
            </a:r>
          </a:p>
          <a:p>
            <a:pPr lvl="1" eaLnBrk="1" hangingPunct="1"/>
            <a:r>
              <a:rPr lang="en-US" sz="1000" smtClean="0"/>
              <a:t>On average, 200 applications are with the Initial ‘Review Team at any time.</a:t>
            </a:r>
          </a:p>
          <a:p>
            <a:pPr lvl="1" eaLnBrk="1" hangingPunct="1"/>
            <a:r>
              <a:rPr lang="en-US" sz="1000" smtClean="0"/>
              <a:t>Of those reviewed, 25% are categorized as “Excellent”, 25% as “Needs Further review”, and 50% are “Rejected”.  </a:t>
            </a:r>
          </a:p>
          <a:p>
            <a:pPr lvl="1" eaLnBrk="1" hangingPunct="1"/>
            <a:r>
              <a:rPr lang="en-US" sz="1000" smtClean="0"/>
              <a:t>70% of the “Excellent” applications are eventually approved.</a:t>
            </a:r>
          </a:p>
          <a:p>
            <a:pPr lvl="1" eaLnBrk="1" hangingPunct="1"/>
            <a:r>
              <a:rPr lang="en-US" sz="1000" smtClean="0"/>
              <a:t>10% of the “Needs Further Review” applications are approved.</a:t>
            </a:r>
          </a:p>
        </p:txBody>
      </p:sp>
    </p:spTree>
    <p:extLst>
      <p:ext uri="{BB962C8B-B14F-4D97-AF65-F5344CB8AC3E}">
        <p14:creationId xmlns:p14="http://schemas.microsoft.com/office/powerpoint/2010/main" val="693644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EFF196F-EDA1-45E5-A85F-4E09F5FBE851}" type="slidenum">
              <a:rPr lang="en-US" smtClean="0"/>
              <a:pPr/>
              <a:t>48</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z="1000" smtClean="0"/>
              <a:t>New process for loan application review:</a:t>
            </a:r>
          </a:p>
          <a:p>
            <a:pPr lvl="1" eaLnBrk="1" hangingPunct="1"/>
            <a:r>
              <a:rPr lang="en-US" sz="1000" smtClean="0"/>
              <a:t>Each application is preprocessed and divided into three categories based on mechanical criteria.  The company found the following data upon analyzing the new system:</a:t>
            </a:r>
          </a:p>
          <a:p>
            <a:pPr lvl="1" eaLnBrk="1" hangingPunct="1"/>
            <a:r>
              <a:rPr lang="en-US" sz="1000" smtClean="0"/>
              <a:t>On average, 200 applications are with the Initial ‘Review Team at any time.</a:t>
            </a:r>
          </a:p>
          <a:p>
            <a:pPr lvl="1" eaLnBrk="1" hangingPunct="1"/>
            <a:r>
              <a:rPr lang="en-US" sz="1000" smtClean="0"/>
              <a:t>Of those reviewed, 25% are categorized as “Excellent”, 25% as “Needs Further review”, and 50% are “Rejected”.  </a:t>
            </a:r>
          </a:p>
          <a:p>
            <a:pPr lvl="1" eaLnBrk="1" hangingPunct="1"/>
            <a:r>
              <a:rPr lang="en-US" sz="1000" smtClean="0"/>
              <a:t>70% of the “Excellent” applications are eventually approved.</a:t>
            </a:r>
          </a:p>
          <a:p>
            <a:pPr lvl="1" eaLnBrk="1" hangingPunct="1"/>
            <a:r>
              <a:rPr lang="en-US" sz="1000" smtClean="0"/>
              <a:t>10% of the “Needs Further Review” applications are approved.</a:t>
            </a:r>
          </a:p>
        </p:txBody>
      </p:sp>
    </p:spTree>
    <p:extLst>
      <p:ext uri="{BB962C8B-B14F-4D97-AF65-F5344CB8AC3E}">
        <p14:creationId xmlns:p14="http://schemas.microsoft.com/office/powerpoint/2010/main" val="3458200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EFF196F-EDA1-45E5-A85F-4E09F5FBE851}" type="slidenum">
              <a:rPr lang="en-US" smtClean="0"/>
              <a:pPr/>
              <a:t>49</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z="1000" smtClean="0"/>
              <a:t>New process for loan application review:</a:t>
            </a:r>
          </a:p>
          <a:p>
            <a:pPr lvl="1" eaLnBrk="1" hangingPunct="1"/>
            <a:r>
              <a:rPr lang="en-US" sz="1000" smtClean="0"/>
              <a:t>Each application is preprocessed and divided into three categories based on mechanical criteria.  The company found the following data upon analyzing the new system:</a:t>
            </a:r>
          </a:p>
          <a:p>
            <a:pPr lvl="1" eaLnBrk="1" hangingPunct="1"/>
            <a:r>
              <a:rPr lang="en-US" sz="1000" smtClean="0"/>
              <a:t>On average, 200 applications are with the Initial ‘Review Team at any time.</a:t>
            </a:r>
          </a:p>
          <a:p>
            <a:pPr lvl="1" eaLnBrk="1" hangingPunct="1"/>
            <a:r>
              <a:rPr lang="en-US" sz="1000" smtClean="0"/>
              <a:t>Of those reviewed, 25% are categorized as “Excellent”, 25% as “Needs Further review”, and 50% are “Rejected”.  </a:t>
            </a:r>
          </a:p>
          <a:p>
            <a:pPr lvl="1" eaLnBrk="1" hangingPunct="1"/>
            <a:r>
              <a:rPr lang="en-US" sz="1000" smtClean="0"/>
              <a:t>70% of the “Excellent” applications are eventually approved.</a:t>
            </a:r>
          </a:p>
          <a:p>
            <a:pPr lvl="1" eaLnBrk="1" hangingPunct="1"/>
            <a:r>
              <a:rPr lang="en-US" sz="1000" smtClean="0"/>
              <a:t>10% of the “Needs Further Review” applications are approved.</a:t>
            </a:r>
          </a:p>
        </p:txBody>
      </p:sp>
    </p:spTree>
    <p:extLst>
      <p:ext uri="{BB962C8B-B14F-4D97-AF65-F5344CB8AC3E}">
        <p14:creationId xmlns:p14="http://schemas.microsoft.com/office/powerpoint/2010/main" val="3001797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EFF196F-EDA1-45E5-A85F-4E09F5FBE851}" type="slidenum">
              <a:rPr lang="en-US" smtClean="0"/>
              <a:pPr/>
              <a:t>50</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z="1000" smtClean="0"/>
              <a:t>New process for loan application review:</a:t>
            </a:r>
          </a:p>
          <a:p>
            <a:pPr lvl="1" eaLnBrk="1" hangingPunct="1"/>
            <a:r>
              <a:rPr lang="en-US" sz="1000" smtClean="0"/>
              <a:t>Each application is preprocessed and divided into three categories based on mechanical criteria.  The company found the following data upon analyzing the new system:</a:t>
            </a:r>
          </a:p>
          <a:p>
            <a:pPr lvl="1" eaLnBrk="1" hangingPunct="1"/>
            <a:r>
              <a:rPr lang="en-US" sz="1000" smtClean="0"/>
              <a:t>On average, 200 applications are with the Initial ‘Review Team at any time.</a:t>
            </a:r>
          </a:p>
          <a:p>
            <a:pPr lvl="1" eaLnBrk="1" hangingPunct="1"/>
            <a:r>
              <a:rPr lang="en-US" sz="1000" smtClean="0"/>
              <a:t>Of those reviewed, 25% are categorized as “Excellent”, 25% as “Needs Further review”, and 50% are “Rejected”.  </a:t>
            </a:r>
          </a:p>
          <a:p>
            <a:pPr lvl="1" eaLnBrk="1" hangingPunct="1"/>
            <a:r>
              <a:rPr lang="en-US" sz="1000" smtClean="0"/>
              <a:t>70% of the “Excellent” applications are eventually approved.</a:t>
            </a:r>
          </a:p>
          <a:p>
            <a:pPr lvl="1" eaLnBrk="1" hangingPunct="1"/>
            <a:r>
              <a:rPr lang="en-US" sz="1000" smtClean="0"/>
              <a:t>10% of the “Needs Further Review” applications are approved.</a:t>
            </a:r>
          </a:p>
        </p:txBody>
      </p:sp>
    </p:spTree>
    <p:extLst>
      <p:ext uri="{BB962C8B-B14F-4D97-AF65-F5344CB8AC3E}">
        <p14:creationId xmlns:p14="http://schemas.microsoft.com/office/powerpoint/2010/main" val="2292395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EFF196F-EDA1-45E5-A85F-4E09F5FBE851}" type="slidenum">
              <a:rPr lang="en-US" smtClean="0"/>
              <a:pPr/>
              <a:t>51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z="1000" smtClean="0"/>
              <a:t>New process for loan application review:</a:t>
            </a:r>
          </a:p>
          <a:p>
            <a:pPr lvl="1" eaLnBrk="1" hangingPunct="1"/>
            <a:r>
              <a:rPr lang="en-US" sz="1000" smtClean="0"/>
              <a:t>Each application is preprocessed and divided into three categories based on mechanical criteria.  The company found the following data upon analyzing the new system:</a:t>
            </a:r>
          </a:p>
          <a:p>
            <a:pPr lvl="1" eaLnBrk="1" hangingPunct="1"/>
            <a:r>
              <a:rPr lang="en-US" sz="1000" smtClean="0"/>
              <a:t>On average, 200 applications are with the Initial ‘Review Team at any time.</a:t>
            </a:r>
          </a:p>
          <a:p>
            <a:pPr lvl="1" eaLnBrk="1" hangingPunct="1"/>
            <a:r>
              <a:rPr lang="en-US" sz="1000" smtClean="0"/>
              <a:t>Of those reviewed, 25% are categorized as “Excellent”, 25% as “Needs Further review”, and 50% are “Rejected”.  </a:t>
            </a:r>
          </a:p>
          <a:p>
            <a:pPr lvl="1" eaLnBrk="1" hangingPunct="1"/>
            <a:r>
              <a:rPr lang="en-US" sz="1000" smtClean="0"/>
              <a:t>70% of the “Excellent” applications are eventually approved.</a:t>
            </a:r>
          </a:p>
          <a:p>
            <a:pPr lvl="1" eaLnBrk="1" hangingPunct="1"/>
            <a:r>
              <a:rPr lang="en-US" sz="1000" smtClean="0"/>
              <a:t>10% of the “Needs Further Review” applications are approved.</a:t>
            </a:r>
          </a:p>
        </p:txBody>
      </p:sp>
    </p:spTree>
    <p:extLst>
      <p:ext uri="{BB962C8B-B14F-4D97-AF65-F5344CB8AC3E}">
        <p14:creationId xmlns:p14="http://schemas.microsoft.com/office/powerpoint/2010/main" val="4139963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EFF196F-EDA1-45E5-A85F-4E09F5FBE851}" type="slidenum">
              <a:rPr lang="en-US" smtClean="0"/>
              <a:pPr/>
              <a:t>52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z="1000" smtClean="0"/>
              <a:t>New process for loan application review:</a:t>
            </a:r>
          </a:p>
          <a:p>
            <a:pPr lvl="1" eaLnBrk="1" hangingPunct="1"/>
            <a:r>
              <a:rPr lang="en-US" sz="1000" smtClean="0"/>
              <a:t>Each application is preprocessed and divided into three categories based on mechanical criteria.  The company found the following data upon analyzing the new system:</a:t>
            </a:r>
          </a:p>
          <a:p>
            <a:pPr lvl="1" eaLnBrk="1" hangingPunct="1"/>
            <a:r>
              <a:rPr lang="en-US" sz="1000" smtClean="0"/>
              <a:t>On average, 200 applications are with the Initial ‘Review Team at any time.</a:t>
            </a:r>
          </a:p>
          <a:p>
            <a:pPr lvl="1" eaLnBrk="1" hangingPunct="1"/>
            <a:r>
              <a:rPr lang="en-US" sz="1000" smtClean="0"/>
              <a:t>Of those reviewed, 25% are categorized as “Excellent”, 25% as “Needs Further review”, and 50% are “Rejected”.  </a:t>
            </a:r>
          </a:p>
          <a:p>
            <a:pPr lvl="1" eaLnBrk="1" hangingPunct="1"/>
            <a:r>
              <a:rPr lang="en-US" sz="1000" smtClean="0"/>
              <a:t>70% of the “Excellent” applications are eventually approved.</a:t>
            </a:r>
          </a:p>
          <a:p>
            <a:pPr lvl="1" eaLnBrk="1" hangingPunct="1"/>
            <a:r>
              <a:rPr lang="en-US" sz="1000" smtClean="0"/>
              <a:t>10% of the “Needs Further Review” applications are approved.</a:t>
            </a:r>
          </a:p>
        </p:txBody>
      </p:sp>
    </p:spTree>
    <p:extLst>
      <p:ext uri="{BB962C8B-B14F-4D97-AF65-F5344CB8AC3E}">
        <p14:creationId xmlns:p14="http://schemas.microsoft.com/office/powerpoint/2010/main" val="129136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5</a:t>
            </a:fld>
            <a:endParaRPr lang="en-US" dirty="0"/>
          </a:p>
        </p:txBody>
      </p:sp>
    </p:spTree>
    <p:extLst>
      <p:ext uri="{BB962C8B-B14F-4D97-AF65-F5344CB8AC3E}">
        <p14:creationId xmlns:p14="http://schemas.microsoft.com/office/powerpoint/2010/main" val="80168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6</a:t>
            </a:fld>
            <a:endParaRPr lang="en-US" dirty="0"/>
          </a:p>
        </p:txBody>
      </p:sp>
    </p:spTree>
    <p:extLst>
      <p:ext uri="{BB962C8B-B14F-4D97-AF65-F5344CB8AC3E}">
        <p14:creationId xmlns:p14="http://schemas.microsoft.com/office/powerpoint/2010/main" val="339245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7</a:t>
            </a:fld>
            <a:endParaRPr lang="en-US" dirty="0"/>
          </a:p>
        </p:txBody>
      </p:sp>
    </p:spTree>
    <p:extLst>
      <p:ext uri="{BB962C8B-B14F-4D97-AF65-F5344CB8AC3E}">
        <p14:creationId xmlns:p14="http://schemas.microsoft.com/office/powerpoint/2010/main" val="2993180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8</a:t>
            </a:fld>
            <a:endParaRPr lang="en-US" dirty="0"/>
          </a:p>
        </p:txBody>
      </p:sp>
    </p:spTree>
    <p:extLst>
      <p:ext uri="{BB962C8B-B14F-4D97-AF65-F5344CB8AC3E}">
        <p14:creationId xmlns:p14="http://schemas.microsoft.com/office/powerpoint/2010/main" val="139638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9</a:t>
            </a:fld>
            <a:endParaRPr lang="en-US" dirty="0"/>
          </a:p>
        </p:txBody>
      </p:sp>
    </p:spTree>
    <p:extLst>
      <p:ext uri="{BB962C8B-B14F-4D97-AF65-F5344CB8AC3E}">
        <p14:creationId xmlns:p14="http://schemas.microsoft.com/office/powerpoint/2010/main" val="406583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02A34D-BF83-4C2B-B7CD-474F7CC0D690}" type="slidenum">
              <a:rPr lang="en-US" smtClean="0"/>
              <a:pPr>
                <a:defRPr/>
              </a:pPr>
              <a:t>10</a:t>
            </a:fld>
            <a:endParaRPr lang="en-US" dirty="0"/>
          </a:p>
        </p:txBody>
      </p:sp>
    </p:spTree>
    <p:extLst>
      <p:ext uri="{BB962C8B-B14F-4D97-AF65-F5344CB8AC3E}">
        <p14:creationId xmlns:p14="http://schemas.microsoft.com/office/powerpoint/2010/main" val="2575826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88913"/>
            <a:ext cx="2124075" cy="6408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5" y="188913"/>
            <a:ext cx="6221413" cy="6408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88913"/>
            <a:ext cx="8497888"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4338" y="1438275"/>
            <a:ext cx="4071937" cy="515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438275"/>
            <a:ext cx="4073525" cy="515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88913"/>
            <a:ext cx="8497888"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4338" y="1438275"/>
            <a:ext cx="8297862" cy="2503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4338" y="4094163"/>
            <a:ext cx="8297862" cy="2503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None/>
              <a:defRPr>
                <a:solidFill>
                  <a:schemeClr val="tx2">
                    <a:lumMod val="50000"/>
                  </a:schemeClr>
                </a:solidFill>
              </a:defRPr>
            </a:lvl1pPr>
            <a:lvl2pPr>
              <a:buClr>
                <a:schemeClr val="tx2">
                  <a:lumMod val="50000"/>
                </a:schemeClr>
              </a:buClr>
              <a:buFont typeface="Wingdings" pitchFamily="2" charset="2"/>
              <a:buChar char="p"/>
              <a:defRPr>
                <a:solidFill>
                  <a:schemeClr val="tx2">
                    <a:lumMod val="50000"/>
                  </a:schemeClr>
                </a:solidFill>
              </a:defRPr>
            </a:lvl2pPr>
            <a:lvl3pPr>
              <a:buClr>
                <a:schemeClr val="tx2">
                  <a:lumMod val="50000"/>
                </a:schemeClr>
              </a:buClr>
              <a:buFont typeface="Wingdings" pitchFamily="2" charset="2"/>
              <a:buChar char="n"/>
              <a:defRPr>
                <a:solidFill>
                  <a:schemeClr val="tx2">
                    <a:lumMod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438275"/>
            <a:ext cx="4071937"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438275"/>
            <a:ext cx="4073525"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420866" name="Rectangle 2"/>
          <p:cNvSpPr>
            <a:spLocks noChangeArrowheads="1"/>
          </p:cNvSpPr>
          <p:nvPr/>
        </p:nvSpPr>
        <p:spPr bwMode="gray">
          <a:xfrm>
            <a:off x="179388" y="0"/>
            <a:ext cx="8964612" cy="123348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420867" name="Rectangle 3"/>
          <p:cNvSpPr>
            <a:spLocks noChangeArrowheads="1"/>
          </p:cNvSpPr>
          <p:nvPr/>
        </p:nvSpPr>
        <p:spPr bwMode="gray">
          <a:xfrm>
            <a:off x="179388" y="188913"/>
            <a:ext cx="8785225" cy="893762"/>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defRPr/>
            </a:pPr>
            <a:endParaRPr lang="en-US"/>
          </a:p>
        </p:txBody>
      </p:sp>
      <p:sp>
        <p:nvSpPr>
          <p:cNvPr id="420868" name="Rectangle 4"/>
          <p:cNvSpPr>
            <a:spLocks noChangeArrowheads="1"/>
          </p:cNvSpPr>
          <p:nvPr/>
        </p:nvSpPr>
        <p:spPr bwMode="gray">
          <a:xfrm>
            <a:off x="0" y="0"/>
            <a:ext cx="215900" cy="6858000"/>
          </a:xfrm>
          <a:prstGeom prst="rect">
            <a:avLst/>
          </a:prstGeom>
          <a:gradFill rotWithShape="1">
            <a:gsLst>
              <a:gs pos="0">
                <a:srgbClr val="12449E"/>
              </a:gs>
              <a:gs pos="100000">
                <a:srgbClr val="FFFFFF"/>
              </a:gs>
            </a:gsLst>
            <a:lin ang="5400000" scaled="1"/>
          </a:gradFill>
          <a:ln w="9525">
            <a:noFill/>
            <a:miter lim="800000"/>
            <a:headEnd/>
            <a:tailEnd/>
          </a:ln>
          <a:effectLst/>
        </p:spPr>
        <p:txBody>
          <a:bodyPr wrap="none" anchor="ctr"/>
          <a:lstStyle/>
          <a:p>
            <a:pPr>
              <a:defRPr/>
            </a:pPr>
            <a:endParaRPr lang="en-US"/>
          </a:p>
        </p:txBody>
      </p:sp>
      <p:sp>
        <p:nvSpPr>
          <p:cNvPr id="1029" name="Rectangle 5"/>
          <p:cNvSpPr>
            <a:spLocks noGrp="1" noChangeArrowheads="1"/>
          </p:cNvSpPr>
          <p:nvPr>
            <p:ph type="title"/>
          </p:nvPr>
        </p:nvSpPr>
        <p:spPr bwMode="gray">
          <a:xfrm>
            <a:off x="358775" y="188913"/>
            <a:ext cx="8497888"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a:t>
            </a:r>
            <a:br>
              <a:rPr lang="en-US" smtClean="0"/>
            </a:br>
            <a:r>
              <a:rPr lang="en-US" smtClean="0"/>
              <a:t>title style</a:t>
            </a:r>
          </a:p>
        </p:txBody>
      </p:sp>
      <p:sp>
        <p:nvSpPr>
          <p:cNvPr id="1030" name="Rectangle 6"/>
          <p:cNvSpPr>
            <a:spLocks noGrp="1" noChangeArrowheads="1"/>
          </p:cNvSpPr>
          <p:nvPr>
            <p:ph type="body" idx="1"/>
          </p:nvPr>
        </p:nvSpPr>
        <p:spPr bwMode="auto">
          <a:xfrm>
            <a:off x="414338" y="1438275"/>
            <a:ext cx="8297862" cy="51593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20871" name="Text Box 7"/>
          <p:cNvSpPr txBox="1">
            <a:spLocks noChangeArrowheads="1"/>
          </p:cNvSpPr>
          <p:nvPr/>
        </p:nvSpPr>
        <p:spPr bwMode="auto">
          <a:xfrm>
            <a:off x="8810625" y="1016000"/>
            <a:ext cx="369888" cy="274638"/>
          </a:xfrm>
          <a:prstGeom prst="rect">
            <a:avLst/>
          </a:prstGeom>
          <a:noFill/>
          <a:ln w="9525">
            <a:noFill/>
            <a:miter lim="800000"/>
            <a:headEnd/>
            <a:tailEnd/>
          </a:ln>
          <a:effectLst/>
        </p:spPr>
        <p:txBody>
          <a:bodyPr wrap="none">
            <a:spAutoFit/>
          </a:bodyPr>
          <a:lstStyle/>
          <a:p>
            <a:pPr>
              <a:defRPr/>
            </a:pPr>
            <a:fld id="{13715DCA-0976-48F6-9B48-21A594CB1BBF}" type="slidenum">
              <a:rPr lang="en-US" sz="1200" b="1">
                <a:solidFill>
                  <a:schemeClr val="bg1"/>
                </a:solidFill>
              </a:rPr>
              <a:pPr>
                <a:defRPr/>
              </a:pPr>
              <a:t>‹#›</a:t>
            </a:fld>
            <a:endParaRPr lang="en-US" sz="1200" b="1">
              <a:solidFill>
                <a:schemeClr val="bg1"/>
              </a:solidFill>
            </a:endParaRPr>
          </a:p>
        </p:txBody>
      </p:sp>
      <p:sp>
        <p:nvSpPr>
          <p:cNvPr id="420872" name="Text Box 8"/>
          <p:cNvSpPr txBox="1">
            <a:spLocks noChangeArrowheads="1"/>
          </p:cNvSpPr>
          <p:nvPr/>
        </p:nvSpPr>
        <p:spPr bwMode="auto">
          <a:xfrm>
            <a:off x="7064375" y="-63500"/>
            <a:ext cx="2079625" cy="274638"/>
          </a:xfrm>
          <a:prstGeom prst="rect">
            <a:avLst/>
          </a:prstGeom>
          <a:noFill/>
          <a:ln w="9525">
            <a:noFill/>
            <a:miter lim="800000"/>
            <a:headEnd/>
            <a:tailEnd/>
          </a:ln>
          <a:effectLst/>
        </p:spPr>
        <p:txBody>
          <a:bodyPr wrap="none">
            <a:spAutoFit/>
          </a:bodyPr>
          <a:lstStyle/>
          <a:p>
            <a:pPr>
              <a:defRPr/>
            </a:pPr>
            <a:r>
              <a:rPr lang="en-US" sz="1200" b="1" i="1">
                <a:solidFill>
                  <a:schemeClr val="bg1"/>
                </a:solidFill>
              </a:rPr>
              <a:t>3. Process Flow Measures</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Impact" pitchFamily="34" charset="0"/>
        </a:defRPr>
      </a:lvl2pPr>
      <a:lvl3pPr algn="l" rtl="0" eaLnBrk="0" fontAlgn="base" hangingPunct="0">
        <a:spcBef>
          <a:spcPct val="0"/>
        </a:spcBef>
        <a:spcAft>
          <a:spcPct val="0"/>
        </a:spcAft>
        <a:defRPr sz="2800">
          <a:solidFill>
            <a:schemeClr val="bg1"/>
          </a:solidFill>
          <a:latin typeface="Impact" pitchFamily="34" charset="0"/>
        </a:defRPr>
      </a:lvl3pPr>
      <a:lvl4pPr algn="l" rtl="0" eaLnBrk="0" fontAlgn="base" hangingPunct="0">
        <a:spcBef>
          <a:spcPct val="0"/>
        </a:spcBef>
        <a:spcAft>
          <a:spcPct val="0"/>
        </a:spcAft>
        <a:defRPr sz="2800">
          <a:solidFill>
            <a:schemeClr val="bg1"/>
          </a:solidFill>
          <a:latin typeface="Impact" pitchFamily="34" charset="0"/>
        </a:defRPr>
      </a:lvl4pPr>
      <a:lvl5pPr algn="l" rtl="0" eaLnBrk="0" fontAlgn="base" hangingPunct="0">
        <a:spcBef>
          <a:spcPct val="0"/>
        </a:spcBef>
        <a:spcAft>
          <a:spcPct val="0"/>
        </a:spcAft>
        <a:defRPr sz="2800">
          <a:solidFill>
            <a:schemeClr val="bg1"/>
          </a:solidFill>
          <a:latin typeface="Impact" pitchFamily="34" charset="0"/>
        </a:defRPr>
      </a:lvl5pPr>
      <a:lvl6pPr marL="457200" algn="l" rtl="0" fontAlgn="base">
        <a:spcBef>
          <a:spcPct val="0"/>
        </a:spcBef>
        <a:spcAft>
          <a:spcPct val="0"/>
        </a:spcAft>
        <a:defRPr sz="2800">
          <a:solidFill>
            <a:schemeClr val="bg1"/>
          </a:solidFill>
          <a:latin typeface="Impact" pitchFamily="34" charset="0"/>
        </a:defRPr>
      </a:lvl6pPr>
      <a:lvl7pPr marL="914400" algn="l" rtl="0" fontAlgn="base">
        <a:spcBef>
          <a:spcPct val="0"/>
        </a:spcBef>
        <a:spcAft>
          <a:spcPct val="0"/>
        </a:spcAft>
        <a:defRPr sz="2800">
          <a:solidFill>
            <a:schemeClr val="bg1"/>
          </a:solidFill>
          <a:latin typeface="Impact" pitchFamily="34" charset="0"/>
        </a:defRPr>
      </a:lvl7pPr>
      <a:lvl8pPr marL="1371600" algn="l" rtl="0" fontAlgn="base">
        <a:spcBef>
          <a:spcPct val="0"/>
        </a:spcBef>
        <a:spcAft>
          <a:spcPct val="0"/>
        </a:spcAft>
        <a:defRPr sz="2800">
          <a:solidFill>
            <a:schemeClr val="bg1"/>
          </a:solidFill>
          <a:latin typeface="Impact" pitchFamily="34" charset="0"/>
        </a:defRPr>
      </a:lvl8pPr>
      <a:lvl9pPr marL="1828800" algn="l" rtl="0" fontAlgn="base">
        <a:spcBef>
          <a:spcPct val="0"/>
        </a:spcBef>
        <a:spcAft>
          <a:spcPct val="0"/>
        </a:spcAft>
        <a:defRPr sz="2800">
          <a:solidFill>
            <a:schemeClr val="bg1"/>
          </a:solidFill>
          <a:latin typeface="Impact" pitchFamily="34" charset="0"/>
        </a:defRPr>
      </a:lvl9pPr>
    </p:titleStyle>
    <p:bodyStyle>
      <a:lvl1pPr marL="342900" indent="-342900" algn="l" rtl="0" eaLnBrk="0" fontAlgn="base" hangingPunct="0">
        <a:spcBef>
          <a:spcPct val="20000"/>
        </a:spcBef>
        <a:spcAft>
          <a:spcPct val="0"/>
        </a:spcAft>
        <a:buClr>
          <a:srgbClr val="000000"/>
        </a:buClr>
        <a:buSzPct val="80000"/>
        <a:buFont typeface="Wingdings" pitchFamily="2" charset="2"/>
        <a:buChar char="•"/>
        <a:defRPr sz="2800">
          <a:solidFill>
            <a:schemeClr val="tx1"/>
          </a:solidFill>
          <a:latin typeface="Book Antiqua" panose="02040602050305030304" pitchFamily="18" charset="0"/>
          <a:ea typeface="+mn-ea"/>
          <a:cs typeface="+mn-cs"/>
        </a:defRPr>
      </a:lvl1pPr>
      <a:lvl2pPr marL="742950" indent="-285750" algn="l" rtl="0" eaLnBrk="0" fontAlgn="base" hangingPunct="0">
        <a:spcBef>
          <a:spcPct val="20000"/>
        </a:spcBef>
        <a:spcAft>
          <a:spcPct val="0"/>
        </a:spcAft>
        <a:buClr>
          <a:schemeClr val="tx1"/>
        </a:buClr>
        <a:buFont typeface="Symbol" pitchFamily="18" charset="2"/>
        <a:buChar char="-"/>
        <a:defRPr sz="2400">
          <a:solidFill>
            <a:schemeClr val="tx1"/>
          </a:solidFill>
          <a:latin typeface="Book Antiqua" panose="02040602050305030304" pitchFamily="18" charset="0"/>
        </a:defRPr>
      </a:lvl2pPr>
      <a:lvl3pPr marL="1143000" indent="-228600" algn="l" rtl="0" eaLnBrk="0" fontAlgn="base" hangingPunct="0">
        <a:spcBef>
          <a:spcPct val="20000"/>
        </a:spcBef>
        <a:spcAft>
          <a:spcPct val="0"/>
        </a:spcAft>
        <a:buClr>
          <a:schemeClr val="tx1"/>
        </a:buClr>
        <a:buFont typeface="Symbol" pitchFamily="18" charset="2"/>
        <a:buChar char="-"/>
        <a:defRPr sz="2000">
          <a:solidFill>
            <a:schemeClr val="tx1"/>
          </a:solidFill>
          <a:latin typeface="Book Antiqua" panose="02040602050305030304" pitchFamily="18" charset="0"/>
        </a:defRPr>
      </a:lvl3pPr>
      <a:lvl4pPr marL="1600200" indent="-228600" algn="l" rtl="0" eaLnBrk="0" fontAlgn="base" hangingPunct="0">
        <a:spcBef>
          <a:spcPct val="20000"/>
        </a:spcBef>
        <a:spcAft>
          <a:spcPct val="0"/>
        </a:spcAft>
        <a:buClr>
          <a:srgbClr val="000000"/>
        </a:buClr>
        <a:buFont typeface="Monotype Sorts" pitchFamily="1" charset="2"/>
        <a:buChar char="u"/>
        <a:defRPr sz="2000">
          <a:solidFill>
            <a:srgbClr val="000000"/>
          </a:solidFill>
          <a:latin typeface="Arial" charset="0"/>
        </a:defRPr>
      </a:lvl4pPr>
      <a:lvl5pPr marL="2057400" indent="-228600" algn="l" rtl="0" eaLnBrk="0" fontAlgn="base" hangingPunct="0">
        <a:spcBef>
          <a:spcPct val="20000"/>
        </a:spcBef>
        <a:spcAft>
          <a:spcPct val="0"/>
        </a:spcAft>
        <a:buClr>
          <a:srgbClr val="000000"/>
        </a:buClr>
        <a:buChar char="–"/>
        <a:defRPr sz="1600">
          <a:solidFill>
            <a:srgbClr val="000000"/>
          </a:solidFill>
          <a:latin typeface="Arial" charset="0"/>
        </a:defRPr>
      </a:lvl5pPr>
      <a:lvl6pPr marL="2514600" indent="-228600" algn="l" rtl="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algn="l" rtl="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algn="l" rtl="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algn="l" rtl="0" eaLnBrk="0" fontAlgn="base" hangingPunct="0">
        <a:spcBef>
          <a:spcPct val="20000"/>
        </a:spcBef>
        <a:spcAft>
          <a:spcPct val="0"/>
        </a:spcAft>
        <a:buClr>
          <a:srgbClr val="000000"/>
        </a:buClr>
        <a:buChar char="–"/>
        <a:defRPr sz="1600">
          <a:solidFill>
            <a:srgbClr val="000000"/>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gFNYXGye4J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QjS_K1zcmw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TauGBb5xbVs&amp;t=10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pyFq8JDHljM" TargetMode="External"/><Relationship Id="rId2" Type="http://schemas.openxmlformats.org/officeDocument/2006/relationships/hyperlink" Target="https://www.youtube.com/watch?v=TauGBb5xbVs&amp;t=10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gif"/><Relationship Id="rId5" Type="http://schemas.openxmlformats.org/officeDocument/2006/relationships/image" Target="../media/image6.w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hyperlink" Target="http://www.csun.edu/~aa2035/CourseBase/Games/1.Flow-Time-Game-Inclass.xlsx"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hyperlink" Target="http://www.csun.edu/~aa2035/CourseBase/Games/Game1-Book-FlowTime42.xlsx#page1" TargetMode="External"/><Relationship Id="rId5" Type="http://schemas.openxmlformats.org/officeDocument/2006/relationships/image" Target="../media/image8.e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 . The Coffee Shop</a:t>
            </a:r>
            <a:endParaRPr lang="en-US" dirty="0"/>
          </a:p>
        </p:txBody>
      </p:sp>
      <p:sp>
        <p:nvSpPr>
          <p:cNvPr id="3" name="Content Placeholder 2"/>
          <p:cNvSpPr>
            <a:spLocks noGrp="1"/>
          </p:cNvSpPr>
          <p:nvPr>
            <p:ph idx="1"/>
          </p:nvPr>
        </p:nvSpPr>
        <p:spPr>
          <a:xfrm>
            <a:off x="0" y="-135396"/>
            <a:ext cx="9144000" cy="6993396"/>
          </a:xfrm>
          <a:solidFill>
            <a:schemeClr val="bg1"/>
          </a:solidFill>
        </p:spPr>
        <p:txBody>
          <a:bodyPr/>
          <a:lstStyle/>
          <a:p>
            <a:pPr algn="ctr"/>
            <a:r>
              <a:rPr lang="en-US" sz="4000" dirty="0">
                <a:latin typeface="+mj-lt"/>
              </a:rPr>
              <a:t>Chapter 1</a:t>
            </a:r>
          </a:p>
          <a:p>
            <a:pPr algn="ctr"/>
            <a:r>
              <a:rPr lang="en-US" sz="4000" dirty="0">
                <a:latin typeface="+mj-lt"/>
              </a:rPr>
              <a:t>Process Flow Analysis</a:t>
            </a:r>
          </a:p>
          <a:p>
            <a:pPr algn="ctr"/>
            <a:r>
              <a:rPr lang="en-US" sz="4000" dirty="0">
                <a:latin typeface="+mj-lt"/>
              </a:rPr>
              <a:t>The Little’s </a:t>
            </a:r>
            <a:r>
              <a:rPr lang="en-US" sz="4000" dirty="0" smtClean="0">
                <a:latin typeface="+mj-lt"/>
              </a:rPr>
              <a:t>Law</a:t>
            </a:r>
          </a:p>
          <a:p>
            <a:pPr algn="ctr"/>
            <a:r>
              <a:rPr lang="en-US" dirty="0" smtClean="0">
                <a:latin typeface="+mj-lt"/>
              </a:rPr>
              <a:t>The </a:t>
            </a:r>
            <a:r>
              <a:rPr lang="en-US" dirty="0">
                <a:latin typeface="+mj-lt"/>
              </a:rPr>
              <a:t>Core Concept in Business Processes </a:t>
            </a:r>
            <a:r>
              <a:rPr lang="en-US" dirty="0" smtClean="0">
                <a:latin typeface="+mj-lt"/>
              </a:rPr>
              <a:t>Engineering</a:t>
            </a:r>
          </a:p>
          <a:p>
            <a:pPr algn="ctr"/>
            <a:endParaRPr lang="en-US" i="1" dirty="0">
              <a:latin typeface="+mj-lt"/>
            </a:endParaRPr>
          </a:p>
          <a:p>
            <a:pPr algn="r"/>
            <a:r>
              <a:rPr lang="en-US" sz="2400" i="1" dirty="0" smtClean="0">
                <a:latin typeface="+mj-lt"/>
              </a:rPr>
              <a:t>Eyes </a:t>
            </a:r>
            <a:r>
              <a:rPr lang="en-US" sz="2400" i="1" dirty="0">
                <a:latin typeface="+mj-lt"/>
              </a:rPr>
              <a:t>must be washed; to see things differently. </a:t>
            </a:r>
            <a:endParaRPr lang="en-US" sz="2400" i="1" dirty="0" smtClean="0">
              <a:latin typeface="+mj-lt"/>
            </a:endParaRPr>
          </a:p>
          <a:p>
            <a:pPr algn="r"/>
            <a:r>
              <a:rPr lang="en-US" sz="2400" i="1" dirty="0" smtClean="0">
                <a:latin typeface="+mj-lt"/>
              </a:rPr>
              <a:t>Sohrab </a:t>
            </a:r>
            <a:r>
              <a:rPr lang="en-US" sz="2400" i="1" dirty="0">
                <a:latin typeface="+mj-lt"/>
              </a:rPr>
              <a:t>Sepehri, Persian Poet, 1928 – 1980</a:t>
            </a:r>
            <a:r>
              <a:rPr lang="en-US" sz="2400" i="1" dirty="0" smtClean="0">
                <a:latin typeface="+mj-lt"/>
              </a:rPr>
              <a:t>.</a:t>
            </a:r>
          </a:p>
          <a:p>
            <a:pPr marL="1588" indent="-1588"/>
            <a:r>
              <a:rPr lang="en-US" sz="2300" dirty="0"/>
              <a:t>Please </a:t>
            </a:r>
            <a:r>
              <a:rPr lang="en-US" sz="2300" dirty="0" smtClean="0"/>
              <a:t>start reading these slides before coming to class. I </a:t>
            </a:r>
            <a:r>
              <a:rPr lang="en-US" sz="2300" dirty="0"/>
              <a:t>assume you have already carefully have gone through Problem K1 (pages 1 to 15) before coming to class. Please then go through the following problems — Problem K1b which is on pages 16-21 and is very similar to K1. For a better preparation you may go through the following problems. Problem K2 is on pages 22 to 24. The recorded lecture on this problem is posted on page 22. Problem K3 is on pages 32 to 36. The recorded lecture on this problem is on page 32. </a:t>
            </a:r>
            <a:endParaRPr lang="en-US" sz="2300" dirty="0">
              <a:latin typeface="+mj-lt"/>
            </a:endParaRPr>
          </a:p>
        </p:txBody>
      </p:sp>
    </p:spTree>
    <p:extLst>
      <p:ext uri="{BB962C8B-B14F-4D97-AF65-F5344CB8AC3E}">
        <p14:creationId xmlns:p14="http://schemas.microsoft.com/office/powerpoint/2010/main" val="2164145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 . The Coffee Shop</a:t>
            </a:r>
            <a:endParaRPr lang="en-US" dirty="0"/>
          </a:p>
        </p:txBody>
      </p:sp>
      <p:sp>
        <p:nvSpPr>
          <p:cNvPr id="3" name="Content Placeholder 2"/>
          <p:cNvSpPr>
            <a:spLocks noGrp="1"/>
          </p:cNvSpPr>
          <p:nvPr>
            <p:ph idx="1"/>
          </p:nvPr>
        </p:nvSpPr>
        <p:spPr>
          <a:xfrm>
            <a:off x="251520" y="1268760"/>
            <a:ext cx="8820980" cy="5589240"/>
          </a:xfrm>
        </p:spPr>
        <p:txBody>
          <a:bodyPr/>
          <a:lstStyle/>
          <a:p>
            <a:pPr>
              <a:spcBef>
                <a:spcPts val="0"/>
              </a:spcBef>
              <a:spcAft>
                <a:spcPts val="600"/>
              </a:spcAft>
            </a:pPr>
            <a:r>
              <a:rPr lang="en-US" sz="2400" dirty="0" smtClean="0"/>
              <a:t>On </a:t>
            </a:r>
            <a:r>
              <a:rPr lang="en-US" sz="2400" dirty="0"/>
              <a:t>average, a customer spends </a:t>
            </a:r>
            <a:r>
              <a:rPr lang="en-US" sz="2400" dirty="0" smtClean="0"/>
              <a:t>5 </a:t>
            </a:r>
            <a:r>
              <a:rPr lang="en-US" sz="2400" dirty="0"/>
              <a:t>minutes in the coffee shop; flow time (T) is </a:t>
            </a:r>
            <a:r>
              <a:rPr lang="en-US" sz="2400" dirty="0" smtClean="0"/>
              <a:t>5 </a:t>
            </a:r>
            <a:r>
              <a:rPr lang="en-US" sz="2400" dirty="0"/>
              <a:t>minutes. </a:t>
            </a:r>
            <a:endParaRPr lang="en-US" sz="2400" dirty="0" smtClean="0"/>
          </a:p>
          <a:p>
            <a:pPr>
              <a:spcBef>
                <a:spcPts val="0"/>
              </a:spcBef>
              <a:spcAft>
                <a:spcPts val="600"/>
              </a:spcAft>
            </a:pPr>
            <a:r>
              <a:rPr lang="en-US" sz="2400" dirty="0" smtClean="0"/>
              <a:t>Each </a:t>
            </a:r>
            <a:r>
              <a:rPr lang="en-US" sz="2400" dirty="0"/>
              <a:t>customer enters the coffee shop, spends </a:t>
            </a:r>
            <a:r>
              <a:rPr lang="en-US" sz="2400" dirty="0" smtClean="0"/>
              <a:t>5 </a:t>
            </a:r>
            <a:r>
              <a:rPr lang="en-US" sz="2400" dirty="0"/>
              <a:t>minutes on average and then leaves. </a:t>
            </a:r>
            <a:endParaRPr lang="en-US" sz="2400" dirty="0" smtClean="0"/>
          </a:p>
          <a:p>
            <a:pPr>
              <a:spcBef>
                <a:spcPts val="0"/>
              </a:spcBef>
              <a:spcAft>
                <a:spcPts val="600"/>
              </a:spcAft>
            </a:pPr>
            <a:r>
              <a:rPr lang="en-US" sz="2400" dirty="0" smtClean="0"/>
              <a:t>In </a:t>
            </a:r>
            <a:r>
              <a:rPr lang="en-US" sz="2400" dirty="0"/>
              <a:t>the above computation, the flow time (T) is defined in </a:t>
            </a:r>
            <a:r>
              <a:rPr lang="en-US" sz="2400" dirty="0" smtClean="0"/>
              <a:t>minutes, </a:t>
            </a:r>
            <a:r>
              <a:rPr lang="en-US" sz="2400" dirty="0"/>
              <a:t>because R was in minutes. </a:t>
            </a:r>
            <a:endParaRPr lang="en-US" sz="2400" dirty="0" smtClean="0"/>
          </a:p>
          <a:p>
            <a:pPr>
              <a:spcBef>
                <a:spcPts val="0"/>
              </a:spcBef>
              <a:spcAft>
                <a:spcPts val="600"/>
              </a:spcAft>
            </a:pPr>
            <a:r>
              <a:rPr lang="en-US" sz="2400" dirty="0" smtClean="0"/>
              <a:t>R </a:t>
            </a:r>
            <a:r>
              <a:rPr lang="en-US" sz="2400" dirty="0"/>
              <a:t>carries a time unit with it, i.e., </a:t>
            </a:r>
            <a:r>
              <a:rPr lang="en-US" sz="2400" dirty="0" smtClean="0"/>
              <a:t>1/minute</a:t>
            </a:r>
            <a:r>
              <a:rPr lang="en-US" sz="2400" dirty="0"/>
              <a:t>., </a:t>
            </a:r>
            <a:r>
              <a:rPr lang="en-US" sz="2400" dirty="0" smtClean="0"/>
              <a:t>1(60</a:t>
            </a:r>
            <a:r>
              <a:rPr lang="en-US" sz="2400" dirty="0"/>
              <a:t>) = </a:t>
            </a:r>
            <a:r>
              <a:rPr lang="en-US" sz="2400" dirty="0" smtClean="0"/>
              <a:t>60/hour, </a:t>
            </a:r>
            <a:r>
              <a:rPr lang="en-US" sz="2400" dirty="0"/>
              <a:t>and, if a day is 8 hours, it can also be expressed as </a:t>
            </a:r>
            <a:r>
              <a:rPr lang="en-US" sz="2400" dirty="0" smtClean="0"/>
              <a:t>(</a:t>
            </a:r>
            <a:r>
              <a:rPr lang="en-US" sz="2400" dirty="0"/>
              <a:t>60) (8) = </a:t>
            </a:r>
            <a:r>
              <a:rPr lang="en-US" sz="2400" dirty="0" smtClean="0"/>
              <a:t>480/day</a:t>
            </a:r>
            <a:r>
              <a:rPr lang="en-US" sz="2400" dirty="0"/>
              <a:t>. </a:t>
            </a:r>
            <a:endParaRPr lang="en-US" sz="2400" dirty="0" smtClean="0"/>
          </a:p>
          <a:p>
            <a:pPr>
              <a:spcBef>
                <a:spcPts val="0"/>
              </a:spcBef>
              <a:spcAft>
                <a:spcPts val="600"/>
              </a:spcAft>
            </a:pPr>
            <a:r>
              <a:rPr lang="en-US" sz="2400" b="1" dirty="0" smtClean="0"/>
              <a:t>However</a:t>
            </a:r>
            <a:r>
              <a:rPr lang="en-US" sz="2400" b="1" dirty="0"/>
              <a:t>, remember: inventory (I), does not carry a time unit, it is always a number. </a:t>
            </a:r>
            <a:endParaRPr lang="en-US" sz="2400" dirty="0"/>
          </a:p>
          <a:p>
            <a:pPr>
              <a:spcBef>
                <a:spcPts val="0"/>
              </a:spcBef>
              <a:spcAft>
                <a:spcPts val="600"/>
              </a:spcAft>
            </a:pPr>
            <a:endParaRPr lang="en-US" sz="2400" dirty="0"/>
          </a:p>
          <a:p>
            <a:pPr>
              <a:spcBef>
                <a:spcPts val="0"/>
              </a:spcBef>
              <a:spcAft>
                <a:spcPts val="1200"/>
              </a:spcAft>
            </a:pPr>
            <a:endParaRPr lang="en-US" sz="2400" dirty="0"/>
          </a:p>
        </p:txBody>
      </p:sp>
    </p:spTree>
    <p:extLst>
      <p:ext uri="{BB962C8B-B14F-4D97-AF65-F5344CB8AC3E}">
        <p14:creationId xmlns:p14="http://schemas.microsoft.com/office/powerpoint/2010/main" val="15899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 . The Coffee Shop</a:t>
            </a:r>
            <a:endParaRPr lang="en-US" dirty="0"/>
          </a:p>
        </p:txBody>
      </p:sp>
      <p:sp>
        <p:nvSpPr>
          <p:cNvPr id="3" name="Content Placeholder 2"/>
          <p:cNvSpPr>
            <a:spLocks noGrp="1"/>
          </p:cNvSpPr>
          <p:nvPr>
            <p:ph idx="1"/>
          </p:nvPr>
        </p:nvSpPr>
        <p:spPr>
          <a:xfrm>
            <a:off x="251520" y="1268760"/>
            <a:ext cx="8820980" cy="5589240"/>
          </a:xfrm>
        </p:spPr>
        <p:txBody>
          <a:bodyPr/>
          <a:lstStyle/>
          <a:p>
            <a:pPr>
              <a:spcBef>
                <a:spcPts val="0"/>
              </a:spcBef>
              <a:spcAft>
                <a:spcPts val="600"/>
              </a:spcAft>
            </a:pPr>
            <a:r>
              <a:rPr lang="en-US" sz="2400" dirty="0"/>
              <a:t>Now, let us </a:t>
            </a:r>
            <a:r>
              <a:rPr lang="en-US" sz="2400" dirty="0" smtClean="0"/>
              <a:t>generalize:</a:t>
            </a:r>
            <a:endParaRPr lang="en-US" sz="2400" dirty="0"/>
          </a:p>
          <a:p>
            <a:pPr>
              <a:spcBef>
                <a:spcPts val="0"/>
              </a:spcBef>
              <a:spcAft>
                <a:spcPts val="600"/>
              </a:spcAft>
            </a:pPr>
            <a:r>
              <a:rPr lang="en-US" sz="2400" dirty="0"/>
              <a:t>1 time unit				R flow units</a:t>
            </a:r>
          </a:p>
          <a:p>
            <a:pPr>
              <a:spcBef>
                <a:spcPts val="0"/>
              </a:spcBef>
              <a:spcAft>
                <a:spcPts val="600"/>
              </a:spcAft>
            </a:pPr>
            <a:r>
              <a:rPr lang="en-US" sz="2400" dirty="0"/>
              <a:t>How many time units (T)		I flow units</a:t>
            </a:r>
          </a:p>
          <a:p>
            <a:pPr>
              <a:spcBef>
                <a:spcPts val="0"/>
              </a:spcBef>
              <a:spcAft>
                <a:spcPts val="600"/>
              </a:spcAft>
            </a:pPr>
            <a:r>
              <a:rPr lang="en-US" sz="2400" smtClean="0"/>
              <a:t>T</a:t>
            </a:r>
            <a:r>
              <a:rPr lang="en-US" sz="2400"/>
              <a:t>= </a:t>
            </a:r>
            <a:r>
              <a:rPr lang="en-US" sz="2400" smtClean="0"/>
              <a:t>I*1/R </a:t>
            </a:r>
            <a:r>
              <a:rPr lang="en-US" sz="2400">
                <a:sym typeface="Wingdings" panose="05000000000000000000" pitchFamily="2" charset="2"/>
              </a:rPr>
              <a:t></a:t>
            </a:r>
            <a:r>
              <a:rPr lang="en-US" sz="2400"/>
              <a:t> </a:t>
            </a:r>
            <a:r>
              <a:rPr lang="en-US" sz="2400" smtClean="0"/>
              <a:t>T = I/R</a:t>
            </a:r>
          </a:p>
          <a:p>
            <a:pPr>
              <a:spcBef>
                <a:spcPts val="0"/>
              </a:spcBef>
              <a:spcAft>
                <a:spcPts val="600"/>
              </a:spcAft>
            </a:pPr>
            <a:r>
              <a:rPr lang="en-US" sz="2400" smtClean="0"/>
              <a:t>RT</a:t>
            </a:r>
            <a:r>
              <a:rPr lang="en-US" sz="2400" dirty="0"/>
              <a:t>= I.</a:t>
            </a:r>
          </a:p>
          <a:p>
            <a:pPr>
              <a:spcBef>
                <a:spcPts val="0"/>
              </a:spcBef>
              <a:spcAft>
                <a:spcPts val="600"/>
              </a:spcAft>
            </a:pPr>
            <a:r>
              <a:rPr lang="en-US" sz="2400" b="1" dirty="0"/>
              <a:t>The Little’s Law</a:t>
            </a:r>
            <a:r>
              <a:rPr lang="en-US" sz="2400" dirty="0"/>
              <a:t> is expressed as Throughput x Flow Time = Inventory.</a:t>
            </a:r>
          </a:p>
          <a:p>
            <a:pPr>
              <a:spcBef>
                <a:spcPts val="0"/>
              </a:spcBef>
              <a:spcAft>
                <a:spcPts val="600"/>
              </a:spcAft>
            </a:pPr>
            <a:r>
              <a:rPr lang="en-US" sz="2400" dirty="0"/>
              <a:t>R×T = I or T = I/R or R = I/T</a:t>
            </a:r>
          </a:p>
          <a:p>
            <a:pPr>
              <a:spcBef>
                <a:spcPts val="0"/>
              </a:spcBef>
              <a:spcAft>
                <a:spcPts val="600"/>
              </a:spcAft>
            </a:pPr>
            <a:endParaRPr lang="en-US" sz="2400" dirty="0"/>
          </a:p>
          <a:p>
            <a:pPr>
              <a:spcBef>
                <a:spcPts val="0"/>
              </a:spcBef>
              <a:spcAft>
                <a:spcPts val="600"/>
              </a:spcAft>
            </a:pPr>
            <a:endParaRPr lang="en-US" sz="2400" dirty="0"/>
          </a:p>
        </p:txBody>
      </p:sp>
    </p:spTree>
    <p:extLst>
      <p:ext uri="{BB962C8B-B14F-4D97-AF65-F5344CB8AC3E}">
        <p14:creationId xmlns:p14="http://schemas.microsoft.com/office/powerpoint/2010/main" val="24107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 . The Coffee Shop</a:t>
            </a:r>
            <a:endParaRPr lang="en-US" dirty="0"/>
          </a:p>
        </p:txBody>
      </p:sp>
      <p:sp>
        <p:nvSpPr>
          <p:cNvPr id="3" name="Content Placeholder 2"/>
          <p:cNvSpPr>
            <a:spLocks noGrp="1"/>
          </p:cNvSpPr>
          <p:nvPr>
            <p:ph idx="1"/>
          </p:nvPr>
        </p:nvSpPr>
        <p:spPr>
          <a:xfrm>
            <a:off x="251520" y="1268760"/>
            <a:ext cx="8820980" cy="5589240"/>
          </a:xfrm>
        </p:spPr>
        <p:txBody>
          <a:bodyPr/>
          <a:lstStyle/>
          <a:p>
            <a:pPr>
              <a:spcBef>
                <a:spcPts val="0"/>
              </a:spcBef>
              <a:spcAft>
                <a:spcPts val="600"/>
              </a:spcAft>
            </a:pPr>
            <a:r>
              <a:rPr lang="en-US" sz="2400" b="1" dirty="0"/>
              <a:t>A Fundamental Insight.</a:t>
            </a:r>
            <a:r>
              <a:rPr lang="en-US" sz="2400" dirty="0"/>
              <a:t> </a:t>
            </a:r>
            <a:r>
              <a:rPr lang="en-US" sz="2400" dirty="0" smtClean="0"/>
              <a:t>Note</a:t>
            </a:r>
            <a:r>
              <a:rPr lang="en-US" sz="2400" dirty="0"/>
              <a:t>, that the Little’s Law, T=I/R, is nothing more than a unit conversion, converting numbers into time. It turned </a:t>
            </a:r>
            <a:r>
              <a:rPr lang="en-US" sz="2400" b="1" dirty="0"/>
              <a:t>5 units</a:t>
            </a:r>
            <a:r>
              <a:rPr lang="en-US" sz="2400" dirty="0"/>
              <a:t> of inventory into </a:t>
            </a:r>
            <a:r>
              <a:rPr lang="en-US" sz="2400" b="1" dirty="0" smtClean="0"/>
              <a:t>5 </a:t>
            </a:r>
            <a:r>
              <a:rPr lang="en-US" sz="2400" b="1" dirty="0"/>
              <a:t>minutes</a:t>
            </a:r>
            <a:r>
              <a:rPr lang="en-US" sz="2400" dirty="0"/>
              <a:t> of inventory. </a:t>
            </a:r>
            <a:endParaRPr lang="en-US" sz="2400" dirty="0" smtClean="0"/>
          </a:p>
          <a:p>
            <a:pPr>
              <a:spcBef>
                <a:spcPts val="0"/>
              </a:spcBef>
              <a:spcAft>
                <a:spcPts val="600"/>
              </a:spcAft>
            </a:pPr>
            <a:r>
              <a:rPr lang="en-US" sz="2400" dirty="0" smtClean="0"/>
              <a:t>Suppose </a:t>
            </a:r>
            <a:r>
              <a:rPr lang="en-US" sz="2400" dirty="0"/>
              <a:t>we have </a:t>
            </a:r>
            <a:r>
              <a:rPr lang="en-US" sz="2400" b="1" dirty="0"/>
              <a:t>100</a:t>
            </a:r>
            <a:r>
              <a:rPr lang="en-US" sz="2400" dirty="0"/>
              <a:t> units of item A, and </a:t>
            </a:r>
            <a:r>
              <a:rPr lang="en-US" sz="2400" b="1" dirty="0" smtClean="0"/>
              <a:t>1,000</a:t>
            </a:r>
            <a:r>
              <a:rPr lang="en-US" sz="2400" dirty="0" smtClean="0"/>
              <a:t> </a:t>
            </a:r>
            <a:r>
              <a:rPr lang="en-US" sz="2400" dirty="0"/>
              <a:t>units of item B. What item do we have more of? In the count dimension, item B has a higher inventory. Suppose we use 4 units of item A per day (RA= 4/day), and 200 units of item B per day (RB=200/day). In the time dimension, we have (T=100/4), </a:t>
            </a:r>
            <a:r>
              <a:rPr lang="en-US" sz="2400" b="1" dirty="0"/>
              <a:t>25</a:t>
            </a:r>
            <a:r>
              <a:rPr lang="en-US" sz="2400" dirty="0"/>
              <a:t> days inventory of item A, and (</a:t>
            </a:r>
            <a:r>
              <a:rPr lang="en-US" sz="2400" dirty="0" smtClean="0"/>
              <a:t>T=1,000/200</a:t>
            </a:r>
            <a:r>
              <a:rPr lang="en-US" sz="2400" dirty="0"/>
              <a:t>) </a:t>
            </a:r>
            <a:r>
              <a:rPr lang="en-US" sz="2400" b="1" dirty="0"/>
              <a:t>5</a:t>
            </a:r>
            <a:r>
              <a:rPr lang="en-US" sz="2400" dirty="0"/>
              <a:t> days inventory of item B.  </a:t>
            </a:r>
            <a:endParaRPr lang="en-US" sz="2400" dirty="0" smtClean="0"/>
          </a:p>
          <a:p>
            <a:pPr>
              <a:spcBef>
                <a:spcPts val="0"/>
              </a:spcBef>
              <a:spcAft>
                <a:spcPts val="600"/>
              </a:spcAft>
            </a:pPr>
            <a:r>
              <a:rPr lang="en-US" sz="2400" dirty="0" smtClean="0"/>
              <a:t>On </a:t>
            </a:r>
            <a:r>
              <a:rPr lang="en-US" sz="2400" dirty="0"/>
              <a:t>the time dimension, the inventory of item A is larger than the inventory of item B. It takes more time to consume the inventory of item A, compared to that of consuming item B.  </a:t>
            </a:r>
          </a:p>
        </p:txBody>
      </p:sp>
    </p:spTree>
    <p:extLst>
      <p:ext uri="{BB962C8B-B14F-4D97-AF65-F5344CB8AC3E}">
        <p14:creationId xmlns:p14="http://schemas.microsoft.com/office/powerpoint/2010/main" val="343802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 . The Coffee Shop</a:t>
            </a:r>
            <a:endParaRPr lang="en-US" dirty="0"/>
          </a:p>
        </p:txBody>
      </p:sp>
      <p:sp>
        <p:nvSpPr>
          <p:cNvPr id="3" name="Content Placeholder 2"/>
          <p:cNvSpPr>
            <a:spLocks noGrp="1"/>
          </p:cNvSpPr>
          <p:nvPr>
            <p:ph idx="1"/>
          </p:nvPr>
        </p:nvSpPr>
        <p:spPr>
          <a:xfrm>
            <a:off x="251520" y="1268760"/>
            <a:ext cx="8820980" cy="5589240"/>
          </a:xfrm>
        </p:spPr>
        <p:txBody>
          <a:bodyPr/>
          <a:lstStyle/>
          <a:p>
            <a:pPr>
              <a:spcBef>
                <a:spcPts val="0"/>
              </a:spcBef>
              <a:spcAft>
                <a:spcPts val="600"/>
              </a:spcAft>
            </a:pPr>
            <a:r>
              <a:rPr lang="en-US" sz="2400" dirty="0" smtClean="0"/>
              <a:t>In </a:t>
            </a:r>
            <a:r>
              <a:rPr lang="en-US" sz="2400" dirty="0"/>
              <a:t>addition to measuring inventory in count and time dimensions, we can measure it on the third dimension of value. How much money is invested in the inventory of each item? </a:t>
            </a:r>
            <a:r>
              <a:rPr lang="en-US" sz="2400" dirty="0" smtClean="0"/>
              <a:t>This is useful in financial planning, cost analysis, and warehouse operations. </a:t>
            </a:r>
          </a:p>
          <a:p>
            <a:pPr>
              <a:spcBef>
                <a:spcPts val="0"/>
              </a:spcBef>
              <a:spcAft>
                <a:spcPts val="600"/>
              </a:spcAft>
            </a:pPr>
            <a:r>
              <a:rPr lang="en-US" sz="2400" dirty="0" smtClean="0"/>
              <a:t>There </a:t>
            </a:r>
            <a:r>
              <a:rPr lang="en-US" sz="2400" dirty="0"/>
              <a:t>is even a fourth dimension. How much space </a:t>
            </a:r>
            <a:r>
              <a:rPr lang="en-US" sz="2400" dirty="0" smtClean="0"/>
              <a:t>(in </a:t>
            </a:r>
            <a:r>
              <a:rPr lang="en-US" sz="2400" dirty="0"/>
              <a:t>a warehouse</a:t>
            </a:r>
            <a:r>
              <a:rPr lang="en-US" sz="2400" dirty="0" smtClean="0"/>
              <a:t>)? For items taking a large portion of a warehouse, we may conduct a more careful warehouse design. For a large number of items </a:t>
            </a:r>
            <a:r>
              <a:rPr lang="en-US" sz="2400" dirty="0"/>
              <a:t>which may take a </a:t>
            </a:r>
            <a:r>
              <a:rPr lang="en-US" sz="2400" dirty="0" smtClean="0"/>
              <a:t>small portion </a:t>
            </a:r>
            <a:r>
              <a:rPr lang="en-US" sz="2400" dirty="0"/>
              <a:t>of </a:t>
            </a:r>
            <a:r>
              <a:rPr lang="en-US" sz="2400" dirty="0" smtClean="0"/>
              <a:t>warehouse, </a:t>
            </a:r>
            <a:r>
              <a:rPr lang="en-US" sz="2400" dirty="0"/>
              <a:t>we may </a:t>
            </a:r>
            <a:r>
              <a:rPr lang="en-US" sz="2400" dirty="0" smtClean="0"/>
              <a:t>have a rough design.  </a:t>
            </a:r>
            <a:endParaRPr lang="en-US" sz="2400" dirty="0"/>
          </a:p>
          <a:p>
            <a:pPr>
              <a:spcBef>
                <a:spcPts val="0"/>
              </a:spcBef>
              <a:spcAft>
                <a:spcPts val="600"/>
              </a:spcAft>
            </a:pPr>
            <a:endParaRPr lang="en-US" sz="2400" dirty="0"/>
          </a:p>
        </p:txBody>
      </p:sp>
      <p:grpSp>
        <p:nvGrpSpPr>
          <p:cNvPr id="13" name="Group 12"/>
          <p:cNvGrpSpPr/>
          <p:nvPr/>
        </p:nvGrpSpPr>
        <p:grpSpPr>
          <a:xfrm>
            <a:off x="3341259" y="5013176"/>
            <a:ext cx="2922880" cy="1659889"/>
            <a:chOff x="3341259" y="5013176"/>
            <a:chExt cx="2922880" cy="1659889"/>
          </a:xfrm>
        </p:grpSpPr>
        <p:grpSp>
          <p:nvGrpSpPr>
            <p:cNvPr id="5" name="Group 4"/>
            <p:cNvGrpSpPr>
              <a:grpSpLocks/>
            </p:cNvGrpSpPr>
            <p:nvPr/>
          </p:nvGrpSpPr>
          <p:grpSpPr bwMode="auto">
            <a:xfrm>
              <a:off x="3341259" y="5013176"/>
              <a:ext cx="2922880" cy="1659889"/>
              <a:chOff x="266" y="470"/>
              <a:chExt cx="29231" cy="16603"/>
            </a:xfrm>
          </p:grpSpPr>
          <p:sp>
            <p:nvSpPr>
              <p:cNvPr id="7" name="Rectangle 6"/>
              <p:cNvSpPr>
                <a:spLocks noChangeArrowheads="1"/>
              </p:cNvSpPr>
              <p:nvPr/>
            </p:nvSpPr>
            <p:spPr bwMode="auto">
              <a:xfrm>
                <a:off x="20743" y="7289"/>
                <a:ext cx="8754" cy="3069"/>
              </a:xfrm>
              <a:prstGeom prst="rect">
                <a:avLst/>
              </a:prstGeom>
              <a:solidFill>
                <a:schemeClr val="lt1">
                  <a:lumMod val="100000"/>
                  <a:lumOff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25" tIns="45698" rIns="91425" bIns="45698" anchor="t" anchorCtr="0" upright="1">
                <a:noAutofit/>
              </a:bodyPr>
              <a:lstStyle/>
              <a:p>
                <a:pPr marL="0" marR="0">
                  <a:lnSpc>
                    <a:spcPct val="107000"/>
                  </a:lnSpc>
                  <a:spcBef>
                    <a:spcPts val="0"/>
                  </a:spcBef>
                  <a:spcAft>
                    <a:spcPts val="800"/>
                  </a:spcAft>
                </a:pPr>
                <a:r>
                  <a:rPr lang="en-US" sz="1200" dirty="0">
                    <a:effectLst/>
                    <a:latin typeface="Book Antiqua" panose="02040602050305030304" pitchFamily="18" charset="0"/>
                    <a:ea typeface="Book Antiqua" panose="02040602050305030304" pitchFamily="18" charset="0"/>
                    <a:cs typeface="Book Antiqua" panose="02040602050305030304" pitchFamily="18" charset="0"/>
                  </a:rPr>
                  <a:t>Space</a:t>
                </a:r>
                <a:endParaRPr lang="en-US" sz="1100" dirty="0">
                  <a:effectLst/>
                  <a:latin typeface="Calibri" panose="020F0502020204030204" pitchFamily="34" charset="0"/>
                  <a:ea typeface="Calibri" panose="020F0502020204030204" pitchFamily="34" charset="0"/>
                </a:endParaRPr>
              </a:p>
            </p:txBody>
          </p:sp>
          <p:grpSp>
            <p:nvGrpSpPr>
              <p:cNvPr id="8" name="Group 7"/>
              <p:cNvGrpSpPr>
                <a:grpSpLocks/>
              </p:cNvGrpSpPr>
              <p:nvPr/>
            </p:nvGrpSpPr>
            <p:grpSpPr bwMode="auto">
              <a:xfrm>
                <a:off x="266" y="470"/>
                <a:ext cx="19411" cy="16603"/>
                <a:chOff x="-26144" y="3285"/>
                <a:chExt cx="19519" cy="16635"/>
              </a:xfrm>
            </p:grpSpPr>
            <p:sp>
              <p:nvSpPr>
                <p:cNvPr id="9" name="Rectangle 8"/>
                <p:cNvSpPr>
                  <a:spLocks noChangeArrowheads="1"/>
                </p:cNvSpPr>
                <p:nvPr/>
              </p:nvSpPr>
              <p:spPr bwMode="auto">
                <a:xfrm>
                  <a:off x="-15844" y="3285"/>
                  <a:ext cx="6289" cy="2946"/>
                </a:xfrm>
                <a:prstGeom prst="rect">
                  <a:avLst/>
                </a:prstGeom>
                <a:solidFill>
                  <a:schemeClr val="lt1">
                    <a:lumMod val="100000"/>
                    <a:lumOff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25" tIns="45698" rIns="91425" bIns="45698" anchor="t" anchorCtr="0" upright="1">
                  <a:noAutofit/>
                </a:bodyPr>
                <a:lstStyle/>
                <a:p>
                  <a:pPr marL="0" marR="0">
                    <a:lnSpc>
                      <a:spcPct val="107000"/>
                    </a:lnSpc>
                    <a:spcBef>
                      <a:spcPts val="0"/>
                    </a:spcBef>
                    <a:spcAft>
                      <a:spcPts val="800"/>
                    </a:spcAft>
                  </a:pPr>
                  <a:r>
                    <a:rPr lang="en-US" sz="1200" dirty="0">
                      <a:effectLst/>
                      <a:latin typeface="Book Antiqua" panose="02040602050305030304" pitchFamily="18" charset="0"/>
                      <a:ea typeface="Book Antiqua" panose="02040602050305030304" pitchFamily="18" charset="0"/>
                      <a:cs typeface="Book Antiqua" panose="02040602050305030304" pitchFamily="18" charset="0"/>
                    </a:rPr>
                    <a:t>Units</a:t>
                  </a:r>
                  <a:endParaRPr lang="en-US" sz="1100" dirty="0">
                    <a:effectLst/>
                    <a:latin typeface="Calibri" panose="020F0502020204030204" pitchFamily="34" charset="0"/>
                    <a:ea typeface="Calibri" panose="020F0502020204030204" pitchFamily="34" charset="0"/>
                  </a:endParaRPr>
                </a:p>
              </p:txBody>
            </p:sp>
            <p:sp>
              <p:nvSpPr>
                <p:cNvPr id="10" name="Rectangle 9"/>
                <p:cNvSpPr>
                  <a:spLocks noChangeArrowheads="1"/>
                </p:cNvSpPr>
                <p:nvPr/>
              </p:nvSpPr>
              <p:spPr bwMode="auto">
                <a:xfrm>
                  <a:off x="-26144" y="10525"/>
                  <a:ext cx="5973" cy="2667"/>
                </a:xfrm>
                <a:prstGeom prst="rect">
                  <a:avLst/>
                </a:prstGeom>
                <a:solidFill>
                  <a:schemeClr val="lt1">
                    <a:lumMod val="100000"/>
                    <a:lumOff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25" tIns="45698" rIns="91425" bIns="45698" anchor="t" anchorCtr="0" upright="1">
                  <a:noAutofit/>
                </a:bodyPr>
                <a:lstStyle/>
                <a:p>
                  <a:pPr marL="0" marR="0">
                    <a:lnSpc>
                      <a:spcPct val="107000"/>
                    </a:lnSpc>
                    <a:spcBef>
                      <a:spcPts val="0"/>
                    </a:spcBef>
                    <a:spcAft>
                      <a:spcPts val="800"/>
                    </a:spcAft>
                  </a:pPr>
                  <a:r>
                    <a:rPr lang="en-US" sz="1200" dirty="0">
                      <a:effectLst/>
                      <a:latin typeface="Book Antiqua" panose="02040602050305030304" pitchFamily="18" charset="0"/>
                      <a:ea typeface="Book Antiqua" panose="02040602050305030304" pitchFamily="18" charset="0"/>
                      <a:cs typeface="Book Antiqua" panose="02040602050305030304" pitchFamily="18" charset="0"/>
                    </a:rPr>
                    <a:t>Value</a:t>
                  </a:r>
                  <a:endParaRPr lang="en-US" sz="1100" dirty="0">
                    <a:effectLst/>
                    <a:latin typeface="Calibri" panose="020F0502020204030204" pitchFamily="34" charset="0"/>
                    <a:ea typeface="Calibri" panose="020F0502020204030204" pitchFamily="34" charset="0"/>
                  </a:endParaRPr>
                </a:p>
              </p:txBody>
            </p:sp>
            <p:sp>
              <p:nvSpPr>
                <p:cNvPr id="11" name="Rectangle 10"/>
                <p:cNvSpPr>
                  <a:spLocks noChangeArrowheads="1"/>
                </p:cNvSpPr>
                <p:nvPr/>
              </p:nvSpPr>
              <p:spPr bwMode="auto">
                <a:xfrm>
                  <a:off x="-18638" y="10117"/>
                  <a:ext cx="12013" cy="4463"/>
                </a:xfrm>
                <a:prstGeom prst="rect">
                  <a:avLst/>
                </a:prstGeom>
                <a:solidFill>
                  <a:schemeClr val="lt1">
                    <a:lumMod val="100000"/>
                    <a:lumOff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25" tIns="45698" rIns="91425" bIns="45698" anchor="t" anchorCtr="0" upright="1">
                  <a:noAutofit/>
                </a:bodyPr>
                <a:lstStyle/>
                <a:p>
                  <a:pPr marL="0" marR="0">
                    <a:lnSpc>
                      <a:spcPct val="107000"/>
                    </a:lnSpc>
                    <a:spcBef>
                      <a:spcPts val="0"/>
                    </a:spcBef>
                    <a:spcAft>
                      <a:spcPts val="800"/>
                    </a:spcAft>
                  </a:pPr>
                  <a:r>
                    <a:rPr lang="en-US" sz="1600" dirty="0">
                      <a:effectLst/>
                      <a:latin typeface="Book Antiqua" panose="02040602050305030304" pitchFamily="18" charset="0"/>
                      <a:ea typeface="Book Antiqua" panose="02040602050305030304" pitchFamily="18" charset="0"/>
                      <a:cs typeface="Book Antiqua" panose="02040602050305030304" pitchFamily="18" charset="0"/>
                    </a:rPr>
                    <a:t>Inventory</a:t>
                  </a:r>
                  <a:endParaRPr lang="en-US" sz="1100" dirty="0">
                    <a:effectLst/>
                    <a:latin typeface="Calibri" panose="020F0502020204030204" pitchFamily="34" charset="0"/>
                    <a:ea typeface="Calibri" panose="020F0502020204030204" pitchFamily="34" charset="0"/>
                  </a:endParaRPr>
                </a:p>
              </p:txBody>
            </p:sp>
            <p:sp>
              <p:nvSpPr>
                <p:cNvPr id="12" name="Rectangle 11"/>
                <p:cNvSpPr>
                  <a:spLocks noChangeArrowheads="1"/>
                </p:cNvSpPr>
                <p:nvPr/>
              </p:nvSpPr>
              <p:spPr bwMode="auto">
                <a:xfrm>
                  <a:off x="-15613" y="17253"/>
                  <a:ext cx="6058" cy="2667"/>
                </a:xfrm>
                <a:prstGeom prst="rect">
                  <a:avLst/>
                </a:prstGeom>
                <a:solidFill>
                  <a:schemeClr val="lt1">
                    <a:lumMod val="100000"/>
                    <a:lumOff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25" tIns="45698" rIns="91425" bIns="45698" anchor="t" anchorCtr="0" upright="1">
                  <a:noAutofit/>
                </a:bodyPr>
                <a:lstStyle/>
                <a:p>
                  <a:pPr marL="0" marR="0">
                    <a:lnSpc>
                      <a:spcPct val="107000"/>
                    </a:lnSpc>
                    <a:spcBef>
                      <a:spcPts val="0"/>
                    </a:spcBef>
                    <a:spcAft>
                      <a:spcPts val="800"/>
                    </a:spcAft>
                  </a:pPr>
                  <a:r>
                    <a:rPr lang="en-US" sz="1200" dirty="0">
                      <a:effectLst/>
                      <a:latin typeface="Book Antiqua" panose="02040602050305030304" pitchFamily="18" charset="0"/>
                      <a:ea typeface="Book Antiqua" panose="02040602050305030304" pitchFamily="18" charset="0"/>
                      <a:cs typeface="Book Antiqua" panose="02040602050305030304" pitchFamily="18" charset="0"/>
                    </a:rPr>
                    <a:t>Time</a:t>
                  </a:r>
                  <a:endParaRPr lang="en-US" sz="1100" dirty="0">
                    <a:effectLst/>
                    <a:latin typeface="Calibri" panose="020F0502020204030204" pitchFamily="34" charset="0"/>
                    <a:ea typeface="Calibri" panose="020F0502020204030204" pitchFamily="34" charset="0"/>
                  </a:endParaRPr>
                </a:p>
              </p:txBody>
            </p:sp>
          </p:grpSp>
        </p:grpSp>
        <p:sp>
          <p:nvSpPr>
            <p:cNvPr id="6" name="Rectangle 5"/>
            <p:cNvSpPr>
              <a:spLocks/>
            </p:cNvSpPr>
            <p:nvPr/>
          </p:nvSpPr>
          <p:spPr>
            <a:xfrm>
              <a:off x="3908214" y="5307181"/>
              <a:ext cx="1495425" cy="111950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Tree>
    <p:extLst>
      <p:ext uri="{BB962C8B-B14F-4D97-AF65-F5344CB8AC3E}">
        <p14:creationId xmlns:p14="http://schemas.microsoft.com/office/powerpoint/2010/main" val="11921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913"/>
            <a:ext cx="8677151" cy="863600"/>
          </a:xfrm>
        </p:spPr>
        <p:txBody>
          <a:bodyPr/>
          <a:lstStyle/>
          <a:p>
            <a:r>
              <a:rPr lang="en-US" dirty="0" smtClean="0"/>
              <a:t>K1 . The Coffee </a:t>
            </a:r>
            <a:r>
              <a:rPr lang="en-US" dirty="0"/>
              <a:t>Shop </a:t>
            </a:r>
          </a:p>
        </p:txBody>
      </p:sp>
      <p:sp>
        <p:nvSpPr>
          <p:cNvPr id="3" name="Content Placeholder 2"/>
          <p:cNvSpPr>
            <a:spLocks noGrp="1"/>
          </p:cNvSpPr>
          <p:nvPr>
            <p:ph idx="1"/>
          </p:nvPr>
        </p:nvSpPr>
        <p:spPr>
          <a:xfrm>
            <a:off x="251520" y="1304763"/>
            <a:ext cx="8676964" cy="3795465"/>
          </a:xfrm>
        </p:spPr>
        <p:txBody>
          <a:bodyPr/>
          <a:lstStyle/>
          <a:p>
            <a:r>
              <a:rPr lang="en-US" sz="2400" dirty="0" smtClean="0"/>
              <a:t>Now suppose there are two waiting lines. Suppose R is still 1 per minute and still on average there are 5 customers in the first line to pay for their order and get their non-exotic orders. In addition, suppose there are 4 customers in the exotic order (latte, cappuccino, etc.) waiting line. 40% of the customers place exotic orders. What is the flow time of a person who orders latte</a:t>
            </a:r>
            <a:r>
              <a:rPr lang="en-US" sz="2400" dirty="0"/>
              <a:t>, cappuccino, </a:t>
            </a:r>
            <a:r>
              <a:rPr lang="en-US" sz="2400" dirty="0" smtClean="0"/>
              <a:t>etc. </a:t>
            </a:r>
          </a:p>
          <a:p>
            <a:endParaRPr lang="en-US" sz="2400" dirty="0" smtClean="0"/>
          </a:p>
        </p:txBody>
      </p:sp>
      <p:sp>
        <p:nvSpPr>
          <p:cNvPr id="22" name="Rectangle 21"/>
          <p:cNvSpPr/>
          <p:nvPr/>
        </p:nvSpPr>
        <p:spPr>
          <a:xfrm rot="18635494">
            <a:off x="4454679" y="5684664"/>
            <a:ext cx="673100" cy="298450"/>
          </a:xfrm>
          <a:prstGeom prst="rect">
            <a:avLst/>
          </a:prstGeom>
          <a:solidFill>
            <a:schemeClr val="lt1"/>
          </a:solidFill>
          <a:ln>
            <a:noFill/>
          </a:ln>
        </p:spPr>
        <p:txBody>
          <a:bodyPr lIns="91425" tIns="45700" rIns="91425" bIns="45700" anchor="t" anchorCtr="0">
            <a:noAutofit/>
          </a:bodyPr>
          <a:lstStyle/>
          <a:p>
            <a:pPr marL="0" marR="0">
              <a:lnSpc>
                <a:spcPct val="107000"/>
              </a:lnSpc>
              <a:spcBef>
                <a:spcPts val="0"/>
              </a:spcBef>
              <a:spcAft>
                <a:spcPts val="800"/>
              </a:spcAft>
            </a:pPr>
            <a:r>
              <a:rPr lang="en-US" sz="2000" b="1" dirty="0">
                <a:solidFill>
                  <a:srgbClr val="000099"/>
                </a:solidFill>
                <a:effectLst/>
                <a:latin typeface="Book Antiqua" panose="02040602050305030304" pitchFamily="18" charset="0"/>
                <a:ea typeface="Calibri" panose="020F0502020204030204" pitchFamily="34" charset="0"/>
                <a:cs typeface="Calibri" panose="020F0502020204030204" pitchFamily="34" charset="0"/>
              </a:rPr>
              <a:t>40%</a:t>
            </a:r>
            <a:endParaRPr lang="en-US" sz="2000" b="1" dirty="0">
              <a:solidFill>
                <a:srgbClr val="000099"/>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Oval 22"/>
          <p:cNvSpPr/>
          <p:nvPr/>
        </p:nvSpPr>
        <p:spPr>
          <a:xfrm>
            <a:off x="2536624" y="6199249"/>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4" name="Oval 23"/>
          <p:cNvSpPr/>
          <p:nvPr/>
        </p:nvSpPr>
        <p:spPr>
          <a:xfrm>
            <a:off x="3019224" y="6199249"/>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5" name="Oval 24"/>
          <p:cNvSpPr/>
          <p:nvPr/>
        </p:nvSpPr>
        <p:spPr>
          <a:xfrm>
            <a:off x="3476424" y="6186549"/>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6" name="Oval 25"/>
          <p:cNvSpPr/>
          <p:nvPr/>
        </p:nvSpPr>
        <p:spPr>
          <a:xfrm>
            <a:off x="3933624" y="6186549"/>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7" name="Oval 26"/>
          <p:cNvSpPr/>
          <p:nvPr/>
        </p:nvSpPr>
        <p:spPr>
          <a:xfrm>
            <a:off x="4403524" y="6186549"/>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8" name="Oval 27"/>
          <p:cNvSpPr/>
          <p:nvPr/>
        </p:nvSpPr>
        <p:spPr>
          <a:xfrm>
            <a:off x="5356024" y="5551549"/>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9" name="Oval 28"/>
          <p:cNvSpPr/>
          <p:nvPr/>
        </p:nvSpPr>
        <p:spPr>
          <a:xfrm>
            <a:off x="5800524" y="5538849"/>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0" name="Oval 29"/>
          <p:cNvSpPr/>
          <p:nvPr/>
        </p:nvSpPr>
        <p:spPr>
          <a:xfrm>
            <a:off x="6245024" y="5538849"/>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1" name="Oval 30"/>
          <p:cNvSpPr/>
          <p:nvPr/>
        </p:nvSpPr>
        <p:spPr>
          <a:xfrm>
            <a:off x="6702224" y="5538849"/>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33" name="Straight Arrow Connector 32"/>
          <p:cNvCxnSpPr/>
          <p:nvPr/>
        </p:nvCxnSpPr>
        <p:spPr>
          <a:xfrm rot="10800000" flipH="1">
            <a:off x="4809924" y="5691249"/>
            <a:ext cx="520700" cy="558800"/>
          </a:xfrm>
          <a:prstGeom prst="straightConnector1">
            <a:avLst/>
          </a:prstGeom>
          <a:noFill/>
          <a:ln w="57150" cap="flat" cmpd="sng">
            <a:solidFill>
              <a:schemeClr val="dk1"/>
            </a:solidFill>
            <a:prstDash val="solid"/>
            <a:miter/>
            <a:headEnd type="none" w="med" len="med"/>
            <a:tailEnd type="stealth" w="lg" len="lg"/>
          </a:ln>
        </p:spPr>
      </p:cxnSp>
      <p:cxnSp>
        <p:nvCxnSpPr>
          <p:cNvPr id="35" name="Straight Arrow Connector 34"/>
          <p:cNvCxnSpPr/>
          <p:nvPr/>
        </p:nvCxnSpPr>
        <p:spPr>
          <a:xfrm rot="600000" flipV="1">
            <a:off x="7186729" y="5653784"/>
            <a:ext cx="836930" cy="127635"/>
          </a:xfrm>
          <a:prstGeom prst="straightConnector1">
            <a:avLst/>
          </a:prstGeom>
          <a:noFill/>
          <a:ln w="57150" cap="flat" cmpd="sng">
            <a:solidFill>
              <a:schemeClr val="dk1"/>
            </a:solidFill>
            <a:prstDash val="solid"/>
            <a:miter/>
            <a:headEnd type="none" w="med" len="med"/>
            <a:tailEnd type="stealth" w="lg" len="lg"/>
          </a:ln>
        </p:spPr>
      </p:cxnSp>
      <p:cxnSp>
        <p:nvCxnSpPr>
          <p:cNvPr id="38" name="Straight Arrow Connector 37"/>
          <p:cNvCxnSpPr/>
          <p:nvPr/>
        </p:nvCxnSpPr>
        <p:spPr>
          <a:xfrm rot="900000" flipV="1">
            <a:off x="4967806" y="6058080"/>
            <a:ext cx="2938145" cy="786130"/>
          </a:xfrm>
          <a:prstGeom prst="straightConnector1">
            <a:avLst/>
          </a:prstGeom>
          <a:noFill/>
          <a:ln w="57150" cap="flat" cmpd="sng">
            <a:solidFill>
              <a:schemeClr val="dk1"/>
            </a:solidFill>
            <a:prstDash val="solid"/>
            <a:miter/>
            <a:headEnd type="none" w="med" len="med"/>
            <a:tailEnd type="stealth" w="lg" len="lg"/>
          </a:ln>
        </p:spPr>
      </p:cxnSp>
      <p:cxnSp>
        <p:nvCxnSpPr>
          <p:cNvPr id="39" name="Straight Arrow Connector 38"/>
          <p:cNvCxnSpPr/>
          <p:nvPr/>
        </p:nvCxnSpPr>
        <p:spPr>
          <a:xfrm rot="360000" flipV="1">
            <a:off x="1776529" y="6347839"/>
            <a:ext cx="690245" cy="63500"/>
          </a:xfrm>
          <a:prstGeom prst="straightConnector1">
            <a:avLst/>
          </a:prstGeom>
          <a:noFill/>
          <a:ln w="57150" cap="flat" cmpd="sng">
            <a:solidFill>
              <a:schemeClr val="dk1"/>
            </a:solidFill>
            <a:prstDash val="solid"/>
            <a:miter/>
            <a:headEnd type="none" w="med" len="med"/>
            <a:tailEnd type="stealth" w="lg" len="lg"/>
          </a:ln>
        </p:spPr>
      </p:cxnSp>
      <p:sp>
        <p:nvSpPr>
          <p:cNvPr id="18" name="TextBox 17"/>
          <p:cNvSpPr txBox="1"/>
          <p:nvPr/>
        </p:nvSpPr>
        <p:spPr>
          <a:xfrm>
            <a:off x="761651" y="6081104"/>
            <a:ext cx="1066318" cy="461665"/>
          </a:xfrm>
          <a:prstGeom prst="rect">
            <a:avLst/>
          </a:prstGeom>
          <a:noFill/>
        </p:spPr>
        <p:txBody>
          <a:bodyPr wrap="square" rtlCol="0">
            <a:spAutoFit/>
          </a:bodyPr>
          <a:lstStyle/>
          <a:p>
            <a:r>
              <a:rPr lang="en-US" sz="2400" dirty="0" smtClean="0">
                <a:latin typeface="Book Antiqua" panose="02040602050305030304" pitchFamily="18" charset="0"/>
              </a:rPr>
              <a:t>1/min</a:t>
            </a:r>
            <a:endParaRPr lang="en-US" sz="2400" dirty="0">
              <a:latin typeface="Book Antiqua" panose="02040602050305030304" pitchFamily="18" charset="0"/>
            </a:endParaRPr>
          </a:p>
        </p:txBody>
      </p:sp>
    </p:spTree>
    <p:extLst>
      <p:ext uri="{BB962C8B-B14F-4D97-AF65-F5344CB8AC3E}">
        <p14:creationId xmlns:p14="http://schemas.microsoft.com/office/powerpoint/2010/main" val="382302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913"/>
            <a:ext cx="8677151" cy="863600"/>
          </a:xfrm>
        </p:spPr>
        <p:txBody>
          <a:bodyPr/>
          <a:lstStyle/>
          <a:p>
            <a:r>
              <a:rPr lang="en-US" dirty="0"/>
              <a:t>K</a:t>
            </a:r>
            <a:r>
              <a:rPr lang="en-US" dirty="0" smtClean="0"/>
              <a:t>1 . The </a:t>
            </a:r>
            <a:r>
              <a:rPr lang="en-US" dirty="0"/>
              <a:t>Coffee Shop </a:t>
            </a:r>
          </a:p>
        </p:txBody>
      </p:sp>
      <p:sp>
        <p:nvSpPr>
          <p:cNvPr id="3" name="Content Placeholder 2"/>
          <p:cNvSpPr>
            <a:spLocks noGrp="1"/>
          </p:cNvSpPr>
          <p:nvPr>
            <p:ph idx="1"/>
          </p:nvPr>
        </p:nvSpPr>
        <p:spPr>
          <a:xfrm>
            <a:off x="251520" y="1304764"/>
            <a:ext cx="8892480" cy="5553236"/>
          </a:xfrm>
        </p:spPr>
        <p:txBody>
          <a:bodyPr/>
          <a:lstStyle/>
          <a:p>
            <a:r>
              <a:rPr lang="en-US" sz="2400" dirty="0" smtClean="0"/>
              <a:t>Such a customer spends 5 minutes in the first line. Throughput of the second line is R= 0.4(1) = 0.4 customers per minute.  </a:t>
            </a:r>
          </a:p>
          <a:p>
            <a:r>
              <a:rPr lang="en-US" sz="2400" dirty="0" smtClean="0"/>
              <a:t>Inventory of the second line is 4. </a:t>
            </a:r>
          </a:p>
          <a:p>
            <a:r>
              <a:rPr lang="en-US" sz="2400" dirty="0" smtClean="0"/>
              <a:t>RT=I </a:t>
            </a:r>
            <a:r>
              <a:rPr lang="en-US" sz="2400" dirty="0" smtClean="0">
                <a:sym typeface="Wingdings" panose="05000000000000000000" pitchFamily="2" charset="2"/>
              </a:rPr>
              <a:t> 0.4T=4  T=10</a:t>
            </a:r>
          </a:p>
          <a:p>
            <a:r>
              <a:rPr lang="en-US" sz="2400" dirty="0" smtClean="0">
                <a:sym typeface="Wingdings" panose="05000000000000000000" pitchFamily="2" charset="2"/>
              </a:rPr>
              <a:t>Simple order T =5, Exotic order T= 5+10 = 15</a:t>
            </a:r>
          </a:p>
          <a:p>
            <a:r>
              <a:rPr lang="en-US" sz="2400" dirty="0" smtClean="0"/>
              <a:t>What </a:t>
            </a:r>
            <a:r>
              <a:rPr lang="en-US" sz="2400" dirty="0"/>
              <a:t>is the flow time of a </a:t>
            </a:r>
            <a:r>
              <a:rPr lang="en-US" sz="2400" dirty="0" smtClean="0"/>
              <a:t>customer? </a:t>
            </a:r>
            <a:r>
              <a:rPr lang="en-US" sz="2400" dirty="0"/>
              <a:t>S/he is neither a customer who puts </a:t>
            </a:r>
            <a:r>
              <a:rPr lang="en-US" sz="2400" dirty="0" smtClean="0"/>
              <a:t>in a </a:t>
            </a:r>
            <a:r>
              <a:rPr lang="en-US" sz="2400" dirty="0"/>
              <a:t>simple order nor one with exotic order, but s/he is both. </a:t>
            </a:r>
          </a:p>
          <a:p>
            <a:r>
              <a:rPr lang="en-US" sz="2400" dirty="0"/>
              <a:t>Procedure 1- Not good. </a:t>
            </a:r>
          </a:p>
          <a:p>
            <a:r>
              <a:rPr lang="en-US" sz="2400" dirty="0"/>
              <a:t>60% simple order:  T = </a:t>
            </a:r>
            <a:r>
              <a:rPr lang="en-US" sz="2400" dirty="0" smtClean="0"/>
              <a:t>5, 40</a:t>
            </a:r>
            <a:r>
              <a:rPr lang="en-US" sz="2400" dirty="0"/>
              <a:t>% exotic order: T=5+10= </a:t>
            </a:r>
            <a:r>
              <a:rPr lang="en-US" sz="2400" dirty="0" smtClean="0"/>
              <a:t>15</a:t>
            </a:r>
            <a:endParaRPr lang="en-US" sz="2400" dirty="0"/>
          </a:p>
        </p:txBody>
      </p:sp>
    </p:spTree>
    <p:extLst>
      <p:ext uri="{BB962C8B-B14F-4D97-AF65-F5344CB8AC3E}">
        <p14:creationId xmlns:p14="http://schemas.microsoft.com/office/powerpoint/2010/main" val="284515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 . The </a:t>
            </a:r>
            <a:r>
              <a:rPr lang="en-US" dirty="0"/>
              <a:t>Coffee Shop </a:t>
            </a:r>
          </a:p>
        </p:txBody>
      </p:sp>
      <p:sp>
        <p:nvSpPr>
          <p:cNvPr id="3" name="Content Placeholder 2"/>
          <p:cNvSpPr>
            <a:spLocks noGrp="1"/>
          </p:cNvSpPr>
          <p:nvPr>
            <p:ph idx="1"/>
          </p:nvPr>
        </p:nvSpPr>
        <p:spPr>
          <a:xfrm>
            <a:off x="251520" y="1196752"/>
            <a:ext cx="8892480" cy="5553236"/>
          </a:xfrm>
        </p:spPr>
        <p:txBody>
          <a:bodyPr/>
          <a:lstStyle/>
          <a:p>
            <a:r>
              <a:rPr lang="en-US" sz="2400" dirty="0" smtClean="0"/>
              <a:t>A customer: T= 0.6(5) + 0.4(15) = 9 minutes</a:t>
            </a:r>
          </a:p>
          <a:p>
            <a:r>
              <a:rPr lang="en-US" sz="2400" dirty="0" smtClean="0"/>
              <a:t>Procedure 2- Not bad.  </a:t>
            </a:r>
          </a:p>
          <a:p>
            <a:r>
              <a:rPr lang="en-US" sz="2400" dirty="0" smtClean="0"/>
              <a:t>Everyone goes through the first process and spends 5 minutes. 60% spend no additional time, 40% spend 10 additional minutes. 0.6(0) + 0.4(10) = 4 </a:t>
            </a:r>
            <a:r>
              <a:rPr lang="en-US" sz="2400" dirty="0" smtClean="0">
                <a:sym typeface="Wingdings" panose="05000000000000000000" pitchFamily="2" charset="2"/>
              </a:rPr>
              <a:t> 4+5 =9. </a:t>
            </a:r>
          </a:p>
          <a:p>
            <a:r>
              <a:rPr lang="en-US" sz="2400" dirty="0"/>
              <a:t>Procedure 3- Good. </a:t>
            </a:r>
          </a:p>
          <a:p>
            <a:r>
              <a:rPr lang="en-US" sz="2400" dirty="0"/>
              <a:t>Throughput of the system is 1 per minute. There are 9 people in the system (5 at the register and 4 in the second line). </a:t>
            </a:r>
          </a:p>
          <a:p>
            <a:r>
              <a:rPr lang="en-US" sz="2400" dirty="0"/>
              <a:t>RT= </a:t>
            </a:r>
            <a:r>
              <a:rPr lang="en-US" sz="2400" dirty="0" smtClean="0"/>
              <a:t>I </a:t>
            </a:r>
            <a:r>
              <a:rPr lang="en-US" sz="2400" dirty="0" smtClean="0">
                <a:sym typeface="Wingdings" panose="05000000000000000000" pitchFamily="2" charset="2"/>
              </a:rPr>
              <a:t> </a:t>
            </a:r>
            <a:r>
              <a:rPr lang="en-US" sz="2400" dirty="0" smtClean="0"/>
              <a:t>1T=9 </a:t>
            </a:r>
            <a:r>
              <a:rPr lang="en-US" sz="2400" dirty="0" smtClean="0">
                <a:sym typeface="Wingdings" panose="05000000000000000000" pitchFamily="2" charset="2"/>
              </a:rPr>
              <a:t> </a:t>
            </a:r>
            <a:r>
              <a:rPr lang="en-US" sz="2400" dirty="0" smtClean="0"/>
              <a:t>T=9 </a:t>
            </a:r>
          </a:p>
          <a:p>
            <a:r>
              <a:rPr lang="en-US" sz="2400" dirty="0"/>
              <a:t>Throughput in this system was 1 per minute or 60 per hour or 720 per day (assuming 12 hours per day). But inventory in the system is always 9. </a:t>
            </a:r>
          </a:p>
          <a:p>
            <a:endParaRPr lang="en-US" sz="2400" dirty="0"/>
          </a:p>
          <a:p>
            <a:endParaRPr lang="en-US" sz="2400" dirty="0"/>
          </a:p>
          <a:p>
            <a:endParaRPr lang="en-US" sz="2400" dirty="0" smtClean="0"/>
          </a:p>
        </p:txBody>
      </p:sp>
    </p:spTree>
    <p:extLst>
      <p:ext uri="{BB962C8B-B14F-4D97-AF65-F5344CB8AC3E}">
        <p14:creationId xmlns:p14="http://schemas.microsoft.com/office/powerpoint/2010/main" val="406055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K1b . The Coffee Shop</a:t>
            </a:r>
            <a:endParaRPr lang="en-US" dirty="0"/>
          </a:p>
        </p:txBody>
      </p:sp>
      <p:sp>
        <p:nvSpPr>
          <p:cNvPr id="3" name="Content Placeholder 2"/>
          <p:cNvSpPr>
            <a:spLocks noGrp="1"/>
          </p:cNvSpPr>
          <p:nvPr>
            <p:ph idx="1"/>
          </p:nvPr>
        </p:nvSpPr>
        <p:spPr>
          <a:xfrm>
            <a:off x="251520" y="1304764"/>
            <a:ext cx="8892480" cy="1836204"/>
          </a:xfrm>
        </p:spPr>
        <p:txBody>
          <a:bodyPr/>
          <a:lstStyle/>
          <a:p>
            <a:r>
              <a:rPr lang="en-US" sz="2400" dirty="0" smtClean="0"/>
              <a:t>You enter a Starbucks coffee shop. The door opens every 20 seconds. </a:t>
            </a:r>
            <a:r>
              <a:rPr lang="en-US" sz="2400" dirty="0"/>
              <a:t>O</a:t>
            </a:r>
            <a:r>
              <a:rPr lang="en-US" sz="2400" dirty="0" smtClean="0"/>
              <a:t>nce for a customer to come in, once </a:t>
            </a:r>
            <a:r>
              <a:rPr lang="en-US" sz="2400" dirty="0"/>
              <a:t>f</a:t>
            </a:r>
            <a:r>
              <a:rPr lang="en-US" sz="2400" dirty="0" smtClean="0"/>
              <a:t>or a customer to leave.  On average there are 6 customers in the line. What is the throughput of this system.</a:t>
            </a:r>
            <a:endParaRPr lang="en-US" sz="2400" dirty="0"/>
          </a:p>
          <a:p>
            <a:endParaRPr lang="en-US" sz="2400" dirty="0" smtClean="0"/>
          </a:p>
        </p:txBody>
      </p:sp>
      <p:sp>
        <p:nvSpPr>
          <p:cNvPr id="12" name="Content Placeholder 2"/>
          <p:cNvSpPr txBox="1">
            <a:spLocks/>
          </p:cNvSpPr>
          <p:nvPr/>
        </p:nvSpPr>
        <p:spPr bwMode="auto">
          <a:xfrm>
            <a:off x="251520" y="3905095"/>
            <a:ext cx="8892480" cy="297187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000000"/>
              </a:buClr>
              <a:buSzPct val="80000"/>
              <a:buFont typeface="Wingdings" pitchFamily="2" charset="2"/>
              <a:buNone/>
              <a:defRPr sz="2800">
                <a:solidFill>
                  <a:schemeClr val="tx2">
                    <a:lumMod val="50000"/>
                  </a:schemeClr>
                </a:solidFill>
                <a:latin typeface="+mn-lt"/>
                <a:ea typeface="+mn-ea"/>
                <a:cs typeface="+mn-cs"/>
              </a:defRPr>
            </a:lvl1pPr>
            <a:lvl2pPr marL="742950" indent="-285750" algn="l" rtl="0" eaLnBrk="0" fontAlgn="base" hangingPunct="0">
              <a:spcBef>
                <a:spcPct val="20000"/>
              </a:spcBef>
              <a:spcAft>
                <a:spcPct val="0"/>
              </a:spcAft>
              <a:buClr>
                <a:schemeClr val="tx2">
                  <a:lumMod val="50000"/>
                </a:schemeClr>
              </a:buClr>
              <a:buFont typeface="Wingdings" pitchFamily="2" charset="2"/>
              <a:buChar char="p"/>
              <a:defRPr sz="2400">
                <a:solidFill>
                  <a:schemeClr val="tx2">
                    <a:lumMod val="50000"/>
                  </a:schemeClr>
                </a:solidFill>
                <a:latin typeface="+mn-lt"/>
              </a:defRPr>
            </a:lvl2pPr>
            <a:lvl3pPr marL="1143000" indent="-228600" algn="l" rtl="0" eaLnBrk="0" fontAlgn="base" hangingPunct="0">
              <a:spcBef>
                <a:spcPct val="20000"/>
              </a:spcBef>
              <a:spcAft>
                <a:spcPct val="0"/>
              </a:spcAft>
              <a:buClr>
                <a:schemeClr val="tx2">
                  <a:lumMod val="50000"/>
                </a:schemeClr>
              </a:buClr>
              <a:buFont typeface="Wingdings" pitchFamily="2" charset="2"/>
              <a:buChar char="n"/>
              <a:defRPr sz="2000">
                <a:solidFill>
                  <a:schemeClr val="tx2">
                    <a:lumMod val="50000"/>
                  </a:schemeClr>
                </a:solidFill>
                <a:latin typeface="+mn-lt"/>
              </a:defRPr>
            </a:lvl3pPr>
            <a:lvl4pPr marL="1600200" indent="-228600" algn="l" rtl="0" eaLnBrk="0" fontAlgn="base" hangingPunct="0">
              <a:spcBef>
                <a:spcPct val="20000"/>
              </a:spcBef>
              <a:spcAft>
                <a:spcPct val="0"/>
              </a:spcAft>
              <a:buClr>
                <a:srgbClr val="000000"/>
              </a:buClr>
              <a:buFont typeface="Monotype Sorts" pitchFamily="1" charset="2"/>
              <a:buChar char="u"/>
              <a:defRPr sz="2000">
                <a:solidFill>
                  <a:srgbClr val="000000"/>
                </a:solidFill>
                <a:latin typeface="Arial" charset="0"/>
              </a:defRPr>
            </a:lvl4pPr>
            <a:lvl5pPr marL="2057400" indent="-228600" algn="l" rtl="0" eaLnBrk="0" fontAlgn="base" hangingPunct="0">
              <a:spcBef>
                <a:spcPct val="20000"/>
              </a:spcBef>
              <a:spcAft>
                <a:spcPct val="0"/>
              </a:spcAft>
              <a:buClr>
                <a:srgbClr val="000000"/>
              </a:buClr>
              <a:buChar char="–"/>
              <a:defRPr sz="1600">
                <a:solidFill>
                  <a:srgbClr val="000000"/>
                </a:solidFill>
                <a:latin typeface="Arial" charset="0"/>
              </a:defRPr>
            </a:lvl5pPr>
            <a:lvl6pPr marL="2514600" indent="-228600" algn="l" rtl="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algn="l" rtl="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algn="l" rtl="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algn="l" rtl="0" eaLnBrk="0" fontAlgn="base" hangingPunct="0">
              <a:spcBef>
                <a:spcPct val="20000"/>
              </a:spcBef>
              <a:spcAft>
                <a:spcPct val="0"/>
              </a:spcAft>
              <a:buClr>
                <a:srgbClr val="000000"/>
              </a:buClr>
              <a:buChar char="–"/>
              <a:defRPr sz="1600">
                <a:solidFill>
                  <a:srgbClr val="000000"/>
                </a:solidFill>
                <a:latin typeface="Arial" charset="0"/>
              </a:defRPr>
            </a:lvl9pPr>
          </a:lstStyle>
          <a:p>
            <a:r>
              <a:rPr lang="en-US" sz="2400" kern="0" dirty="0" smtClean="0"/>
              <a:t>Every 40 seconds, one customer enters and one customer leaves.   </a:t>
            </a:r>
          </a:p>
          <a:p>
            <a:r>
              <a:rPr lang="en-US" sz="2400" kern="0" dirty="0"/>
              <a:t> </a:t>
            </a:r>
            <a:r>
              <a:rPr lang="en-US" sz="2400" kern="0" dirty="0" smtClean="0"/>
              <a:t>Customer 		Time (s)</a:t>
            </a:r>
          </a:p>
          <a:p>
            <a:r>
              <a:rPr lang="en-US" sz="2400" kern="0" dirty="0"/>
              <a:t>	</a:t>
            </a:r>
            <a:r>
              <a:rPr lang="en-US" sz="2400" kern="0" dirty="0" smtClean="0"/>
              <a:t>     1		   	40</a:t>
            </a:r>
          </a:p>
          <a:p>
            <a:r>
              <a:rPr lang="en-US" sz="2400" kern="0" dirty="0"/>
              <a:t> </a:t>
            </a:r>
            <a:r>
              <a:rPr lang="en-US" sz="2400" kern="0" dirty="0" smtClean="0"/>
              <a:t>        x                       	1</a:t>
            </a:r>
          </a:p>
          <a:p>
            <a:r>
              <a:rPr lang="en-US" sz="2400" kern="0" dirty="0" smtClean="0"/>
              <a:t>X = (1×1)/40 </a:t>
            </a:r>
            <a:r>
              <a:rPr lang="en-US" sz="2400" kern="0" dirty="0" smtClean="0">
                <a:sym typeface="Wingdings" panose="05000000000000000000" pitchFamily="2" charset="2"/>
              </a:rPr>
              <a:t> 1/40 per second</a:t>
            </a:r>
            <a:endParaRPr lang="en-US" sz="2400" kern="0" dirty="0" smtClean="0"/>
          </a:p>
        </p:txBody>
      </p:sp>
      <p:grpSp>
        <p:nvGrpSpPr>
          <p:cNvPr id="4" name="Group 3"/>
          <p:cNvGrpSpPr/>
          <p:nvPr/>
        </p:nvGrpSpPr>
        <p:grpSpPr>
          <a:xfrm>
            <a:off x="1797447" y="3230711"/>
            <a:ext cx="5064045" cy="395139"/>
            <a:chOff x="1797447" y="3230711"/>
            <a:chExt cx="5064045" cy="395139"/>
          </a:xfrm>
        </p:grpSpPr>
        <p:sp>
          <p:nvSpPr>
            <p:cNvPr id="5" name="Oval 4"/>
            <p:cNvSpPr/>
            <p:nvPr/>
          </p:nvSpPr>
          <p:spPr>
            <a:xfrm>
              <a:off x="3397567" y="3244850"/>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6" name="Oval 5"/>
            <p:cNvSpPr/>
            <p:nvPr/>
          </p:nvSpPr>
          <p:spPr>
            <a:xfrm>
              <a:off x="3930967" y="3244850"/>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Oval 6"/>
            <p:cNvSpPr/>
            <p:nvPr/>
          </p:nvSpPr>
          <p:spPr>
            <a:xfrm>
              <a:off x="4400867" y="3232150"/>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8" name="Oval 7"/>
            <p:cNvSpPr/>
            <p:nvPr/>
          </p:nvSpPr>
          <p:spPr>
            <a:xfrm>
              <a:off x="4896167" y="3232150"/>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9" name="Oval 8"/>
            <p:cNvSpPr/>
            <p:nvPr/>
          </p:nvSpPr>
          <p:spPr>
            <a:xfrm>
              <a:off x="5391467" y="3232150"/>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cxnSp>
          <p:nvCxnSpPr>
            <p:cNvPr id="10" name="Straight Arrow Connector 9"/>
            <p:cNvCxnSpPr/>
            <p:nvPr/>
          </p:nvCxnSpPr>
          <p:spPr>
            <a:xfrm rot="780000" flipV="1">
              <a:off x="1797447" y="3344490"/>
              <a:ext cx="1038860" cy="239395"/>
            </a:xfrm>
            <a:prstGeom prst="straightConnector1">
              <a:avLst/>
            </a:prstGeom>
            <a:noFill/>
            <a:ln w="57150" cap="flat" cmpd="sng">
              <a:solidFill>
                <a:schemeClr val="dk1"/>
              </a:solidFill>
              <a:prstDash val="solid"/>
              <a:miter/>
              <a:headEnd type="none" w="med" len="med"/>
              <a:tailEnd type="stealth" w="lg" len="lg"/>
            </a:ln>
          </p:spPr>
        </p:cxnSp>
        <p:cxnSp>
          <p:nvCxnSpPr>
            <p:cNvPr id="11" name="Straight Arrow Connector 10"/>
            <p:cNvCxnSpPr/>
            <p:nvPr/>
          </p:nvCxnSpPr>
          <p:spPr>
            <a:xfrm rot="1020000" flipV="1">
              <a:off x="5911532" y="3285490"/>
              <a:ext cx="949960" cy="290195"/>
            </a:xfrm>
            <a:prstGeom prst="straightConnector1">
              <a:avLst/>
            </a:prstGeom>
            <a:noFill/>
            <a:ln w="57150" cap="flat" cmpd="sng">
              <a:solidFill>
                <a:schemeClr val="dk1"/>
              </a:solidFill>
              <a:prstDash val="solid"/>
              <a:miter/>
              <a:headEnd type="none" w="med" len="med"/>
              <a:tailEnd type="stealth" w="lg" len="lg"/>
            </a:ln>
          </p:spPr>
        </p:cxnSp>
        <p:sp>
          <p:nvSpPr>
            <p:cNvPr id="13" name="Oval 12"/>
            <p:cNvSpPr/>
            <p:nvPr/>
          </p:nvSpPr>
          <p:spPr>
            <a:xfrm>
              <a:off x="2895917" y="3230711"/>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84695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dissolv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dissolv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dissolv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K1b. The Coffee Shop</a:t>
            </a:r>
            <a:endParaRPr lang="en-US" dirty="0"/>
          </a:p>
        </p:txBody>
      </p:sp>
      <p:sp>
        <p:nvSpPr>
          <p:cNvPr id="12" name="Content Placeholder 2"/>
          <p:cNvSpPr txBox="1">
            <a:spLocks/>
          </p:cNvSpPr>
          <p:nvPr/>
        </p:nvSpPr>
        <p:spPr bwMode="auto">
          <a:xfrm>
            <a:off x="264181" y="1232756"/>
            <a:ext cx="5927999" cy="562524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000000"/>
              </a:buClr>
              <a:buSzPct val="80000"/>
              <a:buFont typeface="Wingdings" pitchFamily="2" charset="2"/>
              <a:buNone/>
              <a:defRPr sz="2800">
                <a:solidFill>
                  <a:schemeClr val="tx2">
                    <a:lumMod val="50000"/>
                  </a:schemeClr>
                </a:solidFill>
                <a:latin typeface="+mn-lt"/>
                <a:ea typeface="+mn-ea"/>
                <a:cs typeface="+mn-cs"/>
              </a:defRPr>
            </a:lvl1pPr>
            <a:lvl2pPr marL="742950" indent="-285750" algn="l" rtl="0" eaLnBrk="0" fontAlgn="base" hangingPunct="0">
              <a:spcBef>
                <a:spcPct val="20000"/>
              </a:spcBef>
              <a:spcAft>
                <a:spcPct val="0"/>
              </a:spcAft>
              <a:buClr>
                <a:schemeClr val="tx2">
                  <a:lumMod val="50000"/>
                </a:schemeClr>
              </a:buClr>
              <a:buFont typeface="Wingdings" pitchFamily="2" charset="2"/>
              <a:buChar char="p"/>
              <a:defRPr sz="2400">
                <a:solidFill>
                  <a:schemeClr val="tx2">
                    <a:lumMod val="50000"/>
                  </a:schemeClr>
                </a:solidFill>
                <a:latin typeface="+mn-lt"/>
              </a:defRPr>
            </a:lvl2pPr>
            <a:lvl3pPr marL="1143000" indent="-228600" algn="l" rtl="0" eaLnBrk="0" fontAlgn="base" hangingPunct="0">
              <a:spcBef>
                <a:spcPct val="20000"/>
              </a:spcBef>
              <a:spcAft>
                <a:spcPct val="0"/>
              </a:spcAft>
              <a:buClr>
                <a:schemeClr val="tx2">
                  <a:lumMod val="50000"/>
                </a:schemeClr>
              </a:buClr>
              <a:buFont typeface="Wingdings" pitchFamily="2" charset="2"/>
              <a:buChar char="n"/>
              <a:defRPr sz="2000">
                <a:solidFill>
                  <a:schemeClr val="tx2">
                    <a:lumMod val="50000"/>
                  </a:schemeClr>
                </a:solidFill>
                <a:latin typeface="+mn-lt"/>
              </a:defRPr>
            </a:lvl3pPr>
            <a:lvl4pPr marL="1600200" indent="-228600" algn="l" rtl="0" eaLnBrk="0" fontAlgn="base" hangingPunct="0">
              <a:spcBef>
                <a:spcPct val="20000"/>
              </a:spcBef>
              <a:spcAft>
                <a:spcPct val="0"/>
              </a:spcAft>
              <a:buClr>
                <a:srgbClr val="000000"/>
              </a:buClr>
              <a:buFont typeface="Monotype Sorts" pitchFamily="1" charset="2"/>
              <a:buChar char="u"/>
              <a:defRPr sz="2000">
                <a:solidFill>
                  <a:srgbClr val="000000"/>
                </a:solidFill>
                <a:latin typeface="Arial" charset="0"/>
              </a:defRPr>
            </a:lvl4pPr>
            <a:lvl5pPr marL="2057400" indent="-228600" algn="l" rtl="0" eaLnBrk="0" fontAlgn="base" hangingPunct="0">
              <a:spcBef>
                <a:spcPct val="20000"/>
              </a:spcBef>
              <a:spcAft>
                <a:spcPct val="0"/>
              </a:spcAft>
              <a:buClr>
                <a:srgbClr val="000000"/>
              </a:buClr>
              <a:buChar char="–"/>
              <a:defRPr sz="1600">
                <a:solidFill>
                  <a:srgbClr val="000000"/>
                </a:solidFill>
                <a:latin typeface="Arial" charset="0"/>
              </a:defRPr>
            </a:lvl5pPr>
            <a:lvl6pPr marL="2514600" indent="-228600" algn="l" rtl="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algn="l" rtl="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algn="l" rtl="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algn="l" rtl="0" eaLnBrk="0" fontAlgn="base" hangingPunct="0">
              <a:spcBef>
                <a:spcPct val="20000"/>
              </a:spcBef>
              <a:spcAft>
                <a:spcPct val="0"/>
              </a:spcAft>
              <a:buClr>
                <a:srgbClr val="000000"/>
              </a:buClr>
              <a:buChar char="–"/>
              <a:defRPr sz="1600">
                <a:solidFill>
                  <a:srgbClr val="000000"/>
                </a:solidFill>
                <a:latin typeface="Arial" charset="0"/>
              </a:defRPr>
            </a:lvl9pPr>
          </a:lstStyle>
          <a:p>
            <a:r>
              <a:rPr lang="en-US" sz="2400" kern="0" dirty="0"/>
              <a:t>R= 1/40 per </a:t>
            </a:r>
            <a:r>
              <a:rPr lang="en-US" sz="2400" kern="0" dirty="0" smtClean="0"/>
              <a:t>second.</a:t>
            </a:r>
            <a:endParaRPr lang="en-US" sz="2400" kern="0" dirty="0"/>
          </a:p>
          <a:p>
            <a:r>
              <a:rPr lang="en-US" sz="2400" kern="0" dirty="0"/>
              <a:t>R= How many per </a:t>
            </a:r>
            <a:r>
              <a:rPr lang="en-US" sz="2400" kern="0" dirty="0" smtClean="0"/>
              <a:t>minute?</a:t>
            </a:r>
            <a:endParaRPr lang="en-US" sz="2400" kern="0" dirty="0"/>
          </a:p>
          <a:p>
            <a:r>
              <a:rPr lang="en-US" sz="2400" kern="0" dirty="0"/>
              <a:t>R= (1/40)60 = 1.5 per minute.</a:t>
            </a:r>
          </a:p>
          <a:p>
            <a:r>
              <a:rPr lang="en-US" sz="2400" kern="0" dirty="0" smtClean="0"/>
              <a:t>R= How many per hour?</a:t>
            </a:r>
          </a:p>
          <a:p>
            <a:r>
              <a:rPr lang="en-US" sz="2400" kern="0" dirty="0" smtClean="0"/>
              <a:t>R</a:t>
            </a:r>
            <a:r>
              <a:rPr lang="en-US" sz="2400" kern="0" dirty="0"/>
              <a:t>= (1.5)60 = 90 per hour.</a:t>
            </a:r>
          </a:p>
          <a:p>
            <a:r>
              <a:rPr lang="en-US" sz="2400" kern="0" dirty="0"/>
              <a:t>If </a:t>
            </a:r>
            <a:r>
              <a:rPr lang="en-US" sz="2400" kern="0" dirty="0" smtClean="0"/>
              <a:t>there are 4 busy-hours of this type,</a:t>
            </a:r>
          </a:p>
          <a:p>
            <a:r>
              <a:rPr lang="en-US" sz="2400" kern="0" dirty="0" smtClean="0"/>
              <a:t>R</a:t>
            </a:r>
            <a:r>
              <a:rPr lang="en-US" sz="2400" kern="0" dirty="0"/>
              <a:t>= How many per </a:t>
            </a:r>
            <a:r>
              <a:rPr lang="en-US" sz="2400" kern="0" dirty="0" smtClean="0"/>
              <a:t>4-busy-hour-day?</a:t>
            </a:r>
            <a:endParaRPr lang="en-US" sz="2400" kern="0" dirty="0"/>
          </a:p>
          <a:p>
            <a:r>
              <a:rPr lang="en-US" sz="2400" kern="0" dirty="0"/>
              <a:t>R= </a:t>
            </a:r>
            <a:r>
              <a:rPr lang="en-US" sz="2400" kern="0" dirty="0" smtClean="0"/>
              <a:t>90(4) </a:t>
            </a:r>
            <a:r>
              <a:rPr lang="en-US" sz="2400" kern="0" dirty="0"/>
              <a:t>= </a:t>
            </a:r>
            <a:r>
              <a:rPr lang="en-US" sz="2400" kern="0" dirty="0" smtClean="0"/>
              <a:t>360</a:t>
            </a:r>
            <a:endParaRPr lang="en-US" sz="2400" kern="0" dirty="0"/>
          </a:p>
          <a:p>
            <a:r>
              <a:rPr lang="en-US" sz="2400" kern="0" dirty="0"/>
              <a:t>If a month is </a:t>
            </a:r>
            <a:r>
              <a:rPr lang="en-US" sz="2400" kern="0" dirty="0" smtClean="0"/>
              <a:t>twenty 4-hour-busy days,</a:t>
            </a:r>
            <a:endParaRPr lang="en-US" sz="2400" kern="0" dirty="0"/>
          </a:p>
          <a:p>
            <a:r>
              <a:rPr lang="en-US" sz="2400" kern="0" dirty="0"/>
              <a:t>R= How many per </a:t>
            </a:r>
            <a:r>
              <a:rPr lang="en-US" sz="2400" kern="0" dirty="0" smtClean="0"/>
              <a:t>month?</a:t>
            </a:r>
            <a:endParaRPr lang="en-US" sz="2400" kern="0" dirty="0"/>
          </a:p>
          <a:p>
            <a:r>
              <a:rPr lang="en-US" sz="2400" kern="0" dirty="0"/>
              <a:t>R = </a:t>
            </a:r>
            <a:r>
              <a:rPr lang="en-US" sz="2400" kern="0" dirty="0" smtClean="0"/>
              <a:t>20(360) </a:t>
            </a:r>
            <a:r>
              <a:rPr lang="en-US" sz="2400" kern="0" dirty="0"/>
              <a:t>= </a:t>
            </a:r>
            <a:r>
              <a:rPr lang="en-US" sz="2400" kern="0" dirty="0" smtClean="0"/>
              <a:t>7,200 </a:t>
            </a:r>
            <a:r>
              <a:rPr lang="en-US" sz="2400" kern="0" dirty="0"/>
              <a:t>per month</a:t>
            </a:r>
          </a:p>
        </p:txBody>
      </p:sp>
      <p:sp>
        <p:nvSpPr>
          <p:cNvPr id="13" name="Content Placeholder 2"/>
          <p:cNvSpPr txBox="1">
            <a:spLocks/>
          </p:cNvSpPr>
          <p:nvPr/>
        </p:nvSpPr>
        <p:spPr bwMode="auto">
          <a:xfrm>
            <a:off x="5868144" y="2875248"/>
            <a:ext cx="3456571" cy="234026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000000"/>
              </a:buClr>
              <a:buSzPct val="80000"/>
              <a:buFont typeface="Wingdings" pitchFamily="2" charset="2"/>
              <a:buNone/>
              <a:defRPr sz="2800">
                <a:solidFill>
                  <a:schemeClr val="tx2">
                    <a:lumMod val="50000"/>
                  </a:schemeClr>
                </a:solidFill>
                <a:latin typeface="+mn-lt"/>
                <a:ea typeface="+mn-ea"/>
                <a:cs typeface="+mn-cs"/>
              </a:defRPr>
            </a:lvl1pPr>
            <a:lvl2pPr marL="742950" indent="-285750" algn="l" rtl="0" eaLnBrk="0" fontAlgn="base" hangingPunct="0">
              <a:spcBef>
                <a:spcPct val="20000"/>
              </a:spcBef>
              <a:spcAft>
                <a:spcPct val="0"/>
              </a:spcAft>
              <a:buClr>
                <a:schemeClr val="tx2">
                  <a:lumMod val="50000"/>
                </a:schemeClr>
              </a:buClr>
              <a:buFont typeface="Wingdings" pitchFamily="2" charset="2"/>
              <a:buChar char="p"/>
              <a:defRPr sz="2400">
                <a:solidFill>
                  <a:schemeClr val="tx2">
                    <a:lumMod val="50000"/>
                  </a:schemeClr>
                </a:solidFill>
                <a:latin typeface="+mn-lt"/>
              </a:defRPr>
            </a:lvl2pPr>
            <a:lvl3pPr marL="1143000" indent="-228600" algn="l" rtl="0" eaLnBrk="0" fontAlgn="base" hangingPunct="0">
              <a:spcBef>
                <a:spcPct val="20000"/>
              </a:spcBef>
              <a:spcAft>
                <a:spcPct val="0"/>
              </a:spcAft>
              <a:buClr>
                <a:schemeClr val="tx2">
                  <a:lumMod val="50000"/>
                </a:schemeClr>
              </a:buClr>
              <a:buFont typeface="Wingdings" pitchFamily="2" charset="2"/>
              <a:buChar char="n"/>
              <a:defRPr sz="2000">
                <a:solidFill>
                  <a:schemeClr val="tx2">
                    <a:lumMod val="50000"/>
                  </a:schemeClr>
                </a:solidFill>
                <a:latin typeface="+mn-lt"/>
              </a:defRPr>
            </a:lvl3pPr>
            <a:lvl4pPr marL="1600200" indent="-228600" algn="l" rtl="0" eaLnBrk="0" fontAlgn="base" hangingPunct="0">
              <a:spcBef>
                <a:spcPct val="20000"/>
              </a:spcBef>
              <a:spcAft>
                <a:spcPct val="0"/>
              </a:spcAft>
              <a:buClr>
                <a:srgbClr val="000000"/>
              </a:buClr>
              <a:buFont typeface="Monotype Sorts" pitchFamily="1" charset="2"/>
              <a:buChar char="u"/>
              <a:defRPr sz="2000">
                <a:solidFill>
                  <a:srgbClr val="000000"/>
                </a:solidFill>
                <a:latin typeface="Arial" charset="0"/>
              </a:defRPr>
            </a:lvl4pPr>
            <a:lvl5pPr marL="2057400" indent="-228600" algn="l" rtl="0" eaLnBrk="0" fontAlgn="base" hangingPunct="0">
              <a:spcBef>
                <a:spcPct val="20000"/>
              </a:spcBef>
              <a:spcAft>
                <a:spcPct val="0"/>
              </a:spcAft>
              <a:buClr>
                <a:srgbClr val="000000"/>
              </a:buClr>
              <a:buChar char="–"/>
              <a:defRPr sz="1600">
                <a:solidFill>
                  <a:srgbClr val="000000"/>
                </a:solidFill>
                <a:latin typeface="Arial" charset="0"/>
              </a:defRPr>
            </a:lvl5pPr>
            <a:lvl6pPr marL="2514600" indent="-228600" algn="l" rtl="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algn="l" rtl="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algn="l" rtl="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algn="l" rtl="0" eaLnBrk="0" fontAlgn="base" hangingPunct="0">
              <a:spcBef>
                <a:spcPct val="20000"/>
              </a:spcBef>
              <a:spcAft>
                <a:spcPct val="0"/>
              </a:spcAft>
              <a:buClr>
                <a:srgbClr val="000000"/>
              </a:buClr>
              <a:buChar char="–"/>
              <a:defRPr sz="1600">
                <a:solidFill>
                  <a:srgbClr val="000000"/>
                </a:solidFill>
                <a:latin typeface="Arial" charset="0"/>
              </a:defRPr>
            </a:lvl9pPr>
          </a:lstStyle>
          <a:p>
            <a:pPr marL="0" indent="0"/>
            <a:r>
              <a:rPr lang="en-US" sz="2400" kern="0" dirty="0" smtClean="0">
                <a:solidFill>
                  <a:srgbClr val="C00000"/>
                </a:solidFill>
              </a:rPr>
              <a:t>In all these situations there are always, on average, 6 customers in the waiting line. </a:t>
            </a:r>
          </a:p>
        </p:txBody>
      </p:sp>
    </p:spTree>
    <p:extLst>
      <p:ext uri="{BB962C8B-B14F-4D97-AF65-F5344CB8AC3E}">
        <p14:creationId xmlns:p14="http://schemas.microsoft.com/office/powerpoint/2010/main" val="331556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dissolv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dissolv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dissolv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dissolve">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dissolve">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dissolve">
                                      <p:cBhvr>
                                        <p:cTn id="42" dur="500"/>
                                        <p:tgtEl>
                                          <p:spTgt spid="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dissolve">
                                      <p:cBhvr>
                                        <p:cTn id="47" dur="500"/>
                                        <p:tgtEl>
                                          <p:spTgt spid="1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
                                            <p:txEl>
                                              <p:pRg st="9" end="9"/>
                                            </p:txEl>
                                          </p:spTgt>
                                        </p:tgtEl>
                                        <p:attrNameLst>
                                          <p:attrName>style.visibility</p:attrName>
                                        </p:attrNameLst>
                                      </p:cBhvr>
                                      <p:to>
                                        <p:strVal val="visible"/>
                                      </p:to>
                                    </p:set>
                                    <p:animEffect transition="in" filter="dissolve">
                                      <p:cBhvr>
                                        <p:cTn id="52" dur="500"/>
                                        <p:tgtEl>
                                          <p:spTgt spid="1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2">
                                            <p:txEl>
                                              <p:pRg st="10" end="10"/>
                                            </p:txEl>
                                          </p:spTgt>
                                        </p:tgtEl>
                                        <p:attrNameLst>
                                          <p:attrName>style.visibility</p:attrName>
                                        </p:attrNameLst>
                                      </p:cBhvr>
                                      <p:to>
                                        <p:strVal val="visible"/>
                                      </p:to>
                                    </p:set>
                                    <p:animEffect transition="in" filter="dissolve">
                                      <p:cBhvr>
                                        <p:cTn id="57" dur="500"/>
                                        <p:tgtEl>
                                          <p:spTgt spid="1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3">
                                            <p:txEl>
                                              <p:pRg st="0" end="0"/>
                                            </p:txEl>
                                          </p:spTgt>
                                        </p:tgtEl>
                                        <p:attrNameLst>
                                          <p:attrName>style.visibility</p:attrName>
                                        </p:attrNameLst>
                                      </p:cBhvr>
                                      <p:to>
                                        <p:strVal val="visible"/>
                                      </p:to>
                                    </p:set>
                                    <p:animEffect transition="in" filter="dissolve">
                                      <p:cBhvr>
                                        <p:cTn id="6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K1b. The Coffee Shop</a:t>
            </a:r>
            <a:endParaRPr lang="en-US" dirty="0"/>
          </a:p>
        </p:txBody>
      </p:sp>
      <p:sp>
        <p:nvSpPr>
          <p:cNvPr id="12" name="Content Placeholder 2"/>
          <p:cNvSpPr txBox="1">
            <a:spLocks/>
          </p:cNvSpPr>
          <p:nvPr/>
        </p:nvSpPr>
        <p:spPr bwMode="auto">
          <a:xfrm>
            <a:off x="264181" y="1232756"/>
            <a:ext cx="8892480" cy="158417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000000"/>
              </a:buClr>
              <a:buSzPct val="80000"/>
              <a:buFont typeface="Wingdings" pitchFamily="2" charset="2"/>
              <a:buNone/>
              <a:defRPr sz="2800">
                <a:solidFill>
                  <a:schemeClr val="tx2">
                    <a:lumMod val="50000"/>
                  </a:schemeClr>
                </a:solidFill>
                <a:latin typeface="+mn-lt"/>
                <a:ea typeface="+mn-ea"/>
                <a:cs typeface="+mn-cs"/>
              </a:defRPr>
            </a:lvl1pPr>
            <a:lvl2pPr marL="742950" indent="-285750" algn="l" rtl="0" eaLnBrk="0" fontAlgn="base" hangingPunct="0">
              <a:spcBef>
                <a:spcPct val="20000"/>
              </a:spcBef>
              <a:spcAft>
                <a:spcPct val="0"/>
              </a:spcAft>
              <a:buClr>
                <a:schemeClr val="tx2">
                  <a:lumMod val="50000"/>
                </a:schemeClr>
              </a:buClr>
              <a:buFont typeface="Wingdings" pitchFamily="2" charset="2"/>
              <a:buChar char="p"/>
              <a:defRPr sz="2400">
                <a:solidFill>
                  <a:schemeClr val="tx2">
                    <a:lumMod val="50000"/>
                  </a:schemeClr>
                </a:solidFill>
                <a:latin typeface="+mn-lt"/>
              </a:defRPr>
            </a:lvl2pPr>
            <a:lvl3pPr marL="1143000" indent="-228600" algn="l" rtl="0" eaLnBrk="0" fontAlgn="base" hangingPunct="0">
              <a:spcBef>
                <a:spcPct val="20000"/>
              </a:spcBef>
              <a:spcAft>
                <a:spcPct val="0"/>
              </a:spcAft>
              <a:buClr>
                <a:schemeClr val="tx2">
                  <a:lumMod val="50000"/>
                </a:schemeClr>
              </a:buClr>
              <a:buFont typeface="Wingdings" pitchFamily="2" charset="2"/>
              <a:buChar char="n"/>
              <a:defRPr sz="2000">
                <a:solidFill>
                  <a:schemeClr val="tx2">
                    <a:lumMod val="50000"/>
                  </a:schemeClr>
                </a:solidFill>
                <a:latin typeface="+mn-lt"/>
              </a:defRPr>
            </a:lvl3pPr>
            <a:lvl4pPr marL="1600200" indent="-228600" algn="l" rtl="0" eaLnBrk="0" fontAlgn="base" hangingPunct="0">
              <a:spcBef>
                <a:spcPct val="20000"/>
              </a:spcBef>
              <a:spcAft>
                <a:spcPct val="0"/>
              </a:spcAft>
              <a:buClr>
                <a:srgbClr val="000000"/>
              </a:buClr>
              <a:buFont typeface="Monotype Sorts" pitchFamily="1" charset="2"/>
              <a:buChar char="u"/>
              <a:defRPr sz="2000">
                <a:solidFill>
                  <a:srgbClr val="000000"/>
                </a:solidFill>
                <a:latin typeface="Arial" charset="0"/>
              </a:defRPr>
            </a:lvl4pPr>
            <a:lvl5pPr marL="2057400" indent="-228600" algn="l" rtl="0" eaLnBrk="0" fontAlgn="base" hangingPunct="0">
              <a:spcBef>
                <a:spcPct val="20000"/>
              </a:spcBef>
              <a:spcAft>
                <a:spcPct val="0"/>
              </a:spcAft>
              <a:buClr>
                <a:srgbClr val="000000"/>
              </a:buClr>
              <a:buChar char="–"/>
              <a:defRPr sz="1600">
                <a:solidFill>
                  <a:srgbClr val="000000"/>
                </a:solidFill>
                <a:latin typeface="Arial" charset="0"/>
              </a:defRPr>
            </a:lvl5pPr>
            <a:lvl6pPr marL="2514600" indent="-228600" algn="l" rtl="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algn="l" rtl="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algn="l" rtl="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algn="l" rtl="0" eaLnBrk="0" fontAlgn="base" hangingPunct="0">
              <a:spcBef>
                <a:spcPct val="20000"/>
              </a:spcBef>
              <a:spcAft>
                <a:spcPct val="0"/>
              </a:spcAft>
              <a:buClr>
                <a:srgbClr val="000000"/>
              </a:buClr>
              <a:buChar char="–"/>
              <a:defRPr sz="1600">
                <a:solidFill>
                  <a:srgbClr val="000000"/>
                </a:solidFill>
                <a:latin typeface="Arial" charset="0"/>
              </a:defRPr>
            </a:lvl9pPr>
          </a:lstStyle>
          <a:p>
            <a:r>
              <a:rPr lang="en-US" sz="2400" kern="0" dirty="0" smtClean="0"/>
              <a:t>R = 1.5 per minute.</a:t>
            </a:r>
          </a:p>
          <a:p>
            <a:r>
              <a:rPr lang="en-US" sz="2400" kern="0" dirty="0" smtClean="0"/>
              <a:t>There are 6 customers in the line, how long does it take you to get your coffee and leave. </a:t>
            </a:r>
          </a:p>
        </p:txBody>
      </p:sp>
      <p:grpSp>
        <p:nvGrpSpPr>
          <p:cNvPr id="4" name="Group 3"/>
          <p:cNvGrpSpPr/>
          <p:nvPr/>
        </p:nvGrpSpPr>
        <p:grpSpPr>
          <a:xfrm>
            <a:off x="1797447" y="3230711"/>
            <a:ext cx="5064045" cy="395139"/>
            <a:chOff x="1797447" y="3230711"/>
            <a:chExt cx="5064045" cy="395139"/>
          </a:xfrm>
        </p:grpSpPr>
        <p:sp>
          <p:nvSpPr>
            <p:cNvPr id="5" name="Oval 4"/>
            <p:cNvSpPr/>
            <p:nvPr/>
          </p:nvSpPr>
          <p:spPr>
            <a:xfrm>
              <a:off x="3397567" y="3244850"/>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6" name="Oval 5"/>
            <p:cNvSpPr/>
            <p:nvPr/>
          </p:nvSpPr>
          <p:spPr>
            <a:xfrm>
              <a:off x="3930967" y="3244850"/>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Oval 6"/>
            <p:cNvSpPr/>
            <p:nvPr/>
          </p:nvSpPr>
          <p:spPr>
            <a:xfrm>
              <a:off x="4400867" y="3232150"/>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8" name="Oval 7"/>
            <p:cNvSpPr/>
            <p:nvPr/>
          </p:nvSpPr>
          <p:spPr>
            <a:xfrm>
              <a:off x="4896167" y="3232150"/>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9" name="Oval 8"/>
            <p:cNvSpPr/>
            <p:nvPr/>
          </p:nvSpPr>
          <p:spPr>
            <a:xfrm>
              <a:off x="5391467" y="3232150"/>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cxnSp>
          <p:nvCxnSpPr>
            <p:cNvPr id="10" name="Straight Arrow Connector 9"/>
            <p:cNvCxnSpPr/>
            <p:nvPr/>
          </p:nvCxnSpPr>
          <p:spPr>
            <a:xfrm rot="780000" flipV="1">
              <a:off x="1797447" y="3344490"/>
              <a:ext cx="1038860" cy="239395"/>
            </a:xfrm>
            <a:prstGeom prst="straightConnector1">
              <a:avLst/>
            </a:prstGeom>
            <a:noFill/>
            <a:ln w="57150" cap="flat" cmpd="sng">
              <a:solidFill>
                <a:schemeClr val="dk1"/>
              </a:solidFill>
              <a:prstDash val="solid"/>
              <a:miter/>
              <a:headEnd type="none" w="med" len="med"/>
              <a:tailEnd type="stealth" w="lg" len="lg"/>
            </a:ln>
          </p:spPr>
        </p:cxnSp>
        <p:cxnSp>
          <p:nvCxnSpPr>
            <p:cNvPr id="11" name="Straight Arrow Connector 10"/>
            <p:cNvCxnSpPr/>
            <p:nvPr/>
          </p:nvCxnSpPr>
          <p:spPr>
            <a:xfrm rot="1020000" flipV="1">
              <a:off x="5911532" y="3285490"/>
              <a:ext cx="949960" cy="290195"/>
            </a:xfrm>
            <a:prstGeom prst="straightConnector1">
              <a:avLst/>
            </a:prstGeom>
            <a:noFill/>
            <a:ln w="57150" cap="flat" cmpd="sng">
              <a:solidFill>
                <a:schemeClr val="dk1"/>
              </a:solidFill>
              <a:prstDash val="solid"/>
              <a:miter/>
              <a:headEnd type="none" w="med" len="med"/>
              <a:tailEnd type="stealth" w="lg" len="lg"/>
            </a:ln>
          </p:spPr>
        </p:cxnSp>
        <p:sp>
          <p:nvSpPr>
            <p:cNvPr id="13" name="Oval 12"/>
            <p:cNvSpPr/>
            <p:nvPr/>
          </p:nvSpPr>
          <p:spPr>
            <a:xfrm>
              <a:off x="2895917" y="3230711"/>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grpSp>
      <p:sp>
        <p:nvSpPr>
          <p:cNvPr id="14" name="Content Placeholder 2"/>
          <p:cNvSpPr txBox="1">
            <a:spLocks/>
          </p:cNvSpPr>
          <p:nvPr/>
        </p:nvSpPr>
        <p:spPr bwMode="auto">
          <a:xfrm>
            <a:off x="251520" y="3718872"/>
            <a:ext cx="8892480" cy="230425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000000"/>
              </a:buClr>
              <a:buSzPct val="80000"/>
              <a:buFont typeface="Wingdings" pitchFamily="2" charset="2"/>
              <a:buNone/>
              <a:defRPr sz="2800">
                <a:solidFill>
                  <a:schemeClr val="tx2">
                    <a:lumMod val="50000"/>
                  </a:schemeClr>
                </a:solidFill>
                <a:latin typeface="+mn-lt"/>
                <a:ea typeface="+mn-ea"/>
                <a:cs typeface="+mn-cs"/>
              </a:defRPr>
            </a:lvl1pPr>
            <a:lvl2pPr marL="742950" indent="-285750" algn="l" rtl="0" eaLnBrk="0" fontAlgn="base" hangingPunct="0">
              <a:spcBef>
                <a:spcPct val="20000"/>
              </a:spcBef>
              <a:spcAft>
                <a:spcPct val="0"/>
              </a:spcAft>
              <a:buClr>
                <a:schemeClr val="tx2">
                  <a:lumMod val="50000"/>
                </a:schemeClr>
              </a:buClr>
              <a:buFont typeface="Wingdings" pitchFamily="2" charset="2"/>
              <a:buChar char="p"/>
              <a:defRPr sz="2400">
                <a:solidFill>
                  <a:schemeClr val="tx2">
                    <a:lumMod val="50000"/>
                  </a:schemeClr>
                </a:solidFill>
                <a:latin typeface="+mn-lt"/>
              </a:defRPr>
            </a:lvl2pPr>
            <a:lvl3pPr marL="1143000" indent="-228600" algn="l" rtl="0" eaLnBrk="0" fontAlgn="base" hangingPunct="0">
              <a:spcBef>
                <a:spcPct val="20000"/>
              </a:spcBef>
              <a:spcAft>
                <a:spcPct val="0"/>
              </a:spcAft>
              <a:buClr>
                <a:schemeClr val="tx2">
                  <a:lumMod val="50000"/>
                </a:schemeClr>
              </a:buClr>
              <a:buFont typeface="Wingdings" pitchFamily="2" charset="2"/>
              <a:buChar char="n"/>
              <a:defRPr sz="2000">
                <a:solidFill>
                  <a:schemeClr val="tx2">
                    <a:lumMod val="50000"/>
                  </a:schemeClr>
                </a:solidFill>
                <a:latin typeface="+mn-lt"/>
              </a:defRPr>
            </a:lvl3pPr>
            <a:lvl4pPr marL="1600200" indent="-228600" algn="l" rtl="0" eaLnBrk="0" fontAlgn="base" hangingPunct="0">
              <a:spcBef>
                <a:spcPct val="20000"/>
              </a:spcBef>
              <a:spcAft>
                <a:spcPct val="0"/>
              </a:spcAft>
              <a:buClr>
                <a:srgbClr val="000000"/>
              </a:buClr>
              <a:buFont typeface="Monotype Sorts" pitchFamily="1" charset="2"/>
              <a:buChar char="u"/>
              <a:defRPr sz="2000">
                <a:solidFill>
                  <a:srgbClr val="000000"/>
                </a:solidFill>
                <a:latin typeface="Arial" charset="0"/>
              </a:defRPr>
            </a:lvl4pPr>
            <a:lvl5pPr marL="2057400" indent="-228600" algn="l" rtl="0" eaLnBrk="0" fontAlgn="base" hangingPunct="0">
              <a:spcBef>
                <a:spcPct val="20000"/>
              </a:spcBef>
              <a:spcAft>
                <a:spcPct val="0"/>
              </a:spcAft>
              <a:buClr>
                <a:srgbClr val="000000"/>
              </a:buClr>
              <a:buChar char="–"/>
              <a:defRPr sz="1600">
                <a:solidFill>
                  <a:srgbClr val="000000"/>
                </a:solidFill>
                <a:latin typeface="Arial" charset="0"/>
              </a:defRPr>
            </a:lvl5pPr>
            <a:lvl6pPr marL="2514600" indent="-228600" algn="l" rtl="0" eaLnBrk="0" fontAlgn="base" hangingPunct="0">
              <a:spcBef>
                <a:spcPct val="20000"/>
              </a:spcBef>
              <a:spcAft>
                <a:spcPct val="0"/>
              </a:spcAft>
              <a:buClr>
                <a:srgbClr val="000000"/>
              </a:buClr>
              <a:buChar char="–"/>
              <a:defRPr sz="1600">
                <a:solidFill>
                  <a:srgbClr val="000000"/>
                </a:solidFill>
                <a:latin typeface="Arial" charset="0"/>
              </a:defRPr>
            </a:lvl6pPr>
            <a:lvl7pPr marL="2971800" indent="-228600" algn="l" rtl="0" eaLnBrk="0" fontAlgn="base" hangingPunct="0">
              <a:spcBef>
                <a:spcPct val="20000"/>
              </a:spcBef>
              <a:spcAft>
                <a:spcPct val="0"/>
              </a:spcAft>
              <a:buClr>
                <a:srgbClr val="000000"/>
              </a:buClr>
              <a:buChar char="–"/>
              <a:defRPr sz="1600">
                <a:solidFill>
                  <a:srgbClr val="000000"/>
                </a:solidFill>
                <a:latin typeface="Arial" charset="0"/>
              </a:defRPr>
            </a:lvl7pPr>
            <a:lvl8pPr marL="3429000" indent="-228600" algn="l" rtl="0" eaLnBrk="0" fontAlgn="base" hangingPunct="0">
              <a:spcBef>
                <a:spcPct val="20000"/>
              </a:spcBef>
              <a:spcAft>
                <a:spcPct val="0"/>
              </a:spcAft>
              <a:buClr>
                <a:srgbClr val="000000"/>
              </a:buClr>
              <a:buChar char="–"/>
              <a:defRPr sz="1600">
                <a:solidFill>
                  <a:srgbClr val="000000"/>
                </a:solidFill>
                <a:latin typeface="Arial" charset="0"/>
              </a:defRPr>
            </a:lvl8pPr>
            <a:lvl9pPr marL="3886200" indent="-228600" algn="l" rtl="0" eaLnBrk="0" fontAlgn="base" hangingPunct="0">
              <a:spcBef>
                <a:spcPct val="20000"/>
              </a:spcBef>
              <a:spcAft>
                <a:spcPct val="0"/>
              </a:spcAft>
              <a:buClr>
                <a:srgbClr val="000000"/>
              </a:buClr>
              <a:buChar char="–"/>
              <a:defRPr sz="1600">
                <a:solidFill>
                  <a:srgbClr val="000000"/>
                </a:solidFill>
                <a:latin typeface="Arial" charset="0"/>
              </a:defRPr>
            </a:lvl9pPr>
          </a:lstStyle>
          <a:p>
            <a:r>
              <a:rPr lang="en-US" sz="2400" kern="0" dirty="0" smtClean="0"/>
              <a:t>I = 6</a:t>
            </a:r>
          </a:p>
          <a:p>
            <a:r>
              <a:rPr lang="en-US" sz="2400" kern="0" dirty="0" smtClean="0"/>
              <a:t>RT=I</a:t>
            </a:r>
          </a:p>
          <a:p>
            <a:r>
              <a:rPr lang="en-US" sz="2400" kern="0" dirty="0" smtClean="0"/>
              <a:t>1.5T=6</a:t>
            </a:r>
          </a:p>
          <a:p>
            <a:r>
              <a:rPr lang="en-US" sz="2400" kern="0" dirty="0" smtClean="0"/>
              <a:t>T= 4 minutes</a:t>
            </a:r>
          </a:p>
        </p:txBody>
      </p:sp>
      <p:sp>
        <p:nvSpPr>
          <p:cNvPr id="15" name="TextBox 14"/>
          <p:cNvSpPr txBox="1"/>
          <p:nvPr/>
        </p:nvSpPr>
        <p:spPr>
          <a:xfrm>
            <a:off x="426200" y="3190378"/>
            <a:ext cx="1297150" cy="461665"/>
          </a:xfrm>
          <a:prstGeom prst="rect">
            <a:avLst/>
          </a:prstGeom>
          <a:noFill/>
        </p:spPr>
        <p:txBody>
          <a:bodyPr wrap="none" rtlCol="0">
            <a:spAutoFit/>
          </a:bodyPr>
          <a:lstStyle/>
          <a:p>
            <a:r>
              <a:rPr lang="en-US" sz="2400" dirty="0" smtClean="0">
                <a:latin typeface="Book Antiqua" panose="02040602050305030304" pitchFamily="18" charset="0"/>
              </a:rPr>
              <a:t>1.5/min</a:t>
            </a:r>
            <a:endParaRPr lang="en-US" sz="2400" dirty="0">
              <a:latin typeface="Book Antiqua" panose="02040602050305030304" pitchFamily="18" charset="0"/>
            </a:endParaRPr>
          </a:p>
        </p:txBody>
      </p:sp>
      <p:sp>
        <p:nvSpPr>
          <p:cNvPr id="16" name="TextBox 15"/>
          <p:cNvSpPr txBox="1"/>
          <p:nvPr/>
        </p:nvSpPr>
        <p:spPr>
          <a:xfrm>
            <a:off x="6855063" y="3164398"/>
            <a:ext cx="1297150" cy="461665"/>
          </a:xfrm>
          <a:prstGeom prst="rect">
            <a:avLst/>
          </a:prstGeom>
          <a:noFill/>
        </p:spPr>
        <p:txBody>
          <a:bodyPr wrap="none" rtlCol="0">
            <a:spAutoFit/>
          </a:bodyPr>
          <a:lstStyle/>
          <a:p>
            <a:r>
              <a:rPr lang="en-US" sz="2400" dirty="0" smtClean="0">
                <a:latin typeface="Book Antiqua" panose="02040602050305030304" pitchFamily="18" charset="0"/>
              </a:rPr>
              <a:t>1.5/min</a:t>
            </a:r>
            <a:endParaRPr lang="en-US" sz="2400" dirty="0">
              <a:latin typeface="Book Antiqua" panose="02040602050305030304" pitchFamily="18" charset="0"/>
            </a:endParaRPr>
          </a:p>
        </p:txBody>
      </p:sp>
    </p:spTree>
    <p:extLst>
      <p:ext uri="{BB962C8B-B14F-4D97-AF65-F5344CB8AC3E}">
        <p14:creationId xmlns:p14="http://schemas.microsoft.com/office/powerpoint/2010/main" val="291475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dissolv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dissolv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dissolve">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Hour Zero</a:t>
            </a:r>
            <a:endParaRPr lang="en-US" dirty="0"/>
          </a:p>
        </p:txBody>
      </p:sp>
      <p:grpSp>
        <p:nvGrpSpPr>
          <p:cNvPr id="13" name="Group 12"/>
          <p:cNvGrpSpPr/>
          <p:nvPr/>
        </p:nvGrpSpPr>
        <p:grpSpPr>
          <a:xfrm>
            <a:off x="179512" y="2852936"/>
            <a:ext cx="3608946" cy="1152128"/>
            <a:chOff x="1102298" y="2111212"/>
            <a:chExt cx="4554506" cy="1188132"/>
          </a:xfrm>
        </p:grpSpPr>
        <p:sp>
          <p:nvSpPr>
            <p:cNvPr id="5" name="Rectangle 4"/>
            <p:cNvSpPr/>
            <p:nvPr/>
          </p:nvSpPr>
          <p:spPr bwMode="auto">
            <a:xfrm>
              <a:off x="1210310" y="2547452"/>
              <a:ext cx="3996444" cy="315652"/>
            </a:xfrm>
            <a:prstGeom prst="rect">
              <a:avLst/>
            </a:prstGeom>
            <a:solidFill>
              <a:schemeClr val="bg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2218422" y="2111212"/>
              <a:ext cx="2088232" cy="1188132"/>
            </a:xfrm>
            <a:prstGeom prst="rect">
              <a:avLst/>
            </a:prstGeom>
            <a:solidFill>
              <a:schemeClr val="bg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929501" y="2558872"/>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100</a:t>
              </a:r>
            </a:p>
          </p:txBody>
        </p:sp>
        <p:sp>
          <p:nvSpPr>
            <p:cNvPr id="7" name="Rectangle 6"/>
            <p:cNvSpPr/>
            <p:nvPr/>
          </p:nvSpPr>
          <p:spPr bwMode="auto">
            <a:xfrm>
              <a:off x="3838602" y="2583720"/>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1102298" y="2564904"/>
              <a:ext cx="301350" cy="282558"/>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4936724" y="2564904"/>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354326" y="2558872"/>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a:t>
              </a:r>
            </a:p>
          </p:txBody>
        </p:sp>
        <p:sp>
          <p:nvSpPr>
            <p:cNvPr id="11" name="Rectangle 10"/>
            <p:cNvSpPr/>
            <p:nvPr/>
          </p:nvSpPr>
          <p:spPr bwMode="auto">
            <a:xfrm>
              <a:off x="4495675" y="2558872"/>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a:t>
              </a:r>
            </a:p>
          </p:txBody>
        </p:sp>
        <p:sp>
          <p:nvSpPr>
            <p:cNvPr id="12" name="Rectangle 11"/>
            <p:cNvSpPr/>
            <p:nvPr/>
          </p:nvSpPr>
          <p:spPr bwMode="auto">
            <a:xfrm>
              <a:off x="1866256" y="2558872"/>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4" name="Group 13"/>
          <p:cNvGrpSpPr/>
          <p:nvPr/>
        </p:nvGrpSpPr>
        <p:grpSpPr>
          <a:xfrm>
            <a:off x="4109131" y="4799359"/>
            <a:ext cx="4113457" cy="1188132"/>
            <a:chOff x="1102298" y="2111212"/>
            <a:chExt cx="4113457" cy="1188132"/>
          </a:xfrm>
        </p:grpSpPr>
        <p:sp>
          <p:nvSpPr>
            <p:cNvPr id="15" name="Rectangle 14"/>
            <p:cNvSpPr/>
            <p:nvPr/>
          </p:nvSpPr>
          <p:spPr bwMode="auto">
            <a:xfrm>
              <a:off x="1210310" y="2547452"/>
              <a:ext cx="3996444" cy="315652"/>
            </a:xfrm>
            <a:prstGeom prst="rect">
              <a:avLst/>
            </a:prstGeom>
            <a:solidFill>
              <a:schemeClr val="bg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2218422" y="2111212"/>
              <a:ext cx="2088232" cy="1188132"/>
            </a:xfrm>
            <a:prstGeom prst="rect">
              <a:avLst/>
            </a:prstGeom>
            <a:solidFill>
              <a:schemeClr val="bg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2929501" y="2558872"/>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a:t>9</a:t>
              </a:r>
              <a:endParaRPr kumimoji="0" lang="en-US" sz="1800" b="0"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3838602" y="2583720"/>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1102298" y="2564904"/>
              <a:ext cx="301350" cy="282558"/>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1354326" y="2558872"/>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a:t>9</a:t>
              </a:r>
              <a:endParaRPr kumimoji="0" lang="en-US" sz="1800" b="0" i="0" u="none" strike="noStrike" cap="none" normalizeH="0" baseline="0" dirty="0" smtClean="0">
                <a:ln>
                  <a:noFill/>
                </a:ln>
                <a:solidFill>
                  <a:schemeClr val="tx1"/>
                </a:solidFill>
                <a:effectLst/>
                <a:latin typeface="Arial" charset="0"/>
              </a:endParaRPr>
            </a:p>
          </p:txBody>
        </p:sp>
        <p:sp>
          <p:nvSpPr>
            <p:cNvPr id="22" name="Rectangle 21"/>
            <p:cNvSpPr/>
            <p:nvPr/>
          </p:nvSpPr>
          <p:spPr bwMode="auto">
            <a:xfrm>
              <a:off x="4495675" y="2558872"/>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a:t>9</a:t>
              </a:r>
              <a:endParaRPr kumimoji="0" lang="en-US" sz="1800" b="0"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1866256" y="2558872"/>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24" name="Group 23"/>
          <p:cNvGrpSpPr/>
          <p:nvPr/>
        </p:nvGrpSpPr>
        <p:grpSpPr>
          <a:xfrm>
            <a:off x="3910601" y="1556792"/>
            <a:ext cx="4554506" cy="1188132"/>
            <a:chOff x="1102298" y="2111212"/>
            <a:chExt cx="4554506" cy="1188132"/>
          </a:xfrm>
        </p:grpSpPr>
        <p:sp>
          <p:nvSpPr>
            <p:cNvPr id="25" name="Rectangle 24"/>
            <p:cNvSpPr/>
            <p:nvPr/>
          </p:nvSpPr>
          <p:spPr bwMode="auto">
            <a:xfrm>
              <a:off x="1210310" y="2547452"/>
              <a:ext cx="3996444" cy="315652"/>
            </a:xfrm>
            <a:prstGeom prst="rect">
              <a:avLst/>
            </a:prstGeom>
            <a:solidFill>
              <a:schemeClr val="bg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2218422" y="2111212"/>
              <a:ext cx="2088232" cy="1188132"/>
            </a:xfrm>
            <a:prstGeom prst="rect">
              <a:avLst/>
            </a:prstGeom>
            <a:solidFill>
              <a:schemeClr val="bg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2929501" y="2558872"/>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20</a:t>
              </a:r>
              <a:endParaRPr kumimoji="0" lang="en-US" sz="1800" b="0" i="0" u="none" strike="noStrike" cap="none" normalizeH="0" baseline="0" dirty="0" smtClean="0">
                <a:ln>
                  <a:noFill/>
                </a:ln>
                <a:solidFill>
                  <a:schemeClr val="tx1"/>
                </a:solidFill>
                <a:effectLst/>
                <a:latin typeface="Arial" charset="0"/>
              </a:endParaRPr>
            </a:p>
          </p:txBody>
        </p:sp>
        <p:sp>
          <p:nvSpPr>
            <p:cNvPr id="28" name="Rectangle 27"/>
            <p:cNvSpPr/>
            <p:nvPr/>
          </p:nvSpPr>
          <p:spPr bwMode="auto">
            <a:xfrm>
              <a:off x="3838602" y="2583720"/>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1102298" y="2564904"/>
              <a:ext cx="301350" cy="282558"/>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4936724" y="2564904"/>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1354326" y="2558872"/>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1</a:t>
              </a: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4495675" y="2558872"/>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1</a:t>
              </a:r>
              <a:endParaRPr kumimoji="0" lang="en-US" sz="1800" b="0" i="0" u="none" strike="noStrike" cap="none" normalizeH="0" baseline="0" dirty="0" smtClean="0">
                <a:ln>
                  <a:noFill/>
                </a:ln>
                <a:solidFill>
                  <a:schemeClr val="tx1"/>
                </a:solidFill>
                <a:effectLst/>
                <a:latin typeface="Arial" charset="0"/>
              </a:endParaRPr>
            </a:p>
          </p:txBody>
        </p:sp>
        <p:sp>
          <p:nvSpPr>
            <p:cNvPr id="33" name="Rectangle 32"/>
            <p:cNvSpPr/>
            <p:nvPr/>
          </p:nvSpPr>
          <p:spPr bwMode="auto">
            <a:xfrm>
              <a:off x="1866256" y="2558872"/>
              <a:ext cx="720080" cy="26374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90056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913"/>
            <a:ext cx="8677151" cy="863600"/>
          </a:xfrm>
        </p:spPr>
        <p:txBody>
          <a:bodyPr/>
          <a:lstStyle/>
          <a:p>
            <a:r>
              <a:rPr lang="en-US" dirty="0" smtClean="0"/>
              <a:t>K1b. The Coffee </a:t>
            </a:r>
            <a:r>
              <a:rPr lang="en-US" dirty="0"/>
              <a:t>Shop </a:t>
            </a:r>
          </a:p>
        </p:txBody>
      </p:sp>
      <p:sp>
        <p:nvSpPr>
          <p:cNvPr id="3" name="Content Placeholder 2"/>
          <p:cNvSpPr>
            <a:spLocks noGrp="1"/>
          </p:cNvSpPr>
          <p:nvPr>
            <p:ph idx="1"/>
          </p:nvPr>
        </p:nvSpPr>
        <p:spPr>
          <a:xfrm>
            <a:off x="251520" y="1304764"/>
            <a:ext cx="8892480" cy="3876914"/>
          </a:xfrm>
        </p:spPr>
        <p:txBody>
          <a:bodyPr/>
          <a:lstStyle/>
          <a:p>
            <a:r>
              <a:rPr lang="en-US" sz="2400" dirty="0" smtClean="0"/>
              <a:t>Now suppose there are two waiting lines. R is still 1.5 per minute, and still, on average, there are 6 customers in the first line to pay for their order and get their non-exotic orders. In addition, there are 3 customers  in the exotic order (latte, cappuccino, etc.) waiting line. </a:t>
            </a:r>
          </a:p>
          <a:p>
            <a:r>
              <a:rPr lang="en-US" sz="2400" dirty="0" smtClean="0"/>
              <a:t>1/3 = 33.33333333333333333333333333333333333333% of the customers place exotic orders. What is the flow time of a person who orders latte</a:t>
            </a:r>
            <a:r>
              <a:rPr lang="en-US" sz="2400" dirty="0"/>
              <a:t>, cappuccino, </a:t>
            </a:r>
            <a:r>
              <a:rPr lang="en-US" sz="2400" dirty="0" smtClean="0"/>
              <a:t>etc.? </a:t>
            </a:r>
          </a:p>
          <a:p>
            <a:endParaRPr lang="en-US" sz="2400" dirty="0" smtClean="0"/>
          </a:p>
        </p:txBody>
      </p:sp>
      <p:grpSp>
        <p:nvGrpSpPr>
          <p:cNvPr id="4" name="Group 3"/>
          <p:cNvGrpSpPr/>
          <p:nvPr/>
        </p:nvGrpSpPr>
        <p:grpSpPr>
          <a:xfrm>
            <a:off x="1547664" y="5419928"/>
            <a:ext cx="6619918" cy="1299353"/>
            <a:chOff x="578117" y="4670301"/>
            <a:chExt cx="6619918" cy="1299353"/>
          </a:xfrm>
        </p:grpSpPr>
        <p:sp>
          <p:nvSpPr>
            <p:cNvPr id="22" name="Rectangle 21"/>
            <p:cNvSpPr/>
            <p:nvPr/>
          </p:nvSpPr>
          <p:spPr>
            <a:xfrm rot="18635494">
              <a:off x="3789469" y="4857626"/>
              <a:ext cx="673100" cy="298450"/>
            </a:xfrm>
            <a:prstGeom prst="rect">
              <a:avLst/>
            </a:prstGeom>
            <a:solidFill>
              <a:schemeClr val="lt1"/>
            </a:solidFill>
            <a:ln>
              <a:noFill/>
            </a:ln>
          </p:spPr>
          <p:txBody>
            <a:bodyPr lIns="91425" tIns="45700" rIns="91425" bIns="45700" anchor="t" anchorCtr="0">
              <a:noAutofit/>
            </a:bodyPr>
            <a:lstStyle/>
            <a:p>
              <a:pPr marL="0" marR="0">
                <a:lnSpc>
                  <a:spcPct val="107000"/>
                </a:lnSpc>
                <a:spcBef>
                  <a:spcPts val="0"/>
                </a:spcBef>
                <a:spcAft>
                  <a:spcPts val="800"/>
                </a:spcAft>
              </a:pPr>
              <a:r>
                <a:rPr lang="en-US" sz="2000" dirty="0" smtClean="0">
                  <a:solidFill>
                    <a:srgbClr val="1A1A70"/>
                  </a:solidFill>
                  <a:latin typeface="Book Antiqua" panose="02040602050305030304" pitchFamily="18" charset="0"/>
                  <a:ea typeface="Calibri" panose="020F0502020204030204" pitchFamily="34" charset="0"/>
                  <a:cs typeface="Calibri" panose="020F0502020204030204" pitchFamily="34" charset="0"/>
                </a:rPr>
                <a:t>1/3</a:t>
              </a:r>
              <a:endParaRPr lang="en-US" sz="2000" dirty="0">
                <a:solidFill>
                  <a:srgbClr val="1A1A7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Oval 22"/>
            <p:cNvSpPr/>
            <p:nvPr/>
          </p:nvSpPr>
          <p:spPr>
            <a:xfrm>
              <a:off x="1871414" y="5372211"/>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4" name="Oval 23"/>
            <p:cNvSpPr/>
            <p:nvPr/>
          </p:nvSpPr>
          <p:spPr>
            <a:xfrm>
              <a:off x="2354014" y="5372211"/>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5" name="Oval 24"/>
            <p:cNvSpPr/>
            <p:nvPr/>
          </p:nvSpPr>
          <p:spPr>
            <a:xfrm>
              <a:off x="2811214" y="5359511"/>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6" name="Oval 25"/>
            <p:cNvSpPr/>
            <p:nvPr/>
          </p:nvSpPr>
          <p:spPr>
            <a:xfrm>
              <a:off x="3268414" y="5359511"/>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7" name="Oval 26"/>
            <p:cNvSpPr/>
            <p:nvPr/>
          </p:nvSpPr>
          <p:spPr>
            <a:xfrm>
              <a:off x="3738314" y="5359511"/>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8" name="Oval 27"/>
            <p:cNvSpPr/>
            <p:nvPr/>
          </p:nvSpPr>
          <p:spPr>
            <a:xfrm>
              <a:off x="4690814" y="4724511"/>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9" name="Oval 28"/>
            <p:cNvSpPr/>
            <p:nvPr/>
          </p:nvSpPr>
          <p:spPr>
            <a:xfrm>
              <a:off x="5135314" y="4711811"/>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0" name="Oval 29"/>
            <p:cNvSpPr/>
            <p:nvPr/>
          </p:nvSpPr>
          <p:spPr>
            <a:xfrm>
              <a:off x="5579814" y="4711811"/>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33" name="Straight Arrow Connector 32"/>
            <p:cNvCxnSpPr/>
            <p:nvPr/>
          </p:nvCxnSpPr>
          <p:spPr>
            <a:xfrm rot="10800000" flipH="1">
              <a:off x="4144714" y="4864211"/>
              <a:ext cx="520700" cy="558800"/>
            </a:xfrm>
            <a:prstGeom prst="straightConnector1">
              <a:avLst/>
            </a:prstGeom>
            <a:noFill/>
            <a:ln w="57150" cap="flat" cmpd="sng">
              <a:solidFill>
                <a:schemeClr val="dk1"/>
              </a:solidFill>
              <a:prstDash val="solid"/>
              <a:miter/>
              <a:headEnd type="none" w="med" len="med"/>
              <a:tailEnd type="stealth" w="lg" len="lg"/>
            </a:ln>
          </p:spPr>
        </p:cxnSp>
        <p:cxnSp>
          <p:nvCxnSpPr>
            <p:cNvPr id="35" name="Straight Arrow Connector 34"/>
            <p:cNvCxnSpPr/>
            <p:nvPr/>
          </p:nvCxnSpPr>
          <p:spPr>
            <a:xfrm rot="600000" flipV="1">
              <a:off x="6080390" y="4838493"/>
              <a:ext cx="836930" cy="127635"/>
            </a:xfrm>
            <a:prstGeom prst="straightConnector1">
              <a:avLst/>
            </a:prstGeom>
            <a:noFill/>
            <a:ln w="57150" cap="flat" cmpd="sng">
              <a:solidFill>
                <a:schemeClr val="dk1"/>
              </a:solidFill>
              <a:prstDash val="solid"/>
              <a:miter/>
              <a:headEnd type="none" w="med" len="med"/>
              <a:tailEnd type="stealth" w="lg" len="lg"/>
            </a:ln>
          </p:spPr>
        </p:cxnSp>
        <p:cxnSp>
          <p:nvCxnSpPr>
            <p:cNvPr id="38" name="Straight Arrow Connector 37"/>
            <p:cNvCxnSpPr/>
            <p:nvPr/>
          </p:nvCxnSpPr>
          <p:spPr>
            <a:xfrm rot="900000" flipV="1">
              <a:off x="4259890" y="5183524"/>
              <a:ext cx="2938145" cy="786130"/>
            </a:xfrm>
            <a:prstGeom prst="straightConnector1">
              <a:avLst/>
            </a:prstGeom>
            <a:noFill/>
            <a:ln w="57150" cap="flat" cmpd="sng">
              <a:solidFill>
                <a:schemeClr val="dk1"/>
              </a:solidFill>
              <a:prstDash val="solid"/>
              <a:miter/>
              <a:headEnd type="none" w="med" len="med"/>
              <a:tailEnd type="stealth" w="lg" len="lg"/>
            </a:ln>
          </p:spPr>
        </p:cxnSp>
        <p:cxnSp>
          <p:nvCxnSpPr>
            <p:cNvPr id="39" name="Straight Arrow Connector 38"/>
            <p:cNvCxnSpPr/>
            <p:nvPr/>
          </p:nvCxnSpPr>
          <p:spPr>
            <a:xfrm rot="360000" flipV="1">
              <a:off x="578117" y="5518261"/>
              <a:ext cx="690245" cy="63500"/>
            </a:xfrm>
            <a:prstGeom prst="straightConnector1">
              <a:avLst/>
            </a:prstGeom>
            <a:noFill/>
            <a:ln w="57150" cap="flat" cmpd="sng">
              <a:solidFill>
                <a:schemeClr val="dk1"/>
              </a:solidFill>
              <a:prstDash val="solid"/>
              <a:miter/>
              <a:headEnd type="none" w="med" len="med"/>
              <a:tailEnd type="stealth" w="lg" len="lg"/>
            </a:ln>
          </p:spPr>
        </p:cxnSp>
        <p:sp>
          <p:nvSpPr>
            <p:cNvPr id="20" name="Oval 19"/>
            <p:cNvSpPr/>
            <p:nvPr/>
          </p:nvSpPr>
          <p:spPr>
            <a:xfrm>
              <a:off x="1414214" y="5359511"/>
              <a:ext cx="393700" cy="381000"/>
            </a:xfrm>
            <a:prstGeom prst="ellipse">
              <a:avLst/>
            </a:prstGeom>
            <a:noFill/>
            <a:ln w="381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19" name="TextBox 18"/>
          <p:cNvSpPr txBox="1"/>
          <p:nvPr/>
        </p:nvSpPr>
        <p:spPr>
          <a:xfrm>
            <a:off x="262540" y="5972613"/>
            <a:ext cx="1297150" cy="461665"/>
          </a:xfrm>
          <a:prstGeom prst="rect">
            <a:avLst/>
          </a:prstGeom>
          <a:noFill/>
        </p:spPr>
        <p:txBody>
          <a:bodyPr wrap="none" rtlCol="0">
            <a:spAutoFit/>
          </a:bodyPr>
          <a:lstStyle/>
          <a:p>
            <a:r>
              <a:rPr lang="en-US" sz="2400" dirty="0" smtClean="0">
                <a:latin typeface="Book Antiqua" panose="02040602050305030304" pitchFamily="18" charset="0"/>
              </a:rPr>
              <a:t>1.5/min</a:t>
            </a:r>
            <a:endParaRPr lang="en-US" sz="2400" dirty="0">
              <a:latin typeface="Book Antiqua" panose="02040602050305030304" pitchFamily="18" charset="0"/>
            </a:endParaRPr>
          </a:p>
        </p:txBody>
      </p:sp>
      <p:sp>
        <p:nvSpPr>
          <p:cNvPr id="21" name="Rectangle 20"/>
          <p:cNvSpPr/>
          <p:nvPr/>
        </p:nvSpPr>
        <p:spPr>
          <a:xfrm>
            <a:off x="6072747" y="5972613"/>
            <a:ext cx="673100" cy="298450"/>
          </a:xfrm>
          <a:prstGeom prst="rect">
            <a:avLst/>
          </a:prstGeom>
          <a:solidFill>
            <a:schemeClr val="lt1"/>
          </a:solidFill>
          <a:ln>
            <a:noFill/>
          </a:ln>
        </p:spPr>
        <p:txBody>
          <a:bodyPr lIns="91425" tIns="45700" rIns="91425" bIns="45700" anchor="t" anchorCtr="0">
            <a:noAutofit/>
          </a:bodyPr>
          <a:lstStyle/>
          <a:p>
            <a:pPr marL="0" marR="0">
              <a:lnSpc>
                <a:spcPct val="107000"/>
              </a:lnSpc>
              <a:spcBef>
                <a:spcPts val="0"/>
              </a:spcBef>
              <a:spcAft>
                <a:spcPts val="800"/>
              </a:spcAft>
            </a:pPr>
            <a:r>
              <a:rPr lang="en-US" sz="2000" dirty="0">
                <a:solidFill>
                  <a:srgbClr val="1A1A70"/>
                </a:solidFill>
                <a:latin typeface="Book Antiqua" panose="02040602050305030304" pitchFamily="18" charset="0"/>
                <a:ea typeface="Calibri" panose="020F0502020204030204" pitchFamily="34" charset="0"/>
                <a:cs typeface="Calibri" panose="020F0502020204030204" pitchFamily="34" charset="0"/>
              </a:rPr>
              <a:t>2</a:t>
            </a:r>
            <a:r>
              <a:rPr lang="en-US" sz="2000" dirty="0" smtClean="0">
                <a:solidFill>
                  <a:srgbClr val="1A1A70"/>
                </a:solidFill>
                <a:latin typeface="Book Antiqua" panose="02040602050305030304" pitchFamily="18" charset="0"/>
                <a:ea typeface="Calibri" panose="020F0502020204030204" pitchFamily="34" charset="0"/>
                <a:cs typeface="Calibri" panose="020F0502020204030204" pitchFamily="34" charset="0"/>
              </a:rPr>
              <a:t>/3</a:t>
            </a:r>
            <a:endParaRPr lang="en-US" sz="2000" dirty="0">
              <a:solidFill>
                <a:srgbClr val="1A1A7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1" name="TextBox 30"/>
          <p:cNvSpPr txBox="1"/>
          <p:nvPr/>
        </p:nvSpPr>
        <p:spPr>
          <a:xfrm>
            <a:off x="7925408" y="5787452"/>
            <a:ext cx="1297150" cy="461665"/>
          </a:xfrm>
          <a:prstGeom prst="rect">
            <a:avLst/>
          </a:prstGeom>
          <a:noFill/>
        </p:spPr>
        <p:txBody>
          <a:bodyPr wrap="none" rtlCol="0">
            <a:spAutoFit/>
          </a:bodyPr>
          <a:lstStyle/>
          <a:p>
            <a:r>
              <a:rPr lang="en-US" sz="2400" dirty="0" smtClean="0">
                <a:latin typeface="Book Antiqua" panose="02040602050305030304" pitchFamily="18" charset="0"/>
              </a:rPr>
              <a:t>1.5/min</a:t>
            </a:r>
            <a:endParaRPr lang="en-US" sz="2400" dirty="0">
              <a:latin typeface="Book Antiqua" panose="02040602050305030304" pitchFamily="18" charset="0"/>
            </a:endParaRPr>
          </a:p>
        </p:txBody>
      </p:sp>
    </p:spTree>
    <p:extLst>
      <p:ext uri="{BB962C8B-B14F-4D97-AF65-F5344CB8AC3E}">
        <p14:creationId xmlns:p14="http://schemas.microsoft.com/office/powerpoint/2010/main" val="1923727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913"/>
            <a:ext cx="8677151" cy="863600"/>
          </a:xfrm>
        </p:spPr>
        <p:txBody>
          <a:bodyPr/>
          <a:lstStyle/>
          <a:p>
            <a:r>
              <a:rPr lang="en-US" dirty="0" smtClean="0"/>
              <a:t>K1b. The </a:t>
            </a:r>
            <a:r>
              <a:rPr lang="en-US" dirty="0"/>
              <a:t>Coffee Shop </a:t>
            </a:r>
          </a:p>
        </p:txBody>
      </p:sp>
      <p:sp>
        <p:nvSpPr>
          <p:cNvPr id="3" name="Content Placeholder 2"/>
          <p:cNvSpPr>
            <a:spLocks noGrp="1"/>
          </p:cNvSpPr>
          <p:nvPr>
            <p:ph idx="1"/>
          </p:nvPr>
        </p:nvSpPr>
        <p:spPr>
          <a:xfrm>
            <a:off x="251520" y="1304764"/>
            <a:ext cx="8892480" cy="5553236"/>
          </a:xfrm>
        </p:spPr>
        <p:txBody>
          <a:bodyPr/>
          <a:lstStyle/>
          <a:p>
            <a:r>
              <a:rPr lang="en-US" sz="2400" dirty="0" smtClean="0"/>
              <a:t>Such a customer spends 4 minutes in the first line. </a:t>
            </a:r>
          </a:p>
          <a:p>
            <a:r>
              <a:rPr lang="en-US" sz="2400" dirty="0" smtClean="0"/>
              <a:t>I= 6, R=1.5/min </a:t>
            </a:r>
            <a:r>
              <a:rPr lang="en-US" sz="2400" dirty="0" smtClean="0">
                <a:sym typeface="Wingdings" panose="05000000000000000000" pitchFamily="2" charset="2"/>
              </a:rPr>
              <a:t> </a:t>
            </a:r>
            <a:r>
              <a:rPr lang="en-US" sz="2400" dirty="0" smtClean="0"/>
              <a:t>T=6/1.5= 4 ? </a:t>
            </a:r>
          </a:p>
          <a:p>
            <a:r>
              <a:rPr lang="en-US" sz="2400" dirty="0" smtClean="0"/>
              <a:t>4 minutes since R is in minutes.</a:t>
            </a:r>
          </a:p>
          <a:p>
            <a:r>
              <a:rPr lang="en-US" sz="2400" dirty="0" smtClean="0"/>
              <a:t>Throughput of the second line is R= (1/3)(1.5) = 0.5 customers per minute.  Inventory of the second line is 3. </a:t>
            </a:r>
          </a:p>
          <a:p>
            <a:r>
              <a:rPr lang="en-US" sz="2400" dirty="0" smtClean="0"/>
              <a:t>RT=I </a:t>
            </a:r>
            <a:r>
              <a:rPr lang="en-US" sz="2400" dirty="0" smtClean="0">
                <a:sym typeface="Wingdings" panose="05000000000000000000" pitchFamily="2" charset="2"/>
              </a:rPr>
              <a:t> 0.5T=3  T=6</a:t>
            </a:r>
          </a:p>
          <a:p>
            <a:r>
              <a:rPr lang="en-US" sz="2400" dirty="0" smtClean="0">
                <a:sym typeface="Wingdings" panose="05000000000000000000" pitchFamily="2" charset="2"/>
              </a:rPr>
              <a:t>Simple order T =4.  Exotic order T= 4+6 = 10</a:t>
            </a:r>
          </a:p>
          <a:p>
            <a:r>
              <a:rPr lang="en-US" sz="2400" dirty="0" smtClean="0"/>
              <a:t>What </a:t>
            </a:r>
            <a:r>
              <a:rPr lang="en-US" sz="2400" dirty="0"/>
              <a:t>is the flow time of a </a:t>
            </a:r>
            <a:r>
              <a:rPr lang="en-US" sz="2400" dirty="0" smtClean="0"/>
              <a:t>customer? </a:t>
            </a:r>
            <a:r>
              <a:rPr lang="en-US" sz="2400" dirty="0"/>
              <a:t>S/he is neither a customer who puts a simple order nor one with exotic order, but s/he is both. </a:t>
            </a:r>
          </a:p>
          <a:p>
            <a:r>
              <a:rPr lang="en-US" sz="2400" dirty="0"/>
              <a:t>Procedure 1- Not good. </a:t>
            </a:r>
          </a:p>
          <a:p>
            <a:r>
              <a:rPr lang="en-US" sz="2400" dirty="0" smtClean="0"/>
              <a:t>2/3 </a:t>
            </a:r>
            <a:r>
              <a:rPr lang="en-US" sz="2400" dirty="0"/>
              <a:t>simple order:  T = </a:t>
            </a:r>
            <a:r>
              <a:rPr lang="en-US" sz="2400" dirty="0" smtClean="0"/>
              <a:t>4</a:t>
            </a:r>
            <a:endParaRPr lang="en-US" sz="2400" dirty="0"/>
          </a:p>
          <a:p>
            <a:r>
              <a:rPr lang="en-US" sz="2400" dirty="0" smtClean="0"/>
              <a:t>1/3 exotic </a:t>
            </a:r>
            <a:r>
              <a:rPr lang="en-US" sz="2400" dirty="0"/>
              <a:t>order: </a:t>
            </a:r>
            <a:r>
              <a:rPr lang="en-US" sz="2400" dirty="0" smtClean="0"/>
              <a:t>T=10</a:t>
            </a:r>
            <a:endParaRPr lang="en-US" sz="2400" dirty="0"/>
          </a:p>
        </p:txBody>
      </p:sp>
    </p:spTree>
    <p:extLst>
      <p:ext uri="{BB962C8B-B14F-4D97-AF65-F5344CB8AC3E}">
        <p14:creationId xmlns:p14="http://schemas.microsoft.com/office/powerpoint/2010/main" val="369895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K1b. The </a:t>
            </a:r>
            <a:r>
              <a:rPr lang="en-US" dirty="0"/>
              <a:t>Coffee Shop </a:t>
            </a:r>
          </a:p>
        </p:txBody>
      </p:sp>
      <p:sp>
        <p:nvSpPr>
          <p:cNvPr id="3" name="Content Placeholder 2"/>
          <p:cNvSpPr>
            <a:spLocks noGrp="1"/>
          </p:cNvSpPr>
          <p:nvPr>
            <p:ph idx="1"/>
          </p:nvPr>
        </p:nvSpPr>
        <p:spPr>
          <a:xfrm>
            <a:off x="251520" y="1196752"/>
            <a:ext cx="8892480" cy="5508612"/>
          </a:xfrm>
        </p:spPr>
        <p:txBody>
          <a:bodyPr/>
          <a:lstStyle/>
          <a:p>
            <a:r>
              <a:rPr lang="en-US" sz="2400" dirty="0" smtClean="0"/>
              <a:t>A customer: T= (2/3)4 + (1/3)10 = 6 minutes</a:t>
            </a:r>
          </a:p>
          <a:p>
            <a:r>
              <a:rPr lang="en-US" sz="2400" dirty="0" smtClean="0"/>
              <a:t>Procedure 2- Not bad.  </a:t>
            </a:r>
          </a:p>
          <a:p>
            <a:r>
              <a:rPr lang="en-US" sz="2400" dirty="0" smtClean="0"/>
              <a:t>Everyone goes through the first process and </a:t>
            </a:r>
            <a:r>
              <a:rPr lang="en-US" sz="2400" smtClean="0"/>
              <a:t>spends 4 </a:t>
            </a:r>
            <a:r>
              <a:rPr lang="en-US" sz="2400" dirty="0" smtClean="0"/>
              <a:t>minutes. 2/3 spend no additional time, 1/3  spend 6 additional minutes. 0(2/3) + 6(1/3) = 2</a:t>
            </a:r>
          </a:p>
          <a:p>
            <a:r>
              <a:rPr lang="en-US" sz="2400" dirty="0" smtClean="0"/>
              <a:t>4+2 = 6</a:t>
            </a:r>
            <a:endParaRPr lang="en-US" sz="2400" dirty="0" smtClean="0">
              <a:sym typeface="Wingdings" panose="05000000000000000000" pitchFamily="2" charset="2"/>
            </a:endParaRPr>
          </a:p>
          <a:p>
            <a:r>
              <a:rPr lang="en-US" sz="2400" dirty="0"/>
              <a:t>Procedure 3- Good. </a:t>
            </a:r>
          </a:p>
          <a:p>
            <a:r>
              <a:rPr lang="en-US" sz="2400" dirty="0"/>
              <a:t>Throughput of the system is </a:t>
            </a:r>
            <a:r>
              <a:rPr lang="en-US" sz="2400" dirty="0" smtClean="0"/>
              <a:t>1.5 </a:t>
            </a:r>
            <a:r>
              <a:rPr lang="en-US" sz="2400" dirty="0"/>
              <a:t>per minute. There are </a:t>
            </a:r>
            <a:r>
              <a:rPr lang="en-US" sz="2400" dirty="0" smtClean="0"/>
              <a:t>9 </a:t>
            </a:r>
            <a:r>
              <a:rPr lang="en-US" sz="2400" dirty="0"/>
              <a:t>people in the system </a:t>
            </a:r>
            <a:r>
              <a:rPr lang="en-US" sz="2400" dirty="0" smtClean="0"/>
              <a:t>(6 </a:t>
            </a:r>
            <a:r>
              <a:rPr lang="en-US" sz="2400" dirty="0"/>
              <a:t>at the register and </a:t>
            </a:r>
            <a:r>
              <a:rPr lang="en-US" sz="2400" dirty="0" smtClean="0"/>
              <a:t>3 </a:t>
            </a:r>
            <a:r>
              <a:rPr lang="en-US" sz="2400" dirty="0"/>
              <a:t>in the second line). </a:t>
            </a:r>
          </a:p>
          <a:p>
            <a:r>
              <a:rPr lang="en-US" sz="2400" dirty="0"/>
              <a:t>RT= </a:t>
            </a:r>
            <a:r>
              <a:rPr lang="en-US" sz="2400" dirty="0" smtClean="0"/>
              <a:t>I </a:t>
            </a:r>
            <a:r>
              <a:rPr lang="en-US" sz="2400" dirty="0" smtClean="0">
                <a:sym typeface="Wingdings" panose="05000000000000000000" pitchFamily="2" charset="2"/>
              </a:rPr>
              <a:t> </a:t>
            </a:r>
            <a:r>
              <a:rPr lang="en-US" sz="2400" dirty="0" smtClean="0"/>
              <a:t>1.5T=9 </a:t>
            </a:r>
            <a:r>
              <a:rPr lang="en-US" sz="2400" dirty="0" smtClean="0">
                <a:sym typeface="Wingdings" panose="05000000000000000000" pitchFamily="2" charset="2"/>
              </a:rPr>
              <a:t> </a:t>
            </a:r>
            <a:r>
              <a:rPr lang="en-US" sz="2400" dirty="0" smtClean="0"/>
              <a:t>T=6 </a:t>
            </a:r>
          </a:p>
          <a:p>
            <a:endParaRPr lang="en-US" sz="2400" dirty="0"/>
          </a:p>
          <a:p>
            <a:endParaRPr lang="en-US" sz="2400" dirty="0"/>
          </a:p>
          <a:p>
            <a:endParaRPr lang="en-US" sz="2400" dirty="0" smtClean="0"/>
          </a:p>
        </p:txBody>
      </p:sp>
    </p:spTree>
    <p:extLst>
      <p:ext uri="{BB962C8B-B14F-4D97-AF65-F5344CB8AC3E}">
        <p14:creationId xmlns:p14="http://schemas.microsoft.com/office/powerpoint/2010/main" val="416219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215516" y="152400"/>
            <a:ext cx="8748972" cy="936340"/>
          </a:xfrm>
        </p:spPr>
        <p:txBody>
          <a:bodyPr/>
          <a:lstStyle/>
          <a:p>
            <a:r>
              <a:rPr lang="en-US" sz="3200" dirty="0" smtClean="0"/>
              <a:t>K2.  The Insurance Company</a:t>
            </a:r>
          </a:p>
        </p:txBody>
      </p:sp>
      <p:sp>
        <p:nvSpPr>
          <p:cNvPr id="2051" name="Content Placeholder 2"/>
          <p:cNvSpPr>
            <a:spLocks noGrp="1"/>
          </p:cNvSpPr>
          <p:nvPr>
            <p:ph idx="1"/>
          </p:nvPr>
        </p:nvSpPr>
        <p:spPr>
          <a:xfrm>
            <a:off x="251520" y="1268760"/>
            <a:ext cx="8892480" cy="5589240"/>
          </a:xfrm>
        </p:spPr>
        <p:txBody>
          <a:bodyPr/>
          <a:lstStyle/>
          <a:p>
            <a:pPr marL="457200" indent="-457200">
              <a:defRPr/>
            </a:pPr>
            <a:r>
              <a:rPr lang="en-US" sz="2400" dirty="0" smtClean="0">
                <a:latin typeface="Book Antiqua" pitchFamily="18" charset="0"/>
              </a:rPr>
              <a:t>Time </a:t>
            </a:r>
            <a:r>
              <a:rPr lang="en-US" sz="2400" dirty="0">
                <a:latin typeface="Book Antiqua" pitchFamily="18" charset="0"/>
              </a:rPr>
              <a:t>Travelers Insurance Company (TTIS) processes 12,000 claims per year. The average processing time is 3 weeks. Assume 50 weeks per year. </a:t>
            </a:r>
            <a:endParaRPr lang="en-US" sz="2400" dirty="0" smtClean="0">
              <a:latin typeface="Book Antiqua" pitchFamily="18" charset="0"/>
            </a:endParaRPr>
          </a:p>
          <a:p>
            <a:pPr marL="457200" indent="-457200">
              <a:defRPr/>
            </a:pPr>
            <a:r>
              <a:rPr lang="en-US" sz="2400" dirty="0" smtClean="0">
                <a:latin typeface="Book Antiqua" pitchFamily="18" charset="0"/>
              </a:rPr>
              <a:t>The solution to this problem is recorded at the first part of </a:t>
            </a:r>
          </a:p>
          <a:p>
            <a:pPr marL="457200" indent="-457200">
              <a:defRPr/>
            </a:pPr>
            <a:r>
              <a:rPr lang="en-US" sz="2400" dirty="0">
                <a:latin typeface="Book Antiqua" pitchFamily="18" charset="0"/>
                <a:hlinkClick r:id="rId2"/>
              </a:rPr>
              <a:t>https://</a:t>
            </a:r>
            <a:r>
              <a:rPr lang="en-US" sz="2400" dirty="0" smtClean="0">
                <a:latin typeface="Book Antiqua" pitchFamily="18" charset="0"/>
                <a:hlinkClick r:id="rId2"/>
              </a:rPr>
              <a:t>youtu.be/gFNYXGye4Jo</a:t>
            </a:r>
            <a:endParaRPr lang="en-US" sz="2400" dirty="0" smtClean="0">
              <a:latin typeface="Book Antiqua" pitchFamily="18" charset="0"/>
            </a:endParaRPr>
          </a:p>
          <a:p>
            <a:pPr marL="457200" indent="-457200">
              <a:defRPr/>
            </a:pPr>
            <a:endParaRPr lang="en-US" sz="2400" dirty="0" smtClean="0">
              <a:latin typeface="Book Antiqua" pitchFamily="18" charset="0"/>
            </a:endParaRPr>
          </a:p>
          <a:p>
            <a:pPr marL="457200" indent="-457200">
              <a:defRPr/>
            </a:pPr>
            <a:r>
              <a:rPr lang="en-US" sz="2400" dirty="0" smtClean="0">
                <a:latin typeface="Book Antiqua" pitchFamily="18" charset="0"/>
              </a:rPr>
              <a:t>a) What is the average number of claims that are in process?</a:t>
            </a:r>
          </a:p>
          <a:p>
            <a:pPr>
              <a:buFont typeface="Wingdings" pitchFamily="1" charset="2"/>
              <a:buNone/>
              <a:defRPr/>
            </a:pPr>
            <a:r>
              <a:rPr lang="en-US" sz="2400" dirty="0" smtClean="0">
                <a:solidFill>
                  <a:srgbClr val="09224F"/>
                </a:solidFill>
                <a:latin typeface="Book Antiqua" pitchFamily="18" charset="0"/>
              </a:rPr>
              <a:t>	R per week = 12,000/50 = </a:t>
            </a:r>
            <a:r>
              <a:rPr lang="en-US" sz="2400" dirty="0" smtClean="0">
                <a:latin typeface="Book Antiqua" pitchFamily="18" charset="0"/>
              </a:rPr>
              <a:t>240 claims/week </a:t>
            </a:r>
          </a:p>
          <a:p>
            <a:pPr>
              <a:buFont typeface="Wingdings" pitchFamily="1" charset="2"/>
              <a:buNone/>
              <a:defRPr/>
            </a:pPr>
            <a:r>
              <a:rPr lang="en-US" sz="2400" dirty="0" smtClean="0">
                <a:latin typeface="Book Antiqua" pitchFamily="18" charset="0"/>
              </a:rPr>
              <a:t>	RT = I </a:t>
            </a:r>
          </a:p>
          <a:p>
            <a:pPr>
              <a:buFont typeface="Wingdings" pitchFamily="1" charset="2"/>
              <a:buNone/>
              <a:defRPr/>
            </a:pPr>
            <a:r>
              <a:rPr lang="en-US" sz="2400" dirty="0" smtClean="0">
                <a:latin typeface="Book Antiqua" pitchFamily="18" charset="0"/>
              </a:rPr>
              <a:t>	I = 240(3)  </a:t>
            </a:r>
            <a:r>
              <a:rPr lang="en-US" sz="2400" b="1" dirty="0" smtClean="0">
                <a:latin typeface="Book Antiqua" pitchFamily="18" charset="0"/>
              </a:rPr>
              <a:t>= 720 claims waiting</a:t>
            </a:r>
            <a:endParaRPr lang="en-US" sz="2400" b="1" dirty="0" smtClean="0">
              <a:solidFill>
                <a:srgbClr val="09224F"/>
              </a:solidFill>
              <a:latin typeface="Book Antiqua" pitchFamily="18" charset="0"/>
            </a:endParaRPr>
          </a:p>
        </p:txBody>
      </p:sp>
      <p:pic>
        <p:nvPicPr>
          <p:cNvPr id="4" name="Picture 3"/>
          <p:cNvPicPr>
            <a:picLocks noChangeAspect="1"/>
          </p:cNvPicPr>
          <p:nvPr/>
        </p:nvPicPr>
        <p:blipFill>
          <a:blip r:embed="rId3"/>
          <a:stretch>
            <a:fillRect/>
          </a:stretch>
        </p:blipFill>
        <p:spPr>
          <a:xfrm>
            <a:off x="5040052" y="2865126"/>
            <a:ext cx="1114073" cy="696295"/>
          </a:xfrm>
          <a:prstGeom prst="rect">
            <a:avLst/>
          </a:prstGeom>
        </p:spPr>
      </p:pic>
    </p:spTree>
    <p:extLst>
      <p:ext uri="{BB962C8B-B14F-4D97-AF65-F5344CB8AC3E}">
        <p14:creationId xmlns:p14="http://schemas.microsoft.com/office/powerpoint/2010/main" val="304921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ssolve">
                                      <p:cBhvr>
                                        <p:cTn id="7" dur="5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dissolve">
                                      <p:cBhvr>
                                        <p:cTn id="12" dur="5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dissolve">
                                      <p:cBhvr>
                                        <p:cTn id="17" dur="500"/>
                                        <p:tgtEl>
                                          <p:spTgt spid="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1">
                                            <p:txEl>
                                              <p:pRg st="4" end="4"/>
                                            </p:txEl>
                                          </p:spTgt>
                                        </p:tgtEl>
                                        <p:attrNameLst>
                                          <p:attrName>style.visibility</p:attrName>
                                        </p:attrNameLst>
                                      </p:cBhvr>
                                      <p:to>
                                        <p:strVal val="visible"/>
                                      </p:to>
                                    </p:set>
                                    <p:animEffect transition="in" filter="dissolve">
                                      <p:cBhvr>
                                        <p:cTn id="22" dur="500"/>
                                        <p:tgtEl>
                                          <p:spTgt spid="20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animEffect transition="in" filter="dissolve">
                                      <p:cBhvr>
                                        <p:cTn id="27" dur="500"/>
                                        <p:tgtEl>
                                          <p:spTgt spid="20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051">
                                            <p:txEl>
                                              <p:pRg st="6" end="6"/>
                                            </p:txEl>
                                          </p:spTgt>
                                        </p:tgtEl>
                                        <p:attrNameLst>
                                          <p:attrName>style.visibility</p:attrName>
                                        </p:attrNameLst>
                                      </p:cBhvr>
                                      <p:to>
                                        <p:strVal val="visible"/>
                                      </p:to>
                                    </p:set>
                                    <p:animEffect transition="in" filter="dissolve">
                                      <p:cBhvr>
                                        <p:cTn id="32" dur="500"/>
                                        <p:tgtEl>
                                          <p:spTgt spid="205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051">
                                            <p:txEl>
                                              <p:pRg st="7" end="7"/>
                                            </p:txEl>
                                          </p:spTgt>
                                        </p:tgtEl>
                                        <p:attrNameLst>
                                          <p:attrName>style.visibility</p:attrName>
                                        </p:attrNameLst>
                                      </p:cBhvr>
                                      <p:to>
                                        <p:strVal val="visible"/>
                                      </p:to>
                                    </p:set>
                                    <p:animEffect transition="in" filter="dissolve">
                                      <p:cBhvr>
                                        <p:cTn id="37" dur="500"/>
                                        <p:tgtEl>
                                          <p:spTgt spid="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1"/>
          </p:nvPr>
        </p:nvSpPr>
        <p:spPr>
          <a:xfrm>
            <a:off x="414338" y="1438275"/>
            <a:ext cx="8297862" cy="4330985"/>
          </a:xfrm>
        </p:spPr>
        <p:txBody>
          <a:bodyPr/>
          <a:lstStyle/>
          <a:p>
            <a:pPr marL="457200" indent="-457200">
              <a:defRPr/>
            </a:pPr>
            <a:r>
              <a:rPr lang="en-US" sz="2400" dirty="0" smtClean="0">
                <a:latin typeface="Book Antiqua" pitchFamily="18" charset="0"/>
              </a:rPr>
              <a:t>b) 50% of all the claims that TTIS receives are car insurance claims, 10% motorcycle, 10% boat, and the remaining are house insurance claims. On average, there are 300 car, 114 motorcycle, and 90 boat claims in process.  How long, on average, does it take to process a car insurance claim? </a:t>
            </a:r>
          </a:p>
          <a:p>
            <a:pPr marL="457200" indent="-457200">
              <a:defRPr/>
            </a:pPr>
            <a:endParaRPr lang="en-US" sz="2400" b="1" dirty="0" smtClean="0"/>
          </a:p>
          <a:p>
            <a:pPr marL="457200" indent="-457200">
              <a:buAutoNum type="alphaLcParenR"/>
              <a:defRPr/>
            </a:pPr>
            <a:endParaRPr lang="en-US" sz="2400" dirty="0" smtClean="0"/>
          </a:p>
          <a:p>
            <a:pPr>
              <a:buFont typeface="Wingdings" pitchFamily="1" charset="2"/>
              <a:buNone/>
              <a:defRPr/>
            </a:pPr>
            <a:r>
              <a:rPr lang="en-US" sz="2400" dirty="0" smtClean="0">
                <a:solidFill>
                  <a:srgbClr val="09224F"/>
                </a:solidFill>
              </a:rPr>
              <a:t>	</a:t>
            </a:r>
            <a:endParaRPr lang="en-US" sz="2400" b="1" dirty="0" smtClean="0">
              <a:solidFill>
                <a:srgbClr val="09224F"/>
              </a:solidFill>
            </a:endParaRPr>
          </a:p>
        </p:txBody>
      </p:sp>
      <p:sp>
        <p:nvSpPr>
          <p:cNvPr id="5" name="Title 1"/>
          <p:cNvSpPr>
            <a:spLocks noGrp="1"/>
          </p:cNvSpPr>
          <p:nvPr>
            <p:ph type="title"/>
          </p:nvPr>
        </p:nvSpPr>
        <p:spPr>
          <a:xfrm>
            <a:off x="215516" y="152400"/>
            <a:ext cx="8748972" cy="936340"/>
          </a:xfrm>
        </p:spPr>
        <p:txBody>
          <a:bodyPr/>
          <a:lstStyle/>
          <a:p>
            <a:r>
              <a:rPr lang="en-US" sz="3200" dirty="0" smtClean="0"/>
              <a:t>K2.  </a:t>
            </a:r>
            <a:r>
              <a:rPr lang="en-US" sz="3200" dirty="0"/>
              <a:t>The Insurance Company</a:t>
            </a:r>
            <a:endParaRPr lang="en-US" sz="3200" dirty="0" smtClean="0"/>
          </a:p>
        </p:txBody>
      </p:sp>
      <p:grpSp>
        <p:nvGrpSpPr>
          <p:cNvPr id="4" name="Group 3"/>
          <p:cNvGrpSpPr/>
          <p:nvPr/>
        </p:nvGrpSpPr>
        <p:grpSpPr>
          <a:xfrm>
            <a:off x="4031940" y="3825044"/>
            <a:ext cx="4787787" cy="2438400"/>
            <a:chOff x="4093461" y="1459357"/>
            <a:chExt cx="4787787" cy="2438400"/>
          </a:xfrm>
        </p:grpSpPr>
        <p:sp>
          <p:nvSpPr>
            <p:cNvPr id="6" name="Rectangle 8"/>
            <p:cNvSpPr>
              <a:spLocks noChangeArrowheads="1"/>
            </p:cNvSpPr>
            <p:nvPr/>
          </p:nvSpPr>
          <p:spPr bwMode="auto">
            <a:xfrm>
              <a:off x="7559954" y="1459357"/>
              <a:ext cx="1295173" cy="533400"/>
            </a:xfrm>
            <a:prstGeom prst="rect">
              <a:avLst/>
            </a:prstGeom>
            <a:noFill/>
            <a:ln w="25400" algn="ctr">
              <a:solidFill>
                <a:schemeClr val="tx1"/>
              </a:solidFill>
              <a:round/>
              <a:headEnd/>
              <a:tailEnd type="triangle" w="med" len="med"/>
            </a:ln>
          </p:spPr>
          <p:txBody>
            <a:bodyPr/>
            <a:lstStyle/>
            <a:p>
              <a:endParaRPr lang="en-US" dirty="0">
                <a:latin typeface="Book Antiqua" pitchFamily="18" charset="0"/>
              </a:endParaRPr>
            </a:p>
          </p:txBody>
        </p:sp>
        <p:cxnSp>
          <p:nvCxnSpPr>
            <p:cNvPr id="7" name="Straight Arrow Connector 5"/>
            <p:cNvCxnSpPr>
              <a:cxnSpLocks noChangeShapeType="1"/>
              <a:endCxn id="6" idx="1"/>
            </p:cNvCxnSpPr>
            <p:nvPr/>
          </p:nvCxnSpPr>
          <p:spPr bwMode="auto">
            <a:xfrm flipV="1">
              <a:off x="5960034" y="1726057"/>
              <a:ext cx="1599919" cy="533400"/>
            </a:xfrm>
            <a:prstGeom prst="straightConnector1">
              <a:avLst/>
            </a:prstGeom>
            <a:noFill/>
            <a:ln w="9525" algn="ctr">
              <a:solidFill>
                <a:schemeClr val="tx1"/>
              </a:solidFill>
              <a:round/>
              <a:headEnd/>
              <a:tailEnd type="arrow" w="med" len="med"/>
            </a:ln>
          </p:spPr>
        </p:cxnSp>
        <p:sp>
          <p:nvSpPr>
            <p:cNvPr id="8" name="Rectangle 10"/>
            <p:cNvSpPr>
              <a:spLocks noChangeArrowheads="1"/>
            </p:cNvSpPr>
            <p:nvPr/>
          </p:nvSpPr>
          <p:spPr bwMode="auto">
            <a:xfrm>
              <a:off x="7559954" y="2145157"/>
              <a:ext cx="1295173" cy="533400"/>
            </a:xfrm>
            <a:prstGeom prst="rect">
              <a:avLst/>
            </a:prstGeom>
            <a:noFill/>
            <a:ln w="25400" algn="ctr">
              <a:solidFill>
                <a:schemeClr val="tx1"/>
              </a:solidFill>
              <a:round/>
              <a:headEnd/>
              <a:tailEnd type="triangle" w="med" len="med"/>
            </a:ln>
          </p:spPr>
          <p:txBody>
            <a:bodyPr/>
            <a:lstStyle/>
            <a:p>
              <a:endParaRPr lang="en-US" dirty="0">
                <a:latin typeface="Book Antiqua" pitchFamily="18" charset="0"/>
              </a:endParaRPr>
            </a:p>
          </p:txBody>
        </p:sp>
        <p:sp>
          <p:nvSpPr>
            <p:cNvPr id="9" name="Rectangle 11"/>
            <p:cNvSpPr>
              <a:spLocks noChangeArrowheads="1"/>
            </p:cNvSpPr>
            <p:nvPr/>
          </p:nvSpPr>
          <p:spPr bwMode="auto">
            <a:xfrm>
              <a:off x="7559954" y="3440557"/>
              <a:ext cx="1295173" cy="457200"/>
            </a:xfrm>
            <a:prstGeom prst="rect">
              <a:avLst/>
            </a:prstGeom>
            <a:noFill/>
            <a:ln w="25400" algn="ctr">
              <a:solidFill>
                <a:schemeClr val="tx1"/>
              </a:solidFill>
              <a:round/>
              <a:headEnd/>
              <a:tailEnd type="triangle" w="med" len="med"/>
            </a:ln>
          </p:spPr>
          <p:txBody>
            <a:bodyPr/>
            <a:lstStyle/>
            <a:p>
              <a:endParaRPr lang="en-US" dirty="0">
                <a:latin typeface="Book Antiqua" pitchFamily="18" charset="0"/>
              </a:endParaRPr>
            </a:p>
          </p:txBody>
        </p:sp>
        <p:sp>
          <p:nvSpPr>
            <p:cNvPr id="10" name="Rectangle 12"/>
            <p:cNvSpPr>
              <a:spLocks noChangeArrowheads="1"/>
            </p:cNvSpPr>
            <p:nvPr/>
          </p:nvSpPr>
          <p:spPr bwMode="auto">
            <a:xfrm>
              <a:off x="7559954" y="2830957"/>
              <a:ext cx="1321294" cy="461554"/>
            </a:xfrm>
            <a:prstGeom prst="rect">
              <a:avLst/>
            </a:prstGeom>
            <a:noFill/>
            <a:ln w="25400" algn="ctr">
              <a:solidFill>
                <a:schemeClr val="tx1"/>
              </a:solidFill>
              <a:round/>
              <a:headEnd/>
              <a:tailEnd type="triangle" w="med" len="med"/>
            </a:ln>
          </p:spPr>
          <p:txBody>
            <a:bodyPr/>
            <a:lstStyle/>
            <a:p>
              <a:endParaRPr lang="en-US" dirty="0">
                <a:latin typeface="Book Antiqua" pitchFamily="18" charset="0"/>
              </a:endParaRPr>
            </a:p>
          </p:txBody>
        </p:sp>
        <p:cxnSp>
          <p:nvCxnSpPr>
            <p:cNvPr id="11" name="Straight Arrow Connector 14"/>
            <p:cNvCxnSpPr>
              <a:cxnSpLocks noChangeShapeType="1"/>
              <a:endCxn id="8" idx="1"/>
            </p:cNvCxnSpPr>
            <p:nvPr/>
          </p:nvCxnSpPr>
          <p:spPr bwMode="auto">
            <a:xfrm>
              <a:off x="5960034" y="2259457"/>
              <a:ext cx="1599919" cy="152400"/>
            </a:xfrm>
            <a:prstGeom prst="straightConnector1">
              <a:avLst/>
            </a:prstGeom>
            <a:noFill/>
            <a:ln w="9525" algn="ctr">
              <a:solidFill>
                <a:schemeClr val="tx1"/>
              </a:solidFill>
              <a:round/>
              <a:headEnd/>
              <a:tailEnd type="arrow" w="med" len="med"/>
            </a:ln>
          </p:spPr>
        </p:cxnSp>
        <p:cxnSp>
          <p:nvCxnSpPr>
            <p:cNvPr id="12" name="Straight Arrow Connector 16"/>
            <p:cNvCxnSpPr>
              <a:cxnSpLocks noChangeShapeType="1"/>
              <a:endCxn id="10" idx="1"/>
            </p:cNvCxnSpPr>
            <p:nvPr/>
          </p:nvCxnSpPr>
          <p:spPr bwMode="auto">
            <a:xfrm>
              <a:off x="5960034" y="2259457"/>
              <a:ext cx="1599919" cy="802277"/>
            </a:xfrm>
            <a:prstGeom prst="straightConnector1">
              <a:avLst/>
            </a:prstGeom>
            <a:noFill/>
            <a:ln w="9525" algn="ctr">
              <a:solidFill>
                <a:schemeClr val="tx1"/>
              </a:solidFill>
              <a:round/>
              <a:headEnd/>
              <a:tailEnd type="arrow" w="med" len="med"/>
            </a:ln>
          </p:spPr>
        </p:cxnSp>
        <p:cxnSp>
          <p:nvCxnSpPr>
            <p:cNvPr id="13" name="Straight Arrow Connector 18"/>
            <p:cNvCxnSpPr>
              <a:cxnSpLocks noChangeShapeType="1"/>
              <a:endCxn id="9" idx="1"/>
            </p:cNvCxnSpPr>
            <p:nvPr/>
          </p:nvCxnSpPr>
          <p:spPr bwMode="auto">
            <a:xfrm>
              <a:off x="5960034" y="2259457"/>
              <a:ext cx="1599919" cy="1409700"/>
            </a:xfrm>
            <a:prstGeom prst="straightConnector1">
              <a:avLst/>
            </a:prstGeom>
            <a:noFill/>
            <a:ln w="9525" algn="ctr">
              <a:solidFill>
                <a:schemeClr val="tx1"/>
              </a:solidFill>
              <a:round/>
              <a:headEnd/>
              <a:tailEnd type="arrow" w="med" len="med"/>
            </a:ln>
          </p:spPr>
        </p:cxnSp>
        <p:sp>
          <p:nvSpPr>
            <p:cNvPr id="14" name="TextBox 15"/>
            <p:cNvSpPr txBox="1">
              <a:spLocks noChangeArrowheads="1"/>
            </p:cNvSpPr>
            <p:nvPr/>
          </p:nvSpPr>
          <p:spPr bwMode="auto">
            <a:xfrm>
              <a:off x="4093461" y="2132856"/>
              <a:ext cx="838053" cy="246221"/>
            </a:xfrm>
            <a:prstGeom prst="rect">
              <a:avLst/>
            </a:prstGeom>
            <a:noFill/>
            <a:ln w="9525">
              <a:noFill/>
              <a:miter lim="800000"/>
              <a:headEnd/>
              <a:tailEnd/>
            </a:ln>
          </p:spPr>
          <p:txBody>
            <a:bodyPr lIns="0" tIns="0" rIns="0" bIns="0">
              <a:spAutoFit/>
            </a:bodyPr>
            <a:lstStyle/>
            <a:p>
              <a:pPr algn="ctr"/>
              <a:r>
                <a:rPr lang="en-US" sz="1600" b="1" dirty="0" smtClean="0">
                  <a:solidFill>
                    <a:srgbClr val="000099"/>
                  </a:solidFill>
                  <a:latin typeface="Book Antiqua" pitchFamily="18" charset="0"/>
                </a:rPr>
                <a:t>240</a:t>
              </a:r>
              <a:endParaRPr lang="en-US" sz="1600" b="1" dirty="0">
                <a:solidFill>
                  <a:srgbClr val="000099"/>
                </a:solidFill>
                <a:latin typeface="Book Antiqua" pitchFamily="18" charset="0"/>
              </a:endParaRPr>
            </a:p>
          </p:txBody>
        </p:sp>
        <p:sp>
          <p:nvSpPr>
            <p:cNvPr id="15" name="TextBox 16"/>
            <p:cNvSpPr txBox="1">
              <a:spLocks noChangeArrowheads="1"/>
            </p:cNvSpPr>
            <p:nvPr/>
          </p:nvSpPr>
          <p:spPr bwMode="auto">
            <a:xfrm>
              <a:off x="7788514" y="1611757"/>
              <a:ext cx="838053" cy="246221"/>
            </a:xfrm>
            <a:prstGeom prst="rect">
              <a:avLst/>
            </a:prstGeom>
            <a:noFill/>
            <a:ln w="9525">
              <a:noFill/>
              <a:miter lim="800000"/>
              <a:headEnd/>
              <a:tailEnd/>
            </a:ln>
          </p:spPr>
          <p:txBody>
            <a:bodyPr lIns="0" tIns="0" rIns="0" bIns="0">
              <a:spAutoFit/>
            </a:bodyPr>
            <a:lstStyle/>
            <a:p>
              <a:pPr algn="ctr"/>
              <a:r>
                <a:rPr lang="en-US" sz="1600" b="1" dirty="0">
                  <a:latin typeface="Book Antiqua" pitchFamily="18" charset="0"/>
                </a:rPr>
                <a:t>car</a:t>
              </a:r>
            </a:p>
          </p:txBody>
        </p:sp>
        <p:sp>
          <p:nvSpPr>
            <p:cNvPr id="16" name="TextBox 64"/>
            <p:cNvSpPr txBox="1">
              <a:spLocks noChangeArrowheads="1"/>
            </p:cNvSpPr>
            <p:nvPr/>
          </p:nvSpPr>
          <p:spPr bwMode="auto">
            <a:xfrm>
              <a:off x="7636140" y="2297557"/>
              <a:ext cx="1142800" cy="246221"/>
            </a:xfrm>
            <a:prstGeom prst="rect">
              <a:avLst/>
            </a:prstGeom>
            <a:noFill/>
            <a:ln w="9525">
              <a:noFill/>
              <a:miter lim="800000"/>
              <a:headEnd/>
              <a:tailEnd/>
            </a:ln>
          </p:spPr>
          <p:txBody>
            <a:bodyPr lIns="0" tIns="0" rIns="0" bIns="0">
              <a:spAutoFit/>
            </a:bodyPr>
            <a:lstStyle/>
            <a:p>
              <a:pPr algn="ctr"/>
              <a:r>
                <a:rPr lang="en-US" sz="1600" b="1" dirty="0">
                  <a:latin typeface="Book Antiqua" pitchFamily="18" charset="0"/>
                </a:rPr>
                <a:t>motorcycle</a:t>
              </a:r>
            </a:p>
          </p:txBody>
        </p:sp>
        <p:sp>
          <p:nvSpPr>
            <p:cNvPr id="17" name="TextBox 65"/>
            <p:cNvSpPr txBox="1">
              <a:spLocks noChangeArrowheads="1"/>
            </p:cNvSpPr>
            <p:nvPr/>
          </p:nvSpPr>
          <p:spPr bwMode="auto">
            <a:xfrm>
              <a:off x="7788514" y="2965736"/>
              <a:ext cx="838053" cy="246221"/>
            </a:xfrm>
            <a:prstGeom prst="rect">
              <a:avLst/>
            </a:prstGeom>
            <a:noFill/>
            <a:ln w="9525">
              <a:noFill/>
              <a:miter lim="800000"/>
              <a:headEnd/>
              <a:tailEnd/>
            </a:ln>
          </p:spPr>
          <p:txBody>
            <a:bodyPr lIns="0" tIns="0" rIns="0" bIns="0">
              <a:spAutoFit/>
            </a:bodyPr>
            <a:lstStyle/>
            <a:p>
              <a:pPr algn="ctr"/>
              <a:r>
                <a:rPr lang="en-US" sz="1600" b="1" dirty="0">
                  <a:latin typeface="Book Antiqua" pitchFamily="18" charset="0"/>
                </a:rPr>
                <a:t>boat</a:t>
              </a:r>
            </a:p>
          </p:txBody>
        </p:sp>
        <p:sp>
          <p:nvSpPr>
            <p:cNvPr id="18" name="TextBox 66"/>
            <p:cNvSpPr txBox="1">
              <a:spLocks noChangeArrowheads="1"/>
            </p:cNvSpPr>
            <p:nvPr/>
          </p:nvSpPr>
          <p:spPr bwMode="auto">
            <a:xfrm>
              <a:off x="7788514" y="3575336"/>
              <a:ext cx="838053" cy="246221"/>
            </a:xfrm>
            <a:prstGeom prst="rect">
              <a:avLst/>
            </a:prstGeom>
            <a:noFill/>
            <a:ln w="9525">
              <a:noFill/>
              <a:miter lim="800000"/>
              <a:headEnd/>
              <a:tailEnd/>
            </a:ln>
          </p:spPr>
          <p:txBody>
            <a:bodyPr lIns="0" tIns="0" rIns="0" bIns="0">
              <a:spAutoFit/>
            </a:bodyPr>
            <a:lstStyle/>
            <a:p>
              <a:pPr algn="ctr"/>
              <a:r>
                <a:rPr lang="en-US" sz="1600" b="1" dirty="0">
                  <a:latin typeface="Book Antiqua" pitchFamily="18" charset="0"/>
                </a:rPr>
                <a:t>house</a:t>
              </a:r>
            </a:p>
          </p:txBody>
        </p:sp>
        <p:cxnSp>
          <p:nvCxnSpPr>
            <p:cNvPr id="19" name="Straight Arrow Connector 5"/>
            <p:cNvCxnSpPr>
              <a:cxnSpLocks noChangeShapeType="1"/>
            </p:cNvCxnSpPr>
            <p:nvPr/>
          </p:nvCxnSpPr>
          <p:spPr bwMode="auto">
            <a:xfrm flipV="1">
              <a:off x="4758906" y="2266344"/>
              <a:ext cx="1208014" cy="5701"/>
            </a:xfrm>
            <a:prstGeom prst="straightConnector1">
              <a:avLst/>
            </a:prstGeom>
            <a:noFill/>
            <a:ln w="9525" algn="ctr">
              <a:solidFill>
                <a:schemeClr val="tx1"/>
              </a:solidFill>
              <a:round/>
              <a:headEnd/>
              <a:tailEnd type="arrow" w="med" len="med"/>
            </a:ln>
          </p:spPr>
        </p:cxnSp>
      </p:grpSp>
      <p:grpSp>
        <p:nvGrpSpPr>
          <p:cNvPr id="20" name="Group 19"/>
          <p:cNvGrpSpPr/>
          <p:nvPr/>
        </p:nvGrpSpPr>
        <p:grpSpPr>
          <a:xfrm>
            <a:off x="8392180" y="3844496"/>
            <a:ext cx="438779" cy="2346235"/>
            <a:chOff x="6646092" y="1662395"/>
            <a:chExt cx="438779" cy="1516139"/>
          </a:xfrm>
        </p:grpSpPr>
        <p:sp>
          <p:nvSpPr>
            <p:cNvPr id="21" name="TextBox 60"/>
            <p:cNvSpPr txBox="1">
              <a:spLocks noChangeArrowheads="1"/>
            </p:cNvSpPr>
            <p:nvPr/>
          </p:nvSpPr>
          <p:spPr bwMode="auto">
            <a:xfrm>
              <a:off x="6667934" y="1662395"/>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smtClean="0">
                  <a:solidFill>
                    <a:srgbClr val="C00000"/>
                  </a:solidFill>
                  <a:latin typeface="Book Antiqua" pitchFamily="18" charset="0"/>
                </a:rPr>
                <a:t>300</a:t>
              </a:r>
              <a:endParaRPr lang="en-US" sz="1600" b="1" dirty="0">
                <a:solidFill>
                  <a:srgbClr val="C00000"/>
                </a:solidFill>
                <a:latin typeface="Book Antiqua" pitchFamily="18" charset="0"/>
              </a:endParaRPr>
            </a:p>
          </p:txBody>
        </p:sp>
        <p:sp>
          <p:nvSpPr>
            <p:cNvPr id="22" name="TextBox 61"/>
            <p:cNvSpPr txBox="1">
              <a:spLocks noChangeArrowheads="1"/>
            </p:cNvSpPr>
            <p:nvPr/>
          </p:nvSpPr>
          <p:spPr bwMode="auto">
            <a:xfrm>
              <a:off x="6646092" y="2094743"/>
              <a:ext cx="380933" cy="246221"/>
            </a:xfrm>
            <a:prstGeom prst="rect">
              <a:avLst/>
            </a:prstGeom>
            <a:noFill/>
            <a:ln w="9525">
              <a:noFill/>
              <a:miter lim="800000"/>
              <a:headEnd/>
              <a:tailEnd/>
            </a:ln>
          </p:spPr>
          <p:txBody>
            <a:bodyPr lIns="0" tIns="0" rIns="0" bIns="0">
              <a:spAutoFit/>
            </a:bodyPr>
            <a:lstStyle/>
            <a:p>
              <a:pPr algn="ctr"/>
              <a:r>
                <a:rPr lang="en-US" sz="1600" b="1" dirty="0" smtClean="0">
                  <a:solidFill>
                    <a:srgbClr val="C00000"/>
                  </a:solidFill>
                  <a:latin typeface="Book Antiqua" pitchFamily="18" charset="0"/>
                </a:rPr>
                <a:t>114</a:t>
              </a:r>
              <a:endParaRPr lang="en-US" sz="1600" b="1" dirty="0">
                <a:solidFill>
                  <a:srgbClr val="C00000"/>
                </a:solidFill>
                <a:latin typeface="Book Antiqua" pitchFamily="18" charset="0"/>
              </a:endParaRPr>
            </a:p>
          </p:txBody>
        </p:sp>
        <p:sp>
          <p:nvSpPr>
            <p:cNvPr id="23" name="TextBox 62"/>
            <p:cNvSpPr txBox="1">
              <a:spLocks noChangeArrowheads="1"/>
            </p:cNvSpPr>
            <p:nvPr/>
          </p:nvSpPr>
          <p:spPr bwMode="auto">
            <a:xfrm>
              <a:off x="6703938" y="2523230"/>
              <a:ext cx="380933" cy="246221"/>
            </a:xfrm>
            <a:prstGeom prst="rect">
              <a:avLst/>
            </a:prstGeom>
            <a:noFill/>
            <a:ln w="9525">
              <a:noFill/>
              <a:miter lim="800000"/>
              <a:headEnd/>
              <a:tailEnd/>
            </a:ln>
          </p:spPr>
          <p:txBody>
            <a:bodyPr lIns="0" tIns="0" rIns="0" bIns="0">
              <a:spAutoFit/>
            </a:bodyPr>
            <a:lstStyle/>
            <a:p>
              <a:pPr algn="ctr"/>
              <a:r>
                <a:rPr lang="en-US" sz="1600" b="1" dirty="0" smtClean="0">
                  <a:solidFill>
                    <a:srgbClr val="C00000"/>
                  </a:solidFill>
                  <a:latin typeface="Book Antiqua" pitchFamily="18" charset="0"/>
                </a:rPr>
                <a:t>90</a:t>
              </a:r>
              <a:endParaRPr lang="en-US" sz="1600" b="1" dirty="0">
                <a:solidFill>
                  <a:srgbClr val="C00000"/>
                </a:solidFill>
                <a:latin typeface="Book Antiqua" pitchFamily="18" charset="0"/>
              </a:endParaRPr>
            </a:p>
          </p:txBody>
        </p:sp>
        <p:sp>
          <p:nvSpPr>
            <p:cNvPr id="24" name="TextBox 63"/>
            <p:cNvSpPr txBox="1">
              <a:spLocks noChangeArrowheads="1"/>
            </p:cNvSpPr>
            <p:nvPr/>
          </p:nvSpPr>
          <p:spPr bwMode="auto">
            <a:xfrm>
              <a:off x="6667934" y="2932313"/>
              <a:ext cx="380933" cy="246221"/>
            </a:xfrm>
            <a:prstGeom prst="rect">
              <a:avLst/>
            </a:prstGeom>
            <a:noFill/>
            <a:ln w="9525">
              <a:noFill/>
              <a:miter lim="800000"/>
              <a:headEnd/>
              <a:tailEnd/>
            </a:ln>
          </p:spPr>
          <p:txBody>
            <a:bodyPr lIns="0" tIns="0" rIns="0" bIns="0">
              <a:spAutoFit/>
            </a:bodyPr>
            <a:lstStyle/>
            <a:p>
              <a:pPr algn="ctr"/>
              <a:r>
                <a:rPr lang="en-US" sz="1600" b="1" dirty="0">
                  <a:solidFill>
                    <a:srgbClr val="C00000"/>
                  </a:solidFill>
                  <a:latin typeface="Book Antiqua" pitchFamily="18" charset="0"/>
                </a:rPr>
                <a:t>?</a:t>
              </a:r>
            </a:p>
          </p:txBody>
        </p:sp>
      </p:grpSp>
      <p:grpSp>
        <p:nvGrpSpPr>
          <p:cNvPr id="25" name="Group 24"/>
          <p:cNvGrpSpPr/>
          <p:nvPr/>
        </p:nvGrpSpPr>
        <p:grpSpPr>
          <a:xfrm>
            <a:off x="6634715" y="4165662"/>
            <a:ext cx="470478" cy="1418511"/>
            <a:chOff x="6645714" y="1793446"/>
            <a:chExt cx="470478" cy="1418511"/>
          </a:xfrm>
        </p:grpSpPr>
        <p:sp>
          <p:nvSpPr>
            <p:cNvPr id="26" name="TextBox 60"/>
            <p:cNvSpPr txBox="1">
              <a:spLocks noChangeArrowheads="1"/>
            </p:cNvSpPr>
            <p:nvPr/>
          </p:nvSpPr>
          <p:spPr bwMode="auto">
            <a:xfrm>
              <a:off x="6667934" y="1793446"/>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smtClean="0">
                  <a:latin typeface="Book Antiqua" pitchFamily="18" charset="0"/>
                </a:rPr>
                <a:t>120</a:t>
              </a:r>
              <a:endParaRPr lang="en-US" sz="1600" b="1" dirty="0">
                <a:latin typeface="Book Antiqua" pitchFamily="18" charset="0"/>
              </a:endParaRPr>
            </a:p>
          </p:txBody>
        </p:sp>
        <p:sp>
          <p:nvSpPr>
            <p:cNvPr id="27" name="TextBox 61"/>
            <p:cNvSpPr txBox="1">
              <a:spLocks noChangeArrowheads="1"/>
            </p:cNvSpPr>
            <p:nvPr/>
          </p:nvSpPr>
          <p:spPr bwMode="auto">
            <a:xfrm>
              <a:off x="6735258" y="2250646"/>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smtClean="0">
                  <a:latin typeface="Book Antiqua" pitchFamily="18" charset="0"/>
                </a:rPr>
                <a:t>24</a:t>
              </a:r>
              <a:endParaRPr lang="en-US" sz="1600" b="1" dirty="0">
                <a:latin typeface="Book Antiqua" pitchFamily="18" charset="0"/>
              </a:endParaRPr>
            </a:p>
          </p:txBody>
        </p:sp>
        <p:sp>
          <p:nvSpPr>
            <p:cNvPr id="28" name="TextBox 62"/>
            <p:cNvSpPr txBox="1">
              <a:spLocks noChangeArrowheads="1"/>
            </p:cNvSpPr>
            <p:nvPr/>
          </p:nvSpPr>
          <p:spPr bwMode="auto">
            <a:xfrm>
              <a:off x="6735259" y="2602028"/>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smtClean="0">
                  <a:latin typeface="Book Antiqua" pitchFamily="18" charset="0"/>
                </a:rPr>
                <a:t>24</a:t>
              </a:r>
              <a:endParaRPr lang="en-US" sz="1600" b="1" dirty="0">
                <a:latin typeface="Book Antiqua" pitchFamily="18" charset="0"/>
              </a:endParaRPr>
            </a:p>
          </p:txBody>
        </p:sp>
        <p:sp>
          <p:nvSpPr>
            <p:cNvPr id="29" name="TextBox 63"/>
            <p:cNvSpPr txBox="1">
              <a:spLocks noChangeArrowheads="1"/>
            </p:cNvSpPr>
            <p:nvPr/>
          </p:nvSpPr>
          <p:spPr bwMode="auto">
            <a:xfrm>
              <a:off x="6645714" y="2965736"/>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smtClean="0">
                  <a:latin typeface="Book Antiqua" pitchFamily="18" charset="0"/>
                </a:rPr>
                <a:t>72</a:t>
              </a:r>
              <a:endParaRPr lang="en-US" sz="1600" b="1" dirty="0">
                <a:latin typeface="Book Antiqua" pitchFamily="18" charset="0"/>
              </a:endParaRPr>
            </a:p>
          </p:txBody>
        </p:sp>
      </p:grpSp>
      <p:grpSp>
        <p:nvGrpSpPr>
          <p:cNvPr id="30" name="Group 29"/>
          <p:cNvGrpSpPr/>
          <p:nvPr/>
        </p:nvGrpSpPr>
        <p:grpSpPr>
          <a:xfrm>
            <a:off x="6634715" y="4138503"/>
            <a:ext cx="470478" cy="1490519"/>
            <a:chOff x="6645714" y="1793446"/>
            <a:chExt cx="470478" cy="1490519"/>
          </a:xfrm>
        </p:grpSpPr>
        <p:sp>
          <p:nvSpPr>
            <p:cNvPr id="31" name="TextBox 60"/>
            <p:cNvSpPr txBox="1">
              <a:spLocks noChangeArrowheads="1"/>
            </p:cNvSpPr>
            <p:nvPr/>
          </p:nvSpPr>
          <p:spPr bwMode="auto">
            <a:xfrm>
              <a:off x="6667934" y="1793446"/>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a:latin typeface="Book Antiqua" pitchFamily="18" charset="0"/>
                </a:rPr>
                <a:t>0.5</a:t>
              </a:r>
            </a:p>
          </p:txBody>
        </p:sp>
        <p:sp>
          <p:nvSpPr>
            <p:cNvPr id="32" name="TextBox 61"/>
            <p:cNvSpPr txBox="1">
              <a:spLocks noChangeArrowheads="1"/>
            </p:cNvSpPr>
            <p:nvPr/>
          </p:nvSpPr>
          <p:spPr bwMode="auto">
            <a:xfrm>
              <a:off x="6735258" y="2250646"/>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a:latin typeface="Book Antiqua" pitchFamily="18" charset="0"/>
                </a:rPr>
                <a:t>0.1</a:t>
              </a:r>
            </a:p>
          </p:txBody>
        </p:sp>
        <p:sp>
          <p:nvSpPr>
            <p:cNvPr id="33" name="TextBox 62"/>
            <p:cNvSpPr txBox="1">
              <a:spLocks noChangeArrowheads="1"/>
            </p:cNvSpPr>
            <p:nvPr/>
          </p:nvSpPr>
          <p:spPr bwMode="auto">
            <a:xfrm>
              <a:off x="6735259" y="2677704"/>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a:latin typeface="Book Antiqua" pitchFamily="18" charset="0"/>
                </a:rPr>
                <a:t>0.1</a:t>
              </a:r>
            </a:p>
          </p:txBody>
        </p:sp>
        <p:sp>
          <p:nvSpPr>
            <p:cNvPr id="34" name="TextBox 63"/>
            <p:cNvSpPr txBox="1">
              <a:spLocks noChangeArrowheads="1"/>
            </p:cNvSpPr>
            <p:nvPr/>
          </p:nvSpPr>
          <p:spPr bwMode="auto">
            <a:xfrm>
              <a:off x="6645714" y="3037744"/>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a:latin typeface="Book Antiqua" pitchFamily="18" charset="0"/>
                </a:rPr>
                <a:t>0.3</a:t>
              </a:r>
            </a:p>
          </p:txBody>
        </p:sp>
      </p:grpSp>
      <p:sp>
        <p:nvSpPr>
          <p:cNvPr id="35" name="Content Placeholder 2"/>
          <p:cNvSpPr txBox="1">
            <a:spLocks/>
          </p:cNvSpPr>
          <p:nvPr/>
        </p:nvSpPr>
        <p:spPr bwMode="auto">
          <a:xfrm>
            <a:off x="412366" y="4632031"/>
            <a:ext cx="4038600" cy="1908212"/>
          </a:xfrm>
          <a:prstGeom prst="rect">
            <a:avLst/>
          </a:prstGeom>
          <a:noFill/>
          <a:ln w="9525">
            <a:noFill/>
            <a:miter lim="800000"/>
            <a:headEnd/>
            <a:tailEnd/>
          </a:ln>
        </p:spPr>
        <p:txBody>
          <a:bodyPr lIns="92075" tIns="46038" rIns="92075" bIns="46038"/>
          <a:lstStyle/>
          <a:p>
            <a:pPr marL="342900" indent="-342900" eaLnBrk="0" hangingPunct="0">
              <a:spcBef>
                <a:spcPct val="20000"/>
              </a:spcBef>
              <a:buClr>
                <a:srgbClr val="000000"/>
              </a:buClr>
              <a:buSzPct val="80000"/>
              <a:buFont typeface="Wingdings" pitchFamily="1" charset="2"/>
              <a:buNone/>
              <a:defRPr/>
            </a:pPr>
            <a:r>
              <a:rPr lang="en-US" sz="2400" kern="0" dirty="0" smtClean="0">
                <a:solidFill>
                  <a:schemeClr val="tx2">
                    <a:lumMod val="50000"/>
                  </a:schemeClr>
                </a:solidFill>
                <a:latin typeface="Book Antiqua" pitchFamily="18" charset="0"/>
              </a:rPr>
              <a:t>I </a:t>
            </a:r>
            <a:r>
              <a:rPr lang="en-US" sz="2400" kern="0" dirty="0">
                <a:solidFill>
                  <a:schemeClr val="tx2">
                    <a:lumMod val="50000"/>
                  </a:schemeClr>
                </a:solidFill>
                <a:latin typeface="Book Antiqua" pitchFamily="18" charset="0"/>
              </a:rPr>
              <a:t>= 300 </a:t>
            </a:r>
            <a:r>
              <a:rPr lang="en-US" sz="2400" kern="0" dirty="0" smtClean="0">
                <a:solidFill>
                  <a:schemeClr val="tx2">
                    <a:lumMod val="50000"/>
                  </a:schemeClr>
                </a:solidFill>
                <a:latin typeface="Book Antiqua" pitchFamily="18" charset="0"/>
              </a:rPr>
              <a:t>cars</a:t>
            </a:r>
            <a:endParaRPr lang="en-US" sz="2400" kern="0" dirty="0">
              <a:solidFill>
                <a:schemeClr val="tx2">
                  <a:lumMod val="50000"/>
                </a:schemeClr>
              </a:solidFill>
              <a:latin typeface="Book Antiqua" pitchFamily="18" charset="0"/>
            </a:endParaRPr>
          </a:p>
          <a:p>
            <a:pPr marL="342900" indent="-342900" eaLnBrk="0" hangingPunct="0">
              <a:spcBef>
                <a:spcPct val="20000"/>
              </a:spcBef>
              <a:buClr>
                <a:srgbClr val="000000"/>
              </a:buClr>
              <a:buSzPct val="80000"/>
              <a:buFont typeface="Wingdings" pitchFamily="1" charset="2"/>
              <a:buNone/>
              <a:defRPr/>
            </a:pPr>
            <a:r>
              <a:rPr lang="en-US" sz="2400" kern="0" dirty="0">
                <a:solidFill>
                  <a:schemeClr val="tx2">
                    <a:lumMod val="50000"/>
                  </a:schemeClr>
                </a:solidFill>
                <a:latin typeface="Book Antiqua" pitchFamily="18" charset="0"/>
              </a:rPr>
              <a:t>R = 0.5(240) =120 claims/wk</a:t>
            </a:r>
          </a:p>
          <a:p>
            <a:pPr marL="342900" indent="-342900" eaLnBrk="0" hangingPunct="0">
              <a:spcBef>
                <a:spcPct val="20000"/>
              </a:spcBef>
              <a:buClr>
                <a:srgbClr val="000000"/>
              </a:buClr>
              <a:buSzPct val="80000"/>
              <a:defRPr/>
            </a:pPr>
            <a:r>
              <a:rPr lang="en-US" sz="2400" kern="0" dirty="0">
                <a:solidFill>
                  <a:schemeClr val="tx2">
                    <a:lumMod val="50000"/>
                  </a:schemeClr>
                </a:solidFill>
                <a:latin typeface="Book Antiqua" pitchFamily="18" charset="0"/>
              </a:rPr>
              <a:t>TR = </a:t>
            </a:r>
            <a:r>
              <a:rPr lang="en-US" sz="2400" kern="0" dirty="0" smtClean="0">
                <a:solidFill>
                  <a:schemeClr val="tx2">
                    <a:lumMod val="50000"/>
                  </a:schemeClr>
                </a:solidFill>
                <a:latin typeface="Book Antiqua" pitchFamily="18" charset="0"/>
              </a:rPr>
              <a:t>I </a:t>
            </a:r>
            <a:r>
              <a:rPr lang="en-US" sz="2400" kern="0" dirty="0" smtClean="0">
                <a:solidFill>
                  <a:schemeClr val="tx2">
                    <a:lumMod val="50000"/>
                  </a:schemeClr>
                </a:solidFill>
                <a:latin typeface="Book Antiqua" pitchFamily="18" charset="0"/>
                <a:sym typeface="Wingdings" pitchFamily="2" charset="2"/>
              </a:rPr>
              <a:t> </a:t>
            </a:r>
            <a:r>
              <a:rPr lang="en-US" sz="2400" kern="0" dirty="0" smtClean="0">
                <a:solidFill>
                  <a:schemeClr val="tx2">
                    <a:lumMod val="50000"/>
                  </a:schemeClr>
                </a:solidFill>
                <a:latin typeface="Book Antiqua" pitchFamily="18" charset="0"/>
              </a:rPr>
              <a:t>T(120</a:t>
            </a:r>
            <a:r>
              <a:rPr lang="en-US" sz="2400" kern="0" dirty="0">
                <a:solidFill>
                  <a:schemeClr val="tx2">
                    <a:lumMod val="50000"/>
                  </a:schemeClr>
                </a:solidFill>
                <a:latin typeface="Book Antiqua" pitchFamily="18" charset="0"/>
              </a:rPr>
              <a:t>) = 300</a:t>
            </a:r>
          </a:p>
          <a:p>
            <a:pPr marL="342900" indent="-342900" eaLnBrk="0" hangingPunct="0">
              <a:spcBef>
                <a:spcPct val="20000"/>
              </a:spcBef>
              <a:buClr>
                <a:srgbClr val="000000"/>
              </a:buClr>
              <a:buSzPct val="80000"/>
              <a:buFont typeface="Wingdings" pitchFamily="1" charset="2"/>
              <a:buNone/>
              <a:defRPr/>
            </a:pPr>
            <a:r>
              <a:rPr lang="en-US" sz="2400" kern="0" dirty="0" smtClean="0">
                <a:solidFill>
                  <a:schemeClr val="tx2">
                    <a:lumMod val="50000"/>
                  </a:schemeClr>
                </a:solidFill>
                <a:latin typeface="Book Antiqua" pitchFamily="18" charset="0"/>
              </a:rPr>
              <a:t>T = 300/120</a:t>
            </a:r>
            <a:r>
              <a:rPr lang="en-US" sz="2400" kern="0" dirty="0">
                <a:solidFill>
                  <a:schemeClr val="tx2">
                    <a:lumMod val="50000"/>
                  </a:schemeClr>
                </a:solidFill>
                <a:latin typeface="Book Antiqua" pitchFamily="18" charset="0"/>
              </a:rPr>
              <a:t>= </a:t>
            </a:r>
            <a:r>
              <a:rPr lang="en-US" sz="2400" b="1" kern="0" dirty="0">
                <a:solidFill>
                  <a:schemeClr val="tx2">
                    <a:lumMod val="50000"/>
                  </a:schemeClr>
                </a:solidFill>
                <a:latin typeface="Book Antiqua" pitchFamily="18" charset="0"/>
              </a:rPr>
              <a:t>2.5 weeks</a:t>
            </a:r>
          </a:p>
          <a:p>
            <a:pPr marL="342900" indent="-342900" eaLnBrk="0" hangingPunct="0">
              <a:spcBef>
                <a:spcPct val="20000"/>
              </a:spcBef>
              <a:buClr>
                <a:srgbClr val="000000"/>
              </a:buClr>
              <a:buSzPct val="80000"/>
              <a:buFont typeface="Wingdings" pitchFamily="1" charset="2"/>
              <a:buNone/>
              <a:defRPr/>
            </a:pPr>
            <a:endParaRPr lang="en-US" sz="2400" kern="0" dirty="0">
              <a:solidFill>
                <a:schemeClr val="tx2">
                  <a:lumMod val="50000"/>
                </a:schemeClr>
              </a:solidFill>
              <a:latin typeface="+mn-lt"/>
            </a:endParaRPr>
          </a:p>
        </p:txBody>
      </p:sp>
    </p:spTree>
    <p:extLst>
      <p:ext uri="{BB962C8B-B14F-4D97-AF65-F5344CB8AC3E}">
        <p14:creationId xmlns:p14="http://schemas.microsoft.com/office/powerpoint/2010/main" val="185388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ssolve">
                                      <p:cBhvr>
                                        <p:cTn id="7" dur="5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xEl>
                                              <p:pRg st="3" end="3"/>
                                            </p:txEl>
                                          </p:spTgt>
                                        </p:tgtEl>
                                        <p:attrNameLst>
                                          <p:attrName>style.visibility</p:attrName>
                                        </p:attrNameLst>
                                      </p:cBhvr>
                                      <p:to>
                                        <p:strVal val="visible"/>
                                      </p:to>
                                    </p:set>
                                    <p:animEffect transition="in" filter="dissolve">
                                      <p:cBhvr>
                                        <p:cTn id="12" dur="500"/>
                                        <p:tgtEl>
                                          <p:spTgt spid="205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dissolve">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dissolve">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dissolv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5">
                                            <p:txEl>
                                              <p:pRg st="3" end="3"/>
                                            </p:txEl>
                                          </p:spTgt>
                                        </p:tgtEl>
                                        <p:attrNameLst>
                                          <p:attrName>style.visibility</p:attrName>
                                        </p:attrNameLst>
                                      </p:cBhvr>
                                      <p:to>
                                        <p:strVal val="visible"/>
                                      </p:to>
                                    </p:set>
                                    <p:animEffect transition="in" filter="dissolve">
                                      <p:cBhvr>
                                        <p:cTn id="32" dur="500"/>
                                        <p:tgtEl>
                                          <p:spTgt spid="3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dissolv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a:spLocks noGrp="1"/>
          </p:cNvSpPr>
          <p:nvPr>
            <p:ph idx="1"/>
          </p:nvPr>
        </p:nvSpPr>
        <p:spPr>
          <a:xfrm>
            <a:off x="218433" y="1278580"/>
            <a:ext cx="4065535" cy="793973"/>
          </a:xfrm>
        </p:spPr>
        <p:txBody>
          <a:bodyPr/>
          <a:lstStyle/>
          <a:p>
            <a:pPr>
              <a:buFont typeface="Wingdings" pitchFamily="1" charset="2"/>
              <a:buNone/>
              <a:defRPr/>
            </a:pPr>
            <a:r>
              <a:rPr lang="en-US" sz="2400" dirty="0" smtClean="0">
                <a:latin typeface="Book Antiqua" pitchFamily="18" charset="0"/>
              </a:rPr>
              <a:t>c) How long, on average, does it take to process a house insurance claim? </a:t>
            </a:r>
          </a:p>
          <a:p>
            <a:pPr>
              <a:buFont typeface="Wingdings" pitchFamily="1" charset="2"/>
              <a:buNone/>
              <a:defRPr/>
            </a:pPr>
            <a:r>
              <a:rPr lang="en-US" sz="2400" dirty="0" smtClean="0"/>
              <a:t>	</a:t>
            </a:r>
          </a:p>
          <a:p>
            <a:pPr>
              <a:buFont typeface="Wingdings" pitchFamily="1" charset="2"/>
              <a:buNone/>
              <a:defRPr/>
            </a:pPr>
            <a:endParaRPr lang="en-US" sz="2400" dirty="0"/>
          </a:p>
        </p:txBody>
      </p:sp>
      <p:sp>
        <p:nvSpPr>
          <p:cNvPr id="27" name="Content Placeholder 2"/>
          <p:cNvSpPr txBox="1">
            <a:spLocks/>
          </p:cNvSpPr>
          <p:nvPr/>
        </p:nvSpPr>
        <p:spPr bwMode="auto">
          <a:xfrm>
            <a:off x="49278" y="2847218"/>
            <a:ext cx="8729662" cy="277419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0000"/>
              </a:buClr>
              <a:buSzPct val="80000"/>
              <a:buFont typeface="Wingdings" pitchFamily="1" charset="2"/>
              <a:buNone/>
              <a:tabLst/>
              <a:defRPr/>
            </a:pPr>
            <a:r>
              <a:rPr kumimoji="0" lang="en-US" sz="2400" b="0" i="0" u="none" strike="noStrike" kern="0" cap="none" spc="0" normalizeH="0" baseline="0" noProof="0" dirty="0" smtClean="0">
                <a:ln>
                  <a:noFill/>
                </a:ln>
                <a:solidFill>
                  <a:schemeClr val="tx2">
                    <a:lumMod val="50000"/>
                  </a:schemeClr>
                </a:solidFill>
                <a:effectLst/>
                <a:uLnTx/>
                <a:uFillTx/>
                <a:latin typeface="+mn-lt"/>
                <a:ea typeface="+mn-ea"/>
                <a:cs typeface="+mn-cs"/>
              </a:rPr>
              <a:t>	</a:t>
            </a:r>
            <a:r>
              <a:rPr kumimoji="0" lang="en-US" sz="2400" b="0" i="0" u="none" strike="noStrike" kern="0" cap="none" spc="0" normalizeH="0" baseline="0" noProof="0" dirty="0" smtClean="0">
                <a:ln>
                  <a:noFill/>
                </a:ln>
                <a:solidFill>
                  <a:schemeClr val="tx2">
                    <a:lumMod val="50000"/>
                  </a:schemeClr>
                </a:solidFill>
                <a:effectLst/>
                <a:uLnTx/>
                <a:uFillTx/>
                <a:latin typeface="Book Antiqua" pitchFamily="18" charset="0"/>
              </a:rPr>
              <a:t>Average # of claims in process = 720</a:t>
            </a:r>
          </a:p>
          <a:p>
            <a:pPr marL="342900" marR="0" lvl="0" indent="-342900" algn="l" defTabSz="914400" rtl="0" eaLnBrk="0" fontAlgn="base" latinLnBrk="0" hangingPunct="0">
              <a:lnSpc>
                <a:spcPct val="100000"/>
              </a:lnSpc>
              <a:spcBef>
                <a:spcPct val="20000"/>
              </a:spcBef>
              <a:spcAft>
                <a:spcPct val="0"/>
              </a:spcAft>
              <a:buClr>
                <a:srgbClr val="000000"/>
              </a:buClr>
              <a:buSzPct val="80000"/>
              <a:buFont typeface="Wingdings" pitchFamily="1" charset="2"/>
              <a:buNone/>
              <a:tabLst/>
              <a:defRPr/>
            </a:pPr>
            <a:r>
              <a:rPr kumimoji="0" lang="en-US" sz="2400" b="0" i="0" u="none" strike="noStrike" kern="0" cap="none" spc="0" normalizeH="0" baseline="0" noProof="0" dirty="0" smtClean="0">
                <a:ln>
                  <a:noFill/>
                </a:ln>
                <a:solidFill>
                  <a:schemeClr val="tx2">
                    <a:lumMod val="50000"/>
                  </a:schemeClr>
                </a:solidFill>
                <a:effectLst/>
                <a:uLnTx/>
                <a:uFillTx/>
                <a:latin typeface="Book Antiqua" pitchFamily="18" charset="0"/>
              </a:rPr>
              <a:t>	720–300 car–114 motorcycle–90 boat = 216	</a:t>
            </a:r>
          </a:p>
          <a:p>
            <a:pPr marL="342900" marR="0" lvl="0" indent="-342900" algn="l" defTabSz="914400" rtl="0" eaLnBrk="0" fontAlgn="base" latinLnBrk="0" hangingPunct="0">
              <a:lnSpc>
                <a:spcPct val="100000"/>
              </a:lnSpc>
              <a:spcBef>
                <a:spcPct val="20000"/>
              </a:spcBef>
              <a:spcAft>
                <a:spcPct val="0"/>
              </a:spcAft>
              <a:buClr>
                <a:srgbClr val="000000"/>
              </a:buClr>
              <a:buSzPct val="80000"/>
              <a:buFont typeface="Wingdings" pitchFamily="1" charset="2"/>
              <a:buNone/>
              <a:tabLst/>
              <a:defRPr/>
            </a:pPr>
            <a:r>
              <a:rPr kumimoji="0" lang="en-US" sz="2400" b="0" i="0" u="none" strike="noStrike" kern="0" cap="none" spc="0" normalizeH="0" baseline="0" noProof="0" dirty="0" smtClean="0">
                <a:ln>
                  <a:noFill/>
                </a:ln>
                <a:solidFill>
                  <a:schemeClr val="tx2">
                    <a:lumMod val="50000"/>
                  </a:schemeClr>
                </a:solidFill>
                <a:effectLst/>
                <a:uLnTx/>
                <a:uFillTx/>
                <a:latin typeface="Book Antiqua" pitchFamily="18" charset="0"/>
              </a:rPr>
              <a:t>	Average # of claims for house: I = 216</a:t>
            </a:r>
          </a:p>
          <a:p>
            <a:pPr marL="342900" marR="0" lvl="0" indent="-342900" algn="l" defTabSz="914400" rtl="0" eaLnBrk="0" fontAlgn="base" latinLnBrk="0" hangingPunct="0">
              <a:lnSpc>
                <a:spcPct val="100000"/>
              </a:lnSpc>
              <a:spcBef>
                <a:spcPct val="20000"/>
              </a:spcBef>
              <a:spcAft>
                <a:spcPct val="0"/>
              </a:spcAft>
              <a:buClr>
                <a:srgbClr val="000000"/>
              </a:buClr>
              <a:buSzPct val="80000"/>
              <a:buFont typeface="Wingdings" pitchFamily="1" charset="2"/>
              <a:buNone/>
              <a:tabLst/>
              <a:defRPr/>
            </a:pPr>
            <a:r>
              <a:rPr kumimoji="0" lang="en-US" sz="2400" b="0" i="0" u="none" strike="noStrike" kern="0" cap="none" spc="0" normalizeH="0" baseline="0" noProof="0" dirty="0" smtClean="0">
                <a:ln>
                  <a:noFill/>
                </a:ln>
                <a:solidFill>
                  <a:schemeClr val="tx2">
                    <a:lumMod val="50000"/>
                  </a:schemeClr>
                </a:solidFill>
                <a:effectLst/>
                <a:uLnTx/>
                <a:uFillTx/>
                <a:latin typeface="Book Antiqua" pitchFamily="18" charset="0"/>
              </a:rPr>
              <a:t>	House claims are 1- 0.5-0.1-0.1 = 0.3 of all claims</a:t>
            </a:r>
          </a:p>
          <a:p>
            <a:pPr marL="342900" marR="0" lvl="0" indent="-342900" algn="l" defTabSz="914400" rtl="0" eaLnBrk="0" fontAlgn="base" latinLnBrk="0" hangingPunct="0">
              <a:lnSpc>
                <a:spcPct val="100000"/>
              </a:lnSpc>
              <a:spcBef>
                <a:spcPct val="20000"/>
              </a:spcBef>
              <a:spcAft>
                <a:spcPct val="0"/>
              </a:spcAft>
              <a:buClr>
                <a:srgbClr val="000000"/>
              </a:buClr>
              <a:buSzPct val="80000"/>
              <a:buFont typeface="Wingdings" pitchFamily="1" charset="2"/>
              <a:buNone/>
              <a:tabLst/>
              <a:defRPr/>
            </a:pPr>
            <a:r>
              <a:rPr kumimoji="0" lang="en-US" sz="2400" b="0" i="0" u="none" strike="noStrike" kern="0" cap="none" spc="0" normalizeH="0" baseline="0" noProof="0" dirty="0" smtClean="0">
                <a:ln>
                  <a:noFill/>
                </a:ln>
                <a:solidFill>
                  <a:schemeClr val="tx2">
                    <a:lumMod val="50000"/>
                  </a:schemeClr>
                </a:solidFill>
                <a:effectLst/>
                <a:uLnTx/>
                <a:uFillTx/>
                <a:latin typeface="Book Antiqua" pitchFamily="18" charset="0"/>
              </a:rPr>
              <a:t>	R = 0.3(240) = 72 </a:t>
            </a:r>
          </a:p>
          <a:p>
            <a:pPr marL="342900" marR="0" lvl="0" indent="-342900" algn="l" defTabSz="914400" rtl="0" eaLnBrk="0" fontAlgn="base" latinLnBrk="0" hangingPunct="0">
              <a:lnSpc>
                <a:spcPct val="100000"/>
              </a:lnSpc>
              <a:spcBef>
                <a:spcPct val="20000"/>
              </a:spcBef>
              <a:spcAft>
                <a:spcPct val="0"/>
              </a:spcAft>
              <a:buClr>
                <a:srgbClr val="000000"/>
              </a:buClr>
              <a:buSzPct val="80000"/>
              <a:buFont typeface="Wingdings" pitchFamily="1" charset="2"/>
              <a:buNone/>
              <a:tabLst/>
              <a:defRPr/>
            </a:pPr>
            <a:r>
              <a:rPr kumimoji="0" lang="en-US" sz="2400" b="0" i="0" u="none" strike="noStrike" kern="0" cap="none" spc="0" normalizeH="0" baseline="0" noProof="0" dirty="0" smtClean="0">
                <a:ln>
                  <a:noFill/>
                </a:ln>
                <a:solidFill>
                  <a:schemeClr val="tx2">
                    <a:lumMod val="50000"/>
                  </a:schemeClr>
                </a:solidFill>
                <a:effectLst/>
                <a:uLnTx/>
                <a:uFillTx/>
                <a:latin typeface="Book Antiqua" pitchFamily="18" charset="0"/>
              </a:rPr>
              <a:t>	TR = I </a:t>
            </a:r>
            <a:r>
              <a:rPr kumimoji="0" lang="en-US" sz="2400" b="0" i="0" u="none" strike="noStrike" kern="0" cap="none" spc="0" normalizeH="0" baseline="0" noProof="0" dirty="0" smtClean="0">
                <a:ln>
                  <a:noFill/>
                </a:ln>
                <a:solidFill>
                  <a:schemeClr val="tx2">
                    <a:lumMod val="50000"/>
                  </a:schemeClr>
                </a:solidFill>
                <a:effectLst/>
                <a:uLnTx/>
                <a:uFillTx/>
                <a:latin typeface="Book Antiqua" pitchFamily="18" charset="0"/>
                <a:sym typeface="Wingdings" pitchFamily="2" charset="2"/>
              </a:rPr>
              <a:t>  </a:t>
            </a:r>
            <a:r>
              <a:rPr kumimoji="0" lang="en-US" sz="2400" b="0" i="0" u="none" strike="noStrike" kern="0" cap="none" spc="0" normalizeH="0" baseline="0" noProof="0" dirty="0" smtClean="0">
                <a:ln>
                  <a:noFill/>
                </a:ln>
                <a:solidFill>
                  <a:schemeClr val="tx2">
                    <a:lumMod val="50000"/>
                  </a:schemeClr>
                </a:solidFill>
                <a:effectLst/>
                <a:uLnTx/>
                <a:uFillTx/>
                <a:latin typeface="Book Antiqua" pitchFamily="18" charset="0"/>
              </a:rPr>
              <a:t>T = I/R </a:t>
            </a:r>
            <a:r>
              <a:rPr kumimoji="0" lang="en-US" sz="2400" b="0" i="0" u="none" strike="noStrike" kern="0" cap="none" spc="0" normalizeH="0" baseline="0" noProof="0" dirty="0" smtClean="0">
                <a:ln>
                  <a:noFill/>
                </a:ln>
                <a:solidFill>
                  <a:schemeClr val="tx2">
                    <a:lumMod val="50000"/>
                  </a:schemeClr>
                </a:solidFill>
                <a:effectLst/>
                <a:uLnTx/>
                <a:uFillTx/>
                <a:latin typeface="Book Antiqua" pitchFamily="18" charset="0"/>
                <a:sym typeface="Wingdings" pitchFamily="2" charset="2"/>
              </a:rPr>
              <a:t> T</a:t>
            </a:r>
            <a:r>
              <a:rPr kumimoji="0" lang="en-US" sz="2400" b="0" i="0" u="none" strike="noStrike" kern="0" cap="none" spc="0" normalizeH="0" baseline="0" noProof="0" dirty="0" smtClean="0">
                <a:ln>
                  <a:noFill/>
                </a:ln>
                <a:solidFill>
                  <a:schemeClr val="tx2">
                    <a:lumMod val="50000"/>
                  </a:schemeClr>
                </a:solidFill>
                <a:effectLst/>
                <a:uLnTx/>
                <a:uFillTx/>
                <a:latin typeface="Book Antiqua" pitchFamily="18" charset="0"/>
              </a:rPr>
              <a:t> = 216/72= </a:t>
            </a:r>
            <a:r>
              <a:rPr kumimoji="0" lang="en-US" sz="2400" b="1" i="0" u="none" strike="noStrike" kern="0" cap="none" spc="0" normalizeH="0" baseline="0" noProof="0" dirty="0" smtClean="0">
                <a:ln>
                  <a:noFill/>
                </a:ln>
                <a:solidFill>
                  <a:schemeClr val="tx2">
                    <a:lumMod val="50000"/>
                  </a:schemeClr>
                </a:solidFill>
                <a:effectLst/>
                <a:uLnTx/>
                <a:uFillTx/>
                <a:latin typeface="Book Antiqua" pitchFamily="18" charset="0"/>
              </a:rPr>
              <a:t>3 weeks</a:t>
            </a:r>
          </a:p>
          <a:p>
            <a:pPr marL="342900" marR="0" lvl="0" indent="-342900" algn="l" defTabSz="914400" rtl="0" eaLnBrk="0" fontAlgn="base" latinLnBrk="0" hangingPunct="0">
              <a:lnSpc>
                <a:spcPct val="100000"/>
              </a:lnSpc>
              <a:spcBef>
                <a:spcPct val="20000"/>
              </a:spcBef>
              <a:spcAft>
                <a:spcPct val="0"/>
              </a:spcAft>
              <a:buClr>
                <a:srgbClr val="000000"/>
              </a:buClr>
              <a:buSzPct val="80000"/>
              <a:buFont typeface="Wingdings" pitchFamily="1" charset="2"/>
              <a:buNone/>
              <a:tabLst/>
              <a:defRPr/>
            </a:pPr>
            <a:endParaRPr kumimoji="0" lang="en-US" sz="2400" b="0" i="0" u="none" strike="noStrike" kern="0" cap="none" spc="0" normalizeH="0" baseline="0" noProof="0" dirty="0" smtClean="0">
              <a:ln>
                <a:noFill/>
              </a:ln>
              <a:solidFill>
                <a:schemeClr val="tx2">
                  <a:lumMod val="50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0000"/>
              </a:buClr>
              <a:buSzPct val="80000"/>
              <a:buFont typeface="Wingdings" pitchFamily="1" charset="2"/>
              <a:buNone/>
              <a:tabLst/>
              <a:defRPr/>
            </a:pPr>
            <a:endParaRPr kumimoji="0" lang="en-US" sz="2400" b="0" i="0" u="none" strike="noStrike" kern="0" cap="none" spc="0" normalizeH="0" baseline="0" noProof="0" dirty="0">
              <a:ln>
                <a:noFill/>
              </a:ln>
              <a:solidFill>
                <a:schemeClr val="tx2">
                  <a:lumMod val="50000"/>
                </a:schemeClr>
              </a:solidFill>
              <a:effectLst/>
              <a:uLnTx/>
              <a:uFillTx/>
              <a:latin typeface="+mn-lt"/>
              <a:ea typeface="+mn-ea"/>
              <a:cs typeface="+mn-cs"/>
            </a:endParaRPr>
          </a:p>
        </p:txBody>
      </p:sp>
      <p:grpSp>
        <p:nvGrpSpPr>
          <p:cNvPr id="2" name="Group 1"/>
          <p:cNvGrpSpPr/>
          <p:nvPr/>
        </p:nvGrpSpPr>
        <p:grpSpPr>
          <a:xfrm>
            <a:off x="4093461" y="1459357"/>
            <a:ext cx="4799019" cy="2438400"/>
            <a:chOff x="4093461" y="1459357"/>
            <a:chExt cx="4799019" cy="2438400"/>
          </a:xfrm>
        </p:grpSpPr>
        <p:grpSp>
          <p:nvGrpSpPr>
            <p:cNvPr id="6" name="Group 5"/>
            <p:cNvGrpSpPr/>
            <p:nvPr/>
          </p:nvGrpSpPr>
          <p:grpSpPr>
            <a:xfrm>
              <a:off x="4093461" y="1459357"/>
              <a:ext cx="4787787" cy="2438400"/>
              <a:chOff x="4093461" y="1459357"/>
              <a:chExt cx="4787787" cy="2438400"/>
            </a:xfrm>
          </p:grpSpPr>
          <p:sp>
            <p:nvSpPr>
              <p:cNvPr id="3078" name="Rectangle 8"/>
              <p:cNvSpPr>
                <a:spLocks noChangeArrowheads="1"/>
              </p:cNvSpPr>
              <p:nvPr/>
            </p:nvSpPr>
            <p:spPr bwMode="auto">
              <a:xfrm>
                <a:off x="7559954" y="1459357"/>
                <a:ext cx="1295173" cy="533400"/>
              </a:xfrm>
              <a:prstGeom prst="rect">
                <a:avLst/>
              </a:prstGeom>
              <a:noFill/>
              <a:ln w="25400" algn="ctr">
                <a:solidFill>
                  <a:schemeClr val="tx1"/>
                </a:solidFill>
                <a:round/>
                <a:headEnd/>
                <a:tailEnd type="triangle" w="med" len="med"/>
              </a:ln>
            </p:spPr>
            <p:txBody>
              <a:bodyPr/>
              <a:lstStyle/>
              <a:p>
                <a:endParaRPr lang="en-US" dirty="0">
                  <a:latin typeface="Book Antiqua" pitchFamily="18" charset="0"/>
                </a:endParaRPr>
              </a:p>
            </p:txBody>
          </p:sp>
          <p:cxnSp>
            <p:nvCxnSpPr>
              <p:cNvPr id="3081" name="Straight Arrow Connector 5"/>
              <p:cNvCxnSpPr>
                <a:cxnSpLocks noChangeShapeType="1"/>
                <a:endCxn id="3078" idx="1"/>
              </p:cNvCxnSpPr>
              <p:nvPr/>
            </p:nvCxnSpPr>
            <p:spPr bwMode="auto">
              <a:xfrm flipV="1">
                <a:off x="5960034" y="1726057"/>
                <a:ext cx="1599919" cy="533400"/>
              </a:xfrm>
              <a:prstGeom prst="straightConnector1">
                <a:avLst/>
              </a:prstGeom>
              <a:noFill/>
              <a:ln w="9525" algn="ctr">
                <a:solidFill>
                  <a:schemeClr val="tx1"/>
                </a:solidFill>
                <a:round/>
                <a:headEnd/>
                <a:tailEnd type="arrow" w="med" len="med"/>
              </a:ln>
            </p:spPr>
          </p:cxnSp>
          <p:sp>
            <p:nvSpPr>
              <p:cNvPr id="3082" name="Rectangle 10"/>
              <p:cNvSpPr>
                <a:spLocks noChangeArrowheads="1"/>
              </p:cNvSpPr>
              <p:nvPr/>
            </p:nvSpPr>
            <p:spPr bwMode="auto">
              <a:xfrm>
                <a:off x="7559954" y="2145157"/>
                <a:ext cx="1295173" cy="533400"/>
              </a:xfrm>
              <a:prstGeom prst="rect">
                <a:avLst/>
              </a:prstGeom>
              <a:noFill/>
              <a:ln w="25400" algn="ctr">
                <a:solidFill>
                  <a:schemeClr val="tx1"/>
                </a:solidFill>
                <a:round/>
                <a:headEnd/>
                <a:tailEnd type="triangle" w="med" len="med"/>
              </a:ln>
            </p:spPr>
            <p:txBody>
              <a:bodyPr/>
              <a:lstStyle/>
              <a:p>
                <a:endParaRPr lang="en-US" dirty="0">
                  <a:latin typeface="Book Antiqua" pitchFamily="18" charset="0"/>
                </a:endParaRPr>
              </a:p>
            </p:txBody>
          </p:sp>
          <p:sp>
            <p:nvSpPr>
              <p:cNvPr id="3083" name="Rectangle 11"/>
              <p:cNvSpPr>
                <a:spLocks noChangeArrowheads="1"/>
              </p:cNvSpPr>
              <p:nvPr/>
            </p:nvSpPr>
            <p:spPr bwMode="auto">
              <a:xfrm>
                <a:off x="7559954" y="3440557"/>
                <a:ext cx="1295173" cy="457200"/>
              </a:xfrm>
              <a:prstGeom prst="rect">
                <a:avLst/>
              </a:prstGeom>
              <a:noFill/>
              <a:ln w="25400" algn="ctr">
                <a:solidFill>
                  <a:schemeClr val="tx1"/>
                </a:solidFill>
                <a:round/>
                <a:headEnd/>
                <a:tailEnd type="triangle" w="med" len="med"/>
              </a:ln>
            </p:spPr>
            <p:txBody>
              <a:bodyPr/>
              <a:lstStyle/>
              <a:p>
                <a:endParaRPr lang="en-US" dirty="0">
                  <a:latin typeface="Book Antiqua" pitchFamily="18" charset="0"/>
                </a:endParaRPr>
              </a:p>
            </p:txBody>
          </p:sp>
          <p:sp>
            <p:nvSpPr>
              <p:cNvPr id="3084" name="Rectangle 12"/>
              <p:cNvSpPr>
                <a:spLocks noChangeArrowheads="1"/>
              </p:cNvSpPr>
              <p:nvPr/>
            </p:nvSpPr>
            <p:spPr bwMode="auto">
              <a:xfrm>
                <a:off x="7559954" y="2830957"/>
                <a:ext cx="1321294" cy="461554"/>
              </a:xfrm>
              <a:prstGeom prst="rect">
                <a:avLst/>
              </a:prstGeom>
              <a:noFill/>
              <a:ln w="25400" algn="ctr">
                <a:solidFill>
                  <a:schemeClr val="tx1"/>
                </a:solidFill>
                <a:round/>
                <a:headEnd/>
                <a:tailEnd type="triangle" w="med" len="med"/>
              </a:ln>
            </p:spPr>
            <p:txBody>
              <a:bodyPr/>
              <a:lstStyle/>
              <a:p>
                <a:endParaRPr lang="en-US" dirty="0">
                  <a:latin typeface="Book Antiqua" pitchFamily="18" charset="0"/>
                </a:endParaRPr>
              </a:p>
            </p:txBody>
          </p:sp>
          <p:cxnSp>
            <p:nvCxnSpPr>
              <p:cNvPr id="3085" name="Straight Arrow Connector 14"/>
              <p:cNvCxnSpPr>
                <a:cxnSpLocks noChangeShapeType="1"/>
                <a:endCxn id="3082" idx="1"/>
              </p:cNvCxnSpPr>
              <p:nvPr/>
            </p:nvCxnSpPr>
            <p:spPr bwMode="auto">
              <a:xfrm>
                <a:off x="5960034" y="2259457"/>
                <a:ext cx="1599919" cy="152400"/>
              </a:xfrm>
              <a:prstGeom prst="straightConnector1">
                <a:avLst/>
              </a:prstGeom>
              <a:noFill/>
              <a:ln w="9525" algn="ctr">
                <a:solidFill>
                  <a:schemeClr val="tx1"/>
                </a:solidFill>
                <a:round/>
                <a:headEnd/>
                <a:tailEnd type="arrow" w="med" len="med"/>
              </a:ln>
            </p:spPr>
          </p:cxnSp>
          <p:cxnSp>
            <p:nvCxnSpPr>
              <p:cNvPr id="3086" name="Straight Arrow Connector 16"/>
              <p:cNvCxnSpPr>
                <a:cxnSpLocks noChangeShapeType="1"/>
                <a:endCxn id="3084" idx="1"/>
              </p:cNvCxnSpPr>
              <p:nvPr/>
            </p:nvCxnSpPr>
            <p:spPr bwMode="auto">
              <a:xfrm>
                <a:off x="5960034" y="2259457"/>
                <a:ext cx="1599919" cy="802277"/>
              </a:xfrm>
              <a:prstGeom prst="straightConnector1">
                <a:avLst/>
              </a:prstGeom>
              <a:noFill/>
              <a:ln w="9525" algn="ctr">
                <a:solidFill>
                  <a:schemeClr val="tx1"/>
                </a:solidFill>
                <a:round/>
                <a:headEnd/>
                <a:tailEnd type="arrow" w="med" len="med"/>
              </a:ln>
            </p:spPr>
          </p:cxnSp>
          <p:cxnSp>
            <p:nvCxnSpPr>
              <p:cNvPr id="3087" name="Straight Arrow Connector 18"/>
              <p:cNvCxnSpPr>
                <a:cxnSpLocks noChangeShapeType="1"/>
                <a:endCxn id="3083" idx="1"/>
              </p:cNvCxnSpPr>
              <p:nvPr/>
            </p:nvCxnSpPr>
            <p:spPr bwMode="auto">
              <a:xfrm>
                <a:off x="5960034" y="2259457"/>
                <a:ext cx="1599919" cy="1409700"/>
              </a:xfrm>
              <a:prstGeom prst="straightConnector1">
                <a:avLst/>
              </a:prstGeom>
              <a:noFill/>
              <a:ln w="9525" algn="ctr">
                <a:solidFill>
                  <a:schemeClr val="tx1"/>
                </a:solidFill>
                <a:round/>
                <a:headEnd/>
                <a:tailEnd type="arrow" w="med" len="med"/>
              </a:ln>
            </p:spPr>
          </p:cxnSp>
          <p:sp>
            <p:nvSpPr>
              <p:cNvPr id="3088" name="TextBox 15"/>
              <p:cNvSpPr txBox="1">
                <a:spLocks noChangeArrowheads="1"/>
              </p:cNvSpPr>
              <p:nvPr/>
            </p:nvSpPr>
            <p:spPr bwMode="auto">
              <a:xfrm>
                <a:off x="4093461" y="2132856"/>
                <a:ext cx="838053" cy="246221"/>
              </a:xfrm>
              <a:prstGeom prst="rect">
                <a:avLst/>
              </a:prstGeom>
              <a:noFill/>
              <a:ln w="9525">
                <a:noFill/>
                <a:miter lim="800000"/>
                <a:headEnd/>
                <a:tailEnd/>
              </a:ln>
            </p:spPr>
            <p:txBody>
              <a:bodyPr lIns="0" tIns="0" rIns="0" bIns="0">
                <a:spAutoFit/>
              </a:bodyPr>
              <a:lstStyle/>
              <a:p>
                <a:pPr algn="ctr"/>
                <a:r>
                  <a:rPr lang="en-US" sz="1600" b="1" dirty="0" smtClean="0">
                    <a:solidFill>
                      <a:srgbClr val="000099"/>
                    </a:solidFill>
                    <a:latin typeface="Book Antiqua" pitchFamily="18" charset="0"/>
                  </a:rPr>
                  <a:t>240</a:t>
                </a:r>
                <a:endParaRPr lang="en-US" sz="1600" b="1" dirty="0">
                  <a:solidFill>
                    <a:srgbClr val="000099"/>
                  </a:solidFill>
                  <a:latin typeface="Book Antiqua" pitchFamily="18" charset="0"/>
                </a:endParaRPr>
              </a:p>
            </p:txBody>
          </p:sp>
          <p:sp>
            <p:nvSpPr>
              <p:cNvPr id="3089" name="TextBox 16"/>
              <p:cNvSpPr txBox="1">
                <a:spLocks noChangeArrowheads="1"/>
              </p:cNvSpPr>
              <p:nvPr/>
            </p:nvSpPr>
            <p:spPr bwMode="auto">
              <a:xfrm>
                <a:off x="7788514" y="1611757"/>
                <a:ext cx="838053" cy="246221"/>
              </a:xfrm>
              <a:prstGeom prst="rect">
                <a:avLst/>
              </a:prstGeom>
              <a:noFill/>
              <a:ln w="9525">
                <a:noFill/>
                <a:miter lim="800000"/>
                <a:headEnd/>
                <a:tailEnd/>
              </a:ln>
            </p:spPr>
            <p:txBody>
              <a:bodyPr lIns="0" tIns="0" rIns="0" bIns="0">
                <a:spAutoFit/>
              </a:bodyPr>
              <a:lstStyle/>
              <a:p>
                <a:pPr algn="ctr"/>
                <a:r>
                  <a:rPr lang="en-US" sz="1600" b="1" dirty="0">
                    <a:latin typeface="Book Antiqua" pitchFamily="18" charset="0"/>
                  </a:rPr>
                  <a:t>car</a:t>
                </a:r>
              </a:p>
            </p:txBody>
          </p:sp>
          <p:sp>
            <p:nvSpPr>
              <p:cNvPr id="3094" name="TextBox 64"/>
              <p:cNvSpPr txBox="1">
                <a:spLocks noChangeArrowheads="1"/>
              </p:cNvSpPr>
              <p:nvPr/>
            </p:nvSpPr>
            <p:spPr bwMode="auto">
              <a:xfrm>
                <a:off x="7636140" y="2297557"/>
                <a:ext cx="1142800" cy="246221"/>
              </a:xfrm>
              <a:prstGeom prst="rect">
                <a:avLst/>
              </a:prstGeom>
              <a:noFill/>
              <a:ln w="9525">
                <a:noFill/>
                <a:miter lim="800000"/>
                <a:headEnd/>
                <a:tailEnd/>
              </a:ln>
            </p:spPr>
            <p:txBody>
              <a:bodyPr lIns="0" tIns="0" rIns="0" bIns="0">
                <a:spAutoFit/>
              </a:bodyPr>
              <a:lstStyle/>
              <a:p>
                <a:pPr algn="ctr"/>
                <a:r>
                  <a:rPr lang="en-US" sz="1600" b="1" dirty="0">
                    <a:latin typeface="Book Antiqua" pitchFamily="18" charset="0"/>
                  </a:rPr>
                  <a:t>motorcycle</a:t>
                </a:r>
              </a:p>
            </p:txBody>
          </p:sp>
          <p:sp>
            <p:nvSpPr>
              <p:cNvPr id="3095" name="TextBox 65"/>
              <p:cNvSpPr txBox="1">
                <a:spLocks noChangeArrowheads="1"/>
              </p:cNvSpPr>
              <p:nvPr/>
            </p:nvSpPr>
            <p:spPr bwMode="auto">
              <a:xfrm>
                <a:off x="7788514" y="2965736"/>
                <a:ext cx="838053" cy="246221"/>
              </a:xfrm>
              <a:prstGeom prst="rect">
                <a:avLst/>
              </a:prstGeom>
              <a:noFill/>
              <a:ln w="9525">
                <a:noFill/>
                <a:miter lim="800000"/>
                <a:headEnd/>
                <a:tailEnd/>
              </a:ln>
            </p:spPr>
            <p:txBody>
              <a:bodyPr lIns="0" tIns="0" rIns="0" bIns="0">
                <a:spAutoFit/>
              </a:bodyPr>
              <a:lstStyle/>
              <a:p>
                <a:pPr algn="ctr"/>
                <a:r>
                  <a:rPr lang="en-US" sz="1600" b="1" dirty="0">
                    <a:latin typeface="Book Antiqua" pitchFamily="18" charset="0"/>
                  </a:rPr>
                  <a:t>boat</a:t>
                </a:r>
              </a:p>
            </p:txBody>
          </p:sp>
          <p:sp>
            <p:nvSpPr>
              <p:cNvPr id="3096" name="TextBox 66"/>
              <p:cNvSpPr txBox="1">
                <a:spLocks noChangeArrowheads="1"/>
              </p:cNvSpPr>
              <p:nvPr/>
            </p:nvSpPr>
            <p:spPr bwMode="auto">
              <a:xfrm>
                <a:off x="7788514" y="3575336"/>
                <a:ext cx="838053" cy="246221"/>
              </a:xfrm>
              <a:prstGeom prst="rect">
                <a:avLst/>
              </a:prstGeom>
              <a:noFill/>
              <a:ln w="9525">
                <a:noFill/>
                <a:miter lim="800000"/>
                <a:headEnd/>
                <a:tailEnd/>
              </a:ln>
            </p:spPr>
            <p:txBody>
              <a:bodyPr lIns="0" tIns="0" rIns="0" bIns="0">
                <a:spAutoFit/>
              </a:bodyPr>
              <a:lstStyle/>
              <a:p>
                <a:pPr algn="ctr"/>
                <a:r>
                  <a:rPr lang="en-US" sz="1600" b="1" dirty="0">
                    <a:latin typeface="Book Antiqua" pitchFamily="18" charset="0"/>
                  </a:rPr>
                  <a:t>house</a:t>
                </a:r>
              </a:p>
            </p:txBody>
          </p:sp>
          <p:cxnSp>
            <p:nvCxnSpPr>
              <p:cNvPr id="28" name="Straight Arrow Connector 5"/>
              <p:cNvCxnSpPr>
                <a:cxnSpLocks noChangeShapeType="1"/>
              </p:cNvCxnSpPr>
              <p:nvPr/>
            </p:nvCxnSpPr>
            <p:spPr bwMode="auto">
              <a:xfrm flipV="1">
                <a:off x="4758906" y="2266344"/>
                <a:ext cx="1208014" cy="5701"/>
              </a:xfrm>
              <a:prstGeom prst="straightConnector1">
                <a:avLst/>
              </a:prstGeom>
              <a:noFill/>
              <a:ln w="9525" algn="ctr">
                <a:solidFill>
                  <a:schemeClr val="tx1"/>
                </a:solidFill>
                <a:round/>
                <a:headEnd/>
                <a:tailEnd type="arrow" w="med" len="med"/>
              </a:ln>
            </p:spPr>
          </p:cxnSp>
        </p:grpSp>
        <p:grpSp>
          <p:nvGrpSpPr>
            <p:cNvPr id="47" name="Group 46"/>
            <p:cNvGrpSpPr/>
            <p:nvPr/>
          </p:nvGrpSpPr>
          <p:grpSpPr>
            <a:xfrm>
              <a:off x="8453701" y="1478809"/>
              <a:ext cx="438779" cy="2346235"/>
              <a:chOff x="6646092" y="1662395"/>
              <a:chExt cx="438779" cy="1516139"/>
            </a:xfrm>
          </p:grpSpPr>
          <p:sp>
            <p:nvSpPr>
              <p:cNvPr id="48" name="TextBox 60"/>
              <p:cNvSpPr txBox="1">
                <a:spLocks noChangeArrowheads="1"/>
              </p:cNvSpPr>
              <p:nvPr/>
            </p:nvSpPr>
            <p:spPr bwMode="auto">
              <a:xfrm>
                <a:off x="6667934" y="1662395"/>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smtClean="0">
                    <a:solidFill>
                      <a:srgbClr val="C00000"/>
                    </a:solidFill>
                    <a:latin typeface="Book Antiqua" pitchFamily="18" charset="0"/>
                  </a:rPr>
                  <a:t>300</a:t>
                </a:r>
                <a:endParaRPr lang="en-US" sz="1600" b="1" dirty="0">
                  <a:solidFill>
                    <a:srgbClr val="C00000"/>
                  </a:solidFill>
                  <a:latin typeface="Book Antiqua" pitchFamily="18" charset="0"/>
                </a:endParaRPr>
              </a:p>
            </p:txBody>
          </p:sp>
          <p:sp>
            <p:nvSpPr>
              <p:cNvPr id="49" name="TextBox 61"/>
              <p:cNvSpPr txBox="1">
                <a:spLocks noChangeArrowheads="1"/>
              </p:cNvSpPr>
              <p:nvPr/>
            </p:nvSpPr>
            <p:spPr bwMode="auto">
              <a:xfrm>
                <a:off x="6646092" y="2094743"/>
                <a:ext cx="380933" cy="246221"/>
              </a:xfrm>
              <a:prstGeom prst="rect">
                <a:avLst/>
              </a:prstGeom>
              <a:noFill/>
              <a:ln w="9525">
                <a:noFill/>
                <a:miter lim="800000"/>
                <a:headEnd/>
                <a:tailEnd/>
              </a:ln>
            </p:spPr>
            <p:txBody>
              <a:bodyPr lIns="0" tIns="0" rIns="0" bIns="0">
                <a:spAutoFit/>
              </a:bodyPr>
              <a:lstStyle/>
              <a:p>
                <a:pPr algn="ctr"/>
                <a:r>
                  <a:rPr lang="en-US" sz="1600" b="1" dirty="0" smtClean="0">
                    <a:solidFill>
                      <a:srgbClr val="C00000"/>
                    </a:solidFill>
                    <a:latin typeface="Book Antiqua" pitchFamily="18" charset="0"/>
                  </a:rPr>
                  <a:t>114</a:t>
                </a:r>
                <a:endParaRPr lang="en-US" sz="1600" b="1" dirty="0">
                  <a:solidFill>
                    <a:srgbClr val="C00000"/>
                  </a:solidFill>
                  <a:latin typeface="Book Antiqua" pitchFamily="18" charset="0"/>
                </a:endParaRPr>
              </a:p>
            </p:txBody>
          </p:sp>
          <p:sp>
            <p:nvSpPr>
              <p:cNvPr id="50" name="TextBox 62"/>
              <p:cNvSpPr txBox="1">
                <a:spLocks noChangeArrowheads="1"/>
              </p:cNvSpPr>
              <p:nvPr/>
            </p:nvSpPr>
            <p:spPr bwMode="auto">
              <a:xfrm>
                <a:off x="6703938" y="2523230"/>
                <a:ext cx="380933" cy="246221"/>
              </a:xfrm>
              <a:prstGeom prst="rect">
                <a:avLst/>
              </a:prstGeom>
              <a:noFill/>
              <a:ln w="9525">
                <a:noFill/>
                <a:miter lim="800000"/>
                <a:headEnd/>
                <a:tailEnd/>
              </a:ln>
            </p:spPr>
            <p:txBody>
              <a:bodyPr lIns="0" tIns="0" rIns="0" bIns="0">
                <a:spAutoFit/>
              </a:bodyPr>
              <a:lstStyle/>
              <a:p>
                <a:pPr algn="ctr"/>
                <a:r>
                  <a:rPr lang="en-US" sz="1600" b="1" dirty="0" smtClean="0">
                    <a:solidFill>
                      <a:srgbClr val="C00000"/>
                    </a:solidFill>
                    <a:latin typeface="Book Antiqua" pitchFamily="18" charset="0"/>
                  </a:rPr>
                  <a:t>90</a:t>
                </a:r>
                <a:endParaRPr lang="en-US" sz="1600" b="1" dirty="0">
                  <a:solidFill>
                    <a:srgbClr val="C00000"/>
                  </a:solidFill>
                  <a:latin typeface="Book Antiqua" pitchFamily="18" charset="0"/>
                </a:endParaRPr>
              </a:p>
            </p:txBody>
          </p:sp>
          <p:sp>
            <p:nvSpPr>
              <p:cNvPr id="51" name="TextBox 63"/>
              <p:cNvSpPr txBox="1">
                <a:spLocks noChangeArrowheads="1"/>
              </p:cNvSpPr>
              <p:nvPr/>
            </p:nvSpPr>
            <p:spPr bwMode="auto">
              <a:xfrm>
                <a:off x="6667934" y="2932313"/>
                <a:ext cx="380933" cy="246221"/>
              </a:xfrm>
              <a:prstGeom prst="rect">
                <a:avLst/>
              </a:prstGeom>
              <a:noFill/>
              <a:ln w="9525">
                <a:noFill/>
                <a:miter lim="800000"/>
                <a:headEnd/>
                <a:tailEnd/>
              </a:ln>
            </p:spPr>
            <p:txBody>
              <a:bodyPr lIns="0" tIns="0" rIns="0" bIns="0">
                <a:spAutoFit/>
              </a:bodyPr>
              <a:lstStyle/>
              <a:p>
                <a:pPr algn="ctr"/>
                <a:r>
                  <a:rPr lang="en-US" sz="1600" b="1" dirty="0">
                    <a:solidFill>
                      <a:srgbClr val="C00000"/>
                    </a:solidFill>
                    <a:latin typeface="Book Antiqua" pitchFamily="18" charset="0"/>
                  </a:rPr>
                  <a:t>?</a:t>
                </a:r>
              </a:p>
            </p:txBody>
          </p:sp>
        </p:grpSp>
        <p:grpSp>
          <p:nvGrpSpPr>
            <p:cNvPr id="52" name="Group 51"/>
            <p:cNvGrpSpPr/>
            <p:nvPr/>
          </p:nvGrpSpPr>
          <p:grpSpPr>
            <a:xfrm>
              <a:off x="6696236" y="1799975"/>
              <a:ext cx="470478" cy="1418511"/>
              <a:chOff x="6645714" y="1793446"/>
              <a:chExt cx="470478" cy="1418511"/>
            </a:xfrm>
          </p:grpSpPr>
          <p:sp>
            <p:nvSpPr>
              <p:cNvPr id="53" name="TextBox 60"/>
              <p:cNvSpPr txBox="1">
                <a:spLocks noChangeArrowheads="1"/>
              </p:cNvSpPr>
              <p:nvPr/>
            </p:nvSpPr>
            <p:spPr bwMode="auto">
              <a:xfrm>
                <a:off x="6667934" y="1793446"/>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smtClean="0">
                    <a:latin typeface="Book Antiqua" pitchFamily="18" charset="0"/>
                  </a:rPr>
                  <a:t>120</a:t>
                </a:r>
                <a:endParaRPr lang="en-US" sz="1600" b="1" dirty="0">
                  <a:latin typeface="Book Antiqua" pitchFamily="18" charset="0"/>
                </a:endParaRPr>
              </a:p>
            </p:txBody>
          </p:sp>
          <p:sp>
            <p:nvSpPr>
              <p:cNvPr id="54" name="TextBox 61"/>
              <p:cNvSpPr txBox="1">
                <a:spLocks noChangeArrowheads="1"/>
              </p:cNvSpPr>
              <p:nvPr/>
            </p:nvSpPr>
            <p:spPr bwMode="auto">
              <a:xfrm>
                <a:off x="6735258" y="2250646"/>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smtClean="0">
                    <a:latin typeface="Book Antiqua" pitchFamily="18" charset="0"/>
                  </a:rPr>
                  <a:t>24</a:t>
                </a:r>
                <a:endParaRPr lang="en-US" sz="1600" b="1" dirty="0">
                  <a:latin typeface="Book Antiqua" pitchFamily="18" charset="0"/>
                </a:endParaRPr>
              </a:p>
            </p:txBody>
          </p:sp>
          <p:sp>
            <p:nvSpPr>
              <p:cNvPr id="55" name="TextBox 62"/>
              <p:cNvSpPr txBox="1">
                <a:spLocks noChangeArrowheads="1"/>
              </p:cNvSpPr>
              <p:nvPr/>
            </p:nvSpPr>
            <p:spPr bwMode="auto">
              <a:xfrm>
                <a:off x="6735259" y="2602028"/>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smtClean="0">
                    <a:latin typeface="Book Antiqua" pitchFamily="18" charset="0"/>
                  </a:rPr>
                  <a:t>24</a:t>
                </a:r>
                <a:endParaRPr lang="en-US" sz="1600" b="1" dirty="0">
                  <a:latin typeface="Book Antiqua" pitchFamily="18" charset="0"/>
                </a:endParaRPr>
              </a:p>
            </p:txBody>
          </p:sp>
          <p:sp>
            <p:nvSpPr>
              <p:cNvPr id="56" name="TextBox 63"/>
              <p:cNvSpPr txBox="1">
                <a:spLocks noChangeArrowheads="1"/>
              </p:cNvSpPr>
              <p:nvPr/>
            </p:nvSpPr>
            <p:spPr bwMode="auto">
              <a:xfrm>
                <a:off x="6645714" y="2965736"/>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smtClean="0">
                    <a:latin typeface="Book Antiqua" pitchFamily="18" charset="0"/>
                  </a:rPr>
                  <a:t>72</a:t>
                </a:r>
                <a:endParaRPr lang="en-US" sz="1600" b="1" dirty="0">
                  <a:latin typeface="Book Antiqua" pitchFamily="18" charset="0"/>
                </a:endParaRPr>
              </a:p>
            </p:txBody>
          </p:sp>
        </p:grpSp>
        <p:grpSp>
          <p:nvGrpSpPr>
            <p:cNvPr id="7" name="Group 6"/>
            <p:cNvGrpSpPr/>
            <p:nvPr/>
          </p:nvGrpSpPr>
          <p:grpSpPr>
            <a:xfrm>
              <a:off x="6696236" y="1772816"/>
              <a:ext cx="470478" cy="1490519"/>
              <a:chOff x="6645714" y="1793446"/>
              <a:chExt cx="470478" cy="1490519"/>
            </a:xfrm>
          </p:grpSpPr>
          <p:sp>
            <p:nvSpPr>
              <p:cNvPr id="3090" name="TextBox 60"/>
              <p:cNvSpPr txBox="1">
                <a:spLocks noChangeArrowheads="1"/>
              </p:cNvSpPr>
              <p:nvPr/>
            </p:nvSpPr>
            <p:spPr bwMode="auto">
              <a:xfrm>
                <a:off x="6667934" y="1793446"/>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a:latin typeface="Book Antiqua" pitchFamily="18" charset="0"/>
                  </a:rPr>
                  <a:t>0.5</a:t>
                </a:r>
              </a:p>
            </p:txBody>
          </p:sp>
          <p:sp>
            <p:nvSpPr>
              <p:cNvPr id="3091" name="TextBox 61"/>
              <p:cNvSpPr txBox="1">
                <a:spLocks noChangeArrowheads="1"/>
              </p:cNvSpPr>
              <p:nvPr/>
            </p:nvSpPr>
            <p:spPr bwMode="auto">
              <a:xfrm>
                <a:off x="6735258" y="2250646"/>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a:latin typeface="Book Antiqua" pitchFamily="18" charset="0"/>
                  </a:rPr>
                  <a:t>0.1</a:t>
                </a:r>
              </a:p>
            </p:txBody>
          </p:sp>
          <p:sp>
            <p:nvSpPr>
              <p:cNvPr id="3092" name="TextBox 62"/>
              <p:cNvSpPr txBox="1">
                <a:spLocks noChangeArrowheads="1"/>
              </p:cNvSpPr>
              <p:nvPr/>
            </p:nvSpPr>
            <p:spPr bwMode="auto">
              <a:xfrm>
                <a:off x="6735259" y="2677704"/>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a:latin typeface="Book Antiqua" pitchFamily="18" charset="0"/>
                  </a:rPr>
                  <a:t>0.1</a:t>
                </a:r>
              </a:p>
            </p:txBody>
          </p:sp>
          <p:sp>
            <p:nvSpPr>
              <p:cNvPr id="3093" name="TextBox 63"/>
              <p:cNvSpPr txBox="1">
                <a:spLocks noChangeArrowheads="1"/>
              </p:cNvSpPr>
              <p:nvPr/>
            </p:nvSpPr>
            <p:spPr bwMode="auto">
              <a:xfrm>
                <a:off x="6645714" y="3037744"/>
                <a:ext cx="380933" cy="246221"/>
              </a:xfrm>
              <a:prstGeom prst="rect">
                <a:avLst/>
              </a:prstGeom>
              <a:solidFill>
                <a:schemeClr val="bg1"/>
              </a:solidFill>
              <a:ln w="9525">
                <a:noFill/>
                <a:miter lim="800000"/>
                <a:headEnd/>
                <a:tailEnd/>
              </a:ln>
            </p:spPr>
            <p:txBody>
              <a:bodyPr lIns="0" tIns="0" rIns="0" bIns="0">
                <a:spAutoFit/>
              </a:bodyPr>
              <a:lstStyle/>
              <a:p>
                <a:pPr algn="ctr"/>
                <a:r>
                  <a:rPr lang="en-US" sz="1600" b="1" dirty="0">
                    <a:latin typeface="Book Antiqua" pitchFamily="18" charset="0"/>
                  </a:rPr>
                  <a:t>0.3</a:t>
                </a:r>
              </a:p>
            </p:txBody>
          </p:sp>
        </p:grpSp>
      </p:grpSp>
      <p:sp>
        <p:nvSpPr>
          <p:cNvPr id="37" name="Title 1"/>
          <p:cNvSpPr>
            <a:spLocks noGrp="1"/>
          </p:cNvSpPr>
          <p:nvPr>
            <p:ph type="title"/>
          </p:nvPr>
        </p:nvSpPr>
        <p:spPr>
          <a:xfrm>
            <a:off x="215516" y="152400"/>
            <a:ext cx="8748972" cy="936340"/>
          </a:xfrm>
        </p:spPr>
        <p:txBody>
          <a:bodyPr/>
          <a:lstStyle/>
          <a:p>
            <a:r>
              <a:rPr lang="en-US" sz="3200" dirty="0" smtClean="0"/>
              <a:t>K2.  </a:t>
            </a:r>
            <a:r>
              <a:rPr lang="en-US" sz="3200" dirty="0"/>
              <a:t>The Insurance Company</a:t>
            </a:r>
            <a:endParaRPr lang="en-US" sz="3200" dirty="0" smtClean="0"/>
          </a:p>
        </p:txBody>
      </p:sp>
    </p:spTree>
    <p:extLst>
      <p:ext uri="{BB962C8B-B14F-4D97-AF65-F5344CB8AC3E}">
        <p14:creationId xmlns:p14="http://schemas.microsoft.com/office/powerpoint/2010/main" val="172465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dissolv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dissolve">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dissolve">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dissolve">
                                      <p:cBhvr>
                                        <p:cTn id="22" dur="500"/>
                                        <p:tgtEl>
                                          <p:spTgt spid="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dissolve">
                                      <p:cBhvr>
                                        <p:cTn id="27" dur="500"/>
                                        <p:tgtEl>
                                          <p:spTgt spid="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Effect transition="in" filter="dissolve">
                                      <p:cBhvr>
                                        <p:cTn id="32" dur="500"/>
                                        <p:tgtEl>
                                          <p:spTgt spid="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Effect transition="in" filter="dissolve">
                                      <p:cBhvr>
                                        <p:cTn id="37"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88640"/>
            <a:ext cx="8497888" cy="863600"/>
          </a:xfrm>
        </p:spPr>
        <p:txBody>
          <a:bodyPr/>
          <a:lstStyle/>
          <a:p>
            <a:r>
              <a:rPr lang="en-US" dirty="0" smtClean="0"/>
              <a:t>K2b. Flow Time at a B-School</a:t>
            </a:r>
            <a:endParaRPr lang="en-US" dirty="0"/>
          </a:p>
        </p:txBody>
      </p:sp>
      <p:sp>
        <p:nvSpPr>
          <p:cNvPr id="3" name="Content Placeholder 2"/>
          <p:cNvSpPr>
            <a:spLocks noGrp="1"/>
          </p:cNvSpPr>
          <p:nvPr>
            <p:ph idx="1"/>
          </p:nvPr>
        </p:nvSpPr>
        <p:spPr>
          <a:xfrm>
            <a:off x="198438" y="1268760"/>
            <a:ext cx="8945562" cy="5159375"/>
          </a:xfrm>
        </p:spPr>
        <p:txBody>
          <a:bodyPr/>
          <a:lstStyle/>
          <a:p>
            <a:r>
              <a:rPr lang="en-US" sz="2400" dirty="0">
                <a:latin typeface="Book Antiqua" panose="02040602050305030304" pitchFamily="18" charset="0"/>
              </a:rPr>
              <a:t>Over the past 10 years, on average, there were </a:t>
            </a:r>
            <a:r>
              <a:rPr lang="en-US" sz="2400" dirty="0" smtClean="0">
                <a:latin typeface="Book Antiqua" panose="02040602050305030304" pitchFamily="18" charset="0"/>
              </a:rPr>
              <a:t>1,600 </a:t>
            </a:r>
            <a:r>
              <a:rPr lang="en-US" sz="2400" dirty="0">
                <a:latin typeface="Book Antiqua" panose="02040602050305030304" pitchFamily="18" charset="0"/>
              </a:rPr>
              <a:t>incoming students per year at </a:t>
            </a:r>
            <a:r>
              <a:rPr lang="en-US" sz="2400" dirty="0" smtClean="0"/>
              <a:t>a B-School</a:t>
            </a:r>
            <a:r>
              <a:rPr lang="en-US" sz="2400" dirty="0" smtClean="0">
                <a:latin typeface="Book Antiqua" panose="02040602050305030304" pitchFamily="18" charset="0"/>
              </a:rPr>
              <a:t>. </a:t>
            </a:r>
            <a:r>
              <a:rPr lang="en-US" sz="2400" dirty="0">
                <a:latin typeface="Book Antiqua" panose="02040602050305030304" pitchFamily="18" charset="0"/>
              </a:rPr>
              <a:t>On average, the </a:t>
            </a:r>
            <a:r>
              <a:rPr lang="en-US" sz="2400" dirty="0" smtClean="0">
                <a:latin typeface="Book Antiqua" panose="02040602050305030304" pitchFamily="18" charset="0"/>
              </a:rPr>
              <a:t>headcount </a:t>
            </a:r>
            <a:r>
              <a:rPr lang="en-US" sz="2400" dirty="0">
                <a:latin typeface="Book Antiqua" panose="02040602050305030304" pitchFamily="18" charset="0"/>
              </a:rPr>
              <a:t>of students enrolled over the same period was </a:t>
            </a:r>
            <a:r>
              <a:rPr lang="en-US" sz="2400" dirty="0" smtClean="0">
                <a:latin typeface="Book Antiqua" panose="02040602050305030304" pitchFamily="18" charset="0"/>
              </a:rPr>
              <a:t>7,200</a:t>
            </a:r>
            <a:r>
              <a:rPr lang="en-US" sz="2400" dirty="0">
                <a:latin typeface="Book Antiqua" panose="02040602050305030304" pitchFamily="18" charset="0"/>
              </a:rPr>
              <a:t>. </a:t>
            </a:r>
          </a:p>
          <a:p>
            <a:r>
              <a:rPr lang="en-US" sz="2400" dirty="0" smtClean="0">
                <a:latin typeface="Book Antiqua" panose="02040602050305030304" pitchFamily="18" charset="0"/>
              </a:rPr>
              <a:t>a) On </a:t>
            </a:r>
            <a:r>
              <a:rPr lang="en-US" sz="2400" dirty="0">
                <a:latin typeface="Book Antiqua" panose="02040602050305030304" pitchFamily="18" charset="0"/>
              </a:rPr>
              <a:t>average, how long </a:t>
            </a:r>
            <a:r>
              <a:rPr lang="en-US" sz="2400" dirty="0" smtClean="0">
                <a:latin typeface="Book Antiqua" panose="02040602050305030304" pitchFamily="18" charset="0"/>
              </a:rPr>
              <a:t>does </a:t>
            </a:r>
            <a:r>
              <a:rPr lang="en-US" sz="2400" dirty="0">
                <a:latin typeface="Book Antiqua" panose="02040602050305030304" pitchFamily="18" charset="0"/>
              </a:rPr>
              <a:t>a student spend in </a:t>
            </a:r>
            <a:r>
              <a:rPr lang="en-US" sz="2400" dirty="0" smtClean="0"/>
              <a:t>this school</a:t>
            </a:r>
            <a:r>
              <a:rPr lang="en-US" sz="2400" dirty="0" smtClean="0">
                <a:latin typeface="Book Antiqua" panose="02040602050305030304" pitchFamily="18" charset="0"/>
              </a:rPr>
              <a:t>?</a:t>
            </a:r>
            <a:endParaRPr lang="en-US" sz="2400" dirty="0">
              <a:latin typeface="Book Antiqua" panose="02040602050305030304" pitchFamily="18" charset="0"/>
            </a:endParaRPr>
          </a:p>
          <a:p>
            <a:r>
              <a:rPr lang="en-US" sz="2400" dirty="0" smtClean="0">
                <a:latin typeface="Book Antiqua" panose="02040602050305030304" pitchFamily="18" charset="0"/>
              </a:rPr>
              <a:t>RT=I </a:t>
            </a:r>
            <a:r>
              <a:rPr lang="en-US" sz="2400" dirty="0" smtClean="0">
                <a:latin typeface="Book Antiqua" panose="02040602050305030304" pitchFamily="18" charset="0"/>
                <a:sym typeface="Wingdings" panose="05000000000000000000" pitchFamily="2" charset="2"/>
              </a:rPr>
              <a:t> </a:t>
            </a:r>
            <a:r>
              <a:rPr lang="en-US" sz="2400" dirty="0" smtClean="0">
                <a:latin typeface="Book Antiqua" panose="02040602050305030304" pitchFamily="18" charset="0"/>
              </a:rPr>
              <a:t>1,600T </a:t>
            </a:r>
            <a:r>
              <a:rPr lang="en-US" sz="2400" dirty="0">
                <a:latin typeface="Book Antiqua" panose="02040602050305030304" pitchFamily="18" charset="0"/>
              </a:rPr>
              <a:t>= </a:t>
            </a:r>
            <a:r>
              <a:rPr lang="en-US" sz="2400" dirty="0" smtClean="0">
                <a:latin typeface="Book Antiqua" panose="02040602050305030304" pitchFamily="18" charset="0"/>
              </a:rPr>
              <a:t>7,200 </a:t>
            </a:r>
            <a:r>
              <a:rPr lang="en-US" sz="2400" dirty="0" smtClean="0">
                <a:latin typeface="Book Antiqua" panose="02040602050305030304" pitchFamily="18" charset="0"/>
                <a:sym typeface="Wingdings" panose="05000000000000000000" pitchFamily="2" charset="2"/>
              </a:rPr>
              <a:t> </a:t>
            </a:r>
            <a:r>
              <a:rPr lang="en-US" sz="2400" dirty="0" smtClean="0">
                <a:latin typeface="Book Antiqua" panose="02040602050305030304" pitchFamily="18" charset="0"/>
              </a:rPr>
              <a:t>T </a:t>
            </a:r>
            <a:r>
              <a:rPr lang="en-US" sz="2400" dirty="0">
                <a:latin typeface="Book Antiqua" panose="02040602050305030304" pitchFamily="18" charset="0"/>
              </a:rPr>
              <a:t>= 4.5 </a:t>
            </a:r>
            <a:r>
              <a:rPr lang="en-US" sz="2400" dirty="0" smtClean="0">
                <a:latin typeface="Book Antiqua" panose="02040602050305030304" pitchFamily="18" charset="0"/>
              </a:rPr>
              <a:t>years.</a:t>
            </a:r>
          </a:p>
          <a:p>
            <a:r>
              <a:rPr lang="en-US" sz="2400" dirty="0" smtClean="0"/>
              <a:t>Out </a:t>
            </a:r>
            <a:r>
              <a:rPr lang="en-US" sz="2400" dirty="0"/>
              <a:t>of the </a:t>
            </a:r>
            <a:r>
              <a:rPr lang="en-US" sz="2400" dirty="0" smtClean="0"/>
              <a:t>1,600 </a:t>
            </a:r>
            <a:r>
              <a:rPr lang="en-US" sz="2400" dirty="0"/>
              <a:t>incoming students per year, on average, 25% are accounting majors, 20% </a:t>
            </a:r>
            <a:r>
              <a:rPr lang="en-US" sz="2400" dirty="0" smtClean="0"/>
              <a:t>are marketing</a:t>
            </a:r>
            <a:r>
              <a:rPr lang="en-US" sz="2400" dirty="0"/>
              <a:t>, 20% </a:t>
            </a:r>
            <a:r>
              <a:rPr lang="en-US" sz="2400" dirty="0" smtClean="0"/>
              <a:t>are management</a:t>
            </a:r>
            <a:r>
              <a:rPr lang="en-US" sz="2400" dirty="0"/>
              <a:t>, 15% </a:t>
            </a:r>
            <a:r>
              <a:rPr lang="en-US" sz="2400" dirty="0" smtClean="0"/>
              <a:t>are finance</a:t>
            </a:r>
            <a:r>
              <a:rPr lang="en-US" sz="2400" dirty="0"/>
              <a:t>, and the rest are other majors.</a:t>
            </a:r>
          </a:p>
          <a:p>
            <a:r>
              <a:rPr lang="en-US" sz="2400" dirty="0" smtClean="0"/>
              <a:t>The School has 2,200 </a:t>
            </a:r>
            <a:r>
              <a:rPr lang="en-US" sz="2400" dirty="0"/>
              <a:t>accounting students, </a:t>
            </a:r>
            <a:r>
              <a:rPr lang="en-US" sz="2400" dirty="0" smtClean="0"/>
              <a:t>1,200 </a:t>
            </a:r>
            <a:r>
              <a:rPr lang="en-US" sz="2400" dirty="0"/>
              <a:t>marketing students, </a:t>
            </a:r>
            <a:r>
              <a:rPr lang="en-US" sz="2400" dirty="0" smtClean="0"/>
              <a:t>1,200 </a:t>
            </a:r>
            <a:r>
              <a:rPr lang="en-US" sz="2400" dirty="0"/>
              <a:t>management students, and </a:t>
            </a:r>
            <a:r>
              <a:rPr lang="en-US" sz="2400" dirty="0" smtClean="0"/>
              <a:t>1,400 </a:t>
            </a:r>
            <a:r>
              <a:rPr lang="en-US" sz="2400" dirty="0"/>
              <a:t>students in all other majors except finance. The rest </a:t>
            </a:r>
            <a:r>
              <a:rPr lang="en-US" sz="2400" dirty="0" smtClean="0"/>
              <a:t>are </a:t>
            </a:r>
            <a:r>
              <a:rPr lang="en-US" sz="2400" dirty="0"/>
              <a:t>in the finance department. </a:t>
            </a:r>
            <a:endParaRPr lang="en-US" sz="2400" dirty="0" smtClean="0"/>
          </a:p>
          <a:p>
            <a:r>
              <a:rPr lang="en-US" sz="2400" dirty="0" smtClean="0"/>
              <a:t>b) Compute </a:t>
            </a:r>
            <a:r>
              <a:rPr lang="en-US" sz="2400" dirty="0"/>
              <a:t>the flow time at each department. </a:t>
            </a:r>
          </a:p>
          <a:p>
            <a:endParaRPr lang="en-US" sz="2400" dirty="0"/>
          </a:p>
          <a:p>
            <a:endParaRPr lang="en-US" sz="2400" dirty="0" smtClean="0">
              <a:latin typeface="Book Antiqua" panose="02040602050305030304" pitchFamily="18" charset="0"/>
            </a:endParaRPr>
          </a:p>
          <a:p>
            <a:endParaRPr lang="en-US" sz="2400" dirty="0" smtClean="0">
              <a:latin typeface="Book Antiqua" panose="02040602050305030304" pitchFamily="18" charset="0"/>
            </a:endParaRPr>
          </a:p>
        </p:txBody>
      </p:sp>
    </p:spTree>
    <p:extLst>
      <p:ext uri="{BB962C8B-B14F-4D97-AF65-F5344CB8AC3E}">
        <p14:creationId xmlns:p14="http://schemas.microsoft.com/office/powerpoint/2010/main" val="164210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K2b. </a:t>
            </a:r>
            <a:r>
              <a:rPr lang="en-US" dirty="0"/>
              <a:t>DNCBE- Time to Graduation</a:t>
            </a:r>
          </a:p>
        </p:txBody>
      </p:sp>
      <p:grpSp>
        <p:nvGrpSpPr>
          <p:cNvPr id="4" name="Group 3"/>
          <p:cNvGrpSpPr/>
          <p:nvPr/>
        </p:nvGrpSpPr>
        <p:grpSpPr>
          <a:xfrm>
            <a:off x="358775" y="1268760"/>
            <a:ext cx="7061027" cy="5004556"/>
            <a:chOff x="0" y="0"/>
            <a:chExt cx="8367032" cy="5579835"/>
          </a:xfrm>
        </p:grpSpPr>
        <p:sp>
          <p:nvSpPr>
            <p:cNvPr id="5" name="Rectangle 4"/>
            <p:cNvSpPr/>
            <p:nvPr/>
          </p:nvSpPr>
          <p:spPr>
            <a:xfrm>
              <a:off x="4870451" y="30389"/>
              <a:ext cx="2120447" cy="932996"/>
            </a:xfrm>
            <a:prstGeom prst="rect">
              <a:avLst/>
            </a:prstGeom>
            <a:noFill/>
            <a:ln w="571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6" name="Rectangle 5"/>
            <p:cNvSpPr/>
            <p:nvPr/>
          </p:nvSpPr>
          <p:spPr>
            <a:xfrm>
              <a:off x="4854576" y="3480706"/>
              <a:ext cx="2120447" cy="935264"/>
            </a:xfrm>
            <a:prstGeom prst="rect">
              <a:avLst/>
            </a:prstGeom>
            <a:noFill/>
            <a:ln w="571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7" name="Rectangle 6"/>
            <p:cNvSpPr/>
            <p:nvPr/>
          </p:nvSpPr>
          <p:spPr>
            <a:xfrm>
              <a:off x="4861833" y="4644571"/>
              <a:ext cx="2120447" cy="935264"/>
            </a:xfrm>
            <a:prstGeom prst="rect">
              <a:avLst/>
            </a:prstGeom>
            <a:noFill/>
            <a:ln w="571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 name="Rectangle 7"/>
            <p:cNvSpPr/>
            <p:nvPr/>
          </p:nvSpPr>
          <p:spPr>
            <a:xfrm>
              <a:off x="4860926" y="1177465"/>
              <a:ext cx="2120447" cy="932996"/>
            </a:xfrm>
            <a:prstGeom prst="rect">
              <a:avLst/>
            </a:prstGeom>
            <a:noFill/>
            <a:ln w="571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9" name="Rectangle 8"/>
            <p:cNvSpPr/>
            <p:nvPr/>
          </p:nvSpPr>
          <p:spPr>
            <a:xfrm>
              <a:off x="4860926" y="2334072"/>
              <a:ext cx="2120447" cy="932996"/>
            </a:xfrm>
            <a:prstGeom prst="rect">
              <a:avLst/>
            </a:prstGeom>
            <a:noFill/>
            <a:ln w="571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cxnSp>
          <p:nvCxnSpPr>
            <p:cNvPr id="10" name="Straight Arrow Connector 9"/>
            <p:cNvCxnSpPr/>
            <p:nvPr/>
          </p:nvCxnSpPr>
          <p:spPr>
            <a:xfrm flipV="1">
              <a:off x="0" y="2823483"/>
              <a:ext cx="2177143" cy="22679"/>
            </a:xfrm>
            <a:prstGeom prst="straightConnector1">
              <a:avLst/>
            </a:prstGeom>
            <a:ln w="57150">
              <a:solidFill>
                <a:sysClr val="windowText" lastClr="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503840" y="492583"/>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474812" y="1654179"/>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199822" y="2793097"/>
              <a:ext cx="2634343" cy="30385"/>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473451" y="3977372"/>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489779" y="5127629"/>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001329" y="474894"/>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972301" y="1636490"/>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970940" y="3959683"/>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987268" y="5109940"/>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165804" y="503919"/>
              <a:ext cx="1354364" cy="2285545"/>
            </a:xfrm>
            <a:prstGeom prst="straightConnector1">
              <a:avLst/>
            </a:prstGeom>
            <a:ln w="57150">
              <a:solidFill>
                <a:sysClr val="windowText" lastClr="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153104" y="2867482"/>
              <a:ext cx="1362075" cy="2291893"/>
            </a:xfrm>
            <a:prstGeom prst="straightConnector1">
              <a:avLst/>
            </a:prstGeom>
            <a:ln w="57150">
              <a:solidFill>
                <a:sysClr val="windowText" lastClr="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143125" y="1644196"/>
              <a:ext cx="1304018" cy="1219653"/>
            </a:xfrm>
            <a:prstGeom prst="straightConnector1">
              <a:avLst/>
            </a:prstGeom>
            <a:ln w="57150">
              <a:solidFill>
                <a:sysClr val="windowText" lastClr="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16150" y="2846161"/>
              <a:ext cx="1265011" cy="1145267"/>
            </a:xfrm>
            <a:prstGeom prst="straightConnector1">
              <a:avLst/>
            </a:prstGeom>
            <a:ln w="57150">
              <a:solidFill>
                <a:sysClr val="windowText" lastClr="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965951" y="2809426"/>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41"/>
            <p:cNvSpPr txBox="1"/>
            <p:nvPr/>
          </p:nvSpPr>
          <p:spPr>
            <a:xfrm>
              <a:off x="5522233" y="238125"/>
              <a:ext cx="808683"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2200</a:t>
              </a:r>
            </a:p>
          </p:txBody>
        </p:sp>
        <p:sp>
          <p:nvSpPr>
            <p:cNvPr id="26" name="TextBox 42"/>
            <p:cNvSpPr txBox="1"/>
            <p:nvPr/>
          </p:nvSpPr>
          <p:spPr>
            <a:xfrm>
              <a:off x="5504543" y="1433739"/>
              <a:ext cx="808683"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1200</a:t>
              </a:r>
            </a:p>
          </p:txBody>
        </p:sp>
        <p:sp>
          <p:nvSpPr>
            <p:cNvPr id="27" name="TextBox 43"/>
            <p:cNvSpPr txBox="1"/>
            <p:nvPr/>
          </p:nvSpPr>
          <p:spPr>
            <a:xfrm>
              <a:off x="5476875" y="2585356"/>
              <a:ext cx="808683"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1200</a:t>
              </a:r>
            </a:p>
          </p:txBody>
        </p:sp>
        <p:sp>
          <p:nvSpPr>
            <p:cNvPr id="29" name="TextBox 46"/>
            <p:cNvSpPr txBox="1"/>
            <p:nvPr/>
          </p:nvSpPr>
          <p:spPr>
            <a:xfrm>
              <a:off x="4841875" y="0"/>
              <a:ext cx="690895"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ACC</a:t>
              </a:r>
            </a:p>
          </p:txBody>
        </p:sp>
        <p:sp>
          <p:nvSpPr>
            <p:cNvPr id="30" name="TextBox 47"/>
            <p:cNvSpPr txBox="1"/>
            <p:nvPr/>
          </p:nvSpPr>
          <p:spPr>
            <a:xfrm>
              <a:off x="4819197" y="1145268"/>
              <a:ext cx="757708"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MKT</a:t>
              </a:r>
            </a:p>
          </p:txBody>
        </p:sp>
        <p:sp>
          <p:nvSpPr>
            <p:cNvPr id="31" name="TextBox 48"/>
            <p:cNvSpPr txBox="1"/>
            <p:nvPr/>
          </p:nvSpPr>
          <p:spPr>
            <a:xfrm>
              <a:off x="4807857" y="2279196"/>
              <a:ext cx="791948"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MGT</a:t>
              </a:r>
            </a:p>
          </p:txBody>
        </p:sp>
        <p:sp>
          <p:nvSpPr>
            <p:cNvPr id="32" name="TextBox 49"/>
            <p:cNvSpPr txBox="1"/>
            <p:nvPr/>
          </p:nvSpPr>
          <p:spPr>
            <a:xfrm>
              <a:off x="4807858" y="3447142"/>
              <a:ext cx="602216"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FIN</a:t>
              </a:r>
            </a:p>
          </p:txBody>
        </p:sp>
        <p:sp>
          <p:nvSpPr>
            <p:cNvPr id="33" name="TextBox 50"/>
            <p:cNvSpPr txBox="1"/>
            <p:nvPr/>
          </p:nvSpPr>
          <p:spPr>
            <a:xfrm>
              <a:off x="4830536" y="4581071"/>
              <a:ext cx="730200"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OTH</a:t>
              </a:r>
            </a:p>
          </p:txBody>
        </p:sp>
        <p:sp>
          <p:nvSpPr>
            <p:cNvPr id="34" name="TextBox 51"/>
            <p:cNvSpPr txBox="1"/>
            <p:nvPr/>
          </p:nvSpPr>
          <p:spPr>
            <a:xfrm>
              <a:off x="3736974" y="53556"/>
              <a:ext cx="776255" cy="44036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0.25</a:t>
              </a:r>
            </a:p>
          </p:txBody>
        </p:sp>
        <p:sp>
          <p:nvSpPr>
            <p:cNvPr id="35" name="TextBox 52"/>
            <p:cNvSpPr txBox="1"/>
            <p:nvPr/>
          </p:nvSpPr>
          <p:spPr>
            <a:xfrm>
              <a:off x="3662234" y="1187791"/>
              <a:ext cx="857052" cy="51473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t>0.20</a:t>
              </a:r>
              <a:endParaRPr lang="en-US" sz="2400" dirty="0"/>
            </a:p>
          </p:txBody>
        </p:sp>
        <p:sp>
          <p:nvSpPr>
            <p:cNvPr id="36" name="TextBox 53"/>
            <p:cNvSpPr txBox="1"/>
            <p:nvPr/>
          </p:nvSpPr>
          <p:spPr>
            <a:xfrm>
              <a:off x="3587609" y="2334072"/>
              <a:ext cx="857052" cy="51473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t>0.20</a:t>
              </a:r>
              <a:endParaRPr lang="en-US" sz="2400" dirty="0"/>
            </a:p>
          </p:txBody>
        </p:sp>
        <p:sp>
          <p:nvSpPr>
            <p:cNvPr id="37" name="TextBox 55"/>
            <p:cNvSpPr txBox="1"/>
            <p:nvPr/>
          </p:nvSpPr>
          <p:spPr>
            <a:xfrm>
              <a:off x="3601534" y="3523743"/>
              <a:ext cx="730393"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0.15</a:t>
              </a:r>
            </a:p>
          </p:txBody>
        </p:sp>
      </p:grpSp>
      <p:sp>
        <p:nvSpPr>
          <p:cNvPr id="38" name="TextBox 53"/>
          <p:cNvSpPr txBox="1"/>
          <p:nvPr/>
        </p:nvSpPr>
        <p:spPr>
          <a:xfrm>
            <a:off x="3459452" y="5415402"/>
            <a:ext cx="723275"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C00000"/>
                </a:solidFill>
              </a:rPr>
              <a:t>0.20</a:t>
            </a:r>
            <a:endParaRPr lang="en-US" sz="2400" dirty="0">
              <a:solidFill>
                <a:srgbClr val="C00000"/>
              </a:solidFill>
            </a:endParaRPr>
          </a:p>
        </p:txBody>
      </p:sp>
      <p:sp>
        <p:nvSpPr>
          <p:cNvPr id="39" name="TextBox 44"/>
          <p:cNvSpPr txBox="1"/>
          <p:nvPr/>
        </p:nvSpPr>
        <p:spPr>
          <a:xfrm>
            <a:off x="5111294" y="4614666"/>
            <a:ext cx="808683"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indent="0">
              <a:defRPr sz="240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solidFill>
                  <a:srgbClr val="C00000"/>
                </a:solidFill>
              </a:rPr>
              <a:t>1200</a:t>
            </a:r>
          </a:p>
        </p:txBody>
      </p:sp>
      <p:sp>
        <p:nvSpPr>
          <p:cNvPr id="40" name="TextBox 45"/>
          <p:cNvSpPr txBox="1"/>
          <p:nvPr/>
        </p:nvSpPr>
        <p:spPr>
          <a:xfrm>
            <a:off x="4942491" y="5652120"/>
            <a:ext cx="800219"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1400</a:t>
            </a:r>
          </a:p>
        </p:txBody>
      </p:sp>
      <p:sp>
        <p:nvSpPr>
          <p:cNvPr id="41" name="TextBox 43"/>
          <p:cNvSpPr txBox="1"/>
          <p:nvPr/>
        </p:nvSpPr>
        <p:spPr>
          <a:xfrm>
            <a:off x="316392" y="3312972"/>
            <a:ext cx="800219"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t>1600</a:t>
            </a:r>
            <a:endParaRPr lang="en-US" sz="2400" dirty="0"/>
          </a:p>
        </p:txBody>
      </p:sp>
      <p:sp>
        <p:nvSpPr>
          <p:cNvPr id="42" name="TextBox 43"/>
          <p:cNvSpPr txBox="1"/>
          <p:nvPr/>
        </p:nvSpPr>
        <p:spPr>
          <a:xfrm>
            <a:off x="8162571" y="3549759"/>
            <a:ext cx="800219"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t>1600</a:t>
            </a:r>
            <a:endParaRPr lang="en-US" sz="2400" dirty="0"/>
          </a:p>
        </p:txBody>
      </p:sp>
      <p:sp>
        <p:nvSpPr>
          <p:cNvPr id="3" name="Right Brace 2"/>
          <p:cNvSpPr/>
          <p:nvPr/>
        </p:nvSpPr>
        <p:spPr bwMode="auto">
          <a:xfrm>
            <a:off x="7560332" y="1688521"/>
            <a:ext cx="576064" cy="4207685"/>
          </a:xfrm>
          <a:prstGeom prst="rightBrace">
            <a:avLst/>
          </a:prstGeom>
          <a:noFill/>
          <a:ln w="571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51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K2b. The Flow Time at the B-School</a:t>
            </a:r>
          </a:p>
        </p:txBody>
      </p:sp>
      <p:grpSp>
        <p:nvGrpSpPr>
          <p:cNvPr id="4" name="Group 3"/>
          <p:cNvGrpSpPr/>
          <p:nvPr/>
        </p:nvGrpSpPr>
        <p:grpSpPr>
          <a:xfrm>
            <a:off x="358775" y="1268760"/>
            <a:ext cx="7061027" cy="5004556"/>
            <a:chOff x="0" y="0"/>
            <a:chExt cx="8367032" cy="5579835"/>
          </a:xfrm>
        </p:grpSpPr>
        <p:sp>
          <p:nvSpPr>
            <p:cNvPr id="5" name="Rectangle 4"/>
            <p:cNvSpPr/>
            <p:nvPr/>
          </p:nvSpPr>
          <p:spPr>
            <a:xfrm>
              <a:off x="4870451" y="30389"/>
              <a:ext cx="2120447" cy="932996"/>
            </a:xfrm>
            <a:prstGeom prst="rect">
              <a:avLst/>
            </a:prstGeom>
            <a:noFill/>
            <a:ln w="571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6" name="Rectangle 5"/>
            <p:cNvSpPr/>
            <p:nvPr/>
          </p:nvSpPr>
          <p:spPr>
            <a:xfrm>
              <a:off x="4854576" y="3480706"/>
              <a:ext cx="2120447" cy="935264"/>
            </a:xfrm>
            <a:prstGeom prst="rect">
              <a:avLst/>
            </a:prstGeom>
            <a:noFill/>
            <a:ln w="571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7" name="Rectangle 6"/>
            <p:cNvSpPr/>
            <p:nvPr/>
          </p:nvSpPr>
          <p:spPr>
            <a:xfrm>
              <a:off x="4861833" y="4644571"/>
              <a:ext cx="2120447" cy="935264"/>
            </a:xfrm>
            <a:prstGeom prst="rect">
              <a:avLst/>
            </a:prstGeom>
            <a:noFill/>
            <a:ln w="571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 name="Rectangle 7"/>
            <p:cNvSpPr/>
            <p:nvPr/>
          </p:nvSpPr>
          <p:spPr>
            <a:xfrm>
              <a:off x="4860926" y="1177465"/>
              <a:ext cx="2120447" cy="932996"/>
            </a:xfrm>
            <a:prstGeom prst="rect">
              <a:avLst/>
            </a:prstGeom>
            <a:noFill/>
            <a:ln w="571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9" name="Rectangle 8"/>
            <p:cNvSpPr/>
            <p:nvPr/>
          </p:nvSpPr>
          <p:spPr>
            <a:xfrm>
              <a:off x="4860926" y="2334072"/>
              <a:ext cx="2120447" cy="932996"/>
            </a:xfrm>
            <a:prstGeom prst="rect">
              <a:avLst/>
            </a:prstGeom>
            <a:noFill/>
            <a:ln w="571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cxnSp>
          <p:nvCxnSpPr>
            <p:cNvPr id="10" name="Straight Arrow Connector 9"/>
            <p:cNvCxnSpPr/>
            <p:nvPr/>
          </p:nvCxnSpPr>
          <p:spPr>
            <a:xfrm flipV="1">
              <a:off x="0" y="2823483"/>
              <a:ext cx="2177143" cy="22679"/>
            </a:xfrm>
            <a:prstGeom prst="straightConnector1">
              <a:avLst/>
            </a:prstGeom>
            <a:ln w="57150">
              <a:solidFill>
                <a:sysClr val="windowText" lastClr="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503840" y="492583"/>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474812" y="1654179"/>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199822" y="2793097"/>
              <a:ext cx="2634343" cy="30385"/>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473451" y="3977372"/>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489779" y="5127629"/>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001329" y="474894"/>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972301" y="1636490"/>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970940" y="3959683"/>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987268" y="5109940"/>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165804" y="503919"/>
              <a:ext cx="1354364" cy="2285545"/>
            </a:xfrm>
            <a:prstGeom prst="straightConnector1">
              <a:avLst/>
            </a:prstGeom>
            <a:ln w="57150">
              <a:solidFill>
                <a:sysClr val="windowText" lastClr="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153104" y="2867482"/>
              <a:ext cx="1362075" cy="2291893"/>
            </a:xfrm>
            <a:prstGeom prst="straightConnector1">
              <a:avLst/>
            </a:prstGeom>
            <a:ln w="57150">
              <a:solidFill>
                <a:sysClr val="windowText" lastClr="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143125" y="1644196"/>
              <a:ext cx="1304018" cy="1219653"/>
            </a:xfrm>
            <a:prstGeom prst="straightConnector1">
              <a:avLst/>
            </a:prstGeom>
            <a:ln w="57150">
              <a:solidFill>
                <a:sysClr val="windowText" lastClr="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16150" y="2846161"/>
              <a:ext cx="1265011" cy="1145267"/>
            </a:xfrm>
            <a:prstGeom prst="straightConnector1">
              <a:avLst/>
            </a:prstGeom>
            <a:ln w="57150">
              <a:solidFill>
                <a:sysClr val="windowText" lastClr="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965951" y="2809426"/>
              <a:ext cx="1365703" cy="6346"/>
            </a:xfrm>
            <a:prstGeom prst="straightConnector1">
              <a:avLst/>
            </a:prstGeom>
            <a:ln w="57150">
              <a:solidFill>
                <a:sysClr val="windowText" lastClr="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41"/>
            <p:cNvSpPr txBox="1"/>
            <p:nvPr/>
          </p:nvSpPr>
          <p:spPr>
            <a:xfrm>
              <a:off x="5522233" y="238125"/>
              <a:ext cx="808683"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2200</a:t>
              </a:r>
            </a:p>
          </p:txBody>
        </p:sp>
        <p:sp>
          <p:nvSpPr>
            <p:cNvPr id="26" name="TextBox 42"/>
            <p:cNvSpPr txBox="1"/>
            <p:nvPr/>
          </p:nvSpPr>
          <p:spPr>
            <a:xfrm>
              <a:off x="5504543" y="1433739"/>
              <a:ext cx="808683"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1200</a:t>
              </a:r>
            </a:p>
          </p:txBody>
        </p:sp>
        <p:sp>
          <p:nvSpPr>
            <p:cNvPr id="27" name="TextBox 43"/>
            <p:cNvSpPr txBox="1"/>
            <p:nvPr/>
          </p:nvSpPr>
          <p:spPr>
            <a:xfrm>
              <a:off x="5476875" y="2585356"/>
              <a:ext cx="808683"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1200</a:t>
              </a:r>
            </a:p>
          </p:txBody>
        </p:sp>
        <p:sp>
          <p:nvSpPr>
            <p:cNvPr id="29" name="TextBox 46"/>
            <p:cNvSpPr txBox="1"/>
            <p:nvPr/>
          </p:nvSpPr>
          <p:spPr>
            <a:xfrm>
              <a:off x="4841875" y="0"/>
              <a:ext cx="690895"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ACC</a:t>
              </a:r>
            </a:p>
          </p:txBody>
        </p:sp>
        <p:sp>
          <p:nvSpPr>
            <p:cNvPr id="30" name="TextBox 47"/>
            <p:cNvSpPr txBox="1"/>
            <p:nvPr/>
          </p:nvSpPr>
          <p:spPr>
            <a:xfrm>
              <a:off x="4819197" y="1145268"/>
              <a:ext cx="757708"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MKT</a:t>
              </a:r>
            </a:p>
          </p:txBody>
        </p:sp>
        <p:sp>
          <p:nvSpPr>
            <p:cNvPr id="31" name="TextBox 48"/>
            <p:cNvSpPr txBox="1"/>
            <p:nvPr/>
          </p:nvSpPr>
          <p:spPr>
            <a:xfrm>
              <a:off x="4807857" y="2279196"/>
              <a:ext cx="791948"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MGT</a:t>
              </a:r>
            </a:p>
          </p:txBody>
        </p:sp>
        <p:sp>
          <p:nvSpPr>
            <p:cNvPr id="32" name="TextBox 49"/>
            <p:cNvSpPr txBox="1"/>
            <p:nvPr/>
          </p:nvSpPr>
          <p:spPr>
            <a:xfrm>
              <a:off x="4807858" y="3447142"/>
              <a:ext cx="602216"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FIN</a:t>
              </a:r>
            </a:p>
          </p:txBody>
        </p:sp>
        <p:sp>
          <p:nvSpPr>
            <p:cNvPr id="33" name="TextBox 50"/>
            <p:cNvSpPr txBox="1"/>
            <p:nvPr/>
          </p:nvSpPr>
          <p:spPr>
            <a:xfrm>
              <a:off x="4830536" y="4581071"/>
              <a:ext cx="730200"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OTH</a:t>
              </a:r>
            </a:p>
          </p:txBody>
        </p:sp>
        <p:sp>
          <p:nvSpPr>
            <p:cNvPr id="34" name="TextBox 51"/>
            <p:cNvSpPr txBox="1"/>
            <p:nvPr/>
          </p:nvSpPr>
          <p:spPr>
            <a:xfrm>
              <a:off x="3736974" y="53556"/>
              <a:ext cx="765876" cy="51473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t>400</a:t>
              </a:r>
              <a:endParaRPr lang="en-US" sz="2400" dirty="0"/>
            </a:p>
          </p:txBody>
        </p:sp>
        <p:sp>
          <p:nvSpPr>
            <p:cNvPr id="35" name="TextBox 52"/>
            <p:cNvSpPr txBox="1"/>
            <p:nvPr/>
          </p:nvSpPr>
          <p:spPr>
            <a:xfrm>
              <a:off x="3662234" y="1187791"/>
              <a:ext cx="765876" cy="51473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t>320</a:t>
              </a:r>
              <a:endParaRPr lang="en-US" sz="2400" dirty="0"/>
            </a:p>
          </p:txBody>
        </p:sp>
        <p:sp>
          <p:nvSpPr>
            <p:cNvPr id="36" name="TextBox 53"/>
            <p:cNvSpPr txBox="1"/>
            <p:nvPr/>
          </p:nvSpPr>
          <p:spPr>
            <a:xfrm>
              <a:off x="3587609" y="2334072"/>
              <a:ext cx="765876" cy="51473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t>320</a:t>
              </a:r>
              <a:endParaRPr lang="en-US" sz="2400" dirty="0"/>
            </a:p>
          </p:txBody>
        </p:sp>
        <p:sp>
          <p:nvSpPr>
            <p:cNvPr id="37" name="TextBox 55"/>
            <p:cNvSpPr txBox="1"/>
            <p:nvPr/>
          </p:nvSpPr>
          <p:spPr>
            <a:xfrm>
              <a:off x="3601534" y="3523743"/>
              <a:ext cx="765876" cy="51473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t>240</a:t>
              </a:r>
              <a:endParaRPr lang="en-US" sz="2400" dirty="0"/>
            </a:p>
          </p:txBody>
        </p:sp>
      </p:grpSp>
      <p:sp>
        <p:nvSpPr>
          <p:cNvPr id="38" name="TextBox 53"/>
          <p:cNvSpPr txBox="1"/>
          <p:nvPr/>
        </p:nvSpPr>
        <p:spPr>
          <a:xfrm>
            <a:off x="3459452" y="5415402"/>
            <a:ext cx="646331"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C00000"/>
                </a:solidFill>
              </a:rPr>
              <a:t>320</a:t>
            </a:r>
            <a:endParaRPr lang="en-US" sz="2400" dirty="0">
              <a:solidFill>
                <a:srgbClr val="C00000"/>
              </a:solidFill>
            </a:endParaRPr>
          </a:p>
        </p:txBody>
      </p:sp>
      <p:sp>
        <p:nvSpPr>
          <p:cNvPr id="39" name="TextBox 44"/>
          <p:cNvSpPr txBox="1"/>
          <p:nvPr/>
        </p:nvSpPr>
        <p:spPr>
          <a:xfrm>
            <a:off x="5111294" y="4614666"/>
            <a:ext cx="808683" cy="468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indent="0">
              <a:defRPr sz="240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solidFill>
                  <a:srgbClr val="C00000"/>
                </a:solidFill>
              </a:rPr>
              <a:t>1200</a:t>
            </a:r>
          </a:p>
        </p:txBody>
      </p:sp>
      <p:sp>
        <p:nvSpPr>
          <p:cNvPr id="40" name="TextBox 45"/>
          <p:cNvSpPr txBox="1"/>
          <p:nvPr/>
        </p:nvSpPr>
        <p:spPr>
          <a:xfrm>
            <a:off x="4942491" y="5652120"/>
            <a:ext cx="800219"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t>1400</a:t>
            </a:r>
          </a:p>
        </p:txBody>
      </p:sp>
      <p:sp>
        <p:nvSpPr>
          <p:cNvPr id="41" name="TextBox 43"/>
          <p:cNvSpPr txBox="1"/>
          <p:nvPr/>
        </p:nvSpPr>
        <p:spPr>
          <a:xfrm>
            <a:off x="316392" y="3312972"/>
            <a:ext cx="800219"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t>1600</a:t>
            </a:r>
            <a:endParaRPr lang="en-US" sz="2400" dirty="0"/>
          </a:p>
        </p:txBody>
      </p:sp>
      <p:sp>
        <p:nvSpPr>
          <p:cNvPr id="42" name="TextBox 43"/>
          <p:cNvSpPr txBox="1"/>
          <p:nvPr/>
        </p:nvSpPr>
        <p:spPr>
          <a:xfrm>
            <a:off x="8162571" y="3549759"/>
            <a:ext cx="800219"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t>1600</a:t>
            </a:r>
            <a:endParaRPr lang="en-US" sz="2400" dirty="0"/>
          </a:p>
        </p:txBody>
      </p:sp>
      <p:sp>
        <p:nvSpPr>
          <p:cNvPr id="3" name="Right Brace 2"/>
          <p:cNvSpPr/>
          <p:nvPr/>
        </p:nvSpPr>
        <p:spPr bwMode="auto">
          <a:xfrm>
            <a:off x="7560332" y="1688521"/>
            <a:ext cx="576064" cy="4207685"/>
          </a:xfrm>
          <a:prstGeom prst="rightBrace">
            <a:avLst/>
          </a:prstGeom>
          <a:noFill/>
          <a:ln w="571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43" name="Object 42"/>
          <p:cNvGraphicFramePr>
            <a:graphicFrameLocks noChangeAspect="1"/>
          </p:cNvGraphicFramePr>
          <p:nvPr>
            <p:extLst>
              <p:ext uri="{D42A27DB-BD31-4B8C-83A1-F6EECF244321}">
                <p14:modId xmlns:p14="http://schemas.microsoft.com/office/powerpoint/2010/main" val="2427431677"/>
              </p:ext>
            </p:extLst>
          </p:nvPr>
        </p:nvGraphicFramePr>
        <p:xfrm>
          <a:off x="353624" y="5076020"/>
          <a:ext cx="2953462" cy="1665348"/>
        </p:xfrm>
        <a:graphic>
          <a:graphicData uri="http://schemas.openxmlformats.org/presentationml/2006/ole">
            <mc:AlternateContent xmlns:mc="http://schemas.openxmlformats.org/markup-compatibility/2006">
              <mc:Choice xmlns:v="urn:schemas-microsoft-com:vml" Requires="v">
                <p:oleObj spid="_x0000_s56329" name="Worksheet" r:id="rId3" imgW="3057441" imgH="1723950" progId="Excel.Sheet.12">
                  <p:embed/>
                </p:oleObj>
              </mc:Choice>
              <mc:Fallback>
                <p:oleObj name="Worksheet" r:id="rId3" imgW="3057441" imgH="1723950" progId="Excel.Sheet.12">
                  <p:embed/>
                  <p:pic>
                    <p:nvPicPr>
                      <p:cNvPr id="41" name="Object 40"/>
                      <p:cNvPicPr/>
                      <p:nvPr/>
                    </p:nvPicPr>
                    <p:blipFill>
                      <a:blip r:embed="rId4"/>
                      <a:stretch>
                        <a:fillRect/>
                      </a:stretch>
                    </p:blipFill>
                    <p:spPr>
                      <a:xfrm>
                        <a:off x="353624" y="5076020"/>
                        <a:ext cx="2953462" cy="1665348"/>
                      </a:xfrm>
                      <a:prstGeom prst="rect">
                        <a:avLst/>
                      </a:prstGeom>
                    </p:spPr>
                  </p:pic>
                </p:oleObj>
              </mc:Fallback>
            </mc:AlternateContent>
          </a:graphicData>
        </a:graphic>
      </p:graphicFrame>
    </p:spTree>
    <p:extLst>
      <p:ext uri="{BB962C8B-B14F-4D97-AF65-F5344CB8AC3E}">
        <p14:creationId xmlns:p14="http://schemas.microsoft.com/office/powerpoint/2010/main" val="84419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K2b. DNCBE- </a:t>
            </a:r>
            <a:r>
              <a:rPr lang="en-US" dirty="0"/>
              <a:t>Time to Graduation</a:t>
            </a:r>
          </a:p>
        </p:txBody>
      </p:sp>
      <p:sp>
        <p:nvSpPr>
          <p:cNvPr id="3" name="Content Placeholder 2"/>
          <p:cNvSpPr>
            <a:spLocks noGrp="1"/>
          </p:cNvSpPr>
          <p:nvPr>
            <p:ph idx="1"/>
          </p:nvPr>
        </p:nvSpPr>
        <p:spPr>
          <a:xfrm>
            <a:off x="251520" y="1268760"/>
            <a:ext cx="8892480" cy="5472608"/>
          </a:xfrm>
        </p:spPr>
        <p:txBody>
          <a:bodyPr/>
          <a:lstStyle/>
          <a:p>
            <a:pPr lvl="0"/>
            <a:r>
              <a:rPr lang="en-US" sz="2300" dirty="0"/>
              <a:t>Using part (a), prove that your computations in part </a:t>
            </a:r>
            <a:r>
              <a:rPr lang="en-US" sz="2300" dirty="0" smtClean="0"/>
              <a:t>(b) are </a:t>
            </a:r>
            <a:r>
              <a:rPr lang="en-US" sz="2300" dirty="0"/>
              <a:t>correct.</a:t>
            </a:r>
          </a:p>
          <a:p>
            <a:r>
              <a:rPr lang="en-US" sz="2400" dirty="0">
                <a:latin typeface="Book Antiqua" panose="02040602050305030304" pitchFamily="18" charset="0"/>
              </a:rPr>
              <a:t> </a:t>
            </a:r>
            <a:r>
              <a:rPr lang="en-US" sz="2400" dirty="0" smtClean="0">
                <a:latin typeface="Book Antiqua" panose="02040602050305030304" pitchFamily="18" charset="0"/>
              </a:rPr>
              <a:t>We </a:t>
            </a:r>
            <a:r>
              <a:rPr lang="en-US" sz="2400" dirty="0">
                <a:latin typeface="Book Antiqua" panose="02040602050305030304" pitchFamily="18" charset="0"/>
              </a:rPr>
              <a:t>have </a:t>
            </a:r>
            <a:r>
              <a:rPr lang="en-US" sz="2400" dirty="0" smtClean="0">
                <a:latin typeface="Book Antiqua" panose="02040602050305030304" pitchFamily="18" charset="0"/>
              </a:rPr>
              <a:t>time-to-graduation </a:t>
            </a:r>
            <a:r>
              <a:rPr lang="en-US" sz="2400" dirty="0">
                <a:latin typeface="Book Antiqua" panose="02040602050305030304" pitchFamily="18" charset="0"/>
              </a:rPr>
              <a:t>for </a:t>
            </a:r>
            <a:r>
              <a:rPr lang="en-US" sz="2400" dirty="0" smtClean="0">
                <a:latin typeface="Book Antiqua" panose="02040602050305030304" pitchFamily="18" charset="0"/>
              </a:rPr>
              <a:t>all </a:t>
            </a:r>
            <a:r>
              <a:rPr lang="en-US" sz="2400" dirty="0">
                <a:latin typeface="Book Antiqua" panose="02040602050305030304" pitchFamily="18" charset="0"/>
              </a:rPr>
              <a:t>five </a:t>
            </a:r>
            <a:r>
              <a:rPr lang="en-US" sz="2400" dirty="0" smtClean="0">
                <a:latin typeface="Book Antiqua" panose="02040602050305030304" pitchFamily="18" charset="0"/>
              </a:rPr>
              <a:t>of the groups </a:t>
            </a:r>
            <a:r>
              <a:rPr lang="en-US" sz="2400" dirty="0">
                <a:latin typeface="Book Antiqua" panose="02040602050305030304" pitchFamily="18" charset="0"/>
              </a:rPr>
              <a:t>and their relative weights. </a:t>
            </a:r>
          </a:p>
          <a:p>
            <a:r>
              <a:rPr lang="en-US" sz="2400" dirty="0">
                <a:latin typeface="Book Antiqua" panose="02040602050305030304" pitchFamily="18" charset="0"/>
              </a:rPr>
              <a:t>SUMPRODUCT 0.25(5.5) + 0.2(3.75), 0.2(3.75), 0.15 (5), 0.2(4.375) = 4.5. </a:t>
            </a:r>
          </a:p>
          <a:p>
            <a:r>
              <a:rPr lang="en-US" sz="2400" dirty="0" smtClean="0">
                <a:latin typeface="Book Antiqua" panose="02040602050305030304" pitchFamily="18" charset="0"/>
              </a:rPr>
              <a:t>On average, 50</a:t>
            </a:r>
            <a:r>
              <a:rPr lang="en-US" sz="2400" dirty="0">
                <a:latin typeface="Book Antiqua" panose="02040602050305030304" pitchFamily="18" charset="0"/>
              </a:rPr>
              <a:t>% of the incoming students </a:t>
            </a:r>
            <a:r>
              <a:rPr lang="en-US" sz="2400" dirty="0" smtClean="0">
                <a:latin typeface="Book Antiqua" panose="02040602050305030304" pitchFamily="18" charset="0"/>
              </a:rPr>
              <a:t>of this B-School are </a:t>
            </a:r>
            <a:r>
              <a:rPr lang="en-US" sz="2400" dirty="0">
                <a:latin typeface="Book Antiqua" panose="02040602050305030304" pitchFamily="18" charset="0"/>
              </a:rPr>
              <a:t>freshmen, and the rest are transfer students</a:t>
            </a:r>
            <a:r>
              <a:rPr lang="en-US" sz="2400" dirty="0" smtClean="0">
                <a:latin typeface="Book Antiqua" panose="02040602050305030304" pitchFamily="18" charset="0"/>
              </a:rPr>
              <a:t>. Time-to-Degree (TTD) for FTF is twice of FTT. </a:t>
            </a:r>
          </a:p>
          <a:p>
            <a:r>
              <a:rPr lang="en-US" sz="2400" dirty="0"/>
              <a:t>c) How long does it take  FTF students to graduate? </a:t>
            </a:r>
          </a:p>
          <a:p>
            <a:r>
              <a:rPr lang="en-US" sz="2400" dirty="0"/>
              <a:t>T = Time to graduation for FTTs (50% of all students).</a:t>
            </a:r>
          </a:p>
          <a:p>
            <a:r>
              <a:rPr lang="en-US" sz="2400" dirty="0"/>
              <a:t>2T = Time to graduation for FTFs (50% of all students).</a:t>
            </a:r>
          </a:p>
          <a:p>
            <a:r>
              <a:rPr lang="en-US" sz="2400" dirty="0"/>
              <a:t>Average </a:t>
            </a:r>
            <a:r>
              <a:rPr lang="en-US" sz="2400" dirty="0" smtClean="0"/>
              <a:t>time-to-graduation </a:t>
            </a:r>
            <a:r>
              <a:rPr lang="en-US" sz="2400" dirty="0"/>
              <a:t>for all students = 4.5 years</a:t>
            </a:r>
            <a:r>
              <a:rPr lang="en-US" sz="2400" dirty="0" smtClean="0"/>
              <a:t>.</a:t>
            </a:r>
          </a:p>
          <a:p>
            <a:r>
              <a:rPr lang="en-US" sz="2400" dirty="0" smtClean="0"/>
              <a:t>0.5T+0.5(2T</a:t>
            </a:r>
            <a:r>
              <a:rPr lang="en-US" sz="2400" dirty="0"/>
              <a:t>) = 4.5 years</a:t>
            </a:r>
          </a:p>
          <a:p>
            <a:endParaRPr lang="en-US" sz="2400" dirty="0"/>
          </a:p>
          <a:p>
            <a:r>
              <a:rPr lang="en-US" sz="2400" dirty="0" smtClean="0">
                <a:latin typeface="Book Antiqua" panose="02040602050305030304" pitchFamily="18" charset="0"/>
              </a:rPr>
              <a:t> </a:t>
            </a:r>
            <a:endParaRPr lang="en-US" sz="2400" dirty="0">
              <a:latin typeface="Book Antiqua" panose="02040602050305030304" pitchFamily="18" charset="0"/>
            </a:endParaRPr>
          </a:p>
        </p:txBody>
      </p:sp>
    </p:spTree>
    <p:extLst>
      <p:ext uri="{BB962C8B-B14F-4D97-AF65-F5344CB8AC3E}">
        <p14:creationId xmlns:p14="http://schemas.microsoft.com/office/powerpoint/2010/main" val="72099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dissolv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 . The Coffee Shop</a:t>
            </a:r>
            <a:endParaRPr lang="en-US" dirty="0"/>
          </a:p>
        </p:txBody>
      </p:sp>
      <p:sp>
        <p:nvSpPr>
          <p:cNvPr id="3" name="Content Placeholder 2"/>
          <p:cNvSpPr>
            <a:spLocks noGrp="1"/>
          </p:cNvSpPr>
          <p:nvPr>
            <p:ph idx="1"/>
          </p:nvPr>
        </p:nvSpPr>
        <p:spPr>
          <a:xfrm>
            <a:off x="223811" y="1302315"/>
            <a:ext cx="8892480" cy="5553236"/>
          </a:xfrm>
        </p:spPr>
        <p:txBody>
          <a:bodyPr/>
          <a:lstStyle/>
          <a:p>
            <a:pPr>
              <a:spcBef>
                <a:spcPts val="0"/>
              </a:spcBef>
              <a:spcAft>
                <a:spcPts val="600"/>
              </a:spcAft>
            </a:pPr>
            <a:r>
              <a:rPr lang="en-US" sz="2400" dirty="0" smtClean="0">
                <a:latin typeface="Book Antiqua" panose="02040602050305030304" pitchFamily="18" charset="0"/>
              </a:rPr>
              <a:t>A manager of a local coffee shop </a:t>
            </a:r>
            <a:r>
              <a:rPr lang="en-US" sz="2400" dirty="0" smtClean="0"/>
              <a:t>near</a:t>
            </a:r>
            <a:r>
              <a:rPr lang="en-US" sz="2400" dirty="0" smtClean="0">
                <a:latin typeface="Book Antiqua" panose="02040602050305030304" pitchFamily="18" charset="0"/>
              </a:rPr>
              <a:t> the Reseda and Plummer intersection realized that during busy hours, </a:t>
            </a:r>
            <a:r>
              <a:rPr lang="en-US" sz="2400" dirty="0" smtClean="0">
                <a:solidFill>
                  <a:srgbClr val="C00000"/>
                </a:solidFill>
                <a:latin typeface="Book Antiqua" panose="02040602050305030304" pitchFamily="18" charset="0"/>
              </a:rPr>
              <a:t>the entrance door opens, on average, once per minute, and a customer enters.  </a:t>
            </a:r>
          </a:p>
          <a:p>
            <a:pPr>
              <a:spcBef>
                <a:spcPts val="0"/>
              </a:spcBef>
              <a:spcAft>
                <a:spcPts val="600"/>
              </a:spcAft>
            </a:pPr>
            <a:r>
              <a:rPr lang="en-US" sz="2400" dirty="0" smtClean="0">
                <a:latin typeface="Book Antiqua" panose="02040602050305030304" pitchFamily="18" charset="0"/>
              </a:rPr>
              <a:t>In </a:t>
            </a:r>
            <a:r>
              <a:rPr lang="en-US" sz="2400" dirty="0">
                <a:latin typeface="Book Antiqua" panose="02040602050305030304" pitchFamily="18" charset="0"/>
              </a:rPr>
              <a:t>a </a:t>
            </a:r>
            <a:r>
              <a:rPr lang="en-US" sz="2400" dirty="0">
                <a:solidFill>
                  <a:srgbClr val="C00000"/>
                </a:solidFill>
                <a:latin typeface="Book Antiqua" panose="02040602050305030304" pitchFamily="18" charset="0"/>
              </a:rPr>
              <a:t>stable system</a:t>
            </a:r>
            <a:r>
              <a:rPr lang="en-US" sz="2400" dirty="0">
                <a:latin typeface="Book Antiqua" panose="02040602050305030304" pitchFamily="18" charset="0"/>
              </a:rPr>
              <a:t>, if </a:t>
            </a:r>
            <a:r>
              <a:rPr lang="en-US" sz="2400" dirty="0" smtClean="0"/>
              <a:t>one</a:t>
            </a:r>
            <a:r>
              <a:rPr lang="en-US" sz="2400" dirty="0" smtClean="0">
                <a:latin typeface="Book Antiqua" panose="02040602050305030304" pitchFamily="18" charset="0"/>
              </a:rPr>
              <a:t> customer enters </a:t>
            </a:r>
            <a:r>
              <a:rPr lang="en-US" sz="2400" dirty="0">
                <a:latin typeface="Book Antiqua" panose="02040602050305030304" pitchFamily="18" charset="0"/>
              </a:rPr>
              <a:t>per minute, </a:t>
            </a:r>
            <a:r>
              <a:rPr lang="en-US" sz="2400" dirty="0" smtClean="0">
                <a:solidFill>
                  <a:srgbClr val="C00000"/>
                </a:solidFill>
              </a:rPr>
              <a:t>one</a:t>
            </a:r>
            <a:r>
              <a:rPr lang="en-US" sz="2400" dirty="0" smtClean="0">
                <a:solidFill>
                  <a:srgbClr val="C00000"/>
                </a:solidFill>
                <a:latin typeface="Book Antiqua" panose="02040602050305030304" pitchFamily="18" charset="0"/>
              </a:rPr>
              <a:t> customer </a:t>
            </a:r>
            <a:r>
              <a:rPr lang="en-US" sz="2400" dirty="0">
                <a:solidFill>
                  <a:srgbClr val="C00000"/>
                </a:solidFill>
                <a:latin typeface="Book Antiqua" panose="02040602050305030304" pitchFamily="18" charset="0"/>
              </a:rPr>
              <a:t>should leave per minute</a:t>
            </a:r>
            <a:r>
              <a:rPr lang="en-US" sz="2400" dirty="0">
                <a:latin typeface="Book Antiqua" panose="02040602050305030304" pitchFamily="18" charset="0"/>
              </a:rPr>
              <a:t>. In the short run, we may have variations, but over a long period, </a:t>
            </a:r>
            <a:r>
              <a:rPr lang="en-US" sz="2400" dirty="0">
                <a:solidFill>
                  <a:srgbClr val="C00000"/>
                </a:solidFill>
              </a:rPr>
              <a:t>output cannot be less than </a:t>
            </a:r>
            <a:r>
              <a:rPr lang="en-US" sz="2400" dirty="0" smtClean="0">
                <a:solidFill>
                  <a:srgbClr val="C00000"/>
                </a:solidFill>
              </a:rPr>
              <a:t>input. </a:t>
            </a:r>
            <a:r>
              <a:rPr lang="en-US" sz="2400" dirty="0"/>
              <a:t>O</a:t>
            </a:r>
            <a:r>
              <a:rPr lang="en-US" sz="2400" dirty="0" smtClean="0"/>
              <a:t>ut</a:t>
            </a:r>
            <a:r>
              <a:rPr lang="en-US" sz="2400" dirty="0" smtClean="0">
                <a:latin typeface="Book Antiqua" panose="02040602050305030304" pitchFamily="18" charset="0"/>
              </a:rPr>
              <a:t>put should be equal </a:t>
            </a:r>
            <a:r>
              <a:rPr lang="en-US" sz="2400" dirty="0">
                <a:latin typeface="Book Antiqua" panose="02040602050305030304" pitchFamily="18" charset="0"/>
              </a:rPr>
              <a:t>to </a:t>
            </a:r>
            <a:r>
              <a:rPr lang="en-US" sz="2400" dirty="0" smtClean="0"/>
              <a:t>input</a:t>
            </a:r>
            <a:r>
              <a:rPr lang="en-US" sz="2400" dirty="0" smtClean="0">
                <a:latin typeface="Book Antiqua" panose="02040602050305030304" pitchFamily="18" charset="0"/>
              </a:rPr>
              <a:t>. </a:t>
            </a:r>
          </a:p>
          <a:p>
            <a:pPr>
              <a:spcBef>
                <a:spcPts val="0"/>
              </a:spcBef>
              <a:spcAft>
                <a:spcPts val="600"/>
              </a:spcAft>
            </a:pPr>
            <a:r>
              <a:rPr lang="en-US" sz="2400" dirty="0" smtClean="0">
                <a:latin typeface="Book Antiqua" panose="02040602050305030304" pitchFamily="18" charset="0"/>
              </a:rPr>
              <a:t>It </a:t>
            </a:r>
            <a:r>
              <a:rPr lang="en-US" sz="2400" dirty="0">
                <a:latin typeface="Book Antiqua" panose="02040602050305030304" pitchFamily="18" charset="0"/>
              </a:rPr>
              <a:t>is possible that in 5 minutes, </a:t>
            </a:r>
            <a:r>
              <a:rPr lang="en-US" sz="2400" dirty="0"/>
              <a:t>4</a:t>
            </a:r>
            <a:r>
              <a:rPr lang="en-US" sz="2400" dirty="0" smtClean="0">
                <a:latin typeface="Book Antiqua" panose="02040602050305030304" pitchFamily="18" charset="0"/>
              </a:rPr>
              <a:t> </a:t>
            </a:r>
            <a:r>
              <a:rPr lang="en-US" sz="2400" dirty="0">
                <a:latin typeface="Book Antiqua" panose="02040602050305030304" pitchFamily="18" charset="0"/>
              </a:rPr>
              <a:t>customers come </a:t>
            </a:r>
            <a:r>
              <a:rPr lang="en-US" sz="2400" dirty="0" smtClean="0">
                <a:latin typeface="Book Antiqua" panose="02040602050305030304" pitchFamily="18" charset="0"/>
              </a:rPr>
              <a:t>in, </a:t>
            </a:r>
            <a:r>
              <a:rPr lang="en-US" sz="2400" dirty="0">
                <a:latin typeface="Book Antiqua" panose="02040602050305030304" pitchFamily="18" charset="0"/>
              </a:rPr>
              <a:t>and </a:t>
            </a:r>
            <a:r>
              <a:rPr lang="en-US" sz="2400" dirty="0"/>
              <a:t>7</a:t>
            </a:r>
            <a:r>
              <a:rPr lang="en-US" sz="2400" dirty="0" smtClean="0">
                <a:latin typeface="Book Antiqua" panose="02040602050305030304" pitchFamily="18" charset="0"/>
              </a:rPr>
              <a:t> </a:t>
            </a:r>
            <a:r>
              <a:rPr lang="en-US" sz="2400" dirty="0">
                <a:latin typeface="Book Antiqua" panose="02040602050305030304" pitchFamily="18" charset="0"/>
              </a:rPr>
              <a:t>customers go out. However, over a long period (even a day), the output cannot exceed input, because how can </a:t>
            </a:r>
            <a:r>
              <a:rPr lang="en-US" sz="2400" dirty="0" smtClean="0">
                <a:latin typeface="Book Antiqua" panose="02040602050305030304" pitchFamily="18" charset="0"/>
              </a:rPr>
              <a:t>that </a:t>
            </a:r>
            <a:r>
              <a:rPr lang="en-US" sz="2400" dirty="0">
                <a:latin typeface="Book Antiqua" panose="02040602050305030304" pitchFamily="18" charset="0"/>
              </a:rPr>
              <a:t>difference be generated</a:t>
            </a:r>
            <a:r>
              <a:rPr lang="en-US" sz="2400" dirty="0" smtClean="0">
                <a:latin typeface="Book Antiqua" panose="02040602050305030304" pitchFamily="18" charset="0"/>
              </a:rPr>
              <a:t>? </a:t>
            </a:r>
          </a:p>
          <a:p>
            <a:pPr>
              <a:spcBef>
                <a:spcPts val="0"/>
              </a:spcBef>
              <a:spcAft>
                <a:spcPts val="600"/>
              </a:spcAft>
            </a:pPr>
            <a:r>
              <a:rPr lang="en-US" sz="2400" dirty="0" smtClean="0">
                <a:solidFill>
                  <a:srgbClr val="C00000"/>
                </a:solidFill>
              </a:rPr>
              <a:t>On average, in 5 minutes, 5 customers enter </a:t>
            </a:r>
            <a:r>
              <a:rPr lang="en-US" sz="2400" dirty="0">
                <a:solidFill>
                  <a:srgbClr val="C00000"/>
                </a:solidFill>
              </a:rPr>
              <a:t>and </a:t>
            </a:r>
            <a:r>
              <a:rPr lang="en-US" sz="2400" dirty="0" smtClean="0">
                <a:solidFill>
                  <a:srgbClr val="C00000"/>
                </a:solidFill>
              </a:rPr>
              <a:t>5 </a:t>
            </a:r>
            <a:r>
              <a:rPr lang="en-US" sz="2400" dirty="0">
                <a:solidFill>
                  <a:srgbClr val="C00000"/>
                </a:solidFill>
              </a:rPr>
              <a:t>customers </a:t>
            </a:r>
            <a:r>
              <a:rPr lang="en-US" sz="2400" dirty="0" smtClean="0">
                <a:solidFill>
                  <a:srgbClr val="C00000"/>
                </a:solidFill>
              </a:rPr>
              <a:t>leave. </a:t>
            </a:r>
          </a:p>
        </p:txBody>
      </p:sp>
    </p:spTree>
    <p:extLst>
      <p:ext uri="{BB962C8B-B14F-4D97-AF65-F5344CB8AC3E}">
        <p14:creationId xmlns:p14="http://schemas.microsoft.com/office/powerpoint/2010/main" val="424576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88640"/>
            <a:ext cx="8497888" cy="863600"/>
          </a:xfrm>
        </p:spPr>
        <p:txBody>
          <a:bodyPr/>
          <a:lstStyle/>
          <a:p>
            <a:r>
              <a:rPr lang="en-US" dirty="0" smtClean="0"/>
              <a:t>K2b. </a:t>
            </a:r>
            <a:r>
              <a:rPr lang="en-US" dirty="0"/>
              <a:t>DNCBE- Time to Graduation</a:t>
            </a:r>
          </a:p>
        </p:txBody>
      </p:sp>
      <p:sp>
        <p:nvSpPr>
          <p:cNvPr id="3" name="Content Placeholder 2"/>
          <p:cNvSpPr>
            <a:spLocks noGrp="1"/>
          </p:cNvSpPr>
          <p:nvPr>
            <p:ph idx="1"/>
          </p:nvPr>
        </p:nvSpPr>
        <p:spPr>
          <a:xfrm>
            <a:off x="311505" y="1340768"/>
            <a:ext cx="8688987" cy="5517232"/>
          </a:xfrm>
        </p:spPr>
        <p:txBody>
          <a:bodyPr/>
          <a:lstStyle/>
          <a:p>
            <a:r>
              <a:rPr lang="en-US" sz="2400" dirty="0" smtClean="0">
                <a:latin typeface="Book Antiqua" panose="02040602050305030304" pitchFamily="18" charset="0"/>
              </a:rPr>
              <a:t>0.5T +T </a:t>
            </a:r>
            <a:r>
              <a:rPr lang="en-US" sz="2400" dirty="0">
                <a:latin typeface="Book Antiqua" panose="02040602050305030304" pitchFamily="18" charset="0"/>
              </a:rPr>
              <a:t>= 4.5 </a:t>
            </a:r>
          </a:p>
          <a:p>
            <a:r>
              <a:rPr lang="en-US" sz="2400" dirty="0">
                <a:latin typeface="Book Antiqua" panose="02040602050305030304" pitchFamily="18" charset="0"/>
              </a:rPr>
              <a:t>1.5T = 4.5 years </a:t>
            </a:r>
            <a:r>
              <a:rPr lang="en-US" sz="2400" dirty="0">
                <a:latin typeface="Book Antiqua" panose="02040602050305030304" pitchFamily="18" charset="0"/>
                <a:sym typeface="Wingdings" panose="05000000000000000000" pitchFamily="2" charset="2"/>
              </a:rPr>
              <a:t></a:t>
            </a:r>
            <a:r>
              <a:rPr lang="en-US" sz="2400" dirty="0">
                <a:latin typeface="Book Antiqua" panose="02040602050305030304" pitchFamily="18" charset="0"/>
              </a:rPr>
              <a:t> T = 3 years</a:t>
            </a:r>
          </a:p>
          <a:p>
            <a:r>
              <a:rPr lang="en-US" sz="2400" dirty="0">
                <a:latin typeface="Book Antiqua" panose="02040602050305030304" pitchFamily="18" charset="0"/>
              </a:rPr>
              <a:t>Time to graduation for a transfer student = 3 years</a:t>
            </a:r>
            <a:r>
              <a:rPr lang="en-US" sz="2400" dirty="0" smtClean="0">
                <a:latin typeface="Book Antiqua" panose="02040602050305030304" pitchFamily="18" charset="0"/>
              </a:rPr>
              <a:t>.</a:t>
            </a:r>
          </a:p>
          <a:p>
            <a:r>
              <a:rPr lang="en-US" sz="2400" dirty="0"/>
              <a:t>Time to graduation of for a freshman student = </a:t>
            </a:r>
          </a:p>
          <a:p>
            <a:r>
              <a:rPr lang="en-US" sz="2400" dirty="0" smtClean="0"/>
              <a:t>3(2) </a:t>
            </a:r>
            <a:r>
              <a:rPr lang="en-US" sz="2400" dirty="0"/>
              <a:t>= </a:t>
            </a:r>
            <a:r>
              <a:rPr lang="en-US" sz="2400" dirty="0" smtClean="0"/>
              <a:t>6 </a:t>
            </a:r>
            <a:r>
              <a:rPr lang="en-US" sz="2400" dirty="0"/>
              <a:t>years</a:t>
            </a:r>
            <a:r>
              <a:rPr lang="en-US" sz="2400" dirty="0" smtClean="0"/>
              <a:t>.</a:t>
            </a:r>
          </a:p>
          <a:p>
            <a:endParaRPr lang="en-US" sz="2400" dirty="0"/>
          </a:p>
          <a:p>
            <a:r>
              <a:rPr lang="en-US" sz="2400" dirty="0"/>
              <a:t>d</a:t>
            </a:r>
            <a:r>
              <a:rPr lang="en-US" sz="2400" dirty="0" smtClean="0"/>
              <a:t>) Sadly</a:t>
            </a:r>
            <a:r>
              <a:rPr lang="en-US" sz="2400" dirty="0"/>
              <a:t>, we have the additional information that there are 30% dropouts, where 15% are freshmen and 15% transfers. The average time that freshman dropouts spend in </a:t>
            </a:r>
            <a:r>
              <a:rPr lang="en-US" sz="2400" dirty="0" smtClean="0"/>
              <a:t>the B-School is </a:t>
            </a:r>
            <a:r>
              <a:rPr lang="en-US" sz="2400" dirty="0"/>
              <a:t>2 years. This time for transfer dropouts is 1 year. Given this new information, how long does it take FTFs to graduate? </a:t>
            </a:r>
            <a:r>
              <a:rPr lang="en-US" sz="2400" dirty="0" smtClean="0"/>
              <a:t>Time to graduation of FTF (first-time-freshman) is still twice of </a:t>
            </a:r>
            <a:r>
              <a:rPr lang="en-US" sz="2400" dirty="0"/>
              <a:t>FTT </a:t>
            </a:r>
            <a:r>
              <a:rPr lang="en-US" sz="2400"/>
              <a:t>(</a:t>
            </a:r>
            <a:r>
              <a:rPr lang="en-US" sz="2400" smtClean="0"/>
              <a:t>first-time-transfer). </a:t>
            </a:r>
            <a:endParaRPr lang="en-US" sz="2400" dirty="0"/>
          </a:p>
          <a:p>
            <a:endParaRPr lang="en-US" sz="2400" dirty="0"/>
          </a:p>
          <a:p>
            <a:endParaRPr lang="en-US" sz="2400" dirty="0"/>
          </a:p>
          <a:p>
            <a:endParaRPr lang="en-US" sz="2400" dirty="0">
              <a:latin typeface="Book Antiqua" panose="02040602050305030304" pitchFamily="18" charset="0"/>
            </a:endParaRPr>
          </a:p>
        </p:txBody>
      </p:sp>
    </p:spTree>
    <p:extLst>
      <p:ext uri="{BB962C8B-B14F-4D97-AF65-F5344CB8AC3E}">
        <p14:creationId xmlns:p14="http://schemas.microsoft.com/office/powerpoint/2010/main" val="141447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K2b. The B-School- </a:t>
            </a:r>
            <a:r>
              <a:rPr lang="en-US" dirty="0"/>
              <a:t>Time to Graduation</a:t>
            </a:r>
          </a:p>
        </p:txBody>
      </p:sp>
      <p:sp>
        <p:nvSpPr>
          <p:cNvPr id="3" name="Content Placeholder 2"/>
          <p:cNvSpPr>
            <a:spLocks noGrp="1"/>
          </p:cNvSpPr>
          <p:nvPr>
            <p:ph idx="1"/>
          </p:nvPr>
        </p:nvSpPr>
        <p:spPr>
          <a:xfrm>
            <a:off x="251520" y="1268760"/>
            <a:ext cx="8892480" cy="5472608"/>
          </a:xfrm>
        </p:spPr>
        <p:txBody>
          <a:bodyPr/>
          <a:lstStyle/>
          <a:p>
            <a:r>
              <a:rPr lang="en-US" sz="2400" dirty="0" smtClean="0">
                <a:latin typeface="Book Antiqua" panose="02040602050305030304" pitchFamily="18" charset="0"/>
              </a:rPr>
              <a:t>T</a:t>
            </a:r>
            <a:r>
              <a:rPr lang="en-US" sz="2400" dirty="0">
                <a:latin typeface="Book Antiqua" panose="02040602050305030304" pitchFamily="18" charset="0"/>
              </a:rPr>
              <a:t>: time to graduation for </a:t>
            </a:r>
            <a:r>
              <a:rPr lang="en-US" sz="2400" dirty="0" smtClean="0">
                <a:latin typeface="Book Antiqua" panose="02040602050305030304" pitchFamily="18" charset="0"/>
              </a:rPr>
              <a:t>FTTs @50%-1</a:t>
            </a:r>
            <a:r>
              <a:rPr lang="en-US" sz="2400" dirty="0" smtClean="0"/>
              <a:t>5</a:t>
            </a:r>
            <a:r>
              <a:rPr lang="en-US" sz="2400" dirty="0" smtClean="0">
                <a:latin typeface="Book Antiqua" panose="02040602050305030304" pitchFamily="18" charset="0"/>
              </a:rPr>
              <a:t>% </a:t>
            </a:r>
            <a:r>
              <a:rPr lang="en-US" sz="2400" dirty="0">
                <a:latin typeface="Book Antiqua" panose="02040602050305030304" pitchFamily="18" charset="0"/>
              </a:rPr>
              <a:t>= </a:t>
            </a:r>
            <a:r>
              <a:rPr lang="en-US" sz="2400" dirty="0" smtClean="0"/>
              <a:t>3</a:t>
            </a:r>
            <a:r>
              <a:rPr lang="en-US" sz="2400" dirty="0" smtClean="0">
                <a:latin typeface="Book Antiqua" panose="02040602050305030304" pitchFamily="18" charset="0"/>
              </a:rPr>
              <a:t>5</a:t>
            </a:r>
            <a:r>
              <a:rPr lang="en-US" sz="2400" dirty="0">
                <a:latin typeface="Book Antiqua" panose="02040602050305030304" pitchFamily="18" charset="0"/>
              </a:rPr>
              <a:t>%. </a:t>
            </a:r>
          </a:p>
          <a:p>
            <a:r>
              <a:rPr lang="en-US" sz="2400" dirty="0" smtClean="0">
                <a:latin typeface="Book Antiqua" panose="02040602050305030304" pitchFamily="18" charset="0"/>
              </a:rPr>
              <a:t>2T</a:t>
            </a:r>
            <a:r>
              <a:rPr lang="en-US" sz="2400" dirty="0">
                <a:latin typeface="Book Antiqua" panose="02040602050305030304" pitchFamily="18" charset="0"/>
              </a:rPr>
              <a:t>: time to graduation for </a:t>
            </a:r>
            <a:r>
              <a:rPr lang="en-US" sz="2400" dirty="0" smtClean="0">
                <a:latin typeface="Book Antiqua" panose="02040602050305030304" pitchFamily="18" charset="0"/>
              </a:rPr>
              <a:t>FTFs @50%-15% </a:t>
            </a:r>
            <a:r>
              <a:rPr lang="en-US" sz="2400" dirty="0">
                <a:latin typeface="Book Antiqua" panose="02040602050305030304" pitchFamily="18" charset="0"/>
              </a:rPr>
              <a:t>= </a:t>
            </a:r>
            <a:r>
              <a:rPr lang="en-US" sz="2400" dirty="0"/>
              <a:t>3</a:t>
            </a:r>
            <a:r>
              <a:rPr lang="en-US" sz="2400" dirty="0" smtClean="0"/>
              <a:t>5</a:t>
            </a:r>
            <a:r>
              <a:rPr lang="en-US" sz="2400" dirty="0" smtClean="0">
                <a:latin typeface="Book Antiqua" panose="02040602050305030304" pitchFamily="18" charset="0"/>
              </a:rPr>
              <a:t>%.</a:t>
            </a:r>
            <a:endParaRPr lang="en-US" sz="2400" dirty="0">
              <a:latin typeface="Book Antiqua" panose="02040602050305030304" pitchFamily="18" charset="0"/>
            </a:endParaRPr>
          </a:p>
          <a:p>
            <a:r>
              <a:rPr lang="en-US" sz="2400" dirty="0" smtClean="0">
                <a:latin typeface="Book Antiqua" panose="02040602050305030304" pitchFamily="18" charset="0"/>
              </a:rPr>
              <a:t>2 years: </a:t>
            </a:r>
            <a:r>
              <a:rPr lang="en-US" sz="2400" dirty="0">
                <a:latin typeface="Book Antiqua" panose="02040602050305030304" pitchFamily="18" charset="0"/>
              </a:rPr>
              <a:t>Time to drop-out for a </a:t>
            </a:r>
            <a:r>
              <a:rPr lang="en-US" sz="2400" dirty="0" smtClean="0">
                <a:latin typeface="Book Antiqua" panose="02040602050305030304" pitchFamily="18" charset="0"/>
              </a:rPr>
              <a:t>freshman@15%</a:t>
            </a:r>
            <a:endParaRPr lang="en-US" sz="2400" dirty="0">
              <a:latin typeface="Book Antiqua" panose="02040602050305030304" pitchFamily="18" charset="0"/>
            </a:endParaRPr>
          </a:p>
          <a:p>
            <a:r>
              <a:rPr lang="en-US" sz="2400" dirty="0" smtClean="0">
                <a:latin typeface="Book Antiqua" panose="02040602050305030304" pitchFamily="18" charset="0"/>
              </a:rPr>
              <a:t>1 year: </a:t>
            </a:r>
            <a:r>
              <a:rPr lang="en-US" sz="2400" dirty="0">
                <a:latin typeface="Book Antiqua" panose="02040602050305030304" pitchFamily="18" charset="0"/>
              </a:rPr>
              <a:t>Time to drop-out for a </a:t>
            </a:r>
            <a:r>
              <a:rPr lang="en-US" sz="2400" dirty="0" smtClean="0">
                <a:latin typeface="Book Antiqua" panose="02040602050305030304" pitchFamily="18" charset="0"/>
              </a:rPr>
              <a:t>transfer@15</a:t>
            </a:r>
            <a:r>
              <a:rPr lang="en-US" sz="2400" dirty="0">
                <a:latin typeface="Book Antiqua" panose="02040602050305030304" pitchFamily="18" charset="0"/>
              </a:rPr>
              <a:t>% </a:t>
            </a:r>
          </a:p>
          <a:p>
            <a:r>
              <a:rPr lang="en-US" sz="2400" dirty="0" smtClean="0">
                <a:latin typeface="Book Antiqua" panose="02040602050305030304" pitchFamily="18" charset="0"/>
              </a:rPr>
              <a:t>0.15(1)+0.15(2)+0.35T+0.35(2T</a:t>
            </a:r>
            <a:r>
              <a:rPr lang="en-US" sz="2400" dirty="0">
                <a:latin typeface="Book Antiqua" panose="02040602050305030304" pitchFamily="18" charset="0"/>
              </a:rPr>
              <a:t>)=4.5</a:t>
            </a:r>
          </a:p>
          <a:p>
            <a:r>
              <a:rPr lang="en-US" sz="2400" dirty="0" smtClean="0">
                <a:latin typeface="Book Antiqua" panose="02040602050305030304" pitchFamily="18" charset="0"/>
              </a:rPr>
              <a:t>0.15+0.3+0.35T+0.70T=4.5</a:t>
            </a:r>
            <a:endParaRPr lang="en-US" sz="2400" dirty="0">
              <a:latin typeface="Book Antiqua" panose="02040602050305030304" pitchFamily="18" charset="0"/>
            </a:endParaRPr>
          </a:p>
          <a:p>
            <a:r>
              <a:rPr lang="en-US" sz="2400" dirty="0" smtClean="0">
                <a:latin typeface="Book Antiqua" panose="02040602050305030304" pitchFamily="18" charset="0"/>
              </a:rPr>
              <a:t>1.05T=4.5-0.45 </a:t>
            </a:r>
            <a:r>
              <a:rPr lang="en-US" sz="2400" dirty="0">
                <a:latin typeface="Book Antiqua" panose="02040602050305030304" pitchFamily="18" charset="0"/>
              </a:rPr>
              <a:t>=</a:t>
            </a:r>
            <a:r>
              <a:rPr lang="en-US" sz="2400" dirty="0" smtClean="0">
                <a:latin typeface="Book Antiqua" panose="02040602050305030304" pitchFamily="18" charset="0"/>
              </a:rPr>
              <a:t>4.05</a:t>
            </a:r>
            <a:endParaRPr lang="en-US" sz="2400" dirty="0">
              <a:latin typeface="Book Antiqua" panose="02040602050305030304" pitchFamily="18" charset="0"/>
            </a:endParaRPr>
          </a:p>
          <a:p>
            <a:r>
              <a:rPr lang="en-US" sz="2400" dirty="0" smtClean="0">
                <a:latin typeface="Book Antiqua" panose="02040602050305030304" pitchFamily="18" charset="0"/>
              </a:rPr>
              <a:t>T=3.857</a:t>
            </a:r>
            <a:endParaRPr lang="en-US" sz="2400" dirty="0">
              <a:latin typeface="Book Antiqua" panose="02040602050305030304" pitchFamily="18" charset="0"/>
            </a:endParaRPr>
          </a:p>
          <a:p>
            <a:r>
              <a:rPr lang="en-US" sz="2400" dirty="0" smtClean="0">
                <a:latin typeface="Book Antiqua" panose="02040602050305030304" pitchFamily="18" charset="0"/>
              </a:rPr>
              <a:t>Time </a:t>
            </a:r>
            <a:r>
              <a:rPr lang="en-US" sz="2400" dirty="0">
                <a:latin typeface="Book Antiqua" panose="02040602050305030304" pitchFamily="18" charset="0"/>
              </a:rPr>
              <a:t>to graduation for freshman student = </a:t>
            </a:r>
            <a:r>
              <a:rPr lang="en-US" sz="2400" dirty="0" smtClean="0">
                <a:latin typeface="Book Antiqua" panose="02040602050305030304" pitchFamily="18" charset="0"/>
              </a:rPr>
              <a:t>2(3.857) </a:t>
            </a:r>
          </a:p>
          <a:p>
            <a:r>
              <a:rPr lang="en-US" sz="2400" dirty="0" smtClean="0">
                <a:latin typeface="Book Antiqua" panose="02040602050305030304" pitchFamily="18" charset="0"/>
              </a:rPr>
              <a:t>Time </a:t>
            </a:r>
            <a:r>
              <a:rPr lang="en-US" sz="2400" dirty="0">
                <a:latin typeface="Book Antiqua" panose="02040602050305030304" pitchFamily="18" charset="0"/>
              </a:rPr>
              <a:t>to graduation for freshman student </a:t>
            </a:r>
            <a:r>
              <a:rPr lang="en-US" sz="2400" dirty="0"/>
              <a:t>≈ 7.7 years</a:t>
            </a:r>
          </a:p>
        </p:txBody>
      </p:sp>
    </p:spTree>
    <p:extLst>
      <p:ext uri="{BB962C8B-B14F-4D97-AF65-F5344CB8AC3E}">
        <p14:creationId xmlns:p14="http://schemas.microsoft.com/office/powerpoint/2010/main" val="407151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15516" y="152400"/>
            <a:ext cx="8748972" cy="936340"/>
          </a:xfrm>
        </p:spPr>
        <p:txBody>
          <a:bodyPr/>
          <a:lstStyle/>
          <a:p>
            <a:r>
              <a:rPr lang="en-US" sz="3200" dirty="0" smtClean="0"/>
              <a:t>K3. Cold Beverage</a:t>
            </a:r>
          </a:p>
        </p:txBody>
      </p:sp>
      <p:sp>
        <p:nvSpPr>
          <p:cNvPr id="2051" name="Content Placeholder 2"/>
          <p:cNvSpPr>
            <a:spLocks noGrp="1"/>
          </p:cNvSpPr>
          <p:nvPr>
            <p:ph idx="1"/>
          </p:nvPr>
        </p:nvSpPr>
        <p:spPr>
          <a:xfrm>
            <a:off x="215516" y="1232756"/>
            <a:ext cx="8928484" cy="5625244"/>
          </a:xfrm>
        </p:spPr>
        <p:txBody>
          <a:bodyPr/>
          <a:lstStyle/>
          <a:p>
            <a:pPr marL="0" indent="0">
              <a:defRPr/>
            </a:pPr>
            <a:r>
              <a:rPr lang="en-US" sz="2200" dirty="0" smtClean="0">
                <a:latin typeface="Book Antiqua" pitchFamily="18" charset="0"/>
              </a:rPr>
              <a:t>A recent CSUN graduate has opened up a cold beverage stand “CSUN-Stop” in Venice Beach. She takes life easy, and does a lot of surfing. It sounds crazy, but she only opens her store for 4 hours a day. She observes that, on average, there are </a:t>
            </a:r>
            <a:r>
              <a:rPr lang="en-US" sz="2200" dirty="0" smtClean="0">
                <a:solidFill>
                  <a:srgbClr val="C00000"/>
                </a:solidFill>
                <a:latin typeface="Book Antiqua" pitchFamily="18" charset="0"/>
              </a:rPr>
              <a:t>120 customers</a:t>
            </a:r>
            <a:r>
              <a:rPr lang="en-US" sz="2200" dirty="0" smtClean="0">
                <a:latin typeface="Book Antiqua" pitchFamily="18" charset="0"/>
              </a:rPr>
              <a:t> visiting the stand every </a:t>
            </a:r>
            <a:r>
              <a:rPr lang="en-US" sz="2200" dirty="0" smtClean="0">
                <a:solidFill>
                  <a:srgbClr val="C00000"/>
                </a:solidFill>
                <a:latin typeface="Book Antiqua" pitchFamily="18" charset="0"/>
              </a:rPr>
              <a:t>day</a:t>
            </a:r>
            <a:r>
              <a:rPr lang="en-US" sz="2200" dirty="0" smtClean="0">
                <a:latin typeface="Book Antiqua" pitchFamily="18" charset="0"/>
              </a:rPr>
              <a:t>. She also observes that on average a customer stays about </a:t>
            </a:r>
            <a:r>
              <a:rPr lang="en-US" sz="2200" dirty="0" smtClean="0">
                <a:solidFill>
                  <a:srgbClr val="C00000"/>
                </a:solidFill>
                <a:latin typeface="Book Antiqua" pitchFamily="18" charset="0"/>
              </a:rPr>
              <a:t>6 minutes </a:t>
            </a:r>
            <a:r>
              <a:rPr lang="en-US" sz="2200" dirty="0" smtClean="0">
                <a:latin typeface="Book Antiqua" pitchFamily="18" charset="0"/>
              </a:rPr>
              <a:t>at the stand.</a:t>
            </a:r>
          </a:p>
          <a:p>
            <a:pPr>
              <a:defRPr/>
            </a:pPr>
            <a:r>
              <a:rPr lang="en-US" sz="2200" dirty="0" smtClean="0">
                <a:latin typeface="Book Antiqua" pitchFamily="18" charset="0"/>
              </a:rPr>
              <a:t>The solution to this problem is recorded at</a:t>
            </a:r>
          </a:p>
          <a:p>
            <a:pPr>
              <a:defRPr/>
            </a:pPr>
            <a:r>
              <a:rPr lang="en-US" sz="2200" dirty="0">
                <a:latin typeface="Book Antiqua" pitchFamily="18" charset="0"/>
                <a:hlinkClick r:id="rId2"/>
              </a:rPr>
              <a:t>https://</a:t>
            </a:r>
            <a:r>
              <a:rPr lang="en-US" sz="2200" dirty="0" smtClean="0">
                <a:latin typeface="Book Antiqua" pitchFamily="18" charset="0"/>
                <a:hlinkClick r:id="rId2"/>
              </a:rPr>
              <a:t>youtu.be/QjS_K1zcmw0</a:t>
            </a:r>
            <a:endParaRPr lang="en-US" sz="2200" dirty="0" smtClean="0">
              <a:latin typeface="Book Antiqua" pitchFamily="18" charset="0"/>
            </a:endParaRPr>
          </a:p>
          <a:p>
            <a:pPr>
              <a:defRPr/>
            </a:pPr>
            <a:endParaRPr lang="en-US" sz="2200" dirty="0" smtClean="0">
              <a:latin typeface="Book Antiqua" pitchFamily="18" charset="0"/>
            </a:endParaRPr>
          </a:p>
          <a:p>
            <a:pPr>
              <a:defRPr/>
            </a:pPr>
            <a:r>
              <a:rPr lang="en-US" sz="2200" dirty="0" smtClean="0">
                <a:latin typeface="Book Antiqua" pitchFamily="18" charset="0"/>
              </a:rPr>
              <a:t>a) How many customers on average are waiting at “CSUN-Stop”?</a:t>
            </a:r>
          </a:p>
          <a:p>
            <a:pPr>
              <a:defRPr/>
            </a:pPr>
            <a:r>
              <a:rPr lang="en-US" sz="2200" dirty="0" smtClean="0">
                <a:latin typeface="Book Antiqua" pitchFamily="18" charset="0"/>
              </a:rPr>
              <a:t>	R = 120 in 4 hours </a:t>
            </a:r>
            <a:r>
              <a:rPr lang="en-US" sz="2200" dirty="0" smtClean="0">
                <a:latin typeface="Book Antiqua" pitchFamily="18" charset="0"/>
                <a:sym typeface="Wingdings" pitchFamily="2" charset="2"/>
              </a:rPr>
              <a:t> R = 120/4 = 30 per hour</a:t>
            </a:r>
          </a:p>
          <a:p>
            <a:pPr>
              <a:defRPr/>
            </a:pPr>
            <a:r>
              <a:rPr lang="en-US" sz="2200" dirty="0" smtClean="0">
                <a:latin typeface="Book Antiqua" pitchFamily="18" charset="0"/>
                <a:sym typeface="Wingdings" pitchFamily="2" charset="2"/>
              </a:rPr>
              <a:t>	R = 30/60 = 0.5 per minute</a:t>
            </a:r>
          </a:p>
          <a:p>
            <a:pPr>
              <a:defRPr/>
            </a:pPr>
            <a:r>
              <a:rPr lang="en-US" sz="2200" dirty="0" smtClean="0">
                <a:latin typeface="Book Antiqua" pitchFamily="18" charset="0"/>
                <a:sym typeface="Wingdings" pitchFamily="2" charset="2"/>
              </a:rPr>
              <a:t>	T = 6 minutes</a:t>
            </a:r>
          </a:p>
          <a:p>
            <a:pPr>
              <a:defRPr/>
            </a:pPr>
            <a:r>
              <a:rPr lang="en-US" sz="2200" dirty="0" smtClean="0">
                <a:latin typeface="Book Antiqua" pitchFamily="18" charset="0"/>
                <a:sym typeface="Wingdings" pitchFamily="2" charset="2"/>
              </a:rPr>
              <a:t>	RT = I   I = 0.5(6) = 3 customers are waiting</a:t>
            </a:r>
            <a:endParaRPr lang="en-US" sz="2200" b="1" dirty="0" smtClean="0">
              <a:latin typeface="Book Antiqua" pitchFamily="18" charset="0"/>
            </a:endParaRPr>
          </a:p>
          <a:p>
            <a:pPr>
              <a:defRPr/>
            </a:pPr>
            <a:endParaRPr lang="en-US" sz="2400" dirty="0" smtClean="0"/>
          </a:p>
          <a:p>
            <a:pPr>
              <a:buFont typeface="Wingdings" pitchFamily="1" charset="2"/>
              <a:buNone/>
              <a:defRPr/>
            </a:pPr>
            <a:endParaRPr lang="en-US" sz="2400" dirty="0" smtClean="0"/>
          </a:p>
        </p:txBody>
      </p:sp>
      <p:pic>
        <p:nvPicPr>
          <p:cNvPr id="4" name="Picture 3"/>
          <p:cNvPicPr>
            <a:picLocks noChangeAspect="1"/>
          </p:cNvPicPr>
          <p:nvPr/>
        </p:nvPicPr>
        <p:blipFill>
          <a:blip r:embed="rId3"/>
          <a:stretch>
            <a:fillRect/>
          </a:stretch>
        </p:blipFill>
        <p:spPr>
          <a:xfrm>
            <a:off x="4680012" y="3717032"/>
            <a:ext cx="1114073" cy="696295"/>
          </a:xfrm>
          <a:prstGeom prst="rect">
            <a:avLst/>
          </a:prstGeom>
        </p:spPr>
      </p:pic>
    </p:spTree>
    <p:extLst>
      <p:ext uri="{BB962C8B-B14F-4D97-AF65-F5344CB8AC3E}">
        <p14:creationId xmlns:p14="http://schemas.microsoft.com/office/powerpoint/2010/main" val="147797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ssolve">
                                      <p:cBhvr>
                                        <p:cTn id="7" dur="5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dissolve">
                                      <p:cBhvr>
                                        <p:cTn id="12" dur="5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dissolve">
                                      <p:cBhvr>
                                        <p:cTn id="17" dur="500"/>
                                        <p:tgtEl>
                                          <p:spTgt spid="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1">
                                            <p:txEl>
                                              <p:pRg st="4" end="4"/>
                                            </p:txEl>
                                          </p:spTgt>
                                        </p:tgtEl>
                                        <p:attrNameLst>
                                          <p:attrName>style.visibility</p:attrName>
                                        </p:attrNameLst>
                                      </p:cBhvr>
                                      <p:to>
                                        <p:strVal val="visible"/>
                                      </p:to>
                                    </p:set>
                                    <p:animEffect transition="in" filter="dissolve">
                                      <p:cBhvr>
                                        <p:cTn id="22" dur="500"/>
                                        <p:tgtEl>
                                          <p:spTgt spid="20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animEffect transition="in" filter="dissolve">
                                      <p:cBhvr>
                                        <p:cTn id="27" dur="500"/>
                                        <p:tgtEl>
                                          <p:spTgt spid="20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051">
                                            <p:txEl>
                                              <p:pRg st="6" end="6"/>
                                            </p:txEl>
                                          </p:spTgt>
                                        </p:tgtEl>
                                        <p:attrNameLst>
                                          <p:attrName>style.visibility</p:attrName>
                                        </p:attrNameLst>
                                      </p:cBhvr>
                                      <p:to>
                                        <p:strVal val="visible"/>
                                      </p:to>
                                    </p:set>
                                    <p:animEffect transition="in" filter="dissolve">
                                      <p:cBhvr>
                                        <p:cTn id="32" dur="500"/>
                                        <p:tgtEl>
                                          <p:spTgt spid="205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051">
                                            <p:txEl>
                                              <p:pRg st="7" end="7"/>
                                            </p:txEl>
                                          </p:spTgt>
                                        </p:tgtEl>
                                        <p:attrNameLst>
                                          <p:attrName>style.visibility</p:attrName>
                                        </p:attrNameLst>
                                      </p:cBhvr>
                                      <p:to>
                                        <p:strVal val="visible"/>
                                      </p:to>
                                    </p:set>
                                    <p:animEffect transition="in" filter="dissolve">
                                      <p:cBhvr>
                                        <p:cTn id="37" dur="500"/>
                                        <p:tgtEl>
                                          <p:spTgt spid="205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051">
                                            <p:txEl>
                                              <p:pRg st="8" end="8"/>
                                            </p:txEl>
                                          </p:spTgt>
                                        </p:tgtEl>
                                        <p:attrNameLst>
                                          <p:attrName>style.visibility</p:attrName>
                                        </p:attrNameLst>
                                      </p:cBhvr>
                                      <p:to>
                                        <p:strVal val="visible"/>
                                      </p:to>
                                    </p:set>
                                    <p:animEffect transition="in" filter="dissolve">
                                      <p:cBhvr>
                                        <p:cTn id="42" dur="500"/>
                                        <p:tgtEl>
                                          <p:spTgt spid="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15516" y="152400"/>
            <a:ext cx="8748972" cy="936340"/>
          </a:xfrm>
        </p:spPr>
        <p:txBody>
          <a:bodyPr/>
          <a:lstStyle/>
          <a:p>
            <a:r>
              <a:rPr lang="en-US" sz="3200" dirty="0" smtClean="0"/>
              <a:t>K3. </a:t>
            </a:r>
            <a:r>
              <a:rPr lang="en-US" sz="3200" dirty="0"/>
              <a:t>Cold Beverage</a:t>
            </a:r>
            <a:endParaRPr lang="en-US" sz="3200" dirty="0" smtClean="0"/>
          </a:p>
        </p:txBody>
      </p:sp>
      <p:sp>
        <p:nvSpPr>
          <p:cNvPr id="2051" name="Content Placeholder 2"/>
          <p:cNvSpPr>
            <a:spLocks noGrp="1"/>
          </p:cNvSpPr>
          <p:nvPr>
            <p:ph idx="1"/>
          </p:nvPr>
        </p:nvSpPr>
        <p:spPr/>
        <p:txBody>
          <a:bodyPr/>
          <a:lstStyle/>
          <a:p>
            <a:pPr marL="0" indent="0">
              <a:defRPr/>
            </a:pPr>
            <a:r>
              <a:rPr lang="en-US" sz="2400" dirty="0" smtClean="0">
                <a:latin typeface="Book Antiqua" pitchFamily="18" charset="0"/>
              </a:rPr>
              <a:t>She is thinking about running a marketing campaign to boost the number of customers per day. She expects that the number of customers will increase to </a:t>
            </a:r>
            <a:r>
              <a:rPr lang="en-US" sz="2400" dirty="0" smtClean="0">
                <a:solidFill>
                  <a:srgbClr val="C00000"/>
                </a:solidFill>
                <a:latin typeface="Book Antiqua" pitchFamily="18" charset="0"/>
              </a:rPr>
              <a:t>240 per day </a:t>
            </a:r>
            <a:r>
              <a:rPr lang="en-US" sz="2400" dirty="0" smtClean="0">
                <a:latin typeface="Book Antiqua" pitchFamily="18" charset="0"/>
              </a:rPr>
              <a:t>after the campaign. She wants to keep the line short at the stand and hopes to have only </a:t>
            </a:r>
            <a:r>
              <a:rPr lang="en-US" sz="2400" dirty="0" smtClean="0">
                <a:solidFill>
                  <a:srgbClr val="C00000"/>
                </a:solidFill>
                <a:latin typeface="Book Antiqua" pitchFamily="18" charset="0"/>
              </a:rPr>
              <a:t>2 people waiting </a:t>
            </a:r>
            <a:r>
              <a:rPr lang="en-US" sz="2400" dirty="0" smtClean="0">
                <a:latin typeface="Book Antiqua" pitchFamily="18" charset="0"/>
              </a:rPr>
              <a:t>on the average. Thus, she decides to hire an assistant. </a:t>
            </a:r>
          </a:p>
          <a:p>
            <a:pPr>
              <a:defRPr/>
            </a:pPr>
            <a:r>
              <a:rPr lang="en-US" sz="2400" dirty="0" smtClean="0">
                <a:latin typeface="Book Antiqua" pitchFamily="18" charset="0"/>
              </a:rPr>
              <a:t>b) What is the average time a customer will wait in the system after all these changes?</a:t>
            </a:r>
          </a:p>
          <a:p>
            <a:pPr>
              <a:defRPr/>
            </a:pPr>
            <a:r>
              <a:rPr lang="en-US" sz="2400" dirty="0" smtClean="0">
                <a:latin typeface="Book Antiqua" pitchFamily="18" charset="0"/>
              </a:rPr>
              <a:t>	R = 240/(4hrs*60min) = 1 person/minute</a:t>
            </a:r>
          </a:p>
          <a:p>
            <a:pPr>
              <a:defRPr/>
            </a:pPr>
            <a:r>
              <a:rPr lang="en-US" sz="2400" dirty="0" smtClean="0">
                <a:latin typeface="Book Antiqua" pitchFamily="18" charset="0"/>
              </a:rPr>
              <a:t>	I = 2</a:t>
            </a:r>
          </a:p>
          <a:p>
            <a:pPr>
              <a:defRPr/>
            </a:pPr>
            <a:r>
              <a:rPr lang="en-US" sz="2400" dirty="0" smtClean="0">
                <a:latin typeface="Book Antiqua" pitchFamily="18" charset="0"/>
              </a:rPr>
              <a:t>	Average time a customer will wait: </a:t>
            </a:r>
          </a:p>
          <a:p>
            <a:pPr>
              <a:defRPr/>
            </a:pPr>
            <a:r>
              <a:rPr lang="en-US" sz="2400" dirty="0" smtClean="0">
                <a:latin typeface="Book Antiqua" pitchFamily="18" charset="0"/>
              </a:rPr>
              <a:t>	T = I/R = 2/1 = </a:t>
            </a:r>
            <a:r>
              <a:rPr lang="en-US" sz="2400" b="1" dirty="0" smtClean="0">
                <a:latin typeface="Book Antiqua" pitchFamily="18" charset="0"/>
              </a:rPr>
              <a:t>2 minutes </a:t>
            </a:r>
          </a:p>
          <a:p>
            <a:pPr>
              <a:defRPr/>
            </a:pPr>
            <a:endParaRPr lang="en-US" sz="2400" dirty="0" smtClean="0"/>
          </a:p>
          <a:p>
            <a:pPr>
              <a:buFont typeface="Wingdings" pitchFamily="1" charset="2"/>
              <a:buNone/>
              <a:defRPr/>
            </a:pPr>
            <a:endParaRPr lang="en-US" sz="2400" dirty="0" smtClean="0"/>
          </a:p>
        </p:txBody>
      </p:sp>
    </p:spTree>
    <p:extLst>
      <p:ext uri="{BB962C8B-B14F-4D97-AF65-F5344CB8AC3E}">
        <p14:creationId xmlns:p14="http://schemas.microsoft.com/office/powerpoint/2010/main" val="291014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ssolve">
                                      <p:cBhvr>
                                        <p:cTn id="7" dur="5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dissolve">
                                      <p:cBhvr>
                                        <p:cTn id="12" dur="5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dissolve">
                                      <p:cBhvr>
                                        <p:cTn id="17" dur="500"/>
                                        <p:tgtEl>
                                          <p:spTgt spid="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1">
                                            <p:txEl>
                                              <p:pRg st="3" end="3"/>
                                            </p:txEl>
                                          </p:spTgt>
                                        </p:tgtEl>
                                        <p:attrNameLst>
                                          <p:attrName>style.visibility</p:attrName>
                                        </p:attrNameLst>
                                      </p:cBhvr>
                                      <p:to>
                                        <p:strVal val="visible"/>
                                      </p:to>
                                    </p:set>
                                    <p:animEffect transition="in" filter="dissolve">
                                      <p:cBhvr>
                                        <p:cTn id="22" dur="500"/>
                                        <p:tgtEl>
                                          <p:spTgt spid="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51">
                                            <p:txEl>
                                              <p:pRg st="4" end="4"/>
                                            </p:txEl>
                                          </p:spTgt>
                                        </p:tgtEl>
                                        <p:attrNameLst>
                                          <p:attrName>style.visibility</p:attrName>
                                        </p:attrNameLst>
                                      </p:cBhvr>
                                      <p:to>
                                        <p:strVal val="visible"/>
                                      </p:to>
                                    </p:set>
                                    <p:animEffect transition="in" filter="dissolve">
                                      <p:cBhvr>
                                        <p:cTn id="27" dur="500"/>
                                        <p:tgtEl>
                                          <p:spTgt spid="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051">
                                            <p:txEl>
                                              <p:pRg st="5" end="5"/>
                                            </p:txEl>
                                          </p:spTgt>
                                        </p:tgtEl>
                                        <p:attrNameLst>
                                          <p:attrName>style.visibility</p:attrName>
                                        </p:attrNameLst>
                                      </p:cBhvr>
                                      <p:to>
                                        <p:strVal val="visible"/>
                                      </p:to>
                                    </p:set>
                                    <p:animEffect transition="in" filter="dissolve">
                                      <p:cBhvr>
                                        <p:cTn id="32" dur="500"/>
                                        <p:tgtEl>
                                          <p:spTgt spid="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15516" y="152400"/>
            <a:ext cx="8784976" cy="936340"/>
          </a:xfrm>
        </p:spPr>
        <p:txBody>
          <a:bodyPr/>
          <a:lstStyle/>
          <a:p>
            <a:r>
              <a:rPr lang="en-US" sz="3200" dirty="0" smtClean="0"/>
              <a:t>K3. </a:t>
            </a:r>
            <a:r>
              <a:rPr lang="en-US" sz="3200" dirty="0"/>
              <a:t>Cold Beverage</a:t>
            </a:r>
            <a:endParaRPr lang="en-US" sz="3200" dirty="0" smtClean="0"/>
          </a:p>
        </p:txBody>
      </p:sp>
      <p:sp>
        <p:nvSpPr>
          <p:cNvPr id="2051" name="Content Placeholder 2"/>
          <p:cNvSpPr>
            <a:spLocks noGrp="1"/>
          </p:cNvSpPr>
          <p:nvPr>
            <p:ph idx="1"/>
          </p:nvPr>
        </p:nvSpPr>
        <p:spPr/>
        <p:txBody>
          <a:bodyPr/>
          <a:lstStyle/>
          <a:p>
            <a:pPr marL="0" indent="0">
              <a:defRPr/>
            </a:pPr>
            <a:r>
              <a:rPr lang="en-US" sz="2400" dirty="0" smtClean="0">
                <a:latin typeface="Book Antiqua" pitchFamily="18" charset="0"/>
              </a:rPr>
              <a:t>The business got a lot better after the marketing campaign and she ended up having about </a:t>
            </a:r>
            <a:r>
              <a:rPr lang="en-US" sz="2400" dirty="0" smtClean="0">
                <a:solidFill>
                  <a:srgbClr val="C00000"/>
                </a:solidFill>
                <a:latin typeface="Book Antiqua" pitchFamily="18" charset="0"/>
              </a:rPr>
              <a:t>360 customers </a:t>
            </a:r>
            <a:r>
              <a:rPr lang="en-US" sz="2400" dirty="0" smtClean="0">
                <a:latin typeface="Book Antiqua" pitchFamily="18" charset="0"/>
              </a:rPr>
              <a:t>visiting the stand every day. So, she decided to change the processes. She is now taking the orders and her assistant is filling the orders. They observe that there are about 2 people at the ordering station of the stand and 1 person at the filling station. </a:t>
            </a:r>
          </a:p>
          <a:p>
            <a:pPr>
              <a:defRPr/>
            </a:pPr>
            <a:endParaRPr lang="en-US" sz="2400" dirty="0" smtClean="0"/>
          </a:p>
          <a:p>
            <a:pPr>
              <a:defRPr/>
            </a:pPr>
            <a:endParaRPr lang="en-US" sz="2400" dirty="0" smtClean="0"/>
          </a:p>
          <a:p>
            <a:pPr>
              <a:defRPr/>
            </a:pPr>
            <a:r>
              <a:rPr lang="en-US" sz="2400" dirty="0" smtClean="0">
                <a:latin typeface="Book Antiqua" pitchFamily="18" charset="0"/>
              </a:rPr>
              <a:t>c) How long does a customer stay at the stand?</a:t>
            </a:r>
          </a:p>
          <a:p>
            <a:pPr>
              <a:defRPr/>
            </a:pPr>
            <a:r>
              <a:rPr lang="en-US" sz="2400" dirty="0" smtClean="0">
                <a:latin typeface="Book Antiqua" pitchFamily="18" charset="0"/>
              </a:rPr>
              <a:t>	R = 360/4 hours = 1.5 people/minute</a:t>
            </a:r>
          </a:p>
          <a:p>
            <a:pPr>
              <a:defRPr/>
            </a:pPr>
            <a:r>
              <a:rPr lang="en-US" sz="2400" dirty="0" smtClean="0">
                <a:latin typeface="Book Antiqua" pitchFamily="18" charset="0"/>
              </a:rPr>
              <a:t>	I = 2 (ordering station) and 1 (filling station) = 3</a:t>
            </a:r>
          </a:p>
          <a:p>
            <a:pPr>
              <a:defRPr/>
            </a:pPr>
            <a:r>
              <a:rPr lang="en-US" sz="2400" dirty="0" smtClean="0">
                <a:latin typeface="Book Antiqua" pitchFamily="18" charset="0"/>
              </a:rPr>
              <a:t>	RT = I </a:t>
            </a:r>
            <a:r>
              <a:rPr lang="en-US" sz="2400" dirty="0" smtClean="0">
                <a:latin typeface="Book Antiqua" pitchFamily="18" charset="0"/>
                <a:sym typeface="Wingdings" pitchFamily="2" charset="2"/>
              </a:rPr>
              <a:t> 1.5T = 3  T = </a:t>
            </a:r>
            <a:r>
              <a:rPr lang="en-US" sz="2400" dirty="0" smtClean="0">
                <a:latin typeface="Book Antiqua" pitchFamily="18" charset="0"/>
              </a:rPr>
              <a:t> </a:t>
            </a:r>
            <a:r>
              <a:rPr lang="en-US" sz="2400" b="1" dirty="0" smtClean="0">
                <a:latin typeface="Book Antiqua" pitchFamily="18" charset="0"/>
              </a:rPr>
              <a:t>2 minutes </a:t>
            </a:r>
          </a:p>
          <a:p>
            <a:pPr>
              <a:defRPr/>
            </a:pPr>
            <a:endParaRPr lang="en-US" sz="2400" dirty="0" smtClean="0"/>
          </a:p>
          <a:p>
            <a:pPr>
              <a:buFont typeface="Wingdings" pitchFamily="1" charset="2"/>
              <a:buNone/>
              <a:defRPr/>
            </a:pPr>
            <a:endParaRPr lang="en-US" sz="2400" dirty="0" smtClean="0"/>
          </a:p>
        </p:txBody>
      </p:sp>
      <p:sp>
        <p:nvSpPr>
          <p:cNvPr id="9220" name="TextBox 4"/>
          <p:cNvSpPr txBox="1">
            <a:spLocks noChangeArrowheads="1"/>
          </p:cNvSpPr>
          <p:nvPr/>
        </p:nvSpPr>
        <p:spPr bwMode="auto">
          <a:xfrm>
            <a:off x="1752600" y="3886200"/>
            <a:ext cx="1143000" cy="369888"/>
          </a:xfrm>
          <a:prstGeom prst="rect">
            <a:avLst/>
          </a:prstGeom>
          <a:noFill/>
          <a:ln w="9525">
            <a:noFill/>
            <a:miter lim="800000"/>
            <a:headEnd/>
            <a:tailEnd/>
          </a:ln>
        </p:spPr>
        <p:txBody>
          <a:bodyPr>
            <a:spAutoFit/>
          </a:bodyPr>
          <a:lstStyle/>
          <a:p>
            <a:r>
              <a:rPr lang="en-US" b="1" dirty="0">
                <a:solidFill>
                  <a:srgbClr val="C00000"/>
                </a:solidFill>
                <a:latin typeface="Book Antiqua" pitchFamily="18" charset="0"/>
              </a:rPr>
              <a:t>360/4hrs</a:t>
            </a:r>
          </a:p>
        </p:txBody>
      </p:sp>
      <p:sp>
        <p:nvSpPr>
          <p:cNvPr id="9221" name="Rectangle 3"/>
          <p:cNvSpPr>
            <a:spLocks noChangeArrowheads="1"/>
          </p:cNvSpPr>
          <p:nvPr/>
        </p:nvSpPr>
        <p:spPr bwMode="auto">
          <a:xfrm>
            <a:off x="2895600" y="3886200"/>
            <a:ext cx="1371600" cy="685800"/>
          </a:xfrm>
          <a:prstGeom prst="rect">
            <a:avLst/>
          </a:prstGeom>
          <a:noFill/>
          <a:ln w="25400" algn="ctr">
            <a:solidFill>
              <a:schemeClr val="tx1"/>
            </a:solidFill>
            <a:round/>
            <a:headEnd/>
            <a:tailEnd type="triangle" w="med" len="med"/>
          </a:ln>
        </p:spPr>
        <p:txBody>
          <a:bodyPr/>
          <a:lstStyle/>
          <a:p>
            <a:endParaRPr lang="en-US" dirty="0">
              <a:latin typeface="Book Antiqua" pitchFamily="18" charset="0"/>
            </a:endParaRPr>
          </a:p>
        </p:txBody>
      </p:sp>
      <p:cxnSp>
        <p:nvCxnSpPr>
          <p:cNvPr id="9222" name="Straight Arrow Connector 9"/>
          <p:cNvCxnSpPr>
            <a:cxnSpLocks noChangeShapeType="1"/>
            <a:endCxn id="9223" idx="1"/>
          </p:cNvCxnSpPr>
          <p:nvPr/>
        </p:nvCxnSpPr>
        <p:spPr bwMode="auto">
          <a:xfrm>
            <a:off x="4267200" y="4229100"/>
            <a:ext cx="1143000" cy="1588"/>
          </a:xfrm>
          <a:prstGeom prst="straightConnector1">
            <a:avLst/>
          </a:prstGeom>
          <a:noFill/>
          <a:ln w="19050" algn="ctr">
            <a:solidFill>
              <a:schemeClr val="tx1"/>
            </a:solidFill>
            <a:round/>
            <a:headEnd/>
            <a:tailEnd type="arrow" w="med" len="med"/>
          </a:ln>
        </p:spPr>
      </p:cxnSp>
      <p:sp>
        <p:nvSpPr>
          <p:cNvPr id="9223" name="Rectangle 10"/>
          <p:cNvSpPr>
            <a:spLocks noChangeArrowheads="1"/>
          </p:cNvSpPr>
          <p:nvPr/>
        </p:nvSpPr>
        <p:spPr bwMode="auto">
          <a:xfrm>
            <a:off x="5410200" y="3886200"/>
            <a:ext cx="1371600" cy="685800"/>
          </a:xfrm>
          <a:prstGeom prst="rect">
            <a:avLst/>
          </a:prstGeom>
          <a:noFill/>
          <a:ln w="25400" algn="ctr">
            <a:solidFill>
              <a:schemeClr val="tx1"/>
            </a:solidFill>
            <a:round/>
            <a:headEnd/>
            <a:tailEnd type="triangle" w="med" len="med"/>
          </a:ln>
        </p:spPr>
        <p:txBody>
          <a:bodyPr/>
          <a:lstStyle/>
          <a:p>
            <a:endParaRPr lang="en-US" dirty="0">
              <a:latin typeface="Book Antiqua" pitchFamily="18" charset="0"/>
            </a:endParaRPr>
          </a:p>
        </p:txBody>
      </p:sp>
      <p:sp>
        <p:nvSpPr>
          <p:cNvPr id="9224" name="TextBox 11"/>
          <p:cNvSpPr txBox="1">
            <a:spLocks noChangeArrowheads="1"/>
          </p:cNvSpPr>
          <p:nvPr/>
        </p:nvSpPr>
        <p:spPr bwMode="auto">
          <a:xfrm>
            <a:off x="3352800" y="4038600"/>
            <a:ext cx="457200" cy="369888"/>
          </a:xfrm>
          <a:prstGeom prst="rect">
            <a:avLst/>
          </a:prstGeom>
          <a:noFill/>
          <a:ln w="9525">
            <a:noFill/>
            <a:miter lim="800000"/>
            <a:headEnd/>
            <a:tailEnd/>
          </a:ln>
        </p:spPr>
        <p:txBody>
          <a:bodyPr>
            <a:spAutoFit/>
          </a:bodyPr>
          <a:lstStyle/>
          <a:p>
            <a:r>
              <a:rPr lang="en-US" b="1" dirty="0">
                <a:solidFill>
                  <a:srgbClr val="C00000"/>
                </a:solidFill>
                <a:latin typeface="Book Antiqua" pitchFamily="18" charset="0"/>
              </a:rPr>
              <a:t>2</a:t>
            </a:r>
          </a:p>
        </p:txBody>
      </p:sp>
      <p:sp>
        <p:nvSpPr>
          <p:cNvPr id="9225" name="TextBox 12"/>
          <p:cNvSpPr txBox="1">
            <a:spLocks noChangeArrowheads="1"/>
          </p:cNvSpPr>
          <p:nvPr/>
        </p:nvSpPr>
        <p:spPr bwMode="auto">
          <a:xfrm>
            <a:off x="5867400" y="4038600"/>
            <a:ext cx="457200" cy="369888"/>
          </a:xfrm>
          <a:prstGeom prst="rect">
            <a:avLst/>
          </a:prstGeom>
          <a:noFill/>
          <a:ln w="9525">
            <a:noFill/>
            <a:miter lim="800000"/>
            <a:headEnd/>
            <a:tailEnd/>
          </a:ln>
        </p:spPr>
        <p:txBody>
          <a:bodyPr>
            <a:spAutoFit/>
          </a:bodyPr>
          <a:lstStyle/>
          <a:p>
            <a:r>
              <a:rPr lang="en-US" b="1" dirty="0">
                <a:solidFill>
                  <a:srgbClr val="C00000"/>
                </a:solidFill>
                <a:latin typeface="Book Antiqua" pitchFamily="18" charset="0"/>
              </a:rPr>
              <a:t>1</a:t>
            </a:r>
          </a:p>
        </p:txBody>
      </p:sp>
      <p:cxnSp>
        <p:nvCxnSpPr>
          <p:cNvPr id="9226" name="Straight Arrow Connector 9"/>
          <p:cNvCxnSpPr>
            <a:cxnSpLocks noChangeShapeType="1"/>
          </p:cNvCxnSpPr>
          <p:nvPr/>
        </p:nvCxnSpPr>
        <p:spPr bwMode="auto">
          <a:xfrm>
            <a:off x="1752600" y="4265613"/>
            <a:ext cx="1143000" cy="1587"/>
          </a:xfrm>
          <a:prstGeom prst="straightConnector1">
            <a:avLst/>
          </a:prstGeom>
          <a:noFill/>
          <a:ln w="19050" algn="ctr">
            <a:solidFill>
              <a:schemeClr val="tx1"/>
            </a:solidFill>
            <a:round/>
            <a:headEnd/>
            <a:tailEnd type="arrow" w="med" len="med"/>
          </a:ln>
        </p:spPr>
      </p:cxnSp>
    </p:spTree>
    <p:extLst>
      <p:ext uri="{BB962C8B-B14F-4D97-AF65-F5344CB8AC3E}">
        <p14:creationId xmlns:p14="http://schemas.microsoft.com/office/powerpoint/2010/main" val="17040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1">
                                            <p:txEl>
                                              <p:pRg st="3" end="3"/>
                                            </p:txEl>
                                          </p:spTgt>
                                        </p:tgtEl>
                                        <p:attrNameLst>
                                          <p:attrName>style.visibility</p:attrName>
                                        </p:attrNameLst>
                                      </p:cBhvr>
                                      <p:to>
                                        <p:strVal val="visible"/>
                                      </p:to>
                                    </p:set>
                                    <p:animEffect transition="in" filter="dissolve">
                                      <p:cBhvr>
                                        <p:cTn id="7" dur="500"/>
                                        <p:tgtEl>
                                          <p:spTgt spid="205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xEl>
                                              <p:pRg st="4" end="4"/>
                                            </p:txEl>
                                          </p:spTgt>
                                        </p:tgtEl>
                                        <p:attrNameLst>
                                          <p:attrName>style.visibility</p:attrName>
                                        </p:attrNameLst>
                                      </p:cBhvr>
                                      <p:to>
                                        <p:strVal val="visible"/>
                                      </p:to>
                                    </p:set>
                                    <p:animEffect transition="in" filter="dissolve">
                                      <p:cBhvr>
                                        <p:cTn id="12" dur="500"/>
                                        <p:tgtEl>
                                          <p:spTgt spid="205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1">
                                            <p:txEl>
                                              <p:pRg st="5" end="5"/>
                                            </p:txEl>
                                          </p:spTgt>
                                        </p:tgtEl>
                                        <p:attrNameLst>
                                          <p:attrName>style.visibility</p:attrName>
                                        </p:attrNameLst>
                                      </p:cBhvr>
                                      <p:to>
                                        <p:strVal val="visible"/>
                                      </p:to>
                                    </p:set>
                                    <p:animEffect transition="in" filter="dissolve">
                                      <p:cBhvr>
                                        <p:cTn id="17" dur="500"/>
                                        <p:tgtEl>
                                          <p:spTgt spid="205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1">
                                            <p:txEl>
                                              <p:pRg st="6" end="6"/>
                                            </p:txEl>
                                          </p:spTgt>
                                        </p:tgtEl>
                                        <p:attrNameLst>
                                          <p:attrName>style.visibility</p:attrName>
                                        </p:attrNameLst>
                                      </p:cBhvr>
                                      <p:to>
                                        <p:strVal val="visible"/>
                                      </p:to>
                                    </p:set>
                                    <p:animEffect transition="in" filter="dissolve">
                                      <p:cBhvr>
                                        <p:cTn id="22" dur="500"/>
                                        <p:tgtEl>
                                          <p:spTgt spid="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15516" y="152400"/>
            <a:ext cx="8748972" cy="936340"/>
          </a:xfrm>
        </p:spPr>
        <p:txBody>
          <a:bodyPr/>
          <a:lstStyle/>
          <a:p>
            <a:r>
              <a:rPr lang="en-US" sz="3200" dirty="0" smtClean="0"/>
              <a:t>K3. </a:t>
            </a:r>
            <a:r>
              <a:rPr lang="en-US" sz="3200" dirty="0"/>
              <a:t>Cold Beverage</a:t>
            </a:r>
            <a:endParaRPr lang="en-US" sz="3200" dirty="0" smtClean="0"/>
          </a:p>
        </p:txBody>
      </p:sp>
      <p:sp>
        <p:nvSpPr>
          <p:cNvPr id="2051" name="Content Placeholder 2"/>
          <p:cNvSpPr>
            <a:spLocks noGrp="1"/>
          </p:cNvSpPr>
          <p:nvPr>
            <p:ph idx="1"/>
          </p:nvPr>
        </p:nvSpPr>
        <p:spPr/>
        <p:txBody>
          <a:bodyPr/>
          <a:lstStyle/>
          <a:p>
            <a:pPr marL="0" indent="0">
              <a:defRPr/>
            </a:pPr>
            <a:r>
              <a:rPr lang="en-US" sz="2200" dirty="0" smtClean="0">
                <a:latin typeface="Book Antiqua" pitchFamily="18" charset="0"/>
              </a:rPr>
              <a:t>A recent UCLA graduate has opened up a competing cold beverage stand “UCLA-Slurps.” The UCLA grad is not as efficient as the CSUN grad, so customers must stay an average of </a:t>
            </a:r>
            <a:r>
              <a:rPr lang="en-US" sz="2200" dirty="0" smtClean="0">
                <a:solidFill>
                  <a:srgbClr val="C00000"/>
                </a:solidFill>
                <a:latin typeface="Book Antiqua" pitchFamily="18" charset="0"/>
              </a:rPr>
              <a:t>15 minutes </a:t>
            </a:r>
            <a:r>
              <a:rPr lang="en-US" sz="2200" dirty="0" smtClean="0">
                <a:latin typeface="Book Antiqua" pitchFamily="18" charset="0"/>
              </a:rPr>
              <a:t>at “UCLA-Slurps,” as opposed to 6 minutes at the “CSUN-Stop.” Suppose there is an average of </a:t>
            </a:r>
            <a:r>
              <a:rPr lang="en-US" sz="2200" dirty="0" smtClean="0">
                <a:solidFill>
                  <a:srgbClr val="C00000"/>
                </a:solidFill>
                <a:latin typeface="Book Antiqua" pitchFamily="18" charset="0"/>
              </a:rPr>
              <a:t>3 customers at “UCLA-Slurps.”</a:t>
            </a:r>
            <a:r>
              <a:rPr lang="en-US" sz="2200" dirty="0" smtClean="0">
                <a:latin typeface="Book Antiqua" pitchFamily="18" charset="0"/>
              </a:rPr>
              <a:t> </a:t>
            </a:r>
            <a:r>
              <a:rPr lang="en-US" sz="2200" dirty="0" smtClean="0">
                <a:solidFill>
                  <a:srgbClr val="C00000"/>
                </a:solidFill>
                <a:latin typeface="Book Antiqua" pitchFamily="18" charset="0"/>
              </a:rPr>
              <a:t>The total number of customers remains at 120, as it was before the marketing campaign</a:t>
            </a:r>
            <a:r>
              <a:rPr lang="en-US" sz="2200" dirty="0" smtClean="0">
                <a:latin typeface="Book Antiqua" pitchFamily="18" charset="0"/>
              </a:rPr>
              <a:t>. But now the </a:t>
            </a:r>
            <a:r>
              <a:rPr lang="en-US" sz="2200" dirty="0" smtClean="0">
                <a:solidFill>
                  <a:srgbClr val="C00000"/>
                </a:solidFill>
                <a:latin typeface="Book Antiqua" pitchFamily="18" charset="0"/>
              </a:rPr>
              <a:t>120 is divided</a:t>
            </a:r>
            <a:r>
              <a:rPr lang="en-US" sz="2200" dirty="0" smtClean="0">
                <a:latin typeface="Book Antiqua" pitchFamily="18" charset="0"/>
              </a:rPr>
              <a:t> between the “CSUN-Stop” and “UCLA-Slurps.” </a:t>
            </a:r>
          </a:p>
          <a:p>
            <a:pPr>
              <a:defRPr/>
            </a:pPr>
            <a:r>
              <a:rPr lang="en-US" sz="2200" dirty="0" smtClean="0">
                <a:latin typeface="Book Antiqua" pitchFamily="18" charset="0"/>
              </a:rPr>
              <a:t>d) By how much has business at the “CSUN-Stop” decreased? </a:t>
            </a:r>
          </a:p>
          <a:p>
            <a:pPr>
              <a:defRPr/>
            </a:pPr>
            <a:endParaRPr lang="en-US" sz="2200" dirty="0" smtClean="0">
              <a:latin typeface="Book Antiqua" pitchFamily="18" charset="0"/>
            </a:endParaRPr>
          </a:p>
          <a:p>
            <a:pPr>
              <a:defRPr/>
            </a:pPr>
            <a:r>
              <a:rPr lang="en-US" sz="2200" dirty="0" smtClean="0">
                <a:latin typeface="Book Antiqua" pitchFamily="18" charset="0"/>
              </a:rPr>
              <a:t>First, find how many customers “CSUN-Stop” is losing to “UCLA-Slurps.”</a:t>
            </a:r>
          </a:p>
          <a:p>
            <a:pPr>
              <a:defRPr/>
            </a:pPr>
            <a:endParaRPr lang="en-US" sz="2400" dirty="0" smtClean="0"/>
          </a:p>
          <a:p>
            <a:pPr>
              <a:defRPr/>
            </a:pPr>
            <a:endParaRPr lang="en-US" sz="2400" dirty="0" smtClean="0"/>
          </a:p>
          <a:p>
            <a:pPr>
              <a:defRPr/>
            </a:pPr>
            <a:endParaRPr lang="en-US" sz="2400" dirty="0" smtClean="0"/>
          </a:p>
          <a:p>
            <a:pPr>
              <a:buFont typeface="Wingdings" pitchFamily="1" charset="2"/>
              <a:buNone/>
              <a:defRPr/>
            </a:pPr>
            <a:endParaRPr lang="en-US" sz="2400" dirty="0" smtClean="0"/>
          </a:p>
        </p:txBody>
      </p:sp>
    </p:spTree>
    <p:extLst>
      <p:ext uri="{BB962C8B-B14F-4D97-AF65-F5344CB8AC3E}">
        <p14:creationId xmlns:p14="http://schemas.microsoft.com/office/powerpoint/2010/main" val="262774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ssolve">
                                      <p:cBhvr>
                                        <p:cTn id="7" dur="5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dissolve">
                                      <p:cBhvr>
                                        <p:cTn id="12" dur="5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1">
                                            <p:txEl>
                                              <p:pRg st="3" end="3"/>
                                            </p:txEl>
                                          </p:spTgt>
                                        </p:tgtEl>
                                        <p:attrNameLst>
                                          <p:attrName>style.visibility</p:attrName>
                                        </p:attrNameLst>
                                      </p:cBhvr>
                                      <p:to>
                                        <p:strVal val="visible"/>
                                      </p:to>
                                    </p:set>
                                    <p:animEffect transition="in" filter="dissolve">
                                      <p:cBhvr>
                                        <p:cTn id="17"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15516" y="152400"/>
            <a:ext cx="8748972" cy="936340"/>
          </a:xfrm>
        </p:spPr>
        <p:txBody>
          <a:bodyPr/>
          <a:lstStyle/>
          <a:p>
            <a:r>
              <a:rPr lang="en-US" sz="3200" dirty="0" smtClean="0"/>
              <a:t>K3. </a:t>
            </a:r>
            <a:r>
              <a:rPr lang="en-US" sz="3200" dirty="0"/>
              <a:t>Cold Beverage</a:t>
            </a:r>
            <a:endParaRPr lang="en-US" sz="3200" dirty="0" smtClean="0"/>
          </a:p>
        </p:txBody>
      </p:sp>
      <p:sp>
        <p:nvSpPr>
          <p:cNvPr id="2051" name="Content Placeholder 2"/>
          <p:cNvSpPr>
            <a:spLocks noGrp="1"/>
          </p:cNvSpPr>
          <p:nvPr>
            <p:ph idx="1"/>
          </p:nvPr>
        </p:nvSpPr>
        <p:spPr>
          <a:xfrm>
            <a:off x="414338" y="1340768"/>
            <a:ext cx="8729662" cy="5517232"/>
          </a:xfrm>
        </p:spPr>
        <p:txBody>
          <a:bodyPr/>
          <a:lstStyle/>
          <a:p>
            <a:pPr>
              <a:defRPr/>
            </a:pPr>
            <a:r>
              <a:rPr lang="en-US" sz="2400" dirty="0" smtClean="0">
                <a:latin typeface="Book Antiqua" pitchFamily="18" charset="0"/>
              </a:rPr>
              <a:t>At  “UCLA-Slurps” we have </a:t>
            </a:r>
          </a:p>
          <a:p>
            <a:pPr>
              <a:defRPr/>
            </a:pPr>
            <a:r>
              <a:rPr lang="en-US" sz="2400" dirty="0" smtClean="0">
                <a:latin typeface="Book Antiqua" pitchFamily="18" charset="0"/>
              </a:rPr>
              <a:t>I = 3 people and T = 15 minutes</a:t>
            </a:r>
          </a:p>
          <a:p>
            <a:pPr>
              <a:defRPr/>
            </a:pPr>
            <a:r>
              <a:rPr lang="en-US" sz="2400" dirty="0" smtClean="0">
                <a:latin typeface="Book Antiqua" pitchFamily="18" charset="0"/>
              </a:rPr>
              <a:t>TR = I </a:t>
            </a:r>
            <a:r>
              <a:rPr lang="en-US" sz="2400" dirty="0" smtClean="0">
                <a:latin typeface="Book Antiqua" pitchFamily="18" charset="0"/>
                <a:sym typeface="Wingdings" pitchFamily="2" charset="2"/>
              </a:rPr>
              <a:t> 15R = 3  R=</a:t>
            </a:r>
            <a:r>
              <a:rPr lang="en-US" sz="2400" dirty="0" smtClean="0">
                <a:latin typeface="Book Antiqua" pitchFamily="18" charset="0"/>
              </a:rPr>
              <a:t> 1/5 per minute R = 60(1/5) = 12 customers per hour or  = </a:t>
            </a:r>
            <a:r>
              <a:rPr lang="en-US" sz="2400" b="1" dirty="0" smtClean="0">
                <a:latin typeface="Book Antiqua" pitchFamily="18" charset="0"/>
              </a:rPr>
              <a:t>48 customers/day</a:t>
            </a:r>
          </a:p>
          <a:p>
            <a:pPr>
              <a:defRPr/>
            </a:pPr>
            <a:r>
              <a:rPr lang="en-US" sz="2400" dirty="0" smtClean="0">
                <a:latin typeface="Book Antiqua" pitchFamily="18" charset="0"/>
              </a:rPr>
              <a:t>Business at “CSUN-Stop” has decreased by 48 customers/day</a:t>
            </a:r>
            <a:endParaRPr lang="en-US" sz="2400" b="1" dirty="0" smtClean="0">
              <a:latin typeface="Book Antiqua" pitchFamily="18" charset="0"/>
            </a:endParaRPr>
          </a:p>
          <a:p>
            <a:pPr>
              <a:defRPr/>
            </a:pPr>
            <a:r>
              <a:rPr lang="en-US" sz="2400" dirty="0" smtClean="0">
                <a:latin typeface="Book Antiqua" pitchFamily="18" charset="0"/>
              </a:rPr>
              <a:t>The new (lower) arrival rate to the “CSUN-Stop”?</a:t>
            </a:r>
          </a:p>
          <a:p>
            <a:pPr>
              <a:defRPr/>
            </a:pPr>
            <a:r>
              <a:rPr lang="en-US" sz="2400" dirty="0" smtClean="0">
                <a:latin typeface="Book Antiqua" pitchFamily="18" charset="0"/>
              </a:rPr>
              <a:t>120-48 = </a:t>
            </a:r>
            <a:r>
              <a:rPr lang="en-US" sz="2400" b="1" dirty="0" smtClean="0">
                <a:latin typeface="Book Antiqua" pitchFamily="18" charset="0"/>
              </a:rPr>
              <a:t>72 customers/day</a:t>
            </a:r>
          </a:p>
          <a:p>
            <a:pPr>
              <a:defRPr/>
            </a:pPr>
            <a:r>
              <a:rPr lang="en-US" sz="2400" dirty="0" smtClean="0">
                <a:latin typeface="Book Antiqua" pitchFamily="18" charset="0"/>
              </a:rPr>
              <a:t>e) </a:t>
            </a:r>
            <a:r>
              <a:rPr lang="en-US" sz="2400" dirty="0" smtClean="0"/>
              <a:t>Now, what is</a:t>
            </a:r>
            <a:r>
              <a:rPr lang="en-US" sz="2400" dirty="0" smtClean="0">
                <a:latin typeface="Book Antiqua" pitchFamily="18" charset="0"/>
              </a:rPr>
              <a:t> the average number of customers waiting at the “CSUN-Stop,” if the flow time at CSUN-Stop remains 6 mins?</a:t>
            </a:r>
          </a:p>
          <a:p>
            <a:pPr>
              <a:defRPr/>
            </a:pPr>
            <a:r>
              <a:rPr lang="en-US" sz="2400" dirty="0" smtClean="0">
                <a:latin typeface="Book Antiqua" pitchFamily="18" charset="0"/>
              </a:rPr>
              <a:t>	R = 72/day = 72/(60min×4hrs) = 0.3/minute</a:t>
            </a:r>
          </a:p>
          <a:p>
            <a:pPr>
              <a:defRPr/>
            </a:pPr>
            <a:r>
              <a:rPr lang="en-US" sz="2400" dirty="0" smtClean="0">
                <a:latin typeface="Book Antiqua" pitchFamily="18" charset="0"/>
              </a:rPr>
              <a:t>	T = 6 minutes</a:t>
            </a:r>
          </a:p>
          <a:p>
            <a:pPr>
              <a:defRPr/>
            </a:pPr>
            <a:r>
              <a:rPr lang="en-US" sz="2400" dirty="0" smtClean="0">
                <a:latin typeface="Book Antiqua" pitchFamily="18" charset="0"/>
              </a:rPr>
              <a:t>	RT = I </a:t>
            </a:r>
            <a:r>
              <a:rPr lang="en-US" sz="2400" dirty="0" smtClean="0">
                <a:latin typeface="Book Antiqua" pitchFamily="18" charset="0"/>
                <a:sym typeface="Wingdings" pitchFamily="2" charset="2"/>
              </a:rPr>
              <a:t> I = 0.3(6) </a:t>
            </a:r>
            <a:r>
              <a:rPr lang="en-US" sz="2400" dirty="0" smtClean="0">
                <a:latin typeface="Book Antiqua" pitchFamily="18" charset="0"/>
              </a:rPr>
              <a:t>= </a:t>
            </a:r>
            <a:r>
              <a:rPr lang="en-US" sz="2400" b="1" dirty="0" smtClean="0">
                <a:latin typeface="Book Antiqua" pitchFamily="18" charset="0"/>
              </a:rPr>
              <a:t>1.8 customers</a:t>
            </a:r>
          </a:p>
          <a:p>
            <a:pPr>
              <a:defRPr/>
            </a:pPr>
            <a:endParaRPr lang="en-US" sz="2400" b="1" dirty="0" smtClean="0"/>
          </a:p>
          <a:p>
            <a:pPr>
              <a:buFont typeface="Wingdings" pitchFamily="1" charset="2"/>
              <a:buNone/>
              <a:defRPr/>
            </a:pPr>
            <a:endParaRPr lang="en-US" sz="2400" dirty="0" smtClean="0"/>
          </a:p>
        </p:txBody>
      </p:sp>
    </p:spTree>
    <p:extLst>
      <p:ext uri="{BB962C8B-B14F-4D97-AF65-F5344CB8AC3E}">
        <p14:creationId xmlns:p14="http://schemas.microsoft.com/office/powerpoint/2010/main" val="51250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ssolve">
                                      <p:cBhvr>
                                        <p:cTn id="7" dur="500"/>
                                        <p:tgtEl>
                                          <p:spTgt spid="205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051">
                                            <p:txEl>
                                              <p:pRg st="1" end="1"/>
                                            </p:txEl>
                                          </p:spTgt>
                                        </p:tgtEl>
                                        <p:attrNameLst>
                                          <p:attrName>style.visibility</p:attrName>
                                        </p:attrNameLst>
                                      </p:cBhvr>
                                      <p:to>
                                        <p:strVal val="visible"/>
                                      </p:to>
                                    </p:set>
                                    <p:animEffect transition="in" filter="dissolve">
                                      <p:cBhvr>
                                        <p:cTn id="10" dur="500"/>
                                        <p:tgtEl>
                                          <p:spTgt spid="2051">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051">
                                            <p:txEl>
                                              <p:pRg st="2" end="2"/>
                                            </p:txEl>
                                          </p:spTgt>
                                        </p:tgtEl>
                                        <p:attrNameLst>
                                          <p:attrName>style.visibility</p:attrName>
                                        </p:attrNameLst>
                                      </p:cBhvr>
                                      <p:to>
                                        <p:strVal val="visible"/>
                                      </p:to>
                                    </p:set>
                                    <p:animEffect transition="in" filter="dissolve">
                                      <p:cBhvr>
                                        <p:cTn id="13" dur="500"/>
                                        <p:tgtEl>
                                          <p:spTgt spid="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051">
                                            <p:txEl>
                                              <p:pRg st="3" end="3"/>
                                            </p:txEl>
                                          </p:spTgt>
                                        </p:tgtEl>
                                        <p:attrNameLst>
                                          <p:attrName>style.visibility</p:attrName>
                                        </p:attrNameLst>
                                      </p:cBhvr>
                                      <p:to>
                                        <p:strVal val="visible"/>
                                      </p:to>
                                    </p:set>
                                    <p:animEffect transition="in" filter="dissolve">
                                      <p:cBhvr>
                                        <p:cTn id="18" dur="500"/>
                                        <p:tgtEl>
                                          <p:spTgt spid="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animEffect transition="in" filter="dissolve">
                                      <p:cBhvr>
                                        <p:cTn id="23" dur="500"/>
                                        <p:tgtEl>
                                          <p:spTgt spid="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051">
                                            <p:txEl>
                                              <p:pRg st="5" end="5"/>
                                            </p:txEl>
                                          </p:spTgt>
                                        </p:tgtEl>
                                        <p:attrNameLst>
                                          <p:attrName>style.visibility</p:attrName>
                                        </p:attrNameLst>
                                      </p:cBhvr>
                                      <p:to>
                                        <p:strVal val="visible"/>
                                      </p:to>
                                    </p:set>
                                    <p:animEffect transition="in" filter="dissolve">
                                      <p:cBhvr>
                                        <p:cTn id="28" dur="500"/>
                                        <p:tgtEl>
                                          <p:spTgt spid="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051">
                                            <p:txEl>
                                              <p:pRg st="6" end="6"/>
                                            </p:txEl>
                                          </p:spTgt>
                                        </p:tgtEl>
                                        <p:attrNameLst>
                                          <p:attrName>style.visibility</p:attrName>
                                        </p:attrNameLst>
                                      </p:cBhvr>
                                      <p:to>
                                        <p:strVal val="visible"/>
                                      </p:to>
                                    </p:set>
                                    <p:animEffect transition="in" filter="dissolve">
                                      <p:cBhvr>
                                        <p:cTn id="33" dur="500"/>
                                        <p:tgtEl>
                                          <p:spTgt spid="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051">
                                            <p:txEl>
                                              <p:pRg st="7" end="7"/>
                                            </p:txEl>
                                          </p:spTgt>
                                        </p:tgtEl>
                                        <p:attrNameLst>
                                          <p:attrName>style.visibility</p:attrName>
                                        </p:attrNameLst>
                                      </p:cBhvr>
                                      <p:to>
                                        <p:strVal val="visible"/>
                                      </p:to>
                                    </p:set>
                                    <p:animEffect transition="in" filter="dissolve">
                                      <p:cBhvr>
                                        <p:cTn id="38" dur="500"/>
                                        <p:tgtEl>
                                          <p:spTgt spid="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051">
                                            <p:txEl>
                                              <p:pRg st="8" end="8"/>
                                            </p:txEl>
                                          </p:spTgt>
                                        </p:tgtEl>
                                        <p:attrNameLst>
                                          <p:attrName>style.visibility</p:attrName>
                                        </p:attrNameLst>
                                      </p:cBhvr>
                                      <p:to>
                                        <p:strVal val="visible"/>
                                      </p:to>
                                    </p:set>
                                    <p:animEffect transition="in" filter="dissolve">
                                      <p:cBhvr>
                                        <p:cTn id="43" dur="500"/>
                                        <p:tgtEl>
                                          <p:spTgt spid="2051">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051">
                                            <p:txEl>
                                              <p:pRg st="9" end="9"/>
                                            </p:txEl>
                                          </p:spTgt>
                                        </p:tgtEl>
                                        <p:attrNameLst>
                                          <p:attrName>style.visibility</p:attrName>
                                        </p:attrNameLst>
                                      </p:cBhvr>
                                      <p:to>
                                        <p:strVal val="visible"/>
                                      </p:to>
                                    </p:set>
                                    <p:animEffect transition="in" filter="dissolve">
                                      <p:cBhvr>
                                        <p:cTn id="48" dur="500"/>
                                        <p:tgtEl>
                                          <p:spTgt spid="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5900" y="188913"/>
            <a:ext cx="8748588" cy="863600"/>
          </a:xfrm>
        </p:spPr>
        <p:txBody>
          <a:bodyPr/>
          <a:lstStyle/>
          <a:p>
            <a:pPr eaLnBrk="1" hangingPunct="1"/>
            <a:r>
              <a:rPr lang="en-US" sz="3200" dirty="0" smtClean="0"/>
              <a:t>K4. Auto-Moto Financial Services- The Old Process</a:t>
            </a:r>
          </a:p>
        </p:txBody>
      </p:sp>
      <p:sp>
        <p:nvSpPr>
          <p:cNvPr id="619523" name="Rectangle 3"/>
          <p:cNvSpPr>
            <a:spLocks noGrp="1" noChangeArrowheads="1"/>
          </p:cNvSpPr>
          <p:nvPr>
            <p:ph type="body" idx="1"/>
          </p:nvPr>
        </p:nvSpPr>
        <p:spPr>
          <a:xfrm>
            <a:off x="215516" y="1314452"/>
            <a:ext cx="8928484" cy="1935163"/>
          </a:xfrm>
        </p:spPr>
        <p:txBody>
          <a:bodyPr/>
          <a:lstStyle/>
          <a:p>
            <a:pPr marL="0" indent="0">
              <a:lnSpc>
                <a:spcPct val="90000"/>
              </a:lnSpc>
              <a:defRPr/>
            </a:pPr>
            <a:r>
              <a:rPr lang="en-US" sz="2400" dirty="0" smtClean="0">
                <a:latin typeface="Book Antiqua" pitchFamily="18" charset="0"/>
              </a:rPr>
              <a:t>Auto-Moto receives </a:t>
            </a:r>
            <a:r>
              <a:rPr lang="en-US" sz="2400" b="1" dirty="0" smtClean="0">
                <a:latin typeface="Book Antiqua" pitchFamily="18" charset="0"/>
              </a:rPr>
              <a:t>1,000</a:t>
            </a:r>
            <a:r>
              <a:rPr lang="en-US" sz="2400" dirty="0" smtClean="0">
                <a:latin typeface="Book Antiqua" pitchFamily="18" charset="0"/>
              </a:rPr>
              <a:t> applications per month. In the old process, each application is handled in a single activity, with </a:t>
            </a:r>
            <a:r>
              <a:rPr lang="en-US" sz="2400" b="1" dirty="0" smtClean="0">
                <a:latin typeface="Book Antiqua" pitchFamily="18" charset="0"/>
              </a:rPr>
              <a:t>20%</a:t>
            </a:r>
            <a:r>
              <a:rPr lang="en-US" sz="2400" dirty="0" smtClean="0">
                <a:latin typeface="Book Antiqua" pitchFamily="18" charset="0"/>
              </a:rPr>
              <a:t> of applications being approved. </a:t>
            </a:r>
            <a:r>
              <a:rPr lang="en-US" sz="2400" b="1" dirty="0" smtClean="0">
                <a:latin typeface="Book Antiqua" pitchFamily="18" charset="0"/>
              </a:rPr>
              <a:t>500</a:t>
            </a:r>
            <a:r>
              <a:rPr lang="en-US" sz="2400" dirty="0" smtClean="0">
                <a:latin typeface="Book Antiqua" pitchFamily="18" charset="0"/>
              </a:rPr>
              <a:t> were in the process at any time. Average flow time T = ?</a:t>
            </a:r>
          </a:p>
        </p:txBody>
      </p:sp>
      <p:sp>
        <p:nvSpPr>
          <p:cNvPr id="619525" name="Rectangle 5"/>
          <p:cNvSpPr>
            <a:spLocks noChangeArrowheads="1"/>
          </p:cNvSpPr>
          <p:nvPr/>
        </p:nvSpPr>
        <p:spPr bwMode="auto">
          <a:xfrm>
            <a:off x="200955" y="4107908"/>
            <a:ext cx="8943045" cy="2750091"/>
          </a:xfrm>
          <a:prstGeom prst="rect">
            <a:avLst/>
          </a:prstGeom>
          <a:noFill/>
          <a:ln w="9525">
            <a:noFill/>
            <a:miter lim="800000"/>
            <a:headEnd/>
            <a:tailEnd/>
          </a:ln>
        </p:spPr>
        <p:txBody>
          <a:bodyPr lIns="92075" tIns="46038" rIns="92075" bIns="46038"/>
          <a:lstStyle/>
          <a:p>
            <a:pPr eaLnBrk="0" hangingPunct="0">
              <a:lnSpc>
                <a:spcPct val="90000"/>
              </a:lnSpc>
              <a:spcBef>
                <a:spcPct val="20000"/>
              </a:spcBef>
              <a:buClr>
                <a:srgbClr val="000000"/>
              </a:buClr>
              <a:buSzPct val="80000"/>
              <a:buFont typeface="Wingdings" pitchFamily="2" charset="2"/>
              <a:buNone/>
            </a:pPr>
            <a:r>
              <a:rPr lang="en-US" sz="2400" dirty="0">
                <a:solidFill>
                  <a:schemeClr val="tx2">
                    <a:lumMod val="50000"/>
                  </a:schemeClr>
                </a:solidFill>
                <a:latin typeface="Book Antiqua" pitchFamily="18" charset="0"/>
              </a:rPr>
              <a:t>The firm recently implemented a new loan application process. In the new process, applicants go through an initial review and are divided into three </a:t>
            </a:r>
            <a:r>
              <a:rPr lang="en-US" sz="2400" dirty="0" smtClean="0">
                <a:solidFill>
                  <a:schemeClr val="tx2">
                    <a:lumMod val="50000"/>
                  </a:schemeClr>
                </a:solidFill>
                <a:latin typeface="Book Antiqua" pitchFamily="18" charset="0"/>
              </a:rPr>
              <a:t>categories.</a:t>
            </a:r>
          </a:p>
          <a:p>
            <a:pPr eaLnBrk="0" hangingPunct="0">
              <a:lnSpc>
                <a:spcPct val="90000"/>
              </a:lnSpc>
              <a:spcBef>
                <a:spcPct val="20000"/>
              </a:spcBef>
              <a:buClr>
                <a:srgbClr val="000000"/>
              </a:buClr>
              <a:buSzPct val="80000"/>
              <a:buFont typeface="Wingdings" pitchFamily="2" charset="2"/>
              <a:buNone/>
            </a:pPr>
            <a:r>
              <a:rPr lang="en-US" sz="2400" dirty="0" smtClean="0">
                <a:solidFill>
                  <a:schemeClr val="tx2">
                    <a:lumMod val="50000"/>
                  </a:schemeClr>
                </a:solidFill>
                <a:latin typeface="Book Antiqua" pitchFamily="18" charset="0"/>
              </a:rPr>
              <a:t>Discussion: How operational power destroys the walls of poverty. </a:t>
            </a:r>
          </a:p>
          <a:p>
            <a:pPr eaLnBrk="0" hangingPunct="0">
              <a:lnSpc>
                <a:spcPct val="90000"/>
              </a:lnSpc>
              <a:spcBef>
                <a:spcPct val="20000"/>
              </a:spcBef>
              <a:buClr>
                <a:srgbClr val="000000"/>
              </a:buClr>
              <a:buSzPct val="80000"/>
              <a:buFont typeface="Wingdings" pitchFamily="2" charset="2"/>
              <a:buNone/>
            </a:pPr>
            <a:r>
              <a:rPr lang="en-US" sz="2400" dirty="0" smtClean="0">
                <a:solidFill>
                  <a:schemeClr val="tx2">
                    <a:lumMod val="50000"/>
                  </a:schemeClr>
                </a:solidFill>
                <a:latin typeface="Book Antiqua" pitchFamily="18" charset="0"/>
              </a:rPr>
              <a:t>The first part is available at: </a:t>
            </a:r>
            <a:r>
              <a:rPr lang="en-US" sz="2400" dirty="0" smtClean="0">
                <a:solidFill>
                  <a:schemeClr val="tx2">
                    <a:lumMod val="50000"/>
                  </a:schemeClr>
                </a:solidFill>
                <a:latin typeface="Book Antiqua" pitchFamily="18" charset="0"/>
                <a:hlinkClick r:id="rId3"/>
              </a:rPr>
              <a:t>https</a:t>
            </a:r>
            <a:r>
              <a:rPr lang="en-US" sz="2400" dirty="0">
                <a:solidFill>
                  <a:schemeClr val="tx2">
                    <a:lumMod val="50000"/>
                  </a:schemeClr>
                </a:solidFill>
                <a:latin typeface="Book Antiqua" pitchFamily="18" charset="0"/>
                <a:hlinkClick r:id="rId3"/>
              </a:rPr>
              <a:t>://</a:t>
            </a:r>
            <a:r>
              <a:rPr lang="en-US" sz="2400" dirty="0" smtClean="0">
                <a:solidFill>
                  <a:schemeClr val="tx2">
                    <a:lumMod val="50000"/>
                  </a:schemeClr>
                </a:solidFill>
                <a:latin typeface="Book Antiqua" pitchFamily="18" charset="0"/>
                <a:hlinkClick r:id="rId3"/>
              </a:rPr>
              <a:t>www.youtube.com/watch?v=TauGBb5xbVs&amp;t=10s</a:t>
            </a:r>
            <a:endParaRPr lang="en-US" sz="2400" dirty="0" smtClean="0">
              <a:solidFill>
                <a:schemeClr val="tx2">
                  <a:lumMod val="50000"/>
                </a:schemeClr>
              </a:solidFill>
              <a:latin typeface="Book Antiqua" pitchFamily="18" charset="0"/>
            </a:endParaRPr>
          </a:p>
          <a:p>
            <a:pPr eaLnBrk="0" hangingPunct="0">
              <a:lnSpc>
                <a:spcPct val="90000"/>
              </a:lnSpc>
              <a:spcBef>
                <a:spcPct val="20000"/>
              </a:spcBef>
              <a:buClr>
                <a:srgbClr val="000000"/>
              </a:buClr>
              <a:buSzPct val="80000"/>
              <a:buFont typeface="Wingdings" pitchFamily="2" charset="2"/>
              <a:buNone/>
            </a:pPr>
            <a:endParaRPr lang="en-US" sz="2400" dirty="0" smtClean="0">
              <a:solidFill>
                <a:schemeClr val="tx2">
                  <a:lumMod val="50000"/>
                </a:schemeClr>
              </a:solidFill>
              <a:latin typeface="Book Antiqua" pitchFamily="18" charset="0"/>
            </a:endParaRPr>
          </a:p>
        </p:txBody>
      </p:sp>
      <p:sp>
        <p:nvSpPr>
          <p:cNvPr id="619526" name="Rectangle 6"/>
          <p:cNvSpPr>
            <a:spLocks noChangeArrowheads="1"/>
          </p:cNvSpPr>
          <p:nvPr/>
        </p:nvSpPr>
        <p:spPr bwMode="auto">
          <a:xfrm>
            <a:off x="204725" y="3056302"/>
            <a:ext cx="8770937" cy="863600"/>
          </a:xfrm>
          <a:prstGeom prst="rect">
            <a:avLst/>
          </a:prstGeom>
          <a:noFill/>
          <a:ln w="9525">
            <a:noFill/>
            <a:miter lim="800000"/>
            <a:headEnd/>
            <a:tailEnd/>
          </a:ln>
        </p:spPr>
        <p:txBody>
          <a:bodyPr lIns="92075" tIns="46038" rIns="92075" bIns="46038"/>
          <a:lstStyle/>
          <a:p>
            <a:pPr eaLnBrk="0" hangingPunct="0">
              <a:lnSpc>
                <a:spcPct val="90000"/>
              </a:lnSpc>
              <a:spcBef>
                <a:spcPct val="20000"/>
              </a:spcBef>
              <a:buClr>
                <a:srgbClr val="000000"/>
              </a:buClr>
              <a:buSzPct val="80000"/>
              <a:buFont typeface="Wingdings" pitchFamily="2" charset="2"/>
              <a:buNone/>
            </a:pPr>
            <a:r>
              <a:rPr lang="en-US" sz="2400" dirty="0" smtClean="0">
                <a:solidFill>
                  <a:schemeClr val="tx2">
                    <a:lumMod val="50000"/>
                  </a:schemeClr>
                </a:solidFill>
                <a:latin typeface="Book Antiqua" pitchFamily="18" charset="0"/>
              </a:rPr>
              <a:t>RT = I</a:t>
            </a:r>
          </a:p>
          <a:p>
            <a:pPr eaLnBrk="0" hangingPunct="0">
              <a:lnSpc>
                <a:spcPct val="90000"/>
              </a:lnSpc>
              <a:spcBef>
                <a:spcPct val="20000"/>
              </a:spcBef>
              <a:buClr>
                <a:srgbClr val="000000"/>
              </a:buClr>
              <a:buSzPct val="80000"/>
              <a:buFont typeface="Wingdings" pitchFamily="2" charset="2"/>
              <a:buNone/>
            </a:pPr>
            <a:r>
              <a:rPr lang="en-US" sz="2400" dirty="0" smtClean="0">
                <a:solidFill>
                  <a:schemeClr val="tx2">
                    <a:lumMod val="50000"/>
                  </a:schemeClr>
                </a:solidFill>
                <a:latin typeface="Book Antiqua" pitchFamily="18" charset="0"/>
              </a:rPr>
              <a:t>T </a:t>
            </a:r>
            <a:r>
              <a:rPr lang="en-US" sz="2400" dirty="0">
                <a:solidFill>
                  <a:schemeClr val="tx2">
                    <a:lumMod val="50000"/>
                  </a:schemeClr>
                </a:solidFill>
                <a:latin typeface="Book Antiqua" pitchFamily="18" charset="0"/>
              </a:rPr>
              <a:t>= I/R = 500/1,000 months = </a:t>
            </a:r>
            <a:r>
              <a:rPr lang="en-US" sz="2400" dirty="0">
                <a:solidFill>
                  <a:srgbClr val="C71B4C"/>
                </a:solidFill>
                <a:latin typeface="Book Antiqua" pitchFamily="18" charset="0"/>
              </a:rPr>
              <a:t>0.5 month </a:t>
            </a:r>
            <a:r>
              <a:rPr lang="en-US" sz="2400" dirty="0">
                <a:solidFill>
                  <a:schemeClr val="tx2">
                    <a:lumMod val="50000"/>
                  </a:schemeClr>
                </a:solidFill>
                <a:latin typeface="Book Antiqua" pitchFamily="18" charset="0"/>
              </a:rPr>
              <a:t>or 15 days.</a:t>
            </a:r>
          </a:p>
        </p:txBody>
      </p:sp>
      <p:grpSp>
        <p:nvGrpSpPr>
          <p:cNvPr id="14" name="Group 13"/>
          <p:cNvGrpSpPr/>
          <p:nvPr/>
        </p:nvGrpSpPr>
        <p:grpSpPr>
          <a:xfrm>
            <a:off x="3013375" y="2503494"/>
            <a:ext cx="5902325" cy="1008060"/>
            <a:chOff x="1268413" y="3249615"/>
            <a:chExt cx="5902325" cy="1008060"/>
          </a:xfrm>
        </p:grpSpPr>
        <p:grpSp>
          <p:nvGrpSpPr>
            <p:cNvPr id="2" name="Group 7"/>
            <p:cNvGrpSpPr>
              <a:grpSpLocks/>
            </p:cNvGrpSpPr>
            <p:nvPr/>
          </p:nvGrpSpPr>
          <p:grpSpPr bwMode="auto">
            <a:xfrm>
              <a:off x="1268413" y="3249615"/>
              <a:ext cx="5902325" cy="830263"/>
              <a:chOff x="59" y="1989"/>
              <a:chExt cx="3718" cy="523"/>
            </a:xfrm>
          </p:grpSpPr>
          <p:sp>
            <p:nvSpPr>
              <p:cNvPr id="15369" name="Text Box 8"/>
              <p:cNvSpPr txBox="1">
                <a:spLocks noChangeArrowheads="1"/>
              </p:cNvSpPr>
              <p:nvPr/>
            </p:nvSpPr>
            <p:spPr bwMode="auto">
              <a:xfrm>
                <a:off x="998" y="2105"/>
                <a:ext cx="680" cy="407"/>
              </a:xfrm>
              <a:prstGeom prst="rect">
                <a:avLst/>
              </a:prstGeom>
              <a:noFill/>
              <a:ln w="38100" algn="ctr">
                <a:solidFill>
                  <a:schemeClr val="tx1"/>
                </a:solidFill>
                <a:miter lim="800000"/>
                <a:headEnd/>
                <a:tailEnd/>
              </a:ln>
            </p:spPr>
            <p:txBody>
              <a:bodyPr>
                <a:spAutoFit/>
              </a:bodyPr>
              <a:lstStyle/>
              <a:p>
                <a:r>
                  <a:rPr lang="en-US" dirty="0">
                    <a:latin typeface="Book Antiqua" pitchFamily="18" charset="0"/>
                  </a:rPr>
                  <a:t>Process</a:t>
                </a:r>
              </a:p>
              <a:p>
                <a:r>
                  <a:rPr lang="en-US" b="1" dirty="0">
                    <a:solidFill>
                      <a:srgbClr val="C71B4C"/>
                    </a:solidFill>
                    <a:latin typeface="Book Antiqua" pitchFamily="18" charset="0"/>
                  </a:rPr>
                  <a:t>I</a:t>
                </a:r>
                <a:r>
                  <a:rPr lang="en-US" b="1" baseline="-25000" dirty="0">
                    <a:solidFill>
                      <a:srgbClr val="C71B4C"/>
                    </a:solidFill>
                    <a:latin typeface="Book Antiqua" pitchFamily="18" charset="0"/>
                  </a:rPr>
                  <a:t>p</a:t>
                </a:r>
                <a:r>
                  <a:rPr lang="en-US" b="1" dirty="0">
                    <a:solidFill>
                      <a:srgbClr val="C71B4C"/>
                    </a:solidFill>
                    <a:latin typeface="Book Antiqua" pitchFamily="18" charset="0"/>
                  </a:rPr>
                  <a:t>=500</a:t>
                </a:r>
              </a:p>
            </p:txBody>
          </p:sp>
          <p:sp>
            <p:nvSpPr>
              <p:cNvPr id="15370" name="Line 9"/>
              <p:cNvSpPr>
                <a:spLocks noChangeShapeType="1"/>
              </p:cNvSpPr>
              <p:nvPr/>
            </p:nvSpPr>
            <p:spPr bwMode="auto">
              <a:xfrm>
                <a:off x="226" y="2387"/>
                <a:ext cx="749" cy="0"/>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5371" name="Text Box 10"/>
              <p:cNvSpPr txBox="1">
                <a:spLocks noChangeArrowheads="1"/>
              </p:cNvSpPr>
              <p:nvPr/>
            </p:nvSpPr>
            <p:spPr bwMode="auto">
              <a:xfrm>
                <a:off x="59" y="2115"/>
                <a:ext cx="916" cy="231"/>
              </a:xfrm>
              <a:prstGeom prst="rect">
                <a:avLst/>
              </a:prstGeom>
              <a:noFill/>
              <a:ln w="9525" algn="ctr">
                <a:noFill/>
                <a:miter lim="800000"/>
                <a:headEnd/>
                <a:tailEnd/>
              </a:ln>
            </p:spPr>
            <p:txBody>
              <a:bodyPr wrap="none">
                <a:spAutoFit/>
              </a:bodyPr>
              <a:lstStyle/>
              <a:p>
                <a:r>
                  <a:rPr lang="en-US" b="1" dirty="0">
                    <a:solidFill>
                      <a:srgbClr val="C71B4C"/>
                    </a:solidFill>
                    <a:latin typeface="Book Antiqua" pitchFamily="18" charset="0"/>
                  </a:rPr>
                  <a:t>1000/month</a:t>
                </a:r>
              </a:p>
            </p:txBody>
          </p:sp>
          <p:sp>
            <p:nvSpPr>
              <p:cNvPr id="15372" name="Line 11"/>
              <p:cNvSpPr>
                <a:spLocks noChangeShapeType="1"/>
              </p:cNvSpPr>
              <p:nvPr/>
            </p:nvSpPr>
            <p:spPr bwMode="auto">
              <a:xfrm flipV="1">
                <a:off x="1686" y="2057"/>
                <a:ext cx="1225" cy="249"/>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5373" name="Text Box 12"/>
              <p:cNvSpPr txBox="1">
                <a:spLocks noChangeArrowheads="1"/>
              </p:cNvSpPr>
              <p:nvPr/>
            </p:nvSpPr>
            <p:spPr bwMode="auto">
              <a:xfrm>
                <a:off x="2934" y="1989"/>
                <a:ext cx="843" cy="233"/>
              </a:xfrm>
              <a:prstGeom prst="rect">
                <a:avLst/>
              </a:prstGeom>
              <a:noFill/>
              <a:ln w="9525" algn="ctr">
                <a:noFill/>
                <a:miter lim="800000"/>
                <a:headEnd/>
                <a:tailEnd/>
              </a:ln>
            </p:spPr>
            <p:txBody>
              <a:bodyPr wrap="none">
                <a:spAutoFit/>
              </a:bodyPr>
              <a:lstStyle/>
              <a:p>
                <a:r>
                  <a:rPr lang="en-US" b="1" dirty="0">
                    <a:solidFill>
                      <a:srgbClr val="C71B4C"/>
                    </a:solidFill>
                    <a:latin typeface="Book Antiqua" pitchFamily="18" charset="0"/>
                  </a:rPr>
                  <a:t>200/month</a:t>
                </a:r>
              </a:p>
            </p:txBody>
          </p:sp>
        </p:grpSp>
        <p:sp>
          <p:nvSpPr>
            <p:cNvPr id="15367" name="Line 11"/>
            <p:cNvSpPr>
              <a:spLocks noChangeShapeType="1"/>
            </p:cNvSpPr>
            <p:nvPr/>
          </p:nvSpPr>
          <p:spPr bwMode="auto">
            <a:xfrm>
              <a:off x="3851275" y="3917950"/>
              <a:ext cx="2016125" cy="339725"/>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grpSp>
      <p:sp>
        <p:nvSpPr>
          <p:cNvPr id="15368" name="Text Box 12"/>
          <p:cNvSpPr txBox="1">
            <a:spLocks noChangeArrowheads="1"/>
          </p:cNvSpPr>
          <p:nvPr/>
        </p:nvSpPr>
        <p:spPr bwMode="auto">
          <a:xfrm>
            <a:off x="7648875" y="3330579"/>
            <a:ext cx="1339850" cy="369888"/>
          </a:xfrm>
          <a:prstGeom prst="rect">
            <a:avLst/>
          </a:prstGeom>
          <a:noFill/>
          <a:ln w="9525" algn="ctr">
            <a:noFill/>
            <a:miter lim="800000"/>
            <a:headEnd/>
            <a:tailEnd/>
          </a:ln>
        </p:spPr>
        <p:txBody>
          <a:bodyPr wrap="none">
            <a:spAutoFit/>
          </a:bodyPr>
          <a:lstStyle/>
          <a:p>
            <a:r>
              <a:rPr lang="en-US" b="1" dirty="0">
                <a:solidFill>
                  <a:srgbClr val="C71B4C"/>
                </a:solidFill>
                <a:latin typeface="Book Antiqua" pitchFamily="18" charset="0"/>
              </a:rPr>
              <a:t>800/month</a:t>
            </a:r>
          </a:p>
        </p:txBody>
      </p:sp>
      <p:pic>
        <p:nvPicPr>
          <p:cNvPr id="16" name="Picture 15"/>
          <p:cNvPicPr>
            <a:picLocks noChangeAspect="1"/>
          </p:cNvPicPr>
          <p:nvPr/>
        </p:nvPicPr>
        <p:blipFill>
          <a:blip r:embed="rId4"/>
          <a:stretch>
            <a:fillRect/>
          </a:stretch>
        </p:blipFill>
        <p:spPr>
          <a:xfrm>
            <a:off x="7761763" y="5482953"/>
            <a:ext cx="1114073" cy="6962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9526">
                                            <p:txEl>
                                              <p:pRg st="0" end="0"/>
                                            </p:txEl>
                                          </p:spTgt>
                                        </p:tgtEl>
                                        <p:attrNameLst>
                                          <p:attrName>style.visibility</p:attrName>
                                        </p:attrNameLst>
                                      </p:cBhvr>
                                      <p:to>
                                        <p:strVal val="visible"/>
                                      </p:to>
                                    </p:set>
                                    <p:animEffect transition="in" filter="dissolve">
                                      <p:cBhvr>
                                        <p:cTn id="7" dur="500"/>
                                        <p:tgtEl>
                                          <p:spTgt spid="6195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9526">
                                            <p:txEl>
                                              <p:pRg st="1" end="1"/>
                                            </p:txEl>
                                          </p:spTgt>
                                        </p:tgtEl>
                                        <p:attrNameLst>
                                          <p:attrName>style.visibility</p:attrName>
                                        </p:attrNameLst>
                                      </p:cBhvr>
                                      <p:to>
                                        <p:strVal val="visible"/>
                                      </p:to>
                                    </p:set>
                                    <p:animEffect transition="in" filter="dissolve">
                                      <p:cBhvr>
                                        <p:cTn id="12" dur="500"/>
                                        <p:tgtEl>
                                          <p:spTgt spid="6195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9525">
                                            <p:txEl>
                                              <p:pRg st="0" end="0"/>
                                            </p:txEl>
                                          </p:spTgt>
                                        </p:tgtEl>
                                        <p:attrNameLst>
                                          <p:attrName>style.visibility</p:attrName>
                                        </p:attrNameLst>
                                      </p:cBhvr>
                                      <p:to>
                                        <p:strVal val="visible"/>
                                      </p:to>
                                    </p:set>
                                    <p:animEffect transition="in" filter="dissolve">
                                      <p:cBhvr>
                                        <p:cTn id="17" dur="500"/>
                                        <p:tgtEl>
                                          <p:spTgt spid="6195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9525">
                                            <p:txEl>
                                              <p:pRg st="1" end="1"/>
                                            </p:txEl>
                                          </p:spTgt>
                                        </p:tgtEl>
                                        <p:attrNameLst>
                                          <p:attrName>style.visibility</p:attrName>
                                        </p:attrNameLst>
                                      </p:cBhvr>
                                      <p:to>
                                        <p:strVal val="visible"/>
                                      </p:to>
                                    </p:set>
                                    <p:animEffect transition="in" filter="dissolve">
                                      <p:cBhvr>
                                        <p:cTn id="22" dur="500"/>
                                        <p:tgtEl>
                                          <p:spTgt spid="6195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9525">
                                            <p:txEl>
                                              <p:pRg st="2" end="2"/>
                                            </p:txEl>
                                          </p:spTgt>
                                        </p:tgtEl>
                                        <p:attrNameLst>
                                          <p:attrName>style.visibility</p:attrName>
                                        </p:attrNameLst>
                                      </p:cBhvr>
                                      <p:to>
                                        <p:strVal val="visible"/>
                                      </p:to>
                                    </p:set>
                                    <p:animEffect transition="in" filter="dissolve">
                                      <p:cBhvr>
                                        <p:cTn id="27" dur="500"/>
                                        <p:tgtEl>
                                          <p:spTgt spid="6195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5" grpId="0" build="p" bldLvl="2"/>
      <p:bldP spid="619526"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5900" y="188913"/>
            <a:ext cx="8748588" cy="863600"/>
          </a:xfrm>
        </p:spPr>
        <p:txBody>
          <a:bodyPr/>
          <a:lstStyle/>
          <a:p>
            <a:pPr eaLnBrk="1" hangingPunct="1"/>
            <a:r>
              <a:rPr lang="en-US" sz="3200" dirty="0" smtClean="0"/>
              <a:t>K4. New Process: The Same R, But smaller I </a:t>
            </a:r>
          </a:p>
        </p:txBody>
      </p:sp>
      <p:sp>
        <p:nvSpPr>
          <p:cNvPr id="10243" name="Text Box 3"/>
          <p:cNvSpPr txBox="1">
            <a:spLocks noChangeArrowheads="1"/>
          </p:cNvSpPr>
          <p:nvPr/>
        </p:nvSpPr>
        <p:spPr bwMode="auto">
          <a:xfrm>
            <a:off x="1584325" y="3232696"/>
            <a:ext cx="971550" cy="954087"/>
          </a:xfrm>
          <a:prstGeom prst="rect">
            <a:avLst/>
          </a:prstGeom>
          <a:noFill/>
          <a:ln w="38100" algn="ctr">
            <a:solidFill>
              <a:schemeClr val="tx1"/>
            </a:solidFill>
            <a:miter lim="800000"/>
            <a:headEnd/>
            <a:tailEnd/>
          </a:ln>
        </p:spPr>
        <p:txBody>
          <a:bodyPr wrap="none">
            <a:spAutoFit/>
          </a:bodyPr>
          <a:lstStyle/>
          <a:p>
            <a:r>
              <a:rPr lang="en-US" dirty="0">
                <a:latin typeface="Book Antiqua" pitchFamily="18" charset="0"/>
              </a:rPr>
              <a:t>Initial </a:t>
            </a:r>
          </a:p>
          <a:p>
            <a:r>
              <a:rPr lang="en-US" dirty="0">
                <a:latin typeface="Book Antiqua" pitchFamily="18" charset="0"/>
              </a:rPr>
              <a:t>Review</a:t>
            </a:r>
          </a:p>
          <a:p>
            <a:endParaRPr lang="en-US" b="1" dirty="0">
              <a:solidFill>
                <a:srgbClr val="C71B4C"/>
              </a:solidFill>
              <a:latin typeface="Book Antiqua" pitchFamily="18" charset="0"/>
            </a:endParaRPr>
          </a:p>
        </p:txBody>
      </p:sp>
      <p:sp>
        <p:nvSpPr>
          <p:cNvPr id="10244" name="Text Box 4"/>
          <p:cNvSpPr txBox="1">
            <a:spLocks noChangeArrowheads="1"/>
          </p:cNvSpPr>
          <p:nvPr/>
        </p:nvSpPr>
        <p:spPr bwMode="auto">
          <a:xfrm>
            <a:off x="3887788" y="1303883"/>
            <a:ext cx="1635384" cy="923330"/>
          </a:xfrm>
          <a:prstGeom prst="rect">
            <a:avLst/>
          </a:prstGeom>
          <a:noFill/>
          <a:ln w="38100" algn="ctr">
            <a:solidFill>
              <a:schemeClr val="tx1"/>
            </a:solidFill>
            <a:miter lim="800000"/>
            <a:headEnd/>
            <a:tailEnd/>
          </a:ln>
        </p:spPr>
        <p:txBody>
          <a:bodyPr wrap="none">
            <a:spAutoFit/>
          </a:bodyPr>
          <a:lstStyle/>
          <a:p>
            <a:r>
              <a:rPr lang="en-US" dirty="0">
                <a:latin typeface="Book Antiqua" pitchFamily="18" charset="0"/>
              </a:rPr>
              <a:t>Subprocess A </a:t>
            </a:r>
          </a:p>
          <a:p>
            <a:r>
              <a:rPr lang="en-US" dirty="0">
                <a:latin typeface="Book Antiqua" pitchFamily="18" charset="0"/>
              </a:rPr>
              <a:t>Review</a:t>
            </a:r>
          </a:p>
          <a:p>
            <a:endParaRPr lang="en-US" b="1" dirty="0">
              <a:solidFill>
                <a:srgbClr val="C71B4C"/>
              </a:solidFill>
              <a:latin typeface="Book Antiqua" pitchFamily="18" charset="0"/>
            </a:endParaRPr>
          </a:p>
        </p:txBody>
      </p:sp>
      <p:sp>
        <p:nvSpPr>
          <p:cNvPr id="10245" name="Text Box 5"/>
          <p:cNvSpPr txBox="1">
            <a:spLocks noChangeArrowheads="1"/>
          </p:cNvSpPr>
          <p:nvPr/>
        </p:nvSpPr>
        <p:spPr bwMode="auto">
          <a:xfrm>
            <a:off x="3979863" y="3175546"/>
            <a:ext cx="1596912" cy="923330"/>
          </a:xfrm>
          <a:prstGeom prst="rect">
            <a:avLst/>
          </a:prstGeom>
          <a:noFill/>
          <a:ln w="38100" algn="ctr">
            <a:solidFill>
              <a:schemeClr val="tx1"/>
            </a:solidFill>
            <a:miter lim="800000"/>
            <a:headEnd/>
            <a:tailEnd/>
          </a:ln>
        </p:spPr>
        <p:txBody>
          <a:bodyPr wrap="none">
            <a:spAutoFit/>
          </a:bodyPr>
          <a:lstStyle/>
          <a:p>
            <a:r>
              <a:rPr lang="en-US" dirty="0">
                <a:latin typeface="Book Antiqua" pitchFamily="18" charset="0"/>
              </a:rPr>
              <a:t>Subprocess B </a:t>
            </a:r>
          </a:p>
          <a:p>
            <a:r>
              <a:rPr lang="en-US" dirty="0" smtClean="0">
                <a:latin typeface="Book Antiqua" pitchFamily="18" charset="0"/>
              </a:rPr>
              <a:t>Review</a:t>
            </a:r>
          </a:p>
          <a:p>
            <a:endParaRPr lang="en-US" dirty="0">
              <a:latin typeface="Book Antiqua" pitchFamily="18" charset="0"/>
            </a:endParaRPr>
          </a:p>
        </p:txBody>
      </p:sp>
      <p:sp>
        <p:nvSpPr>
          <p:cNvPr id="10246" name="Oval 6"/>
          <p:cNvSpPr>
            <a:spLocks noChangeArrowheads="1"/>
          </p:cNvSpPr>
          <p:nvPr/>
        </p:nvSpPr>
        <p:spPr bwMode="auto">
          <a:xfrm>
            <a:off x="6372225" y="1448346"/>
            <a:ext cx="1150938" cy="539750"/>
          </a:xfrm>
          <a:prstGeom prst="ellipse">
            <a:avLst/>
          </a:prstGeom>
          <a:noFill/>
          <a:ln w="38100" algn="ctr">
            <a:solidFill>
              <a:schemeClr val="tx1"/>
            </a:solidFill>
            <a:round/>
            <a:headEnd/>
            <a:tailEnd/>
          </a:ln>
        </p:spPr>
        <p:txBody>
          <a:bodyPr wrap="none" anchor="ctr"/>
          <a:lstStyle/>
          <a:p>
            <a:endParaRPr lang="en-US" dirty="0">
              <a:latin typeface="Book Antiqua" pitchFamily="18" charset="0"/>
            </a:endParaRPr>
          </a:p>
        </p:txBody>
      </p:sp>
      <p:sp>
        <p:nvSpPr>
          <p:cNvPr id="10247" name="Text Box 7"/>
          <p:cNvSpPr txBox="1">
            <a:spLocks noChangeArrowheads="1"/>
          </p:cNvSpPr>
          <p:nvPr/>
        </p:nvSpPr>
        <p:spPr bwMode="auto">
          <a:xfrm>
            <a:off x="6407150" y="1540421"/>
            <a:ext cx="1136650" cy="366712"/>
          </a:xfrm>
          <a:prstGeom prst="rect">
            <a:avLst/>
          </a:prstGeom>
          <a:noFill/>
          <a:ln w="9525" algn="ctr">
            <a:noFill/>
            <a:miter lim="800000"/>
            <a:headEnd/>
            <a:tailEnd/>
          </a:ln>
        </p:spPr>
        <p:txBody>
          <a:bodyPr wrap="none">
            <a:spAutoFit/>
          </a:bodyPr>
          <a:lstStyle/>
          <a:p>
            <a:r>
              <a:rPr lang="en-US" dirty="0">
                <a:latin typeface="Book Antiqua" pitchFamily="18" charset="0"/>
              </a:rPr>
              <a:t>Accepted</a:t>
            </a:r>
          </a:p>
        </p:txBody>
      </p:sp>
      <p:sp>
        <p:nvSpPr>
          <p:cNvPr id="10248" name="Oval 8"/>
          <p:cNvSpPr>
            <a:spLocks noChangeArrowheads="1"/>
          </p:cNvSpPr>
          <p:nvPr/>
        </p:nvSpPr>
        <p:spPr bwMode="auto">
          <a:xfrm>
            <a:off x="6551613" y="4761458"/>
            <a:ext cx="1150937" cy="539750"/>
          </a:xfrm>
          <a:prstGeom prst="ellipse">
            <a:avLst/>
          </a:prstGeom>
          <a:noFill/>
          <a:ln w="38100" algn="ctr">
            <a:solidFill>
              <a:schemeClr val="tx1"/>
            </a:solidFill>
            <a:round/>
            <a:headEnd/>
            <a:tailEnd/>
          </a:ln>
        </p:spPr>
        <p:txBody>
          <a:bodyPr wrap="none" anchor="ctr"/>
          <a:lstStyle/>
          <a:p>
            <a:endParaRPr lang="en-US" dirty="0">
              <a:latin typeface="Book Antiqua" pitchFamily="18" charset="0"/>
            </a:endParaRPr>
          </a:p>
        </p:txBody>
      </p:sp>
      <p:sp>
        <p:nvSpPr>
          <p:cNvPr id="10249" name="Text Box 9"/>
          <p:cNvSpPr txBox="1">
            <a:spLocks noChangeArrowheads="1"/>
          </p:cNvSpPr>
          <p:nvPr/>
        </p:nvSpPr>
        <p:spPr bwMode="auto">
          <a:xfrm>
            <a:off x="6586538" y="4817021"/>
            <a:ext cx="1043876" cy="369332"/>
          </a:xfrm>
          <a:prstGeom prst="rect">
            <a:avLst/>
          </a:prstGeom>
          <a:noFill/>
          <a:ln w="9525" algn="ctr">
            <a:noFill/>
            <a:miter lim="800000"/>
            <a:headEnd/>
            <a:tailEnd/>
          </a:ln>
        </p:spPr>
        <p:txBody>
          <a:bodyPr wrap="none">
            <a:spAutoFit/>
          </a:bodyPr>
          <a:lstStyle/>
          <a:p>
            <a:r>
              <a:rPr lang="en-US" dirty="0">
                <a:latin typeface="Book Antiqua" pitchFamily="18" charset="0"/>
              </a:rPr>
              <a:t>Rejected</a:t>
            </a:r>
          </a:p>
        </p:txBody>
      </p:sp>
      <p:sp>
        <p:nvSpPr>
          <p:cNvPr id="10250" name="Line 10"/>
          <p:cNvSpPr>
            <a:spLocks noChangeShapeType="1"/>
          </p:cNvSpPr>
          <p:nvPr/>
        </p:nvSpPr>
        <p:spPr bwMode="auto">
          <a:xfrm>
            <a:off x="358775" y="3680371"/>
            <a:ext cx="1189038" cy="0"/>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0251" name="Text Box 11"/>
          <p:cNvSpPr txBox="1">
            <a:spLocks noChangeArrowheads="1"/>
          </p:cNvSpPr>
          <p:nvPr/>
        </p:nvSpPr>
        <p:spPr bwMode="auto">
          <a:xfrm>
            <a:off x="93663" y="3248571"/>
            <a:ext cx="1454150" cy="366712"/>
          </a:xfrm>
          <a:prstGeom prst="rect">
            <a:avLst/>
          </a:prstGeom>
          <a:noFill/>
          <a:ln w="9525" algn="ctr">
            <a:noFill/>
            <a:miter lim="800000"/>
            <a:headEnd/>
            <a:tailEnd/>
          </a:ln>
        </p:spPr>
        <p:txBody>
          <a:bodyPr wrap="none">
            <a:spAutoFit/>
          </a:bodyPr>
          <a:lstStyle/>
          <a:p>
            <a:r>
              <a:rPr lang="en-US" b="1" dirty="0">
                <a:solidFill>
                  <a:srgbClr val="C71B4C"/>
                </a:solidFill>
                <a:latin typeface="Book Antiqua" pitchFamily="18" charset="0"/>
              </a:rPr>
              <a:t>1000/month</a:t>
            </a:r>
          </a:p>
        </p:txBody>
      </p:sp>
      <p:sp>
        <p:nvSpPr>
          <p:cNvPr id="10252" name="Line 12"/>
          <p:cNvSpPr>
            <a:spLocks noChangeShapeType="1"/>
          </p:cNvSpPr>
          <p:nvPr/>
        </p:nvSpPr>
        <p:spPr bwMode="auto">
          <a:xfrm flipV="1">
            <a:off x="2592388" y="1735683"/>
            <a:ext cx="1295400" cy="1728788"/>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0253" name="Line 13"/>
          <p:cNvSpPr>
            <a:spLocks noChangeShapeType="1"/>
          </p:cNvSpPr>
          <p:nvPr/>
        </p:nvSpPr>
        <p:spPr bwMode="auto">
          <a:xfrm flipV="1">
            <a:off x="2592388" y="3680371"/>
            <a:ext cx="1366837" cy="36512"/>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0254" name="Line 14"/>
          <p:cNvSpPr>
            <a:spLocks noChangeShapeType="1"/>
          </p:cNvSpPr>
          <p:nvPr/>
        </p:nvSpPr>
        <p:spPr bwMode="auto">
          <a:xfrm flipV="1">
            <a:off x="4248150" y="5083721"/>
            <a:ext cx="2339975" cy="38100"/>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0255" name="Line 15"/>
          <p:cNvSpPr>
            <a:spLocks noChangeShapeType="1"/>
          </p:cNvSpPr>
          <p:nvPr/>
        </p:nvSpPr>
        <p:spPr bwMode="auto">
          <a:xfrm>
            <a:off x="2555875" y="4004221"/>
            <a:ext cx="1692275" cy="1116012"/>
          </a:xfrm>
          <a:prstGeom prst="line">
            <a:avLst/>
          </a:prstGeom>
          <a:noFill/>
          <a:ln w="38100">
            <a:solidFill>
              <a:schemeClr val="tx1"/>
            </a:solidFill>
            <a:round/>
            <a:headEnd/>
            <a:tailEnd/>
          </a:ln>
        </p:spPr>
        <p:txBody>
          <a:bodyPr/>
          <a:lstStyle/>
          <a:p>
            <a:endParaRPr lang="en-US" dirty="0">
              <a:latin typeface="Book Antiqua" pitchFamily="18" charset="0"/>
            </a:endParaRPr>
          </a:p>
        </p:txBody>
      </p:sp>
      <p:sp>
        <p:nvSpPr>
          <p:cNvPr id="10256" name="Text Box 16"/>
          <p:cNvSpPr txBox="1">
            <a:spLocks noChangeArrowheads="1"/>
          </p:cNvSpPr>
          <p:nvPr/>
        </p:nvSpPr>
        <p:spPr bwMode="auto">
          <a:xfrm>
            <a:off x="2447925" y="2635796"/>
            <a:ext cx="609462" cy="369332"/>
          </a:xfrm>
          <a:prstGeom prst="rect">
            <a:avLst/>
          </a:prstGeom>
          <a:noFill/>
          <a:ln w="9525" algn="ctr">
            <a:noFill/>
            <a:miter lim="800000"/>
            <a:headEnd/>
            <a:tailEnd/>
          </a:ln>
        </p:spPr>
        <p:txBody>
          <a:bodyPr wrap="none">
            <a:spAutoFit/>
          </a:bodyPr>
          <a:lstStyle/>
          <a:p>
            <a:r>
              <a:rPr lang="en-US" dirty="0">
                <a:latin typeface="Book Antiqua" pitchFamily="18" charset="0"/>
              </a:rPr>
              <a:t>25%</a:t>
            </a:r>
          </a:p>
        </p:txBody>
      </p:sp>
      <p:sp>
        <p:nvSpPr>
          <p:cNvPr id="10257" name="Text Box 17"/>
          <p:cNvSpPr txBox="1">
            <a:spLocks noChangeArrowheads="1"/>
          </p:cNvSpPr>
          <p:nvPr/>
        </p:nvSpPr>
        <p:spPr bwMode="auto">
          <a:xfrm>
            <a:off x="2851150" y="3961358"/>
            <a:ext cx="609462" cy="369332"/>
          </a:xfrm>
          <a:prstGeom prst="rect">
            <a:avLst/>
          </a:prstGeom>
          <a:noFill/>
          <a:ln w="9525" algn="ctr">
            <a:noFill/>
            <a:miter lim="800000"/>
            <a:headEnd/>
            <a:tailEnd/>
          </a:ln>
        </p:spPr>
        <p:txBody>
          <a:bodyPr wrap="none">
            <a:spAutoFit/>
          </a:bodyPr>
          <a:lstStyle/>
          <a:p>
            <a:r>
              <a:rPr lang="en-US" dirty="0">
                <a:latin typeface="Book Antiqua" pitchFamily="18" charset="0"/>
              </a:rPr>
              <a:t>50%</a:t>
            </a:r>
          </a:p>
        </p:txBody>
      </p:sp>
      <p:sp>
        <p:nvSpPr>
          <p:cNvPr id="10258" name="Text Box 18"/>
          <p:cNvSpPr txBox="1">
            <a:spLocks noChangeArrowheads="1"/>
          </p:cNvSpPr>
          <p:nvPr/>
        </p:nvSpPr>
        <p:spPr bwMode="auto">
          <a:xfrm>
            <a:off x="2771775" y="3385096"/>
            <a:ext cx="609462" cy="369332"/>
          </a:xfrm>
          <a:prstGeom prst="rect">
            <a:avLst/>
          </a:prstGeom>
          <a:noFill/>
          <a:ln w="9525" algn="ctr">
            <a:noFill/>
            <a:miter lim="800000"/>
            <a:headEnd/>
            <a:tailEnd/>
          </a:ln>
        </p:spPr>
        <p:txBody>
          <a:bodyPr wrap="none">
            <a:spAutoFit/>
          </a:bodyPr>
          <a:lstStyle/>
          <a:p>
            <a:r>
              <a:rPr lang="en-US" dirty="0">
                <a:latin typeface="Book Antiqua" pitchFamily="18" charset="0"/>
              </a:rPr>
              <a:t>25%</a:t>
            </a:r>
          </a:p>
        </p:txBody>
      </p:sp>
      <p:sp>
        <p:nvSpPr>
          <p:cNvPr id="10259" name="Line 19"/>
          <p:cNvSpPr>
            <a:spLocks noChangeShapeType="1"/>
          </p:cNvSpPr>
          <p:nvPr/>
        </p:nvSpPr>
        <p:spPr bwMode="auto">
          <a:xfrm flipV="1">
            <a:off x="5651500" y="1735683"/>
            <a:ext cx="684213" cy="3175"/>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0260" name="Line 20"/>
          <p:cNvSpPr>
            <a:spLocks noChangeShapeType="1"/>
          </p:cNvSpPr>
          <p:nvPr/>
        </p:nvSpPr>
        <p:spPr bwMode="auto">
          <a:xfrm>
            <a:off x="5616575" y="1988096"/>
            <a:ext cx="1547813" cy="2736850"/>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0261" name="Line 21"/>
          <p:cNvSpPr>
            <a:spLocks noChangeShapeType="1"/>
          </p:cNvSpPr>
          <p:nvPr/>
        </p:nvSpPr>
        <p:spPr bwMode="auto">
          <a:xfrm flipV="1">
            <a:off x="5688013" y="1988096"/>
            <a:ext cx="971550" cy="1728787"/>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0262" name="Line 22"/>
          <p:cNvSpPr>
            <a:spLocks noChangeShapeType="1"/>
          </p:cNvSpPr>
          <p:nvPr/>
        </p:nvSpPr>
        <p:spPr bwMode="auto">
          <a:xfrm>
            <a:off x="5724525" y="3826421"/>
            <a:ext cx="1042988" cy="969962"/>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0263" name="Text Box 23"/>
          <p:cNvSpPr txBox="1">
            <a:spLocks noChangeArrowheads="1"/>
          </p:cNvSpPr>
          <p:nvPr/>
        </p:nvSpPr>
        <p:spPr bwMode="auto">
          <a:xfrm>
            <a:off x="5616575" y="1340396"/>
            <a:ext cx="609462" cy="369332"/>
          </a:xfrm>
          <a:prstGeom prst="rect">
            <a:avLst/>
          </a:prstGeom>
          <a:noFill/>
          <a:ln w="9525" algn="ctr">
            <a:noFill/>
            <a:miter lim="800000"/>
            <a:headEnd/>
            <a:tailEnd/>
          </a:ln>
        </p:spPr>
        <p:txBody>
          <a:bodyPr wrap="none">
            <a:spAutoFit/>
          </a:bodyPr>
          <a:lstStyle/>
          <a:p>
            <a:r>
              <a:rPr lang="en-US" dirty="0">
                <a:latin typeface="Book Antiqua" pitchFamily="18" charset="0"/>
              </a:rPr>
              <a:t>70%</a:t>
            </a:r>
          </a:p>
        </p:txBody>
      </p:sp>
      <p:sp>
        <p:nvSpPr>
          <p:cNvPr id="10264" name="Text Box 24"/>
          <p:cNvSpPr txBox="1">
            <a:spLocks noChangeArrowheads="1"/>
          </p:cNvSpPr>
          <p:nvPr/>
        </p:nvSpPr>
        <p:spPr bwMode="auto">
          <a:xfrm>
            <a:off x="5694363" y="1951583"/>
            <a:ext cx="609462" cy="369332"/>
          </a:xfrm>
          <a:prstGeom prst="rect">
            <a:avLst/>
          </a:prstGeom>
          <a:noFill/>
          <a:ln w="9525" algn="ctr">
            <a:noFill/>
            <a:miter lim="800000"/>
            <a:headEnd/>
            <a:tailEnd/>
          </a:ln>
        </p:spPr>
        <p:txBody>
          <a:bodyPr wrap="none">
            <a:spAutoFit/>
          </a:bodyPr>
          <a:lstStyle/>
          <a:p>
            <a:r>
              <a:rPr lang="en-US" dirty="0">
                <a:latin typeface="Book Antiqua" pitchFamily="18" charset="0"/>
              </a:rPr>
              <a:t>30%</a:t>
            </a:r>
          </a:p>
        </p:txBody>
      </p:sp>
      <p:sp>
        <p:nvSpPr>
          <p:cNvPr id="10265" name="Text Box 25"/>
          <p:cNvSpPr txBox="1">
            <a:spLocks noChangeArrowheads="1"/>
          </p:cNvSpPr>
          <p:nvPr/>
        </p:nvSpPr>
        <p:spPr bwMode="auto">
          <a:xfrm>
            <a:off x="5875338" y="3751808"/>
            <a:ext cx="609462" cy="369332"/>
          </a:xfrm>
          <a:prstGeom prst="rect">
            <a:avLst/>
          </a:prstGeom>
          <a:noFill/>
          <a:ln w="9525" algn="ctr">
            <a:noFill/>
            <a:miter lim="800000"/>
            <a:headEnd/>
            <a:tailEnd/>
          </a:ln>
        </p:spPr>
        <p:txBody>
          <a:bodyPr wrap="none">
            <a:spAutoFit/>
          </a:bodyPr>
          <a:lstStyle/>
          <a:p>
            <a:r>
              <a:rPr lang="en-US" dirty="0">
                <a:latin typeface="Book Antiqua" pitchFamily="18" charset="0"/>
              </a:rPr>
              <a:t>90%</a:t>
            </a:r>
          </a:p>
        </p:txBody>
      </p:sp>
      <p:sp>
        <p:nvSpPr>
          <p:cNvPr id="10266" name="Text Box 26"/>
          <p:cNvSpPr txBox="1">
            <a:spLocks noChangeArrowheads="1"/>
          </p:cNvSpPr>
          <p:nvPr/>
        </p:nvSpPr>
        <p:spPr bwMode="auto">
          <a:xfrm>
            <a:off x="5508625" y="2816771"/>
            <a:ext cx="609462" cy="369332"/>
          </a:xfrm>
          <a:prstGeom prst="rect">
            <a:avLst/>
          </a:prstGeom>
          <a:noFill/>
          <a:ln w="9525" algn="ctr">
            <a:noFill/>
            <a:miter lim="800000"/>
            <a:headEnd/>
            <a:tailEnd/>
          </a:ln>
        </p:spPr>
        <p:txBody>
          <a:bodyPr wrap="none">
            <a:spAutoFit/>
          </a:bodyPr>
          <a:lstStyle/>
          <a:p>
            <a:r>
              <a:rPr lang="en-US" dirty="0">
                <a:latin typeface="Book Antiqua" pitchFamily="18" charset="0"/>
              </a:rPr>
              <a:t>10%</a:t>
            </a:r>
          </a:p>
        </p:txBody>
      </p:sp>
      <p:sp>
        <p:nvSpPr>
          <p:cNvPr id="10267" name="Line 27"/>
          <p:cNvSpPr>
            <a:spLocks noChangeShapeType="1"/>
          </p:cNvSpPr>
          <p:nvPr/>
        </p:nvSpPr>
        <p:spPr bwMode="auto">
          <a:xfrm flipV="1">
            <a:off x="7524750" y="1699171"/>
            <a:ext cx="1150938" cy="1587"/>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0268" name="Line 28"/>
          <p:cNvSpPr>
            <a:spLocks noChangeShapeType="1"/>
          </p:cNvSpPr>
          <p:nvPr/>
        </p:nvSpPr>
        <p:spPr bwMode="auto">
          <a:xfrm flipV="1">
            <a:off x="7704138" y="5048796"/>
            <a:ext cx="1152525" cy="0"/>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0269" name="Text Box 29"/>
          <p:cNvSpPr txBox="1">
            <a:spLocks noChangeArrowheads="1"/>
          </p:cNvSpPr>
          <p:nvPr/>
        </p:nvSpPr>
        <p:spPr bwMode="auto">
          <a:xfrm>
            <a:off x="7753350" y="4609058"/>
            <a:ext cx="1327150" cy="366713"/>
          </a:xfrm>
          <a:prstGeom prst="rect">
            <a:avLst/>
          </a:prstGeom>
          <a:noFill/>
          <a:ln w="9525" algn="ctr">
            <a:noFill/>
            <a:miter lim="800000"/>
            <a:headEnd/>
            <a:tailEnd/>
          </a:ln>
        </p:spPr>
        <p:txBody>
          <a:bodyPr wrap="none">
            <a:spAutoFit/>
          </a:bodyPr>
          <a:lstStyle/>
          <a:p>
            <a:r>
              <a:rPr lang="en-US" b="1" dirty="0">
                <a:solidFill>
                  <a:srgbClr val="C71B4C"/>
                </a:solidFill>
                <a:latin typeface="Book Antiqua" pitchFamily="18" charset="0"/>
              </a:rPr>
              <a:t>800/month</a:t>
            </a:r>
          </a:p>
        </p:txBody>
      </p:sp>
      <p:sp>
        <p:nvSpPr>
          <p:cNvPr id="10270" name="Text Box 30"/>
          <p:cNvSpPr txBox="1">
            <a:spLocks noChangeArrowheads="1"/>
          </p:cNvSpPr>
          <p:nvPr/>
        </p:nvSpPr>
        <p:spPr bwMode="auto">
          <a:xfrm>
            <a:off x="7458075" y="1340396"/>
            <a:ext cx="1327150" cy="366712"/>
          </a:xfrm>
          <a:prstGeom prst="rect">
            <a:avLst/>
          </a:prstGeom>
          <a:noFill/>
          <a:ln w="9525" algn="ctr">
            <a:noFill/>
            <a:miter lim="800000"/>
            <a:headEnd/>
            <a:tailEnd/>
          </a:ln>
        </p:spPr>
        <p:txBody>
          <a:bodyPr wrap="none">
            <a:spAutoFit/>
          </a:bodyPr>
          <a:lstStyle/>
          <a:p>
            <a:r>
              <a:rPr lang="en-US" b="1" dirty="0">
                <a:solidFill>
                  <a:srgbClr val="C71B4C"/>
                </a:solidFill>
                <a:latin typeface="Book Antiqua" pitchFamily="18" charset="0"/>
              </a:rPr>
              <a:t>200/month</a:t>
            </a:r>
          </a:p>
        </p:txBody>
      </p:sp>
      <p:sp>
        <p:nvSpPr>
          <p:cNvPr id="621599" name="Text Box 31"/>
          <p:cNvSpPr txBox="1">
            <a:spLocks noChangeArrowheads="1"/>
          </p:cNvSpPr>
          <p:nvPr/>
        </p:nvSpPr>
        <p:spPr bwMode="auto">
          <a:xfrm>
            <a:off x="143508" y="4725144"/>
            <a:ext cx="9132628" cy="1938992"/>
          </a:xfrm>
          <a:prstGeom prst="rect">
            <a:avLst/>
          </a:prstGeom>
          <a:noFill/>
          <a:ln w="9525" algn="ctr">
            <a:noFill/>
            <a:miter lim="800000"/>
            <a:headEnd/>
            <a:tailEnd/>
          </a:ln>
        </p:spPr>
        <p:txBody>
          <a:bodyPr wrap="none">
            <a:spAutoFit/>
          </a:bodyPr>
          <a:lstStyle/>
          <a:p>
            <a:r>
              <a:rPr lang="en-US" sz="2000" dirty="0">
                <a:solidFill>
                  <a:srgbClr val="1A1A70"/>
                </a:solidFill>
                <a:latin typeface="Book Antiqua" pitchFamily="18" charset="0"/>
              </a:rPr>
              <a:t>R = 1000</a:t>
            </a:r>
          </a:p>
          <a:p>
            <a:r>
              <a:rPr lang="en-US" sz="2000" dirty="0">
                <a:solidFill>
                  <a:srgbClr val="1A1A70"/>
                </a:solidFill>
                <a:latin typeface="Book Antiqua" pitchFamily="18" charset="0"/>
              </a:rPr>
              <a:t>I = I</a:t>
            </a:r>
            <a:r>
              <a:rPr lang="en-US" sz="2000" baseline="-25000" dirty="0">
                <a:solidFill>
                  <a:srgbClr val="1A1A70"/>
                </a:solidFill>
                <a:latin typeface="Book Antiqua" pitchFamily="18" charset="0"/>
              </a:rPr>
              <a:t>IR </a:t>
            </a:r>
            <a:r>
              <a:rPr lang="en-US" sz="2000" dirty="0">
                <a:solidFill>
                  <a:srgbClr val="1A1A70"/>
                </a:solidFill>
                <a:latin typeface="Book Antiqua" pitchFamily="18" charset="0"/>
              </a:rPr>
              <a:t>+ I</a:t>
            </a:r>
            <a:r>
              <a:rPr lang="en-US" sz="2000" baseline="-25000" dirty="0">
                <a:solidFill>
                  <a:srgbClr val="1A1A70"/>
                </a:solidFill>
                <a:latin typeface="Book Antiqua" pitchFamily="18" charset="0"/>
              </a:rPr>
              <a:t>A</a:t>
            </a:r>
            <a:r>
              <a:rPr lang="en-US" sz="2000" dirty="0">
                <a:solidFill>
                  <a:srgbClr val="1A1A70"/>
                </a:solidFill>
                <a:latin typeface="Book Antiqua" pitchFamily="18" charset="0"/>
              </a:rPr>
              <a:t>  + I</a:t>
            </a:r>
            <a:r>
              <a:rPr lang="en-US" sz="2000" baseline="-25000" dirty="0">
                <a:solidFill>
                  <a:srgbClr val="1A1A70"/>
                </a:solidFill>
                <a:latin typeface="Book Antiqua" pitchFamily="18" charset="0"/>
              </a:rPr>
              <a:t>B</a:t>
            </a:r>
            <a:r>
              <a:rPr lang="en-US" sz="2000" dirty="0">
                <a:solidFill>
                  <a:srgbClr val="1A1A70"/>
                </a:solidFill>
                <a:latin typeface="Book Antiqua" pitchFamily="18" charset="0"/>
              </a:rPr>
              <a:t> = 200 + 25 + 150 = 375</a:t>
            </a:r>
          </a:p>
          <a:p>
            <a:r>
              <a:rPr lang="en-US" sz="2000" dirty="0">
                <a:solidFill>
                  <a:srgbClr val="1A1A70"/>
                </a:solidFill>
                <a:latin typeface="Book Antiqua" pitchFamily="18" charset="0"/>
              </a:rPr>
              <a:t>Inventory reduced to 375 from 500 in the old process. </a:t>
            </a:r>
          </a:p>
          <a:p>
            <a:r>
              <a:rPr lang="en-US" sz="2000" dirty="0">
                <a:solidFill>
                  <a:srgbClr val="1A1A70"/>
                </a:solidFill>
                <a:latin typeface="Book Antiqua" pitchFamily="18" charset="0"/>
              </a:rPr>
              <a:t>Since R is constant, therefore T has </a:t>
            </a:r>
            <a:r>
              <a:rPr lang="en-US" sz="2000" dirty="0" smtClean="0">
                <a:solidFill>
                  <a:srgbClr val="1A1A70"/>
                </a:solidFill>
                <a:latin typeface="Book Antiqua" pitchFamily="18" charset="0"/>
              </a:rPr>
              <a:t>reduced.</a:t>
            </a:r>
            <a:endParaRPr lang="en-US" sz="2000" dirty="0">
              <a:solidFill>
                <a:srgbClr val="1A1A70"/>
              </a:solidFill>
              <a:latin typeface="Book Antiqua" pitchFamily="18" charset="0"/>
            </a:endParaRPr>
          </a:p>
          <a:p>
            <a:r>
              <a:rPr lang="en-US" sz="2000" dirty="0">
                <a:solidFill>
                  <a:srgbClr val="1A1A70"/>
                </a:solidFill>
                <a:latin typeface="Book Antiqua" pitchFamily="18" charset="0"/>
              </a:rPr>
              <a:t>T = I/R = 375/1000 = 0.375 month or 0.375(30) = 11.25 days</a:t>
            </a:r>
          </a:p>
          <a:p>
            <a:r>
              <a:rPr lang="en-US" sz="2000" dirty="0">
                <a:solidFill>
                  <a:srgbClr val="1A1A70"/>
                </a:solidFill>
                <a:latin typeface="Book Antiqua" pitchFamily="18" charset="0"/>
              </a:rPr>
              <a:t>The new process has decreased the processing time from 15 days to 11.25 days.</a:t>
            </a:r>
          </a:p>
        </p:txBody>
      </p:sp>
      <p:grpSp>
        <p:nvGrpSpPr>
          <p:cNvPr id="36" name="Group 35"/>
          <p:cNvGrpSpPr/>
          <p:nvPr/>
        </p:nvGrpSpPr>
        <p:grpSpPr>
          <a:xfrm>
            <a:off x="1583668" y="1879848"/>
            <a:ext cx="3419275" cy="2313548"/>
            <a:chOff x="1583668" y="1988840"/>
            <a:chExt cx="3419275" cy="2313548"/>
          </a:xfrm>
        </p:grpSpPr>
        <p:sp>
          <p:nvSpPr>
            <p:cNvPr id="32" name="TextBox 31"/>
            <p:cNvSpPr txBox="1"/>
            <p:nvPr/>
          </p:nvSpPr>
          <p:spPr>
            <a:xfrm>
              <a:off x="3995936" y="3825044"/>
              <a:ext cx="1007007" cy="369332"/>
            </a:xfrm>
            <a:prstGeom prst="rect">
              <a:avLst/>
            </a:prstGeom>
            <a:noFill/>
          </p:spPr>
          <p:txBody>
            <a:bodyPr wrap="none" rtlCol="0">
              <a:spAutoFit/>
            </a:bodyPr>
            <a:lstStyle/>
            <a:p>
              <a:r>
                <a:rPr lang="en-US" b="1" dirty="0" smtClean="0">
                  <a:solidFill>
                    <a:srgbClr val="C71B4C"/>
                  </a:solidFill>
                  <a:latin typeface="Book Antiqua" pitchFamily="18" charset="0"/>
                </a:rPr>
                <a:t>I</a:t>
              </a:r>
              <a:r>
                <a:rPr lang="en-US" b="1" baseline="-25000" dirty="0" smtClean="0">
                  <a:solidFill>
                    <a:srgbClr val="C71B4C"/>
                  </a:solidFill>
                  <a:latin typeface="Book Antiqua" pitchFamily="18" charset="0"/>
                </a:rPr>
                <a:t>B</a:t>
              </a:r>
              <a:r>
                <a:rPr lang="en-US" b="1" dirty="0" smtClean="0">
                  <a:solidFill>
                    <a:srgbClr val="C71B4C"/>
                  </a:solidFill>
                  <a:latin typeface="Book Antiqua" pitchFamily="18" charset="0"/>
                </a:rPr>
                <a:t> = 150</a:t>
              </a:r>
              <a:endParaRPr lang="en-US" b="1" dirty="0">
                <a:solidFill>
                  <a:srgbClr val="C71B4C"/>
                </a:solidFill>
                <a:latin typeface="Book Antiqua" pitchFamily="18" charset="0"/>
              </a:endParaRPr>
            </a:p>
          </p:txBody>
        </p:sp>
        <p:sp>
          <p:nvSpPr>
            <p:cNvPr id="33" name="TextBox 32"/>
            <p:cNvSpPr txBox="1"/>
            <p:nvPr/>
          </p:nvSpPr>
          <p:spPr>
            <a:xfrm>
              <a:off x="3923928" y="1988840"/>
              <a:ext cx="873060" cy="369332"/>
            </a:xfrm>
            <a:prstGeom prst="rect">
              <a:avLst/>
            </a:prstGeom>
            <a:noFill/>
          </p:spPr>
          <p:txBody>
            <a:bodyPr wrap="none" rtlCol="0">
              <a:spAutoFit/>
            </a:bodyPr>
            <a:lstStyle/>
            <a:p>
              <a:r>
                <a:rPr lang="en-US" b="1" dirty="0" smtClean="0">
                  <a:solidFill>
                    <a:srgbClr val="C71B4C"/>
                  </a:solidFill>
                  <a:latin typeface="Book Antiqua" pitchFamily="18" charset="0"/>
                </a:rPr>
                <a:t>I</a:t>
              </a:r>
              <a:r>
                <a:rPr lang="en-US" b="1" baseline="-25000" dirty="0" smtClean="0">
                  <a:solidFill>
                    <a:srgbClr val="C71B4C"/>
                  </a:solidFill>
                  <a:latin typeface="Book Antiqua" pitchFamily="18" charset="0"/>
                </a:rPr>
                <a:t>A</a:t>
              </a:r>
              <a:r>
                <a:rPr lang="en-US" b="1" dirty="0" smtClean="0">
                  <a:solidFill>
                    <a:srgbClr val="C71B4C"/>
                  </a:solidFill>
                  <a:latin typeface="Book Antiqua" pitchFamily="18" charset="0"/>
                </a:rPr>
                <a:t> = 25</a:t>
              </a:r>
              <a:endParaRPr lang="en-US" b="1" dirty="0">
                <a:solidFill>
                  <a:srgbClr val="C71B4C"/>
                </a:solidFill>
                <a:latin typeface="Book Antiqua" pitchFamily="18" charset="0"/>
              </a:endParaRPr>
            </a:p>
          </p:txBody>
        </p:sp>
        <p:sp>
          <p:nvSpPr>
            <p:cNvPr id="34" name="TextBox 33"/>
            <p:cNvSpPr txBox="1"/>
            <p:nvPr/>
          </p:nvSpPr>
          <p:spPr>
            <a:xfrm>
              <a:off x="1583668" y="3933056"/>
              <a:ext cx="1007007" cy="369332"/>
            </a:xfrm>
            <a:prstGeom prst="rect">
              <a:avLst/>
            </a:prstGeom>
            <a:noFill/>
          </p:spPr>
          <p:txBody>
            <a:bodyPr wrap="none" rtlCol="0">
              <a:spAutoFit/>
            </a:bodyPr>
            <a:lstStyle/>
            <a:p>
              <a:r>
                <a:rPr lang="en-US" b="1" dirty="0" smtClean="0">
                  <a:solidFill>
                    <a:srgbClr val="C71B4C"/>
                  </a:solidFill>
                  <a:latin typeface="Book Antiqua" pitchFamily="18" charset="0"/>
                </a:rPr>
                <a:t>I</a:t>
              </a:r>
              <a:r>
                <a:rPr lang="en-US" b="1" baseline="-25000" dirty="0" smtClean="0">
                  <a:solidFill>
                    <a:srgbClr val="C71B4C"/>
                  </a:solidFill>
                  <a:latin typeface="Book Antiqua" pitchFamily="18" charset="0"/>
                </a:rPr>
                <a:t>R</a:t>
              </a:r>
              <a:r>
                <a:rPr lang="en-US" b="1" dirty="0" smtClean="0">
                  <a:solidFill>
                    <a:srgbClr val="C71B4C"/>
                  </a:solidFill>
                  <a:latin typeface="Book Antiqua" pitchFamily="18" charset="0"/>
                </a:rPr>
                <a:t> = 200</a:t>
              </a:r>
              <a:endParaRPr lang="en-US" b="1" dirty="0">
                <a:solidFill>
                  <a:srgbClr val="C71B4C"/>
                </a:solidFill>
                <a:latin typeface="Book Antiqua"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1599">
                                            <p:txEl>
                                              <p:pRg st="0" end="0"/>
                                            </p:txEl>
                                          </p:spTgt>
                                        </p:tgtEl>
                                        <p:attrNameLst>
                                          <p:attrName>style.visibility</p:attrName>
                                        </p:attrNameLst>
                                      </p:cBhvr>
                                      <p:to>
                                        <p:strVal val="visible"/>
                                      </p:to>
                                    </p:set>
                                    <p:animEffect transition="in" filter="dissolve">
                                      <p:cBhvr>
                                        <p:cTn id="12" dur="1000"/>
                                        <p:tgtEl>
                                          <p:spTgt spid="6215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1599">
                                            <p:txEl>
                                              <p:pRg st="1" end="1"/>
                                            </p:txEl>
                                          </p:spTgt>
                                        </p:tgtEl>
                                        <p:attrNameLst>
                                          <p:attrName>style.visibility</p:attrName>
                                        </p:attrNameLst>
                                      </p:cBhvr>
                                      <p:to>
                                        <p:strVal val="visible"/>
                                      </p:to>
                                    </p:set>
                                    <p:animEffect transition="in" filter="dissolve">
                                      <p:cBhvr>
                                        <p:cTn id="17" dur="1000"/>
                                        <p:tgtEl>
                                          <p:spTgt spid="6215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1599">
                                            <p:txEl>
                                              <p:pRg st="2" end="2"/>
                                            </p:txEl>
                                          </p:spTgt>
                                        </p:tgtEl>
                                        <p:attrNameLst>
                                          <p:attrName>style.visibility</p:attrName>
                                        </p:attrNameLst>
                                      </p:cBhvr>
                                      <p:to>
                                        <p:strVal val="visible"/>
                                      </p:to>
                                    </p:set>
                                    <p:animEffect transition="in" filter="dissolve">
                                      <p:cBhvr>
                                        <p:cTn id="22" dur="1000"/>
                                        <p:tgtEl>
                                          <p:spTgt spid="6215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1599">
                                            <p:txEl>
                                              <p:pRg st="3" end="3"/>
                                            </p:txEl>
                                          </p:spTgt>
                                        </p:tgtEl>
                                        <p:attrNameLst>
                                          <p:attrName>style.visibility</p:attrName>
                                        </p:attrNameLst>
                                      </p:cBhvr>
                                      <p:to>
                                        <p:strVal val="visible"/>
                                      </p:to>
                                    </p:set>
                                    <p:animEffect transition="in" filter="dissolve">
                                      <p:cBhvr>
                                        <p:cTn id="27" dur="1000"/>
                                        <p:tgtEl>
                                          <p:spTgt spid="6215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21599">
                                            <p:txEl>
                                              <p:pRg st="4" end="4"/>
                                            </p:txEl>
                                          </p:spTgt>
                                        </p:tgtEl>
                                        <p:attrNameLst>
                                          <p:attrName>style.visibility</p:attrName>
                                        </p:attrNameLst>
                                      </p:cBhvr>
                                      <p:to>
                                        <p:strVal val="visible"/>
                                      </p:to>
                                    </p:set>
                                    <p:animEffect transition="in" filter="dissolve">
                                      <p:cBhvr>
                                        <p:cTn id="32" dur="1000"/>
                                        <p:tgtEl>
                                          <p:spTgt spid="6215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21599">
                                            <p:txEl>
                                              <p:pRg st="5" end="5"/>
                                            </p:txEl>
                                          </p:spTgt>
                                        </p:tgtEl>
                                        <p:attrNameLst>
                                          <p:attrName>style.visibility</p:attrName>
                                        </p:attrNameLst>
                                      </p:cBhvr>
                                      <p:to>
                                        <p:strVal val="visible"/>
                                      </p:to>
                                    </p:set>
                                    <p:animEffect transition="in" filter="dissolve">
                                      <p:cBhvr>
                                        <p:cTn id="37" dur="1000"/>
                                        <p:tgtEl>
                                          <p:spTgt spid="6215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9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K4. Questions</a:t>
            </a:r>
            <a:endParaRPr lang="en-US" dirty="0"/>
          </a:p>
        </p:txBody>
      </p:sp>
      <p:sp>
        <p:nvSpPr>
          <p:cNvPr id="3" name="Content Placeholder 2"/>
          <p:cNvSpPr>
            <a:spLocks noGrp="1"/>
          </p:cNvSpPr>
          <p:nvPr>
            <p:ph idx="1"/>
          </p:nvPr>
        </p:nvSpPr>
        <p:spPr>
          <a:xfrm>
            <a:off x="414338" y="1438275"/>
            <a:ext cx="8729662" cy="5159375"/>
          </a:xfrm>
        </p:spPr>
        <p:txBody>
          <a:bodyPr/>
          <a:lstStyle/>
          <a:p>
            <a:r>
              <a:rPr lang="en-US" sz="2400" dirty="0" smtClean="0"/>
              <a:t>Compute average flow time.</a:t>
            </a:r>
          </a:p>
          <a:p>
            <a:r>
              <a:rPr lang="en-US" sz="2400" dirty="0" smtClean="0"/>
              <a:t>Compute average flow time at Initial Review Process.</a:t>
            </a:r>
          </a:p>
          <a:p>
            <a:r>
              <a:rPr lang="en-US" sz="2400" dirty="0"/>
              <a:t>Compute </a:t>
            </a:r>
            <a:r>
              <a:rPr lang="en-US" sz="2400" dirty="0" smtClean="0"/>
              <a:t>average flow </a:t>
            </a:r>
            <a:r>
              <a:rPr lang="en-US" sz="2400" dirty="0"/>
              <a:t>time at </a:t>
            </a:r>
            <a:r>
              <a:rPr lang="en-US" sz="2400" dirty="0" smtClean="0"/>
              <a:t>Subprocess A.</a:t>
            </a:r>
          </a:p>
          <a:p>
            <a:r>
              <a:rPr lang="en-US" sz="2400" dirty="0"/>
              <a:t>Compute average flow time at Subprocess </a:t>
            </a:r>
            <a:r>
              <a:rPr lang="en-US" sz="2400" dirty="0" smtClean="0"/>
              <a:t>B.</a:t>
            </a:r>
          </a:p>
          <a:p>
            <a:r>
              <a:rPr lang="en-US" sz="2400" dirty="0"/>
              <a:t>Compute average flow time </a:t>
            </a:r>
            <a:r>
              <a:rPr lang="en-US" sz="2400" dirty="0" smtClean="0"/>
              <a:t>of an Accepted application.</a:t>
            </a:r>
          </a:p>
          <a:p>
            <a:r>
              <a:rPr lang="en-US" sz="2400" dirty="0"/>
              <a:t>Compute average flow time of </a:t>
            </a:r>
            <a:r>
              <a:rPr lang="en-US" sz="2400" dirty="0" smtClean="0"/>
              <a:t>a Rejected </a:t>
            </a:r>
            <a:r>
              <a:rPr lang="en-US" sz="2400" dirty="0"/>
              <a:t>application</a:t>
            </a:r>
            <a:r>
              <a:rPr lang="en-US" sz="2400" dirty="0" smtClean="0"/>
              <a:t>.</a:t>
            </a:r>
          </a:p>
          <a:p>
            <a:endParaRPr lang="en-US" sz="2400" dirty="0"/>
          </a:p>
          <a:p>
            <a:r>
              <a:rPr lang="en-US" sz="2400" dirty="0" smtClean="0"/>
              <a:t>The first part of the lecture on this problem is available at</a:t>
            </a:r>
          </a:p>
          <a:p>
            <a:r>
              <a:rPr lang="en-US" sz="2400" dirty="0">
                <a:latin typeface="Book Antiqua" pitchFamily="18" charset="0"/>
                <a:hlinkClick r:id="rId2"/>
              </a:rPr>
              <a:t>https://www.youtube.com/watch?v=TauGBb5xbVs&amp;t=10s</a:t>
            </a:r>
            <a:endParaRPr lang="en-US" sz="2400" dirty="0">
              <a:latin typeface="Book Antiqua" pitchFamily="18" charset="0"/>
            </a:endParaRPr>
          </a:p>
          <a:p>
            <a:r>
              <a:rPr lang="en-US" sz="2400" dirty="0"/>
              <a:t>The </a:t>
            </a:r>
            <a:r>
              <a:rPr lang="en-US" sz="2400" dirty="0" smtClean="0"/>
              <a:t>second  </a:t>
            </a:r>
            <a:r>
              <a:rPr lang="en-US" sz="2400" dirty="0"/>
              <a:t>part of the lecture on this problem is available </a:t>
            </a:r>
            <a:r>
              <a:rPr lang="en-US" sz="2400" dirty="0" smtClean="0"/>
              <a:t>at</a:t>
            </a:r>
          </a:p>
          <a:p>
            <a:r>
              <a:rPr lang="en-US" sz="2400" dirty="0">
                <a:hlinkClick r:id="rId3"/>
              </a:rPr>
              <a:t>https://</a:t>
            </a:r>
            <a:r>
              <a:rPr lang="en-US" sz="2400" dirty="0" smtClean="0">
                <a:hlinkClick r:id="rId3"/>
              </a:rPr>
              <a:t>youtu.be/pyFq8JDHljM</a:t>
            </a:r>
            <a:endParaRPr lang="en-US" sz="2400" dirty="0" smtClean="0"/>
          </a:p>
          <a:p>
            <a:endParaRPr lang="en-US" sz="2400" dirty="0" smtClean="0"/>
          </a:p>
          <a:p>
            <a:endParaRPr lang="en-US" sz="2400" dirty="0"/>
          </a:p>
          <a:p>
            <a:endParaRPr lang="en-US" sz="2400" dirty="0"/>
          </a:p>
          <a:p>
            <a:endParaRPr lang="en-US" sz="2400" dirty="0" smtClean="0"/>
          </a:p>
          <a:p>
            <a:endParaRPr lang="en-US" dirty="0"/>
          </a:p>
        </p:txBody>
      </p:sp>
    </p:spTree>
    <p:extLst>
      <p:ext uri="{BB962C8B-B14F-4D97-AF65-F5344CB8AC3E}">
        <p14:creationId xmlns:p14="http://schemas.microsoft.com/office/powerpoint/2010/main" val="3564617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 . The Coffee Shop</a:t>
            </a:r>
            <a:endParaRPr lang="en-US" dirty="0"/>
          </a:p>
        </p:txBody>
      </p:sp>
      <p:sp>
        <p:nvSpPr>
          <p:cNvPr id="3" name="Content Placeholder 2"/>
          <p:cNvSpPr>
            <a:spLocks noGrp="1"/>
          </p:cNvSpPr>
          <p:nvPr>
            <p:ph idx="1"/>
          </p:nvPr>
        </p:nvSpPr>
        <p:spPr>
          <a:xfrm>
            <a:off x="251520" y="1289669"/>
            <a:ext cx="8892480" cy="5553236"/>
          </a:xfrm>
        </p:spPr>
        <p:txBody>
          <a:bodyPr/>
          <a:lstStyle/>
          <a:p>
            <a:pPr>
              <a:spcBef>
                <a:spcPts val="0"/>
              </a:spcBef>
              <a:spcAft>
                <a:spcPts val="600"/>
              </a:spcAft>
            </a:pPr>
            <a:r>
              <a:rPr lang="en-US" sz="2400" dirty="0" smtClean="0"/>
              <a:t>Similarly, the </a:t>
            </a:r>
            <a:r>
              <a:rPr lang="en-US" sz="2400" dirty="0" smtClean="0">
                <a:solidFill>
                  <a:srgbClr val="C00000"/>
                </a:solidFill>
              </a:rPr>
              <a:t>output cannot be less than input</a:t>
            </a:r>
            <a:r>
              <a:rPr lang="en-US" sz="2400" dirty="0" smtClean="0"/>
              <a:t>, because, over a long period, there will be no room in the coffee shop (or even in a large stadium). </a:t>
            </a:r>
          </a:p>
          <a:p>
            <a:pPr>
              <a:spcBef>
                <a:spcPts val="0"/>
              </a:spcBef>
              <a:spcAft>
                <a:spcPts val="600"/>
              </a:spcAft>
            </a:pPr>
            <a:r>
              <a:rPr lang="en-US" sz="2400" dirty="0" smtClean="0"/>
              <a:t>It </a:t>
            </a:r>
            <a:r>
              <a:rPr lang="en-US" sz="2400" dirty="0"/>
              <a:t>is possible that in 5 minutes, 9</a:t>
            </a:r>
            <a:r>
              <a:rPr lang="en-US" sz="2400" dirty="0" smtClean="0"/>
              <a:t> </a:t>
            </a:r>
            <a:r>
              <a:rPr lang="en-US" sz="2400" dirty="0"/>
              <a:t>customers come in and </a:t>
            </a:r>
            <a:r>
              <a:rPr lang="en-US" sz="2400" dirty="0" smtClean="0"/>
              <a:t>6 </a:t>
            </a:r>
            <a:r>
              <a:rPr lang="en-US" sz="2400" dirty="0"/>
              <a:t>customers go out. </a:t>
            </a:r>
            <a:r>
              <a:rPr lang="en-US" sz="2400" dirty="0" smtClean="0"/>
              <a:t>However</a:t>
            </a:r>
            <a:r>
              <a:rPr lang="en-US" sz="2400" dirty="0"/>
              <a:t>, over a full day, input cannot exceed output. </a:t>
            </a:r>
            <a:r>
              <a:rPr lang="en-US" sz="2400" dirty="0" smtClean="0"/>
              <a:t>Input </a:t>
            </a:r>
            <a:r>
              <a:rPr lang="en-US" sz="2400" dirty="0"/>
              <a:t>should be equal to </a:t>
            </a:r>
            <a:r>
              <a:rPr lang="en-US" sz="2400" dirty="0" smtClean="0"/>
              <a:t>output</a:t>
            </a:r>
            <a:r>
              <a:rPr lang="en-US" sz="2400" dirty="0"/>
              <a:t>. </a:t>
            </a:r>
          </a:p>
          <a:p>
            <a:pPr>
              <a:spcBef>
                <a:spcPts val="0"/>
              </a:spcBef>
              <a:spcAft>
                <a:spcPts val="600"/>
              </a:spcAft>
            </a:pPr>
            <a:endParaRPr lang="en-US" sz="2400" dirty="0" smtClean="0"/>
          </a:p>
          <a:p>
            <a:pPr>
              <a:spcBef>
                <a:spcPts val="0"/>
              </a:spcBef>
              <a:spcAft>
                <a:spcPts val="600"/>
              </a:spcAft>
            </a:pPr>
            <a:r>
              <a:rPr lang="en-US" sz="2400" dirty="0" smtClean="0"/>
              <a:t>In </a:t>
            </a:r>
            <a:r>
              <a:rPr lang="en-US" sz="2400" dirty="0"/>
              <a:t>stable systems, flow units come in as input, leave the system as output, and input per unit of time is equal to output per unit of time. </a:t>
            </a:r>
            <a:r>
              <a:rPr lang="en-US" sz="2400" dirty="0" smtClean="0"/>
              <a:t>If</a:t>
            </a:r>
            <a:r>
              <a:rPr lang="en-US" sz="2400" dirty="0"/>
              <a:t>, on average, </a:t>
            </a:r>
            <a:r>
              <a:rPr lang="en-US" sz="2400" dirty="0" smtClean="0"/>
              <a:t>one customer comes </a:t>
            </a:r>
            <a:r>
              <a:rPr lang="en-US" sz="2400" dirty="0"/>
              <a:t>in per minute, then </a:t>
            </a:r>
            <a:r>
              <a:rPr lang="en-US" sz="2400" dirty="0" smtClean="0"/>
              <a:t>on </a:t>
            </a:r>
            <a:r>
              <a:rPr lang="en-US" sz="2400" dirty="0"/>
              <a:t>average, one </a:t>
            </a:r>
            <a:r>
              <a:rPr lang="en-US" sz="2400" dirty="0" smtClean="0"/>
              <a:t>customer should </a:t>
            </a:r>
            <a:r>
              <a:rPr lang="en-US" sz="2400" dirty="0"/>
              <a:t>leave </a:t>
            </a:r>
            <a:r>
              <a:rPr lang="en-US" sz="2400" dirty="0" smtClean="0"/>
              <a:t>per minute. </a:t>
            </a:r>
            <a:endParaRPr lang="en-US" sz="2400" dirty="0"/>
          </a:p>
          <a:p>
            <a:endParaRPr lang="en-US" sz="2400" dirty="0" smtClean="0"/>
          </a:p>
        </p:txBody>
      </p:sp>
    </p:spTree>
    <p:extLst>
      <p:ext uri="{BB962C8B-B14F-4D97-AF65-F5344CB8AC3E}">
        <p14:creationId xmlns:p14="http://schemas.microsoft.com/office/powerpoint/2010/main" val="232991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5516" y="188913"/>
            <a:ext cx="8784976" cy="899827"/>
          </a:xfrm>
        </p:spPr>
        <p:txBody>
          <a:bodyPr/>
          <a:lstStyle/>
          <a:p>
            <a:pPr eaLnBrk="1" hangingPunct="1"/>
            <a:r>
              <a:rPr lang="en-US" sz="3200" dirty="0" smtClean="0"/>
              <a:t>K4. Flow Time at Each Sub-process (or activity)</a:t>
            </a:r>
          </a:p>
        </p:txBody>
      </p:sp>
      <p:sp>
        <p:nvSpPr>
          <p:cNvPr id="532483" name="Rectangle 3"/>
          <p:cNvSpPr>
            <a:spLocks noGrp="1" noChangeArrowheads="1"/>
          </p:cNvSpPr>
          <p:nvPr>
            <p:ph type="body" idx="1"/>
          </p:nvPr>
        </p:nvSpPr>
        <p:spPr>
          <a:xfrm>
            <a:off x="250825" y="1196753"/>
            <a:ext cx="8893175" cy="1692188"/>
          </a:xfrm>
        </p:spPr>
        <p:txBody>
          <a:bodyPr/>
          <a:lstStyle/>
          <a:p>
            <a:pPr>
              <a:lnSpc>
                <a:spcPct val="90000"/>
              </a:lnSpc>
              <a:defRPr/>
            </a:pPr>
            <a:r>
              <a:rPr lang="en-US" sz="2400" b="1" dirty="0" smtClean="0">
                <a:solidFill>
                  <a:srgbClr val="DB2D46"/>
                </a:solidFill>
                <a:latin typeface="Book Antiqua" pitchFamily="18" charset="0"/>
              </a:rPr>
              <a:t>Average Flow Time  for sub-process IR.</a:t>
            </a:r>
          </a:p>
          <a:p>
            <a:pPr>
              <a:lnSpc>
                <a:spcPct val="90000"/>
              </a:lnSpc>
              <a:defRPr/>
            </a:pPr>
            <a:r>
              <a:rPr lang="en-US" sz="2400" dirty="0" smtClean="0">
                <a:latin typeface="Book Antiqua" pitchFamily="18" charset="0"/>
              </a:rPr>
              <a:t>Throughput </a:t>
            </a:r>
            <a:r>
              <a:rPr lang="en-US" sz="2400" i="1" dirty="0" smtClean="0">
                <a:latin typeface="Book Antiqua" pitchFamily="18" charset="0"/>
              </a:rPr>
              <a:t>R</a:t>
            </a:r>
            <a:r>
              <a:rPr lang="en-US" sz="2400" i="1" baseline="-25000" dirty="0" smtClean="0">
                <a:latin typeface="Book Antiqua" pitchFamily="18" charset="0"/>
              </a:rPr>
              <a:t>IR</a:t>
            </a:r>
            <a:r>
              <a:rPr lang="en-US" sz="2400" baseline="-25000" dirty="0" smtClean="0">
                <a:latin typeface="Book Antiqua" pitchFamily="18" charset="0"/>
              </a:rPr>
              <a:t> </a:t>
            </a:r>
            <a:r>
              <a:rPr lang="en-US" sz="2400" dirty="0" smtClean="0">
                <a:latin typeface="Book Antiqua" pitchFamily="18" charset="0"/>
              </a:rPr>
              <a:t>= 1,000 applications/month</a:t>
            </a:r>
          </a:p>
          <a:p>
            <a:pPr>
              <a:lnSpc>
                <a:spcPct val="90000"/>
              </a:lnSpc>
              <a:defRPr/>
            </a:pPr>
            <a:r>
              <a:rPr lang="en-US" sz="2400" dirty="0" smtClean="0">
                <a:latin typeface="Book Antiqua" pitchFamily="18" charset="0"/>
              </a:rPr>
              <a:t>Average Inventory </a:t>
            </a:r>
            <a:r>
              <a:rPr lang="en-US" sz="2400" i="1" dirty="0" smtClean="0">
                <a:latin typeface="Book Antiqua" pitchFamily="18" charset="0"/>
              </a:rPr>
              <a:t>I</a:t>
            </a:r>
            <a:r>
              <a:rPr lang="en-US" sz="2400" i="1" baseline="-25000" dirty="0" smtClean="0">
                <a:latin typeface="Book Antiqua" pitchFamily="18" charset="0"/>
              </a:rPr>
              <a:t>IR</a:t>
            </a:r>
            <a:r>
              <a:rPr lang="en-US" sz="2400" dirty="0" smtClean="0">
                <a:latin typeface="Book Antiqua" pitchFamily="18" charset="0"/>
              </a:rPr>
              <a:t> = 200 applications</a:t>
            </a:r>
          </a:p>
          <a:p>
            <a:pPr>
              <a:lnSpc>
                <a:spcPct val="90000"/>
              </a:lnSpc>
              <a:defRPr/>
            </a:pPr>
            <a:r>
              <a:rPr lang="en-US" sz="2400" i="1" dirty="0" smtClean="0">
                <a:latin typeface="Book Antiqua" pitchFamily="18" charset="0"/>
              </a:rPr>
              <a:t>T</a:t>
            </a:r>
            <a:r>
              <a:rPr lang="en-US" sz="2400" i="1" baseline="-25000" dirty="0" smtClean="0">
                <a:latin typeface="Book Antiqua" pitchFamily="18" charset="0"/>
              </a:rPr>
              <a:t>IR</a:t>
            </a:r>
            <a:r>
              <a:rPr lang="en-US" sz="2400" dirty="0" smtClean="0">
                <a:latin typeface="Book Antiqua" pitchFamily="18" charset="0"/>
              </a:rPr>
              <a:t> = 200/1,000 = 0.2 months =  6 days in the IR sub-process</a:t>
            </a:r>
            <a:endParaRPr lang="en-US" sz="2000" dirty="0" smtClean="0">
              <a:latin typeface="Book Antiqua" pitchFamily="18" charset="0"/>
            </a:endParaRPr>
          </a:p>
        </p:txBody>
      </p:sp>
      <p:sp>
        <p:nvSpPr>
          <p:cNvPr id="532484" name="Rectangle 4"/>
          <p:cNvSpPr>
            <a:spLocks noChangeArrowheads="1"/>
          </p:cNvSpPr>
          <p:nvPr/>
        </p:nvSpPr>
        <p:spPr bwMode="auto">
          <a:xfrm>
            <a:off x="250825" y="3068960"/>
            <a:ext cx="8893175" cy="1727324"/>
          </a:xfrm>
          <a:prstGeom prst="rect">
            <a:avLst/>
          </a:prstGeom>
          <a:noFill/>
          <a:ln w="9525">
            <a:noFill/>
            <a:miter lim="800000"/>
            <a:headEnd/>
            <a:tailEnd/>
          </a:ln>
        </p:spPr>
        <p:txBody>
          <a:bodyPr lIns="92075" tIns="46038" rIns="92075" bIns="46038"/>
          <a:lstStyle/>
          <a:p>
            <a:pPr marL="342900" indent="-342900" eaLnBrk="0" hangingPunct="0">
              <a:lnSpc>
                <a:spcPct val="90000"/>
              </a:lnSpc>
              <a:spcBef>
                <a:spcPct val="20000"/>
              </a:spcBef>
              <a:buClr>
                <a:srgbClr val="000000"/>
              </a:buClr>
            </a:pPr>
            <a:r>
              <a:rPr lang="en-US" sz="2400" b="1" dirty="0">
                <a:solidFill>
                  <a:srgbClr val="DB2D46"/>
                </a:solidFill>
                <a:latin typeface="Book Antiqua" pitchFamily="18" charset="0"/>
              </a:rPr>
              <a:t>Average Flow Time  for sub-process A.</a:t>
            </a:r>
            <a:r>
              <a:rPr lang="en-US" sz="2400" b="1" dirty="0">
                <a:latin typeface="Book Antiqua" pitchFamily="18" charset="0"/>
              </a:rPr>
              <a:t> </a:t>
            </a:r>
          </a:p>
          <a:p>
            <a:pPr marL="342900" indent="-342900" eaLnBrk="0" hangingPunct="0">
              <a:lnSpc>
                <a:spcPct val="90000"/>
              </a:lnSpc>
              <a:spcBef>
                <a:spcPct val="20000"/>
              </a:spcBef>
              <a:buClr>
                <a:srgbClr val="000000"/>
              </a:buClr>
              <a:buSzPct val="80000"/>
              <a:buFont typeface="Wingdings" pitchFamily="2" charset="2"/>
              <a:buNone/>
            </a:pPr>
            <a:r>
              <a:rPr lang="en-US" sz="2400" dirty="0">
                <a:latin typeface="Book Antiqua" pitchFamily="18" charset="0"/>
              </a:rPr>
              <a:t>Throughput </a:t>
            </a:r>
            <a:r>
              <a:rPr lang="en-US" sz="2400" i="1" dirty="0">
                <a:latin typeface="Book Antiqua" pitchFamily="18" charset="0"/>
              </a:rPr>
              <a:t>R</a:t>
            </a:r>
            <a:r>
              <a:rPr lang="en-US" sz="2400" i="1" baseline="-25000" dirty="0">
                <a:latin typeface="Book Antiqua" pitchFamily="18" charset="0"/>
              </a:rPr>
              <a:t>A</a:t>
            </a:r>
            <a:r>
              <a:rPr lang="en-US" sz="2400" dirty="0">
                <a:latin typeface="Book Antiqua" pitchFamily="18" charset="0"/>
              </a:rPr>
              <a:t> = 250 applications/month</a:t>
            </a:r>
          </a:p>
          <a:p>
            <a:pPr marL="342900" indent="-342900" eaLnBrk="0" hangingPunct="0">
              <a:lnSpc>
                <a:spcPct val="90000"/>
              </a:lnSpc>
              <a:spcBef>
                <a:spcPct val="20000"/>
              </a:spcBef>
              <a:buClr>
                <a:srgbClr val="000000"/>
              </a:buClr>
              <a:buSzPct val="80000"/>
              <a:buFont typeface="Wingdings" pitchFamily="2" charset="2"/>
              <a:buNone/>
            </a:pPr>
            <a:r>
              <a:rPr lang="en-US" sz="2400" dirty="0">
                <a:latin typeface="Book Antiqua" pitchFamily="18" charset="0"/>
              </a:rPr>
              <a:t>Average Inventory </a:t>
            </a:r>
            <a:r>
              <a:rPr lang="en-US" sz="2400" i="1" dirty="0">
                <a:latin typeface="Book Antiqua" pitchFamily="18" charset="0"/>
              </a:rPr>
              <a:t>I</a:t>
            </a:r>
            <a:r>
              <a:rPr lang="en-US" sz="2400" i="1" baseline="-25000" dirty="0">
                <a:latin typeface="Book Antiqua" pitchFamily="18" charset="0"/>
              </a:rPr>
              <a:t>A </a:t>
            </a:r>
            <a:r>
              <a:rPr lang="en-US" sz="2400" dirty="0">
                <a:latin typeface="Book Antiqua" pitchFamily="18" charset="0"/>
              </a:rPr>
              <a:t>= 25 applications</a:t>
            </a:r>
          </a:p>
          <a:p>
            <a:pPr marL="342900" indent="-342900" eaLnBrk="0" hangingPunct="0">
              <a:lnSpc>
                <a:spcPct val="90000"/>
              </a:lnSpc>
              <a:spcBef>
                <a:spcPct val="20000"/>
              </a:spcBef>
              <a:buClr>
                <a:srgbClr val="000000"/>
              </a:buClr>
              <a:buSzPct val="80000"/>
              <a:buFont typeface="Wingdings" pitchFamily="2" charset="2"/>
              <a:buNone/>
            </a:pPr>
            <a:r>
              <a:rPr lang="en-US" sz="2400" i="1" dirty="0">
                <a:latin typeface="Book Antiqua" pitchFamily="18" charset="0"/>
              </a:rPr>
              <a:t>T</a:t>
            </a:r>
            <a:r>
              <a:rPr lang="en-US" sz="2400" i="1" baseline="-25000" dirty="0">
                <a:latin typeface="Book Antiqua" pitchFamily="18" charset="0"/>
              </a:rPr>
              <a:t>A</a:t>
            </a:r>
            <a:r>
              <a:rPr lang="en-US" sz="2400" dirty="0">
                <a:latin typeface="Book Antiqua" pitchFamily="18" charset="0"/>
              </a:rPr>
              <a:t> = 25/250 months = 0.1 months =</a:t>
            </a:r>
            <a:r>
              <a:rPr lang="en-US" sz="2400" dirty="0" smtClean="0">
                <a:latin typeface="Book Antiqua" pitchFamily="18" charset="0"/>
              </a:rPr>
              <a:t> </a:t>
            </a:r>
            <a:r>
              <a:rPr lang="en-US" sz="2400" dirty="0">
                <a:latin typeface="Book Antiqua" pitchFamily="18" charset="0"/>
              </a:rPr>
              <a:t>3 days in </a:t>
            </a:r>
            <a:r>
              <a:rPr lang="en-US" sz="2400" dirty="0" smtClean="0">
                <a:latin typeface="Book Antiqua" pitchFamily="18" charset="0"/>
              </a:rPr>
              <a:t>sub-process  </a:t>
            </a:r>
            <a:r>
              <a:rPr lang="en-US" sz="2400" dirty="0">
                <a:latin typeface="Book Antiqua" pitchFamily="18" charset="0"/>
              </a:rPr>
              <a:t>A.</a:t>
            </a:r>
          </a:p>
          <a:p>
            <a:pPr marL="742950" lvl="1" indent="-285750" eaLnBrk="0" hangingPunct="0">
              <a:lnSpc>
                <a:spcPct val="90000"/>
              </a:lnSpc>
              <a:spcBef>
                <a:spcPct val="20000"/>
              </a:spcBef>
              <a:buClr>
                <a:schemeClr val="tx1"/>
              </a:buClr>
              <a:buFont typeface="Symbol" pitchFamily="18" charset="2"/>
              <a:buNone/>
            </a:pPr>
            <a:endParaRPr lang="en-US" sz="2400" dirty="0">
              <a:latin typeface="Book Antiqua" pitchFamily="18" charset="0"/>
            </a:endParaRPr>
          </a:p>
        </p:txBody>
      </p:sp>
      <p:sp>
        <p:nvSpPr>
          <p:cNvPr id="532485" name="Rectangle 5"/>
          <p:cNvSpPr>
            <a:spLocks noChangeArrowheads="1"/>
          </p:cNvSpPr>
          <p:nvPr/>
        </p:nvSpPr>
        <p:spPr bwMode="auto">
          <a:xfrm>
            <a:off x="250825" y="4941168"/>
            <a:ext cx="8893175" cy="1620837"/>
          </a:xfrm>
          <a:prstGeom prst="rect">
            <a:avLst/>
          </a:prstGeom>
          <a:noFill/>
          <a:ln w="9525">
            <a:noFill/>
            <a:miter lim="800000"/>
            <a:headEnd/>
            <a:tailEnd/>
          </a:ln>
        </p:spPr>
        <p:txBody>
          <a:bodyPr lIns="92075" tIns="46038" rIns="92075" bIns="46038"/>
          <a:lstStyle/>
          <a:p>
            <a:pPr marL="342900" indent="-342900" eaLnBrk="0" hangingPunct="0">
              <a:lnSpc>
                <a:spcPct val="90000"/>
              </a:lnSpc>
              <a:spcBef>
                <a:spcPct val="20000"/>
              </a:spcBef>
              <a:buClr>
                <a:srgbClr val="000000"/>
              </a:buClr>
            </a:pPr>
            <a:r>
              <a:rPr lang="en-US" sz="2400" b="1" dirty="0">
                <a:solidFill>
                  <a:srgbClr val="DB2D46"/>
                </a:solidFill>
                <a:latin typeface="Book Antiqua" pitchFamily="18" charset="0"/>
              </a:rPr>
              <a:t>Average Flow Time  for </a:t>
            </a:r>
            <a:r>
              <a:rPr lang="en-US" sz="2400" b="1" dirty="0" smtClean="0">
                <a:solidFill>
                  <a:srgbClr val="DB2D46"/>
                </a:solidFill>
                <a:latin typeface="Book Antiqua" pitchFamily="18" charset="0"/>
              </a:rPr>
              <a:t>sub-process </a:t>
            </a:r>
            <a:r>
              <a:rPr lang="en-US" sz="2400" b="1" dirty="0">
                <a:solidFill>
                  <a:srgbClr val="DB2D46"/>
                </a:solidFill>
                <a:latin typeface="Book Antiqua" pitchFamily="18" charset="0"/>
              </a:rPr>
              <a:t>B.</a:t>
            </a:r>
            <a:r>
              <a:rPr lang="en-US" sz="2400" dirty="0">
                <a:latin typeface="Book Antiqua" pitchFamily="18" charset="0"/>
              </a:rPr>
              <a:t>  </a:t>
            </a:r>
          </a:p>
          <a:p>
            <a:pPr marL="342900" indent="-342900" eaLnBrk="0" hangingPunct="0">
              <a:lnSpc>
                <a:spcPct val="90000"/>
              </a:lnSpc>
              <a:spcBef>
                <a:spcPct val="20000"/>
              </a:spcBef>
              <a:buClr>
                <a:srgbClr val="000000"/>
              </a:buClr>
              <a:buSzPct val="80000"/>
              <a:buFont typeface="Wingdings" pitchFamily="2" charset="2"/>
              <a:buNone/>
            </a:pPr>
            <a:r>
              <a:rPr lang="en-US" sz="2400" dirty="0">
                <a:latin typeface="Book Antiqua" pitchFamily="18" charset="0"/>
              </a:rPr>
              <a:t>Throughput </a:t>
            </a:r>
            <a:r>
              <a:rPr lang="en-US" sz="2400" i="1" dirty="0">
                <a:latin typeface="Book Antiqua" pitchFamily="18" charset="0"/>
              </a:rPr>
              <a:t>R</a:t>
            </a:r>
            <a:r>
              <a:rPr lang="en-US" sz="2400" i="1" baseline="-25000" dirty="0">
                <a:latin typeface="Book Antiqua" pitchFamily="18" charset="0"/>
              </a:rPr>
              <a:t>B</a:t>
            </a:r>
            <a:r>
              <a:rPr lang="en-US" sz="2400" dirty="0">
                <a:latin typeface="Book Antiqua" pitchFamily="18" charset="0"/>
              </a:rPr>
              <a:t> = 250 applications/month</a:t>
            </a:r>
          </a:p>
          <a:p>
            <a:pPr marL="342900" indent="-342900" eaLnBrk="0" hangingPunct="0">
              <a:lnSpc>
                <a:spcPct val="90000"/>
              </a:lnSpc>
              <a:spcBef>
                <a:spcPct val="20000"/>
              </a:spcBef>
              <a:buClr>
                <a:srgbClr val="000000"/>
              </a:buClr>
              <a:buSzPct val="80000"/>
              <a:buFont typeface="Wingdings" pitchFamily="2" charset="2"/>
              <a:buNone/>
            </a:pPr>
            <a:r>
              <a:rPr lang="en-US" sz="2400" dirty="0">
                <a:latin typeface="Book Antiqua" pitchFamily="18" charset="0"/>
              </a:rPr>
              <a:t>Average Inventory </a:t>
            </a:r>
            <a:r>
              <a:rPr lang="en-US" sz="2400" i="1" dirty="0">
                <a:latin typeface="Book Antiqua" pitchFamily="18" charset="0"/>
              </a:rPr>
              <a:t>I</a:t>
            </a:r>
            <a:r>
              <a:rPr lang="en-US" sz="2400" i="1" baseline="-25000" dirty="0">
                <a:latin typeface="Book Antiqua" pitchFamily="18" charset="0"/>
              </a:rPr>
              <a:t>B</a:t>
            </a:r>
            <a:r>
              <a:rPr lang="en-US" sz="2400" dirty="0">
                <a:latin typeface="Book Antiqua" pitchFamily="18" charset="0"/>
              </a:rPr>
              <a:t> = 150 applications</a:t>
            </a:r>
          </a:p>
          <a:p>
            <a:pPr marL="342900" indent="-342900" eaLnBrk="0" hangingPunct="0">
              <a:lnSpc>
                <a:spcPct val="90000"/>
              </a:lnSpc>
              <a:spcBef>
                <a:spcPct val="20000"/>
              </a:spcBef>
              <a:buClr>
                <a:srgbClr val="000000"/>
              </a:buClr>
              <a:buSzPct val="80000"/>
              <a:buFont typeface="Wingdings" pitchFamily="2" charset="2"/>
              <a:buNone/>
            </a:pPr>
            <a:r>
              <a:rPr lang="en-US" sz="2400" i="1" dirty="0">
                <a:latin typeface="Book Antiqua" pitchFamily="18" charset="0"/>
              </a:rPr>
              <a:t>T</a:t>
            </a:r>
            <a:r>
              <a:rPr lang="en-US" sz="2400" i="1" baseline="-25000" dirty="0">
                <a:latin typeface="Book Antiqua" pitchFamily="18" charset="0"/>
              </a:rPr>
              <a:t>B</a:t>
            </a:r>
            <a:r>
              <a:rPr lang="en-US" sz="2400" dirty="0">
                <a:latin typeface="Book Antiqua" pitchFamily="18" charset="0"/>
              </a:rPr>
              <a:t> = 150/250 months = 0.6 months </a:t>
            </a:r>
            <a:r>
              <a:rPr lang="en-US" sz="2400" dirty="0" smtClean="0">
                <a:latin typeface="Book Antiqua" pitchFamily="18" charset="0"/>
              </a:rPr>
              <a:t>= 18 </a:t>
            </a:r>
            <a:r>
              <a:rPr lang="en-US" sz="2400" dirty="0">
                <a:latin typeface="Book Antiqua" pitchFamily="18" charset="0"/>
              </a:rPr>
              <a:t>days in </a:t>
            </a:r>
            <a:r>
              <a:rPr lang="en-US" sz="2400" dirty="0" smtClean="0">
                <a:latin typeface="Book Antiqua" pitchFamily="18" charset="0"/>
              </a:rPr>
              <a:t>sub-process </a:t>
            </a:r>
            <a:r>
              <a:rPr lang="en-US" sz="2400" dirty="0">
                <a:latin typeface="Book Antiqua" pitchFamily="18" charset="0"/>
              </a:rPr>
              <a:t>B</a:t>
            </a:r>
          </a:p>
        </p:txBody>
      </p:sp>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924944"/>
            <a:ext cx="3296904" cy="147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483">
                                            <p:txEl>
                                              <p:pRg st="0" end="0"/>
                                            </p:txEl>
                                          </p:spTgt>
                                        </p:tgtEl>
                                        <p:attrNameLst>
                                          <p:attrName>style.visibility</p:attrName>
                                        </p:attrNameLst>
                                      </p:cBhvr>
                                      <p:to>
                                        <p:strVal val="visible"/>
                                      </p:to>
                                    </p:set>
                                    <p:animEffect transition="in" filter="dissolve">
                                      <p:cBhvr>
                                        <p:cTn id="7" dur="500"/>
                                        <p:tgtEl>
                                          <p:spTgt spid="532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483">
                                            <p:txEl>
                                              <p:pRg st="1" end="1"/>
                                            </p:txEl>
                                          </p:spTgt>
                                        </p:tgtEl>
                                        <p:attrNameLst>
                                          <p:attrName>style.visibility</p:attrName>
                                        </p:attrNameLst>
                                      </p:cBhvr>
                                      <p:to>
                                        <p:strVal val="visible"/>
                                      </p:to>
                                    </p:set>
                                    <p:animEffect transition="in" filter="dissolve">
                                      <p:cBhvr>
                                        <p:cTn id="12" dur="500"/>
                                        <p:tgtEl>
                                          <p:spTgt spid="532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2483">
                                            <p:txEl>
                                              <p:pRg st="2" end="2"/>
                                            </p:txEl>
                                          </p:spTgt>
                                        </p:tgtEl>
                                        <p:attrNameLst>
                                          <p:attrName>style.visibility</p:attrName>
                                        </p:attrNameLst>
                                      </p:cBhvr>
                                      <p:to>
                                        <p:strVal val="visible"/>
                                      </p:to>
                                    </p:set>
                                    <p:animEffect transition="in" filter="dissolve">
                                      <p:cBhvr>
                                        <p:cTn id="17" dur="500"/>
                                        <p:tgtEl>
                                          <p:spTgt spid="532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2483">
                                            <p:txEl>
                                              <p:pRg st="3" end="3"/>
                                            </p:txEl>
                                          </p:spTgt>
                                        </p:tgtEl>
                                        <p:attrNameLst>
                                          <p:attrName>style.visibility</p:attrName>
                                        </p:attrNameLst>
                                      </p:cBhvr>
                                      <p:to>
                                        <p:strVal val="visible"/>
                                      </p:to>
                                    </p:set>
                                    <p:animEffect transition="in" filter="dissolve">
                                      <p:cBhvr>
                                        <p:cTn id="22" dur="500"/>
                                        <p:tgtEl>
                                          <p:spTgt spid="532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32484">
                                            <p:txEl>
                                              <p:pRg st="0" end="0"/>
                                            </p:txEl>
                                          </p:spTgt>
                                        </p:tgtEl>
                                        <p:attrNameLst>
                                          <p:attrName>style.visibility</p:attrName>
                                        </p:attrNameLst>
                                      </p:cBhvr>
                                      <p:to>
                                        <p:strVal val="visible"/>
                                      </p:to>
                                    </p:set>
                                    <p:animEffect transition="in" filter="dissolve">
                                      <p:cBhvr>
                                        <p:cTn id="27" dur="500"/>
                                        <p:tgtEl>
                                          <p:spTgt spid="53248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32484">
                                            <p:txEl>
                                              <p:pRg st="1" end="1"/>
                                            </p:txEl>
                                          </p:spTgt>
                                        </p:tgtEl>
                                        <p:attrNameLst>
                                          <p:attrName>style.visibility</p:attrName>
                                        </p:attrNameLst>
                                      </p:cBhvr>
                                      <p:to>
                                        <p:strVal val="visible"/>
                                      </p:to>
                                    </p:set>
                                    <p:animEffect transition="in" filter="dissolve">
                                      <p:cBhvr>
                                        <p:cTn id="32" dur="500"/>
                                        <p:tgtEl>
                                          <p:spTgt spid="53248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32484">
                                            <p:txEl>
                                              <p:pRg st="2" end="2"/>
                                            </p:txEl>
                                          </p:spTgt>
                                        </p:tgtEl>
                                        <p:attrNameLst>
                                          <p:attrName>style.visibility</p:attrName>
                                        </p:attrNameLst>
                                      </p:cBhvr>
                                      <p:to>
                                        <p:strVal val="visible"/>
                                      </p:to>
                                    </p:set>
                                    <p:animEffect transition="in" filter="dissolve">
                                      <p:cBhvr>
                                        <p:cTn id="37" dur="500"/>
                                        <p:tgtEl>
                                          <p:spTgt spid="53248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32484">
                                            <p:txEl>
                                              <p:pRg st="3" end="3"/>
                                            </p:txEl>
                                          </p:spTgt>
                                        </p:tgtEl>
                                        <p:attrNameLst>
                                          <p:attrName>style.visibility</p:attrName>
                                        </p:attrNameLst>
                                      </p:cBhvr>
                                      <p:to>
                                        <p:strVal val="visible"/>
                                      </p:to>
                                    </p:set>
                                    <p:animEffect transition="in" filter="dissolve">
                                      <p:cBhvr>
                                        <p:cTn id="42" dur="500"/>
                                        <p:tgtEl>
                                          <p:spTgt spid="53248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32485">
                                            <p:txEl>
                                              <p:pRg st="0" end="0"/>
                                            </p:txEl>
                                          </p:spTgt>
                                        </p:tgtEl>
                                        <p:attrNameLst>
                                          <p:attrName>style.visibility</p:attrName>
                                        </p:attrNameLst>
                                      </p:cBhvr>
                                      <p:to>
                                        <p:strVal val="visible"/>
                                      </p:to>
                                    </p:set>
                                    <p:animEffect transition="in" filter="dissolve">
                                      <p:cBhvr>
                                        <p:cTn id="47" dur="500"/>
                                        <p:tgtEl>
                                          <p:spTgt spid="53248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32485">
                                            <p:txEl>
                                              <p:pRg st="1" end="1"/>
                                            </p:txEl>
                                          </p:spTgt>
                                        </p:tgtEl>
                                        <p:attrNameLst>
                                          <p:attrName>style.visibility</p:attrName>
                                        </p:attrNameLst>
                                      </p:cBhvr>
                                      <p:to>
                                        <p:strVal val="visible"/>
                                      </p:to>
                                    </p:set>
                                    <p:animEffect transition="in" filter="dissolve">
                                      <p:cBhvr>
                                        <p:cTn id="52" dur="500"/>
                                        <p:tgtEl>
                                          <p:spTgt spid="53248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32485">
                                            <p:txEl>
                                              <p:pRg st="2" end="2"/>
                                            </p:txEl>
                                          </p:spTgt>
                                        </p:tgtEl>
                                        <p:attrNameLst>
                                          <p:attrName>style.visibility</p:attrName>
                                        </p:attrNameLst>
                                      </p:cBhvr>
                                      <p:to>
                                        <p:strVal val="visible"/>
                                      </p:to>
                                    </p:set>
                                    <p:animEffect transition="in" filter="dissolve">
                                      <p:cBhvr>
                                        <p:cTn id="57" dur="500"/>
                                        <p:tgtEl>
                                          <p:spTgt spid="532485">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32485">
                                            <p:txEl>
                                              <p:pRg st="3" end="3"/>
                                            </p:txEl>
                                          </p:spTgt>
                                        </p:tgtEl>
                                        <p:attrNameLst>
                                          <p:attrName>style.visibility</p:attrName>
                                        </p:attrNameLst>
                                      </p:cBhvr>
                                      <p:to>
                                        <p:strVal val="visible"/>
                                      </p:to>
                                    </p:set>
                                    <p:animEffect transition="in" filter="dissolve">
                                      <p:cBhvr>
                                        <p:cTn id="62" dur="500"/>
                                        <p:tgtEl>
                                          <p:spTgt spid="5324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3" grpId="0" build="p"/>
      <p:bldP spid="532484" grpId="0" build="p" bldLvl="2"/>
      <p:bldP spid="53248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5900" y="188913"/>
            <a:ext cx="8748588" cy="863600"/>
          </a:xfrm>
        </p:spPr>
        <p:txBody>
          <a:bodyPr/>
          <a:lstStyle/>
          <a:p>
            <a:pPr eaLnBrk="1" hangingPunct="1"/>
            <a:r>
              <a:rPr lang="en-US" dirty="0" smtClean="0"/>
              <a:t>K4. Routing, Flow Time, and Percentage of Each  Flow units</a:t>
            </a:r>
          </a:p>
        </p:txBody>
      </p:sp>
      <p:sp>
        <p:nvSpPr>
          <p:cNvPr id="625697" name="Text Box 33"/>
          <p:cNvSpPr txBox="1">
            <a:spLocks noChangeArrowheads="1"/>
          </p:cNvSpPr>
          <p:nvPr/>
        </p:nvSpPr>
        <p:spPr bwMode="auto">
          <a:xfrm>
            <a:off x="287338" y="1268413"/>
            <a:ext cx="8728672" cy="923330"/>
          </a:xfrm>
          <a:prstGeom prst="rect">
            <a:avLst/>
          </a:prstGeom>
          <a:noFill/>
          <a:ln w="9525" algn="ctr">
            <a:noFill/>
            <a:miter lim="800000"/>
            <a:headEnd/>
            <a:tailEnd/>
          </a:ln>
        </p:spPr>
        <p:txBody>
          <a:bodyPr wrap="square">
            <a:spAutoFit/>
          </a:bodyPr>
          <a:lstStyle/>
          <a:p>
            <a:r>
              <a:rPr lang="en-US" dirty="0" smtClean="0">
                <a:solidFill>
                  <a:srgbClr val="000000"/>
                </a:solidFill>
                <a:latin typeface="Book Antiqua" pitchFamily="18" charset="0"/>
              </a:rPr>
              <a:t>One flow unit at very macro level: 		Application</a:t>
            </a:r>
          </a:p>
          <a:p>
            <a:r>
              <a:rPr lang="en-US" dirty="0" smtClean="0">
                <a:solidFill>
                  <a:srgbClr val="000000"/>
                </a:solidFill>
                <a:latin typeface="Book Antiqua" pitchFamily="18" charset="0"/>
              </a:rPr>
              <a:t>1000 flow units/month at very micro level: 	Each specific application</a:t>
            </a:r>
          </a:p>
          <a:p>
            <a:r>
              <a:rPr lang="en-US" dirty="0" smtClean="0">
                <a:solidFill>
                  <a:srgbClr val="000000"/>
                </a:solidFill>
                <a:latin typeface="Book Antiqua" pitchFamily="18" charset="0"/>
              </a:rPr>
              <a:t>Two flow units: 				Accepted and rejected</a:t>
            </a:r>
          </a:p>
        </p:txBody>
      </p:sp>
      <p:sp>
        <p:nvSpPr>
          <p:cNvPr id="7" name="Text Box 33"/>
          <p:cNvSpPr txBox="1">
            <a:spLocks noChangeArrowheads="1"/>
          </p:cNvSpPr>
          <p:nvPr/>
        </p:nvSpPr>
        <p:spPr bwMode="auto">
          <a:xfrm>
            <a:off x="251520" y="2703688"/>
            <a:ext cx="3096343" cy="830997"/>
          </a:xfrm>
          <a:prstGeom prst="rect">
            <a:avLst/>
          </a:prstGeom>
          <a:noFill/>
          <a:ln w="9525" algn="ctr">
            <a:noFill/>
            <a:miter lim="800000"/>
            <a:headEnd/>
            <a:tailEnd/>
          </a:ln>
        </p:spPr>
        <p:txBody>
          <a:bodyPr wrap="square">
            <a:spAutoFit/>
          </a:bodyPr>
          <a:lstStyle/>
          <a:p>
            <a:r>
              <a:rPr lang="en-US" sz="2400" dirty="0" smtClean="0">
                <a:solidFill>
                  <a:srgbClr val="1B5B2C"/>
                </a:solidFill>
                <a:latin typeface="Book Antiqua" pitchFamily="18" charset="0"/>
              </a:rPr>
              <a:t>Accepted-A</a:t>
            </a:r>
            <a:r>
              <a:rPr lang="en-US" sz="2400" dirty="0">
                <a:solidFill>
                  <a:srgbClr val="1B5B2C"/>
                </a:solidFill>
                <a:latin typeface="Book Antiqua" pitchFamily="18" charset="0"/>
              </a:rPr>
              <a:t>: 	IR, A</a:t>
            </a:r>
          </a:p>
          <a:p>
            <a:r>
              <a:rPr lang="en-US" sz="2400" dirty="0">
                <a:solidFill>
                  <a:srgbClr val="1B5B2C"/>
                </a:solidFill>
                <a:latin typeface="Book Antiqua" pitchFamily="18" charset="0"/>
              </a:rPr>
              <a:t>Accepted-B: 	IR, </a:t>
            </a:r>
            <a:r>
              <a:rPr lang="en-US" sz="2400" dirty="0" smtClean="0">
                <a:solidFill>
                  <a:srgbClr val="1B5B2C"/>
                </a:solidFill>
                <a:latin typeface="Book Antiqua" pitchFamily="18" charset="0"/>
              </a:rPr>
              <a:t>B</a:t>
            </a:r>
            <a:endParaRPr lang="en-US" sz="2400" dirty="0">
              <a:solidFill>
                <a:srgbClr val="1B5B2C"/>
              </a:solidFill>
              <a:latin typeface="Book Antiqua" pitchFamily="18" charset="0"/>
            </a:endParaRPr>
          </a:p>
        </p:txBody>
      </p:sp>
      <p:sp>
        <p:nvSpPr>
          <p:cNvPr id="9" name="Text Box 33"/>
          <p:cNvSpPr txBox="1">
            <a:spLocks noChangeArrowheads="1"/>
          </p:cNvSpPr>
          <p:nvPr/>
        </p:nvSpPr>
        <p:spPr bwMode="auto">
          <a:xfrm>
            <a:off x="307824" y="2096852"/>
            <a:ext cx="8728672" cy="677108"/>
          </a:xfrm>
          <a:prstGeom prst="rect">
            <a:avLst/>
          </a:prstGeom>
          <a:noFill/>
          <a:ln w="9525" algn="ctr">
            <a:noFill/>
            <a:miter lim="800000"/>
            <a:headEnd/>
            <a:tailEnd/>
          </a:ln>
        </p:spPr>
        <p:txBody>
          <a:bodyPr wrap="square">
            <a:spAutoFit/>
          </a:bodyPr>
          <a:lstStyle/>
          <a:p>
            <a:r>
              <a:rPr lang="en-US" dirty="0" smtClean="0">
                <a:solidFill>
                  <a:srgbClr val="000000"/>
                </a:solidFill>
                <a:latin typeface="Book Antiqua" pitchFamily="18" charset="0"/>
              </a:rPr>
              <a:t>Five flow units: 				Accepted-A, Accepted-B</a:t>
            </a:r>
          </a:p>
          <a:p>
            <a:r>
              <a:rPr lang="en-US" dirty="0" smtClean="0">
                <a:solidFill>
                  <a:srgbClr val="000000"/>
                </a:solidFill>
                <a:latin typeface="Book Antiqua" pitchFamily="18" charset="0"/>
              </a:rPr>
              <a:t> 					Rejected-IR, Rejected-A, Rejected-B</a:t>
            </a:r>
            <a:endParaRPr lang="en-US" sz="2000" dirty="0" smtClean="0">
              <a:solidFill>
                <a:srgbClr val="000000"/>
              </a:solidFill>
              <a:latin typeface="Times New Roman" pitchFamily="18"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820" y="2960947"/>
            <a:ext cx="6149395" cy="2753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33"/>
          <p:cNvSpPr txBox="1">
            <a:spLocks noChangeArrowheads="1"/>
          </p:cNvSpPr>
          <p:nvPr/>
        </p:nvSpPr>
        <p:spPr bwMode="auto">
          <a:xfrm>
            <a:off x="348441" y="4919008"/>
            <a:ext cx="7595132" cy="1800493"/>
          </a:xfrm>
          <a:prstGeom prst="rect">
            <a:avLst/>
          </a:prstGeom>
          <a:noFill/>
          <a:ln w="9525" algn="ctr">
            <a:noFill/>
            <a:miter lim="800000"/>
            <a:headEnd/>
            <a:tailEnd/>
          </a:ln>
        </p:spPr>
        <p:txBody>
          <a:bodyPr wrap="square">
            <a:spAutoFit/>
          </a:bodyPr>
          <a:lstStyle/>
          <a:p>
            <a:pPr>
              <a:spcAft>
                <a:spcPts val="600"/>
              </a:spcAft>
            </a:pPr>
            <a:r>
              <a:rPr lang="en-US" sz="2400" dirty="0" smtClean="0">
                <a:solidFill>
                  <a:srgbClr val="000000"/>
                </a:solidFill>
                <a:latin typeface="Book Antiqua" pitchFamily="18" charset="0"/>
              </a:rPr>
              <a:t>T</a:t>
            </a:r>
            <a:r>
              <a:rPr lang="en-US" sz="2400" baseline="-25000" dirty="0" smtClean="0">
                <a:solidFill>
                  <a:srgbClr val="000000"/>
                </a:solidFill>
                <a:latin typeface="Book Antiqua" pitchFamily="18" charset="0"/>
              </a:rPr>
              <a:t>IR</a:t>
            </a:r>
            <a:r>
              <a:rPr lang="en-US" sz="2400" dirty="0" smtClean="0">
                <a:solidFill>
                  <a:srgbClr val="000000"/>
                </a:solidFill>
                <a:latin typeface="Book Antiqua" pitchFamily="18" charset="0"/>
              </a:rPr>
              <a:t> </a:t>
            </a:r>
            <a:r>
              <a:rPr lang="en-US" sz="2400" dirty="0">
                <a:solidFill>
                  <a:srgbClr val="000000"/>
                </a:solidFill>
                <a:latin typeface="Book Antiqua" pitchFamily="18" charset="0"/>
              </a:rPr>
              <a:t>= 6 days</a:t>
            </a:r>
          </a:p>
          <a:p>
            <a:pPr>
              <a:spcAft>
                <a:spcPts val="600"/>
              </a:spcAft>
            </a:pPr>
            <a:r>
              <a:rPr lang="en-US" sz="2400" dirty="0">
                <a:solidFill>
                  <a:srgbClr val="000000"/>
                </a:solidFill>
                <a:latin typeface="Book Antiqua" pitchFamily="18" charset="0"/>
              </a:rPr>
              <a:t>T</a:t>
            </a:r>
            <a:r>
              <a:rPr lang="en-US" sz="2400" baseline="-25000" dirty="0">
                <a:solidFill>
                  <a:srgbClr val="000000"/>
                </a:solidFill>
                <a:latin typeface="Book Antiqua" pitchFamily="18" charset="0"/>
              </a:rPr>
              <a:t>A</a:t>
            </a:r>
            <a:r>
              <a:rPr lang="en-US" sz="2400" dirty="0">
                <a:solidFill>
                  <a:srgbClr val="000000"/>
                </a:solidFill>
                <a:latin typeface="Book Antiqua" pitchFamily="18" charset="0"/>
              </a:rPr>
              <a:t> = 3 days</a:t>
            </a:r>
          </a:p>
          <a:p>
            <a:pPr>
              <a:spcAft>
                <a:spcPts val="600"/>
              </a:spcAft>
            </a:pPr>
            <a:r>
              <a:rPr lang="en-US" sz="2400" dirty="0">
                <a:solidFill>
                  <a:srgbClr val="000000"/>
                </a:solidFill>
                <a:latin typeface="Book Antiqua" pitchFamily="18" charset="0"/>
              </a:rPr>
              <a:t>T</a:t>
            </a:r>
            <a:r>
              <a:rPr lang="en-US" sz="2400" baseline="-25000" dirty="0">
                <a:solidFill>
                  <a:srgbClr val="000000"/>
                </a:solidFill>
                <a:latin typeface="Book Antiqua" pitchFamily="18" charset="0"/>
              </a:rPr>
              <a:t>B</a:t>
            </a:r>
            <a:r>
              <a:rPr lang="en-US" sz="2400" dirty="0">
                <a:solidFill>
                  <a:srgbClr val="000000"/>
                </a:solidFill>
                <a:latin typeface="Book Antiqua" pitchFamily="18" charset="0"/>
              </a:rPr>
              <a:t> = 18 days</a:t>
            </a:r>
          </a:p>
          <a:p>
            <a:pPr>
              <a:spcAft>
                <a:spcPts val="600"/>
              </a:spcAft>
            </a:pPr>
            <a:r>
              <a:rPr lang="en-US" sz="2400" dirty="0" smtClean="0">
                <a:solidFill>
                  <a:srgbClr val="000000"/>
                </a:solidFill>
                <a:latin typeface="Book Antiqua" pitchFamily="18" charset="0"/>
              </a:rPr>
              <a:t>We </a:t>
            </a:r>
            <a:r>
              <a:rPr lang="en-US" sz="2400" dirty="0">
                <a:solidFill>
                  <a:srgbClr val="000000"/>
                </a:solidFill>
                <a:latin typeface="Book Antiqua" pitchFamily="18" charset="0"/>
              </a:rPr>
              <a:t>also need percentages of each of the five flow units</a:t>
            </a:r>
          </a:p>
        </p:txBody>
      </p:sp>
      <p:sp>
        <p:nvSpPr>
          <p:cNvPr id="12" name="Text Box 33"/>
          <p:cNvSpPr txBox="1">
            <a:spLocks noChangeArrowheads="1"/>
          </p:cNvSpPr>
          <p:nvPr/>
        </p:nvSpPr>
        <p:spPr bwMode="auto">
          <a:xfrm>
            <a:off x="258067" y="3534685"/>
            <a:ext cx="2873774" cy="1200329"/>
          </a:xfrm>
          <a:prstGeom prst="rect">
            <a:avLst/>
          </a:prstGeom>
          <a:noFill/>
          <a:ln w="9525" algn="ctr">
            <a:noFill/>
            <a:miter lim="800000"/>
            <a:headEnd/>
            <a:tailEnd/>
          </a:ln>
        </p:spPr>
        <p:txBody>
          <a:bodyPr wrap="square">
            <a:spAutoFit/>
          </a:bodyPr>
          <a:lstStyle/>
          <a:p>
            <a:r>
              <a:rPr lang="en-US" sz="2400" dirty="0" smtClean="0">
                <a:solidFill>
                  <a:srgbClr val="C00000"/>
                </a:solidFill>
                <a:latin typeface="Book Antiqua" pitchFamily="18" charset="0"/>
              </a:rPr>
              <a:t>Rejected-IR</a:t>
            </a:r>
            <a:r>
              <a:rPr lang="en-US" sz="2400" dirty="0">
                <a:solidFill>
                  <a:srgbClr val="C00000"/>
                </a:solidFill>
                <a:latin typeface="Book Antiqua" pitchFamily="18" charset="0"/>
              </a:rPr>
              <a:t>: 	IR</a:t>
            </a:r>
          </a:p>
          <a:p>
            <a:r>
              <a:rPr lang="en-US" sz="2400" dirty="0">
                <a:solidFill>
                  <a:srgbClr val="C00000"/>
                </a:solidFill>
                <a:latin typeface="Book Antiqua" pitchFamily="18" charset="0"/>
              </a:rPr>
              <a:t>Rejected-A: 	IR, A</a:t>
            </a:r>
          </a:p>
          <a:p>
            <a:r>
              <a:rPr lang="en-US" sz="2400" dirty="0">
                <a:solidFill>
                  <a:srgbClr val="C00000"/>
                </a:solidFill>
                <a:latin typeface="Book Antiqua" pitchFamily="18" charset="0"/>
              </a:rPr>
              <a:t>Rejected-B: 	IR, </a:t>
            </a:r>
            <a:r>
              <a:rPr lang="en-US" sz="2400" dirty="0" smtClean="0">
                <a:solidFill>
                  <a:srgbClr val="C00000"/>
                </a:solidFill>
                <a:latin typeface="Book Antiqua" pitchFamily="18" charset="0"/>
              </a:rPr>
              <a:t>B</a:t>
            </a:r>
            <a:endParaRPr lang="en-US" sz="2400" dirty="0">
              <a:solidFill>
                <a:srgbClr val="C00000"/>
              </a:solidFill>
              <a:latin typeface="Book Antiqu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5697">
                                            <p:txEl>
                                              <p:pRg st="0" end="0"/>
                                            </p:txEl>
                                          </p:spTgt>
                                        </p:tgtEl>
                                        <p:attrNameLst>
                                          <p:attrName>style.visibility</p:attrName>
                                        </p:attrNameLst>
                                      </p:cBhvr>
                                      <p:to>
                                        <p:strVal val="visible"/>
                                      </p:to>
                                    </p:set>
                                    <p:animEffect transition="in" filter="dissolve">
                                      <p:cBhvr>
                                        <p:cTn id="7" dur="500"/>
                                        <p:tgtEl>
                                          <p:spTgt spid="6256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5697">
                                            <p:txEl>
                                              <p:pRg st="1" end="1"/>
                                            </p:txEl>
                                          </p:spTgt>
                                        </p:tgtEl>
                                        <p:attrNameLst>
                                          <p:attrName>style.visibility</p:attrName>
                                        </p:attrNameLst>
                                      </p:cBhvr>
                                      <p:to>
                                        <p:strVal val="visible"/>
                                      </p:to>
                                    </p:set>
                                    <p:animEffect transition="in" filter="dissolve">
                                      <p:cBhvr>
                                        <p:cTn id="12" dur="500"/>
                                        <p:tgtEl>
                                          <p:spTgt spid="6256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5697">
                                            <p:txEl>
                                              <p:pRg st="2" end="2"/>
                                            </p:txEl>
                                          </p:spTgt>
                                        </p:tgtEl>
                                        <p:attrNameLst>
                                          <p:attrName>style.visibility</p:attrName>
                                        </p:attrNameLst>
                                      </p:cBhvr>
                                      <p:to>
                                        <p:strVal val="visible"/>
                                      </p:to>
                                    </p:set>
                                    <p:animEffect transition="in" filter="dissolve">
                                      <p:cBhvr>
                                        <p:cTn id="17" dur="500"/>
                                        <p:tgtEl>
                                          <p:spTgt spid="6256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dissolv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dissolve">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dissolve">
                                      <p:cBhvr>
                                        <p:cTn id="47" dur="5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
                                            <p:txEl>
                                              <p:pRg st="3" end="3"/>
                                            </p:txEl>
                                          </p:spTgt>
                                        </p:tgtEl>
                                        <p:attrNameLst>
                                          <p:attrName>style.visibility</p:attrName>
                                        </p:attrNameLst>
                                      </p:cBhvr>
                                      <p:to>
                                        <p:strVal val="visible"/>
                                      </p:to>
                                    </p:set>
                                    <p:animEffect transition="in" filter="dissolve">
                                      <p:cBhvr>
                                        <p:cTn id="5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97" grpId="0" build="p"/>
      <p:bldP spid="7" grpId="0"/>
      <p:bldP spid="9" grpId="0"/>
      <p:bldP spid="11" grpId="0" build="p"/>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5900" y="188913"/>
            <a:ext cx="8784592" cy="863600"/>
          </a:xfrm>
        </p:spPr>
        <p:txBody>
          <a:bodyPr/>
          <a:lstStyle/>
          <a:p>
            <a:pPr eaLnBrk="1" hangingPunct="1"/>
            <a:r>
              <a:rPr lang="en-US" sz="3200" dirty="0" smtClean="0"/>
              <a:t>K4. New Process: Intermediate Probabilities </a:t>
            </a:r>
          </a:p>
        </p:txBody>
      </p:sp>
      <p:sp>
        <p:nvSpPr>
          <p:cNvPr id="13315" name="Text Box 3"/>
          <p:cNvSpPr txBox="1">
            <a:spLocks noChangeArrowheads="1"/>
          </p:cNvSpPr>
          <p:nvPr/>
        </p:nvSpPr>
        <p:spPr bwMode="auto">
          <a:xfrm>
            <a:off x="1584325" y="3341688"/>
            <a:ext cx="971550" cy="954087"/>
          </a:xfrm>
          <a:prstGeom prst="rect">
            <a:avLst/>
          </a:prstGeom>
          <a:noFill/>
          <a:ln w="38100" algn="ctr">
            <a:solidFill>
              <a:schemeClr val="tx1"/>
            </a:solidFill>
            <a:miter lim="800000"/>
            <a:headEnd/>
            <a:tailEnd/>
          </a:ln>
        </p:spPr>
        <p:txBody>
          <a:bodyPr wrap="none">
            <a:spAutoFit/>
          </a:bodyPr>
          <a:lstStyle/>
          <a:p>
            <a:r>
              <a:rPr lang="en-US" dirty="0">
                <a:latin typeface="Book Antiqua" pitchFamily="18" charset="0"/>
              </a:rPr>
              <a:t>Initial </a:t>
            </a:r>
          </a:p>
          <a:p>
            <a:r>
              <a:rPr lang="en-US" dirty="0">
                <a:latin typeface="Book Antiqua" pitchFamily="18" charset="0"/>
              </a:rPr>
              <a:t>Review</a:t>
            </a:r>
          </a:p>
          <a:p>
            <a:r>
              <a:rPr lang="en-US" b="1" dirty="0">
                <a:solidFill>
                  <a:srgbClr val="C71B4C"/>
                </a:solidFill>
                <a:latin typeface="Book Antiqua" pitchFamily="18" charset="0"/>
              </a:rPr>
              <a:t>T = 6</a:t>
            </a:r>
          </a:p>
        </p:txBody>
      </p:sp>
      <p:sp>
        <p:nvSpPr>
          <p:cNvPr id="13316" name="Text Box 4"/>
          <p:cNvSpPr txBox="1">
            <a:spLocks noChangeArrowheads="1"/>
          </p:cNvSpPr>
          <p:nvPr/>
        </p:nvSpPr>
        <p:spPr bwMode="auto">
          <a:xfrm>
            <a:off x="3887788" y="1412875"/>
            <a:ext cx="1635384" cy="923330"/>
          </a:xfrm>
          <a:prstGeom prst="rect">
            <a:avLst/>
          </a:prstGeom>
          <a:noFill/>
          <a:ln w="38100" algn="ctr">
            <a:solidFill>
              <a:schemeClr val="tx1"/>
            </a:solidFill>
            <a:miter lim="800000"/>
            <a:headEnd/>
            <a:tailEnd/>
          </a:ln>
        </p:spPr>
        <p:txBody>
          <a:bodyPr wrap="none">
            <a:spAutoFit/>
          </a:bodyPr>
          <a:lstStyle/>
          <a:p>
            <a:r>
              <a:rPr lang="en-US" dirty="0">
                <a:latin typeface="Book Antiqua" pitchFamily="18" charset="0"/>
              </a:rPr>
              <a:t>Subprocess A </a:t>
            </a:r>
          </a:p>
          <a:p>
            <a:r>
              <a:rPr lang="en-US" dirty="0">
                <a:latin typeface="Book Antiqua" pitchFamily="18" charset="0"/>
              </a:rPr>
              <a:t>Review</a:t>
            </a:r>
          </a:p>
          <a:p>
            <a:r>
              <a:rPr lang="en-US" b="1" dirty="0">
                <a:solidFill>
                  <a:srgbClr val="C71B4C"/>
                </a:solidFill>
                <a:latin typeface="Book Antiqua" pitchFamily="18" charset="0"/>
              </a:rPr>
              <a:t>T = 3</a:t>
            </a:r>
          </a:p>
        </p:txBody>
      </p:sp>
      <p:sp>
        <p:nvSpPr>
          <p:cNvPr id="13317" name="Text Box 5"/>
          <p:cNvSpPr txBox="1">
            <a:spLocks noChangeArrowheads="1"/>
          </p:cNvSpPr>
          <p:nvPr/>
        </p:nvSpPr>
        <p:spPr bwMode="auto">
          <a:xfrm>
            <a:off x="3979863" y="3284538"/>
            <a:ext cx="1596912" cy="923330"/>
          </a:xfrm>
          <a:prstGeom prst="rect">
            <a:avLst/>
          </a:prstGeom>
          <a:noFill/>
          <a:ln w="38100" algn="ctr">
            <a:solidFill>
              <a:schemeClr val="tx1"/>
            </a:solidFill>
            <a:miter lim="800000"/>
            <a:headEnd/>
            <a:tailEnd/>
          </a:ln>
        </p:spPr>
        <p:txBody>
          <a:bodyPr wrap="none">
            <a:spAutoFit/>
          </a:bodyPr>
          <a:lstStyle/>
          <a:p>
            <a:r>
              <a:rPr lang="en-US" dirty="0">
                <a:latin typeface="Book Antiqua" pitchFamily="18" charset="0"/>
              </a:rPr>
              <a:t>Subprocess B </a:t>
            </a:r>
          </a:p>
          <a:p>
            <a:r>
              <a:rPr lang="en-US" dirty="0">
                <a:latin typeface="Book Antiqua" pitchFamily="18" charset="0"/>
              </a:rPr>
              <a:t>Review</a:t>
            </a:r>
          </a:p>
          <a:p>
            <a:r>
              <a:rPr lang="en-US" b="1" dirty="0">
                <a:solidFill>
                  <a:srgbClr val="C71B4C"/>
                </a:solidFill>
                <a:latin typeface="Book Antiqua" pitchFamily="18" charset="0"/>
              </a:rPr>
              <a:t>T = 18</a:t>
            </a:r>
          </a:p>
        </p:txBody>
      </p:sp>
      <p:sp>
        <p:nvSpPr>
          <p:cNvPr id="13318" name="Oval 6"/>
          <p:cNvSpPr>
            <a:spLocks noChangeArrowheads="1"/>
          </p:cNvSpPr>
          <p:nvPr/>
        </p:nvSpPr>
        <p:spPr bwMode="auto">
          <a:xfrm>
            <a:off x="6372225" y="1557338"/>
            <a:ext cx="1150938" cy="539750"/>
          </a:xfrm>
          <a:prstGeom prst="ellipse">
            <a:avLst/>
          </a:prstGeom>
          <a:noFill/>
          <a:ln w="38100" algn="ctr">
            <a:solidFill>
              <a:schemeClr val="tx1"/>
            </a:solidFill>
            <a:round/>
            <a:headEnd/>
            <a:tailEnd/>
          </a:ln>
        </p:spPr>
        <p:txBody>
          <a:bodyPr wrap="none" anchor="ctr"/>
          <a:lstStyle/>
          <a:p>
            <a:endParaRPr lang="en-US" dirty="0">
              <a:latin typeface="Book Antiqua" pitchFamily="18" charset="0"/>
            </a:endParaRPr>
          </a:p>
        </p:txBody>
      </p:sp>
      <p:sp>
        <p:nvSpPr>
          <p:cNvPr id="13319" name="Text Box 7"/>
          <p:cNvSpPr txBox="1">
            <a:spLocks noChangeArrowheads="1"/>
          </p:cNvSpPr>
          <p:nvPr/>
        </p:nvSpPr>
        <p:spPr bwMode="auto">
          <a:xfrm>
            <a:off x="6407150" y="1649413"/>
            <a:ext cx="1136650" cy="366712"/>
          </a:xfrm>
          <a:prstGeom prst="rect">
            <a:avLst/>
          </a:prstGeom>
          <a:noFill/>
          <a:ln w="9525" algn="ctr">
            <a:noFill/>
            <a:miter lim="800000"/>
            <a:headEnd/>
            <a:tailEnd/>
          </a:ln>
        </p:spPr>
        <p:txBody>
          <a:bodyPr wrap="none">
            <a:spAutoFit/>
          </a:bodyPr>
          <a:lstStyle/>
          <a:p>
            <a:r>
              <a:rPr lang="en-US" dirty="0">
                <a:latin typeface="Book Antiqua" pitchFamily="18" charset="0"/>
              </a:rPr>
              <a:t>Accepted</a:t>
            </a:r>
          </a:p>
        </p:txBody>
      </p:sp>
      <p:sp>
        <p:nvSpPr>
          <p:cNvPr id="13320" name="Oval 8"/>
          <p:cNvSpPr>
            <a:spLocks noChangeArrowheads="1"/>
          </p:cNvSpPr>
          <p:nvPr/>
        </p:nvSpPr>
        <p:spPr bwMode="auto">
          <a:xfrm>
            <a:off x="6551613" y="4870450"/>
            <a:ext cx="1150937" cy="539750"/>
          </a:xfrm>
          <a:prstGeom prst="ellipse">
            <a:avLst/>
          </a:prstGeom>
          <a:noFill/>
          <a:ln w="38100" algn="ctr">
            <a:solidFill>
              <a:schemeClr val="tx1"/>
            </a:solidFill>
            <a:round/>
            <a:headEnd/>
            <a:tailEnd/>
          </a:ln>
        </p:spPr>
        <p:txBody>
          <a:bodyPr wrap="none" anchor="ctr"/>
          <a:lstStyle/>
          <a:p>
            <a:endParaRPr lang="en-US" dirty="0">
              <a:latin typeface="Book Antiqua" pitchFamily="18" charset="0"/>
            </a:endParaRPr>
          </a:p>
        </p:txBody>
      </p:sp>
      <p:sp>
        <p:nvSpPr>
          <p:cNvPr id="13321" name="Text Box 9"/>
          <p:cNvSpPr txBox="1">
            <a:spLocks noChangeArrowheads="1"/>
          </p:cNvSpPr>
          <p:nvPr/>
        </p:nvSpPr>
        <p:spPr bwMode="auto">
          <a:xfrm>
            <a:off x="6586538" y="4926013"/>
            <a:ext cx="1043876" cy="369332"/>
          </a:xfrm>
          <a:prstGeom prst="rect">
            <a:avLst/>
          </a:prstGeom>
          <a:noFill/>
          <a:ln w="9525" algn="ctr">
            <a:noFill/>
            <a:miter lim="800000"/>
            <a:headEnd/>
            <a:tailEnd/>
          </a:ln>
        </p:spPr>
        <p:txBody>
          <a:bodyPr wrap="none">
            <a:spAutoFit/>
          </a:bodyPr>
          <a:lstStyle/>
          <a:p>
            <a:r>
              <a:rPr lang="en-US" dirty="0">
                <a:latin typeface="Book Antiqua" pitchFamily="18" charset="0"/>
              </a:rPr>
              <a:t>Rejected</a:t>
            </a:r>
          </a:p>
        </p:txBody>
      </p:sp>
      <p:sp>
        <p:nvSpPr>
          <p:cNvPr id="13322" name="Line 10"/>
          <p:cNvSpPr>
            <a:spLocks noChangeShapeType="1"/>
          </p:cNvSpPr>
          <p:nvPr/>
        </p:nvSpPr>
        <p:spPr bwMode="auto">
          <a:xfrm>
            <a:off x="358775" y="3789363"/>
            <a:ext cx="1189038" cy="0"/>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3323" name="Text Box 11"/>
          <p:cNvSpPr txBox="1">
            <a:spLocks noChangeArrowheads="1"/>
          </p:cNvSpPr>
          <p:nvPr/>
        </p:nvSpPr>
        <p:spPr bwMode="auto">
          <a:xfrm>
            <a:off x="93663" y="3357563"/>
            <a:ext cx="736099" cy="369332"/>
          </a:xfrm>
          <a:prstGeom prst="rect">
            <a:avLst/>
          </a:prstGeom>
          <a:noFill/>
          <a:ln w="9525" algn="ctr">
            <a:noFill/>
            <a:miter lim="800000"/>
            <a:headEnd/>
            <a:tailEnd/>
          </a:ln>
        </p:spPr>
        <p:txBody>
          <a:bodyPr wrap="none">
            <a:spAutoFit/>
          </a:bodyPr>
          <a:lstStyle/>
          <a:p>
            <a:r>
              <a:rPr lang="en-US" b="1" dirty="0">
                <a:solidFill>
                  <a:srgbClr val="C71B4C"/>
                </a:solidFill>
                <a:latin typeface="Book Antiqua" pitchFamily="18" charset="0"/>
              </a:rPr>
              <a:t>100%</a:t>
            </a:r>
          </a:p>
        </p:txBody>
      </p:sp>
      <p:sp>
        <p:nvSpPr>
          <p:cNvPr id="13324" name="Line 12"/>
          <p:cNvSpPr>
            <a:spLocks noChangeShapeType="1"/>
          </p:cNvSpPr>
          <p:nvPr/>
        </p:nvSpPr>
        <p:spPr bwMode="auto">
          <a:xfrm flipV="1">
            <a:off x="2592388" y="1844675"/>
            <a:ext cx="1295400" cy="1728788"/>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3325" name="Line 13"/>
          <p:cNvSpPr>
            <a:spLocks noChangeShapeType="1"/>
          </p:cNvSpPr>
          <p:nvPr/>
        </p:nvSpPr>
        <p:spPr bwMode="auto">
          <a:xfrm flipV="1">
            <a:off x="2592388" y="3789363"/>
            <a:ext cx="1366837" cy="36512"/>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3326" name="Line 14"/>
          <p:cNvSpPr>
            <a:spLocks noChangeShapeType="1"/>
          </p:cNvSpPr>
          <p:nvPr/>
        </p:nvSpPr>
        <p:spPr bwMode="auto">
          <a:xfrm flipV="1">
            <a:off x="4248150" y="5192713"/>
            <a:ext cx="2339975" cy="38100"/>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3327" name="Line 15"/>
          <p:cNvSpPr>
            <a:spLocks noChangeShapeType="1"/>
          </p:cNvSpPr>
          <p:nvPr/>
        </p:nvSpPr>
        <p:spPr bwMode="auto">
          <a:xfrm>
            <a:off x="2555875" y="4113213"/>
            <a:ext cx="1692275" cy="1116012"/>
          </a:xfrm>
          <a:prstGeom prst="line">
            <a:avLst/>
          </a:prstGeom>
          <a:noFill/>
          <a:ln w="38100">
            <a:solidFill>
              <a:schemeClr val="tx1"/>
            </a:solidFill>
            <a:round/>
            <a:headEnd/>
            <a:tailEnd/>
          </a:ln>
        </p:spPr>
        <p:txBody>
          <a:bodyPr/>
          <a:lstStyle/>
          <a:p>
            <a:endParaRPr lang="en-US" dirty="0">
              <a:latin typeface="Book Antiqua" pitchFamily="18" charset="0"/>
            </a:endParaRPr>
          </a:p>
        </p:txBody>
      </p:sp>
      <p:sp>
        <p:nvSpPr>
          <p:cNvPr id="13328" name="Text Box 16"/>
          <p:cNvSpPr txBox="1">
            <a:spLocks noChangeArrowheads="1"/>
          </p:cNvSpPr>
          <p:nvPr/>
        </p:nvSpPr>
        <p:spPr bwMode="auto">
          <a:xfrm>
            <a:off x="2447925" y="2744788"/>
            <a:ext cx="609462" cy="369332"/>
          </a:xfrm>
          <a:prstGeom prst="rect">
            <a:avLst/>
          </a:prstGeom>
          <a:noFill/>
          <a:ln w="9525" algn="ctr">
            <a:noFill/>
            <a:miter lim="800000"/>
            <a:headEnd/>
            <a:tailEnd/>
          </a:ln>
        </p:spPr>
        <p:txBody>
          <a:bodyPr wrap="none">
            <a:spAutoFit/>
          </a:bodyPr>
          <a:lstStyle/>
          <a:p>
            <a:r>
              <a:rPr lang="en-US" dirty="0">
                <a:latin typeface="Book Antiqua" pitchFamily="18" charset="0"/>
              </a:rPr>
              <a:t>25%</a:t>
            </a:r>
          </a:p>
        </p:txBody>
      </p:sp>
      <p:sp>
        <p:nvSpPr>
          <p:cNvPr id="13329" name="Text Box 17"/>
          <p:cNvSpPr txBox="1">
            <a:spLocks noChangeArrowheads="1"/>
          </p:cNvSpPr>
          <p:nvPr/>
        </p:nvSpPr>
        <p:spPr bwMode="auto">
          <a:xfrm>
            <a:off x="2851150" y="4070350"/>
            <a:ext cx="609462" cy="369332"/>
          </a:xfrm>
          <a:prstGeom prst="rect">
            <a:avLst/>
          </a:prstGeom>
          <a:noFill/>
          <a:ln w="9525" algn="ctr">
            <a:noFill/>
            <a:miter lim="800000"/>
            <a:headEnd/>
            <a:tailEnd/>
          </a:ln>
        </p:spPr>
        <p:txBody>
          <a:bodyPr wrap="none">
            <a:spAutoFit/>
          </a:bodyPr>
          <a:lstStyle/>
          <a:p>
            <a:r>
              <a:rPr lang="en-US" dirty="0">
                <a:latin typeface="Book Antiqua" pitchFamily="18" charset="0"/>
              </a:rPr>
              <a:t>50%</a:t>
            </a:r>
          </a:p>
        </p:txBody>
      </p:sp>
      <p:sp>
        <p:nvSpPr>
          <p:cNvPr id="13330" name="Text Box 18"/>
          <p:cNvSpPr txBox="1">
            <a:spLocks noChangeArrowheads="1"/>
          </p:cNvSpPr>
          <p:nvPr/>
        </p:nvSpPr>
        <p:spPr bwMode="auto">
          <a:xfrm>
            <a:off x="2771775" y="3494088"/>
            <a:ext cx="609462" cy="369332"/>
          </a:xfrm>
          <a:prstGeom prst="rect">
            <a:avLst/>
          </a:prstGeom>
          <a:noFill/>
          <a:ln w="9525" algn="ctr">
            <a:noFill/>
            <a:miter lim="800000"/>
            <a:headEnd/>
            <a:tailEnd/>
          </a:ln>
        </p:spPr>
        <p:txBody>
          <a:bodyPr wrap="none">
            <a:spAutoFit/>
          </a:bodyPr>
          <a:lstStyle/>
          <a:p>
            <a:r>
              <a:rPr lang="en-US" dirty="0">
                <a:latin typeface="Book Antiqua" pitchFamily="18" charset="0"/>
              </a:rPr>
              <a:t>25%</a:t>
            </a:r>
          </a:p>
        </p:txBody>
      </p:sp>
      <p:sp>
        <p:nvSpPr>
          <p:cNvPr id="13331" name="Line 19"/>
          <p:cNvSpPr>
            <a:spLocks noChangeShapeType="1"/>
          </p:cNvSpPr>
          <p:nvPr/>
        </p:nvSpPr>
        <p:spPr bwMode="auto">
          <a:xfrm flipV="1">
            <a:off x="5651500" y="1844675"/>
            <a:ext cx="684213" cy="3175"/>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3332" name="Line 20"/>
          <p:cNvSpPr>
            <a:spLocks noChangeShapeType="1"/>
          </p:cNvSpPr>
          <p:nvPr/>
        </p:nvSpPr>
        <p:spPr bwMode="auto">
          <a:xfrm>
            <a:off x="5616575" y="2097088"/>
            <a:ext cx="1547813" cy="2736850"/>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3333" name="Line 21"/>
          <p:cNvSpPr>
            <a:spLocks noChangeShapeType="1"/>
          </p:cNvSpPr>
          <p:nvPr/>
        </p:nvSpPr>
        <p:spPr bwMode="auto">
          <a:xfrm flipV="1">
            <a:off x="5688013" y="2097088"/>
            <a:ext cx="971550" cy="1728787"/>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3334" name="Line 22"/>
          <p:cNvSpPr>
            <a:spLocks noChangeShapeType="1"/>
          </p:cNvSpPr>
          <p:nvPr/>
        </p:nvSpPr>
        <p:spPr bwMode="auto">
          <a:xfrm>
            <a:off x="5724525" y="3935413"/>
            <a:ext cx="1042988" cy="969962"/>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3335" name="Text Box 23"/>
          <p:cNvSpPr txBox="1">
            <a:spLocks noChangeArrowheads="1"/>
          </p:cNvSpPr>
          <p:nvPr/>
        </p:nvSpPr>
        <p:spPr bwMode="auto">
          <a:xfrm>
            <a:off x="5616575" y="1449388"/>
            <a:ext cx="609462" cy="369332"/>
          </a:xfrm>
          <a:prstGeom prst="rect">
            <a:avLst/>
          </a:prstGeom>
          <a:noFill/>
          <a:ln w="9525" algn="ctr">
            <a:noFill/>
            <a:miter lim="800000"/>
            <a:headEnd/>
            <a:tailEnd/>
          </a:ln>
        </p:spPr>
        <p:txBody>
          <a:bodyPr wrap="none">
            <a:spAutoFit/>
          </a:bodyPr>
          <a:lstStyle/>
          <a:p>
            <a:r>
              <a:rPr lang="en-US" dirty="0">
                <a:latin typeface="Book Antiqua" pitchFamily="18" charset="0"/>
              </a:rPr>
              <a:t>70%</a:t>
            </a:r>
          </a:p>
        </p:txBody>
      </p:sp>
      <p:sp>
        <p:nvSpPr>
          <p:cNvPr id="13336" name="Text Box 24"/>
          <p:cNvSpPr txBox="1">
            <a:spLocks noChangeArrowheads="1"/>
          </p:cNvSpPr>
          <p:nvPr/>
        </p:nvSpPr>
        <p:spPr bwMode="auto">
          <a:xfrm>
            <a:off x="5694363" y="2060575"/>
            <a:ext cx="609462" cy="369332"/>
          </a:xfrm>
          <a:prstGeom prst="rect">
            <a:avLst/>
          </a:prstGeom>
          <a:noFill/>
          <a:ln w="9525" algn="ctr">
            <a:noFill/>
            <a:miter lim="800000"/>
            <a:headEnd/>
            <a:tailEnd/>
          </a:ln>
        </p:spPr>
        <p:txBody>
          <a:bodyPr wrap="none">
            <a:spAutoFit/>
          </a:bodyPr>
          <a:lstStyle/>
          <a:p>
            <a:r>
              <a:rPr lang="en-US" dirty="0">
                <a:latin typeface="Book Antiqua" pitchFamily="18" charset="0"/>
              </a:rPr>
              <a:t>30%</a:t>
            </a:r>
          </a:p>
        </p:txBody>
      </p:sp>
      <p:sp>
        <p:nvSpPr>
          <p:cNvPr id="13337" name="Text Box 25"/>
          <p:cNvSpPr txBox="1">
            <a:spLocks noChangeArrowheads="1"/>
          </p:cNvSpPr>
          <p:nvPr/>
        </p:nvSpPr>
        <p:spPr bwMode="auto">
          <a:xfrm>
            <a:off x="5875338" y="3860800"/>
            <a:ext cx="609462" cy="369332"/>
          </a:xfrm>
          <a:prstGeom prst="rect">
            <a:avLst/>
          </a:prstGeom>
          <a:noFill/>
          <a:ln w="9525" algn="ctr">
            <a:noFill/>
            <a:miter lim="800000"/>
            <a:headEnd/>
            <a:tailEnd/>
          </a:ln>
        </p:spPr>
        <p:txBody>
          <a:bodyPr wrap="none">
            <a:spAutoFit/>
          </a:bodyPr>
          <a:lstStyle/>
          <a:p>
            <a:r>
              <a:rPr lang="en-US" dirty="0">
                <a:latin typeface="Book Antiqua" pitchFamily="18" charset="0"/>
              </a:rPr>
              <a:t>90%</a:t>
            </a:r>
          </a:p>
        </p:txBody>
      </p:sp>
      <p:sp>
        <p:nvSpPr>
          <p:cNvPr id="13338" name="Text Box 26"/>
          <p:cNvSpPr txBox="1">
            <a:spLocks noChangeArrowheads="1"/>
          </p:cNvSpPr>
          <p:nvPr/>
        </p:nvSpPr>
        <p:spPr bwMode="auto">
          <a:xfrm>
            <a:off x="5508625" y="2925763"/>
            <a:ext cx="609462" cy="369332"/>
          </a:xfrm>
          <a:prstGeom prst="rect">
            <a:avLst/>
          </a:prstGeom>
          <a:noFill/>
          <a:ln w="9525" algn="ctr">
            <a:noFill/>
            <a:miter lim="800000"/>
            <a:headEnd/>
            <a:tailEnd/>
          </a:ln>
        </p:spPr>
        <p:txBody>
          <a:bodyPr wrap="none">
            <a:spAutoFit/>
          </a:bodyPr>
          <a:lstStyle/>
          <a:p>
            <a:r>
              <a:rPr lang="en-US" dirty="0">
                <a:latin typeface="Book Antiqua" pitchFamily="18" charset="0"/>
              </a:rPr>
              <a:t>10%</a:t>
            </a:r>
          </a:p>
        </p:txBody>
      </p:sp>
      <p:sp>
        <p:nvSpPr>
          <p:cNvPr id="13339" name="Line 27"/>
          <p:cNvSpPr>
            <a:spLocks noChangeShapeType="1"/>
          </p:cNvSpPr>
          <p:nvPr/>
        </p:nvSpPr>
        <p:spPr bwMode="auto">
          <a:xfrm flipV="1">
            <a:off x="7524750" y="1808163"/>
            <a:ext cx="1150938" cy="1587"/>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3340" name="Line 28"/>
          <p:cNvSpPr>
            <a:spLocks noChangeShapeType="1"/>
          </p:cNvSpPr>
          <p:nvPr/>
        </p:nvSpPr>
        <p:spPr bwMode="auto">
          <a:xfrm flipV="1">
            <a:off x="7704138" y="5157788"/>
            <a:ext cx="1152525" cy="0"/>
          </a:xfrm>
          <a:prstGeom prst="line">
            <a:avLst/>
          </a:prstGeom>
          <a:noFill/>
          <a:ln w="38100">
            <a:solidFill>
              <a:schemeClr val="tx1"/>
            </a:solidFill>
            <a:round/>
            <a:headEnd/>
            <a:tailEnd type="triangle" w="med" len="med"/>
          </a:ln>
        </p:spPr>
        <p:txBody>
          <a:bodyPr/>
          <a:lstStyle/>
          <a:p>
            <a:endParaRPr lang="en-US" dirty="0">
              <a:latin typeface="Book Antiqua" pitchFamily="18" charset="0"/>
            </a:endParaRPr>
          </a:p>
        </p:txBody>
      </p:sp>
      <p:sp>
        <p:nvSpPr>
          <p:cNvPr id="13341" name="Text Box 29"/>
          <p:cNvSpPr txBox="1">
            <a:spLocks noChangeArrowheads="1"/>
          </p:cNvSpPr>
          <p:nvPr/>
        </p:nvSpPr>
        <p:spPr bwMode="auto">
          <a:xfrm>
            <a:off x="8280400" y="4724400"/>
            <a:ext cx="641350" cy="366713"/>
          </a:xfrm>
          <a:prstGeom prst="rect">
            <a:avLst/>
          </a:prstGeom>
          <a:noFill/>
          <a:ln w="9525" algn="ctr">
            <a:noFill/>
            <a:miter lim="800000"/>
            <a:headEnd/>
            <a:tailEnd/>
          </a:ln>
        </p:spPr>
        <p:txBody>
          <a:bodyPr wrap="none">
            <a:spAutoFit/>
          </a:bodyPr>
          <a:lstStyle/>
          <a:p>
            <a:r>
              <a:rPr lang="en-US" b="1" dirty="0">
                <a:solidFill>
                  <a:srgbClr val="C71B4C"/>
                </a:solidFill>
                <a:latin typeface="Book Antiqua" pitchFamily="18" charset="0"/>
              </a:rPr>
              <a:t>80%</a:t>
            </a:r>
          </a:p>
        </p:txBody>
      </p:sp>
      <p:sp>
        <p:nvSpPr>
          <p:cNvPr id="13342" name="Text Box 30"/>
          <p:cNvSpPr txBox="1">
            <a:spLocks noChangeArrowheads="1"/>
          </p:cNvSpPr>
          <p:nvPr/>
        </p:nvSpPr>
        <p:spPr bwMode="auto">
          <a:xfrm>
            <a:off x="8101013" y="1449388"/>
            <a:ext cx="641350" cy="366712"/>
          </a:xfrm>
          <a:prstGeom prst="rect">
            <a:avLst/>
          </a:prstGeom>
          <a:noFill/>
          <a:ln w="9525" algn="ctr">
            <a:noFill/>
            <a:miter lim="800000"/>
            <a:headEnd/>
            <a:tailEnd/>
          </a:ln>
        </p:spPr>
        <p:txBody>
          <a:bodyPr wrap="none">
            <a:spAutoFit/>
          </a:bodyPr>
          <a:lstStyle/>
          <a:p>
            <a:r>
              <a:rPr lang="en-US" b="1" dirty="0">
                <a:solidFill>
                  <a:srgbClr val="C71B4C"/>
                </a:solidFill>
                <a:latin typeface="Book Antiqua" pitchFamily="18" charset="0"/>
              </a:rPr>
              <a:t>20%</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5900" y="188913"/>
            <a:ext cx="8712584" cy="863600"/>
          </a:xfrm>
        </p:spPr>
        <p:txBody>
          <a:bodyPr/>
          <a:lstStyle/>
          <a:p>
            <a:pPr eaLnBrk="1" hangingPunct="1"/>
            <a:r>
              <a:rPr lang="en-US" sz="3200" dirty="0" smtClean="0"/>
              <a:t>K4. New Process: Intermediate Probabilities </a:t>
            </a:r>
          </a:p>
        </p:txBody>
      </p:sp>
      <p:grpSp>
        <p:nvGrpSpPr>
          <p:cNvPr id="14339" name="Group 31"/>
          <p:cNvGrpSpPr>
            <a:grpSpLocks/>
          </p:cNvGrpSpPr>
          <p:nvPr/>
        </p:nvGrpSpPr>
        <p:grpSpPr bwMode="auto">
          <a:xfrm>
            <a:off x="93663" y="1412875"/>
            <a:ext cx="8828087" cy="3997325"/>
            <a:chOff x="93663" y="1412875"/>
            <a:chExt cx="8828087" cy="3997325"/>
          </a:xfrm>
        </p:grpSpPr>
        <p:sp>
          <p:nvSpPr>
            <p:cNvPr id="14340" name="Text Box 3"/>
            <p:cNvSpPr txBox="1">
              <a:spLocks noChangeArrowheads="1"/>
            </p:cNvSpPr>
            <p:nvPr/>
          </p:nvSpPr>
          <p:spPr bwMode="auto">
            <a:xfrm>
              <a:off x="1584325" y="3341688"/>
              <a:ext cx="971550" cy="954087"/>
            </a:xfrm>
            <a:prstGeom prst="rect">
              <a:avLst/>
            </a:prstGeom>
            <a:noFill/>
            <a:ln w="38100" algn="ctr">
              <a:solidFill>
                <a:schemeClr val="tx1"/>
              </a:solidFill>
              <a:miter lim="800000"/>
              <a:headEnd/>
              <a:tailEnd/>
            </a:ln>
          </p:spPr>
          <p:txBody>
            <a:bodyPr wrap="none">
              <a:spAutoFit/>
            </a:bodyPr>
            <a:lstStyle/>
            <a:p>
              <a:r>
                <a:rPr lang="en-US" dirty="0">
                  <a:latin typeface="Book Antiqua" pitchFamily="18" charset="0"/>
                </a:rPr>
                <a:t>Initial </a:t>
              </a:r>
            </a:p>
            <a:p>
              <a:r>
                <a:rPr lang="en-US" dirty="0">
                  <a:latin typeface="Book Antiqua" pitchFamily="18" charset="0"/>
                </a:rPr>
                <a:t>Review</a:t>
              </a:r>
            </a:p>
            <a:p>
              <a:r>
                <a:rPr lang="en-US" dirty="0">
                  <a:latin typeface="Book Antiqua" pitchFamily="18" charset="0"/>
                </a:rPr>
                <a:t>T = 6</a:t>
              </a:r>
            </a:p>
          </p:txBody>
        </p:sp>
        <p:sp>
          <p:nvSpPr>
            <p:cNvPr id="14341" name="Text Box 4"/>
            <p:cNvSpPr txBox="1">
              <a:spLocks noChangeArrowheads="1"/>
            </p:cNvSpPr>
            <p:nvPr/>
          </p:nvSpPr>
          <p:spPr bwMode="auto">
            <a:xfrm>
              <a:off x="3887788" y="1412875"/>
              <a:ext cx="1635384" cy="923330"/>
            </a:xfrm>
            <a:prstGeom prst="rect">
              <a:avLst/>
            </a:prstGeom>
            <a:noFill/>
            <a:ln w="38100" algn="ctr">
              <a:solidFill>
                <a:schemeClr val="tx1"/>
              </a:solidFill>
              <a:miter lim="800000"/>
              <a:headEnd/>
              <a:tailEnd/>
            </a:ln>
          </p:spPr>
          <p:txBody>
            <a:bodyPr wrap="none">
              <a:spAutoFit/>
            </a:bodyPr>
            <a:lstStyle/>
            <a:p>
              <a:r>
                <a:rPr lang="en-US" dirty="0" err="1">
                  <a:latin typeface="Book Antiqua" pitchFamily="18" charset="0"/>
                </a:rPr>
                <a:t>Subprocess</a:t>
              </a:r>
              <a:r>
                <a:rPr lang="en-US" dirty="0">
                  <a:latin typeface="Book Antiqua" pitchFamily="18" charset="0"/>
                </a:rPr>
                <a:t> A </a:t>
              </a:r>
            </a:p>
            <a:p>
              <a:r>
                <a:rPr lang="en-US" dirty="0">
                  <a:latin typeface="Book Antiqua" pitchFamily="18" charset="0"/>
                </a:rPr>
                <a:t>Review</a:t>
              </a:r>
            </a:p>
            <a:p>
              <a:r>
                <a:rPr lang="en-US" dirty="0">
                  <a:latin typeface="Book Antiqua" pitchFamily="18" charset="0"/>
                </a:rPr>
                <a:t>T = 3</a:t>
              </a:r>
            </a:p>
          </p:txBody>
        </p:sp>
        <p:sp>
          <p:nvSpPr>
            <p:cNvPr id="14342" name="Text Box 5"/>
            <p:cNvSpPr txBox="1">
              <a:spLocks noChangeArrowheads="1"/>
            </p:cNvSpPr>
            <p:nvPr/>
          </p:nvSpPr>
          <p:spPr bwMode="auto">
            <a:xfrm>
              <a:off x="3979863" y="3284538"/>
              <a:ext cx="1596912" cy="923330"/>
            </a:xfrm>
            <a:prstGeom prst="rect">
              <a:avLst/>
            </a:prstGeom>
            <a:noFill/>
            <a:ln w="38100" algn="ctr">
              <a:solidFill>
                <a:schemeClr val="tx1"/>
              </a:solidFill>
              <a:miter lim="800000"/>
              <a:headEnd/>
              <a:tailEnd/>
            </a:ln>
          </p:spPr>
          <p:txBody>
            <a:bodyPr wrap="none">
              <a:spAutoFit/>
            </a:bodyPr>
            <a:lstStyle/>
            <a:p>
              <a:r>
                <a:rPr lang="en-US">
                  <a:latin typeface="Book Antiqua" pitchFamily="18" charset="0"/>
                </a:rPr>
                <a:t>Subprocess B </a:t>
              </a:r>
            </a:p>
            <a:p>
              <a:r>
                <a:rPr lang="en-US">
                  <a:latin typeface="Book Antiqua" pitchFamily="18" charset="0"/>
                </a:rPr>
                <a:t>Review</a:t>
              </a:r>
            </a:p>
            <a:p>
              <a:r>
                <a:rPr lang="en-US">
                  <a:latin typeface="Book Antiqua" pitchFamily="18" charset="0"/>
                </a:rPr>
                <a:t>T = 18</a:t>
              </a:r>
            </a:p>
          </p:txBody>
        </p:sp>
        <p:sp>
          <p:nvSpPr>
            <p:cNvPr id="14343" name="Oval 6"/>
            <p:cNvSpPr>
              <a:spLocks noChangeArrowheads="1"/>
            </p:cNvSpPr>
            <p:nvPr/>
          </p:nvSpPr>
          <p:spPr bwMode="auto">
            <a:xfrm>
              <a:off x="6372225" y="1557338"/>
              <a:ext cx="1150938" cy="539750"/>
            </a:xfrm>
            <a:prstGeom prst="ellipse">
              <a:avLst/>
            </a:prstGeom>
            <a:noFill/>
            <a:ln w="38100" algn="ctr">
              <a:solidFill>
                <a:schemeClr val="tx1"/>
              </a:solidFill>
              <a:round/>
              <a:headEnd/>
              <a:tailEnd/>
            </a:ln>
          </p:spPr>
          <p:txBody>
            <a:bodyPr wrap="none" anchor="ctr"/>
            <a:lstStyle/>
            <a:p>
              <a:endParaRPr lang="en-US">
                <a:latin typeface="Book Antiqua" pitchFamily="18" charset="0"/>
              </a:endParaRPr>
            </a:p>
          </p:txBody>
        </p:sp>
        <p:sp>
          <p:nvSpPr>
            <p:cNvPr id="14344" name="Text Box 7"/>
            <p:cNvSpPr txBox="1">
              <a:spLocks noChangeArrowheads="1"/>
            </p:cNvSpPr>
            <p:nvPr/>
          </p:nvSpPr>
          <p:spPr bwMode="auto">
            <a:xfrm>
              <a:off x="6407150" y="1649413"/>
              <a:ext cx="1136650" cy="366712"/>
            </a:xfrm>
            <a:prstGeom prst="rect">
              <a:avLst/>
            </a:prstGeom>
            <a:noFill/>
            <a:ln w="9525" algn="ctr">
              <a:noFill/>
              <a:miter lim="800000"/>
              <a:headEnd/>
              <a:tailEnd/>
            </a:ln>
          </p:spPr>
          <p:txBody>
            <a:bodyPr wrap="none">
              <a:spAutoFit/>
            </a:bodyPr>
            <a:lstStyle/>
            <a:p>
              <a:r>
                <a:rPr lang="en-US">
                  <a:latin typeface="Book Antiqua" pitchFamily="18" charset="0"/>
                </a:rPr>
                <a:t>Accepted</a:t>
              </a:r>
            </a:p>
          </p:txBody>
        </p:sp>
        <p:sp>
          <p:nvSpPr>
            <p:cNvPr id="14345" name="Oval 8"/>
            <p:cNvSpPr>
              <a:spLocks noChangeArrowheads="1"/>
            </p:cNvSpPr>
            <p:nvPr/>
          </p:nvSpPr>
          <p:spPr bwMode="auto">
            <a:xfrm>
              <a:off x="6551613" y="4870450"/>
              <a:ext cx="1150937" cy="539750"/>
            </a:xfrm>
            <a:prstGeom prst="ellipse">
              <a:avLst/>
            </a:prstGeom>
            <a:noFill/>
            <a:ln w="38100" algn="ctr">
              <a:solidFill>
                <a:schemeClr val="tx1"/>
              </a:solidFill>
              <a:round/>
              <a:headEnd/>
              <a:tailEnd/>
            </a:ln>
          </p:spPr>
          <p:txBody>
            <a:bodyPr wrap="none" anchor="ctr"/>
            <a:lstStyle/>
            <a:p>
              <a:endParaRPr lang="en-US">
                <a:latin typeface="Book Antiqua" pitchFamily="18" charset="0"/>
              </a:endParaRPr>
            </a:p>
          </p:txBody>
        </p:sp>
        <p:sp>
          <p:nvSpPr>
            <p:cNvPr id="14346" name="Text Box 9"/>
            <p:cNvSpPr txBox="1">
              <a:spLocks noChangeArrowheads="1"/>
            </p:cNvSpPr>
            <p:nvPr/>
          </p:nvSpPr>
          <p:spPr bwMode="auto">
            <a:xfrm>
              <a:off x="6586538" y="4926013"/>
              <a:ext cx="1043876" cy="369332"/>
            </a:xfrm>
            <a:prstGeom prst="rect">
              <a:avLst/>
            </a:prstGeom>
            <a:noFill/>
            <a:ln w="9525" algn="ctr">
              <a:noFill/>
              <a:miter lim="800000"/>
              <a:headEnd/>
              <a:tailEnd/>
            </a:ln>
          </p:spPr>
          <p:txBody>
            <a:bodyPr wrap="none">
              <a:spAutoFit/>
            </a:bodyPr>
            <a:lstStyle/>
            <a:p>
              <a:r>
                <a:rPr lang="en-US">
                  <a:latin typeface="Book Antiqua" pitchFamily="18" charset="0"/>
                </a:rPr>
                <a:t>Rejected</a:t>
              </a:r>
            </a:p>
          </p:txBody>
        </p:sp>
        <p:sp>
          <p:nvSpPr>
            <p:cNvPr id="14347" name="Line 10"/>
            <p:cNvSpPr>
              <a:spLocks noChangeShapeType="1"/>
            </p:cNvSpPr>
            <p:nvPr/>
          </p:nvSpPr>
          <p:spPr bwMode="auto">
            <a:xfrm>
              <a:off x="358775" y="3789363"/>
              <a:ext cx="1189038" cy="0"/>
            </a:xfrm>
            <a:prstGeom prst="line">
              <a:avLst/>
            </a:prstGeom>
            <a:noFill/>
            <a:ln w="38100">
              <a:solidFill>
                <a:schemeClr val="tx1"/>
              </a:solidFill>
              <a:round/>
              <a:headEnd/>
              <a:tailEnd type="triangle" w="med" len="med"/>
            </a:ln>
          </p:spPr>
          <p:txBody>
            <a:bodyPr/>
            <a:lstStyle/>
            <a:p>
              <a:endParaRPr lang="en-US">
                <a:latin typeface="Book Antiqua" pitchFamily="18" charset="0"/>
              </a:endParaRPr>
            </a:p>
          </p:txBody>
        </p:sp>
        <p:sp>
          <p:nvSpPr>
            <p:cNvPr id="14348" name="Text Box 11"/>
            <p:cNvSpPr txBox="1">
              <a:spLocks noChangeArrowheads="1"/>
            </p:cNvSpPr>
            <p:nvPr/>
          </p:nvSpPr>
          <p:spPr bwMode="auto">
            <a:xfrm>
              <a:off x="93663" y="3357563"/>
              <a:ext cx="724878" cy="369332"/>
            </a:xfrm>
            <a:prstGeom prst="rect">
              <a:avLst/>
            </a:prstGeom>
            <a:noFill/>
            <a:ln w="9525" algn="ctr">
              <a:noFill/>
              <a:miter lim="800000"/>
              <a:headEnd/>
              <a:tailEnd/>
            </a:ln>
          </p:spPr>
          <p:txBody>
            <a:bodyPr wrap="none">
              <a:spAutoFit/>
            </a:bodyPr>
            <a:lstStyle/>
            <a:p>
              <a:r>
                <a:rPr lang="en-US">
                  <a:latin typeface="Book Antiqua" pitchFamily="18" charset="0"/>
                </a:rPr>
                <a:t>100%</a:t>
              </a:r>
            </a:p>
          </p:txBody>
        </p:sp>
        <p:sp>
          <p:nvSpPr>
            <p:cNvPr id="14349" name="Line 12"/>
            <p:cNvSpPr>
              <a:spLocks noChangeShapeType="1"/>
            </p:cNvSpPr>
            <p:nvPr/>
          </p:nvSpPr>
          <p:spPr bwMode="auto">
            <a:xfrm flipV="1">
              <a:off x="2592388" y="1844675"/>
              <a:ext cx="1295400" cy="1728788"/>
            </a:xfrm>
            <a:prstGeom prst="line">
              <a:avLst/>
            </a:prstGeom>
            <a:noFill/>
            <a:ln w="38100">
              <a:solidFill>
                <a:schemeClr val="tx1"/>
              </a:solidFill>
              <a:round/>
              <a:headEnd/>
              <a:tailEnd type="triangle" w="med" len="med"/>
            </a:ln>
          </p:spPr>
          <p:txBody>
            <a:bodyPr/>
            <a:lstStyle/>
            <a:p>
              <a:endParaRPr lang="en-US">
                <a:latin typeface="Book Antiqua" pitchFamily="18" charset="0"/>
              </a:endParaRPr>
            </a:p>
          </p:txBody>
        </p:sp>
        <p:sp>
          <p:nvSpPr>
            <p:cNvPr id="14350" name="Line 13"/>
            <p:cNvSpPr>
              <a:spLocks noChangeShapeType="1"/>
            </p:cNvSpPr>
            <p:nvPr/>
          </p:nvSpPr>
          <p:spPr bwMode="auto">
            <a:xfrm flipV="1">
              <a:off x="2592388" y="3789363"/>
              <a:ext cx="1366837" cy="36512"/>
            </a:xfrm>
            <a:prstGeom prst="line">
              <a:avLst/>
            </a:prstGeom>
            <a:noFill/>
            <a:ln w="38100">
              <a:solidFill>
                <a:schemeClr val="tx1"/>
              </a:solidFill>
              <a:round/>
              <a:headEnd/>
              <a:tailEnd type="triangle" w="med" len="med"/>
            </a:ln>
          </p:spPr>
          <p:txBody>
            <a:bodyPr/>
            <a:lstStyle/>
            <a:p>
              <a:endParaRPr lang="en-US">
                <a:latin typeface="Book Antiqua" pitchFamily="18" charset="0"/>
              </a:endParaRPr>
            </a:p>
          </p:txBody>
        </p:sp>
        <p:sp>
          <p:nvSpPr>
            <p:cNvPr id="14351" name="Line 14"/>
            <p:cNvSpPr>
              <a:spLocks noChangeShapeType="1"/>
            </p:cNvSpPr>
            <p:nvPr/>
          </p:nvSpPr>
          <p:spPr bwMode="auto">
            <a:xfrm flipV="1">
              <a:off x="4248150" y="5192713"/>
              <a:ext cx="2339975" cy="38100"/>
            </a:xfrm>
            <a:prstGeom prst="line">
              <a:avLst/>
            </a:prstGeom>
            <a:noFill/>
            <a:ln w="38100">
              <a:solidFill>
                <a:schemeClr val="tx1"/>
              </a:solidFill>
              <a:round/>
              <a:headEnd/>
              <a:tailEnd type="triangle" w="med" len="med"/>
            </a:ln>
          </p:spPr>
          <p:txBody>
            <a:bodyPr/>
            <a:lstStyle/>
            <a:p>
              <a:endParaRPr lang="en-US">
                <a:latin typeface="Book Antiqua" pitchFamily="18" charset="0"/>
              </a:endParaRPr>
            </a:p>
          </p:txBody>
        </p:sp>
        <p:sp>
          <p:nvSpPr>
            <p:cNvPr id="14352" name="Line 15"/>
            <p:cNvSpPr>
              <a:spLocks noChangeShapeType="1"/>
            </p:cNvSpPr>
            <p:nvPr/>
          </p:nvSpPr>
          <p:spPr bwMode="auto">
            <a:xfrm>
              <a:off x="2555875" y="4113213"/>
              <a:ext cx="1692275" cy="1116012"/>
            </a:xfrm>
            <a:prstGeom prst="line">
              <a:avLst/>
            </a:prstGeom>
            <a:noFill/>
            <a:ln w="38100">
              <a:solidFill>
                <a:schemeClr val="tx1"/>
              </a:solidFill>
              <a:round/>
              <a:headEnd/>
              <a:tailEnd/>
            </a:ln>
          </p:spPr>
          <p:txBody>
            <a:bodyPr/>
            <a:lstStyle/>
            <a:p>
              <a:endParaRPr lang="en-US">
                <a:latin typeface="Book Antiqua" pitchFamily="18" charset="0"/>
              </a:endParaRPr>
            </a:p>
          </p:txBody>
        </p:sp>
        <p:sp>
          <p:nvSpPr>
            <p:cNvPr id="14353" name="Text Box 16"/>
            <p:cNvSpPr txBox="1">
              <a:spLocks noChangeArrowheads="1"/>
            </p:cNvSpPr>
            <p:nvPr/>
          </p:nvSpPr>
          <p:spPr bwMode="auto">
            <a:xfrm>
              <a:off x="2447925" y="2744788"/>
              <a:ext cx="609462" cy="369332"/>
            </a:xfrm>
            <a:prstGeom prst="rect">
              <a:avLst/>
            </a:prstGeom>
            <a:noFill/>
            <a:ln w="9525" algn="ctr">
              <a:noFill/>
              <a:miter lim="800000"/>
              <a:headEnd/>
              <a:tailEnd/>
            </a:ln>
          </p:spPr>
          <p:txBody>
            <a:bodyPr wrap="none">
              <a:spAutoFit/>
            </a:bodyPr>
            <a:lstStyle/>
            <a:p>
              <a:r>
                <a:rPr lang="en-US">
                  <a:solidFill>
                    <a:srgbClr val="1B5B2C"/>
                  </a:solidFill>
                  <a:latin typeface="Book Antiqua" pitchFamily="18" charset="0"/>
                </a:rPr>
                <a:t>25%</a:t>
              </a:r>
            </a:p>
          </p:txBody>
        </p:sp>
        <p:sp>
          <p:nvSpPr>
            <p:cNvPr id="14354" name="Text Box 17"/>
            <p:cNvSpPr txBox="1">
              <a:spLocks noChangeArrowheads="1"/>
            </p:cNvSpPr>
            <p:nvPr/>
          </p:nvSpPr>
          <p:spPr bwMode="auto">
            <a:xfrm>
              <a:off x="2851150" y="4070350"/>
              <a:ext cx="609462" cy="369332"/>
            </a:xfrm>
            <a:prstGeom prst="rect">
              <a:avLst/>
            </a:prstGeom>
            <a:noFill/>
            <a:ln w="9525" algn="ctr">
              <a:noFill/>
              <a:miter lim="800000"/>
              <a:headEnd/>
              <a:tailEnd/>
            </a:ln>
          </p:spPr>
          <p:txBody>
            <a:bodyPr wrap="none">
              <a:spAutoFit/>
            </a:bodyPr>
            <a:lstStyle/>
            <a:p>
              <a:r>
                <a:rPr lang="en-US">
                  <a:solidFill>
                    <a:srgbClr val="C71B4C"/>
                  </a:solidFill>
                  <a:latin typeface="Book Antiqua" pitchFamily="18" charset="0"/>
                </a:rPr>
                <a:t>50%</a:t>
              </a:r>
            </a:p>
          </p:txBody>
        </p:sp>
        <p:sp>
          <p:nvSpPr>
            <p:cNvPr id="14355" name="Text Box 18"/>
            <p:cNvSpPr txBox="1">
              <a:spLocks noChangeArrowheads="1"/>
            </p:cNvSpPr>
            <p:nvPr/>
          </p:nvSpPr>
          <p:spPr bwMode="auto">
            <a:xfrm>
              <a:off x="2771775" y="3494088"/>
              <a:ext cx="609462" cy="369332"/>
            </a:xfrm>
            <a:prstGeom prst="rect">
              <a:avLst/>
            </a:prstGeom>
            <a:noFill/>
            <a:ln w="9525" algn="ctr">
              <a:noFill/>
              <a:miter lim="800000"/>
              <a:headEnd/>
              <a:tailEnd/>
            </a:ln>
          </p:spPr>
          <p:txBody>
            <a:bodyPr wrap="none">
              <a:spAutoFit/>
            </a:bodyPr>
            <a:lstStyle/>
            <a:p>
              <a:r>
                <a:rPr lang="en-US">
                  <a:latin typeface="Book Antiqua" pitchFamily="18" charset="0"/>
                </a:rPr>
                <a:t>25%</a:t>
              </a:r>
            </a:p>
          </p:txBody>
        </p:sp>
        <p:sp>
          <p:nvSpPr>
            <p:cNvPr id="14356" name="Line 19"/>
            <p:cNvSpPr>
              <a:spLocks noChangeShapeType="1"/>
            </p:cNvSpPr>
            <p:nvPr/>
          </p:nvSpPr>
          <p:spPr bwMode="auto">
            <a:xfrm flipV="1">
              <a:off x="5651500" y="1844675"/>
              <a:ext cx="684213" cy="3175"/>
            </a:xfrm>
            <a:prstGeom prst="line">
              <a:avLst/>
            </a:prstGeom>
            <a:noFill/>
            <a:ln w="38100">
              <a:solidFill>
                <a:schemeClr val="tx1"/>
              </a:solidFill>
              <a:round/>
              <a:headEnd/>
              <a:tailEnd type="triangle" w="med" len="med"/>
            </a:ln>
          </p:spPr>
          <p:txBody>
            <a:bodyPr/>
            <a:lstStyle/>
            <a:p>
              <a:endParaRPr lang="en-US">
                <a:latin typeface="Book Antiqua" pitchFamily="18" charset="0"/>
              </a:endParaRPr>
            </a:p>
          </p:txBody>
        </p:sp>
        <p:sp>
          <p:nvSpPr>
            <p:cNvPr id="14357" name="Line 20"/>
            <p:cNvSpPr>
              <a:spLocks noChangeShapeType="1"/>
            </p:cNvSpPr>
            <p:nvPr/>
          </p:nvSpPr>
          <p:spPr bwMode="auto">
            <a:xfrm>
              <a:off x="5616575" y="2097088"/>
              <a:ext cx="1547813" cy="2736850"/>
            </a:xfrm>
            <a:prstGeom prst="line">
              <a:avLst/>
            </a:prstGeom>
            <a:noFill/>
            <a:ln w="38100">
              <a:solidFill>
                <a:schemeClr val="tx1"/>
              </a:solidFill>
              <a:round/>
              <a:headEnd/>
              <a:tailEnd type="triangle" w="med" len="med"/>
            </a:ln>
          </p:spPr>
          <p:txBody>
            <a:bodyPr/>
            <a:lstStyle/>
            <a:p>
              <a:endParaRPr lang="en-US">
                <a:latin typeface="Book Antiqua" pitchFamily="18" charset="0"/>
              </a:endParaRPr>
            </a:p>
          </p:txBody>
        </p:sp>
        <p:sp>
          <p:nvSpPr>
            <p:cNvPr id="14358" name="Line 21"/>
            <p:cNvSpPr>
              <a:spLocks noChangeShapeType="1"/>
            </p:cNvSpPr>
            <p:nvPr/>
          </p:nvSpPr>
          <p:spPr bwMode="auto">
            <a:xfrm flipV="1">
              <a:off x="5688013" y="2097088"/>
              <a:ext cx="971550" cy="1728787"/>
            </a:xfrm>
            <a:prstGeom prst="line">
              <a:avLst/>
            </a:prstGeom>
            <a:noFill/>
            <a:ln w="38100">
              <a:solidFill>
                <a:schemeClr val="tx1"/>
              </a:solidFill>
              <a:round/>
              <a:headEnd/>
              <a:tailEnd type="triangle" w="med" len="med"/>
            </a:ln>
          </p:spPr>
          <p:txBody>
            <a:bodyPr/>
            <a:lstStyle/>
            <a:p>
              <a:endParaRPr lang="en-US">
                <a:latin typeface="Book Antiqua" pitchFamily="18" charset="0"/>
              </a:endParaRPr>
            </a:p>
          </p:txBody>
        </p:sp>
        <p:sp>
          <p:nvSpPr>
            <p:cNvPr id="14359" name="Line 22"/>
            <p:cNvSpPr>
              <a:spLocks noChangeShapeType="1"/>
            </p:cNvSpPr>
            <p:nvPr/>
          </p:nvSpPr>
          <p:spPr bwMode="auto">
            <a:xfrm>
              <a:off x="5724525" y="3935413"/>
              <a:ext cx="1042988" cy="969962"/>
            </a:xfrm>
            <a:prstGeom prst="line">
              <a:avLst/>
            </a:prstGeom>
            <a:noFill/>
            <a:ln w="38100">
              <a:solidFill>
                <a:schemeClr val="tx1"/>
              </a:solidFill>
              <a:round/>
              <a:headEnd/>
              <a:tailEnd type="triangle" w="med" len="med"/>
            </a:ln>
          </p:spPr>
          <p:txBody>
            <a:bodyPr/>
            <a:lstStyle/>
            <a:p>
              <a:endParaRPr lang="en-US">
                <a:latin typeface="Book Antiqua" pitchFamily="18" charset="0"/>
              </a:endParaRPr>
            </a:p>
          </p:txBody>
        </p:sp>
        <p:sp>
          <p:nvSpPr>
            <p:cNvPr id="14360" name="Text Box 23"/>
            <p:cNvSpPr txBox="1">
              <a:spLocks noChangeArrowheads="1"/>
            </p:cNvSpPr>
            <p:nvPr/>
          </p:nvSpPr>
          <p:spPr bwMode="auto">
            <a:xfrm>
              <a:off x="5616575" y="1449388"/>
              <a:ext cx="782587" cy="369332"/>
            </a:xfrm>
            <a:prstGeom prst="rect">
              <a:avLst/>
            </a:prstGeom>
            <a:noFill/>
            <a:ln w="9525" algn="ctr">
              <a:noFill/>
              <a:miter lim="800000"/>
              <a:headEnd/>
              <a:tailEnd/>
            </a:ln>
          </p:spPr>
          <p:txBody>
            <a:bodyPr wrap="none">
              <a:spAutoFit/>
            </a:bodyPr>
            <a:lstStyle/>
            <a:p>
              <a:r>
                <a:rPr lang="en-US">
                  <a:solidFill>
                    <a:srgbClr val="1B5B2C"/>
                  </a:solidFill>
                  <a:latin typeface="Book Antiqua" pitchFamily="18" charset="0"/>
                </a:rPr>
                <a:t>17.5%</a:t>
              </a:r>
            </a:p>
          </p:txBody>
        </p:sp>
        <p:sp>
          <p:nvSpPr>
            <p:cNvPr id="14361" name="Text Box 24"/>
            <p:cNvSpPr txBox="1">
              <a:spLocks noChangeArrowheads="1"/>
            </p:cNvSpPr>
            <p:nvPr/>
          </p:nvSpPr>
          <p:spPr bwMode="auto">
            <a:xfrm>
              <a:off x="5694363" y="2060575"/>
              <a:ext cx="667170" cy="369332"/>
            </a:xfrm>
            <a:prstGeom prst="rect">
              <a:avLst/>
            </a:prstGeom>
            <a:noFill/>
            <a:ln w="9525" algn="ctr">
              <a:noFill/>
              <a:miter lim="800000"/>
              <a:headEnd/>
              <a:tailEnd/>
            </a:ln>
          </p:spPr>
          <p:txBody>
            <a:bodyPr wrap="none">
              <a:spAutoFit/>
            </a:bodyPr>
            <a:lstStyle/>
            <a:p>
              <a:r>
                <a:rPr lang="en-US">
                  <a:solidFill>
                    <a:srgbClr val="C71B4C"/>
                  </a:solidFill>
                  <a:latin typeface="Book Antiqua" pitchFamily="18" charset="0"/>
                </a:rPr>
                <a:t>7.5%</a:t>
              </a:r>
            </a:p>
          </p:txBody>
        </p:sp>
        <p:sp>
          <p:nvSpPr>
            <p:cNvPr id="14362" name="Text Box 25"/>
            <p:cNvSpPr txBox="1">
              <a:spLocks noChangeArrowheads="1"/>
            </p:cNvSpPr>
            <p:nvPr/>
          </p:nvSpPr>
          <p:spPr bwMode="auto">
            <a:xfrm>
              <a:off x="5875338" y="3860800"/>
              <a:ext cx="782587" cy="369332"/>
            </a:xfrm>
            <a:prstGeom prst="rect">
              <a:avLst/>
            </a:prstGeom>
            <a:noFill/>
            <a:ln w="9525" algn="ctr">
              <a:noFill/>
              <a:miter lim="800000"/>
              <a:headEnd/>
              <a:tailEnd/>
            </a:ln>
          </p:spPr>
          <p:txBody>
            <a:bodyPr wrap="none">
              <a:spAutoFit/>
            </a:bodyPr>
            <a:lstStyle/>
            <a:p>
              <a:r>
                <a:rPr lang="en-US">
                  <a:solidFill>
                    <a:srgbClr val="C71B4C"/>
                  </a:solidFill>
                  <a:latin typeface="Book Antiqua" pitchFamily="18" charset="0"/>
                </a:rPr>
                <a:t>22.5%</a:t>
              </a:r>
            </a:p>
          </p:txBody>
        </p:sp>
        <p:sp>
          <p:nvSpPr>
            <p:cNvPr id="14363" name="Text Box 26"/>
            <p:cNvSpPr txBox="1">
              <a:spLocks noChangeArrowheads="1"/>
            </p:cNvSpPr>
            <p:nvPr/>
          </p:nvSpPr>
          <p:spPr bwMode="auto">
            <a:xfrm>
              <a:off x="5435600" y="2925763"/>
              <a:ext cx="667170" cy="369332"/>
            </a:xfrm>
            <a:prstGeom prst="rect">
              <a:avLst/>
            </a:prstGeom>
            <a:noFill/>
            <a:ln w="9525" algn="ctr">
              <a:noFill/>
              <a:miter lim="800000"/>
              <a:headEnd/>
              <a:tailEnd/>
            </a:ln>
          </p:spPr>
          <p:txBody>
            <a:bodyPr wrap="none">
              <a:spAutoFit/>
            </a:bodyPr>
            <a:lstStyle/>
            <a:p>
              <a:r>
                <a:rPr lang="en-US">
                  <a:solidFill>
                    <a:srgbClr val="1B5B2C"/>
                  </a:solidFill>
                  <a:latin typeface="Book Antiqua" pitchFamily="18" charset="0"/>
                </a:rPr>
                <a:t>2.5%</a:t>
              </a:r>
            </a:p>
          </p:txBody>
        </p:sp>
        <p:sp>
          <p:nvSpPr>
            <p:cNvPr id="14364" name="Line 27"/>
            <p:cNvSpPr>
              <a:spLocks noChangeShapeType="1"/>
            </p:cNvSpPr>
            <p:nvPr/>
          </p:nvSpPr>
          <p:spPr bwMode="auto">
            <a:xfrm flipV="1">
              <a:off x="7524750" y="1808163"/>
              <a:ext cx="1150938" cy="1587"/>
            </a:xfrm>
            <a:prstGeom prst="line">
              <a:avLst/>
            </a:prstGeom>
            <a:noFill/>
            <a:ln w="38100">
              <a:solidFill>
                <a:schemeClr val="tx1"/>
              </a:solidFill>
              <a:round/>
              <a:headEnd/>
              <a:tailEnd type="triangle" w="med" len="med"/>
            </a:ln>
          </p:spPr>
          <p:txBody>
            <a:bodyPr/>
            <a:lstStyle/>
            <a:p>
              <a:endParaRPr lang="en-US">
                <a:latin typeface="Book Antiqua" pitchFamily="18" charset="0"/>
              </a:endParaRPr>
            </a:p>
          </p:txBody>
        </p:sp>
        <p:sp>
          <p:nvSpPr>
            <p:cNvPr id="14365" name="Line 28"/>
            <p:cNvSpPr>
              <a:spLocks noChangeShapeType="1"/>
            </p:cNvSpPr>
            <p:nvPr/>
          </p:nvSpPr>
          <p:spPr bwMode="auto">
            <a:xfrm flipV="1">
              <a:off x="7704138" y="5157788"/>
              <a:ext cx="1152525" cy="0"/>
            </a:xfrm>
            <a:prstGeom prst="line">
              <a:avLst/>
            </a:prstGeom>
            <a:noFill/>
            <a:ln w="38100">
              <a:solidFill>
                <a:schemeClr val="tx1"/>
              </a:solidFill>
              <a:round/>
              <a:headEnd/>
              <a:tailEnd type="triangle" w="med" len="med"/>
            </a:ln>
          </p:spPr>
          <p:txBody>
            <a:bodyPr/>
            <a:lstStyle/>
            <a:p>
              <a:endParaRPr lang="en-US">
                <a:latin typeface="Book Antiqua" pitchFamily="18" charset="0"/>
              </a:endParaRPr>
            </a:p>
          </p:txBody>
        </p:sp>
        <p:sp>
          <p:nvSpPr>
            <p:cNvPr id="14366" name="Text Box 29"/>
            <p:cNvSpPr txBox="1">
              <a:spLocks noChangeArrowheads="1"/>
            </p:cNvSpPr>
            <p:nvPr/>
          </p:nvSpPr>
          <p:spPr bwMode="auto">
            <a:xfrm>
              <a:off x="8280400" y="4724400"/>
              <a:ext cx="641350" cy="366713"/>
            </a:xfrm>
            <a:prstGeom prst="rect">
              <a:avLst/>
            </a:prstGeom>
            <a:noFill/>
            <a:ln w="9525" algn="ctr">
              <a:noFill/>
              <a:miter lim="800000"/>
              <a:headEnd/>
              <a:tailEnd/>
            </a:ln>
          </p:spPr>
          <p:txBody>
            <a:bodyPr wrap="none">
              <a:spAutoFit/>
            </a:bodyPr>
            <a:lstStyle/>
            <a:p>
              <a:r>
                <a:rPr lang="en-US" b="1">
                  <a:solidFill>
                    <a:srgbClr val="C71B4C"/>
                  </a:solidFill>
                  <a:latin typeface="Book Antiqua" pitchFamily="18" charset="0"/>
                </a:rPr>
                <a:t>80%</a:t>
              </a:r>
            </a:p>
          </p:txBody>
        </p:sp>
        <p:sp>
          <p:nvSpPr>
            <p:cNvPr id="14367" name="Text Box 30"/>
            <p:cNvSpPr txBox="1">
              <a:spLocks noChangeArrowheads="1"/>
            </p:cNvSpPr>
            <p:nvPr/>
          </p:nvSpPr>
          <p:spPr bwMode="auto">
            <a:xfrm>
              <a:off x="8101013" y="1449388"/>
              <a:ext cx="641350" cy="366712"/>
            </a:xfrm>
            <a:prstGeom prst="rect">
              <a:avLst/>
            </a:prstGeom>
            <a:noFill/>
            <a:ln w="9525" algn="ctr">
              <a:noFill/>
              <a:miter lim="800000"/>
              <a:headEnd/>
              <a:tailEnd/>
            </a:ln>
          </p:spPr>
          <p:txBody>
            <a:bodyPr wrap="none">
              <a:spAutoFit/>
            </a:bodyPr>
            <a:lstStyle/>
            <a:p>
              <a:r>
                <a:rPr lang="en-US" b="1">
                  <a:solidFill>
                    <a:srgbClr val="1B5B2C"/>
                  </a:solidFill>
                  <a:latin typeface="Book Antiqua" pitchFamily="18" charset="0"/>
                </a:rPr>
                <a:t>20%</a:t>
              </a:r>
            </a:p>
          </p:txBody>
        </p:sp>
        <p:sp>
          <p:nvSpPr>
            <p:cNvPr id="14368" name="Text Box 31"/>
            <p:cNvSpPr txBox="1">
              <a:spLocks noChangeArrowheads="1"/>
            </p:cNvSpPr>
            <p:nvPr/>
          </p:nvSpPr>
          <p:spPr bwMode="auto">
            <a:xfrm>
              <a:off x="5940425" y="4797425"/>
              <a:ext cx="609462" cy="369332"/>
            </a:xfrm>
            <a:prstGeom prst="rect">
              <a:avLst/>
            </a:prstGeom>
            <a:noFill/>
            <a:ln w="9525" algn="ctr">
              <a:noFill/>
              <a:miter lim="800000"/>
              <a:headEnd/>
              <a:tailEnd/>
            </a:ln>
          </p:spPr>
          <p:txBody>
            <a:bodyPr wrap="none">
              <a:spAutoFit/>
            </a:bodyPr>
            <a:lstStyle/>
            <a:p>
              <a:r>
                <a:rPr lang="en-US">
                  <a:solidFill>
                    <a:srgbClr val="C71B4C"/>
                  </a:solidFill>
                  <a:latin typeface="Book Antiqua" pitchFamily="18" charset="0"/>
                </a:rPr>
                <a:t>50%</a:t>
              </a:r>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15900" y="188913"/>
            <a:ext cx="8784592" cy="863600"/>
          </a:xfrm>
        </p:spPr>
        <p:txBody>
          <a:bodyPr/>
          <a:lstStyle/>
          <a:p>
            <a:pPr eaLnBrk="1" hangingPunct="1"/>
            <a:r>
              <a:rPr lang="en-US" sz="3200" dirty="0" smtClean="0"/>
              <a:t>K4. Flow Time of the Accepted Applications</a:t>
            </a:r>
          </a:p>
        </p:txBody>
      </p:sp>
      <p:sp>
        <p:nvSpPr>
          <p:cNvPr id="633859" name="Text Box 3"/>
          <p:cNvSpPr txBox="1">
            <a:spLocks noChangeArrowheads="1"/>
          </p:cNvSpPr>
          <p:nvPr/>
        </p:nvSpPr>
        <p:spPr bwMode="auto">
          <a:xfrm>
            <a:off x="287338" y="1292225"/>
            <a:ext cx="8856662" cy="4154984"/>
          </a:xfrm>
          <a:prstGeom prst="rect">
            <a:avLst/>
          </a:prstGeom>
          <a:noFill/>
          <a:ln w="9525" algn="ctr">
            <a:noFill/>
            <a:miter lim="800000"/>
            <a:headEnd/>
            <a:tailEnd/>
          </a:ln>
        </p:spPr>
        <p:txBody>
          <a:bodyPr wrap="square">
            <a:spAutoFit/>
          </a:bodyPr>
          <a:lstStyle/>
          <a:p>
            <a:pPr eaLnBrk="0" hangingPunct="0">
              <a:lnSpc>
                <a:spcPct val="90000"/>
              </a:lnSpc>
              <a:spcBef>
                <a:spcPct val="20000"/>
              </a:spcBef>
              <a:buClr>
                <a:srgbClr val="000000"/>
              </a:buClr>
              <a:buSzPct val="80000"/>
              <a:buFont typeface="Wingdings" pitchFamily="2" charset="2"/>
              <a:buNone/>
            </a:pPr>
            <a:r>
              <a:rPr lang="en-US" sz="2000" dirty="0">
                <a:solidFill>
                  <a:srgbClr val="000000"/>
                </a:solidFill>
                <a:latin typeface="Book Antiqua" pitchFamily="18" charset="0"/>
              </a:rPr>
              <a:t>Under the Original  Process – the average time spent by an application in the process is 15 days (approved or rejected</a:t>
            </a:r>
            <a:r>
              <a:rPr lang="en-US" sz="2000" dirty="0" smtClean="0">
                <a:solidFill>
                  <a:srgbClr val="000000"/>
                </a:solidFill>
                <a:latin typeface="Book Antiqua" pitchFamily="18" charset="0"/>
              </a:rPr>
              <a:t>). </a:t>
            </a:r>
            <a:endParaRPr lang="en-US" sz="2000" dirty="0">
              <a:solidFill>
                <a:srgbClr val="000000"/>
              </a:solidFill>
              <a:latin typeface="Book Antiqua" pitchFamily="18" charset="0"/>
            </a:endParaRPr>
          </a:p>
          <a:p>
            <a:pPr eaLnBrk="0" hangingPunct="0">
              <a:lnSpc>
                <a:spcPct val="90000"/>
              </a:lnSpc>
              <a:spcBef>
                <a:spcPct val="20000"/>
              </a:spcBef>
              <a:buClr>
                <a:srgbClr val="000000"/>
              </a:buClr>
              <a:buSzPct val="80000"/>
              <a:buFont typeface="Wingdings" pitchFamily="2" charset="2"/>
              <a:buNone/>
            </a:pPr>
            <a:endParaRPr lang="en-US" sz="2000" dirty="0">
              <a:solidFill>
                <a:srgbClr val="000000"/>
              </a:solidFill>
              <a:latin typeface="Book Antiqua" pitchFamily="18" charset="0"/>
            </a:endParaRPr>
          </a:p>
          <a:p>
            <a:pPr eaLnBrk="0" hangingPunct="0">
              <a:lnSpc>
                <a:spcPct val="90000"/>
              </a:lnSpc>
              <a:spcBef>
                <a:spcPct val="20000"/>
              </a:spcBef>
              <a:buClr>
                <a:srgbClr val="000000"/>
              </a:buClr>
              <a:buSzPct val="80000"/>
              <a:buFont typeface="Wingdings" pitchFamily="2" charset="2"/>
              <a:buNone/>
            </a:pPr>
            <a:r>
              <a:rPr lang="en-US" sz="2000" dirty="0">
                <a:solidFill>
                  <a:srgbClr val="000000"/>
                </a:solidFill>
                <a:latin typeface="Book Antiqua" pitchFamily="18" charset="0"/>
              </a:rPr>
              <a:t>In the new process: </a:t>
            </a:r>
            <a:r>
              <a:rPr lang="en-US" sz="2000" dirty="0" smtClean="0">
                <a:solidFill>
                  <a:srgbClr val="000000"/>
                </a:solidFill>
                <a:latin typeface="Book Antiqua" pitchFamily="18" charset="0"/>
              </a:rPr>
              <a:t>15 days reduced to 11.25 days.</a:t>
            </a:r>
            <a:endParaRPr lang="en-US" sz="2000" dirty="0">
              <a:solidFill>
                <a:srgbClr val="000000"/>
              </a:solidFill>
              <a:latin typeface="Book Antiqua" pitchFamily="18" charset="0"/>
            </a:endParaRPr>
          </a:p>
          <a:p>
            <a:pPr eaLnBrk="0" hangingPunct="0">
              <a:lnSpc>
                <a:spcPct val="90000"/>
              </a:lnSpc>
              <a:spcBef>
                <a:spcPct val="20000"/>
              </a:spcBef>
              <a:buClr>
                <a:srgbClr val="000000"/>
              </a:buClr>
              <a:buSzPct val="80000"/>
              <a:buFont typeface="Wingdings" pitchFamily="2" charset="2"/>
              <a:buNone/>
            </a:pPr>
            <a:r>
              <a:rPr lang="en-US" sz="2000" dirty="0">
                <a:solidFill>
                  <a:srgbClr val="000000"/>
                </a:solidFill>
                <a:latin typeface="Book Antiqua" pitchFamily="18" charset="0"/>
              </a:rPr>
              <a:t>On average, how long does it take to approve an applicant? </a:t>
            </a:r>
          </a:p>
          <a:p>
            <a:pPr eaLnBrk="0" hangingPunct="0">
              <a:lnSpc>
                <a:spcPct val="90000"/>
              </a:lnSpc>
              <a:spcBef>
                <a:spcPct val="20000"/>
              </a:spcBef>
              <a:buClr>
                <a:srgbClr val="000000"/>
              </a:buClr>
              <a:buSzPct val="80000"/>
              <a:buFont typeface="Wingdings" pitchFamily="2" charset="2"/>
              <a:buNone/>
            </a:pPr>
            <a:r>
              <a:rPr lang="en-US" sz="2000" dirty="0">
                <a:solidFill>
                  <a:srgbClr val="000000"/>
                </a:solidFill>
                <a:latin typeface="Book Antiqua" pitchFamily="18" charset="0"/>
              </a:rPr>
              <a:t>On average, how long does it take to reject an applicant? </a:t>
            </a:r>
          </a:p>
          <a:p>
            <a:pPr lvl="1" eaLnBrk="0" hangingPunct="0">
              <a:lnSpc>
                <a:spcPct val="90000"/>
              </a:lnSpc>
              <a:spcBef>
                <a:spcPct val="20000"/>
              </a:spcBef>
              <a:buClr>
                <a:srgbClr val="000000"/>
              </a:buClr>
              <a:buFont typeface="Times New Roman" pitchFamily="18" charset="0"/>
              <a:buNone/>
            </a:pPr>
            <a:endParaRPr lang="en-US" sz="2000" dirty="0">
              <a:solidFill>
                <a:srgbClr val="000000"/>
              </a:solidFill>
              <a:latin typeface="Book Antiqua" pitchFamily="18" charset="0"/>
            </a:endParaRPr>
          </a:p>
          <a:p>
            <a:r>
              <a:rPr lang="en-US" sz="2000" dirty="0">
                <a:solidFill>
                  <a:srgbClr val="009900"/>
                </a:solidFill>
                <a:latin typeface="Book Antiqua" pitchFamily="18" charset="0"/>
              </a:rPr>
              <a:t>Accepted-A: IR, A   </a:t>
            </a:r>
            <a:r>
              <a:rPr lang="en-US" sz="2000" dirty="0">
                <a:solidFill>
                  <a:srgbClr val="009900"/>
                </a:solidFill>
                <a:latin typeface="Book Antiqua" pitchFamily="18" charset="0"/>
                <a:sym typeface="Wingdings" pitchFamily="2" charset="2"/>
              </a:rPr>
              <a:t> </a:t>
            </a:r>
            <a:r>
              <a:rPr lang="en-US" sz="2000" dirty="0" smtClean="0">
                <a:solidFill>
                  <a:srgbClr val="009900"/>
                </a:solidFill>
                <a:latin typeface="Book Antiqua" pitchFamily="18" charset="0"/>
              </a:rPr>
              <a:t>Accepted-A(</a:t>
            </a:r>
            <a:r>
              <a:rPr lang="en-US" sz="2000" dirty="0" smtClean="0">
                <a:solidFill>
                  <a:srgbClr val="009900"/>
                </a:solidFill>
                <a:latin typeface="Book Antiqua" pitchFamily="18" charset="0"/>
                <a:sym typeface="Wingdings" pitchFamily="2" charset="2"/>
              </a:rPr>
              <a:t>T</a:t>
            </a:r>
            <a:r>
              <a:rPr lang="en-US" sz="2000" dirty="0" smtClean="0">
                <a:solidFill>
                  <a:srgbClr val="009900"/>
                </a:solidFill>
                <a:latin typeface="Book Antiqua" pitchFamily="18" charset="0"/>
              </a:rPr>
              <a:t>) </a:t>
            </a:r>
            <a:r>
              <a:rPr lang="en-US" sz="2000" dirty="0">
                <a:solidFill>
                  <a:srgbClr val="009900"/>
                </a:solidFill>
                <a:latin typeface="Book Antiqua" pitchFamily="18" charset="0"/>
              </a:rPr>
              <a:t>= 6 + 3 = 9 </a:t>
            </a:r>
            <a:r>
              <a:rPr lang="en-US" sz="2000" dirty="0" smtClean="0">
                <a:solidFill>
                  <a:srgbClr val="009900"/>
                </a:solidFill>
                <a:latin typeface="Book Antiqua" pitchFamily="18" charset="0"/>
              </a:rPr>
              <a:t>       </a:t>
            </a:r>
            <a:r>
              <a:rPr lang="en-US" sz="2000" dirty="0" smtClean="0">
                <a:solidFill>
                  <a:srgbClr val="009900"/>
                </a:solidFill>
                <a:latin typeface="Book Antiqua" pitchFamily="18" charset="0"/>
                <a:sym typeface="Wingdings" pitchFamily="2" charset="2"/>
              </a:rPr>
              <a:t> Accepted-A </a:t>
            </a:r>
            <a:r>
              <a:rPr lang="en-US" sz="2000" dirty="0">
                <a:solidFill>
                  <a:srgbClr val="009900"/>
                </a:solidFill>
                <a:latin typeface="Book Antiqua" pitchFamily="18" charset="0"/>
                <a:sym typeface="Wingdings" pitchFamily="2" charset="2"/>
              </a:rPr>
              <a:t>= 17.5 </a:t>
            </a:r>
            <a:r>
              <a:rPr lang="en-US" sz="2000" dirty="0" smtClean="0">
                <a:solidFill>
                  <a:srgbClr val="009900"/>
                </a:solidFill>
                <a:latin typeface="Book Antiqua" pitchFamily="18" charset="0"/>
                <a:sym typeface="Wingdings" pitchFamily="2" charset="2"/>
              </a:rPr>
              <a:t>%</a:t>
            </a:r>
            <a:endParaRPr lang="en-US" sz="2000" dirty="0">
              <a:solidFill>
                <a:srgbClr val="009900"/>
              </a:solidFill>
              <a:latin typeface="Book Antiqua" pitchFamily="18" charset="0"/>
            </a:endParaRPr>
          </a:p>
          <a:p>
            <a:r>
              <a:rPr lang="en-US" sz="2000" dirty="0">
                <a:solidFill>
                  <a:srgbClr val="009900"/>
                </a:solidFill>
                <a:latin typeface="Book Antiqua" pitchFamily="18" charset="0"/>
              </a:rPr>
              <a:t>Accepted-B: IR, B   </a:t>
            </a:r>
            <a:r>
              <a:rPr lang="en-US" sz="2000" dirty="0">
                <a:solidFill>
                  <a:srgbClr val="009900"/>
                </a:solidFill>
                <a:latin typeface="Book Antiqua" pitchFamily="18" charset="0"/>
                <a:sym typeface="Wingdings" pitchFamily="2" charset="2"/>
              </a:rPr>
              <a:t> </a:t>
            </a:r>
            <a:r>
              <a:rPr lang="en-US" sz="2000" dirty="0">
                <a:solidFill>
                  <a:srgbClr val="009900"/>
                </a:solidFill>
                <a:latin typeface="Book Antiqua" pitchFamily="18" charset="0"/>
              </a:rPr>
              <a:t>Accepted-B(</a:t>
            </a:r>
            <a:r>
              <a:rPr lang="en-US" sz="2000" dirty="0">
                <a:solidFill>
                  <a:srgbClr val="009900"/>
                </a:solidFill>
                <a:latin typeface="Book Antiqua" pitchFamily="18" charset="0"/>
                <a:sym typeface="Wingdings" pitchFamily="2" charset="2"/>
              </a:rPr>
              <a:t>T</a:t>
            </a:r>
            <a:r>
              <a:rPr lang="en-US" sz="2000" dirty="0">
                <a:solidFill>
                  <a:srgbClr val="009900"/>
                </a:solidFill>
                <a:latin typeface="Book Antiqua" pitchFamily="18" charset="0"/>
              </a:rPr>
              <a:t>) = 6 + 18 = 24 </a:t>
            </a:r>
            <a:r>
              <a:rPr lang="en-US" sz="2000" dirty="0" smtClean="0">
                <a:solidFill>
                  <a:srgbClr val="009900"/>
                </a:solidFill>
                <a:latin typeface="Book Antiqua" pitchFamily="18" charset="0"/>
              </a:rPr>
              <a:t>     </a:t>
            </a:r>
            <a:r>
              <a:rPr lang="en-US" sz="2000" dirty="0" smtClean="0">
                <a:solidFill>
                  <a:srgbClr val="009900"/>
                </a:solidFill>
                <a:latin typeface="Book Antiqua" pitchFamily="18" charset="0"/>
                <a:sym typeface="Wingdings" pitchFamily="2" charset="2"/>
              </a:rPr>
              <a:t> Accepted-B </a:t>
            </a:r>
            <a:r>
              <a:rPr lang="en-US" sz="2000" dirty="0">
                <a:solidFill>
                  <a:srgbClr val="009900"/>
                </a:solidFill>
                <a:latin typeface="Book Antiqua" pitchFamily="18" charset="0"/>
                <a:sym typeface="Wingdings" pitchFamily="2" charset="2"/>
              </a:rPr>
              <a:t>= 2.5 </a:t>
            </a:r>
            <a:r>
              <a:rPr lang="en-US" sz="2000" dirty="0" smtClean="0">
                <a:solidFill>
                  <a:srgbClr val="009900"/>
                </a:solidFill>
                <a:latin typeface="Book Antiqua" pitchFamily="18" charset="0"/>
                <a:sym typeface="Wingdings" pitchFamily="2" charset="2"/>
              </a:rPr>
              <a:t>%</a:t>
            </a:r>
            <a:endParaRPr lang="en-US" sz="2000" dirty="0">
              <a:solidFill>
                <a:srgbClr val="009900"/>
              </a:solidFill>
              <a:latin typeface="Book Antiqua" pitchFamily="18" charset="0"/>
              <a:sym typeface="Wingdings" pitchFamily="2" charset="2"/>
            </a:endParaRPr>
          </a:p>
          <a:p>
            <a:endParaRPr lang="en-US" sz="2000" dirty="0">
              <a:solidFill>
                <a:srgbClr val="009900"/>
              </a:solidFill>
              <a:latin typeface="Book Antiqua" pitchFamily="18" charset="0"/>
              <a:sym typeface="Wingdings" pitchFamily="2" charset="2"/>
            </a:endParaRPr>
          </a:p>
          <a:p>
            <a:pPr>
              <a:spcAft>
                <a:spcPts val="1200"/>
              </a:spcAft>
            </a:pPr>
            <a:r>
              <a:rPr lang="en-US" sz="2400" dirty="0">
                <a:solidFill>
                  <a:srgbClr val="009900"/>
                </a:solidFill>
                <a:latin typeface="Book Antiqua" pitchFamily="18" charset="0"/>
                <a:sym typeface="Wingdings" pitchFamily="2" charset="2"/>
              </a:rPr>
              <a:t>Average Flow time of an accepted application =</a:t>
            </a:r>
          </a:p>
          <a:p>
            <a:pPr>
              <a:spcAft>
                <a:spcPts val="1200"/>
              </a:spcAft>
            </a:pPr>
            <a:r>
              <a:rPr lang="en-US" sz="2400" dirty="0">
                <a:solidFill>
                  <a:srgbClr val="009900"/>
                </a:solidFill>
                <a:latin typeface="Book Antiqua" pitchFamily="18" charset="0"/>
                <a:sym typeface="Wingdings" pitchFamily="2" charset="2"/>
              </a:rPr>
              <a:t>[0.175(9)+0.025(24</a:t>
            </a:r>
            <a:r>
              <a:rPr lang="en-US" sz="2400" dirty="0" smtClean="0">
                <a:solidFill>
                  <a:srgbClr val="009900"/>
                </a:solidFill>
                <a:latin typeface="Book Antiqua" pitchFamily="18" charset="0"/>
                <a:sym typeface="Wingdings" pitchFamily="2" charset="2"/>
              </a:rPr>
              <a:t>)]</a:t>
            </a:r>
            <a:endParaRPr lang="en-US" sz="2400" dirty="0">
              <a:solidFill>
                <a:srgbClr val="009900"/>
              </a:solidFill>
              <a:latin typeface="Book Antiqua" pitchFamily="18" charset="0"/>
              <a:sym typeface="Wingdings" pitchFamily="2" charset="2"/>
            </a:endParaRPr>
          </a:p>
        </p:txBody>
      </p:sp>
      <p:pic>
        <p:nvPicPr>
          <p:cNvPr id="45057" name="Picture 1"/>
          <p:cNvPicPr>
            <a:picLocks noChangeAspect="1" noChangeArrowheads="1"/>
          </p:cNvPicPr>
          <p:nvPr/>
        </p:nvPicPr>
        <p:blipFill>
          <a:blip r:embed="rId3" cstate="print"/>
          <a:srcRect/>
          <a:stretch>
            <a:fillRect/>
          </a:stretch>
        </p:blipFill>
        <p:spPr bwMode="auto">
          <a:xfrm>
            <a:off x="6299684" y="1598547"/>
            <a:ext cx="2844316" cy="1290393"/>
          </a:xfrm>
          <a:prstGeom prst="rect">
            <a:avLst/>
          </a:prstGeom>
          <a:noFill/>
          <a:ln w="9525">
            <a:noFill/>
            <a:miter lim="800000"/>
            <a:headEnd/>
            <a:tailEnd/>
          </a:ln>
          <a:effectLst/>
        </p:spPr>
      </p:pic>
      <p:sp>
        <p:nvSpPr>
          <p:cNvPr id="6" name="Text Box 3"/>
          <p:cNvSpPr txBox="1">
            <a:spLocks noChangeArrowheads="1"/>
          </p:cNvSpPr>
          <p:nvPr/>
        </p:nvSpPr>
        <p:spPr bwMode="auto">
          <a:xfrm>
            <a:off x="3023828" y="4941144"/>
            <a:ext cx="306356" cy="461665"/>
          </a:xfrm>
          <a:prstGeom prst="rect">
            <a:avLst/>
          </a:prstGeom>
          <a:noFill/>
          <a:ln w="9525" algn="ctr">
            <a:noFill/>
            <a:miter lim="800000"/>
            <a:headEnd/>
            <a:tailEnd/>
          </a:ln>
        </p:spPr>
        <p:txBody>
          <a:bodyPr wrap="square">
            <a:spAutoFit/>
          </a:bodyPr>
          <a:lstStyle/>
          <a:p>
            <a:r>
              <a:rPr lang="en-US" sz="2400" b="1" dirty="0" smtClean="0">
                <a:solidFill>
                  <a:srgbClr val="009900"/>
                </a:solidFill>
                <a:latin typeface="Book Antiqua" pitchFamily="18" charset="0"/>
                <a:sym typeface="Wingdings" pitchFamily="2" charset="2"/>
              </a:rPr>
              <a:t>/ </a:t>
            </a:r>
            <a:endParaRPr lang="en-US" sz="2400" dirty="0">
              <a:solidFill>
                <a:srgbClr val="009900"/>
              </a:solidFill>
              <a:latin typeface="Book Antiqua" pitchFamily="18" charset="0"/>
              <a:sym typeface="Wingdings" pitchFamily="2" charset="2"/>
            </a:endParaRPr>
          </a:p>
        </p:txBody>
      </p:sp>
      <p:sp>
        <p:nvSpPr>
          <p:cNvPr id="7" name="Text Box 3"/>
          <p:cNvSpPr txBox="1">
            <a:spLocks noChangeArrowheads="1"/>
          </p:cNvSpPr>
          <p:nvPr/>
        </p:nvSpPr>
        <p:spPr bwMode="auto">
          <a:xfrm>
            <a:off x="3239691" y="4941144"/>
            <a:ext cx="1908373" cy="461665"/>
          </a:xfrm>
          <a:prstGeom prst="rect">
            <a:avLst/>
          </a:prstGeom>
          <a:noFill/>
          <a:ln w="9525" algn="ctr">
            <a:noFill/>
            <a:miter lim="800000"/>
            <a:headEnd/>
            <a:tailEnd/>
          </a:ln>
        </p:spPr>
        <p:txBody>
          <a:bodyPr wrap="square">
            <a:spAutoFit/>
          </a:bodyPr>
          <a:lstStyle/>
          <a:p>
            <a:r>
              <a:rPr lang="en-US" sz="2400" b="1" dirty="0" smtClean="0">
                <a:solidFill>
                  <a:srgbClr val="009900"/>
                </a:solidFill>
                <a:latin typeface="Book Antiqua" pitchFamily="18" charset="0"/>
                <a:sym typeface="Wingdings" pitchFamily="2" charset="2"/>
              </a:rPr>
              <a:t>(</a:t>
            </a:r>
            <a:r>
              <a:rPr lang="en-US" sz="2400" b="1" dirty="0">
                <a:solidFill>
                  <a:srgbClr val="009900"/>
                </a:solidFill>
                <a:latin typeface="Book Antiqua" pitchFamily="18" charset="0"/>
                <a:sym typeface="Wingdings" pitchFamily="2" charset="2"/>
              </a:rPr>
              <a:t>0.175+.025</a:t>
            </a:r>
            <a:r>
              <a:rPr lang="en-US" sz="2400" b="1" dirty="0" smtClean="0">
                <a:solidFill>
                  <a:srgbClr val="009900"/>
                </a:solidFill>
                <a:latin typeface="Book Antiqua" pitchFamily="18" charset="0"/>
                <a:sym typeface="Wingdings" pitchFamily="2" charset="2"/>
              </a:rPr>
              <a:t>)</a:t>
            </a:r>
            <a:endParaRPr lang="en-US" sz="2400" dirty="0">
              <a:solidFill>
                <a:srgbClr val="009900"/>
              </a:solidFill>
              <a:latin typeface="Book Antiqua" pitchFamily="18" charset="0"/>
              <a:sym typeface="Wingdings" pitchFamily="2" charset="2"/>
            </a:endParaRPr>
          </a:p>
        </p:txBody>
      </p:sp>
      <p:sp>
        <p:nvSpPr>
          <p:cNvPr id="8" name="Text Box 3"/>
          <p:cNvSpPr txBox="1">
            <a:spLocks noChangeArrowheads="1"/>
          </p:cNvSpPr>
          <p:nvPr/>
        </p:nvSpPr>
        <p:spPr bwMode="auto">
          <a:xfrm>
            <a:off x="4943091" y="4983559"/>
            <a:ext cx="1367830" cy="461665"/>
          </a:xfrm>
          <a:prstGeom prst="rect">
            <a:avLst/>
          </a:prstGeom>
          <a:noFill/>
          <a:ln w="9525" algn="ctr">
            <a:noFill/>
            <a:miter lim="800000"/>
            <a:headEnd/>
            <a:tailEnd/>
          </a:ln>
        </p:spPr>
        <p:txBody>
          <a:bodyPr wrap="square">
            <a:spAutoFit/>
          </a:bodyPr>
          <a:lstStyle/>
          <a:p>
            <a:r>
              <a:rPr lang="en-US" sz="2400" dirty="0" smtClean="0">
                <a:solidFill>
                  <a:srgbClr val="009900"/>
                </a:solidFill>
                <a:latin typeface="Book Antiqua" pitchFamily="18" charset="0"/>
                <a:sym typeface="Wingdings" pitchFamily="2" charset="2"/>
              </a:rPr>
              <a:t>=  10.875</a:t>
            </a:r>
            <a:endParaRPr lang="en-US" sz="2400" dirty="0">
              <a:solidFill>
                <a:srgbClr val="009900"/>
              </a:solidFill>
              <a:latin typeface="Book Antiqua" pitchFamily="18" charset="0"/>
              <a:sym typeface="Wingdings" pitchFamily="2" charset="2"/>
            </a:endParaRPr>
          </a:p>
        </p:txBody>
      </p:sp>
      <p:sp>
        <p:nvSpPr>
          <p:cNvPr id="9" name="Text Box 3"/>
          <p:cNvSpPr txBox="1">
            <a:spLocks noChangeArrowheads="1"/>
          </p:cNvSpPr>
          <p:nvPr/>
        </p:nvSpPr>
        <p:spPr bwMode="auto">
          <a:xfrm>
            <a:off x="269031" y="5746030"/>
            <a:ext cx="8856662" cy="923330"/>
          </a:xfrm>
          <a:prstGeom prst="rect">
            <a:avLst/>
          </a:prstGeom>
          <a:noFill/>
          <a:ln w="9525" algn="ctr">
            <a:noFill/>
            <a:miter lim="800000"/>
            <a:headEnd/>
            <a:tailEnd/>
          </a:ln>
        </p:spPr>
        <p:txBody>
          <a:bodyPr wrap="square">
            <a:spAutoFit/>
          </a:bodyPr>
          <a:lstStyle/>
          <a:p>
            <a:pPr eaLnBrk="0" hangingPunct="0">
              <a:lnSpc>
                <a:spcPct val="90000"/>
              </a:lnSpc>
              <a:spcBef>
                <a:spcPct val="20000"/>
              </a:spcBef>
              <a:buClr>
                <a:srgbClr val="000000"/>
              </a:buClr>
              <a:buSzPct val="80000"/>
              <a:buFont typeface="Wingdings" pitchFamily="2" charset="2"/>
              <a:buNone/>
            </a:pPr>
            <a:r>
              <a:rPr lang="en-US" sz="2000" dirty="0">
                <a:solidFill>
                  <a:srgbClr val="000000"/>
                </a:solidFill>
                <a:latin typeface="Book Antiqua" pitchFamily="18" charset="0"/>
              </a:rPr>
              <a:t>T</a:t>
            </a:r>
            <a:r>
              <a:rPr lang="en-US" sz="2000" dirty="0" smtClean="0">
                <a:solidFill>
                  <a:srgbClr val="000000"/>
                </a:solidFill>
                <a:latin typeface="Book Antiqua" pitchFamily="18" charset="0"/>
              </a:rPr>
              <a:t>he </a:t>
            </a:r>
            <a:r>
              <a:rPr lang="en-US" sz="2000" dirty="0">
                <a:solidFill>
                  <a:srgbClr val="000000"/>
                </a:solidFill>
                <a:latin typeface="Book Antiqua" pitchFamily="18" charset="0"/>
              </a:rPr>
              <a:t>average flow time </a:t>
            </a:r>
            <a:r>
              <a:rPr lang="en-US" sz="2000" dirty="0" smtClean="0">
                <a:solidFill>
                  <a:srgbClr val="000000"/>
                </a:solidFill>
                <a:latin typeface="Book Antiqua" pitchFamily="18" charset="0"/>
              </a:rPr>
              <a:t>has </a:t>
            </a:r>
            <a:r>
              <a:rPr lang="en-US" sz="2000" dirty="0">
                <a:solidFill>
                  <a:srgbClr val="000000"/>
                </a:solidFill>
                <a:latin typeface="Book Antiqua" pitchFamily="18" charset="0"/>
              </a:rPr>
              <a:t>reduced from 15 to 11.25. </a:t>
            </a:r>
            <a:r>
              <a:rPr lang="en-US" sz="2000" dirty="0" smtClean="0">
                <a:solidFill>
                  <a:srgbClr val="000000"/>
                </a:solidFill>
                <a:latin typeface="Book Antiqua" pitchFamily="18" charset="0"/>
              </a:rPr>
              <a:t>In </a:t>
            </a:r>
            <a:r>
              <a:rPr lang="en-US" sz="2000" dirty="0">
                <a:solidFill>
                  <a:srgbClr val="000000"/>
                </a:solidFill>
                <a:latin typeface="Book Antiqua" pitchFamily="18" charset="0"/>
              </a:rPr>
              <a:t>addition, the flow time of accepted applications </a:t>
            </a:r>
            <a:r>
              <a:rPr lang="en-US" sz="2000" dirty="0" smtClean="0">
                <a:solidFill>
                  <a:srgbClr val="000000"/>
                </a:solidFill>
                <a:latin typeface="Book Antiqua" pitchFamily="18" charset="0"/>
              </a:rPr>
              <a:t>has </a:t>
            </a:r>
            <a:r>
              <a:rPr lang="en-US" sz="2000" dirty="0">
                <a:solidFill>
                  <a:srgbClr val="000000"/>
                </a:solidFill>
                <a:latin typeface="Book Antiqua" pitchFamily="18" charset="0"/>
              </a:rPr>
              <a:t>reduced to 10.875. That is what the firm really cares about, the flow time of the accepted applications.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3859">
                                            <p:txEl>
                                              <p:pRg st="0" end="0"/>
                                            </p:txEl>
                                          </p:spTgt>
                                        </p:tgtEl>
                                        <p:attrNameLst>
                                          <p:attrName>style.visibility</p:attrName>
                                        </p:attrNameLst>
                                      </p:cBhvr>
                                      <p:to>
                                        <p:strVal val="visible"/>
                                      </p:to>
                                    </p:set>
                                    <p:animEffect transition="in" filter="dissolve">
                                      <p:cBhvr>
                                        <p:cTn id="7" dur="500"/>
                                        <p:tgtEl>
                                          <p:spTgt spid="633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3859">
                                            <p:txEl>
                                              <p:pRg st="2" end="2"/>
                                            </p:txEl>
                                          </p:spTgt>
                                        </p:tgtEl>
                                        <p:attrNameLst>
                                          <p:attrName>style.visibility</p:attrName>
                                        </p:attrNameLst>
                                      </p:cBhvr>
                                      <p:to>
                                        <p:strVal val="visible"/>
                                      </p:to>
                                    </p:set>
                                    <p:animEffect transition="in" filter="dissolve">
                                      <p:cBhvr>
                                        <p:cTn id="12" dur="500"/>
                                        <p:tgtEl>
                                          <p:spTgt spid="6338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3859">
                                            <p:txEl>
                                              <p:pRg st="3" end="3"/>
                                            </p:txEl>
                                          </p:spTgt>
                                        </p:tgtEl>
                                        <p:attrNameLst>
                                          <p:attrName>style.visibility</p:attrName>
                                        </p:attrNameLst>
                                      </p:cBhvr>
                                      <p:to>
                                        <p:strVal val="visible"/>
                                      </p:to>
                                    </p:set>
                                    <p:animEffect transition="in" filter="dissolve">
                                      <p:cBhvr>
                                        <p:cTn id="17" dur="500"/>
                                        <p:tgtEl>
                                          <p:spTgt spid="6338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3859">
                                            <p:txEl>
                                              <p:pRg st="4" end="4"/>
                                            </p:txEl>
                                          </p:spTgt>
                                        </p:tgtEl>
                                        <p:attrNameLst>
                                          <p:attrName>style.visibility</p:attrName>
                                        </p:attrNameLst>
                                      </p:cBhvr>
                                      <p:to>
                                        <p:strVal val="visible"/>
                                      </p:to>
                                    </p:set>
                                    <p:animEffect transition="in" filter="dissolve">
                                      <p:cBhvr>
                                        <p:cTn id="22" dur="500"/>
                                        <p:tgtEl>
                                          <p:spTgt spid="6338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3859">
                                            <p:txEl>
                                              <p:pRg st="6" end="6"/>
                                            </p:txEl>
                                          </p:spTgt>
                                        </p:tgtEl>
                                        <p:attrNameLst>
                                          <p:attrName>style.visibility</p:attrName>
                                        </p:attrNameLst>
                                      </p:cBhvr>
                                      <p:to>
                                        <p:strVal val="visible"/>
                                      </p:to>
                                    </p:set>
                                    <p:animEffect transition="in" filter="dissolve">
                                      <p:cBhvr>
                                        <p:cTn id="27" dur="500"/>
                                        <p:tgtEl>
                                          <p:spTgt spid="63385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3859">
                                            <p:txEl>
                                              <p:pRg st="7" end="7"/>
                                            </p:txEl>
                                          </p:spTgt>
                                        </p:tgtEl>
                                        <p:attrNameLst>
                                          <p:attrName>style.visibility</p:attrName>
                                        </p:attrNameLst>
                                      </p:cBhvr>
                                      <p:to>
                                        <p:strVal val="visible"/>
                                      </p:to>
                                    </p:set>
                                    <p:animEffect transition="in" filter="dissolve">
                                      <p:cBhvr>
                                        <p:cTn id="32" dur="500"/>
                                        <p:tgtEl>
                                          <p:spTgt spid="63385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3859">
                                            <p:txEl>
                                              <p:pRg st="9" end="9"/>
                                            </p:txEl>
                                          </p:spTgt>
                                        </p:tgtEl>
                                        <p:attrNameLst>
                                          <p:attrName>style.visibility</p:attrName>
                                        </p:attrNameLst>
                                      </p:cBhvr>
                                      <p:to>
                                        <p:strVal val="visible"/>
                                      </p:to>
                                    </p:set>
                                    <p:animEffect transition="in" filter="dissolve">
                                      <p:cBhvr>
                                        <p:cTn id="37" dur="500"/>
                                        <p:tgtEl>
                                          <p:spTgt spid="63385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3859">
                                            <p:txEl>
                                              <p:pRg st="10" end="10"/>
                                            </p:txEl>
                                          </p:spTgt>
                                        </p:tgtEl>
                                        <p:attrNameLst>
                                          <p:attrName>style.visibility</p:attrName>
                                        </p:attrNameLst>
                                      </p:cBhvr>
                                      <p:to>
                                        <p:strVal val="visible"/>
                                      </p:to>
                                    </p:set>
                                    <p:animEffect transition="in" filter="dissolve">
                                      <p:cBhvr>
                                        <p:cTn id="42" dur="500"/>
                                        <p:tgtEl>
                                          <p:spTgt spid="63385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dissolve">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dissolve">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dissolve">
                                      <p:cBhvr>
                                        <p:cTn id="57" dur="5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dissolve">
                                      <p:cBhvr>
                                        <p:cTn id="6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9" grpId="0" build="p" autoUpdateAnimBg="0"/>
      <p:bldP spid="6" grpId="0" build="p" autoUpdateAnimBg="0"/>
      <p:bldP spid="7" grpId="0" build="p" autoUpdateAnimBg="0"/>
      <p:bldP spid="8" grpId="0" build="p" autoUpdateAnimBg="0"/>
      <p:bldP spid="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5900" y="188913"/>
            <a:ext cx="8748588" cy="863600"/>
          </a:xfrm>
        </p:spPr>
        <p:txBody>
          <a:bodyPr/>
          <a:lstStyle/>
          <a:p>
            <a:pPr eaLnBrk="1" hangingPunct="1"/>
            <a:r>
              <a:rPr lang="en-US" sz="3200" dirty="0" smtClean="0"/>
              <a:t>K4. Flow Time of Rejected Applications</a:t>
            </a:r>
          </a:p>
        </p:txBody>
      </p:sp>
      <p:sp>
        <p:nvSpPr>
          <p:cNvPr id="635907" name="Text Box 3"/>
          <p:cNvSpPr txBox="1">
            <a:spLocks noChangeArrowheads="1"/>
          </p:cNvSpPr>
          <p:nvPr/>
        </p:nvSpPr>
        <p:spPr bwMode="auto">
          <a:xfrm>
            <a:off x="287338" y="1292225"/>
            <a:ext cx="8856662" cy="1754326"/>
          </a:xfrm>
          <a:prstGeom prst="rect">
            <a:avLst/>
          </a:prstGeom>
          <a:noFill/>
          <a:ln w="9525" algn="ctr">
            <a:noFill/>
            <a:miter lim="800000"/>
            <a:headEnd/>
            <a:tailEnd/>
          </a:ln>
        </p:spPr>
        <p:txBody>
          <a:bodyPr wrap="square">
            <a:spAutoFit/>
          </a:bodyPr>
          <a:lstStyle/>
          <a:p>
            <a:pPr>
              <a:tabLst>
                <a:tab pos="2171700" algn="l"/>
              </a:tabLst>
            </a:pPr>
            <a:r>
              <a:rPr lang="en-US" sz="2000" dirty="0">
                <a:solidFill>
                  <a:srgbClr val="CC0066"/>
                </a:solidFill>
                <a:latin typeface="Book Antiqua" pitchFamily="18" charset="0"/>
              </a:rPr>
              <a:t>Rejected-IR: IR	</a:t>
            </a:r>
            <a:r>
              <a:rPr lang="en-US" sz="2000" dirty="0">
                <a:solidFill>
                  <a:srgbClr val="CC0066"/>
                </a:solidFill>
                <a:latin typeface="Book Antiqua" pitchFamily="18" charset="0"/>
                <a:sym typeface="Wingdings" pitchFamily="2" charset="2"/>
              </a:rPr>
              <a:t> </a:t>
            </a:r>
            <a:r>
              <a:rPr lang="en-US" sz="2000" dirty="0">
                <a:solidFill>
                  <a:srgbClr val="CC0066"/>
                </a:solidFill>
                <a:latin typeface="Book Antiqua" pitchFamily="18" charset="0"/>
              </a:rPr>
              <a:t>Rejected-IR(</a:t>
            </a:r>
            <a:r>
              <a:rPr lang="en-US" sz="2000" dirty="0">
                <a:solidFill>
                  <a:srgbClr val="CC0066"/>
                </a:solidFill>
                <a:latin typeface="Book Antiqua" pitchFamily="18" charset="0"/>
                <a:sym typeface="Wingdings" pitchFamily="2" charset="2"/>
              </a:rPr>
              <a:t>T</a:t>
            </a:r>
            <a:r>
              <a:rPr lang="en-US" sz="2000" dirty="0">
                <a:solidFill>
                  <a:srgbClr val="CC0066"/>
                </a:solidFill>
                <a:latin typeface="Book Antiqua" pitchFamily="18" charset="0"/>
              </a:rPr>
              <a:t>) = 6  </a:t>
            </a:r>
            <a:r>
              <a:rPr lang="en-US" sz="2000" dirty="0" smtClean="0">
                <a:solidFill>
                  <a:srgbClr val="CC0066"/>
                </a:solidFill>
                <a:latin typeface="Book Antiqua" pitchFamily="18" charset="0"/>
                <a:sym typeface="Wingdings" pitchFamily="2" charset="2"/>
              </a:rPr>
              <a:t> </a:t>
            </a:r>
            <a:r>
              <a:rPr lang="en-US" sz="2000" dirty="0">
                <a:solidFill>
                  <a:srgbClr val="CC0066"/>
                </a:solidFill>
                <a:latin typeface="Book Antiqua" pitchFamily="18" charset="0"/>
                <a:sym typeface="Wingdings" pitchFamily="2" charset="2"/>
              </a:rPr>
              <a:t>Rejected-IR(%) = 50% </a:t>
            </a:r>
            <a:endParaRPr lang="en-US" sz="2000" dirty="0">
              <a:solidFill>
                <a:srgbClr val="CC0066"/>
              </a:solidFill>
              <a:latin typeface="Book Antiqua" pitchFamily="18" charset="0"/>
            </a:endParaRPr>
          </a:p>
          <a:p>
            <a:pPr>
              <a:tabLst>
                <a:tab pos="2171700" algn="l"/>
              </a:tabLst>
            </a:pPr>
            <a:r>
              <a:rPr lang="en-US" sz="2000" dirty="0">
                <a:solidFill>
                  <a:srgbClr val="CC0066"/>
                </a:solidFill>
                <a:latin typeface="Book Antiqua" pitchFamily="18" charset="0"/>
              </a:rPr>
              <a:t>Rejected-A: IR, </a:t>
            </a:r>
            <a:r>
              <a:rPr lang="en-US" sz="2000" dirty="0" smtClean="0">
                <a:solidFill>
                  <a:srgbClr val="CC0066"/>
                </a:solidFill>
                <a:latin typeface="Book Antiqua" pitchFamily="18" charset="0"/>
              </a:rPr>
              <a:t>A </a:t>
            </a:r>
            <a:r>
              <a:rPr lang="en-US" sz="2000" dirty="0" smtClean="0">
                <a:solidFill>
                  <a:srgbClr val="CC0066"/>
                </a:solidFill>
                <a:latin typeface="Book Antiqua" pitchFamily="18" charset="0"/>
                <a:sym typeface="Wingdings" pitchFamily="2" charset="2"/>
              </a:rPr>
              <a:t> </a:t>
            </a:r>
            <a:r>
              <a:rPr lang="en-US" sz="2000" dirty="0">
                <a:solidFill>
                  <a:srgbClr val="CC0066"/>
                </a:solidFill>
                <a:latin typeface="Book Antiqua" pitchFamily="18" charset="0"/>
              </a:rPr>
              <a:t>Rejected-A(</a:t>
            </a:r>
            <a:r>
              <a:rPr lang="en-US" sz="2000" dirty="0">
                <a:solidFill>
                  <a:srgbClr val="CC0066"/>
                </a:solidFill>
                <a:latin typeface="Book Antiqua" pitchFamily="18" charset="0"/>
                <a:sym typeface="Wingdings" pitchFamily="2" charset="2"/>
              </a:rPr>
              <a:t>T</a:t>
            </a:r>
            <a:r>
              <a:rPr lang="en-US" sz="2000" dirty="0">
                <a:solidFill>
                  <a:srgbClr val="CC0066"/>
                </a:solidFill>
                <a:latin typeface="Book Antiqua" pitchFamily="18" charset="0"/>
              </a:rPr>
              <a:t>) = 6+3 = 9  </a:t>
            </a:r>
            <a:r>
              <a:rPr lang="en-US" sz="2000" dirty="0" smtClean="0">
                <a:solidFill>
                  <a:srgbClr val="CC0066"/>
                </a:solidFill>
                <a:latin typeface="Book Antiqua" pitchFamily="18" charset="0"/>
                <a:sym typeface="Wingdings" pitchFamily="2" charset="2"/>
              </a:rPr>
              <a:t> </a:t>
            </a:r>
            <a:r>
              <a:rPr lang="en-US" sz="2000" dirty="0">
                <a:solidFill>
                  <a:srgbClr val="CC0066"/>
                </a:solidFill>
                <a:latin typeface="Book Antiqua" pitchFamily="18" charset="0"/>
                <a:sym typeface="Wingdings" pitchFamily="2" charset="2"/>
              </a:rPr>
              <a:t>Rejected-A(%) = 7.5%</a:t>
            </a:r>
          </a:p>
          <a:p>
            <a:pPr>
              <a:tabLst>
                <a:tab pos="2171700" algn="l"/>
              </a:tabLst>
            </a:pPr>
            <a:r>
              <a:rPr lang="en-US" sz="2000" dirty="0">
                <a:solidFill>
                  <a:srgbClr val="CC0066"/>
                </a:solidFill>
                <a:latin typeface="Book Antiqua" pitchFamily="18" charset="0"/>
              </a:rPr>
              <a:t>Rejected-B: IR, B	</a:t>
            </a:r>
            <a:r>
              <a:rPr lang="en-US" sz="2000" dirty="0">
                <a:solidFill>
                  <a:srgbClr val="CC0066"/>
                </a:solidFill>
                <a:latin typeface="Book Antiqua" pitchFamily="18" charset="0"/>
                <a:sym typeface="Wingdings" pitchFamily="2" charset="2"/>
              </a:rPr>
              <a:t> </a:t>
            </a:r>
            <a:r>
              <a:rPr lang="en-US" sz="2000" dirty="0">
                <a:solidFill>
                  <a:srgbClr val="CC0066"/>
                </a:solidFill>
                <a:latin typeface="Book Antiqua" pitchFamily="18" charset="0"/>
              </a:rPr>
              <a:t>Rejected-B(</a:t>
            </a:r>
            <a:r>
              <a:rPr lang="en-US" sz="2000" dirty="0">
                <a:solidFill>
                  <a:srgbClr val="CC0066"/>
                </a:solidFill>
                <a:latin typeface="Book Antiqua" pitchFamily="18" charset="0"/>
                <a:sym typeface="Wingdings" pitchFamily="2" charset="2"/>
              </a:rPr>
              <a:t>T</a:t>
            </a:r>
            <a:r>
              <a:rPr lang="en-US" sz="2000" dirty="0">
                <a:solidFill>
                  <a:srgbClr val="CC0066"/>
                </a:solidFill>
                <a:latin typeface="Book Antiqua" pitchFamily="18" charset="0"/>
              </a:rPr>
              <a:t>) = 6+18 = 24  </a:t>
            </a:r>
            <a:r>
              <a:rPr lang="en-US" sz="2000" dirty="0">
                <a:solidFill>
                  <a:srgbClr val="CC0066"/>
                </a:solidFill>
                <a:latin typeface="Book Antiqua" pitchFamily="18" charset="0"/>
                <a:sym typeface="Wingdings" pitchFamily="2" charset="2"/>
              </a:rPr>
              <a:t> Rejected-B(%) = 22.5% </a:t>
            </a:r>
            <a:endParaRPr lang="en-US" sz="2000" dirty="0">
              <a:solidFill>
                <a:srgbClr val="CC0066"/>
              </a:solidFill>
              <a:latin typeface="Book Antiqua" pitchFamily="18" charset="0"/>
            </a:endParaRPr>
          </a:p>
          <a:p>
            <a:pPr>
              <a:tabLst>
                <a:tab pos="2171700" algn="l"/>
              </a:tabLst>
            </a:pPr>
            <a:endParaRPr lang="en-US" sz="2400" dirty="0">
              <a:solidFill>
                <a:srgbClr val="CC0066"/>
              </a:solidFill>
              <a:latin typeface="Book Antiqua" pitchFamily="18" charset="0"/>
              <a:sym typeface="Wingdings" pitchFamily="2" charset="2"/>
            </a:endParaRPr>
          </a:p>
          <a:p>
            <a:pPr>
              <a:tabLst>
                <a:tab pos="2171700" algn="l"/>
              </a:tabLst>
            </a:pPr>
            <a:r>
              <a:rPr lang="en-US" sz="2400" dirty="0">
                <a:solidFill>
                  <a:srgbClr val="CC0066"/>
                </a:solidFill>
                <a:latin typeface="Book Antiqua" pitchFamily="18" charset="0"/>
                <a:sym typeface="Wingdings" pitchFamily="2" charset="2"/>
              </a:rPr>
              <a:t>Average Flow time of a rejected application </a:t>
            </a:r>
            <a:r>
              <a:rPr lang="en-US" sz="2400" dirty="0" smtClean="0">
                <a:solidFill>
                  <a:srgbClr val="CC0066"/>
                </a:solidFill>
                <a:latin typeface="Book Antiqua" pitchFamily="18" charset="0"/>
                <a:sym typeface="Wingdings" pitchFamily="2" charset="2"/>
              </a:rPr>
              <a:t>=</a:t>
            </a:r>
            <a:endParaRPr lang="en-US" sz="2400" dirty="0">
              <a:solidFill>
                <a:srgbClr val="000000"/>
              </a:solidFill>
              <a:latin typeface="Book Antiqua" pitchFamily="18" charset="0"/>
            </a:endParaRPr>
          </a:p>
        </p:txBody>
      </p:sp>
      <p:sp>
        <p:nvSpPr>
          <p:cNvPr id="5" name="Text Box 3"/>
          <p:cNvSpPr txBox="1">
            <a:spLocks noChangeArrowheads="1"/>
          </p:cNvSpPr>
          <p:nvPr/>
        </p:nvSpPr>
        <p:spPr bwMode="auto">
          <a:xfrm>
            <a:off x="4175956" y="3356992"/>
            <a:ext cx="1404342" cy="461665"/>
          </a:xfrm>
          <a:prstGeom prst="rect">
            <a:avLst/>
          </a:prstGeom>
          <a:noFill/>
          <a:ln w="9525" algn="ctr">
            <a:noFill/>
            <a:miter lim="800000"/>
            <a:headEnd/>
            <a:tailEnd/>
          </a:ln>
        </p:spPr>
        <p:txBody>
          <a:bodyPr wrap="square">
            <a:spAutoFit/>
          </a:bodyPr>
          <a:lstStyle/>
          <a:p>
            <a:pPr>
              <a:tabLst>
                <a:tab pos="2171700" algn="l"/>
              </a:tabLst>
            </a:pPr>
            <a:r>
              <a:rPr lang="en-US" sz="2400" dirty="0" smtClean="0">
                <a:solidFill>
                  <a:srgbClr val="CC0066"/>
                </a:solidFill>
                <a:latin typeface="Book Antiqua" pitchFamily="18" charset="0"/>
                <a:sym typeface="Wingdings" pitchFamily="2" charset="2"/>
              </a:rPr>
              <a:t>= 11.343</a:t>
            </a:r>
            <a:endParaRPr lang="en-US" sz="2400" dirty="0">
              <a:solidFill>
                <a:srgbClr val="CC0066"/>
              </a:solidFill>
              <a:latin typeface="Book Antiqua" pitchFamily="18" charset="0"/>
              <a:sym typeface="Wingdings" pitchFamily="2"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148937021"/>
              </p:ext>
            </p:extLst>
          </p:nvPr>
        </p:nvGraphicFramePr>
        <p:xfrm>
          <a:off x="395536" y="3212976"/>
          <a:ext cx="3702050" cy="712788"/>
        </p:xfrm>
        <a:graphic>
          <a:graphicData uri="http://schemas.openxmlformats.org/presentationml/2006/ole">
            <mc:AlternateContent xmlns:mc="http://schemas.openxmlformats.org/markup-compatibility/2006">
              <mc:Choice xmlns:v="urn:schemas-microsoft-com:vml" Requires="v">
                <p:oleObj spid="_x0000_s43147" name="Equation" r:id="rId4" imgW="2044440" imgH="393480" progId="Equation.3">
                  <p:embed/>
                </p:oleObj>
              </mc:Choice>
              <mc:Fallback>
                <p:oleObj name="Equation" r:id="rId4" imgW="2044440" imgH="39348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212976"/>
                        <a:ext cx="3702050"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1"/>
          <p:cNvPicPr>
            <a:picLocks noChangeAspect="1" noChangeArrowheads="1"/>
          </p:cNvPicPr>
          <p:nvPr/>
        </p:nvPicPr>
        <p:blipFill>
          <a:blip r:embed="rId6" cstate="print"/>
          <a:srcRect/>
          <a:stretch>
            <a:fillRect/>
          </a:stretch>
        </p:blipFill>
        <p:spPr bwMode="auto">
          <a:xfrm>
            <a:off x="4650348" y="4437112"/>
            <a:ext cx="4206128" cy="1908212"/>
          </a:xfrm>
          <a:prstGeom prst="rect">
            <a:avLst/>
          </a:prstGeom>
          <a:noFill/>
          <a:ln w="9525">
            <a:noFill/>
            <a:miter lim="800000"/>
            <a:headEnd/>
            <a:tailEnd/>
          </a:ln>
          <a:effectLst/>
        </p:spPr>
      </p:pic>
      <p:sp>
        <p:nvSpPr>
          <p:cNvPr id="9" name="Text Box 3"/>
          <p:cNvSpPr txBox="1">
            <a:spLocks noChangeArrowheads="1"/>
          </p:cNvSpPr>
          <p:nvPr/>
        </p:nvSpPr>
        <p:spPr bwMode="auto">
          <a:xfrm>
            <a:off x="272002" y="4437112"/>
            <a:ext cx="5688631" cy="2169825"/>
          </a:xfrm>
          <a:prstGeom prst="rect">
            <a:avLst/>
          </a:prstGeom>
          <a:noFill/>
          <a:ln w="9525" algn="ctr">
            <a:noFill/>
            <a:miter lim="800000"/>
            <a:headEnd/>
            <a:tailEnd/>
          </a:ln>
        </p:spPr>
        <p:txBody>
          <a:bodyPr wrap="square">
            <a:spAutoFit/>
          </a:bodyPr>
          <a:lstStyle/>
          <a:p>
            <a:pPr>
              <a:spcAft>
                <a:spcPts val="600"/>
              </a:spcAft>
              <a:tabLst>
                <a:tab pos="2171700" algn="l"/>
              </a:tabLst>
            </a:pPr>
            <a:r>
              <a:rPr lang="en-US" sz="2400" dirty="0" smtClean="0">
                <a:latin typeface="Book Antiqua" pitchFamily="18" charset="0"/>
                <a:sym typeface="Wingdings" pitchFamily="2" charset="2"/>
              </a:rPr>
              <a:t>Check </a:t>
            </a:r>
            <a:r>
              <a:rPr lang="en-US" sz="2400" dirty="0">
                <a:latin typeface="Book Antiqua" pitchFamily="18" charset="0"/>
                <a:sym typeface="Wingdings" pitchFamily="2" charset="2"/>
              </a:rPr>
              <a:t>our computations:</a:t>
            </a:r>
          </a:p>
          <a:p>
            <a:pPr>
              <a:spcAft>
                <a:spcPts val="600"/>
              </a:spcAft>
              <a:tabLst>
                <a:tab pos="2171700" algn="l"/>
              </a:tabLst>
            </a:pPr>
            <a:r>
              <a:rPr lang="en-US" sz="2400" dirty="0">
                <a:latin typeface="Book Antiqua" pitchFamily="18" charset="0"/>
                <a:sym typeface="Wingdings" pitchFamily="2" charset="2"/>
              </a:rPr>
              <a:t>Average flow time of  an application</a:t>
            </a:r>
            <a:endParaRPr lang="en-US" sz="2400" dirty="0">
              <a:latin typeface="Book Antiqua" pitchFamily="18" charset="0"/>
            </a:endParaRPr>
          </a:p>
          <a:p>
            <a:pPr>
              <a:spcAft>
                <a:spcPts val="600"/>
              </a:spcAft>
              <a:tabLst>
                <a:tab pos="2171700" algn="l"/>
              </a:tabLst>
            </a:pPr>
            <a:r>
              <a:rPr lang="en-US" sz="2400" dirty="0">
                <a:latin typeface="Book Antiqua" pitchFamily="18" charset="0"/>
                <a:sym typeface="Wingdings" pitchFamily="2" charset="2"/>
              </a:rPr>
              <a:t>0.8(11.343)+0.2(10.875) = </a:t>
            </a:r>
            <a:r>
              <a:rPr lang="en-US" sz="2400" dirty="0" smtClean="0">
                <a:latin typeface="Book Antiqua" pitchFamily="18" charset="0"/>
                <a:sym typeface="Wingdings" pitchFamily="2" charset="2"/>
              </a:rPr>
              <a:t>11.25</a:t>
            </a:r>
          </a:p>
          <a:p>
            <a:pPr>
              <a:spcAft>
                <a:spcPts val="600"/>
              </a:spcAft>
              <a:tabLst>
                <a:tab pos="2171700" algn="l"/>
              </a:tabLst>
            </a:pPr>
            <a:r>
              <a:rPr lang="en-US" sz="2400" dirty="0">
                <a:latin typeface="Book Antiqua" pitchFamily="18" charset="0"/>
                <a:sym typeface="Wingdings" pitchFamily="2" charset="2"/>
              </a:rPr>
              <a:t>Did I need to solve for </a:t>
            </a:r>
            <a:r>
              <a:rPr lang="en-US" sz="2400" dirty="0" smtClean="0">
                <a:latin typeface="Book Antiqua" pitchFamily="18" charset="0"/>
                <a:sym typeface="Wingdings" pitchFamily="2" charset="2"/>
              </a:rPr>
              <a:t>the Rejected </a:t>
            </a:r>
            <a:r>
              <a:rPr lang="en-US" sz="2400" dirty="0">
                <a:latin typeface="Book Antiqua" pitchFamily="18" charset="0"/>
                <a:sym typeface="Wingdings" pitchFamily="2" charset="2"/>
              </a:rPr>
              <a:t>Applications?</a:t>
            </a:r>
            <a:endParaRPr lang="en-US" sz="2400" dirty="0">
              <a:latin typeface="Book Antiqu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5907">
                                            <p:txEl>
                                              <p:pRg st="0" end="0"/>
                                            </p:txEl>
                                          </p:spTgt>
                                        </p:tgtEl>
                                        <p:attrNameLst>
                                          <p:attrName>style.visibility</p:attrName>
                                        </p:attrNameLst>
                                      </p:cBhvr>
                                      <p:to>
                                        <p:strVal val="visible"/>
                                      </p:to>
                                    </p:set>
                                    <p:animEffect transition="in" filter="dissolve">
                                      <p:cBhvr>
                                        <p:cTn id="7" dur="500"/>
                                        <p:tgtEl>
                                          <p:spTgt spid="635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5907">
                                            <p:txEl>
                                              <p:pRg st="1" end="1"/>
                                            </p:txEl>
                                          </p:spTgt>
                                        </p:tgtEl>
                                        <p:attrNameLst>
                                          <p:attrName>style.visibility</p:attrName>
                                        </p:attrNameLst>
                                      </p:cBhvr>
                                      <p:to>
                                        <p:strVal val="visible"/>
                                      </p:to>
                                    </p:set>
                                    <p:animEffect transition="in" filter="dissolve">
                                      <p:cBhvr>
                                        <p:cTn id="12" dur="500"/>
                                        <p:tgtEl>
                                          <p:spTgt spid="635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5907">
                                            <p:txEl>
                                              <p:pRg st="2" end="2"/>
                                            </p:txEl>
                                          </p:spTgt>
                                        </p:tgtEl>
                                        <p:attrNameLst>
                                          <p:attrName>style.visibility</p:attrName>
                                        </p:attrNameLst>
                                      </p:cBhvr>
                                      <p:to>
                                        <p:strVal val="visible"/>
                                      </p:to>
                                    </p:set>
                                    <p:animEffect transition="in" filter="dissolve">
                                      <p:cBhvr>
                                        <p:cTn id="17" dur="500"/>
                                        <p:tgtEl>
                                          <p:spTgt spid="6359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5907">
                                            <p:txEl>
                                              <p:pRg st="4" end="4"/>
                                            </p:txEl>
                                          </p:spTgt>
                                        </p:tgtEl>
                                        <p:attrNameLst>
                                          <p:attrName>style.visibility</p:attrName>
                                        </p:attrNameLst>
                                      </p:cBhvr>
                                      <p:to>
                                        <p:strVal val="visible"/>
                                      </p:to>
                                    </p:set>
                                    <p:animEffect transition="in" filter="dissolve">
                                      <p:cBhvr>
                                        <p:cTn id="22" dur="500"/>
                                        <p:tgtEl>
                                          <p:spTgt spid="6359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dissolv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dissolve">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dissolve">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dissolve">
                                      <p:cBhvr>
                                        <p:cTn id="47" dur="500"/>
                                        <p:tgtEl>
                                          <p:spTgt spid="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dissolve">
                                      <p:cBhvr>
                                        <p:cTn id="5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7" grpId="0" build="p"/>
      <p:bldP spid="5" grpId="0" build="p"/>
      <p:bldP spid="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5900" y="188913"/>
            <a:ext cx="8748588" cy="863600"/>
          </a:xfrm>
        </p:spPr>
        <p:txBody>
          <a:bodyPr/>
          <a:lstStyle/>
          <a:p>
            <a:pPr eaLnBrk="1" hangingPunct="1"/>
            <a:r>
              <a:rPr lang="en-US" sz="3200" dirty="0" smtClean="0"/>
              <a:t>K5. LFT-Game1-Example 1 (50 days)</a:t>
            </a:r>
          </a:p>
        </p:txBody>
      </p:sp>
      <p:sp>
        <p:nvSpPr>
          <p:cNvPr id="3" name="Rectangle 2"/>
          <p:cNvSpPr/>
          <p:nvPr/>
        </p:nvSpPr>
        <p:spPr>
          <a:xfrm>
            <a:off x="207884" y="5949280"/>
            <a:ext cx="8459010" cy="985334"/>
          </a:xfrm>
          <a:prstGeom prst="rect">
            <a:avLst/>
          </a:prstGeom>
        </p:spPr>
        <p:txBody>
          <a:bodyPr wrap="square">
            <a:spAutoFit/>
          </a:bodyPr>
          <a:lstStyle/>
          <a:p>
            <a:pPr marL="0" marR="0">
              <a:lnSpc>
                <a:spcPct val="107000"/>
              </a:lnSpc>
              <a:spcBef>
                <a:spcPts val="0"/>
              </a:spcBef>
              <a:spcAft>
                <a:spcPts val="800"/>
              </a:spcAft>
              <a:tabLst>
                <a:tab pos="1009650" algn="l"/>
              </a:tabLst>
            </a:pPr>
            <a:r>
              <a:rPr lang="en-US" sz="1600" b="1" dirty="0">
                <a:solidFill>
                  <a:srgbClr val="000000"/>
                </a:solidFill>
                <a:latin typeface="Book Antiqua" panose="02040602050305030304" pitchFamily="18" charset="0"/>
                <a:ea typeface="Book Antiqua" panose="02040602050305030304" pitchFamily="18" charset="0"/>
                <a:cs typeface="Book Antiqua" panose="02040602050305030304" pitchFamily="18" charset="0"/>
                <a:hlinkClick r:id="rId4"/>
              </a:rPr>
              <a:t>http://www.csun.edu/~</a:t>
            </a:r>
            <a:r>
              <a:rPr lang="en-US" sz="1600" b="1" dirty="0" smtClean="0">
                <a:solidFill>
                  <a:srgbClr val="000000"/>
                </a:solidFill>
                <a:latin typeface="Book Antiqua" panose="02040602050305030304" pitchFamily="18" charset="0"/>
                <a:ea typeface="Book Antiqua" panose="02040602050305030304" pitchFamily="18" charset="0"/>
                <a:cs typeface="Book Antiqua" panose="02040602050305030304" pitchFamily="18" charset="0"/>
                <a:hlinkClick r:id="rId4"/>
              </a:rPr>
              <a:t>aa2035/CourseBase/Games/1.Flow-Time-Game-Inclass.xlsx</a:t>
            </a:r>
            <a:endParaRPr lang="en-US" sz="1600" b="1" dirty="0" smtClean="0">
              <a:solidFill>
                <a:srgbClr val="000000"/>
              </a:solidFill>
              <a:latin typeface="Book Antiqua" panose="02040602050305030304" pitchFamily="18" charset="0"/>
              <a:ea typeface="Book Antiqua" panose="02040602050305030304" pitchFamily="18" charset="0"/>
              <a:cs typeface="Book Antiqua" panose="02040602050305030304" pitchFamily="18" charset="0"/>
            </a:endParaRPr>
          </a:p>
          <a:p>
            <a:pPr marL="0" marR="0">
              <a:lnSpc>
                <a:spcPct val="107000"/>
              </a:lnSpc>
              <a:spcBef>
                <a:spcPts val="0"/>
              </a:spcBef>
              <a:spcAft>
                <a:spcPts val="800"/>
              </a:spcAft>
              <a:tabLst>
                <a:tab pos="1009650" algn="l"/>
              </a:tabLst>
            </a:pPr>
            <a:r>
              <a:rPr lang="en-US" sz="1600" dirty="0" smtClean="0">
                <a:solidFill>
                  <a:srgbClr val="000000"/>
                </a:solidFill>
                <a:latin typeface="Calibri" panose="020F0502020204030204" pitchFamily="34" charset="0"/>
                <a:ea typeface="Book Antiqua" panose="02040602050305030304" pitchFamily="18" charset="0"/>
              </a:rPr>
              <a:t/>
            </a:r>
            <a:br>
              <a:rPr lang="en-US" sz="1600" dirty="0" smtClean="0">
                <a:solidFill>
                  <a:srgbClr val="000000"/>
                </a:solidFill>
                <a:latin typeface="Calibri" panose="020F0502020204030204" pitchFamily="34" charset="0"/>
                <a:ea typeface="Book Antiqua" panose="02040602050305030304" pitchFamily="18" charset="0"/>
              </a:rPr>
            </a:br>
            <a:endParaRPr lang="en-US" sz="1600" b="1" dirty="0" smtClean="0">
              <a:solidFill>
                <a:srgbClr val="000000"/>
              </a:solidFill>
              <a:latin typeface="Book Antiqua" panose="02040602050305030304" pitchFamily="18" charset="0"/>
              <a:ea typeface="Book Antiqua" panose="02040602050305030304" pitchFamily="18" charset="0"/>
              <a:cs typeface="Book Antiqua" panose="0204060205030503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651242994"/>
              </p:ext>
            </p:extLst>
          </p:nvPr>
        </p:nvGraphicFramePr>
        <p:xfrm>
          <a:off x="287524" y="1340768"/>
          <a:ext cx="8643126" cy="3744416"/>
        </p:xfrm>
        <a:graphic>
          <a:graphicData uri="http://schemas.openxmlformats.org/presentationml/2006/ole">
            <mc:AlternateContent xmlns:mc="http://schemas.openxmlformats.org/markup-compatibility/2006">
              <mc:Choice xmlns:v="urn:schemas-microsoft-com:vml" Requires="v">
                <p:oleObj spid="_x0000_s55341" name="Worksheet" r:id="rId5" imgW="9349846" imgH="4046079" progId="Excel.Sheet.12">
                  <p:embed/>
                </p:oleObj>
              </mc:Choice>
              <mc:Fallback>
                <p:oleObj name="Worksheet" r:id="rId5" imgW="9349846" imgH="4046079" progId="Excel.Sheet.12">
                  <p:embed/>
                  <p:pic>
                    <p:nvPicPr>
                      <p:cNvPr id="0" name=""/>
                      <p:cNvPicPr/>
                      <p:nvPr/>
                    </p:nvPicPr>
                    <p:blipFill>
                      <a:blip r:embed="rId6"/>
                      <a:stretch>
                        <a:fillRect/>
                      </a:stretch>
                    </p:blipFill>
                    <p:spPr>
                      <a:xfrm>
                        <a:off x="287524" y="1340768"/>
                        <a:ext cx="8643126" cy="3744416"/>
                      </a:xfrm>
                      <a:prstGeom prst="rect">
                        <a:avLst/>
                      </a:prstGeom>
                    </p:spPr>
                  </p:pic>
                </p:oleObj>
              </mc:Fallback>
            </mc:AlternateContent>
          </a:graphicData>
        </a:graphic>
      </p:graphicFrame>
    </p:spTree>
    <p:extLst>
      <p:ext uri="{BB962C8B-B14F-4D97-AF65-F5344CB8AC3E}">
        <p14:creationId xmlns:p14="http://schemas.microsoft.com/office/powerpoint/2010/main" val="313119523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5900" y="188913"/>
            <a:ext cx="8748588" cy="863600"/>
          </a:xfrm>
        </p:spPr>
        <p:txBody>
          <a:bodyPr/>
          <a:lstStyle/>
          <a:p>
            <a:pPr eaLnBrk="1" hangingPunct="1"/>
            <a:r>
              <a:rPr lang="en-US" sz="3200" dirty="0" smtClean="0"/>
              <a:t>K5. LFT-Game1-Example 2 (50 days)</a:t>
            </a:r>
          </a:p>
        </p:txBody>
      </p:sp>
      <p:graphicFrame>
        <p:nvGraphicFramePr>
          <p:cNvPr id="2" name="Object 1"/>
          <p:cNvGraphicFramePr>
            <a:graphicFrameLocks noChangeAspect="1"/>
          </p:cNvGraphicFramePr>
          <p:nvPr>
            <p:extLst>
              <p:ext uri="{D42A27DB-BD31-4B8C-83A1-F6EECF244321}">
                <p14:modId xmlns:p14="http://schemas.microsoft.com/office/powerpoint/2010/main" val="4178245975"/>
              </p:ext>
            </p:extLst>
          </p:nvPr>
        </p:nvGraphicFramePr>
        <p:xfrm>
          <a:off x="513494" y="1512778"/>
          <a:ext cx="8153400" cy="3489325"/>
        </p:xfrm>
        <a:graphic>
          <a:graphicData uri="http://schemas.openxmlformats.org/presentationml/2006/ole">
            <mc:AlternateContent xmlns:mc="http://schemas.openxmlformats.org/markup-compatibility/2006">
              <mc:Choice xmlns:v="urn:schemas-microsoft-com:vml" Requires="v">
                <p:oleObj spid="_x0000_s53295" name="Worksheet" r:id="rId4" imgW="8153471" imgH="3489944" progId="Excel.Sheet.12">
                  <p:embed/>
                </p:oleObj>
              </mc:Choice>
              <mc:Fallback>
                <p:oleObj name="Worksheet" r:id="rId4" imgW="8153471" imgH="3489944" progId="Excel.Sheet.12">
                  <p:embed/>
                  <p:pic>
                    <p:nvPicPr>
                      <p:cNvPr id="0" name=""/>
                      <p:cNvPicPr/>
                      <p:nvPr/>
                    </p:nvPicPr>
                    <p:blipFill>
                      <a:blip r:embed="rId5"/>
                      <a:stretch>
                        <a:fillRect/>
                      </a:stretch>
                    </p:blipFill>
                    <p:spPr>
                      <a:xfrm>
                        <a:off x="513494" y="1512778"/>
                        <a:ext cx="8153400" cy="3489325"/>
                      </a:xfrm>
                      <a:prstGeom prst="rect">
                        <a:avLst/>
                      </a:prstGeom>
                    </p:spPr>
                  </p:pic>
                </p:oleObj>
              </mc:Fallback>
            </mc:AlternateContent>
          </a:graphicData>
        </a:graphic>
      </p:graphicFrame>
      <p:sp>
        <p:nvSpPr>
          <p:cNvPr id="3" name="Rectangle 2"/>
          <p:cNvSpPr/>
          <p:nvPr/>
        </p:nvSpPr>
        <p:spPr>
          <a:xfrm>
            <a:off x="207884" y="5949280"/>
            <a:ext cx="8459010" cy="619272"/>
          </a:xfrm>
          <a:prstGeom prst="rect">
            <a:avLst/>
          </a:prstGeom>
        </p:spPr>
        <p:txBody>
          <a:bodyPr wrap="square">
            <a:spAutoFit/>
          </a:bodyPr>
          <a:lstStyle/>
          <a:p>
            <a:pPr marL="0" marR="0">
              <a:lnSpc>
                <a:spcPct val="107000"/>
              </a:lnSpc>
              <a:spcBef>
                <a:spcPts val="0"/>
              </a:spcBef>
              <a:spcAft>
                <a:spcPts val="800"/>
              </a:spcAft>
              <a:tabLst>
                <a:tab pos="1009650" algn="l"/>
              </a:tabLst>
            </a:pPr>
            <a:r>
              <a:rPr lang="en-US" sz="1600" b="1" dirty="0">
                <a:solidFill>
                  <a:srgbClr val="000000"/>
                </a:solidFill>
                <a:latin typeface="Book Antiqua" panose="02040602050305030304" pitchFamily="18" charset="0"/>
                <a:ea typeface="Book Antiqua" panose="02040602050305030304" pitchFamily="18" charset="0"/>
                <a:cs typeface="Book Antiqua" panose="02040602050305030304" pitchFamily="18" charset="0"/>
                <a:hlinkClick r:id="rId6"/>
              </a:rPr>
              <a:t>http://www.csun.edu/~</a:t>
            </a:r>
            <a:r>
              <a:rPr lang="en-US" sz="1600" b="1" dirty="0" smtClean="0">
                <a:solidFill>
                  <a:srgbClr val="000000"/>
                </a:solidFill>
                <a:latin typeface="Book Antiqua" panose="02040602050305030304" pitchFamily="18" charset="0"/>
                <a:ea typeface="Book Antiqua" panose="02040602050305030304" pitchFamily="18" charset="0"/>
                <a:cs typeface="Book Antiqua" panose="02040602050305030304" pitchFamily="18" charset="0"/>
                <a:hlinkClick r:id="rId6"/>
              </a:rPr>
              <a:t>aa2035/CourseBase/Games/Game1-Book-FlowTime42.xlsx#page1</a:t>
            </a:r>
            <a:r>
              <a:rPr lang="en-US" sz="1600" dirty="0" smtClean="0">
                <a:solidFill>
                  <a:srgbClr val="000000"/>
                </a:solidFill>
                <a:latin typeface="Calibri" panose="020F0502020204030204" pitchFamily="34" charset="0"/>
                <a:ea typeface="Book Antiqua" panose="02040602050305030304" pitchFamily="18" charset="0"/>
              </a:rPr>
              <a:t/>
            </a:r>
            <a:br>
              <a:rPr lang="en-US" sz="1600" dirty="0" smtClean="0">
                <a:solidFill>
                  <a:srgbClr val="000000"/>
                </a:solidFill>
                <a:latin typeface="Calibri" panose="020F0502020204030204" pitchFamily="34" charset="0"/>
                <a:ea typeface="Book Antiqua" panose="02040602050305030304" pitchFamily="18" charset="0"/>
              </a:rPr>
            </a:br>
            <a:endParaRPr lang="en-US" sz="1600" b="1" dirty="0" smtClean="0">
              <a:solidFill>
                <a:srgbClr val="000000"/>
              </a:solidFill>
              <a:latin typeface="Book Antiqua" panose="02040602050305030304" pitchFamily="18" charset="0"/>
              <a:ea typeface="Book Antiqua" panose="02040602050305030304" pitchFamily="18" charset="0"/>
              <a:cs typeface="Book Antiqua" panose="02040602050305030304" pitchFamily="18" charset="0"/>
            </a:endParaRPr>
          </a:p>
        </p:txBody>
      </p:sp>
    </p:spTree>
    <p:extLst>
      <p:ext uri="{BB962C8B-B14F-4D97-AF65-F5344CB8AC3E}">
        <p14:creationId xmlns:p14="http://schemas.microsoft.com/office/powerpoint/2010/main" val="151275318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5900" y="188913"/>
            <a:ext cx="8748588" cy="863600"/>
          </a:xfrm>
        </p:spPr>
        <p:txBody>
          <a:bodyPr/>
          <a:lstStyle/>
          <a:p>
            <a:pPr eaLnBrk="1" hangingPunct="1"/>
            <a:r>
              <a:rPr lang="en-US" sz="3200" dirty="0" smtClean="0"/>
              <a:t>Little’s Law - Finance</a:t>
            </a:r>
          </a:p>
        </p:txBody>
      </p:sp>
      <p:sp>
        <p:nvSpPr>
          <p:cNvPr id="5" name="Text Box 3"/>
          <p:cNvSpPr txBox="1">
            <a:spLocks noChangeArrowheads="1"/>
          </p:cNvSpPr>
          <p:nvPr/>
        </p:nvSpPr>
        <p:spPr bwMode="auto">
          <a:xfrm>
            <a:off x="215900" y="1232756"/>
            <a:ext cx="8928100" cy="5293757"/>
          </a:xfrm>
          <a:prstGeom prst="rect">
            <a:avLst/>
          </a:prstGeom>
          <a:noFill/>
          <a:ln w="9525">
            <a:noFill/>
            <a:miter lim="800000"/>
            <a:headEnd/>
            <a:tailEnd/>
          </a:ln>
        </p:spPr>
        <p:txBody>
          <a:bodyPr wrap="square">
            <a:spAutoFit/>
          </a:bodyPr>
          <a:lstStyle/>
          <a:p>
            <a:pPr marL="341313" indent="-341313" eaLnBrk="1" hangingPunct="1">
              <a:spcAft>
                <a:spcPts val="600"/>
              </a:spcAft>
            </a:pPr>
            <a:r>
              <a:rPr lang="en-US" sz="2400" dirty="0" smtClean="0">
                <a:latin typeface="Book Antiqua" pitchFamily="18" charset="0"/>
              </a:rPr>
              <a:t>Talking about Throughput and Inventory in terms of $$</a:t>
            </a:r>
          </a:p>
          <a:p>
            <a:pPr marL="341313" indent="-341313" eaLnBrk="1" hangingPunct="1">
              <a:spcAft>
                <a:spcPts val="600"/>
              </a:spcAft>
            </a:pPr>
            <a:r>
              <a:rPr lang="en-US" sz="2400" dirty="0" smtClean="0">
                <a:latin typeface="Book Antiqua" pitchFamily="18" charset="0"/>
              </a:rPr>
              <a:t>In this course we assume Units Sold = Units Produced </a:t>
            </a:r>
          </a:p>
          <a:p>
            <a:pPr marL="341313" indent="-341313">
              <a:spcAft>
                <a:spcPts val="600"/>
              </a:spcAft>
            </a:pPr>
            <a:r>
              <a:rPr lang="en-US" sz="2400" dirty="0">
                <a:latin typeface="Book Antiqua" pitchFamily="18" charset="0"/>
              </a:rPr>
              <a:t>Rev= Gross Sales</a:t>
            </a:r>
          </a:p>
          <a:p>
            <a:pPr marL="341313" indent="-341313">
              <a:spcAft>
                <a:spcPts val="600"/>
              </a:spcAft>
            </a:pPr>
            <a:r>
              <a:rPr lang="en-US" sz="2400" dirty="0" smtClean="0">
                <a:latin typeface="Book Antiqua" pitchFamily="18" charset="0"/>
              </a:rPr>
              <a:t>Throughput </a:t>
            </a:r>
            <a:r>
              <a:rPr lang="en-US" sz="2400" dirty="0">
                <a:latin typeface="Book Antiqua" pitchFamily="18" charset="0"/>
              </a:rPr>
              <a:t>is computed in terms of $$ Cost of Goods Sold not in terms of $$ Sales.</a:t>
            </a:r>
          </a:p>
          <a:p>
            <a:pPr marL="341313" indent="-341313">
              <a:spcAft>
                <a:spcPts val="600"/>
              </a:spcAft>
            </a:pPr>
            <a:r>
              <a:rPr lang="en-US" sz="2400" dirty="0">
                <a:latin typeface="Book Antiqua" pitchFamily="18" charset="0"/>
              </a:rPr>
              <a:t>R = Cost of Goods Sold (CGS)</a:t>
            </a:r>
          </a:p>
          <a:p>
            <a:pPr marL="341313" indent="-341313" eaLnBrk="1" hangingPunct="1">
              <a:spcAft>
                <a:spcPts val="600"/>
              </a:spcAft>
            </a:pPr>
            <a:r>
              <a:rPr lang="en-US" sz="2400" dirty="0" smtClean="0">
                <a:latin typeface="Book Antiqua" pitchFamily="18" charset="0"/>
              </a:rPr>
              <a:t>I = Cost of Average Inventory</a:t>
            </a:r>
          </a:p>
          <a:p>
            <a:pPr marL="341313" indent="-341313" eaLnBrk="1" hangingPunct="1">
              <a:spcAft>
                <a:spcPts val="600"/>
              </a:spcAft>
            </a:pPr>
            <a:r>
              <a:rPr lang="en-US" sz="2400" dirty="0" smtClean="0">
                <a:latin typeface="Book Antiqua" pitchFamily="18" charset="0"/>
              </a:rPr>
              <a:t>Gross Margin = (Rev-CGS)/Rev</a:t>
            </a:r>
          </a:p>
          <a:p>
            <a:pPr marL="341313" indent="-341313" eaLnBrk="1" hangingPunct="1">
              <a:spcAft>
                <a:spcPts val="600"/>
              </a:spcAft>
            </a:pPr>
            <a:r>
              <a:rPr lang="en-US" sz="2400" dirty="0" smtClean="0">
                <a:latin typeface="Book Antiqua" pitchFamily="18" charset="0"/>
              </a:rPr>
              <a:t>Inventory </a:t>
            </a:r>
            <a:r>
              <a:rPr lang="en-US" sz="2400" dirty="0">
                <a:latin typeface="Book Antiqua" pitchFamily="18" charset="0"/>
              </a:rPr>
              <a:t>T</a:t>
            </a:r>
            <a:r>
              <a:rPr lang="en-US" sz="2400" dirty="0" smtClean="0">
                <a:latin typeface="Book Antiqua" pitchFamily="18" charset="0"/>
              </a:rPr>
              <a:t>urn </a:t>
            </a:r>
            <a:r>
              <a:rPr lang="en-US" sz="2400" dirty="0">
                <a:latin typeface="Book Antiqua" pitchFamily="18" charset="0"/>
              </a:rPr>
              <a:t>= </a:t>
            </a:r>
            <a:r>
              <a:rPr lang="en-US" sz="2400" dirty="0" smtClean="0">
                <a:latin typeface="Book Antiqua" pitchFamily="18" charset="0"/>
              </a:rPr>
              <a:t>Production </a:t>
            </a:r>
            <a:r>
              <a:rPr lang="en-US" sz="2400" dirty="0">
                <a:latin typeface="Book Antiqua" pitchFamily="18" charset="0"/>
              </a:rPr>
              <a:t>divided by </a:t>
            </a:r>
            <a:r>
              <a:rPr lang="en-US" sz="2400" dirty="0" smtClean="0">
                <a:latin typeface="Book Antiqua" pitchFamily="18" charset="0"/>
              </a:rPr>
              <a:t>inventory.</a:t>
            </a:r>
          </a:p>
          <a:p>
            <a:pPr marL="341313" indent="-341313" eaLnBrk="1" hangingPunct="1">
              <a:spcAft>
                <a:spcPts val="600"/>
              </a:spcAft>
            </a:pPr>
            <a:r>
              <a:rPr lang="en-US" sz="2400" dirty="0">
                <a:latin typeface="Book Antiqua" pitchFamily="18" charset="0"/>
              </a:rPr>
              <a:t>Inventory </a:t>
            </a:r>
            <a:r>
              <a:rPr lang="en-US" sz="2400" dirty="0" smtClean="0">
                <a:latin typeface="Book Antiqua" pitchFamily="18" charset="0"/>
              </a:rPr>
              <a:t>Turn = R/I</a:t>
            </a:r>
          </a:p>
          <a:p>
            <a:pPr eaLnBrk="1" hangingPunct="1">
              <a:spcAft>
                <a:spcPts val="600"/>
              </a:spcAft>
              <a:defRPr/>
            </a:pPr>
            <a:r>
              <a:rPr lang="en-US" sz="2400" dirty="0" smtClean="0">
                <a:latin typeface="Book Antiqua" pitchFamily="18" charset="0"/>
              </a:rPr>
              <a:t>Since R in $ is measured as CGS</a:t>
            </a:r>
          </a:p>
          <a:p>
            <a:pPr>
              <a:spcAft>
                <a:spcPts val="600"/>
              </a:spcAft>
              <a:defRPr/>
            </a:pPr>
            <a:r>
              <a:rPr lang="en-US" sz="2400" dirty="0">
                <a:latin typeface="Book Antiqua" pitchFamily="18" charset="0"/>
              </a:rPr>
              <a:t>Inventory Turn = </a:t>
            </a:r>
            <a:r>
              <a:rPr lang="en-US" sz="2400" dirty="0" smtClean="0">
                <a:latin typeface="Book Antiqua" pitchFamily="18" charset="0"/>
              </a:rPr>
              <a:t>CGS/I</a:t>
            </a:r>
            <a:endParaRPr lang="en-US" sz="2400" dirty="0">
              <a:latin typeface="Book Antiqua" pitchFamily="18" charset="0"/>
            </a:endParaRPr>
          </a:p>
        </p:txBody>
      </p:sp>
    </p:spTree>
    <p:extLst>
      <p:ext uri="{BB962C8B-B14F-4D97-AF65-F5344CB8AC3E}">
        <p14:creationId xmlns:p14="http://schemas.microsoft.com/office/powerpoint/2010/main" val="2889977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dissolv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dissolv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dissolv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5900" y="188913"/>
            <a:ext cx="8748588" cy="863600"/>
          </a:xfrm>
        </p:spPr>
        <p:txBody>
          <a:bodyPr/>
          <a:lstStyle/>
          <a:p>
            <a:pPr eaLnBrk="1" hangingPunct="1"/>
            <a:r>
              <a:rPr lang="en-US" sz="3200" dirty="0" smtClean="0"/>
              <a:t>Little’s Law - Finance</a:t>
            </a:r>
          </a:p>
        </p:txBody>
      </p:sp>
      <p:sp>
        <p:nvSpPr>
          <p:cNvPr id="5" name="Text Box 3"/>
          <p:cNvSpPr txBox="1">
            <a:spLocks noChangeArrowheads="1"/>
          </p:cNvSpPr>
          <p:nvPr/>
        </p:nvSpPr>
        <p:spPr bwMode="auto">
          <a:xfrm>
            <a:off x="215900" y="1232756"/>
            <a:ext cx="8928100" cy="5663089"/>
          </a:xfrm>
          <a:prstGeom prst="rect">
            <a:avLst/>
          </a:prstGeom>
          <a:noFill/>
          <a:ln w="9525">
            <a:noFill/>
            <a:miter lim="800000"/>
            <a:headEnd/>
            <a:tailEnd/>
          </a:ln>
        </p:spPr>
        <p:txBody>
          <a:bodyPr wrap="square">
            <a:spAutoFit/>
          </a:bodyPr>
          <a:lstStyle/>
          <a:p>
            <a:pPr marL="341313" indent="-341313" eaLnBrk="1" hangingPunct="1">
              <a:spcAft>
                <a:spcPts val="600"/>
              </a:spcAft>
            </a:pPr>
            <a:r>
              <a:rPr lang="en-US" sz="2400" dirty="0" smtClean="0">
                <a:latin typeface="Book Antiqua" pitchFamily="18" charset="0"/>
              </a:rPr>
              <a:t>Total Sales is 20M per year. Gross Margin in 25%. Inventory turn is 7.5 times. Compute the average inventory.</a:t>
            </a:r>
          </a:p>
          <a:p>
            <a:pPr marL="341313" indent="-341313">
              <a:spcAft>
                <a:spcPts val="600"/>
              </a:spcAft>
            </a:pPr>
            <a:r>
              <a:rPr lang="en-US" sz="2400" dirty="0">
                <a:latin typeface="Book Antiqua" pitchFamily="18" charset="0"/>
              </a:rPr>
              <a:t>Gross Margin = (Rev-CGS)/</a:t>
            </a:r>
            <a:r>
              <a:rPr lang="en-US" sz="2400" dirty="0" smtClean="0">
                <a:latin typeface="Book Antiqua" pitchFamily="18" charset="0"/>
              </a:rPr>
              <a:t>Rev =1-CGS/Rev</a:t>
            </a:r>
            <a:endParaRPr lang="en-US" sz="2400" dirty="0" smtClean="0">
              <a:latin typeface="Book Antiqua" pitchFamily="18" charset="0"/>
            </a:endParaRPr>
          </a:p>
          <a:p>
            <a:pPr marL="341313" indent="-341313">
              <a:spcAft>
                <a:spcPts val="600"/>
              </a:spcAft>
            </a:pPr>
            <a:r>
              <a:rPr lang="en-US" sz="2400" dirty="0" smtClean="0">
                <a:latin typeface="Book Antiqua" pitchFamily="18" charset="0"/>
              </a:rPr>
              <a:t>0.25 </a:t>
            </a:r>
            <a:r>
              <a:rPr lang="en-US" sz="2400" dirty="0" smtClean="0">
                <a:latin typeface="Book Antiqua" pitchFamily="18" charset="0"/>
              </a:rPr>
              <a:t>=1-CGS</a:t>
            </a:r>
            <a:r>
              <a:rPr lang="en-US" sz="2400" dirty="0" smtClean="0">
                <a:latin typeface="Book Antiqua" pitchFamily="18" charset="0"/>
              </a:rPr>
              <a:t>)/</a:t>
            </a:r>
            <a:r>
              <a:rPr lang="en-US" sz="2400" dirty="0" smtClean="0">
                <a:latin typeface="Book Antiqua" pitchFamily="18" charset="0"/>
              </a:rPr>
              <a:t>20 </a:t>
            </a:r>
            <a:r>
              <a:rPr lang="en-US" sz="2400" dirty="0" smtClean="0">
                <a:latin typeface="Book Antiqua" pitchFamily="18" charset="0"/>
                <a:sym typeface="Wingdings" panose="05000000000000000000" pitchFamily="2" charset="2"/>
              </a:rPr>
              <a:t> CGS/20=0.75</a:t>
            </a:r>
            <a:endParaRPr lang="en-US" sz="2400" dirty="0" smtClean="0">
              <a:latin typeface="Book Antiqua" pitchFamily="18" charset="0"/>
            </a:endParaRPr>
          </a:p>
          <a:p>
            <a:pPr marL="341313" indent="-341313">
              <a:spcAft>
                <a:spcPts val="600"/>
              </a:spcAft>
            </a:pPr>
            <a:r>
              <a:rPr lang="en-US" sz="2400" dirty="0" smtClean="0">
                <a:latin typeface="Book Antiqua" pitchFamily="18" charset="0"/>
                <a:sym typeface="Wingdings" panose="05000000000000000000" pitchFamily="2" charset="2"/>
              </a:rPr>
              <a:t>-0.75=-CGS/20 </a:t>
            </a:r>
            <a:r>
              <a:rPr lang="en-US" sz="2400" dirty="0">
                <a:latin typeface="Book Antiqua" pitchFamily="18" charset="0"/>
                <a:sym typeface="Wingdings" panose="05000000000000000000" pitchFamily="2" charset="2"/>
              </a:rPr>
              <a:t>CGS= </a:t>
            </a:r>
            <a:r>
              <a:rPr lang="en-US" sz="2400" dirty="0" smtClean="0">
                <a:latin typeface="Book Antiqua" pitchFamily="18" charset="0"/>
                <a:sym typeface="Wingdings" panose="05000000000000000000" pitchFamily="2" charset="2"/>
              </a:rPr>
              <a:t>15 Million</a:t>
            </a:r>
            <a:endParaRPr lang="en-US" sz="2400" dirty="0">
              <a:latin typeface="Book Antiqua" pitchFamily="18" charset="0"/>
              <a:sym typeface="Wingdings" panose="05000000000000000000" pitchFamily="2" charset="2"/>
            </a:endParaRPr>
          </a:p>
          <a:p>
            <a:pPr marL="341313" indent="-341313">
              <a:spcAft>
                <a:spcPts val="600"/>
              </a:spcAft>
            </a:pPr>
            <a:r>
              <a:rPr lang="en-US" sz="2400" dirty="0" err="1" smtClean="0">
                <a:latin typeface="Book Antiqua" pitchFamily="18" charset="0"/>
                <a:sym typeface="Wingdings" panose="05000000000000000000" pitchFamily="2" charset="2"/>
              </a:rPr>
              <a:t>InvTurns</a:t>
            </a:r>
            <a:r>
              <a:rPr lang="en-US" sz="2400" dirty="0" smtClean="0">
                <a:latin typeface="Book Antiqua" pitchFamily="18" charset="0"/>
                <a:sym typeface="Wingdings" panose="05000000000000000000" pitchFamily="2" charset="2"/>
              </a:rPr>
              <a:t> = CGS/I </a:t>
            </a:r>
          </a:p>
          <a:p>
            <a:pPr marL="341313" indent="-341313">
              <a:spcAft>
                <a:spcPts val="600"/>
              </a:spcAft>
            </a:pPr>
            <a:r>
              <a:rPr lang="en-US" sz="2400" dirty="0" smtClean="0">
                <a:latin typeface="Book Antiqua" pitchFamily="18" charset="0"/>
                <a:sym typeface="Wingdings" panose="05000000000000000000" pitchFamily="2" charset="2"/>
              </a:rPr>
              <a:t>7.5=15/I </a:t>
            </a:r>
            <a:r>
              <a:rPr lang="en-US" sz="2400" dirty="0" smtClean="0">
                <a:latin typeface="Book Antiqua" pitchFamily="18" charset="0"/>
                <a:sym typeface="Wingdings" panose="05000000000000000000" pitchFamily="2" charset="2"/>
              </a:rPr>
              <a:t> 7.5I=15</a:t>
            </a:r>
          </a:p>
          <a:p>
            <a:pPr marL="341313" indent="-341313">
              <a:spcAft>
                <a:spcPts val="600"/>
              </a:spcAft>
            </a:pPr>
            <a:r>
              <a:rPr lang="en-US" sz="2400" dirty="0" smtClean="0">
                <a:latin typeface="Book Antiqua" pitchFamily="18" charset="0"/>
                <a:sym typeface="Wingdings" panose="05000000000000000000" pitchFamily="2" charset="2"/>
              </a:rPr>
              <a:t>I = 15/7.5=2 Millions</a:t>
            </a:r>
          </a:p>
          <a:p>
            <a:pPr marL="341313" indent="-341313">
              <a:spcAft>
                <a:spcPts val="600"/>
              </a:spcAft>
            </a:pPr>
            <a:r>
              <a:rPr lang="en-US" sz="2400" dirty="0" smtClean="0">
                <a:latin typeface="Book Antiqua" pitchFamily="18" charset="0"/>
                <a:sym typeface="Wingdings" panose="05000000000000000000" pitchFamily="2" charset="2"/>
              </a:rPr>
              <a:t>For how long a unit of inventory stays in this system. Assume a month is 30 days. </a:t>
            </a:r>
          </a:p>
          <a:p>
            <a:pPr marL="341313" indent="-341313">
              <a:spcAft>
                <a:spcPts val="600"/>
              </a:spcAft>
            </a:pPr>
            <a:r>
              <a:rPr lang="en-US" sz="2400" dirty="0" smtClean="0">
                <a:latin typeface="Book Antiqua" pitchFamily="18" charset="0"/>
                <a:sym typeface="Wingdings" panose="05000000000000000000" pitchFamily="2" charset="2"/>
              </a:rPr>
              <a:t>Using </a:t>
            </a:r>
            <a:r>
              <a:rPr lang="en-US" sz="2400" dirty="0" err="1" smtClean="0">
                <a:latin typeface="Book Antiqua" pitchFamily="18" charset="0"/>
                <a:sym typeface="Wingdings" panose="05000000000000000000" pitchFamily="2" charset="2"/>
              </a:rPr>
              <a:t>InvTurns</a:t>
            </a:r>
            <a:endParaRPr lang="en-US" sz="2400" dirty="0" smtClean="0">
              <a:latin typeface="Book Antiqua" pitchFamily="18" charset="0"/>
              <a:sym typeface="Wingdings" panose="05000000000000000000" pitchFamily="2" charset="2"/>
            </a:endParaRPr>
          </a:p>
          <a:p>
            <a:pPr marL="341313" indent="-341313">
              <a:spcAft>
                <a:spcPts val="600"/>
              </a:spcAft>
            </a:pPr>
            <a:r>
              <a:rPr lang="en-US" sz="2400" dirty="0" err="1" smtClean="0">
                <a:latin typeface="Book Antiqua" pitchFamily="18" charset="0"/>
                <a:sym typeface="Wingdings" panose="05000000000000000000" pitchFamily="2" charset="2"/>
              </a:rPr>
              <a:t>InvTurns</a:t>
            </a:r>
            <a:r>
              <a:rPr lang="en-US" sz="2400" dirty="0" smtClean="0">
                <a:latin typeface="Book Antiqua" pitchFamily="18" charset="0"/>
                <a:sym typeface="Wingdings" panose="05000000000000000000" pitchFamily="2" charset="2"/>
              </a:rPr>
              <a:t> = R/I </a:t>
            </a:r>
            <a:r>
              <a:rPr lang="en-US" sz="2400" dirty="0" smtClean="0">
                <a:latin typeface="Book Antiqua" pitchFamily="18" charset="0"/>
                <a:sym typeface="Wingdings" panose="05000000000000000000" pitchFamily="2" charset="2"/>
              </a:rPr>
              <a:t> T= I/R</a:t>
            </a:r>
          </a:p>
          <a:p>
            <a:pPr marL="341313" indent="-341313">
              <a:spcAft>
                <a:spcPts val="600"/>
              </a:spcAft>
            </a:pPr>
            <a:r>
              <a:rPr lang="en-US" sz="2400" dirty="0" smtClean="0">
                <a:latin typeface="Book Antiqua" pitchFamily="18" charset="0"/>
                <a:sym typeface="Wingdings" panose="05000000000000000000" pitchFamily="2" charset="2"/>
              </a:rPr>
              <a:t>T = 1/</a:t>
            </a:r>
            <a:r>
              <a:rPr lang="en-US" sz="2400" dirty="0" err="1" smtClean="0">
                <a:latin typeface="Book Antiqua" pitchFamily="18" charset="0"/>
                <a:sym typeface="Wingdings" panose="05000000000000000000" pitchFamily="2" charset="2"/>
              </a:rPr>
              <a:t>InvTurns</a:t>
            </a:r>
            <a:endParaRPr lang="en-US" sz="2400" dirty="0" smtClean="0">
              <a:latin typeface="Book Antiqua" pitchFamily="18" charset="0"/>
              <a:sym typeface="Wingdings" panose="05000000000000000000" pitchFamily="2" charset="2"/>
            </a:endParaRPr>
          </a:p>
        </p:txBody>
      </p:sp>
    </p:spTree>
    <p:extLst>
      <p:ext uri="{BB962C8B-B14F-4D97-AF65-F5344CB8AC3E}">
        <p14:creationId xmlns:p14="http://schemas.microsoft.com/office/powerpoint/2010/main" val="367264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dissolv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dissolv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dissolv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 . The Coffee Shop</a:t>
            </a:r>
            <a:endParaRPr lang="en-US" dirty="0"/>
          </a:p>
        </p:txBody>
      </p:sp>
      <p:sp>
        <p:nvSpPr>
          <p:cNvPr id="3" name="Content Placeholder 2"/>
          <p:cNvSpPr>
            <a:spLocks noGrp="1"/>
          </p:cNvSpPr>
          <p:nvPr>
            <p:ph idx="1"/>
          </p:nvPr>
        </p:nvSpPr>
        <p:spPr>
          <a:xfrm>
            <a:off x="251520" y="1289669"/>
            <a:ext cx="8892480" cy="5553236"/>
          </a:xfrm>
        </p:spPr>
        <p:txBody>
          <a:bodyPr/>
          <a:lstStyle/>
          <a:p>
            <a:pPr>
              <a:spcBef>
                <a:spcPts val="0"/>
              </a:spcBef>
              <a:spcAft>
                <a:spcPts val="600"/>
              </a:spcAft>
            </a:pPr>
            <a:r>
              <a:rPr lang="en-US" sz="2400" b="1" dirty="0" smtClean="0"/>
              <a:t>a) What is the </a:t>
            </a:r>
            <a:r>
              <a:rPr lang="en-US" sz="2400" b="1" dirty="0" smtClean="0">
                <a:solidFill>
                  <a:srgbClr val="C00000"/>
                </a:solidFill>
              </a:rPr>
              <a:t>throughput (R)</a:t>
            </a:r>
            <a:r>
              <a:rPr lang="en-US" sz="2400" b="1" dirty="0" smtClean="0"/>
              <a:t> of the coffee shop?</a:t>
            </a:r>
            <a:endParaRPr lang="en-US" sz="2400" dirty="0" smtClean="0"/>
          </a:p>
          <a:p>
            <a:pPr>
              <a:spcBef>
                <a:spcPts val="0"/>
              </a:spcBef>
              <a:spcAft>
                <a:spcPts val="600"/>
              </a:spcAft>
            </a:pPr>
            <a:r>
              <a:rPr lang="en-US" sz="2400" dirty="0" smtClean="0"/>
              <a:t>Every minute, 1 customer enters and 1 customer leaves. </a:t>
            </a:r>
          </a:p>
          <a:p>
            <a:pPr>
              <a:spcBef>
                <a:spcPts val="0"/>
              </a:spcBef>
              <a:spcAft>
                <a:spcPts val="600"/>
              </a:spcAft>
            </a:pPr>
            <a:r>
              <a:rPr lang="en-US" sz="2400" dirty="0" smtClean="0"/>
              <a:t>R= 1 per minute.</a:t>
            </a:r>
          </a:p>
          <a:p>
            <a:pPr>
              <a:spcBef>
                <a:spcPts val="0"/>
              </a:spcBef>
              <a:spcAft>
                <a:spcPts val="600"/>
              </a:spcAft>
            </a:pPr>
            <a:r>
              <a:rPr lang="en-US" sz="2400" b="1" dirty="0" smtClean="0"/>
              <a:t>Throughput </a:t>
            </a:r>
            <a:r>
              <a:rPr lang="en-US" sz="2400" dirty="0" smtClean="0"/>
              <a:t> </a:t>
            </a:r>
            <a:r>
              <a:rPr lang="en-US" sz="2400" dirty="0"/>
              <a:t>is the average flow rate in a stable system </a:t>
            </a:r>
            <a:r>
              <a:rPr lang="en-US" sz="2400" dirty="0" smtClean="0"/>
              <a:t>(where </a:t>
            </a:r>
            <a:r>
              <a:rPr lang="en-US" sz="2400" dirty="0"/>
              <a:t>the average input is equal to average output over an extended </a:t>
            </a:r>
            <a:r>
              <a:rPr lang="en-US" sz="2400" dirty="0" smtClean="0"/>
              <a:t>period). </a:t>
            </a:r>
            <a:r>
              <a:rPr lang="en-US" sz="2400" b="1" dirty="0">
                <a:solidFill>
                  <a:srgbClr val="C00000"/>
                </a:solidFill>
              </a:rPr>
              <a:t>Throughput is expressed as a number with a time unit attached to it (e.g. per minute, per hour, per day, per month, etc.).</a:t>
            </a:r>
          </a:p>
          <a:p>
            <a:pPr>
              <a:spcBef>
                <a:spcPts val="0"/>
              </a:spcBef>
              <a:spcAft>
                <a:spcPts val="600"/>
              </a:spcAft>
            </a:pPr>
            <a:r>
              <a:rPr lang="en-US" sz="2400" b="1" dirty="0" smtClean="0"/>
              <a:t>Inventory </a:t>
            </a:r>
            <a:r>
              <a:rPr lang="en-US" sz="2400" b="1" dirty="0"/>
              <a:t>(I)</a:t>
            </a:r>
            <a:r>
              <a:rPr lang="en-US" sz="2400" dirty="0"/>
              <a:t> is the number of flow units in the system (e.g. customers in a coffee shop, </a:t>
            </a:r>
            <a:r>
              <a:rPr lang="en-US" sz="2400" dirty="0" smtClean="0"/>
              <a:t>headcount of students </a:t>
            </a:r>
            <a:r>
              <a:rPr lang="en-US" sz="2400" dirty="0"/>
              <a:t>at CSUN, cars </a:t>
            </a:r>
            <a:r>
              <a:rPr lang="en-US" sz="2400" dirty="0" smtClean="0"/>
              <a:t>in a dealership, </a:t>
            </a:r>
            <a:r>
              <a:rPr lang="en-US" sz="2400" dirty="0"/>
              <a:t>etc.). </a:t>
            </a:r>
            <a:r>
              <a:rPr lang="en-US" sz="2400" b="1" dirty="0" smtClean="0">
                <a:solidFill>
                  <a:srgbClr val="C00000"/>
                </a:solidFill>
              </a:rPr>
              <a:t>Inventory </a:t>
            </a:r>
            <a:r>
              <a:rPr lang="en-US" sz="2400" b="1" dirty="0">
                <a:solidFill>
                  <a:srgbClr val="C00000"/>
                </a:solidFill>
              </a:rPr>
              <a:t>is </a:t>
            </a:r>
            <a:r>
              <a:rPr lang="en-US" sz="2400" b="1" dirty="0" smtClean="0">
                <a:solidFill>
                  <a:srgbClr val="C00000"/>
                </a:solidFill>
              </a:rPr>
              <a:t>a </a:t>
            </a:r>
            <a:r>
              <a:rPr lang="en-US" sz="2400" b="1" dirty="0">
                <a:solidFill>
                  <a:srgbClr val="C00000"/>
                </a:solidFill>
              </a:rPr>
              <a:t>number with </a:t>
            </a:r>
            <a:r>
              <a:rPr lang="en-US" sz="2400" b="1" dirty="0" smtClean="0">
                <a:solidFill>
                  <a:srgbClr val="C00000"/>
                </a:solidFill>
              </a:rPr>
              <a:t>no </a:t>
            </a:r>
            <a:r>
              <a:rPr lang="en-US" sz="2400" b="1" dirty="0">
                <a:solidFill>
                  <a:srgbClr val="C00000"/>
                </a:solidFill>
              </a:rPr>
              <a:t>time unit attached to </a:t>
            </a:r>
            <a:r>
              <a:rPr lang="en-US" sz="2400" b="1" dirty="0" smtClean="0">
                <a:solidFill>
                  <a:srgbClr val="C00000"/>
                </a:solidFill>
              </a:rPr>
              <a:t>it.</a:t>
            </a:r>
            <a:endParaRPr lang="en-US" sz="2400" b="1" dirty="0">
              <a:solidFill>
                <a:srgbClr val="C00000"/>
              </a:solidFill>
            </a:endParaRPr>
          </a:p>
          <a:p>
            <a:pPr>
              <a:spcBef>
                <a:spcPts val="0"/>
              </a:spcBef>
              <a:spcAft>
                <a:spcPts val="600"/>
              </a:spcAft>
            </a:pPr>
            <a:endParaRPr lang="en-US" sz="2400" dirty="0"/>
          </a:p>
          <a:p>
            <a:endParaRPr lang="en-US" dirty="0" smtClean="0"/>
          </a:p>
        </p:txBody>
      </p:sp>
    </p:spTree>
    <p:extLst>
      <p:ext uri="{BB962C8B-B14F-4D97-AF65-F5344CB8AC3E}">
        <p14:creationId xmlns:p14="http://schemas.microsoft.com/office/powerpoint/2010/main" val="5936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5900" y="188913"/>
            <a:ext cx="8748588" cy="863600"/>
          </a:xfrm>
        </p:spPr>
        <p:txBody>
          <a:bodyPr/>
          <a:lstStyle/>
          <a:p>
            <a:pPr eaLnBrk="1" hangingPunct="1"/>
            <a:r>
              <a:rPr lang="en-US" sz="3200" dirty="0" smtClean="0"/>
              <a:t>Little’s Law - Finance</a:t>
            </a:r>
          </a:p>
        </p:txBody>
      </p:sp>
      <p:sp>
        <p:nvSpPr>
          <p:cNvPr id="5" name="Text Box 3"/>
          <p:cNvSpPr txBox="1">
            <a:spLocks noChangeArrowheads="1"/>
          </p:cNvSpPr>
          <p:nvPr/>
        </p:nvSpPr>
        <p:spPr bwMode="auto">
          <a:xfrm>
            <a:off x="215900" y="1268760"/>
            <a:ext cx="8928100" cy="5816977"/>
          </a:xfrm>
          <a:prstGeom prst="rect">
            <a:avLst/>
          </a:prstGeom>
          <a:noFill/>
          <a:ln w="9525">
            <a:noFill/>
            <a:miter lim="800000"/>
            <a:headEnd/>
            <a:tailEnd/>
          </a:ln>
        </p:spPr>
        <p:txBody>
          <a:bodyPr wrap="square">
            <a:spAutoFit/>
          </a:bodyPr>
          <a:lstStyle/>
          <a:p>
            <a:pPr marL="341313" indent="-341313">
              <a:spcAft>
                <a:spcPts val="600"/>
              </a:spcAft>
            </a:pPr>
            <a:r>
              <a:rPr lang="en-US" sz="2400" dirty="0" smtClean="0">
                <a:latin typeface="Book Antiqua" pitchFamily="18" charset="0"/>
                <a:sym typeface="Wingdings" panose="05000000000000000000" pitchFamily="2" charset="2"/>
              </a:rPr>
              <a:t>Therefore one unit of inventory stays for </a:t>
            </a:r>
            <a:r>
              <a:rPr lang="en-US" sz="2400" dirty="0">
                <a:latin typeface="Book Antiqua" pitchFamily="18" charset="0"/>
                <a:sym typeface="Wingdings" panose="05000000000000000000" pitchFamily="2" charset="2"/>
              </a:rPr>
              <a:t>1</a:t>
            </a:r>
            <a:r>
              <a:rPr lang="en-US" sz="2400" dirty="0" smtClean="0">
                <a:latin typeface="Book Antiqua" pitchFamily="18" charset="0"/>
                <a:sym typeface="Wingdings" panose="05000000000000000000" pitchFamily="2" charset="2"/>
              </a:rPr>
              <a:t>/7.5 = Year</a:t>
            </a:r>
          </a:p>
          <a:p>
            <a:pPr marL="341313" indent="-341313">
              <a:spcAft>
                <a:spcPts val="600"/>
              </a:spcAft>
            </a:pPr>
            <a:r>
              <a:rPr lang="en-US" sz="2400" dirty="0">
                <a:latin typeface="Book Antiqua" pitchFamily="18" charset="0"/>
                <a:sym typeface="Wingdings" panose="05000000000000000000" pitchFamily="2" charset="2"/>
              </a:rPr>
              <a:t>I</a:t>
            </a:r>
            <a:r>
              <a:rPr lang="en-US" sz="2400" dirty="0" smtClean="0">
                <a:latin typeface="Book Antiqua" pitchFamily="18" charset="0"/>
                <a:sym typeface="Wingdings" panose="05000000000000000000" pitchFamily="2" charset="2"/>
              </a:rPr>
              <a:t>nventory </a:t>
            </a:r>
            <a:r>
              <a:rPr lang="en-US" sz="2400" dirty="0">
                <a:latin typeface="Book Antiqua" pitchFamily="18" charset="0"/>
                <a:sym typeface="Wingdings" panose="05000000000000000000" pitchFamily="2" charset="2"/>
              </a:rPr>
              <a:t>stays for </a:t>
            </a:r>
            <a:r>
              <a:rPr lang="en-US" sz="2400" dirty="0" smtClean="0">
                <a:latin typeface="Book Antiqua" pitchFamily="18" charset="0"/>
                <a:sym typeface="Wingdings" panose="05000000000000000000" pitchFamily="2" charset="2"/>
              </a:rPr>
              <a:t>12(1/7.5) Months</a:t>
            </a:r>
          </a:p>
          <a:p>
            <a:pPr marL="341313" indent="-341313">
              <a:spcAft>
                <a:spcPts val="600"/>
              </a:spcAft>
            </a:pPr>
            <a:r>
              <a:rPr lang="en-US" sz="2400" dirty="0">
                <a:latin typeface="Book Antiqua" pitchFamily="18" charset="0"/>
                <a:sym typeface="Wingdings" panose="05000000000000000000" pitchFamily="2" charset="2"/>
              </a:rPr>
              <a:t>Inventory stays for </a:t>
            </a:r>
            <a:r>
              <a:rPr lang="en-US" sz="2400" dirty="0" smtClean="0">
                <a:latin typeface="Book Antiqua" pitchFamily="18" charset="0"/>
                <a:sym typeface="Wingdings" panose="05000000000000000000" pitchFamily="2" charset="2"/>
              </a:rPr>
              <a:t>1.6 </a:t>
            </a:r>
            <a:r>
              <a:rPr lang="en-US" sz="2400" dirty="0">
                <a:latin typeface="Book Antiqua" pitchFamily="18" charset="0"/>
                <a:sym typeface="Wingdings" panose="05000000000000000000" pitchFamily="2" charset="2"/>
              </a:rPr>
              <a:t>Months</a:t>
            </a:r>
          </a:p>
          <a:p>
            <a:pPr marL="341313" indent="-341313">
              <a:spcAft>
                <a:spcPts val="600"/>
              </a:spcAft>
            </a:pPr>
            <a:r>
              <a:rPr lang="en-US" sz="2400" dirty="0" smtClean="0">
                <a:latin typeface="Book Antiqua" pitchFamily="18" charset="0"/>
                <a:sym typeface="Wingdings" panose="05000000000000000000" pitchFamily="2" charset="2"/>
              </a:rPr>
              <a:t>Using </a:t>
            </a:r>
            <a:r>
              <a:rPr lang="en-US" sz="2400" dirty="0" smtClean="0">
                <a:latin typeface="Book Antiqua" pitchFamily="18" charset="0"/>
                <a:sym typeface="Wingdings" panose="05000000000000000000" pitchFamily="2" charset="2"/>
              </a:rPr>
              <a:t>the Little’s Law  RT=I  T=I/R</a:t>
            </a:r>
          </a:p>
          <a:p>
            <a:pPr marL="341313" indent="-341313">
              <a:spcAft>
                <a:spcPts val="600"/>
              </a:spcAft>
            </a:pPr>
            <a:r>
              <a:rPr lang="en-US" sz="2400" dirty="0" smtClean="0">
                <a:latin typeface="Book Antiqua" pitchFamily="18" charset="0"/>
                <a:sym typeface="Wingdings" panose="05000000000000000000" pitchFamily="2" charset="2"/>
              </a:rPr>
              <a:t>T=I/CGS</a:t>
            </a:r>
          </a:p>
          <a:p>
            <a:pPr marL="341313" indent="-341313">
              <a:spcAft>
                <a:spcPts val="600"/>
              </a:spcAft>
            </a:pPr>
            <a:r>
              <a:rPr lang="en-US" sz="2400" dirty="0" smtClean="0">
                <a:latin typeface="Book Antiqua" pitchFamily="18" charset="0"/>
                <a:sym typeface="Wingdings" panose="05000000000000000000" pitchFamily="2" charset="2"/>
              </a:rPr>
              <a:t>T= 2/15 = 0.1333333 what?</a:t>
            </a:r>
          </a:p>
          <a:p>
            <a:pPr marL="341313" indent="-341313">
              <a:spcAft>
                <a:spcPts val="600"/>
              </a:spcAft>
            </a:pPr>
            <a:r>
              <a:rPr lang="en-US" sz="2400" dirty="0" smtClean="0">
                <a:latin typeface="Book Antiqua" pitchFamily="18" charset="0"/>
                <a:sym typeface="Wingdings" panose="05000000000000000000" pitchFamily="2" charset="2"/>
              </a:rPr>
              <a:t>0.1333333 year because R is in terms of year. </a:t>
            </a:r>
          </a:p>
          <a:p>
            <a:pPr marL="341313" indent="-341313">
              <a:spcAft>
                <a:spcPts val="600"/>
              </a:spcAft>
            </a:pPr>
            <a:r>
              <a:rPr lang="en-US" sz="2400" dirty="0" smtClean="0">
                <a:latin typeface="Book Antiqua" pitchFamily="18" charset="0"/>
                <a:sym typeface="Wingdings" panose="05000000000000000000" pitchFamily="2" charset="2"/>
              </a:rPr>
              <a:t>T</a:t>
            </a:r>
            <a:r>
              <a:rPr lang="en-US" sz="2400" dirty="0">
                <a:latin typeface="Book Antiqua" pitchFamily="18" charset="0"/>
                <a:sym typeface="Wingdings" panose="05000000000000000000" pitchFamily="2" charset="2"/>
              </a:rPr>
              <a:t>= 0.1333333(12</a:t>
            </a:r>
            <a:r>
              <a:rPr lang="en-US" sz="2400" dirty="0" smtClean="0">
                <a:latin typeface="Book Antiqua" pitchFamily="18" charset="0"/>
                <a:sym typeface="Wingdings" panose="05000000000000000000" pitchFamily="2" charset="2"/>
              </a:rPr>
              <a:t>) = </a:t>
            </a:r>
            <a:r>
              <a:rPr lang="en-US" sz="2400" b="1" dirty="0" smtClean="0">
                <a:solidFill>
                  <a:srgbClr val="C00000"/>
                </a:solidFill>
                <a:latin typeface="Book Antiqua" pitchFamily="18" charset="0"/>
                <a:sym typeface="Wingdings" panose="05000000000000000000" pitchFamily="2" charset="2"/>
              </a:rPr>
              <a:t>1.6 mounts </a:t>
            </a:r>
            <a:r>
              <a:rPr lang="en-US" sz="2400" dirty="0" smtClean="0">
                <a:latin typeface="Book Antiqua" pitchFamily="18" charset="0"/>
                <a:sym typeface="Wingdings" panose="05000000000000000000" pitchFamily="2" charset="2"/>
              </a:rPr>
              <a:t>or 48 days</a:t>
            </a:r>
          </a:p>
          <a:p>
            <a:pPr marL="341313" indent="-341313" eaLnBrk="1" hangingPunct="1">
              <a:spcAft>
                <a:spcPts val="600"/>
              </a:spcAft>
            </a:pPr>
            <a:r>
              <a:rPr lang="en-US" sz="2400" dirty="0" smtClean="0">
                <a:latin typeface="Book Antiqua" pitchFamily="18" charset="0"/>
              </a:rPr>
              <a:t>Suppose </a:t>
            </a:r>
            <a:r>
              <a:rPr lang="en-US" sz="2400" dirty="0">
                <a:latin typeface="Book Antiqua" pitchFamily="18" charset="0"/>
              </a:rPr>
              <a:t>each product costs $100.</a:t>
            </a:r>
          </a:p>
          <a:p>
            <a:pPr marL="341313" indent="-341313" eaLnBrk="1" hangingPunct="1">
              <a:spcAft>
                <a:spcPts val="600"/>
              </a:spcAft>
            </a:pPr>
            <a:r>
              <a:rPr lang="en-US" sz="2400" dirty="0">
                <a:latin typeface="Book Antiqua" pitchFamily="18" charset="0"/>
              </a:rPr>
              <a:t>How many products have we produced?</a:t>
            </a:r>
          </a:p>
          <a:p>
            <a:pPr marL="341313" indent="-341313" eaLnBrk="1" hangingPunct="1">
              <a:spcAft>
                <a:spcPts val="600"/>
              </a:spcAft>
            </a:pPr>
            <a:r>
              <a:rPr lang="en-US" sz="2400" dirty="0">
                <a:latin typeface="Book Antiqua" pitchFamily="18" charset="0"/>
              </a:rPr>
              <a:t>Throughput in units = 120000000/100= 120000 </a:t>
            </a:r>
            <a:r>
              <a:rPr lang="en-US" sz="2400" dirty="0" smtClean="0">
                <a:latin typeface="Book Antiqua" pitchFamily="18" charset="0"/>
              </a:rPr>
              <a:t>units</a:t>
            </a:r>
          </a:p>
          <a:p>
            <a:pPr marL="341313" indent="-341313">
              <a:spcAft>
                <a:spcPts val="600"/>
              </a:spcAft>
            </a:pPr>
            <a:r>
              <a:rPr lang="en-US" sz="2400" dirty="0">
                <a:latin typeface="Book Antiqua" pitchFamily="18" charset="0"/>
                <a:sym typeface="Wingdings" panose="05000000000000000000" pitchFamily="2" charset="2"/>
              </a:rPr>
              <a:t>Flow time may also be referred to as days of supply. </a:t>
            </a:r>
            <a:endParaRPr lang="en-US" sz="2400" dirty="0">
              <a:latin typeface="Book Antiqua" pitchFamily="18" charset="0"/>
            </a:endParaRPr>
          </a:p>
          <a:p>
            <a:pPr marL="341313" indent="-341313" eaLnBrk="1" hangingPunct="1">
              <a:spcAft>
                <a:spcPts val="600"/>
              </a:spcAft>
            </a:pPr>
            <a:endParaRPr lang="en-US" sz="2400" dirty="0">
              <a:latin typeface="Book Antiqua" pitchFamily="18" charset="0"/>
            </a:endParaRPr>
          </a:p>
        </p:txBody>
      </p:sp>
    </p:spTree>
    <p:extLst>
      <p:ext uri="{BB962C8B-B14F-4D97-AF65-F5344CB8AC3E}">
        <p14:creationId xmlns:p14="http://schemas.microsoft.com/office/powerpoint/2010/main" val="3188331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5900" y="188913"/>
            <a:ext cx="8748588" cy="863600"/>
          </a:xfrm>
        </p:spPr>
        <p:txBody>
          <a:bodyPr/>
          <a:lstStyle/>
          <a:p>
            <a:pPr eaLnBrk="1" hangingPunct="1"/>
            <a:r>
              <a:rPr lang="en-US" sz="3200" dirty="0" smtClean="0"/>
              <a:t>Little’s Law - Finance</a:t>
            </a:r>
          </a:p>
        </p:txBody>
      </p:sp>
      <p:sp>
        <p:nvSpPr>
          <p:cNvPr id="5" name="Text Box 3"/>
          <p:cNvSpPr txBox="1">
            <a:spLocks noChangeArrowheads="1"/>
          </p:cNvSpPr>
          <p:nvPr/>
        </p:nvSpPr>
        <p:spPr bwMode="auto">
          <a:xfrm>
            <a:off x="143508" y="1221176"/>
            <a:ext cx="9108628" cy="5663089"/>
          </a:xfrm>
          <a:prstGeom prst="rect">
            <a:avLst/>
          </a:prstGeom>
          <a:noFill/>
          <a:ln w="9525">
            <a:noFill/>
            <a:miter lim="800000"/>
            <a:headEnd/>
            <a:tailEnd/>
          </a:ln>
        </p:spPr>
        <p:txBody>
          <a:bodyPr wrap="square">
            <a:spAutoFit/>
          </a:bodyPr>
          <a:lstStyle/>
          <a:p>
            <a:pPr marL="341313" indent="-341313">
              <a:spcAft>
                <a:spcPts val="600"/>
              </a:spcAft>
            </a:pPr>
            <a:r>
              <a:rPr lang="en-US" sz="2400" dirty="0" smtClean="0">
                <a:latin typeface="Book Antiqua" pitchFamily="18" charset="0"/>
              </a:rPr>
              <a:t>Gross </a:t>
            </a:r>
            <a:r>
              <a:rPr lang="en-US" sz="2400" dirty="0">
                <a:latin typeface="Book Antiqua" pitchFamily="18" charset="0"/>
              </a:rPr>
              <a:t>Margin = (Rev-CGS)/</a:t>
            </a:r>
            <a:r>
              <a:rPr lang="en-US" sz="2400" dirty="0" smtClean="0">
                <a:latin typeface="Book Antiqua" pitchFamily="18" charset="0"/>
              </a:rPr>
              <a:t>Rev</a:t>
            </a:r>
          </a:p>
          <a:p>
            <a:pPr marL="341313" indent="-341313">
              <a:spcAft>
                <a:spcPts val="600"/>
              </a:spcAft>
            </a:pPr>
            <a:r>
              <a:rPr lang="en-US" sz="2400" dirty="0" smtClean="0">
                <a:latin typeface="Book Antiqua" pitchFamily="18" charset="0"/>
              </a:rPr>
              <a:t>Suppose inventory carrying cost of a unit of product per year is </a:t>
            </a:r>
            <a:r>
              <a:rPr lang="en-US" sz="2400" dirty="0" smtClean="0">
                <a:latin typeface="Book Antiqua" pitchFamily="18" charset="0"/>
                <a:sym typeface="Wingdings" panose="05000000000000000000" pitchFamily="2" charset="2"/>
              </a:rPr>
              <a:t>20% </a:t>
            </a:r>
            <a:r>
              <a:rPr lang="en-US" sz="2400" dirty="0">
                <a:latin typeface="Book Antiqua" pitchFamily="18" charset="0"/>
                <a:sym typeface="Wingdings" panose="05000000000000000000" pitchFamily="2" charset="2"/>
              </a:rPr>
              <a:t>of </a:t>
            </a:r>
            <a:r>
              <a:rPr lang="en-US" sz="2400" dirty="0" smtClean="0">
                <a:latin typeface="Book Antiqua" pitchFamily="18" charset="0"/>
                <a:sym typeface="Wingdings" panose="05000000000000000000" pitchFamily="2" charset="2"/>
              </a:rPr>
              <a:t>its cost. That means if we keep one unit product for one full year it has a cost of H= 0.20(100) = $20.</a:t>
            </a:r>
          </a:p>
          <a:p>
            <a:pPr marL="341313" indent="-341313">
              <a:spcAft>
                <a:spcPts val="600"/>
              </a:spcAft>
            </a:pPr>
            <a:r>
              <a:rPr lang="en-US" sz="2400" dirty="0" smtClean="0">
                <a:latin typeface="Book Antiqua" pitchFamily="18" charset="0"/>
                <a:sym typeface="Wingdings" panose="05000000000000000000" pitchFamily="2" charset="2"/>
              </a:rPr>
              <a:t>Compute total inventory carrying cost per year. </a:t>
            </a:r>
          </a:p>
          <a:p>
            <a:pPr marL="341313" indent="-341313">
              <a:spcAft>
                <a:spcPts val="600"/>
              </a:spcAft>
            </a:pPr>
            <a:r>
              <a:rPr lang="en-US" sz="2400" dirty="0" smtClean="0">
                <a:latin typeface="Book Antiqua" pitchFamily="18" charset="0"/>
                <a:sym typeface="Wingdings" panose="05000000000000000000" pitchFamily="2" charset="2"/>
              </a:rPr>
              <a:t>We already know that I=2M</a:t>
            </a:r>
          </a:p>
          <a:p>
            <a:pPr marL="341313" indent="-341313">
              <a:spcAft>
                <a:spcPts val="600"/>
              </a:spcAft>
            </a:pPr>
            <a:r>
              <a:rPr lang="en-US" sz="2400" dirty="0" smtClean="0">
                <a:latin typeface="Book Antiqua" pitchFamily="18" charset="0"/>
                <a:sym typeface="Wingdings" panose="05000000000000000000" pitchFamily="2" charset="2"/>
              </a:rPr>
              <a:t>Therefore carrying cost is 0.2(2) = 0.4M per year</a:t>
            </a:r>
            <a:r>
              <a:rPr lang="en-US" sz="2400" dirty="0" smtClean="0">
                <a:latin typeface="Book Antiqua" pitchFamily="18" charset="0"/>
                <a:sym typeface="Wingdings" panose="05000000000000000000" pitchFamily="2" charset="2"/>
              </a:rPr>
              <a:t>.</a:t>
            </a:r>
          </a:p>
          <a:p>
            <a:pPr marL="341313" indent="-341313">
              <a:spcAft>
                <a:spcPts val="600"/>
              </a:spcAft>
            </a:pPr>
            <a:r>
              <a:rPr lang="en-US" sz="2400" dirty="0">
                <a:latin typeface="Book Antiqua" pitchFamily="18" charset="0"/>
                <a:sym typeface="Wingdings" panose="05000000000000000000" pitchFamily="2" charset="2"/>
              </a:rPr>
              <a:t>Compute the inventory carrying cost of each unit produced.</a:t>
            </a:r>
          </a:p>
          <a:p>
            <a:pPr marL="341313" indent="-341313">
              <a:spcAft>
                <a:spcPts val="600"/>
              </a:spcAft>
            </a:pPr>
            <a:r>
              <a:rPr lang="en-US" sz="2400" dirty="0">
                <a:latin typeface="Book Antiqua" pitchFamily="18" charset="0"/>
                <a:sym typeface="Wingdings" panose="05000000000000000000" pitchFamily="2" charset="2"/>
              </a:rPr>
              <a:t>If a unit produced was in inventory for one year, its cost was $20.</a:t>
            </a:r>
          </a:p>
          <a:p>
            <a:pPr marL="341313" indent="-341313">
              <a:spcAft>
                <a:spcPts val="600"/>
              </a:spcAft>
            </a:pPr>
            <a:r>
              <a:rPr lang="en-US" sz="2400" dirty="0">
                <a:latin typeface="Book Antiqua" pitchFamily="18" charset="0"/>
                <a:sym typeface="Wingdings" panose="05000000000000000000" pitchFamily="2" charset="2"/>
              </a:rPr>
              <a:t>But each unit produced stays in inventory only for 0.1333333 year. </a:t>
            </a:r>
          </a:p>
          <a:p>
            <a:pPr marL="341313" indent="-341313">
              <a:spcAft>
                <a:spcPts val="600"/>
              </a:spcAft>
            </a:pPr>
            <a:r>
              <a:rPr lang="en-US" sz="2400" dirty="0">
                <a:latin typeface="Book Antiqua" pitchFamily="18" charset="0"/>
                <a:sym typeface="Wingdings" panose="05000000000000000000" pitchFamily="2" charset="2"/>
              </a:rPr>
              <a:t>Inventory carrying cost of each unit produced = </a:t>
            </a:r>
          </a:p>
          <a:p>
            <a:pPr marL="341313" indent="-341313">
              <a:spcAft>
                <a:spcPts val="600"/>
              </a:spcAft>
            </a:pPr>
            <a:r>
              <a:rPr lang="en-US" sz="2400" dirty="0">
                <a:latin typeface="Book Antiqua" pitchFamily="18" charset="0"/>
                <a:sym typeface="Wingdings" panose="05000000000000000000" pitchFamily="2" charset="2"/>
              </a:rPr>
              <a:t>0.1333333(20) = </a:t>
            </a:r>
            <a:r>
              <a:rPr lang="en-US" sz="2400" dirty="0">
                <a:latin typeface="Book Antiqua" pitchFamily="18" charset="0"/>
              </a:rPr>
              <a:t>2.666667 </a:t>
            </a:r>
            <a:endParaRPr lang="en-US" sz="2400" dirty="0" smtClean="0">
              <a:latin typeface="Book Antiqua" pitchFamily="18" charset="0"/>
            </a:endParaRPr>
          </a:p>
          <a:p>
            <a:pPr marL="341313" indent="-341313">
              <a:spcAft>
                <a:spcPts val="600"/>
              </a:spcAft>
            </a:pPr>
            <a:endParaRPr lang="en-US" sz="2400" dirty="0" smtClean="0">
              <a:latin typeface="Book Antiqua" pitchFamily="18" charset="0"/>
              <a:sym typeface="Wingdings" panose="05000000000000000000" pitchFamily="2" charset="2"/>
            </a:endParaRPr>
          </a:p>
        </p:txBody>
      </p:sp>
    </p:spTree>
    <p:extLst>
      <p:ext uri="{BB962C8B-B14F-4D97-AF65-F5344CB8AC3E}">
        <p14:creationId xmlns:p14="http://schemas.microsoft.com/office/powerpoint/2010/main" val="3285732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dissolv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dissolv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5900" y="188913"/>
            <a:ext cx="8748588" cy="863600"/>
          </a:xfrm>
        </p:spPr>
        <p:txBody>
          <a:bodyPr/>
          <a:lstStyle/>
          <a:p>
            <a:pPr eaLnBrk="1" hangingPunct="1"/>
            <a:r>
              <a:rPr lang="en-US" sz="3200" dirty="0" smtClean="0"/>
              <a:t>Do You </a:t>
            </a:r>
            <a:r>
              <a:rPr lang="en-US" sz="3200" smtClean="0"/>
              <a:t>Remember This?</a:t>
            </a:r>
            <a:endParaRPr lang="en-US" sz="3200" dirty="0" smtClean="0"/>
          </a:p>
        </p:txBody>
      </p:sp>
      <p:sp>
        <p:nvSpPr>
          <p:cNvPr id="5" name="Text Box 3"/>
          <p:cNvSpPr txBox="1">
            <a:spLocks noChangeArrowheads="1"/>
          </p:cNvSpPr>
          <p:nvPr/>
        </p:nvSpPr>
        <p:spPr bwMode="auto">
          <a:xfrm>
            <a:off x="143508" y="1221176"/>
            <a:ext cx="9253028" cy="5586145"/>
          </a:xfrm>
          <a:prstGeom prst="rect">
            <a:avLst/>
          </a:prstGeom>
          <a:noFill/>
          <a:ln w="9525">
            <a:noFill/>
            <a:miter lim="800000"/>
            <a:headEnd/>
            <a:tailEnd/>
          </a:ln>
        </p:spPr>
        <p:txBody>
          <a:bodyPr wrap="square">
            <a:spAutoFit/>
          </a:bodyPr>
          <a:lstStyle/>
          <a:p>
            <a:pPr>
              <a:spcAft>
                <a:spcPts val="600"/>
              </a:spcAft>
            </a:pPr>
            <a:r>
              <a:rPr lang="en-US" sz="2400" dirty="0" smtClean="0">
                <a:latin typeface="Book Antiqua" pitchFamily="18" charset="0"/>
                <a:sym typeface="Wingdings" panose="05000000000000000000" pitchFamily="2" charset="2"/>
              </a:rPr>
              <a:t>Suppose in a busy day,  20,000 visitors attend Universal Studio. </a:t>
            </a:r>
            <a:r>
              <a:rPr lang="en-US" sz="2400" dirty="0">
                <a:latin typeface="Book Antiqua" pitchFamily="18" charset="0"/>
                <a:sym typeface="Wingdings" panose="05000000000000000000" pitchFamily="2" charset="2"/>
              </a:rPr>
              <a:t>9</a:t>
            </a:r>
            <a:r>
              <a:rPr lang="en-US" sz="2400" dirty="0" smtClean="0">
                <a:latin typeface="Book Antiqua" pitchFamily="18" charset="0"/>
                <a:sym typeface="Wingdings" panose="05000000000000000000" pitchFamily="2" charset="2"/>
              </a:rPr>
              <a:t>0% of visitors take a Transformers 3D rides. On average there are 8 visitor in each car (room). The ride takes 4 minutes. On average how many cars </a:t>
            </a:r>
            <a:r>
              <a:rPr lang="en-US" sz="2400" dirty="0" smtClean="0">
                <a:latin typeface="Book Antiqua" pitchFamily="18" charset="0"/>
                <a:sym typeface="Wingdings" panose="05000000000000000000" pitchFamily="2" charset="2"/>
              </a:rPr>
              <a:t> are </a:t>
            </a:r>
            <a:r>
              <a:rPr lang="en-US" sz="2400" dirty="0" smtClean="0">
                <a:latin typeface="Book Antiqua" pitchFamily="18" charset="0"/>
                <a:sym typeface="Wingdings" panose="05000000000000000000" pitchFamily="2" charset="2"/>
              </a:rPr>
              <a:t>needed. Assume 10 hours daily work.</a:t>
            </a:r>
          </a:p>
          <a:p>
            <a:pPr marL="341313" indent="-341313">
              <a:spcAft>
                <a:spcPts val="600"/>
              </a:spcAft>
            </a:pPr>
            <a:r>
              <a:rPr lang="en-US" sz="2400" dirty="0" smtClean="0">
                <a:latin typeface="Book Antiqua" pitchFamily="18" charset="0"/>
                <a:sym typeface="Wingdings" panose="05000000000000000000" pitchFamily="2" charset="2"/>
              </a:rPr>
              <a:t>R = 0.9 (20,000) = 18,000 per day</a:t>
            </a:r>
          </a:p>
          <a:p>
            <a:pPr marL="341313" indent="-341313">
              <a:spcAft>
                <a:spcPts val="600"/>
              </a:spcAft>
            </a:pPr>
            <a:r>
              <a:rPr lang="en-US" sz="2400" dirty="0" smtClean="0">
                <a:latin typeface="Book Antiqua" pitchFamily="18" charset="0"/>
                <a:sym typeface="Wingdings" panose="05000000000000000000" pitchFamily="2" charset="2"/>
              </a:rPr>
              <a:t>R= 18,000/10 = 1800 per hour</a:t>
            </a:r>
          </a:p>
          <a:p>
            <a:pPr marL="341313" indent="-341313">
              <a:spcAft>
                <a:spcPts val="600"/>
              </a:spcAft>
            </a:pPr>
            <a:r>
              <a:rPr lang="en-US" sz="2400" dirty="0" smtClean="0">
                <a:latin typeface="Book Antiqua" pitchFamily="18" charset="0"/>
                <a:sym typeface="Wingdings" panose="05000000000000000000" pitchFamily="2" charset="2"/>
              </a:rPr>
              <a:t>R= 1800/60= </a:t>
            </a:r>
            <a:r>
              <a:rPr lang="en-US" sz="2400" dirty="0" smtClean="0">
                <a:latin typeface="Book Antiqua" pitchFamily="18" charset="0"/>
                <a:sym typeface="Wingdings" panose="05000000000000000000" pitchFamily="2" charset="2"/>
              </a:rPr>
              <a:t>30 per minute.</a:t>
            </a:r>
            <a:endParaRPr lang="en-US" sz="2400" dirty="0" smtClean="0">
              <a:latin typeface="Book Antiqua" pitchFamily="18" charset="0"/>
              <a:sym typeface="Wingdings" panose="05000000000000000000" pitchFamily="2" charset="2"/>
            </a:endParaRPr>
          </a:p>
          <a:p>
            <a:pPr marL="341313" indent="-341313">
              <a:spcAft>
                <a:spcPts val="600"/>
              </a:spcAft>
            </a:pPr>
            <a:r>
              <a:rPr lang="en-US" sz="2400" dirty="0" smtClean="0">
                <a:latin typeface="Book Antiqua" pitchFamily="18" charset="0"/>
                <a:sym typeface="Wingdings" panose="05000000000000000000" pitchFamily="2" charset="2"/>
              </a:rPr>
              <a:t>RT=I</a:t>
            </a:r>
          </a:p>
          <a:p>
            <a:pPr marL="341313" indent="-341313">
              <a:spcAft>
                <a:spcPts val="600"/>
              </a:spcAft>
            </a:pPr>
            <a:r>
              <a:rPr lang="en-US" sz="2400" dirty="0" smtClean="0">
                <a:latin typeface="Book Antiqua" pitchFamily="18" charset="0"/>
                <a:sym typeface="Wingdings" panose="05000000000000000000" pitchFamily="2" charset="2"/>
              </a:rPr>
              <a:t>30(4) = I</a:t>
            </a:r>
          </a:p>
          <a:p>
            <a:pPr marL="341313" indent="-341313">
              <a:spcAft>
                <a:spcPts val="600"/>
              </a:spcAft>
            </a:pPr>
            <a:r>
              <a:rPr lang="en-US" sz="2400" dirty="0" smtClean="0">
                <a:latin typeface="Book Antiqua" pitchFamily="18" charset="0"/>
                <a:sym typeface="Wingdings" panose="05000000000000000000" pitchFamily="2" charset="2"/>
              </a:rPr>
              <a:t>I = 120</a:t>
            </a:r>
          </a:p>
          <a:p>
            <a:pPr marL="341313" indent="-341313">
              <a:spcAft>
                <a:spcPts val="600"/>
              </a:spcAft>
            </a:pPr>
            <a:r>
              <a:rPr lang="en-US" sz="2400" dirty="0" smtClean="0">
                <a:latin typeface="Book Antiqua" pitchFamily="18" charset="0"/>
                <a:sym typeface="Wingdings" panose="05000000000000000000" pitchFamily="2" charset="2"/>
              </a:rPr>
              <a:t>On average 120 visitors are on the rides (rooms) </a:t>
            </a:r>
          </a:p>
          <a:p>
            <a:pPr marL="341313" indent="-341313">
              <a:spcAft>
                <a:spcPts val="600"/>
              </a:spcAft>
            </a:pPr>
            <a:r>
              <a:rPr lang="en-US" sz="2400" dirty="0" smtClean="0">
                <a:latin typeface="Book Antiqua" pitchFamily="18" charset="0"/>
                <a:sym typeface="Wingdings" panose="05000000000000000000" pitchFamily="2" charset="2"/>
              </a:rPr>
              <a:t>120/8 = 15 cars (rooms</a:t>
            </a:r>
            <a:r>
              <a:rPr lang="en-US" sz="2400" dirty="0">
                <a:latin typeface="Book Antiqua" pitchFamily="18" charset="0"/>
                <a:sym typeface="Wingdings" panose="05000000000000000000" pitchFamily="2" charset="2"/>
              </a:rPr>
              <a:t>) </a:t>
            </a:r>
            <a:endParaRPr lang="en-US" sz="2400" dirty="0" smtClean="0">
              <a:latin typeface="Book Antiqua" pitchFamily="18" charset="0"/>
              <a:sym typeface="Wingdings" panose="05000000000000000000" pitchFamily="2" charset="2"/>
            </a:endParaRPr>
          </a:p>
          <a:p>
            <a:pPr marL="341313" indent="-341313">
              <a:spcAft>
                <a:spcPts val="600"/>
              </a:spcAft>
            </a:pPr>
            <a:endParaRPr lang="en-US" sz="2400" dirty="0">
              <a:latin typeface="Book Antiqua" pitchFamily="18" charset="0"/>
            </a:endParaRPr>
          </a:p>
        </p:txBody>
      </p:sp>
    </p:spTree>
    <p:extLst>
      <p:ext uri="{BB962C8B-B14F-4D97-AF65-F5344CB8AC3E}">
        <p14:creationId xmlns:p14="http://schemas.microsoft.com/office/powerpoint/2010/main" val="2894562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dissolv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 . The Coffee Shop</a:t>
            </a:r>
            <a:endParaRPr lang="en-US" dirty="0"/>
          </a:p>
        </p:txBody>
      </p:sp>
      <p:sp>
        <p:nvSpPr>
          <p:cNvPr id="3" name="Content Placeholder 2"/>
          <p:cNvSpPr>
            <a:spLocks noGrp="1"/>
          </p:cNvSpPr>
          <p:nvPr>
            <p:ph idx="1"/>
          </p:nvPr>
        </p:nvSpPr>
        <p:spPr>
          <a:xfrm>
            <a:off x="251520" y="1289669"/>
            <a:ext cx="8892480" cy="1383247"/>
          </a:xfrm>
        </p:spPr>
        <p:txBody>
          <a:bodyPr/>
          <a:lstStyle/>
          <a:p>
            <a:r>
              <a:rPr lang="en-US" sz="2400" dirty="0"/>
              <a:t>O</a:t>
            </a:r>
            <a:r>
              <a:rPr lang="en-US" sz="2400" dirty="0" smtClean="0"/>
              <a:t>n </a:t>
            </a:r>
            <a:r>
              <a:rPr lang="en-US" sz="2400" dirty="0"/>
              <a:t>average, there are 5 customers in the store (system), 4 are waiting in line (buffer) to order, and one is with the server.</a:t>
            </a:r>
          </a:p>
          <a:p>
            <a:endParaRPr lang="en-US" dirty="0" smtClean="0"/>
          </a:p>
        </p:txBody>
      </p:sp>
      <p:grpSp>
        <p:nvGrpSpPr>
          <p:cNvPr id="11" name="Group 10"/>
          <p:cNvGrpSpPr/>
          <p:nvPr/>
        </p:nvGrpSpPr>
        <p:grpSpPr>
          <a:xfrm>
            <a:off x="503736" y="2910072"/>
            <a:ext cx="8352927" cy="736910"/>
            <a:chOff x="2282507" y="3232150"/>
            <a:chExt cx="4578985" cy="393700"/>
          </a:xfrm>
        </p:grpSpPr>
        <p:sp>
          <p:nvSpPr>
            <p:cNvPr id="4" name="Oval 3"/>
            <p:cNvSpPr>
              <a:spLocks/>
            </p:cNvSpPr>
            <p:nvPr/>
          </p:nvSpPr>
          <p:spPr>
            <a:xfrm>
              <a:off x="3397567" y="3244850"/>
              <a:ext cx="393700" cy="381000"/>
            </a:xfrm>
            <a:prstGeom prst="ellipse">
              <a:avLst/>
            </a:prstGeom>
            <a:noFill/>
            <a:ln w="762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 </a:t>
              </a:r>
            </a:p>
          </p:txBody>
        </p:sp>
        <p:sp>
          <p:nvSpPr>
            <p:cNvPr id="5" name="Oval 4"/>
            <p:cNvSpPr>
              <a:spLocks/>
            </p:cNvSpPr>
            <p:nvPr/>
          </p:nvSpPr>
          <p:spPr>
            <a:xfrm>
              <a:off x="3930967" y="3244850"/>
              <a:ext cx="393700" cy="381000"/>
            </a:xfrm>
            <a:prstGeom prst="ellipse">
              <a:avLst/>
            </a:prstGeom>
            <a:noFill/>
            <a:ln w="762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 </a:t>
              </a:r>
            </a:p>
          </p:txBody>
        </p:sp>
        <p:sp>
          <p:nvSpPr>
            <p:cNvPr id="6" name="Oval 5"/>
            <p:cNvSpPr>
              <a:spLocks/>
            </p:cNvSpPr>
            <p:nvPr/>
          </p:nvSpPr>
          <p:spPr>
            <a:xfrm>
              <a:off x="4400867" y="3232150"/>
              <a:ext cx="393700" cy="381000"/>
            </a:xfrm>
            <a:prstGeom prst="ellipse">
              <a:avLst/>
            </a:prstGeom>
            <a:noFill/>
            <a:ln w="762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 </a:t>
              </a:r>
            </a:p>
          </p:txBody>
        </p:sp>
        <p:sp>
          <p:nvSpPr>
            <p:cNvPr id="7" name="Oval 6"/>
            <p:cNvSpPr>
              <a:spLocks/>
            </p:cNvSpPr>
            <p:nvPr/>
          </p:nvSpPr>
          <p:spPr>
            <a:xfrm>
              <a:off x="4896167" y="3232150"/>
              <a:ext cx="393700" cy="381000"/>
            </a:xfrm>
            <a:prstGeom prst="ellipse">
              <a:avLst/>
            </a:prstGeom>
            <a:noFill/>
            <a:ln w="762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 </a:t>
              </a:r>
            </a:p>
          </p:txBody>
        </p:sp>
        <p:sp>
          <p:nvSpPr>
            <p:cNvPr id="8" name="Oval 7"/>
            <p:cNvSpPr>
              <a:spLocks/>
            </p:cNvSpPr>
            <p:nvPr/>
          </p:nvSpPr>
          <p:spPr>
            <a:xfrm>
              <a:off x="5391467" y="3232150"/>
              <a:ext cx="393700" cy="381000"/>
            </a:xfrm>
            <a:prstGeom prst="ellipse">
              <a:avLst/>
            </a:prstGeom>
            <a:noFill/>
            <a:ln w="76200" cap="flat" cmpd="sng">
              <a:solidFill>
                <a:schemeClr val="dk1"/>
              </a:solidFill>
              <a:prstDash val="solid"/>
              <a:miter/>
              <a:headEnd type="none" w="med" len="med"/>
              <a:tailEnd type="none" w="med" len="med"/>
            </a:ln>
          </p:spPr>
          <p:txBody>
            <a:bodyPr lIns="91425" tIns="91425" rIns="91425" bIns="91425" anchor="ctr" anchorCtr="0"/>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 </a:t>
              </a:r>
            </a:p>
          </p:txBody>
        </p:sp>
        <p:cxnSp>
          <p:nvCxnSpPr>
            <p:cNvPr id="9" name="Straight Arrow Connector 8"/>
            <p:cNvCxnSpPr>
              <a:cxnSpLocks/>
            </p:cNvCxnSpPr>
            <p:nvPr/>
          </p:nvCxnSpPr>
          <p:spPr>
            <a:xfrm rot="780000" flipV="1">
              <a:off x="2282507" y="3342640"/>
              <a:ext cx="1038860" cy="239395"/>
            </a:xfrm>
            <a:prstGeom prst="straightConnector1">
              <a:avLst/>
            </a:prstGeom>
            <a:noFill/>
            <a:ln w="76200" cap="flat" cmpd="sng">
              <a:solidFill>
                <a:schemeClr val="dk1"/>
              </a:solidFill>
              <a:prstDash val="solid"/>
              <a:miter/>
              <a:headEnd type="none" w="med" len="med"/>
              <a:tailEnd type="stealth" w="lg" len="lg"/>
            </a:ln>
          </p:spPr>
        </p:cxnSp>
        <p:cxnSp>
          <p:nvCxnSpPr>
            <p:cNvPr id="10" name="Straight Arrow Connector 9"/>
            <p:cNvCxnSpPr>
              <a:cxnSpLocks/>
            </p:cNvCxnSpPr>
            <p:nvPr/>
          </p:nvCxnSpPr>
          <p:spPr>
            <a:xfrm rot="1020000" flipV="1">
              <a:off x="5911532" y="3285490"/>
              <a:ext cx="949960" cy="290195"/>
            </a:xfrm>
            <a:prstGeom prst="straightConnector1">
              <a:avLst/>
            </a:prstGeom>
            <a:noFill/>
            <a:ln w="76200" cap="flat" cmpd="sng">
              <a:solidFill>
                <a:schemeClr val="dk1"/>
              </a:solidFill>
              <a:prstDash val="solid"/>
              <a:miter/>
              <a:headEnd type="none" w="med" len="med"/>
              <a:tailEnd type="stealth" w="lg" len="lg"/>
            </a:ln>
          </p:spPr>
        </p:cxnSp>
      </p:grpSp>
      <p:sp>
        <p:nvSpPr>
          <p:cNvPr id="12" name="Rectangle 11"/>
          <p:cNvSpPr/>
          <p:nvPr/>
        </p:nvSpPr>
        <p:spPr>
          <a:xfrm>
            <a:off x="155112" y="3907909"/>
            <a:ext cx="8917388" cy="2363660"/>
          </a:xfrm>
          <a:prstGeom prst="rect">
            <a:avLst/>
          </a:prstGeom>
        </p:spPr>
        <p:txBody>
          <a:bodyPr wrap="square">
            <a:spAutoFit/>
          </a:bodyPr>
          <a:lstStyle/>
          <a:p>
            <a:pPr marL="342900" marR="0" indent="-342900" eaLnBrk="0" hangingPunct="0">
              <a:lnSpc>
                <a:spcPct val="107000"/>
              </a:lnSpc>
              <a:spcBef>
                <a:spcPts val="0"/>
              </a:spcBef>
              <a:spcAft>
                <a:spcPts val="600"/>
              </a:spcAft>
              <a:buClr>
                <a:srgbClr val="000000"/>
              </a:buClr>
              <a:buSzPct val="80000"/>
            </a:pPr>
            <a:r>
              <a:rPr lang="en-US" sz="2400" b="1" dirty="0">
                <a:solidFill>
                  <a:schemeClr val="tx2">
                    <a:lumMod val="50000"/>
                  </a:schemeClr>
                </a:solidFill>
                <a:latin typeface="Book Antiqua" panose="02040602050305030304" pitchFamily="18" charset="0"/>
              </a:rPr>
              <a:t>b) What is the inventory (I) in the coffee shop?</a:t>
            </a:r>
          </a:p>
          <a:p>
            <a:pPr marL="342900" marR="0" indent="-342900" eaLnBrk="0" hangingPunct="0">
              <a:lnSpc>
                <a:spcPct val="107000"/>
              </a:lnSpc>
              <a:spcBef>
                <a:spcPts val="0"/>
              </a:spcBef>
              <a:spcAft>
                <a:spcPts val="600"/>
              </a:spcAft>
              <a:buClr>
                <a:srgbClr val="000000"/>
              </a:buClr>
              <a:buSzPct val="80000"/>
            </a:pPr>
            <a:r>
              <a:rPr lang="en-US" sz="2400" dirty="0">
                <a:solidFill>
                  <a:schemeClr val="tx2">
                    <a:lumMod val="50000"/>
                  </a:schemeClr>
                </a:solidFill>
                <a:latin typeface="Book Antiqua" panose="02040602050305030304" pitchFamily="18" charset="0"/>
              </a:rPr>
              <a:t>On average, there are 5 customers in the coffee shop. </a:t>
            </a:r>
            <a:endParaRPr lang="en-US" sz="2400" dirty="0" smtClean="0">
              <a:solidFill>
                <a:schemeClr val="tx2">
                  <a:lumMod val="50000"/>
                </a:schemeClr>
              </a:solidFill>
              <a:latin typeface="Book Antiqua" panose="02040602050305030304" pitchFamily="18" charset="0"/>
            </a:endParaRPr>
          </a:p>
          <a:p>
            <a:pPr marL="342900" marR="0" indent="-342900" eaLnBrk="0" hangingPunct="0">
              <a:lnSpc>
                <a:spcPct val="107000"/>
              </a:lnSpc>
              <a:spcBef>
                <a:spcPts val="0"/>
              </a:spcBef>
              <a:spcAft>
                <a:spcPts val="600"/>
              </a:spcAft>
              <a:buClr>
                <a:srgbClr val="000000"/>
              </a:buClr>
              <a:buSzPct val="80000"/>
            </a:pPr>
            <a:r>
              <a:rPr lang="en-US" sz="2400" dirty="0" smtClean="0">
                <a:solidFill>
                  <a:schemeClr val="tx2">
                    <a:lumMod val="50000"/>
                  </a:schemeClr>
                </a:solidFill>
                <a:latin typeface="Book Antiqua" panose="02040602050305030304" pitchFamily="18" charset="0"/>
              </a:rPr>
              <a:t>Inventory </a:t>
            </a:r>
            <a:r>
              <a:rPr lang="en-US" sz="2400" dirty="0">
                <a:solidFill>
                  <a:schemeClr val="tx2">
                    <a:lumMod val="50000"/>
                  </a:schemeClr>
                </a:solidFill>
                <a:latin typeface="Book Antiqua" panose="02040602050305030304" pitchFamily="18" charset="0"/>
              </a:rPr>
              <a:t>is 5. </a:t>
            </a:r>
            <a:endParaRPr lang="en-US" sz="2400" dirty="0" smtClean="0">
              <a:solidFill>
                <a:schemeClr val="tx2">
                  <a:lumMod val="50000"/>
                </a:schemeClr>
              </a:solidFill>
              <a:latin typeface="Book Antiqua" panose="02040602050305030304" pitchFamily="18" charset="0"/>
            </a:endParaRPr>
          </a:p>
          <a:p>
            <a:pPr marL="342900" marR="0" indent="-342900" eaLnBrk="0" hangingPunct="0">
              <a:lnSpc>
                <a:spcPct val="107000"/>
              </a:lnSpc>
              <a:spcBef>
                <a:spcPts val="0"/>
              </a:spcBef>
              <a:spcAft>
                <a:spcPts val="600"/>
              </a:spcAft>
              <a:buClr>
                <a:srgbClr val="000000"/>
              </a:buClr>
              <a:buSzPct val="80000"/>
            </a:pPr>
            <a:r>
              <a:rPr lang="en-US" sz="2400" dirty="0" smtClean="0">
                <a:solidFill>
                  <a:schemeClr val="tx2">
                    <a:lumMod val="50000"/>
                  </a:schemeClr>
                </a:solidFill>
                <a:latin typeface="Book Antiqua" panose="02040602050305030304" pitchFamily="18" charset="0"/>
              </a:rPr>
              <a:t>I </a:t>
            </a:r>
            <a:r>
              <a:rPr lang="en-US" sz="2400" dirty="0">
                <a:solidFill>
                  <a:schemeClr val="tx2">
                    <a:lumMod val="50000"/>
                  </a:schemeClr>
                </a:solidFill>
                <a:latin typeface="Book Antiqua" panose="02040602050305030304" pitchFamily="18" charset="0"/>
              </a:rPr>
              <a:t>= </a:t>
            </a:r>
            <a:r>
              <a:rPr lang="en-US" sz="2400" dirty="0" smtClean="0">
                <a:solidFill>
                  <a:schemeClr val="tx2">
                    <a:lumMod val="50000"/>
                  </a:schemeClr>
                </a:solidFill>
                <a:latin typeface="Book Antiqua" panose="02040602050305030304" pitchFamily="18" charset="0"/>
              </a:rPr>
              <a:t>5 flow units. </a:t>
            </a:r>
          </a:p>
          <a:p>
            <a:pPr marL="342900" marR="0" indent="-342900" eaLnBrk="0" hangingPunct="0">
              <a:lnSpc>
                <a:spcPct val="107000"/>
              </a:lnSpc>
              <a:spcBef>
                <a:spcPts val="0"/>
              </a:spcBef>
              <a:spcAft>
                <a:spcPts val="600"/>
              </a:spcAft>
              <a:buClr>
                <a:srgbClr val="000000"/>
              </a:buClr>
              <a:buSzPct val="80000"/>
            </a:pPr>
            <a:r>
              <a:rPr lang="en-US" sz="2400" dirty="0" smtClean="0">
                <a:solidFill>
                  <a:schemeClr val="tx2">
                    <a:lumMod val="50000"/>
                  </a:schemeClr>
                </a:solidFill>
                <a:latin typeface="Book Antiqua" panose="02040602050305030304" pitchFamily="18" charset="0"/>
              </a:rPr>
              <a:t>R = 1 flow unit </a:t>
            </a:r>
            <a:r>
              <a:rPr lang="en-US" sz="2400" dirty="0">
                <a:solidFill>
                  <a:schemeClr val="tx2">
                    <a:lumMod val="50000"/>
                  </a:schemeClr>
                </a:solidFill>
                <a:latin typeface="Book Antiqua" panose="02040602050305030304" pitchFamily="18" charset="0"/>
              </a:rPr>
              <a:t>per minute</a:t>
            </a:r>
          </a:p>
        </p:txBody>
      </p:sp>
    </p:spTree>
    <p:extLst>
      <p:ext uri="{BB962C8B-B14F-4D97-AF65-F5344CB8AC3E}">
        <p14:creationId xmlns:p14="http://schemas.microsoft.com/office/powerpoint/2010/main" val="383059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dissolv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dissolv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dissolv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dissolv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dissolve">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 . The Coffee Shop</a:t>
            </a:r>
            <a:endParaRPr lang="en-US" dirty="0"/>
          </a:p>
        </p:txBody>
      </p:sp>
      <p:sp>
        <p:nvSpPr>
          <p:cNvPr id="3" name="Content Placeholder 2"/>
          <p:cNvSpPr>
            <a:spLocks noGrp="1"/>
          </p:cNvSpPr>
          <p:nvPr>
            <p:ph idx="1"/>
          </p:nvPr>
        </p:nvSpPr>
        <p:spPr>
          <a:xfrm>
            <a:off x="251520" y="1268760"/>
            <a:ext cx="8820980" cy="5589240"/>
          </a:xfrm>
        </p:spPr>
        <p:txBody>
          <a:bodyPr/>
          <a:lstStyle/>
          <a:p>
            <a:pPr>
              <a:spcBef>
                <a:spcPts val="0"/>
              </a:spcBef>
              <a:spcAft>
                <a:spcPts val="600"/>
              </a:spcAft>
            </a:pPr>
            <a:r>
              <a:rPr lang="en-US" sz="2400" b="1" dirty="0"/>
              <a:t>c) How </a:t>
            </a:r>
            <a:r>
              <a:rPr lang="en-US" sz="2400" b="1" dirty="0" smtClean="0"/>
              <a:t>long, </a:t>
            </a:r>
            <a:r>
              <a:rPr lang="en-US" sz="2400" b="1" dirty="0"/>
              <a:t>on </a:t>
            </a:r>
            <a:r>
              <a:rPr lang="en-US" sz="2400" b="1" dirty="0" smtClean="0"/>
              <a:t>average, </a:t>
            </a:r>
            <a:r>
              <a:rPr lang="en-US" sz="2400" b="1" dirty="0"/>
              <a:t>is a customer in your coffee </a:t>
            </a:r>
            <a:r>
              <a:rPr lang="en-US" sz="2400" b="1" dirty="0" smtClean="0"/>
              <a:t>shop? </a:t>
            </a:r>
          </a:p>
          <a:p>
            <a:pPr>
              <a:spcBef>
                <a:spcPts val="0"/>
              </a:spcBef>
              <a:spcAft>
                <a:spcPts val="600"/>
              </a:spcAft>
            </a:pPr>
            <a:r>
              <a:rPr lang="en-US" sz="2400" b="1" dirty="0" smtClean="0"/>
              <a:t>It is indeed inventory </a:t>
            </a:r>
            <a:r>
              <a:rPr lang="en-US" sz="2400" b="1" dirty="0"/>
              <a:t>expressed </a:t>
            </a:r>
            <a:r>
              <a:rPr lang="en-US" sz="2400" b="1" dirty="0" smtClean="0"/>
              <a:t>in units </a:t>
            </a:r>
            <a:r>
              <a:rPr lang="en-US" sz="2400" b="1" dirty="0"/>
              <a:t>of </a:t>
            </a:r>
            <a:r>
              <a:rPr lang="en-US" sz="2400" b="1" dirty="0" smtClean="0"/>
              <a:t>time. </a:t>
            </a:r>
            <a:endParaRPr lang="en-US" sz="2400" dirty="0"/>
          </a:p>
          <a:p>
            <a:pPr>
              <a:spcBef>
                <a:spcPts val="0"/>
              </a:spcBef>
              <a:spcAft>
                <a:spcPts val="600"/>
              </a:spcAft>
            </a:pPr>
            <a:r>
              <a:rPr lang="en-US" sz="2400" b="1" dirty="0"/>
              <a:t>Flow Time (T)</a:t>
            </a:r>
            <a:r>
              <a:rPr lang="en-US" sz="2400" dirty="0"/>
              <a:t> is the time it takes an input to become an output. It is the time a flow unit spends within a system</a:t>
            </a:r>
            <a:r>
              <a:rPr lang="en-US" sz="2400" dirty="0" smtClean="0"/>
              <a:t>.</a:t>
            </a:r>
          </a:p>
          <a:p>
            <a:r>
              <a:rPr lang="en-US" sz="2400" dirty="0"/>
              <a:t>Before a customer steps </a:t>
            </a:r>
            <a:r>
              <a:rPr lang="en-US" sz="2400" dirty="0" smtClean="0"/>
              <a:t>into </a:t>
            </a:r>
            <a:r>
              <a:rPr lang="en-US" sz="2400" dirty="0"/>
              <a:t>the system, there are 5 other customers in the system. </a:t>
            </a:r>
          </a:p>
          <a:p>
            <a:r>
              <a:rPr lang="en-US" sz="2400" dirty="0"/>
              <a:t>At the instant she steps into the line for service, one fully served customer leaves the system. That is, there are always 5 people in the system. </a:t>
            </a:r>
            <a:endParaRPr lang="en-US" sz="2400" dirty="0" smtClean="0"/>
          </a:p>
          <a:p>
            <a:r>
              <a:rPr lang="en-US" sz="2400" dirty="0"/>
              <a:t>Our incoming customer at the beginning has 4 people in front of them, then 3 in front and 1 behind, then 2 in front and 2 behind, then 1 in front and 3 behind, then no one in front and 4 behind her. </a:t>
            </a:r>
          </a:p>
          <a:p>
            <a:endParaRPr lang="en-US" sz="2400" dirty="0"/>
          </a:p>
          <a:p>
            <a:pPr>
              <a:spcBef>
                <a:spcPts val="0"/>
              </a:spcBef>
              <a:spcAft>
                <a:spcPts val="600"/>
              </a:spcAft>
            </a:pPr>
            <a:endParaRPr lang="en-US" sz="2400" dirty="0"/>
          </a:p>
        </p:txBody>
      </p:sp>
    </p:spTree>
    <p:extLst>
      <p:ext uri="{BB962C8B-B14F-4D97-AF65-F5344CB8AC3E}">
        <p14:creationId xmlns:p14="http://schemas.microsoft.com/office/powerpoint/2010/main" val="238957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 . The Coffee Shop</a:t>
            </a:r>
            <a:endParaRPr lang="en-US" dirty="0"/>
          </a:p>
        </p:txBody>
      </p:sp>
      <p:sp>
        <p:nvSpPr>
          <p:cNvPr id="3" name="Content Placeholder 2"/>
          <p:cNvSpPr>
            <a:spLocks noGrp="1"/>
          </p:cNvSpPr>
          <p:nvPr>
            <p:ph idx="1"/>
          </p:nvPr>
        </p:nvSpPr>
        <p:spPr>
          <a:xfrm>
            <a:off x="251520" y="1268760"/>
            <a:ext cx="8820980" cy="5589240"/>
          </a:xfrm>
        </p:spPr>
        <p:txBody>
          <a:bodyPr/>
          <a:lstStyle/>
          <a:p>
            <a:pPr>
              <a:spcAft>
                <a:spcPts val="600"/>
              </a:spcAft>
            </a:pPr>
            <a:r>
              <a:rPr lang="en-US" sz="2400" dirty="0" smtClean="0"/>
              <a:t>At </a:t>
            </a:r>
            <a:r>
              <a:rPr lang="en-US" sz="2400" dirty="0"/>
              <a:t>the instance when she steps out of the system, just in the fraction of second stepping out, she looks over her shoulder</a:t>
            </a:r>
            <a:r>
              <a:rPr lang="en-US" sz="2400" dirty="0" smtClean="0"/>
              <a:t>.</a:t>
            </a:r>
          </a:p>
          <a:p>
            <a:pPr>
              <a:spcBef>
                <a:spcPts val="0"/>
              </a:spcBef>
              <a:spcAft>
                <a:spcPts val="600"/>
              </a:spcAft>
            </a:pPr>
            <a:r>
              <a:rPr lang="en-US" sz="2400" dirty="0"/>
              <a:t>How many people are behind her? </a:t>
            </a:r>
          </a:p>
          <a:p>
            <a:pPr>
              <a:spcBef>
                <a:spcPts val="0"/>
              </a:spcBef>
              <a:spcAft>
                <a:spcPts val="600"/>
              </a:spcAft>
            </a:pPr>
            <a:r>
              <a:rPr lang="en-US" sz="2400" dirty="0"/>
              <a:t>5 people. </a:t>
            </a:r>
          </a:p>
          <a:p>
            <a:pPr>
              <a:spcBef>
                <a:spcPts val="0"/>
              </a:spcBef>
              <a:spcAft>
                <a:spcPts val="600"/>
              </a:spcAft>
            </a:pPr>
            <a:r>
              <a:rPr lang="en-US" sz="2400" dirty="0"/>
              <a:t>At what rate did they come in? </a:t>
            </a:r>
          </a:p>
          <a:p>
            <a:pPr>
              <a:spcBef>
                <a:spcPts val="0"/>
              </a:spcBef>
              <a:spcAft>
                <a:spcPts val="600"/>
              </a:spcAft>
            </a:pPr>
            <a:r>
              <a:rPr lang="en-US" sz="2400" dirty="0" smtClean="0"/>
              <a:t>1 </a:t>
            </a:r>
            <a:r>
              <a:rPr lang="en-US" sz="2400" dirty="0"/>
              <a:t>per minute.</a:t>
            </a:r>
          </a:p>
          <a:p>
            <a:pPr>
              <a:spcBef>
                <a:spcPts val="0"/>
              </a:spcBef>
              <a:spcAft>
                <a:spcPts val="600"/>
              </a:spcAft>
            </a:pPr>
            <a:r>
              <a:rPr lang="en-US" sz="2400" dirty="0"/>
              <a:t>How long does it take 5 people to come in if they arrive at the rate of </a:t>
            </a:r>
            <a:r>
              <a:rPr lang="en-US" sz="2400" dirty="0" smtClean="0"/>
              <a:t>1 </a:t>
            </a:r>
            <a:r>
              <a:rPr lang="en-US" sz="2400" dirty="0"/>
              <a:t>per minute</a:t>
            </a:r>
            <a:r>
              <a:rPr lang="en-US" sz="2400" dirty="0" smtClean="0"/>
              <a:t>?</a:t>
            </a:r>
          </a:p>
          <a:p>
            <a:pPr>
              <a:spcBef>
                <a:spcPts val="0"/>
              </a:spcBef>
              <a:spcAft>
                <a:spcPts val="600"/>
              </a:spcAft>
            </a:pPr>
            <a:r>
              <a:rPr lang="en-US" sz="2400" dirty="0" smtClean="0"/>
              <a:t>		</a:t>
            </a:r>
            <a:r>
              <a:rPr lang="en-US" sz="2400" dirty="0"/>
              <a:t>1 minute				1 customer</a:t>
            </a:r>
          </a:p>
          <a:p>
            <a:pPr>
              <a:spcBef>
                <a:spcPts val="0"/>
              </a:spcBef>
              <a:spcAft>
                <a:spcPts val="600"/>
              </a:spcAft>
            </a:pPr>
            <a:r>
              <a:rPr lang="en-US" sz="2400" dirty="0" smtClean="0"/>
              <a:t>		</a:t>
            </a:r>
            <a:r>
              <a:rPr lang="en-US" sz="2400" dirty="0" smtClean="0">
                <a:solidFill>
                  <a:srgbClr val="C00000"/>
                </a:solidFill>
              </a:rPr>
              <a:t>How </a:t>
            </a:r>
            <a:r>
              <a:rPr lang="en-US" sz="2400" dirty="0">
                <a:solidFill>
                  <a:srgbClr val="C00000"/>
                </a:solidFill>
              </a:rPr>
              <a:t>many minutes (T)</a:t>
            </a:r>
            <a:r>
              <a:rPr lang="en-US" sz="2400" dirty="0"/>
              <a:t>		</a:t>
            </a:r>
            <a:r>
              <a:rPr lang="en-US" sz="2400" dirty="0" smtClean="0">
                <a:solidFill>
                  <a:srgbClr val="00B050"/>
                </a:solidFill>
              </a:rPr>
              <a:t>5 </a:t>
            </a:r>
            <a:r>
              <a:rPr lang="en-US" sz="2400" dirty="0">
                <a:solidFill>
                  <a:srgbClr val="00B050"/>
                </a:solidFill>
              </a:rPr>
              <a:t>customers</a:t>
            </a:r>
          </a:p>
          <a:p>
            <a:pPr>
              <a:spcBef>
                <a:spcPts val="0"/>
              </a:spcBef>
              <a:spcAft>
                <a:spcPts val="600"/>
              </a:spcAft>
            </a:pPr>
            <a:r>
              <a:rPr lang="en-US" sz="2400" dirty="0" smtClean="0">
                <a:solidFill>
                  <a:srgbClr val="C00000"/>
                </a:solidFill>
              </a:rPr>
              <a:t>T </a:t>
            </a:r>
            <a:r>
              <a:rPr lang="en-US" sz="2400" dirty="0" smtClean="0"/>
              <a:t>= </a:t>
            </a:r>
            <a:r>
              <a:rPr lang="en-US" sz="2400" dirty="0"/>
              <a:t>(1×</a:t>
            </a:r>
            <a:r>
              <a:rPr lang="en-US" sz="2400" dirty="0">
                <a:solidFill>
                  <a:srgbClr val="00B050"/>
                </a:solidFill>
              </a:rPr>
              <a:t>5</a:t>
            </a:r>
            <a:r>
              <a:rPr lang="en-US" sz="2400" dirty="0" smtClean="0"/>
              <a:t>)/1 </a:t>
            </a:r>
            <a:endParaRPr lang="en-US" sz="2400" dirty="0"/>
          </a:p>
          <a:p>
            <a:pPr>
              <a:spcBef>
                <a:spcPts val="0"/>
              </a:spcBef>
              <a:spcAft>
                <a:spcPts val="600"/>
              </a:spcAft>
            </a:pPr>
            <a:r>
              <a:rPr lang="en-US" sz="2400" dirty="0">
                <a:solidFill>
                  <a:srgbClr val="C00000"/>
                </a:solidFill>
              </a:rPr>
              <a:t>T = </a:t>
            </a:r>
            <a:r>
              <a:rPr lang="en-US" sz="2400" dirty="0" smtClean="0">
                <a:solidFill>
                  <a:srgbClr val="C00000"/>
                </a:solidFill>
              </a:rPr>
              <a:t>5 </a:t>
            </a:r>
            <a:r>
              <a:rPr lang="en-US" sz="2400" dirty="0">
                <a:solidFill>
                  <a:srgbClr val="C00000"/>
                </a:solidFill>
              </a:rPr>
              <a:t>minutes.</a:t>
            </a:r>
          </a:p>
          <a:p>
            <a:pPr>
              <a:spcBef>
                <a:spcPts val="0"/>
              </a:spcBef>
              <a:spcAft>
                <a:spcPts val="600"/>
              </a:spcAft>
            </a:pPr>
            <a:endParaRPr lang="en-US" sz="2400" dirty="0"/>
          </a:p>
          <a:p>
            <a:pPr>
              <a:spcAft>
                <a:spcPts val="600"/>
              </a:spcAft>
            </a:pPr>
            <a:r>
              <a:rPr lang="en-US" sz="2400" dirty="0" smtClean="0"/>
              <a:t> </a:t>
            </a:r>
            <a:endParaRPr lang="en-US" sz="2400" dirty="0"/>
          </a:p>
        </p:txBody>
      </p:sp>
    </p:spTree>
    <p:extLst>
      <p:ext uri="{BB962C8B-B14F-4D97-AF65-F5344CB8AC3E}">
        <p14:creationId xmlns:p14="http://schemas.microsoft.com/office/powerpoint/2010/main" val="249079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dissolv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05143" cy="863600"/>
          </a:xfrm>
        </p:spPr>
        <p:txBody>
          <a:bodyPr/>
          <a:lstStyle/>
          <a:p>
            <a:r>
              <a:rPr lang="en-US" dirty="0" smtClean="0"/>
              <a:t>K1 . The Coffee Shop</a:t>
            </a:r>
            <a:endParaRPr lang="en-US" dirty="0"/>
          </a:p>
        </p:txBody>
      </p:sp>
      <p:sp>
        <p:nvSpPr>
          <p:cNvPr id="3" name="Content Placeholder 2"/>
          <p:cNvSpPr>
            <a:spLocks noGrp="1"/>
          </p:cNvSpPr>
          <p:nvPr>
            <p:ph idx="1"/>
          </p:nvPr>
        </p:nvSpPr>
        <p:spPr>
          <a:xfrm>
            <a:off x="251520" y="1268760"/>
            <a:ext cx="8820980" cy="5589240"/>
          </a:xfrm>
        </p:spPr>
        <p:txBody>
          <a:bodyPr/>
          <a:lstStyle/>
          <a:p>
            <a:pPr>
              <a:spcBef>
                <a:spcPts val="0"/>
              </a:spcBef>
              <a:spcAft>
                <a:spcPts val="600"/>
              </a:spcAft>
            </a:pPr>
            <a:r>
              <a:rPr lang="en-US" sz="2400" dirty="0" smtClean="0"/>
              <a:t>We could have also said:</a:t>
            </a:r>
          </a:p>
          <a:p>
            <a:pPr>
              <a:spcBef>
                <a:spcPts val="0"/>
              </a:spcBef>
              <a:spcAft>
                <a:spcPts val="600"/>
              </a:spcAft>
            </a:pPr>
            <a:r>
              <a:rPr lang="en-US" sz="2400" dirty="0" smtClean="0"/>
              <a:t>How </a:t>
            </a:r>
            <a:r>
              <a:rPr lang="en-US" sz="2400" dirty="0"/>
              <a:t>many </a:t>
            </a:r>
            <a:r>
              <a:rPr lang="en-US" sz="2400" dirty="0" smtClean="0"/>
              <a:t>customers </a:t>
            </a:r>
            <a:r>
              <a:rPr lang="en-US" sz="2400" dirty="0"/>
              <a:t>are </a:t>
            </a:r>
            <a:r>
              <a:rPr lang="en-US" sz="2400" dirty="0" smtClean="0"/>
              <a:t>in the system? </a:t>
            </a:r>
          </a:p>
          <a:p>
            <a:pPr>
              <a:spcBef>
                <a:spcPts val="0"/>
              </a:spcBef>
              <a:spcAft>
                <a:spcPts val="600"/>
              </a:spcAft>
            </a:pPr>
            <a:r>
              <a:rPr lang="en-US" sz="2400" dirty="0" smtClean="0"/>
              <a:t>5 customers. </a:t>
            </a:r>
            <a:endParaRPr lang="en-US" sz="2400" dirty="0"/>
          </a:p>
          <a:p>
            <a:pPr>
              <a:spcBef>
                <a:spcPts val="0"/>
              </a:spcBef>
              <a:spcAft>
                <a:spcPts val="600"/>
              </a:spcAft>
            </a:pPr>
            <a:r>
              <a:rPr lang="en-US" sz="2400" dirty="0"/>
              <a:t>At what rate </a:t>
            </a:r>
            <a:r>
              <a:rPr lang="en-US" sz="2400" dirty="0" smtClean="0"/>
              <a:t>are they served? </a:t>
            </a:r>
          </a:p>
          <a:p>
            <a:pPr>
              <a:spcBef>
                <a:spcPts val="0"/>
              </a:spcBef>
              <a:spcAft>
                <a:spcPts val="600"/>
              </a:spcAft>
            </a:pPr>
            <a:r>
              <a:rPr lang="en-US" sz="2400" dirty="0" smtClean="0"/>
              <a:t>1 </a:t>
            </a:r>
            <a:r>
              <a:rPr lang="en-US" sz="2400" dirty="0"/>
              <a:t>per minute.</a:t>
            </a:r>
          </a:p>
          <a:p>
            <a:pPr>
              <a:spcBef>
                <a:spcPts val="0"/>
              </a:spcBef>
              <a:spcAft>
                <a:spcPts val="600"/>
              </a:spcAft>
            </a:pPr>
            <a:r>
              <a:rPr lang="en-US" sz="2400" dirty="0"/>
              <a:t>How long does it take </a:t>
            </a:r>
            <a:r>
              <a:rPr lang="en-US" sz="2400" dirty="0" smtClean="0"/>
              <a:t>to serve 5 </a:t>
            </a:r>
            <a:r>
              <a:rPr lang="en-US" sz="2400" dirty="0"/>
              <a:t>people </a:t>
            </a:r>
            <a:r>
              <a:rPr lang="en-US" sz="2400" dirty="0" smtClean="0"/>
              <a:t>at the </a:t>
            </a:r>
            <a:r>
              <a:rPr lang="en-US" sz="2400" dirty="0"/>
              <a:t>rate of </a:t>
            </a:r>
            <a:r>
              <a:rPr lang="en-US" sz="2400" dirty="0" smtClean="0"/>
              <a:t>1 </a:t>
            </a:r>
            <a:r>
              <a:rPr lang="en-US" sz="2400" dirty="0"/>
              <a:t>per minute</a:t>
            </a:r>
            <a:r>
              <a:rPr lang="en-US" sz="2400" dirty="0" smtClean="0"/>
              <a:t>?</a:t>
            </a:r>
          </a:p>
          <a:p>
            <a:pPr>
              <a:spcBef>
                <a:spcPts val="0"/>
              </a:spcBef>
              <a:spcAft>
                <a:spcPts val="600"/>
              </a:spcAft>
            </a:pPr>
            <a:r>
              <a:rPr lang="en-US" sz="2400" dirty="0" smtClean="0"/>
              <a:t>T</a:t>
            </a:r>
            <a:r>
              <a:rPr lang="en-US" sz="2400" dirty="0"/>
              <a:t>= </a:t>
            </a:r>
            <a:r>
              <a:rPr lang="en-US" sz="2400" dirty="0" smtClean="0"/>
              <a:t>5/1  =  5 </a:t>
            </a:r>
            <a:r>
              <a:rPr lang="en-US" sz="2400" dirty="0"/>
              <a:t>minutes</a:t>
            </a:r>
            <a:r>
              <a:rPr lang="en-US" sz="2400" dirty="0" smtClean="0"/>
              <a:t>.</a:t>
            </a:r>
          </a:p>
          <a:p>
            <a:pPr>
              <a:spcBef>
                <a:spcPts val="0"/>
              </a:spcBef>
              <a:spcAft>
                <a:spcPts val="600"/>
              </a:spcAft>
            </a:pPr>
            <a:endParaRPr lang="en-US" sz="2400" dirty="0"/>
          </a:p>
          <a:p>
            <a:pPr>
              <a:spcBef>
                <a:spcPts val="0"/>
              </a:spcBef>
              <a:spcAft>
                <a:spcPts val="1200"/>
              </a:spcAft>
            </a:pPr>
            <a:endParaRPr lang="en-US" dirty="0"/>
          </a:p>
        </p:txBody>
      </p:sp>
    </p:spTree>
    <p:extLst>
      <p:ext uri="{BB962C8B-B14F-4D97-AF65-F5344CB8AC3E}">
        <p14:creationId xmlns:p14="http://schemas.microsoft.com/office/powerpoint/2010/main" val="401675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ample presentation slides with animation [2]">
  <a:themeElements>
    <a:clrScheme name="Custom 15">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C00000"/>
      </a:hlink>
      <a:folHlink>
        <a:srgbClr val="7030A0"/>
      </a:folHlink>
    </a:clrScheme>
    <a:fontScheme name="Sample presentation slides with animation [2]">
      <a:majorFont>
        <a:latin typeface="Impac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presentation slides with animation [2]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Sample presentation slides with animation [2]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Sample presentation slides with animation [2]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SOM</Template>
  <TotalTime>13434</TotalTime>
  <Words>6717</Words>
  <Application>Microsoft Office PowerPoint</Application>
  <PresentationFormat>On-screen Show (4:3)</PresentationFormat>
  <Paragraphs>724</Paragraphs>
  <Slides>52</Slides>
  <Notes>36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63" baseType="lpstr">
      <vt:lpstr>Arial</vt:lpstr>
      <vt:lpstr>Book Antiqua</vt:lpstr>
      <vt:lpstr>Calibri</vt:lpstr>
      <vt:lpstr>Impact</vt:lpstr>
      <vt:lpstr>Monotype Sorts</vt:lpstr>
      <vt:lpstr>Symbol</vt:lpstr>
      <vt:lpstr>Times New Roman</vt:lpstr>
      <vt:lpstr>Wingdings</vt:lpstr>
      <vt:lpstr>Sample presentation slides with animation [2]</vt:lpstr>
      <vt:lpstr>Worksheet</vt:lpstr>
      <vt:lpstr>Equation</vt:lpstr>
      <vt:lpstr>K1 . The Coffee Shop</vt:lpstr>
      <vt:lpstr>Hour Zero</vt:lpstr>
      <vt:lpstr>K1 . The Coffee Shop</vt:lpstr>
      <vt:lpstr>K1 . The Coffee Shop</vt:lpstr>
      <vt:lpstr>K1 . The Coffee Shop</vt:lpstr>
      <vt:lpstr>K1 . The Coffee Shop</vt:lpstr>
      <vt:lpstr>K1 . The Coffee Shop</vt:lpstr>
      <vt:lpstr>K1 . The Coffee Shop</vt:lpstr>
      <vt:lpstr>K1 . The Coffee Shop</vt:lpstr>
      <vt:lpstr>K1 . The Coffee Shop</vt:lpstr>
      <vt:lpstr>K1 . The Coffee Shop</vt:lpstr>
      <vt:lpstr>K1 . The Coffee Shop</vt:lpstr>
      <vt:lpstr>K1 . The Coffee Shop</vt:lpstr>
      <vt:lpstr>K1 . The Coffee Shop </vt:lpstr>
      <vt:lpstr>K1 . The Coffee Shop </vt:lpstr>
      <vt:lpstr>K1 . The Coffee Shop </vt:lpstr>
      <vt:lpstr>K1b . The Coffee Shop</vt:lpstr>
      <vt:lpstr>K1b. The Coffee Shop</vt:lpstr>
      <vt:lpstr>K1b. The Coffee Shop</vt:lpstr>
      <vt:lpstr>K1b. The Coffee Shop </vt:lpstr>
      <vt:lpstr>K1b. The Coffee Shop </vt:lpstr>
      <vt:lpstr>K1b. The Coffee Shop </vt:lpstr>
      <vt:lpstr>K2.  The Insurance Company</vt:lpstr>
      <vt:lpstr>K2.  The Insurance Company</vt:lpstr>
      <vt:lpstr>K2.  The Insurance Company</vt:lpstr>
      <vt:lpstr>K2b. Flow Time at a B-School</vt:lpstr>
      <vt:lpstr>K2b. DNCBE- Time to Graduation</vt:lpstr>
      <vt:lpstr>K2b. The Flow Time at the B-School</vt:lpstr>
      <vt:lpstr>K2b. DNCBE- Time to Graduation</vt:lpstr>
      <vt:lpstr>K2b. DNCBE- Time to Graduation</vt:lpstr>
      <vt:lpstr>K2b. The B-School- Time to Graduation</vt:lpstr>
      <vt:lpstr>K3. Cold Beverage</vt:lpstr>
      <vt:lpstr>K3. Cold Beverage</vt:lpstr>
      <vt:lpstr>K3. Cold Beverage</vt:lpstr>
      <vt:lpstr>K3. Cold Beverage</vt:lpstr>
      <vt:lpstr>K3. Cold Beverage</vt:lpstr>
      <vt:lpstr>K4. Auto-Moto Financial Services- The Old Process</vt:lpstr>
      <vt:lpstr>K4. New Process: The Same R, But smaller I </vt:lpstr>
      <vt:lpstr>K4. Questions</vt:lpstr>
      <vt:lpstr>K4. Flow Time at Each Sub-process (or activity)</vt:lpstr>
      <vt:lpstr>K4. Routing, Flow Time, and Percentage of Each  Flow units</vt:lpstr>
      <vt:lpstr>K4. New Process: Intermediate Probabilities </vt:lpstr>
      <vt:lpstr>K4. New Process: Intermediate Probabilities </vt:lpstr>
      <vt:lpstr>K4. Flow Time of the Accepted Applications</vt:lpstr>
      <vt:lpstr>K4. Flow Time of Rejected Applications</vt:lpstr>
      <vt:lpstr>K5. LFT-Game1-Example 1 (50 days)</vt:lpstr>
      <vt:lpstr>K5. LFT-Game1-Example 2 (50 days)</vt:lpstr>
      <vt:lpstr>Little’s Law - Finance</vt:lpstr>
      <vt:lpstr>Little’s Law - Finance</vt:lpstr>
      <vt:lpstr>Little’s Law - Finance</vt:lpstr>
      <vt:lpstr>Little’s Law - Finance</vt:lpstr>
      <vt:lpstr>Do You Remember This?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Tony Barnett</dc:creator>
  <cp:lastModifiedBy>Asef-Vaziri, Ardavan</cp:lastModifiedBy>
  <cp:revision>418</cp:revision>
  <cp:lastPrinted>2013-09-30T21:36:58Z</cp:lastPrinted>
  <dcterms:created xsi:type="dcterms:W3CDTF">2005-11-30T06:54:40Z</dcterms:created>
  <dcterms:modified xsi:type="dcterms:W3CDTF">2020-04-07T06:14:43Z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TC011367991033</vt:lpwstr>
  </property>
</Properties>
</file>