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567" r:id="rId2"/>
    <p:sldId id="596" r:id="rId3"/>
    <p:sldId id="597" r:id="rId4"/>
    <p:sldId id="598" r:id="rId5"/>
    <p:sldId id="599" r:id="rId6"/>
    <p:sldId id="600" r:id="rId7"/>
    <p:sldId id="601" r:id="rId8"/>
    <p:sldId id="602" r:id="rId9"/>
    <p:sldId id="603" r:id="rId10"/>
    <p:sldId id="604" r:id="rId11"/>
    <p:sldId id="610" r:id="rId12"/>
    <p:sldId id="606" r:id="rId13"/>
    <p:sldId id="607" r:id="rId14"/>
    <p:sldId id="608" r:id="rId15"/>
    <p:sldId id="609" r:id="rId16"/>
  </p:sldIdLst>
  <p:sldSz cx="12192000" cy="6858000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7E"/>
    <a:srgbClr val="000099"/>
    <a:srgbClr val="1B5B2C"/>
    <a:srgbClr val="144421"/>
    <a:srgbClr val="DB1F47"/>
    <a:srgbClr val="16741F"/>
    <a:srgbClr val="70201A"/>
    <a:srgbClr val="1A1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61" autoAdjust="0"/>
    <p:restoredTop sz="94399" autoAdjust="0"/>
  </p:normalViewPr>
  <p:slideViewPr>
    <p:cSldViewPr>
      <p:cViewPr varScale="1">
        <p:scale>
          <a:sx n="110" d="100"/>
          <a:sy n="110" d="100"/>
        </p:scale>
        <p:origin x="116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0675" y="706438"/>
            <a:ext cx="628015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02A34D-BF83-4C2B-B7CD-474F7CC0D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42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0675" y="706438"/>
            <a:ext cx="6280150" cy="3533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02A34D-BF83-4C2B-B7CD-474F7CC0D69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4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D2C5-D27E-485A-BCA5-64526D79185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98580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2D594-0985-4304-B120-B4905BC057F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0935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35DCEB-67F4-4462-A25F-7A53F7AE70F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641447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6F23-988E-4AC2-99C5-A5EB743C75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755201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3D641-1059-4AF2-8B6A-AD13B3F98F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21872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3D641-1059-4AF2-8B6A-AD13B3F98FF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109674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766F23-988E-4AC2-99C5-A5EB743C75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124509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3F8A6-2A3F-4EC3-A380-A7630C8EA7D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834125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7D2F6-F420-45A4-A071-3BE1DE6F48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3337990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6FC54-15C4-4151-A73A-5A823CE8F7C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714375"/>
            <a:ext cx="6254750" cy="35194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4478338"/>
            <a:ext cx="5080000" cy="4238625"/>
          </a:xfrm>
          <a:noFill/>
          <a:ln/>
        </p:spPr>
        <p:txBody>
          <a:bodyPr lIns="93335" tIns="46667" rIns="93335" bIns="46667"/>
          <a:lstStyle/>
          <a:p>
            <a:pPr eaLnBrk="1" hangingPunct="1"/>
            <a:r>
              <a:rPr lang="en-US"/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47259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6785" y="188914"/>
            <a:ext cx="2832100" cy="6408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8368" y="188914"/>
            <a:ext cx="8295217" cy="6408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367" y="188913"/>
            <a:ext cx="11330517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2" y="1438275"/>
            <a:ext cx="5429249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1" y="1438275"/>
            <a:ext cx="5431367" cy="5159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367" y="188913"/>
            <a:ext cx="11330517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1" y="1438275"/>
            <a:ext cx="11063816" cy="2503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451" y="4094164"/>
            <a:ext cx="11063816" cy="2503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2452" y="1438275"/>
            <a:ext cx="5429249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901" y="1438275"/>
            <a:ext cx="5431367" cy="515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gray">
          <a:xfrm>
            <a:off x="239184" y="0"/>
            <a:ext cx="11952816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7" name="Rectangle 3"/>
          <p:cNvSpPr>
            <a:spLocks noChangeArrowheads="1"/>
          </p:cNvSpPr>
          <p:nvPr/>
        </p:nvSpPr>
        <p:spPr bwMode="gray">
          <a:xfrm>
            <a:off x="239185" y="188913"/>
            <a:ext cx="11713633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20868" name="Rectangle 4"/>
          <p:cNvSpPr>
            <a:spLocks noChangeArrowheads="1"/>
          </p:cNvSpPr>
          <p:nvPr/>
        </p:nvSpPr>
        <p:spPr bwMode="gray">
          <a:xfrm>
            <a:off x="0" y="0"/>
            <a:ext cx="287867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gray">
          <a:xfrm>
            <a:off x="478367" y="188913"/>
            <a:ext cx="1133051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1" y="1438275"/>
            <a:ext cx="11063816" cy="515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20871" name="Text Box 7"/>
          <p:cNvSpPr txBox="1">
            <a:spLocks noChangeArrowheads="1"/>
          </p:cNvSpPr>
          <p:nvPr/>
        </p:nvSpPr>
        <p:spPr bwMode="auto">
          <a:xfrm>
            <a:off x="11747500" y="1016000"/>
            <a:ext cx="372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13715DCA-0976-48F6-9B48-21A594CB1BBF}" type="slidenum">
              <a:rPr lang="en-US" sz="1200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420872" name="Text Box 8"/>
          <p:cNvSpPr txBox="1">
            <a:spLocks noChangeArrowheads="1"/>
          </p:cNvSpPr>
          <p:nvPr/>
        </p:nvSpPr>
        <p:spPr bwMode="auto">
          <a:xfrm>
            <a:off x="9419168" y="-63500"/>
            <a:ext cx="20986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3. Process Flow Measures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1" charset="2"/>
        <a:buChar char="u"/>
        <a:defRPr sz="2000">
          <a:solidFill>
            <a:srgbClr val="00000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file:///\\webdrive\aa2035\public_html\CourseBase\Process\Process2020\Finance.xlsx!Sheet1!R1C7:R14C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file:///\\webdrive\aa2035\public_html\CourseBase\Process\Process2020\Finance.xlsx!Sheet1!R1C7:R14C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1" y="188913"/>
            <a:ext cx="8605143" cy="863600"/>
          </a:xfrm>
        </p:spPr>
        <p:txBody>
          <a:bodyPr/>
          <a:lstStyle/>
          <a:p>
            <a:r>
              <a:rPr lang="en-US" dirty="0"/>
              <a:t>K1 . The Coffee 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-135396"/>
            <a:ext cx="9144000" cy="6993396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sz="4000" dirty="0">
                <a:latin typeface="+mj-lt"/>
              </a:rPr>
              <a:t>Process Flow Analysis</a:t>
            </a:r>
          </a:p>
          <a:p>
            <a:pPr algn="ctr"/>
            <a:r>
              <a:rPr lang="en-US" sz="4000" dirty="0">
                <a:latin typeface="+mj-lt"/>
              </a:rPr>
              <a:t>The Little’s Law</a:t>
            </a:r>
          </a:p>
          <a:p>
            <a:pPr algn="ctr"/>
            <a:r>
              <a:rPr lang="en-US" dirty="0">
                <a:latin typeface="+mj-lt"/>
              </a:rPr>
              <a:t>The Core Concept in Business Processes Engineering</a:t>
            </a:r>
          </a:p>
          <a:p>
            <a:pPr algn="ctr"/>
            <a:endParaRPr lang="en-US" dirty="0">
              <a:latin typeface="+mj-lt"/>
            </a:endParaRPr>
          </a:p>
          <a:p>
            <a:pPr algn="ctr"/>
            <a:r>
              <a:rPr lang="en-US" dirty="0">
                <a:latin typeface="+mj-lt"/>
              </a:rPr>
              <a:t>Problem Set 2-Finance</a:t>
            </a:r>
          </a:p>
          <a:p>
            <a:pPr algn="ctr"/>
            <a:endParaRPr lang="en-US" sz="1400" i="1" dirty="0">
              <a:latin typeface="+mj-lt"/>
            </a:endParaRPr>
          </a:p>
          <a:p>
            <a:pPr algn="ctr"/>
            <a:endParaRPr lang="en-US" sz="1400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i="1" dirty="0">
              <a:latin typeface="+mj-lt"/>
            </a:endParaRPr>
          </a:p>
          <a:p>
            <a:pPr algn="ctr"/>
            <a:endParaRPr lang="en-US" sz="800" i="1" dirty="0">
              <a:latin typeface="+mj-lt"/>
            </a:endParaRPr>
          </a:p>
          <a:p>
            <a:pPr algn="ctr"/>
            <a:endParaRPr lang="en-US" sz="800" i="1" dirty="0">
              <a:latin typeface="+mj-lt"/>
            </a:endParaRPr>
          </a:p>
          <a:p>
            <a:pPr algn="r"/>
            <a:r>
              <a:rPr lang="en-US" sz="2400" i="1" dirty="0">
                <a:latin typeface="+mj-lt"/>
              </a:rPr>
              <a:t>Eyes must be washed; to see things differently. </a:t>
            </a:r>
          </a:p>
          <a:p>
            <a:pPr algn="r"/>
            <a:r>
              <a:rPr lang="en-US" sz="2400" i="1" dirty="0">
                <a:latin typeface="+mj-lt"/>
              </a:rPr>
              <a:t>Sohrab Sepehri, Persian Poet, 1928 – 1980.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86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2882901" y="2145570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3171825" y="2494820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171825" y="4061682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916489" y="2494820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6661150" y="3364769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8405814" y="3364769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>
            <a:off x="4038600" y="2836131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Freeform 10"/>
          <p:cNvSpPr>
            <a:spLocks/>
          </p:cNvSpPr>
          <p:nvPr/>
        </p:nvSpPr>
        <p:spPr bwMode="auto">
          <a:xfrm>
            <a:off x="4829175" y="277898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>
            <a:off x="5783263" y="2836131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>
            <a:off x="4038601" y="4404581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 flipV="1">
            <a:off x="6130925" y="3882295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6130925" y="2836132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6130926" y="388229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Freeform 16"/>
          <p:cNvSpPr>
            <a:spLocks/>
          </p:cNvSpPr>
          <p:nvPr/>
        </p:nvSpPr>
        <p:spPr bwMode="auto">
          <a:xfrm>
            <a:off x="6573838" y="3823557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6130926" y="353304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Freeform 18"/>
          <p:cNvSpPr>
            <a:spLocks/>
          </p:cNvSpPr>
          <p:nvPr/>
        </p:nvSpPr>
        <p:spPr bwMode="auto">
          <a:xfrm>
            <a:off x="6573838" y="3474307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7527925" y="3707669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Freeform 20"/>
          <p:cNvSpPr>
            <a:spLocks/>
          </p:cNvSpPr>
          <p:nvPr/>
        </p:nvSpPr>
        <p:spPr bwMode="auto">
          <a:xfrm>
            <a:off x="8318500" y="364893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Rectangle 21"/>
          <p:cNvSpPr>
            <a:spLocks noChangeArrowheads="1"/>
          </p:cNvSpPr>
          <p:nvPr/>
        </p:nvSpPr>
        <p:spPr bwMode="auto">
          <a:xfrm>
            <a:off x="2963430" y="3137756"/>
            <a:ext cx="140262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1" name="Rectangle 22"/>
          <p:cNvSpPr>
            <a:spLocks noChangeArrowheads="1"/>
          </p:cNvSpPr>
          <p:nvPr/>
        </p:nvSpPr>
        <p:spPr bwMode="auto">
          <a:xfrm>
            <a:off x="4767714" y="3137756"/>
            <a:ext cx="1219886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10262" name="Rectangle 23"/>
          <p:cNvSpPr>
            <a:spLocks noChangeArrowheads="1"/>
          </p:cNvSpPr>
          <p:nvPr/>
        </p:nvSpPr>
        <p:spPr bwMode="auto">
          <a:xfrm>
            <a:off x="4845051" y="123275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10263" name="Rectangle 24"/>
          <p:cNvSpPr>
            <a:spLocks noChangeArrowheads="1"/>
          </p:cNvSpPr>
          <p:nvPr/>
        </p:nvSpPr>
        <p:spPr bwMode="auto">
          <a:xfrm>
            <a:off x="6602413" y="4052156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10264" name="Rectangle 25"/>
          <p:cNvSpPr>
            <a:spLocks noChangeArrowheads="1"/>
          </p:cNvSpPr>
          <p:nvPr/>
        </p:nvSpPr>
        <p:spPr bwMode="auto">
          <a:xfrm>
            <a:off x="6526214" y="123275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10265" name="Line 26"/>
          <p:cNvSpPr>
            <a:spLocks noChangeShapeType="1"/>
          </p:cNvSpPr>
          <p:nvPr/>
        </p:nvSpPr>
        <p:spPr bwMode="auto">
          <a:xfrm>
            <a:off x="2119313" y="283613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Freeform 27"/>
          <p:cNvSpPr>
            <a:spLocks/>
          </p:cNvSpPr>
          <p:nvPr/>
        </p:nvSpPr>
        <p:spPr bwMode="auto">
          <a:xfrm>
            <a:off x="3084513" y="277898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8"/>
          <p:cNvSpPr>
            <a:spLocks noChangeShapeType="1"/>
          </p:cNvSpPr>
          <p:nvPr/>
        </p:nvSpPr>
        <p:spPr bwMode="auto">
          <a:xfrm>
            <a:off x="2119313" y="440458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Freeform 29"/>
          <p:cNvSpPr>
            <a:spLocks/>
          </p:cNvSpPr>
          <p:nvPr/>
        </p:nvSpPr>
        <p:spPr bwMode="auto">
          <a:xfrm>
            <a:off x="3084513" y="434584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30"/>
          <p:cNvSpPr>
            <a:spLocks noChangeShapeType="1"/>
          </p:cNvSpPr>
          <p:nvPr/>
        </p:nvSpPr>
        <p:spPr bwMode="auto">
          <a:xfrm>
            <a:off x="9272588" y="3707669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0" name="Freeform 31"/>
          <p:cNvSpPr>
            <a:spLocks/>
          </p:cNvSpPr>
          <p:nvPr/>
        </p:nvSpPr>
        <p:spPr bwMode="auto">
          <a:xfrm>
            <a:off x="10237788" y="364893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Rectangle 32"/>
          <p:cNvSpPr>
            <a:spLocks noChangeArrowheads="1"/>
          </p:cNvSpPr>
          <p:nvPr/>
        </p:nvSpPr>
        <p:spPr bwMode="auto">
          <a:xfrm>
            <a:off x="2868614" y="4737956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10272" name="Rectangle 33"/>
          <p:cNvSpPr>
            <a:spLocks noChangeArrowheads="1"/>
          </p:cNvSpPr>
          <p:nvPr/>
        </p:nvSpPr>
        <p:spPr bwMode="auto">
          <a:xfrm>
            <a:off x="8096251" y="4052156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10273" name="Rectangle 35"/>
          <p:cNvSpPr>
            <a:spLocks noChangeArrowheads="1"/>
          </p:cNvSpPr>
          <p:nvPr/>
        </p:nvSpPr>
        <p:spPr bwMode="auto">
          <a:xfrm>
            <a:off x="1878014" y="2478945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10274" name="Rectangle 36"/>
          <p:cNvSpPr>
            <a:spLocks noChangeArrowheads="1"/>
          </p:cNvSpPr>
          <p:nvPr/>
        </p:nvSpPr>
        <p:spPr bwMode="auto">
          <a:xfrm>
            <a:off x="1878014" y="404580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5" name="Rectangle 40"/>
          <p:cNvSpPr>
            <a:spLocks noChangeArrowheads="1"/>
          </p:cNvSpPr>
          <p:nvPr/>
        </p:nvSpPr>
        <p:spPr bwMode="auto">
          <a:xfrm>
            <a:off x="5886450" y="2477357"/>
            <a:ext cx="1117870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$110.3/yr</a:t>
            </a:r>
          </a:p>
        </p:txBody>
      </p:sp>
      <p:sp>
        <p:nvSpPr>
          <p:cNvPr id="10276" name="Rectangle 41"/>
          <p:cNvSpPr>
            <a:spLocks noChangeArrowheads="1"/>
          </p:cNvSpPr>
          <p:nvPr/>
        </p:nvSpPr>
        <p:spPr bwMode="auto">
          <a:xfrm>
            <a:off x="5713414" y="4393470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10277" name="Rectangle 42"/>
          <p:cNvSpPr>
            <a:spLocks noChangeArrowheads="1"/>
          </p:cNvSpPr>
          <p:nvPr/>
        </p:nvSpPr>
        <p:spPr bwMode="auto">
          <a:xfrm>
            <a:off x="7440613" y="3347307"/>
            <a:ext cx="1126912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8" name="Rectangle 44"/>
          <p:cNvSpPr>
            <a:spLocks noChangeArrowheads="1"/>
          </p:cNvSpPr>
          <p:nvPr/>
        </p:nvSpPr>
        <p:spPr bwMode="auto">
          <a:xfrm>
            <a:off x="9551988" y="3347307"/>
            <a:ext cx="1126912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$175.8/yr</a:t>
            </a:r>
          </a:p>
        </p:txBody>
      </p:sp>
      <p:sp>
        <p:nvSpPr>
          <p:cNvPr id="10279" name="Line 45"/>
          <p:cNvSpPr>
            <a:spLocks noChangeShapeType="1"/>
          </p:cNvSpPr>
          <p:nvPr/>
        </p:nvSpPr>
        <p:spPr bwMode="auto">
          <a:xfrm flipV="1">
            <a:off x="7061200" y="1613756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6"/>
          <p:cNvSpPr>
            <a:spLocks noChangeShapeType="1"/>
          </p:cNvSpPr>
          <p:nvPr/>
        </p:nvSpPr>
        <p:spPr bwMode="auto">
          <a:xfrm>
            <a:off x="5307013" y="1613756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Throughput and Inventories at Different Processes </a:t>
            </a:r>
          </a:p>
        </p:txBody>
      </p:sp>
      <p:sp>
        <p:nvSpPr>
          <p:cNvPr id="673840" name="Rectangle 48"/>
          <p:cNvSpPr>
            <a:spLocks noChangeArrowheads="1"/>
          </p:cNvSpPr>
          <p:nvPr/>
        </p:nvSpPr>
        <p:spPr bwMode="auto">
          <a:xfrm>
            <a:off x="3270251" y="2651982"/>
            <a:ext cx="612347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$6.5</a:t>
            </a:r>
          </a:p>
        </p:txBody>
      </p:sp>
      <p:sp>
        <p:nvSpPr>
          <p:cNvPr id="673841" name="Rectangle 49"/>
          <p:cNvSpPr>
            <a:spLocks noChangeArrowheads="1"/>
          </p:cNvSpPr>
          <p:nvPr/>
        </p:nvSpPr>
        <p:spPr bwMode="auto">
          <a:xfrm>
            <a:off x="3271839" y="4220432"/>
            <a:ext cx="612347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$8.6</a:t>
            </a:r>
          </a:p>
        </p:txBody>
      </p:sp>
      <p:sp>
        <p:nvSpPr>
          <p:cNvPr id="673842" name="Rectangle 50"/>
          <p:cNvSpPr>
            <a:spLocks noChangeArrowheads="1"/>
          </p:cNvSpPr>
          <p:nvPr/>
        </p:nvSpPr>
        <p:spPr bwMode="auto">
          <a:xfrm>
            <a:off x="5014914" y="2651982"/>
            <a:ext cx="734175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 dirty="0">
                <a:solidFill>
                  <a:srgbClr val="000000"/>
                </a:solidFill>
                <a:latin typeface="Times New Roman" pitchFamily="18" charset="0"/>
              </a:rPr>
              <a:t>$15.1</a:t>
            </a:r>
          </a:p>
        </p:txBody>
      </p:sp>
      <p:sp>
        <p:nvSpPr>
          <p:cNvPr id="673843" name="Rectangle 51"/>
          <p:cNvSpPr>
            <a:spLocks noChangeArrowheads="1"/>
          </p:cNvSpPr>
          <p:nvPr/>
        </p:nvSpPr>
        <p:spPr bwMode="auto">
          <a:xfrm>
            <a:off x="6761164" y="3521932"/>
            <a:ext cx="734175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$10.6</a:t>
            </a:r>
          </a:p>
        </p:txBody>
      </p:sp>
      <p:sp>
        <p:nvSpPr>
          <p:cNvPr id="673844" name="Rectangle 52"/>
          <p:cNvSpPr>
            <a:spLocks noChangeArrowheads="1"/>
          </p:cNvSpPr>
          <p:nvPr/>
        </p:nvSpPr>
        <p:spPr bwMode="auto">
          <a:xfrm>
            <a:off x="8505826" y="3521932"/>
            <a:ext cx="612347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$9.8</a:t>
            </a: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01013"/>
              </p:ext>
            </p:extLst>
          </p:nvPr>
        </p:nvGraphicFramePr>
        <p:xfrm>
          <a:off x="9132888" y="5162550"/>
          <a:ext cx="1490662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Worksheet" r:id="rId4" imgW="2352453" imgH="2676741" progId="Excel.Sheet.12">
                  <p:link updateAutomatic="1"/>
                </p:oleObj>
              </mc:Choice>
              <mc:Fallback>
                <p:oleObj name="Worksheet" r:id="rId4" imgW="2352453" imgH="2676741" progId="Excel.Sheet.12">
                  <p:link updateAutomatic="1"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32888" y="5162550"/>
                        <a:ext cx="1490662" cy="169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3099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40" grpId="0"/>
      <p:bldP spid="673841" grpId="0"/>
      <p:bldP spid="673842" grpId="0"/>
      <p:bldP spid="673843" grpId="0"/>
      <p:bldP spid="6738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Flow Times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888" y="4293096"/>
            <a:ext cx="5459302" cy="2430270"/>
          </a:xfrm>
          <a:prstGeom prst="rect">
            <a:avLst/>
          </a:prstGeom>
          <a:solidFill>
            <a:sysClr val="window" lastClr="FFFFFF"/>
          </a:solidFill>
        </p:spPr>
      </p:pic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75521" y="1268760"/>
          <a:ext cx="4959839" cy="3528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Worksheet" r:id="rId5" imgW="3762257" imgH="2676510" progId="Excel.Sheet.12">
                  <p:embed/>
                </p:oleObj>
              </mc:Choice>
              <mc:Fallback>
                <p:oleObj name="Worksheet" r:id="rId5" imgW="3762257" imgH="267651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5521" y="1268760"/>
                        <a:ext cx="4959839" cy="3528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790090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 noChangeAspect="1"/>
          </p:cNvGrpSpPr>
          <p:nvPr/>
        </p:nvGrpSpPr>
        <p:grpSpPr bwMode="auto">
          <a:xfrm>
            <a:off x="2598739" y="1395413"/>
            <a:ext cx="6376987" cy="5275740"/>
            <a:chOff x="83" y="1165"/>
            <a:chExt cx="3088" cy="2555"/>
          </a:xfrm>
        </p:grpSpPr>
        <p:sp>
          <p:nvSpPr>
            <p:cNvPr id="11268" name="Line 3"/>
            <p:cNvSpPr>
              <a:spLocks noChangeAspect="1" noChangeShapeType="1"/>
            </p:cNvSpPr>
            <p:nvPr/>
          </p:nvSpPr>
          <p:spPr bwMode="auto">
            <a:xfrm>
              <a:off x="314" y="1270"/>
              <a:ext cx="6" cy="213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Line 4"/>
            <p:cNvSpPr>
              <a:spLocks noChangeAspect="1" noChangeShapeType="1"/>
            </p:cNvSpPr>
            <p:nvPr/>
          </p:nvSpPr>
          <p:spPr bwMode="auto">
            <a:xfrm>
              <a:off x="320" y="3413"/>
              <a:ext cx="275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Line 5"/>
            <p:cNvSpPr>
              <a:spLocks noChangeAspect="1" noChangeShapeType="1"/>
            </p:cNvSpPr>
            <p:nvPr/>
          </p:nvSpPr>
          <p:spPr bwMode="auto">
            <a:xfrm>
              <a:off x="283" y="3099"/>
              <a:ext cx="88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Line 6"/>
            <p:cNvSpPr>
              <a:spLocks noChangeAspect="1" noChangeShapeType="1"/>
            </p:cNvSpPr>
            <p:nvPr/>
          </p:nvSpPr>
          <p:spPr bwMode="auto">
            <a:xfrm>
              <a:off x="283" y="2699"/>
              <a:ext cx="1315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Line 7"/>
            <p:cNvSpPr>
              <a:spLocks noChangeAspect="1" noChangeShapeType="1"/>
            </p:cNvSpPr>
            <p:nvPr/>
          </p:nvSpPr>
          <p:spPr bwMode="auto">
            <a:xfrm>
              <a:off x="283" y="2280"/>
              <a:ext cx="2104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Line 8"/>
            <p:cNvSpPr>
              <a:spLocks noChangeAspect="1" noChangeShapeType="1"/>
            </p:cNvSpPr>
            <p:nvPr/>
          </p:nvSpPr>
          <p:spPr bwMode="auto">
            <a:xfrm>
              <a:off x="283" y="1869"/>
              <a:ext cx="23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9"/>
            <p:cNvSpPr>
              <a:spLocks noChangeAspect="1" noChangeArrowheads="1"/>
            </p:cNvSpPr>
            <p:nvPr/>
          </p:nvSpPr>
          <p:spPr bwMode="auto">
            <a:xfrm>
              <a:off x="335" y="1165"/>
              <a:ext cx="439" cy="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</a:p>
          </p:txBody>
        </p:sp>
        <p:sp>
          <p:nvSpPr>
            <p:cNvPr id="11275" name="Freeform 10"/>
            <p:cNvSpPr>
              <a:spLocks noChangeAspect="1"/>
            </p:cNvSpPr>
            <p:nvPr/>
          </p:nvSpPr>
          <p:spPr bwMode="auto">
            <a:xfrm>
              <a:off x="1069" y="3099"/>
              <a:ext cx="502" cy="314"/>
            </a:xfrm>
            <a:custGeom>
              <a:avLst/>
              <a:gdLst>
                <a:gd name="T0" fmla="*/ 0 w 900"/>
                <a:gd name="T1" fmla="*/ 0 h 438"/>
                <a:gd name="T2" fmla="*/ 87 w 900"/>
                <a:gd name="T3" fmla="*/ 0 h 438"/>
                <a:gd name="T4" fmla="*/ 87 w 900"/>
                <a:gd name="T5" fmla="*/ 115 h 438"/>
                <a:gd name="T6" fmla="*/ 0 w 900"/>
                <a:gd name="T7" fmla="*/ 115 h 438"/>
                <a:gd name="T8" fmla="*/ 0 w 900"/>
                <a:gd name="T9" fmla="*/ 0 h 4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0"/>
                <a:gd name="T16" fmla="*/ 0 h 438"/>
                <a:gd name="T17" fmla="*/ 900 w 900"/>
                <a:gd name="T18" fmla="*/ 438 h 4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0" h="438">
                  <a:moveTo>
                    <a:pt x="0" y="0"/>
                  </a:moveTo>
                  <a:lnTo>
                    <a:pt x="899" y="0"/>
                  </a:lnTo>
                  <a:lnTo>
                    <a:pt x="899" y="437"/>
                  </a:lnTo>
                  <a:lnTo>
                    <a:pt x="0" y="43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11"/>
            <p:cNvSpPr>
              <a:spLocks noChangeAspect="1"/>
            </p:cNvSpPr>
            <p:nvPr/>
          </p:nvSpPr>
          <p:spPr bwMode="auto">
            <a:xfrm>
              <a:off x="1570" y="2699"/>
              <a:ext cx="462" cy="714"/>
            </a:xfrm>
            <a:custGeom>
              <a:avLst/>
              <a:gdLst>
                <a:gd name="T0" fmla="*/ 0 w 829"/>
                <a:gd name="T1" fmla="*/ 0 h 995"/>
                <a:gd name="T2" fmla="*/ 80 w 829"/>
                <a:gd name="T3" fmla="*/ 0 h 995"/>
                <a:gd name="T4" fmla="*/ 80 w 829"/>
                <a:gd name="T5" fmla="*/ 263 h 995"/>
                <a:gd name="T6" fmla="*/ 0 w 829"/>
                <a:gd name="T7" fmla="*/ 263 h 995"/>
                <a:gd name="T8" fmla="*/ 0 w 829"/>
                <a:gd name="T9" fmla="*/ 0 h 9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9"/>
                <a:gd name="T16" fmla="*/ 0 h 995"/>
                <a:gd name="T17" fmla="*/ 829 w 829"/>
                <a:gd name="T18" fmla="*/ 995 h 9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9" h="995">
                  <a:moveTo>
                    <a:pt x="0" y="0"/>
                  </a:moveTo>
                  <a:lnTo>
                    <a:pt x="828" y="0"/>
                  </a:lnTo>
                  <a:lnTo>
                    <a:pt x="828" y="994"/>
                  </a:lnTo>
                  <a:lnTo>
                    <a:pt x="0" y="99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12"/>
            <p:cNvSpPr>
              <a:spLocks noChangeAspect="1"/>
            </p:cNvSpPr>
            <p:nvPr/>
          </p:nvSpPr>
          <p:spPr bwMode="auto">
            <a:xfrm>
              <a:off x="2032" y="2278"/>
              <a:ext cx="282" cy="1135"/>
            </a:xfrm>
            <a:custGeom>
              <a:avLst/>
              <a:gdLst>
                <a:gd name="T0" fmla="*/ 0 w 507"/>
                <a:gd name="T1" fmla="*/ 0 h 1582"/>
                <a:gd name="T2" fmla="*/ 48 w 507"/>
                <a:gd name="T3" fmla="*/ 0 h 1582"/>
                <a:gd name="T4" fmla="*/ 48 w 507"/>
                <a:gd name="T5" fmla="*/ 419 h 1582"/>
                <a:gd name="T6" fmla="*/ 0 w 507"/>
                <a:gd name="T7" fmla="*/ 419 h 1582"/>
                <a:gd name="T8" fmla="*/ 0 w 507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7"/>
                <a:gd name="T16" fmla="*/ 0 h 1582"/>
                <a:gd name="T17" fmla="*/ 507 w 507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7" h="1582">
                  <a:moveTo>
                    <a:pt x="0" y="0"/>
                  </a:moveTo>
                  <a:lnTo>
                    <a:pt x="506" y="0"/>
                  </a:lnTo>
                  <a:lnTo>
                    <a:pt x="506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3"/>
            <p:cNvSpPr>
              <a:spLocks noChangeAspect="1"/>
            </p:cNvSpPr>
            <p:nvPr/>
          </p:nvSpPr>
          <p:spPr bwMode="auto">
            <a:xfrm>
              <a:off x="2308" y="2278"/>
              <a:ext cx="280" cy="1135"/>
            </a:xfrm>
            <a:custGeom>
              <a:avLst/>
              <a:gdLst>
                <a:gd name="T0" fmla="*/ 0 w 504"/>
                <a:gd name="T1" fmla="*/ 0 h 1582"/>
                <a:gd name="T2" fmla="*/ 48 w 504"/>
                <a:gd name="T3" fmla="*/ 0 h 1582"/>
                <a:gd name="T4" fmla="*/ 48 w 504"/>
                <a:gd name="T5" fmla="*/ 419 h 1582"/>
                <a:gd name="T6" fmla="*/ 0 w 504"/>
                <a:gd name="T7" fmla="*/ 419 h 1582"/>
                <a:gd name="T8" fmla="*/ 0 w 504"/>
                <a:gd name="T9" fmla="*/ 0 h 15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4"/>
                <a:gd name="T16" fmla="*/ 0 h 1582"/>
                <a:gd name="T17" fmla="*/ 504 w 504"/>
                <a:gd name="T18" fmla="*/ 1582 h 15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4" h="1582">
                  <a:moveTo>
                    <a:pt x="0" y="0"/>
                  </a:moveTo>
                  <a:lnTo>
                    <a:pt x="500" y="0"/>
                  </a:lnTo>
                  <a:lnTo>
                    <a:pt x="503" y="1581"/>
                  </a:lnTo>
                  <a:lnTo>
                    <a:pt x="0" y="1581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4"/>
            <p:cNvSpPr>
              <a:spLocks noChangeAspect="1"/>
            </p:cNvSpPr>
            <p:nvPr/>
          </p:nvSpPr>
          <p:spPr bwMode="auto">
            <a:xfrm>
              <a:off x="2588" y="1866"/>
              <a:ext cx="503" cy="1547"/>
            </a:xfrm>
            <a:custGeom>
              <a:avLst/>
              <a:gdLst>
                <a:gd name="T0" fmla="*/ 0 w 903"/>
                <a:gd name="T1" fmla="*/ 0 h 2265"/>
                <a:gd name="T2" fmla="*/ 87 w 903"/>
                <a:gd name="T3" fmla="*/ 0 h 2265"/>
                <a:gd name="T4" fmla="*/ 87 w 903"/>
                <a:gd name="T5" fmla="*/ 492 h 2265"/>
                <a:gd name="T6" fmla="*/ 0 w 903"/>
                <a:gd name="T7" fmla="*/ 492 h 2265"/>
                <a:gd name="T8" fmla="*/ 0 w 903"/>
                <a:gd name="T9" fmla="*/ 0 h 22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3"/>
                <a:gd name="T16" fmla="*/ 0 h 2265"/>
                <a:gd name="T17" fmla="*/ 903 w 903"/>
                <a:gd name="T18" fmla="*/ 2265 h 22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3" h="2265">
                  <a:moveTo>
                    <a:pt x="0" y="0"/>
                  </a:moveTo>
                  <a:lnTo>
                    <a:pt x="902" y="0"/>
                  </a:lnTo>
                  <a:lnTo>
                    <a:pt x="902" y="2264"/>
                  </a:lnTo>
                  <a:lnTo>
                    <a:pt x="0" y="226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5"/>
            <p:cNvSpPr>
              <a:spLocks noChangeAspect="1"/>
            </p:cNvSpPr>
            <p:nvPr/>
          </p:nvSpPr>
          <p:spPr bwMode="auto">
            <a:xfrm>
              <a:off x="320" y="3166"/>
              <a:ext cx="749" cy="247"/>
            </a:xfrm>
            <a:custGeom>
              <a:avLst/>
              <a:gdLst>
                <a:gd name="T0" fmla="*/ 0 w 1342"/>
                <a:gd name="T1" fmla="*/ 0 h 345"/>
                <a:gd name="T2" fmla="*/ 130 w 1342"/>
                <a:gd name="T3" fmla="*/ 0 h 345"/>
                <a:gd name="T4" fmla="*/ 130 w 1342"/>
                <a:gd name="T5" fmla="*/ 90 h 345"/>
                <a:gd name="T6" fmla="*/ 0 w 1342"/>
                <a:gd name="T7" fmla="*/ 90 h 345"/>
                <a:gd name="T8" fmla="*/ 0 w 1342"/>
                <a:gd name="T9" fmla="*/ 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2"/>
                <a:gd name="T16" fmla="*/ 0 h 345"/>
                <a:gd name="T17" fmla="*/ 1342 w 1342"/>
                <a:gd name="T18" fmla="*/ 345 h 3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2" h="345">
                  <a:moveTo>
                    <a:pt x="0" y="0"/>
                  </a:moveTo>
                  <a:lnTo>
                    <a:pt x="1341" y="0"/>
                  </a:lnTo>
                  <a:lnTo>
                    <a:pt x="1341" y="344"/>
                  </a:lnTo>
                  <a:lnTo>
                    <a:pt x="0" y="344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6"/>
            <p:cNvSpPr>
              <a:spLocks noChangeAspect="1" noChangeArrowheads="1"/>
            </p:cNvSpPr>
            <p:nvPr/>
          </p:nvSpPr>
          <p:spPr bwMode="auto">
            <a:xfrm>
              <a:off x="83" y="3003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0.96</a:t>
              </a:r>
            </a:p>
          </p:txBody>
        </p:sp>
        <p:sp>
          <p:nvSpPr>
            <p:cNvPr id="11282" name="Rectangle 17"/>
            <p:cNvSpPr>
              <a:spLocks noChangeAspect="1" noChangeArrowheads="1"/>
            </p:cNvSpPr>
            <p:nvPr/>
          </p:nvSpPr>
          <p:spPr bwMode="auto">
            <a:xfrm>
              <a:off x="1186" y="3586"/>
              <a:ext cx="99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Time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 T</a:t>
              </a:r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 (weeks)</a:t>
              </a:r>
            </a:p>
          </p:txBody>
        </p:sp>
        <p:sp>
          <p:nvSpPr>
            <p:cNvPr id="11283" name="Rectangle 18"/>
            <p:cNvSpPr>
              <a:spLocks noChangeAspect="1" noChangeArrowheads="1"/>
            </p:cNvSpPr>
            <p:nvPr/>
          </p:nvSpPr>
          <p:spPr bwMode="auto">
            <a:xfrm>
              <a:off x="2571" y="2270"/>
              <a:ext cx="60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Accounts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1200">
                  <a:latin typeface="Times New Roman" pitchFamily="18" charset="0"/>
                </a:rPr>
                <a:t>Receivable</a:t>
              </a:r>
            </a:p>
          </p:txBody>
        </p:sp>
        <p:sp>
          <p:nvSpPr>
            <p:cNvPr id="11284" name="Rectangle 19"/>
            <p:cNvSpPr>
              <a:spLocks noChangeAspect="1" noChangeArrowheads="1"/>
            </p:cNvSpPr>
            <p:nvPr/>
          </p:nvSpPr>
          <p:spPr bwMode="auto">
            <a:xfrm>
              <a:off x="2282" y="2786"/>
              <a:ext cx="39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Finished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900">
                  <a:latin typeface="Times New Roman" pitchFamily="18" charset="0"/>
                </a:rPr>
                <a:t>Goods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5" name="Rectangle 20"/>
            <p:cNvSpPr>
              <a:spLocks noChangeAspect="1" noChangeArrowheads="1"/>
            </p:cNvSpPr>
            <p:nvPr/>
          </p:nvSpPr>
          <p:spPr bwMode="auto">
            <a:xfrm rot="16200000">
              <a:off x="1914" y="2762"/>
              <a:ext cx="483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1286" name="Rectangle 21"/>
            <p:cNvSpPr>
              <a:spLocks noChangeAspect="1" noChangeArrowheads="1"/>
            </p:cNvSpPr>
            <p:nvPr/>
          </p:nvSpPr>
          <p:spPr bwMode="auto">
            <a:xfrm>
              <a:off x="1562" y="2993"/>
              <a:ext cx="492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0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1287" name="Rectangle 22"/>
            <p:cNvSpPr>
              <a:spLocks noChangeAspect="1" noChangeArrowheads="1"/>
            </p:cNvSpPr>
            <p:nvPr/>
          </p:nvSpPr>
          <p:spPr bwMode="auto">
            <a:xfrm>
              <a:off x="1130" y="3164"/>
              <a:ext cx="32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Raw </a:t>
              </a:r>
            </a:p>
            <a:p>
              <a:pPr algn="ctr" eaLnBrk="0" hangingPunct="0"/>
              <a:r>
                <a:rPr lang="en-US" sz="1000">
                  <a:latin typeface="Times New Roman" pitchFamily="18" charset="0"/>
                </a:rPr>
                <a:t>Materials</a:t>
              </a:r>
              <a:endParaRPr lang="en-US" sz="1200">
                <a:latin typeface="Times New Roman" pitchFamily="18" charset="0"/>
              </a:endParaRPr>
            </a:p>
          </p:txBody>
        </p:sp>
        <p:sp>
          <p:nvSpPr>
            <p:cNvPr id="11288" name="Rectangle 23"/>
            <p:cNvSpPr>
              <a:spLocks noChangeAspect="1" noChangeArrowheads="1"/>
            </p:cNvSpPr>
            <p:nvPr/>
          </p:nvSpPr>
          <p:spPr bwMode="auto">
            <a:xfrm>
              <a:off x="335" y="3233"/>
              <a:ext cx="5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 Parts</a:t>
              </a:r>
            </a:p>
          </p:txBody>
        </p:sp>
        <p:sp>
          <p:nvSpPr>
            <p:cNvPr id="11289" name="Rectangle 24"/>
            <p:cNvSpPr>
              <a:spLocks noChangeAspect="1" noChangeArrowheads="1"/>
            </p:cNvSpPr>
            <p:nvPr/>
          </p:nvSpPr>
          <p:spPr bwMode="auto">
            <a:xfrm>
              <a:off x="588" y="3405"/>
              <a:ext cx="228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1208088" eaLnBrk="0" hangingPunct="0">
                <a:tabLst>
                  <a:tab pos="690563" algn="l"/>
                  <a:tab pos="2346325" algn="l"/>
                  <a:tab pos="3484563" algn="l"/>
                  <a:tab pos="4572000" algn="l"/>
                  <a:tab pos="5262563" algn="l"/>
                  <a:tab pos="6176963" algn="l"/>
                </a:tabLst>
              </a:pPr>
              <a:r>
                <a:rPr lang="en-US" sz="1000">
                  <a:latin typeface="Times New Roman" pitchFamily="18" charset="0"/>
                </a:rPr>
                <a:t>11.12</a:t>
              </a:r>
            </a:p>
          </p:txBody>
        </p:sp>
        <p:sp>
          <p:nvSpPr>
            <p:cNvPr id="11290" name="Rectangle 25"/>
            <p:cNvSpPr>
              <a:spLocks noChangeAspect="1" noChangeArrowheads="1"/>
            </p:cNvSpPr>
            <p:nvPr/>
          </p:nvSpPr>
          <p:spPr bwMode="auto">
            <a:xfrm>
              <a:off x="84" y="3199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0.77</a:t>
              </a:r>
            </a:p>
          </p:txBody>
        </p:sp>
        <p:sp>
          <p:nvSpPr>
            <p:cNvPr id="11291" name="Rectangle 26"/>
            <p:cNvSpPr>
              <a:spLocks noChangeAspect="1" noChangeArrowheads="1"/>
            </p:cNvSpPr>
            <p:nvPr/>
          </p:nvSpPr>
          <p:spPr bwMode="auto">
            <a:xfrm>
              <a:off x="83" y="2659"/>
              <a:ext cx="199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2.12</a:t>
              </a:r>
            </a:p>
          </p:txBody>
        </p:sp>
        <p:sp>
          <p:nvSpPr>
            <p:cNvPr id="11292" name="Rectangle 27"/>
            <p:cNvSpPr>
              <a:spLocks noChangeAspect="1" noChangeArrowheads="1"/>
            </p:cNvSpPr>
            <p:nvPr/>
          </p:nvSpPr>
          <p:spPr bwMode="auto">
            <a:xfrm>
              <a:off x="83" y="2211"/>
              <a:ext cx="197" cy="1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3.38</a:t>
              </a:r>
            </a:p>
          </p:txBody>
        </p:sp>
        <p:sp>
          <p:nvSpPr>
            <p:cNvPr id="11293" name="Rectangle 28"/>
            <p:cNvSpPr>
              <a:spLocks noChangeAspect="1" noChangeArrowheads="1"/>
            </p:cNvSpPr>
            <p:nvPr/>
          </p:nvSpPr>
          <p:spPr bwMode="auto">
            <a:xfrm>
              <a:off x="110" y="1789"/>
              <a:ext cx="168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4.8</a:t>
              </a:r>
            </a:p>
          </p:txBody>
        </p:sp>
        <p:sp>
          <p:nvSpPr>
            <p:cNvPr id="11294" name="Rectangle 29"/>
            <p:cNvSpPr>
              <a:spLocks noChangeAspect="1" noChangeArrowheads="1"/>
            </p:cNvSpPr>
            <p:nvPr/>
          </p:nvSpPr>
          <p:spPr bwMode="auto">
            <a:xfrm>
              <a:off x="1183" y="3457"/>
              <a:ext cx="198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6.75</a:t>
              </a:r>
            </a:p>
          </p:txBody>
        </p:sp>
        <p:sp>
          <p:nvSpPr>
            <p:cNvPr id="11295" name="Rectangle 30"/>
            <p:cNvSpPr>
              <a:spLocks noChangeAspect="1" noChangeArrowheads="1"/>
            </p:cNvSpPr>
            <p:nvPr/>
          </p:nvSpPr>
          <p:spPr bwMode="auto">
            <a:xfrm>
              <a:off x="1699" y="346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7.12</a:t>
              </a:r>
            </a:p>
          </p:txBody>
        </p:sp>
        <p:sp>
          <p:nvSpPr>
            <p:cNvPr id="11296" name="Rectangle 31"/>
            <p:cNvSpPr>
              <a:spLocks noChangeAspect="1" noChangeArrowheads="1"/>
            </p:cNvSpPr>
            <p:nvPr/>
          </p:nvSpPr>
          <p:spPr bwMode="auto">
            <a:xfrm>
              <a:off x="2057" y="3457"/>
              <a:ext cx="198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3.14</a:t>
              </a:r>
            </a:p>
          </p:txBody>
        </p:sp>
        <p:sp>
          <p:nvSpPr>
            <p:cNvPr id="11297" name="Rectangle 32"/>
            <p:cNvSpPr>
              <a:spLocks noChangeAspect="1" noChangeArrowheads="1"/>
            </p:cNvSpPr>
            <p:nvPr/>
          </p:nvSpPr>
          <p:spPr bwMode="auto">
            <a:xfrm>
              <a:off x="2363" y="3457"/>
              <a:ext cx="198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2.90</a:t>
              </a:r>
            </a:p>
          </p:txBody>
        </p:sp>
        <p:sp>
          <p:nvSpPr>
            <p:cNvPr id="11298" name="Rectangle 33"/>
            <p:cNvSpPr>
              <a:spLocks noChangeAspect="1" noChangeArrowheads="1"/>
            </p:cNvSpPr>
            <p:nvPr/>
          </p:nvSpPr>
          <p:spPr bwMode="auto">
            <a:xfrm>
              <a:off x="2720" y="3452"/>
              <a:ext cx="197" cy="1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>
                  <a:latin typeface="Times New Roman" pitchFamily="18" charset="0"/>
                </a:rPr>
                <a:t>5.80</a:t>
              </a:r>
            </a:p>
          </p:txBody>
        </p:sp>
      </p:grpSp>
      <p:sp>
        <p:nvSpPr>
          <p:cNvPr id="11267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Flow Rate vs. Flow Time</a:t>
            </a:r>
          </a:p>
        </p:txBody>
      </p:sp>
    </p:spTree>
    <p:extLst>
      <p:ext uri="{BB962C8B-B14F-4D97-AF65-F5344CB8AC3E}">
        <p14:creationId xmlns:p14="http://schemas.microsoft.com/office/powerpoint/2010/main" val="12458407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9900" y="225425"/>
            <a:ext cx="8928100" cy="762000"/>
          </a:xfrm>
        </p:spPr>
        <p:txBody>
          <a:bodyPr/>
          <a:lstStyle/>
          <a:p>
            <a:pPr eaLnBrk="1" hangingPunct="1"/>
            <a:r>
              <a:rPr lang="en-US" dirty="0"/>
              <a:t>M5. Analyzing Financial Flows: Improvement with Flow Analysis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9926" y="1508125"/>
            <a:ext cx="7883525" cy="5024438"/>
          </a:xfrm>
        </p:spPr>
        <p:txBody>
          <a:bodyPr/>
          <a:lstStyle/>
          <a:p>
            <a:pPr marL="0" indent="0">
              <a:lnSpc>
                <a:spcPct val="80000"/>
              </a:lnSpc>
              <a:defRPr/>
            </a:pPr>
            <a:r>
              <a:rPr lang="en-US" sz="2400"/>
              <a:t>Working capital in each department includes the amount of inventory in it.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/>
          </a:p>
          <a:p>
            <a:pPr marL="0" indent="0">
              <a:lnSpc>
                <a:spcPct val="80000"/>
              </a:lnSpc>
              <a:defRPr/>
            </a:pPr>
            <a:r>
              <a:rPr lang="en-US" sz="2400"/>
              <a:t>Flow time here is the amount of time a cost dollar spends </a:t>
            </a:r>
            <a:br>
              <a:rPr lang="en-US" sz="2400"/>
            </a:br>
            <a:r>
              <a:rPr lang="en-US" sz="2400"/>
              <a:t>(on average) in that department.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/>
          </a:p>
          <a:p>
            <a:pPr marL="0" indent="0">
              <a:lnSpc>
                <a:spcPct val="80000"/>
              </a:lnSpc>
              <a:defRPr/>
            </a:pPr>
            <a:r>
              <a:rPr lang="en-US" sz="2400"/>
              <a:t>We can then ask, “in which department does a reduction in flow time have the greatest impact on working capital?”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/>
          </a:p>
          <a:p>
            <a:pPr marL="0" indent="0">
              <a:lnSpc>
                <a:spcPct val="80000"/>
              </a:lnSpc>
              <a:defRPr/>
            </a:pPr>
            <a:r>
              <a:rPr lang="en-US" sz="2400"/>
              <a:t>The larger the current flow time, the greater an impact in decreasing flow time will have on reducing working capital.</a:t>
            </a:r>
          </a:p>
          <a:p>
            <a:pPr marL="0" indent="0">
              <a:lnSpc>
                <a:spcPct val="80000"/>
              </a:lnSpc>
              <a:defRPr/>
            </a:pPr>
            <a:endParaRPr lang="en-US" sz="2400"/>
          </a:p>
          <a:p>
            <a:pPr marL="0" indent="0">
              <a:lnSpc>
                <a:spcPct val="80000"/>
              </a:lnSpc>
              <a:defRPr/>
            </a:pPr>
            <a:r>
              <a:rPr lang="en-US" sz="2400"/>
              <a:t>In the MBPF example, we learn that a 1 week reduction in AR would free up approximately $5MM to the firm!</a:t>
            </a:r>
          </a:p>
        </p:txBody>
      </p:sp>
    </p:spTree>
    <p:extLst>
      <p:ext uri="{BB962C8B-B14F-4D97-AF65-F5344CB8AC3E}">
        <p14:creationId xmlns:p14="http://schemas.microsoft.com/office/powerpoint/2010/main" val="239924080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188913"/>
            <a:ext cx="8605838" cy="863600"/>
          </a:xfrm>
        </p:spPr>
        <p:txBody>
          <a:bodyPr/>
          <a:lstStyle/>
          <a:p>
            <a:pPr eaLnBrk="1" hangingPunct="1"/>
            <a:r>
              <a:rPr lang="en-US" dirty="0"/>
              <a:t>M5. Inventory Turns (Turnover Ratio)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2776" y="1233488"/>
            <a:ext cx="8748713" cy="56245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/>
              <a:t>How many times has your inventory been sold and then replaced</a:t>
            </a:r>
          </a:p>
          <a:p>
            <a:pPr>
              <a:lnSpc>
                <a:spcPct val="80000"/>
              </a:lnSpc>
              <a:defRPr/>
            </a:pPr>
            <a:r>
              <a:rPr lang="en-US" sz="2400"/>
              <a:t>during the given time period?</a:t>
            </a:r>
          </a:p>
          <a:p>
            <a:pPr>
              <a:lnSpc>
                <a:spcPct val="80000"/>
              </a:lnSpc>
              <a:defRPr/>
            </a:pPr>
            <a:r>
              <a:rPr lang="en-US" sz="2400"/>
              <a:t>					      </a:t>
            </a:r>
          </a:p>
          <a:p>
            <a:pPr>
              <a:lnSpc>
                <a:spcPct val="80000"/>
              </a:lnSpc>
              <a:defRPr/>
            </a:pPr>
            <a:r>
              <a:rPr lang="en-US" sz="2400"/>
              <a:t>Inventory Turns = Cost of Good Sold / Average Inventory = </a:t>
            </a:r>
            <a:r>
              <a:rPr lang="en-US" sz="2400" b="1"/>
              <a:t> </a:t>
            </a:r>
            <a:r>
              <a:rPr lang="en-US" sz="2400" b="1" i="1"/>
              <a:t>R / I</a:t>
            </a:r>
          </a:p>
          <a:p>
            <a:pPr>
              <a:lnSpc>
                <a:spcPct val="80000"/>
              </a:lnSpc>
              <a:defRPr/>
            </a:pPr>
            <a:endParaRPr lang="en-US" sz="2400"/>
          </a:p>
          <a:p>
            <a:pPr>
              <a:lnSpc>
                <a:spcPct val="80000"/>
              </a:lnSpc>
              <a:defRPr/>
            </a:pPr>
            <a:r>
              <a:rPr lang="en-US" sz="2400"/>
              <a:t>Little’s Law: </a:t>
            </a:r>
            <a:r>
              <a:rPr lang="en-US" sz="2400" i="1"/>
              <a:t>I = RT</a:t>
            </a:r>
            <a:r>
              <a:rPr lang="en-US" sz="2400"/>
              <a:t> </a:t>
            </a:r>
            <a:r>
              <a:rPr lang="en-US" sz="2400">
                <a:sym typeface="Wingdings" pitchFamily="2" charset="2"/>
              </a:rPr>
              <a:t> </a:t>
            </a:r>
            <a:r>
              <a:rPr lang="en-US" sz="2400"/>
              <a:t>Inventory Turns  = </a:t>
            </a:r>
            <a:r>
              <a:rPr lang="en-US" sz="2400" i="1"/>
              <a:t>R / RT</a:t>
            </a:r>
            <a:r>
              <a:rPr lang="en-US" sz="2400"/>
              <a:t> </a:t>
            </a:r>
            <a:r>
              <a:rPr lang="en-US" sz="2400">
                <a:sym typeface="Wingdings" pitchFamily="2" charset="2"/>
              </a:rPr>
              <a:t> </a:t>
            </a:r>
            <a:r>
              <a:rPr lang="en-US" sz="2400" i="1">
                <a:sym typeface="Wingdings" pitchFamily="2" charset="2"/>
              </a:rPr>
              <a:t>1/T</a:t>
            </a:r>
            <a:endParaRPr lang="en-US" sz="2400" i="1"/>
          </a:p>
          <a:p>
            <a:pPr>
              <a:lnSpc>
                <a:spcPct val="80000"/>
              </a:lnSpc>
              <a:defRPr/>
            </a:pPr>
            <a:endParaRPr lang="en-US" sz="2400" i="1"/>
          </a:p>
          <a:p>
            <a:pPr>
              <a:lnSpc>
                <a:spcPct val="80000"/>
              </a:lnSpc>
              <a:defRPr/>
            </a:pPr>
            <a:r>
              <a:rPr lang="en-US" sz="2400"/>
              <a:t>Inventory Turns is the </a:t>
            </a:r>
            <a:r>
              <a:rPr lang="en-US" sz="2400" b="1"/>
              <a:t>reciprocal</a:t>
            </a:r>
            <a:r>
              <a:rPr lang="en-US" sz="2400"/>
              <a:t> of average flow time. </a:t>
            </a:r>
          </a:p>
          <a:p>
            <a:pPr>
              <a:lnSpc>
                <a:spcPct val="80000"/>
              </a:lnSpc>
              <a:defRPr/>
            </a:pPr>
            <a:endParaRPr lang="en-US" sz="2400"/>
          </a:p>
          <a:p>
            <a:pPr>
              <a:lnSpc>
                <a:spcPct val="80000"/>
              </a:lnSpc>
              <a:defRPr/>
            </a:pPr>
            <a:r>
              <a:rPr lang="en-US" sz="2400"/>
              <a:t>Inventory turns at MBPF </a:t>
            </a:r>
          </a:p>
          <a:p>
            <a:pPr>
              <a:lnSpc>
                <a:spcPct val="80000"/>
              </a:lnSpc>
              <a:defRPr/>
            </a:pPr>
            <a:endParaRPr lang="en-US" sz="2400"/>
          </a:p>
          <a:p>
            <a:pPr>
              <a:lnSpc>
                <a:spcPct val="80000"/>
              </a:lnSpc>
              <a:defRPr/>
            </a:pPr>
            <a:r>
              <a:rPr lang="en-US" sz="2400"/>
              <a:t>Inventory Turns =  ($175.8MM (Total throughput per year) / 			        $50.6MM (Avg. Inv) = 3.47 Turns per year</a:t>
            </a:r>
          </a:p>
          <a:p>
            <a:pPr>
              <a:lnSpc>
                <a:spcPct val="80000"/>
              </a:lnSpc>
              <a:defRPr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93219446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 noChangeAspect="1"/>
          </p:cNvGrpSpPr>
          <p:nvPr/>
        </p:nvGrpSpPr>
        <p:grpSpPr bwMode="auto">
          <a:xfrm>
            <a:off x="3221038" y="1293813"/>
            <a:ext cx="4927600" cy="5377750"/>
            <a:chOff x="2029" y="1497"/>
            <a:chExt cx="2390" cy="2173"/>
          </a:xfrm>
        </p:grpSpPr>
        <p:sp>
          <p:nvSpPr>
            <p:cNvPr id="14340" name="Line 3"/>
            <p:cNvSpPr>
              <a:spLocks noChangeAspect="1" noChangeShapeType="1"/>
            </p:cNvSpPr>
            <p:nvPr/>
          </p:nvSpPr>
          <p:spPr bwMode="auto">
            <a:xfrm>
              <a:off x="2461" y="3132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1" name="Line 4"/>
            <p:cNvSpPr>
              <a:spLocks noChangeAspect="1" noChangeShapeType="1"/>
            </p:cNvSpPr>
            <p:nvPr/>
          </p:nvSpPr>
          <p:spPr bwMode="auto">
            <a:xfrm>
              <a:off x="2461" y="2866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2" name="Line 5"/>
            <p:cNvSpPr>
              <a:spLocks noChangeAspect="1" noChangeShapeType="1"/>
            </p:cNvSpPr>
            <p:nvPr/>
          </p:nvSpPr>
          <p:spPr bwMode="auto">
            <a:xfrm>
              <a:off x="2461" y="2601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6"/>
            <p:cNvSpPr>
              <a:spLocks noChangeAspect="1" noChangeShapeType="1"/>
            </p:cNvSpPr>
            <p:nvPr/>
          </p:nvSpPr>
          <p:spPr bwMode="auto">
            <a:xfrm>
              <a:off x="2461" y="2330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7"/>
            <p:cNvSpPr>
              <a:spLocks noChangeAspect="1" noChangeShapeType="1"/>
            </p:cNvSpPr>
            <p:nvPr/>
          </p:nvSpPr>
          <p:spPr bwMode="auto">
            <a:xfrm>
              <a:off x="2461" y="2064"/>
              <a:ext cx="1855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Rectangle 8"/>
            <p:cNvSpPr>
              <a:spLocks noChangeAspect="1" noChangeArrowheads="1"/>
            </p:cNvSpPr>
            <p:nvPr/>
          </p:nvSpPr>
          <p:spPr bwMode="auto">
            <a:xfrm>
              <a:off x="2461" y="1799"/>
              <a:ext cx="1855" cy="1598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Line 9"/>
            <p:cNvSpPr>
              <a:spLocks noChangeAspect="1" noChangeShapeType="1"/>
            </p:cNvSpPr>
            <p:nvPr/>
          </p:nvSpPr>
          <p:spPr bwMode="auto">
            <a:xfrm>
              <a:off x="2461" y="1799"/>
              <a:ext cx="1" cy="15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Line 10"/>
            <p:cNvSpPr>
              <a:spLocks noChangeAspect="1" noChangeShapeType="1"/>
            </p:cNvSpPr>
            <p:nvPr/>
          </p:nvSpPr>
          <p:spPr bwMode="auto">
            <a:xfrm>
              <a:off x="2425" y="3397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Line 11"/>
            <p:cNvSpPr>
              <a:spLocks noChangeAspect="1" noChangeShapeType="1"/>
            </p:cNvSpPr>
            <p:nvPr/>
          </p:nvSpPr>
          <p:spPr bwMode="auto">
            <a:xfrm>
              <a:off x="2425" y="3132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Line 12"/>
            <p:cNvSpPr>
              <a:spLocks noChangeAspect="1" noChangeShapeType="1"/>
            </p:cNvSpPr>
            <p:nvPr/>
          </p:nvSpPr>
          <p:spPr bwMode="auto">
            <a:xfrm>
              <a:off x="2425" y="2866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3"/>
            <p:cNvSpPr>
              <a:spLocks noChangeAspect="1" noChangeShapeType="1"/>
            </p:cNvSpPr>
            <p:nvPr/>
          </p:nvSpPr>
          <p:spPr bwMode="auto">
            <a:xfrm>
              <a:off x="2425" y="2601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4"/>
            <p:cNvSpPr>
              <a:spLocks noChangeAspect="1" noChangeShapeType="1"/>
            </p:cNvSpPr>
            <p:nvPr/>
          </p:nvSpPr>
          <p:spPr bwMode="auto">
            <a:xfrm>
              <a:off x="2425" y="2330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Line 15"/>
            <p:cNvSpPr>
              <a:spLocks noChangeAspect="1" noChangeShapeType="1"/>
            </p:cNvSpPr>
            <p:nvPr/>
          </p:nvSpPr>
          <p:spPr bwMode="auto">
            <a:xfrm>
              <a:off x="2425" y="2064"/>
              <a:ext cx="36" cy="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Line 16"/>
            <p:cNvSpPr>
              <a:spLocks noChangeAspect="1" noChangeShapeType="1"/>
            </p:cNvSpPr>
            <p:nvPr/>
          </p:nvSpPr>
          <p:spPr bwMode="auto">
            <a:xfrm>
              <a:off x="2425" y="1799"/>
              <a:ext cx="3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Line 17"/>
            <p:cNvSpPr>
              <a:spLocks noChangeAspect="1" noChangeShapeType="1"/>
            </p:cNvSpPr>
            <p:nvPr/>
          </p:nvSpPr>
          <p:spPr bwMode="auto">
            <a:xfrm>
              <a:off x="2461" y="3397"/>
              <a:ext cx="185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Line 18"/>
            <p:cNvSpPr>
              <a:spLocks noChangeAspect="1" noChangeShapeType="1"/>
            </p:cNvSpPr>
            <p:nvPr/>
          </p:nvSpPr>
          <p:spPr bwMode="auto">
            <a:xfrm flipV="1">
              <a:off x="2461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19"/>
            <p:cNvSpPr>
              <a:spLocks noChangeAspect="1" noChangeShapeType="1"/>
            </p:cNvSpPr>
            <p:nvPr/>
          </p:nvSpPr>
          <p:spPr bwMode="auto">
            <a:xfrm flipV="1">
              <a:off x="292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20"/>
            <p:cNvSpPr>
              <a:spLocks noChangeAspect="1" noChangeShapeType="1"/>
            </p:cNvSpPr>
            <p:nvPr/>
          </p:nvSpPr>
          <p:spPr bwMode="auto">
            <a:xfrm flipV="1">
              <a:off x="3388" y="3397"/>
              <a:ext cx="2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1"/>
            <p:cNvSpPr>
              <a:spLocks noChangeAspect="1" noChangeShapeType="1"/>
            </p:cNvSpPr>
            <p:nvPr/>
          </p:nvSpPr>
          <p:spPr bwMode="auto">
            <a:xfrm flipV="1">
              <a:off x="385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2"/>
            <p:cNvSpPr>
              <a:spLocks noChangeAspect="1" noChangeShapeType="1"/>
            </p:cNvSpPr>
            <p:nvPr/>
          </p:nvSpPr>
          <p:spPr bwMode="auto">
            <a:xfrm flipV="1">
              <a:off x="4316" y="3397"/>
              <a:ext cx="1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3"/>
            <p:cNvSpPr>
              <a:spLocks noChangeAspect="1"/>
            </p:cNvSpPr>
            <p:nvPr/>
          </p:nvSpPr>
          <p:spPr bwMode="auto">
            <a:xfrm>
              <a:off x="3123" y="3109"/>
              <a:ext cx="57" cy="59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3 h 39"/>
                <a:gd name="T4" fmla="*/ 96 w 38"/>
                <a:gd name="T5" fmla="*/ 204 h 39"/>
                <a:gd name="T6" fmla="*/ 0 w 38"/>
                <a:gd name="T7" fmla="*/ 103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20"/>
                  </a:lnTo>
                  <a:lnTo>
                    <a:pt x="19" y="39"/>
                  </a:lnTo>
                  <a:lnTo>
                    <a:pt x="0" y="2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4"/>
            <p:cNvSpPr>
              <a:spLocks noChangeAspect="1"/>
            </p:cNvSpPr>
            <p:nvPr/>
          </p:nvSpPr>
          <p:spPr bwMode="auto">
            <a:xfrm>
              <a:off x="3087" y="2800"/>
              <a:ext cx="57" cy="59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13 h 38"/>
                <a:gd name="T4" fmla="*/ 96 w 38"/>
                <a:gd name="T5" fmla="*/ 222 h 38"/>
                <a:gd name="T6" fmla="*/ 0 w 38"/>
                <a:gd name="T7" fmla="*/ 113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5"/>
            <p:cNvSpPr>
              <a:spLocks noChangeAspect="1"/>
            </p:cNvSpPr>
            <p:nvPr/>
          </p:nvSpPr>
          <p:spPr bwMode="auto">
            <a:xfrm>
              <a:off x="2849" y="3161"/>
              <a:ext cx="58" cy="60"/>
            </a:xfrm>
            <a:custGeom>
              <a:avLst/>
              <a:gdLst>
                <a:gd name="T0" fmla="*/ 92 w 39"/>
                <a:gd name="T1" fmla="*/ 0 h 39"/>
                <a:gd name="T2" fmla="*/ 190 w 39"/>
                <a:gd name="T3" fmla="*/ 106 h 39"/>
                <a:gd name="T4" fmla="*/ 92 w 39"/>
                <a:gd name="T5" fmla="*/ 218 h 39"/>
                <a:gd name="T6" fmla="*/ 0 w 39"/>
                <a:gd name="T7" fmla="*/ 106 h 39"/>
                <a:gd name="T8" fmla="*/ 92 w 39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9"/>
                <a:gd name="T17" fmla="*/ 39 w 39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9">
                  <a:moveTo>
                    <a:pt x="19" y="0"/>
                  </a:moveTo>
                  <a:lnTo>
                    <a:pt x="39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Freeform 26"/>
            <p:cNvSpPr>
              <a:spLocks noChangeAspect="1"/>
            </p:cNvSpPr>
            <p:nvPr/>
          </p:nvSpPr>
          <p:spPr bwMode="auto">
            <a:xfrm>
              <a:off x="3914" y="2469"/>
              <a:ext cx="57" cy="58"/>
            </a:xfrm>
            <a:custGeom>
              <a:avLst/>
              <a:gdLst>
                <a:gd name="T0" fmla="*/ 96 w 38"/>
                <a:gd name="T1" fmla="*/ 0 h 38"/>
                <a:gd name="T2" fmla="*/ 190 w 38"/>
                <a:gd name="T3" fmla="*/ 102 h 38"/>
                <a:gd name="T4" fmla="*/ 96 w 38"/>
                <a:gd name="T5" fmla="*/ 208 h 38"/>
                <a:gd name="T6" fmla="*/ 0 w 38"/>
                <a:gd name="T7" fmla="*/ 102 h 38"/>
                <a:gd name="T8" fmla="*/ 96 w 38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8"/>
                <a:gd name="T17" fmla="*/ 38 w 38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8">
                  <a:moveTo>
                    <a:pt x="19" y="0"/>
                  </a:moveTo>
                  <a:lnTo>
                    <a:pt x="38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7"/>
            <p:cNvSpPr>
              <a:spLocks noChangeAspect="1"/>
            </p:cNvSpPr>
            <p:nvPr/>
          </p:nvSpPr>
          <p:spPr bwMode="auto">
            <a:xfrm>
              <a:off x="4035" y="2469"/>
              <a:ext cx="59" cy="58"/>
            </a:xfrm>
            <a:custGeom>
              <a:avLst/>
              <a:gdLst>
                <a:gd name="T0" fmla="*/ 101 w 39"/>
                <a:gd name="T1" fmla="*/ 0 h 38"/>
                <a:gd name="T2" fmla="*/ 204 w 39"/>
                <a:gd name="T3" fmla="*/ 102 h 38"/>
                <a:gd name="T4" fmla="*/ 101 w 39"/>
                <a:gd name="T5" fmla="*/ 208 h 38"/>
                <a:gd name="T6" fmla="*/ 0 w 39"/>
                <a:gd name="T7" fmla="*/ 102 h 38"/>
                <a:gd name="T8" fmla="*/ 101 w 39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38"/>
                <a:gd name="T17" fmla="*/ 39 w 39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38">
                  <a:moveTo>
                    <a:pt x="19" y="0"/>
                  </a:moveTo>
                  <a:lnTo>
                    <a:pt x="39" y="19"/>
                  </a:lnTo>
                  <a:lnTo>
                    <a:pt x="19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28"/>
            <p:cNvSpPr>
              <a:spLocks noChangeAspect="1"/>
            </p:cNvSpPr>
            <p:nvPr/>
          </p:nvSpPr>
          <p:spPr bwMode="auto">
            <a:xfrm>
              <a:off x="3231" y="2086"/>
              <a:ext cx="57" cy="60"/>
            </a:xfrm>
            <a:custGeom>
              <a:avLst/>
              <a:gdLst>
                <a:gd name="T0" fmla="*/ 96 w 38"/>
                <a:gd name="T1" fmla="*/ 0 h 39"/>
                <a:gd name="T2" fmla="*/ 190 w 38"/>
                <a:gd name="T3" fmla="*/ 106 h 39"/>
                <a:gd name="T4" fmla="*/ 96 w 38"/>
                <a:gd name="T5" fmla="*/ 218 h 39"/>
                <a:gd name="T6" fmla="*/ 0 w 38"/>
                <a:gd name="T7" fmla="*/ 106 h 39"/>
                <a:gd name="T8" fmla="*/ 96 w 38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9"/>
                <a:gd name="T17" fmla="*/ 38 w 38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9">
                  <a:moveTo>
                    <a:pt x="19" y="0"/>
                  </a:moveTo>
                  <a:lnTo>
                    <a:pt x="38" y="19"/>
                  </a:lnTo>
                  <a:lnTo>
                    <a:pt x="19" y="39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80"/>
            </a:solidFill>
            <a:ln w="7938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Rectangle 29"/>
            <p:cNvSpPr>
              <a:spLocks noChangeAspect="1" noChangeArrowheads="1"/>
            </p:cNvSpPr>
            <p:nvPr/>
          </p:nvSpPr>
          <p:spPr bwMode="auto">
            <a:xfrm>
              <a:off x="2029" y="1497"/>
              <a:ext cx="346" cy="1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Flow rate </a:t>
              </a:r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</a:p>
            <a:p>
              <a:pPr eaLnBrk="0" hangingPunct="0"/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($/week)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14367" name="Rectangle 30"/>
            <p:cNvSpPr>
              <a:spLocks noChangeAspect="1" noChangeArrowheads="1"/>
            </p:cNvSpPr>
            <p:nvPr/>
          </p:nvSpPr>
          <p:spPr bwMode="auto">
            <a:xfrm>
              <a:off x="2335" y="3331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8" name="Rectangle 31"/>
            <p:cNvSpPr>
              <a:spLocks noChangeAspect="1" noChangeArrowheads="1"/>
            </p:cNvSpPr>
            <p:nvPr/>
          </p:nvSpPr>
          <p:spPr bwMode="auto">
            <a:xfrm>
              <a:off x="2335" y="3066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69" name="Rectangle 32"/>
            <p:cNvSpPr>
              <a:spLocks noChangeAspect="1" noChangeArrowheads="1"/>
            </p:cNvSpPr>
            <p:nvPr/>
          </p:nvSpPr>
          <p:spPr bwMode="auto">
            <a:xfrm>
              <a:off x="2335" y="2800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0" name="Rectangle 33"/>
            <p:cNvSpPr>
              <a:spLocks noChangeAspect="1" noChangeArrowheads="1"/>
            </p:cNvSpPr>
            <p:nvPr/>
          </p:nvSpPr>
          <p:spPr bwMode="auto">
            <a:xfrm>
              <a:off x="2335" y="2535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1" name="Rectangle 34"/>
            <p:cNvSpPr>
              <a:spLocks noChangeAspect="1" noChangeArrowheads="1"/>
            </p:cNvSpPr>
            <p:nvPr/>
          </p:nvSpPr>
          <p:spPr bwMode="auto">
            <a:xfrm>
              <a:off x="2335" y="2262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2" name="Rectangle 35"/>
            <p:cNvSpPr>
              <a:spLocks noChangeAspect="1" noChangeArrowheads="1"/>
            </p:cNvSpPr>
            <p:nvPr/>
          </p:nvSpPr>
          <p:spPr bwMode="auto">
            <a:xfrm>
              <a:off x="2335" y="1998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5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3" name="Rectangle 36"/>
            <p:cNvSpPr>
              <a:spLocks noChangeAspect="1" noChangeArrowheads="1"/>
            </p:cNvSpPr>
            <p:nvPr/>
          </p:nvSpPr>
          <p:spPr bwMode="auto">
            <a:xfrm>
              <a:off x="2335" y="1733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6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4" name="Rectangle 37"/>
            <p:cNvSpPr>
              <a:spLocks noChangeAspect="1" noChangeArrowheads="1"/>
            </p:cNvSpPr>
            <p:nvPr/>
          </p:nvSpPr>
          <p:spPr bwMode="auto">
            <a:xfrm>
              <a:off x="2405" y="3473"/>
              <a:ext cx="34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5" name="Rectangle 38"/>
            <p:cNvSpPr>
              <a:spLocks noChangeAspect="1" noChangeArrowheads="1"/>
            </p:cNvSpPr>
            <p:nvPr/>
          </p:nvSpPr>
          <p:spPr bwMode="auto">
            <a:xfrm>
              <a:off x="2873" y="3473"/>
              <a:ext cx="86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6" name="Rectangle 39"/>
            <p:cNvSpPr>
              <a:spLocks noChangeAspect="1" noChangeArrowheads="1"/>
            </p:cNvSpPr>
            <p:nvPr/>
          </p:nvSpPr>
          <p:spPr bwMode="auto">
            <a:xfrm>
              <a:off x="3333" y="3473"/>
              <a:ext cx="86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0.2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7" name="Rectangle 40"/>
            <p:cNvSpPr>
              <a:spLocks noChangeAspect="1" noChangeArrowheads="1"/>
            </p:cNvSpPr>
            <p:nvPr/>
          </p:nvSpPr>
          <p:spPr bwMode="auto">
            <a:xfrm>
              <a:off x="3800" y="3473"/>
              <a:ext cx="86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8" name="Rectangle 41"/>
            <p:cNvSpPr>
              <a:spLocks noChangeAspect="1" noChangeArrowheads="1"/>
            </p:cNvSpPr>
            <p:nvPr/>
          </p:nvSpPr>
          <p:spPr bwMode="auto">
            <a:xfrm>
              <a:off x="4262" y="3473"/>
              <a:ext cx="86" cy="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000">
                  <a:solidFill>
                    <a:srgbClr val="000000"/>
                  </a:solidFill>
                </a:rPr>
                <a:t>0.4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379" name="Line 42"/>
            <p:cNvSpPr>
              <a:spLocks noChangeAspect="1" noChangeShapeType="1"/>
            </p:cNvSpPr>
            <p:nvPr/>
          </p:nvSpPr>
          <p:spPr bwMode="auto">
            <a:xfrm flipV="1">
              <a:off x="293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43"/>
            <p:cNvSpPr>
              <a:spLocks noChangeAspect="1" noChangeShapeType="1"/>
            </p:cNvSpPr>
            <p:nvPr/>
          </p:nvSpPr>
          <p:spPr bwMode="auto">
            <a:xfrm flipV="1">
              <a:off x="339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44"/>
            <p:cNvSpPr>
              <a:spLocks noChangeAspect="1" noChangeShapeType="1"/>
            </p:cNvSpPr>
            <p:nvPr/>
          </p:nvSpPr>
          <p:spPr bwMode="auto">
            <a:xfrm flipV="1">
              <a:off x="3851" y="1794"/>
              <a:ext cx="0" cy="16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Rectangle 45"/>
            <p:cNvSpPr>
              <a:spLocks noChangeAspect="1" noChangeArrowheads="1"/>
            </p:cNvSpPr>
            <p:nvPr/>
          </p:nvSpPr>
          <p:spPr bwMode="auto">
            <a:xfrm>
              <a:off x="2375" y="3552"/>
              <a:ext cx="2044" cy="1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Effort to cut flow time: 1/</a:t>
              </a:r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T</a:t>
              </a:r>
              <a:r>
                <a:rPr lang="en-US" sz="1300">
                  <a:solidFill>
                    <a:srgbClr val="000000"/>
                  </a:solidFill>
                  <a:latin typeface="Times New Roman" pitchFamily="18" charset="0"/>
                </a:rPr>
                <a:t> (1/weeks)</a:t>
              </a:r>
            </a:p>
          </p:txBody>
        </p:sp>
        <p:sp>
          <p:nvSpPr>
            <p:cNvPr id="14383" name="Text Box 46"/>
            <p:cNvSpPr txBox="1">
              <a:spLocks noChangeAspect="1" noChangeArrowheads="1"/>
            </p:cNvSpPr>
            <p:nvPr/>
          </p:nvSpPr>
          <p:spPr bwMode="auto">
            <a:xfrm>
              <a:off x="3001" y="2052"/>
              <a:ext cx="193" cy="1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AR</a:t>
              </a:r>
            </a:p>
          </p:txBody>
        </p:sp>
        <p:sp>
          <p:nvSpPr>
            <p:cNvPr id="14384" name="Text Box 47"/>
            <p:cNvSpPr txBox="1">
              <a:spLocks noChangeAspect="1" noChangeArrowheads="1"/>
            </p:cNvSpPr>
            <p:nvPr/>
          </p:nvSpPr>
          <p:spPr bwMode="auto">
            <a:xfrm>
              <a:off x="4079" y="2409"/>
              <a:ext cx="183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FG</a:t>
              </a:r>
            </a:p>
          </p:txBody>
        </p:sp>
        <p:sp>
          <p:nvSpPr>
            <p:cNvPr id="14385" name="Text Box 48"/>
            <p:cNvSpPr txBox="1">
              <a:spLocks noChangeAspect="1" noChangeArrowheads="1"/>
            </p:cNvSpPr>
            <p:nvPr/>
          </p:nvSpPr>
          <p:spPr bwMode="auto">
            <a:xfrm>
              <a:off x="3641" y="2328"/>
              <a:ext cx="385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Assembly</a:t>
              </a:r>
            </a:p>
          </p:txBody>
        </p:sp>
        <p:sp>
          <p:nvSpPr>
            <p:cNvPr id="14386" name="Text Box 49"/>
            <p:cNvSpPr txBox="1">
              <a:spLocks noChangeAspect="1" noChangeArrowheads="1"/>
            </p:cNvSpPr>
            <p:nvPr/>
          </p:nvSpPr>
          <p:spPr bwMode="auto">
            <a:xfrm>
              <a:off x="3110" y="3159"/>
              <a:ext cx="204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RM</a:t>
              </a:r>
            </a:p>
          </p:txBody>
        </p:sp>
        <p:sp>
          <p:nvSpPr>
            <p:cNvPr id="14387" name="Text Box 50"/>
            <p:cNvSpPr txBox="1">
              <a:spLocks noChangeAspect="1" noChangeArrowheads="1"/>
            </p:cNvSpPr>
            <p:nvPr/>
          </p:nvSpPr>
          <p:spPr bwMode="auto">
            <a:xfrm>
              <a:off x="2912" y="2660"/>
              <a:ext cx="427" cy="11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Fabrication</a:t>
              </a:r>
            </a:p>
          </p:txBody>
        </p:sp>
        <p:sp>
          <p:nvSpPr>
            <p:cNvPr id="14388" name="Text Box 51"/>
            <p:cNvSpPr txBox="1">
              <a:spLocks noChangeAspect="1" noChangeArrowheads="1"/>
            </p:cNvSpPr>
            <p:nvPr/>
          </p:nvSpPr>
          <p:spPr bwMode="auto">
            <a:xfrm>
              <a:off x="2551" y="2994"/>
              <a:ext cx="393" cy="18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>
                  <a:latin typeface="Times New Roman" pitchFamily="18" charset="0"/>
                </a:rPr>
                <a:t>Purchased</a:t>
              </a:r>
            </a:p>
            <a:p>
              <a:pPr eaLnBrk="0" hangingPunct="0"/>
              <a:r>
                <a:rPr lang="en-US" sz="1200">
                  <a:latin typeface="Times New Roman" pitchFamily="18" charset="0"/>
                </a:rPr>
                <a:t>Parts</a:t>
              </a:r>
            </a:p>
          </p:txBody>
        </p:sp>
      </p:grpSp>
      <p:sp>
        <p:nvSpPr>
          <p:cNvPr id="14339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M5. Flow </a:t>
            </a:r>
            <a:r>
              <a:rPr lang="en-US" dirty="0"/>
              <a:t>Rate vs. Inventory Turns</a:t>
            </a:r>
          </a:p>
        </p:txBody>
      </p:sp>
    </p:spTree>
    <p:extLst>
      <p:ext uri="{BB962C8B-B14F-4D97-AF65-F5344CB8AC3E}">
        <p14:creationId xmlns:p14="http://schemas.microsoft.com/office/powerpoint/2010/main" val="23245855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Financial Accounting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881664" y="1409700"/>
          <a:ext cx="8554226" cy="5115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Worksheet" r:id="rId4" imgW="6753343" imgH="4038660" progId="Excel.Sheet.12">
                  <p:embed/>
                </p:oleObj>
              </mc:Choice>
              <mc:Fallback>
                <p:oleObj name="Worksheet" r:id="rId4" imgW="6753343" imgH="403866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1664" y="1409700"/>
                        <a:ext cx="8554226" cy="5115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3677148"/>
      </p:ext>
    </p:extLst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MBPF Inc.: Inventory and Cost of Goods</a:t>
            </a:r>
            <a:r>
              <a:rPr lang="en-US" b="1" dirty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882775" y="1376772"/>
          <a:ext cx="4140844" cy="51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Worksheet" r:id="rId4" imgW="2152751" imgH="2676510" progId="Excel.Sheet.12">
                  <p:embed/>
                </p:oleObj>
              </mc:Choice>
              <mc:Fallback>
                <p:oleObj name="Worksheet" r:id="rId4" imgW="2152751" imgH="267651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82775" y="1376772"/>
                        <a:ext cx="4140844" cy="5148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7196669"/>
      </p:ext>
    </p:extLst>
  </p:cSld>
  <p:clrMapOvr>
    <a:masterClrMapping/>
  </p:clrMapOvr>
  <p:transition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MBPF Inc.: Balance Sheet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1774826" y="1304926"/>
            <a:ext cx="900112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Compute average flow time through Accounts Receivable.</a:t>
            </a:r>
            <a:r>
              <a:rPr lang="en-US" sz="2400" dirty="0">
                <a:latin typeface="Times New Roman" pitchFamily="18" charset="0"/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A flow unit here is a dollar of Accounts Receivable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Throughput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AR </a:t>
            </a:r>
            <a:r>
              <a:rPr lang="en-US" sz="2400" dirty="0">
                <a:latin typeface="Times New Roman" pitchFamily="18" charset="0"/>
              </a:rPr>
              <a:t>= $250 million/year  (net sales from income statement)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Average Inventory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$27.9 million  (from the balance sheet)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400" dirty="0">
              <a:latin typeface="Times New Roman" pitchFamily="18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i="1" dirty="0">
                <a:latin typeface="Times New Roman" pitchFamily="18" charset="0"/>
              </a:rPr>
              <a:t> = I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i="1" dirty="0">
                <a:latin typeface="Times New Roman" pitchFamily="18" charset="0"/>
              </a:rPr>
              <a:t>/R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</a:t>
            </a:r>
            <a:r>
              <a:rPr lang="en-US" sz="2400" baseline="-250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$27.9/$250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AR</a:t>
            </a:r>
            <a:r>
              <a:rPr lang="en-US" sz="2400" dirty="0">
                <a:latin typeface="Times New Roman" pitchFamily="18" charset="0"/>
              </a:rPr>
              <a:t> = 0.112 years or 5.80 weeks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   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After a sale is made, the firm must wait almost 6 weeks before sales dollars are collected! Decreasing this lag time between sale and collection can dramatically improve cash flow for the company to route to other needs!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1671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MBPF Inc.: Balance Sheet</a:t>
            </a:r>
          </a:p>
        </p:txBody>
      </p:sp>
      <p:sp>
        <p:nvSpPr>
          <p:cNvPr id="666628" name="Rectangle 4"/>
          <p:cNvSpPr>
            <a:spLocks noChangeArrowheads="1"/>
          </p:cNvSpPr>
          <p:nvPr/>
        </p:nvSpPr>
        <p:spPr bwMode="auto">
          <a:xfrm>
            <a:off x="1774826" y="1304926"/>
            <a:ext cx="9001125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Compute average flow time of  Accounts Payable.</a:t>
            </a:r>
            <a:r>
              <a:rPr lang="en-US" sz="2400" dirty="0">
                <a:latin typeface="Times New Roman" pitchFamily="18" charset="0"/>
              </a:rPr>
              <a:t>  Flow unit here is $1 of AP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Average accounts payable (inventory in purchasing)  is $11.9 million =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Throughput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Purchased Raw Materials + Purchased Parts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$50.1 million + $40.2 million = $90.3 Million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endParaRPr lang="en-US" sz="2400" i="1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i="1" dirty="0">
                <a:latin typeface="Times New Roman" pitchFamily="18" charset="0"/>
              </a:rPr>
              <a:t> = I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i="1" dirty="0">
                <a:latin typeface="Times New Roman" pitchFamily="18" charset="0"/>
              </a:rPr>
              <a:t>/R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dirty="0">
                <a:latin typeface="Times New Roman" pitchFamily="18" charset="0"/>
              </a:rPr>
              <a:t>   = 11.9 / 90.3 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i="1" baseline="-25000" dirty="0">
                <a:latin typeface="Times New Roman" pitchFamily="18" charset="0"/>
              </a:rPr>
              <a:t>AP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= 0.13 years or 6.9 weeks to pay a bill.</a:t>
            </a:r>
          </a:p>
        </p:txBody>
      </p:sp>
    </p:spTree>
    <p:extLst>
      <p:ext uri="{BB962C8B-B14F-4D97-AF65-F5344CB8AC3E}">
        <p14:creationId xmlns:p14="http://schemas.microsoft.com/office/powerpoint/2010/main" val="3901601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6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6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 MBPF Inc.: Inventory and Cost of Goods</a:t>
            </a:r>
            <a:r>
              <a:rPr lang="en-US" b="1" dirty="0"/>
              <a:t> </a:t>
            </a:r>
          </a:p>
        </p:txBody>
      </p:sp>
      <p:sp>
        <p:nvSpPr>
          <p:cNvPr id="642052" name="Rectangle 4"/>
          <p:cNvSpPr>
            <a:spLocks noChangeArrowheads="1"/>
          </p:cNvSpPr>
          <p:nvPr/>
        </p:nvSpPr>
        <p:spPr bwMode="auto">
          <a:xfrm>
            <a:off x="1721644" y="1304764"/>
            <a:ext cx="882015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solidFill>
                  <a:srgbClr val="CC0066"/>
                </a:solidFill>
                <a:latin typeface="Times New Roman" pitchFamily="18" charset="0"/>
              </a:rPr>
              <a:t>Compute the average flow time in production operations: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I = TR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sym typeface="Wingdings" pitchFamily="2" charset="2"/>
              </a:rPr>
              <a:t> </a:t>
            </a:r>
            <a:r>
              <a:rPr lang="en-US" sz="2400" i="1" dirty="0">
                <a:latin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</a:rPr>
              <a:t> = Total Inventory,  </a:t>
            </a:r>
            <a:r>
              <a:rPr lang="en-US" sz="2400" i="1" dirty="0">
                <a:latin typeface="Times New Roman" pitchFamily="18" charset="0"/>
              </a:rPr>
              <a:t>R </a:t>
            </a:r>
            <a:r>
              <a:rPr lang="en-US" sz="2400" dirty="0">
                <a:latin typeface="Times New Roman" pitchFamily="18" charset="0"/>
              </a:rPr>
              <a:t>= Cost of Goods Sold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= $50.6MM (value of inventory) / $175.8 MM (Annual COGS)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i="1" dirty="0">
                <a:latin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</a:rPr>
              <a:t> = 0.288 years or 15 week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80000"/>
            </a:pPr>
            <a:r>
              <a:rPr lang="en-US" sz="2400" dirty="0">
                <a:latin typeface="Times New Roman" pitchFamily="18" charset="0"/>
              </a:rPr>
              <a:t>It takes 15 weeks for a dollar invested in the factory to be billed to a customer.</a:t>
            </a:r>
          </a:p>
        </p:txBody>
      </p:sp>
    </p:spTree>
    <p:extLst>
      <p:ext uri="{BB962C8B-B14F-4D97-AF65-F5344CB8AC3E}">
        <p14:creationId xmlns:p14="http://schemas.microsoft.com/office/powerpoint/2010/main" val="3607446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4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9900" y="260350"/>
            <a:ext cx="8928100" cy="762000"/>
          </a:xfrm>
        </p:spPr>
        <p:txBody>
          <a:bodyPr/>
          <a:lstStyle/>
          <a:p>
            <a:pPr eaLnBrk="1" hangingPunct="1"/>
            <a:r>
              <a:rPr lang="en-US" dirty="0"/>
              <a:t>M5. Analyzing Financial Flows: Cash-to-Cash Cycle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4572" y="1268761"/>
            <a:ext cx="8729662" cy="53625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/>
              <a:t>Cost-to-Cash Cycle: </a:t>
            </a:r>
            <a:r>
              <a:rPr lang="en-US" sz="2400" dirty="0"/>
              <a:t>Measures time between the point that cost dollars are invested and sales dollars are received.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Cost-to-Cash-Cycle:</a:t>
            </a:r>
            <a:r>
              <a:rPr lang="en-US" sz="2400" dirty="0"/>
              <a:t> </a:t>
            </a:r>
            <a:r>
              <a:rPr lang="en-US" sz="2400" b="1" dirty="0"/>
              <a:t>MBPF Inc. </a:t>
            </a:r>
            <a:r>
              <a:rPr lang="en-US" sz="2400" dirty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				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Cost-to-Cash-cycle </a:t>
            </a:r>
            <a:r>
              <a:rPr lang="en-US" sz="2400" dirty="0"/>
              <a:t> = 20.8 weeks</a:t>
            </a:r>
          </a:p>
          <a:p>
            <a:pPr>
              <a:lnSpc>
                <a:spcPct val="90000"/>
              </a:lnSpc>
              <a:defRPr/>
            </a:pPr>
            <a:endParaRPr lang="en-US" sz="2400" b="1" dirty="0"/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Cash-to-Cash Cycle: </a:t>
            </a:r>
            <a:r>
              <a:rPr lang="en-US" sz="2400" dirty="0"/>
              <a:t>Similar, but nets out lag time in AP.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MBPF Inc. pays for the cost dollar 6.9 weeks after a purchase (cost) is made.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Cash-to-Cash-Cycle:</a:t>
            </a:r>
            <a:r>
              <a:rPr lang="en-US" sz="2400" dirty="0"/>
              <a:t> </a:t>
            </a:r>
            <a:r>
              <a:rPr lang="en-US" sz="2400" b="1" dirty="0"/>
              <a:t>MBPF Inc. </a:t>
            </a:r>
            <a:r>
              <a:rPr lang="en-US" sz="2400" dirty="0"/>
              <a:t>= + 15 weeks in production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				 + 5.8 weeks in AR after the point of sale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/>
              <a:t>				  -  6.9 weeks in AP after the point of purchase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Cash-to-Cash-cycle</a:t>
            </a:r>
            <a:r>
              <a:rPr lang="en-US" sz="2400" dirty="0"/>
              <a:t> = 14.1 weeks</a:t>
            </a:r>
          </a:p>
        </p:txBody>
      </p:sp>
    </p:spTree>
    <p:extLst>
      <p:ext uri="{BB962C8B-B14F-4D97-AF65-F5344CB8AC3E}">
        <p14:creationId xmlns:p14="http://schemas.microsoft.com/office/powerpoint/2010/main" val="14246591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3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3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3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53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39900" y="188914"/>
            <a:ext cx="8928100" cy="827087"/>
          </a:xfrm>
        </p:spPr>
        <p:txBody>
          <a:bodyPr/>
          <a:lstStyle/>
          <a:p>
            <a:pPr eaLnBrk="1" hangingPunct="1"/>
            <a:r>
              <a:rPr lang="en-US" dirty="0"/>
              <a:t>M5. Analyzing Financial Flows: Improvement with Flow Analysis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1341438"/>
            <a:ext cx="8820150" cy="551656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Throughput (R) of each department: the cost of inputs + the cost of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human and capital resources (labor, equipment, building, etc.) </a:t>
            </a:r>
          </a:p>
          <a:p>
            <a:pPr>
              <a:lnSpc>
                <a:spcPct val="80000"/>
              </a:lnSpc>
              <a:defRPr/>
            </a:pP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For MBPF, throughput in fabrication is: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dirty="0"/>
              <a:t>	$50.1 million/year in raw materials 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r>
              <a:rPr lang="en-US" dirty="0"/>
              <a:t> + $60.2 million in labor and overhead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  R = $110.3 million/year total throughput.</a:t>
            </a:r>
          </a:p>
          <a:p>
            <a:pPr>
              <a:lnSpc>
                <a:spcPct val="80000"/>
              </a:lnSpc>
              <a:defRPr/>
            </a:pP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Flow Analysis is important in order to improve process performance.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Conduct a detailed flow analysis of each step of the process.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Identify the area within a process that can benefit the most </a:t>
            </a:r>
            <a:br>
              <a:rPr lang="en-US" dirty="0"/>
            </a:br>
            <a:r>
              <a:rPr lang="en-US" dirty="0"/>
              <a:t>from improvements</a:t>
            </a:r>
          </a:p>
          <a:p>
            <a:pPr lvl="1">
              <a:lnSpc>
                <a:spcPct val="80000"/>
              </a:lnSpc>
              <a:buFont typeface="Symbol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33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5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55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5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55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55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55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897575" y="2145570"/>
            <a:ext cx="6684963" cy="29543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86499" y="2494820"/>
            <a:ext cx="865188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186499" y="4061682"/>
            <a:ext cx="865188" cy="6905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931163" y="2494820"/>
            <a:ext cx="865187" cy="688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675824" y="3364769"/>
            <a:ext cx="865188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420488" y="3364769"/>
            <a:ext cx="865187" cy="6905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4053274" y="2836131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4843849" y="277898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5797937" y="2836131"/>
            <a:ext cx="347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053275" y="4404581"/>
            <a:ext cx="20923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6145599" y="3882295"/>
            <a:ext cx="0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145599" y="2836132"/>
            <a:ext cx="0" cy="6969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6145600" y="388229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Freeform 15"/>
          <p:cNvSpPr>
            <a:spLocks/>
          </p:cNvSpPr>
          <p:nvPr/>
        </p:nvSpPr>
        <p:spPr bwMode="auto">
          <a:xfrm>
            <a:off x="6588512" y="3823557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6145600" y="3533044"/>
            <a:ext cx="4603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Freeform 17"/>
          <p:cNvSpPr>
            <a:spLocks/>
          </p:cNvSpPr>
          <p:nvPr/>
        </p:nvSpPr>
        <p:spPr bwMode="auto">
          <a:xfrm>
            <a:off x="6588512" y="3474307"/>
            <a:ext cx="82550" cy="119063"/>
          </a:xfrm>
          <a:custGeom>
            <a:avLst/>
            <a:gdLst>
              <a:gd name="T0" fmla="*/ 0 w 52"/>
              <a:gd name="T1" fmla="*/ 0 h 75"/>
              <a:gd name="T2" fmla="*/ 0 w 52"/>
              <a:gd name="T3" fmla="*/ 2147483647 h 75"/>
              <a:gd name="T4" fmla="*/ 2147483647 w 52"/>
              <a:gd name="T5" fmla="*/ 2147483647 h 75"/>
              <a:gd name="T6" fmla="*/ 0 w 52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5"/>
              <a:gd name="T14" fmla="*/ 52 w 52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5">
                <a:moveTo>
                  <a:pt x="0" y="0"/>
                </a:moveTo>
                <a:lnTo>
                  <a:pt x="0" y="74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7542599" y="3707669"/>
            <a:ext cx="8080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Freeform 19"/>
          <p:cNvSpPr>
            <a:spLocks/>
          </p:cNvSpPr>
          <p:nvPr/>
        </p:nvSpPr>
        <p:spPr bwMode="auto">
          <a:xfrm>
            <a:off x="8333174" y="364893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2978104" y="3137756"/>
            <a:ext cx="1402628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Raw Materials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782388" y="3137756"/>
            <a:ext cx="1219886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Fabrication </a:t>
            </a:r>
          </a:p>
          <a:p>
            <a:pPr algn="ctr"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(roofs)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617087" y="4052156"/>
            <a:ext cx="95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Assembly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133987" y="283613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Freeform 24"/>
          <p:cNvSpPr>
            <a:spLocks/>
          </p:cNvSpPr>
          <p:nvPr/>
        </p:nvSpPr>
        <p:spPr bwMode="auto">
          <a:xfrm>
            <a:off x="3099187" y="277898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6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133987" y="4404581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Freeform 26"/>
          <p:cNvSpPr>
            <a:spLocks/>
          </p:cNvSpPr>
          <p:nvPr/>
        </p:nvSpPr>
        <p:spPr bwMode="auto">
          <a:xfrm>
            <a:off x="3099187" y="4345845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9287262" y="3707669"/>
            <a:ext cx="9826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Freeform 28"/>
          <p:cNvSpPr>
            <a:spLocks/>
          </p:cNvSpPr>
          <p:nvPr/>
        </p:nvSpPr>
        <p:spPr bwMode="auto">
          <a:xfrm>
            <a:off x="10252462" y="3648932"/>
            <a:ext cx="82550" cy="117475"/>
          </a:xfrm>
          <a:custGeom>
            <a:avLst/>
            <a:gdLst>
              <a:gd name="T0" fmla="*/ 0 w 52"/>
              <a:gd name="T1" fmla="*/ 0 h 74"/>
              <a:gd name="T2" fmla="*/ 0 w 52"/>
              <a:gd name="T3" fmla="*/ 2147483647 h 74"/>
              <a:gd name="T4" fmla="*/ 2147483647 w 52"/>
              <a:gd name="T5" fmla="*/ 2147483647 h 74"/>
              <a:gd name="T6" fmla="*/ 0 w 52"/>
              <a:gd name="T7" fmla="*/ 0 h 74"/>
              <a:gd name="T8" fmla="*/ 0 60000 65536"/>
              <a:gd name="T9" fmla="*/ 0 60000 65536"/>
              <a:gd name="T10" fmla="*/ 0 60000 65536"/>
              <a:gd name="T11" fmla="*/ 0 60000 65536"/>
              <a:gd name="T12" fmla="*/ 0 w 52"/>
              <a:gd name="T13" fmla="*/ 0 h 74"/>
              <a:gd name="T14" fmla="*/ 52 w 52"/>
              <a:gd name="T15" fmla="*/ 74 h 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" h="74">
                <a:moveTo>
                  <a:pt x="0" y="0"/>
                </a:moveTo>
                <a:lnTo>
                  <a:pt x="0" y="73"/>
                </a:lnTo>
                <a:lnTo>
                  <a:pt x="51" y="37"/>
                </a:lnTo>
                <a:lnTo>
                  <a:pt x="0" y="0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883288" y="4737956"/>
            <a:ext cx="218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Purchased Parts (bases)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8110925" y="4052156"/>
            <a:ext cx="1477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i="1">
                <a:solidFill>
                  <a:srgbClr val="000000"/>
                </a:solidFill>
                <a:latin typeface="Times New Roman" pitchFamily="18" charset="0"/>
              </a:rPr>
              <a:t>Finished Goods</a:t>
            </a:r>
          </a:p>
        </p:txBody>
      </p:sp>
      <p:sp>
        <p:nvSpPr>
          <p:cNvPr id="9247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M5. Row Material and Resources</a:t>
            </a:r>
          </a:p>
        </p:txBody>
      </p:sp>
      <p:sp>
        <p:nvSpPr>
          <p:cNvPr id="677920" name="Rectangle 32"/>
          <p:cNvSpPr>
            <a:spLocks noChangeArrowheads="1"/>
          </p:cNvSpPr>
          <p:nvPr/>
        </p:nvSpPr>
        <p:spPr bwMode="auto">
          <a:xfrm>
            <a:off x="1892688" y="2478945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$50.1/yr</a:t>
            </a:r>
          </a:p>
        </p:txBody>
      </p:sp>
      <p:sp>
        <p:nvSpPr>
          <p:cNvPr id="677921" name="Rectangle 33"/>
          <p:cNvSpPr>
            <a:spLocks noChangeArrowheads="1"/>
          </p:cNvSpPr>
          <p:nvPr/>
        </p:nvSpPr>
        <p:spPr bwMode="auto">
          <a:xfrm>
            <a:off x="1892688" y="404580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$40.2/yr</a:t>
            </a:r>
          </a:p>
        </p:txBody>
      </p:sp>
      <p:sp>
        <p:nvSpPr>
          <p:cNvPr id="677922" name="Rectangle 34"/>
          <p:cNvSpPr>
            <a:spLocks noChangeArrowheads="1"/>
          </p:cNvSpPr>
          <p:nvPr/>
        </p:nvSpPr>
        <p:spPr bwMode="auto">
          <a:xfrm>
            <a:off x="4859725" y="123275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$60.2/yr</a:t>
            </a:r>
          </a:p>
        </p:txBody>
      </p:sp>
      <p:sp>
        <p:nvSpPr>
          <p:cNvPr id="677923" name="Rectangle 35"/>
          <p:cNvSpPr>
            <a:spLocks noChangeArrowheads="1"/>
          </p:cNvSpPr>
          <p:nvPr/>
        </p:nvSpPr>
        <p:spPr bwMode="auto">
          <a:xfrm>
            <a:off x="6540888" y="1232757"/>
            <a:ext cx="1005083" cy="38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  <a:latin typeface="Times New Roman" pitchFamily="18" charset="0"/>
              </a:rPr>
              <a:t>$25.3/yr</a:t>
            </a:r>
          </a:p>
        </p:txBody>
      </p:sp>
      <p:sp>
        <p:nvSpPr>
          <p:cNvPr id="677924" name="Line 36"/>
          <p:cNvSpPr>
            <a:spLocks noChangeShapeType="1"/>
          </p:cNvSpPr>
          <p:nvPr/>
        </p:nvSpPr>
        <p:spPr bwMode="auto">
          <a:xfrm flipV="1">
            <a:off x="7075874" y="1613756"/>
            <a:ext cx="0" cy="175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7925" name="Line 37"/>
          <p:cNvSpPr>
            <a:spLocks noChangeShapeType="1"/>
          </p:cNvSpPr>
          <p:nvPr/>
        </p:nvSpPr>
        <p:spPr bwMode="auto">
          <a:xfrm>
            <a:off x="5321687" y="1613756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49077"/>
              </p:ext>
            </p:extLst>
          </p:nvPr>
        </p:nvGraphicFramePr>
        <p:xfrm>
          <a:off x="9132888" y="5162550"/>
          <a:ext cx="1490662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Worksheet" r:id="rId4" imgW="2352453" imgH="2676741" progId="Excel.Sheet.12">
                  <p:link updateAutomatic="1"/>
                </p:oleObj>
              </mc:Choice>
              <mc:Fallback>
                <p:oleObj name="Worksheet" r:id="rId4" imgW="2352453" imgH="2676741" progId="Excel.Sheet.12">
                  <p:link updateAutomatic="1"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32888" y="5162550"/>
                        <a:ext cx="1490662" cy="169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8448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7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920" grpId="0"/>
      <p:bldP spid="677921" grpId="0"/>
      <p:bldP spid="677922" grpId="0"/>
      <p:bldP spid="677923" grpId="0"/>
      <p:bldP spid="677924" grpId="0" animBg="1"/>
      <p:bldP spid="677925" grpId="0" animBg="1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SOM</Template>
  <TotalTime>13041</TotalTime>
  <Words>1021</Words>
  <Application>Microsoft Office PowerPoint</Application>
  <PresentationFormat>Widescreen</PresentationFormat>
  <Paragraphs>189</Paragraphs>
  <Slides>15</Slides>
  <Notes>11</Notes>
  <HiddenSlides>0</HiddenSlides>
  <MMClips>0</MMClips>
  <ScaleCrop>false</ScaleCrop>
  <HeadingPairs>
    <vt:vector size="10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\\webdrive\aa2035\public_html\CourseBase\Process\Process2020\Finance.xlsx!Sheet1!R1C7:R14C8</vt:lpstr>
      <vt:lpstr>\\webdrive\aa2035\public_html\CourseBase\Process\Process2020\Finance.xlsx!Sheet1!R1C7:R14C8</vt:lpstr>
      <vt:lpstr>Worksheet</vt:lpstr>
      <vt:lpstr>K1 . The Coffee Shop</vt:lpstr>
      <vt:lpstr>M5. Financial Accounting</vt:lpstr>
      <vt:lpstr>M5. MBPF Inc.: Inventory and Cost of Goods </vt:lpstr>
      <vt:lpstr>M5. MBPF Inc.: Balance Sheet</vt:lpstr>
      <vt:lpstr>M5. MBPF Inc.: Balance Sheet</vt:lpstr>
      <vt:lpstr>M5.  MBPF Inc.: Inventory and Cost of Goods </vt:lpstr>
      <vt:lpstr>M5. Analyzing Financial Flows: Cash-to-Cash Cycle</vt:lpstr>
      <vt:lpstr>M5. Analyzing Financial Flows: Improvement with Flow Analysis</vt:lpstr>
      <vt:lpstr>M5. Row Material and Resources</vt:lpstr>
      <vt:lpstr>M5. Throughput and Inventories at Different Processes </vt:lpstr>
      <vt:lpstr>M5. Flow Times</vt:lpstr>
      <vt:lpstr>M5. Flow Rate vs. Flow Time</vt:lpstr>
      <vt:lpstr>M5. Analyzing Financial Flows: Improvement with Flow Analysis</vt:lpstr>
      <vt:lpstr>M5. Inventory Turns (Turnover Ratio)</vt:lpstr>
      <vt:lpstr>M5. Flow Rate vs. Inventory Turns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subject/>
  <dc:creator>Tony Barnett</dc:creator>
  <cp:keywords/>
  <dc:description/>
  <cp:lastModifiedBy>Asef-Vaziri , Ardavan</cp:lastModifiedBy>
  <cp:revision>330</cp:revision>
  <dcterms:created xsi:type="dcterms:W3CDTF">2005-11-30T06:54:40Z</dcterms:created>
  <dcterms:modified xsi:type="dcterms:W3CDTF">2021-07-10T08:19:01Z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