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7" r:id="rId2"/>
  </p:sldMasterIdLst>
  <p:notesMasterIdLst>
    <p:notesMasterId r:id="rId47"/>
  </p:notesMasterIdLst>
  <p:sldIdLst>
    <p:sldId id="896" r:id="rId3"/>
    <p:sldId id="986" r:id="rId4"/>
    <p:sldId id="987" r:id="rId5"/>
    <p:sldId id="988" r:id="rId6"/>
    <p:sldId id="567" r:id="rId7"/>
    <p:sldId id="522" r:id="rId8"/>
    <p:sldId id="509" r:id="rId9"/>
    <p:sldId id="630" r:id="rId10"/>
    <p:sldId id="633" r:id="rId11"/>
    <p:sldId id="636" r:id="rId12"/>
    <p:sldId id="644" r:id="rId13"/>
    <p:sldId id="632" r:id="rId14"/>
    <p:sldId id="637" r:id="rId15"/>
    <p:sldId id="638" r:id="rId16"/>
    <p:sldId id="642" r:id="rId17"/>
    <p:sldId id="513" r:id="rId18"/>
    <p:sldId id="643" r:id="rId19"/>
    <p:sldId id="640" r:id="rId20"/>
    <p:sldId id="645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53" r:id="rId32"/>
    <p:sldId id="554" r:id="rId33"/>
    <p:sldId id="555" r:id="rId34"/>
    <p:sldId id="556" r:id="rId35"/>
    <p:sldId id="557" r:id="rId36"/>
    <p:sldId id="566" r:id="rId37"/>
    <p:sldId id="559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</p:sldIdLst>
  <p:sldSz cx="12192000" cy="6858000"/>
  <p:notesSz cx="69215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7E"/>
    <a:srgbClr val="000099"/>
    <a:srgbClr val="1B5B2C"/>
    <a:srgbClr val="144421"/>
    <a:srgbClr val="DB1F47"/>
    <a:srgbClr val="16741F"/>
    <a:srgbClr val="70201A"/>
    <a:srgbClr val="1A1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399" autoAdjust="0"/>
  </p:normalViewPr>
  <p:slideViewPr>
    <p:cSldViewPr>
      <p:cViewPr varScale="1">
        <p:scale>
          <a:sx n="114" d="100"/>
          <a:sy n="114" d="100"/>
        </p:scale>
        <p:origin x="106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" y="706438"/>
            <a:ext cx="628015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476750"/>
            <a:ext cx="55372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02A34D-BF83-4C2B-B7CD-474F7CC0D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2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1ADB7-8B40-49AB-9051-30971353298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New process for loan application review:</a:t>
            </a:r>
          </a:p>
          <a:p>
            <a:pPr lvl="1" eaLnBrk="1" hangingPunct="1"/>
            <a:r>
              <a:rPr lang="en-US" sz="100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/>
              <a:t>On average, 200 applications are with the Initial ‘Review Team at any time.</a:t>
            </a:r>
          </a:p>
          <a:p>
            <a:pPr lvl="1" eaLnBrk="1" hangingPunct="1"/>
            <a:r>
              <a:rPr lang="en-US" sz="100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/>
              <a:t>70% of the “Excellent” applications are eventually approved.</a:t>
            </a:r>
          </a:p>
          <a:p>
            <a:pPr lvl="1" eaLnBrk="1" hangingPunct="1"/>
            <a:r>
              <a:rPr lang="en-US" sz="100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201281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356624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1ADB7-8B40-49AB-9051-30971353298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New process for loan application review:</a:t>
            </a:r>
          </a:p>
          <a:p>
            <a:pPr lvl="1" eaLnBrk="1" hangingPunct="1"/>
            <a:r>
              <a:rPr lang="en-US" sz="100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/>
              <a:t>On average, 200 applications are with the Initial ‘Review Team at any time.</a:t>
            </a:r>
          </a:p>
          <a:p>
            <a:pPr lvl="1" eaLnBrk="1" hangingPunct="1"/>
            <a:r>
              <a:rPr lang="en-US" sz="100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/>
              <a:t>70% of the “Excellent” applications are eventually approved.</a:t>
            </a:r>
          </a:p>
          <a:p>
            <a:pPr lvl="1" eaLnBrk="1" hangingPunct="1"/>
            <a:r>
              <a:rPr lang="en-US" sz="100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62576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B7E37-8800-4299-A731-AA2D2E54B5D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New process for loan application review:</a:t>
            </a:r>
          </a:p>
          <a:p>
            <a:pPr lvl="1" eaLnBrk="1" hangingPunct="1"/>
            <a:r>
              <a:rPr lang="en-US" sz="100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/>
              <a:t>On average, 200 applications are with the Initial ‘Review Team at any time.</a:t>
            </a:r>
          </a:p>
          <a:p>
            <a:pPr lvl="1" eaLnBrk="1" hangingPunct="1"/>
            <a:r>
              <a:rPr lang="en-US" sz="100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/>
              <a:t>70% of the “Excellent” applications are eventually approved.</a:t>
            </a:r>
          </a:p>
          <a:p>
            <a:pPr lvl="1" eaLnBrk="1" hangingPunct="1"/>
            <a:r>
              <a:rPr lang="en-US" sz="100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3147149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254990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318250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1ADB7-8B40-49AB-9051-30971353298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New process for loan application review:</a:t>
            </a:r>
          </a:p>
          <a:p>
            <a:pPr lvl="1" eaLnBrk="1" hangingPunct="1"/>
            <a:r>
              <a:rPr lang="en-US" sz="100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/>
              <a:t>On average, 200 applications are with the Initial ‘Review Team at any time.</a:t>
            </a:r>
          </a:p>
          <a:p>
            <a:pPr lvl="1" eaLnBrk="1" hangingPunct="1"/>
            <a:r>
              <a:rPr lang="en-US" sz="100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/>
              <a:t>70% of the “Excellent” applications are eventually approved.</a:t>
            </a:r>
          </a:p>
          <a:p>
            <a:pPr lvl="1" eaLnBrk="1" hangingPunct="1"/>
            <a:r>
              <a:rPr lang="en-US" sz="100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51173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706438"/>
            <a:ext cx="628015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2A34D-BF83-4C2B-B7CD-474F7CC0D6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383857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52B1D-FB1B-4793-A486-3D400B4ABE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New process for loan application review:</a:t>
            </a:r>
          </a:p>
          <a:p>
            <a:pPr lvl="1" eaLnBrk="1" hangingPunct="1"/>
            <a:r>
              <a:rPr lang="en-US" sz="1000" dirty="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 dirty="0"/>
              <a:t>On average, 200 applications are with the Initial ‘Review Team at any time.</a:t>
            </a:r>
          </a:p>
          <a:p>
            <a:pPr lvl="1" eaLnBrk="1" hangingPunct="1"/>
            <a:r>
              <a:rPr lang="en-US" sz="1000" dirty="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 dirty="0"/>
              <a:t>70% of the “Excellent” applications are eventually approved.</a:t>
            </a:r>
          </a:p>
          <a:p>
            <a:pPr lvl="1" eaLnBrk="1" hangingPunct="1"/>
            <a:r>
              <a:rPr lang="en-US" sz="1000" dirty="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265716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48935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14615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52B1D-FB1B-4793-A486-3D400B4ABE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New process for loan application review:</a:t>
            </a:r>
          </a:p>
          <a:p>
            <a:pPr lvl="1" eaLnBrk="1" hangingPunct="1"/>
            <a:r>
              <a:rPr lang="en-US" sz="1000" dirty="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 dirty="0"/>
              <a:t>On average, 200 applications are with the Initial ‘Review Team at any time.</a:t>
            </a:r>
          </a:p>
          <a:p>
            <a:pPr lvl="1" eaLnBrk="1" hangingPunct="1"/>
            <a:r>
              <a:rPr lang="en-US" sz="1000" dirty="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 dirty="0"/>
              <a:t>70% of the “Excellent” applications are eventually approved.</a:t>
            </a:r>
          </a:p>
          <a:p>
            <a:pPr lvl="1" eaLnBrk="1" hangingPunct="1"/>
            <a:r>
              <a:rPr lang="en-US" sz="1000" dirty="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18871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1ADB7-8B40-49AB-9051-30971353298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New process for loan application review:</a:t>
            </a:r>
          </a:p>
          <a:p>
            <a:pPr lvl="1" eaLnBrk="1" hangingPunct="1"/>
            <a:r>
              <a:rPr lang="en-US" sz="1000"/>
              <a:t>Each application is preprocessed and divided into three categories based on mechanical criteria.  The company found the following data upon analyzing the new system:</a:t>
            </a:r>
          </a:p>
          <a:p>
            <a:pPr lvl="1" eaLnBrk="1" hangingPunct="1"/>
            <a:r>
              <a:rPr lang="en-US" sz="1000"/>
              <a:t>On average, 200 applications are with the Initial ‘Review Team at any time.</a:t>
            </a:r>
          </a:p>
          <a:p>
            <a:pPr lvl="1" eaLnBrk="1" hangingPunct="1"/>
            <a:r>
              <a:rPr lang="en-US" sz="1000"/>
              <a:t>Of those reviewed, 25% are categorized as “Excellent”, 25% as “Needs Further review”, and 50% are “Rejected”.  </a:t>
            </a:r>
          </a:p>
          <a:p>
            <a:pPr lvl="1" eaLnBrk="1" hangingPunct="1"/>
            <a:r>
              <a:rPr lang="en-US" sz="1000"/>
              <a:t>70% of the “Excellent” applications are eventually approved.</a:t>
            </a:r>
          </a:p>
          <a:p>
            <a:pPr lvl="1" eaLnBrk="1" hangingPunct="1"/>
            <a:r>
              <a:rPr lang="en-US" sz="1000"/>
              <a:t>10% of the “Needs Further Review” applications are approved.</a:t>
            </a:r>
          </a:p>
        </p:txBody>
      </p:sp>
    </p:spTree>
    <p:extLst>
      <p:ext uri="{BB962C8B-B14F-4D97-AF65-F5344CB8AC3E}">
        <p14:creationId xmlns:p14="http://schemas.microsoft.com/office/powerpoint/2010/main" val="33368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DCEFF-3D99-41C4-A896-E2838A6355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Throughput R = 1,000 applications/month, Average Inventory I = 500 applications; T=15 days means that each application spent 15 days (on average) before receiving accept/reject decision.</a:t>
            </a:r>
          </a:p>
        </p:txBody>
      </p:sp>
    </p:spTree>
    <p:extLst>
      <p:ext uri="{BB962C8B-B14F-4D97-AF65-F5344CB8AC3E}">
        <p14:creationId xmlns:p14="http://schemas.microsoft.com/office/powerpoint/2010/main" val="6435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188914"/>
            <a:ext cx="28321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8" y="188914"/>
            <a:ext cx="8295217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88913"/>
            <a:ext cx="11330517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2452" y="1438275"/>
            <a:ext cx="5429249" cy="515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1" y="1438275"/>
            <a:ext cx="5431367" cy="5159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88913"/>
            <a:ext cx="11330517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2451" y="1438275"/>
            <a:ext cx="11063816" cy="2503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1" y="4094164"/>
            <a:ext cx="11063816" cy="2503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1650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3301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488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617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13977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buFont typeface="Wingdings" pitchFamily="2" charset="2"/>
              <a:buChar char="p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buFont typeface="Wingdings" pitchFamily="2" charset="2"/>
              <a:buChar char="n"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157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buFont typeface="Wingdings" pitchFamily="2" charset="2"/>
              <a:buChar char="p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buFont typeface="Wingdings" pitchFamily="2" charset="2"/>
              <a:buChar char="n"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4" y="1520826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351" y="1520826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01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2" y="1438275"/>
            <a:ext cx="5429249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1" y="1438275"/>
            <a:ext cx="5431367" cy="515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gray">
          <a:xfrm>
            <a:off x="239184" y="0"/>
            <a:ext cx="11952816" cy="12334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gray">
          <a:xfrm>
            <a:off x="239185" y="188913"/>
            <a:ext cx="11713633" cy="8937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gray">
          <a:xfrm>
            <a:off x="0" y="0"/>
            <a:ext cx="287867" cy="6858000"/>
          </a:xfrm>
          <a:prstGeom prst="rect">
            <a:avLst/>
          </a:prstGeom>
          <a:gradFill rotWithShape="1">
            <a:gsLst>
              <a:gs pos="0">
                <a:srgbClr val="12449E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478367" y="188913"/>
            <a:ext cx="1133051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1" y="1438275"/>
            <a:ext cx="11063816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1747500" y="1016000"/>
            <a:ext cx="372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13715DCA-0976-48F6-9B48-21A594CB1BBF}" type="slidenum">
              <a:rPr lang="en-US" sz="1200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9419168" y="-63500"/>
            <a:ext cx="2098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chemeClr val="bg1"/>
                </a:solidFill>
              </a:rPr>
              <a:t>3. Process Flow Measures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80000"/>
        <a:buFont typeface="Wingdings" pitchFamily="2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Monotype Sorts" pitchFamily="1" charset="2"/>
        <a:buChar char="u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Basic Models in Supply Chain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/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2.xls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03791-EB61-4FCE-931B-875F19F46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Introduction to Variability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A3309-3054-449A-A390-1B5B1C14ECB9}"/>
              </a:ext>
            </a:extLst>
          </p:cNvPr>
          <p:cNvSpPr txBox="1"/>
          <p:nvPr/>
        </p:nvSpPr>
        <p:spPr>
          <a:xfrm>
            <a:off x="4612769" y="6291293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Kunstler Script" panose="030304020206070D0D06" pitchFamily="66" charset="0"/>
              </a:rPr>
              <a:t>Ardavan Asef-Vaziri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94CEF-BDB6-4895-82C8-F0783D114D09}"/>
              </a:ext>
            </a:extLst>
          </p:cNvPr>
          <p:cNvSpPr/>
          <p:nvPr/>
        </p:nvSpPr>
        <p:spPr>
          <a:xfrm>
            <a:off x="142580" y="2390246"/>
            <a:ext cx="5717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i="1" kern="0" dirty="0">
                <a:solidFill>
                  <a:schemeClr val="bg1"/>
                </a:solidFill>
                <a:latin typeface="Book Antiqua" panose="02040602050305030304" pitchFamily="18" charset="0"/>
                <a:cs typeface="Tahoma" pitchFamily="34" charset="0"/>
              </a:rPr>
              <a:t>Parts of the slides of this lectures were prepared over my teaching lifetime based on the material that I have learned from the following book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727B4-7E81-4FDB-8860-F6B66FFC1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89" y="3511797"/>
            <a:ext cx="2533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35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New Process: The Same R, But smaller I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08325" y="3232697"/>
            <a:ext cx="971550" cy="95408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Initial </a:t>
            </a:r>
          </a:p>
          <a:p>
            <a:r>
              <a:rPr lang="en-US" dirty="0">
                <a:latin typeface="Book Antiqua" pitchFamily="18" charset="0"/>
              </a:rPr>
              <a:t>Review</a:t>
            </a:r>
          </a:p>
          <a:p>
            <a:endParaRPr lang="en-US" b="1" dirty="0">
              <a:solidFill>
                <a:srgbClr val="C71B4C"/>
              </a:solidFill>
              <a:latin typeface="Book Antiqua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11788" y="1303883"/>
            <a:ext cx="1635384" cy="92333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Subprocess A </a:t>
            </a:r>
          </a:p>
          <a:p>
            <a:r>
              <a:rPr lang="en-US" dirty="0">
                <a:latin typeface="Book Antiqua" pitchFamily="18" charset="0"/>
              </a:rPr>
              <a:t>Review</a:t>
            </a:r>
          </a:p>
          <a:p>
            <a:endParaRPr lang="en-US" b="1" dirty="0">
              <a:solidFill>
                <a:srgbClr val="C71B4C"/>
              </a:solidFill>
              <a:latin typeface="Book Antiqua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03863" y="3175546"/>
            <a:ext cx="1596912" cy="92333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Subprocess B </a:t>
            </a:r>
          </a:p>
          <a:p>
            <a:r>
              <a:rPr lang="en-US" dirty="0">
                <a:latin typeface="Book Antiqua" pitchFamily="18" charset="0"/>
              </a:rPr>
              <a:t>Review</a:t>
            </a:r>
          </a:p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896225" y="1448346"/>
            <a:ext cx="1150938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931150" y="1540421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Accepted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8075614" y="4761458"/>
            <a:ext cx="1150937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110538" y="4817021"/>
            <a:ext cx="1043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Rejected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882775" y="3680371"/>
            <a:ext cx="1189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617663" y="3248571"/>
            <a:ext cx="13500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71B4C"/>
                </a:solidFill>
                <a:latin typeface="Book Antiqua" pitchFamily="18" charset="0"/>
              </a:rPr>
              <a:t> 600/month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116388" y="1735683"/>
            <a:ext cx="1295400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4116389" y="3680371"/>
            <a:ext cx="1366837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772151" y="5083721"/>
            <a:ext cx="233997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079876" y="4004221"/>
            <a:ext cx="1692275" cy="1116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971925" y="2635796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25%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375150" y="3961358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45%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295775" y="3385096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30%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7175501" y="1735684"/>
            <a:ext cx="68421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140576" y="1988096"/>
            <a:ext cx="1547813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7212013" y="1988097"/>
            <a:ext cx="971550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248525" y="3826421"/>
            <a:ext cx="1042988" cy="969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140575" y="1340396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70%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18363" y="1951583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30%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399338" y="3751808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90%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032625" y="2816771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10%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9048750" y="1699172"/>
            <a:ext cx="11509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9228139" y="5048796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07669" y="1879848"/>
            <a:ext cx="2596999" cy="2313548"/>
            <a:chOff x="1583668" y="1988840"/>
            <a:chExt cx="2596999" cy="2313548"/>
          </a:xfrm>
        </p:grpSpPr>
        <p:sp>
          <p:nvSpPr>
            <p:cNvPr id="32" name="TextBox 31"/>
            <p:cNvSpPr txBox="1"/>
            <p:nvPr/>
          </p:nvSpPr>
          <p:spPr>
            <a:xfrm>
              <a:off x="3995936" y="382504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rgbClr val="C71B4C"/>
                </a:solidFill>
                <a:latin typeface="Book Antiqua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928" y="198884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rgbClr val="C71B4C"/>
                </a:solidFill>
                <a:latin typeface="Book Antiqu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3668" y="393305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rgbClr val="C71B4C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886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12584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New Process: Intermediate Probabilities </a:t>
            </a:r>
          </a:p>
        </p:txBody>
      </p:sp>
      <p:grpSp>
        <p:nvGrpSpPr>
          <p:cNvPr id="14339" name="Group 31"/>
          <p:cNvGrpSpPr>
            <a:grpSpLocks/>
          </p:cNvGrpSpPr>
          <p:nvPr/>
        </p:nvGrpSpPr>
        <p:grpSpPr bwMode="auto">
          <a:xfrm>
            <a:off x="1809869" y="1412876"/>
            <a:ext cx="8788338" cy="3997325"/>
            <a:chOff x="285869" y="1412875"/>
            <a:chExt cx="8788338" cy="3997325"/>
          </a:xfrm>
        </p:grpSpPr>
        <p:sp>
          <p:nvSpPr>
            <p:cNvPr id="14340" name="Text Box 3"/>
            <p:cNvSpPr txBox="1">
              <a:spLocks noChangeArrowheads="1"/>
            </p:cNvSpPr>
            <p:nvPr/>
          </p:nvSpPr>
          <p:spPr bwMode="auto">
            <a:xfrm>
              <a:off x="1584325" y="3341688"/>
              <a:ext cx="949299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Initial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3887788" y="1412875"/>
              <a:ext cx="1635384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Book Antiqua" pitchFamily="18" charset="0"/>
                </a:rPr>
                <a:t>Subprocess</a:t>
              </a:r>
              <a:r>
                <a:rPr lang="en-US" dirty="0">
                  <a:latin typeface="Book Antiqua" pitchFamily="18" charset="0"/>
                </a:rPr>
                <a:t> A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3979863" y="3284538"/>
              <a:ext cx="1596912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Book Antiqua" pitchFamily="18" charset="0"/>
                </a:rPr>
                <a:t>Subprocess</a:t>
              </a:r>
              <a:r>
                <a:rPr lang="en-US" dirty="0">
                  <a:latin typeface="Book Antiqua" pitchFamily="18" charset="0"/>
                </a:rPr>
                <a:t> B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4343" name="Oval 6"/>
            <p:cNvSpPr>
              <a:spLocks noChangeArrowheads="1"/>
            </p:cNvSpPr>
            <p:nvPr/>
          </p:nvSpPr>
          <p:spPr bwMode="auto">
            <a:xfrm>
              <a:off x="6372225" y="1557338"/>
              <a:ext cx="1150938" cy="5397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6407150" y="1649413"/>
              <a:ext cx="11366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Accepted</a:t>
              </a:r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6551613" y="4870450"/>
              <a:ext cx="1150937" cy="5397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6586538" y="4926013"/>
              <a:ext cx="10438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Rejected</a:t>
              </a:r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58775" y="3789363"/>
              <a:ext cx="11890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8" name="Text Box 11"/>
            <p:cNvSpPr txBox="1">
              <a:spLocks noChangeArrowheads="1"/>
            </p:cNvSpPr>
            <p:nvPr/>
          </p:nvSpPr>
          <p:spPr bwMode="auto">
            <a:xfrm>
              <a:off x="285869" y="3415015"/>
              <a:ext cx="72487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100%</a:t>
              </a: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2592388" y="1844675"/>
              <a:ext cx="1295400" cy="1728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flipV="1">
              <a:off x="2592388" y="3789363"/>
              <a:ext cx="1366837" cy="36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 flipV="1">
              <a:off x="4248150" y="5192713"/>
              <a:ext cx="2339975" cy="38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555875" y="4113213"/>
              <a:ext cx="1692275" cy="1116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2447925" y="2744788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B5B2C"/>
                  </a:solidFill>
                  <a:latin typeface="Book Antiqua" pitchFamily="18" charset="0"/>
                </a:rPr>
                <a:t>25%</a:t>
              </a:r>
            </a:p>
          </p:txBody>
        </p:sp>
        <p:sp>
          <p:nvSpPr>
            <p:cNvPr id="14354" name="Text Box 17"/>
            <p:cNvSpPr txBox="1">
              <a:spLocks noChangeArrowheads="1"/>
            </p:cNvSpPr>
            <p:nvPr/>
          </p:nvSpPr>
          <p:spPr bwMode="auto">
            <a:xfrm>
              <a:off x="2851150" y="4070350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45%</a:t>
              </a:r>
            </a:p>
          </p:txBody>
        </p:sp>
        <p:sp>
          <p:nvSpPr>
            <p:cNvPr id="14355" name="Text Box 18"/>
            <p:cNvSpPr txBox="1">
              <a:spLocks noChangeArrowheads="1"/>
            </p:cNvSpPr>
            <p:nvPr/>
          </p:nvSpPr>
          <p:spPr bwMode="auto">
            <a:xfrm>
              <a:off x="2771775" y="3494088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30%</a:t>
              </a:r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auto">
            <a:xfrm flipV="1">
              <a:off x="5651500" y="1844675"/>
              <a:ext cx="684213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>
              <a:off x="5616575" y="2097088"/>
              <a:ext cx="1547813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 flipV="1">
              <a:off x="5688013" y="2097088"/>
              <a:ext cx="971550" cy="1728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>
              <a:off x="5724525" y="3935413"/>
              <a:ext cx="1042988" cy="969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5616575" y="1449388"/>
              <a:ext cx="78258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B5B2C"/>
                  </a:solidFill>
                  <a:latin typeface="Book Antiqua" pitchFamily="18" charset="0"/>
                </a:rPr>
                <a:t>17.5%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5694363" y="2060575"/>
              <a:ext cx="6671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71B4C"/>
                  </a:solidFill>
                  <a:latin typeface="Book Antiqua" pitchFamily="18" charset="0"/>
                </a:rPr>
                <a:t>7.5%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5875338" y="3860800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27%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5616575" y="2887662"/>
              <a:ext cx="49404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1B5B2C"/>
                  </a:solidFill>
                  <a:latin typeface="Book Antiqua" pitchFamily="18" charset="0"/>
                </a:rPr>
                <a:t>3%</a:t>
              </a:r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 flipV="1">
              <a:off x="7524750" y="1808163"/>
              <a:ext cx="1150938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 flipV="1">
              <a:off x="7704138" y="5157788"/>
              <a:ext cx="1152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6" name="Text Box 29"/>
            <p:cNvSpPr txBox="1">
              <a:spLocks noChangeArrowheads="1"/>
            </p:cNvSpPr>
            <p:nvPr/>
          </p:nvSpPr>
          <p:spPr bwMode="auto">
            <a:xfrm>
              <a:off x="8280400" y="4724400"/>
              <a:ext cx="79380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79.5%</a:t>
              </a:r>
            </a:p>
          </p:txBody>
        </p:sp>
        <p:sp>
          <p:nvSpPr>
            <p:cNvPr id="14367" name="Text Box 30"/>
            <p:cNvSpPr txBox="1">
              <a:spLocks noChangeArrowheads="1"/>
            </p:cNvSpPr>
            <p:nvPr/>
          </p:nvSpPr>
          <p:spPr bwMode="auto">
            <a:xfrm>
              <a:off x="8101013" y="1449388"/>
              <a:ext cx="79380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1B5B2C"/>
                  </a:solidFill>
                  <a:latin typeface="Book Antiqua" pitchFamily="18" charset="0"/>
                </a:rPr>
                <a:t>20.5%</a:t>
              </a:r>
            </a:p>
          </p:txBody>
        </p:sp>
        <p:sp>
          <p:nvSpPr>
            <p:cNvPr id="14368" name="Text Box 31"/>
            <p:cNvSpPr txBox="1">
              <a:spLocks noChangeArrowheads="1"/>
            </p:cNvSpPr>
            <p:nvPr/>
          </p:nvSpPr>
          <p:spPr bwMode="auto">
            <a:xfrm>
              <a:off x="5940425" y="4797425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45%</a:t>
              </a:r>
            </a:p>
          </p:txBody>
        </p:sp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840306" y="5146676"/>
            <a:ext cx="8612179" cy="17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R= 20/day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Rejected = 45%+7.5%+27%= 79.5%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Rejected = 0.795 (20) = 15.9/day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Rejected = 0.795 (600) = 477/ month</a:t>
            </a:r>
          </a:p>
        </p:txBody>
      </p:sp>
    </p:spTree>
    <p:extLst>
      <p:ext uri="{BB962C8B-B14F-4D97-AF65-F5344CB8AC3E}">
        <p14:creationId xmlns:p14="http://schemas.microsoft.com/office/powerpoint/2010/main" val="517102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710139" y="1196752"/>
            <a:ext cx="3197729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3. Compute the average flow time at Initial Review sub-process. The potential answers are: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A: 6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3 days.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C: 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9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10 days.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79876" y="1210464"/>
            <a:ext cx="2772308" cy="38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4. Compute the average flow time at sub-process A. The potential answers are: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A: 4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3.33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C: 4.55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14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12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79076" y="1196752"/>
            <a:ext cx="26889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5. Compute the average flow time at sub-process B. The potential answers are: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A: 2.5 days.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B: 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C: 1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7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10 days. </a:t>
            </a:r>
          </a:p>
        </p:txBody>
      </p:sp>
    </p:spTree>
    <p:extLst>
      <p:ext uri="{BB962C8B-B14F-4D97-AF65-F5344CB8AC3E}">
        <p14:creationId xmlns:p14="http://schemas.microsoft.com/office/powerpoint/2010/main" val="22149139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12584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New Process: Intermediate Probabilities </a:t>
            </a:r>
          </a:p>
        </p:txBody>
      </p:sp>
      <p:grpSp>
        <p:nvGrpSpPr>
          <p:cNvPr id="14339" name="Group 31"/>
          <p:cNvGrpSpPr>
            <a:grpSpLocks/>
          </p:cNvGrpSpPr>
          <p:nvPr/>
        </p:nvGrpSpPr>
        <p:grpSpPr bwMode="auto">
          <a:xfrm>
            <a:off x="1809869" y="1412876"/>
            <a:ext cx="8788338" cy="3997325"/>
            <a:chOff x="285869" y="1412875"/>
            <a:chExt cx="8788338" cy="3997325"/>
          </a:xfrm>
        </p:grpSpPr>
        <p:sp>
          <p:nvSpPr>
            <p:cNvPr id="14340" name="Text Box 3"/>
            <p:cNvSpPr txBox="1">
              <a:spLocks noChangeArrowheads="1"/>
            </p:cNvSpPr>
            <p:nvPr/>
          </p:nvSpPr>
          <p:spPr bwMode="auto">
            <a:xfrm>
              <a:off x="1584325" y="3341688"/>
              <a:ext cx="949299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Initial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3887788" y="1412875"/>
              <a:ext cx="1635384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Book Antiqua" pitchFamily="18" charset="0"/>
                </a:rPr>
                <a:t>Subprocess</a:t>
              </a:r>
              <a:r>
                <a:rPr lang="en-US" dirty="0">
                  <a:latin typeface="Book Antiqua" pitchFamily="18" charset="0"/>
                </a:rPr>
                <a:t> A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3979863" y="3284538"/>
              <a:ext cx="1596912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Book Antiqua" pitchFamily="18" charset="0"/>
                </a:rPr>
                <a:t>Subprocess</a:t>
              </a:r>
              <a:r>
                <a:rPr lang="en-US" dirty="0">
                  <a:latin typeface="Book Antiqua" pitchFamily="18" charset="0"/>
                </a:rPr>
                <a:t> B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4343" name="Oval 6"/>
            <p:cNvSpPr>
              <a:spLocks noChangeArrowheads="1"/>
            </p:cNvSpPr>
            <p:nvPr/>
          </p:nvSpPr>
          <p:spPr bwMode="auto">
            <a:xfrm>
              <a:off x="6372225" y="1557338"/>
              <a:ext cx="1150938" cy="5397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6407150" y="1649413"/>
              <a:ext cx="11366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Accepted</a:t>
              </a:r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6551613" y="4870450"/>
              <a:ext cx="1150937" cy="5397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6586538" y="4926013"/>
              <a:ext cx="10438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Rejected</a:t>
              </a:r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58775" y="3789363"/>
              <a:ext cx="11890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8" name="Text Box 11"/>
            <p:cNvSpPr txBox="1">
              <a:spLocks noChangeArrowheads="1"/>
            </p:cNvSpPr>
            <p:nvPr/>
          </p:nvSpPr>
          <p:spPr bwMode="auto">
            <a:xfrm>
              <a:off x="285869" y="3415015"/>
              <a:ext cx="93968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20/day</a:t>
              </a: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2592388" y="1844675"/>
              <a:ext cx="1295400" cy="1728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flipV="1">
              <a:off x="2592388" y="3789363"/>
              <a:ext cx="1366837" cy="36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 flipV="1">
              <a:off x="4248150" y="5192713"/>
              <a:ext cx="2339975" cy="38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555875" y="4113213"/>
              <a:ext cx="1692275" cy="1116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4" name="Text Box 17"/>
            <p:cNvSpPr txBox="1">
              <a:spLocks noChangeArrowheads="1"/>
            </p:cNvSpPr>
            <p:nvPr/>
          </p:nvSpPr>
          <p:spPr bwMode="auto">
            <a:xfrm>
              <a:off x="2851150" y="4070350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45%</a:t>
              </a:r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auto">
            <a:xfrm flipV="1">
              <a:off x="5651500" y="1844675"/>
              <a:ext cx="684213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>
              <a:off x="5616575" y="2097088"/>
              <a:ext cx="1547813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 flipV="1">
              <a:off x="5688013" y="2097088"/>
              <a:ext cx="971550" cy="1728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>
              <a:off x="5724525" y="3935413"/>
              <a:ext cx="1042988" cy="969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5616575" y="1449388"/>
              <a:ext cx="78258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B5B2C"/>
                  </a:solidFill>
                  <a:latin typeface="Book Antiqua" pitchFamily="18" charset="0"/>
                </a:rPr>
                <a:t>17.5%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5694363" y="2060575"/>
              <a:ext cx="6671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71B4C"/>
                  </a:solidFill>
                  <a:latin typeface="Book Antiqua" pitchFamily="18" charset="0"/>
                </a:rPr>
                <a:t>7.5%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5875338" y="3860800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27%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5616575" y="2887662"/>
              <a:ext cx="49404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1B5B2C"/>
                  </a:solidFill>
                  <a:latin typeface="Book Antiqua" pitchFamily="18" charset="0"/>
                </a:rPr>
                <a:t>3%</a:t>
              </a:r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 flipV="1">
              <a:off x="7524750" y="1808163"/>
              <a:ext cx="1150938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 flipV="1">
              <a:off x="7704138" y="5157788"/>
              <a:ext cx="1152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6" name="Text Box 29"/>
            <p:cNvSpPr txBox="1">
              <a:spLocks noChangeArrowheads="1"/>
            </p:cNvSpPr>
            <p:nvPr/>
          </p:nvSpPr>
          <p:spPr bwMode="auto">
            <a:xfrm>
              <a:off x="8280400" y="4724400"/>
              <a:ext cx="79380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79.5%</a:t>
              </a:r>
            </a:p>
          </p:txBody>
        </p:sp>
        <p:sp>
          <p:nvSpPr>
            <p:cNvPr id="14367" name="Text Box 30"/>
            <p:cNvSpPr txBox="1">
              <a:spLocks noChangeArrowheads="1"/>
            </p:cNvSpPr>
            <p:nvPr/>
          </p:nvSpPr>
          <p:spPr bwMode="auto">
            <a:xfrm>
              <a:off x="8101013" y="1449388"/>
              <a:ext cx="79380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1B5B2C"/>
                  </a:solidFill>
                  <a:latin typeface="Book Antiqua" pitchFamily="18" charset="0"/>
                </a:rPr>
                <a:t>20.5%</a:t>
              </a:r>
            </a:p>
          </p:txBody>
        </p:sp>
        <p:sp>
          <p:nvSpPr>
            <p:cNvPr id="14368" name="Text Box 31"/>
            <p:cNvSpPr txBox="1">
              <a:spLocks noChangeArrowheads="1"/>
            </p:cNvSpPr>
            <p:nvPr/>
          </p:nvSpPr>
          <p:spPr bwMode="auto">
            <a:xfrm>
              <a:off x="5940425" y="4797425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45%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25681" y="1958217"/>
            <a:ext cx="3275005" cy="2313548"/>
            <a:chOff x="1583668" y="1988840"/>
            <a:chExt cx="3275005" cy="2313548"/>
          </a:xfrm>
        </p:grpSpPr>
        <p:sp>
          <p:nvSpPr>
            <p:cNvPr id="35" name="TextBox 34"/>
            <p:cNvSpPr txBox="1"/>
            <p:nvPr/>
          </p:nvSpPr>
          <p:spPr>
            <a:xfrm>
              <a:off x="3995936" y="382504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I</a:t>
              </a:r>
              <a:r>
                <a:rPr lang="en-US" b="1" baseline="-25000" dirty="0">
                  <a:solidFill>
                    <a:srgbClr val="C71B4C"/>
                  </a:solidFill>
                  <a:latin typeface="Book Antiqua" pitchFamily="18" charset="0"/>
                </a:rPr>
                <a:t>B</a:t>
              </a:r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 = 30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3928" y="1988840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I</a:t>
              </a:r>
              <a:r>
                <a:rPr lang="en-US" b="1" baseline="-25000" dirty="0">
                  <a:solidFill>
                    <a:srgbClr val="C71B4C"/>
                  </a:solidFill>
                  <a:latin typeface="Book Antiqua" pitchFamily="18" charset="0"/>
                </a:rPr>
                <a:t>A</a:t>
              </a:r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 = 20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3668" y="3933056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I</a:t>
              </a:r>
              <a:r>
                <a:rPr lang="en-US" b="1" baseline="-25000" dirty="0">
                  <a:solidFill>
                    <a:srgbClr val="C71B4C"/>
                  </a:solidFill>
                  <a:latin typeface="Book Antiqua" pitchFamily="18" charset="0"/>
                </a:rPr>
                <a:t>R</a:t>
              </a:r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 = 100</a:t>
              </a:r>
            </a:p>
          </p:txBody>
        </p:sp>
      </p:grp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872996" y="5358537"/>
            <a:ext cx="3303310" cy="15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R= 20/day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I = 100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TI = 100/20 = 5 days.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957961" y="5409646"/>
            <a:ext cx="2733609" cy="15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R= 5/day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I = 20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TA = 20/5 = 4 ds.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8038913" y="5571095"/>
            <a:ext cx="2806547" cy="15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R= 6/day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I = 30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TB = 30/6 = 5 ds.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365226" y="2627848"/>
            <a:ext cx="12490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B5B2C"/>
                </a:solidFill>
                <a:latin typeface="Book Antiqua" pitchFamily="18" charset="0"/>
              </a:rPr>
              <a:t>25%(20)=5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4149699" y="3505003"/>
            <a:ext cx="12490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30%(20)=6</a:t>
            </a:r>
          </a:p>
        </p:txBody>
      </p:sp>
    </p:spTree>
    <p:extLst>
      <p:ext uri="{BB962C8B-B14F-4D97-AF65-F5344CB8AC3E}">
        <p14:creationId xmlns:p14="http://schemas.microsoft.com/office/powerpoint/2010/main" val="244050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39" grpId="0" build="p"/>
      <p:bldP spid="40" grpId="0" build="p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710140" y="1196752"/>
            <a:ext cx="877834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6. Compute the average flow time of an accepted application. The potential answers are: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A: 16.17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12.5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C: 9.15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20.81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10.8 days. 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1811525" y="3978587"/>
            <a:ext cx="309634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B5B2C"/>
                </a:solidFill>
                <a:latin typeface="Book Antiqua" pitchFamily="18" charset="0"/>
              </a:rPr>
              <a:t>Accepted-A: 	IR, A</a:t>
            </a:r>
          </a:p>
          <a:p>
            <a:r>
              <a:rPr lang="en-US" sz="2400" dirty="0">
                <a:solidFill>
                  <a:srgbClr val="1B5B2C"/>
                </a:solidFill>
                <a:latin typeface="Book Antiqua" pitchFamily="18" charset="0"/>
              </a:rPr>
              <a:t>Accepted-B: 	IR, B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883532" y="5194732"/>
            <a:ext cx="1836204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Book Antiqua" pitchFamily="18" charset="0"/>
              </a:rPr>
              <a:t>IR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 = 5 days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Book Antiqua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 = 4 days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Book Antiqua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Book Antiqua" pitchFamily="18" charset="0"/>
              </a:rPr>
              <a:t> = 5 days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202302" y="3980295"/>
            <a:ext cx="287377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Rejected-IR: 	IR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Rejected-A: 	IR, A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Rejected-B: 	IR, B</a:t>
            </a:r>
          </a:p>
        </p:txBody>
      </p:sp>
    </p:spTree>
    <p:extLst>
      <p:ext uri="{BB962C8B-B14F-4D97-AF65-F5344CB8AC3E}">
        <p14:creationId xmlns:p14="http://schemas.microsoft.com/office/powerpoint/2010/main" val="510981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12584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New Process: Intermediate Probabilities </a:t>
            </a:r>
          </a:p>
        </p:txBody>
      </p:sp>
      <p:grpSp>
        <p:nvGrpSpPr>
          <p:cNvPr id="14339" name="Group 31"/>
          <p:cNvGrpSpPr>
            <a:grpSpLocks/>
          </p:cNvGrpSpPr>
          <p:nvPr/>
        </p:nvGrpSpPr>
        <p:grpSpPr bwMode="auto">
          <a:xfrm>
            <a:off x="1809869" y="1412876"/>
            <a:ext cx="8788338" cy="3997325"/>
            <a:chOff x="285869" y="1412875"/>
            <a:chExt cx="8788338" cy="3997325"/>
          </a:xfrm>
        </p:grpSpPr>
        <p:sp>
          <p:nvSpPr>
            <p:cNvPr id="14340" name="Text Box 3"/>
            <p:cNvSpPr txBox="1">
              <a:spLocks noChangeArrowheads="1"/>
            </p:cNvSpPr>
            <p:nvPr/>
          </p:nvSpPr>
          <p:spPr bwMode="auto">
            <a:xfrm>
              <a:off x="1584325" y="3341688"/>
              <a:ext cx="949299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Initial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r>
                <a:rPr lang="en-US" dirty="0">
                  <a:latin typeface="Book Antiqua" pitchFamily="18" charset="0"/>
                </a:rPr>
                <a:t>T= 5</a:t>
              </a:r>
            </a:p>
          </p:txBody>
        </p:sp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3887788" y="1412875"/>
              <a:ext cx="1635384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Book Antiqua" pitchFamily="18" charset="0"/>
                </a:rPr>
                <a:t>Subprocess</a:t>
              </a:r>
              <a:r>
                <a:rPr lang="en-US" dirty="0">
                  <a:latin typeface="Book Antiqua" pitchFamily="18" charset="0"/>
                </a:rPr>
                <a:t> A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r>
                <a:rPr lang="en-US" dirty="0">
                  <a:latin typeface="Book Antiqua" pitchFamily="18" charset="0"/>
                </a:rPr>
                <a:t>T=4</a:t>
              </a:r>
            </a:p>
          </p:txBody>
        </p: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3979863" y="3284538"/>
              <a:ext cx="1596912" cy="92333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Book Antiqua" pitchFamily="18" charset="0"/>
                </a:rPr>
                <a:t>Subprocess</a:t>
              </a:r>
              <a:r>
                <a:rPr lang="en-US" dirty="0">
                  <a:latin typeface="Book Antiqua" pitchFamily="18" charset="0"/>
                </a:rPr>
                <a:t> B </a:t>
              </a:r>
            </a:p>
            <a:p>
              <a:r>
                <a:rPr lang="en-US" dirty="0">
                  <a:latin typeface="Book Antiqua" pitchFamily="18" charset="0"/>
                </a:rPr>
                <a:t>Review</a:t>
              </a:r>
            </a:p>
            <a:p>
              <a:r>
                <a:rPr lang="en-US" dirty="0">
                  <a:latin typeface="Book Antiqua" pitchFamily="18" charset="0"/>
                </a:rPr>
                <a:t>T=5</a:t>
              </a:r>
            </a:p>
          </p:txBody>
        </p:sp>
        <p:sp>
          <p:nvSpPr>
            <p:cNvPr id="14343" name="Oval 6"/>
            <p:cNvSpPr>
              <a:spLocks noChangeArrowheads="1"/>
            </p:cNvSpPr>
            <p:nvPr/>
          </p:nvSpPr>
          <p:spPr bwMode="auto">
            <a:xfrm>
              <a:off x="6372225" y="1557338"/>
              <a:ext cx="1150938" cy="5397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6407150" y="1649413"/>
              <a:ext cx="11366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Accepted</a:t>
              </a:r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6551613" y="4870450"/>
              <a:ext cx="1150937" cy="53975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6586538" y="4926013"/>
              <a:ext cx="10438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Rejected</a:t>
              </a:r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58775" y="3789363"/>
              <a:ext cx="11890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48" name="Text Box 11"/>
            <p:cNvSpPr txBox="1">
              <a:spLocks noChangeArrowheads="1"/>
            </p:cNvSpPr>
            <p:nvPr/>
          </p:nvSpPr>
          <p:spPr bwMode="auto">
            <a:xfrm>
              <a:off x="285869" y="3415015"/>
              <a:ext cx="72487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100%</a:t>
              </a: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2592388" y="1844675"/>
              <a:ext cx="1295400" cy="1728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flipV="1">
              <a:off x="2592388" y="3789363"/>
              <a:ext cx="1366837" cy="36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 flipV="1">
              <a:off x="4248150" y="5192713"/>
              <a:ext cx="2339975" cy="38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555875" y="4113213"/>
              <a:ext cx="1692275" cy="11160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2447925" y="2744788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B5B2C"/>
                  </a:solidFill>
                  <a:latin typeface="Book Antiqua" pitchFamily="18" charset="0"/>
                </a:rPr>
                <a:t>25%</a:t>
              </a:r>
            </a:p>
          </p:txBody>
        </p:sp>
        <p:sp>
          <p:nvSpPr>
            <p:cNvPr id="14354" name="Text Box 17"/>
            <p:cNvSpPr txBox="1">
              <a:spLocks noChangeArrowheads="1"/>
            </p:cNvSpPr>
            <p:nvPr/>
          </p:nvSpPr>
          <p:spPr bwMode="auto">
            <a:xfrm>
              <a:off x="2851150" y="4070350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45%</a:t>
              </a:r>
            </a:p>
          </p:txBody>
        </p:sp>
        <p:sp>
          <p:nvSpPr>
            <p:cNvPr id="14355" name="Text Box 18"/>
            <p:cNvSpPr txBox="1">
              <a:spLocks noChangeArrowheads="1"/>
            </p:cNvSpPr>
            <p:nvPr/>
          </p:nvSpPr>
          <p:spPr bwMode="auto">
            <a:xfrm>
              <a:off x="2771775" y="3494088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30%</a:t>
              </a:r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auto">
            <a:xfrm flipV="1">
              <a:off x="5651500" y="1844675"/>
              <a:ext cx="684213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>
              <a:off x="5616575" y="2097088"/>
              <a:ext cx="1547813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 flipV="1">
              <a:off x="5688013" y="2097088"/>
              <a:ext cx="971550" cy="1728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>
              <a:off x="5724525" y="3935413"/>
              <a:ext cx="1042988" cy="969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5616575" y="1449388"/>
              <a:ext cx="78258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B5B2C"/>
                  </a:solidFill>
                  <a:latin typeface="Book Antiqua" pitchFamily="18" charset="0"/>
                </a:rPr>
                <a:t>17.5%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5694363" y="2060575"/>
              <a:ext cx="6671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71B4C"/>
                  </a:solidFill>
                  <a:latin typeface="Book Antiqua" pitchFamily="18" charset="0"/>
                </a:rPr>
                <a:t>7.5%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5875338" y="3860800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27%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5616575" y="2887662"/>
              <a:ext cx="49404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1B5B2C"/>
                  </a:solidFill>
                  <a:latin typeface="Book Antiqua" pitchFamily="18" charset="0"/>
                </a:rPr>
                <a:t>3%</a:t>
              </a:r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 flipV="1">
              <a:off x="7524750" y="1808163"/>
              <a:ext cx="1150938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 flipV="1">
              <a:off x="7704138" y="5157788"/>
              <a:ext cx="1152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4366" name="Text Box 29"/>
            <p:cNvSpPr txBox="1">
              <a:spLocks noChangeArrowheads="1"/>
            </p:cNvSpPr>
            <p:nvPr/>
          </p:nvSpPr>
          <p:spPr bwMode="auto">
            <a:xfrm>
              <a:off x="8280400" y="4724400"/>
              <a:ext cx="79380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79.5%</a:t>
              </a:r>
            </a:p>
          </p:txBody>
        </p:sp>
        <p:sp>
          <p:nvSpPr>
            <p:cNvPr id="14367" name="Text Box 30"/>
            <p:cNvSpPr txBox="1">
              <a:spLocks noChangeArrowheads="1"/>
            </p:cNvSpPr>
            <p:nvPr/>
          </p:nvSpPr>
          <p:spPr bwMode="auto">
            <a:xfrm>
              <a:off x="8101013" y="1449388"/>
              <a:ext cx="79380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1B5B2C"/>
                  </a:solidFill>
                  <a:latin typeface="Book Antiqua" pitchFamily="18" charset="0"/>
                </a:rPr>
                <a:t>20.5%</a:t>
              </a:r>
            </a:p>
          </p:txBody>
        </p:sp>
        <p:sp>
          <p:nvSpPr>
            <p:cNvPr id="14368" name="Text Box 31"/>
            <p:cNvSpPr txBox="1">
              <a:spLocks noChangeArrowheads="1"/>
            </p:cNvSpPr>
            <p:nvPr/>
          </p:nvSpPr>
          <p:spPr bwMode="auto">
            <a:xfrm>
              <a:off x="5940425" y="4797425"/>
              <a:ext cx="6094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71B4C"/>
                  </a:solidFill>
                  <a:latin typeface="Book Antiqua" pitchFamily="18" charset="0"/>
                </a:rPr>
                <a:t>45%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0960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84592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Flow Time of the Accepted Applications</a:t>
            </a:r>
          </a:p>
        </p:txBody>
      </p:sp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1811338" y="1292225"/>
            <a:ext cx="8856662" cy="3200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On average 7.5 days to process an applicant.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On average, how long does it take to approve an applicant?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Book Antiqua" pitchFamily="18" charset="0"/>
              </a:rPr>
              <a:t>On average, how long does it take to reject an applicant?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sz="2000" dirty="0">
              <a:solidFill>
                <a:srgbClr val="000000"/>
              </a:solidFill>
              <a:latin typeface="Book Antiqua" pitchFamily="18" charset="0"/>
            </a:endParaRPr>
          </a:p>
          <a:p>
            <a:r>
              <a:rPr lang="en-US" sz="2000" dirty="0">
                <a:solidFill>
                  <a:srgbClr val="009900"/>
                </a:solidFill>
                <a:latin typeface="Book Antiqua" pitchFamily="18" charset="0"/>
              </a:rPr>
              <a:t>Accepted-A: IR, A   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</a:rPr>
              <a:t>Accepted-A(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T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</a:rPr>
              <a:t>) = 5 + 4 = 9        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 Accepted-A = 17.5 %</a:t>
            </a:r>
            <a:endParaRPr lang="en-US" sz="2000" dirty="0">
              <a:solidFill>
                <a:srgbClr val="009900"/>
              </a:solidFill>
              <a:latin typeface="Book Antiqua" pitchFamily="18" charset="0"/>
            </a:endParaRPr>
          </a:p>
          <a:p>
            <a:r>
              <a:rPr lang="en-US" sz="2000" dirty="0">
                <a:solidFill>
                  <a:srgbClr val="009900"/>
                </a:solidFill>
                <a:latin typeface="Book Antiqua" pitchFamily="18" charset="0"/>
              </a:rPr>
              <a:t>Accepted-B: IR, B   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</a:rPr>
              <a:t>Accepted-B(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T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</a:rPr>
              <a:t>) = 5 + 5 = 10      </a:t>
            </a:r>
            <a:r>
              <a:rPr lang="en-US" sz="20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 Accepted-B = 3 %</a:t>
            </a:r>
          </a:p>
          <a:p>
            <a:endParaRPr lang="en-US" sz="2000" dirty="0">
              <a:solidFill>
                <a:srgbClr val="009900"/>
              </a:solidFill>
              <a:latin typeface="Book Antiqua" pitchFamily="18" charset="0"/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Average Flow time of an accepted application =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[0.175(9)+0.03(10)]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20753" y="4000430"/>
            <a:ext cx="3063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/ </a:t>
            </a:r>
            <a:endParaRPr lang="en-US" sz="2400" dirty="0">
              <a:solidFill>
                <a:srgbClr val="009900"/>
              </a:solidFill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36617" y="4000430"/>
            <a:ext cx="19083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(0.175+.03)</a:t>
            </a:r>
            <a:endParaRPr lang="en-US" sz="2400" dirty="0">
              <a:solidFill>
                <a:srgbClr val="009900"/>
              </a:solidFill>
              <a:latin typeface="Book Antiqua" pitchFamily="18" charset="0"/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40016" y="4042845"/>
            <a:ext cx="3456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Book Antiqua" pitchFamily="18" charset="0"/>
                <a:sym typeface="Wingdings" pitchFamily="2" charset="2"/>
              </a:rPr>
              <a:t>=9</a:t>
            </a:r>
            <a:r>
              <a:rPr lang="en-US" sz="2400" dirty="0">
                <a:solidFill>
                  <a:srgbClr val="009900"/>
                </a:solidFill>
                <a:latin typeface="Book Antiqua" pitchFamily="18" charset="0"/>
              </a:rPr>
              <a:t>.146341</a:t>
            </a: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≈9.15</a:t>
            </a:r>
            <a:endParaRPr lang="en-US" sz="2400" dirty="0">
              <a:solidFill>
                <a:srgbClr val="00B050"/>
              </a:solidFill>
              <a:latin typeface="Book Antiqu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597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9" grpId="0" uiExpand="1" build="p" autoUpdateAnimBg="0"/>
      <p:bldP spid="6" grpId="0" build="p" autoUpdateAnimBg="0"/>
      <p:bldP spid="7" grpId="0" build="p" autoUpdateAnimBg="0"/>
      <p:bldP spid="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710140" y="1196752"/>
            <a:ext cx="877834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7. Compute the average flow time of a rejected application. The potential answers are: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A: 9.31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8.75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C: 7.08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9.43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4.57 days.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75261" y="4028529"/>
            <a:ext cx="885666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171700" algn="l"/>
              </a:tabLst>
            </a:pP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Rejected-IR: IR	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Rejected-IR(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T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) = 5 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 Rejected-IR(%) = 45% </a:t>
            </a:r>
            <a:endParaRPr lang="en-US" sz="2000" dirty="0">
              <a:solidFill>
                <a:srgbClr val="CC0066"/>
              </a:solidFill>
              <a:latin typeface="Book Antiqua" pitchFamily="18" charset="0"/>
            </a:endParaRPr>
          </a:p>
          <a:p>
            <a:pPr>
              <a:tabLst>
                <a:tab pos="2171700" algn="l"/>
              </a:tabLst>
            </a:pP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Rejected-A: IR, A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Rejected-A(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T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) = 5+4 = 9 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 Rejected-A(%) = 7.5%</a:t>
            </a:r>
          </a:p>
          <a:p>
            <a:pPr>
              <a:tabLst>
                <a:tab pos="2171700" algn="l"/>
              </a:tabLst>
            </a:pP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Rejected-B: IR, B	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Rejected-B(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T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</a:rPr>
              <a:t>) = 5+5 = 10  </a:t>
            </a:r>
            <a:r>
              <a:rPr lang="en-US" sz="20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 Rejected-B(%) = 27% </a:t>
            </a:r>
            <a:endParaRPr lang="en-US" sz="2000" dirty="0">
              <a:solidFill>
                <a:srgbClr val="CC0066"/>
              </a:solidFill>
              <a:latin typeface="Book Antiqua" pitchFamily="18" charset="0"/>
            </a:endParaRPr>
          </a:p>
          <a:p>
            <a:pPr>
              <a:tabLst>
                <a:tab pos="2171700" algn="l"/>
              </a:tabLst>
            </a:pPr>
            <a:endParaRPr lang="en-US" sz="2400" dirty="0">
              <a:solidFill>
                <a:srgbClr val="CC0066"/>
              </a:solidFill>
              <a:latin typeface="Book Antiqua" pitchFamily="18" charset="0"/>
              <a:sym typeface="Wingdings" pitchFamily="2" charset="2"/>
            </a:endParaRPr>
          </a:p>
          <a:p>
            <a:pPr>
              <a:tabLst>
                <a:tab pos="2171700" algn="l"/>
              </a:tabLst>
            </a:pPr>
            <a:r>
              <a:rPr lang="en-US" sz="24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Average Flow time of a rejected application =</a:t>
            </a:r>
            <a:endParaRPr lang="en-US" sz="24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3823" y="5913277"/>
            <a:ext cx="87485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C0066"/>
                </a:solidFill>
                <a:latin typeface="Book Antiqua" pitchFamily="18" charset="0"/>
                <a:sym typeface="Wingdings" pitchFamily="2" charset="2"/>
              </a:rPr>
              <a:t>[0.45(5)+0.075(9)+0.27(10)]/(0.45+.075+0.27) =7.075471698≈ 7.08</a:t>
            </a:r>
          </a:p>
        </p:txBody>
      </p:sp>
    </p:spTree>
    <p:extLst>
      <p:ext uri="{BB962C8B-B14F-4D97-AF65-F5344CB8AC3E}">
        <p14:creationId xmlns:p14="http://schemas.microsoft.com/office/powerpoint/2010/main" val="1527214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710140" y="1196752"/>
            <a:ext cx="877834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8. Using which one of the following numbers can you prove that the flow times that you have found for accepted and rejected applications are correct? The potential answers are: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A: 10.8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7.5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C: 4.8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3.95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12.8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19536" y="4365104"/>
          <a:ext cx="8568952" cy="158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76929" imgH="1196261" progId="Excel.Sheet.12">
                  <p:embed/>
                </p:oleObj>
              </mc:Choice>
              <mc:Fallback>
                <p:oleObj name="Worksheet" r:id="rId3" imgW="6476929" imgH="1196261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536" y="4365104"/>
                        <a:ext cx="8568952" cy="1583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5654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12584" cy="863600"/>
          </a:xfrm>
        </p:spPr>
        <p:txBody>
          <a:bodyPr/>
          <a:lstStyle/>
          <a:p>
            <a:pPr eaLnBrk="1" hangingPunct="1"/>
            <a:r>
              <a:rPr lang="en-US" sz="3200" dirty="0"/>
              <a:t>Practice. Compute the Flow Time 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878203" y="3485862"/>
            <a:ext cx="811441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A</a:t>
            </a:r>
          </a:p>
          <a:p>
            <a:pPr algn="ctr"/>
            <a:r>
              <a:rPr lang="en-US" dirty="0">
                <a:latin typeface="Book Antiqua" pitchFamily="18" charset="0"/>
              </a:rPr>
              <a:t>T = 10</a:t>
            </a:r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2388868" y="3816832"/>
            <a:ext cx="45976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2123756" y="3385032"/>
            <a:ext cx="7248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100%</a:t>
            </a:r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V="1">
            <a:off x="3735545" y="2895949"/>
            <a:ext cx="707549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3588678" y="3081113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40%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924F9596-92AB-4679-838D-4D9AFBBCC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919" y="2545523"/>
            <a:ext cx="811441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B</a:t>
            </a:r>
          </a:p>
          <a:p>
            <a:pPr algn="ctr"/>
            <a:r>
              <a:rPr lang="en-US" dirty="0">
                <a:latin typeface="Book Antiqua" pitchFamily="18" charset="0"/>
              </a:rPr>
              <a:t>T = 15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A1A7E8B3-C5D0-4FBD-B2DE-1E309CB89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6313" y="3817626"/>
            <a:ext cx="707549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B4B889EF-EE56-49D3-AF6D-3D804F6F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741" y="4197533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60%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9075A6A8-F047-4B07-9982-C47D13AF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531" y="4351690"/>
            <a:ext cx="811441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C</a:t>
            </a:r>
          </a:p>
          <a:p>
            <a:pPr algn="ctr"/>
            <a:r>
              <a:rPr lang="en-US" dirty="0">
                <a:latin typeface="Book Antiqua" pitchFamily="18" charset="0"/>
              </a:rPr>
              <a:t>T = 12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DC171989-80DF-47ED-9154-8DCD9D509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3067" y="3061578"/>
            <a:ext cx="1213389" cy="150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73C124CA-3851-4E24-B382-13A98EB0F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80" y="2527882"/>
            <a:ext cx="811441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D</a:t>
            </a:r>
          </a:p>
          <a:p>
            <a:pPr algn="ctr"/>
            <a:r>
              <a:rPr lang="en-US" dirty="0">
                <a:latin typeface="Book Antiqua" pitchFamily="18" charset="0"/>
              </a:rPr>
              <a:t>T = 18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BBFB1E52-DE8E-486A-B9EE-6FD4D1DB2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696" y="4316408"/>
            <a:ext cx="811441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E</a:t>
            </a:r>
          </a:p>
          <a:p>
            <a:pPr algn="ctr"/>
            <a:r>
              <a:rPr lang="en-US" dirty="0">
                <a:latin typeface="Book Antiqua" pitchFamily="18" charset="0"/>
              </a:rPr>
              <a:t>T = 16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108FDF87-018F-45FC-94CA-AB8F03ED8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31" y="3481519"/>
            <a:ext cx="811441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F</a:t>
            </a:r>
          </a:p>
          <a:p>
            <a:pPr algn="ctr"/>
            <a:r>
              <a:rPr lang="en-US" dirty="0">
                <a:latin typeface="Book Antiqua" pitchFamily="18" charset="0"/>
              </a:rPr>
              <a:t>T = 10</a:t>
            </a: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E366AF01-F258-4A09-AE6B-0ADF006E2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971" y="2868687"/>
            <a:ext cx="1213388" cy="2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449F9844-D3F3-4AB0-AC20-4AD846950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211" y="4702116"/>
            <a:ext cx="1213388" cy="2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3" name="Line 12">
            <a:extLst>
              <a:ext uri="{FF2B5EF4-FFF2-40B4-BE49-F238E27FC236}">
                <a16:creationId xmlns:a16="http://schemas.microsoft.com/office/drawing/2014/main" id="{D33B9A3F-11BB-4DCD-AC95-4EEB0E393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951" y="3001721"/>
            <a:ext cx="1343505" cy="14453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0057D00F-B3BC-4664-B0BA-20AA3071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931" y="2543963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30%</a:t>
            </a: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F7E3B318-6FD3-480B-9110-D25F75FA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784" y="3129305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10%</a:t>
            </a:r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92607675-6E81-41A2-A11F-8F79AFCB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200" y="3965560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40%</a:t>
            </a: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C7CEB1B4-8DA2-4BB6-8C46-C52B9D4E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881" y="4346874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20%</a:t>
            </a: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D27CEF02-3BFF-4B8F-B62F-2C4FFC97E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9694" y="2913295"/>
            <a:ext cx="811441" cy="8013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1B259D84-7A0D-4683-87A0-B1D1D8E80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6180" y="3864748"/>
            <a:ext cx="851998" cy="702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4CA91015-445A-4980-B017-4F4E16D1B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8137" y="3913318"/>
            <a:ext cx="45976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51" name="Text Box 11">
            <a:extLst>
              <a:ext uri="{FF2B5EF4-FFF2-40B4-BE49-F238E27FC236}">
                <a16:creationId xmlns:a16="http://schemas.microsoft.com/office/drawing/2014/main" id="{F5490A59-47F7-4B4C-89EA-EC4020DA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025" y="3481518"/>
            <a:ext cx="7248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100%</a:t>
            </a:r>
          </a:p>
        </p:txBody>
      </p:sp>
      <p:sp>
        <p:nvSpPr>
          <p:cNvPr id="52" name="Text Box 16">
            <a:extLst>
              <a:ext uri="{FF2B5EF4-FFF2-40B4-BE49-F238E27FC236}">
                <a16:creationId xmlns:a16="http://schemas.microsoft.com/office/drawing/2014/main" id="{3B79B8C5-D1E4-4283-848E-31DAF9F13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742" y="4249426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30%</a:t>
            </a: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7E2860C0-2B23-465D-919D-027AE8E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75" y="2913295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itchFamily="18" charset="0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8115934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5F7E-C6B1-4CE3-A11A-FFB61425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Variability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59ABA3-6043-43C1-BEB8-D95B7896F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074"/>
            <a:ext cx="12181936" cy="473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Book Antiqua" pitchFamily="18" charset="0"/>
                <a:ea typeface="Times New Roman"/>
              </a:rPr>
              <a:t>Suppose you had a child today. In the evening, a friend comes to visit you. She offers a gift of either (i) a $100, or (ii) buying your child an offer from the Piggy Bank matured in  60 years .</a:t>
            </a:r>
          </a:p>
          <a:p>
            <a:r>
              <a:rPr lang="en-US" sz="2400" dirty="0">
                <a:latin typeface="Book Antiqua" pitchFamily="18" charset="0"/>
                <a:ea typeface="Times New Roman"/>
              </a:rPr>
              <a:t>Every day, the Piggy-Bank deposits $100 in the account at  6AM and withdraw it at 6PM. An interest of 6% annually compounded daily is added to the account based on the account balance at midnight.</a:t>
            </a:r>
          </a:p>
          <a:p>
            <a:r>
              <a:rPr lang="en-US" sz="2400" dirty="0">
                <a:latin typeface="Book Antiqua" pitchFamily="18" charset="0"/>
                <a:ea typeface="Times New Roman"/>
              </a:rPr>
              <a:t>1. Which alternative do you chose. </a:t>
            </a:r>
          </a:p>
          <a:p>
            <a:endParaRPr lang="en-US" sz="2400" dirty="0">
              <a:latin typeface="Book Antiqu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79258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811525" y="1340769"/>
            <a:ext cx="86534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A hospital emergency room (ER) is currently organized so that all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patients register through an initial check-in process</a:t>
            </a:r>
            <a:r>
              <a:rPr lang="en-US" sz="2400" dirty="0">
                <a:latin typeface="Book Antiqua" pitchFamily="18" charset="0"/>
              </a:rPr>
              <a:t>. Each patient is seen by a doctor and then exits the process, either with a prescription or with admission to the hospital.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55 patients per hour arrive at the ER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10% are admitted to the hospital and the rest will leave with a simple prescription. </a:t>
            </a:r>
          </a:p>
          <a:p>
            <a:r>
              <a:rPr lang="en-US" sz="2400" dirty="0">
                <a:latin typeface="Book Antiqua" pitchFamily="18" charset="0"/>
              </a:rPr>
              <a:t>On average,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7 people are waiting to be registered and 34 are registered and waiting to see a doctor. </a:t>
            </a:r>
          </a:p>
          <a:p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registration process takes, on average, 2 minutes </a:t>
            </a:r>
            <a:r>
              <a:rPr lang="en-US" sz="2400" dirty="0">
                <a:latin typeface="Book Antiqua" pitchFamily="18" charset="0"/>
              </a:rPr>
              <a:t>per patient. Among patients who receive prescriptions, average time spent with a doctor is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5 minutes</a:t>
            </a:r>
            <a:r>
              <a:rPr lang="en-US" sz="2400" dirty="0">
                <a:latin typeface="Book Antiqua" pitchFamily="18" charset="0"/>
              </a:rPr>
              <a:t>. Among those admitted to the hospital, average time is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30 minutes</a:t>
            </a:r>
            <a:r>
              <a:rPr lang="en-US" sz="2400" dirty="0">
                <a:latin typeface="Book Antiqua" pitchFamily="18" charset="0"/>
              </a:rPr>
              <a:t>. </a:t>
            </a:r>
          </a:p>
          <a:p>
            <a:r>
              <a:rPr lang="en-US" sz="2400" dirty="0">
                <a:latin typeface="Book Antiqua" pitchFamily="18" charset="0"/>
              </a:rPr>
              <a:t>Assume the process to be stable; that is, average inflow rate equals average outflow rate.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M1. ER1; Problem 3.4 MBPF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39516" y="188913"/>
            <a:ext cx="8748972" cy="863600"/>
          </a:xfrm>
        </p:spPr>
        <p:txBody>
          <a:bodyPr/>
          <a:lstStyle/>
          <a:p>
            <a:pPr eaLnBrk="1" hangingPunct="1"/>
            <a:r>
              <a:rPr lang="en-US" sz="3200" dirty="0"/>
              <a:t>M1. Directions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o) Draw the flow process chart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b) On average how long a patient spend in ER?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c) On average how many patients are in ER?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Hints: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flow time in buffer 1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average activity time of Doctor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the average flow time in this process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average flow time for a simple prescription patient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average flow time for a potential admission patient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number of patients in Doctor activity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Compute the average number of patients in the process.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latin typeface="Book Antiqua" pitchFamily="18" charset="0"/>
              </a:rPr>
              <a:t> 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933576" y="3579813"/>
          <a:ext cx="56292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14625" imgH="1000125" progId="Excel.Sheet.8">
                  <p:embed/>
                </p:oleObj>
              </mc:Choice>
              <mc:Fallback>
                <p:oleObj name="Worksheet" r:id="rId2" imgW="2714625" imgH="1000125" progId="Excel.Sheet.8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6" y="3579813"/>
                        <a:ext cx="56292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55540" y="5697252"/>
            <a:ext cx="104264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000099"/>
                </a:solidFill>
                <a:latin typeface="Book Antiqua" pitchFamily="18" charset="0"/>
              </a:rPr>
              <a:t>Re-Check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326188" y="3998913"/>
            <a:ext cx="1143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Book Antiqua" pitchFamily="18" charset="0"/>
              </a:rPr>
              <a:t>7.6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326188" y="5006975"/>
            <a:ext cx="1143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7.5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326188" y="4660900"/>
            <a:ext cx="1143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37.1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335713" y="5367338"/>
            <a:ext cx="11430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99"/>
                </a:solidFill>
                <a:latin typeface="Book Antiqua" pitchFamily="18" charset="0"/>
              </a:rPr>
              <a:t>54.2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668486" y="5006976"/>
            <a:ext cx="30893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Book Antiqua" pitchFamily="18" charset="0"/>
              </a:rPr>
              <a:t>T</a:t>
            </a:r>
            <a:r>
              <a:rPr lang="en-US" sz="2200" baseline="-25000" dirty="0">
                <a:latin typeface="Book Antiqua" pitchFamily="18" charset="0"/>
              </a:rPr>
              <a:t>D</a:t>
            </a:r>
            <a:r>
              <a:rPr lang="en-US" sz="2200" dirty="0">
                <a:latin typeface="Book Antiqua" pitchFamily="18" charset="0"/>
              </a:rPr>
              <a:t>= 0.9(5)+0.1(30) = 7.5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47528" y="6336033"/>
            <a:ext cx="32624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Book Antiqua" pitchFamily="18" charset="0"/>
              </a:rPr>
              <a:t>T</a:t>
            </a:r>
            <a:r>
              <a:rPr lang="en-US" sz="2200" baseline="-25000" dirty="0">
                <a:latin typeface="Book Antiqua" pitchFamily="18" charset="0"/>
              </a:rPr>
              <a:t>SP</a:t>
            </a:r>
            <a:r>
              <a:rPr lang="en-US" sz="2200" dirty="0">
                <a:latin typeface="Book Antiqua" pitchFamily="18" charset="0"/>
              </a:rPr>
              <a:t>= 7.6+2+37.1+5 = 51.7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951984" y="6224280"/>
            <a:ext cx="37385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Book Antiqua" pitchFamily="18" charset="0"/>
              </a:rPr>
              <a:t>T</a:t>
            </a:r>
            <a:r>
              <a:rPr lang="en-US" sz="2200" baseline="-25000" dirty="0">
                <a:latin typeface="Book Antiqua" pitchFamily="18" charset="0"/>
              </a:rPr>
              <a:t>P</a:t>
            </a:r>
            <a:r>
              <a:rPr lang="en-US" sz="2200" dirty="0">
                <a:latin typeface="Book Antiqua" pitchFamily="18" charset="0"/>
              </a:rPr>
              <a:t>=</a:t>
            </a:r>
            <a:r>
              <a:rPr lang="en-US" sz="2200" baseline="-25000" dirty="0">
                <a:latin typeface="Book Antiqua" pitchFamily="18" charset="0"/>
              </a:rPr>
              <a:t> </a:t>
            </a:r>
            <a:r>
              <a:rPr lang="en-US" sz="2200" dirty="0">
                <a:latin typeface="Book Antiqua" pitchFamily="18" charset="0"/>
              </a:rPr>
              <a:t>0.1(76.7)+0.9(51.7) = 54.2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M1. Flow Time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847851" y="1233488"/>
          <a:ext cx="8551863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5038200" imgH="1371600" progId="Word.Picture.8">
                  <p:embed/>
                </p:oleObj>
              </mc:Choice>
              <mc:Fallback>
                <p:oleObj name="Picture" r:id="rId4" imgW="5038200" imgH="1371600" progId="Word.Picture.8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1233488"/>
                        <a:ext cx="8551863" cy="232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870076" y="6006812"/>
            <a:ext cx="34499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Book Antiqua" pitchFamily="18" charset="0"/>
              </a:rPr>
              <a:t>T</a:t>
            </a:r>
            <a:r>
              <a:rPr lang="en-US" sz="2200" baseline="-25000" dirty="0">
                <a:latin typeface="Book Antiqua" pitchFamily="18" charset="0"/>
              </a:rPr>
              <a:t>PA</a:t>
            </a:r>
            <a:r>
              <a:rPr lang="en-US" sz="2200" dirty="0">
                <a:latin typeface="Book Antiqua" pitchFamily="18" charset="0"/>
              </a:rPr>
              <a:t>= 7.6+2+37.1+30 = 76.7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animBg="1"/>
      <p:bldP spid="2059" grpId="0" animBg="1"/>
      <p:bldP spid="2062" grpId="0" animBg="1"/>
      <p:bldP spid="2065" grpId="0" animBg="1"/>
      <p:bldP spid="2067" grpId="0" build="p"/>
      <p:bldP spid="13" grpId="0" build="p"/>
      <p:bldP spid="14" grpId="0" build="p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89126" y="1611313"/>
          <a:ext cx="8551863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038200" imgH="1371600" progId="Word.Picture.8">
                  <p:embed/>
                </p:oleObj>
              </mc:Choice>
              <mc:Fallback>
                <p:oleObj name="Picture" r:id="rId2" imgW="5038200" imgH="1371600" progId="Word.Picture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6" y="1611313"/>
                        <a:ext cx="8551863" cy="232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41650" y="4594226"/>
          <a:ext cx="5608638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14752" imgH="1009498" progId="Excel.Sheet.8">
                  <p:embed/>
                </p:oleObj>
              </mc:Choice>
              <mc:Fallback>
                <p:oleObj name="Worksheet" r:id="rId4" imgW="2714752" imgH="1009498" progId="Excel.Sheet.8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594226"/>
                        <a:ext cx="5608638" cy="210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174358" y="6021288"/>
            <a:ext cx="1143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Book Antiqua" pitchFamily="18" charset="0"/>
              </a:rPr>
              <a:t>6.9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M1. Inventory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68009" y="5336008"/>
            <a:ext cx="1152525" cy="250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Book Antiqua" pitchFamily="18" charset="0"/>
              </a:rPr>
              <a:t>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2826" y="1257301"/>
          <a:ext cx="7610475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038200" imgH="1371600" progId="Word.Picture.8">
                  <p:embed/>
                </p:oleObj>
              </mc:Choice>
              <mc:Fallback>
                <p:oleObj name="Picture" r:id="rId2" imgW="5038200" imgH="1371600" progId="Word.Picture.8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6" y="1257301"/>
                        <a:ext cx="7610475" cy="207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803636" y="3068960"/>
          <a:ext cx="562451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14752" imgH="1009498" progId="Excel.Sheet.8">
                  <p:embed/>
                </p:oleObj>
              </mc:Choice>
              <mc:Fallback>
                <p:oleObj name="Worksheet" r:id="rId4" imgW="2714752" imgH="1009498" progId="Excel.Shee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636" y="3068960"/>
                        <a:ext cx="5624513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973873" y="4842198"/>
            <a:ext cx="1143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Book Antiqua" pitchFamily="18" charset="0"/>
              </a:rPr>
              <a:t>49.7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61798" y="5193196"/>
            <a:ext cx="5038559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Book Antiqua" pitchFamily="18" charset="0"/>
              </a:rPr>
              <a:t>I = 49.7, R = 55. Is our T= 54.2 correct?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Book Antiqua" pitchFamily="18" charset="0"/>
              </a:rPr>
              <a:t>RT= I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Book Antiqua" pitchFamily="18" charset="0"/>
              </a:rPr>
              <a:t>R = 55/60 = 0.916667 minutes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Book Antiqua" pitchFamily="18" charset="0"/>
              </a:rPr>
              <a:t>RT = I </a:t>
            </a:r>
            <a:r>
              <a:rPr lang="en-US" sz="2200" dirty="0">
                <a:latin typeface="Book Antiqua" pitchFamily="18" charset="0"/>
                <a:sym typeface="Wingdings" pitchFamily="2" charset="2"/>
              </a:rPr>
              <a:t> T=I/R = 49.7/0.916667 = </a:t>
            </a:r>
            <a:r>
              <a:rPr lang="en-US" sz="2200" dirty="0">
                <a:latin typeface="Book Antiqua" pitchFamily="18" charset="0"/>
              </a:rPr>
              <a:t>54.2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769423" y="5248900"/>
            <a:ext cx="1552575" cy="647700"/>
          </a:xfrm>
          <a:prstGeom prst="wedgeEllipseCallout">
            <a:avLst>
              <a:gd name="adj1" fmla="val 98361"/>
              <a:gd name="adj2" fmla="val 2573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Recheck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M1. The Little’s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9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775520" y="1268760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Book Antiqua" pitchFamily="18" charset="0"/>
              </a:rPr>
              <a:t>A triage system has been proposed for the ER described in Exercise 3.4. As mentioned earlier,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55 patients </a:t>
            </a:r>
            <a:r>
              <a:rPr lang="en-US" sz="2200" dirty="0">
                <a:latin typeface="Book Antiqua" pitchFamily="18" charset="0"/>
              </a:rPr>
              <a:t>per hour arrive at the ER. Patients will be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registered as before and it takes an average of 2 minutes </a:t>
            </a:r>
            <a:r>
              <a:rPr lang="en-US" sz="2200" dirty="0">
                <a:latin typeface="Book Antiqua" pitchFamily="18" charset="0"/>
              </a:rPr>
              <a:t>per patient. They will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then be quickly examined by a nurse </a:t>
            </a:r>
            <a:r>
              <a:rPr lang="en-US" sz="2200" dirty="0">
                <a:latin typeface="Book Antiqua" pitchFamily="18" charset="0"/>
              </a:rPr>
              <a:t>practitioner who will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classify them as Simple Prescriptions or Potential Admits.</a:t>
            </a:r>
            <a:r>
              <a:rPr lang="en-US" sz="2200" dirty="0">
                <a:latin typeface="Book Antiqua" pitchFamily="18" charset="0"/>
              </a:rPr>
              <a:t> Planners anticipate that the initial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examination by triage nurses will take 3 minutes</a:t>
            </a:r>
            <a:r>
              <a:rPr lang="en-US" sz="2200" dirty="0">
                <a:latin typeface="Book Antiqua" pitchFamily="18" charset="0"/>
              </a:rPr>
              <a:t>. They expect that, on average,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20 patients will be waiting to register </a:t>
            </a:r>
            <a:r>
              <a:rPr lang="en-US" sz="2200" dirty="0">
                <a:latin typeface="Book Antiqua" pitchFamily="18" charset="0"/>
              </a:rPr>
              <a:t>and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5 will be waiting to be seen by the triage nurse</a:t>
            </a:r>
            <a:r>
              <a:rPr lang="en-US" sz="2200" dirty="0">
                <a:latin typeface="Book Antiqua" pitchFamily="18" charset="0"/>
              </a:rPr>
              <a:t>. Planners expect eh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Simple Prescriptions area to have, on average, 15 patients waiting</a:t>
            </a:r>
            <a:r>
              <a:rPr lang="en-US" sz="2200" dirty="0">
                <a:latin typeface="Book Antiqua" pitchFamily="18" charset="0"/>
              </a:rPr>
              <a:t> to be seen. As before, once a patient’s turn come, each will take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5 minutes of a doctor’s time</a:t>
            </a:r>
            <a:r>
              <a:rPr lang="en-US" sz="2200" dirty="0">
                <a:latin typeface="Book Antiqua" pitchFamily="18" charset="0"/>
              </a:rPr>
              <a:t>. The hospital anticipates that, on average, the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emergency area will have only 1 patient waiting </a:t>
            </a:r>
            <a:r>
              <a:rPr lang="en-US" sz="2200" dirty="0">
                <a:latin typeface="Book Antiqua" pitchFamily="18" charset="0"/>
              </a:rPr>
              <a:t>to be seen . As before, once that patient’s turn comes, he or she will take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30 minutes of a doctor’s time</a:t>
            </a:r>
            <a:r>
              <a:rPr lang="en-US" sz="2200" dirty="0">
                <a:latin typeface="Book Antiqua" pitchFamily="18" charset="0"/>
              </a:rPr>
              <a:t>. Assume that, as before,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90% of all patients are Simple Prescriptions</a:t>
            </a:r>
            <a:r>
              <a:rPr lang="en-US" sz="2200" dirty="0">
                <a:latin typeface="Book Antiqua" pitchFamily="18" charset="0"/>
              </a:rPr>
              <a:t>, assume, too, that the </a:t>
            </a:r>
            <a:r>
              <a:rPr lang="en-US" sz="2200" dirty="0">
                <a:solidFill>
                  <a:srgbClr val="C00000"/>
                </a:solidFill>
                <a:latin typeface="Book Antiqua" pitchFamily="18" charset="0"/>
              </a:rPr>
              <a:t>triage nurse is 100% accurate in making classifications</a:t>
            </a:r>
            <a:r>
              <a:rPr lang="en-US" sz="2200" dirty="0">
                <a:latin typeface="Book Antiqua" pitchFamily="18" charset="0"/>
              </a:rPr>
              <a:t>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M2. ER2; Problem 3.5 MBPF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39516" y="188913"/>
            <a:ext cx="8748972" cy="863600"/>
          </a:xfrm>
        </p:spPr>
        <p:txBody>
          <a:bodyPr/>
          <a:lstStyle/>
          <a:p>
            <a:pPr eaLnBrk="1" hangingPunct="1"/>
            <a:r>
              <a:rPr lang="en-US" sz="3200" dirty="0"/>
              <a:t>M2. Directions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o) Draw the flow process chart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a) On average how many patients are in ER?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b) On average, how long a patient spend  in ER?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c) Compute average flow rate in buffer 3 and buffer 4. 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d) Compute average flow time in all buffers.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e) Compute average number of patients in all activities. 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f) On average, how long does a simple prescription patient spend in the ER? 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d) On average, how long does a Potential Admit patient spend in the ER? </a:t>
            </a:r>
          </a:p>
          <a:p>
            <a:pPr eaLnBrk="1" hangingPunct="1"/>
            <a:endParaRPr lang="en-US" sz="2400" kern="1200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48036" y="1376772"/>
          <a:ext cx="8676456" cy="188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6312240" imgH="1371600" progId="Word.Picture.8">
                  <p:embed/>
                </p:oleObj>
              </mc:Choice>
              <mc:Fallback>
                <p:oleObj name="Picture" r:id="rId2" imgW="6312240" imgH="1371600" progId="Word.Picture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036" y="1376772"/>
                        <a:ext cx="8676456" cy="1885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877888" y="3392996"/>
          <a:ext cx="8610600" cy="34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33800" imgH="1485900" progId="Excel.Sheet.8">
                  <p:embed/>
                </p:oleObj>
              </mc:Choice>
              <mc:Fallback>
                <p:oleObj name="Worksheet" r:id="rId4" imgW="3733800" imgH="1485900" progId="Excel.Sheet.8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888" y="3392996"/>
                        <a:ext cx="8610600" cy="340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M2. Process Flow and TR=I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991544" y="1304764"/>
          <a:ext cx="83185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33800" imgH="1485900" progId="Excel.Sheet.8">
                  <p:embed/>
                </p:oleObj>
              </mc:Choice>
              <mc:Fallback>
                <p:oleObj name="Worksheet" r:id="rId2" imgW="3733800" imgH="1485900" progId="Excel.Sheet.8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304764"/>
                        <a:ext cx="83185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28149" y="4581128"/>
            <a:ext cx="1617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  <a:latin typeface="Book Antiqua" pitchFamily="18" charset="0"/>
              </a:rPr>
              <a:t>I</a:t>
            </a:r>
            <a:r>
              <a:rPr lang="en-US" sz="2800" b="1" baseline="-25000" dirty="0">
                <a:solidFill>
                  <a:srgbClr val="FF9900"/>
                </a:solidFill>
                <a:latin typeface="Book Antiqua" pitchFamily="18" charset="0"/>
              </a:rPr>
              <a:t>ER</a:t>
            </a:r>
            <a:r>
              <a:rPr lang="en-US" sz="2800" b="1" dirty="0">
                <a:solidFill>
                  <a:srgbClr val="FF9900"/>
                </a:solidFill>
                <a:latin typeface="Book Antiqua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52.5</a:t>
            </a:r>
            <a:endParaRPr lang="en-US" sz="2800" b="1" dirty="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47529" y="4617132"/>
            <a:ext cx="5418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a) On average, how many patients are in  ER?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72074" y="5380672"/>
            <a:ext cx="541205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FF9900"/>
                </a:solidFill>
                <a:latin typeface="Book Antiqua" pitchFamily="18" charset="0"/>
              </a:rPr>
              <a:t>Method 1:  Macro Method, a single flow unit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FF9900"/>
                </a:solidFill>
                <a:latin typeface="Book Antiqua" pitchFamily="18" charset="0"/>
              </a:rPr>
              <a:t>R</a:t>
            </a:r>
            <a:r>
              <a:rPr lang="en-US" sz="2000" b="1" baseline="-25000" dirty="0">
                <a:solidFill>
                  <a:srgbClr val="FF9900"/>
                </a:solidFill>
                <a:latin typeface="Book Antiqua" pitchFamily="18" charset="0"/>
              </a:rPr>
              <a:t>ER</a:t>
            </a:r>
            <a:r>
              <a:rPr lang="en-US" sz="2000" b="1" dirty="0">
                <a:solidFill>
                  <a:srgbClr val="FF9900"/>
                </a:solidFill>
                <a:latin typeface="Book Antiqua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55/60 flow units  / min ,  </a:t>
            </a:r>
            <a:r>
              <a:rPr lang="en-US" sz="2000" b="1" dirty="0">
                <a:solidFill>
                  <a:srgbClr val="FF9900"/>
                </a:solidFill>
                <a:latin typeface="Book Antiqua" pitchFamily="18" charset="0"/>
              </a:rPr>
              <a:t>I</a:t>
            </a:r>
            <a:r>
              <a:rPr lang="en-US" sz="2000" b="1" baseline="-25000" dirty="0">
                <a:solidFill>
                  <a:srgbClr val="FF9900"/>
                </a:solidFill>
                <a:latin typeface="Book Antiqua" pitchFamily="18" charset="0"/>
              </a:rPr>
              <a:t>ER</a:t>
            </a:r>
            <a:r>
              <a:rPr lang="en-US" sz="2000" b="1" dirty="0">
                <a:solidFill>
                  <a:srgbClr val="FF9900"/>
                </a:solidFill>
                <a:latin typeface="Book Antiqua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52.5</a:t>
            </a:r>
            <a:endParaRPr lang="en-US" sz="2000" b="1" dirty="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811524" y="5013176"/>
            <a:ext cx="6219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b) On average, how long will a patient spend in  ER?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36069" y="6396336"/>
            <a:ext cx="4824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>
                <a:solidFill>
                  <a:srgbClr val="FF9900"/>
                </a:solidFill>
                <a:latin typeface="Book Antiqua" pitchFamily="18" charset="0"/>
              </a:rPr>
              <a:t>ER</a:t>
            </a:r>
            <a:r>
              <a:rPr lang="en-US" sz="2400" b="1" dirty="0">
                <a:solidFill>
                  <a:srgbClr val="FF9900"/>
                </a:solidFill>
                <a:latin typeface="Book Antiqua" pitchFamily="18" charset="0"/>
              </a:rPr>
              <a:t> =  52.5/(55/60) = 57.2 minutes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M2. Inventory and Flow Time; Macro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4104" grpId="0"/>
      <p:bldP spid="4105" grpId="0" build="p"/>
      <p:bldP spid="4106" grpId="0"/>
      <p:bldP spid="4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99556" y="1262365"/>
          <a:ext cx="7920880" cy="309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81425" imgH="1485900" progId="Excel.Sheet.8">
                  <p:embed/>
                </p:oleObj>
              </mc:Choice>
              <mc:Fallback>
                <p:oleObj name="Worksheet" r:id="rId2" imgW="3781425" imgH="1485900" progId="Excel.Sheet.8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556" y="1262365"/>
                        <a:ext cx="7920880" cy="3099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47528" y="4663006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  <a:latin typeface="Book Antiqua" pitchFamily="18" charset="0"/>
              </a:rPr>
              <a:t>Method 2: Micro Method, two flow units, Potential Admission and Simple Prescription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Book Antiqua" pitchFamily="18" charset="0"/>
              </a:rPr>
              <a:t>PA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= </a:t>
            </a:r>
            <a:r>
              <a:rPr lang="en-US" sz="2400" b="1" dirty="0">
                <a:latin typeface="Book Antiqua" pitchFamily="18" charset="0"/>
              </a:rPr>
              <a:t>21.8+2+5.5+3+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10.9 +30 = 73.2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>
                <a:solidFill>
                  <a:srgbClr val="006600"/>
                </a:solidFill>
                <a:latin typeface="Book Antiqua" pitchFamily="18" charset="0"/>
              </a:rPr>
              <a:t>SP</a:t>
            </a: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= </a:t>
            </a:r>
            <a:r>
              <a:rPr lang="en-US" sz="2400" b="1" dirty="0">
                <a:latin typeface="Book Antiqua" pitchFamily="18" charset="0"/>
              </a:rPr>
              <a:t>21.8+2+5.5+3+</a:t>
            </a: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18.2 +5 = 55.5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b="1" baseline="-25000" dirty="0">
                <a:solidFill>
                  <a:srgbClr val="006600"/>
                </a:solidFill>
                <a:latin typeface="Book Antiqua" pitchFamily="18" charset="0"/>
              </a:rPr>
              <a:t>ER</a:t>
            </a: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= .1(73.2)+.9(55.5) = 57.3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03389" y="6408040"/>
            <a:ext cx="7730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c) On average, how long will a potential admission patient spend in  ER? 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56774" y="6387716"/>
            <a:ext cx="75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73.2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M2. Flow Time; Micro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8" grpId="0"/>
      <p:bldP spid="82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E027-C136-447F-9382-A60FD228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Variability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719450-ADBB-416D-9D8E-2AED3E0A4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93887"/>
              </p:ext>
            </p:extLst>
          </p:nvPr>
        </p:nvGraphicFramePr>
        <p:xfrm>
          <a:off x="119336" y="616578"/>
          <a:ext cx="7863617" cy="587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553353" imgH="7134088" progId="Excel.Sheet.12">
                  <p:embed/>
                </p:oleObj>
              </mc:Choice>
              <mc:Fallback>
                <p:oleObj name="Worksheet" r:id="rId2" imgW="9553353" imgH="71340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36" y="616578"/>
                        <a:ext cx="7863617" cy="587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53703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775520" y="1340768"/>
            <a:ext cx="88924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Refer again to Exercise 3.5. Once the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triage system </a:t>
            </a:r>
            <a:r>
              <a:rPr lang="en-US" sz="2400" dirty="0">
                <a:latin typeface="Book Antiqua" pitchFamily="18" charset="0"/>
              </a:rPr>
              <a:t>is put in place, it 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performs quite close to expectations</a:t>
            </a:r>
            <a:r>
              <a:rPr lang="en-US" sz="2400" dirty="0">
                <a:latin typeface="Book Antiqua" pitchFamily="18" charset="0"/>
              </a:rPr>
              <a:t>. All data conform to planners’ expectations except for one set-the classifications made by the nurse practitioner. Assume that the triage nurse has been sending 91% of all patients to the Simple Prescription area when in fact only 90% should have been so classified. The remaining 1% is discovered when transferred to the emergency area by a doctor. Assume all other information from Exercise 3.5 to be valid.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M3. ER3; Problem 3.6 MBPF</a:t>
            </a:r>
          </a:p>
        </p:txBody>
      </p:sp>
    </p:spTree>
    <p:extLst>
      <p:ext uri="{BB962C8B-B14F-4D97-AF65-F5344CB8AC3E}">
        <p14:creationId xmlns:p14="http://schemas.microsoft.com/office/powerpoint/2010/main" val="1988273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39516" y="188913"/>
            <a:ext cx="8748972" cy="863600"/>
          </a:xfrm>
        </p:spPr>
        <p:txBody>
          <a:bodyPr/>
          <a:lstStyle/>
          <a:p>
            <a:r>
              <a:rPr lang="en-US" sz="3200" dirty="0"/>
              <a:t>M3. Directions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38338" y="1438276"/>
            <a:ext cx="8729662" cy="5159375"/>
          </a:xfrm>
        </p:spPr>
        <p:txBody>
          <a:bodyPr/>
          <a:lstStyle/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o) Draw the flow process chart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a) On average how many patients are in ER?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b) On average, how long a patient spend  in ER?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c) Compute average flow rate in buffer 3 and buffer 4. 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d) Compute average flow time in all buffers.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e) Compute average number of patients in all activities. 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f) On average, how long does a simple prescription patient spend in the ER? </a:t>
            </a:r>
          </a:p>
          <a:p>
            <a:pPr eaLnBrk="1" hangingPunct="1"/>
            <a:r>
              <a:rPr lang="en-US" sz="2400" kern="1200" dirty="0">
                <a:solidFill>
                  <a:schemeClr val="tx1"/>
                </a:solidFill>
                <a:latin typeface="Book Antiqua" pitchFamily="18" charset="0"/>
              </a:rPr>
              <a:t>d) On average, how long does a Potential Admit patient spend in the ER? </a:t>
            </a:r>
          </a:p>
          <a:p>
            <a:endParaRPr lang="en-US" sz="2400" kern="1200" dirty="0">
              <a:solidFill>
                <a:schemeClr val="tx1"/>
              </a:solidFill>
              <a:latin typeface="Book Antiqua" pitchFamily="18" charset="0"/>
            </a:endParaRPr>
          </a:p>
          <a:p>
            <a:endParaRPr lang="en-US" sz="2400" kern="12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98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7528" y="1306700"/>
          <a:ext cx="8604448" cy="18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6312240" imgH="1371600" progId="Word.Picture.8">
                  <p:embed/>
                </p:oleObj>
              </mc:Choice>
              <mc:Fallback>
                <p:oleObj name="Picture" r:id="rId2" imgW="6312240" imgH="1371600" progId="Word.Picture.8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1306700"/>
                        <a:ext cx="8604448" cy="1870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919289" y="3375025"/>
          <a:ext cx="8670925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71923" imgH="1485798" progId="Excel.Sheet.8">
                  <p:embed/>
                </p:oleObj>
              </mc:Choice>
              <mc:Fallback>
                <p:oleObj name="Worksheet" r:id="rId4" imgW="3771923" imgH="1485798" progId="Excel.Sheet.8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3375025"/>
                        <a:ext cx="8670925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647825" y="136526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Problem 3.6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08452" y="5201904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5.5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M3. Process Flow and  Throughputs</a:t>
            </a:r>
          </a:p>
        </p:txBody>
      </p:sp>
    </p:spTree>
    <p:extLst>
      <p:ext uri="{BB962C8B-B14F-4D97-AF65-F5344CB8AC3E}">
        <p14:creationId xmlns:p14="http://schemas.microsoft.com/office/powerpoint/2010/main" val="410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811524" y="1591507"/>
          <a:ext cx="8856476" cy="328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25782" imgH="1456846" progId="Excel.Sheet.8">
                  <p:embed/>
                </p:oleObj>
              </mc:Choice>
              <mc:Fallback>
                <p:oleObj name="Worksheet" r:id="rId2" imgW="3925782" imgH="1456846" progId="Excel.Sheet.8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24" y="1591507"/>
                        <a:ext cx="8856476" cy="3287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775520" y="4977173"/>
            <a:ext cx="8892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Macro:  Average number of patients in the system =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20+1.8+5+2.8+1+2.8+15+4.2 = 52.6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Average flow time = I/R = 52.6/(55/60) = 57.3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M3. Inventory and Flow Time; Macro Method</a:t>
            </a:r>
          </a:p>
        </p:txBody>
      </p:sp>
    </p:spTree>
    <p:extLst>
      <p:ext uri="{BB962C8B-B14F-4D97-AF65-F5344CB8AC3E}">
        <p14:creationId xmlns:p14="http://schemas.microsoft.com/office/powerpoint/2010/main" val="7862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811338" y="1511897"/>
          <a:ext cx="8713154" cy="342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71923" imgH="1485798" progId="Excel.Sheet.8">
                  <p:embed/>
                </p:oleObj>
              </mc:Choice>
              <mc:Fallback>
                <p:oleObj name="Worksheet" r:id="rId2" imgW="3771923" imgH="1485798" progId="Excel.Sheet.8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1511897"/>
                        <a:ext cx="8713154" cy="342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0776" y="5049181"/>
            <a:ext cx="56460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Micro Method Compute SP and PA first</a:t>
            </a:r>
          </a:p>
          <a:p>
            <a:r>
              <a:rPr lang="en-US" sz="2400" dirty="0">
                <a:solidFill>
                  <a:srgbClr val="002060"/>
                </a:solidFill>
                <a:latin typeface="Book Antiqua" pitchFamily="18" charset="0"/>
              </a:rPr>
              <a:t>Common = </a:t>
            </a:r>
          </a:p>
          <a:p>
            <a:r>
              <a:rPr lang="en-US" sz="2400" dirty="0">
                <a:solidFill>
                  <a:srgbClr val="002060"/>
                </a:solidFill>
                <a:latin typeface="Book Antiqua" pitchFamily="18" charset="0"/>
              </a:rPr>
              <a:t>21.8 +2+5.5+3 = 32.3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428149" y="5085185"/>
            <a:ext cx="3195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6600"/>
                </a:solidFill>
                <a:latin typeface="Book Antiqua" pitchFamily="18" charset="0"/>
              </a:rPr>
              <a:t>SP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32.3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+18+5 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55.3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M3. Flow Time; Simple Prescription</a:t>
            </a:r>
          </a:p>
        </p:txBody>
      </p:sp>
    </p:spTree>
    <p:extLst>
      <p:ext uri="{BB962C8B-B14F-4D97-AF65-F5344CB8AC3E}">
        <p14:creationId xmlns:p14="http://schemas.microsoft.com/office/powerpoint/2010/main" val="3458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575721" y="1353380"/>
          <a:ext cx="4968379" cy="196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33800" imgH="1485900" progId="Excel.Sheet.8">
                  <p:embed/>
                </p:oleObj>
              </mc:Choice>
              <mc:Fallback>
                <p:oleObj name="Worksheet" r:id="rId2" imgW="3733800" imgH="1485900" progId="Excel.Sheet.8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1" y="1353380"/>
                        <a:ext cx="4968379" cy="1967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M3. Flow Time; Potential Admission and Overall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771964" y="4761148"/>
            <a:ext cx="2070038" cy="10441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Simple Prescription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23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495600" y="3861048"/>
            <a:ext cx="2070038" cy="10441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Common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32.3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928818" y="3372865"/>
            <a:ext cx="2070038" cy="10441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Potential Admission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40.9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883916" y="4545124"/>
            <a:ext cx="5396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741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11" idx="2"/>
          </p:cNvCxnSpPr>
          <p:nvPr/>
        </p:nvCxnSpPr>
        <p:spPr bwMode="auto">
          <a:xfrm>
            <a:off x="4399784" y="4653136"/>
            <a:ext cx="1372180" cy="630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741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7842002" y="5283206"/>
            <a:ext cx="2430462" cy="209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741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915472" y="4257092"/>
            <a:ext cx="5396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565638" y="4416982"/>
            <a:ext cx="1314338" cy="6321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4" idx="3"/>
          </p:cNvCxnSpPr>
          <p:nvPr/>
        </p:nvCxnSpPr>
        <p:spPr bwMode="auto">
          <a:xfrm flipV="1">
            <a:off x="7658980" y="4264075"/>
            <a:ext cx="572988" cy="719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0010578" y="3969060"/>
            <a:ext cx="5396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955924" y="3789040"/>
            <a:ext cx="8634782" cy="288032"/>
            <a:chOff x="431924" y="3789040"/>
            <a:chExt cx="8634782" cy="288032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431924" y="4077072"/>
              <a:ext cx="53967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2875784" y="4077072"/>
              <a:ext cx="354569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8527030" y="3789040"/>
              <a:ext cx="53967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7989037" y="5304180"/>
            <a:ext cx="485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B5B2C"/>
                </a:solidFill>
                <a:latin typeface="Book Antiqua" pitchFamily="18" charset="0"/>
              </a:rPr>
              <a:t>0.9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959033" y="4591871"/>
            <a:ext cx="621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DF6A13"/>
                </a:solidFill>
                <a:latin typeface="Book Antiqua" pitchFamily="18" charset="0"/>
              </a:rPr>
              <a:t>0.01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284132" y="3634440"/>
            <a:ext cx="557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Book Antiqua" pitchFamily="18" charset="0"/>
              </a:rPr>
              <a:t>0.09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153754" y="5158503"/>
            <a:ext cx="18900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rgbClr val="16741F"/>
                  </a:solidFill>
                </a:ln>
                <a:solidFill>
                  <a:srgbClr val="16741F"/>
                </a:solidFill>
                <a:latin typeface="Book Antiqua" pitchFamily="18" charset="0"/>
              </a:rPr>
              <a:t>0.9	55.3</a:t>
            </a:r>
          </a:p>
          <a:p>
            <a:r>
              <a: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0.09	73.2</a:t>
            </a:r>
          </a:p>
          <a:p>
            <a:r>
              <a:rPr lang="en-US" sz="1600" dirty="0">
                <a:ln>
                  <a:solidFill>
                    <a:srgbClr val="DF6A13"/>
                  </a:solidFill>
                </a:ln>
                <a:solidFill>
                  <a:srgbClr val="DF6A13"/>
                </a:solidFill>
                <a:latin typeface="Book Antiqua" pitchFamily="18" charset="0"/>
              </a:rPr>
              <a:t>0.01	96.2</a:t>
            </a:r>
          </a:p>
        </p:txBody>
      </p:sp>
    </p:spTree>
    <p:extLst>
      <p:ext uri="{BB962C8B-B14F-4D97-AF65-F5344CB8AC3E}">
        <p14:creationId xmlns:p14="http://schemas.microsoft.com/office/powerpoint/2010/main" val="23073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5" grpId="0" build="p"/>
      <p:bldP spid="36" grpId="0" build="p"/>
      <p:bldP spid="37" grpId="0" build="p"/>
      <p:bldP spid="3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8946042" y="5350529"/>
            <a:ext cx="1542446" cy="467680"/>
          </a:xfrm>
          <a:prstGeom prst="wedgeEllipseCallout">
            <a:avLst>
              <a:gd name="adj1" fmla="val -274502"/>
              <a:gd name="adj2" fmla="val 625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Book Antiqua" pitchFamily="18" charset="0"/>
              </a:rPr>
              <a:t>Recheck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19637" y="1268761"/>
          <a:ext cx="5832475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33800" imgH="1485900" progId="Excel.Sheet.8">
                  <p:embed/>
                </p:oleObj>
              </mc:Choice>
              <mc:Fallback>
                <p:oleObj name="Worksheet" r:id="rId2" imgW="3733800" imgH="1485900" progId="Excel.Sheet.8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637" y="1268761"/>
                        <a:ext cx="5832475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39901" y="5915598"/>
            <a:ext cx="87957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55.3 (0.9) </a:t>
            </a:r>
            <a:r>
              <a:rPr lang="en-US" sz="2000" dirty="0">
                <a:latin typeface="Book Antiqua" pitchFamily="18" charset="0"/>
              </a:rPr>
              <a:t>+ </a:t>
            </a:r>
            <a:r>
              <a:rPr lang="en-US" sz="2000" dirty="0">
                <a:solidFill>
                  <a:srgbClr val="FF0066"/>
                </a:solidFill>
                <a:latin typeface="Book Antiqua" pitchFamily="18" charset="0"/>
              </a:rPr>
              <a:t>73.2 (0.09)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+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000" dirty="0">
                <a:solidFill>
                  <a:srgbClr val="CC0000"/>
                </a:solidFill>
                <a:latin typeface="Book Antiqua" pitchFamily="18" charset="0"/>
              </a:rPr>
              <a:t>96.2 (0.01)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T</a:t>
            </a:r>
            <a:r>
              <a:rPr lang="en-US" sz="2000" b="1" dirty="0">
                <a:latin typeface="Book Antiqua" pitchFamily="18" charset="0"/>
              </a:rPr>
              <a:t>=</a:t>
            </a: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 57.32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87211" y="3588283"/>
            <a:ext cx="8748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FF0066"/>
                </a:solidFill>
                <a:latin typeface="Book Antiqua" pitchFamily="18" charset="0"/>
              </a:rPr>
              <a:t>T</a:t>
            </a:r>
            <a:r>
              <a:rPr lang="en-US" sz="2000" baseline="-25000" dirty="0">
                <a:solidFill>
                  <a:srgbClr val="FF0066"/>
                </a:solidFill>
                <a:latin typeface="Book Antiqua" pitchFamily="18" charset="0"/>
              </a:rPr>
              <a:t>PA1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= </a:t>
            </a:r>
            <a:r>
              <a:rPr lang="en-US" sz="2000" dirty="0">
                <a:latin typeface="Book Antiqua" pitchFamily="18" charset="0"/>
              </a:rPr>
              <a:t>32.3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Book Antiqua" pitchFamily="18" charset="0"/>
              </a:rPr>
              <a:t>+10.9+30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Book Antiqua" pitchFamily="18" charset="0"/>
              </a:rPr>
              <a:t>= 73.2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Book Antiqua" pitchFamily="18" charset="0"/>
              </a:rPr>
              <a:t>……(4.95 PA patients out of 5.5 PA patient: 90%)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CC0000"/>
                </a:solidFill>
                <a:latin typeface="Book Antiqua" pitchFamily="18" charset="0"/>
              </a:rPr>
              <a:t>T</a:t>
            </a:r>
            <a:r>
              <a:rPr lang="en-US" sz="2000" baseline="-25000" dirty="0">
                <a:solidFill>
                  <a:srgbClr val="CC0000"/>
                </a:solidFill>
                <a:latin typeface="Book Antiqua" pitchFamily="18" charset="0"/>
              </a:rPr>
              <a:t>PA2</a:t>
            </a:r>
            <a:r>
              <a:rPr lang="en-US" sz="2000" dirty="0">
                <a:latin typeface="Book Antiqua" pitchFamily="18" charset="0"/>
              </a:rPr>
              <a:t>= </a:t>
            </a:r>
            <a:r>
              <a:rPr lang="en-US" sz="2000" dirty="0">
                <a:solidFill>
                  <a:srgbClr val="FF0066"/>
                </a:solidFill>
                <a:latin typeface="Book Antiqua" pitchFamily="18" charset="0"/>
              </a:rPr>
              <a:t>73.2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+18+5 </a:t>
            </a:r>
            <a:r>
              <a:rPr lang="en-US" sz="2000" dirty="0">
                <a:latin typeface="Book Antiqua" pitchFamily="18" charset="0"/>
              </a:rPr>
              <a:t>= </a:t>
            </a:r>
            <a:r>
              <a:rPr lang="en-US" sz="2000" dirty="0">
                <a:solidFill>
                  <a:srgbClr val="CC0000"/>
                </a:solidFill>
                <a:latin typeface="Book Antiqua" pitchFamily="18" charset="0"/>
              </a:rPr>
              <a:t>96.2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 </a:t>
            </a:r>
            <a:r>
              <a:rPr lang="en-US" sz="2000" dirty="0">
                <a:solidFill>
                  <a:srgbClr val="CC0000"/>
                </a:solidFill>
                <a:latin typeface="Book Antiqua" pitchFamily="18" charset="0"/>
              </a:rPr>
              <a:t>(0.55 PA patients out of 5.5 PA patient: 10%)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000" baseline="-25000" dirty="0">
                <a:solidFill>
                  <a:srgbClr val="006600"/>
                </a:solidFill>
                <a:latin typeface="Book Antiqua" pitchFamily="18" charset="0"/>
              </a:rPr>
              <a:t>PA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73.2(.9) + 96.2(.1) 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75.5</a:t>
            </a:r>
            <a:endParaRPr lang="en-US" sz="20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M3. Flow Time; Potential Admission and Overall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7979391" y="6165304"/>
            <a:ext cx="2556284" cy="631344"/>
          </a:xfrm>
          <a:prstGeom prst="wedgeEllipseCallout">
            <a:avLst>
              <a:gd name="adj1" fmla="val -240829"/>
              <a:gd name="adj2" fmla="val 23434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Book Antiqua" pitchFamily="18" charset="0"/>
              </a:rPr>
              <a:t>Recheck Again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75520" y="4956435"/>
            <a:ext cx="86049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000" baseline="-25000" dirty="0">
                <a:solidFill>
                  <a:srgbClr val="006600"/>
                </a:solidFill>
                <a:latin typeface="Book Antiqua" pitchFamily="18" charset="0"/>
              </a:rPr>
              <a:t>SP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 55.3 is 90% of flow units, </a:t>
            </a:r>
            <a:r>
              <a:rPr lang="en-US" sz="2000" dirty="0">
                <a:latin typeface="Book Antiqua" pitchFamily="18" charset="0"/>
              </a:rPr>
              <a:t>and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T</a:t>
            </a:r>
            <a:r>
              <a:rPr lang="en-US" sz="2000" baseline="-25000" dirty="0">
                <a:solidFill>
                  <a:srgbClr val="006600"/>
                </a:solidFill>
                <a:latin typeface="Book Antiqua" pitchFamily="18" charset="0"/>
              </a:rPr>
              <a:t>PA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  </a:t>
            </a:r>
            <a:r>
              <a:rPr lang="en-US" sz="2000" dirty="0">
                <a:latin typeface="Book Antiqua" pitchFamily="18" charset="0"/>
              </a:rPr>
              <a:t>=</a:t>
            </a:r>
            <a:r>
              <a:rPr lang="en-US" sz="2000" dirty="0">
                <a:solidFill>
                  <a:srgbClr val="006600"/>
                </a:solidFill>
                <a:latin typeface="Book Antiqua" pitchFamily="18" charset="0"/>
              </a:rPr>
              <a:t>75.5 is for 10% of flow units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T </a:t>
            </a:r>
            <a:r>
              <a:rPr lang="en-US" sz="2000" b="1" dirty="0">
                <a:latin typeface="Book Antiqua" pitchFamily="18" charset="0"/>
              </a:rPr>
              <a:t>= </a:t>
            </a: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55.3 (.9) + 75.5(.1) </a:t>
            </a:r>
            <a:r>
              <a:rPr lang="en-US" sz="2000" b="1" dirty="0">
                <a:latin typeface="Book Antiqua" pitchFamily="18" charset="0"/>
              </a:rPr>
              <a:t>= </a:t>
            </a: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57.32</a:t>
            </a:r>
          </a:p>
        </p:txBody>
      </p:sp>
    </p:spTree>
    <p:extLst>
      <p:ext uri="{BB962C8B-B14F-4D97-AF65-F5344CB8AC3E}">
        <p14:creationId xmlns:p14="http://schemas.microsoft.com/office/powerpoint/2010/main" val="7113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221" grpId="0" build="p"/>
      <p:bldP spid="9224" grpId="0" build="p"/>
      <p:bldP spid="10" grpId="0" animBg="1"/>
      <p:bldP spid="92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528" y="1160749"/>
            <a:ext cx="8963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80 patients per hour </a:t>
            </a:r>
            <a:r>
              <a:rPr lang="en-US" sz="2000" dirty="0">
                <a:latin typeface="Book Antiqua" pitchFamily="18" charset="0"/>
              </a:rPr>
              <a:t>arrive at a hospital emergency room (ER). All patients first register through an initial registration process. On average there are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9 patients waiting in the </a:t>
            </a:r>
            <a:r>
              <a:rPr lang="en-US" sz="2000" dirty="0" err="1">
                <a:solidFill>
                  <a:srgbClr val="C00000"/>
                </a:solidFill>
                <a:latin typeface="Book Antiqua" pitchFamily="18" charset="0"/>
              </a:rPr>
              <a:t>Rg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-Buffer. </a:t>
            </a:r>
            <a:r>
              <a:rPr lang="en-US" sz="2000" dirty="0">
                <a:latin typeface="Book Antiqua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registration process takes 6 minutes.</a:t>
            </a:r>
            <a:br>
              <a:rPr lang="en-US" sz="2000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Patients are then examined by a triage nurse practitioner. On average there are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2 patients waiting in the </a:t>
            </a:r>
            <a:r>
              <a:rPr lang="en-US" sz="2000" dirty="0" err="1">
                <a:solidFill>
                  <a:srgbClr val="C00000"/>
                </a:solidFill>
                <a:latin typeface="Book Antiqua" pitchFamily="18" charset="0"/>
              </a:rPr>
              <a:t>Tr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-Buffer </a:t>
            </a:r>
            <a:r>
              <a:rPr lang="en-US" sz="2000" dirty="0">
                <a:latin typeface="Book Antiqua" pitchFamily="18" charset="0"/>
              </a:rPr>
              <a:t>in front of the triage process, and the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triage classification process takes 5 minutes</a:t>
            </a:r>
            <a:r>
              <a:rPr lang="en-US" sz="2000" dirty="0">
                <a:latin typeface="Book Antiqua" pitchFamily="18" charset="0"/>
              </a:rPr>
              <a:t>.</a:t>
            </a:r>
            <a:br>
              <a:rPr lang="en-US" sz="20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On average,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91% </a:t>
            </a:r>
            <a:r>
              <a:rPr lang="en-US" sz="2000" dirty="0">
                <a:latin typeface="Book Antiqua" pitchFamily="18" charset="0"/>
              </a:rPr>
              <a:t>of the patients are sent to the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Simple-prescription</a:t>
            </a:r>
            <a:r>
              <a:rPr lang="en-US" sz="2000" dirty="0">
                <a:latin typeface="Book Antiqua" pitchFamily="18" charset="0"/>
              </a:rPr>
              <a:t> process and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the remainder to Hospital-admission</a:t>
            </a:r>
            <a:r>
              <a:rPr lang="en-US" sz="2000" dirty="0">
                <a:latin typeface="Book Antiqua" pitchFamily="18" charset="0"/>
              </a:rPr>
              <a:t>.</a:t>
            </a:r>
            <a:br>
              <a:rPr lang="en-US" sz="20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On average, there are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6 patients waiting in the Simple-prescription buffer </a:t>
            </a:r>
            <a:r>
              <a:rPr lang="en-US" sz="2000" dirty="0">
                <a:latin typeface="Book Antiqua" pitchFamily="18" charset="0"/>
              </a:rPr>
              <a:t>(</a:t>
            </a:r>
            <a:r>
              <a:rPr lang="en-US" sz="2000" dirty="0" err="1">
                <a:latin typeface="Book Antiqua" pitchFamily="18" charset="0"/>
              </a:rPr>
              <a:t>Sp</a:t>
            </a:r>
            <a:r>
              <a:rPr lang="en-US" sz="2000" dirty="0">
                <a:latin typeface="Book Antiqua" pitchFamily="18" charset="0"/>
              </a:rPr>
              <a:t>-Buffer) in front of this process. A physician spends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6 minutes on each patient in the Simple-prescription </a:t>
            </a:r>
            <a:r>
              <a:rPr lang="en-US" sz="2000" dirty="0">
                <a:latin typeface="Book Antiqua" pitchFamily="18" charset="0"/>
              </a:rPr>
              <a:t>process.</a:t>
            </a:r>
            <a:br>
              <a:rPr lang="en-US" sz="20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In addition, on average,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2 patients per hour are sent to the Hospital-admission buffer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err="1">
                <a:latin typeface="Book Antiqua" pitchFamily="18" charset="0"/>
              </a:rPr>
              <a:t>buffer</a:t>
            </a:r>
            <a:r>
              <a:rPr lang="en-US" sz="2000" dirty="0">
                <a:latin typeface="Book Antiqua" pitchFamily="18" charset="0"/>
              </a:rPr>
              <a:t> (</a:t>
            </a:r>
            <a:r>
              <a:rPr lang="en-US" sz="2000" dirty="0" err="1">
                <a:latin typeface="Book Antiqua" pitchFamily="18" charset="0"/>
              </a:rPr>
              <a:t>Hs</a:t>
            </a:r>
            <a:r>
              <a:rPr lang="en-US" sz="2000" dirty="0">
                <a:latin typeface="Book Antiqua" pitchFamily="18" charset="0"/>
              </a:rPr>
              <a:t>-Buffer) after being examined for 6 minutes in the Simple prescription process.</a:t>
            </a:r>
            <a:br>
              <a:rPr lang="en-US" sz="20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On average,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0.9 patients are waiting in the Hospital-admission buffer </a:t>
            </a:r>
            <a:r>
              <a:rPr lang="en-US" sz="2000" dirty="0">
                <a:latin typeface="Book Antiqua" pitchFamily="18" charset="0"/>
              </a:rPr>
              <a:t>(Hs-Buffer). A physician spends </a:t>
            </a:r>
            <a:r>
              <a:rPr lang="en-US" sz="2000" dirty="0">
                <a:solidFill>
                  <a:srgbClr val="C00000"/>
                </a:solidFill>
                <a:latin typeface="Book Antiqua" pitchFamily="18" charset="0"/>
              </a:rPr>
              <a:t>25 minutes on each patient in the Hospital-admits </a:t>
            </a:r>
            <a:r>
              <a:rPr lang="en-US" sz="2000" dirty="0">
                <a:latin typeface="Book Antiqua" pitchFamily="18" charset="0"/>
              </a:rPr>
              <a:t>process.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739900" y="188913"/>
            <a:ext cx="8748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HealthCare</a:t>
            </a:r>
          </a:p>
        </p:txBody>
      </p:sp>
    </p:spTree>
    <p:extLst>
      <p:ext uri="{BB962C8B-B14F-4D97-AF65-F5344CB8AC3E}">
        <p14:creationId xmlns:p14="http://schemas.microsoft.com/office/powerpoint/2010/main" val="3262176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624013" y="1219200"/>
          <a:ext cx="911701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6314040" imgH="1371600" progId="Word.Picture.8">
                  <p:embed/>
                </p:oleObj>
              </mc:Choice>
              <mc:Fallback>
                <p:oleObj name="Picture" r:id="rId2" imgW="6314040" imgH="1371600" progId="Word.Picture.8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219200"/>
                        <a:ext cx="9117012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17689" y="3200400"/>
          <a:ext cx="528637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57620" imgH="1733513" progId="Excel.Sheet.12">
                  <p:embed/>
                </p:oleObj>
              </mc:Choice>
              <mc:Fallback>
                <p:oleObj name="Worksheet" r:id="rId4" imgW="3057620" imgH="173351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7689" y="3200400"/>
                        <a:ext cx="5286375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703512" y="188642"/>
            <a:ext cx="8784976" cy="9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Flow and  Throughputs</a:t>
            </a:r>
          </a:p>
        </p:txBody>
      </p:sp>
    </p:spTree>
    <p:extLst>
      <p:ext uri="{BB962C8B-B14F-4D97-AF65-F5344CB8AC3E}">
        <p14:creationId xmlns:p14="http://schemas.microsoft.com/office/powerpoint/2010/main" val="3841891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17689" y="3200400"/>
          <a:ext cx="528637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57620" imgH="1733513" progId="Excel.Sheet.12">
                  <p:embed/>
                </p:oleObj>
              </mc:Choice>
              <mc:Fallback>
                <p:oleObj name="Worksheet" r:id="rId2" imgW="3057620" imgH="173351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7689" y="3200400"/>
                        <a:ext cx="5286375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739516" y="188640"/>
            <a:ext cx="8784976" cy="8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Flow and  Throughputs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24013" y="1219200"/>
          <a:ext cx="911701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6314040" imgH="1371600" progId="Word.Picture.8">
                  <p:embed/>
                </p:oleObj>
              </mc:Choice>
              <mc:Fallback>
                <p:oleObj name="Picture" r:id="rId4" imgW="6314040" imgH="1371600" progId="Word.Picture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219200"/>
                        <a:ext cx="911701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78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5F7E-C6B1-4CE3-A11A-FFB61425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Net Income vs. Net Cash Inflow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F661E6B-49F4-42A2-8E31-3BA690E1C2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399" y="609600"/>
          <a:ext cx="959472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668169" imgH="7134088" progId="Excel.Sheet.12">
                  <p:embed/>
                </p:oleObj>
              </mc:Choice>
              <mc:Fallback>
                <p:oleObj name="Worksheet" r:id="rId2" imgW="11668169" imgH="713408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F661E6B-49F4-42A2-8E31-3BA690E1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399" y="609600"/>
                        <a:ext cx="9594725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767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17689" y="3200400"/>
          <a:ext cx="528637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57620" imgH="1733513" progId="Excel.Sheet.12">
                  <p:embed/>
                </p:oleObj>
              </mc:Choice>
              <mc:Fallback>
                <p:oleObj name="Worksheet" r:id="rId2" imgW="3057620" imgH="173351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7689" y="3200400"/>
                        <a:ext cx="5286375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739516" y="188641"/>
            <a:ext cx="8748972" cy="9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Flow and  Throughputs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4013" y="1219200"/>
          <a:ext cx="911701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6314040" imgH="1371600" progId="Word.Picture.8">
                  <p:embed/>
                </p:oleObj>
              </mc:Choice>
              <mc:Fallback>
                <p:oleObj name="Picture" r:id="rId4" imgW="6314040" imgH="1371600" progId="Word.Picture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219200"/>
                        <a:ext cx="911701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076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17689" y="3200400"/>
          <a:ext cx="5286375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57620" imgH="1733513" progId="Excel.Sheet.12">
                  <p:embed/>
                </p:oleObj>
              </mc:Choice>
              <mc:Fallback>
                <p:oleObj name="Worksheet" r:id="rId2" imgW="3057620" imgH="173351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7689" y="3200400"/>
                        <a:ext cx="5286375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739516" y="188640"/>
            <a:ext cx="8748972" cy="8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Flow and  Throughputs</a:t>
            </a:r>
          </a:p>
        </p:txBody>
      </p:sp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06" y="3212976"/>
            <a:ext cx="1200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4013" y="1219200"/>
          <a:ext cx="911701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6314040" imgH="1371600" progId="Word.Picture.8">
                  <p:embed/>
                </p:oleObj>
              </mc:Choice>
              <mc:Fallback>
                <p:oleObj name="Picture" r:id="rId5" imgW="6314040" imgH="1371600" progId="Word.Picture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219200"/>
                        <a:ext cx="911701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828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28801" y="2895601"/>
          <a:ext cx="5286375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57620" imgH="1924087" progId="Excel.Sheet.12">
                  <p:embed/>
                </p:oleObj>
              </mc:Choice>
              <mc:Fallback>
                <p:oleObj name="Worksheet" r:id="rId2" imgW="3057620" imgH="1924087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8801" y="2895601"/>
                        <a:ext cx="5286375" cy="332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248128" y="3352801"/>
            <a:ext cx="33123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Average flow time =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T = I/R =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43.68/(80/60) = 32.76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739516" y="224644"/>
            <a:ext cx="8748972" cy="8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Flow and  Throughputs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4013" y="1219200"/>
          <a:ext cx="911701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6314040" imgH="1371600" progId="Word.Picture.8">
                  <p:embed/>
                </p:oleObj>
              </mc:Choice>
              <mc:Fallback>
                <p:oleObj name="Picture" r:id="rId4" imgW="6314040" imgH="1371600" progId="Word.Picture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219200"/>
                        <a:ext cx="911701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5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9516" y="4365105"/>
            <a:ext cx="892848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ook Antiqua" pitchFamily="18" charset="0"/>
              </a:rPr>
              <a:t>Common:  6.75+6+1.5+5 =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19.25</a:t>
            </a:r>
          </a:p>
          <a:p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6600"/>
                </a:solidFill>
                <a:latin typeface="Book Antiqua" pitchFamily="18" charset="0"/>
              </a:rPr>
              <a:t>SP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19.25+</a:t>
            </a:r>
            <a:r>
              <a:rPr lang="en-US" sz="2400" b="1" dirty="0">
                <a:solidFill>
                  <a:srgbClr val="16741F"/>
                </a:solidFill>
                <a:latin typeface="Book Antiqua" pitchFamily="18" charset="0"/>
              </a:rPr>
              <a:t>10.95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30.2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FF0066"/>
                </a:solidFill>
                <a:latin typeface="Book Antiqua" pitchFamily="18" charset="0"/>
              </a:rPr>
              <a:t>PA1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= </a:t>
            </a:r>
            <a:r>
              <a:rPr lang="en-US" sz="2400" dirty="0">
                <a:solidFill>
                  <a:srgbClr val="000078"/>
                </a:solidFill>
                <a:latin typeface="Book Antiqua" pitchFamily="18" charset="0"/>
              </a:rPr>
              <a:t>19.25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+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30.87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= 50.12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……(7.2 PA patients out of 9.2 PA patients)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C00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CC0000"/>
                </a:solidFill>
                <a:latin typeface="Book Antiqua" pitchFamily="18" charset="0"/>
              </a:rPr>
              <a:t>PA2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>
                <a:solidFill>
                  <a:srgbClr val="000078"/>
                </a:solidFill>
                <a:latin typeface="Book Antiqua" pitchFamily="18" charset="0"/>
              </a:rPr>
              <a:t>19.25</a:t>
            </a: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+</a:t>
            </a:r>
            <a:r>
              <a:rPr lang="en-US" sz="2400" b="1" dirty="0">
                <a:solidFill>
                  <a:srgbClr val="006600"/>
                </a:solidFill>
                <a:latin typeface="Book Antiqua" pitchFamily="18" charset="0"/>
              </a:rPr>
              <a:t>10.95 </a:t>
            </a: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+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30.87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>
                <a:solidFill>
                  <a:srgbClr val="CC0000"/>
                </a:solidFill>
                <a:latin typeface="Book Antiqua" pitchFamily="18" charset="0"/>
              </a:rPr>
              <a:t>61.07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 (</a:t>
            </a:r>
            <a:r>
              <a:rPr lang="en-US" sz="2400" dirty="0">
                <a:solidFill>
                  <a:srgbClr val="CC0000"/>
                </a:solidFill>
                <a:latin typeface="Book Antiqua" pitchFamily="18" charset="0"/>
              </a:rPr>
              <a:t>2 PA patients out of 9.2 PA patients)</a:t>
            </a:r>
            <a:endParaRPr lang="en-US" sz="2400" b="1" dirty="0">
              <a:solidFill>
                <a:srgbClr val="FF0066"/>
              </a:solidFill>
              <a:latin typeface="Book Antiqua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Book Antiqu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35661" y="1448780"/>
          <a:ext cx="5908899" cy="279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67147" imgH="1733513" progId="Excel.Sheet.12">
                  <p:embed/>
                </p:oleObj>
              </mc:Choice>
              <mc:Fallback>
                <p:oleObj name="Worksheet" r:id="rId2" imgW="3667147" imgH="1733513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5661" y="1448780"/>
                        <a:ext cx="5908899" cy="279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1739516" y="224645"/>
            <a:ext cx="8748973" cy="91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 Flow and  Throughputs</a:t>
            </a:r>
          </a:p>
        </p:txBody>
      </p:sp>
    </p:spTree>
    <p:extLst>
      <p:ext uri="{BB962C8B-B14F-4D97-AF65-F5344CB8AC3E}">
        <p14:creationId xmlns:p14="http://schemas.microsoft.com/office/powerpoint/2010/main" val="32388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787211" y="188641"/>
            <a:ext cx="8701278" cy="9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M3b. Process Flow and  Throughputs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771964" y="2801059"/>
            <a:ext cx="2070038" cy="10441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Simple Prescription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10.95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495600" y="1900959"/>
            <a:ext cx="2070038" cy="10441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Common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19.25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928818" y="1412776"/>
            <a:ext cx="2070038" cy="10441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Potential Admission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30.87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883916" y="2585035"/>
            <a:ext cx="5396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741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endCxn id="7" idx="2"/>
          </p:cNvCxnSpPr>
          <p:nvPr/>
        </p:nvCxnSpPr>
        <p:spPr bwMode="auto">
          <a:xfrm>
            <a:off x="4399784" y="2693047"/>
            <a:ext cx="1372180" cy="630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741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7842002" y="3323117"/>
            <a:ext cx="2430462" cy="209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741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15472" y="2297003"/>
            <a:ext cx="5396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565638" y="2456893"/>
            <a:ext cx="1314338" cy="6321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9" idx="3"/>
          </p:cNvCxnSpPr>
          <p:nvPr/>
        </p:nvCxnSpPr>
        <p:spPr bwMode="auto">
          <a:xfrm flipV="1">
            <a:off x="7658980" y="2303986"/>
            <a:ext cx="572988" cy="719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0010578" y="2008971"/>
            <a:ext cx="5396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F6A13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1955924" y="1828951"/>
            <a:ext cx="8634782" cy="288032"/>
            <a:chOff x="431924" y="3789040"/>
            <a:chExt cx="8634782" cy="288032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431924" y="4077072"/>
              <a:ext cx="53967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875784" y="4077072"/>
              <a:ext cx="354569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527030" y="3789040"/>
              <a:ext cx="53967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989037" y="3344091"/>
            <a:ext cx="735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B5B2C"/>
                </a:solidFill>
                <a:latin typeface="Book Antiqua" pitchFamily="18" charset="0"/>
              </a:rPr>
              <a:t>70.8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959033" y="2631782"/>
            <a:ext cx="621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F6A13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284132" y="1674351"/>
            <a:ext cx="557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7.2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883916" y="2970337"/>
            <a:ext cx="18900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n>
                  <a:solidFill>
                    <a:srgbClr val="16741F"/>
                  </a:solidFill>
                </a:ln>
                <a:solidFill>
                  <a:srgbClr val="16741F"/>
                </a:solidFill>
                <a:latin typeface="Book Antiqua" pitchFamily="18" charset="0"/>
              </a:rPr>
              <a:t>70.8	30.2</a:t>
            </a:r>
          </a:p>
          <a:p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7.2	50.12</a:t>
            </a:r>
          </a:p>
          <a:p>
            <a:r>
              <a:rPr lang="en-US" sz="2000" dirty="0">
                <a:ln>
                  <a:solidFill>
                    <a:srgbClr val="DF6A13"/>
                  </a:solidFill>
                </a:ln>
                <a:solidFill>
                  <a:srgbClr val="DF6A13"/>
                </a:solidFill>
                <a:latin typeface="Book Antiqua" pitchFamily="18" charset="0"/>
              </a:rPr>
              <a:t>2	61.07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70916" y="4079395"/>
            <a:ext cx="8748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6600"/>
                </a:solidFill>
                <a:latin typeface="Book Antiqua" pitchFamily="18" charset="0"/>
              </a:rPr>
              <a:t>PA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50.12(7.2/9.2) 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+ </a:t>
            </a:r>
            <a:r>
              <a:rPr lang="en-US" sz="2400" dirty="0">
                <a:solidFill>
                  <a:srgbClr val="DF6A13"/>
                </a:solidFill>
                <a:latin typeface="Book Antiqua" pitchFamily="18" charset="0"/>
              </a:rPr>
              <a:t>61.07(2/9.2) </a:t>
            </a:r>
            <a:r>
              <a:rPr lang="en-US" sz="2400" dirty="0">
                <a:latin typeface="Book Antiqua" pitchFamily="18" charset="0"/>
              </a:rPr>
              <a:t>=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baseline="-25000" dirty="0">
                <a:solidFill>
                  <a:srgbClr val="006600"/>
                </a:solidFill>
                <a:latin typeface="Book Antiqua" pitchFamily="18" charset="0"/>
              </a:rPr>
              <a:t>PA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50.12(0.782609)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+ </a:t>
            </a:r>
            <a:r>
              <a:rPr lang="en-US" sz="2400" dirty="0">
                <a:solidFill>
                  <a:srgbClr val="DF6A13"/>
                </a:solidFill>
                <a:latin typeface="Book Antiqua" pitchFamily="18" charset="0"/>
              </a:rPr>
              <a:t>61.07(0.217391)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52.5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We already have the Average flow time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 T = I/R = 43.68/(80/60) = 32.76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8946042" y="6161484"/>
            <a:ext cx="1542446" cy="467680"/>
          </a:xfrm>
          <a:prstGeom prst="wedgeEllipseCallout">
            <a:avLst>
              <a:gd name="adj1" fmla="val -274502"/>
              <a:gd name="adj2" fmla="val 6252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Book Antiqua" pitchFamily="18" charset="0"/>
              </a:rPr>
              <a:t>Recheck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847528" y="5864496"/>
            <a:ext cx="879577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T</a:t>
            </a:r>
            <a:r>
              <a:rPr lang="en-US" sz="2400" dirty="0">
                <a:latin typeface="Book Antiqua" pitchFamily="18" charset="0"/>
              </a:rPr>
              <a:t>=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30.20(70.8/80) </a:t>
            </a:r>
            <a:r>
              <a:rPr lang="en-US" sz="2400" dirty="0">
                <a:latin typeface="Book Antiqua" pitchFamily="18" charset="0"/>
              </a:rPr>
              <a:t>+ </a:t>
            </a:r>
            <a:r>
              <a:rPr lang="en-US" sz="2400" dirty="0">
                <a:solidFill>
                  <a:srgbClr val="FF0066"/>
                </a:solidFill>
                <a:latin typeface="Book Antiqua" pitchFamily="18" charset="0"/>
              </a:rPr>
              <a:t>50.12 (7.2/80)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+</a:t>
            </a:r>
            <a:r>
              <a:rPr lang="en-US" sz="2400" dirty="0">
                <a:solidFill>
                  <a:srgbClr val="006600"/>
                </a:solidFill>
                <a:latin typeface="Book Antiqua" pitchFamily="18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Book Antiqua" pitchFamily="18" charset="0"/>
              </a:rPr>
              <a:t>61.07 (2/80)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T </a:t>
            </a:r>
            <a:r>
              <a:rPr lang="en-US" sz="2400" b="1" dirty="0">
                <a:latin typeface="Book Antiqua" pitchFamily="18" charset="0"/>
              </a:rPr>
              <a:t>=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 32.76</a:t>
            </a:r>
          </a:p>
        </p:txBody>
      </p:sp>
    </p:spTree>
    <p:extLst>
      <p:ext uri="{BB962C8B-B14F-4D97-AF65-F5344CB8AC3E}">
        <p14:creationId xmlns:p14="http://schemas.microsoft.com/office/powerpoint/2010/main" val="26699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" grpId="0" build="p"/>
      <p:bldP spid="25" grpId="0" build="p"/>
      <p:bldP spid="26" grpId="0" build="p"/>
      <p:bldP spid="27" grpId="0" build="p"/>
      <p:bldP spid="28" grpId="0" build="p"/>
      <p:bldP spid="29" grpId="0" animBg="1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1" y="188913"/>
            <a:ext cx="8605143" cy="863600"/>
          </a:xfrm>
        </p:spPr>
        <p:txBody>
          <a:bodyPr/>
          <a:lstStyle/>
          <a:p>
            <a:r>
              <a:rPr lang="en-US" dirty="0"/>
              <a:t>K1 . The Coffee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9339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Process Flow Analysis</a:t>
            </a:r>
          </a:p>
          <a:p>
            <a:pPr algn="ctr"/>
            <a:r>
              <a:rPr lang="en-US" sz="4000" dirty="0">
                <a:latin typeface="+mj-lt"/>
              </a:rPr>
              <a:t>The Little’s Law</a:t>
            </a:r>
          </a:p>
          <a:p>
            <a:pPr algn="ctr"/>
            <a:r>
              <a:rPr lang="en-US" dirty="0">
                <a:latin typeface="+mj-lt"/>
              </a:rPr>
              <a:t>The Core Concept in Business Processes Engineering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Problem Set 2-Advanced</a:t>
            </a:r>
          </a:p>
          <a:p>
            <a:pPr algn="ctr"/>
            <a:endParaRPr lang="en-US" sz="1400" i="1" dirty="0">
              <a:latin typeface="+mj-lt"/>
            </a:endParaRPr>
          </a:p>
          <a:p>
            <a:pPr algn="ctr"/>
            <a:endParaRPr lang="en-US" sz="1400" i="1" dirty="0">
              <a:latin typeface="+mj-lt"/>
            </a:endParaRPr>
          </a:p>
          <a:p>
            <a:pPr algn="ctr"/>
            <a:endParaRPr lang="en-US" i="1" dirty="0">
              <a:latin typeface="+mj-lt"/>
            </a:endParaRPr>
          </a:p>
          <a:p>
            <a:pPr algn="ctr"/>
            <a:endParaRPr lang="en-US" i="1" dirty="0">
              <a:latin typeface="+mj-lt"/>
            </a:endParaRPr>
          </a:p>
          <a:p>
            <a:pPr algn="ctr"/>
            <a:endParaRPr lang="en-US" i="1" dirty="0">
              <a:latin typeface="+mj-lt"/>
            </a:endParaRPr>
          </a:p>
          <a:p>
            <a:pPr algn="ctr"/>
            <a:endParaRPr lang="en-US" i="1" dirty="0">
              <a:latin typeface="+mj-lt"/>
            </a:endParaRPr>
          </a:p>
          <a:p>
            <a:pPr algn="ctr"/>
            <a:endParaRPr lang="en-US" sz="800" i="1" dirty="0">
              <a:latin typeface="+mj-lt"/>
            </a:endParaRPr>
          </a:p>
          <a:p>
            <a:pPr algn="ctr"/>
            <a:endParaRPr lang="en-US" sz="800" i="1" dirty="0">
              <a:latin typeface="+mj-lt"/>
            </a:endParaRPr>
          </a:p>
          <a:p>
            <a:pPr algn="r"/>
            <a:r>
              <a:rPr lang="en-US" sz="2400" i="1" dirty="0">
                <a:latin typeface="+mj-lt"/>
              </a:rPr>
              <a:t>Eyes must be washed; to see things differently. </a:t>
            </a:r>
          </a:p>
          <a:p>
            <a:pPr algn="r"/>
            <a:r>
              <a:rPr lang="en-US" sz="2400" i="1" dirty="0">
                <a:latin typeface="+mj-lt"/>
              </a:rPr>
              <a:t>Sohrab Sepehri, Persian Poet, 1928 – 1980.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86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299356" y="1232756"/>
            <a:ext cx="867033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Auto-Moto receives about 600 loan (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R=600/</a:t>
            </a:r>
            <a:r>
              <a:rPr lang="en-US" sz="24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mo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 or 20/day</a:t>
            </a:r>
            <a:r>
              <a:rPr lang="en-US" sz="2400" dirty="0">
                <a:latin typeface="Book Antiqua" panose="02040602050305030304" pitchFamily="18" charset="0"/>
              </a:rPr>
              <a:t>) applications per month (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30</a:t>
            </a:r>
            <a:r>
              <a:rPr lang="en-US" sz="2400" dirty="0">
                <a:latin typeface="Book Antiqua" panose="02040602050305030304" pitchFamily="18" charset="0"/>
              </a:rPr>
              <a:t> working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days</a:t>
            </a:r>
            <a:r>
              <a:rPr lang="en-US" sz="2400" dirty="0">
                <a:latin typeface="Book Antiqua" panose="02040602050305030304" pitchFamily="18" charset="0"/>
              </a:rPr>
              <a:t>). All applications go through an Initial Review sub-process, where the applications are then classified as A (looks excellent), B (needs more detailed evaluation), and C (reject summarily). A and B applications would be forwarded to sub-processes A and B, respectively. On average,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25%</a:t>
            </a:r>
            <a:r>
              <a:rPr lang="en-US" sz="2400" dirty="0">
                <a:latin typeface="Book Antiqua" panose="02040602050305030304" pitchFamily="18" charset="0"/>
              </a:rPr>
              <a:t> of all applications go through Sub-process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(RA=0.25*20 = 5/day)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30% </a:t>
            </a:r>
            <a:r>
              <a:rPr lang="en-US" sz="2400" dirty="0">
                <a:latin typeface="Book Antiqua" panose="02040602050305030304" pitchFamily="18" charset="0"/>
              </a:rPr>
              <a:t>go through sub-process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B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(RB=0.3*20 = 6/day)</a:t>
            </a:r>
            <a:r>
              <a:rPr lang="en-US" sz="2400" dirty="0">
                <a:latin typeface="Book Antiqua" panose="02040602050305030304" pitchFamily="18" charset="0"/>
              </a:rPr>
              <a:t>, , and the rest are rejected (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RJ= 20-5-6) = 9/day</a:t>
            </a:r>
            <a:r>
              <a:rPr lang="en-US" sz="2400" dirty="0">
                <a:latin typeface="Book Antiqua" panose="02040602050305030304" pitchFamily="18" charset="0"/>
              </a:rPr>
              <a:t>). On average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, 70% </a:t>
            </a:r>
            <a:r>
              <a:rPr lang="en-US" sz="2400" dirty="0">
                <a:latin typeface="Book Antiqua" panose="02040602050305030304" pitchFamily="18" charset="0"/>
              </a:rPr>
              <a:t>of applications in sub-process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, and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10% </a:t>
            </a:r>
            <a:r>
              <a:rPr lang="en-US" sz="2400" dirty="0">
                <a:latin typeface="Book Antiqua" panose="02040602050305030304" pitchFamily="18" charset="0"/>
              </a:rPr>
              <a:t>of applications in sub-process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B</a:t>
            </a:r>
            <a:r>
              <a:rPr lang="en-US" sz="2400" dirty="0">
                <a:latin typeface="Book Antiqua" panose="02040602050305030304" pitchFamily="18" charset="0"/>
              </a:rPr>
              <a:t> are accepted and the rest are rejected. (Recall that all Cs were rejected.) On average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100</a:t>
            </a:r>
            <a:r>
              <a:rPr lang="en-US" sz="2400" dirty="0">
                <a:latin typeface="Book Antiqua" panose="02040602050305030304" pitchFamily="18" charset="0"/>
              </a:rPr>
              <a:t> applications are in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the Initial Review </a:t>
            </a:r>
            <a:r>
              <a:rPr lang="en-US" sz="2400" dirty="0">
                <a:latin typeface="Book Antiqua" panose="02040602050305030304" pitchFamily="18" charset="0"/>
              </a:rPr>
              <a:t>sub-process,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20</a:t>
            </a:r>
            <a:r>
              <a:rPr lang="en-US" sz="2400" dirty="0">
                <a:latin typeface="Book Antiqua" panose="02040602050305030304" pitchFamily="18" charset="0"/>
              </a:rPr>
              <a:t> are in sub-process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</a:t>
            </a:r>
            <a:r>
              <a:rPr lang="en-US" sz="2400" dirty="0">
                <a:latin typeface="Book Antiqua" panose="02040602050305030304" pitchFamily="18" charset="0"/>
              </a:rPr>
              <a:t>, and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30</a:t>
            </a:r>
            <a:r>
              <a:rPr lang="en-US" sz="2400" dirty="0">
                <a:latin typeface="Book Antiqua" panose="02040602050305030304" pitchFamily="18" charset="0"/>
              </a:rPr>
              <a:t> applications are in sub-process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B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69234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New Process: The Same R, But smaller I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108325" y="4024785"/>
            <a:ext cx="971550" cy="95408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Initial </a:t>
            </a:r>
          </a:p>
          <a:p>
            <a:r>
              <a:rPr lang="en-US" dirty="0">
                <a:latin typeface="Book Antiqua" pitchFamily="18" charset="0"/>
              </a:rPr>
              <a:t>Review</a:t>
            </a:r>
          </a:p>
          <a:p>
            <a:endParaRPr lang="en-US" b="1" dirty="0">
              <a:solidFill>
                <a:srgbClr val="C71B4C"/>
              </a:solidFill>
              <a:latin typeface="Book Antiqua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11788" y="2095971"/>
            <a:ext cx="1635384" cy="92333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Subprocess A </a:t>
            </a:r>
          </a:p>
          <a:p>
            <a:r>
              <a:rPr lang="en-US" dirty="0">
                <a:latin typeface="Book Antiqua" pitchFamily="18" charset="0"/>
              </a:rPr>
              <a:t>Review</a:t>
            </a:r>
          </a:p>
          <a:p>
            <a:endParaRPr lang="en-US" b="1" dirty="0">
              <a:solidFill>
                <a:srgbClr val="C71B4C"/>
              </a:solidFill>
              <a:latin typeface="Book Antiqua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03863" y="3967634"/>
            <a:ext cx="1596912" cy="92333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Subprocess B </a:t>
            </a:r>
          </a:p>
          <a:p>
            <a:r>
              <a:rPr lang="en-US" dirty="0">
                <a:latin typeface="Book Antiqua" pitchFamily="18" charset="0"/>
              </a:rPr>
              <a:t>Review</a:t>
            </a:r>
          </a:p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896225" y="2240434"/>
            <a:ext cx="1150938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931150" y="2332509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Accepted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8075614" y="5553546"/>
            <a:ext cx="1150937" cy="539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110538" y="5609109"/>
            <a:ext cx="1043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Rejected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882775" y="4472459"/>
            <a:ext cx="1189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617663" y="4040659"/>
            <a:ext cx="13500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71B4C"/>
                </a:solidFill>
                <a:latin typeface="Book Antiqua" pitchFamily="18" charset="0"/>
              </a:rPr>
              <a:t> 600/month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116388" y="2527771"/>
            <a:ext cx="1295400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4116389" y="4472459"/>
            <a:ext cx="1366837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772151" y="5875809"/>
            <a:ext cx="2339975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079876" y="4796309"/>
            <a:ext cx="1692275" cy="1116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971925" y="3427884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25%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375150" y="4753446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45%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295775" y="4177184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30%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7175501" y="2527772"/>
            <a:ext cx="68421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140576" y="2780184"/>
            <a:ext cx="1547813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7212013" y="2780185"/>
            <a:ext cx="971550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248525" y="4618509"/>
            <a:ext cx="1042988" cy="969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140575" y="2132484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70%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18363" y="2743671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30%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399338" y="4543896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90%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032625" y="3608859"/>
            <a:ext cx="609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10%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9048750" y="2491260"/>
            <a:ext cx="11509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9228139" y="5840884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07669" y="2671936"/>
            <a:ext cx="3275005" cy="2313548"/>
            <a:chOff x="1583668" y="1988840"/>
            <a:chExt cx="3275005" cy="2313548"/>
          </a:xfrm>
        </p:grpSpPr>
        <p:sp>
          <p:nvSpPr>
            <p:cNvPr id="32" name="TextBox 31"/>
            <p:cNvSpPr txBox="1"/>
            <p:nvPr/>
          </p:nvSpPr>
          <p:spPr>
            <a:xfrm>
              <a:off x="3995936" y="382504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I</a:t>
              </a:r>
              <a:r>
                <a:rPr lang="en-US" b="1" baseline="-25000" dirty="0">
                  <a:solidFill>
                    <a:srgbClr val="C71B4C"/>
                  </a:solidFill>
                  <a:latin typeface="Book Antiqua" pitchFamily="18" charset="0"/>
                </a:rPr>
                <a:t>B</a:t>
              </a:r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 = 30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928" y="1988840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I</a:t>
              </a:r>
              <a:r>
                <a:rPr lang="en-US" b="1" baseline="-25000" dirty="0">
                  <a:solidFill>
                    <a:srgbClr val="C71B4C"/>
                  </a:solidFill>
                  <a:latin typeface="Book Antiqua" pitchFamily="18" charset="0"/>
                </a:rPr>
                <a:t>A</a:t>
              </a:r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 = 20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3668" y="3933056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I</a:t>
              </a:r>
              <a:r>
                <a:rPr lang="en-US" b="1" baseline="-25000" dirty="0">
                  <a:solidFill>
                    <a:srgbClr val="C71B4C"/>
                  </a:solidFill>
                  <a:latin typeface="Book Antiqua" pitchFamily="18" charset="0"/>
                </a:rPr>
                <a:t>R</a:t>
              </a:r>
              <a:r>
                <a:rPr lang="en-US" b="1" dirty="0">
                  <a:solidFill>
                    <a:srgbClr val="C71B4C"/>
                  </a:solidFill>
                  <a:latin typeface="Book Antiqua" pitchFamily="18" charset="0"/>
                </a:rPr>
                <a:t> =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48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764" y="1808820"/>
            <a:ext cx="6444486" cy="317173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797241" y="4149080"/>
            <a:ext cx="8778349" cy="20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R= 20/day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I = 100+20+30 = 150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RT=I </a:t>
            </a:r>
            <a:r>
              <a:rPr lang="en-US" sz="2400" dirty="0">
                <a:latin typeface="Book Antiqua" panose="02040602050305030304" pitchFamily="18" charset="0"/>
                <a:sym typeface="Wingdings" panose="05000000000000000000" pitchFamily="2" charset="2"/>
              </a:rPr>
              <a:t> T=I/R  T= 150/20 = 7.5 days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11525" y="1304764"/>
            <a:ext cx="8778349" cy="27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>
              <a:buAutoNum type="arabicPeriod"/>
            </a:pPr>
            <a:r>
              <a:rPr lang="en-US" sz="2400" dirty="0">
                <a:latin typeface="Book Antiqua" panose="02040602050305030304" pitchFamily="18" charset="0"/>
              </a:rPr>
              <a:t>What is the average flow time of an application?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The potential answers are: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A: 10.8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11.25 days.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C: 7.5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3.95 days.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12.8 days. 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9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188913"/>
            <a:ext cx="8748588" cy="863600"/>
          </a:xfrm>
        </p:spPr>
        <p:txBody>
          <a:bodyPr/>
          <a:lstStyle/>
          <a:p>
            <a:pPr eaLnBrk="1" hangingPunct="1"/>
            <a:r>
              <a:rPr lang="en-US" sz="3200" dirty="0"/>
              <a:t>M4b. Quiz-Process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11525" y="1304764"/>
            <a:ext cx="8778349" cy="27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2400" dirty="0">
                <a:latin typeface="Book Antiqua" panose="02040602050305030304" pitchFamily="18" charset="0"/>
              </a:rPr>
              <a:t>2. How many applications are rejected per month? The potential answers are: </a:t>
            </a:r>
          </a:p>
          <a:p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A: 477 applications.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B: 672 applications.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C: 870 applications.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D: 880 applications.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E: 1008 applications. 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 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418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ample presentation slides with animation [2]">
  <a:themeElements>
    <a:clrScheme name="Sample presentation slides with animation [2]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Sample presentation slides with animation [2]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presentation slides with animation [2]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with animation [2]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with animation [2]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SOM</Template>
  <TotalTime>12997</TotalTime>
  <Words>3924</Words>
  <Application>Microsoft Office PowerPoint</Application>
  <PresentationFormat>Widescreen</PresentationFormat>
  <Paragraphs>466</Paragraphs>
  <Slides>44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Book Antiqua</vt:lpstr>
      <vt:lpstr>Garamond</vt:lpstr>
      <vt:lpstr>Impact</vt:lpstr>
      <vt:lpstr>Kunstler Script</vt:lpstr>
      <vt:lpstr>Monotype Sorts</vt:lpstr>
      <vt:lpstr>MS Reference Sans Serif</vt:lpstr>
      <vt:lpstr>Symbol</vt:lpstr>
      <vt:lpstr>Times New Roman</vt:lpstr>
      <vt:lpstr>Verdana</vt:lpstr>
      <vt:lpstr>Wingdings</vt:lpstr>
      <vt:lpstr>Sample presentation slides with animation [2]</vt:lpstr>
      <vt:lpstr>Lean Thinking Final</vt:lpstr>
      <vt:lpstr>Worksheet</vt:lpstr>
      <vt:lpstr>Picture</vt:lpstr>
      <vt:lpstr>Microsoft Excel Worksheet</vt:lpstr>
      <vt:lpstr>Introduction to Variability</vt:lpstr>
      <vt:lpstr>Introduction to Variability</vt:lpstr>
      <vt:lpstr>Introduction to Variability</vt:lpstr>
      <vt:lpstr>Practice: Net Income vs. Net Cash Inflow</vt:lpstr>
      <vt:lpstr>K1 . The Coffee Shop</vt:lpstr>
      <vt:lpstr>M4b. Quiz-Process </vt:lpstr>
      <vt:lpstr>M4b. New Process: The Same R, But smaller I </vt:lpstr>
      <vt:lpstr>M4b. Quiz-Process </vt:lpstr>
      <vt:lpstr>M4b. Quiz-Process </vt:lpstr>
      <vt:lpstr>M4b. New Process: The Same R, But smaller I </vt:lpstr>
      <vt:lpstr>M4b. New Process: Intermediate Probabilities </vt:lpstr>
      <vt:lpstr>M4b. Quiz-Process </vt:lpstr>
      <vt:lpstr>M4b. New Process: Intermediate Probabilities </vt:lpstr>
      <vt:lpstr>M4b. Quiz-Process </vt:lpstr>
      <vt:lpstr>M4b. New Process: Intermediate Probabilities </vt:lpstr>
      <vt:lpstr>M4b. Flow Time of the Accepted Applications</vt:lpstr>
      <vt:lpstr>M4b. Quiz-Process </vt:lpstr>
      <vt:lpstr>M4b. Quiz-Process </vt:lpstr>
      <vt:lpstr>Practice. Compute the Flow Time </vt:lpstr>
      <vt:lpstr>PowerPoint Presentation</vt:lpstr>
      <vt:lpstr>M1. Directions</vt:lpstr>
      <vt:lpstr>PowerPoint Presentation</vt:lpstr>
      <vt:lpstr>PowerPoint Presentation</vt:lpstr>
      <vt:lpstr>PowerPoint Presentation</vt:lpstr>
      <vt:lpstr>PowerPoint Presentation</vt:lpstr>
      <vt:lpstr>M2. Directions</vt:lpstr>
      <vt:lpstr>PowerPoint Presentation</vt:lpstr>
      <vt:lpstr>PowerPoint Presentation</vt:lpstr>
      <vt:lpstr>PowerPoint Presentation</vt:lpstr>
      <vt:lpstr>PowerPoint Presentation</vt:lpstr>
      <vt:lpstr>M3.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Tony Barnett</dc:creator>
  <cp:keywords/>
  <dc:description/>
  <cp:lastModifiedBy>Asef-Vaziri , Ardavan</cp:lastModifiedBy>
  <cp:revision>333</cp:revision>
  <dcterms:created xsi:type="dcterms:W3CDTF">2005-11-30T06:54:40Z</dcterms:created>
  <dcterms:modified xsi:type="dcterms:W3CDTF">2021-07-29T21:10:14Z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TC011367991033</vt:lpwstr>
  </property>
</Properties>
</file>