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5.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 id="2147483801" r:id="rId2"/>
    <p:sldMasterId id="2147483788" r:id="rId3"/>
    <p:sldMasterId id="2147483784" r:id="rId4"/>
    <p:sldMasterId id="2147483764" r:id="rId5"/>
    <p:sldMasterId id="2147483785" r:id="rId6"/>
  </p:sldMasterIdLst>
  <p:notesMasterIdLst>
    <p:notesMasterId r:id="rId15"/>
  </p:notesMasterIdLst>
  <p:handoutMasterIdLst>
    <p:handoutMasterId r:id="rId16"/>
  </p:handoutMasterIdLst>
  <p:sldIdLst>
    <p:sldId id="625" r:id="rId7"/>
    <p:sldId id="642" r:id="rId8"/>
    <p:sldId id="633" r:id="rId9"/>
    <p:sldId id="634" r:id="rId10"/>
    <p:sldId id="636" r:id="rId11"/>
    <p:sldId id="647" r:id="rId12"/>
    <p:sldId id="649" r:id="rId13"/>
    <p:sldId id="645" r:id="rId14"/>
  </p:sldIdLst>
  <p:sldSz cx="12192000" cy="6858000"/>
  <p:notesSz cx="7010400" cy="92964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ldamez, Jonathan" initials="GJ" lastIdx="20" clrIdx="0">
    <p:extLst>
      <p:ext uri="{19B8F6BF-5375-455C-9EA6-DF929625EA0E}">
        <p15:presenceInfo xmlns:p15="http://schemas.microsoft.com/office/powerpoint/2012/main" userId="S::jonathan.galdamez.32@my.csun.edu::e134a394-32d1-4300-8ff0-4ad8322f83a2" providerId="AD"/>
      </p:ext>
    </p:extLst>
  </p:cmAuthor>
  <p:cmAuthor id="2" name="Asef-Vaziri, Ardavan" initials="AA" lastIdx="1" clrIdx="1">
    <p:extLst>
      <p:ext uri="{19B8F6BF-5375-455C-9EA6-DF929625EA0E}">
        <p15:presenceInfo xmlns:p15="http://schemas.microsoft.com/office/powerpoint/2012/main" userId="S-1-5-21-789336058-1708537768-1957994488-2436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A0000"/>
    <a:srgbClr val="000000"/>
    <a:srgbClr val="A80000"/>
    <a:srgbClr val="A50023"/>
    <a:srgbClr val="00007D"/>
    <a:srgbClr val="9E0000"/>
    <a:srgbClr val="FF9900"/>
    <a:srgbClr val="0000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1" autoAdjust="0"/>
    <p:restoredTop sz="95652" autoAdjust="0"/>
  </p:normalViewPr>
  <p:slideViewPr>
    <p:cSldViewPr>
      <p:cViewPr varScale="1">
        <p:scale>
          <a:sx n="56" d="100"/>
          <a:sy n="56" d="100"/>
        </p:scale>
        <p:origin x="276" y="8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5" d="100"/>
          <a:sy n="65" d="100"/>
        </p:scale>
        <p:origin x="3246"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0" tIns="46585" rIns="93170" bIns="46585" rtlCol="0"/>
          <a:lstStyle>
            <a:lvl1pPr algn="l">
              <a:defRPr sz="13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0" tIns="46585" rIns="93170" bIns="46585" rtlCol="0"/>
          <a:lstStyle>
            <a:lvl1pPr algn="r">
              <a:defRPr sz="1300"/>
            </a:lvl1pPr>
          </a:lstStyle>
          <a:p>
            <a:fld id="{3DC6186B-400D-4624-82D1-203DE0AF0EEF}" type="datetimeFigureOut">
              <a:rPr lang="en-US" smtClean="0"/>
              <a:pPr/>
              <a:t>7/30/2025</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0" tIns="46585" rIns="93170" bIns="46585" rtlCol="0" anchor="b"/>
          <a:lstStyle>
            <a:lvl1pPr algn="l">
              <a:defRPr sz="13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0" tIns="46585" rIns="93170" bIns="46585" rtlCol="0" anchor="b"/>
          <a:lstStyle>
            <a:lvl1pPr algn="r">
              <a:defRPr sz="1300"/>
            </a:lvl1pPr>
          </a:lstStyle>
          <a:p>
            <a:fld id="{DE32CB61-0B8C-464B-856B-111D8B5619C2}" type="slidenum">
              <a:rPr lang="en-US" smtClean="0"/>
              <a:pPr/>
              <a:t>‹#›</a:t>
            </a:fld>
            <a:endParaRPr lang="en-US" dirty="0"/>
          </a:p>
        </p:txBody>
      </p:sp>
    </p:spTree>
    <p:extLst>
      <p:ext uri="{BB962C8B-B14F-4D97-AF65-F5344CB8AC3E}">
        <p14:creationId xmlns:p14="http://schemas.microsoft.com/office/powerpoint/2010/main" val="2493197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wrap="square" lIns="93170" tIns="46585" rIns="93170" bIns="46585" numCol="1" anchor="t" anchorCtr="0" compatLnSpc="1">
            <a:prstTxWarp prst="textNoShape">
              <a:avLst/>
            </a:prstTxWarp>
          </a:bodyPr>
          <a:lstStyle>
            <a:lvl1pPr>
              <a:defRPr sz="13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wrap="square" lIns="93170" tIns="46585" rIns="93170" bIns="46585" numCol="1" anchor="t" anchorCtr="0" compatLnSpc="1">
            <a:prstTxWarp prst="textNoShape">
              <a:avLst/>
            </a:prstTxWarp>
          </a:bodyPr>
          <a:lstStyle>
            <a:lvl1pPr algn="r">
              <a:defRPr sz="1300"/>
            </a:lvl1pPr>
          </a:lstStyle>
          <a:p>
            <a:fld id="{FD8C8DB6-9E1D-439C-B96B-0657302EFE49}" type="datetime1">
              <a:rPr lang="en-US"/>
              <a:pPr/>
              <a:t>7/30/2025</a:t>
            </a:fld>
            <a:endParaRPr lang="en-US" dirty="0"/>
          </a:p>
        </p:txBody>
      </p:sp>
      <p:sp>
        <p:nvSpPr>
          <p:cNvPr id="4" name="Slide Image Placeholder 3"/>
          <p:cNvSpPr>
            <a:spLocks noGrp="1" noRot="1" noChangeAspect="1"/>
          </p:cNvSpPr>
          <p:nvPr>
            <p:ph type="sldImg" idx="2"/>
          </p:nvPr>
        </p:nvSpPr>
        <p:spPr>
          <a:xfrm>
            <a:off x="406400" y="698500"/>
            <a:ext cx="6197600" cy="3486150"/>
          </a:xfrm>
          <a:prstGeom prst="rect">
            <a:avLst/>
          </a:prstGeom>
          <a:noFill/>
          <a:ln w="12700">
            <a:solidFill>
              <a:prstClr val="black"/>
            </a:solidFill>
          </a:ln>
        </p:spPr>
        <p:txBody>
          <a:bodyPr vert="horz" wrap="square" lIns="93170" tIns="46585" rIns="93170" bIns="46585" numCol="1" anchor="ctr" anchorCtr="0" compatLnSpc="1">
            <a:prstTxWarp prst="textNoShape">
              <a:avLst/>
            </a:prstTxWarp>
          </a:bodyPr>
          <a:lstStyle/>
          <a:p>
            <a:pPr lvl="0"/>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wrap="square" lIns="93170" tIns="46585" rIns="93170" bIns="46585"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wrap="square" lIns="93170" tIns="46585" rIns="93170" bIns="46585" numCol="1" anchor="b" anchorCtr="0" compatLnSpc="1">
            <a:prstTxWarp prst="textNoShape">
              <a:avLst/>
            </a:prstTxWarp>
          </a:bodyPr>
          <a:lstStyle>
            <a:lvl1pPr>
              <a:defRPr sz="13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3170" tIns="46585" rIns="93170" bIns="46585" numCol="1" anchor="b" anchorCtr="0" compatLnSpc="1">
            <a:prstTxWarp prst="textNoShape">
              <a:avLst/>
            </a:prstTxWarp>
          </a:bodyPr>
          <a:lstStyle>
            <a:lvl1pPr algn="r">
              <a:defRPr sz="1300"/>
            </a:lvl1pPr>
          </a:lstStyle>
          <a:p>
            <a:fld id="{F7C678DA-66FA-46F9-8031-1CB2E52D81FB}" type="slidenum">
              <a:rPr lang="en-US"/>
              <a:pPr/>
              <a:t>‹#›</a:t>
            </a:fld>
            <a:endParaRPr lang="en-US" dirty="0"/>
          </a:p>
        </p:txBody>
      </p:sp>
    </p:spTree>
    <p:extLst>
      <p:ext uri="{BB962C8B-B14F-4D97-AF65-F5344CB8AC3E}">
        <p14:creationId xmlns:p14="http://schemas.microsoft.com/office/powerpoint/2010/main" val="139197964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7C678DA-66FA-46F9-8031-1CB2E52D81FB}" type="slidenum">
              <a:rPr lang="en-US" smtClean="0"/>
              <a:pPr/>
              <a:t>1</a:t>
            </a:fld>
            <a:endParaRPr lang="en-US" dirty="0"/>
          </a:p>
        </p:txBody>
      </p:sp>
    </p:spTree>
    <p:extLst>
      <p:ext uri="{BB962C8B-B14F-4D97-AF65-F5344CB8AC3E}">
        <p14:creationId xmlns:p14="http://schemas.microsoft.com/office/powerpoint/2010/main" val="7266798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AEFF196F-EDA1-45E5-A85F-4E09F5FBE851}" type="slidenum">
              <a:rPr lang="en-US" smtClean="0"/>
              <a:pPr/>
              <a:t>3</a:t>
            </a:fld>
            <a:endParaRPr lang="en-US" dirty="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r>
              <a:rPr lang="en-US" sz="1000" dirty="0"/>
              <a:t>New process for loan application review:</a:t>
            </a:r>
          </a:p>
          <a:p>
            <a:pPr lvl="1" eaLnBrk="1" hangingPunct="1"/>
            <a:r>
              <a:rPr lang="en-US" sz="1000" dirty="0"/>
              <a:t>Each application is preprocessed and divided into three categories based on mechanical criteria.  The company found the following data upon analyzing the new system:</a:t>
            </a:r>
          </a:p>
          <a:p>
            <a:pPr lvl="1" eaLnBrk="1" hangingPunct="1"/>
            <a:r>
              <a:rPr lang="en-US" sz="1000" dirty="0"/>
              <a:t>On average, 200 applications are with the Initial ‘Review Team at any time.</a:t>
            </a:r>
          </a:p>
          <a:p>
            <a:pPr lvl="1" eaLnBrk="1" hangingPunct="1"/>
            <a:r>
              <a:rPr lang="en-US" sz="1000" dirty="0"/>
              <a:t>Of those reviewed, 25% are categorized as “Excellent”, 25% as “Needs Further review”, and 50% are “Rejected”.  </a:t>
            </a:r>
          </a:p>
          <a:p>
            <a:pPr lvl="1" eaLnBrk="1" hangingPunct="1"/>
            <a:r>
              <a:rPr lang="en-US" sz="1000" dirty="0"/>
              <a:t>70% of the “Excellent” applications are eventually approved.</a:t>
            </a:r>
          </a:p>
          <a:p>
            <a:pPr lvl="1" eaLnBrk="1" hangingPunct="1"/>
            <a:r>
              <a:rPr lang="en-US" sz="1000" dirty="0"/>
              <a:t>10% of the “Needs Further Review” applications are approved.</a:t>
            </a:r>
          </a:p>
        </p:txBody>
      </p:sp>
    </p:spTree>
    <p:extLst>
      <p:ext uri="{BB962C8B-B14F-4D97-AF65-F5344CB8AC3E}">
        <p14:creationId xmlns:p14="http://schemas.microsoft.com/office/powerpoint/2010/main" val="34582004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AEFF196F-EDA1-45E5-A85F-4E09F5FBE851}" type="slidenum">
              <a:rPr lang="en-US" smtClean="0"/>
              <a:pPr/>
              <a:t>4</a:t>
            </a:fld>
            <a:endParaRPr lang="en-US" dirty="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r>
              <a:rPr lang="en-US" sz="1000" dirty="0"/>
              <a:t>New process for loan application review:</a:t>
            </a:r>
          </a:p>
          <a:p>
            <a:pPr lvl="1" eaLnBrk="1" hangingPunct="1"/>
            <a:r>
              <a:rPr lang="en-US" sz="1000" dirty="0"/>
              <a:t>Each application is preprocessed and divided into three categories based on mechanical criteria.  The company found the following data upon analyzing the new system:</a:t>
            </a:r>
          </a:p>
          <a:p>
            <a:pPr lvl="1" eaLnBrk="1" hangingPunct="1"/>
            <a:r>
              <a:rPr lang="en-US" sz="1000" dirty="0"/>
              <a:t>On average, 200 applications are with the Initial ‘Review Team at any time.</a:t>
            </a:r>
          </a:p>
          <a:p>
            <a:pPr lvl="1" eaLnBrk="1" hangingPunct="1"/>
            <a:r>
              <a:rPr lang="en-US" sz="1000" dirty="0"/>
              <a:t>Of those reviewed, 25% are categorized as “Excellent”, 25% as “Needs Further review”, and 50% are “Rejected”.  </a:t>
            </a:r>
          </a:p>
          <a:p>
            <a:pPr lvl="1" eaLnBrk="1" hangingPunct="1"/>
            <a:r>
              <a:rPr lang="en-US" sz="1000" dirty="0"/>
              <a:t>70% of the “Excellent” applications are eventually approved.</a:t>
            </a:r>
          </a:p>
          <a:p>
            <a:pPr lvl="1" eaLnBrk="1" hangingPunct="1"/>
            <a:r>
              <a:rPr lang="en-US" sz="1000" dirty="0"/>
              <a:t>10% of the “Needs Further Review” applications are approved.</a:t>
            </a:r>
          </a:p>
        </p:txBody>
      </p:sp>
    </p:spTree>
    <p:extLst>
      <p:ext uri="{BB962C8B-B14F-4D97-AF65-F5344CB8AC3E}">
        <p14:creationId xmlns:p14="http://schemas.microsoft.com/office/powerpoint/2010/main" val="30017973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AEFF196F-EDA1-45E5-A85F-4E09F5FBE851}" type="slidenum">
              <a:rPr lang="en-US" smtClean="0"/>
              <a:pPr/>
              <a:t>5</a:t>
            </a:fld>
            <a:endParaRPr lang="en-US" dirty="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r>
              <a:rPr lang="en-US" sz="1000" dirty="0"/>
              <a:t>New process for loan application review:</a:t>
            </a:r>
          </a:p>
          <a:p>
            <a:pPr lvl="1" eaLnBrk="1" hangingPunct="1"/>
            <a:r>
              <a:rPr lang="en-US" sz="1000" dirty="0"/>
              <a:t>Each application is preprocessed and divided into three categories based on mechanical criteria.  The company found the following data upon analyzing the new system:</a:t>
            </a:r>
          </a:p>
          <a:p>
            <a:pPr lvl="1" eaLnBrk="1" hangingPunct="1"/>
            <a:r>
              <a:rPr lang="en-US" sz="1000" dirty="0"/>
              <a:t>On average, 200 applications are with the Initial ‘Review Team at any time.</a:t>
            </a:r>
          </a:p>
          <a:p>
            <a:pPr lvl="1" eaLnBrk="1" hangingPunct="1"/>
            <a:r>
              <a:rPr lang="en-US" sz="1000" dirty="0"/>
              <a:t>Of those reviewed, 25% are categorized as “Excellent”, 25% as “Needs Further review”, and 50% are “Rejected”.  </a:t>
            </a:r>
          </a:p>
          <a:p>
            <a:pPr lvl="1" eaLnBrk="1" hangingPunct="1"/>
            <a:r>
              <a:rPr lang="en-US" sz="1000" dirty="0"/>
              <a:t>70% of the “Excellent” applications are eventually approved.</a:t>
            </a:r>
          </a:p>
          <a:p>
            <a:pPr lvl="1" eaLnBrk="1" hangingPunct="1"/>
            <a:r>
              <a:rPr lang="en-US" sz="1000" dirty="0"/>
              <a:t>10% of the “Needs Further Review” applications are approved.</a:t>
            </a:r>
          </a:p>
        </p:txBody>
      </p:sp>
    </p:spTree>
    <p:extLst>
      <p:ext uri="{BB962C8B-B14F-4D97-AF65-F5344CB8AC3E}">
        <p14:creationId xmlns:p14="http://schemas.microsoft.com/office/powerpoint/2010/main" val="22923959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AEFF196F-EDA1-45E5-A85F-4E09F5FBE851}" type="slidenum">
              <a:rPr lang="en-US" smtClean="0"/>
              <a:pPr/>
              <a:t>6</a:t>
            </a:fld>
            <a:endParaRPr lang="en-US" dirty="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r>
              <a:rPr lang="en-US" sz="1000" dirty="0"/>
              <a:t>New process for loan application review:</a:t>
            </a:r>
          </a:p>
          <a:p>
            <a:pPr lvl="1" eaLnBrk="1" hangingPunct="1"/>
            <a:r>
              <a:rPr lang="en-US" sz="1000" dirty="0"/>
              <a:t>Each application is preprocessed and divided into three categories based on mechanical criteria.  The company found the following data upon analyzing the new system:</a:t>
            </a:r>
          </a:p>
          <a:p>
            <a:pPr lvl="1" eaLnBrk="1" hangingPunct="1"/>
            <a:r>
              <a:rPr lang="en-US" sz="1000" dirty="0"/>
              <a:t>On average, 200 applications are with the Initial ‘Review Team at any time.</a:t>
            </a:r>
          </a:p>
          <a:p>
            <a:pPr lvl="1" eaLnBrk="1" hangingPunct="1"/>
            <a:r>
              <a:rPr lang="en-US" sz="1000" dirty="0"/>
              <a:t>Of those reviewed, 25% are categorized as “Excellent”, 25% as “Needs Further review”, and 50% are “Rejected”.  </a:t>
            </a:r>
          </a:p>
          <a:p>
            <a:pPr lvl="1" eaLnBrk="1" hangingPunct="1"/>
            <a:r>
              <a:rPr lang="en-US" sz="1000" dirty="0"/>
              <a:t>70% of the “Excellent” applications are eventually approved.</a:t>
            </a:r>
          </a:p>
          <a:p>
            <a:pPr lvl="1" eaLnBrk="1" hangingPunct="1"/>
            <a:r>
              <a:rPr lang="en-US" sz="1000" dirty="0"/>
              <a:t>10% of the “Needs Further Review” applications are approved.</a:t>
            </a:r>
          </a:p>
        </p:txBody>
      </p:sp>
    </p:spTree>
    <p:extLst>
      <p:ext uri="{BB962C8B-B14F-4D97-AF65-F5344CB8AC3E}">
        <p14:creationId xmlns:p14="http://schemas.microsoft.com/office/powerpoint/2010/main" val="10645802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AEFF196F-EDA1-45E5-A85F-4E09F5FBE851}" type="slidenum">
              <a:rPr lang="en-US" smtClean="0"/>
              <a:pPr/>
              <a:t>7</a:t>
            </a:fld>
            <a:endParaRPr lang="en-US" dirty="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r>
              <a:rPr lang="en-US" sz="1000" dirty="0"/>
              <a:t>New process for loan application review:</a:t>
            </a:r>
          </a:p>
          <a:p>
            <a:pPr lvl="1" eaLnBrk="1" hangingPunct="1"/>
            <a:r>
              <a:rPr lang="en-US" sz="1000" dirty="0"/>
              <a:t>Each application is preprocessed and divided into three categories based on mechanical criteria.  The company found the following data upon analyzing the new system:</a:t>
            </a:r>
          </a:p>
          <a:p>
            <a:pPr lvl="1" eaLnBrk="1" hangingPunct="1"/>
            <a:r>
              <a:rPr lang="en-US" sz="1000" dirty="0"/>
              <a:t>On average, 200 applications are with the Initial ‘Review Team at any time.</a:t>
            </a:r>
          </a:p>
          <a:p>
            <a:pPr lvl="1" eaLnBrk="1" hangingPunct="1"/>
            <a:r>
              <a:rPr lang="en-US" sz="1000" dirty="0"/>
              <a:t>Of those reviewed, 25% are categorized as “Excellent”, 25% as “Needs Further review”, and 50% are “Rejected”.  </a:t>
            </a:r>
          </a:p>
          <a:p>
            <a:pPr lvl="1" eaLnBrk="1" hangingPunct="1"/>
            <a:r>
              <a:rPr lang="en-US" sz="1000" dirty="0"/>
              <a:t>70% of the “Excellent” applications are eventually approved.</a:t>
            </a:r>
          </a:p>
          <a:p>
            <a:pPr lvl="1" eaLnBrk="1" hangingPunct="1"/>
            <a:r>
              <a:rPr lang="en-US" sz="1000" dirty="0"/>
              <a:t>10% of the “Needs Further Review” applications are approved.</a:t>
            </a:r>
          </a:p>
        </p:txBody>
      </p:sp>
    </p:spTree>
    <p:extLst>
      <p:ext uri="{BB962C8B-B14F-4D97-AF65-F5344CB8AC3E}">
        <p14:creationId xmlns:p14="http://schemas.microsoft.com/office/powerpoint/2010/main" val="5309887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AEFF196F-EDA1-45E5-A85F-4E09F5FBE851}" type="slidenum">
              <a:rPr lang="en-US" smtClean="0"/>
              <a:pPr/>
              <a:t>8</a:t>
            </a:fld>
            <a:endParaRPr lang="en-US" dirty="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r>
              <a:rPr lang="en-US" sz="1000" dirty="0"/>
              <a:t>New process for loan application review:</a:t>
            </a:r>
          </a:p>
          <a:p>
            <a:pPr lvl="1" eaLnBrk="1" hangingPunct="1"/>
            <a:r>
              <a:rPr lang="en-US" sz="1000" dirty="0"/>
              <a:t>Each application is preprocessed and divided into three categories based on mechanical criteria.  The company found the following data upon analyzing the new system:</a:t>
            </a:r>
          </a:p>
          <a:p>
            <a:pPr lvl="1" eaLnBrk="1" hangingPunct="1"/>
            <a:r>
              <a:rPr lang="en-US" sz="1000" dirty="0"/>
              <a:t>On average, 200 applications are with the Initial ‘Review Team at any time.</a:t>
            </a:r>
          </a:p>
          <a:p>
            <a:pPr lvl="1" eaLnBrk="1" hangingPunct="1"/>
            <a:r>
              <a:rPr lang="en-US" sz="1000" dirty="0"/>
              <a:t>Of those reviewed, 25% are categorized as “Excellent”, 25% as “Needs Further review”, and 50% are “Rejected”.  </a:t>
            </a:r>
          </a:p>
          <a:p>
            <a:pPr lvl="1" eaLnBrk="1" hangingPunct="1"/>
            <a:r>
              <a:rPr lang="en-US" sz="1000" dirty="0"/>
              <a:t>70% of the “Excellent” applications are eventually approved.</a:t>
            </a:r>
          </a:p>
          <a:p>
            <a:pPr lvl="1" eaLnBrk="1" hangingPunct="1"/>
            <a:r>
              <a:rPr lang="en-US" sz="1000" dirty="0"/>
              <a:t>10% of the “Needs Further Review” applications are approved.</a:t>
            </a:r>
          </a:p>
        </p:txBody>
      </p:sp>
    </p:spTree>
    <p:extLst>
      <p:ext uri="{BB962C8B-B14F-4D97-AF65-F5344CB8AC3E}">
        <p14:creationId xmlns:p14="http://schemas.microsoft.com/office/powerpoint/2010/main" val="4039383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8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a:ln>
            <a:solidFill>
              <a:schemeClr val="accent4">
                <a:lumMod val="65000"/>
                <a:lumOff val="35000"/>
              </a:schemeClr>
            </a:solidFill>
          </a:ln>
        </p:spPr>
        <p:txBody>
          <a:bodyPr/>
          <a:lstStyle>
            <a:lvl1pPr algn="ctr">
              <a:defRPr sz="5400" b="0" baseline="0">
                <a:solidFill>
                  <a:schemeClr val="bg1"/>
                </a:solidFill>
              </a:defRPr>
            </a:lvl1pPr>
          </a:lstStyle>
          <a:p>
            <a:r>
              <a:rPr lang="en-US" dirty="0"/>
              <a:t>Click to edit Master 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639976-7488-4967-A659-4DA87FA0AB07}" type="datetimeFigureOut">
              <a:rPr lang="en-US" smtClean="0"/>
              <a:t>7/30/2025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517077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639976-7488-4967-A659-4DA87FA0AB07}" type="datetimeFigureOut">
              <a:rPr lang="en-US" smtClean="0"/>
              <a:t>7/30/2025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9546983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639976-7488-4967-A659-4DA87FA0AB07}" type="datetimeFigureOut">
              <a:rPr lang="en-US" smtClean="0"/>
              <a:t>7/30/2025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2259678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639976-7488-4967-A659-4DA87FA0AB07}" type="datetimeFigureOut">
              <a:rPr lang="en-US" smtClean="0"/>
              <a:t>7/30/2025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17708144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639976-7488-4967-A659-4DA87FA0AB07}" type="datetimeFigureOut">
              <a:rPr lang="en-US" smtClean="0"/>
              <a:t>7/30/2025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8981365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639976-7488-4967-A659-4DA87FA0AB07}" type="datetimeFigureOut">
              <a:rPr lang="en-US" smtClean="0"/>
              <a:t>7/30/2025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41487901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639976-7488-4967-A659-4DA87FA0AB07}" type="datetimeFigureOut">
              <a:rPr lang="en-US" smtClean="0"/>
              <a:t>7/30/2025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5976902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D12C82F-F615-45AA-8B9A-E34A0A5FCA12}" type="datetimeFigureOut">
              <a:rPr lang="en-US" smtClean="0"/>
              <a:t>7/30/2025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40208075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12C82F-F615-45AA-8B9A-E34A0A5FCA12}" type="datetimeFigureOut">
              <a:rPr lang="en-US" smtClean="0"/>
              <a:t>7/30/2025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25644872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D12C82F-F615-45AA-8B9A-E34A0A5FCA12}" type="datetimeFigureOut">
              <a:rPr lang="en-US" smtClean="0"/>
              <a:t>7/30/2025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412028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12192000" cy="5715000"/>
          </a:xfrm>
          <a:prstGeom prst="rect">
            <a:avLst/>
          </a:prstGeom>
        </p:spPr>
        <p:txBody>
          <a:bodyPr/>
          <a:lstStyle>
            <a:lvl1pPr>
              <a:buSzPct val="88000"/>
              <a:defRPr sz="2400">
                <a:solidFill>
                  <a:schemeClr val="tx1"/>
                </a:solidFill>
                <a:latin typeface="Book Antiqua" panose="02040602050305030304" pitchFamily="18" charset="0"/>
              </a:defRPr>
            </a:lvl1pPr>
            <a:lvl2pPr>
              <a:defRPr sz="2400">
                <a:solidFill>
                  <a:schemeClr val="tx1"/>
                </a:solidFill>
                <a:latin typeface="Book Antiqua" panose="02040602050305030304" pitchFamily="18" charset="0"/>
              </a:defRPr>
            </a:lvl2pPr>
            <a:lvl3pPr>
              <a:defRPr sz="2200">
                <a:solidFill>
                  <a:schemeClr val="tx1"/>
                </a:solidFill>
                <a:latin typeface="Book Antiqua" panose="02040602050305030304" pitchFamily="18" charset="0"/>
              </a:defRPr>
            </a:lvl3pPr>
            <a:lvl4pPr>
              <a:defRPr sz="2000">
                <a:solidFill>
                  <a:schemeClr val="tx1"/>
                </a:solidFill>
                <a:latin typeface="Book Antiqua" panose="02040602050305030304" pitchFamily="18" charset="0"/>
              </a:defRPr>
            </a:lvl4pPr>
            <a:lvl5pPr>
              <a:buClrTx/>
              <a:defRPr sz="1800">
                <a:solidFill>
                  <a:schemeClr val="tx1"/>
                </a:solidFill>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0" y="0"/>
            <a:ext cx="121920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12C82F-F615-45AA-8B9A-E34A0A5FCA12}" type="datetimeFigureOut">
              <a:rPr lang="en-US" smtClean="0"/>
              <a:t>7/30/2025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22699618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D12C82F-F615-45AA-8B9A-E34A0A5FCA12}" type="datetimeFigureOut">
              <a:rPr lang="en-US" smtClean="0"/>
              <a:t>7/30/2025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874095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D12C82F-F615-45AA-8B9A-E34A0A5FCA12}" type="datetimeFigureOut">
              <a:rPr lang="en-US" smtClean="0"/>
              <a:t>7/30/2025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8213828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12C82F-F615-45AA-8B9A-E34A0A5FCA12}" type="datetimeFigureOut">
              <a:rPr lang="en-US" smtClean="0"/>
              <a:t>7/30/2025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507454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D12C82F-F615-45AA-8B9A-E34A0A5FCA12}" type="datetimeFigureOut">
              <a:rPr lang="en-US" smtClean="0"/>
              <a:t>7/30/2025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42169885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D12C82F-F615-45AA-8B9A-E34A0A5FCA12}" type="datetimeFigureOut">
              <a:rPr lang="en-US" smtClean="0"/>
              <a:t>7/30/2025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40553492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12C82F-F615-45AA-8B9A-E34A0A5FCA12}" type="datetimeFigureOut">
              <a:rPr lang="en-US" smtClean="0"/>
              <a:t>7/30/2025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125568595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12C82F-F615-45AA-8B9A-E34A0A5FCA12}" type="datetimeFigureOut">
              <a:rPr lang="en-US" smtClean="0"/>
              <a:t>7/30/2025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83352022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2876"/>
            <a:ext cx="118872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334434" y="0"/>
            <a:ext cx="11857567"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
        <p:nvSpPr>
          <p:cNvPr id="7" name="Rectangle 6"/>
          <p:cNvSpPr/>
          <p:nvPr userDrawn="1"/>
        </p:nvSpPr>
        <p:spPr bwMode="auto">
          <a:xfrm>
            <a:off x="0" y="1219200"/>
            <a:ext cx="12192000" cy="525780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06400" y="685800"/>
            <a:ext cx="11379200" cy="5486400"/>
          </a:xfrm>
          <a:prstGeom prst="rect">
            <a:avLst/>
          </a:prstGeom>
        </p:spPr>
        <p:txBody>
          <a:bodyPr/>
          <a:lstStyle>
            <a:lvl1pPr>
              <a:defRPr sz="2000">
                <a:latin typeface="Tahoma" pitchFamily="34" charset="0"/>
                <a:cs typeface="Tahoma" pitchFamily="34" charset="0"/>
              </a:defRPr>
            </a:lvl1pPr>
          </a:lstStyle>
          <a:p>
            <a:r>
              <a:rPr lang="en-US" dirty="0"/>
              <a:t>Click to edit Master title style</a:t>
            </a:r>
          </a:p>
        </p:txBody>
      </p:sp>
    </p:spTree>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639976-7488-4967-A659-4DA87FA0AB07}" type="datetimeFigureOut">
              <a:rPr lang="en-US" smtClean="0"/>
              <a:t>7/30/2025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3323534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639976-7488-4967-A659-4DA87FA0AB07}" type="datetimeFigureOut">
              <a:rPr lang="en-US" smtClean="0"/>
              <a:t>7/30/2025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343592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639976-7488-4967-A659-4DA87FA0AB07}" type="datetimeFigureOut">
              <a:rPr lang="en-US" smtClean="0"/>
              <a:t>7/30/2025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321498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639976-7488-4967-A659-4DA87FA0AB07}" type="datetimeFigureOut">
              <a:rPr lang="en-US" smtClean="0"/>
              <a:t>7/30/2025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58961287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_rels/slideMaster4.xml.rels><?xml version="1.0" encoding="UTF-8" standalone="yes"?>
<Relationships xmlns="http://schemas.openxmlformats.org/package/2006/relationships"><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32.xml"/><Relationship Id="rId1"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50"/>
          <p:cNvSpPr>
            <a:spLocks noGrp="1" noChangeArrowheads="1"/>
          </p:cNvSpPr>
          <p:nvPr>
            <p:ph type="title"/>
          </p:nvPr>
        </p:nvSpPr>
        <p:spPr bwMode="gray">
          <a:xfrm>
            <a:off x="0" y="0"/>
            <a:ext cx="12192000" cy="6873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cxnSp>
        <p:nvCxnSpPr>
          <p:cNvPr id="19" name="Straight Connector 18"/>
          <p:cNvCxnSpPr/>
          <p:nvPr userDrawn="1"/>
        </p:nvCxnSpPr>
        <p:spPr bwMode="auto">
          <a:xfrm>
            <a:off x="0" y="762000"/>
            <a:ext cx="12192000" cy="1588"/>
          </a:xfrm>
          <a:prstGeom prst="line">
            <a:avLst/>
          </a:prstGeom>
          <a:solidFill>
            <a:schemeClr val="accent1"/>
          </a:solidFill>
          <a:ln w="76200" cap="flat" cmpd="sng" algn="ctr">
            <a:solidFill>
              <a:srgbClr val="A50023"/>
            </a:solidFill>
            <a:prstDash val="solid"/>
            <a:round/>
            <a:headEnd type="none" w="med" len="med"/>
            <a:tailEnd type="none" w="med" len="med"/>
          </a:ln>
          <a:effectLst/>
        </p:spPr>
      </p:cxnSp>
      <p:cxnSp>
        <p:nvCxnSpPr>
          <p:cNvPr id="20" name="Straight Connector 19"/>
          <p:cNvCxnSpPr/>
          <p:nvPr userDrawn="1"/>
        </p:nvCxnSpPr>
        <p:spPr bwMode="auto">
          <a:xfrm>
            <a:off x="27460" y="6675227"/>
            <a:ext cx="12192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0" name="Straight Connector 9"/>
          <p:cNvCxnSpPr/>
          <p:nvPr userDrawn="1"/>
        </p:nvCxnSpPr>
        <p:spPr bwMode="auto">
          <a:xfrm flipV="1">
            <a:off x="-8237" y="6678406"/>
            <a:ext cx="12227697" cy="27601"/>
          </a:xfrm>
          <a:prstGeom prst="line">
            <a:avLst/>
          </a:prstGeom>
          <a:solidFill>
            <a:schemeClr val="accent1"/>
          </a:solidFill>
          <a:ln w="371475" cap="flat" cmpd="sng" algn="ctr">
            <a:solidFill>
              <a:srgbClr val="A50023"/>
            </a:solidFill>
            <a:prstDash val="solid"/>
            <a:round/>
            <a:headEnd type="none" w="med" len="med"/>
            <a:tailEnd type="none" w="med" len="med"/>
          </a:ln>
          <a:effectLst/>
        </p:spPr>
      </p:cxnSp>
      <p:sp>
        <p:nvSpPr>
          <p:cNvPr id="11" name="Text Box 57"/>
          <p:cNvSpPr txBox="1">
            <a:spLocks noChangeArrowheads="1"/>
          </p:cNvSpPr>
          <p:nvPr userDrawn="1"/>
        </p:nvSpPr>
        <p:spPr bwMode="auto">
          <a:xfrm>
            <a:off x="11318919" y="6598094"/>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chemeClr val="bg1"/>
                </a:solidFill>
                <a:latin typeface="Book Antiqua" panose="02040602050305030304" pitchFamily="18" charset="0"/>
              </a:rPr>
              <a:pPr algn="r">
                <a:defRPr/>
              </a:pPr>
              <a:t>‹#›</a:t>
            </a:fld>
            <a:endParaRPr lang="en-US" sz="1200" b="1" i="1" dirty="0">
              <a:solidFill>
                <a:schemeClr val="bg1"/>
              </a:solidFill>
              <a:latin typeface="Book Antiqua" panose="02040602050305030304" pitchFamily="18" charset="0"/>
            </a:endParaRPr>
          </a:p>
        </p:txBody>
      </p:sp>
      <p:pic>
        <p:nvPicPr>
          <p:cNvPr id="8" name="Picture 7">
            <a:extLst>
              <a:ext uri="{FF2B5EF4-FFF2-40B4-BE49-F238E27FC236}">
                <a16:creationId xmlns:a16="http://schemas.microsoft.com/office/drawing/2014/main" id="{499AC113-6F25-9D47-8F20-2C9E9E8AD645}"/>
              </a:ext>
            </a:extLst>
          </p:cNvPr>
          <p:cNvPicPr>
            <a:picLocks noChangeAspect="1"/>
          </p:cNvPicPr>
          <p:nvPr userDrawn="1"/>
        </p:nvPicPr>
        <p:blipFill>
          <a:blip r:embed="rId7"/>
          <a:stretch>
            <a:fillRect/>
          </a:stretch>
        </p:blipFill>
        <p:spPr>
          <a:xfrm>
            <a:off x="9414616" y="6502379"/>
            <a:ext cx="2540000" cy="337457"/>
          </a:xfrm>
          <a:prstGeom prst="rect">
            <a:avLst/>
          </a:prstGeom>
          <a:noFill/>
        </p:spPr>
      </p:pic>
      <p:sp>
        <p:nvSpPr>
          <p:cNvPr id="15" name="Text Box 57"/>
          <p:cNvSpPr txBox="1">
            <a:spLocks noChangeArrowheads="1"/>
          </p:cNvSpPr>
          <p:nvPr userDrawn="1"/>
        </p:nvSpPr>
        <p:spPr bwMode="auto">
          <a:xfrm>
            <a:off x="-22096" y="6550224"/>
            <a:ext cx="9422853" cy="307777"/>
          </a:xfrm>
          <a:prstGeom prst="rect">
            <a:avLst/>
          </a:prstGeom>
          <a:solidFill>
            <a:srgbClr val="AA0000"/>
          </a:solidFill>
          <a:ln w="9525">
            <a:noFill/>
            <a:miter lim="800000"/>
            <a:headEnd/>
            <a:tailEnd/>
          </a:ln>
          <a:effectLst/>
        </p:spPr>
        <p:txBody>
          <a:bodyPr wrap="square"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b="1" i="1" baseline="0" dirty="0">
                <a:ln>
                  <a:noFill/>
                </a:ln>
                <a:solidFill>
                  <a:schemeClr val="bg1"/>
                </a:solidFill>
                <a:latin typeface="Book Antiqua" panose="02040602050305030304" pitchFamily="18" charset="0"/>
                <a:sym typeface="Symbol" panose="05050102010706020507" pitchFamily="18" charset="2"/>
              </a:rPr>
              <a:t>Process Flow Analysis, Finance &amp; Operations Interfaces, </a:t>
            </a:r>
            <a:r>
              <a:rPr lang="en-US" sz="1400" b="1" i="1" dirty="0">
                <a:ln>
                  <a:noFill/>
                </a:ln>
                <a:solidFill>
                  <a:schemeClr val="bg1"/>
                </a:solidFill>
                <a:latin typeface="Book Antiqua" panose="02040602050305030304" pitchFamily="18" charset="0"/>
              </a:rPr>
              <a:t>A. Asef-Vaziri,</a:t>
            </a:r>
            <a:r>
              <a:rPr lang="en-US" sz="1400" b="1" i="1" baseline="0" dirty="0">
                <a:ln>
                  <a:noFill/>
                </a:ln>
                <a:solidFill>
                  <a:schemeClr val="bg1"/>
                </a:solidFill>
                <a:latin typeface="Book Antiqua" panose="02040602050305030304" pitchFamily="18" charset="0"/>
              </a:rPr>
              <a:t> Systems &amp; Operations Management.</a:t>
            </a:r>
            <a:endParaRPr lang="en-US" sz="1400" b="1" i="1" dirty="0">
              <a:ln>
                <a:noFill/>
              </a:ln>
              <a:solidFill>
                <a:schemeClr val="bg1"/>
              </a:solidFill>
              <a:latin typeface="Book Antiqua" panose="02040602050305030304" pitchFamily="18" charset="0"/>
            </a:endParaRPr>
          </a:p>
        </p:txBody>
      </p:sp>
    </p:spTree>
  </p:cSld>
  <p:clrMap bg1="lt1" tx1="dk1" bg2="lt2" tx2="dk2" accent1="accent1" accent2="accent2" accent3="accent3" accent4="accent4" accent5="accent5" accent6="accent6" hlink="hlink" folHlink="folHlink"/>
  <p:sldLayoutIdLst>
    <p:sldLayoutId id="2147483763" r:id="rId1"/>
    <p:sldLayoutId id="2147483752" r:id="rId2"/>
    <p:sldLayoutId id="2147483756" r:id="rId3"/>
    <p:sldLayoutId id="2147483761" r:id="rId4"/>
    <p:sldLayoutId id="2147483762" r:id="rId5"/>
  </p:sldLayoutIdLst>
  <p:transition/>
  <p:txStyles>
    <p:titleStyle>
      <a:lvl1pPr algn="l" rtl="0" eaLnBrk="1" fontAlgn="base" hangingPunct="1">
        <a:spcBef>
          <a:spcPct val="0"/>
        </a:spcBef>
        <a:spcAft>
          <a:spcPct val="0"/>
        </a:spcAft>
        <a:defRPr sz="3600">
          <a:solidFill>
            <a:srgbClr val="A8000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639976-7488-4967-A659-4DA87FA0AB07}" type="datetimeFigureOut">
              <a:rPr lang="en-US" smtClean="0"/>
              <a:t>7/30/2025</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81EBAF-3216-4F7E-8823-7907CE9086A5}" type="slidenum">
              <a:rPr lang="en-US" smtClean="0"/>
              <a:t>‹#›</a:t>
            </a:fld>
            <a:endParaRPr lang="en-US" dirty="0"/>
          </a:p>
        </p:txBody>
      </p:sp>
    </p:spTree>
    <p:extLst>
      <p:ext uri="{BB962C8B-B14F-4D97-AF65-F5344CB8AC3E}">
        <p14:creationId xmlns:p14="http://schemas.microsoft.com/office/powerpoint/2010/main" val="2486697845"/>
      </p:ext>
    </p:extLst>
  </p:cSld>
  <p:clrMap bg1="lt1" tx1="dk1" bg2="lt2" tx2="dk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 id="2147483807" r:id="rId6"/>
    <p:sldLayoutId id="2147483808" r:id="rId7"/>
    <p:sldLayoutId id="2147483809" r:id="rId8"/>
    <p:sldLayoutId id="2147483810" r:id="rId9"/>
    <p:sldLayoutId id="2147483811" r:id="rId10"/>
    <p:sldLayoutId id="214748381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12C82F-F615-45AA-8B9A-E34A0A5FCA12}" type="datetimeFigureOut">
              <a:rPr lang="en-US" smtClean="0"/>
              <a:t>7/30/2025</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73009A-CCF2-487A-95ED-24161486F27F}" type="slidenum">
              <a:rPr lang="en-US" smtClean="0"/>
              <a:t>‹#›</a:t>
            </a:fld>
            <a:endParaRPr lang="en-US" dirty="0"/>
          </a:p>
        </p:txBody>
      </p:sp>
    </p:spTree>
    <p:extLst>
      <p:ext uri="{BB962C8B-B14F-4D97-AF65-F5344CB8AC3E}">
        <p14:creationId xmlns:p14="http://schemas.microsoft.com/office/powerpoint/2010/main" val="397140043"/>
      </p:ext>
    </p:extLst>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kern="1200" dirty="0">
                <a:solidFill>
                  <a:srgbClr val="00B050"/>
                </a:solidFill>
                <a:latin typeface="Verdana" pitchFamily="34" charset="0"/>
                <a:ea typeface="ＭＳ Ｐゴシック" charset="-128"/>
                <a:cs typeface="+mn-cs"/>
              </a:rPr>
              <a:t>Theory of Constraints:  1- Throughput World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1412876"/>
            <a:ext cx="109728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2060"/>
                </a:solidFill>
              </a:rPr>
              <a:pPr algn="r">
                <a:defRPr/>
              </a:pPr>
              <a:t>‹#›</a:t>
            </a:fld>
            <a:endParaRPr lang="en-US" sz="1200" b="1" i="1" dirty="0">
              <a:solidFill>
                <a:srgbClr val="00206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a:solidFill>
                  <a:srgbClr val="002060"/>
                </a:solidFill>
              </a:rPr>
              <a:t>Ardavan Asef-Vaziri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rtl="0" eaLnBrk="0" fontAlgn="base" hangingPunct="0">
              <a:spcBef>
                <a:spcPct val="0"/>
              </a:spcBef>
              <a:spcAft>
                <a:spcPct val="0"/>
              </a:spcAft>
              <a:defRPr/>
            </a:pPr>
            <a:r>
              <a:rPr lang="en-US" sz="1200" b="1" i="1" kern="1200" dirty="0">
                <a:solidFill>
                  <a:srgbClr val="002060"/>
                </a:solidFill>
                <a:latin typeface="Verdana" pitchFamily="34" charset="0"/>
                <a:ea typeface="ＭＳ Ｐゴシック" charset="-128"/>
                <a:cs typeface="+mn-cs"/>
              </a:rPr>
              <a:t>Theory of Constraints:  1- Throughput World </a:t>
            </a:r>
          </a:p>
        </p:txBody>
      </p:sp>
      <p:sp>
        <p:nvSpPr>
          <p:cNvPr id="14" name="Rectangle 50"/>
          <p:cNvSpPr>
            <a:spLocks noGrp="1" noChangeArrowheads="1"/>
          </p:cNvSpPr>
          <p:nvPr>
            <p:ph type="title"/>
          </p:nvPr>
        </p:nvSpPr>
        <p:spPr bwMode="gray">
          <a:xfrm>
            <a:off x="334434" y="0"/>
            <a:ext cx="11552767"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Practice: </a:t>
            </a:r>
            <a:br>
              <a:rPr lang="en-US" dirty="0"/>
            </a:br>
            <a:endParaRPr lang="en-US" dirty="0"/>
          </a:p>
        </p:txBody>
      </p:sp>
      <p:cxnSp>
        <p:nvCxnSpPr>
          <p:cNvPr id="19" name="Straight Connector 18"/>
          <p:cNvCxnSpPr/>
          <p:nvPr userDrawn="1"/>
        </p:nvCxnSpPr>
        <p:spPr bwMode="auto">
          <a:xfrm>
            <a:off x="0" y="1141412"/>
            <a:ext cx="12192000" cy="1588"/>
          </a:xfrm>
          <a:prstGeom prst="line">
            <a:avLst/>
          </a:prstGeom>
          <a:solidFill>
            <a:schemeClr val="accent1"/>
          </a:solidFill>
          <a:ln w="127000" cap="flat" cmpd="sng" algn="ctr">
            <a:solidFill>
              <a:srgbClr val="00206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2060"/>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6" r:id="rId1"/>
    <p:sldLayoutId id="2147483768" r:id="rId2"/>
    <p:sldLayoutId id="2147483769" r:id="rId3"/>
  </p:sldLayoutIdLst>
  <p:transition/>
  <p:txStyles>
    <p:titleStyle>
      <a:lvl1pPr algn="l" rtl="0" eaLnBrk="1" fontAlgn="base" hangingPunct="1">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225"/>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6/4/2009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dirty="0">
                <a:solidFill>
                  <a:srgbClr val="00B050"/>
                </a:solidFill>
              </a:rPr>
              <a:t>Lean Thinking:  1- Introduction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sldLayoutIdLst>
    <p:sldLayoutId id="2147483787" r:id="rId1"/>
    <p:sldLayoutId id="2147483786" r:id="rId2"/>
  </p:sldLayoutIdLst>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ideo" Target="https://www.youtube.com/embed/xYBWYiwrrLs?feature=oembed"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package" Target="../embeddings/Microsoft_Excel_Worksheet.xls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2308324"/>
          </a:xfrm>
          <a:prstGeom prst="rect">
            <a:avLst/>
          </a:prstGeom>
        </p:spPr>
        <p:txBody>
          <a:bodyPr wrap="square">
            <a:spAutoFit/>
          </a:bodyPr>
          <a:lstStyle/>
          <a:p>
            <a:pPr algn="ctr" eaLnBrk="1" hangingPunct="1"/>
            <a:r>
              <a:rPr lang="en-US" sz="4800" dirty="0">
                <a:solidFill>
                  <a:schemeClr val="bg1"/>
                </a:solidFill>
                <a:latin typeface="Impact" panose="020B0806030902050204" pitchFamily="34" charset="0"/>
              </a:rPr>
              <a:t>Interfaces between SOM306 and FIN303. </a:t>
            </a:r>
          </a:p>
          <a:p>
            <a:pPr algn="ctr" eaLnBrk="1" hangingPunct="1"/>
            <a:r>
              <a:rPr lang="en-US" sz="4800" dirty="0">
                <a:solidFill>
                  <a:schemeClr val="bg1"/>
                </a:solidFill>
                <a:latin typeface="Impact" panose="020B0806030902050204" pitchFamily="34" charset="0"/>
              </a:rPr>
              <a:t>One other Example</a:t>
            </a:r>
          </a:p>
          <a:p>
            <a:pPr algn="ctr" eaLnBrk="1" hangingPunct="1"/>
            <a:r>
              <a:rPr lang="en-US" sz="4800" dirty="0">
                <a:solidFill>
                  <a:schemeClr val="bg1"/>
                </a:solidFill>
                <a:latin typeface="Impact" panose="020B0806030902050204" pitchFamily="34" charset="0"/>
              </a:rPr>
              <a:t>R and I in terms of $ not counts</a:t>
            </a:r>
          </a:p>
        </p:txBody>
      </p:sp>
    </p:spTree>
    <p:extLst>
      <p:ext uri="{BB962C8B-B14F-4D97-AF65-F5344CB8AC3E}">
        <p14:creationId xmlns:p14="http://schemas.microsoft.com/office/powerpoint/2010/main" val="21674680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F814D6-88CA-4B5E-B7DA-EA0B26F8825D}"/>
              </a:ext>
            </a:extLst>
          </p:cNvPr>
          <p:cNvSpPr>
            <a:spLocks noGrp="1"/>
          </p:cNvSpPr>
          <p:nvPr>
            <p:ph type="title"/>
          </p:nvPr>
        </p:nvSpPr>
        <p:spPr/>
        <p:txBody>
          <a:bodyPr/>
          <a:lstStyle/>
          <a:p>
            <a:r>
              <a:rPr lang="en-US" dirty="0"/>
              <a:t>Recorded Lecture</a:t>
            </a:r>
          </a:p>
        </p:txBody>
      </p:sp>
      <p:sp>
        <p:nvSpPr>
          <p:cNvPr id="5" name="Rectangle 4">
            <a:extLst>
              <a:ext uri="{FF2B5EF4-FFF2-40B4-BE49-F238E27FC236}">
                <a16:creationId xmlns:a16="http://schemas.microsoft.com/office/drawing/2014/main" id="{1E948873-3355-462B-B41A-0CDF5216E0D4}"/>
              </a:ext>
            </a:extLst>
          </p:cNvPr>
          <p:cNvSpPr/>
          <p:nvPr/>
        </p:nvSpPr>
        <p:spPr bwMode="auto">
          <a:xfrm>
            <a:off x="0" y="0"/>
            <a:ext cx="12192000" cy="68580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pic>
        <p:nvPicPr>
          <p:cNvPr id="4" name="Online Media 3" title="5b PFA LL FIN 2025">
            <a:hlinkClick r:id="" action="ppaction://media"/>
            <a:extLst>
              <a:ext uri="{FF2B5EF4-FFF2-40B4-BE49-F238E27FC236}">
                <a16:creationId xmlns:a16="http://schemas.microsoft.com/office/drawing/2014/main" id="{500CDE58-D6C1-4C7B-8D55-0D710452A9A6}"/>
              </a:ext>
            </a:extLst>
          </p:cNvPr>
          <p:cNvPicPr>
            <a:picLocks noRot="1" noChangeAspect="1"/>
          </p:cNvPicPr>
          <p:nvPr>
            <a:videoFile r:link="rId1"/>
          </p:nvPr>
        </p:nvPicPr>
        <p:blipFill>
          <a:blip r:embed="rId3"/>
          <a:stretch>
            <a:fillRect/>
          </a:stretch>
        </p:blipFill>
        <p:spPr>
          <a:xfrm>
            <a:off x="0" y="0"/>
            <a:ext cx="12192000" cy="6888480"/>
          </a:xfrm>
          <a:prstGeom prst="rect">
            <a:avLst/>
          </a:prstGeom>
        </p:spPr>
      </p:pic>
    </p:spTree>
    <p:extLst>
      <p:ext uri="{BB962C8B-B14F-4D97-AF65-F5344CB8AC3E}">
        <p14:creationId xmlns:p14="http://schemas.microsoft.com/office/powerpoint/2010/main" val="298942110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1772" y="0"/>
            <a:ext cx="12213771" cy="762000"/>
          </a:xfrm>
        </p:spPr>
        <p:txBody>
          <a:bodyPr/>
          <a:lstStyle/>
          <a:p>
            <a:pPr eaLnBrk="1" hangingPunct="1"/>
            <a:r>
              <a:rPr lang="en-US" sz="3200" dirty="0"/>
              <a:t>Little’s Law – Finance &amp; Operations</a:t>
            </a:r>
          </a:p>
        </p:txBody>
      </p:sp>
      <p:sp>
        <p:nvSpPr>
          <p:cNvPr id="5" name="Text Box 3"/>
          <p:cNvSpPr txBox="1">
            <a:spLocks noChangeArrowheads="1"/>
          </p:cNvSpPr>
          <p:nvPr/>
        </p:nvSpPr>
        <p:spPr bwMode="auto">
          <a:xfrm>
            <a:off x="0" y="762000"/>
            <a:ext cx="11941629" cy="5740033"/>
          </a:xfrm>
          <a:prstGeom prst="rect">
            <a:avLst/>
          </a:prstGeom>
          <a:noFill/>
          <a:ln w="9525">
            <a:noFill/>
            <a:miter lim="800000"/>
            <a:headEnd/>
            <a:tailEnd/>
          </a:ln>
        </p:spPr>
        <p:txBody>
          <a:bodyPr wrap="square">
            <a:spAutoFit/>
          </a:bodyPr>
          <a:lstStyle/>
          <a:p>
            <a:pPr>
              <a:spcAft>
                <a:spcPts val="600"/>
              </a:spcAft>
            </a:pPr>
            <a:r>
              <a:rPr lang="en-US" sz="2400" dirty="0">
                <a:latin typeface="Book Antiqua" panose="02040602050305030304" pitchFamily="18" charset="0"/>
              </a:rPr>
              <a:t>We have discussed </a:t>
            </a:r>
            <a:r>
              <a:rPr lang="en-US" sz="2400" b="1" dirty="0">
                <a:solidFill>
                  <a:srgbClr val="AA0000"/>
                </a:solidFill>
                <a:latin typeface="Book Antiqua" panose="02040602050305030304" pitchFamily="18" charset="0"/>
              </a:rPr>
              <a:t>R</a:t>
            </a:r>
            <a:r>
              <a:rPr lang="en-US" sz="2400" dirty="0">
                <a:latin typeface="Book Antiqua" panose="02040602050305030304" pitchFamily="18" charset="0"/>
              </a:rPr>
              <a:t> and </a:t>
            </a:r>
            <a:r>
              <a:rPr lang="en-US" sz="2400" b="1" dirty="0">
                <a:solidFill>
                  <a:srgbClr val="AA0000"/>
                </a:solidFill>
                <a:latin typeface="Book Antiqua" panose="02040602050305030304" pitchFamily="18" charset="0"/>
              </a:rPr>
              <a:t>I </a:t>
            </a:r>
            <a:r>
              <a:rPr lang="en-US" sz="2400" dirty="0">
                <a:latin typeface="Book Antiqua" panose="02040602050305030304" pitchFamily="18" charset="0"/>
              </a:rPr>
              <a:t>in terms of numbers and counts. We now discuss them in terms of dollar values.</a:t>
            </a:r>
          </a:p>
          <a:p>
            <a:pPr>
              <a:spcAft>
                <a:spcPts val="600"/>
              </a:spcAft>
            </a:pPr>
            <a:r>
              <a:rPr lang="en-US" sz="2400" dirty="0">
                <a:latin typeface="Book Antiqua" panose="02040602050305030304" pitchFamily="18" charset="0"/>
              </a:rPr>
              <a:t>We assume Units Sold = Units Produced </a:t>
            </a:r>
          </a:p>
          <a:p>
            <a:pPr>
              <a:spcAft>
                <a:spcPts val="600"/>
              </a:spcAft>
            </a:pPr>
            <a:r>
              <a:rPr lang="en-US" sz="2400" dirty="0">
                <a:latin typeface="Book Antiqua" panose="02040602050305030304" pitchFamily="18" charset="0"/>
              </a:rPr>
              <a:t>Rev = $Sales</a:t>
            </a:r>
          </a:p>
          <a:p>
            <a:pPr>
              <a:spcAft>
                <a:spcPts val="600"/>
              </a:spcAft>
            </a:pPr>
            <a:r>
              <a:rPr lang="en-US" sz="2400" dirty="0">
                <a:latin typeface="Book Antiqua" panose="02040602050305030304" pitchFamily="18" charset="0"/>
              </a:rPr>
              <a:t>Gross Margin = (Rev-CGS)/Rev =1-CGS/Rev</a:t>
            </a:r>
          </a:p>
          <a:p>
            <a:pPr>
              <a:spcAft>
                <a:spcPts val="600"/>
              </a:spcAft>
            </a:pPr>
            <a:r>
              <a:rPr lang="en-US" sz="2400" dirty="0">
                <a:latin typeface="Book Antiqua" panose="02040602050305030304" pitchFamily="18" charset="0"/>
              </a:rPr>
              <a:t>Throughput is computed in terms of $$ Cost of Goods Sold, not in terms of $$ Sales.</a:t>
            </a:r>
          </a:p>
          <a:p>
            <a:pPr>
              <a:spcAft>
                <a:spcPts val="600"/>
              </a:spcAft>
            </a:pPr>
            <a:r>
              <a:rPr lang="en-US" sz="2400" dirty="0">
                <a:latin typeface="Book Antiqua" panose="02040602050305030304" pitchFamily="18" charset="0"/>
              </a:rPr>
              <a:t>R = Cost of Goods Sold (CGS)</a:t>
            </a:r>
          </a:p>
          <a:p>
            <a:pPr>
              <a:spcAft>
                <a:spcPts val="600"/>
              </a:spcAft>
            </a:pPr>
            <a:r>
              <a:rPr lang="en-US" sz="2400" dirty="0">
                <a:latin typeface="Book Antiqua" panose="02040602050305030304" pitchFamily="18" charset="0"/>
              </a:rPr>
              <a:t>I = Cost of Average Inventory</a:t>
            </a:r>
          </a:p>
          <a:p>
            <a:pPr>
              <a:spcAft>
                <a:spcPts val="600"/>
              </a:spcAft>
            </a:pPr>
            <a:r>
              <a:rPr lang="en-US" sz="2400" dirty="0">
                <a:latin typeface="Book Antiqua" panose="02040602050305030304" pitchFamily="18" charset="0"/>
              </a:rPr>
              <a:t>Inventory Turn = Throughput divided by average inventory.</a:t>
            </a:r>
          </a:p>
          <a:p>
            <a:pPr>
              <a:spcAft>
                <a:spcPts val="600"/>
              </a:spcAft>
            </a:pPr>
            <a:r>
              <a:rPr lang="en-US" sz="2400" dirty="0">
                <a:latin typeface="Book Antiqua" panose="02040602050305030304" pitchFamily="18" charset="0"/>
              </a:rPr>
              <a:t>Flow time may also be referred to as the number of days of supply. </a:t>
            </a:r>
          </a:p>
          <a:p>
            <a:pPr>
              <a:spcAft>
                <a:spcPts val="600"/>
              </a:spcAft>
            </a:pPr>
            <a:r>
              <a:rPr lang="en-US" sz="2400" dirty="0">
                <a:latin typeface="Book Antiqua" panose="02040602050305030304" pitchFamily="18" charset="0"/>
              </a:rPr>
              <a:t>Inventory Turn = R/I</a:t>
            </a:r>
          </a:p>
          <a:p>
            <a:pPr>
              <a:spcAft>
                <a:spcPts val="600"/>
              </a:spcAft>
            </a:pPr>
            <a:r>
              <a:rPr lang="en-US" sz="2400" dirty="0">
                <a:latin typeface="Book Antiqua" panose="02040602050305030304" pitchFamily="18" charset="0"/>
              </a:rPr>
              <a:t>Since R in $ is measured as CGS</a:t>
            </a:r>
          </a:p>
          <a:p>
            <a:pPr>
              <a:spcAft>
                <a:spcPts val="600"/>
              </a:spcAft>
            </a:pPr>
            <a:r>
              <a:rPr lang="en-US" sz="2400" dirty="0">
                <a:latin typeface="Book Antiqua" panose="02040602050305030304" pitchFamily="18" charset="0"/>
              </a:rPr>
              <a:t>Inventory Turn = CGS/I</a:t>
            </a:r>
          </a:p>
        </p:txBody>
      </p:sp>
    </p:spTree>
    <p:extLst>
      <p:ext uri="{BB962C8B-B14F-4D97-AF65-F5344CB8AC3E}">
        <p14:creationId xmlns:p14="http://schemas.microsoft.com/office/powerpoint/2010/main" val="288997771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dissolv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dissolv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dissolv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dissolv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dissolv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dissolv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dissolve">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dissolve">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dissolve">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dissolve">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dissolve">
                                      <p:cBhvr>
                                        <p:cTn id="62"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2656" y="-76200"/>
            <a:ext cx="12159343" cy="802243"/>
          </a:xfrm>
        </p:spPr>
        <p:txBody>
          <a:bodyPr/>
          <a:lstStyle/>
          <a:p>
            <a:pPr eaLnBrk="1" hangingPunct="1"/>
            <a:r>
              <a:rPr lang="en-US" dirty="0"/>
              <a:t>Revenue (Rev), Gross Margin (GM), and Cost of Goods Sold (CGS)</a:t>
            </a:r>
          </a:p>
        </p:txBody>
      </p:sp>
      <p:sp>
        <p:nvSpPr>
          <p:cNvPr id="5" name="Text Box 3"/>
          <p:cNvSpPr txBox="1">
            <a:spLocks noChangeArrowheads="1"/>
          </p:cNvSpPr>
          <p:nvPr/>
        </p:nvSpPr>
        <p:spPr bwMode="auto">
          <a:xfrm>
            <a:off x="0" y="762000"/>
            <a:ext cx="12192000" cy="5663089"/>
          </a:xfrm>
          <a:prstGeom prst="rect">
            <a:avLst/>
          </a:prstGeom>
          <a:noFill/>
          <a:ln w="9525">
            <a:noFill/>
            <a:miter lim="800000"/>
            <a:headEnd/>
            <a:tailEnd/>
          </a:ln>
        </p:spPr>
        <p:txBody>
          <a:bodyPr wrap="square">
            <a:spAutoFit/>
          </a:bodyPr>
          <a:lstStyle/>
          <a:p>
            <a:pPr>
              <a:spcAft>
                <a:spcPts val="600"/>
              </a:spcAft>
            </a:pPr>
            <a:r>
              <a:rPr lang="en-US" sz="2400" dirty="0">
                <a:latin typeface="Book Antiqua" pitchFamily="18" charset="0"/>
              </a:rPr>
              <a:t>A company's annual sales are $1,250,000 with a Gross Margin of 20%. The price of one unit of product is $125. The average inventory is $200,000, and the inventory carrying cost is 30% of the inventory cost. A year is 50 weeks.</a:t>
            </a:r>
          </a:p>
          <a:p>
            <a:pPr>
              <a:spcAft>
                <a:spcPts val="600"/>
              </a:spcAft>
            </a:pPr>
            <a:r>
              <a:rPr lang="en-US" sz="2400" b="1" dirty="0">
                <a:solidFill>
                  <a:srgbClr val="AA0000"/>
                </a:solidFill>
                <a:latin typeface="Book Antiqua" panose="02040602050305030304" pitchFamily="18" charset="0"/>
              </a:rPr>
              <a:t>Rev = $1,250,000</a:t>
            </a:r>
          </a:p>
          <a:p>
            <a:pPr>
              <a:spcAft>
                <a:spcPts val="600"/>
              </a:spcAft>
            </a:pPr>
            <a:r>
              <a:rPr lang="en-US" sz="2400" b="1" dirty="0">
                <a:solidFill>
                  <a:srgbClr val="AA0000"/>
                </a:solidFill>
                <a:latin typeface="Book Antiqua" panose="02040602050305030304" pitchFamily="18" charset="0"/>
              </a:rPr>
              <a:t>GM = 0.2</a:t>
            </a:r>
          </a:p>
          <a:p>
            <a:pPr>
              <a:spcAft>
                <a:spcPts val="600"/>
              </a:spcAft>
            </a:pPr>
            <a:r>
              <a:rPr lang="en-US" sz="2400" b="1" dirty="0">
                <a:solidFill>
                  <a:srgbClr val="AA0000"/>
                </a:solidFill>
                <a:latin typeface="Book Antiqua" panose="02040602050305030304" pitchFamily="18" charset="0"/>
              </a:rPr>
              <a:t>P = 125</a:t>
            </a:r>
          </a:p>
          <a:p>
            <a:pPr>
              <a:spcAft>
                <a:spcPts val="600"/>
              </a:spcAft>
            </a:pPr>
            <a:r>
              <a:rPr lang="en-US" sz="2400" b="1" dirty="0">
                <a:solidFill>
                  <a:srgbClr val="AA0000"/>
                </a:solidFill>
                <a:latin typeface="Book Antiqua" panose="02040602050305030304" pitchFamily="18" charset="0"/>
              </a:rPr>
              <a:t>I = 200,000</a:t>
            </a:r>
          </a:p>
          <a:p>
            <a:pPr>
              <a:spcAft>
                <a:spcPts val="600"/>
              </a:spcAft>
            </a:pPr>
            <a:r>
              <a:rPr lang="en-US" sz="2400" b="1" dirty="0">
                <a:solidFill>
                  <a:srgbClr val="AA0000"/>
                </a:solidFill>
                <a:latin typeface="Book Antiqua" panose="02040602050305030304" pitchFamily="18" charset="0"/>
              </a:rPr>
              <a:t>h = 0.3</a:t>
            </a:r>
          </a:p>
          <a:p>
            <a:pPr>
              <a:spcAft>
                <a:spcPts val="600"/>
              </a:spcAft>
            </a:pPr>
            <a:r>
              <a:rPr lang="en-US" sz="2400" b="1" dirty="0">
                <a:latin typeface="Book Antiqua" panose="02040602050305030304" pitchFamily="18" charset="0"/>
              </a:rPr>
              <a:t>1. How many products do we produce?</a:t>
            </a:r>
            <a:endParaRPr lang="en-US" sz="2400" dirty="0">
              <a:latin typeface="Book Antiqua" panose="02040602050305030304" pitchFamily="18" charset="0"/>
            </a:endParaRPr>
          </a:p>
          <a:p>
            <a:pPr>
              <a:spcAft>
                <a:spcPts val="600"/>
              </a:spcAft>
            </a:pPr>
            <a:r>
              <a:rPr lang="en-US" sz="2400" dirty="0">
                <a:latin typeface="Book Antiqua" panose="02040602050305030304" pitchFamily="18" charset="0"/>
              </a:rPr>
              <a:t>Q = S/P = 1250000/125 = 10000</a:t>
            </a:r>
          </a:p>
          <a:p>
            <a:pPr>
              <a:spcAft>
                <a:spcPts val="600"/>
              </a:spcAft>
            </a:pPr>
            <a:r>
              <a:rPr lang="en-US" sz="2400" b="1" dirty="0">
                <a:latin typeface="Book Antiqua" panose="02040602050305030304" pitchFamily="18" charset="0"/>
              </a:rPr>
              <a:t>2. Compute the cost of goods sold.</a:t>
            </a:r>
          </a:p>
          <a:p>
            <a:pPr>
              <a:spcAft>
                <a:spcPts val="600"/>
              </a:spcAft>
            </a:pPr>
            <a:r>
              <a:rPr lang="en-US" sz="2400" dirty="0">
                <a:latin typeface="Book Antiqua" pitchFamily="18" charset="0"/>
              </a:rPr>
              <a:t>GM = 1-CGS/Rev </a:t>
            </a:r>
            <a:r>
              <a:rPr lang="en-US" sz="2400" dirty="0">
                <a:latin typeface="Book Antiqua" pitchFamily="18" charset="0"/>
                <a:sym typeface="Wingdings" panose="05000000000000000000" pitchFamily="2" charset="2"/>
              </a:rPr>
              <a:t> CGS/Rev = 1-GM  CGS = Rev(1-GM) </a:t>
            </a:r>
            <a:endParaRPr lang="en-US" sz="2400" dirty="0">
              <a:latin typeface="Book Antiqua" pitchFamily="18" charset="0"/>
            </a:endParaRPr>
          </a:p>
          <a:p>
            <a:pPr>
              <a:spcAft>
                <a:spcPts val="600"/>
              </a:spcAft>
            </a:pPr>
            <a:r>
              <a:rPr lang="en-US" sz="2400" dirty="0">
                <a:latin typeface="Book Antiqua" pitchFamily="18" charset="0"/>
              </a:rPr>
              <a:t>CGS = Rev(1-GM) = 1250000(1-0.25) = 1000,000</a:t>
            </a:r>
          </a:p>
        </p:txBody>
      </p:sp>
    </p:spTree>
    <p:extLst>
      <p:ext uri="{BB962C8B-B14F-4D97-AF65-F5344CB8AC3E}">
        <p14:creationId xmlns:p14="http://schemas.microsoft.com/office/powerpoint/2010/main" val="36726401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dissolv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dissolv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dissolv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dissolv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dissolv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dissolv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dissolve">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dissolve">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dissolve">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dissolve">
                                      <p:cBhvr>
                                        <p:cTn id="57"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1772" y="14742"/>
            <a:ext cx="12213771" cy="747258"/>
          </a:xfrm>
        </p:spPr>
        <p:txBody>
          <a:bodyPr/>
          <a:lstStyle/>
          <a:p>
            <a:pPr eaLnBrk="1" hangingPunct="1"/>
            <a:r>
              <a:rPr lang="en-US" dirty="0"/>
              <a:t>Flow Time, Inventory Turns, Carrying Cost Per Unit of Product</a:t>
            </a:r>
          </a:p>
        </p:txBody>
      </p:sp>
      <p:sp>
        <p:nvSpPr>
          <p:cNvPr id="5" name="Text Box 3"/>
          <p:cNvSpPr txBox="1">
            <a:spLocks noChangeArrowheads="1"/>
          </p:cNvSpPr>
          <p:nvPr/>
        </p:nvSpPr>
        <p:spPr bwMode="auto">
          <a:xfrm>
            <a:off x="19050" y="762000"/>
            <a:ext cx="12115800" cy="5893921"/>
          </a:xfrm>
          <a:prstGeom prst="rect">
            <a:avLst/>
          </a:prstGeom>
          <a:noFill/>
          <a:ln w="9525">
            <a:noFill/>
            <a:miter lim="800000"/>
            <a:headEnd/>
            <a:tailEnd/>
          </a:ln>
        </p:spPr>
        <p:txBody>
          <a:bodyPr wrap="square">
            <a:spAutoFit/>
          </a:bodyPr>
          <a:lstStyle/>
          <a:p>
            <a:pPr>
              <a:spcAft>
                <a:spcPts val="600"/>
              </a:spcAft>
            </a:pPr>
            <a:r>
              <a:rPr lang="en-US" sz="2400" b="1" dirty="0">
                <a:latin typeface="Book Antiqua" panose="02040602050305030304" pitchFamily="18" charset="0"/>
              </a:rPr>
              <a:t>3. How long does a $ stays in inventory?</a:t>
            </a:r>
            <a:endParaRPr lang="en-US" sz="2400" dirty="0">
              <a:latin typeface="Book Antiqua" panose="02040602050305030304" pitchFamily="18" charset="0"/>
            </a:endParaRPr>
          </a:p>
          <a:p>
            <a:pPr>
              <a:spcAft>
                <a:spcPts val="600"/>
              </a:spcAft>
            </a:pPr>
            <a:r>
              <a:rPr lang="en-US" sz="2400" dirty="0">
                <a:latin typeface="Book Antiqua" panose="02040602050305030304" pitchFamily="18" charset="0"/>
              </a:rPr>
              <a:t>RT = I</a:t>
            </a:r>
          </a:p>
          <a:p>
            <a:pPr>
              <a:spcAft>
                <a:spcPts val="600"/>
              </a:spcAft>
            </a:pPr>
            <a:r>
              <a:rPr lang="en-US" sz="2400" dirty="0">
                <a:latin typeface="Book Antiqua" panose="02040602050305030304" pitchFamily="18" charset="0"/>
              </a:rPr>
              <a:t>R = CGS</a:t>
            </a:r>
          </a:p>
          <a:p>
            <a:pPr>
              <a:spcAft>
                <a:spcPts val="600"/>
              </a:spcAft>
            </a:pPr>
            <a:r>
              <a:rPr lang="en-US" sz="2400" dirty="0">
                <a:latin typeface="Book Antiqua" panose="02040602050305030304" pitchFamily="18" charset="0"/>
              </a:rPr>
              <a:t>CGS*T=I</a:t>
            </a:r>
          </a:p>
          <a:p>
            <a:pPr>
              <a:spcAft>
                <a:spcPts val="600"/>
              </a:spcAft>
            </a:pPr>
            <a:r>
              <a:rPr lang="en-US" sz="2400" dirty="0">
                <a:latin typeface="Book Antiqua" panose="02040602050305030304" pitchFamily="18" charset="0"/>
              </a:rPr>
              <a:t>1000000T=200000</a:t>
            </a:r>
          </a:p>
          <a:p>
            <a:pPr>
              <a:spcAft>
                <a:spcPts val="600"/>
              </a:spcAft>
            </a:pPr>
            <a:r>
              <a:rPr lang="en-US" sz="2400" dirty="0">
                <a:latin typeface="Book Antiqua" panose="02040602050305030304" pitchFamily="18" charset="0"/>
              </a:rPr>
              <a:t>T = 0.2 year or 10 weeks.</a:t>
            </a:r>
          </a:p>
          <a:p>
            <a:pPr>
              <a:spcAft>
                <a:spcPts val="600"/>
              </a:spcAft>
            </a:pPr>
            <a:r>
              <a:rPr lang="en-US" sz="2400" b="1" dirty="0">
                <a:latin typeface="Book Antiqua" panose="02040602050305030304" pitchFamily="18" charset="0"/>
              </a:rPr>
              <a:t>4. Compute Inventory Turns.</a:t>
            </a:r>
            <a:endParaRPr lang="en-US" sz="2400" dirty="0">
              <a:latin typeface="Book Antiqua" panose="02040602050305030304" pitchFamily="18" charset="0"/>
            </a:endParaRPr>
          </a:p>
          <a:p>
            <a:pPr>
              <a:spcAft>
                <a:spcPts val="600"/>
              </a:spcAft>
            </a:pPr>
            <a:r>
              <a:rPr lang="en-US" sz="2400" dirty="0">
                <a:latin typeface="Book Antiqua" panose="02040602050305030304" pitchFamily="18" charset="0"/>
              </a:rPr>
              <a:t>InvTurns = R/I = CGS/I = 1000,000/200,000 = 5</a:t>
            </a:r>
          </a:p>
          <a:p>
            <a:pPr>
              <a:spcAft>
                <a:spcPts val="600"/>
              </a:spcAft>
            </a:pPr>
            <a:r>
              <a:rPr lang="en-US" sz="2400" b="1" dirty="0">
                <a:latin typeface="Book Antiqua" panose="02040602050305030304" pitchFamily="18" charset="0"/>
              </a:rPr>
              <a:t>5. Compute annual Inventory Carrying Costs.</a:t>
            </a:r>
            <a:endParaRPr lang="en-US" sz="2400" dirty="0">
              <a:latin typeface="Book Antiqua" panose="02040602050305030304" pitchFamily="18" charset="0"/>
            </a:endParaRPr>
          </a:p>
          <a:p>
            <a:pPr>
              <a:spcAft>
                <a:spcPts val="600"/>
              </a:spcAft>
            </a:pPr>
            <a:r>
              <a:rPr lang="en-US" sz="2400" dirty="0">
                <a:solidFill>
                  <a:srgbClr val="C00000"/>
                </a:solidFill>
                <a:latin typeface="Book Antiqua" panose="02040602050305030304" pitchFamily="18" charset="0"/>
              </a:rPr>
              <a:t>CC= hI =  0.3(200,000) = 60,000</a:t>
            </a:r>
          </a:p>
          <a:p>
            <a:pPr>
              <a:spcAft>
                <a:spcPts val="900"/>
              </a:spcAft>
            </a:pPr>
            <a:r>
              <a:rPr lang="en-US" sz="2400" b="1" dirty="0">
                <a:latin typeface="Book Antiqua" panose="02040602050305030304" pitchFamily="18" charset="0"/>
              </a:rPr>
              <a:t>6. How much is the carrying cost associated with each unit of product?</a:t>
            </a:r>
            <a:endParaRPr lang="en-US" sz="2400" dirty="0">
              <a:latin typeface="Book Antiqua" panose="02040602050305030304" pitchFamily="18" charset="0"/>
            </a:endParaRPr>
          </a:p>
          <a:p>
            <a:pPr>
              <a:spcAft>
                <a:spcPts val="900"/>
              </a:spcAft>
            </a:pPr>
            <a:r>
              <a:rPr lang="en-US" sz="2400" dirty="0">
                <a:latin typeface="Book Antiqua" panose="02040602050305030304" pitchFamily="18" charset="0"/>
              </a:rPr>
              <a:t>CC per unit of product = CC/Q = 60,000/10,000 = $6.</a:t>
            </a:r>
          </a:p>
          <a:p>
            <a:pPr>
              <a:spcAft>
                <a:spcPts val="600"/>
              </a:spcAft>
            </a:pPr>
            <a:endParaRPr lang="en-US" sz="2400" dirty="0">
              <a:latin typeface="Book Antiqua" panose="02040602050305030304" pitchFamily="18" charset="0"/>
            </a:endParaRPr>
          </a:p>
        </p:txBody>
      </p:sp>
    </p:spTree>
    <p:extLst>
      <p:ext uri="{BB962C8B-B14F-4D97-AF65-F5344CB8AC3E}">
        <p14:creationId xmlns:p14="http://schemas.microsoft.com/office/powerpoint/2010/main" val="318833100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dissolv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dissolv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dissolv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dissolv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dissolv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dissolv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dissolve">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dissolve">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dissolve">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dissolve">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dissolve">
                                      <p:cBhvr>
                                        <p:cTn id="62"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0"/>
            <a:ext cx="12192000" cy="762000"/>
          </a:xfrm>
        </p:spPr>
        <p:txBody>
          <a:bodyPr/>
          <a:lstStyle/>
          <a:p>
            <a:pPr eaLnBrk="1" hangingPunct="1"/>
            <a:r>
              <a:rPr lang="en-US" sz="3200" dirty="0"/>
              <a:t>Carrying Cost per Unit of Product per Year</a:t>
            </a:r>
          </a:p>
        </p:txBody>
      </p:sp>
      <mc:AlternateContent xmlns:mc="http://schemas.openxmlformats.org/markup-compatibility/2006" xmlns:a14="http://schemas.microsoft.com/office/drawing/2010/main">
        <mc:Choice Requires="a14">
          <p:sp>
            <p:nvSpPr>
              <p:cNvPr id="5" name="Text Box 3"/>
              <p:cNvSpPr txBox="1">
                <a:spLocks noChangeArrowheads="1"/>
              </p:cNvSpPr>
              <p:nvPr/>
            </p:nvSpPr>
            <p:spPr bwMode="auto">
              <a:xfrm>
                <a:off x="0" y="762000"/>
                <a:ext cx="12192000" cy="5632760"/>
              </a:xfrm>
              <a:prstGeom prst="rect">
                <a:avLst/>
              </a:prstGeom>
              <a:noFill/>
              <a:ln w="9525">
                <a:noFill/>
                <a:miter lim="800000"/>
                <a:headEnd/>
                <a:tailEnd/>
              </a:ln>
            </p:spPr>
            <p:txBody>
              <a:bodyPr wrap="square">
                <a:spAutoFit/>
              </a:bodyPr>
              <a:lstStyle/>
              <a:p>
                <a:pPr marL="0" marR="0">
                  <a:lnSpc>
                    <a:spcPct val="107000"/>
                  </a:lnSpc>
                  <a:spcBef>
                    <a:spcPts val="0"/>
                  </a:spcBef>
                  <a:spcAft>
                    <a:spcPts val="600"/>
                  </a:spcAft>
                </a:pPr>
                <a:r>
                  <a:rPr lang="en-US" sz="2400" b="1" dirty="0">
                    <a:effectLst/>
                    <a:latin typeface="Book Antiqua" panose="02040602050305030304" pitchFamily="18" charset="0"/>
                    <a:ea typeface="Calibri" panose="020F0502020204030204" pitchFamily="34" charset="0"/>
                    <a:cs typeface="Times New Roman" panose="02020603050405020304" pitchFamily="18" charset="0"/>
                  </a:rPr>
                  <a:t>7. What is the cost of carrying one unit of product in inventory per year?</a:t>
                </a:r>
              </a:p>
              <a:p>
                <a:pPr marL="0" marR="0">
                  <a:lnSpc>
                    <a:spcPct val="107000"/>
                  </a:lnSpc>
                  <a:spcBef>
                    <a:spcPts val="0"/>
                  </a:spcBef>
                  <a:spcAft>
                    <a:spcPts val="600"/>
                  </a:spcAft>
                </a:pPr>
                <a:r>
                  <a:rPr lang="en-US" sz="2400" dirty="0">
                    <a:latin typeface="Book Antiqua" panose="02040602050305030304" pitchFamily="18" charset="0"/>
                    <a:ea typeface="Calibri" panose="020F0502020204030204" pitchFamily="34" charset="0"/>
                    <a:cs typeface="Times New Roman" panose="02020603050405020304" pitchFamily="18" charset="0"/>
                  </a:rPr>
                  <a:t>T</a:t>
                </a:r>
                <a:r>
                  <a:rPr lang="en-US" sz="2400" dirty="0">
                    <a:effectLst/>
                    <a:latin typeface="Book Antiqua" panose="02040602050305030304" pitchFamily="18" charset="0"/>
                    <a:ea typeface="Calibri" panose="020F0502020204030204" pitchFamily="34" charset="0"/>
                    <a:cs typeface="Times New Roman" panose="02020603050405020304" pitchFamily="18" charset="0"/>
                  </a:rPr>
                  <a:t>he inventory carrying cost is h=30% of the inventory cost. </a:t>
                </a:r>
              </a:p>
              <a:p>
                <a:pPr marL="0" marR="0">
                  <a:lnSpc>
                    <a:spcPct val="107000"/>
                  </a:lnSpc>
                  <a:spcBef>
                    <a:spcPts val="0"/>
                  </a:spcBef>
                  <a:spcAft>
                    <a:spcPts val="600"/>
                  </a:spcAft>
                </a:pPr>
                <a:r>
                  <a:rPr lang="en-US" sz="2400" dirty="0">
                    <a:effectLst/>
                    <a:latin typeface="Book Antiqua" panose="02040602050305030304" pitchFamily="18" charset="0"/>
                    <a:ea typeface="Calibri" panose="020F0502020204030204" pitchFamily="34" charset="0"/>
                    <a:cs typeface="Times New Roman" panose="02020603050405020304" pitchFamily="18" charset="0"/>
                  </a:rPr>
                  <a:t>CGS = 10000,000, Units Produced 10000</a:t>
                </a:r>
              </a:p>
              <a:p>
                <a:pPr marL="0" marR="0">
                  <a:lnSpc>
                    <a:spcPct val="107000"/>
                  </a:lnSpc>
                  <a:spcBef>
                    <a:spcPts val="0"/>
                  </a:spcBef>
                  <a:spcAft>
                    <a:spcPts val="600"/>
                  </a:spcAft>
                </a:pPr>
                <a:r>
                  <a:rPr lang="en-US" sz="2400" dirty="0">
                    <a:latin typeface="Book Antiqua" panose="02040602050305030304" pitchFamily="18" charset="0"/>
                    <a:ea typeface="Calibri" panose="020F0502020204030204" pitchFamily="34" charset="0"/>
                    <a:cs typeface="Times New Roman" panose="02020603050405020304" pitchFamily="18" charset="0"/>
                  </a:rPr>
                  <a:t>Cost of each unit of product =</a:t>
                </a:r>
              </a:p>
              <a:p>
                <a:pPr marL="0" marR="0">
                  <a:lnSpc>
                    <a:spcPct val="107000"/>
                  </a:lnSpc>
                  <a:spcBef>
                    <a:spcPts val="0"/>
                  </a:spcBef>
                  <a:spcAft>
                    <a:spcPts val="600"/>
                  </a:spcAft>
                </a:pPr>
                <a14:m>
                  <m:oMath xmlns:m="http://schemas.openxmlformats.org/officeDocument/2006/math">
                    <m:f>
                      <m:fPr>
                        <m:ctrlPr>
                          <a:rPr lang="en-US" sz="2800" i="1">
                            <a:solidFill>
                              <a:srgbClr val="C00000"/>
                            </a:solidFill>
                            <a:latin typeface="Cambria Math" panose="02040503050406030204" pitchFamily="18" charset="0"/>
                            <a:ea typeface="Calibri" panose="020F0502020204030204" pitchFamily="34" charset="0"/>
                            <a:cs typeface="Times New Roman" panose="02020603050405020304" pitchFamily="18" charset="0"/>
                          </a:rPr>
                        </m:ctrlPr>
                      </m:fPr>
                      <m:num>
                        <m:r>
                          <m:rPr>
                            <m:sty m:val="p"/>
                          </m:rPr>
                          <a:rPr lang="en-US" sz="2800">
                            <a:solidFill>
                              <a:srgbClr val="C00000"/>
                            </a:solidFill>
                            <a:latin typeface="Cambria Math" panose="02040503050406030204" pitchFamily="18" charset="0"/>
                            <a:ea typeface="Calibri" panose="020F0502020204030204" pitchFamily="34" charset="0"/>
                            <a:cs typeface="Times New Roman" panose="02020603050405020304" pitchFamily="18" charset="0"/>
                          </a:rPr>
                          <m:t>CGS</m:t>
                        </m:r>
                      </m:num>
                      <m:den>
                        <m:r>
                          <m:rPr>
                            <m:sty m:val="p"/>
                          </m:rPr>
                          <a:rPr lang="en-US" sz="2800">
                            <a:solidFill>
                              <a:srgbClr val="C00000"/>
                            </a:solidFill>
                            <a:latin typeface="Cambria Math" panose="02040503050406030204" pitchFamily="18" charset="0"/>
                            <a:ea typeface="Calibri" panose="020F0502020204030204" pitchFamily="34" charset="0"/>
                            <a:cs typeface="Times New Roman" panose="02020603050405020304" pitchFamily="18" charset="0"/>
                          </a:rPr>
                          <m:t>Q</m:t>
                        </m:r>
                      </m:den>
                    </m:f>
                  </m:oMath>
                </a14:m>
                <a:r>
                  <a:rPr lang="en-US" sz="2800" dirty="0">
                    <a:solidFill>
                      <a:srgbClr val="C00000"/>
                    </a:solidFill>
                    <a:latin typeface="Cambria Math" panose="02040503050406030204" pitchFamily="18" charset="0"/>
                    <a:ea typeface="Calibri" panose="020F0502020204030204" pitchFamily="34" charset="0"/>
                    <a:cs typeface="Times New Roman" panose="02020603050405020304" pitchFamily="18" charset="0"/>
                  </a:rPr>
                  <a:t> </a:t>
                </a:r>
                <a:r>
                  <a:rPr lang="en-US" sz="2800" dirty="0">
                    <a:latin typeface="Book Antiqua" panose="02040602050305030304" pitchFamily="18" charset="0"/>
                    <a:ea typeface="Calibri" panose="020F0502020204030204" pitchFamily="34" charset="0"/>
                    <a:cs typeface="Times New Roman" panose="02020603050405020304" pitchFamily="18" charset="0"/>
                  </a:rPr>
                  <a:t> </a:t>
                </a:r>
                <a:r>
                  <a:rPr lang="en-US" sz="2400" dirty="0">
                    <a:latin typeface="Book Antiqua" panose="02040602050305030304" pitchFamily="18" charset="0"/>
                    <a:ea typeface="Calibri" panose="020F0502020204030204" pitchFamily="34" charset="0"/>
                    <a:cs typeface="Times New Roman" panose="02020603050405020304" pitchFamily="18" charset="0"/>
                  </a:rPr>
                  <a:t>= </a:t>
                </a:r>
                <a14:m>
                  <m:oMath xmlns:m="http://schemas.openxmlformats.org/officeDocument/2006/math">
                    <m:f>
                      <m:fPr>
                        <m:ctrlPr>
                          <a:rPr lang="en-US" sz="2400" i="1">
                            <a:latin typeface="Cambria Math" panose="02040503050406030204" pitchFamily="18" charset="0"/>
                            <a:ea typeface="Calibri" panose="020F0502020204030204" pitchFamily="34" charset="0"/>
                            <a:cs typeface="Times New Roman" panose="02020603050405020304" pitchFamily="18" charset="0"/>
                          </a:rPr>
                        </m:ctrlPr>
                      </m:fPr>
                      <m:num>
                        <m:r>
                          <a:rPr lang="en-US" sz="2400" b="0" i="1" smtClean="0">
                            <a:latin typeface="Cambria Math" panose="02040503050406030204" pitchFamily="18" charset="0"/>
                            <a:ea typeface="Calibri" panose="020F0502020204030204" pitchFamily="34" charset="0"/>
                            <a:cs typeface="Times New Roman" panose="02020603050405020304" pitchFamily="18" charset="0"/>
                          </a:rPr>
                          <m:t>1000000</m:t>
                        </m:r>
                      </m:num>
                      <m:den>
                        <m:r>
                          <a:rPr lang="en-US" sz="2400" b="0" i="1" smtClean="0">
                            <a:latin typeface="Cambria Math" panose="02040503050406030204" pitchFamily="18" charset="0"/>
                            <a:ea typeface="Calibri" panose="020F0502020204030204" pitchFamily="34" charset="0"/>
                            <a:cs typeface="Times New Roman" panose="02020603050405020304" pitchFamily="18" charset="0"/>
                          </a:rPr>
                          <m:t>10000</m:t>
                        </m:r>
                      </m:den>
                    </m:f>
                    <m:r>
                      <a:rPr lang="en-US" sz="2400" i="1">
                        <a:latin typeface="Cambria Math" panose="02040503050406030204" pitchFamily="18" charset="0"/>
                        <a:ea typeface="Calibri" panose="020F0502020204030204" pitchFamily="34" charset="0"/>
                        <a:cs typeface="Times New Roman" panose="02020603050405020304" pitchFamily="18" charset="0"/>
                      </a:rPr>
                      <m:t> </m:t>
                    </m:r>
                  </m:oMath>
                </a14:m>
                <a:r>
                  <a:rPr lang="en-US" sz="2400" dirty="0">
                    <a:latin typeface="Book Antiqua" panose="02040602050305030304" pitchFamily="18" charset="0"/>
                    <a:ea typeface="Calibri" panose="020F0502020204030204" pitchFamily="34" charset="0"/>
                    <a:cs typeface="Times New Roman" panose="02020603050405020304" pitchFamily="18" charset="0"/>
                  </a:rPr>
                  <a:t> = 100</a:t>
                </a:r>
              </a:p>
              <a:p>
                <a:pPr marL="0" marR="0">
                  <a:lnSpc>
                    <a:spcPct val="107000"/>
                  </a:lnSpc>
                  <a:spcBef>
                    <a:spcPts val="0"/>
                  </a:spcBef>
                  <a:spcAft>
                    <a:spcPts val="600"/>
                  </a:spcAft>
                </a:pPr>
                <a:r>
                  <a:rPr lang="en-US" sz="2400" dirty="0">
                    <a:solidFill>
                      <a:srgbClr val="C00000"/>
                    </a:solidFill>
                    <a:effectLst/>
                    <a:latin typeface="Book Antiqua" panose="02040602050305030304" pitchFamily="18" charset="0"/>
                    <a:ea typeface="Calibri" panose="020F0502020204030204" pitchFamily="34" charset="0"/>
                    <a:cs typeface="Times New Roman" panose="02020603050405020304" pitchFamily="18" charset="0"/>
                  </a:rPr>
                  <a:t>Carrying cost of one unit of product for one year is </a:t>
                </a:r>
              </a:p>
              <a:p>
                <a:pPr marL="0" marR="0">
                  <a:lnSpc>
                    <a:spcPct val="107000"/>
                  </a:lnSpc>
                  <a:spcBef>
                    <a:spcPts val="0"/>
                  </a:spcBef>
                  <a:spcAft>
                    <a:spcPts val="600"/>
                  </a:spcAft>
                </a:pPr>
                <a14:m>
                  <m:oMath xmlns:m="http://schemas.openxmlformats.org/officeDocument/2006/math">
                    <m:r>
                      <m:rPr>
                        <m:sty m:val="p"/>
                      </m:rPr>
                      <a:rPr lang="en-US" sz="2800" b="0" i="0" smtClean="0">
                        <a:solidFill>
                          <a:srgbClr val="C00000"/>
                        </a:solidFill>
                        <a:latin typeface="Cambria Math" panose="02040503050406030204" pitchFamily="18" charset="0"/>
                        <a:ea typeface="Calibri" panose="020F0502020204030204" pitchFamily="34" charset="0"/>
                        <a:cs typeface="Times New Roman" panose="02020603050405020304" pitchFamily="18" charset="0"/>
                      </a:rPr>
                      <m:t>h</m:t>
                    </m:r>
                    <m:f>
                      <m:fPr>
                        <m:ctrlPr>
                          <a:rPr lang="en-US" sz="2800" i="1">
                            <a:solidFill>
                              <a:srgbClr val="C00000"/>
                            </a:solidFill>
                            <a:latin typeface="Cambria Math" panose="02040503050406030204" pitchFamily="18" charset="0"/>
                            <a:ea typeface="Calibri" panose="020F0502020204030204" pitchFamily="34" charset="0"/>
                            <a:cs typeface="Times New Roman" panose="02020603050405020304" pitchFamily="18" charset="0"/>
                          </a:rPr>
                        </m:ctrlPr>
                      </m:fPr>
                      <m:num>
                        <m:r>
                          <m:rPr>
                            <m:sty m:val="p"/>
                          </m:rPr>
                          <a:rPr lang="en-US" sz="2800" b="0" i="0">
                            <a:solidFill>
                              <a:srgbClr val="C00000"/>
                            </a:solidFill>
                            <a:latin typeface="Cambria Math" panose="02040503050406030204" pitchFamily="18" charset="0"/>
                            <a:ea typeface="Calibri" panose="020F0502020204030204" pitchFamily="34" charset="0"/>
                            <a:cs typeface="Times New Roman" panose="02020603050405020304" pitchFamily="18" charset="0"/>
                          </a:rPr>
                          <m:t>CGS</m:t>
                        </m:r>
                      </m:num>
                      <m:den>
                        <m:r>
                          <m:rPr>
                            <m:sty m:val="p"/>
                          </m:rPr>
                          <a:rPr lang="en-US" sz="2800" b="0" i="0">
                            <a:solidFill>
                              <a:srgbClr val="C00000"/>
                            </a:solidFill>
                            <a:latin typeface="Cambria Math" panose="02040503050406030204" pitchFamily="18" charset="0"/>
                            <a:ea typeface="Calibri" panose="020F0502020204030204" pitchFamily="34" charset="0"/>
                            <a:cs typeface="Times New Roman" panose="02020603050405020304" pitchFamily="18" charset="0"/>
                          </a:rPr>
                          <m:t>Q</m:t>
                        </m:r>
                      </m:den>
                    </m:f>
                  </m:oMath>
                </a14:m>
                <a:r>
                  <a:rPr lang="en-US" sz="2800" b="1" dirty="0">
                    <a:solidFill>
                      <a:srgbClr val="AA0000"/>
                    </a:solidFill>
                    <a:effectLst/>
                    <a:latin typeface="Book Antiqua" panose="02040602050305030304" pitchFamily="18" charset="0"/>
                    <a:ea typeface="Calibri" panose="020F0502020204030204" pitchFamily="34" charset="0"/>
                    <a:cs typeface="Times New Roman" panose="02020603050405020304" pitchFamily="18" charset="0"/>
                  </a:rPr>
                  <a:t>  </a:t>
                </a:r>
                <a:r>
                  <a:rPr lang="en-US" sz="2400" dirty="0">
                    <a:effectLst/>
                    <a:latin typeface="Book Antiqua" panose="02040602050305030304" pitchFamily="18" charset="0"/>
                    <a:ea typeface="Calibri" panose="020F0502020204030204" pitchFamily="34" charset="0"/>
                    <a:cs typeface="Times New Roman" panose="02020603050405020304" pitchFamily="18" charset="0"/>
                  </a:rPr>
                  <a:t>= </a:t>
                </a:r>
                <a14:m>
                  <m:oMath xmlns:m="http://schemas.openxmlformats.org/officeDocument/2006/math">
                    <m:r>
                      <a:rPr lang="en-US" sz="2400" i="1" dirty="0" smtClean="0">
                        <a:solidFill>
                          <a:schemeClr val="tx1"/>
                        </a:solidFill>
                        <a:latin typeface="Cambria Math" panose="02040503050406030204" pitchFamily="18" charset="0"/>
                        <a:ea typeface="Calibri" panose="020F0502020204030204" pitchFamily="34" charset="0"/>
                        <a:cs typeface="Times New Roman" panose="02020603050405020304" pitchFamily="18" charset="0"/>
                      </a:rPr>
                      <m:t>0</m:t>
                    </m:r>
                    <m:r>
                      <a:rPr lang="en-US" sz="2400" b="0" i="1" dirty="0" smtClean="0">
                        <a:solidFill>
                          <a:schemeClr val="tx1"/>
                        </a:solidFill>
                        <a:latin typeface="Cambria Math" panose="02040503050406030204" pitchFamily="18" charset="0"/>
                        <a:ea typeface="Calibri" panose="020F0502020204030204" pitchFamily="34" charset="0"/>
                        <a:cs typeface="Times New Roman" panose="02020603050405020304" pitchFamily="18" charset="0"/>
                      </a:rPr>
                      <m:t>.3(100)</m:t>
                    </m:r>
                  </m:oMath>
                </a14:m>
                <a:r>
                  <a:rPr lang="en-US" sz="2400" dirty="0">
                    <a:solidFill>
                      <a:schemeClr val="tx1"/>
                    </a:solidFill>
                    <a:latin typeface="Book Antiqua" panose="02040602050305030304" pitchFamily="18" charset="0"/>
                    <a:ea typeface="Calibri" panose="020F0502020204030204" pitchFamily="34" charset="0"/>
                    <a:cs typeface="Times New Roman" panose="02020603050405020304" pitchFamily="18" charset="0"/>
                  </a:rPr>
                  <a:t> </a:t>
                </a:r>
                <a:r>
                  <a:rPr lang="en-US" sz="2400" dirty="0">
                    <a:effectLst/>
                    <a:latin typeface="Book Antiqua" panose="02040602050305030304" pitchFamily="18" charset="0"/>
                    <a:ea typeface="Calibri" panose="020F0502020204030204" pitchFamily="34" charset="0"/>
                    <a:cs typeface="Times New Roman" panose="02020603050405020304" pitchFamily="18" charset="0"/>
                  </a:rPr>
                  <a:t> = $30</a:t>
                </a:r>
              </a:p>
              <a:p>
                <a:pPr marL="0" marR="0">
                  <a:lnSpc>
                    <a:spcPct val="107000"/>
                  </a:lnSpc>
                  <a:spcBef>
                    <a:spcPts val="0"/>
                  </a:spcBef>
                  <a:spcAft>
                    <a:spcPts val="600"/>
                  </a:spcAft>
                </a:pPr>
                <a:r>
                  <a:rPr lang="en-US" sz="2400" dirty="0">
                    <a:latin typeface="Book Antiqua" panose="02040602050305030304" pitchFamily="18" charset="0"/>
                    <a:ea typeface="Calibri" panose="020F0502020204030204" pitchFamily="34" charset="0"/>
                    <a:cs typeface="Times New Roman" panose="02020603050405020304" pitchFamily="18" charset="0"/>
                  </a:rPr>
                  <a:t>Average Inventory = I = 200000</a:t>
                </a:r>
              </a:p>
              <a:p>
                <a:pPr marL="0" marR="0">
                  <a:lnSpc>
                    <a:spcPct val="107000"/>
                  </a:lnSpc>
                  <a:spcBef>
                    <a:spcPts val="0"/>
                  </a:spcBef>
                  <a:spcAft>
                    <a:spcPts val="600"/>
                  </a:spcAft>
                </a:pPr>
                <a:r>
                  <a:rPr lang="en-US" sz="2400" dirty="0">
                    <a:solidFill>
                      <a:srgbClr val="0070C0"/>
                    </a:solidFill>
                    <a:latin typeface="Book Antiqua" panose="02040602050305030304" pitchFamily="18" charset="0"/>
                    <a:ea typeface="Calibri" panose="020F0502020204030204" pitchFamily="34" charset="0"/>
                    <a:cs typeface="Times New Roman" panose="02020603050405020304" pitchFamily="18" charset="0"/>
                  </a:rPr>
                  <a:t>InvTurns </a:t>
                </a:r>
                <a:r>
                  <a:rPr lang="en-US" sz="2400" dirty="0">
                    <a:latin typeface="Book Antiqua" panose="02040602050305030304" pitchFamily="18" charset="0"/>
                    <a:ea typeface="Calibri" panose="020F0502020204030204" pitchFamily="34" charset="0"/>
                    <a:cs typeface="Times New Roman" panose="02020603050405020304" pitchFamily="18" charset="0"/>
                  </a:rPr>
                  <a:t>= </a:t>
                </a:r>
                <a:r>
                  <a:rPr lang="en-US" sz="2400" dirty="0">
                    <a:solidFill>
                      <a:srgbClr val="0070C0"/>
                    </a:solidFill>
                    <a:latin typeface="Book Antiqua" panose="02040602050305030304" pitchFamily="18" charset="0"/>
                    <a:ea typeface="Calibri" panose="020F0502020204030204" pitchFamily="34" charset="0"/>
                    <a:cs typeface="Times New Roman" panose="02020603050405020304" pitchFamily="18" charset="0"/>
                  </a:rPr>
                  <a:t> </a:t>
                </a:r>
                <a14:m>
                  <m:oMath xmlns:m="http://schemas.openxmlformats.org/officeDocument/2006/math">
                    <m:f>
                      <m:fPr>
                        <m:ctrlPr>
                          <a:rPr lang="en-US" sz="2800" i="1" smtClean="0">
                            <a:solidFill>
                              <a:srgbClr val="0070C0"/>
                            </a:solidFill>
                            <a:latin typeface="Cambria Math" panose="02040503050406030204" pitchFamily="18" charset="0"/>
                            <a:ea typeface="Calibri" panose="020F0502020204030204" pitchFamily="34" charset="0"/>
                            <a:cs typeface="Times New Roman" panose="02020603050405020304" pitchFamily="18" charset="0"/>
                          </a:rPr>
                        </m:ctrlPr>
                      </m:fPr>
                      <m:num>
                        <m:r>
                          <m:rPr>
                            <m:sty m:val="p"/>
                          </m:rPr>
                          <a:rPr lang="en-US" sz="2800">
                            <a:solidFill>
                              <a:srgbClr val="0070C0"/>
                            </a:solidFill>
                            <a:latin typeface="Cambria Math" panose="02040503050406030204" pitchFamily="18" charset="0"/>
                            <a:ea typeface="Calibri" panose="020F0502020204030204" pitchFamily="34" charset="0"/>
                            <a:cs typeface="Times New Roman" panose="02020603050405020304" pitchFamily="18" charset="0"/>
                          </a:rPr>
                          <m:t>CGS</m:t>
                        </m:r>
                      </m:num>
                      <m:den>
                        <m:r>
                          <m:rPr>
                            <m:sty m:val="p"/>
                          </m:rPr>
                          <a:rPr lang="en-US" sz="2800">
                            <a:solidFill>
                              <a:srgbClr val="0070C0"/>
                            </a:solidFill>
                            <a:latin typeface="Cambria Math" panose="02040503050406030204" pitchFamily="18" charset="0"/>
                            <a:ea typeface="Calibri" panose="020F0502020204030204" pitchFamily="34" charset="0"/>
                            <a:cs typeface="Times New Roman" panose="02020603050405020304" pitchFamily="18" charset="0"/>
                          </a:rPr>
                          <m:t>I</m:t>
                        </m:r>
                      </m:den>
                    </m:f>
                  </m:oMath>
                </a14:m>
                <a:r>
                  <a:rPr lang="en-US" sz="2800" dirty="0">
                    <a:solidFill>
                      <a:srgbClr val="0070C0"/>
                    </a:solidFill>
                    <a:latin typeface="Cambria Math" panose="02040503050406030204" pitchFamily="18" charset="0"/>
                    <a:ea typeface="Calibri" panose="020F0502020204030204" pitchFamily="34" charset="0"/>
                    <a:cs typeface="Times New Roman" panose="02020603050405020304" pitchFamily="18" charset="0"/>
                  </a:rPr>
                  <a:t> </a:t>
                </a:r>
                <a:r>
                  <a:rPr lang="en-US" sz="2400" dirty="0">
                    <a:latin typeface="Book Antiqua" panose="02040602050305030304" pitchFamily="18" charset="0"/>
                    <a:ea typeface="Calibri" panose="020F0502020204030204" pitchFamily="34" charset="0"/>
                    <a:cs typeface="Times New Roman" panose="02020603050405020304" pitchFamily="18" charset="0"/>
                  </a:rPr>
                  <a:t>= </a:t>
                </a:r>
                <a14:m>
                  <m:oMath xmlns:m="http://schemas.openxmlformats.org/officeDocument/2006/math">
                    <m:f>
                      <m:fPr>
                        <m:ctrlPr>
                          <a:rPr lang="en-US" sz="2400" i="1" smtClean="0">
                            <a:solidFill>
                              <a:schemeClr val="tx1"/>
                            </a:solidFill>
                            <a:latin typeface="Cambria Math" panose="02040503050406030204" pitchFamily="18" charset="0"/>
                            <a:ea typeface="Calibri" panose="020F0502020204030204" pitchFamily="34" charset="0"/>
                            <a:cs typeface="Times New Roman" panose="02020603050405020304" pitchFamily="18" charset="0"/>
                          </a:rPr>
                        </m:ctrlPr>
                      </m:fPr>
                      <m:num>
                        <m:r>
                          <a:rPr lang="en-US" sz="2400" b="0" i="1" smtClean="0">
                            <a:solidFill>
                              <a:schemeClr val="tx1"/>
                            </a:solidFill>
                            <a:latin typeface="Cambria Math" panose="02040503050406030204" pitchFamily="18" charset="0"/>
                            <a:ea typeface="Calibri" panose="020F0502020204030204" pitchFamily="34" charset="0"/>
                            <a:cs typeface="Times New Roman" panose="02020603050405020304" pitchFamily="18" charset="0"/>
                          </a:rPr>
                          <m:t>1000000</m:t>
                        </m:r>
                      </m:num>
                      <m:den>
                        <m:r>
                          <a:rPr lang="en-US" sz="2400" b="0" i="1" smtClean="0">
                            <a:solidFill>
                              <a:schemeClr val="tx1"/>
                            </a:solidFill>
                            <a:latin typeface="Cambria Math" panose="02040503050406030204" pitchFamily="18" charset="0"/>
                            <a:ea typeface="Calibri" panose="020F0502020204030204" pitchFamily="34" charset="0"/>
                            <a:cs typeface="Times New Roman" panose="02020603050405020304" pitchFamily="18" charset="0"/>
                          </a:rPr>
                          <m:t>200000</m:t>
                        </m:r>
                      </m:den>
                    </m:f>
                  </m:oMath>
                </a14:m>
                <a:r>
                  <a:rPr lang="en-US" sz="2400" dirty="0">
                    <a:solidFill>
                      <a:schemeClr val="tx1"/>
                    </a:solidFill>
                    <a:latin typeface="Book Antiqua" panose="02040602050305030304" pitchFamily="18" charset="0"/>
                    <a:ea typeface="Calibri" panose="020F0502020204030204" pitchFamily="34" charset="0"/>
                    <a:cs typeface="Times New Roman" panose="02020603050405020304" pitchFamily="18" charset="0"/>
                  </a:rPr>
                  <a:t>  </a:t>
                </a:r>
                <a:r>
                  <a:rPr lang="en-US" sz="2400" dirty="0">
                    <a:latin typeface="Book Antiqua" panose="02040602050305030304" pitchFamily="18" charset="0"/>
                    <a:ea typeface="Calibri" panose="020F0502020204030204" pitchFamily="34" charset="0"/>
                    <a:cs typeface="Times New Roman" panose="02020603050405020304" pitchFamily="18" charset="0"/>
                  </a:rPr>
                  <a:t>= 5</a:t>
                </a:r>
              </a:p>
              <a:p>
                <a:pPr marL="0" marR="0">
                  <a:lnSpc>
                    <a:spcPct val="107000"/>
                  </a:lnSpc>
                  <a:spcBef>
                    <a:spcPts val="0"/>
                  </a:spcBef>
                  <a:spcAft>
                    <a:spcPts val="600"/>
                  </a:spcAft>
                </a:pPr>
                <a:r>
                  <a:rPr lang="en-US" sz="2400" dirty="0">
                    <a:latin typeface="Book Antiqua" panose="02040602050305030304" pitchFamily="18" charset="0"/>
                    <a:ea typeface="Calibri" panose="020F0502020204030204" pitchFamily="34" charset="0"/>
                    <a:cs typeface="Times New Roman" panose="02020603050405020304" pitchFamily="18" charset="0"/>
                  </a:rPr>
                  <a:t>Inventory Carrying cost per year = </a:t>
                </a:r>
                <a:r>
                  <a:rPr lang="en-US" sz="2400" dirty="0" err="1">
                    <a:solidFill>
                      <a:srgbClr val="0070C0"/>
                    </a:solidFill>
                    <a:latin typeface="Book Antiqua" panose="02040602050305030304" pitchFamily="18" charset="0"/>
                    <a:ea typeface="Calibri" panose="020F0502020204030204" pitchFamily="34" charset="0"/>
                    <a:cs typeface="Times New Roman" panose="02020603050405020304" pitchFamily="18" charset="0"/>
                  </a:rPr>
                  <a:t>hI</a:t>
                </a:r>
                <a:r>
                  <a:rPr lang="en-US" sz="2400" dirty="0">
                    <a:latin typeface="Book Antiqua" panose="02040602050305030304" pitchFamily="18" charset="0"/>
                    <a:ea typeface="Calibri" panose="020F0502020204030204" pitchFamily="34" charset="0"/>
                    <a:cs typeface="Times New Roman" panose="02020603050405020304" pitchFamily="18" charset="0"/>
                  </a:rPr>
                  <a:t> = 0.3(200000) = 60000</a:t>
                </a:r>
              </a:p>
            </p:txBody>
          </p:sp>
        </mc:Choice>
        <mc:Fallback xmlns="">
          <p:sp>
            <p:nvSpPr>
              <p:cNvPr id="5" name="Text Box 3"/>
              <p:cNvSpPr txBox="1">
                <a:spLocks noRot="1" noChangeAspect="1" noMove="1" noResize="1" noEditPoints="1" noAdjustHandles="1" noChangeArrowheads="1" noChangeShapeType="1" noTextEdit="1"/>
              </p:cNvSpPr>
              <p:nvPr/>
            </p:nvSpPr>
            <p:spPr bwMode="auto">
              <a:xfrm>
                <a:off x="0" y="762000"/>
                <a:ext cx="12192000" cy="5632760"/>
              </a:xfrm>
              <a:prstGeom prst="rect">
                <a:avLst/>
              </a:prstGeom>
              <a:blipFill>
                <a:blip r:embed="rId3"/>
                <a:stretch>
                  <a:fillRect l="-750" t="-758" b="-1515"/>
                </a:stretch>
              </a:blipFill>
              <a:ln w="9525">
                <a:noFill/>
                <a:miter lim="800000"/>
                <a:headEnd/>
                <a:tailEnd/>
              </a:ln>
            </p:spPr>
            <p:txBody>
              <a:bodyPr/>
              <a:lstStyle/>
              <a:p>
                <a:r>
                  <a:rPr lang="en-US">
                    <a:noFill/>
                  </a:rPr>
                  <a:t> </a:t>
                </a:r>
              </a:p>
            </p:txBody>
          </p:sp>
        </mc:Fallback>
      </mc:AlternateContent>
    </p:spTree>
    <p:extLst>
      <p:ext uri="{BB962C8B-B14F-4D97-AF65-F5344CB8AC3E}">
        <p14:creationId xmlns:p14="http://schemas.microsoft.com/office/powerpoint/2010/main" val="327188672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fade">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fade">
                                      <p:cBhvr>
                                        <p:cTn id="52"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0"/>
            <a:ext cx="12192000" cy="762000"/>
          </a:xfrm>
        </p:spPr>
        <p:txBody>
          <a:bodyPr/>
          <a:lstStyle/>
          <a:p>
            <a:pPr eaLnBrk="1" hangingPunct="1"/>
            <a:r>
              <a:rPr lang="en-US" sz="3200" dirty="0"/>
              <a:t>Carrying Cost per Unit of Product per Year</a:t>
            </a:r>
          </a:p>
        </p:txBody>
      </p:sp>
      <mc:AlternateContent xmlns:mc="http://schemas.openxmlformats.org/markup-compatibility/2006" xmlns:a14="http://schemas.microsoft.com/office/drawing/2010/main">
        <mc:Choice Requires="a14">
          <p:sp>
            <p:nvSpPr>
              <p:cNvPr id="5" name="Text Box 3"/>
              <p:cNvSpPr txBox="1">
                <a:spLocks noChangeArrowheads="1"/>
              </p:cNvSpPr>
              <p:nvPr/>
            </p:nvSpPr>
            <p:spPr bwMode="auto">
              <a:xfrm>
                <a:off x="0" y="762000"/>
                <a:ext cx="12192000" cy="6123664"/>
              </a:xfrm>
              <a:prstGeom prst="rect">
                <a:avLst/>
              </a:prstGeom>
              <a:noFill/>
              <a:ln w="9525">
                <a:noFill/>
                <a:miter lim="800000"/>
                <a:headEnd/>
                <a:tailEnd/>
              </a:ln>
            </p:spPr>
            <p:txBody>
              <a:bodyPr wrap="square">
                <a:spAutoFit/>
              </a:bodyPr>
              <a:lstStyle/>
              <a:p>
                <a:pPr marL="0" marR="0">
                  <a:lnSpc>
                    <a:spcPct val="107000"/>
                  </a:lnSpc>
                  <a:spcBef>
                    <a:spcPts val="0"/>
                  </a:spcBef>
                  <a:spcAft>
                    <a:spcPts val="500"/>
                  </a:spcAft>
                </a:pPr>
                <a:r>
                  <a:rPr lang="en-US" sz="2400" dirty="0">
                    <a:latin typeface="Book Antiqua" panose="02040602050305030304" pitchFamily="18" charset="0"/>
                    <a:ea typeface="Calibri" panose="020F0502020204030204" pitchFamily="34" charset="0"/>
                    <a:cs typeface="Times New Roman" panose="02020603050405020304" pitchFamily="18" charset="0"/>
                  </a:rPr>
                  <a:t>Inventory Carrying cost per year = </a:t>
                </a:r>
              </a:p>
              <a:p>
                <a:pPr marL="0" marR="0">
                  <a:lnSpc>
                    <a:spcPct val="107000"/>
                  </a:lnSpc>
                  <a:spcBef>
                    <a:spcPts val="0"/>
                  </a:spcBef>
                  <a:spcAft>
                    <a:spcPts val="500"/>
                  </a:spcAft>
                </a:pPr>
                <a:r>
                  <a:rPr lang="en-US" sz="2400" dirty="0" err="1">
                    <a:solidFill>
                      <a:srgbClr val="0070C0"/>
                    </a:solidFill>
                    <a:latin typeface="Book Antiqua" panose="02040602050305030304" pitchFamily="18" charset="0"/>
                    <a:ea typeface="Calibri" panose="020F0502020204030204" pitchFamily="34" charset="0"/>
                    <a:cs typeface="Times New Roman" panose="02020603050405020304" pitchFamily="18" charset="0"/>
                  </a:rPr>
                  <a:t>hI</a:t>
                </a:r>
                <a:r>
                  <a:rPr lang="en-US" sz="2400" dirty="0">
                    <a:latin typeface="Book Antiqua" panose="02040602050305030304" pitchFamily="18" charset="0"/>
                    <a:ea typeface="Calibri" panose="020F0502020204030204" pitchFamily="34" charset="0"/>
                    <a:cs typeface="Times New Roman" panose="02020603050405020304" pitchFamily="18" charset="0"/>
                  </a:rPr>
                  <a:t> = 0.3(200000) = 60000</a:t>
                </a:r>
              </a:p>
              <a:p>
                <a:pPr marL="0" marR="0">
                  <a:lnSpc>
                    <a:spcPct val="107000"/>
                  </a:lnSpc>
                  <a:spcBef>
                    <a:spcPts val="0"/>
                  </a:spcBef>
                  <a:spcAft>
                    <a:spcPts val="500"/>
                  </a:spcAft>
                </a:pPr>
                <a:r>
                  <a:rPr lang="en-US" sz="2400" dirty="0">
                    <a:solidFill>
                      <a:srgbClr val="0070C0"/>
                    </a:solidFill>
                    <a:effectLst/>
                    <a:latin typeface="Book Antiqua" panose="02040602050305030304" pitchFamily="18" charset="0"/>
                    <a:ea typeface="Calibri" panose="020F0502020204030204" pitchFamily="34" charset="0"/>
                    <a:cs typeface="Times New Roman" panose="02020603050405020304" pitchFamily="18" charset="0"/>
                  </a:rPr>
                  <a:t>Inventory Carrying cost per unit of product </a:t>
                </a:r>
                <a:r>
                  <a:rPr lang="en-US" sz="2400" dirty="0">
                    <a:effectLst/>
                    <a:latin typeface="Book Antiqua" panose="02040602050305030304" pitchFamily="18" charset="0"/>
                    <a:ea typeface="Calibri" panose="020F0502020204030204" pitchFamily="34" charset="0"/>
                    <a:cs typeface="Times New Roman" panose="02020603050405020304" pitchFamily="18" charset="0"/>
                  </a:rPr>
                  <a:t>=</a:t>
                </a:r>
              </a:p>
              <a:p>
                <a:pPr marL="0" marR="0">
                  <a:lnSpc>
                    <a:spcPct val="107000"/>
                  </a:lnSpc>
                  <a:spcBef>
                    <a:spcPts val="0"/>
                  </a:spcBef>
                  <a:spcAft>
                    <a:spcPts val="500"/>
                  </a:spcAft>
                </a:pPr>
                <a:r>
                  <a:rPr lang="en-US" sz="2800" dirty="0">
                    <a:effectLst/>
                    <a:latin typeface="Book Antiqua" panose="02040602050305030304" pitchFamily="18" charset="0"/>
                    <a:ea typeface="Calibri" panose="020F0502020204030204" pitchFamily="34" charset="0"/>
                    <a:cs typeface="Times New Roman" panose="02020603050405020304" pitchFamily="18" charset="0"/>
                  </a:rPr>
                  <a:t> </a:t>
                </a:r>
                <a14:m>
                  <m:oMath xmlns:m="http://schemas.openxmlformats.org/officeDocument/2006/math">
                    <m:f>
                      <m:fPr>
                        <m:ctrlPr>
                          <a:rPr lang="en-US" sz="2800" i="1">
                            <a:solidFill>
                              <a:srgbClr val="0070C0"/>
                            </a:solidFill>
                            <a:latin typeface="Cambria Math" panose="02040503050406030204" pitchFamily="18" charset="0"/>
                            <a:ea typeface="Calibri" panose="020F0502020204030204" pitchFamily="34" charset="0"/>
                            <a:cs typeface="Times New Roman" panose="02020603050405020304" pitchFamily="18" charset="0"/>
                          </a:rPr>
                        </m:ctrlPr>
                      </m:fPr>
                      <m:num>
                        <m:r>
                          <m:rPr>
                            <m:sty m:val="p"/>
                          </m:rPr>
                          <a:rPr lang="en-US" sz="2800" b="0" i="0" smtClean="0">
                            <a:solidFill>
                              <a:srgbClr val="0070C0"/>
                            </a:solidFill>
                            <a:latin typeface="Cambria Math" panose="02040503050406030204" pitchFamily="18" charset="0"/>
                            <a:ea typeface="Calibri" panose="020F0502020204030204" pitchFamily="34" charset="0"/>
                            <a:cs typeface="Times New Roman" panose="02020603050405020304" pitchFamily="18" charset="0"/>
                          </a:rPr>
                          <m:t>hI</m:t>
                        </m:r>
                      </m:num>
                      <m:den>
                        <m:r>
                          <m:rPr>
                            <m:sty m:val="p"/>
                          </m:rPr>
                          <a:rPr lang="en-US" sz="2800" b="0" i="0" smtClean="0">
                            <a:solidFill>
                              <a:srgbClr val="0070C0"/>
                            </a:solidFill>
                            <a:latin typeface="Cambria Math" panose="02040503050406030204" pitchFamily="18" charset="0"/>
                            <a:ea typeface="Calibri" panose="020F0502020204030204" pitchFamily="34" charset="0"/>
                            <a:cs typeface="Times New Roman" panose="02020603050405020304" pitchFamily="18" charset="0"/>
                          </a:rPr>
                          <m:t>Q</m:t>
                        </m:r>
                      </m:den>
                    </m:f>
                    <m:r>
                      <a:rPr lang="en-US" sz="2800" b="1" i="0">
                        <a:solidFill>
                          <a:srgbClr val="0070C0"/>
                        </a:solidFill>
                        <a:latin typeface="Cambria Math" panose="02040503050406030204" pitchFamily="18" charset="0"/>
                        <a:ea typeface="Calibri" panose="020F0502020204030204" pitchFamily="34" charset="0"/>
                        <a:cs typeface="Times New Roman" panose="02020603050405020304" pitchFamily="18" charset="0"/>
                      </a:rPr>
                      <m:t> </m:t>
                    </m:r>
                  </m:oMath>
                </a14:m>
                <a:r>
                  <a:rPr lang="en-US" sz="2800" b="1" dirty="0">
                    <a:solidFill>
                      <a:srgbClr val="0070C0"/>
                    </a:solidFill>
                    <a:effectLst/>
                    <a:latin typeface="Book Antiqua" panose="02040602050305030304" pitchFamily="18" charset="0"/>
                    <a:ea typeface="Calibri" panose="020F0502020204030204" pitchFamily="34" charset="0"/>
                    <a:cs typeface="Times New Roman" panose="02020603050405020304" pitchFamily="18" charset="0"/>
                  </a:rPr>
                  <a:t> </a:t>
                </a:r>
                <a:r>
                  <a:rPr lang="en-US" sz="2400" dirty="0">
                    <a:effectLst/>
                    <a:latin typeface="Book Antiqua" panose="02040602050305030304" pitchFamily="18" charset="0"/>
                    <a:ea typeface="Calibri" panose="020F0502020204030204" pitchFamily="34" charset="0"/>
                    <a:cs typeface="Times New Roman" panose="02020603050405020304" pitchFamily="18" charset="0"/>
                  </a:rPr>
                  <a:t>= </a:t>
                </a:r>
                <a14:m>
                  <m:oMath xmlns:m="http://schemas.openxmlformats.org/officeDocument/2006/math">
                    <m:f>
                      <m:fPr>
                        <m:ctrlPr>
                          <a:rPr lang="en-US" sz="2400" i="1" smtClean="0">
                            <a:solidFill>
                              <a:schemeClr val="tx1"/>
                            </a:solidFill>
                            <a:latin typeface="Cambria Math" panose="02040503050406030204" pitchFamily="18" charset="0"/>
                            <a:ea typeface="Calibri" panose="020F0502020204030204" pitchFamily="34" charset="0"/>
                            <a:cs typeface="Times New Roman" panose="02020603050405020304" pitchFamily="18" charset="0"/>
                          </a:rPr>
                        </m:ctrlPr>
                      </m:fPr>
                      <m:num>
                        <m:r>
                          <a:rPr lang="en-US" sz="2400" b="0" i="0" smtClean="0">
                            <a:solidFill>
                              <a:schemeClr val="tx1"/>
                            </a:solidFill>
                            <a:latin typeface="Cambria Math" panose="02040503050406030204" pitchFamily="18" charset="0"/>
                            <a:ea typeface="Calibri" panose="020F0502020204030204" pitchFamily="34" charset="0"/>
                            <a:cs typeface="Times New Roman" panose="02020603050405020304" pitchFamily="18" charset="0"/>
                          </a:rPr>
                          <m:t>60000</m:t>
                        </m:r>
                      </m:num>
                      <m:den>
                        <m:r>
                          <a:rPr lang="en-US" sz="2400" b="0" i="0" smtClean="0">
                            <a:solidFill>
                              <a:schemeClr val="tx1"/>
                            </a:solidFill>
                            <a:latin typeface="Cambria Math" panose="02040503050406030204" pitchFamily="18" charset="0"/>
                            <a:ea typeface="Calibri" panose="020F0502020204030204" pitchFamily="34" charset="0"/>
                            <a:cs typeface="Times New Roman" panose="02020603050405020304" pitchFamily="18" charset="0"/>
                          </a:rPr>
                          <m:t>10000</m:t>
                        </m:r>
                      </m:den>
                    </m:f>
                    <m:r>
                      <a:rPr lang="en-US" sz="2400">
                        <a:solidFill>
                          <a:schemeClr val="tx1"/>
                        </a:solidFill>
                        <a:latin typeface="Cambria Math" panose="02040503050406030204" pitchFamily="18" charset="0"/>
                        <a:ea typeface="Calibri" panose="020F0502020204030204" pitchFamily="34" charset="0"/>
                        <a:cs typeface="Times New Roman" panose="02020603050405020304" pitchFamily="18" charset="0"/>
                      </a:rPr>
                      <m:t> </m:t>
                    </m:r>
                  </m:oMath>
                </a14:m>
                <a:r>
                  <a:rPr lang="en-US" sz="2400" dirty="0">
                    <a:effectLst/>
                    <a:latin typeface="Book Antiqua" panose="02040602050305030304" pitchFamily="18" charset="0"/>
                    <a:ea typeface="Calibri" panose="020F0502020204030204" pitchFamily="34" charset="0"/>
                    <a:cs typeface="Times New Roman" panose="02020603050405020304" pitchFamily="18" charset="0"/>
                  </a:rPr>
                  <a:t>= 6</a:t>
                </a:r>
              </a:p>
              <a:p>
                <a:pPr>
                  <a:lnSpc>
                    <a:spcPct val="107000"/>
                  </a:lnSpc>
                  <a:spcBef>
                    <a:spcPts val="0"/>
                  </a:spcBef>
                  <a:spcAft>
                    <a:spcPts val="500"/>
                  </a:spcAft>
                </a:pPr>
                <a:r>
                  <a:rPr lang="en-US" sz="2400" dirty="0">
                    <a:solidFill>
                      <a:srgbClr val="0070C0"/>
                    </a:solidFill>
                    <a:latin typeface="Book Antiqua" panose="02040602050305030304" pitchFamily="18" charset="0"/>
                    <a:ea typeface="Calibri" panose="020F0502020204030204" pitchFamily="34" charset="0"/>
                    <a:cs typeface="Times New Roman" panose="02020603050405020304" pitchFamily="18" charset="0"/>
                  </a:rPr>
                  <a:t>InvTurns </a:t>
                </a:r>
                <a:r>
                  <a:rPr lang="en-US" sz="2400" dirty="0">
                    <a:latin typeface="Book Antiqua" panose="02040602050305030304" pitchFamily="18" charset="0"/>
                    <a:ea typeface="Calibri" panose="020F0502020204030204" pitchFamily="34" charset="0"/>
                    <a:cs typeface="Times New Roman" panose="02020603050405020304" pitchFamily="18" charset="0"/>
                  </a:rPr>
                  <a:t>= </a:t>
                </a:r>
                <a:r>
                  <a:rPr lang="en-US" sz="2400" dirty="0">
                    <a:solidFill>
                      <a:srgbClr val="0070C0"/>
                    </a:solidFill>
                    <a:latin typeface="Book Antiqua" panose="02040602050305030304" pitchFamily="18" charset="0"/>
                    <a:ea typeface="Calibri" panose="020F0502020204030204" pitchFamily="34" charset="0"/>
                    <a:cs typeface="Times New Roman" panose="02020603050405020304" pitchFamily="18" charset="0"/>
                  </a:rPr>
                  <a:t> </a:t>
                </a:r>
                <a14:m>
                  <m:oMath xmlns:m="http://schemas.openxmlformats.org/officeDocument/2006/math">
                    <m:f>
                      <m:fPr>
                        <m:ctrlPr>
                          <a:rPr lang="en-US" sz="2800" i="1">
                            <a:solidFill>
                              <a:srgbClr val="0070C0"/>
                            </a:solidFill>
                            <a:latin typeface="Cambria Math" panose="02040503050406030204" pitchFamily="18" charset="0"/>
                            <a:ea typeface="Calibri" panose="020F0502020204030204" pitchFamily="34" charset="0"/>
                            <a:cs typeface="Times New Roman" panose="02020603050405020304" pitchFamily="18" charset="0"/>
                          </a:rPr>
                        </m:ctrlPr>
                      </m:fPr>
                      <m:num>
                        <m:r>
                          <m:rPr>
                            <m:sty m:val="p"/>
                          </m:rPr>
                          <a:rPr lang="en-US" sz="2800">
                            <a:solidFill>
                              <a:srgbClr val="0070C0"/>
                            </a:solidFill>
                            <a:latin typeface="Cambria Math" panose="02040503050406030204" pitchFamily="18" charset="0"/>
                            <a:ea typeface="Calibri" panose="020F0502020204030204" pitchFamily="34" charset="0"/>
                            <a:cs typeface="Times New Roman" panose="02020603050405020304" pitchFamily="18" charset="0"/>
                          </a:rPr>
                          <m:t>CGS</m:t>
                        </m:r>
                      </m:num>
                      <m:den>
                        <m:r>
                          <m:rPr>
                            <m:sty m:val="p"/>
                          </m:rPr>
                          <a:rPr lang="en-US" sz="2800">
                            <a:solidFill>
                              <a:srgbClr val="0070C0"/>
                            </a:solidFill>
                            <a:latin typeface="Cambria Math" panose="02040503050406030204" pitchFamily="18" charset="0"/>
                            <a:ea typeface="Calibri" panose="020F0502020204030204" pitchFamily="34" charset="0"/>
                            <a:cs typeface="Times New Roman" panose="02020603050405020304" pitchFamily="18" charset="0"/>
                          </a:rPr>
                          <m:t>I</m:t>
                        </m:r>
                      </m:den>
                    </m:f>
                  </m:oMath>
                </a14:m>
                <a:r>
                  <a:rPr lang="en-US" sz="2800" dirty="0">
                    <a:solidFill>
                      <a:srgbClr val="0070C0"/>
                    </a:solidFill>
                    <a:latin typeface="Cambria Math" panose="02040503050406030204" pitchFamily="18" charset="0"/>
                    <a:ea typeface="Calibri" panose="020F0502020204030204" pitchFamily="34" charset="0"/>
                    <a:cs typeface="Times New Roman" panose="02020603050405020304" pitchFamily="18" charset="0"/>
                  </a:rPr>
                  <a:t> </a:t>
                </a:r>
                <a:r>
                  <a:rPr lang="en-US" sz="2400" dirty="0">
                    <a:latin typeface="Book Antiqua" panose="02040602050305030304" pitchFamily="18" charset="0"/>
                    <a:ea typeface="Calibri" panose="020F0502020204030204" pitchFamily="34" charset="0"/>
                    <a:cs typeface="Times New Roman" panose="02020603050405020304" pitchFamily="18" charset="0"/>
                  </a:rPr>
                  <a:t>= </a:t>
                </a:r>
                <a14:m>
                  <m:oMath xmlns:m="http://schemas.openxmlformats.org/officeDocument/2006/math">
                    <m:f>
                      <m:fPr>
                        <m:ctrlPr>
                          <a:rPr lang="en-US" sz="2400" i="1">
                            <a:latin typeface="Cambria Math" panose="02040503050406030204" pitchFamily="18" charset="0"/>
                            <a:ea typeface="Calibri" panose="020F0502020204030204" pitchFamily="34" charset="0"/>
                            <a:cs typeface="Times New Roman" panose="02020603050405020304" pitchFamily="18" charset="0"/>
                          </a:rPr>
                        </m:ctrlPr>
                      </m:fPr>
                      <m:num>
                        <m:r>
                          <a:rPr lang="en-US" sz="2400" i="1">
                            <a:latin typeface="Cambria Math" panose="02040503050406030204" pitchFamily="18" charset="0"/>
                            <a:ea typeface="Calibri" panose="020F0502020204030204" pitchFamily="34" charset="0"/>
                            <a:cs typeface="Times New Roman" panose="02020603050405020304" pitchFamily="18" charset="0"/>
                          </a:rPr>
                          <m:t>1000000</m:t>
                        </m:r>
                      </m:num>
                      <m:den>
                        <m:r>
                          <a:rPr lang="en-US" sz="2400" i="1">
                            <a:latin typeface="Cambria Math" panose="02040503050406030204" pitchFamily="18" charset="0"/>
                            <a:ea typeface="Calibri" panose="020F0502020204030204" pitchFamily="34" charset="0"/>
                            <a:cs typeface="Times New Roman" panose="02020603050405020304" pitchFamily="18" charset="0"/>
                          </a:rPr>
                          <m:t>200000</m:t>
                        </m:r>
                      </m:den>
                    </m:f>
                  </m:oMath>
                </a14:m>
                <a:r>
                  <a:rPr lang="en-US" sz="2400" dirty="0">
                    <a:latin typeface="Book Antiqua" panose="02040602050305030304" pitchFamily="18" charset="0"/>
                    <a:ea typeface="Calibri" panose="020F0502020204030204" pitchFamily="34" charset="0"/>
                    <a:cs typeface="Times New Roman" panose="02020603050405020304" pitchFamily="18" charset="0"/>
                  </a:rPr>
                  <a:t>  = 5</a:t>
                </a:r>
              </a:p>
              <a:p>
                <a:pPr>
                  <a:lnSpc>
                    <a:spcPct val="107000"/>
                  </a:lnSpc>
                  <a:spcBef>
                    <a:spcPts val="0"/>
                  </a:spcBef>
                  <a:spcAft>
                    <a:spcPts val="500"/>
                  </a:spcAft>
                </a:pPr>
                <a:r>
                  <a:rPr lang="en-US" sz="2400" dirty="0">
                    <a:effectLst/>
                    <a:latin typeface="Book Antiqua" panose="02040602050305030304" pitchFamily="18" charset="0"/>
                    <a:ea typeface="Calibri" panose="020F0502020204030204" pitchFamily="34" charset="0"/>
                    <a:cs typeface="Times New Roman" panose="02020603050405020304" pitchFamily="18" charset="0"/>
                  </a:rPr>
                  <a:t>5*6 = </a:t>
                </a:r>
                <a14:m>
                  <m:oMath xmlns:m="http://schemas.openxmlformats.org/officeDocument/2006/math">
                    <m:r>
                      <a:rPr lang="en-US" sz="2800" b="0" i="0" smtClean="0">
                        <a:solidFill>
                          <a:srgbClr val="0070C0"/>
                        </a:solidFill>
                        <a:latin typeface="Cambria Math" panose="02040503050406030204" pitchFamily="18" charset="0"/>
                        <a:ea typeface="Calibri" panose="020F0502020204030204" pitchFamily="34" charset="0"/>
                        <a:cs typeface="Times New Roman" panose="02020603050405020304" pitchFamily="18" charset="0"/>
                      </a:rPr>
                      <m:t> </m:t>
                    </m:r>
                    <m:f>
                      <m:fPr>
                        <m:ctrlPr>
                          <a:rPr lang="en-US" sz="2800" i="1">
                            <a:solidFill>
                              <a:srgbClr val="0070C0"/>
                            </a:solidFill>
                            <a:latin typeface="Cambria Math" panose="02040503050406030204" pitchFamily="18" charset="0"/>
                            <a:ea typeface="Calibri" panose="020F0502020204030204" pitchFamily="34" charset="0"/>
                            <a:cs typeface="Times New Roman" panose="02020603050405020304" pitchFamily="18" charset="0"/>
                          </a:rPr>
                        </m:ctrlPr>
                      </m:fPr>
                      <m:num>
                        <m:r>
                          <m:rPr>
                            <m:sty m:val="p"/>
                          </m:rPr>
                          <a:rPr lang="en-US" sz="2800" b="0" i="0">
                            <a:solidFill>
                              <a:srgbClr val="0070C0"/>
                            </a:solidFill>
                            <a:latin typeface="Cambria Math" panose="02040503050406030204" pitchFamily="18" charset="0"/>
                            <a:ea typeface="Calibri" panose="020F0502020204030204" pitchFamily="34" charset="0"/>
                            <a:cs typeface="Times New Roman" panose="02020603050405020304" pitchFamily="18" charset="0"/>
                          </a:rPr>
                          <m:t>CGS</m:t>
                        </m:r>
                      </m:num>
                      <m:den>
                        <m:r>
                          <m:rPr>
                            <m:sty m:val="p"/>
                          </m:rPr>
                          <a:rPr lang="en-US" sz="2800" b="0" i="0">
                            <a:solidFill>
                              <a:srgbClr val="0070C0"/>
                            </a:solidFill>
                            <a:latin typeface="Cambria Math" panose="02040503050406030204" pitchFamily="18" charset="0"/>
                            <a:ea typeface="Calibri" panose="020F0502020204030204" pitchFamily="34" charset="0"/>
                            <a:cs typeface="Times New Roman" panose="02020603050405020304" pitchFamily="18" charset="0"/>
                          </a:rPr>
                          <m:t>I</m:t>
                        </m:r>
                      </m:den>
                    </m:f>
                  </m:oMath>
                </a14:m>
                <a:r>
                  <a:rPr lang="en-US" sz="2800" dirty="0">
                    <a:solidFill>
                      <a:srgbClr val="0070C0"/>
                    </a:solidFill>
                    <a:latin typeface="Book Antiqua" panose="02040602050305030304" pitchFamily="18" charset="0"/>
                    <a:ea typeface="Calibri" panose="020F0502020204030204" pitchFamily="34" charset="0"/>
                    <a:cs typeface="Times New Roman" panose="02020603050405020304" pitchFamily="18" charset="0"/>
                  </a:rPr>
                  <a:t>*</a:t>
                </a:r>
                <a14:m>
                  <m:oMath xmlns:m="http://schemas.openxmlformats.org/officeDocument/2006/math">
                    <m:f>
                      <m:fPr>
                        <m:ctrlPr>
                          <a:rPr lang="en-US" sz="2800" i="1">
                            <a:solidFill>
                              <a:srgbClr val="0070C0"/>
                            </a:solidFill>
                            <a:latin typeface="Cambria Math" panose="02040503050406030204" pitchFamily="18" charset="0"/>
                            <a:ea typeface="Calibri" panose="020F0502020204030204" pitchFamily="34" charset="0"/>
                            <a:cs typeface="Times New Roman" panose="02020603050405020304" pitchFamily="18" charset="0"/>
                          </a:rPr>
                        </m:ctrlPr>
                      </m:fPr>
                      <m:num>
                        <m:r>
                          <m:rPr>
                            <m:sty m:val="p"/>
                          </m:rPr>
                          <a:rPr lang="en-US" sz="2800" b="0" i="0">
                            <a:solidFill>
                              <a:srgbClr val="0070C0"/>
                            </a:solidFill>
                            <a:latin typeface="Cambria Math" panose="02040503050406030204" pitchFamily="18" charset="0"/>
                            <a:ea typeface="Calibri" panose="020F0502020204030204" pitchFamily="34" charset="0"/>
                            <a:cs typeface="Times New Roman" panose="02020603050405020304" pitchFamily="18" charset="0"/>
                          </a:rPr>
                          <m:t>hI</m:t>
                        </m:r>
                      </m:num>
                      <m:den>
                        <m:r>
                          <m:rPr>
                            <m:sty m:val="p"/>
                          </m:rPr>
                          <a:rPr lang="en-US" sz="2800" b="0" i="0">
                            <a:solidFill>
                              <a:srgbClr val="0070C0"/>
                            </a:solidFill>
                            <a:latin typeface="Cambria Math" panose="02040503050406030204" pitchFamily="18" charset="0"/>
                            <a:ea typeface="Calibri" panose="020F0502020204030204" pitchFamily="34" charset="0"/>
                            <a:cs typeface="Times New Roman" panose="02020603050405020304" pitchFamily="18" charset="0"/>
                          </a:rPr>
                          <m:t>Q</m:t>
                        </m:r>
                      </m:den>
                    </m:f>
                  </m:oMath>
                </a14:m>
                <a:r>
                  <a:rPr lang="en-US" sz="2800" b="0" i="1" dirty="0">
                    <a:solidFill>
                      <a:srgbClr val="0070C0"/>
                    </a:solidFill>
                    <a:latin typeface="Book Antiqua" panose="02040602050305030304" pitchFamily="18" charset="0"/>
                    <a:ea typeface="Calibri" panose="020F0502020204030204" pitchFamily="34" charset="0"/>
                    <a:cs typeface="Times New Roman" panose="02020603050405020304" pitchFamily="18" charset="0"/>
                  </a:rPr>
                  <a:t> </a:t>
                </a:r>
                <a:r>
                  <a:rPr lang="en-US" sz="2400" dirty="0">
                    <a:latin typeface="Book Antiqua" panose="02040602050305030304" pitchFamily="18" charset="0"/>
                    <a:ea typeface="Calibri" panose="020F0502020204030204" pitchFamily="34" charset="0"/>
                    <a:cs typeface="Times New Roman" panose="02020603050405020304" pitchFamily="18" charset="0"/>
                  </a:rPr>
                  <a:t>= </a:t>
                </a:r>
                <a14:m>
                  <m:oMath xmlns:m="http://schemas.openxmlformats.org/officeDocument/2006/math">
                    <m:r>
                      <m:rPr>
                        <m:sty m:val="p"/>
                      </m:rPr>
                      <a:rPr lang="en-US" sz="2400">
                        <a:solidFill>
                          <a:srgbClr val="0070C0"/>
                        </a:solidFill>
                        <a:latin typeface="Cambria Math" panose="02040503050406030204" pitchFamily="18" charset="0"/>
                        <a:ea typeface="Calibri" panose="020F0502020204030204" pitchFamily="34" charset="0"/>
                        <a:cs typeface="Times New Roman" panose="02020603050405020304" pitchFamily="18" charset="0"/>
                      </a:rPr>
                      <m:t>h</m:t>
                    </m:r>
                    <m:f>
                      <m:fPr>
                        <m:ctrlPr>
                          <a:rPr lang="en-US" sz="2400" i="1">
                            <a:solidFill>
                              <a:srgbClr val="0070C0"/>
                            </a:solidFill>
                            <a:latin typeface="Cambria Math" panose="02040503050406030204" pitchFamily="18" charset="0"/>
                            <a:ea typeface="Calibri" panose="020F0502020204030204" pitchFamily="34" charset="0"/>
                            <a:cs typeface="Times New Roman" panose="02020603050405020304" pitchFamily="18" charset="0"/>
                          </a:rPr>
                        </m:ctrlPr>
                      </m:fPr>
                      <m:num>
                        <m:r>
                          <m:rPr>
                            <m:sty m:val="p"/>
                          </m:rPr>
                          <a:rPr lang="en-US" sz="2400">
                            <a:solidFill>
                              <a:srgbClr val="0070C0"/>
                            </a:solidFill>
                            <a:latin typeface="Cambria Math" panose="02040503050406030204" pitchFamily="18" charset="0"/>
                            <a:ea typeface="Calibri" panose="020F0502020204030204" pitchFamily="34" charset="0"/>
                            <a:cs typeface="Times New Roman" panose="02020603050405020304" pitchFamily="18" charset="0"/>
                          </a:rPr>
                          <m:t>CGS</m:t>
                        </m:r>
                      </m:num>
                      <m:den>
                        <m:r>
                          <m:rPr>
                            <m:sty m:val="p"/>
                          </m:rPr>
                          <a:rPr lang="en-US" sz="2400">
                            <a:solidFill>
                              <a:srgbClr val="0070C0"/>
                            </a:solidFill>
                            <a:latin typeface="Cambria Math" panose="02040503050406030204" pitchFamily="18" charset="0"/>
                            <a:ea typeface="Calibri" panose="020F0502020204030204" pitchFamily="34" charset="0"/>
                            <a:cs typeface="Times New Roman" panose="02020603050405020304" pitchFamily="18" charset="0"/>
                          </a:rPr>
                          <m:t>Q</m:t>
                        </m:r>
                      </m:den>
                    </m:f>
                  </m:oMath>
                </a14:m>
                <a:r>
                  <a:rPr lang="en-US" sz="2400" dirty="0">
                    <a:latin typeface="Book Antiqua" panose="02040602050305030304" pitchFamily="18" charset="0"/>
                    <a:ea typeface="Calibri" panose="020F0502020204030204" pitchFamily="34" charset="0"/>
                    <a:cs typeface="Times New Roman" panose="02020603050405020304" pitchFamily="18" charset="0"/>
                  </a:rPr>
                  <a:t>  = $30</a:t>
                </a:r>
              </a:p>
              <a:p>
                <a:pPr>
                  <a:lnSpc>
                    <a:spcPct val="107000"/>
                  </a:lnSpc>
                  <a:spcBef>
                    <a:spcPts val="0"/>
                  </a:spcBef>
                  <a:spcAft>
                    <a:spcPts val="500"/>
                  </a:spcAft>
                </a:pPr>
                <a14:m>
                  <m:oMath xmlns:m="http://schemas.openxmlformats.org/officeDocument/2006/math">
                    <m:r>
                      <m:rPr>
                        <m:sty m:val="p"/>
                      </m:rPr>
                      <a:rPr lang="en-US" sz="2800">
                        <a:solidFill>
                          <a:srgbClr val="C00000"/>
                        </a:solidFill>
                        <a:latin typeface="Cambria Math" panose="02040503050406030204" pitchFamily="18" charset="0"/>
                        <a:ea typeface="Calibri" panose="020F0502020204030204" pitchFamily="34" charset="0"/>
                        <a:cs typeface="Times New Roman" panose="02020603050405020304" pitchFamily="18" charset="0"/>
                      </a:rPr>
                      <m:t>h</m:t>
                    </m:r>
                    <m:f>
                      <m:fPr>
                        <m:ctrlPr>
                          <a:rPr lang="en-US" sz="2800" i="1">
                            <a:solidFill>
                              <a:srgbClr val="C00000"/>
                            </a:solidFill>
                            <a:latin typeface="Cambria Math" panose="02040503050406030204" pitchFamily="18" charset="0"/>
                            <a:ea typeface="Calibri" panose="020F0502020204030204" pitchFamily="34" charset="0"/>
                            <a:cs typeface="Times New Roman" panose="02020603050405020304" pitchFamily="18" charset="0"/>
                          </a:rPr>
                        </m:ctrlPr>
                      </m:fPr>
                      <m:num>
                        <m:r>
                          <m:rPr>
                            <m:sty m:val="p"/>
                          </m:rPr>
                          <a:rPr lang="en-US" sz="2800">
                            <a:solidFill>
                              <a:srgbClr val="C00000"/>
                            </a:solidFill>
                            <a:latin typeface="Cambria Math" panose="02040503050406030204" pitchFamily="18" charset="0"/>
                            <a:ea typeface="Calibri" panose="020F0502020204030204" pitchFamily="34" charset="0"/>
                            <a:cs typeface="Times New Roman" panose="02020603050405020304" pitchFamily="18" charset="0"/>
                          </a:rPr>
                          <m:t>CGS</m:t>
                        </m:r>
                      </m:num>
                      <m:den>
                        <m:r>
                          <m:rPr>
                            <m:sty m:val="p"/>
                          </m:rPr>
                          <a:rPr lang="en-US" sz="2800">
                            <a:solidFill>
                              <a:srgbClr val="C00000"/>
                            </a:solidFill>
                            <a:latin typeface="Cambria Math" panose="02040503050406030204" pitchFamily="18" charset="0"/>
                            <a:ea typeface="Calibri" panose="020F0502020204030204" pitchFamily="34" charset="0"/>
                            <a:cs typeface="Times New Roman" panose="02020603050405020304" pitchFamily="18" charset="0"/>
                          </a:rPr>
                          <m:t>Q</m:t>
                        </m:r>
                      </m:den>
                    </m:f>
                  </m:oMath>
                </a14:m>
                <a:r>
                  <a:rPr lang="en-US" sz="2800" b="1" dirty="0">
                    <a:solidFill>
                      <a:srgbClr val="AA0000"/>
                    </a:solidFill>
                    <a:latin typeface="Book Antiqua" panose="02040602050305030304" pitchFamily="18" charset="0"/>
                    <a:ea typeface="Calibri" panose="020F0502020204030204" pitchFamily="34" charset="0"/>
                    <a:cs typeface="Times New Roman" panose="02020603050405020304" pitchFamily="18" charset="0"/>
                  </a:rPr>
                  <a:t>  </a:t>
                </a:r>
                <a:r>
                  <a:rPr lang="en-US" sz="2400" dirty="0">
                    <a:latin typeface="Book Antiqua" panose="02040602050305030304" pitchFamily="18" charset="0"/>
                    <a:ea typeface="Calibri" panose="020F0502020204030204" pitchFamily="34" charset="0"/>
                    <a:cs typeface="Times New Roman" panose="02020603050405020304" pitchFamily="18" charset="0"/>
                  </a:rPr>
                  <a:t>= $30</a:t>
                </a:r>
              </a:p>
              <a:p>
                <a:pPr marL="0" marR="0">
                  <a:lnSpc>
                    <a:spcPct val="107000"/>
                  </a:lnSpc>
                  <a:spcBef>
                    <a:spcPts val="0"/>
                  </a:spcBef>
                  <a:spcAft>
                    <a:spcPts val="500"/>
                  </a:spcAft>
                </a:pPr>
                <a14:m>
                  <m:oMath xmlns:m="http://schemas.openxmlformats.org/officeDocument/2006/math">
                    <m:f>
                      <m:fPr>
                        <m:ctrlPr>
                          <a:rPr lang="en-US" sz="2400" i="1">
                            <a:solidFill>
                              <a:srgbClr val="0070C0"/>
                            </a:solidFill>
                            <a:latin typeface="Cambria Math" panose="02040503050406030204" pitchFamily="18" charset="0"/>
                            <a:ea typeface="Calibri" panose="020F0502020204030204" pitchFamily="34" charset="0"/>
                            <a:cs typeface="Times New Roman" panose="02020603050405020304" pitchFamily="18" charset="0"/>
                          </a:rPr>
                        </m:ctrlPr>
                      </m:fPr>
                      <m:num>
                        <m:r>
                          <m:rPr>
                            <m:sty m:val="p"/>
                          </m:rPr>
                          <a:rPr lang="en-US" sz="2400">
                            <a:solidFill>
                              <a:srgbClr val="0070C0"/>
                            </a:solidFill>
                            <a:latin typeface="Cambria Math" panose="02040503050406030204" pitchFamily="18" charset="0"/>
                            <a:ea typeface="Calibri" panose="020F0502020204030204" pitchFamily="34" charset="0"/>
                            <a:cs typeface="Times New Roman" panose="02020603050405020304" pitchFamily="18" charset="0"/>
                          </a:rPr>
                          <m:t>CGS</m:t>
                        </m:r>
                      </m:num>
                      <m:den>
                        <m:r>
                          <m:rPr>
                            <m:sty m:val="p"/>
                          </m:rPr>
                          <a:rPr lang="en-US" sz="2400">
                            <a:solidFill>
                              <a:srgbClr val="0070C0"/>
                            </a:solidFill>
                            <a:latin typeface="Cambria Math" panose="02040503050406030204" pitchFamily="18" charset="0"/>
                            <a:ea typeface="Calibri" panose="020F0502020204030204" pitchFamily="34" charset="0"/>
                            <a:cs typeface="Times New Roman" panose="02020603050405020304" pitchFamily="18" charset="0"/>
                          </a:rPr>
                          <m:t>I</m:t>
                        </m:r>
                      </m:den>
                    </m:f>
                  </m:oMath>
                </a14:m>
                <a:r>
                  <a:rPr lang="en-US" sz="2400" dirty="0">
                    <a:solidFill>
                      <a:srgbClr val="0070C0"/>
                    </a:solidFill>
                    <a:latin typeface="Book Antiqua" panose="02040602050305030304" pitchFamily="18" charset="0"/>
                    <a:ea typeface="Calibri" panose="020F0502020204030204" pitchFamily="34" charset="0"/>
                    <a:cs typeface="Times New Roman" panose="02020603050405020304" pitchFamily="18" charset="0"/>
                  </a:rPr>
                  <a:t>*</a:t>
                </a:r>
                <a14:m>
                  <m:oMath xmlns:m="http://schemas.openxmlformats.org/officeDocument/2006/math">
                    <m:f>
                      <m:fPr>
                        <m:ctrlPr>
                          <a:rPr lang="en-US" sz="2400" i="1">
                            <a:solidFill>
                              <a:srgbClr val="0070C0"/>
                            </a:solidFill>
                            <a:latin typeface="Cambria Math" panose="02040503050406030204" pitchFamily="18" charset="0"/>
                            <a:ea typeface="Calibri" panose="020F0502020204030204" pitchFamily="34" charset="0"/>
                            <a:cs typeface="Times New Roman" panose="02020603050405020304" pitchFamily="18" charset="0"/>
                          </a:rPr>
                        </m:ctrlPr>
                      </m:fPr>
                      <m:num>
                        <m:r>
                          <m:rPr>
                            <m:sty m:val="p"/>
                          </m:rPr>
                          <a:rPr lang="en-US" sz="2400">
                            <a:solidFill>
                              <a:srgbClr val="0070C0"/>
                            </a:solidFill>
                            <a:latin typeface="Cambria Math" panose="02040503050406030204" pitchFamily="18" charset="0"/>
                            <a:ea typeface="Calibri" panose="020F0502020204030204" pitchFamily="34" charset="0"/>
                            <a:cs typeface="Times New Roman" panose="02020603050405020304" pitchFamily="18" charset="0"/>
                          </a:rPr>
                          <m:t>hI</m:t>
                        </m:r>
                      </m:num>
                      <m:den>
                        <m:r>
                          <m:rPr>
                            <m:sty m:val="p"/>
                          </m:rPr>
                          <a:rPr lang="en-US" sz="2400">
                            <a:solidFill>
                              <a:srgbClr val="0070C0"/>
                            </a:solidFill>
                            <a:latin typeface="Cambria Math" panose="02040503050406030204" pitchFamily="18" charset="0"/>
                            <a:ea typeface="Calibri" panose="020F0502020204030204" pitchFamily="34" charset="0"/>
                            <a:cs typeface="Times New Roman" panose="02020603050405020304" pitchFamily="18" charset="0"/>
                          </a:rPr>
                          <m:t>Q</m:t>
                        </m:r>
                      </m:den>
                    </m:f>
                  </m:oMath>
                </a14:m>
                <a:r>
                  <a:rPr lang="en-US" sz="2400" i="1" dirty="0">
                    <a:solidFill>
                      <a:srgbClr val="0070C0"/>
                    </a:solidFill>
                    <a:latin typeface="Book Antiqua" panose="02040602050305030304" pitchFamily="18" charset="0"/>
                    <a:ea typeface="Calibri" panose="020F0502020204030204" pitchFamily="34" charset="0"/>
                    <a:cs typeface="Times New Roman" panose="02020603050405020304" pitchFamily="18" charset="0"/>
                  </a:rPr>
                  <a:t> </a:t>
                </a:r>
                <a:r>
                  <a:rPr lang="en-US" sz="2000" dirty="0">
                    <a:latin typeface="Book Antiqua" panose="02040602050305030304" pitchFamily="18" charset="0"/>
                    <a:ea typeface="Calibri" panose="020F0502020204030204" pitchFamily="34" charset="0"/>
                    <a:cs typeface="Times New Roman" panose="02020603050405020304" pitchFamily="18" charset="0"/>
                  </a:rPr>
                  <a:t>= </a:t>
                </a:r>
                <a14:m>
                  <m:oMath xmlns:m="http://schemas.openxmlformats.org/officeDocument/2006/math">
                    <m:r>
                      <m:rPr>
                        <m:sty m:val="p"/>
                      </m:rPr>
                      <a:rPr lang="en-US" sz="2000">
                        <a:solidFill>
                          <a:srgbClr val="0070C0"/>
                        </a:solidFill>
                        <a:latin typeface="Cambria Math" panose="02040503050406030204" pitchFamily="18" charset="0"/>
                        <a:ea typeface="Calibri" panose="020F0502020204030204" pitchFamily="34" charset="0"/>
                        <a:cs typeface="Times New Roman" panose="02020603050405020304" pitchFamily="18" charset="0"/>
                      </a:rPr>
                      <m:t>h</m:t>
                    </m:r>
                    <m:f>
                      <m:fPr>
                        <m:ctrlPr>
                          <a:rPr lang="en-US" sz="2000" i="1">
                            <a:solidFill>
                              <a:srgbClr val="0070C0"/>
                            </a:solidFill>
                            <a:latin typeface="Cambria Math" panose="02040503050406030204" pitchFamily="18" charset="0"/>
                            <a:ea typeface="Calibri" panose="020F0502020204030204" pitchFamily="34" charset="0"/>
                            <a:cs typeface="Times New Roman" panose="02020603050405020304" pitchFamily="18" charset="0"/>
                          </a:rPr>
                        </m:ctrlPr>
                      </m:fPr>
                      <m:num>
                        <m:r>
                          <m:rPr>
                            <m:sty m:val="p"/>
                          </m:rPr>
                          <a:rPr lang="en-US" sz="2000">
                            <a:solidFill>
                              <a:srgbClr val="0070C0"/>
                            </a:solidFill>
                            <a:latin typeface="Cambria Math" panose="02040503050406030204" pitchFamily="18" charset="0"/>
                            <a:ea typeface="Calibri" panose="020F0502020204030204" pitchFamily="34" charset="0"/>
                            <a:cs typeface="Times New Roman" panose="02020603050405020304" pitchFamily="18" charset="0"/>
                          </a:rPr>
                          <m:t>CGS</m:t>
                        </m:r>
                      </m:num>
                      <m:den>
                        <m:r>
                          <m:rPr>
                            <m:sty m:val="p"/>
                          </m:rPr>
                          <a:rPr lang="en-US" sz="2000">
                            <a:solidFill>
                              <a:srgbClr val="0070C0"/>
                            </a:solidFill>
                            <a:latin typeface="Cambria Math" panose="02040503050406030204" pitchFamily="18" charset="0"/>
                            <a:ea typeface="Calibri" panose="020F0502020204030204" pitchFamily="34" charset="0"/>
                            <a:cs typeface="Times New Roman" panose="02020603050405020304" pitchFamily="18" charset="0"/>
                          </a:rPr>
                          <m:t>Q</m:t>
                        </m:r>
                      </m:den>
                    </m:f>
                  </m:oMath>
                </a14:m>
                <a:r>
                  <a:rPr lang="en-US" sz="2000" dirty="0">
                    <a:latin typeface="Book Antiqua" panose="02040602050305030304" pitchFamily="18" charset="0"/>
                    <a:ea typeface="Calibri" panose="020F0502020204030204" pitchFamily="34" charset="0"/>
                    <a:cs typeface="Times New Roman" panose="02020603050405020304" pitchFamily="18" charset="0"/>
                  </a:rPr>
                  <a:t> </a:t>
                </a:r>
              </a:p>
              <a:p>
                <a:pPr marL="0" marR="0">
                  <a:lnSpc>
                    <a:spcPct val="107000"/>
                  </a:lnSpc>
                  <a:spcBef>
                    <a:spcPts val="0"/>
                  </a:spcBef>
                  <a:spcAft>
                    <a:spcPts val="500"/>
                  </a:spcAft>
                </a:pPr>
                <a:r>
                  <a:rPr lang="en-US" sz="2400" dirty="0">
                    <a:latin typeface="Book Antiqua" panose="02040602050305030304" pitchFamily="18" charset="0"/>
                    <a:ea typeface="Calibri" panose="020F0502020204030204" pitchFamily="34" charset="0"/>
                    <a:cs typeface="Times New Roman" panose="02020603050405020304" pitchFamily="18" charset="0"/>
                  </a:rPr>
                  <a:t>The higher the inventory turns, the lower the inventory cost per unit of product. </a:t>
                </a:r>
                <a:endParaRPr lang="en-US" sz="2400" dirty="0">
                  <a:latin typeface="Book Antiqua" panose="02040602050305030304" pitchFamily="18" charset="0"/>
                </a:endParaRPr>
              </a:p>
              <a:p>
                <a:pPr marL="0" marR="0">
                  <a:lnSpc>
                    <a:spcPct val="107000"/>
                  </a:lnSpc>
                  <a:spcBef>
                    <a:spcPts val="0"/>
                  </a:spcBef>
                  <a:spcAft>
                    <a:spcPts val="400"/>
                  </a:spcAft>
                </a:pPr>
                <a:endParaRPr lang="en-US" sz="2400" dirty="0">
                  <a:solidFill>
                    <a:srgbClr val="0070C0"/>
                  </a:solidFill>
                  <a:effectLst/>
                  <a:latin typeface="Book Antiqua" panose="02040602050305030304" pitchFamily="18" charset="0"/>
                  <a:ea typeface="Calibri" panose="020F0502020204030204" pitchFamily="34" charset="0"/>
                  <a:cs typeface="Times New Roman" panose="02020603050405020304" pitchFamily="18" charset="0"/>
                </a:endParaRPr>
              </a:p>
            </p:txBody>
          </p:sp>
        </mc:Choice>
        <mc:Fallback xmlns="">
          <p:sp>
            <p:nvSpPr>
              <p:cNvPr id="5" name="Text Box 3"/>
              <p:cNvSpPr txBox="1">
                <a:spLocks noRot="1" noChangeAspect="1" noMove="1" noResize="1" noEditPoints="1" noAdjustHandles="1" noChangeArrowheads="1" noChangeShapeType="1" noTextEdit="1"/>
              </p:cNvSpPr>
              <p:nvPr/>
            </p:nvSpPr>
            <p:spPr bwMode="auto">
              <a:xfrm>
                <a:off x="0" y="762000"/>
                <a:ext cx="12192000" cy="6123664"/>
              </a:xfrm>
              <a:prstGeom prst="rect">
                <a:avLst/>
              </a:prstGeom>
              <a:blipFill>
                <a:blip r:embed="rId3"/>
                <a:stretch>
                  <a:fillRect l="-750" t="-597"/>
                </a:stretch>
              </a:blipFill>
              <a:ln w="9525">
                <a:noFill/>
                <a:miter lim="800000"/>
                <a:headEnd/>
                <a:tailEnd/>
              </a:ln>
            </p:spPr>
            <p:txBody>
              <a:bodyPr/>
              <a:lstStyle/>
              <a:p>
                <a:r>
                  <a:rPr lang="en-US">
                    <a:noFill/>
                  </a:rPr>
                  <a:t> </a:t>
                </a:r>
              </a:p>
            </p:txBody>
          </p:sp>
        </mc:Fallback>
      </mc:AlternateContent>
    </p:spTree>
    <p:extLst>
      <p:ext uri="{BB962C8B-B14F-4D97-AF65-F5344CB8AC3E}">
        <p14:creationId xmlns:p14="http://schemas.microsoft.com/office/powerpoint/2010/main" val="283017493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fade">
                                      <p:cBhvr>
                                        <p:cTn id="47"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0"/>
            <a:ext cx="12192000" cy="762000"/>
          </a:xfrm>
        </p:spPr>
        <p:txBody>
          <a:bodyPr/>
          <a:lstStyle/>
          <a:p>
            <a:pPr eaLnBrk="1" hangingPunct="1"/>
            <a:r>
              <a:rPr lang="en-US" sz="3200" dirty="0"/>
              <a:t>Relationship Between Carrying Cost Per Unit and Inventory Turn </a:t>
            </a:r>
          </a:p>
        </p:txBody>
      </p:sp>
      <p:sp>
        <p:nvSpPr>
          <p:cNvPr id="5" name="Text Box 3"/>
          <p:cNvSpPr txBox="1">
            <a:spLocks noChangeArrowheads="1"/>
          </p:cNvSpPr>
          <p:nvPr/>
        </p:nvSpPr>
        <p:spPr bwMode="auto">
          <a:xfrm>
            <a:off x="0" y="762000"/>
            <a:ext cx="12192000" cy="2308324"/>
          </a:xfrm>
          <a:prstGeom prst="rect">
            <a:avLst/>
          </a:prstGeom>
          <a:noFill/>
          <a:ln w="9525">
            <a:noFill/>
            <a:miter lim="800000"/>
            <a:headEnd/>
            <a:tailEnd/>
          </a:ln>
        </p:spPr>
        <p:txBody>
          <a:bodyPr wrap="square">
            <a:spAutoFit/>
          </a:bodyPr>
          <a:lstStyle/>
          <a:p>
            <a:pPr>
              <a:spcAft>
                <a:spcPts val="900"/>
              </a:spcAft>
            </a:pPr>
            <a:r>
              <a:rPr lang="en-US" sz="2400" dirty="0">
                <a:latin typeface="Book Antiqua" panose="02040602050305030304" pitchFamily="18" charset="0"/>
              </a:rPr>
              <a:t>I have set h, and I equal to two random numbers in the following table. Right-click on the file, open the file, go to an empty cell, and click delete several times. As you can see, RED and GREEN always have the same results. That means if inventory goes up or down, the carrying cost of one unit of inventory goes up or down. At the same time, since inventory goes up or down, inventory turns will go down or up. Therefore, they compensate for each other, and H is independent of I.</a:t>
            </a:r>
            <a:endParaRPr lang="en-US" sz="2400" dirty="0">
              <a:latin typeface="Book Antiqua" pitchFamily="18" charset="0"/>
              <a:sym typeface="Wingdings" panose="05000000000000000000" pitchFamily="2" charset="2"/>
            </a:endParaRPr>
          </a:p>
        </p:txBody>
      </p:sp>
      <p:sp>
        <p:nvSpPr>
          <p:cNvPr id="2" name="Rectangle 2">
            <a:extLst>
              <a:ext uri="{FF2B5EF4-FFF2-40B4-BE49-F238E27FC236}">
                <a16:creationId xmlns:a16="http://schemas.microsoft.com/office/drawing/2014/main" id="{A1BF0D2D-F795-45A9-B005-92AC6CD0986C}"/>
              </a:ext>
            </a:extLst>
          </p:cNvPr>
          <p:cNvSpPr>
            <a:spLocks noChangeArrowheads="1"/>
          </p:cNvSpPr>
          <p:nvPr/>
        </p:nvSpPr>
        <p:spPr bwMode="auto">
          <a:xfrm>
            <a:off x="152400" y="3641823"/>
            <a:ext cx="1255943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dirty="0"/>
          </a:p>
        </p:txBody>
      </p:sp>
      <p:graphicFrame>
        <p:nvGraphicFramePr>
          <p:cNvPr id="6" name="Object 5">
            <a:extLst>
              <a:ext uri="{FF2B5EF4-FFF2-40B4-BE49-F238E27FC236}">
                <a16:creationId xmlns:a16="http://schemas.microsoft.com/office/drawing/2014/main" id="{C9001991-3564-4C04-B73B-66A0C84B45B7}"/>
              </a:ext>
            </a:extLst>
          </p:cNvPr>
          <p:cNvGraphicFramePr>
            <a:graphicFrameLocks noChangeAspect="1"/>
          </p:cNvGraphicFramePr>
          <p:nvPr/>
        </p:nvGraphicFramePr>
        <p:xfrm>
          <a:off x="7567850" y="2743200"/>
          <a:ext cx="4471750" cy="3657600"/>
        </p:xfrm>
        <a:graphic>
          <a:graphicData uri="http://schemas.openxmlformats.org/presentationml/2006/ole">
            <mc:AlternateContent xmlns:mc="http://schemas.openxmlformats.org/markup-compatibility/2006">
              <mc:Choice xmlns:v="urn:schemas-microsoft-com:vml" Requires="v">
                <p:oleObj spid="_x0000_s3099" name="Worksheet" r:id="rId4" imgW="3505258" imgH="2867154" progId="Excel.Sheet.12">
                  <p:embed/>
                </p:oleObj>
              </mc:Choice>
              <mc:Fallback>
                <p:oleObj name="Worksheet" r:id="rId4" imgW="3505258" imgH="2867154" progId="Excel.Sheet.12">
                  <p:embed/>
                  <p:pic>
                    <p:nvPicPr>
                      <p:cNvPr id="6" name="Object 5">
                        <a:extLst>
                          <a:ext uri="{FF2B5EF4-FFF2-40B4-BE49-F238E27FC236}">
                            <a16:creationId xmlns:a16="http://schemas.microsoft.com/office/drawing/2014/main" id="{C9001991-3564-4C04-B73B-66A0C84B45B7}"/>
                          </a:ext>
                        </a:extLst>
                      </p:cNvPr>
                      <p:cNvPicPr/>
                      <p:nvPr/>
                    </p:nvPicPr>
                    <p:blipFill>
                      <a:blip r:embed="rId5"/>
                      <a:stretch>
                        <a:fillRect/>
                      </a:stretch>
                    </p:blipFill>
                    <p:spPr>
                      <a:xfrm>
                        <a:off x="7567850" y="2743200"/>
                        <a:ext cx="4471750" cy="3657600"/>
                      </a:xfrm>
                      <a:prstGeom prst="rect">
                        <a:avLst/>
                      </a:prstGeom>
                    </p:spPr>
                  </p:pic>
                </p:oleObj>
              </mc:Fallback>
            </mc:AlternateContent>
          </a:graphicData>
        </a:graphic>
      </p:graphicFrame>
    </p:spTree>
    <p:extLst>
      <p:ext uri="{BB962C8B-B14F-4D97-AF65-F5344CB8AC3E}">
        <p14:creationId xmlns:p14="http://schemas.microsoft.com/office/powerpoint/2010/main" val="1582907322"/>
      </p:ext>
    </p:extLst>
  </p:cSld>
  <p:clrMapOvr>
    <a:masterClrMapping/>
  </p:clrMapOvr>
  <p:transition/>
</p:sld>
</file>

<file path=ppt/theme/theme1.xml><?xml version="1.0" encoding="utf-8"?>
<a:theme xmlns:a="http://schemas.openxmlformats.org/drawingml/2006/main" name="Lean Thinking Final.ppt">
  <a:themeElements>
    <a:clrScheme name="Custom 2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FFFF"/>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55389</TotalTime>
  <Words>1311</Words>
  <Application>Microsoft Office PowerPoint</Application>
  <PresentationFormat>Widescreen</PresentationFormat>
  <Paragraphs>108</Paragraphs>
  <Slides>8</Slides>
  <Notes>7</Notes>
  <HiddenSlides>0</HiddenSlides>
  <MMClips>1</MMClips>
  <ScaleCrop>false</ScaleCrop>
  <HeadingPairs>
    <vt:vector size="8" baseType="variant">
      <vt:variant>
        <vt:lpstr>Fonts Used</vt:lpstr>
      </vt:variant>
      <vt:variant>
        <vt:i4>10</vt:i4>
      </vt:variant>
      <vt:variant>
        <vt:lpstr>Theme</vt:lpstr>
      </vt:variant>
      <vt:variant>
        <vt:i4>6</vt:i4>
      </vt:variant>
      <vt:variant>
        <vt:lpstr>Embedded OLE Servers</vt:lpstr>
      </vt:variant>
      <vt:variant>
        <vt:i4>1</vt:i4>
      </vt:variant>
      <vt:variant>
        <vt:lpstr>Slide Titles</vt:lpstr>
      </vt:variant>
      <vt:variant>
        <vt:i4>8</vt:i4>
      </vt:variant>
    </vt:vector>
  </HeadingPairs>
  <TitlesOfParts>
    <vt:vector size="25" baseType="lpstr">
      <vt:lpstr>Arial</vt:lpstr>
      <vt:lpstr>Book Antiqua</vt:lpstr>
      <vt:lpstr>Calibri</vt:lpstr>
      <vt:lpstr>Calibri Light</vt:lpstr>
      <vt:lpstr>Cambria Math</vt:lpstr>
      <vt:lpstr>Garamond</vt:lpstr>
      <vt:lpstr>Impact</vt:lpstr>
      <vt:lpstr>MS Reference Sans Serif</vt:lpstr>
      <vt:lpstr>Verdana</vt:lpstr>
      <vt:lpstr>Wingdings</vt:lpstr>
      <vt:lpstr>Lean Thinking Final.ppt</vt:lpstr>
      <vt:lpstr>1_Custom Design</vt:lpstr>
      <vt:lpstr>Custom Design</vt:lpstr>
      <vt:lpstr>1_Lean Thinking Final</vt:lpstr>
      <vt:lpstr>Lean Thinking Final</vt:lpstr>
      <vt:lpstr>2_Lean Thinking Final</vt:lpstr>
      <vt:lpstr>Worksheet</vt:lpstr>
      <vt:lpstr>PowerPoint Presentation</vt:lpstr>
      <vt:lpstr>Recorded Lecture</vt:lpstr>
      <vt:lpstr>Little’s Law – Finance &amp; Operations</vt:lpstr>
      <vt:lpstr>Revenue (Rev), Gross Margin (GM), and Cost of Goods Sold (CGS)</vt:lpstr>
      <vt:lpstr>Flow Time, Inventory Turns, Carrying Cost Per Unit of Product</vt:lpstr>
      <vt:lpstr>Carrying Cost per Unit of Product per Year</vt:lpstr>
      <vt:lpstr>Carrying Cost per Unit of Product per Year</vt:lpstr>
      <vt:lpstr>Relationship Between Carrying Cost Per Unit and Inventory Turn </vt:lpstr>
    </vt:vector>
  </TitlesOfParts>
  <Company>CSU, Northridge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Asef-Vaziri, Ardavan</cp:lastModifiedBy>
  <cp:revision>921</cp:revision>
  <cp:lastPrinted>2019-05-09T17:43:43Z</cp:lastPrinted>
  <dcterms:created xsi:type="dcterms:W3CDTF">2008-11-22T01:06:20Z</dcterms:created>
  <dcterms:modified xsi:type="dcterms:W3CDTF">2025-07-30T21:02:38Z</dcterms:modified>
</cp:coreProperties>
</file>