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5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801" r:id="rId2"/>
    <p:sldMasterId id="2147483788" r:id="rId3"/>
    <p:sldMasterId id="2147483784" r:id="rId4"/>
    <p:sldMasterId id="2147483764" r:id="rId5"/>
    <p:sldMasterId id="2147483785" r:id="rId6"/>
  </p:sldMasterIdLst>
  <p:notesMasterIdLst>
    <p:notesMasterId r:id="rId14"/>
  </p:notesMasterIdLst>
  <p:handoutMasterIdLst>
    <p:handoutMasterId r:id="rId15"/>
  </p:handoutMasterIdLst>
  <p:sldIdLst>
    <p:sldId id="625" r:id="rId7"/>
    <p:sldId id="642" r:id="rId8"/>
    <p:sldId id="633" r:id="rId9"/>
    <p:sldId id="634" r:id="rId10"/>
    <p:sldId id="636" r:id="rId11"/>
    <p:sldId id="635" r:id="rId12"/>
    <p:sldId id="638" r:id="rId13"/>
  </p:sldIdLst>
  <p:sldSz cx="12192000" cy="68580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ldamez, Jonathan" initials="GJ" lastIdx="20" clrIdx="0">
    <p:extLst>
      <p:ext uri="{19B8F6BF-5375-455C-9EA6-DF929625EA0E}">
        <p15:presenceInfo xmlns:p15="http://schemas.microsoft.com/office/powerpoint/2012/main" userId="S::jonathan.galdamez.32@my.csun.edu::e134a394-32d1-4300-8ff0-4ad8322f83a2" providerId="AD"/>
      </p:ext>
    </p:extLst>
  </p:cmAuthor>
  <p:cmAuthor id="2" name="Asef-Vaziri, Ardavan" initials="AA" lastIdx="1" clrIdx="1">
    <p:extLst>
      <p:ext uri="{19B8F6BF-5375-455C-9EA6-DF929625EA0E}">
        <p15:presenceInfo xmlns:p15="http://schemas.microsoft.com/office/powerpoint/2012/main" userId="S-1-5-21-789336058-1708537768-1957994488-2436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AA0000"/>
    <a:srgbClr val="A80000"/>
    <a:srgbClr val="A50023"/>
    <a:srgbClr val="00007D"/>
    <a:srgbClr val="9E0000"/>
    <a:srgbClr val="FF9900"/>
    <a:srgbClr val="00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963" autoAdjust="0"/>
    <p:restoredTop sz="95652" autoAdjust="0"/>
  </p:normalViewPr>
  <p:slideViewPr>
    <p:cSldViewPr>
      <p:cViewPr varScale="1">
        <p:scale>
          <a:sx n="105" d="100"/>
          <a:sy n="105" d="100"/>
        </p:scale>
        <p:origin x="1326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246" y="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300"/>
            </a:lvl1pPr>
          </a:lstStyle>
          <a:p>
            <a:fld id="{3DC6186B-400D-4624-82D1-203DE0AF0EEF}" type="datetimeFigureOut">
              <a:rPr lang="en-US" smtClean="0"/>
              <a:pPr/>
              <a:t>5/12/2022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3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7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D8C8DB6-9E1D-439C-B96B-0657302EFE49}" type="datetime1">
              <a:rPr lang="en-US"/>
              <a:pPr/>
              <a:t>5/12/2022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0" tIns="46585" rIns="93170" bIns="46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79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679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FF196F-EDA1-45E5-A85F-4E09F5FBE85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000" dirty="0"/>
              <a:t>New process for loan application review:</a:t>
            </a:r>
          </a:p>
          <a:p>
            <a:pPr lvl="1" eaLnBrk="1" hangingPunct="1"/>
            <a:r>
              <a:rPr lang="en-US" sz="1000" dirty="0"/>
              <a:t>Each application is preprocessed and divided into three categories based on mechanical criteria.  The company found the following data upon analyzing the new system:</a:t>
            </a:r>
          </a:p>
          <a:p>
            <a:pPr lvl="1" eaLnBrk="1" hangingPunct="1"/>
            <a:r>
              <a:rPr lang="en-US" sz="1000" dirty="0"/>
              <a:t>On average, 200 applications are with the Initial ‘Review Team at any time.</a:t>
            </a:r>
          </a:p>
          <a:p>
            <a:pPr lvl="1" eaLnBrk="1" hangingPunct="1"/>
            <a:r>
              <a:rPr lang="en-US" sz="1000" dirty="0"/>
              <a:t>Of those reviewed, 25% are categorized as “Excellent”, 25% as “Needs Further review”, and 50% are “Rejected”.  </a:t>
            </a:r>
          </a:p>
          <a:p>
            <a:pPr lvl="1" eaLnBrk="1" hangingPunct="1"/>
            <a:r>
              <a:rPr lang="en-US" sz="1000" dirty="0"/>
              <a:t>70% of the “Excellent” applications are eventually approved.</a:t>
            </a:r>
          </a:p>
          <a:p>
            <a:pPr lvl="1" eaLnBrk="1" hangingPunct="1"/>
            <a:r>
              <a:rPr lang="en-US" sz="1000" dirty="0"/>
              <a:t>10% of the “Needs Further Review” applications are approved.</a:t>
            </a:r>
          </a:p>
        </p:txBody>
      </p:sp>
    </p:spTree>
    <p:extLst>
      <p:ext uri="{BB962C8B-B14F-4D97-AF65-F5344CB8AC3E}">
        <p14:creationId xmlns:p14="http://schemas.microsoft.com/office/powerpoint/2010/main" val="3458200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FF196F-EDA1-45E5-A85F-4E09F5FBE85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000" dirty="0"/>
              <a:t>New process for loan application review:</a:t>
            </a:r>
          </a:p>
          <a:p>
            <a:pPr lvl="1" eaLnBrk="1" hangingPunct="1"/>
            <a:r>
              <a:rPr lang="en-US" sz="1000" dirty="0"/>
              <a:t>Each application is preprocessed and divided into three categories based on mechanical criteria.  The company found the following data upon analyzing the new system:</a:t>
            </a:r>
          </a:p>
          <a:p>
            <a:pPr lvl="1" eaLnBrk="1" hangingPunct="1"/>
            <a:r>
              <a:rPr lang="en-US" sz="1000" dirty="0"/>
              <a:t>On average, 200 applications are with the Initial ‘Review Team at any time.</a:t>
            </a:r>
          </a:p>
          <a:p>
            <a:pPr lvl="1" eaLnBrk="1" hangingPunct="1"/>
            <a:r>
              <a:rPr lang="en-US" sz="1000" dirty="0"/>
              <a:t>Of those reviewed, 25% are categorized as “Excellent”, 25% as “Needs Further review”, and 50% are “Rejected”.  </a:t>
            </a:r>
          </a:p>
          <a:p>
            <a:pPr lvl="1" eaLnBrk="1" hangingPunct="1"/>
            <a:r>
              <a:rPr lang="en-US" sz="1000" dirty="0"/>
              <a:t>70% of the “Excellent” applications are eventually approved.</a:t>
            </a:r>
          </a:p>
          <a:p>
            <a:pPr lvl="1" eaLnBrk="1" hangingPunct="1"/>
            <a:r>
              <a:rPr lang="en-US" sz="1000" dirty="0"/>
              <a:t>10% of the “Needs Further Review” applications are approved.</a:t>
            </a:r>
          </a:p>
        </p:txBody>
      </p:sp>
    </p:spTree>
    <p:extLst>
      <p:ext uri="{BB962C8B-B14F-4D97-AF65-F5344CB8AC3E}">
        <p14:creationId xmlns:p14="http://schemas.microsoft.com/office/powerpoint/2010/main" val="30017973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FF196F-EDA1-45E5-A85F-4E09F5FBE85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000" dirty="0"/>
              <a:t>New process for loan application review:</a:t>
            </a:r>
          </a:p>
          <a:p>
            <a:pPr lvl="1" eaLnBrk="1" hangingPunct="1"/>
            <a:r>
              <a:rPr lang="en-US" sz="1000" dirty="0"/>
              <a:t>Each application is preprocessed and divided into three categories based on mechanical criteria.  The company found the following data upon analyzing the new system:</a:t>
            </a:r>
          </a:p>
          <a:p>
            <a:pPr lvl="1" eaLnBrk="1" hangingPunct="1"/>
            <a:r>
              <a:rPr lang="en-US" sz="1000" dirty="0"/>
              <a:t>On average, 200 applications are with the Initial ‘Review Team at any time.</a:t>
            </a:r>
          </a:p>
          <a:p>
            <a:pPr lvl="1" eaLnBrk="1" hangingPunct="1"/>
            <a:r>
              <a:rPr lang="en-US" sz="1000" dirty="0"/>
              <a:t>Of those reviewed, 25% are categorized as “Excellent”, 25% as “Needs Further review”, and 50% are “Rejected”.  </a:t>
            </a:r>
          </a:p>
          <a:p>
            <a:pPr lvl="1" eaLnBrk="1" hangingPunct="1"/>
            <a:r>
              <a:rPr lang="en-US" sz="1000" dirty="0"/>
              <a:t>70% of the “Excellent” applications are eventually approved.</a:t>
            </a:r>
          </a:p>
          <a:p>
            <a:pPr lvl="1" eaLnBrk="1" hangingPunct="1"/>
            <a:r>
              <a:rPr lang="en-US" sz="1000" dirty="0"/>
              <a:t>10% of the “Needs Further Review” applications are approved.</a:t>
            </a:r>
          </a:p>
        </p:txBody>
      </p:sp>
    </p:spTree>
    <p:extLst>
      <p:ext uri="{BB962C8B-B14F-4D97-AF65-F5344CB8AC3E}">
        <p14:creationId xmlns:p14="http://schemas.microsoft.com/office/powerpoint/2010/main" val="22923959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FF196F-EDA1-45E5-A85F-4E09F5FBE85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000" dirty="0"/>
              <a:t>New process for loan application review:</a:t>
            </a:r>
          </a:p>
          <a:p>
            <a:pPr lvl="1" eaLnBrk="1" hangingPunct="1"/>
            <a:r>
              <a:rPr lang="en-US" sz="1000" dirty="0"/>
              <a:t>Each application is preprocessed and divided into three categories based on mechanical criteria.  The company found the following data upon analyzing the new system:</a:t>
            </a:r>
          </a:p>
          <a:p>
            <a:pPr lvl="1" eaLnBrk="1" hangingPunct="1"/>
            <a:r>
              <a:rPr lang="en-US" sz="1000" dirty="0"/>
              <a:t>On average, 200 applications are with the Initial ‘Review Team at any time.</a:t>
            </a:r>
          </a:p>
          <a:p>
            <a:pPr lvl="1" eaLnBrk="1" hangingPunct="1"/>
            <a:r>
              <a:rPr lang="en-US" sz="1000" dirty="0"/>
              <a:t>Of those reviewed, 25% are categorized as “Excellent”, 25% as “Needs Further review”, and 50% are “Rejected”.  </a:t>
            </a:r>
          </a:p>
          <a:p>
            <a:pPr lvl="1" eaLnBrk="1" hangingPunct="1"/>
            <a:r>
              <a:rPr lang="en-US" sz="1000" dirty="0"/>
              <a:t>70% of the “Excellent” applications are eventually approved.</a:t>
            </a:r>
          </a:p>
          <a:p>
            <a:pPr lvl="1" eaLnBrk="1" hangingPunct="1"/>
            <a:r>
              <a:rPr lang="en-US" sz="1000" dirty="0"/>
              <a:t>10% of the “Needs Further Review” applications are approved.</a:t>
            </a:r>
          </a:p>
        </p:txBody>
      </p:sp>
    </p:spTree>
    <p:extLst>
      <p:ext uri="{BB962C8B-B14F-4D97-AF65-F5344CB8AC3E}">
        <p14:creationId xmlns:p14="http://schemas.microsoft.com/office/powerpoint/2010/main" val="41399630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FF196F-EDA1-45E5-A85F-4E09F5FBE85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000" dirty="0"/>
              <a:t>New process for loan application review:</a:t>
            </a:r>
          </a:p>
          <a:p>
            <a:pPr lvl="1" eaLnBrk="1" hangingPunct="1"/>
            <a:r>
              <a:rPr lang="en-US" sz="1000" dirty="0"/>
              <a:t>Each application is preprocessed and divided into three categories based on mechanical criteria.  The company found the following data upon analyzing the new system:</a:t>
            </a:r>
          </a:p>
          <a:p>
            <a:pPr lvl="1" eaLnBrk="1" hangingPunct="1"/>
            <a:r>
              <a:rPr lang="en-US" sz="1000" dirty="0"/>
              <a:t>On average, 200 applications are with the Initial ‘Review Team at any time.</a:t>
            </a:r>
          </a:p>
          <a:p>
            <a:pPr lvl="1" eaLnBrk="1" hangingPunct="1"/>
            <a:r>
              <a:rPr lang="en-US" sz="1000" dirty="0"/>
              <a:t>Of those reviewed, 25% are categorized as “Excellent”, 25% as “Needs Further review”, and 50% are “Rejected”.  </a:t>
            </a:r>
          </a:p>
          <a:p>
            <a:pPr lvl="1" eaLnBrk="1" hangingPunct="1"/>
            <a:r>
              <a:rPr lang="en-US" sz="1000" dirty="0"/>
              <a:t>70% of the “Excellent” applications are eventually approved.</a:t>
            </a:r>
          </a:p>
          <a:p>
            <a:pPr lvl="1" eaLnBrk="1" hangingPunct="1"/>
            <a:r>
              <a:rPr lang="en-US" sz="1000" dirty="0"/>
              <a:t>10% of the “Needs Further Review” applications are approved.</a:t>
            </a:r>
          </a:p>
        </p:txBody>
      </p:sp>
    </p:spTree>
    <p:extLst>
      <p:ext uri="{BB962C8B-B14F-4D97-AF65-F5344CB8AC3E}">
        <p14:creationId xmlns:p14="http://schemas.microsoft.com/office/powerpoint/2010/main" val="1291366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077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698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967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14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365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901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90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075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4872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28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12192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>
              <a:defRPr sz="22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>
              <a:buClrTx/>
              <a:defRPr sz="18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618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95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828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54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988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349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859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202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2876"/>
            <a:ext cx="118872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85756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12192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685800"/>
            <a:ext cx="113792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534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592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8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612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762000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318919" y="6598094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9AC113-6F25-9D47-8F20-2C9E9E8AD645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414616" y="6502379"/>
            <a:ext cx="2540000" cy="337457"/>
          </a:xfrm>
          <a:prstGeom prst="rect">
            <a:avLst/>
          </a:prstGeom>
          <a:noFill/>
        </p:spPr>
      </p:pic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22096" y="6550224"/>
            <a:ext cx="9422853" cy="307777"/>
          </a:xfrm>
          <a:prstGeom prst="rect">
            <a:avLst/>
          </a:prstGeom>
          <a:solidFill>
            <a:srgbClr val="AA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Process Flow Analysis, Finance &amp; Operations Interfaces, </a:t>
            </a: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A. Asef-Vaziri,</a:t>
            </a: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 Systems &amp; Operations Management.</a:t>
            </a:r>
            <a:endParaRPr lang="en-US" sz="1400" b="1" i="1" dirty="0">
              <a:ln>
                <a:noFill/>
              </a:ln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8000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9976-7488-4967-A659-4DA87FA0AB07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69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2C82F-F615-45AA-8B9A-E34A0A5FCA12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4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412876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55276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X5AmE8SVT1Q?feature=oembed" TargetMode="Externa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</a:rPr>
              <a:t>Process Flow Analysis</a:t>
            </a:r>
          </a:p>
          <a:p>
            <a:pPr algn="ctr" eaLnBrk="1" hangingPunct="1"/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</a:rPr>
              <a:t>The Little’s Law</a:t>
            </a:r>
          </a:p>
          <a:p>
            <a:pPr algn="ctr" eaLnBrk="1" hangingPunct="1"/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</a:rPr>
              <a:t>An Example of Finance &amp; Operations Interfaces</a:t>
            </a:r>
          </a:p>
        </p:txBody>
      </p:sp>
      <p:sp>
        <p:nvSpPr>
          <p:cNvPr id="2" name="Rectangle 1"/>
          <p:cNvSpPr/>
          <p:nvPr/>
        </p:nvSpPr>
        <p:spPr>
          <a:xfrm>
            <a:off x="3048000" y="5965448"/>
            <a:ext cx="9144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600" b="1" i="1" kern="0" dirty="0">
                <a:solidFill>
                  <a:schemeClr val="bg1"/>
                </a:solidFill>
                <a:latin typeface="Book Antiqua" panose="02040602050305030304" pitchFamily="18" charset="0"/>
                <a:cs typeface="Tahoma" pitchFamily="34" charset="0"/>
              </a:rPr>
              <a:t>Eyes must be washed; to see things differently. </a:t>
            </a:r>
          </a:p>
          <a:p>
            <a:pPr marL="0" indent="0" algn="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600" b="1" i="1" kern="0" dirty="0">
                <a:solidFill>
                  <a:schemeClr val="bg1"/>
                </a:solidFill>
                <a:latin typeface="Book Antiqua" panose="02040602050305030304" pitchFamily="18" charset="0"/>
                <a:cs typeface="Tahoma" pitchFamily="34" charset="0"/>
              </a:rPr>
              <a:t>Sohrab Sepehri, Persian Poet, 1928 – 1980.</a:t>
            </a:r>
          </a:p>
        </p:txBody>
      </p:sp>
    </p:spTree>
    <p:extLst>
      <p:ext uri="{BB962C8B-B14F-4D97-AF65-F5344CB8AC3E}">
        <p14:creationId xmlns:p14="http://schemas.microsoft.com/office/powerpoint/2010/main" val="21674680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BF814D6-88CA-4B5E-B7DA-EA0B26F88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Recorded Lecture</a:t>
            </a:r>
          </a:p>
        </p:txBody>
      </p:sp>
      <p:pic>
        <p:nvPicPr>
          <p:cNvPr id="2" name="Online Media 1" title="LThe relationship between Inventory Turns and Flow Time. A Basic Finance &amp; Operations Interface">
            <a:hlinkClick r:id="" action="ppaction://media"/>
            <a:extLst>
              <a:ext uri="{FF2B5EF4-FFF2-40B4-BE49-F238E27FC236}">
                <a16:creationId xmlns:a16="http://schemas.microsoft.com/office/drawing/2014/main" id="{449DF139-3BC8-4C5A-9760-462C08C8CFE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810000" y="2143125"/>
            <a:ext cx="4572000" cy="2571750"/>
          </a:xfrm>
          <a:prstGeom prst="rect">
            <a:avLst/>
          </a:prstGeom>
        </p:spPr>
      </p:pic>
      <p:pic>
        <p:nvPicPr>
          <p:cNvPr id="4" name="Online Media 3" title="LThe relationship between Inventory Turns and Flow Time. A Basic Finance &amp; Operations Interface">
            <a:hlinkClick r:id="" action="ppaction://media"/>
            <a:extLst>
              <a:ext uri="{FF2B5EF4-FFF2-40B4-BE49-F238E27FC236}">
                <a16:creationId xmlns:a16="http://schemas.microsoft.com/office/drawing/2014/main" id="{10ECA327-DF38-40BA-AA28-1ED3E89C7129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935736" y="801624"/>
            <a:ext cx="10126133" cy="569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4211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10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5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 vol="80000">
                <p:cTn id="16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1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-21772" y="0"/>
            <a:ext cx="12213771" cy="762000"/>
          </a:xfrm>
        </p:spPr>
        <p:txBody>
          <a:bodyPr/>
          <a:lstStyle/>
          <a:p>
            <a:pPr eaLnBrk="1" hangingPunct="1"/>
            <a:r>
              <a:rPr lang="en-US" sz="3200" dirty="0"/>
              <a:t>Little’s Law - Finance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97971" y="794657"/>
            <a:ext cx="11941629" cy="5370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1313" indent="-341313" eaLnBrk="1" hangingPunct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Talking about Throughput and Inventory in terms of $$</a:t>
            </a:r>
          </a:p>
          <a:p>
            <a:pPr marL="341313" indent="-341313" eaLnBrk="1" hangingPunct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In this course we assume Units Sold = Units Produced </a:t>
            </a:r>
          </a:p>
          <a:p>
            <a:pPr marL="341313" indent="-341313" eaLnBrk="1" hangingPunct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Flow time may also be referred to as days of supply. </a:t>
            </a:r>
            <a:endParaRPr lang="en-US" sz="2400" dirty="0">
              <a:latin typeface="Book Antiqua" pitchFamily="18" charset="0"/>
            </a:endParaRPr>
          </a:p>
          <a:p>
            <a:pPr marL="341313" indent="-341313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Throughput is computed in terms of </a:t>
            </a:r>
            <a:r>
              <a:rPr lang="en-US" sz="2400" dirty="0">
                <a:solidFill>
                  <a:srgbClr val="00B050"/>
                </a:solidFill>
                <a:latin typeface="Book Antiqua" pitchFamily="18" charset="0"/>
              </a:rPr>
              <a:t>$$ Cost of Goods Sold </a:t>
            </a:r>
            <a:r>
              <a:rPr lang="en-US" sz="2400" dirty="0">
                <a:solidFill>
                  <a:srgbClr val="FF0000"/>
                </a:solidFill>
                <a:latin typeface="Book Antiqua" pitchFamily="18" charset="0"/>
              </a:rPr>
              <a:t>not in terms of $$ Sales.</a:t>
            </a:r>
          </a:p>
          <a:p>
            <a:pPr marL="341313" indent="-341313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R = Cost of Goods Sold (CGS)</a:t>
            </a:r>
          </a:p>
          <a:p>
            <a:pPr marL="341313" indent="-341313" eaLnBrk="1" hangingPunct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I = Cost of Average Inventory</a:t>
            </a:r>
          </a:p>
          <a:p>
            <a:pPr marL="341313" indent="-341313" eaLnBrk="1" hangingPunct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Rev = Gross Sales</a:t>
            </a:r>
          </a:p>
          <a:p>
            <a:pPr marL="341313" indent="-341313" eaLnBrk="1" hangingPunct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Gross Margin = (Rev-CGS)/Rev =1-CGS/Rev</a:t>
            </a:r>
          </a:p>
          <a:p>
            <a:pPr marL="341313" indent="-341313" eaLnBrk="1" hangingPunct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Inventory Turn = Throughput divided by average inventory.</a:t>
            </a:r>
          </a:p>
          <a:p>
            <a:pPr marL="341313" indent="-341313" eaLnBrk="1" hangingPunct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Inventory Turn = R/I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Since R in $ is measured as CGS</a:t>
            </a:r>
          </a:p>
          <a:p>
            <a:pPr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Inventory Turn = CGS/I</a:t>
            </a:r>
          </a:p>
        </p:txBody>
      </p:sp>
    </p:spTree>
    <p:extLst>
      <p:ext uri="{BB962C8B-B14F-4D97-AF65-F5344CB8AC3E}">
        <p14:creationId xmlns:p14="http://schemas.microsoft.com/office/powerpoint/2010/main" val="28899777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2656" y="0"/>
            <a:ext cx="12159343" cy="802243"/>
          </a:xfrm>
        </p:spPr>
        <p:txBody>
          <a:bodyPr/>
          <a:lstStyle/>
          <a:p>
            <a:pPr eaLnBrk="1" hangingPunct="1"/>
            <a:r>
              <a:rPr lang="en-US" dirty="0"/>
              <a:t>Little’s Law - Finance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762000"/>
            <a:ext cx="12192000" cy="5740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1313" indent="-341313" eaLnBrk="1" hangingPunct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Total Sales is 20M per year. Gross Margin in is 25%. Inventory turn is 7.5 times. Compute the average inventory.</a:t>
            </a:r>
          </a:p>
          <a:p>
            <a:pPr marL="341313" indent="-341313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Gross Margin = (Rev-CGS)/Rev =1-CGS/Rev</a:t>
            </a:r>
          </a:p>
          <a:p>
            <a:pPr marL="341313" indent="-341313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0.25 =1-CGS/20 </a:t>
            </a:r>
          </a:p>
          <a:p>
            <a:pPr marL="341313" indent="-341313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-0.75=-CGS/20 </a:t>
            </a:r>
          </a:p>
          <a:p>
            <a:pPr marL="341313" indent="-341313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CGS= 15 Million</a:t>
            </a:r>
          </a:p>
          <a:p>
            <a:pPr marL="341313" indent="-341313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InvTurns = CGS/I </a:t>
            </a:r>
          </a:p>
          <a:p>
            <a:pPr marL="341313" indent="-341313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7.5=15/I </a:t>
            </a:r>
          </a:p>
          <a:p>
            <a:pPr marL="341313" indent="-341313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7.5I=15  I = 15/7.5=2 Millions</a:t>
            </a:r>
          </a:p>
          <a:p>
            <a:pPr marL="341313" indent="-341313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For how long a unit of inventory stays in this system. Assume a month is 30 days. </a:t>
            </a:r>
          </a:p>
          <a:p>
            <a:pPr marL="341313" indent="-341313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InvTurns = R/I</a:t>
            </a:r>
          </a:p>
          <a:p>
            <a:pPr marL="341313" indent="-341313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T= I/R</a:t>
            </a:r>
          </a:p>
          <a:p>
            <a:pPr marL="341313" indent="-341313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T = 1/InvTurns</a:t>
            </a:r>
          </a:p>
        </p:txBody>
      </p:sp>
    </p:spTree>
    <p:extLst>
      <p:ext uri="{BB962C8B-B14F-4D97-AF65-F5344CB8AC3E}">
        <p14:creationId xmlns:p14="http://schemas.microsoft.com/office/powerpoint/2010/main" val="3672640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-21772" y="14742"/>
            <a:ext cx="12213771" cy="747258"/>
          </a:xfrm>
        </p:spPr>
        <p:txBody>
          <a:bodyPr/>
          <a:lstStyle/>
          <a:p>
            <a:pPr eaLnBrk="1" hangingPunct="1"/>
            <a:r>
              <a:rPr lang="en-US" dirty="0"/>
              <a:t>Little’s Law - Finance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76200" y="852110"/>
            <a:ext cx="121158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1313" indent="-341313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One unit of inventory stays for 1/7.5 = Year</a:t>
            </a:r>
          </a:p>
          <a:p>
            <a:pPr marL="341313" indent="-341313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One unit of inventory stays for 12(1/7.5) Months</a:t>
            </a:r>
          </a:p>
          <a:p>
            <a:pPr marL="341313" indent="-341313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Flow Time = 1.6 Months</a:t>
            </a:r>
          </a:p>
          <a:p>
            <a:pPr marL="341313" indent="-341313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RT=I  T=I/R</a:t>
            </a:r>
          </a:p>
          <a:p>
            <a:pPr marL="341313" indent="-341313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T=I/CGS</a:t>
            </a:r>
          </a:p>
          <a:p>
            <a:pPr marL="341313" indent="-341313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T= 2/15 = 0.1333333 what?</a:t>
            </a:r>
          </a:p>
          <a:p>
            <a:pPr marL="341313" indent="-341313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0.1333333 year because R is in terms of year. </a:t>
            </a:r>
          </a:p>
          <a:p>
            <a:pPr marL="341313" indent="-341313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T= 0.1333333(12) = 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  <a:sym typeface="Wingdings" panose="05000000000000000000" pitchFamily="2" charset="2"/>
              </a:rPr>
              <a:t>1.6 mounts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or 48 days</a:t>
            </a:r>
          </a:p>
          <a:p>
            <a:pPr marL="341313" indent="-341313" eaLnBrk="1" hangingPunct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Suppose each product costs $100.</a:t>
            </a:r>
          </a:p>
          <a:p>
            <a:pPr marL="341313" indent="-341313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Suppose inventory carrying cost of a unit of product per year is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20% of its cost. That means if we keep one unit product for one full year it has a cost of H= 0.20(100) = $20.</a:t>
            </a:r>
          </a:p>
          <a:p>
            <a:pPr marL="341313" indent="-341313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Compute total inventory carrying cost per year. </a:t>
            </a:r>
          </a:p>
          <a:p>
            <a:pPr marL="341313" indent="-341313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We already know that I=2M</a:t>
            </a:r>
          </a:p>
          <a:p>
            <a:pPr marL="341313" indent="-341313">
              <a:spcAft>
                <a:spcPts val="600"/>
              </a:spcAft>
            </a:pPr>
            <a:endParaRPr lang="en-US" sz="2400" dirty="0">
              <a:latin typeface="Book Antiqua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883310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762000"/>
          </a:xfrm>
        </p:spPr>
        <p:txBody>
          <a:bodyPr/>
          <a:lstStyle/>
          <a:p>
            <a:pPr eaLnBrk="1" hangingPunct="1"/>
            <a:r>
              <a:rPr lang="en-US" sz="3200" dirty="0"/>
              <a:t>Little’s Law - Finance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52400" y="838200"/>
            <a:ext cx="12039600" cy="4847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1313" indent="-341313">
              <a:spcAft>
                <a:spcPts val="600"/>
              </a:spcAft>
            </a:pPr>
            <a:r>
              <a:rPr lang="en-US" sz="2400">
                <a:latin typeface="Book Antiqua" pitchFamily="18" charset="0"/>
                <a:sym typeface="Wingdings" panose="05000000000000000000" pitchFamily="2" charset="2"/>
              </a:rPr>
              <a:t>Therefore, carrying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cost is 0.2(2000000) = $400,000 per year.</a:t>
            </a:r>
          </a:p>
          <a:p>
            <a:pPr marL="341313" indent="-341313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Compute the inventory carrying cost of each unit produced.</a:t>
            </a:r>
          </a:p>
          <a:p>
            <a:pPr marL="341313" indent="-341313" eaLnBrk="1" hangingPunct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How many products have we produced?</a:t>
            </a:r>
          </a:p>
          <a:p>
            <a:pPr marL="341313" indent="-341313" eaLnBrk="1" hangingPunct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a) Throughput in units = 15000000/100= 150000 units</a:t>
            </a:r>
          </a:p>
          <a:p>
            <a:pPr marL="341313" indent="-341313" eaLnBrk="1" hangingPunct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Inventory carrying cost per unit of product = 400,0000/150,000 = 2.67 </a:t>
            </a:r>
          </a:p>
          <a:p>
            <a:pPr marL="341313" indent="-341313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b) Alternatively, we could have said, if a unit produced was in inventory for one year, its cost was $20.</a:t>
            </a:r>
          </a:p>
          <a:p>
            <a:pPr marL="341313" indent="-341313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But each unit produced stays in inventory only for 1/7.5 year. </a:t>
            </a:r>
          </a:p>
          <a:p>
            <a:pPr marL="341313" indent="-341313" eaLnBrk="1" hangingPunct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Inventory carrying cost per unit of product =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20/7.5 = </a:t>
            </a:r>
            <a:r>
              <a:rPr lang="en-US" sz="2400" dirty="0">
                <a:latin typeface="Book Antiqua" pitchFamily="18" charset="0"/>
              </a:rPr>
              <a:t>2.67 </a:t>
            </a:r>
          </a:p>
          <a:p>
            <a:pPr marL="341313" indent="-341313"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  <a:p>
            <a:pPr marL="341313" indent="-341313">
              <a:spcAft>
                <a:spcPts val="600"/>
              </a:spcAft>
            </a:pPr>
            <a:endParaRPr lang="en-US" sz="2400" dirty="0">
              <a:latin typeface="Book Antiqua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857325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5156"/>
            <a:ext cx="12192000" cy="736844"/>
          </a:xfrm>
        </p:spPr>
        <p:txBody>
          <a:bodyPr/>
          <a:lstStyle/>
          <a:p>
            <a:pPr eaLnBrk="1" hangingPunct="1"/>
            <a:r>
              <a:rPr lang="en-US" dirty="0"/>
              <a:t>Let’s See If We Remember Things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762000"/>
            <a:ext cx="12115800" cy="5586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Suppose in a non-COVID19 busy day,  20,000 visitors attend Universal Studio. 90% of visitors take a Transformers 3D rides. While the cars have 10 seats, on average only 8 </a:t>
            </a:r>
            <a:r>
              <a:rPr lang="en-US" sz="2400">
                <a:latin typeface="Book Antiqua" pitchFamily="18" charset="0"/>
                <a:sym typeface="Wingdings" panose="05000000000000000000" pitchFamily="2" charset="2"/>
              </a:rPr>
              <a:t>visitor are in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each car (room). The ride takes 4 minutes. On average how many cars  are needed. Assume 10 hours daily work.</a:t>
            </a:r>
          </a:p>
          <a:p>
            <a:pPr marL="341313" indent="-341313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R = 0.9 (20,000) = 18,000 per day</a:t>
            </a:r>
          </a:p>
          <a:p>
            <a:pPr marL="341313" indent="-341313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R= 18,000/10 = 1800 per hour</a:t>
            </a:r>
          </a:p>
          <a:p>
            <a:pPr marL="341313" indent="-341313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R= 1800/60= 30 per minute.</a:t>
            </a:r>
          </a:p>
          <a:p>
            <a:pPr marL="341313" indent="-341313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RT=I</a:t>
            </a:r>
          </a:p>
          <a:p>
            <a:pPr marL="341313" indent="-341313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30(4) = I</a:t>
            </a:r>
          </a:p>
          <a:p>
            <a:pPr marL="341313" indent="-341313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I = 120</a:t>
            </a:r>
          </a:p>
          <a:p>
            <a:pPr marL="341313" indent="-341313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On average 120 visitors are on the rides (rooms) </a:t>
            </a:r>
          </a:p>
          <a:p>
            <a:pPr marL="341313" indent="-341313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120/8 = 15 cars (rooms) </a:t>
            </a:r>
          </a:p>
          <a:p>
            <a:pPr marL="341313" indent="-341313"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5625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Lean Thinking Final.ppt">
  <a:themeElements>
    <a:clrScheme name="Custom 2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FFFF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54510</TotalTime>
  <Words>1120</Words>
  <Application>Microsoft Office PowerPoint</Application>
  <PresentationFormat>Widescreen</PresentationFormat>
  <Paragraphs>100</Paragraphs>
  <Slides>7</Slides>
  <Notes>6</Notes>
  <HiddenSlides>0</HiddenSlides>
  <MMClips>2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7</vt:i4>
      </vt:variant>
    </vt:vector>
  </HeadingPairs>
  <TitlesOfParts>
    <vt:vector size="22" baseType="lpstr">
      <vt:lpstr>Arial</vt:lpstr>
      <vt:lpstr>Book Antiqua</vt:lpstr>
      <vt:lpstr>Calibri</vt:lpstr>
      <vt:lpstr>Calibri Light</vt:lpstr>
      <vt:lpstr>Garamond</vt:lpstr>
      <vt:lpstr>Impact</vt:lpstr>
      <vt:lpstr>MS Reference Sans Serif</vt:lpstr>
      <vt:lpstr>Verdana</vt:lpstr>
      <vt:lpstr>Wingdings</vt:lpstr>
      <vt:lpstr>Lean Thinking Final.ppt</vt:lpstr>
      <vt:lpstr>1_Custom Design</vt:lpstr>
      <vt:lpstr>Custom Design</vt:lpstr>
      <vt:lpstr>1_Lean Thinking Final</vt:lpstr>
      <vt:lpstr>Lean Thinking Final</vt:lpstr>
      <vt:lpstr>2_Lean Thinking Final</vt:lpstr>
      <vt:lpstr>PowerPoint Presentation</vt:lpstr>
      <vt:lpstr>Recorded Lecture</vt:lpstr>
      <vt:lpstr>Little’s Law - Finance</vt:lpstr>
      <vt:lpstr>Little’s Law - Finance</vt:lpstr>
      <vt:lpstr>Little’s Law - Finance</vt:lpstr>
      <vt:lpstr>Little’s Law - Finance</vt:lpstr>
      <vt:lpstr>Let’s See If We Remember Things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 , Ardavan</cp:lastModifiedBy>
  <cp:revision>780</cp:revision>
  <cp:lastPrinted>2019-05-09T17:43:43Z</cp:lastPrinted>
  <dcterms:created xsi:type="dcterms:W3CDTF">2008-11-22T01:06:20Z</dcterms:created>
  <dcterms:modified xsi:type="dcterms:W3CDTF">2022-05-13T15:09:22Z</dcterms:modified>
</cp:coreProperties>
</file>