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1" r:id="rId1"/>
  </p:sldMasterIdLst>
  <p:notesMasterIdLst>
    <p:notesMasterId r:id="rId13"/>
  </p:notesMasterIdLst>
  <p:sldIdLst>
    <p:sldId id="560" r:id="rId2"/>
    <p:sldId id="522" r:id="rId3"/>
    <p:sldId id="509" r:id="rId4"/>
    <p:sldId id="552" r:id="rId5"/>
    <p:sldId id="468" r:id="rId6"/>
    <p:sldId id="510" r:id="rId7"/>
    <p:sldId id="511" r:id="rId8"/>
    <p:sldId id="512" r:id="rId9"/>
    <p:sldId id="513" r:id="rId10"/>
    <p:sldId id="514" r:id="rId11"/>
    <p:sldId id="561" r:id="rId12"/>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7E"/>
    <a:srgbClr val="000099"/>
    <a:srgbClr val="144421"/>
    <a:srgbClr val="DF6A13"/>
    <a:srgbClr val="16741F"/>
    <a:srgbClr val="1B5B2C"/>
    <a:srgbClr val="1A1A70"/>
    <a:srgbClr val="DB1F47"/>
    <a:srgbClr val="7020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89" autoAdjust="0"/>
    <p:restoredTop sz="94399" autoAdjust="0"/>
  </p:normalViewPr>
  <p:slideViewPr>
    <p:cSldViewPr>
      <p:cViewPr varScale="1">
        <p:scale>
          <a:sx n="105" d="100"/>
          <a:sy n="105" d="100"/>
        </p:scale>
        <p:origin x="162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08"/>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02A34D-BF83-4C2B-B7CD-474F7CC0D690}" type="slidenum">
              <a:rPr lang="en-US"/>
              <a:pPr>
                <a:defRPr/>
              </a:pPr>
              <a:t>‹#›</a:t>
            </a:fld>
            <a:endParaRPr lang="en-US"/>
          </a:p>
        </p:txBody>
      </p:sp>
    </p:spTree>
    <p:extLst>
      <p:ext uri="{BB962C8B-B14F-4D97-AF65-F5344CB8AC3E}">
        <p14:creationId xmlns:p14="http://schemas.microsoft.com/office/powerpoint/2010/main" val="1966942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a:t>
            </a:fld>
            <a:endParaRPr lang="en-US" dirty="0"/>
          </a:p>
        </p:txBody>
      </p:sp>
    </p:spTree>
    <p:extLst>
      <p:ext uri="{BB962C8B-B14F-4D97-AF65-F5344CB8AC3E}">
        <p14:creationId xmlns:p14="http://schemas.microsoft.com/office/powerpoint/2010/main" val="1966580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7D1ADB7-8B40-49AB-9051-309713532981}" type="slidenum">
              <a:rPr lang="en-US" smtClean="0"/>
              <a:pPr/>
              <a:t>11</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z="1000"/>
              <a:t>New process for loan application review:</a:t>
            </a:r>
          </a:p>
          <a:p>
            <a:pPr lvl="1" eaLnBrk="1" hangingPunct="1"/>
            <a:r>
              <a:rPr lang="en-US" sz="1000"/>
              <a:t>Each application is preprocessed and divided into three categories based on mechanical criteria.  The company found the following data upon analyzing the new system:</a:t>
            </a:r>
          </a:p>
          <a:p>
            <a:pPr lvl="1" eaLnBrk="1" hangingPunct="1"/>
            <a:r>
              <a:rPr lang="en-US" sz="1000"/>
              <a:t>On average, 200 applications are with the Initial ‘Review Team at any time.</a:t>
            </a:r>
          </a:p>
          <a:p>
            <a:pPr lvl="1" eaLnBrk="1" hangingPunct="1"/>
            <a:r>
              <a:rPr lang="en-US" sz="1000"/>
              <a:t>Of those reviewed, 25% are categorized as “Excellent”, 25% as “Needs Further review”, and 50% are “Rejected”.  </a:t>
            </a:r>
          </a:p>
          <a:p>
            <a:pPr lvl="1" eaLnBrk="1" hangingPunct="1"/>
            <a:r>
              <a:rPr lang="en-US" sz="1000"/>
              <a:t>70% of the “Excellent” applications are eventually approved.</a:t>
            </a:r>
          </a:p>
          <a:p>
            <a:pPr lvl="1" eaLnBrk="1" hangingPunct="1"/>
            <a:r>
              <a:rPr lang="en-US" sz="1000"/>
              <a:t>10% of the “Needs Further Review” applications are approved.</a:t>
            </a:r>
          </a:p>
        </p:txBody>
      </p:sp>
    </p:spTree>
    <p:extLst>
      <p:ext uri="{BB962C8B-B14F-4D97-AF65-F5344CB8AC3E}">
        <p14:creationId xmlns:p14="http://schemas.microsoft.com/office/powerpoint/2010/main" val="51173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26DCEFF-3D99-41C4-A896-E2838A6355EE}" type="slidenum">
              <a:rPr lang="en-US" smtClean="0"/>
              <a:pPr/>
              <a:t>2</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dirty="0"/>
              <a:t>Throughput R = 1,000 applications/month, Average Inventory I = 500 applications; T=15 days means that each application spent 15 days (on average) before receiving accept/reject decision.</a:t>
            </a:r>
          </a:p>
        </p:txBody>
      </p:sp>
    </p:spTree>
    <p:extLst>
      <p:ext uri="{BB962C8B-B14F-4D97-AF65-F5344CB8AC3E}">
        <p14:creationId xmlns:p14="http://schemas.microsoft.com/office/powerpoint/2010/main" val="702746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F8152B1D-FB1B-4793-A486-3D400B4ABE9C}" type="slidenum">
              <a:rPr lang="en-US" smtClean="0"/>
              <a:pPr/>
              <a:t>3</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1409021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5</a:t>
            </a:fld>
            <a:endParaRPr lang="en-US" dirty="0"/>
          </a:p>
        </p:txBody>
      </p:sp>
    </p:spTree>
    <p:extLst>
      <p:ext uri="{BB962C8B-B14F-4D97-AF65-F5344CB8AC3E}">
        <p14:creationId xmlns:p14="http://schemas.microsoft.com/office/powerpoint/2010/main" val="29188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BAABE88-AA24-44F9-97AC-22A6202DE1C2}" type="slidenum">
              <a:rPr lang="en-US" smtClean="0"/>
              <a:pPr/>
              <a:t>6</a:t>
            </a:fld>
            <a:endParaRPr lang="en-US"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4023486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7</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89440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7D1ADB7-8B40-49AB-9051-309713532981}" type="slidenum">
              <a:rPr lang="en-US" smtClean="0"/>
              <a:pPr/>
              <a:t>8</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z="1000"/>
              <a:t>New process for loan application review:</a:t>
            </a:r>
          </a:p>
          <a:p>
            <a:pPr lvl="1" eaLnBrk="1" hangingPunct="1"/>
            <a:r>
              <a:rPr lang="en-US" sz="1000"/>
              <a:t>Each application is preprocessed and divided into three categories based on mechanical criteria.  The company found the following data upon analyzing the new system:</a:t>
            </a:r>
          </a:p>
          <a:p>
            <a:pPr lvl="1" eaLnBrk="1" hangingPunct="1"/>
            <a:r>
              <a:rPr lang="en-US" sz="1000"/>
              <a:t>On average, 200 applications are with the Initial ‘Review Team at any time.</a:t>
            </a:r>
          </a:p>
          <a:p>
            <a:pPr lvl="1" eaLnBrk="1" hangingPunct="1"/>
            <a:r>
              <a:rPr lang="en-US" sz="1000"/>
              <a:t>Of those reviewed, 25% are categorized as “Excellent”, 25% as “Needs Further review”, and 50% are “Rejected”.  </a:t>
            </a:r>
          </a:p>
          <a:p>
            <a:pPr lvl="1" eaLnBrk="1" hangingPunct="1"/>
            <a:r>
              <a:rPr lang="en-US" sz="1000"/>
              <a:t>70% of the “Excellent” applications are eventually approved.</a:t>
            </a:r>
          </a:p>
          <a:p>
            <a:pPr lvl="1" eaLnBrk="1" hangingPunct="1"/>
            <a:r>
              <a:rPr lang="en-US" sz="1000"/>
              <a:t>10% of the “Needs Further Review” applications are approved.</a:t>
            </a:r>
          </a:p>
        </p:txBody>
      </p:sp>
    </p:spTree>
    <p:extLst>
      <p:ext uri="{BB962C8B-B14F-4D97-AF65-F5344CB8AC3E}">
        <p14:creationId xmlns:p14="http://schemas.microsoft.com/office/powerpoint/2010/main" val="193342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322B7E37-8800-4299-A731-AA2D2E54B5DC}" type="slidenum">
              <a:rPr lang="en-US" smtClean="0"/>
              <a:pPr/>
              <a:t>9</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sz="1000"/>
              <a:t>New process for loan application review:</a:t>
            </a:r>
          </a:p>
          <a:p>
            <a:pPr lvl="1" eaLnBrk="1" hangingPunct="1"/>
            <a:r>
              <a:rPr lang="en-US" sz="1000"/>
              <a:t>Each application is preprocessed and divided into three categories based on mechanical criteria.  The company found the following data upon analyzing the new system:</a:t>
            </a:r>
          </a:p>
          <a:p>
            <a:pPr lvl="1" eaLnBrk="1" hangingPunct="1"/>
            <a:r>
              <a:rPr lang="en-US" sz="1000"/>
              <a:t>On average, 200 applications are with the Initial ‘Review Team at any time.</a:t>
            </a:r>
          </a:p>
          <a:p>
            <a:pPr lvl="1" eaLnBrk="1" hangingPunct="1"/>
            <a:r>
              <a:rPr lang="en-US" sz="1000"/>
              <a:t>Of those reviewed, 25% are categorized as “Excellent”, 25% as “Needs Further review”, and 50% are “Rejected”.  </a:t>
            </a:r>
          </a:p>
          <a:p>
            <a:pPr lvl="1" eaLnBrk="1" hangingPunct="1"/>
            <a:r>
              <a:rPr lang="en-US" sz="1000"/>
              <a:t>70% of the “Excellent” applications are eventually approved.</a:t>
            </a:r>
          </a:p>
          <a:p>
            <a:pPr lvl="1" eaLnBrk="1" hangingPunct="1"/>
            <a:r>
              <a:rPr lang="en-US" sz="1000"/>
              <a:t>10% of the “Needs Further Review” applications are approved.</a:t>
            </a:r>
          </a:p>
        </p:txBody>
      </p:sp>
    </p:spTree>
    <p:extLst>
      <p:ext uri="{BB962C8B-B14F-4D97-AF65-F5344CB8AC3E}">
        <p14:creationId xmlns:p14="http://schemas.microsoft.com/office/powerpoint/2010/main" val="784701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10</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a:t>New process for loan application review:</a:t>
            </a:r>
          </a:p>
          <a:p>
            <a:pPr lvl="1" eaLnBrk="1" hangingPunct="1"/>
            <a:r>
              <a:rPr lang="en-US" sz="1000"/>
              <a:t>Each application is preprocessed and divided into three categories based on mechanical criteria.  The company found the following data upon analyzing the new system:</a:t>
            </a:r>
          </a:p>
          <a:p>
            <a:pPr lvl="1" eaLnBrk="1" hangingPunct="1"/>
            <a:r>
              <a:rPr lang="en-US" sz="1000"/>
              <a:t>On average, 200 applications are with the Initial ‘Review Team at any time.</a:t>
            </a:r>
          </a:p>
          <a:p>
            <a:pPr lvl="1" eaLnBrk="1" hangingPunct="1"/>
            <a:r>
              <a:rPr lang="en-US" sz="1000"/>
              <a:t>Of those reviewed, 25% are categorized as “Excellent”, 25% as “Needs Further review”, and 50% are “Rejected”.  </a:t>
            </a:r>
          </a:p>
          <a:p>
            <a:pPr lvl="1" eaLnBrk="1" hangingPunct="1"/>
            <a:r>
              <a:rPr lang="en-US" sz="1000"/>
              <a:t>70% of the “Excellent” applications are eventually approved.</a:t>
            </a:r>
          </a:p>
          <a:p>
            <a:pPr lvl="1" eaLnBrk="1" hangingPunct="1"/>
            <a:r>
              <a:rPr lang="en-US" sz="1000"/>
              <a:t>10% of the “Needs Further Review” applications are approved.</a:t>
            </a:r>
          </a:p>
        </p:txBody>
      </p:sp>
    </p:spTree>
    <p:extLst>
      <p:ext uri="{BB962C8B-B14F-4D97-AF65-F5344CB8AC3E}">
        <p14:creationId xmlns:p14="http://schemas.microsoft.com/office/powerpoint/2010/main" val="3349671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a:t>Click to edit Master title style</a:t>
            </a:r>
          </a:p>
        </p:txBody>
      </p:sp>
      <p:sp>
        <p:nvSpPr>
          <p:cNvPr id="3" name="Text Placeholder 2"/>
          <p:cNvSpPr>
            <a:spLocks noGrp="1"/>
          </p:cNvSpPr>
          <p:nvPr>
            <p:ph type="body" sz="half" idx="1"/>
          </p:nvPr>
        </p:nvSpPr>
        <p:spPr>
          <a:xfrm>
            <a:off x="414338" y="1438275"/>
            <a:ext cx="4071937"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438275"/>
            <a:ext cx="4073525"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a:t>Click to edit Master title style</a:t>
            </a:r>
          </a:p>
        </p:txBody>
      </p:sp>
      <p:sp>
        <p:nvSpPr>
          <p:cNvPr id="3" name="Text Placeholder 2"/>
          <p:cNvSpPr>
            <a:spLocks noGrp="1"/>
          </p:cNvSpPr>
          <p:nvPr>
            <p:ph type="body" sz="half" idx="1"/>
          </p:nvPr>
        </p:nvSpPr>
        <p:spPr>
          <a:xfrm>
            <a:off x="414338" y="1438275"/>
            <a:ext cx="8297862" cy="2503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4338" y="4094163"/>
            <a:ext cx="8297862" cy="2503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a:t>
            </a:r>
            <a:br>
              <a:rPr lang="en-US"/>
            </a:br>
            <a:r>
              <a:rPr lang="en-US"/>
              <a:t>title style</a:t>
            </a:r>
          </a:p>
        </p:txBody>
      </p:sp>
      <p:sp>
        <p:nvSpPr>
          <p:cNvPr id="1030" name="Rectangle 6"/>
          <p:cNvSpPr>
            <a:spLocks noGrp="1" noChangeArrowheads="1"/>
          </p:cNvSpPr>
          <p:nvPr>
            <p:ph type="body" idx="1"/>
          </p:nvPr>
        </p:nvSpPr>
        <p:spPr bwMode="auto">
          <a:xfrm>
            <a:off x="414338" y="1438275"/>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13715DCA-0976-48F6-9B48-21A594CB1BBF}"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7064375" y="-63500"/>
            <a:ext cx="2079625"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Book Antiqua" panose="02040602050305030304" pitchFamily="18" charset="0"/>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Book Antiqua" panose="02040602050305030304" pitchFamily="18" charset="0"/>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Book Antiqua" panose="02040602050305030304" pitchFamily="18" charset="0"/>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gif"/><Relationship Id="rId5" Type="http://schemas.openxmlformats.org/officeDocument/2006/relationships/image" Target="../media/image5.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pyFq8JDHljM" TargetMode="External"/><Relationship Id="rId2" Type="http://schemas.openxmlformats.org/officeDocument/2006/relationships/hyperlink" Target="https://www.youtube.com/watch?v=TauGBb5xbVs&amp;t=10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913"/>
            <a:ext cx="8605143" cy="863600"/>
          </a:xfrm>
        </p:spPr>
        <p:txBody>
          <a:bodyPr/>
          <a:lstStyle/>
          <a:p>
            <a:r>
              <a:rPr lang="en-US" dirty="0"/>
              <a:t>K1 . The Coffee Shop</a:t>
            </a:r>
          </a:p>
        </p:txBody>
      </p:sp>
      <p:sp>
        <p:nvSpPr>
          <p:cNvPr id="3" name="Content Placeholder 2"/>
          <p:cNvSpPr>
            <a:spLocks noGrp="1"/>
          </p:cNvSpPr>
          <p:nvPr>
            <p:ph idx="1"/>
          </p:nvPr>
        </p:nvSpPr>
        <p:spPr>
          <a:xfrm>
            <a:off x="0" y="-135396"/>
            <a:ext cx="9144000" cy="6993396"/>
          </a:xfrm>
          <a:solidFill>
            <a:schemeClr val="bg1"/>
          </a:solidFill>
        </p:spPr>
        <p:txBody>
          <a:bodyPr/>
          <a:lstStyle/>
          <a:p>
            <a:pPr algn="ctr"/>
            <a:r>
              <a:rPr lang="en-US" sz="4000" dirty="0">
                <a:latin typeface="+mj-lt"/>
              </a:rPr>
              <a:t>Chapter 1</a:t>
            </a:r>
          </a:p>
          <a:p>
            <a:pPr algn="ctr"/>
            <a:r>
              <a:rPr lang="en-US" sz="4000" dirty="0">
                <a:latin typeface="+mj-lt"/>
              </a:rPr>
              <a:t>Process Flow Analysis</a:t>
            </a:r>
          </a:p>
          <a:p>
            <a:pPr algn="ctr"/>
            <a:r>
              <a:rPr lang="en-US" sz="4000" dirty="0">
                <a:latin typeface="+mj-lt"/>
              </a:rPr>
              <a:t>The Little’s Law</a:t>
            </a:r>
          </a:p>
          <a:p>
            <a:pPr algn="ctr"/>
            <a:r>
              <a:rPr lang="en-US" dirty="0">
                <a:latin typeface="+mj-lt"/>
              </a:rPr>
              <a:t>The Core Concept in Business Processes Engineering</a:t>
            </a: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sz="2000" i="1" dirty="0">
              <a:latin typeface="+mj-lt"/>
            </a:endParaRPr>
          </a:p>
          <a:p>
            <a:pPr algn="r"/>
            <a:r>
              <a:rPr lang="en-US" sz="2400" i="1" dirty="0">
                <a:latin typeface="+mj-lt"/>
              </a:rPr>
              <a:t>Eyes must be washed; to see things differently. </a:t>
            </a:r>
          </a:p>
          <a:p>
            <a:pPr algn="r"/>
            <a:r>
              <a:rPr lang="en-US" sz="2400" i="1" dirty="0">
                <a:latin typeface="+mj-lt"/>
              </a:rPr>
              <a:t>Sohrab Sepehri, Persian Poet, 1928 – 1980.</a:t>
            </a:r>
          </a:p>
        </p:txBody>
      </p:sp>
    </p:spTree>
    <p:extLst>
      <p:ext uri="{BB962C8B-B14F-4D97-AF65-F5344CB8AC3E}">
        <p14:creationId xmlns:p14="http://schemas.microsoft.com/office/powerpoint/2010/main" val="2164145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5900" y="188913"/>
            <a:ext cx="8748588" cy="863600"/>
          </a:xfrm>
        </p:spPr>
        <p:txBody>
          <a:bodyPr/>
          <a:lstStyle/>
          <a:p>
            <a:pPr eaLnBrk="1" hangingPunct="1"/>
            <a:r>
              <a:rPr lang="en-US" sz="3200" dirty="0"/>
              <a:t>K4. Flow Time of Rejected Applications</a:t>
            </a:r>
          </a:p>
        </p:txBody>
      </p:sp>
      <p:sp>
        <p:nvSpPr>
          <p:cNvPr id="635907" name="Text Box 3"/>
          <p:cNvSpPr txBox="1">
            <a:spLocks noChangeArrowheads="1"/>
          </p:cNvSpPr>
          <p:nvPr/>
        </p:nvSpPr>
        <p:spPr bwMode="auto">
          <a:xfrm>
            <a:off x="287338" y="1292225"/>
            <a:ext cx="8856662" cy="1754326"/>
          </a:xfrm>
          <a:prstGeom prst="rect">
            <a:avLst/>
          </a:prstGeom>
          <a:noFill/>
          <a:ln w="9525" algn="ctr">
            <a:noFill/>
            <a:miter lim="800000"/>
            <a:headEnd/>
            <a:tailEnd/>
          </a:ln>
        </p:spPr>
        <p:txBody>
          <a:bodyPr wrap="square">
            <a:spAutoFit/>
          </a:bodyPr>
          <a:lstStyle/>
          <a:p>
            <a:pPr>
              <a:tabLst>
                <a:tab pos="2171700" algn="l"/>
              </a:tabLst>
            </a:pPr>
            <a:r>
              <a:rPr lang="en-US" sz="2000" dirty="0">
                <a:solidFill>
                  <a:srgbClr val="CC0066"/>
                </a:solidFill>
                <a:latin typeface="Book Antiqua" pitchFamily="18" charset="0"/>
              </a:rPr>
              <a:t>Rejected-IR: IR	</a:t>
            </a:r>
            <a:r>
              <a:rPr lang="en-US" sz="2000" dirty="0">
                <a:solidFill>
                  <a:srgbClr val="CC0066"/>
                </a:solidFill>
                <a:latin typeface="Book Antiqua" pitchFamily="18" charset="0"/>
                <a:sym typeface="Wingdings" pitchFamily="2" charset="2"/>
              </a:rPr>
              <a:t> </a:t>
            </a:r>
            <a:r>
              <a:rPr lang="en-US" sz="2000" dirty="0">
                <a:solidFill>
                  <a:srgbClr val="CC0066"/>
                </a:solidFill>
                <a:latin typeface="Book Antiqua" pitchFamily="18" charset="0"/>
              </a:rPr>
              <a:t>Rejected-IR(</a:t>
            </a:r>
            <a:r>
              <a:rPr lang="en-US" sz="2000" dirty="0">
                <a:solidFill>
                  <a:srgbClr val="CC0066"/>
                </a:solidFill>
                <a:latin typeface="Book Antiqua" pitchFamily="18" charset="0"/>
                <a:sym typeface="Wingdings" pitchFamily="2" charset="2"/>
              </a:rPr>
              <a:t>T</a:t>
            </a:r>
            <a:r>
              <a:rPr lang="en-US" sz="2000" dirty="0">
                <a:solidFill>
                  <a:srgbClr val="CC0066"/>
                </a:solidFill>
                <a:latin typeface="Book Antiqua" pitchFamily="18" charset="0"/>
              </a:rPr>
              <a:t>) = 6  </a:t>
            </a:r>
            <a:r>
              <a:rPr lang="en-US" sz="2000" dirty="0">
                <a:solidFill>
                  <a:srgbClr val="CC0066"/>
                </a:solidFill>
                <a:latin typeface="Book Antiqua" pitchFamily="18" charset="0"/>
                <a:sym typeface="Wingdings" pitchFamily="2" charset="2"/>
              </a:rPr>
              <a:t> Rejected-IR(%) = 50% </a:t>
            </a:r>
            <a:endParaRPr lang="en-US" sz="2000" dirty="0">
              <a:solidFill>
                <a:srgbClr val="CC0066"/>
              </a:solidFill>
              <a:latin typeface="Book Antiqua" pitchFamily="18" charset="0"/>
            </a:endParaRPr>
          </a:p>
          <a:p>
            <a:pPr>
              <a:tabLst>
                <a:tab pos="2171700" algn="l"/>
              </a:tabLst>
            </a:pPr>
            <a:r>
              <a:rPr lang="en-US" sz="2000" dirty="0">
                <a:solidFill>
                  <a:srgbClr val="CC0066"/>
                </a:solidFill>
                <a:latin typeface="Book Antiqua" pitchFamily="18" charset="0"/>
              </a:rPr>
              <a:t>Rejected-A: IR, A </a:t>
            </a:r>
            <a:r>
              <a:rPr lang="en-US" sz="2000" dirty="0">
                <a:solidFill>
                  <a:srgbClr val="CC0066"/>
                </a:solidFill>
                <a:latin typeface="Book Antiqua" pitchFamily="18" charset="0"/>
                <a:sym typeface="Wingdings" pitchFamily="2" charset="2"/>
              </a:rPr>
              <a:t> </a:t>
            </a:r>
            <a:r>
              <a:rPr lang="en-US" sz="2000" dirty="0">
                <a:solidFill>
                  <a:srgbClr val="CC0066"/>
                </a:solidFill>
                <a:latin typeface="Book Antiqua" pitchFamily="18" charset="0"/>
              </a:rPr>
              <a:t>Rejected-A(</a:t>
            </a:r>
            <a:r>
              <a:rPr lang="en-US" sz="2000" dirty="0">
                <a:solidFill>
                  <a:srgbClr val="CC0066"/>
                </a:solidFill>
                <a:latin typeface="Book Antiqua" pitchFamily="18" charset="0"/>
                <a:sym typeface="Wingdings" pitchFamily="2" charset="2"/>
              </a:rPr>
              <a:t>T</a:t>
            </a:r>
            <a:r>
              <a:rPr lang="en-US" sz="2000" dirty="0">
                <a:solidFill>
                  <a:srgbClr val="CC0066"/>
                </a:solidFill>
                <a:latin typeface="Book Antiqua" pitchFamily="18" charset="0"/>
              </a:rPr>
              <a:t>) = 6+3 = 9  </a:t>
            </a:r>
            <a:r>
              <a:rPr lang="en-US" sz="2000" dirty="0">
                <a:solidFill>
                  <a:srgbClr val="CC0066"/>
                </a:solidFill>
                <a:latin typeface="Book Antiqua" pitchFamily="18" charset="0"/>
                <a:sym typeface="Wingdings" pitchFamily="2" charset="2"/>
              </a:rPr>
              <a:t> Rejected-A(%) = 7.5%</a:t>
            </a:r>
          </a:p>
          <a:p>
            <a:pPr>
              <a:tabLst>
                <a:tab pos="2171700" algn="l"/>
              </a:tabLst>
            </a:pPr>
            <a:r>
              <a:rPr lang="en-US" sz="2000" dirty="0">
                <a:solidFill>
                  <a:srgbClr val="CC0066"/>
                </a:solidFill>
                <a:latin typeface="Book Antiqua" pitchFamily="18" charset="0"/>
              </a:rPr>
              <a:t>Rejected-B: IR, B	</a:t>
            </a:r>
            <a:r>
              <a:rPr lang="en-US" sz="2000" dirty="0">
                <a:solidFill>
                  <a:srgbClr val="CC0066"/>
                </a:solidFill>
                <a:latin typeface="Book Antiqua" pitchFamily="18" charset="0"/>
                <a:sym typeface="Wingdings" pitchFamily="2" charset="2"/>
              </a:rPr>
              <a:t> </a:t>
            </a:r>
            <a:r>
              <a:rPr lang="en-US" sz="2000" dirty="0">
                <a:solidFill>
                  <a:srgbClr val="CC0066"/>
                </a:solidFill>
                <a:latin typeface="Book Antiqua" pitchFamily="18" charset="0"/>
              </a:rPr>
              <a:t>Rejected-B(</a:t>
            </a:r>
            <a:r>
              <a:rPr lang="en-US" sz="2000" dirty="0">
                <a:solidFill>
                  <a:srgbClr val="CC0066"/>
                </a:solidFill>
                <a:latin typeface="Book Antiqua" pitchFamily="18" charset="0"/>
                <a:sym typeface="Wingdings" pitchFamily="2" charset="2"/>
              </a:rPr>
              <a:t>T</a:t>
            </a:r>
            <a:r>
              <a:rPr lang="en-US" sz="2000" dirty="0">
                <a:solidFill>
                  <a:srgbClr val="CC0066"/>
                </a:solidFill>
                <a:latin typeface="Book Antiqua" pitchFamily="18" charset="0"/>
              </a:rPr>
              <a:t>) = 6+18 = 24  </a:t>
            </a:r>
            <a:r>
              <a:rPr lang="en-US" sz="2000" dirty="0">
                <a:solidFill>
                  <a:srgbClr val="CC0066"/>
                </a:solidFill>
                <a:latin typeface="Book Antiqua" pitchFamily="18" charset="0"/>
                <a:sym typeface="Wingdings" pitchFamily="2" charset="2"/>
              </a:rPr>
              <a:t> Rejected-B(%) = 22.5% </a:t>
            </a:r>
            <a:endParaRPr lang="en-US" sz="2000" dirty="0">
              <a:solidFill>
                <a:srgbClr val="CC0066"/>
              </a:solidFill>
              <a:latin typeface="Book Antiqua" pitchFamily="18" charset="0"/>
            </a:endParaRPr>
          </a:p>
          <a:p>
            <a:pPr>
              <a:tabLst>
                <a:tab pos="2171700" algn="l"/>
              </a:tabLst>
            </a:pPr>
            <a:endParaRPr lang="en-US" sz="2400" dirty="0">
              <a:solidFill>
                <a:srgbClr val="CC0066"/>
              </a:solidFill>
              <a:latin typeface="Book Antiqua" pitchFamily="18" charset="0"/>
              <a:sym typeface="Wingdings" pitchFamily="2" charset="2"/>
            </a:endParaRPr>
          </a:p>
          <a:p>
            <a:pPr>
              <a:tabLst>
                <a:tab pos="2171700" algn="l"/>
              </a:tabLst>
            </a:pPr>
            <a:r>
              <a:rPr lang="en-US" sz="2400" dirty="0">
                <a:solidFill>
                  <a:srgbClr val="CC0066"/>
                </a:solidFill>
                <a:latin typeface="Book Antiqua" pitchFamily="18" charset="0"/>
                <a:sym typeface="Wingdings" pitchFamily="2" charset="2"/>
              </a:rPr>
              <a:t>Average Flow time of a rejected application =</a:t>
            </a:r>
            <a:endParaRPr lang="en-US" sz="2400" dirty="0">
              <a:solidFill>
                <a:srgbClr val="000000"/>
              </a:solidFill>
              <a:latin typeface="Book Antiqua" pitchFamily="18" charset="0"/>
            </a:endParaRPr>
          </a:p>
        </p:txBody>
      </p:sp>
      <p:sp>
        <p:nvSpPr>
          <p:cNvPr id="5" name="Text Box 3"/>
          <p:cNvSpPr txBox="1">
            <a:spLocks noChangeArrowheads="1"/>
          </p:cNvSpPr>
          <p:nvPr/>
        </p:nvSpPr>
        <p:spPr bwMode="auto">
          <a:xfrm>
            <a:off x="4175956" y="3356992"/>
            <a:ext cx="1404342" cy="461665"/>
          </a:xfrm>
          <a:prstGeom prst="rect">
            <a:avLst/>
          </a:prstGeom>
          <a:noFill/>
          <a:ln w="9525" algn="ctr">
            <a:noFill/>
            <a:miter lim="800000"/>
            <a:headEnd/>
            <a:tailEnd/>
          </a:ln>
        </p:spPr>
        <p:txBody>
          <a:bodyPr wrap="square">
            <a:spAutoFit/>
          </a:bodyPr>
          <a:lstStyle/>
          <a:p>
            <a:pPr>
              <a:tabLst>
                <a:tab pos="2171700" algn="l"/>
              </a:tabLst>
            </a:pPr>
            <a:r>
              <a:rPr lang="en-US" sz="2400" dirty="0">
                <a:solidFill>
                  <a:srgbClr val="CC0066"/>
                </a:solidFill>
                <a:latin typeface="Book Antiqua" pitchFamily="18" charset="0"/>
                <a:sym typeface="Wingdings" pitchFamily="2" charset="2"/>
              </a:rPr>
              <a:t>= 11.343</a:t>
            </a:r>
          </a:p>
        </p:txBody>
      </p:sp>
      <p:graphicFrame>
        <p:nvGraphicFramePr>
          <p:cNvPr id="6" name="Object 5"/>
          <p:cNvGraphicFramePr>
            <a:graphicFrameLocks noChangeAspect="1"/>
          </p:cNvGraphicFramePr>
          <p:nvPr>
            <p:extLst>
              <p:ext uri="{D42A27DB-BD31-4B8C-83A1-F6EECF244321}">
                <p14:modId xmlns:p14="http://schemas.microsoft.com/office/powerpoint/2010/main" val="4148937021"/>
              </p:ext>
            </p:extLst>
          </p:nvPr>
        </p:nvGraphicFramePr>
        <p:xfrm>
          <a:off x="395536" y="3212976"/>
          <a:ext cx="3702050" cy="712788"/>
        </p:xfrm>
        <a:graphic>
          <a:graphicData uri="http://schemas.openxmlformats.org/presentationml/2006/ole">
            <mc:AlternateContent xmlns:mc="http://schemas.openxmlformats.org/markup-compatibility/2006">
              <mc:Choice xmlns:v="urn:schemas-microsoft-com:vml" Requires="v">
                <p:oleObj spid="_x0000_s1026" name="Equation" r:id="rId4" imgW="2044440" imgH="393480" progId="Equation.3">
                  <p:embed/>
                </p:oleObj>
              </mc:Choice>
              <mc:Fallback>
                <p:oleObj name="Equation" r:id="rId4" imgW="2044440" imgH="39348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3212976"/>
                        <a:ext cx="3702050" cy="712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 name="Picture 1"/>
          <p:cNvPicPr>
            <a:picLocks noChangeAspect="1" noChangeArrowheads="1"/>
          </p:cNvPicPr>
          <p:nvPr/>
        </p:nvPicPr>
        <p:blipFill>
          <a:blip r:embed="rId6" cstate="print"/>
          <a:srcRect/>
          <a:stretch>
            <a:fillRect/>
          </a:stretch>
        </p:blipFill>
        <p:spPr bwMode="auto">
          <a:xfrm>
            <a:off x="4650348" y="4437112"/>
            <a:ext cx="4206128" cy="1908212"/>
          </a:xfrm>
          <a:prstGeom prst="rect">
            <a:avLst/>
          </a:prstGeom>
          <a:noFill/>
          <a:ln w="9525">
            <a:noFill/>
            <a:miter lim="800000"/>
            <a:headEnd/>
            <a:tailEnd/>
          </a:ln>
          <a:effectLst/>
        </p:spPr>
      </p:pic>
      <p:sp>
        <p:nvSpPr>
          <p:cNvPr id="9" name="Text Box 3"/>
          <p:cNvSpPr txBox="1">
            <a:spLocks noChangeArrowheads="1"/>
          </p:cNvSpPr>
          <p:nvPr/>
        </p:nvSpPr>
        <p:spPr bwMode="auto">
          <a:xfrm>
            <a:off x="272002" y="4437112"/>
            <a:ext cx="5688631" cy="2169825"/>
          </a:xfrm>
          <a:prstGeom prst="rect">
            <a:avLst/>
          </a:prstGeom>
          <a:noFill/>
          <a:ln w="9525" algn="ctr">
            <a:noFill/>
            <a:miter lim="800000"/>
            <a:headEnd/>
            <a:tailEnd/>
          </a:ln>
        </p:spPr>
        <p:txBody>
          <a:bodyPr wrap="square">
            <a:spAutoFit/>
          </a:bodyPr>
          <a:lstStyle/>
          <a:p>
            <a:pPr>
              <a:spcAft>
                <a:spcPts val="600"/>
              </a:spcAft>
              <a:tabLst>
                <a:tab pos="2171700" algn="l"/>
              </a:tabLst>
            </a:pPr>
            <a:r>
              <a:rPr lang="en-US" sz="2400" dirty="0">
                <a:latin typeface="Book Antiqua" pitchFamily="18" charset="0"/>
                <a:sym typeface="Wingdings" pitchFamily="2" charset="2"/>
              </a:rPr>
              <a:t>Check our computations:</a:t>
            </a:r>
          </a:p>
          <a:p>
            <a:pPr>
              <a:spcAft>
                <a:spcPts val="600"/>
              </a:spcAft>
              <a:tabLst>
                <a:tab pos="2171700" algn="l"/>
              </a:tabLst>
            </a:pPr>
            <a:r>
              <a:rPr lang="en-US" sz="2400" dirty="0">
                <a:latin typeface="Book Antiqua" pitchFamily="18" charset="0"/>
                <a:sym typeface="Wingdings" pitchFamily="2" charset="2"/>
              </a:rPr>
              <a:t>Average flow time of  an application</a:t>
            </a:r>
            <a:endParaRPr lang="en-US" sz="2400" dirty="0">
              <a:latin typeface="Book Antiqua" pitchFamily="18" charset="0"/>
            </a:endParaRPr>
          </a:p>
          <a:p>
            <a:pPr>
              <a:spcAft>
                <a:spcPts val="600"/>
              </a:spcAft>
              <a:tabLst>
                <a:tab pos="2171700" algn="l"/>
              </a:tabLst>
            </a:pPr>
            <a:r>
              <a:rPr lang="en-US" sz="2400" dirty="0">
                <a:latin typeface="Book Antiqua" pitchFamily="18" charset="0"/>
                <a:sym typeface="Wingdings" pitchFamily="2" charset="2"/>
              </a:rPr>
              <a:t>0.8(11.343)+0.2(10.875) = 11.25</a:t>
            </a:r>
          </a:p>
          <a:p>
            <a:pPr>
              <a:spcAft>
                <a:spcPts val="600"/>
              </a:spcAft>
              <a:tabLst>
                <a:tab pos="2171700" algn="l"/>
              </a:tabLst>
            </a:pPr>
            <a:r>
              <a:rPr lang="en-US" sz="2400" dirty="0">
                <a:latin typeface="Book Antiqua" pitchFamily="18" charset="0"/>
                <a:sym typeface="Wingdings" pitchFamily="2" charset="2"/>
              </a:rPr>
              <a:t>Did I need to solve for the Rejected Applications?</a:t>
            </a:r>
            <a:endParaRPr lang="en-US" sz="2400" dirty="0">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Effect transition="in" filter="dissolve">
                                      <p:cBhvr>
                                        <p:cTn id="7" dur="500"/>
                                        <p:tgtEl>
                                          <p:spTgt spid="635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5907">
                                            <p:txEl>
                                              <p:pRg st="1" end="1"/>
                                            </p:txEl>
                                          </p:spTgt>
                                        </p:tgtEl>
                                        <p:attrNameLst>
                                          <p:attrName>style.visibility</p:attrName>
                                        </p:attrNameLst>
                                      </p:cBhvr>
                                      <p:to>
                                        <p:strVal val="visible"/>
                                      </p:to>
                                    </p:set>
                                    <p:animEffect transition="in" filter="dissolve">
                                      <p:cBhvr>
                                        <p:cTn id="12" dur="500"/>
                                        <p:tgtEl>
                                          <p:spTgt spid="635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5907">
                                            <p:txEl>
                                              <p:pRg st="2" end="2"/>
                                            </p:txEl>
                                          </p:spTgt>
                                        </p:tgtEl>
                                        <p:attrNameLst>
                                          <p:attrName>style.visibility</p:attrName>
                                        </p:attrNameLst>
                                      </p:cBhvr>
                                      <p:to>
                                        <p:strVal val="visible"/>
                                      </p:to>
                                    </p:set>
                                    <p:animEffect transition="in" filter="dissolve">
                                      <p:cBhvr>
                                        <p:cTn id="17" dur="500"/>
                                        <p:tgtEl>
                                          <p:spTgt spid="635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5907">
                                            <p:txEl>
                                              <p:pRg st="4" end="4"/>
                                            </p:txEl>
                                          </p:spTgt>
                                        </p:tgtEl>
                                        <p:attrNameLst>
                                          <p:attrName>style.visibility</p:attrName>
                                        </p:attrNameLst>
                                      </p:cBhvr>
                                      <p:to>
                                        <p:strVal val="visible"/>
                                      </p:to>
                                    </p:set>
                                    <p:animEffect transition="in" filter="dissolve">
                                      <p:cBhvr>
                                        <p:cTn id="22" dur="500"/>
                                        <p:tgtEl>
                                          <p:spTgt spid="63590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ssolv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dissolve">
                                      <p:cBhvr>
                                        <p:cTn id="37" dur="5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dissolve">
                                      <p:cBhvr>
                                        <p:cTn id="42" dur="500"/>
                                        <p:tgtEl>
                                          <p:spTgt spid="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
                                            <p:txEl>
                                              <p:pRg st="2" end="2"/>
                                            </p:txEl>
                                          </p:spTgt>
                                        </p:tgtEl>
                                        <p:attrNameLst>
                                          <p:attrName>style.visibility</p:attrName>
                                        </p:attrNameLst>
                                      </p:cBhvr>
                                      <p:to>
                                        <p:strVal val="visible"/>
                                      </p:to>
                                    </p:set>
                                    <p:animEffect transition="in" filter="dissolve">
                                      <p:cBhvr>
                                        <p:cTn id="47" dur="500"/>
                                        <p:tgtEl>
                                          <p:spTgt spid="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xEl>
                                              <p:pRg st="3" end="3"/>
                                            </p:txEl>
                                          </p:spTgt>
                                        </p:tgtEl>
                                        <p:attrNameLst>
                                          <p:attrName>style.visibility</p:attrName>
                                        </p:attrNameLst>
                                      </p:cBhvr>
                                      <p:to>
                                        <p:strVal val="visible"/>
                                      </p:to>
                                    </p:set>
                                    <p:animEffect transition="in" filter="dissolve">
                                      <p:cBhvr>
                                        <p:cTn id="5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907" grpId="0" build="p"/>
      <p:bldP spid="5" grpId="0" build="p"/>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15900" y="188913"/>
            <a:ext cx="8712584" cy="863600"/>
          </a:xfrm>
        </p:spPr>
        <p:txBody>
          <a:bodyPr/>
          <a:lstStyle/>
          <a:p>
            <a:pPr eaLnBrk="1" hangingPunct="1"/>
            <a:r>
              <a:rPr lang="en-US" sz="3200" dirty="0"/>
              <a:t>Practice. Compute the Flow Time </a:t>
            </a:r>
          </a:p>
        </p:txBody>
      </p:sp>
      <p:sp>
        <p:nvSpPr>
          <p:cNvPr id="14340" name="Text Box 3"/>
          <p:cNvSpPr txBox="1">
            <a:spLocks noChangeArrowheads="1"/>
          </p:cNvSpPr>
          <p:nvPr/>
        </p:nvSpPr>
        <p:spPr bwMode="auto">
          <a:xfrm>
            <a:off x="1354202" y="3485861"/>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A</a:t>
            </a:r>
          </a:p>
          <a:p>
            <a:pPr algn="ctr"/>
            <a:r>
              <a:rPr lang="en-US" dirty="0">
                <a:latin typeface="Book Antiqua" pitchFamily="18" charset="0"/>
              </a:rPr>
              <a:t>T = 10</a:t>
            </a:r>
          </a:p>
        </p:txBody>
      </p:sp>
      <p:sp>
        <p:nvSpPr>
          <p:cNvPr id="14347" name="Line 10"/>
          <p:cNvSpPr>
            <a:spLocks noChangeShapeType="1"/>
          </p:cNvSpPr>
          <p:nvPr/>
        </p:nvSpPr>
        <p:spPr bwMode="auto">
          <a:xfrm>
            <a:off x="864868" y="3816832"/>
            <a:ext cx="459766" cy="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14348" name="Text Box 11"/>
          <p:cNvSpPr txBox="1">
            <a:spLocks noChangeArrowheads="1"/>
          </p:cNvSpPr>
          <p:nvPr/>
        </p:nvSpPr>
        <p:spPr bwMode="auto">
          <a:xfrm>
            <a:off x="599756" y="3385032"/>
            <a:ext cx="724878" cy="369332"/>
          </a:xfrm>
          <a:prstGeom prst="rect">
            <a:avLst/>
          </a:prstGeom>
          <a:noFill/>
          <a:ln w="9525" algn="ctr">
            <a:noFill/>
            <a:miter lim="800000"/>
            <a:headEnd/>
            <a:tailEnd/>
          </a:ln>
        </p:spPr>
        <p:txBody>
          <a:bodyPr wrap="none">
            <a:spAutoFit/>
          </a:bodyPr>
          <a:lstStyle/>
          <a:p>
            <a:r>
              <a:rPr lang="en-US">
                <a:latin typeface="Book Antiqua" pitchFamily="18" charset="0"/>
              </a:rPr>
              <a:t>100%</a:t>
            </a:r>
          </a:p>
        </p:txBody>
      </p:sp>
      <p:sp>
        <p:nvSpPr>
          <p:cNvPr id="14349" name="Line 12"/>
          <p:cNvSpPr>
            <a:spLocks noChangeShapeType="1"/>
          </p:cNvSpPr>
          <p:nvPr/>
        </p:nvSpPr>
        <p:spPr bwMode="auto">
          <a:xfrm flipV="1">
            <a:off x="2211544" y="2895949"/>
            <a:ext cx="707549" cy="86360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14353" name="Text Box 16"/>
          <p:cNvSpPr txBox="1">
            <a:spLocks noChangeArrowheads="1"/>
          </p:cNvSpPr>
          <p:nvPr/>
        </p:nvSpPr>
        <p:spPr bwMode="auto">
          <a:xfrm>
            <a:off x="2064678" y="3081113"/>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40%</a:t>
            </a:r>
          </a:p>
        </p:txBody>
      </p:sp>
      <p:sp>
        <p:nvSpPr>
          <p:cNvPr id="33" name="Text Box 3">
            <a:extLst>
              <a:ext uri="{FF2B5EF4-FFF2-40B4-BE49-F238E27FC236}">
                <a16:creationId xmlns:a16="http://schemas.microsoft.com/office/drawing/2014/main" id="{924F9596-92AB-4679-838D-4D9AFBBCCF68}"/>
              </a:ext>
            </a:extLst>
          </p:cNvPr>
          <p:cNvSpPr txBox="1">
            <a:spLocks noChangeArrowheads="1"/>
          </p:cNvSpPr>
          <p:nvPr/>
        </p:nvSpPr>
        <p:spPr bwMode="auto">
          <a:xfrm>
            <a:off x="2965918" y="2545522"/>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B</a:t>
            </a:r>
          </a:p>
          <a:p>
            <a:pPr algn="ctr"/>
            <a:r>
              <a:rPr lang="en-US" dirty="0">
                <a:latin typeface="Book Antiqua" pitchFamily="18" charset="0"/>
              </a:rPr>
              <a:t>T = 15</a:t>
            </a:r>
          </a:p>
        </p:txBody>
      </p:sp>
      <p:sp>
        <p:nvSpPr>
          <p:cNvPr id="34" name="Line 12">
            <a:extLst>
              <a:ext uri="{FF2B5EF4-FFF2-40B4-BE49-F238E27FC236}">
                <a16:creationId xmlns:a16="http://schemas.microsoft.com/office/drawing/2014/main" id="{A1A7E8B3-C5D0-4FBD-B2DE-1E309CB89FF7}"/>
              </a:ext>
            </a:extLst>
          </p:cNvPr>
          <p:cNvSpPr>
            <a:spLocks noChangeShapeType="1"/>
          </p:cNvSpPr>
          <p:nvPr/>
        </p:nvSpPr>
        <p:spPr bwMode="auto">
          <a:xfrm>
            <a:off x="2252312" y="3817626"/>
            <a:ext cx="707549" cy="86360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35" name="Text Box 16">
            <a:extLst>
              <a:ext uri="{FF2B5EF4-FFF2-40B4-BE49-F238E27FC236}">
                <a16:creationId xmlns:a16="http://schemas.microsoft.com/office/drawing/2014/main" id="{B4B889EF-EE56-49D3-AF6D-3D804F6FD545}"/>
              </a:ext>
            </a:extLst>
          </p:cNvPr>
          <p:cNvSpPr txBox="1">
            <a:spLocks noChangeArrowheads="1"/>
          </p:cNvSpPr>
          <p:nvPr/>
        </p:nvSpPr>
        <p:spPr bwMode="auto">
          <a:xfrm>
            <a:off x="2110741" y="4197533"/>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60%</a:t>
            </a:r>
          </a:p>
        </p:txBody>
      </p:sp>
      <p:sp>
        <p:nvSpPr>
          <p:cNvPr id="36" name="Text Box 3">
            <a:extLst>
              <a:ext uri="{FF2B5EF4-FFF2-40B4-BE49-F238E27FC236}">
                <a16:creationId xmlns:a16="http://schemas.microsoft.com/office/drawing/2014/main" id="{9075A6A8-F047-4B07-9982-C47D13AF2596}"/>
              </a:ext>
            </a:extLst>
          </p:cNvPr>
          <p:cNvSpPr txBox="1">
            <a:spLocks noChangeArrowheads="1"/>
          </p:cNvSpPr>
          <p:nvPr/>
        </p:nvSpPr>
        <p:spPr bwMode="auto">
          <a:xfrm>
            <a:off x="3077789" y="4351689"/>
            <a:ext cx="748923"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C</a:t>
            </a:r>
          </a:p>
          <a:p>
            <a:pPr algn="ctr"/>
            <a:r>
              <a:rPr lang="en-US" dirty="0">
                <a:solidFill>
                  <a:srgbClr val="FF0000"/>
                </a:solidFill>
                <a:latin typeface="Book Antiqua" pitchFamily="18" charset="0"/>
              </a:rPr>
              <a:t>I = 12</a:t>
            </a:r>
          </a:p>
        </p:txBody>
      </p:sp>
      <p:sp>
        <p:nvSpPr>
          <p:cNvPr id="37" name="Line 12">
            <a:extLst>
              <a:ext uri="{FF2B5EF4-FFF2-40B4-BE49-F238E27FC236}">
                <a16:creationId xmlns:a16="http://schemas.microsoft.com/office/drawing/2014/main" id="{DC171989-80DF-47ED-9154-8DCD9D50989A}"/>
              </a:ext>
            </a:extLst>
          </p:cNvPr>
          <p:cNvSpPr>
            <a:spLocks noChangeShapeType="1"/>
          </p:cNvSpPr>
          <p:nvPr/>
        </p:nvSpPr>
        <p:spPr bwMode="auto">
          <a:xfrm flipV="1">
            <a:off x="3959066" y="3061577"/>
            <a:ext cx="1213389" cy="1505287"/>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38" name="Text Box 3">
            <a:extLst>
              <a:ext uri="{FF2B5EF4-FFF2-40B4-BE49-F238E27FC236}">
                <a16:creationId xmlns:a16="http://schemas.microsoft.com/office/drawing/2014/main" id="{73C124CA-3851-4E24-B382-13A98EB0FF28}"/>
              </a:ext>
            </a:extLst>
          </p:cNvPr>
          <p:cNvSpPr txBox="1">
            <a:spLocks noChangeArrowheads="1"/>
          </p:cNvSpPr>
          <p:nvPr/>
        </p:nvSpPr>
        <p:spPr bwMode="auto">
          <a:xfrm>
            <a:off x="5282638" y="2527881"/>
            <a:ext cx="748923"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D</a:t>
            </a:r>
          </a:p>
          <a:p>
            <a:pPr algn="ctr"/>
            <a:r>
              <a:rPr lang="en-US" dirty="0">
                <a:solidFill>
                  <a:srgbClr val="FF0000"/>
                </a:solidFill>
                <a:latin typeface="Book Antiqua" pitchFamily="18" charset="0"/>
              </a:rPr>
              <a:t>I = 18</a:t>
            </a:r>
          </a:p>
        </p:txBody>
      </p:sp>
      <p:sp>
        <p:nvSpPr>
          <p:cNvPr id="39" name="Text Box 3">
            <a:extLst>
              <a:ext uri="{FF2B5EF4-FFF2-40B4-BE49-F238E27FC236}">
                <a16:creationId xmlns:a16="http://schemas.microsoft.com/office/drawing/2014/main" id="{BBFB1E52-DE8E-486A-B9EE-6FD4D1DB26AD}"/>
              </a:ext>
            </a:extLst>
          </p:cNvPr>
          <p:cNvSpPr txBox="1">
            <a:spLocks noChangeArrowheads="1"/>
          </p:cNvSpPr>
          <p:nvPr/>
        </p:nvSpPr>
        <p:spPr bwMode="auto">
          <a:xfrm>
            <a:off x="5303695" y="4316407"/>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E</a:t>
            </a:r>
          </a:p>
          <a:p>
            <a:pPr algn="ctr"/>
            <a:r>
              <a:rPr lang="en-US" dirty="0">
                <a:latin typeface="Book Antiqua" pitchFamily="18" charset="0"/>
              </a:rPr>
              <a:t>T = 16</a:t>
            </a:r>
          </a:p>
        </p:txBody>
      </p:sp>
      <p:sp>
        <p:nvSpPr>
          <p:cNvPr id="40" name="Text Box 3">
            <a:extLst>
              <a:ext uri="{FF2B5EF4-FFF2-40B4-BE49-F238E27FC236}">
                <a16:creationId xmlns:a16="http://schemas.microsoft.com/office/drawing/2014/main" id="{108FDF87-018F-45FC-94CA-AB8F03ED8299}"/>
              </a:ext>
            </a:extLst>
          </p:cNvPr>
          <p:cNvSpPr txBox="1">
            <a:spLocks noChangeArrowheads="1"/>
          </p:cNvSpPr>
          <p:nvPr/>
        </p:nvSpPr>
        <p:spPr bwMode="auto">
          <a:xfrm>
            <a:off x="7068230" y="3481518"/>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F</a:t>
            </a:r>
          </a:p>
          <a:p>
            <a:pPr algn="ctr"/>
            <a:r>
              <a:rPr lang="en-US" dirty="0">
                <a:latin typeface="Book Antiqua" pitchFamily="18" charset="0"/>
              </a:rPr>
              <a:t>T = 10</a:t>
            </a:r>
          </a:p>
        </p:txBody>
      </p:sp>
      <p:sp>
        <p:nvSpPr>
          <p:cNvPr id="41" name="Line 10">
            <a:extLst>
              <a:ext uri="{FF2B5EF4-FFF2-40B4-BE49-F238E27FC236}">
                <a16:creationId xmlns:a16="http://schemas.microsoft.com/office/drawing/2014/main" id="{E366AF01-F258-4A09-AE6B-0ADF006E2193}"/>
              </a:ext>
            </a:extLst>
          </p:cNvPr>
          <p:cNvSpPr>
            <a:spLocks noChangeShapeType="1"/>
          </p:cNvSpPr>
          <p:nvPr/>
        </p:nvSpPr>
        <p:spPr bwMode="auto">
          <a:xfrm>
            <a:off x="3857971" y="2868687"/>
            <a:ext cx="1213388" cy="27262"/>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2" name="Line 10">
            <a:extLst>
              <a:ext uri="{FF2B5EF4-FFF2-40B4-BE49-F238E27FC236}">
                <a16:creationId xmlns:a16="http://schemas.microsoft.com/office/drawing/2014/main" id="{449F9844-D3F3-4AB0-AC20-4AD846950264}"/>
              </a:ext>
            </a:extLst>
          </p:cNvPr>
          <p:cNvSpPr>
            <a:spLocks noChangeShapeType="1"/>
          </p:cNvSpPr>
          <p:nvPr/>
        </p:nvSpPr>
        <p:spPr bwMode="auto">
          <a:xfrm>
            <a:off x="3989211" y="4702116"/>
            <a:ext cx="1213388" cy="27262"/>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3" name="Line 12">
            <a:extLst>
              <a:ext uri="{FF2B5EF4-FFF2-40B4-BE49-F238E27FC236}">
                <a16:creationId xmlns:a16="http://schemas.microsoft.com/office/drawing/2014/main" id="{D33B9A3F-11BB-4DCD-AC95-4EEB0E393CCC}"/>
              </a:ext>
            </a:extLst>
          </p:cNvPr>
          <p:cNvSpPr>
            <a:spLocks noChangeShapeType="1"/>
          </p:cNvSpPr>
          <p:nvPr/>
        </p:nvSpPr>
        <p:spPr bwMode="auto">
          <a:xfrm>
            <a:off x="3828950" y="3001720"/>
            <a:ext cx="1343505" cy="1445399"/>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4" name="Text Box 16">
            <a:extLst>
              <a:ext uri="{FF2B5EF4-FFF2-40B4-BE49-F238E27FC236}">
                <a16:creationId xmlns:a16="http://schemas.microsoft.com/office/drawing/2014/main" id="{0057D00F-B3BC-4664-B0BA-20AA3071024B}"/>
              </a:ext>
            </a:extLst>
          </p:cNvPr>
          <p:cNvSpPr txBox="1">
            <a:spLocks noChangeArrowheads="1"/>
          </p:cNvSpPr>
          <p:nvPr/>
        </p:nvSpPr>
        <p:spPr bwMode="auto">
          <a:xfrm>
            <a:off x="4012931" y="2543963"/>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30%</a:t>
            </a:r>
          </a:p>
        </p:txBody>
      </p:sp>
      <p:sp>
        <p:nvSpPr>
          <p:cNvPr id="45" name="Text Box 16">
            <a:extLst>
              <a:ext uri="{FF2B5EF4-FFF2-40B4-BE49-F238E27FC236}">
                <a16:creationId xmlns:a16="http://schemas.microsoft.com/office/drawing/2014/main" id="{F7E3B318-6FD3-480B-9110-D25F75FA6A9B}"/>
              </a:ext>
            </a:extLst>
          </p:cNvPr>
          <p:cNvSpPr txBox="1">
            <a:spLocks noChangeArrowheads="1"/>
          </p:cNvSpPr>
          <p:nvPr/>
        </p:nvSpPr>
        <p:spPr bwMode="auto">
          <a:xfrm>
            <a:off x="4115784" y="3129305"/>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10%</a:t>
            </a:r>
          </a:p>
        </p:txBody>
      </p:sp>
      <p:sp>
        <p:nvSpPr>
          <p:cNvPr id="46" name="Text Box 16">
            <a:extLst>
              <a:ext uri="{FF2B5EF4-FFF2-40B4-BE49-F238E27FC236}">
                <a16:creationId xmlns:a16="http://schemas.microsoft.com/office/drawing/2014/main" id="{92607675-6E81-41A2-A11F-8F79AFCB965F}"/>
              </a:ext>
            </a:extLst>
          </p:cNvPr>
          <p:cNvSpPr txBox="1">
            <a:spLocks noChangeArrowheads="1"/>
          </p:cNvSpPr>
          <p:nvPr/>
        </p:nvSpPr>
        <p:spPr bwMode="auto">
          <a:xfrm>
            <a:off x="3708200" y="3965560"/>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40%</a:t>
            </a:r>
          </a:p>
        </p:txBody>
      </p:sp>
      <p:sp>
        <p:nvSpPr>
          <p:cNvPr id="47" name="Text Box 16">
            <a:extLst>
              <a:ext uri="{FF2B5EF4-FFF2-40B4-BE49-F238E27FC236}">
                <a16:creationId xmlns:a16="http://schemas.microsoft.com/office/drawing/2014/main" id="{C7CEB1B4-8DA2-4BB6-8C46-C52B9D4E1B2F}"/>
              </a:ext>
            </a:extLst>
          </p:cNvPr>
          <p:cNvSpPr txBox="1">
            <a:spLocks noChangeArrowheads="1"/>
          </p:cNvSpPr>
          <p:nvPr/>
        </p:nvSpPr>
        <p:spPr bwMode="auto">
          <a:xfrm>
            <a:off x="4297881" y="4346874"/>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20%</a:t>
            </a:r>
          </a:p>
        </p:txBody>
      </p:sp>
      <p:sp>
        <p:nvSpPr>
          <p:cNvPr id="48" name="Line 12">
            <a:extLst>
              <a:ext uri="{FF2B5EF4-FFF2-40B4-BE49-F238E27FC236}">
                <a16:creationId xmlns:a16="http://schemas.microsoft.com/office/drawing/2014/main" id="{D27CEF02-3BFF-4B8F-B62F-2C4FFC97EB22}"/>
              </a:ext>
            </a:extLst>
          </p:cNvPr>
          <p:cNvSpPr>
            <a:spLocks noChangeShapeType="1"/>
          </p:cNvSpPr>
          <p:nvPr/>
        </p:nvSpPr>
        <p:spPr bwMode="auto">
          <a:xfrm>
            <a:off x="6155693" y="2913295"/>
            <a:ext cx="811441" cy="801352"/>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9" name="Line 12">
            <a:extLst>
              <a:ext uri="{FF2B5EF4-FFF2-40B4-BE49-F238E27FC236}">
                <a16:creationId xmlns:a16="http://schemas.microsoft.com/office/drawing/2014/main" id="{1B259D84-7A0D-4683-87A0-B1D1D8E8074A}"/>
              </a:ext>
            </a:extLst>
          </p:cNvPr>
          <p:cNvSpPr>
            <a:spLocks noChangeShapeType="1"/>
          </p:cNvSpPr>
          <p:nvPr/>
        </p:nvSpPr>
        <p:spPr bwMode="auto">
          <a:xfrm flipV="1">
            <a:off x="6192180" y="3864748"/>
            <a:ext cx="851998" cy="702116"/>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50" name="Line 10">
            <a:extLst>
              <a:ext uri="{FF2B5EF4-FFF2-40B4-BE49-F238E27FC236}">
                <a16:creationId xmlns:a16="http://schemas.microsoft.com/office/drawing/2014/main" id="{4CA91015-445A-4980-B017-4F4E16D1BF0C}"/>
              </a:ext>
            </a:extLst>
          </p:cNvPr>
          <p:cNvSpPr>
            <a:spLocks noChangeShapeType="1"/>
          </p:cNvSpPr>
          <p:nvPr/>
        </p:nvSpPr>
        <p:spPr bwMode="auto">
          <a:xfrm>
            <a:off x="8154137" y="3913318"/>
            <a:ext cx="459766" cy="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51" name="Text Box 11">
            <a:extLst>
              <a:ext uri="{FF2B5EF4-FFF2-40B4-BE49-F238E27FC236}">
                <a16:creationId xmlns:a16="http://schemas.microsoft.com/office/drawing/2014/main" id="{F5490A59-47F7-4B4C-89EA-EC4020DA65D5}"/>
              </a:ext>
            </a:extLst>
          </p:cNvPr>
          <p:cNvSpPr txBox="1">
            <a:spLocks noChangeArrowheads="1"/>
          </p:cNvSpPr>
          <p:nvPr/>
        </p:nvSpPr>
        <p:spPr bwMode="auto">
          <a:xfrm>
            <a:off x="7889025" y="3481518"/>
            <a:ext cx="724878" cy="369332"/>
          </a:xfrm>
          <a:prstGeom prst="rect">
            <a:avLst/>
          </a:prstGeom>
          <a:noFill/>
          <a:ln w="9525" algn="ctr">
            <a:noFill/>
            <a:miter lim="800000"/>
            <a:headEnd/>
            <a:tailEnd/>
          </a:ln>
        </p:spPr>
        <p:txBody>
          <a:bodyPr wrap="none">
            <a:spAutoFit/>
          </a:bodyPr>
          <a:lstStyle/>
          <a:p>
            <a:r>
              <a:rPr lang="en-US">
                <a:latin typeface="Book Antiqua" pitchFamily="18" charset="0"/>
              </a:rPr>
              <a:t>100%</a:t>
            </a:r>
          </a:p>
        </p:txBody>
      </p:sp>
      <p:sp>
        <p:nvSpPr>
          <p:cNvPr id="52" name="Text Box 16">
            <a:extLst>
              <a:ext uri="{FF2B5EF4-FFF2-40B4-BE49-F238E27FC236}">
                <a16:creationId xmlns:a16="http://schemas.microsoft.com/office/drawing/2014/main" id="{3B79B8C5-D1E4-4283-848E-31DAF9F13EBB}"/>
              </a:ext>
            </a:extLst>
          </p:cNvPr>
          <p:cNvSpPr txBox="1">
            <a:spLocks noChangeArrowheads="1"/>
          </p:cNvSpPr>
          <p:nvPr/>
        </p:nvSpPr>
        <p:spPr bwMode="auto">
          <a:xfrm>
            <a:off x="6446742" y="4249426"/>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30%</a:t>
            </a:r>
          </a:p>
        </p:txBody>
      </p:sp>
      <p:sp>
        <p:nvSpPr>
          <p:cNvPr id="53" name="Text Box 16">
            <a:extLst>
              <a:ext uri="{FF2B5EF4-FFF2-40B4-BE49-F238E27FC236}">
                <a16:creationId xmlns:a16="http://schemas.microsoft.com/office/drawing/2014/main" id="{7E2860C0-2B23-465D-919D-027AE8EF7BE8}"/>
              </a:ext>
            </a:extLst>
          </p:cNvPr>
          <p:cNvSpPr txBox="1">
            <a:spLocks noChangeArrowheads="1"/>
          </p:cNvSpPr>
          <p:nvPr/>
        </p:nvSpPr>
        <p:spPr bwMode="auto">
          <a:xfrm>
            <a:off x="6387075" y="2913295"/>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70%</a:t>
            </a:r>
          </a:p>
        </p:txBody>
      </p:sp>
      <p:pic>
        <p:nvPicPr>
          <p:cNvPr id="29" name="Graphic 28" descr="No sign with solid fill">
            <a:extLst>
              <a:ext uri="{FF2B5EF4-FFF2-40B4-BE49-F238E27FC236}">
                <a16:creationId xmlns:a16="http://schemas.microsoft.com/office/drawing/2014/main" id="{4E7E377D-7DB9-4F74-8640-4777DC6767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64329" y="642383"/>
            <a:ext cx="6324600" cy="6324600"/>
          </a:xfrm>
          <a:prstGeom prst="rect">
            <a:avLst/>
          </a:prstGeom>
        </p:spPr>
      </p:pic>
    </p:spTree>
    <p:extLst>
      <p:ext uri="{BB962C8B-B14F-4D97-AF65-F5344CB8AC3E}">
        <p14:creationId xmlns:p14="http://schemas.microsoft.com/office/powerpoint/2010/main" val="8115934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15900" y="188913"/>
            <a:ext cx="8748588" cy="863600"/>
          </a:xfrm>
        </p:spPr>
        <p:txBody>
          <a:bodyPr/>
          <a:lstStyle/>
          <a:p>
            <a:pPr eaLnBrk="1" hangingPunct="1"/>
            <a:r>
              <a:rPr lang="en-US" sz="3200" dirty="0"/>
              <a:t>K4. Auto-Moto Financial Services- The Old Process</a:t>
            </a:r>
          </a:p>
        </p:txBody>
      </p:sp>
      <p:sp>
        <p:nvSpPr>
          <p:cNvPr id="619523" name="Rectangle 3"/>
          <p:cNvSpPr>
            <a:spLocks noGrp="1" noChangeArrowheads="1"/>
          </p:cNvSpPr>
          <p:nvPr>
            <p:ph type="body" idx="1"/>
          </p:nvPr>
        </p:nvSpPr>
        <p:spPr>
          <a:xfrm>
            <a:off x="215516" y="1314452"/>
            <a:ext cx="8928484" cy="1935163"/>
          </a:xfrm>
        </p:spPr>
        <p:txBody>
          <a:bodyPr/>
          <a:lstStyle/>
          <a:p>
            <a:pPr marL="0" indent="0">
              <a:lnSpc>
                <a:spcPct val="90000"/>
              </a:lnSpc>
              <a:defRPr/>
            </a:pPr>
            <a:r>
              <a:rPr lang="en-US" sz="2400" dirty="0">
                <a:latin typeface="Book Antiqua" pitchFamily="18" charset="0"/>
              </a:rPr>
              <a:t>Auto-Moto receives </a:t>
            </a:r>
            <a:r>
              <a:rPr lang="en-US" sz="2400" b="1" dirty="0">
                <a:latin typeface="Book Antiqua" pitchFamily="18" charset="0"/>
              </a:rPr>
              <a:t>1,000</a:t>
            </a:r>
            <a:r>
              <a:rPr lang="en-US" sz="2400" dirty="0">
                <a:latin typeface="Book Antiqua" pitchFamily="18" charset="0"/>
              </a:rPr>
              <a:t> applications per month. In the old process, each application is handled in a single activity, with </a:t>
            </a:r>
            <a:r>
              <a:rPr lang="en-US" sz="2400" b="1" dirty="0">
                <a:latin typeface="Book Antiqua" pitchFamily="18" charset="0"/>
              </a:rPr>
              <a:t>20%</a:t>
            </a:r>
            <a:r>
              <a:rPr lang="en-US" sz="2400" dirty="0">
                <a:latin typeface="Book Antiqua" pitchFamily="18" charset="0"/>
              </a:rPr>
              <a:t> of applications being approved. </a:t>
            </a:r>
            <a:r>
              <a:rPr lang="en-US" sz="2400" b="1" dirty="0">
                <a:latin typeface="Book Antiqua" pitchFamily="18" charset="0"/>
              </a:rPr>
              <a:t>500</a:t>
            </a:r>
            <a:r>
              <a:rPr lang="en-US" sz="2400" dirty="0">
                <a:latin typeface="Book Antiqua" pitchFamily="18" charset="0"/>
              </a:rPr>
              <a:t> were in the process at any time. Average flow time T = ?</a:t>
            </a:r>
          </a:p>
        </p:txBody>
      </p:sp>
      <p:sp>
        <p:nvSpPr>
          <p:cNvPr id="619525" name="Rectangle 5"/>
          <p:cNvSpPr>
            <a:spLocks noChangeArrowheads="1"/>
          </p:cNvSpPr>
          <p:nvPr/>
        </p:nvSpPr>
        <p:spPr bwMode="auto">
          <a:xfrm>
            <a:off x="200955" y="4107908"/>
            <a:ext cx="8943045" cy="2750091"/>
          </a:xfrm>
          <a:prstGeom prst="rect">
            <a:avLst/>
          </a:prstGeom>
          <a:noFill/>
          <a:ln w="9525">
            <a:noFill/>
            <a:miter lim="800000"/>
            <a:headEnd/>
            <a:tailEnd/>
          </a:ln>
        </p:spPr>
        <p:txBody>
          <a:bodyPr lIns="92075" tIns="46038" rIns="92075" bIns="46038"/>
          <a:lstStyle/>
          <a:p>
            <a:pPr eaLnBrk="0" hangingPunct="0">
              <a:lnSpc>
                <a:spcPct val="90000"/>
              </a:lnSpc>
              <a:spcBef>
                <a:spcPct val="20000"/>
              </a:spcBef>
              <a:buClr>
                <a:srgbClr val="000000"/>
              </a:buClr>
              <a:buSzPct val="80000"/>
              <a:buFont typeface="Wingdings" pitchFamily="2" charset="2"/>
              <a:buNone/>
            </a:pPr>
            <a:r>
              <a:rPr lang="en-US" sz="2400" dirty="0">
                <a:solidFill>
                  <a:schemeClr val="tx2">
                    <a:lumMod val="50000"/>
                  </a:schemeClr>
                </a:solidFill>
                <a:latin typeface="Book Antiqua" pitchFamily="18" charset="0"/>
              </a:rPr>
              <a:t>The firm recently implemented a new loan application process. In the new process, applicants go through an initial review and are divided into three categories.</a:t>
            </a:r>
          </a:p>
          <a:p>
            <a:pPr eaLnBrk="0" hangingPunct="0">
              <a:lnSpc>
                <a:spcPct val="90000"/>
              </a:lnSpc>
              <a:spcBef>
                <a:spcPct val="20000"/>
              </a:spcBef>
              <a:buClr>
                <a:srgbClr val="000000"/>
              </a:buClr>
              <a:buSzPct val="80000"/>
              <a:buFont typeface="Wingdings" pitchFamily="2" charset="2"/>
              <a:buNone/>
            </a:pPr>
            <a:r>
              <a:rPr lang="en-US" sz="2400" dirty="0">
                <a:solidFill>
                  <a:schemeClr val="tx2">
                    <a:lumMod val="50000"/>
                  </a:schemeClr>
                </a:solidFill>
                <a:latin typeface="Book Antiqua" pitchFamily="18" charset="0"/>
              </a:rPr>
              <a:t>Discussion: How operational power destroys the walls of poverty. </a:t>
            </a:r>
          </a:p>
          <a:p>
            <a:pPr eaLnBrk="0" hangingPunct="0">
              <a:lnSpc>
                <a:spcPct val="90000"/>
              </a:lnSpc>
              <a:spcBef>
                <a:spcPct val="20000"/>
              </a:spcBef>
              <a:buClr>
                <a:srgbClr val="000000"/>
              </a:buClr>
              <a:buSzPct val="80000"/>
              <a:buFont typeface="Wingdings" pitchFamily="2" charset="2"/>
              <a:buNone/>
            </a:pPr>
            <a:endParaRPr lang="en-US" sz="2400" dirty="0">
              <a:solidFill>
                <a:schemeClr val="tx2">
                  <a:lumMod val="50000"/>
                </a:schemeClr>
              </a:solidFill>
              <a:latin typeface="Book Antiqua" pitchFamily="18" charset="0"/>
            </a:endParaRPr>
          </a:p>
        </p:txBody>
      </p:sp>
      <p:sp>
        <p:nvSpPr>
          <p:cNvPr id="619526" name="Rectangle 6"/>
          <p:cNvSpPr>
            <a:spLocks noChangeArrowheads="1"/>
          </p:cNvSpPr>
          <p:nvPr/>
        </p:nvSpPr>
        <p:spPr bwMode="auto">
          <a:xfrm>
            <a:off x="204725" y="3056302"/>
            <a:ext cx="8770937" cy="863600"/>
          </a:xfrm>
          <a:prstGeom prst="rect">
            <a:avLst/>
          </a:prstGeom>
          <a:noFill/>
          <a:ln w="9525">
            <a:noFill/>
            <a:miter lim="800000"/>
            <a:headEnd/>
            <a:tailEnd/>
          </a:ln>
        </p:spPr>
        <p:txBody>
          <a:bodyPr lIns="92075" tIns="46038" rIns="92075" bIns="46038"/>
          <a:lstStyle/>
          <a:p>
            <a:pPr eaLnBrk="0" hangingPunct="0">
              <a:lnSpc>
                <a:spcPct val="90000"/>
              </a:lnSpc>
              <a:spcBef>
                <a:spcPct val="20000"/>
              </a:spcBef>
              <a:buClr>
                <a:srgbClr val="000000"/>
              </a:buClr>
              <a:buSzPct val="80000"/>
              <a:buFont typeface="Wingdings" pitchFamily="2" charset="2"/>
              <a:buNone/>
            </a:pPr>
            <a:r>
              <a:rPr lang="en-US" sz="2400" dirty="0">
                <a:solidFill>
                  <a:schemeClr val="tx2">
                    <a:lumMod val="50000"/>
                  </a:schemeClr>
                </a:solidFill>
                <a:latin typeface="Book Antiqua" pitchFamily="18" charset="0"/>
              </a:rPr>
              <a:t>RT = I</a:t>
            </a:r>
          </a:p>
          <a:p>
            <a:pPr eaLnBrk="0" hangingPunct="0">
              <a:lnSpc>
                <a:spcPct val="90000"/>
              </a:lnSpc>
              <a:spcBef>
                <a:spcPct val="20000"/>
              </a:spcBef>
              <a:buClr>
                <a:srgbClr val="000000"/>
              </a:buClr>
              <a:buSzPct val="80000"/>
              <a:buFont typeface="Wingdings" pitchFamily="2" charset="2"/>
              <a:buNone/>
            </a:pPr>
            <a:r>
              <a:rPr lang="en-US" sz="2400" dirty="0">
                <a:solidFill>
                  <a:schemeClr val="tx2">
                    <a:lumMod val="50000"/>
                  </a:schemeClr>
                </a:solidFill>
                <a:latin typeface="Book Antiqua" pitchFamily="18" charset="0"/>
              </a:rPr>
              <a:t>T = I/R = 500/1,000 months = </a:t>
            </a:r>
            <a:r>
              <a:rPr lang="en-US" sz="2400" dirty="0">
                <a:solidFill>
                  <a:srgbClr val="C71B4C"/>
                </a:solidFill>
                <a:latin typeface="Book Antiqua" pitchFamily="18" charset="0"/>
              </a:rPr>
              <a:t>0.5 month </a:t>
            </a:r>
            <a:r>
              <a:rPr lang="en-US" sz="2400" dirty="0">
                <a:solidFill>
                  <a:schemeClr val="tx2">
                    <a:lumMod val="50000"/>
                  </a:schemeClr>
                </a:solidFill>
                <a:latin typeface="Book Antiqua" pitchFamily="18" charset="0"/>
              </a:rPr>
              <a:t>or 15 days.</a:t>
            </a:r>
          </a:p>
        </p:txBody>
      </p:sp>
      <p:grpSp>
        <p:nvGrpSpPr>
          <p:cNvPr id="14" name="Group 13"/>
          <p:cNvGrpSpPr/>
          <p:nvPr/>
        </p:nvGrpSpPr>
        <p:grpSpPr>
          <a:xfrm>
            <a:off x="3013375" y="2503494"/>
            <a:ext cx="5902325" cy="1008060"/>
            <a:chOff x="1268413" y="3249615"/>
            <a:chExt cx="5902325" cy="1008060"/>
          </a:xfrm>
        </p:grpSpPr>
        <p:grpSp>
          <p:nvGrpSpPr>
            <p:cNvPr id="2" name="Group 7"/>
            <p:cNvGrpSpPr>
              <a:grpSpLocks/>
            </p:cNvGrpSpPr>
            <p:nvPr/>
          </p:nvGrpSpPr>
          <p:grpSpPr bwMode="auto">
            <a:xfrm>
              <a:off x="1268413" y="3249615"/>
              <a:ext cx="5902325" cy="830263"/>
              <a:chOff x="59" y="1989"/>
              <a:chExt cx="3718" cy="523"/>
            </a:xfrm>
          </p:grpSpPr>
          <p:sp>
            <p:nvSpPr>
              <p:cNvPr id="15369"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dirty="0">
                    <a:latin typeface="Book Antiqua" pitchFamily="18" charset="0"/>
                  </a:rPr>
                  <a:t>Process</a:t>
                </a:r>
              </a:p>
              <a:p>
                <a:r>
                  <a:rPr lang="en-US" b="1" dirty="0">
                    <a:solidFill>
                      <a:srgbClr val="C71B4C"/>
                    </a:solidFill>
                    <a:latin typeface="Book Antiqua" pitchFamily="18" charset="0"/>
                  </a:rPr>
                  <a:t>I</a:t>
                </a:r>
                <a:r>
                  <a:rPr lang="en-US" b="1" baseline="-25000" dirty="0">
                    <a:solidFill>
                      <a:srgbClr val="C71B4C"/>
                    </a:solidFill>
                    <a:latin typeface="Book Antiqua" pitchFamily="18" charset="0"/>
                  </a:rPr>
                  <a:t>p</a:t>
                </a:r>
                <a:r>
                  <a:rPr lang="en-US" b="1" dirty="0">
                    <a:solidFill>
                      <a:srgbClr val="C71B4C"/>
                    </a:solidFill>
                    <a:latin typeface="Book Antiqua" pitchFamily="18" charset="0"/>
                  </a:rPr>
                  <a:t>=500</a:t>
                </a:r>
              </a:p>
            </p:txBody>
          </p:sp>
          <p:sp>
            <p:nvSpPr>
              <p:cNvPr id="15370"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5371" name="Text Box 10"/>
              <p:cNvSpPr txBox="1">
                <a:spLocks noChangeArrowheads="1"/>
              </p:cNvSpPr>
              <p:nvPr/>
            </p:nvSpPr>
            <p:spPr bwMode="auto">
              <a:xfrm>
                <a:off x="59" y="2115"/>
                <a:ext cx="916" cy="231"/>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1000/month</a:t>
                </a:r>
              </a:p>
            </p:txBody>
          </p:sp>
          <p:sp>
            <p:nvSpPr>
              <p:cNvPr id="15372" name="Line 11"/>
              <p:cNvSpPr>
                <a:spLocks noChangeShapeType="1"/>
              </p:cNvSpPr>
              <p:nvPr/>
            </p:nvSpPr>
            <p:spPr bwMode="auto">
              <a:xfrm flipV="1">
                <a:off x="1686" y="2057"/>
                <a:ext cx="1225" cy="249"/>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5373" name="Text Box 12"/>
              <p:cNvSpPr txBox="1">
                <a:spLocks noChangeArrowheads="1"/>
              </p:cNvSpPr>
              <p:nvPr/>
            </p:nvSpPr>
            <p:spPr bwMode="auto">
              <a:xfrm>
                <a:off x="2934" y="1989"/>
                <a:ext cx="843" cy="233"/>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200/month</a:t>
                </a:r>
              </a:p>
            </p:txBody>
          </p:sp>
        </p:grpSp>
        <p:sp>
          <p:nvSpPr>
            <p:cNvPr id="15367" name="Line 11"/>
            <p:cNvSpPr>
              <a:spLocks noChangeShapeType="1"/>
            </p:cNvSpPr>
            <p:nvPr/>
          </p:nvSpPr>
          <p:spPr bwMode="auto">
            <a:xfrm>
              <a:off x="3851275" y="3917950"/>
              <a:ext cx="2016125" cy="339725"/>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grpSp>
      <p:sp>
        <p:nvSpPr>
          <p:cNvPr id="15368" name="Text Box 12"/>
          <p:cNvSpPr txBox="1">
            <a:spLocks noChangeArrowheads="1"/>
          </p:cNvSpPr>
          <p:nvPr/>
        </p:nvSpPr>
        <p:spPr bwMode="auto">
          <a:xfrm>
            <a:off x="7648875" y="3330579"/>
            <a:ext cx="1339850" cy="369888"/>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800/month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9526">
                                            <p:txEl>
                                              <p:pRg st="0" end="0"/>
                                            </p:txEl>
                                          </p:spTgt>
                                        </p:tgtEl>
                                        <p:attrNameLst>
                                          <p:attrName>style.visibility</p:attrName>
                                        </p:attrNameLst>
                                      </p:cBhvr>
                                      <p:to>
                                        <p:strVal val="visible"/>
                                      </p:to>
                                    </p:set>
                                    <p:animEffect transition="in" filter="dissolve">
                                      <p:cBhvr>
                                        <p:cTn id="7" dur="500"/>
                                        <p:tgtEl>
                                          <p:spTgt spid="6195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9526">
                                            <p:txEl>
                                              <p:pRg st="1" end="1"/>
                                            </p:txEl>
                                          </p:spTgt>
                                        </p:tgtEl>
                                        <p:attrNameLst>
                                          <p:attrName>style.visibility</p:attrName>
                                        </p:attrNameLst>
                                      </p:cBhvr>
                                      <p:to>
                                        <p:strVal val="visible"/>
                                      </p:to>
                                    </p:set>
                                    <p:animEffect transition="in" filter="dissolve">
                                      <p:cBhvr>
                                        <p:cTn id="12" dur="500"/>
                                        <p:tgtEl>
                                          <p:spTgt spid="6195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9525">
                                            <p:txEl>
                                              <p:pRg st="0" end="0"/>
                                            </p:txEl>
                                          </p:spTgt>
                                        </p:tgtEl>
                                        <p:attrNameLst>
                                          <p:attrName>style.visibility</p:attrName>
                                        </p:attrNameLst>
                                      </p:cBhvr>
                                      <p:to>
                                        <p:strVal val="visible"/>
                                      </p:to>
                                    </p:set>
                                    <p:animEffect transition="in" filter="dissolve">
                                      <p:cBhvr>
                                        <p:cTn id="17" dur="500"/>
                                        <p:tgtEl>
                                          <p:spTgt spid="61952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9525">
                                            <p:txEl>
                                              <p:pRg st="1" end="1"/>
                                            </p:txEl>
                                          </p:spTgt>
                                        </p:tgtEl>
                                        <p:attrNameLst>
                                          <p:attrName>style.visibility</p:attrName>
                                        </p:attrNameLst>
                                      </p:cBhvr>
                                      <p:to>
                                        <p:strVal val="visible"/>
                                      </p:to>
                                    </p:set>
                                    <p:animEffect transition="in" filter="dissolve">
                                      <p:cBhvr>
                                        <p:cTn id="22" dur="500"/>
                                        <p:tgtEl>
                                          <p:spTgt spid="6195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25" grpId="0" build="p" bldLvl="2"/>
      <p:bldP spid="619526"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15900" y="188913"/>
            <a:ext cx="8748588" cy="863600"/>
          </a:xfrm>
        </p:spPr>
        <p:txBody>
          <a:bodyPr/>
          <a:lstStyle/>
          <a:p>
            <a:pPr eaLnBrk="1" hangingPunct="1"/>
            <a:r>
              <a:rPr lang="en-US" sz="3200" dirty="0"/>
              <a:t>K4. New Process: The Same R, But smaller I </a:t>
            </a:r>
          </a:p>
        </p:txBody>
      </p:sp>
      <p:sp>
        <p:nvSpPr>
          <p:cNvPr id="10243" name="Text Box 3"/>
          <p:cNvSpPr txBox="1">
            <a:spLocks noChangeArrowheads="1"/>
          </p:cNvSpPr>
          <p:nvPr/>
        </p:nvSpPr>
        <p:spPr bwMode="auto">
          <a:xfrm>
            <a:off x="1584325" y="3232696"/>
            <a:ext cx="971550" cy="954087"/>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Initial </a:t>
            </a:r>
          </a:p>
          <a:p>
            <a:r>
              <a:rPr lang="en-US" dirty="0">
                <a:latin typeface="Book Antiqua" pitchFamily="18" charset="0"/>
              </a:rPr>
              <a:t>Review</a:t>
            </a:r>
          </a:p>
          <a:p>
            <a:endParaRPr lang="en-US" b="1" dirty="0">
              <a:solidFill>
                <a:srgbClr val="C71B4C"/>
              </a:solidFill>
              <a:latin typeface="Book Antiqua" pitchFamily="18" charset="0"/>
            </a:endParaRPr>
          </a:p>
        </p:txBody>
      </p:sp>
      <p:sp>
        <p:nvSpPr>
          <p:cNvPr id="10244" name="Text Box 4"/>
          <p:cNvSpPr txBox="1">
            <a:spLocks noChangeArrowheads="1"/>
          </p:cNvSpPr>
          <p:nvPr/>
        </p:nvSpPr>
        <p:spPr bwMode="auto">
          <a:xfrm>
            <a:off x="3887788" y="1303883"/>
            <a:ext cx="1635384" cy="923330"/>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Subprocess A </a:t>
            </a:r>
          </a:p>
          <a:p>
            <a:r>
              <a:rPr lang="en-US" dirty="0">
                <a:latin typeface="Book Antiqua" pitchFamily="18" charset="0"/>
              </a:rPr>
              <a:t>Review</a:t>
            </a:r>
          </a:p>
          <a:p>
            <a:endParaRPr lang="en-US" b="1" dirty="0">
              <a:solidFill>
                <a:srgbClr val="C71B4C"/>
              </a:solidFill>
              <a:latin typeface="Book Antiqua" pitchFamily="18" charset="0"/>
            </a:endParaRPr>
          </a:p>
        </p:txBody>
      </p:sp>
      <p:sp>
        <p:nvSpPr>
          <p:cNvPr id="10245" name="Text Box 5"/>
          <p:cNvSpPr txBox="1">
            <a:spLocks noChangeArrowheads="1"/>
          </p:cNvSpPr>
          <p:nvPr/>
        </p:nvSpPr>
        <p:spPr bwMode="auto">
          <a:xfrm>
            <a:off x="3979863" y="3175546"/>
            <a:ext cx="1596912" cy="923330"/>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Subprocess B </a:t>
            </a:r>
          </a:p>
          <a:p>
            <a:r>
              <a:rPr lang="en-US" dirty="0">
                <a:latin typeface="Book Antiqua" pitchFamily="18" charset="0"/>
              </a:rPr>
              <a:t>Review</a:t>
            </a:r>
          </a:p>
          <a:p>
            <a:endParaRPr lang="en-US" dirty="0">
              <a:latin typeface="Book Antiqua" pitchFamily="18" charset="0"/>
            </a:endParaRPr>
          </a:p>
        </p:txBody>
      </p:sp>
      <p:sp>
        <p:nvSpPr>
          <p:cNvPr id="10246" name="Oval 6"/>
          <p:cNvSpPr>
            <a:spLocks noChangeArrowheads="1"/>
          </p:cNvSpPr>
          <p:nvPr/>
        </p:nvSpPr>
        <p:spPr bwMode="auto">
          <a:xfrm>
            <a:off x="6372225" y="1448346"/>
            <a:ext cx="1150938" cy="539750"/>
          </a:xfrm>
          <a:prstGeom prst="ellipse">
            <a:avLst/>
          </a:prstGeom>
          <a:noFill/>
          <a:ln w="38100" algn="ctr">
            <a:solidFill>
              <a:schemeClr val="tx1"/>
            </a:solidFill>
            <a:round/>
            <a:headEnd/>
            <a:tailEnd/>
          </a:ln>
        </p:spPr>
        <p:txBody>
          <a:bodyPr wrap="none" anchor="ctr"/>
          <a:lstStyle/>
          <a:p>
            <a:endParaRPr lang="en-US" dirty="0">
              <a:latin typeface="Book Antiqua" pitchFamily="18" charset="0"/>
            </a:endParaRPr>
          </a:p>
        </p:txBody>
      </p:sp>
      <p:sp>
        <p:nvSpPr>
          <p:cNvPr id="10247" name="Text Box 7"/>
          <p:cNvSpPr txBox="1">
            <a:spLocks noChangeArrowheads="1"/>
          </p:cNvSpPr>
          <p:nvPr/>
        </p:nvSpPr>
        <p:spPr bwMode="auto">
          <a:xfrm>
            <a:off x="6407150" y="1540421"/>
            <a:ext cx="1136650" cy="366712"/>
          </a:xfrm>
          <a:prstGeom prst="rect">
            <a:avLst/>
          </a:prstGeom>
          <a:noFill/>
          <a:ln w="9525" algn="ctr">
            <a:noFill/>
            <a:miter lim="800000"/>
            <a:headEnd/>
            <a:tailEnd/>
          </a:ln>
        </p:spPr>
        <p:txBody>
          <a:bodyPr wrap="none">
            <a:spAutoFit/>
          </a:bodyPr>
          <a:lstStyle/>
          <a:p>
            <a:r>
              <a:rPr lang="en-US" dirty="0">
                <a:latin typeface="Book Antiqua" pitchFamily="18" charset="0"/>
              </a:rPr>
              <a:t>Accepted</a:t>
            </a:r>
          </a:p>
        </p:txBody>
      </p:sp>
      <p:sp>
        <p:nvSpPr>
          <p:cNvPr id="10248" name="Oval 8"/>
          <p:cNvSpPr>
            <a:spLocks noChangeArrowheads="1"/>
          </p:cNvSpPr>
          <p:nvPr/>
        </p:nvSpPr>
        <p:spPr bwMode="auto">
          <a:xfrm>
            <a:off x="6551613" y="4761458"/>
            <a:ext cx="1150937" cy="539750"/>
          </a:xfrm>
          <a:prstGeom prst="ellipse">
            <a:avLst/>
          </a:prstGeom>
          <a:noFill/>
          <a:ln w="38100" algn="ctr">
            <a:solidFill>
              <a:schemeClr val="tx1"/>
            </a:solidFill>
            <a:round/>
            <a:headEnd/>
            <a:tailEnd/>
          </a:ln>
        </p:spPr>
        <p:txBody>
          <a:bodyPr wrap="none" anchor="ctr"/>
          <a:lstStyle/>
          <a:p>
            <a:endParaRPr lang="en-US" dirty="0">
              <a:latin typeface="Book Antiqua" pitchFamily="18" charset="0"/>
            </a:endParaRPr>
          </a:p>
        </p:txBody>
      </p:sp>
      <p:sp>
        <p:nvSpPr>
          <p:cNvPr id="10249" name="Text Box 9"/>
          <p:cNvSpPr txBox="1">
            <a:spLocks noChangeArrowheads="1"/>
          </p:cNvSpPr>
          <p:nvPr/>
        </p:nvSpPr>
        <p:spPr bwMode="auto">
          <a:xfrm>
            <a:off x="6586538" y="4817021"/>
            <a:ext cx="1043876" cy="369332"/>
          </a:xfrm>
          <a:prstGeom prst="rect">
            <a:avLst/>
          </a:prstGeom>
          <a:noFill/>
          <a:ln w="9525" algn="ctr">
            <a:noFill/>
            <a:miter lim="800000"/>
            <a:headEnd/>
            <a:tailEnd/>
          </a:ln>
        </p:spPr>
        <p:txBody>
          <a:bodyPr wrap="none">
            <a:spAutoFit/>
          </a:bodyPr>
          <a:lstStyle/>
          <a:p>
            <a:r>
              <a:rPr lang="en-US" dirty="0">
                <a:latin typeface="Book Antiqua" pitchFamily="18" charset="0"/>
              </a:rPr>
              <a:t>Rejected</a:t>
            </a:r>
          </a:p>
        </p:txBody>
      </p:sp>
      <p:sp>
        <p:nvSpPr>
          <p:cNvPr id="10250" name="Line 10"/>
          <p:cNvSpPr>
            <a:spLocks noChangeShapeType="1"/>
          </p:cNvSpPr>
          <p:nvPr/>
        </p:nvSpPr>
        <p:spPr bwMode="auto">
          <a:xfrm>
            <a:off x="358775" y="3680371"/>
            <a:ext cx="1189038" cy="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51" name="Text Box 11"/>
          <p:cNvSpPr txBox="1">
            <a:spLocks noChangeArrowheads="1"/>
          </p:cNvSpPr>
          <p:nvPr/>
        </p:nvSpPr>
        <p:spPr bwMode="auto">
          <a:xfrm>
            <a:off x="93663" y="3248571"/>
            <a:ext cx="1454150" cy="366712"/>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1000/month</a:t>
            </a:r>
          </a:p>
        </p:txBody>
      </p:sp>
      <p:sp>
        <p:nvSpPr>
          <p:cNvPr id="10252" name="Line 12"/>
          <p:cNvSpPr>
            <a:spLocks noChangeShapeType="1"/>
          </p:cNvSpPr>
          <p:nvPr/>
        </p:nvSpPr>
        <p:spPr bwMode="auto">
          <a:xfrm flipV="1">
            <a:off x="2592388" y="1735683"/>
            <a:ext cx="1295400" cy="1728788"/>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53" name="Line 13"/>
          <p:cNvSpPr>
            <a:spLocks noChangeShapeType="1"/>
          </p:cNvSpPr>
          <p:nvPr/>
        </p:nvSpPr>
        <p:spPr bwMode="auto">
          <a:xfrm flipV="1">
            <a:off x="2592388" y="3680371"/>
            <a:ext cx="1366837" cy="36512"/>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54" name="Line 14"/>
          <p:cNvSpPr>
            <a:spLocks noChangeShapeType="1"/>
          </p:cNvSpPr>
          <p:nvPr/>
        </p:nvSpPr>
        <p:spPr bwMode="auto">
          <a:xfrm flipV="1">
            <a:off x="4248150" y="5083721"/>
            <a:ext cx="2339975" cy="3810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55" name="Line 15"/>
          <p:cNvSpPr>
            <a:spLocks noChangeShapeType="1"/>
          </p:cNvSpPr>
          <p:nvPr/>
        </p:nvSpPr>
        <p:spPr bwMode="auto">
          <a:xfrm>
            <a:off x="2555875" y="4004221"/>
            <a:ext cx="1692275" cy="1116012"/>
          </a:xfrm>
          <a:prstGeom prst="line">
            <a:avLst/>
          </a:prstGeom>
          <a:noFill/>
          <a:ln w="38100">
            <a:solidFill>
              <a:schemeClr val="tx1"/>
            </a:solidFill>
            <a:round/>
            <a:headEnd/>
            <a:tailEnd/>
          </a:ln>
        </p:spPr>
        <p:txBody>
          <a:bodyPr/>
          <a:lstStyle/>
          <a:p>
            <a:endParaRPr lang="en-US" dirty="0">
              <a:latin typeface="Book Antiqua" pitchFamily="18" charset="0"/>
            </a:endParaRPr>
          </a:p>
        </p:txBody>
      </p:sp>
      <p:sp>
        <p:nvSpPr>
          <p:cNvPr id="10256" name="Text Box 16"/>
          <p:cNvSpPr txBox="1">
            <a:spLocks noChangeArrowheads="1"/>
          </p:cNvSpPr>
          <p:nvPr/>
        </p:nvSpPr>
        <p:spPr bwMode="auto">
          <a:xfrm>
            <a:off x="2447925" y="2635796"/>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25%</a:t>
            </a:r>
          </a:p>
        </p:txBody>
      </p:sp>
      <p:sp>
        <p:nvSpPr>
          <p:cNvPr id="10257" name="Text Box 17"/>
          <p:cNvSpPr txBox="1">
            <a:spLocks noChangeArrowheads="1"/>
          </p:cNvSpPr>
          <p:nvPr/>
        </p:nvSpPr>
        <p:spPr bwMode="auto">
          <a:xfrm>
            <a:off x="2851150" y="3961358"/>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50%</a:t>
            </a:r>
          </a:p>
        </p:txBody>
      </p:sp>
      <p:sp>
        <p:nvSpPr>
          <p:cNvPr id="10258" name="Text Box 18"/>
          <p:cNvSpPr txBox="1">
            <a:spLocks noChangeArrowheads="1"/>
          </p:cNvSpPr>
          <p:nvPr/>
        </p:nvSpPr>
        <p:spPr bwMode="auto">
          <a:xfrm>
            <a:off x="2771775" y="3385096"/>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25%</a:t>
            </a:r>
          </a:p>
        </p:txBody>
      </p:sp>
      <p:sp>
        <p:nvSpPr>
          <p:cNvPr id="10259" name="Line 19"/>
          <p:cNvSpPr>
            <a:spLocks noChangeShapeType="1"/>
          </p:cNvSpPr>
          <p:nvPr/>
        </p:nvSpPr>
        <p:spPr bwMode="auto">
          <a:xfrm flipV="1">
            <a:off x="5651500" y="1735683"/>
            <a:ext cx="684213" cy="3175"/>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60" name="Line 20"/>
          <p:cNvSpPr>
            <a:spLocks noChangeShapeType="1"/>
          </p:cNvSpPr>
          <p:nvPr/>
        </p:nvSpPr>
        <p:spPr bwMode="auto">
          <a:xfrm>
            <a:off x="5616575" y="1988096"/>
            <a:ext cx="1547813" cy="273685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61" name="Line 21"/>
          <p:cNvSpPr>
            <a:spLocks noChangeShapeType="1"/>
          </p:cNvSpPr>
          <p:nvPr/>
        </p:nvSpPr>
        <p:spPr bwMode="auto">
          <a:xfrm flipV="1">
            <a:off x="5688013" y="1988096"/>
            <a:ext cx="971550" cy="1728787"/>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62" name="Line 22"/>
          <p:cNvSpPr>
            <a:spLocks noChangeShapeType="1"/>
          </p:cNvSpPr>
          <p:nvPr/>
        </p:nvSpPr>
        <p:spPr bwMode="auto">
          <a:xfrm>
            <a:off x="5724525" y="3826421"/>
            <a:ext cx="1042988" cy="969962"/>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63" name="Text Box 23"/>
          <p:cNvSpPr txBox="1">
            <a:spLocks noChangeArrowheads="1"/>
          </p:cNvSpPr>
          <p:nvPr/>
        </p:nvSpPr>
        <p:spPr bwMode="auto">
          <a:xfrm>
            <a:off x="5616575" y="1340396"/>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70%</a:t>
            </a:r>
          </a:p>
        </p:txBody>
      </p:sp>
      <p:sp>
        <p:nvSpPr>
          <p:cNvPr id="10264" name="Text Box 24"/>
          <p:cNvSpPr txBox="1">
            <a:spLocks noChangeArrowheads="1"/>
          </p:cNvSpPr>
          <p:nvPr/>
        </p:nvSpPr>
        <p:spPr bwMode="auto">
          <a:xfrm>
            <a:off x="5694363" y="1951583"/>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30%</a:t>
            </a:r>
          </a:p>
        </p:txBody>
      </p:sp>
      <p:sp>
        <p:nvSpPr>
          <p:cNvPr id="10265" name="Text Box 25"/>
          <p:cNvSpPr txBox="1">
            <a:spLocks noChangeArrowheads="1"/>
          </p:cNvSpPr>
          <p:nvPr/>
        </p:nvSpPr>
        <p:spPr bwMode="auto">
          <a:xfrm>
            <a:off x="5875338" y="3751808"/>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90%</a:t>
            </a:r>
          </a:p>
        </p:txBody>
      </p:sp>
      <p:sp>
        <p:nvSpPr>
          <p:cNvPr id="10266" name="Text Box 26"/>
          <p:cNvSpPr txBox="1">
            <a:spLocks noChangeArrowheads="1"/>
          </p:cNvSpPr>
          <p:nvPr/>
        </p:nvSpPr>
        <p:spPr bwMode="auto">
          <a:xfrm>
            <a:off x="5508625" y="2816771"/>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10%</a:t>
            </a:r>
          </a:p>
        </p:txBody>
      </p:sp>
      <p:sp>
        <p:nvSpPr>
          <p:cNvPr id="10267" name="Line 27"/>
          <p:cNvSpPr>
            <a:spLocks noChangeShapeType="1"/>
          </p:cNvSpPr>
          <p:nvPr/>
        </p:nvSpPr>
        <p:spPr bwMode="auto">
          <a:xfrm flipV="1">
            <a:off x="7524750" y="1699171"/>
            <a:ext cx="1150938" cy="1587"/>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68" name="Line 28"/>
          <p:cNvSpPr>
            <a:spLocks noChangeShapeType="1"/>
          </p:cNvSpPr>
          <p:nvPr/>
        </p:nvSpPr>
        <p:spPr bwMode="auto">
          <a:xfrm flipV="1">
            <a:off x="7704138" y="5048796"/>
            <a:ext cx="1152525" cy="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0269" name="Text Box 29"/>
          <p:cNvSpPr txBox="1">
            <a:spLocks noChangeArrowheads="1"/>
          </p:cNvSpPr>
          <p:nvPr/>
        </p:nvSpPr>
        <p:spPr bwMode="auto">
          <a:xfrm>
            <a:off x="7753350" y="4609058"/>
            <a:ext cx="1327150" cy="366713"/>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800/month</a:t>
            </a:r>
          </a:p>
        </p:txBody>
      </p:sp>
      <p:sp>
        <p:nvSpPr>
          <p:cNvPr id="10270" name="Text Box 30"/>
          <p:cNvSpPr txBox="1">
            <a:spLocks noChangeArrowheads="1"/>
          </p:cNvSpPr>
          <p:nvPr/>
        </p:nvSpPr>
        <p:spPr bwMode="auto">
          <a:xfrm>
            <a:off x="7458075" y="1340396"/>
            <a:ext cx="1327150" cy="366712"/>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200/month</a:t>
            </a:r>
          </a:p>
        </p:txBody>
      </p:sp>
      <p:sp>
        <p:nvSpPr>
          <p:cNvPr id="621599" name="Text Box 31"/>
          <p:cNvSpPr txBox="1">
            <a:spLocks noChangeArrowheads="1"/>
          </p:cNvSpPr>
          <p:nvPr/>
        </p:nvSpPr>
        <p:spPr bwMode="auto">
          <a:xfrm>
            <a:off x="143508" y="4725144"/>
            <a:ext cx="9132628" cy="1938992"/>
          </a:xfrm>
          <a:prstGeom prst="rect">
            <a:avLst/>
          </a:prstGeom>
          <a:noFill/>
          <a:ln w="9525" algn="ctr">
            <a:noFill/>
            <a:miter lim="800000"/>
            <a:headEnd/>
            <a:tailEnd/>
          </a:ln>
        </p:spPr>
        <p:txBody>
          <a:bodyPr wrap="none">
            <a:spAutoFit/>
          </a:bodyPr>
          <a:lstStyle/>
          <a:p>
            <a:r>
              <a:rPr lang="en-US" sz="2000" dirty="0">
                <a:solidFill>
                  <a:srgbClr val="1A1A70"/>
                </a:solidFill>
                <a:latin typeface="Book Antiqua" pitchFamily="18" charset="0"/>
              </a:rPr>
              <a:t>R = 1000</a:t>
            </a:r>
          </a:p>
          <a:p>
            <a:r>
              <a:rPr lang="en-US" sz="2000" dirty="0">
                <a:solidFill>
                  <a:srgbClr val="1A1A70"/>
                </a:solidFill>
                <a:latin typeface="Book Antiqua" pitchFamily="18" charset="0"/>
              </a:rPr>
              <a:t>I = I</a:t>
            </a:r>
            <a:r>
              <a:rPr lang="en-US" sz="2000" baseline="-25000" dirty="0">
                <a:solidFill>
                  <a:srgbClr val="1A1A70"/>
                </a:solidFill>
                <a:latin typeface="Book Antiqua" pitchFamily="18" charset="0"/>
              </a:rPr>
              <a:t>IR </a:t>
            </a:r>
            <a:r>
              <a:rPr lang="en-US" sz="2000" dirty="0">
                <a:solidFill>
                  <a:srgbClr val="1A1A70"/>
                </a:solidFill>
                <a:latin typeface="Book Antiqua" pitchFamily="18" charset="0"/>
              </a:rPr>
              <a:t>+ I</a:t>
            </a:r>
            <a:r>
              <a:rPr lang="en-US" sz="2000" baseline="-25000" dirty="0">
                <a:solidFill>
                  <a:srgbClr val="1A1A70"/>
                </a:solidFill>
                <a:latin typeface="Book Antiqua" pitchFamily="18" charset="0"/>
              </a:rPr>
              <a:t>A</a:t>
            </a:r>
            <a:r>
              <a:rPr lang="en-US" sz="2000" dirty="0">
                <a:solidFill>
                  <a:srgbClr val="1A1A70"/>
                </a:solidFill>
                <a:latin typeface="Book Antiqua" pitchFamily="18" charset="0"/>
              </a:rPr>
              <a:t>  + I</a:t>
            </a:r>
            <a:r>
              <a:rPr lang="en-US" sz="2000" baseline="-25000" dirty="0">
                <a:solidFill>
                  <a:srgbClr val="1A1A70"/>
                </a:solidFill>
                <a:latin typeface="Book Antiqua" pitchFamily="18" charset="0"/>
              </a:rPr>
              <a:t>B</a:t>
            </a:r>
            <a:r>
              <a:rPr lang="en-US" sz="2000" dirty="0">
                <a:solidFill>
                  <a:srgbClr val="1A1A70"/>
                </a:solidFill>
                <a:latin typeface="Book Antiqua" pitchFamily="18" charset="0"/>
              </a:rPr>
              <a:t> = 200 + 25 + 150 = 375</a:t>
            </a:r>
          </a:p>
          <a:p>
            <a:r>
              <a:rPr lang="en-US" sz="2000" dirty="0">
                <a:solidFill>
                  <a:srgbClr val="1A1A70"/>
                </a:solidFill>
                <a:latin typeface="Book Antiqua" pitchFamily="18" charset="0"/>
              </a:rPr>
              <a:t>Inventory reduced to 375 from 500 in the old process. </a:t>
            </a:r>
          </a:p>
          <a:p>
            <a:r>
              <a:rPr lang="en-US" sz="2000" dirty="0">
                <a:solidFill>
                  <a:srgbClr val="1A1A70"/>
                </a:solidFill>
                <a:latin typeface="Book Antiqua" pitchFamily="18" charset="0"/>
              </a:rPr>
              <a:t>Since R is constant, therefore T has reduced.</a:t>
            </a:r>
          </a:p>
          <a:p>
            <a:r>
              <a:rPr lang="en-US" sz="2000" dirty="0">
                <a:solidFill>
                  <a:srgbClr val="1A1A70"/>
                </a:solidFill>
                <a:latin typeface="Book Antiqua" pitchFamily="18" charset="0"/>
              </a:rPr>
              <a:t>T = I/R = 375/1000 = 0.375 month or 0.375(30) = 11.25 days</a:t>
            </a:r>
          </a:p>
          <a:p>
            <a:r>
              <a:rPr lang="en-US" sz="2000" dirty="0">
                <a:solidFill>
                  <a:srgbClr val="1A1A70"/>
                </a:solidFill>
                <a:latin typeface="Book Antiqua" pitchFamily="18" charset="0"/>
              </a:rPr>
              <a:t>The new process has decreased the processing time from 15 days to 11.25 days.</a:t>
            </a:r>
          </a:p>
        </p:txBody>
      </p:sp>
      <p:grpSp>
        <p:nvGrpSpPr>
          <p:cNvPr id="36" name="Group 35"/>
          <p:cNvGrpSpPr/>
          <p:nvPr/>
        </p:nvGrpSpPr>
        <p:grpSpPr>
          <a:xfrm>
            <a:off x="1583668" y="1879848"/>
            <a:ext cx="3419275" cy="2313548"/>
            <a:chOff x="1583668" y="1988840"/>
            <a:chExt cx="3419275" cy="2313548"/>
          </a:xfrm>
        </p:grpSpPr>
        <p:sp>
          <p:nvSpPr>
            <p:cNvPr id="32" name="TextBox 31"/>
            <p:cNvSpPr txBox="1"/>
            <p:nvPr/>
          </p:nvSpPr>
          <p:spPr>
            <a:xfrm>
              <a:off x="3995936" y="3825044"/>
              <a:ext cx="1007007" cy="369332"/>
            </a:xfrm>
            <a:prstGeom prst="rect">
              <a:avLst/>
            </a:prstGeom>
            <a:noFill/>
          </p:spPr>
          <p:txBody>
            <a:bodyPr wrap="none" rtlCol="0">
              <a:spAutoFit/>
            </a:bodyPr>
            <a:lstStyle/>
            <a:p>
              <a:r>
                <a:rPr lang="en-US" b="1" dirty="0">
                  <a:solidFill>
                    <a:srgbClr val="C71B4C"/>
                  </a:solidFill>
                  <a:latin typeface="Book Antiqua" pitchFamily="18" charset="0"/>
                </a:rPr>
                <a:t>I</a:t>
              </a:r>
              <a:r>
                <a:rPr lang="en-US" b="1" baseline="-25000" dirty="0">
                  <a:solidFill>
                    <a:srgbClr val="C71B4C"/>
                  </a:solidFill>
                  <a:latin typeface="Book Antiqua" pitchFamily="18" charset="0"/>
                </a:rPr>
                <a:t>B</a:t>
              </a:r>
              <a:r>
                <a:rPr lang="en-US" b="1" dirty="0">
                  <a:solidFill>
                    <a:srgbClr val="C71B4C"/>
                  </a:solidFill>
                  <a:latin typeface="Book Antiqua" pitchFamily="18" charset="0"/>
                </a:rPr>
                <a:t> = 150</a:t>
              </a:r>
            </a:p>
          </p:txBody>
        </p:sp>
        <p:sp>
          <p:nvSpPr>
            <p:cNvPr id="33" name="TextBox 32"/>
            <p:cNvSpPr txBox="1"/>
            <p:nvPr/>
          </p:nvSpPr>
          <p:spPr>
            <a:xfrm>
              <a:off x="3923928" y="1988840"/>
              <a:ext cx="873060" cy="369332"/>
            </a:xfrm>
            <a:prstGeom prst="rect">
              <a:avLst/>
            </a:prstGeom>
            <a:noFill/>
          </p:spPr>
          <p:txBody>
            <a:bodyPr wrap="none" rtlCol="0">
              <a:spAutoFit/>
            </a:bodyPr>
            <a:lstStyle/>
            <a:p>
              <a:r>
                <a:rPr lang="en-US" b="1" dirty="0">
                  <a:solidFill>
                    <a:srgbClr val="C71B4C"/>
                  </a:solidFill>
                  <a:latin typeface="Book Antiqua" pitchFamily="18" charset="0"/>
                </a:rPr>
                <a:t>I</a:t>
              </a:r>
              <a:r>
                <a:rPr lang="en-US" b="1" baseline="-25000" dirty="0">
                  <a:solidFill>
                    <a:srgbClr val="C71B4C"/>
                  </a:solidFill>
                  <a:latin typeface="Book Antiqua" pitchFamily="18" charset="0"/>
                </a:rPr>
                <a:t>A</a:t>
              </a:r>
              <a:r>
                <a:rPr lang="en-US" b="1" dirty="0">
                  <a:solidFill>
                    <a:srgbClr val="C71B4C"/>
                  </a:solidFill>
                  <a:latin typeface="Book Antiqua" pitchFamily="18" charset="0"/>
                </a:rPr>
                <a:t> = 25</a:t>
              </a:r>
            </a:p>
          </p:txBody>
        </p:sp>
        <p:sp>
          <p:nvSpPr>
            <p:cNvPr id="34" name="TextBox 33"/>
            <p:cNvSpPr txBox="1"/>
            <p:nvPr/>
          </p:nvSpPr>
          <p:spPr>
            <a:xfrm>
              <a:off x="1583668" y="3933056"/>
              <a:ext cx="1007007" cy="369332"/>
            </a:xfrm>
            <a:prstGeom prst="rect">
              <a:avLst/>
            </a:prstGeom>
            <a:noFill/>
          </p:spPr>
          <p:txBody>
            <a:bodyPr wrap="none" rtlCol="0">
              <a:spAutoFit/>
            </a:bodyPr>
            <a:lstStyle/>
            <a:p>
              <a:r>
                <a:rPr lang="en-US" b="1" dirty="0">
                  <a:solidFill>
                    <a:srgbClr val="C71B4C"/>
                  </a:solidFill>
                  <a:latin typeface="Book Antiqua" pitchFamily="18" charset="0"/>
                </a:rPr>
                <a:t>I</a:t>
              </a:r>
              <a:r>
                <a:rPr lang="en-US" b="1" baseline="-25000" dirty="0">
                  <a:solidFill>
                    <a:srgbClr val="C71B4C"/>
                  </a:solidFill>
                  <a:latin typeface="Book Antiqua" pitchFamily="18" charset="0"/>
                </a:rPr>
                <a:t>R</a:t>
              </a:r>
              <a:r>
                <a:rPr lang="en-US" b="1" dirty="0">
                  <a:solidFill>
                    <a:srgbClr val="C71B4C"/>
                  </a:solidFill>
                  <a:latin typeface="Book Antiqua" pitchFamily="18" charset="0"/>
                </a:rPr>
                <a:t> = 200</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dissolv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1599">
                                            <p:txEl>
                                              <p:pRg st="0" end="0"/>
                                            </p:txEl>
                                          </p:spTgt>
                                        </p:tgtEl>
                                        <p:attrNameLst>
                                          <p:attrName>style.visibility</p:attrName>
                                        </p:attrNameLst>
                                      </p:cBhvr>
                                      <p:to>
                                        <p:strVal val="visible"/>
                                      </p:to>
                                    </p:set>
                                    <p:animEffect transition="in" filter="dissolve">
                                      <p:cBhvr>
                                        <p:cTn id="12" dur="1000"/>
                                        <p:tgtEl>
                                          <p:spTgt spid="6215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1599">
                                            <p:txEl>
                                              <p:pRg st="1" end="1"/>
                                            </p:txEl>
                                          </p:spTgt>
                                        </p:tgtEl>
                                        <p:attrNameLst>
                                          <p:attrName>style.visibility</p:attrName>
                                        </p:attrNameLst>
                                      </p:cBhvr>
                                      <p:to>
                                        <p:strVal val="visible"/>
                                      </p:to>
                                    </p:set>
                                    <p:animEffect transition="in" filter="dissolve">
                                      <p:cBhvr>
                                        <p:cTn id="17" dur="1000"/>
                                        <p:tgtEl>
                                          <p:spTgt spid="6215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1599">
                                            <p:txEl>
                                              <p:pRg st="2" end="2"/>
                                            </p:txEl>
                                          </p:spTgt>
                                        </p:tgtEl>
                                        <p:attrNameLst>
                                          <p:attrName>style.visibility</p:attrName>
                                        </p:attrNameLst>
                                      </p:cBhvr>
                                      <p:to>
                                        <p:strVal val="visible"/>
                                      </p:to>
                                    </p:set>
                                    <p:animEffect transition="in" filter="dissolve">
                                      <p:cBhvr>
                                        <p:cTn id="22" dur="1000"/>
                                        <p:tgtEl>
                                          <p:spTgt spid="6215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21599">
                                            <p:txEl>
                                              <p:pRg st="3" end="3"/>
                                            </p:txEl>
                                          </p:spTgt>
                                        </p:tgtEl>
                                        <p:attrNameLst>
                                          <p:attrName>style.visibility</p:attrName>
                                        </p:attrNameLst>
                                      </p:cBhvr>
                                      <p:to>
                                        <p:strVal val="visible"/>
                                      </p:to>
                                    </p:set>
                                    <p:animEffect transition="in" filter="dissolve">
                                      <p:cBhvr>
                                        <p:cTn id="27" dur="1000"/>
                                        <p:tgtEl>
                                          <p:spTgt spid="6215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21599">
                                            <p:txEl>
                                              <p:pRg st="4" end="4"/>
                                            </p:txEl>
                                          </p:spTgt>
                                        </p:tgtEl>
                                        <p:attrNameLst>
                                          <p:attrName>style.visibility</p:attrName>
                                        </p:attrNameLst>
                                      </p:cBhvr>
                                      <p:to>
                                        <p:strVal val="visible"/>
                                      </p:to>
                                    </p:set>
                                    <p:animEffect transition="in" filter="dissolve">
                                      <p:cBhvr>
                                        <p:cTn id="32" dur="1000"/>
                                        <p:tgtEl>
                                          <p:spTgt spid="62159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21599">
                                            <p:txEl>
                                              <p:pRg st="5" end="5"/>
                                            </p:txEl>
                                          </p:spTgt>
                                        </p:tgtEl>
                                        <p:attrNameLst>
                                          <p:attrName>style.visibility</p:attrName>
                                        </p:attrNameLst>
                                      </p:cBhvr>
                                      <p:to>
                                        <p:strVal val="visible"/>
                                      </p:to>
                                    </p:set>
                                    <p:animEffect transition="in" filter="dissolve">
                                      <p:cBhvr>
                                        <p:cTn id="37" dur="1000"/>
                                        <p:tgtEl>
                                          <p:spTgt spid="6215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K4. Questions</a:t>
            </a:r>
          </a:p>
        </p:txBody>
      </p:sp>
      <p:sp>
        <p:nvSpPr>
          <p:cNvPr id="3" name="Content Placeholder 2"/>
          <p:cNvSpPr>
            <a:spLocks noGrp="1"/>
          </p:cNvSpPr>
          <p:nvPr>
            <p:ph idx="1"/>
          </p:nvPr>
        </p:nvSpPr>
        <p:spPr>
          <a:xfrm>
            <a:off x="414338" y="1438275"/>
            <a:ext cx="8729662" cy="5159375"/>
          </a:xfrm>
        </p:spPr>
        <p:txBody>
          <a:bodyPr/>
          <a:lstStyle/>
          <a:p>
            <a:r>
              <a:rPr lang="en-US" sz="2400" dirty="0"/>
              <a:t>Compute average flow time.</a:t>
            </a:r>
          </a:p>
          <a:p>
            <a:r>
              <a:rPr lang="en-US" sz="2400" dirty="0"/>
              <a:t>Compute average flow time at Initial Review Process.</a:t>
            </a:r>
          </a:p>
          <a:p>
            <a:r>
              <a:rPr lang="en-US" sz="2400" dirty="0"/>
              <a:t>Compute average flow time at Subprocess A.</a:t>
            </a:r>
          </a:p>
          <a:p>
            <a:r>
              <a:rPr lang="en-US" sz="2400" dirty="0"/>
              <a:t>Compute average flow time at Subprocess B.</a:t>
            </a:r>
          </a:p>
          <a:p>
            <a:r>
              <a:rPr lang="en-US" sz="2400" dirty="0"/>
              <a:t>Compute average flow time of an Accepted application.</a:t>
            </a:r>
          </a:p>
          <a:p>
            <a:r>
              <a:rPr lang="en-US" sz="2400" dirty="0"/>
              <a:t>Compute average flow time of a Rejected application.</a:t>
            </a:r>
          </a:p>
          <a:p>
            <a:endParaRPr lang="en-US" sz="2400" dirty="0"/>
          </a:p>
          <a:p>
            <a:r>
              <a:rPr lang="en-US" sz="2400" dirty="0"/>
              <a:t>The first part of the lecture on this problem is available at</a:t>
            </a:r>
          </a:p>
          <a:p>
            <a:r>
              <a:rPr lang="en-US" sz="2400" dirty="0">
                <a:latin typeface="Book Antiqua" pitchFamily="18" charset="0"/>
                <a:hlinkClick r:id="rId2"/>
              </a:rPr>
              <a:t>https://www.youtube.com/watch?v=TauGBb5xbVs&amp;t=10s</a:t>
            </a:r>
            <a:endParaRPr lang="en-US" sz="2400" dirty="0">
              <a:latin typeface="Book Antiqua" pitchFamily="18" charset="0"/>
            </a:endParaRPr>
          </a:p>
          <a:p>
            <a:r>
              <a:rPr lang="en-US" sz="2400" dirty="0"/>
              <a:t>The second  part of the lecture on this problem is available at</a:t>
            </a:r>
          </a:p>
          <a:p>
            <a:r>
              <a:rPr lang="en-US" sz="2400" dirty="0">
                <a:hlinkClick r:id="rId3"/>
              </a:rPr>
              <a:t>https://youtu.be/pyFq8JDHljM</a:t>
            </a:r>
            <a:endParaRPr lang="en-US" sz="2400" dirty="0"/>
          </a:p>
          <a:p>
            <a:endParaRPr lang="en-US" sz="2400" dirty="0"/>
          </a:p>
          <a:p>
            <a:endParaRPr lang="en-US" sz="2400" dirty="0"/>
          </a:p>
          <a:p>
            <a:endParaRPr lang="en-US" sz="2400" dirty="0"/>
          </a:p>
          <a:p>
            <a:endParaRPr lang="en-US" sz="2400" dirty="0"/>
          </a:p>
          <a:p>
            <a:endParaRPr lang="en-US" dirty="0"/>
          </a:p>
        </p:txBody>
      </p:sp>
      <p:pic>
        <p:nvPicPr>
          <p:cNvPr id="4" name="Picture 3">
            <a:extLst>
              <a:ext uri="{FF2B5EF4-FFF2-40B4-BE49-F238E27FC236}">
                <a16:creationId xmlns:a16="http://schemas.microsoft.com/office/drawing/2014/main" id="{10BF02EF-084F-4494-87C4-C81A62B2935E}"/>
              </a:ext>
            </a:extLst>
          </p:cNvPr>
          <p:cNvPicPr>
            <a:picLocks noChangeAspect="1"/>
          </p:cNvPicPr>
          <p:nvPr/>
        </p:nvPicPr>
        <p:blipFill>
          <a:blip r:embed="rId4"/>
          <a:stretch>
            <a:fillRect/>
          </a:stretch>
        </p:blipFill>
        <p:spPr>
          <a:xfrm>
            <a:off x="7612980" y="5890463"/>
            <a:ext cx="1114073" cy="696295"/>
          </a:xfrm>
          <a:prstGeom prst="rect">
            <a:avLst/>
          </a:prstGeom>
        </p:spPr>
      </p:pic>
    </p:spTree>
    <p:extLst>
      <p:ext uri="{BB962C8B-B14F-4D97-AF65-F5344CB8AC3E}">
        <p14:creationId xmlns:p14="http://schemas.microsoft.com/office/powerpoint/2010/main" val="356461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15516" y="188913"/>
            <a:ext cx="8784976" cy="899827"/>
          </a:xfrm>
        </p:spPr>
        <p:txBody>
          <a:bodyPr/>
          <a:lstStyle/>
          <a:p>
            <a:pPr eaLnBrk="1" hangingPunct="1"/>
            <a:r>
              <a:rPr lang="en-US" sz="3200" dirty="0"/>
              <a:t>K4. Flow Time at Each Sub-process (or activity)</a:t>
            </a:r>
          </a:p>
        </p:txBody>
      </p:sp>
      <p:sp>
        <p:nvSpPr>
          <p:cNvPr id="532483" name="Rectangle 3"/>
          <p:cNvSpPr>
            <a:spLocks noGrp="1" noChangeArrowheads="1"/>
          </p:cNvSpPr>
          <p:nvPr>
            <p:ph type="body" idx="1"/>
          </p:nvPr>
        </p:nvSpPr>
        <p:spPr>
          <a:xfrm>
            <a:off x="250825" y="1196753"/>
            <a:ext cx="8893175" cy="1692188"/>
          </a:xfrm>
        </p:spPr>
        <p:txBody>
          <a:bodyPr/>
          <a:lstStyle/>
          <a:p>
            <a:pPr>
              <a:lnSpc>
                <a:spcPct val="90000"/>
              </a:lnSpc>
              <a:defRPr/>
            </a:pPr>
            <a:r>
              <a:rPr lang="en-US" sz="2400" b="1" dirty="0">
                <a:solidFill>
                  <a:srgbClr val="DB2D46"/>
                </a:solidFill>
                <a:latin typeface="Book Antiqua" pitchFamily="18" charset="0"/>
              </a:rPr>
              <a:t>Average Flow Time  for sub-process IR.</a:t>
            </a:r>
          </a:p>
          <a:p>
            <a:pPr>
              <a:lnSpc>
                <a:spcPct val="90000"/>
              </a:lnSpc>
              <a:defRPr/>
            </a:pPr>
            <a:r>
              <a:rPr lang="en-US" sz="2400" dirty="0">
                <a:latin typeface="Book Antiqua" pitchFamily="18" charset="0"/>
              </a:rPr>
              <a:t>Throughput </a:t>
            </a:r>
            <a:r>
              <a:rPr lang="en-US" sz="2400" i="1" dirty="0">
                <a:latin typeface="Book Antiqua" pitchFamily="18" charset="0"/>
              </a:rPr>
              <a:t>R</a:t>
            </a:r>
            <a:r>
              <a:rPr lang="en-US" sz="2400" i="1" baseline="-25000" dirty="0">
                <a:latin typeface="Book Antiqua" pitchFamily="18" charset="0"/>
              </a:rPr>
              <a:t>IR</a:t>
            </a:r>
            <a:r>
              <a:rPr lang="en-US" sz="2400" baseline="-25000" dirty="0">
                <a:latin typeface="Book Antiqua" pitchFamily="18" charset="0"/>
              </a:rPr>
              <a:t> </a:t>
            </a:r>
            <a:r>
              <a:rPr lang="en-US" sz="2400" dirty="0">
                <a:latin typeface="Book Antiqua" pitchFamily="18" charset="0"/>
              </a:rPr>
              <a:t>= 1,000 applications/month</a:t>
            </a:r>
          </a:p>
          <a:p>
            <a:pPr>
              <a:lnSpc>
                <a:spcPct val="90000"/>
              </a:lnSpc>
              <a:defRPr/>
            </a:pPr>
            <a:r>
              <a:rPr lang="en-US" sz="2400" dirty="0">
                <a:latin typeface="Book Antiqua" pitchFamily="18" charset="0"/>
              </a:rPr>
              <a:t>Average Inventory </a:t>
            </a:r>
            <a:r>
              <a:rPr lang="en-US" sz="2400" i="1" dirty="0">
                <a:latin typeface="Book Antiqua" pitchFamily="18" charset="0"/>
              </a:rPr>
              <a:t>I</a:t>
            </a:r>
            <a:r>
              <a:rPr lang="en-US" sz="2400" i="1" baseline="-25000" dirty="0">
                <a:latin typeface="Book Antiqua" pitchFamily="18" charset="0"/>
              </a:rPr>
              <a:t>IR</a:t>
            </a:r>
            <a:r>
              <a:rPr lang="en-US" sz="2400" dirty="0">
                <a:latin typeface="Book Antiqua" pitchFamily="18" charset="0"/>
              </a:rPr>
              <a:t> = 200 applications</a:t>
            </a:r>
          </a:p>
          <a:p>
            <a:pPr>
              <a:lnSpc>
                <a:spcPct val="90000"/>
              </a:lnSpc>
              <a:defRPr/>
            </a:pPr>
            <a:r>
              <a:rPr lang="en-US" sz="2400" i="1" dirty="0">
                <a:latin typeface="Book Antiqua" pitchFamily="18" charset="0"/>
              </a:rPr>
              <a:t>T</a:t>
            </a:r>
            <a:r>
              <a:rPr lang="en-US" sz="2400" i="1" baseline="-25000" dirty="0">
                <a:latin typeface="Book Antiqua" pitchFamily="18" charset="0"/>
              </a:rPr>
              <a:t>IR</a:t>
            </a:r>
            <a:r>
              <a:rPr lang="en-US" sz="2400" dirty="0">
                <a:latin typeface="Book Antiqua" pitchFamily="18" charset="0"/>
              </a:rPr>
              <a:t> = 200/1,000 = 0.2 months =  6 days in the IR sub-process</a:t>
            </a:r>
            <a:endParaRPr lang="en-US" sz="2000" dirty="0">
              <a:latin typeface="Book Antiqua" pitchFamily="18" charset="0"/>
            </a:endParaRPr>
          </a:p>
        </p:txBody>
      </p:sp>
      <p:sp>
        <p:nvSpPr>
          <p:cNvPr id="532484" name="Rectangle 4"/>
          <p:cNvSpPr>
            <a:spLocks noChangeArrowheads="1"/>
          </p:cNvSpPr>
          <p:nvPr/>
        </p:nvSpPr>
        <p:spPr bwMode="auto">
          <a:xfrm>
            <a:off x="250825" y="3068960"/>
            <a:ext cx="8893175" cy="1727324"/>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pPr>
            <a:r>
              <a:rPr lang="en-US" sz="2400" b="1" dirty="0">
                <a:solidFill>
                  <a:srgbClr val="DB2D46"/>
                </a:solidFill>
                <a:latin typeface="Book Antiqua" pitchFamily="18" charset="0"/>
              </a:rPr>
              <a:t>Average Flow Time  for sub-process A.</a:t>
            </a:r>
            <a:r>
              <a:rPr lang="en-US" sz="2400" b="1" dirty="0">
                <a:latin typeface="Book Antiqua" pitchFamily="18" charset="0"/>
              </a:rPr>
              <a:t> </a:t>
            </a:r>
          </a:p>
          <a:p>
            <a:pPr marL="342900" indent="-342900" eaLnBrk="0" hangingPunct="0">
              <a:lnSpc>
                <a:spcPct val="90000"/>
              </a:lnSpc>
              <a:spcBef>
                <a:spcPct val="20000"/>
              </a:spcBef>
              <a:buClr>
                <a:srgbClr val="000000"/>
              </a:buClr>
              <a:buSzPct val="80000"/>
              <a:buFont typeface="Wingdings" pitchFamily="2" charset="2"/>
              <a:buNone/>
            </a:pPr>
            <a:r>
              <a:rPr lang="en-US" sz="2400" dirty="0">
                <a:latin typeface="Book Antiqua" pitchFamily="18" charset="0"/>
              </a:rPr>
              <a:t>Throughput </a:t>
            </a:r>
            <a:r>
              <a:rPr lang="en-US" sz="2400" i="1" dirty="0">
                <a:latin typeface="Book Antiqua" pitchFamily="18" charset="0"/>
              </a:rPr>
              <a:t>R</a:t>
            </a:r>
            <a:r>
              <a:rPr lang="en-US" sz="2400" i="1" baseline="-25000" dirty="0">
                <a:latin typeface="Book Antiqua" pitchFamily="18" charset="0"/>
              </a:rPr>
              <a:t>A</a:t>
            </a:r>
            <a:r>
              <a:rPr lang="en-US" sz="2400" dirty="0">
                <a:latin typeface="Book Antiqua" pitchFamily="18" charset="0"/>
              </a:rPr>
              <a:t> = 250 applications/month</a:t>
            </a:r>
          </a:p>
          <a:p>
            <a:pPr marL="342900" indent="-342900" eaLnBrk="0" hangingPunct="0">
              <a:lnSpc>
                <a:spcPct val="90000"/>
              </a:lnSpc>
              <a:spcBef>
                <a:spcPct val="20000"/>
              </a:spcBef>
              <a:buClr>
                <a:srgbClr val="000000"/>
              </a:buClr>
              <a:buSzPct val="80000"/>
              <a:buFont typeface="Wingdings" pitchFamily="2" charset="2"/>
              <a:buNone/>
            </a:pPr>
            <a:r>
              <a:rPr lang="en-US" sz="2400" dirty="0">
                <a:latin typeface="Book Antiqua" pitchFamily="18" charset="0"/>
              </a:rPr>
              <a:t>Average Inventory </a:t>
            </a:r>
            <a:r>
              <a:rPr lang="en-US" sz="2400" i="1" dirty="0">
                <a:latin typeface="Book Antiqua" pitchFamily="18" charset="0"/>
              </a:rPr>
              <a:t>I</a:t>
            </a:r>
            <a:r>
              <a:rPr lang="en-US" sz="2400" i="1" baseline="-25000" dirty="0">
                <a:latin typeface="Book Antiqua" pitchFamily="18" charset="0"/>
              </a:rPr>
              <a:t>A </a:t>
            </a:r>
            <a:r>
              <a:rPr lang="en-US" sz="2400" dirty="0">
                <a:latin typeface="Book Antiqua" pitchFamily="18" charset="0"/>
              </a:rPr>
              <a:t>= 25 applications</a:t>
            </a:r>
          </a:p>
          <a:p>
            <a:pPr marL="342900" indent="-342900" eaLnBrk="0" hangingPunct="0">
              <a:lnSpc>
                <a:spcPct val="90000"/>
              </a:lnSpc>
              <a:spcBef>
                <a:spcPct val="20000"/>
              </a:spcBef>
              <a:buClr>
                <a:srgbClr val="000000"/>
              </a:buClr>
              <a:buSzPct val="80000"/>
              <a:buFont typeface="Wingdings" pitchFamily="2" charset="2"/>
              <a:buNone/>
            </a:pPr>
            <a:r>
              <a:rPr lang="en-US" sz="2400" i="1" dirty="0">
                <a:latin typeface="Book Antiqua" pitchFamily="18" charset="0"/>
              </a:rPr>
              <a:t>T</a:t>
            </a:r>
            <a:r>
              <a:rPr lang="en-US" sz="2400" i="1" baseline="-25000" dirty="0">
                <a:latin typeface="Book Antiqua" pitchFamily="18" charset="0"/>
              </a:rPr>
              <a:t>A</a:t>
            </a:r>
            <a:r>
              <a:rPr lang="en-US" sz="2400" dirty="0">
                <a:latin typeface="Book Antiqua" pitchFamily="18" charset="0"/>
              </a:rPr>
              <a:t> = 25/250 months = 0.1 months = 3 days in sub-process  A.</a:t>
            </a:r>
          </a:p>
          <a:p>
            <a:pPr marL="742950" lvl="1" indent="-285750" eaLnBrk="0" hangingPunct="0">
              <a:lnSpc>
                <a:spcPct val="90000"/>
              </a:lnSpc>
              <a:spcBef>
                <a:spcPct val="20000"/>
              </a:spcBef>
              <a:buClr>
                <a:schemeClr val="tx1"/>
              </a:buClr>
              <a:buFont typeface="Symbol" pitchFamily="18" charset="2"/>
              <a:buNone/>
            </a:pPr>
            <a:endParaRPr lang="en-US" sz="2400" dirty="0">
              <a:latin typeface="Book Antiqua" pitchFamily="18" charset="0"/>
            </a:endParaRPr>
          </a:p>
        </p:txBody>
      </p:sp>
      <p:sp>
        <p:nvSpPr>
          <p:cNvPr id="532485" name="Rectangle 5"/>
          <p:cNvSpPr>
            <a:spLocks noChangeArrowheads="1"/>
          </p:cNvSpPr>
          <p:nvPr/>
        </p:nvSpPr>
        <p:spPr bwMode="auto">
          <a:xfrm>
            <a:off x="250825" y="4941168"/>
            <a:ext cx="8893175" cy="1620837"/>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pPr>
            <a:r>
              <a:rPr lang="en-US" sz="2400" b="1" dirty="0">
                <a:solidFill>
                  <a:srgbClr val="DB2D46"/>
                </a:solidFill>
                <a:latin typeface="Book Antiqua" pitchFamily="18" charset="0"/>
              </a:rPr>
              <a:t>Average Flow Time  for sub-process B.</a:t>
            </a:r>
            <a:r>
              <a:rPr lang="en-US" sz="2400" dirty="0">
                <a:latin typeface="Book Antiqua" pitchFamily="18" charset="0"/>
              </a:rPr>
              <a:t>  </a:t>
            </a:r>
          </a:p>
          <a:p>
            <a:pPr marL="342900" indent="-342900" eaLnBrk="0" hangingPunct="0">
              <a:lnSpc>
                <a:spcPct val="90000"/>
              </a:lnSpc>
              <a:spcBef>
                <a:spcPct val="20000"/>
              </a:spcBef>
              <a:buClr>
                <a:srgbClr val="000000"/>
              </a:buClr>
              <a:buSzPct val="80000"/>
              <a:buFont typeface="Wingdings" pitchFamily="2" charset="2"/>
              <a:buNone/>
            </a:pPr>
            <a:r>
              <a:rPr lang="en-US" sz="2400" dirty="0">
                <a:latin typeface="Book Antiqua" pitchFamily="18" charset="0"/>
              </a:rPr>
              <a:t>Throughput </a:t>
            </a:r>
            <a:r>
              <a:rPr lang="en-US" sz="2400" i="1" dirty="0">
                <a:latin typeface="Book Antiqua" pitchFamily="18" charset="0"/>
              </a:rPr>
              <a:t>R</a:t>
            </a:r>
            <a:r>
              <a:rPr lang="en-US" sz="2400" i="1" baseline="-25000" dirty="0">
                <a:latin typeface="Book Antiqua" pitchFamily="18" charset="0"/>
              </a:rPr>
              <a:t>B</a:t>
            </a:r>
            <a:r>
              <a:rPr lang="en-US" sz="2400" dirty="0">
                <a:latin typeface="Book Antiqua" pitchFamily="18" charset="0"/>
              </a:rPr>
              <a:t> = 250 applications/month</a:t>
            </a:r>
          </a:p>
          <a:p>
            <a:pPr marL="342900" indent="-342900" eaLnBrk="0" hangingPunct="0">
              <a:lnSpc>
                <a:spcPct val="90000"/>
              </a:lnSpc>
              <a:spcBef>
                <a:spcPct val="20000"/>
              </a:spcBef>
              <a:buClr>
                <a:srgbClr val="000000"/>
              </a:buClr>
              <a:buSzPct val="80000"/>
              <a:buFont typeface="Wingdings" pitchFamily="2" charset="2"/>
              <a:buNone/>
            </a:pPr>
            <a:r>
              <a:rPr lang="en-US" sz="2400" dirty="0">
                <a:latin typeface="Book Antiqua" pitchFamily="18" charset="0"/>
              </a:rPr>
              <a:t>Average Inventory </a:t>
            </a:r>
            <a:r>
              <a:rPr lang="en-US" sz="2400" i="1" dirty="0">
                <a:latin typeface="Book Antiqua" pitchFamily="18" charset="0"/>
              </a:rPr>
              <a:t>I</a:t>
            </a:r>
            <a:r>
              <a:rPr lang="en-US" sz="2400" i="1" baseline="-25000" dirty="0">
                <a:latin typeface="Book Antiqua" pitchFamily="18" charset="0"/>
              </a:rPr>
              <a:t>B</a:t>
            </a:r>
            <a:r>
              <a:rPr lang="en-US" sz="2400" dirty="0">
                <a:latin typeface="Book Antiqua" pitchFamily="18" charset="0"/>
              </a:rPr>
              <a:t> = 150 applications</a:t>
            </a:r>
          </a:p>
          <a:p>
            <a:pPr marL="342900" indent="-342900" eaLnBrk="0" hangingPunct="0">
              <a:lnSpc>
                <a:spcPct val="90000"/>
              </a:lnSpc>
              <a:spcBef>
                <a:spcPct val="20000"/>
              </a:spcBef>
              <a:buClr>
                <a:srgbClr val="000000"/>
              </a:buClr>
              <a:buSzPct val="80000"/>
              <a:buFont typeface="Wingdings" pitchFamily="2" charset="2"/>
              <a:buNone/>
            </a:pPr>
            <a:r>
              <a:rPr lang="en-US" sz="2400" i="1" dirty="0">
                <a:latin typeface="Book Antiqua" pitchFamily="18" charset="0"/>
              </a:rPr>
              <a:t>T</a:t>
            </a:r>
            <a:r>
              <a:rPr lang="en-US" sz="2400" i="1" baseline="-25000" dirty="0">
                <a:latin typeface="Book Antiqua" pitchFamily="18" charset="0"/>
              </a:rPr>
              <a:t>B</a:t>
            </a:r>
            <a:r>
              <a:rPr lang="en-US" sz="2400" dirty="0">
                <a:latin typeface="Book Antiqua" pitchFamily="18" charset="0"/>
              </a:rPr>
              <a:t> = 150/250 months = 0.6 months = 18 days in sub-process B</a:t>
            </a:r>
          </a:p>
        </p:txBody>
      </p:sp>
      <p:pic>
        <p:nvPicPr>
          <p:cNvPr id="440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2924944"/>
            <a:ext cx="3296904" cy="1476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32483">
                                            <p:txEl>
                                              <p:pRg st="0" end="0"/>
                                            </p:txEl>
                                          </p:spTgt>
                                        </p:tgtEl>
                                        <p:attrNameLst>
                                          <p:attrName>style.visibility</p:attrName>
                                        </p:attrNameLst>
                                      </p:cBhvr>
                                      <p:to>
                                        <p:strVal val="visible"/>
                                      </p:to>
                                    </p:set>
                                    <p:animEffect transition="in" filter="dissolve">
                                      <p:cBhvr>
                                        <p:cTn id="7" dur="500"/>
                                        <p:tgtEl>
                                          <p:spTgt spid="532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2483">
                                            <p:txEl>
                                              <p:pRg st="1" end="1"/>
                                            </p:txEl>
                                          </p:spTgt>
                                        </p:tgtEl>
                                        <p:attrNameLst>
                                          <p:attrName>style.visibility</p:attrName>
                                        </p:attrNameLst>
                                      </p:cBhvr>
                                      <p:to>
                                        <p:strVal val="visible"/>
                                      </p:to>
                                    </p:set>
                                    <p:animEffect transition="in" filter="dissolve">
                                      <p:cBhvr>
                                        <p:cTn id="12" dur="500"/>
                                        <p:tgtEl>
                                          <p:spTgt spid="532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2483">
                                            <p:txEl>
                                              <p:pRg st="2" end="2"/>
                                            </p:txEl>
                                          </p:spTgt>
                                        </p:tgtEl>
                                        <p:attrNameLst>
                                          <p:attrName>style.visibility</p:attrName>
                                        </p:attrNameLst>
                                      </p:cBhvr>
                                      <p:to>
                                        <p:strVal val="visible"/>
                                      </p:to>
                                    </p:set>
                                    <p:animEffect transition="in" filter="dissolve">
                                      <p:cBhvr>
                                        <p:cTn id="17" dur="500"/>
                                        <p:tgtEl>
                                          <p:spTgt spid="532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32483">
                                            <p:txEl>
                                              <p:pRg st="3" end="3"/>
                                            </p:txEl>
                                          </p:spTgt>
                                        </p:tgtEl>
                                        <p:attrNameLst>
                                          <p:attrName>style.visibility</p:attrName>
                                        </p:attrNameLst>
                                      </p:cBhvr>
                                      <p:to>
                                        <p:strVal val="visible"/>
                                      </p:to>
                                    </p:set>
                                    <p:animEffect transition="in" filter="dissolve">
                                      <p:cBhvr>
                                        <p:cTn id="22" dur="500"/>
                                        <p:tgtEl>
                                          <p:spTgt spid="532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32484">
                                            <p:txEl>
                                              <p:pRg st="0" end="0"/>
                                            </p:txEl>
                                          </p:spTgt>
                                        </p:tgtEl>
                                        <p:attrNameLst>
                                          <p:attrName>style.visibility</p:attrName>
                                        </p:attrNameLst>
                                      </p:cBhvr>
                                      <p:to>
                                        <p:strVal val="visible"/>
                                      </p:to>
                                    </p:set>
                                    <p:animEffect transition="in" filter="dissolve">
                                      <p:cBhvr>
                                        <p:cTn id="27" dur="500"/>
                                        <p:tgtEl>
                                          <p:spTgt spid="53248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32484">
                                            <p:txEl>
                                              <p:pRg st="1" end="1"/>
                                            </p:txEl>
                                          </p:spTgt>
                                        </p:tgtEl>
                                        <p:attrNameLst>
                                          <p:attrName>style.visibility</p:attrName>
                                        </p:attrNameLst>
                                      </p:cBhvr>
                                      <p:to>
                                        <p:strVal val="visible"/>
                                      </p:to>
                                    </p:set>
                                    <p:animEffect transition="in" filter="dissolve">
                                      <p:cBhvr>
                                        <p:cTn id="32" dur="500"/>
                                        <p:tgtEl>
                                          <p:spTgt spid="53248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32484">
                                            <p:txEl>
                                              <p:pRg st="2" end="2"/>
                                            </p:txEl>
                                          </p:spTgt>
                                        </p:tgtEl>
                                        <p:attrNameLst>
                                          <p:attrName>style.visibility</p:attrName>
                                        </p:attrNameLst>
                                      </p:cBhvr>
                                      <p:to>
                                        <p:strVal val="visible"/>
                                      </p:to>
                                    </p:set>
                                    <p:animEffect transition="in" filter="dissolve">
                                      <p:cBhvr>
                                        <p:cTn id="37" dur="500"/>
                                        <p:tgtEl>
                                          <p:spTgt spid="53248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32484">
                                            <p:txEl>
                                              <p:pRg st="3" end="3"/>
                                            </p:txEl>
                                          </p:spTgt>
                                        </p:tgtEl>
                                        <p:attrNameLst>
                                          <p:attrName>style.visibility</p:attrName>
                                        </p:attrNameLst>
                                      </p:cBhvr>
                                      <p:to>
                                        <p:strVal val="visible"/>
                                      </p:to>
                                    </p:set>
                                    <p:animEffect transition="in" filter="dissolve">
                                      <p:cBhvr>
                                        <p:cTn id="42" dur="500"/>
                                        <p:tgtEl>
                                          <p:spTgt spid="53248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32485">
                                            <p:txEl>
                                              <p:pRg st="0" end="0"/>
                                            </p:txEl>
                                          </p:spTgt>
                                        </p:tgtEl>
                                        <p:attrNameLst>
                                          <p:attrName>style.visibility</p:attrName>
                                        </p:attrNameLst>
                                      </p:cBhvr>
                                      <p:to>
                                        <p:strVal val="visible"/>
                                      </p:to>
                                    </p:set>
                                    <p:animEffect transition="in" filter="dissolve">
                                      <p:cBhvr>
                                        <p:cTn id="47" dur="500"/>
                                        <p:tgtEl>
                                          <p:spTgt spid="53248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32485">
                                            <p:txEl>
                                              <p:pRg st="1" end="1"/>
                                            </p:txEl>
                                          </p:spTgt>
                                        </p:tgtEl>
                                        <p:attrNameLst>
                                          <p:attrName>style.visibility</p:attrName>
                                        </p:attrNameLst>
                                      </p:cBhvr>
                                      <p:to>
                                        <p:strVal val="visible"/>
                                      </p:to>
                                    </p:set>
                                    <p:animEffect transition="in" filter="dissolve">
                                      <p:cBhvr>
                                        <p:cTn id="52" dur="500"/>
                                        <p:tgtEl>
                                          <p:spTgt spid="53248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32485">
                                            <p:txEl>
                                              <p:pRg st="2" end="2"/>
                                            </p:txEl>
                                          </p:spTgt>
                                        </p:tgtEl>
                                        <p:attrNameLst>
                                          <p:attrName>style.visibility</p:attrName>
                                        </p:attrNameLst>
                                      </p:cBhvr>
                                      <p:to>
                                        <p:strVal val="visible"/>
                                      </p:to>
                                    </p:set>
                                    <p:animEffect transition="in" filter="dissolve">
                                      <p:cBhvr>
                                        <p:cTn id="57" dur="500"/>
                                        <p:tgtEl>
                                          <p:spTgt spid="532485">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32485">
                                            <p:txEl>
                                              <p:pRg st="3" end="3"/>
                                            </p:txEl>
                                          </p:spTgt>
                                        </p:tgtEl>
                                        <p:attrNameLst>
                                          <p:attrName>style.visibility</p:attrName>
                                        </p:attrNameLst>
                                      </p:cBhvr>
                                      <p:to>
                                        <p:strVal val="visible"/>
                                      </p:to>
                                    </p:set>
                                    <p:animEffect transition="in" filter="dissolve">
                                      <p:cBhvr>
                                        <p:cTn id="62" dur="500"/>
                                        <p:tgtEl>
                                          <p:spTgt spid="5324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83" grpId="0" build="p"/>
      <p:bldP spid="532484" grpId="0" build="p" bldLvl="2"/>
      <p:bldP spid="53248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15900" y="188913"/>
            <a:ext cx="8748588" cy="863600"/>
          </a:xfrm>
        </p:spPr>
        <p:txBody>
          <a:bodyPr/>
          <a:lstStyle/>
          <a:p>
            <a:pPr eaLnBrk="1" hangingPunct="1"/>
            <a:r>
              <a:rPr lang="en-US" dirty="0"/>
              <a:t>K4. Routing, Flow Time, and Percentage of Each  Flow units</a:t>
            </a:r>
          </a:p>
        </p:txBody>
      </p:sp>
      <p:sp>
        <p:nvSpPr>
          <p:cNvPr id="625697" name="Text Box 33"/>
          <p:cNvSpPr txBox="1">
            <a:spLocks noChangeArrowheads="1"/>
          </p:cNvSpPr>
          <p:nvPr/>
        </p:nvSpPr>
        <p:spPr bwMode="auto">
          <a:xfrm>
            <a:off x="287338" y="1268413"/>
            <a:ext cx="8728672" cy="923330"/>
          </a:xfrm>
          <a:prstGeom prst="rect">
            <a:avLst/>
          </a:prstGeom>
          <a:noFill/>
          <a:ln w="9525" algn="ctr">
            <a:noFill/>
            <a:miter lim="800000"/>
            <a:headEnd/>
            <a:tailEnd/>
          </a:ln>
        </p:spPr>
        <p:txBody>
          <a:bodyPr wrap="square">
            <a:spAutoFit/>
          </a:bodyPr>
          <a:lstStyle/>
          <a:p>
            <a:r>
              <a:rPr lang="en-US" dirty="0">
                <a:solidFill>
                  <a:srgbClr val="000000"/>
                </a:solidFill>
                <a:latin typeface="Book Antiqua" pitchFamily="18" charset="0"/>
              </a:rPr>
              <a:t>One flow unit at very macro level: 		Application</a:t>
            </a:r>
          </a:p>
          <a:p>
            <a:r>
              <a:rPr lang="en-US" dirty="0">
                <a:solidFill>
                  <a:srgbClr val="000000"/>
                </a:solidFill>
                <a:latin typeface="Book Antiqua" pitchFamily="18" charset="0"/>
              </a:rPr>
              <a:t>1000 flow units/month at very micro level: 	Each specific application</a:t>
            </a:r>
          </a:p>
          <a:p>
            <a:r>
              <a:rPr lang="en-US" dirty="0">
                <a:solidFill>
                  <a:srgbClr val="000000"/>
                </a:solidFill>
                <a:latin typeface="Book Antiqua" pitchFamily="18" charset="0"/>
              </a:rPr>
              <a:t>Two flow units: 				Accepted and rejected</a:t>
            </a:r>
          </a:p>
        </p:txBody>
      </p:sp>
      <p:sp>
        <p:nvSpPr>
          <p:cNvPr id="7" name="Text Box 33"/>
          <p:cNvSpPr txBox="1">
            <a:spLocks noChangeArrowheads="1"/>
          </p:cNvSpPr>
          <p:nvPr/>
        </p:nvSpPr>
        <p:spPr bwMode="auto">
          <a:xfrm>
            <a:off x="251520" y="2703688"/>
            <a:ext cx="3096343" cy="830997"/>
          </a:xfrm>
          <a:prstGeom prst="rect">
            <a:avLst/>
          </a:prstGeom>
          <a:noFill/>
          <a:ln w="9525" algn="ctr">
            <a:noFill/>
            <a:miter lim="800000"/>
            <a:headEnd/>
            <a:tailEnd/>
          </a:ln>
        </p:spPr>
        <p:txBody>
          <a:bodyPr wrap="square">
            <a:spAutoFit/>
          </a:bodyPr>
          <a:lstStyle/>
          <a:p>
            <a:r>
              <a:rPr lang="en-US" sz="2400" dirty="0">
                <a:solidFill>
                  <a:srgbClr val="1B5B2C"/>
                </a:solidFill>
                <a:latin typeface="Book Antiqua" pitchFamily="18" charset="0"/>
              </a:rPr>
              <a:t>Accepted-A: 	IR, A</a:t>
            </a:r>
          </a:p>
          <a:p>
            <a:r>
              <a:rPr lang="en-US" sz="2400" dirty="0">
                <a:solidFill>
                  <a:srgbClr val="1B5B2C"/>
                </a:solidFill>
                <a:latin typeface="Book Antiqua" pitchFamily="18" charset="0"/>
              </a:rPr>
              <a:t>Accepted-B: 	IR, B</a:t>
            </a:r>
          </a:p>
        </p:txBody>
      </p:sp>
      <p:sp>
        <p:nvSpPr>
          <p:cNvPr id="9" name="Text Box 33"/>
          <p:cNvSpPr txBox="1">
            <a:spLocks noChangeArrowheads="1"/>
          </p:cNvSpPr>
          <p:nvPr/>
        </p:nvSpPr>
        <p:spPr bwMode="auto">
          <a:xfrm>
            <a:off x="307824" y="2096852"/>
            <a:ext cx="8728672" cy="677108"/>
          </a:xfrm>
          <a:prstGeom prst="rect">
            <a:avLst/>
          </a:prstGeom>
          <a:noFill/>
          <a:ln w="9525" algn="ctr">
            <a:noFill/>
            <a:miter lim="800000"/>
            <a:headEnd/>
            <a:tailEnd/>
          </a:ln>
        </p:spPr>
        <p:txBody>
          <a:bodyPr wrap="square">
            <a:spAutoFit/>
          </a:bodyPr>
          <a:lstStyle/>
          <a:p>
            <a:r>
              <a:rPr lang="en-US" dirty="0">
                <a:solidFill>
                  <a:srgbClr val="000000"/>
                </a:solidFill>
                <a:latin typeface="Book Antiqua" pitchFamily="18" charset="0"/>
              </a:rPr>
              <a:t>Five flow units: 				Accepted-A, Accepted-B</a:t>
            </a:r>
          </a:p>
          <a:p>
            <a:r>
              <a:rPr lang="en-US" dirty="0">
                <a:solidFill>
                  <a:srgbClr val="000000"/>
                </a:solidFill>
                <a:latin typeface="Book Antiqua" pitchFamily="18" charset="0"/>
              </a:rPr>
              <a:t> 					Rejected-IR, Rejected-A, Rejected-B</a:t>
            </a:r>
            <a:endParaRPr lang="en-US" sz="2000" dirty="0">
              <a:solidFill>
                <a:srgbClr val="000000"/>
              </a:solidFill>
              <a:latin typeface="Times New Roman" pitchFamily="18" charset="0"/>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1820" y="2960947"/>
            <a:ext cx="6149395" cy="2753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Box 33"/>
          <p:cNvSpPr txBox="1">
            <a:spLocks noChangeArrowheads="1"/>
          </p:cNvSpPr>
          <p:nvPr/>
        </p:nvSpPr>
        <p:spPr bwMode="auto">
          <a:xfrm>
            <a:off x="348441" y="4919008"/>
            <a:ext cx="7595132" cy="1800493"/>
          </a:xfrm>
          <a:prstGeom prst="rect">
            <a:avLst/>
          </a:prstGeom>
          <a:noFill/>
          <a:ln w="9525" algn="ctr">
            <a:noFill/>
            <a:miter lim="800000"/>
            <a:headEnd/>
            <a:tailEnd/>
          </a:ln>
        </p:spPr>
        <p:txBody>
          <a:bodyPr wrap="square">
            <a:spAutoFit/>
          </a:bodyPr>
          <a:lstStyle/>
          <a:p>
            <a:pPr>
              <a:spcAft>
                <a:spcPts val="600"/>
              </a:spcAft>
            </a:pPr>
            <a:r>
              <a:rPr lang="en-US" sz="2400" dirty="0">
                <a:solidFill>
                  <a:srgbClr val="000000"/>
                </a:solidFill>
                <a:latin typeface="Book Antiqua" pitchFamily="18" charset="0"/>
              </a:rPr>
              <a:t>T</a:t>
            </a:r>
            <a:r>
              <a:rPr lang="en-US" sz="2400" baseline="-25000" dirty="0">
                <a:solidFill>
                  <a:srgbClr val="000000"/>
                </a:solidFill>
                <a:latin typeface="Book Antiqua" pitchFamily="18" charset="0"/>
              </a:rPr>
              <a:t>IR</a:t>
            </a:r>
            <a:r>
              <a:rPr lang="en-US" sz="2400" dirty="0">
                <a:solidFill>
                  <a:srgbClr val="000000"/>
                </a:solidFill>
                <a:latin typeface="Book Antiqua" pitchFamily="18" charset="0"/>
              </a:rPr>
              <a:t> = 6 days</a:t>
            </a:r>
          </a:p>
          <a:p>
            <a:pPr>
              <a:spcAft>
                <a:spcPts val="600"/>
              </a:spcAft>
            </a:pPr>
            <a:r>
              <a:rPr lang="en-US" sz="2400" dirty="0">
                <a:solidFill>
                  <a:srgbClr val="000000"/>
                </a:solidFill>
                <a:latin typeface="Book Antiqua" pitchFamily="18" charset="0"/>
              </a:rPr>
              <a:t>T</a:t>
            </a:r>
            <a:r>
              <a:rPr lang="en-US" sz="2400" baseline="-25000" dirty="0">
                <a:solidFill>
                  <a:srgbClr val="000000"/>
                </a:solidFill>
                <a:latin typeface="Book Antiqua" pitchFamily="18" charset="0"/>
              </a:rPr>
              <a:t>A</a:t>
            </a:r>
            <a:r>
              <a:rPr lang="en-US" sz="2400" dirty="0">
                <a:solidFill>
                  <a:srgbClr val="000000"/>
                </a:solidFill>
                <a:latin typeface="Book Antiqua" pitchFamily="18" charset="0"/>
              </a:rPr>
              <a:t> = 3 days</a:t>
            </a:r>
          </a:p>
          <a:p>
            <a:pPr>
              <a:spcAft>
                <a:spcPts val="600"/>
              </a:spcAft>
            </a:pPr>
            <a:r>
              <a:rPr lang="en-US" sz="2400" dirty="0">
                <a:solidFill>
                  <a:srgbClr val="000000"/>
                </a:solidFill>
                <a:latin typeface="Book Antiqua" pitchFamily="18" charset="0"/>
              </a:rPr>
              <a:t>T</a:t>
            </a:r>
            <a:r>
              <a:rPr lang="en-US" sz="2400" baseline="-25000" dirty="0">
                <a:solidFill>
                  <a:srgbClr val="000000"/>
                </a:solidFill>
                <a:latin typeface="Book Antiqua" pitchFamily="18" charset="0"/>
              </a:rPr>
              <a:t>B</a:t>
            </a:r>
            <a:r>
              <a:rPr lang="en-US" sz="2400" dirty="0">
                <a:solidFill>
                  <a:srgbClr val="000000"/>
                </a:solidFill>
                <a:latin typeface="Book Antiqua" pitchFamily="18" charset="0"/>
              </a:rPr>
              <a:t> = 18 days</a:t>
            </a:r>
          </a:p>
          <a:p>
            <a:pPr>
              <a:spcAft>
                <a:spcPts val="600"/>
              </a:spcAft>
            </a:pPr>
            <a:r>
              <a:rPr lang="en-US" sz="2400" dirty="0">
                <a:solidFill>
                  <a:srgbClr val="000000"/>
                </a:solidFill>
                <a:latin typeface="Book Antiqua" pitchFamily="18" charset="0"/>
              </a:rPr>
              <a:t>We also need percentages of each of the five flow units</a:t>
            </a:r>
          </a:p>
        </p:txBody>
      </p:sp>
      <p:sp>
        <p:nvSpPr>
          <p:cNvPr id="12" name="Text Box 33"/>
          <p:cNvSpPr txBox="1">
            <a:spLocks noChangeArrowheads="1"/>
          </p:cNvSpPr>
          <p:nvPr/>
        </p:nvSpPr>
        <p:spPr bwMode="auto">
          <a:xfrm>
            <a:off x="258067" y="3534685"/>
            <a:ext cx="2873774" cy="1200329"/>
          </a:xfrm>
          <a:prstGeom prst="rect">
            <a:avLst/>
          </a:prstGeom>
          <a:noFill/>
          <a:ln w="9525" algn="ctr">
            <a:noFill/>
            <a:miter lim="800000"/>
            <a:headEnd/>
            <a:tailEnd/>
          </a:ln>
        </p:spPr>
        <p:txBody>
          <a:bodyPr wrap="square">
            <a:spAutoFit/>
          </a:bodyPr>
          <a:lstStyle/>
          <a:p>
            <a:r>
              <a:rPr lang="en-US" sz="2400" dirty="0">
                <a:solidFill>
                  <a:srgbClr val="C00000"/>
                </a:solidFill>
                <a:latin typeface="Book Antiqua" pitchFamily="18" charset="0"/>
              </a:rPr>
              <a:t>Rejected-IR: 	IR</a:t>
            </a:r>
          </a:p>
          <a:p>
            <a:r>
              <a:rPr lang="en-US" sz="2400" dirty="0">
                <a:solidFill>
                  <a:srgbClr val="C00000"/>
                </a:solidFill>
                <a:latin typeface="Book Antiqua" pitchFamily="18" charset="0"/>
              </a:rPr>
              <a:t>Rejected-A: 	IR, A</a:t>
            </a:r>
          </a:p>
          <a:p>
            <a:r>
              <a:rPr lang="en-US" sz="2400" dirty="0">
                <a:solidFill>
                  <a:srgbClr val="C00000"/>
                </a:solidFill>
                <a:latin typeface="Book Antiqua" pitchFamily="18" charset="0"/>
              </a:rPr>
              <a:t>Rejected-B: 	IR, B</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5697">
                                            <p:txEl>
                                              <p:pRg st="0" end="0"/>
                                            </p:txEl>
                                          </p:spTgt>
                                        </p:tgtEl>
                                        <p:attrNameLst>
                                          <p:attrName>style.visibility</p:attrName>
                                        </p:attrNameLst>
                                      </p:cBhvr>
                                      <p:to>
                                        <p:strVal val="visible"/>
                                      </p:to>
                                    </p:set>
                                    <p:animEffect transition="in" filter="dissolve">
                                      <p:cBhvr>
                                        <p:cTn id="7" dur="500"/>
                                        <p:tgtEl>
                                          <p:spTgt spid="6256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5697">
                                            <p:txEl>
                                              <p:pRg st="1" end="1"/>
                                            </p:txEl>
                                          </p:spTgt>
                                        </p:tgtEl>
                                        <p:attrNameLst>
                                          <p:attrName>style.visibility</p:attrName>
                                        </p:attrNameLst>
                                      </p:cBhvr>
                                      <p:to>
                                        <p:strVal val="visible"/>
                                      </p:to>
                                    </p:set>
                                    <p:animEffect transition="in" filter="dissolve">
                                      <p:cBhvr>
                                        <p:cTn id="12" dur="500"/>
                                        <p:tgtEl>
                                          <p:spTgt spid="6256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5697">
                                            <p:txEl>
                                              <p:pRg st="2" end="2"/>
                                            </p:txEl>
                                          </p:spTgt>
                                        </p:tgtEl>
                                        <p:attrNameLst>
                                          <p:attrName>style.visibility</p:attrName>
                                        </p:attrNameLst>
                                      </p:cBhvr>
                                      <p:to>
                                        <p:strVal val="visible"/>
                                      </p:to>
                                    </p:set>
                                    <p:animEffect transition="in" filter="dissolve">
                                      <p:cBhvr>
                                        <p:cTn id="17" dur="500"/>
                                        <p:tgtEl>
                                          <p:spTgt spid="6256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dissolve">
                                      <p:cBhvr>
                                        <p:cTn id="37" dur="5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
                                            <p:txEl>
                                              <p:pRg st="1" end="1"/>
                                            </p:txEl>
                                          </p:spTgt>
                                        </p:tgtEl>
                                        <p:attrNameLst>
                                          <p:attrName>style.visibility</p:attrName>
                                        </p:attrNameLst>
                                      </p:cBhvr>
                                      <p:to>
                                        <p:strVal val="visible"/>
                                      </p:to>
                                    </p:set>
                                    <p:animEffect transition="in" filter="dissolve">
                                      <p:cBhvr>
                                        <p:cTn id="42" dur="500"/>
                                        <p:tgtEl>
                                          <p:spTgt spid="11">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animEffect transition="in" filter="dissolve">
                                      <p:cBhvr>
                                        <p:cTn id="47" dur="500"/>
                                        <p:tgtEl>
                                          <p:spTgt spid="11">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1">
                                            <p:txEl>
                                              <p:pRg st="3" end="3"/>
                                            </p:txEl>
                                          </p:spTgt>
                                        </p:tgtEl>
                                        <p:attrNameLst>
                                          <p:attrName>style.visibility</p:attrName>
                                        </p:attrNameLst>
                                      </p:cBhvr>
                                      <p:to>
                                        <p:strVal val="visible"/>
                                      </p:to>
                                    </p:set>
                                    <p:animEffect transition="in" filter="dissolve">
                                      <p:cBhvr>
                                        <p:cTn id="5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697" grpId="0" build="p"/>
      <p:bldP spid="7" grpId="0"/>
      <p:bldP spid="9" grpId="0"/>
      <p:bldP spid="11" grpId="0" build="p"/>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15900" y="188913"/>
            <a:ext cx="8784592" cy="863600"/>
          </a:xfrm>
        </p:spPr>
        <p:txBody>
          <a:bodyPr/>
          <a:lstStyle/>
          <a:p>
            <a:pPr eaLnBrk="1" hangingPunct="1"/>
            <a:r>
              <a:rPr lang="en-US" sz="3200" dirty="0"/>
              <a:t>K4. New Process: Intermediate Probabilities </a:t>
            </a:r>
          </a:p>
        </p:txBody>
      </p:sp>
      <p:sp>
        <p:nvSpPr>
          <p:cNvPr id="13315" name="Text Box 3"/>
          <p:cNvSpPr txBox="1">
            <a:spLocks noChangeArrowheads="1"/>
          </p:cNvSpPr>
          <p:nvPr/>
        </p:nvSpPr>
        <p:spPr bwMode="auto">
          <a:xfrm>
            <a:off x="1584325" y="3341688"/>
            <a:ext cx="971550" cy="954087"/>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Initial </a:t>
            </a:r>
          </a:p>
          <a:p>
            <a:r>
              <a:rPr lang="en-US" dirty="0">
                <a:latin typeface="Book Antiqua" pitchFamily="18" charset="0"/>
              </a:rPr>
              <a:t>Review</a:t>
            </a:r>
          </a:p>
          <a:p>
            <a:r>
              <a:rPr lang="en-US" b="1" dirty="0">
                <a:solidFill>
                  <a:srgbClr val="C71B4C"/>
                </a:solidFill>
                <a:latin typeface="Book Antiqua" pitchFamily="18" charset="0"/>
              </a:rPr>
              <a:t>T = 6</a:t>
            </a:r>
          </a:p>
        </p:txBody>
      </p:sp>
      <p:sp>
        <p:nvSpPr>
          <p:cNvPr id="13316" name="Text Box 4"/>
          <p:cNvSpPr txBox="1">
            <a:spLocks noChangeArrowheads="1"/>
          </p:cNvSpPr>
          <p:nvPr/>
        </p:nvSpPr>
        <p:spPr bwMode="auto">
          <a:xfrm>
            <a:off x="3887788" y="1412875"/>
            <a:ext cx="1635384" cy="923330"/>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Subprocess A </a:t>
            </a:r>
          </a:p>
          <a:p>
            <a:r>
              <a:rPr lang="en-US" dirty="0">
                <a:latin typeface="Book Antiqua" pitchFamily="18" charset="0"/>
              </a:rPr>
              <a:t>Review</a:t>
            </a:r>
          </a:p>
          <a:p>
            <a:r>
              <a:rPr lang="en-US" b="1" dirty="0">
                <a:solidFill>
                  <a:srgbClr val="C71B4C"/>
                </a:solidFill>
                <a:latin typeface="Book Antiqua" pitchFamily="18" charset="0"/>
              </a:rPr>
              <a:t>T = 3</a:t>
            </a:r>
          </a:p>
        </p:txBody>
      </p:sp>
      <p:sp>
        <p:nvSpPr>
          <p:cNvPr id="13317" name="Text Box 5"/>
          <p:cNvSpPr txBox="1">
            <a:spLocks noChangeArrowheads="1"/>
          </p:cNvSpPr>
          <p:nvPr/>
        </p:nvSpPr>
        <p:spPr bwMode="auto">
          <a:xfrm>
            <a:off x="3979863" y="3284538"/>
            <a:ext cx="1596912" cy="923330"/>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Subprocess B </a:t>
            </a:r>
          </a:p>
          <a:p>
            <a:r>
              <a:rPr lang="en-US" dirty="0">
                <a:latin typeface="Book Antiqua" pitchFamily="18" charset="0"/>
              </a:rPr>
              <a:t>Review</a:t>
            </a:r>
          </a:p>
          <a:p>
            <a:r>
              <a:rPr lang="en-US" b="1" dirty="0">
                <a:solidFill>
                  <a:srgbClr val="C71B4C"/>
                </a:solidFill>
                <a:latin typeface="Book Antiqua" pitchFamily="18" charset="0"/>
              </a:rPr>
              <a:t>T = 18</a:t>
            </a:r>
          </a:p>
        </p:txBody>
      </p:sp>
      <p:sp>
        <p:nvSpPr>
          <p:cNvPr id="13318" name="Oval 6"/>
          <p:cNvSpPr>
            <a:spLocks noChangeArrowheads="1"/>
          </p:cNvSpPr>
          <p:nvPr/>
        </p:nvSpPr>
        <p:spPr bwMode="auto">
          <a:xfrm>
            <a:off x="6372225" y="1557338"/>
            <a:ext cx="1150938" cy="539750"/>
          </a:xfrm>
          <a:prstGeom prst="ellipse">
            <a:avLst/>
          </a:prstGeom>
          <a:noFill/>
          <a:ln w="38100" algn="ctr">
            <a:solidFill>
              <a:schemeClr val="tx1"/>
            </a:solidFill>
            <a:round/>
            <a:headEnd/>
            <a:tailEnd/>
          </a:ln>
        </p:spPr>
        <p:txBody>
          <a:bodyPr wrap="none" anchor="ctr"/>
          <a:lstStyle/>
          <a:p>
            <a:endParaRPr lang="en-US" dirty="0">
              <a:latin typeface="Book Antiqua" pitchFamily="18" charset="0"/>
            </a:endParaRPr>
          </a:p>
        </p:txBody>
      </p:sp>
      <p:sp>
        <p:nvSpPr>
          <p:cNvPr id="13319" name="Text Box 7"/>
          <p:cNvSpPr txBox="1">
            <a:spLocks noChangeArrowheads="1"/>
          </p:cNvSpPr>
          <p:nvPr/>
        </p:nvSpPr>
        <p:spPr bwMode="auto">
          <a:xfrm>
            <a:off x="6407150" y="1649413"/>
            <a:ext cx="1136650" cy="366712"/>
          </a:xfrm>
          <a:prstGeom prst="rect">
            <a:avLst/>
          </a:prstGeom>
          <a:noFill/>
          <a:ln w="9525" algn="ctr">
            <a:noFill/>
            <a:miter lim="800000"/>
            <a:headEnd/>
            <a:tailEnd/>
          </a:ln>
        </p:spPr>
        <p:txBody>
          <a:bodyPr wrap="none">
            <a:spAutoFit/>
          </a:bodyPr>
          <a:lstStyle/>
          <a:p>
            <a:r>
              <a:rPr lang="en-US" dirty="0">
                <a:latin typeface="Book Antiqua" pitchFamily="18" charset="0"/>
              </a:rPr>
              <a:t>Accepted</a:t>
            </a:r>
          </a:p>
        </p:txBody>
      </p:sp>
      <p:sp>
        <p:nvSpPr>
          <p:cNvPr id="13320" name="Oval 8"/>
          <p:cNvSpPr>
            <a:spLocks noChangeArrowheads="1"/>
          </p:cNvSpPr>
          <p:nvPr/>
        </p:nvSpPr>
        <p:spPr bwMode="auto">
          <a:xfrm>
            <a:off x="6551613" y="4870450"/>
            <a:ext cx="1150937" cy="539750"/>
          </a:xfrm>
          <a:prstGeom prst="ellipse">
            <a:avLst/>
          </a:prstGeom>
          <a:noFill/>
          <a:ln w="38100" algn="ctr">
            <a:solidFill>
              <a:schemeClr val="tx1"/>
            </a:solidFill>
            <a:round/>
            <a:headEnd/>
            <a:tailEnd/>
          </a:ln>
        </p:spPr>
        <p:txBody>
          <a:bodyPr wrap="none" anchor="ctr"/>
          <a:lstStyle/>
          <a:p>
            <a:endParaRPr lang="en-US" dirty="0">
              <a:latin typeface="Book Antiqua" pitchFamily="18" charset="0"/>
            </a:endParaRPr>
          </a:p>
        </p:txBody>
      </p:sp>
      <p:sp>
        <p:nvSpPr>
          <p:cNvPr id="13321" name="Text Box 9"/>
          <p:cNvSpPr txBox="1">
            <a:spLocks noChangeArrowheads="1"/>
          </p:cNvSpPr>
          <p:nvPr/>
        </p:nvSpPr>
        <p:spPr bwMode="auto">
          <a:xfrm>
            <a:off x="6586538" y="4926013"/>
            <a:ext cx="1043876" cy="369332"/>
          </a:xfrm>
          <a:prstGeom prst="rect">
            <a:avLst/>
          </a:prstGeom>
          <a:noFill/>
          <a:ln w="9525" algn="ctr">
            <a:noFill/>
            <a:miter lim="800000"/>
            <a:headEnd/>
            <a:tailEnd/>
          </a:ln>
        </p:spPr>
        <p:txBody>
          <a:bodyPr wrap="none">
            <a:spAutoFit/>
          </a:bodyPr>
          <a:lstStyle/>
          <a:p>
            <a:r>
              <a:rPr lang="en-US" dirty="0">
                <a:latin typeface="Book Antiqua" pitchFamily="18" charset="0"/>
              </a:rPr>
              <a:t>Rejected</a:t>
            </a:r>
          </a:p>
        </p:txBody>
      </p:sp>
      <p:sp>
        <p:nvSpPr>
          <p:cNvPr id="13322" name="Line 10"/>
          <p:cNvSpPr>
            <a:spLocks noChangeShapeType="1"/>
          </p:cNvSpPr>
          <p:nvPr/>
        </p:nvSpPr>
        <p:spPr bwMode="auto">
          <a:xfrm>
            <a:off x="358775" y="3789363"/>
            <a:ext cx="1189038" cy="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23" name="Text Box 11"/>
          <p:cNvSpPr txBox="1">
            <a:spLocks noChangeArrowheads="1"/>
          </p:cNvSpPr>
          <p:nvPr/>
        </p:nvSpPr>
        <p:spPr bwMode="auto">
          <a:xfrm>
            <a:off x="93663" y="3357563"/>
            <a:ext cx="736099" cy="369332"/>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100%</a:t>
            </a:r>
          </a:p>
        </p:txBody>
      </p:sp>
      <p:sp>
        <p:nvSpPr>
          <p:cNvPr id="13324" name="Line 12"/>
          <p:cNvSpPr>
            <a:spLocks noChangeShapeType="1"/>
          </p:cNvSpPr>
          <p:nvPr/>
        </p:nvSpPr>
        <p:spPr bwMode="auto">
          <a:xfrm flipV="1">
            <a:off x="2592388" y="1844675"/>
            <a:ext cx="1295400" cy="1728788"/>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25" name="Line 13"/>
          <p:cNvSpPr>
            <a:spLocks noChangeShapeType="1"/>
          </p:cNvSpPr>
          <p:nvPr/>
        </p:nvSpPr>
        <p:spPr bwMode="auto">
          <a:xfrm flipV="1">
            <a:off x="2592388" y="3789363"/>
            <a:ext cx="1366837" cy="36512"/>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26" name="Line 14"/>
          <p:cNvSpPr>
            <a:spLocks noChangeShapeType="1"/>
          </p:cNvSpPr>
          <p:nvPr/>
        </p:nvSpPr>
        <p:spPr bwMode="auto">
          <a:xfrm flipV="1">
            <a:off x="4248150" y="5192713"/>
            <a:ext cx="2339975" cy="3810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27" name="Line 15"/>
          <p:cNvSpPr>
            <a:spLocks noChangeShapeType="1"/>
          </p:cNvSpPr>
          <p:nvPr/>
        </p:nvSpPr>
        <p:spPr bwMode="auto">
          <a:xfrm>
            <a:off x="2555875" y="4113213"/>
            <a:ext cx="1692275" cy="1116012"/>
          </a:xfrm>
          <a:prstGeom prst="line">
            <a:avLst/>
          </a:prstGeom>
          <a:noFill/>
          <a:ln w="38100">
            <a:solidFill>
              <a:schemeClr val="tx1"/>
            </a:solidFill>
            <a:round/>
            <a:headEnd/>
            <a:tailEnd/>
          </a:ln>
        </p:spPr>
        <p:txBody>
          <a:bodyPr/>
          <a:lstStyle/>
          <a:p>
            <a:endParaRPr lang="en-US" dirty="0">
              <a:latin typeface="Book Antiqua" pitchFamily="18" charset="0"/>
            </a:endParaRPr>
          </a:p>
        </p:txBody>
      </p:sp>
      <p:sp>
        <p:nvSpPr>
          <p:cNvPr id="13328" name="Text Box 16"/>
          <p:cNvSpPr txBox="1">
            <a:spLocks noChangeArrowheads="1"/>
          </p:cNvSpPr>
          <p:nvPr/>
        </p:nvSpPr>
        <p:spPr bwMode="auto">
          <a:xfrm>
            <a:off x="2447925" y="2744788"/>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25%</a:t>
            </a:r>
          </a:p>
        </p:txBody>
      </p:sp>
      <p:sp>
        <p:nvSpPr>
          <p:cNvPr id="13329" name="Text Box 17"/>
          <p:cNvSpPr txBox="1">
            <a:spLocks noChangeArrowheads="1"/>
          </p:cNvSpPr>
          <p:nvPr/>
        </p:nvSpPr>
        <p:spPr bwMode="auto">
          <a:xfrm>
            <a:off x="2851150" y="4070350"/>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50%</a:t>
            </a:r>
          </a:p>
        </p:txBody>
      </p:sp>
      <p:sp>
        <p:nvSpPr>
          <p:cNvPr id="13330" name="Text Box 18"/>
          <p:cNvSpPr txBox="1">
            <a:spLocks noChangeArrowheads="1"/>
          </p:cNvSpPr>
          <p:nvPr/>
        </p:nvSpPr>
        <p:spPr bwMode="auto">
          <a:xfrm>
            <a:off x="2771775" y="3494088"/>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25%</a:t>
            </a:r>
          </a:p>
        </p:txBody>
      </p:sp>
      <p:sp>
        <p:nvSpPr>
          <p:cNvPr id="13331" name="Line 19"/>
          <p:cNvSpPr>
            <a:spLocks noChangeShapeType="1"/>
          </p:cNvSpPr>
          <p:nvPr/>
        </p:nvSpPr>
        <p:spPr bwMode="auto">
          <a:xfrm flipV="1">
            <a:off x="5651500" y="1844675"/>
            <a:ext cx="684213" cy="3175"/>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32" name="Line 20"/>
          <p:cNvSpPr>
            <a:spLocks noChangeShapeType="1"/>
          </p:cNvSpPr>
          <p:nvPr/>
        </p:nvSpPr>
        <p:spPr bwMode="auto">
          <a:xfrm>
            <a:off x="5616575" y="2097088"/>
            <a:ext cx="1547813" cy="273685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33" name="Line 21"/>
          <p:cNvSpPr>
            <a:spLocks noChangeShapeType="1"/>
          </p:cNvSpPr>
          <p:nvPr/>
        </p:nvSpPr>
        <p:spPr bwMode="auto">
          <a:xfrm flipV="1">
            <a:off x="5688013" y="2097088"/>
            <a:ext cx="971550" cy="1728787"/>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34" name="Line 22"/>
          <p:cNvSpPr>
            <a:spLocks noChangeShapeType="1"/>
          </p:cNvSpPr>
          <p:nvPr/>
        </p:nvSpPr>
        <p:spPr bwMode="auto">
          <a:xfrm>
            <a:off x="5724525" y="3935413"/>
            <a:ext cx="1042988" cy="969962"/>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35" name="Text Box 23"/>
          <p:cNvSpPr txBox="1">
            <a:spLocks noChangeArrowheads="1"/>
          </p:cNvSpPr>
          <p:nvPr/>
        </p:nvSpPr>
        <p:spPr bwMode="auto">
          <a:xfrm>
            <a:off x="5616575" y="1449388"/>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70%</a:t>
            </a:r>
          </a:p>
        </p:txBody>
      </p:sp>
      <p:sp>
        <p:nvSpPr>
          <p:cNvPr id="13336" name="Text Box 24"/>
          <p:cNvSpPr txBox="1">
            <a:spLocks noChangeArrowheads="1"/>
          </p:cNvSpPr>
          <p:nvPr/>
        </p:nvSpPr>
        <p:spPr bwMode="auto">
          <a:xfrm>
            <a:off x="5694363" y="2060575"/>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30%</a:t>
            </a:r>
          </a:p>
        </p:txBody>
      </p:sp>
      <p:sp>
        <p:nvSpPr>
          <p:cNvPr id="13337" name="Text Box 25"/>
          <p:cNvSpPr txBox="1">
            <a:spLocks noChangeArrowheads="1"/>
          </p:cNvSpPr>
          <p:nvPr/>
        </p:nvSpPr>
        <p:spPr bwMode="auto">
          <a:xfrm>
            <a:off x="5875338" y="3860800"/>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90%</a:t>
            </a:r>
          </a:p>
        </p:txBody>
      </p:sp>
      <p:sp>
        <p:nvSpPr>
          <p:cNvPr id="13338" name="Text Box 26"/>
          <p:cNvSpPr txBox="1">
            <a:spLocks noChangeArrowheads="1"/>
          </p:cNvSpPr>
          <p:nvPr/>
        </p:nvSpPr>
        <p:spPr bwMode="auto">
          <a:xfrm>
            <a:off x="5508625" y="2925763"/>
            <a:ext cx="609462" cy="369332"/>
          </a:xfrm>
          <a:prstGeom prst="rect">
            <a:avLst/>
          </a:prstGeom>
          <a:noFill/>
          <a:ln w="9525" algn="ctr">
            <a:noFill/>
            <a:miter lim="800000"/>
            <a:headEnd/>
            <a:tailEnd/>
          </a:ln>
        </p:spPr>
        <p:txBody>
          <a:bodyPr wrap="none">
            <a:spAutoFit/>
          </a:bodyPr>
          <a:lstStyle/>
          <a:p>
            <a:r>
              <a:rPr lang="en-US" dirty="0">
                <a:latin typeface="Book Antiqua" pitchFamily="18" charset="0"/>
              </a:rPr>
              <a:t>10%</a:t>
            </a:r>
          </a:p>
        </p:txBody>
      </p:sp>
      <p:sp>
        <p:nvSpPr>
          <p:cNvPr id="13339" name="Line 27"/>
          <p:cNvSpPr>
            <a:spLocks noChangeShapeType="1"/>
          </p:cNvSpPr>
          <p:nvPr/>
        </p:nvSpPr>
        <p:spPr bwMode="auto">
          <a:xfrm flipV="1">
            <a:off x="7524750" y="1808163"/>
            <a:ext cx="1150938" cy="1587"/>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40" name="Line 28"/>
          <p:cNvSpPr>
            <a:spLocks noChangeShapeType="1"/>
          </p:cNvSpPr>
          <p:nvPr/>
        </p:nvSpPr>
        <p:spPr bwMode="auto">
          <a:xfrm flipV="1">
            <a:off x="7704138" y="5157788"/>
            <a:ext cx="1152525" cy="0"/>
          </a:xfrm>
          <a:prstGeom prst="line">
            <a:avLst/>
          </a:prstGeom>
          <a:noFill/>
          <a:ln w="38100">
            <a:solidFill>
              <a:schemeClr val="tx1"/>
            </a:solidFill>
            <a:round/>
            <a:headEnd/>
            <a:tailEnd type="triangle" w="med" len="med"/>
          </a:ln>
        </p:spPr>
        <p:txBody>
          <a:bodyPr/>
          <a:lstStyle/>
          <a:p>
            <a:endParaRPr lang="en-US" dirty="0">
              <a:latin typeface="Book Antiqua" pitchFamily="18" charset="0"/>
            </a:endParaRPr>
          </a:p>
        </p:txBody>
      </p:sp>
      <p:sp>
        <p:nvSpPr>
          <p:cNvPr id="13341" name="Text Box 29"/>
          <p:cNvSpPr txBox="1">
            <a:spLocks noChangeArrowheads="1"/>
          </p:cNvSpPr>
          <p:nvPr/>
        </p:nvSpPr>
        <p:spPr bwMode="auto">
          <a:xfrm>
            <a:off x="8280400" y="4724400"/>
            <a:ext cx="641350" cy="366713"/>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80%</a:t>
            </a:r>
          </a:p>
        </p:txBody>
      </p:sp>
      <p:sp>
        <p:nvSpPr>
          <p:cNvPr id="13342" name="Text Box 30"/>
          <p:cNvSpPr txBox="1">
            <a:spLocks noChangeArrowheads="1"/>
          </p:cNvSpPr>
          <p:nvPr/>
        </p:nvSpPr>
        <p:spPr bwMode="auto">
          <a:xfrm>
            <a:off x="8101013" y="1449388"/>
            <a:ext cx="641350" cy="366712"/>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20%</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15900" y="188913"/>
            <a:ext cx="8712584" cy="863600"/>
          </a:xfrm>
        </p:spPr>
        <p:txBody>
          <a:bodyPr/>
          <a:lstStyle/>
          <a:p>
            <a:pPr eaLnBrk="1" hangingPunct="1"/>
            <a:r>
              <a:rPr lang="en-US" sz="3200" dirty="0"/>
              <a:t>K4. New Process: Intermediate Probabilities </a:t>
            </a:r>
          </a:p>
        </p:txBody>
      </p:sp>
      <p:grpSp>
        <p:nvGrpSpPr>
          <p:cNvPr id="14339" name="Group 31"/>
          <p:cNvGrpSpPr>
            <a:grpSpLocks/>
          </p:cNvGrpSpPr>
          <p:nvPr/>
        </p:nvGrpSpPr>
        <p:grpSpPr bwMode="auto">
          <a:xfrm>
            <a:off x="93663" y="1412875"/>
            <a:ext cx="8828087" cy="3997325"/>
            <a:chOff x="93663" y="1412875"/>
            <a:chExt cx="8828087" cy="3997325"/>
          </a:xfrm>
        </p:grpSpPr>
        <p:sp>
          <p:nvSpPr>
            <p:cNvPr id="14340" name="Text Box 3"/>
            <p:cNvSpPr txBox="1">
              <a:spLocks noChangeArrowheads="1"/>
            </p:cNvSpPr>
            <p:nvPr/>
          </p:nvSpPr>
          <p:spPr bwMode="auto">
            <a:xfrm>
              <a:off x="1584325" y="3341688"/>
              <a:ext cx="971550" cy="954087"/>
            </a:xfrm>
            <a:prstGeom prst="rect">
              <a:avLst/>
            </a:prstGeom>
            <a:noFill/>
            <a:ln w="38100" algn="ctr">
              <a:solidFill>
                <a:schemeClr val="tx1"/>
              </a:solidFill>
              <a:miter lim="800000"/>
              <a:headEnd/>
              <a:tailEnd/>
            </a:ln>
          </p:spPr>
          <p:txBody>
            <a:bodyPr wrap="none">
              <a:spAutoFit/>
            </a:bodyPr>
            <a:lstStyle/>
            <a:p>
              <a:r>
                <a:rPr lang="en-US" dirty="0">
                  <a:latin typeface="Book Antiqua" pitchFamily="18" charset="0"/>
                </a:rPr>
                <a:t>Initial </a:t>
              </a:r>
            </a:p>
            <a:p>
              <a:r>
                <a:rPr lang="en-US" dirty="0">
                  <a:latin typeface="Book Antiqua" pitchFamily="18" charset="0"/>
                </a:rPr>
                <a:t>Review</a:t>
              </a:r>
            </a:p>
            <a:p>
              <a:r>
                <a:rPr lang="en-US" dirty="0">
                  <a:latin typeface="Book Antiqua" pitchFamily="18" charset="0"/>
                </a:rPr>
                <a:t>T = 6</a:t>
              </a:r>
            </a:p>
          </p:txBody>
        </p:sp>
        <p:sp>
          <p:nvSpPr>
            <p:cNvPr id="14341" name="Text Box 4"/>
            <p:cNvSpPr txBox="1">
              <a:spLocks noChangeArrowheads="1"/>
            </p:cNvSpPr>
            <p:nvPr/>
          </p:nvSpPr>
          <p:spPr bwMode="auto">
            <a:xfrm>
              <a:off x="3887788" y="1412875"/>
              <a:ext cx="1635384" cy="923330"/>
            </a:xfrm>
            <a:prstGeom prst="rect">
              <a:avLst/>
            </a:prstGeom>
            <a:noFill/>
            <a:ln w="38100" algn="ctr">
              <a:solidFill>
                <a:schemeClr val="tx1"/>
              </a:solidFill>
              <a:miter lim="800000"/>
              <a:headEnd/>
              <a:tailEnd/>
            </a:ln>
          </p:spPr>
          <p:txBody>
            <a:bodyPr wrap="none">
              <a:spAutoFit/>
            </a:bodyPr>
            <a:lstStyle/>
            <a:p>
              <a:r>
                <a:rPr lang="en-US" dirty="0" err="1">
                  <a:latin typeface="Book Antiqua" pitchFamily="18" charset="0"/>
                </a:rPr>
                <a:t>Subprocess</a:t>
              </a:r>
              <a:r>
                <a:rPr lang="en-US" dirty="0">
                  <a:latin typeface="Book Antiqua" pitchFamily="18" charset="0"/>
                </a:rPr>
                <a:t> A </a:t>
              </a:r>
            </a:p>
            <a:p>
              <a:r>
                <a:rPr lang="en-US" dirty="0">
                  <a:latin typeface="Book Antiqua" pitchFamily="18" charset="0"/>
                </a:rPr>
                <a:t>Review</a:t>
              </a:r>
            </a:p>
            <a:p>
              <a:r>
                <a:rPr lang="en-US" dirty="0">
                  <a:latin typeface="Book Antiqua" pitchFamily="18" charset="0"/>
                </a:rPr>
                <a:t>T = 3</a:t>
              </a:r>
            </a:p>
          </p:txBody>
        </p:sp>
        <p:sp>
          <p:nvSpPr>
            <p:cNvPr id="14342" name="Text Box 5"/>
            <p:cNvSpPr txBox="1">
              <a:spLocks noChangeArrowheads="1"/>
            </p:cNvSpPr>
            <p:nvPr/>
          </p:nvSpPr>
          <p:spPr bwMode="auto">
            <a:xfrm>
              <a:off x="3979863" y="3284538"/>
              <a:ext cx="1596912" cy="923330"/>
            </a:xfrm>
            <a:prstGeom prst="rect">
              <a:avLst/>
            </a:prstGeom>
            <a:noFill/>
            <a:ln w="38100" algn="ctr">
              <a:solidFill>
                <a:schemeClr val="tx1"/>
              </a:solidFill>
              <a:miter lim="800000"/>
              <a:headEnd/>
              <a:tailEnd/>
            </a:ln>
          </p:spPr>
          <p:txBody>
            <a:bodyPr wrap="none">
              <a:spAutoFit/>
            </a:bodyPr>
            <a:lstStyle/>
            <a:p>
              <a:r>
                <a:rPr lang="en-US">
                  <a:latin typeface="Book Antiqua" pitchFamily="18" charset="0"/>
                </a:rPr>
                <a:t>Subprocess B </a:t>
              </a:r>
            </a:p>
            <a:p>
              <a:r>
                <a:rPr lang="en-US">
                  <a:latin typeface="Book Antiqua" pitchFamily="18" charset="0"/>
                </a:rPr>
                <a:t>Review</a:t>
              </a:r>
            </a:p>
            <a:p>
              <a:r>
                <a:rPr lang="en-US">
                  <a:latin typeface="Book Antiqua" pitchFamily="18" charset="0"/>
                </a:rPr>
                <a:t>T = 18</a:t>
              </a:r>
            </a:p>
          </p:txBody>
        </p:sp>
        <p:sp>
          <p:nvSpPr>
            <p:cNvPr id="14343" name="Oval 6"/>
            <p:cNvSpPr>
              <a:spLocks noChangeArrowheads="1"/>
            </p:cNvSpPr>
            <p:nvPr/>
          </p:nvSpPr>
          <p:spPr bwMode="auto">
            <a:xfrm>
              <a:off x="6372225" y="1557338"/>
              <a:ext cx="1150938" cy="539750"/>
            </a:xfrm>
            <a:prstGeom prst="ellipse">
              <a:avLst/>
            </a:prstGeom>
            <a:noFill/>
            <a:ln w="38100" algn="ctr">
              <a:solidFill>
                <a:schemeClr val="tx1"/>
              </a:solidFill>
              <a:round/>
              <a:headEnd/>
              <a:tailEnd/>
            </a:ln>
          </p:spPr>
          <p:txBody>
            <a:bodyPr wrap="none" anchor="ctr"/>
            <a:lstStyle/>
            <a:p>
              <a:endParaRPr lang="en-US">
                <a:latin typeface="Book Antiqua" pitchFamily="18" charset="0"/>
              </a:endParaRPr>
            </a:p>
          </p:txBody>
        </p:sp>
        <p:sp>
          <p:nvSpPr>
            <p:cNvPr id="14344" name="Text Box 7"/>
            <p:cNvSpPr txBox="1">
              <a:spLocks noChangeArrowheads="1"/>
            </p:cNvSpPr>
            <p:nvPr/>
          </p:nvSpPr>
          <p:spPr bwMode="auto">
            <a:xfrm>
              <a:off x="6407150" y="1649413"/>
              <a:ext cx="1136650" cy="366712"/>
            </a:xfrm>
            <a:prstGeom prst="rect">
              <a:avLst/>
            </a:prstGeom>
            <a:noFill/>
            <a:ln w="9525" algn="ctr">
              <a:noFill/>
              <a:miter lim="800000"/>
              <a:headEnd/>
              <a:tailEnd/>
            </a:ln>
          </p:spPr>
          <p:txBody>
            <a:bodyPr wrap="none">
              <a:spAutoFit/>
            </a:bodyPr>
            <a:lstStyle/>
            <a:p>
              <a:r>
                <a:rPr lang="en-US">
                  <a:latin typeface="Book Antiqua" pitchFamily="18" charset="0"/>
                </a:rPr>
                <a:t>Accepted</a:t>
              </a:r>
            </a:p>
          </p:txBody>
        </p:sp>
        <p:sp>
          <p:nvSpPr>
            <p:cNvPr id="14345" name="Oval 8"/>
            <p:cNvSpPr>
              <a:spLocks noChangeArrowheads="1"/>
            </p:cNvSpPr>
            <p:nvPr/>
          </p:nvSpPr>
          <p:spPr bwMode="auto">
            <a:xfrm>
              <a:off x="6551613" y="4870450"/>
              <a:ext cx="1150937" cy="539750"/>
            </a:xfrm>
            <a:prstGeom prst="ellipse">
              <a:avLst/>
            </a:prstGeom>
            <a:noFill/>
            <a:ln w="38100" algn="ctr">
              <a:solidFill>
                <a:schemeClr val="tx1"/>
              </a:solidFill>
              <a:round/>
              <a:headEnd/>
              <a:tailEnd/>
            </a:ln>
          </p:spPr>
          <p:txBody>
            <a:bodyPr wrap="none" anchor="ctr"/>
            <a:lstStyle/>
            <a:p>
              <a:endParaRPr lang="en-US">
                <a:latin typeface="Book Antiqua" pitchFamily="18" charset="0"/>
              </a:endParaRPr>
            </a:p>
          </p:txBody>
        </p:sp>
        <p:sp>
          <p:nvSpPr>
            <p:cNvPr id="14346" name="Text Box 9"/>
            <p:cNvSpPr txBox="1">
              <a:spLocks noChangeArrowheads="1"/>
            </p:cNvSpPr>
            <p:nvPr/>
          </p:nvSpPr>
          <p:spPr bwMode="auto">
            <a:xfrm>
              <a:off x="6586538" y="4926013"/>
              <a:ext cx="1043876" cy="369332"/>
            </a:xfrm>
            <a:prstGeom prst="rect">
              <a:avLst/>
            </a:prstGeom>
            <a:noFill/>
            <a:ln w="9525" algn="ctr">
              <a:noFill/>
              <a:miter lim="800000"/>
              <a:headEnd/>
              <a:tailEnd/>
            </a:ln>
          </p:spPr>
          <p:txBody>
            <a:bodyPr wrap="none">
              <a:spAutoFit/>
            </a:bodyPr>
            <a:lstStyle/>
            <a:p>
              <a:r>
                <a:rPr lang="en-US">
                  <a:latin typeface="Book Antiqua" pitchFamily="18" charset="0"/>
                </a:rPr>
                <a:t>Rejected</a:t>
              </a:r>
            </a:p>
          </p:txBody>
        </p:sp>
        <p:sp>
          <p:nvSpPr>
            <p:cNvPr id="14347" name="Line 10"/>
            <p:cNvSpPr>
              <a:spLocks noChangeShapeType="1"/>
            </p:cNvSpPr>
            <p:nvPr/>
          </p:nvSpPr>
          <p:spPr bwMode="auto">
            <a:xfrm>
              <a:off x="358775" y="3789363"/>
              <a:ext cx="1189038"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48" name="Text Box 11"/>
            <p:cNvSpPr txBox="1">
              <a:spLocks noChangeArrowheads="1"/>
            </p:cNvSpPr>
            <p:nvPr/>
          </p:nvSpPr>
          <p:spPr bwMode="auto">
            <a:xfrm>
              <a:off x="93663" y="3357563"/>
              <a:ext cx="724878" cy="369332"/>
            </a:xfrm>
            <a:prstGeom prst="rect">
              <a:avLst/>
            </a:prstGeom>
            <a:noFill/>
            <a:ln w="9525" algn="ctr">
              <a:noFill/>
              <a:miter lim="800000"/>
              <a:headEnd/>
              <a:tailEnd/>
            </a:ln>
          </p:spPr>
          <p:txBody>
            <a:bodyPr wrap="none">
              <a:spAutoFit/>
            </a:bodyPr>
            <a:lstStyle/>
            <a:p>
              <a:r>
                <a:rPr lang="en-US">
                  <a:latin typeface="Book Antiqua" pitchFamily="18" charset="0"/>
                </a:rPr>
                <a:t>100%</a:t>
              </a:r>
            </a:p>
          </p:txBody>
        </p:sp>
        <p:sp>
          <p:nvSpPr>
            <p:cNvPr id="14349" name="Line 12"/>
            <p:cNvSpPr>
              <a:spLocks noChangeShapeType="1"/>
            </p:cNvSpPr>
            <p:nvPr/>
          </p:nvSpPr>
          <p:spPr bwMode="auto">
            <a:xfrm flipV="1">
              <a:off x="2592388" y="1844675"/>
              <a:ext cx="1295400" cy="1728788"/>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50" name="Line 13"/>
            <p:cNvSpPr>
              <a:spLocks noChangeShapeType="1"/>
            </p:cNvSpPr>
            <p:nvPr/>
          </p:nvSpPr>
          <p:spPr bwMode="auto">
            <a:xfrm flipV="1">
              <a:off x="2592388" y="3789363"/>
              <a:ext cx="1366837" cy="36512"/>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51" name="Line 14"/>
            <p:cNvSpPr>
              <a:spLocks noChangeShapeType="1"/>
            </p:cNvSpPr>
            <p:nvPr/>
          </p:nvSpPr>
          <p:spPr bwMode="auto">
            <a:xfrm flipV="1">
              <a:off x="4248150" y="5192713"/>
              <a:ext cx="2339975" cy="3810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52" name="Line 15"/>
            <p:cNvSpPr>
              <a:spLocks noChangeShapeType="1"/>
            </p:cNvSpPr>
            <p:nvPr/>
          </p:nvSpPr>
          <p:spPr bwMode="auto">
            <a:xfrm>
              <a:off x="2555875" y="4113213"/>
              <a:ext cx="1692275" cy="1116012"/>
            </a:xfrm>
            <a:prstGeom prst="line">
              <a:avLst/>
            </a:prstGeom>
            <a:noFill/>
            <a:ln w="38100">
              <a:solidFill>
                <a:schemeClr val="tx1"/>
              </a:solidFill>
              <a:round/>
              <a:headEnd/>
              <a:tailEnd/>
            </a:ln>
          </p:spPr>
          <p:txBody>
            <a:bodyPr/>
            <a:lstStyle/>
            <a:p>
              <a:endParaRPr lang="en-US">
                <a:latin typeface="Book Antiqua" pitchFamily="18" charset="0"/>
              </a:endParaRPr>
            </a:p>
          </p:txBody>
        </p:sp>
        <p:sp>
          <p:nvSpPr>
            <p:cNvPr id="14353" name="Text Box 16"/>
            <p:cNvSpPr txBox="1">
              <a:spLocks noChangeArrowheads="1"/>
            </p:cNvSpPr>
            <p:nvPr/>
          </p:nvSpPr>
          <p:spPr bwMode="auto">
            <a:xfrm>
              <a:off x="2447925" y="2744788"/>
              <a:ext cx="609462" cy="369332"/>
            </a:xfrm>
            <a:prstGeom prst="rect">
              <a:avLst/>
            </a:prstGeom>
            <a:noFill/>
            <a:ln w="9525" algn="ctr">
              <a:noFill/>
              <a:miter lim="800000"/>
              <a:headEnd/>
              <a:tailEnd/>
            </a:ln>
          </p:spPr>
          <p:txBody>
            <a:bodyPr wrap="none">
              <a:spAutoFit/>
            </a:bodyPr>
            <a:lstStyle/>
            <a:p>
              <a:r>
                <a:rPr lang="en-US">
                  <a:solidFill>
                    <a:srgbClr val="1B5B2C"/>
                  </a:solidFill>
                  <a:latin typeface="Book Antiqua" pitchFamily="18" charset="0"/>
                </a:rPr>
                <a:t>25%</a:t>
              </a:r>
            </a:p>
          </p:txBody>
        </p:sp>
        <p:sp>
          <p:nvSpPr>
            <p:cNvPr id="14354" name="Text Box 17"/>
            <p:cNvSpPr txBox="1">
              <a:spLocks noChangeArrowheads="1"/>
            </p:cNvSpPr>
            <p:nvPr/>
          </p:nvSpPr>
          <p:spPr bwMode="auto">
            <a:xfrm>
              <a:off x="2851150" y="4070350"/>
              <a:ext cx="609462" cy="369332"/>
            </a:xfrm>
            <a:prstGeom prst="rect">
              <a:avLst/>
            </a:prstGeom>
            <a:noFill/>
            <a:ln w="9525" algn="ctr">
              <a:noFill/>
              <a:miter lim="800000"/>
              <a:headEnd/>
              <a:tailEnd/>
            </a:ln>
          </p:spPr>
          <p:txBody>
            <a:bodyPr wrap="none">
              <a:spAutoFit/>
            </a:bodyPr>
            <a:lstStyle/>
            <a:p>
              <a:r>
                <a:rPr lang="en-US">
                  <a:solidFill>
                    <a:srgbClr val="C71B4C"/>
                  </a:solidFill>
                  <a:latin typeface="Book Antiqua" pitchFamily="18" charset="0"/>
                </a:rPr>
                <a:t>50%</a:t>
              </a:r>
            </a:p>
          </p:txBody>
        </p:sp>
        <p:sp>
          <p:nvSpPr>
            <p:cNvPr id="14355" name="Text Box 18"/>
            <p:cNvSpPr txBox="1">
              <a:spLocks noChangeArrowheads="1"/>
            </p:cNvSpPr>
            <p:nvPr/>
          </p:nvSpPr>
          <p:spPr bwMode="auto">
            <a:xfrm>
              <a:off x="2771775" y="3494088"/>
              <a:ext cx="609462" cy="369332"/>
            </a:xfrm>
            <a:prstGeom prst="rect">
              <a:avLst/>
            </a:prstGeom>
            <a:noFill/>
            <a:ln w="9525" algn="ctr">
              <a:noFill/>
              <a:miter lim="800000"/>
              <a:headEnd/>
              <a:tailEnd/>
            </a:ln>
          </p:spPr>
          <p:txBody>
            <a:bodyPr wrap="none">
              <a:spAutoFit/>
            </a:bodyPr>
            <a:lstStyle/>
            <a:p>
              <a:r>
                <a:rPr lang="en-US">
                  <a:latin typeface="Book Antiqua" pitchFamily="18" charset="0"/>
                </a:rPr>
                <a:t>25%</a:t>
              </a:r>
            </a:p>
          </p:txBody>
        </p:sp>
        <p:sp>
          <p:nvSpPr>
            <p:cNvPr id="14356" name="Line 19"/>
            <p:cNvSpPr>
              <a:spLocks noChangeShapeType="1"/>
            </p:cNvSpPr>
            <p:nvPr/>
          </p:nvSpPr>
          <p:spPr bwMode="auto">
            <a:xfrm flipV="1">
              <a:off x="5651500" y="1844675"/>
              <a:ext cx="684213" cy="3175"/>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57" name="Line 20"/>
            <p:cNvSpPr>
              <a:spLocks noChangeShapeType="1"/>
            </p:cNvSpPr>
            <p:nvPr/>
          </p:nvSpPr>
          <p:spPr bwMode="auto">
            <a:xfrm>
              <a:off x="5616575" y="2097088"/>
              <a:ext cx="1547813" cy="273685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58" name="Line 21"/>
            <p:cNvSpPr>
              <a:spLocks noChangeShapeType="1"/>
            </p:cNvSpPr>
            <p:nvPr/>
          </p:nvSpPr>
          <p:spPr bwMode="auto">
            <a:xfrm flipV="1">
              <a:off x="5688013" y="2097088"/>
              <a:ext cx="971550" cy="1728787"/>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59" name="Line 22"/>
            <p:cNvSpPr>
              <a:spLocks noChangeShapeType="1"/>
            </p:cNvSpPr>
            <p:nvPr/>
          </p:nvSpPr>
          <p:spPr bwMode="auto">
            <a:xfrm>
              <a:off x="5724525" y="3935413"/>
              <a:ext cx="1042988" cy="969962"/>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60" name="Text Box 23"/>
            <p:cNvSpPr txBox="1">
              <a:spLocks noChangeArrowheads="1"/>
            </p:cNvSpPr>
            <p:nvPr/>
          </p:nvSpPr>
          <p:spPr bwMode="auto">
            <a:xfrm>
              <a:off x="5616575" y="1449388"/>
              <a:ext cx="782587" cy="369332"/>
            </a:xfrm>
            <a:prstGeom prst="rect">
              <a:avLst/>
            </a:prstGeom>
            <a:noFill/>
            <a:ln w="9525" algn="ctr">
              <a:noFill/>
              <a:miter lim="800000"/>
              <a:headEnd/>
              <a:tailEnd/>
            </a:ln>
          </p:spPr>
          <p:txBody>
            <a:bodyPr wrap="none">
              <a:spAutoFit/>
            </a:bodyPr>
            <a:lstStyle/>
            <a:p>
              <a:r>
                <a:rPr lang="en-US">
                  <a:solidFill>
                    <a:srgbClr val="1B5B2C"/>
                  </a:solidFill>
                  <a:latin typeface="Book Antiqua" pitchFamily="18" charset="0"/>
                </a:rPr>
                <a:t>17.5%</a:t>
              </a:r>
            </a:p>
          </p:txBody>
        </p:sp>
        <p:sp>
          <p:nvSpPr>
            <p:cNvPr id="14361" name="Text Box 24"/>
            <p:cNvSpPr txBox="1">
              <a:spLocks noChangeArrowheads="1"/>
            </p:cNvSpPr>
            <p:nvPr/>
          </p:nvSpPr>
          <p:spPr bwMode="auto">
            <a:xfrm>
              <a:off x="5694363" y="2060575"/>
              <a:ext cx="667170" cy="369332"/>
            </a:xfrm>
            <a:prstGeom prst="rect">
              <a:avLst/>
            </a:prstGeom>
            <a:noFill/>
            <a:ln w="9525" algn="ctr">
              <a:noFill/>
              <a:miter lim="800000"/>
              <a:headEnd/>
              <a:tailEnd/>
            </a:ln>
          </p:spPr>
          <p:txBody>
            <a:bodyPr wrap="none">
              <a:spAutoFit/>
            </a:bodyPr>
            <a:lstStyle/>
            <a:p>
              <a:r>
                <a:rPr lang="en-US">
                  <a:solidFill>
                    <a:srgbClr val="C71B4C"/>
                  </a:solidFill>
                  <a:latin typeface="Book Antiqua" pitchFamily="18" charset="0"/>
                </a:rPr>
                <a:t>7.5%</a:t>
              </a:r>
            </a:p>
          </p:txBody>
        </p:sp>
        <p:sp>
          <p:nvSpPr>
            <p:cNvPr id="14362" name="Text Box 25"/>
            <p:cNvSpPr txBox="1">
              <a:spLocks noChangeArrowheads="1"/>
            </p:cNvSpPr>
            <p:nvPr/>
          </p:nvSpPr>
          <p:spPr bwMode="auto">
            <a:xfrm>
              <a:off x="5875338" y="3860800"/>
              <a:ext cx="782587" cy="369332"/>
            </a:xfrm>
            <a:prstGeom prst="rect">
              <a:avLst/>
            </a:prstGeom>
            <a:noFill/>
            <a:ln w="9525" algn="ctr">
              <a:noFill/>
              <a:miter lim="800000"/>
              <a:headEnd/>
              <a:tailEnd/>
            </a:ln>
          </p:spPr>
          <p:txBody>
            <a:bodyPr wrap="none">
              <a:spAutoFit/>
            </a:bodyPr>
            <a:lstStyle/>
            <a:p>
              <a:r>
                <a:rPr lang="en-US">
                  <a:solidFill>
                    <a:srgbClr val="C71B4C"/>
                  </a:solidFill>
                  <a:latin typeface="Book Antiqua" pitchFamily="18" charset="0"/>
                </a:rPr>
                <a:t>22.5%</a:t>
              </a:r>
            </a:p>
          </p:txBody>
        </p:sp>
        <p:sp>
          <p:nvSpPr>
            <p:cNvPr id="14363" name="Text Box 26"/>
            <p:cNvSpPr txBox="1">
              <a:spLocks noChangeArrowheads="1"/>
            </p:cNvSpPr>
            <p:nvPr/>
          </p:nvSpPr>
          <p:spPr bwMode="auto">
            <a:xfrm>
              <a:off x="5435600" y="2925763"/>
              <a:ext cx="667170" cy="369332"/>
            </a:xfrm>
            <a:prstGeom prst="rect">
              <a:avLst/>
            </a:prstGeom>
            <a:noFill/>
            <a:ln w="9525" algn="ctr">
              <a:noFill/>
              <a:miter lim="800000"/>
              <a:headEnd/>
              <a:tailEnd/>
            </a:ln>
          </p:spPr>
          <p:txBody>
            <a:bodyPr wrap="none">
              <a:spAutoFit/>
            </a:bodyPr>
            <a:lstStyle/>
            <a:p>
              <a:r>
                <a:rPr lang="en-US">
                  <a:solidFill>
                    <a:srgbClr val="1B5B2C"/>
                  </a:solidFill>
                  <a:latin typeface="Book Antiqua" pitchFamily="18" charset="0"/>
                </a:rPr>
                <a:t>2.5%</a:t>
              </a:r>
            </a:p>
          </p:txBody>
        </p:sp>
        <p:sp>
          <p:nvSpPr>
            <p:cNvPr id="14364" name="Line 27"/>
            <p:cNvSpPr>
              <a:spLocks noChangeShapeType="1"/>
            </p:cNvSpPr>
            <p:nvPr/>
          </p:nvSpPr>
          <p:spPr bwMode="auto">
            <a:xfrm flipV="1">
              <a:off x="7524750" y="1808163"/>
              <a:ext cx="1150938" cy="1587"/>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65" name="Line 28"/>
            <p:cNvSpPr>
              <a:spLocks noChangeShapeType="1"/>
            </p:cNvSpPr>
            <p:nvPr/>
          </p:nvSpPr>
          <p:spPr bwMode="auto">
            <a:xfrm flipV="1">
              <a:off x="7704138" y="5157788"/>
              <a:ext cx="1152525"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4366" name="Text Box 29"/>
            <p:cNvSpPr txBox="1">
              <a:spLocks noChangeArrowheads="1"/>
            </p:cNvSpPr>
            <p:nvPr/>
          </p:nvSpPr>
          <p:spPr bwMode="auto">
            <a:xfrm>
              <a:off x="8280400" y="4724400"/>
              <a:ext cx="641350" cy="36671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80%</a:t>
              </a:r>
            </a:p>
          </p:txBody>
        </p:sp>
        <p:sp>
          <p:nvSpPr>
            <p:cNvPr id="14367" name="Text Box 30"/>
            <p:cNvSpPr txBox="1">
              <a:spLocks noChangeArrowheads="1"/>
            </p:cNvSpPr>
            <p:nvPr/>
          </p:nvSpPr>
          <p:spPr bwMode="auto">
            <a:xfrm>
              <a:off x="8101013" y="1449388"/>
              <a:ext cx="641350" cy="366712"/>
            </a:xfrm>
            <a:prstGeom prst="rect">
              <a:avLst/>
            </a:prstGeom>
            <a:noFill/>
            <a:ln w="9525" algn="ctr">
              <a:noFill/>
              <a:miter lim="800000"/>
              <a:headEnd/>
              <a:tailEnd/>
            </a:ln>
          </p:spPr>
          <p:txBody>
            <a:bodyPr wrap="none">
              <a:spAutoFit/>
            </a:bodyPr>
            <a:lstStyle/>
            <a:p>
              <a:r>
                <a:rPr lang="en-US" b="1">
                  <a:solidFill>
                    <a:srgbClr val="1B5B2C"/>
                  </a:solidFill>
                  <a:latin typeface="Book Antiqua" pitchFamily="18" charset="0"/>
                </a:rPr>
                <a:t>20%</a:t>
              </a:r>
            </a:p>
          </p:txBody>
        </p:sp>
        <p:sp>
          <p:nvSpPr>
            <p:cNvPr id="14368" name="Text Box 31"/>
            <p:cNvSpPr txBox="1">
              <a:spLocks noChangeArrowheads="1"/>
            </p:cNvSpPr>
            <p:nvPr/>
          </p:nvSpPr>
          <p:spPr bwMode="auto">
            <a:xfrm>
              <a:off x="5940425" y="4797425"/>
              <a:ext cx="609462" cy="369332"/>
            </a:xfrm>
            <a:prstGeom prst="rect">
              <a:avLst/>
            </a:prstGeom>
            <a:noFill/>
            <a:ln w="9525" algn="ctr">
              <a:noFill/>
              <a:miter lim="800000"/>
              <a:headEnd/>
              <a:tailEnd/>
            </a:ln>
          </p:spPr>
          <p:txBody>
            <a:bodyPr wrap="none">
              <a:spAutoFit/>
            </a:bodyPr>
            <a:lstStyle/>
            <a:p>
              <a:r>
                <a:rPr lang="en-US">
                  <a:solidFill>
                    <a:srgbClr val="C71B4C"/>
                  </a:solidFill>
                  <a:latin typeface="Book Antiqua" pitchFamily="18" charset="0"/>
                </a:rPr>
                <a:t>50%</a:t>
              </a: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15900" y="188913"/>
            <a:ext cx="8784592" cy="863600"/>
          </a:xfrm>
        </p:spPr>
        <p:txBody>
          <a:bodyPr/>
          <a:lstStyle/>
          <a:p>
            <a:pPr eaLnBrk="1" hangingPunct="1"/>
            <a:r>
              <a:rPr lang="en-US" sz="3200" dirty="0"/>
              <a:t>K4. Flow Time of the Accepted Applications</a:t>
            </a:r>
          </a:p>
        </p:txBody>
      </p:sp>
      <p:sp>
        <p:nvSpPr>
          <p:cNvPr id="633859" name="Text Box 3"/>
          <p:cNvSpPr txBox="1">
            <a:spLocks noChangeArrowheads="1"/>
          </p:cNvSpPr>
          <p:nvPr/>
        </p:nvSpPr>
        <p:spPr bwMode="auto">
          <a:xfrm>
            <a:off x="287338" y="1292225"/>
            <a:ext cx="8856662" cy="4154984"/>
          </a:xfrm>
          <a:prstGeom prst="rect">
            <a:avLst/>
          </a:prstGeom>
          <a:noFill/>
          <a:ln w="9525" algn="ctr">
            <a:noFill/>
            <a:miter lim="800000"/>
            <a:headEnd/>
            <a:tailEnd/>
          </a:ln>
        </p:spPr>
        <p:txBody>
          <a:bodyPr wrap="square">
            <a:spAutoFit/>
          </a:bodyPr>
          <a:lstStyle/>
          <a:p>
            <a:pPr eaLnBrk="0" hangingPunct="0">
              <a:lnSpc>
                <a:spcPct val="90000"/>
              </a:lnSpc>
              <a:spcBef>
                <a:spcPct val="20000"/>
              </a:spcBef>
              <a:buClr>
                <a:srgbClr val="000000"/>
              </a:buClr>
              <a:buSzPct val="80000"/>
              <a:buFont typeface="Wingdings" pitchFamily="2" charset="2"/>
              <a:buNone/>
            </a:pPr>
            <a:r>
              <a:rPr lang="en-US" sz="2000" dirty="0">
                <a:solidFill>
                  <a:srgbClr val="000000"/>
                </a:solidFill>
                <a:latin typeface="Book Antiqua" pitchFamily="18" charset="0"/>
              </a:rPr>
              <a:t>Under the Original  Process – the average time spent by an application in the process is 15 days (approved or rejected). </a:t>
            </a:r>
          </a:p>
          <a:p>
            <a:pPr eaLnBrk="0" hangingPunct="0">
              <a:lnSpc>
                <a:spcPct val="90000"/>
              </a:lnSpc>
              <a:spcBef>
                <a:spcPct val="20000"/>
              </a:spcBef>
              <a:buClr>
                <a:srgbClr val="000000"/>
              </a:buClr>
              <a:buSzPct val="80000"/>
              <a:buFont typeface="Wingdings" pitchFamily="2" charset="2"/>
              <a:buNone/>
            </a:pPr>
            <a:endParaRPr lang="en-US" sz="2000" dirty="0">
              <a:solidFill>
                <a:srgbClr val="000000"/>
              </a:solidFill>
              <a:latin typeface="Book Antiqua" pitchFamily="18" charset="0"/>
            </a:endParaRPr>
          </a:p>
          <a:p>
            <a:pPr eaLnBrk="0" hangingPunct="0">
              <a:lnSpc>
                <a:spcPct val="90000"/>
              </a:lnSpc>
              <a:spcBef>
                <a:spcPct val="20000"/>
              </a:spcBef>
              <a:buClr>
                <a:srgbClr val="000000"/>
              </a:buClr>
              <a:buSzPct val="80000"/>
              <a:buFont typeface="Wingdings" pitchFamily="2" charset="2"/>
              <a:buNone/>
            </a:pPr>
            <a:r>
              <a:rPr lang="en-US" sz="2000" dirty="0">
                <a:solidFill>
                  <a:srgbClr val="000000"/>
                </a:solidFill>
                <a:latin typeface="Book Antiqua" pitchFamily="18" charset="0"/>
              </a:rPr>
              <a:t>In the new process: 15 days reduced to 11.25 days.</a:t>
            </a:r>
          </a:p>
          <a:p>
            <a:pPr eaLnBrk="0" hangingPunct="0">
              <a:lnSpc>
                <a:spcPct val="90000"/>
              </a:lnSpc>
              <a:spcBef>
                <a:spcPct val="20000"/>
              </a:spcBef>
              <a:buClr>
                <a:srgbClr val="000000"/>
              </a:buClr>
              <a:buSzPct val="80000"/>
              <a:buFont typeface="Wingdings" pitchFamily="2" charset="2"/>
              <a:buNone/>
            </a:pPr>
            <a:r>
              <a:rPr lang="en-US" sz="2000" dirty="0">
                <a:solidFill>
                  <a:srgbClr val="000000"/>
                </a:solidFill>
                <a:latin typeface="Book Antiqua" pitchFamily="18" charset="0"/>
              </a:rPr>
              <a:t>On average, how long does it take to approve an applicant? </a:t>
            </a:r>
          </a:p>
          <a:p>
            <a:pPr eaLnBrk="0" hangingPunct="0">
              <a:lnSpc>
                <a:spcPct val="90000"/>
              </a:lnSpc>
              <a:spcBef>
                <a:spcPct val="20000"/>
              </a:spcBef>
              <a:buClr>
                <a:srgbClr val="000000"/>
              </a:buClr>
              <a:buSzPct val="80000"/>
              <a:buFont typeface="Wingdings" pitchFamily="2" charset="2"/>
              <a:buNone/>
            </a:pPr>
            <a:r>
              <a:rPr lang="en-US" sz="2000" dirty="0">
                <a:solidFill>
                  <a:srgbClr val="000000"/>
                </a:solidFill>
                <a:latin typeface="Book Antiqua" pitchFamily="18" charset="0"/>
              </a:rPr>
              <a:t>On average, how long does it take to reject an applicant? </a:t>
            </a:r>
          </a:p>
          <a:p>
            <a:pPr lvl="1" eaLnBrk="0" hangingPunct="0">
              <a:lnSpc>
                <a:spcPct val="90000"/>
              </a:lnSpc>
              <a:spcBef>
                <a:spcPct val="20000"/>
              </a:spcBef>
              <a:buClr>
                <a:srgbClr val="000000"/>
              </a:buClr>
              <a:buFont typeface="Times New Roman" pitchFamily="18" charset="0"/>
              <a:buNone/>
            </a:pPr>
            <a:endParaRPr lang="en-US" sz="2000" dirty="0">
              <a:solidFill>
                <a:srgbClr val="000000"/>
              </a:solidFill>
              <a:latin typeface="Book Antiqua" pitchFamily="18" charset="0"/>
            </a:endParaRPr>
          </a:p>
          <a:p>
            <a:r>
              <a:rPr lang="en-US" sz="2000" dirty="0">
                <a:solidFill>
                  <a:srgbClr val="009900"/>
                </a:solidFill>
                <a:latin typeface="Book Antiqua" pitchFamily="18" charset="0"/>
              </a:rPr>
              <a:t>Accepted-A: IR, A   </a:t>
            </a:r>
            <a:r>
              <a:rPr lang="en-US" sz="2000" dirty="0">
                <a:solidFill>
                  <a:srgbClr val="009900"/>
                </a:solidFill>
                <a:latin typeface="Book Antiqua" pitchFamily="18" charset="0"/>
                <a:sym typeface="Wingdings" pitchFamily="2" charset="2"/>
              </a:rPr>
              <a:t> </a:t>
            </a:r>
            <a:r>
              <a:rPr lang="en-US" sz="2000" dirty="0">
                <a:solidFill>
                  <a:srgbClr val="009900"/>
                </a:solidFill>
                <a:latin typeface="Book Antiqua" pitchFamily="18" charset="0"/>
              </a:rPr>
              <a:t>Accepted-A(</a:t>
            </a:r>
            <a:r>
              <a:rPr lang="en-US" sz="2000" dirty="0">
                <a:solidFill>
                  <a:srgbClr val="009900"/>
                </a:solidFill>
                <a:latin typeface="Book Antiqua" pitchFamily="18" charset="0"/>
                <a:sym typeface="Wingdings" pitchFamily="2" charset="2"/>
              </a:rPr>
              <a:t>T</a:t>
            </a:r>
            <a:r>
              <a:rPr lang="en-US" sz="2000" dirty="0">
                <a:solidFill>
                  <a:srgbClr val="009900"/>
                </a:solidFill>
                <a:latin typeface="Book Antiqua" pitchFamily="18" charset="0"/>
              </a:rPr>
              <a:t>) = 6 + 3 = 9        </a:t>
            </a:r>
            <a:r>
              <a:rPr lang="en-US" sz="2000" dirty="0">
                <a:solidFill>
                  <a:srgbClr val="009900"/>
                </a:solidFill>
                <a:latin typeface="Book Antiqua" pitchFamily="18" charset="0"/>
                <a:sym typeface="Wingdings" pitchFamily="2" charset="2"/>
              </a:rPr>
              <a:t> Accepted-A = 17.5 %</a:t>
            </a:r>
            <a:endParaRPr lang="en-US" sz="2000" dirty="0">
              <a:solidFill>
                <a:srgbClr val="009900"/>
              </a:solidFill>
              <a:latin typeface="Book Antiqua" pitchFamily="18" charset="0"/>
            </a:endParaRPr>
          </a:p>
          <a:p>
            <a:r>
              <a:rPr lang="en-US" sz="2000" dirty="0">
                <a:solidFill>
                  <a:srgbClr val="009900"/>
                </a:solidFill>
                <a:latin typeface="Book Antiqua" pitchFamily="18" charset="0"/>
              </a:rPr>
              <a:t>Accepted-B: IR, B   </a:t>
            </a:r>
            <a:r>
              <a:rPr lang="en-US" sz="2000" dirty="0">
                <a:solidFill>
                  <a:srgbClr val="009900"/>
                </a:solidFill>
                <a:latin typeface="Book Antiqua" pitchFamily="18" charset="0"/>
                <a:sym typeface="Wingdings" pitchFamily="2" charset="2"/>
              </a:rPr>
              <a:t> </a:t>
            </a:r>
            <a:r>
              <a:rPr lang="en-US" sz="2000" dirty="0">
                <a:solidFill>
                  <a:srgbClr val="009900"/>
                </a:solidFill>
                <a:latin typeface="Book Antiqua" pitchFamily="18" charset="0"/>
              </a:rPr>
              <a:t>Accepted-B(</a:t>
            </a:r>
            <a:r>
              <a:rPr lang="en-US" sz="2000" dirty="0">
                <a:solidFill>
                  <a:srgbClr val="009900"/>
                </a:solidFill>
                <a:latin typeface="Book Antiqua" pitchFamily="18" charset="0"/>
                <a:sym typeface="Wingdings" pitchFamily="2" charset="2"/>
              </a:rPr>
              <a:t>T</a:t>
            </a:r>
            <a:r>
              <a:rPr lang="en-US" sz="2000" dirty="0">
                <a:solidFill>
                  <a:srgbClr val="009900"/>
                </a:solidFill>
                <a:latin typeface="Book Antiqua" pitchFamily="18" charset="0"/>
              </a:rPr>
              <a:t>) = 6 + 18 = 24      </a:t>
            </a:r>
            <a:r>
              <a:rPr lang="en-US" sz="2000" dirty="0">
                <a:solidFill>
                  <a:srgbClr val="009900"/>
                </a:solidFill>
                <a:latin typeface="Book Antiqua" pitchFamily="18" charset="0"/>
                <a:sym typeface="Wingdings" pitchFamily="2" charset="2"/>
              </a:rPr>
              <a:t> Accepted-B = 2.5 %</a:t>
            </a:r>
          </a:p>
          <a:p>
            <a:endParaRPr lang="en-US" sz="2000" dirty="0">
              <a:solidFill>
                <a:srgbClr val="009900"/>
              </a:solidFill>
              <a:latin typeface="Book Antiqua" pitchFamily="18" charset="0"/>
              <a:sym typeface="Wingdings" pitchFamily="2" charset="2"/>
            </a:endParaRPr>
          </a:p>
          <a:p>
            <a:pPr>
              <a:spcAft>
                <a:spcPts val="1200"/>
              </a:spcAft>
            </a:pPr>
            <a:r>
              <a:rPr lang="en-US" sz="2400" dirty="0">
                <a:solidFill>
                  <a:srgbClr val="009900"/>
                </a:solidFill>
                <a:latin typeface="Book Antiqua" pitchFamily="18" charset="0"/>
                <a:sym typeface="Wingdings" pitchFamily="2" charset="2"/>
              </a:rPr>
              <a:t>Average Flow time of an accepted application =</a:t>
            </a:r>
          </a:p>
          <a:p>
            <a:pPr>
              <a:spcAft>
                <a:spcPts val="1200"/>
              </a:spcAft>
            </a:pPr>
            <a:r>
              <a:rPr lang="en-US" sz="2400" dirty="0">
                <a:solidFill>
                  <a:srgbClr val="009900"/>
                </a:solidFill>
                <a:latin typeface="Book Antiqua" pitchFamily="18" charset="0"/>
                <a:sym typeface="Wingdings" pitchFamily="2" charset="2"/>
              </a:rPr>
              <a:t>[0.175(9)+0.025(24)]</a:t>
            </a:r>
          </a:p>
        </p:txBody>
      </p:sp>
      <p:pic>
        <p:nvPicPr>
          <p:cNvPr id="45057" name="Picture 1"/>
          <p:cNvPicPr>
            <a:picLocks noChangeAspect="1" noChangeArrowheads="1"/>
          </p:cNvPicPr>
          <p:nvPr/>
        </p:nvPicPr>
        <p:blipFill>
          <a:blip r:embed="rId3" cstate="print"/>
          <a:srcRect/>
          <a:stretch>
            <a:fillRect/>
          </a:stretch>
        </p:blipFill>
        <p:spPr bwMode="auto">
          <a:xfrm>
            <a:off x="6299684" y="1598547"/>
            <a:ext cx="2844316" cy="1290393"/>
          </a:xfrm>
          <a:prstGeom prst="rect">
            <a:avLst/>
          </a:prstGeom>
          <a:noFill/>
          <a:ln w="9525">
            <a:noFill/>
            <a:miter lim="800000"/>
            <a:headEnd/>
            <a:tailEnd/>
          </a:ln>
          <a:effectLst/>
        </p:spPr>
      </p:pic>
      <p:sp>
        <p:nvSpPr>
          <p:cNvPr id="6" name="Text Box 3"/>
          <p:cNvSpPr txBox="1">
            <a:spLocks noChangeArrowheads="1"/>
          </p:cNvSpPr>
          <p:nvPr/>
        </p:nvSpPr>
        <p:spPr bwMode="auto">
          <a:xfrm>
            <a:off x="3023828" y="4941144"/>
            <a:ext cx="306356" cy="461665"/>
          </a:xfrm>
          <a:prstGeom prst="rect">
            <a:avLst/>
          </a:prstGeom>
          <a:noFill/>
          <a:ln w="9525" algn="ctr">
            <a:noFill/>
            <a:miter lim="800000"/>
            <a:headEnd/>
            <a:tailEnd/>
          </a:ln>
        </p:spPr>
        <p:txBody>
          <a:bodyPr wrap="square">
            <a:spAutoFit/>
          </a:bodyPr>
          <a:lstStyle/>
          <a:p>
            <a:r>
              <a:rPr lang="en-US" sz="2400" b="1" dirty="0">
                <a:solidFill>
                  <a:srgbClr val="009900"/>
                </a:solidFill>
                <a:latin typeface="Book Antiqua" pitchFamily="18" charset="0"/>
                <a:sym typeface="Wingdings" pitchFamily="2" charset="2"/>
              </a:rPr>
              <a:t>/ </a:t>
            </a:r>
            <a:endParaRPr lang="en-US" sz="2400" dirty="0">
              <a:solidFill>
                <a:srgbClr val="009900"/>
              </a:solidFill>
              <a:latin typeface="Book Antiqua" pitchFamily="18" charset="0"/>
              <a:sym typeface="Wingdings" pitchFamily="2" charset="2"/>
            </a:endParaRPr>
          </a:p>
        </p:txBody>
      </p:sp>
      <p:sp>
        <p:nvSpPr>
          <p:cNvPr id="7" name="Text Box 3"/>
          <p:cNvSpPr txBox="1">
            <a:spLocks noChangeArrowheads="1"/>
          </p:cNvSpPr>
          <p:nvPr/>
        </p:nvSpPr>
        <p:spPr bwMode="auto">
          <a:xfrm>
            <a:off x="3239691" y="4941144"/>
            <a:ext cx="1908373" cy="461665"/>
          </a:xfrm>
          <a:prstGeom prst="rect">
            <a:avLst/>
          </a:prstGeom>
          <a:noFill/>
          <a:ln w="9525" algn="ctr">
            <a:noFill/>
            <a:miter lim="800000"/>
            <a:headEnd/>
            <a:tailEnd/>
          </a:ln>
        </p:spPr>
        <p:txBody>
          <a:bodyPr wrap="square">
            <a:spAutoFit/>
          </a:bodyPr>
          <a:lstStyle/>
          <a:p>
            <a:r>
              <a:rPr lang="en-US" sz="2400" b="1" dirty="0">
                <a:solidFill>
                  <a:srgbClr val="009900"/>
                </a:solidFill>
                <a:latin typeface="Book Antiqua" pitchFamily="18" charset="0"/>
                <a:sym typeface="Wingdings" pitchFamily="2" charset="2"/>
              </a:rPr>
              <a:t>(0.175+.025)</a:t>
            </a:r>
            <a:endParaRPr lang="en-US" sz="2400" dirty="0">
              <a:solidFill>
                <a:srgbClr val="009900"/>
              </a:solidFill>
              <a:latin typeface="Book Antiqua" pitchFamily="18" charset="0"/>
              <a:sym typeface="Wingdings" pitchFamily="2" charset="2"/>
            </a:endParaRPr>
          </a:p>
        </p:txBody>
      </p:sp>
      <p:sp>
        <p:nvSpPr>
          <p:cNvPr id="8" name="Text Box 3"/>
          <p:cNvSpPr txBox="1">
            <a:spLocks noChangeArrowheads="1"/>
          </p:cNvSpPr>
          <p:nvPr/>
        </p:nvSpPr>
        <p:spPr bwMode="auto">
          <a:xfrm>
            <a:off x="4943091" y="4983559"/>
            <a:ext cx="1367830" cy="461665"/>
          </a:xfrm>
          <a:prstGeom prst="rect">
            <a:avLst/>
          </a:prstGeom>
          <a:noFill/>
          <a:ln w="9525" algn="ctr">
            <a:noFill/>
            <a:miter lim="800000"/>
            <a:headEnd/>
            <a:tailEnd/>
          </a:ln>
        </p:spPr>
        <p:txBody>
          <a:bodyPr wrap="square">
            <a:spAutoFit/>
          </a:bodyPr>
          <a:lstStyle/>
          <a:p>
            <a:r>
              <a:rPr lang="en-US" sz="2400" dirty="0">
                <a:solidFill>
                  <a:srgbClr val="009900"/>
                </a:solidFill>
                <a:latin typeface="Book Antiqua" pitchFamily="18" charset="0"/>
                <a:sym typeface="Wingdings" pitchFamily="2" charset="2"/>
              </a:rPr>
              <a:t>=  10.875</a:t>
            </a:r>
          </a:p>
        </p:txBody>
      </p:sp>
      <p:sp>
        <p:nvSpPr>
          <p:cNvPr id="9" name="Text Box 3"/>
          <p:cNvSpPr txBox="1">
            <a:spLocks noChangeArrowheads="1"/>
          </p:cNvSpPr>
          <p:nvPr/>
        </p:nvSpPr>
        <p:spPr bwMode="auto">
          <a:xfrm>
            <a:off x="269031" y="5746030"/>
            <a:ext cx="8856662" cy="923330"/>
          </a:xfrm>
          <a:prstGeom prst="rect">
            <a:avLst/>
          </a:prstGeom>
          <a:noFill/>
          <a:ln w="9525" algn="ctr">
            <a:noFill/>
            <a:miter lim="800000"/>
            <a:headEnd/>
            <a:tailEnd/>
          </a:ln>
        </p:spPr>
        <p:txBody>
          <a:bodyPr wrap="square">
            <a:spAutoFit/>
          </a:bodyPr>
          <a:lstStyle/>
          <a:p>
            <a:pPr eaLnBrk="0" hangingPunct="0">
              <a:lnSpc>
                <a:spcPct val="90000"/>
              </a:lnSpc>
              <a:spcBef>
                <a:spcPct val="20000"/>
              </a:spcBef>
              <a:buClr>
                <a:srgbClr val="000000"/>
              </a:buClr>
              <a:buSzPct val="80000"/>
              <a:buFont typeface="Wingdings" pitchFamily="2" charset="2"/>
              <a:buNone/>
            </a:pPr>
            <a:r>
              <a:rPr lang="en-US" sz="2000" dirty="0">
                <a:solidFill>
                  <a:srgbClr val="000000"/>
                </a:solidFill>
                <a:latin typeface="Book Antiqua" pitchFamily="18" charset="0"/>
              </a:rPr>
              <a:t>The average flow time has reduced from 15 to 11.25. In addition, the flow time of accepted applications has reduced to 10.875. That is what the firm really cares about, the flow time of the accepted applications.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3859">
                                            <p:txEl>
                                              <p:pRg st="0" end="0"/>
                                            </p:txEl>
                                          </p:spTgt>
                                        </p:tgtEl>
                                        <p:attrNameLst>
                                          <p:attrName>style.visibility</p:attrName>
                                        </p:attrNameLst>
                                      </p:cBhvr>
                                      <p:to>
                                        <p:strVal val="visible"/>
                                      </p:to>
                                    </p:set>
                                    <p:animEffect transition="in" filter="dissolve">
                                      <p:cBhvr>
                                        <p:cTn id="7" dur="500"/>
                                        <p:tgtEl>
                                          <p:spTgt spid="6338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3859">
                                            <p:txEl>
                                              <p:pRg st="2" end="2"/>
                                            </p:txEl>
                                          </p:spTgt>
                                        </p:tgtEl>
                                        <p:attrNameLst>
                                          <p:attrName>style.visibility</p:attrName>
                                        </p:attrNameLst>
                                      </p:cBhvr>
                                      <p:to>
                                        <p:strVal val="visible"/>
                                      </p:to>
                                    </p:set>
                                    <p:animEffect transition="in" filter="dissolve">
                                      <p:cBhvr>
                                        <p:cTn id="12" dur="500"/>
                                        <p:tgtEl>
                                          <p:spTgt spid="6338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3859">
                                            <p:txEl>
                                              <p:pRg st="3" end="3"/>
                                            </p:txEl>
                                          </p:spTgt>
                                        </p:tgtEl>
                                        <p:attrNameLst>
                                          <p:attrName>style.visibility</p:attrName>
                                        </p:attrNameLst>
                                      </p:cBhvr>
                                      <p:to>
                                        <p:strVal val="visible"/>
                                      </p:to>
                                    </p:set>
                                    <p:animEffect transition="in" filter="dissolve">
                                      <p:cBhvr>
                                        <p:cTn id="17" dur="500"/>
                                        <p:tgtEl>
                                          <p:spTgt spid="63385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3859">
                                            <p:txEl>
                                              <p:pRg st="4" end="4"/>
                                            </p:txEl>
                                          </p:spTgt>
                                        </p:tgtEl>
                                        <p:attrNameLst>
                                          <p:attrName>style.visibility</p:attrName>
                                        </p:attrNameLst>
                                      </p:cBhvr>
                                      <p:to>
                                        <p:strVal val="visible"/>
                                      </p:to>
                                    </p:set>
                                    <p:animEffect transition="in" filter="dissolve">
                                      <p:cBhvr>
                                        <p:cTn id="22" dur="500"/>
                                        <p:tgtEl>
                                          <p:spTgt spid="63385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3859">
                                            <p:txEl>
                                              <p:pRg st="6" end="6"/>
                                            </p:txEl>
                                          </p:spTgt>
                                        </p:tgtEl>
                                        <p:attrNameLst>
                                          <p:attrName>style.visibility</p:attrName>
                                        </p:attrNameLst>
                                      </p:cBhvr>
                                      <p:to>
                                        <p:strVal val="visible"/>
                                      </p:to>
                                    </p:set>
                                    <p:animEffect transition="in" filter="dissolve">
                                      <p:cBhvr>
                                        <p:cTn id="27" dur="500"/>
                                        <p:tgtEl>
                                          <p:spTgt spid="63385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33859">
                                            <p:txEl>
                                              <p:pRg st="7" end="7"/>
                                            </p:txEl>
                                          </p:spTgt>
                                        </p:tgtEl>
                                        <p:attrNameLst>
                                          <p:attrName>style.visibility</p:attrName>
                                        </p:attrNameLst>
                                      </p:cBhvr>
                                      <p:to>
                                        <p:strVal val="visible"/>
                                      </p:to>
                                    </p:set>
                                    <p:animEffect transition="in" filter="dissolve">
                                      <p:cBhvr>
                                        <p:cTn id="32" dur="500"/>
                                        <p:tgtEl>
                                          <p:spTgt spid="63385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33859">
                                            <p:txEl>
                                              <p:pRg st="9" end="9"/>
                                            </p:txEl>
                                          </p:spTgt>
                                        </p:tgtEl>
                                        <p:attrNameLst>
                                          <p:attrName>style.visibility</p:attrName>
                                        </p:attrNameLst>
                                      </p:cBhvr>
                                      <p:to>
                                        <p:strVal val="visible"/>
                                      </p:to>
                                    </p:set>
                                    <p:animEffect transition="in" filter="dissolve">
                                      <p:cBhvr>
                                        <p:cTn id="37" dur="500"/>
                                        <p:tgtEl>
                                          <p:spTgt spid="633859">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33859">
                                            <p:txEl>
                                              <p:pRg st="10" end="10"/>
                                            </p:txEl>
                                          </p:spTgt>
                                        </p:tgtEl>
                                        <p:attrNameLst>
                                          <p:attrName>style.visibility</p:attrName>
                                        </p:attrNameLst>
                                      </p:cBhvr>
                                      <p:to>
                                        <p:strVal val="visible"/>
                                      </p:to>
                                    </p:set>
                                    <p:animEffect transition="in" filter="dissolve">
                                      <p:cBhvr>
                                        <p:cTn id="42" dur="500"/>
                                        <p:tgtEl>
                                          <p:spTgt spid="633859">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dissolve">
                                      <p:cBhvr>
                                        <p:cTn id="47" dur="5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0" end="0"/>
                                            </p:txEl>
                                          </p:spTgt>
                                        </p:tgtEl>
                                        <p:attrNameLst>
                                          <p:attrName>style.visibility</p:attrName>
                                        </p:attrNameLst>
                                      </p:cBhvr>
                                      <p:to>
                                        <p:strVal val="visible"/>
                                      </p:to>
                                    </p:set>
                                    <p:animEffect transition="in" filter="dissolve">
                                      <p:cBhvr>
                                        <p:cTn id="52" dur="500"/>
                                        <p:tgtEl>
                                          <p:spTgt spid="7">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xEl>
                                              <p:pRg st="0" end="0"/>
                                            </p:txEl>
                                          </p:spTgt>
                                        </p:tgtEl>
                                        <p:attrNameLst>
                                          <p:attrName>style.visibility</p:attrName>
                                        </p:attrNameLst>
                                      </p:cBhvr>
                                      <p:to>
                                        <p:strVal val="visible"/>
                                      </p:to>
                                    </p:set>
                                    <p:animEffect transition="in" filter="dissolve">
                                      <p:cBhvr>
                                        <p:cTn id="57" dur="500"/>
                                        <p:tgtEl>
                                          <p:spTgt spid="8">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
                                            <p:txEl>
                                              <p:pRg st="0" end="0"/>
                                            </p:txEl>
                                          </p:spTgt>
                                        </p:tgtEl>
                                        <p:attrNameLst>
                                          <p:attrName>style.visibility</p:attrName>
                                        </p:attrNameLst>
                                      </p:cBhvr>
                                      <p:to>
                                        <p:strVal val="visible"/>
                                      </p:to>
                                    </p:set>
                                    <p:animEffect transition="in" filter="dissolve">
                                      <p:cBhvr>
                                        <p:cTn id="6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59" grpId="0" build="p" autoUpdateAnimBg="0"/>
      <p:bldP spid="6" grpId="0" build="p" autoUpdateAnimBg="0"/>
      <p:bldP spid="7" grpId="0" build="p" autoUpdateAnimBg="0"/>
      <p:bldP spid="8" grpId="0" build="p" autoUpdateAnimBg="0"/>
      <p:bldP spid="9" grpId="0" build="p" autoUpdateAnimBg="0"/>
    </p:bldLst>
  </p:timing>
</p:sld>
</file>

<file path=ppt/theme/theme1.xml><?xml version="1.0" encoding="utf-8"?>
<a:theme xmlns:a="http://schemas.openxmlformats.org/drawingml/2006/main" name="Sample presentation slides with animation [2]">
  <a:themeElements>
    <a:clrScheme name="Custom 15">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C00000"/>
      </a:hlink>
      <a:folHlink>
        <a:srgbClr val="7030A0"/>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13915</TotalTime>
  <Words>1791</Words>
  <Application>Microsoft Office PowerPoint</Application>
  <PresentationFormat>On-screen Show (4:3)</PresentationFormat>
  <Paragraphs>244</Paragraphs>
  <Slides>11</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vt:lpstr>
      <vt:lpstr>Book Antiqua</vt:lpstr>
      <vt:lpstr>Impact</vt:lpstr>
      <vt:lpstr>Monotype Sorts</vt:lpstr>
      <vt:lpstr>Symbol</vt:lpstr>
      <vt:lpstr>Times New Roman</vt:lpstr>
      <vt:lpstr>Wingdings</vt:lpstr>
      <vt:lpstr>Sample presentation slides with animation [2]</vt:lpstr>
      <vt:lpstr>Equation</vt:lpstr>
      <vt:lpstr>K1 . The Coffee Shop</vt:lpstr>
      <vt:lpstr>K4. Auto-Moto Financial Services- The Old Process</vt:lpstr>
      <vt:lpstr>K4. New Process: The Same R, But smaller I </vt:lpstr>
      <vt:lpstr>K4. Questions</vt:lpstr>
      <vt:lpstr>K4. Flow Time at Each Sub-process (or activity)</vt:lpstr>
      <vt:lpstr>K4. Routing, Flow Time, and Percentage of Each  Flow units</vt:lpstr>
      <vt:lpstr>K4. New Process: Intermediate Probabilities </vt:lpstr>
      <vt:lpstr>K4. New Process: Intermediate Probabilities </vt:lpstr>
      <vt:lpstr>K4. Flow Time of the Accepted Applications</vt:lpstr>
      <vt:lpstr>K4. Flow Time of Rejected Applications</vt:lpstr>
      <vt:lpstr>Practice. Compute the Flow Time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 Ardavan</cp:lastModifiedBy>
  <cp:revision>427</cp:revision>
  <cp:lastPrinted>2013-09-30T21:36:58Z</cp:lastPrinted>
  <dcterms:created xsi:type="dcterms:W3CDTF">2005-11-30T06:54:40Z</dcterms:created>
  <dcterms:modified xsi:type="dcterms:W3CDTF">2022-03-10T01:34:19Z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