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1" r:id="rId1"/>
  </p:sldMasterIdLst>
  <p:notesMasterIdLst>
    <p:notesMasterId r:id="rId8"/>
  </p:notesMasterIdLst>
  <p:sldIdLst>
    <p:sldId id="560" r:id="rId2"/>
    <p:sldId id="569" r:id="rId3"/>
    <p:sldId id="570" r:id="rId4"/>
    <p:sldId id="571" r:id="rId5"/>
    <p:sldId id="572" r:id="rId6"/>
    <p:sldId id="573" r:id="rId7"/>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7E"/>
    <a:srgbClr val="000099"/>
    <a:srgbClr val="144421"/>
    <a:srgbClr val="DF6A13"/>
    <a:srgbClr val="16741F"/>
    <a:srgbClr val="1B5B2C"/>
    <a:srgbClr val="1A1A70"/>
    <a:srgbClr val="DB1F47"/>
    <a:srgbClr val="7020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89" autoAdjust="0"/>
    <p:restoredTop sz="94399" autoAdjust="0"/>
  </p:normalViewPr>
  <p:slideViewPr>
    <p:cSldViewPr>
      <p:cViewPr varScale="1">
        <p:scale>
          <a:sx n="110" d="100"/>
          <a:sy n="110" d="100"/>
        </p:scale>
        <p:origin x="147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08"/>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02A34D-BF83-4C2B-B7CD-474F7CC0D690}" type="slidenum">
              <a:rPr lang="en-US"/>
              <a:pPr>
                <a:defRPr/>
              </a:pPr>
              <a:t>‹#›</a:t>
            </a:fld>
            <a:endParaRPr lang="en-US"/>
          </a:p>
        </p:txBody>
      </p:sp>
    </p:spTree>
    <p:extLst>
      <p:ext uri="{BB962C8B-B14F-4D97-AF65-F5344CB8AC3E}">
        <p14:creationId xmlns:p14="http://schemas.microsoft.com/office/powerpoint/2010/main" val="1966942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D02A34D-BF83-4C2B-B7CD-474F7CC0D690}" type="slidenum">
              <a:rPr lang="en-US" smtClean="0"/>
              <a:pPr>
                <a:defRPr/>
              </a:pPr>
              <a:t>1</a:t>
            </a:fld>
            <a:endParaRPr lang="en-US" dirty="0"/>
          </a:p>
        </p:txBody>
      </p:sp>
    </p:spTree>
    <p:extLst>
      <p:ext uri="{BB962C8B-B14F-4D97-AF65-F5344CB8AC3E}">
        <p14:creationId xmlns:p14="http://schemas.microsoft.com/office/powerpoint/2010/main" val="1966580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64087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8775" y="188913"/>
            <a:ext cx="6221413" cy="64087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a:t>Click to edit Master title style</a:t>
            </a:r>
          </a:p>
        </p:txBody>
      </p:sp>
      <p:sp>
        <p:nvSpPr>
          <p:cNvPr id="3" name="Text Placeholder 2"/>
          <p:cNvSpPr>
            <a:spLocks noGrp="1"/>
          </p:cNvSpPr>
          <p:nvPr>
            <p:ph type="body" sz="half" idx="1"/>
          </p:nvPr>
        </p:nvSpPr>
        <p:spPr>
          <a:xfrm>
            <a:off x="414338" y="1438275"/>
            <a:ext cx="4071937"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438275"/>
            <a:ext cx="4073525" cy="5159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a:t>Click to edit Master title style</a:t>
            </a:r>
          </a:p>
        </p:txBody>
      </p:sp>
      <p:sp>
        <p:nvSpPr>
          <p:cNvPr id="3" name="Text Placeholder 2"/>
          <p:cNvSpPr>
            <a:spLocks noGrp="1"/>
          </p:cNvSpPr>
          <p:nvPr>
            <p:ph type="body" sz="half" idx="1"/>
          </p:nvPr>
        </p:nvSpPr>
        <p:spPr>
          <a:xfrm>
            <a:off x="414338" y="1438275"/>
            <a:ext cx="8297862" cy="2503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4338" y="4094163"/>
            <a:ext cx="8297862" cy="2503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None/>
              <a:defRPr>
                <a:solidFill>
                  <a:schemeClr val="tx2">
                    <a:lumMod val="50000"/>
                  </a:schemeClr>
                </a:solidFill>
              </a:defRPr>
            </a:lvl1pPr>
            <a:lvl2pPr>
              <a:buClr>
                <a:schemeClr val="tx2">
                  <a:lumMod val="50000"/>
                </a:schemeClr>
              </a:buClr>
              <a:buFont typeface="Wingdings" pitchFamily="2" charset="2"/>
              <a:buChar char="p"/>
              <a:defRPr>
                <a:solidFill>
                  <a:schemeClr val="tx2">
                    <a:lumMod val="50000"/>
                  </a:schemeClr>
                </a:solidFill>
              </a:defRPr>
            </a:lvl2pPr>
            <a:lvl3pPr>
              <a:buClr>
                <a:schemeClr val="tx2">
                  <a:lumMod val="50000"/>
                </a:schemeClr>
              </a:buClr>
              <a:buFont typeface="Wingdings" pitchFamily="2" charset="2"/>
              <a:buChar char="n"/>
              <a:defRPr>
                <a:solidFill>
                  <a:schemeClr val="tx2">
                    <a:lumMod val="50000"/>
                  </a:schemeClr>
                </a:solidFill>
              </a:defRPr>
            </a:lvl3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4338" y="1438275"/>
            <a:ext cx="4071937"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8675" y="1438275"/>
            <a:ext cx="4073525" cy="5159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420866" name="Rectangle 2"/>
          <p:cNvSpPr>
            <a:spLocks noChangeArrowheads="1"/>
          </p:cNvSpPr>
          <p:nvPr/>
        </p:nvSpPr>
        <p:spPr bwMode="gray">
          <a:xfrm>
            <a:off x="179388" y="0"/>
            <a:ext cx="8964612" cy="123348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420867" name="Rectangle 3"/>
          <p:cNvSpPr>
            <a:spLocks noChangeArrowheads="1"/>
          </p:cNvSpPr>
          <p:nvPr/>
        </p:nvSpPr>
        <p:spPr bwMode="gray">
          <a:xfrm>
            <a:off x="179388" y="188913"/>
            <a:ext cx="8785225"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420868" name="Rectangle 4"/>
          <p:cNvSpPr>
            <a:spLocks noChangeArrowheads="1"/>
          </p:cNvSpPr>
          <p:nvPr/>
        </p:nvSpPr>
        <p:spPr bwMode="gray">
          <a:xfrm>
            <a:off x="0" y="0"/>
            <a:ext cx="215900" cy="6858000"/>
          </a:xfrm>
          <a:prstGeom prst="rect">
            <a:avLst/>
          </a:prstGeom>
          <a:gradFill rotWithShape="1">
            <a:gsLst>
              <a:gs pos="0">
                <a:srgbClr val="12449E"/>
              </a:gs>
              <a:gs pos="100000">
                <a:srgbClr val="FFFFFF"/>
              </a:gs>
            </a:gsLst>
            <a:lin ang="5400000" scaled="1"/>
          </a:gradFill>
          <a:ln w="9525">
            <a:noFill/>
            <a:miter lim="800000"/>
            <a:headEnd/>
            <a:tailEnd/>
          </a:ln>
          <a:effectLst/>
        </p:spPr>
        <p:txBody>
          <a:bodyPr wrap="none" anchor="ctr"/>
          <a:lstStyle/>
          <a:p>
            <a:pPr>
              <a:defRPr/>
            </a:pPr>
            <a:endParaRPr lang="en-US"/>
          </a:p>
        </p:txBody>
      </p:sp>
      <p:sp>
        <p:nvSpPr>
          <p:cNvPr id="1029"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a:t>
            </a:r>
            <a:br>
              <a:rPr lang="en-US"/>
            </a:br>
            <a:r>
              <a:rPr lang="en-US"/>
              <a:t>title style</a:t>
            </a:r>
          </a:p>
        </p:txBody>
      </p:sp>
      <p:sp>
        <p:nvSpPr>
          <p:cNvPr id="1030" name="Rectangle 6"/>
          <p:cNvSpPr>
            <a:spLocks noGrp="1" noChangeArrowheads="1"/>
          </p:cNvSpPr>
          <p:nvPr>
            <p:ph type="body" idx="1"/>
          </p:nvPr>
        </p:nvSpPr>
        <p:spPr bwMode="auto">
          <a:xfrm>
            <a:off x="414338" y="1438275"/>
            <a:ext cx="8297862" cy="51593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420871" name="Text Box 7"/>
          <p:cNvSpPr txBox="1">
            <a:spLocks noChangeArrowheads="1"/>
          </p:cNvSpPr>
          <p:nvPr/>
        </p:nvSpPr>
        <p:spPr bwMode="auto">
          <a:xfrm>
            <a:off x="8810625" y="1016000"/>
            <a:ext cx="369888" cy="274638"/>
          </a:xfrm>
          <a:prstGeom prst="rect">
            <a:avLst/>
          </a:prstGeom>
          <a:noFill/>
          <a:ln w="9525">
            <a:noFill/>
            <a:miter lim="800000"/>
            <a:headEnd/>
            <a:tailEnd/>
          </a:ln>
          <a:effectLst/>
        </p:spPr>
        <p:txBody>
          <a:bodyPr wrap="none">
            <a:spAutoFit/>
          </a:bodyPr>
          <a:lstStyle/>
          <a:p>
            <a:pPr>
              <a:defRPr/>
            </a:pPr>
            <a:fld id="{13715DCA-0976-48F6-9B48-21A594CB1BBF}" type="slidenum">
              <a:rPr lang="en-US" sz="1200" b="1">
                <a:solidFill>
                  <a:schemeClr val="bg1"/>
                </a:solidFill>
              </a:rPr>
              <a:pPr>
                <a:defRPr/>
              </a:pPr>
              <a:t>‹#›</a:t>
            </a:fld>
            <a:endParaRPr lang="en-US" sz="1200" b="1">
              <a:solidFill>
                <a:schemeClr val="bg1"/>
              </a:solidFill>
            </a:endParaRPr>
          </a:p>
        </p:txBody>
      </p:sp>
      <p:sp>
        <p:nvSpPr>
          <p:cNvPr id="420872" name="Text Box 8"/>
          <p:cNvSpPr txBox="1">
            <a:spLocks noChangeArrowheads="1"/>
          </p:cNvSpPr>
          <p:nvPr/>
        </p:nvSpPr>
        <p:spPr bwMode="auto">
          <a:xfrm>
            <a:off x="7064375" y="-63500"/>
            <a:ext cx="2079625" cy="274638"/>
          </a:xfrm>
          <a:prstGeom prst="rect">
            <a:avLst/>
          </a:prstGeom>
          <a:noFill/>
          <a:ln w="9525">
            <a:noFill/>
            <a:miter lim="800000"/>
            <a:headEnd/>
            <a:tailEnd/>
          </a:ln>
          <a:effectLst/>
        </p:spPr>
        <p:txBody>
          <a:bodyPr wrap="none">
            <a:spAutoFit/>
          </a:bodyPr>
          <a:lstStyle/>
          <a:p>
            <a:pPr>
              <a:defRPr/>
            </a:pPr>
            <a:r>
              <a:rPr lang="en-US" sz="1200" b="1" i="1">
                <a:solidFill>
                  <a:schemeClr val="bg1"/>
                </a:solidFill>
              </a:rPr>
              <a:t>3. Process Flow Measures</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Impact" pitchFamily="34" charset="0"/>
        </a:defRPr>
      </a:lvl2pPr>
      <a:lvl3pPr algn="l" rtl="0" eaLnBrk="0" fontAlgn="base" hangingPunct="0">
        <a:spcBef>
          <a:spcPct val="0"/>
        </a:spcBef>
        <a:spcAft>
          <a:spcPct val="0"/>
        </a:spcAft>
        <a:defRPr sz="2800">
          <a:solidFill>
            <a:schemeClr val="bg1"/>
          </a:solidFill>
          <a:latin typeface="Impact" pitchFamily="34" charset="0"/>
        </a:defRPr>
      </a:lvl3pPr>
      <a:lvl4pPr algn="l" rtl="0" eaLnBrk="0" fontAlgn="base" hangingPunct="0">
        <a:spcBef>
          <a:spcPct val="0"/>
        </a:spcBef>
        <a:spcAft>
          <a:spcPct val="0"/>
        </a:spcAft>
        <a:defRPr sz="2800">
          <a:solidFill>
            <a:schemeClr val="bg1"/>
          </a:solidFill>
          <a:latin typeface="Impact" pitchFamily="34" charset="0"/>
        </a:defRPr>
      </a:lvl4pPr>
      <a:lvl5pPr algn="l" rtl="0" eaLnBrk="0" fontAlgn="base" hangingPunct="0">
        <a:spcBef>
          <a:spcPct val="0"/>
        </a:spcBef>
        <a:spcAft>
          <a:spcPct val="0"/>
        </a:spcAft>
        <a:defRPr sz="2800">
          <a:solidFill>
            <a:schemeClr val="bg1"/>
          </a:solidFill>
          <a:latin typeface="Impact" pitchFamily="34" charset="0"/>
        </a:defRPr>
      </a:lvl5pPr>
      <a:lvl6pPr marL="457200" algn="l" rtl="0" fontAlgn="base">
        <a:spcBef>
          <a:spcPct val="0"/>
        </a:spcBef>
        <a:spcAft>
          <a:spcPct val="0"/>
        </a:spcAft>
        <a:defRPr sz="2800">
          <a:solidFill>
            <a:schemeClr val="bg1"/>
          </a:solidFill>
          <a:latin typeface="Impact" pitchFamily="34" charset="0"/>
        </a:defRPr>
      </a:lvl6pPr>
      <a:lvl7pPr marL="914400" algn="l" rtl="0" fontAlgn="base">
        <a:spcBef>
          <a:spcPct val="0"/>
        </a:spcBef>
        <a:spcAft>
          <a:spcPct val="0"/>
        </a:spcAft>
        <a:defRPr sz="2800">
          <a:solidFill>
            <a:schemeClr val="bg1"/>
          </a:solidFill>
          <a:latin typeface="Impact" pitchFamily="34" charset="0"/>
        </a:defRPr>
      </a:lvl7pPr>
      <a:lvl8pPr marL="1371600" algn="l" rtl="0" fontAlgn="base">
        <a:spcBef>
          <a:spcPct val="0"/>
        </a:spcBef>
        <a:spcAft>
          <a:spcPct val="0"/>
        </a:spcAft>
        <a:defRPr sz="2800">
          <a:solidFill>
            <a:schemeClr val="bg1"/>
          </a:solidFill>
          <a:latin typeface="Impact" pitchFamily="34" charset="0"/>
        </a:defRPr>
      </a:lvl8pPr>
      <a:lvl9pPr marL="1828800" algn="l" rtl="0" fontAlgn="base">
        <a:spcBef>
          <a:spcPct val="0"/>
        </a:spcBef>
        <a:spcAft>
          <a:spcPct val="0"/>
        </a:spcAft>
        <a:defRPr sz="2800">
          <a:solidFill>
            <a:schemeClr val="bg1"/>
          </a:solidFill>
          <a:latin typeface="Impact" pitchFamily="34" charset="0"/>
        </a:defRPr>
      </a:lvl9pPr>
    </p:titleStyle>
    <p:bodyStyle>
      <a:lvl1pPr marL="342900" indent="-342900" algn="l" rtl="0" eaLnBrk="0" fontAlgn="base" hangingPunct="0">
        <a:spcBef>
          <a:spcPct val="20000"/>
        </a:spcBef>
        <a:spcAft>
          <a:spcPct val="0"/>
        </a:spcAft>
        <a:buClr>
          <a:srgbClr val="000000"/>
        </a:buClr>
        <a:buSzPct val="80000"/>
        <a:buFont typeface="Wingdings" pitchFamily="2" charset="2"/>
        <a:buChar char="•"/>
        <a:defRPr sz="2800">
          <a:solidFill>
            <a:schemeClr val="tx1"/>
          </a:solidFill>
          <a:latin typeface="Book Antiqua" panose="02040602050305030304" pitchFamily="18" charset="0"/>
          <a:ea typeface="+mn-ea"/>
          <a:cs typeface="+mn-cs"/>
        </a:defRPr>
      </a:lvl1pPr>
      <a:lvl2pPr marL="742950" indent="-285750" algn="l" rtl="0" eaLnBrk="0" fontAlgn="base" hangingPunct="0">
        <a:spcBef>
          <a:spcPct val="20000"/>
        </a:spcBef>
        <a:spcAft>
          <a:spcPct val="0"/>
        </a:spcAft>
        <a:buClr>
          <a:schemeClr val="tx1"/>
        </a:buClr>
        <a:buFont typeface="Symbol" pitchFamily="18" charset="2"/>
        <a:buChar char="-"/>
        <a:defRPr sz="2400">
          <a:solidFill>
            <a:schemeClr val="tx1"/>
          </a:solidFill>
          <a:latin typeface="Book Antiqua" panose="02040602050305030304" pitchFamily="18" charset="0"/>
        </a:defRPr>
      </a:lvl2pPr>
      <a:lvl3pPr marL="1143000" indent="-228600" algn="l" rtl="0" eaLnBrk="0" fontAlgn="base" hangingPunct="0">
        <a:spcBef>
          <a:spcPct val="20000"/>
        </a:spcBef>
        <a:spcAft>
          <a:spcPct val="0"/>
        </a:spcAft>
        <a:buClr>
          <a:schemeClr val="tx1"/>
        </a:buClr>
        <a:buFont typeface="Symbol" pitchFamily="18" charset="2"/>
        <a:buChar char="-"/>
        <a:defRPr sz="2000">
          <a:solidFill>
            <a:schemeClr val="tx1"/>
          </a:solidFill>
          <a:latin typeface="Book Antiqua" panose="02040602050305030304" pitchFamily="18" charset="0"/>
        </a:defRPr>
      </a:lvl3pPr>
      <a:lvl4pPr marL="1600200" indent="-228600" algn="l" rtl="0" eaLnBrk="0" fontAlgn="base" hangingPunct="0">
        <a:spcBef>
          <a:spcPct val="20000"/>
        </a:spcBef>
        <a:spcAft>
          <a:spcPct val="0"/>
        </a:spcAft>
        <a:buClr>
          <a:srgbClr val="000000"/>
        </a:buClr>
        <a:buFont typeface="Monotype Sorts" pitchFamily="1" charset="2"/>
        <a:buChar char="u"/>
        <a:defRPr sz="2000">
          <a:solidFill>
            <a:srgbClr val="000000"/>
          </a:solidFill>
          <a:latin typeface="Arial" charset="0"/>
        </a:defRPr>
      </a:lvl4pPr>
      <a:lvl5pPr marL="2057400" indent="-228600" algn="l" rtl="0" eaLnBrk="0" fontAlgn="base" hangingPunct="0">
        <a:spcBef>
          <a:spcPct val="20000"/>
        </a:spcBef>
        <a:spcAft>
          <a:spcPct val="0"/>
        </a:spcAft>
        <a:buClr>
          <a:srgbClr val="000000"/>
        </a:buClr>
        <a:buChar char="–"/>
        <a:defRPr sz="1600">
          <a:solidFill>
            <a:srgbClr val="000000"/>
          </a:solidFill>
          <a:latin typeface="Arial" charset="0"/>
        </a:defRPr>
      </a:lvl5pPr>
      <a:lvl6pPr marL="2514600" indent="-228600" algn="l" rtl="0" eaLnBrk="0" fontAlgn="base" hangingPunct="0">
        <a:spcBef>
          <a:spcPct val="20000"/>
        </a:spcBef>
        <a:spcAft>
          <a:spcPct val="0"/>
        </a:spcAft>
        <a:buClr>
          <a:srgbClr val="000000"/>
        </a:buClr>
        <a:buChar char="–"/>
        <a:defRPr sz="1600">
          <a:solidFill>
            <a:srgbClr val="000000"/>
          </a:solidFill>
          <a:latin typeface="Arial" charset="0"/>
        </a:defRPr>
      </a:lvl6pPr>
      <a:lvl7pPr marL="2971800" indent="-228600" algn="l" rtl="0" eaLnBrk="0" fontAlgn="base" hangingPunct="0">
        <a:spcBef>
          <a:spcPct val="20000"/>
        </a:spcBef>
        <a:spcAft>
          <a:spcPct val="0"/>
        </a:spcAft>
        <a:buClr>
          <a:srgbClr val="000000"/>
        </a:buClr>
        <a:buChar char="–"/>
        <a:defRPr sz="1600">
          <a:solidFill>
            <a:srgbClr val="000000"/>
          </a:solidFill>
          <a:latin typeface="Arial" charset="0"/>
        </a:defRPr>
      </a:lvl7pPr>
      <a:lvl8pPr marL="3429000" indent="-228600" algn="l" rtl="0" eaLnBrk="0" fontAlgn="base" hangingPunct="0">
        <a:spcBef>
          <a:spcPct val="20000"/>
        </a:spcBef>
        <a:spcAft>
          <a:spcPct val="0"/>
        </a:spcAft>
        <a:buClr>
          <a:srgbClr val="000000"/>
        </a:buClr>
        <a:buChar char="–"/>
        <a:defRPr sz="1600">
          <a:solidFill>
            <a:srgbClr val="000000"/>
          </a:solidFill>
          <a:latin typeface="Arial" charset="0"/>
        </a:defRPr>
      </a:lvl8pPr>
      <a:lvl9pPr marL="3886200" indent="-228600" algn="l" rtl="0" eaLnBrk="0" fontAlgn="base" hangingPunct="0">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QjS_K1zcmw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913"/>
            <a:ext cx="8605143" cy="863600"/>
          </a:xfrm>
        </p:spPr>
        <p:txBody>
          <a:bodyPr/>
          <a:lstStyle/>
          <a:p>
            <a:r>
              <a:rPr lang="en-US" dirty="0"/>
              <a:t>K1 . The Coffee Shop</a:t>
            </a:r>
          </a:p>
        </p:txBody>
      </p:sp>
      <p:sp>
        <p:nvSpPr>
          <p:cNvPr id="3" name="Content Placeholder 2"/>
          <p:cNvSpPr>
            <a:spLocks noGrp="1"/>
          </p:cNvSpPr>
          <p:nvPr>
            <p:ph idx="1"/>
          </p:nvPr>
        </p:nvSpPr>
        <p:spPr>
          <a:xfrm>
            <a:off x="0" y="-135396"/>
            <a:ext cx="9144000" cy="6993396"/>
          </a:xfrm>
          <a:solidFill>
            <a:schemeClr val="bg1"/>
          </a:solidFill>
        </p:spPr>
        <p:txBody>
          <a:bodyPr/>
          <a:lstStyle/>
          <a:p>
            <a:pPr algn="ctr"/>
            <a:r>
              <a:rPr lang="en-US" sz="4000" dirty="0">
                <a:latin typeface="+mj-lt"/>
              </a:rPr>
              <a:t>Chapter 1</a:t>
            </a:r>
          </a:p>
          <a:p>
            <a:pPr algn="ctr"/>
            <a:r>
              <a:rPr lang="en-US" sz="4000" dirty="0">
                <a:latin typeface="+mj-lt"/>
              </a:rPr>
              <a:t>Process Flow Analysis</a:t>
            </a:r>
          </a:p>
          <a:p>
            <a:pPr algn="ctr"/>
            <a:r>
              <a:rPr lang="en-US" sz="4000" dirty="0">
                <a:latin typeface="+mj-lt"/>
              </a:rPr>
              <a:t>The Little’s Law</a:t>
            </a:r>
          </a:p>
          <a:p>
            <a:pPr algn="ctr"/>
            <a:r>
              <a:rPr lang="en-US" dirty="0">
                <a:latin typeface="+mj-lt"/>
              </a:rPr>
              <a:t>The Core Concept in Business Processes Engineering</a:t>
            </a:r>
          </a:p>
          <a:p>
            <a:pPr algn="ctr"/>
            <a:r>
              <a:rPr lang="en-US" dirty="0">
                <a:latin typeface="+mj-lt"/>
              </a:rPr>
              <a:t>Problem Med2C</a:t>
            </a: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i="1" dirty="0">
              <a:latin typeface="+mj-lt"/>
            </a:endParaRPr>
          </a:p>
          <a:p>
            <a:pPr algn="ctr"/>
            <a:endParaRPr lang="en-US" sz="2600" b="1" i="1" dirty="0">
              <a:solidFill>
                <a:srgbClr val="002060"/>
              </a:solidFill>
              <a:ea typeface="ＭＳ Ｐゴシック" charset="-128"/>
              <a:cs typeface="Tahoma" pitchFamily="34" charset="0"/>
            </a:endParaRPr>
          </a:p>
          <a:p>
            <a:pPr algn="ctr"/>
            <a:endParaRPr lang="en-US" sz="2600" b="1" i="1" dirty="0">
              <a:solidFill>
                <a:srgbClr val="002060"/>
              </a:solidFill>
              <a:ea typeface="ＭＳ Ｐゴシック" charset="-128"/>
              <a:cs typeface="Tahoma" pitchFamily="34" charset="0"/>
            </a:endParaRPr>
          </a:p>
          <a:p>
            <a:pPr algn="r">
              <a:spcBef>
                <a:spcPts val="0"/>
              </a:spcBef>
              <a:defRPr/>
            </a:pPr>
            <a:r>
              <a:rPr lang="en-US" sz="2600" b="1" i="1" dirty="0">
                <a:solidFill>
                  <a:srgbClr val="002060"/>
                </a:solidFill>
                <a:ea typeface="ＭＳ Ｐゴシック" charset="-128"/>
                <a:cs typeface="Tahoma" pitchFamily="34" charset="0"/>
              </a:rPr>
              <a:t>Eyes must be washed; to see things differently. </a:t>
            </a:r>
          </a:p>
          <a:p>
            <a:pPr algn="r">
              <a:spcBef>
                <a:spcPts val="0"/>
              </a:spcBef>
              <a:defRPr/>
            </a:pPr>
            <a:r>
              <a:rPr lang="en-US" sz="2600" b="1" i="1" dirty="0">
                <a:solidFill>
                  <a:srgbClr val="002060"/>
                </a:solidFill>
                <a:ea typeface="ＭＳ Ｐゴシック" charset="-128"/>
                <a:cs typeface="Tahoma" pitchFamily="34" charset="0"/>
              </a:rPr>
              <a:t>Sohrab Sepehri, Persian Poet, 1928 – 1980.</a:t>
            </a:r>
          </a:p>
        </p:txBody>
      </p:sp>
    </p:spTree>
    <p:extLst>
      <p:ext uri="{BB962C8B-B14F-4D97-AF65-F5344CB8AC3E}">
        <p14:creationId xmlns:p14="http://schemas.microsoft.com/office/powerpoint/2010/main" val="216414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15516" y="152400"/>
            <a:ext cx="8748972" cy="936340"/>
          </a:xfrm>
        </p:spPr>
        <p:txBody>
          <a:bodyPr/>
          <a:lstStyle/>
          <a:p>
            <a:r>
              <a:rPr lang="en-US" sz="3200" dirty="0"/>
              <a:t>K3. Cold Beverage</a:t>
            </a:r>
          </a:p>
        </p:txBody>
      </p:sp>
      <p:sp>
        <p:nvSpPr>
          <p:cNvPr id="2051" name="Content Placeholder 2"/>
          <p:cNvSpPr>
            <a:spLocks noGrp="1"/>
          </p:cNvSpPr>
          <p:nvPr>
            <p:ph idx="1"/>
          </p:nvPr>
        </p:nvSpPr>
        <p:spPr>
          <a:xfrm>
            <a:off x="215516" y="1232756"/>
            <a:ext cx="8928484" cy="5625244"/>
          </a:xfrm>
        </p:spPr>
        <p:txBody>
          <a:bodyPr/>
          <a:lstStyle/>
          <a:p>
            <a:pPr marL="0" indent="0">
              <a:defRPr/>
            </a:pPr>
            <a:r>
              <a:rPr lang="en-US" sz="2200" dirty="0">
                <a:latin typeface="Book Antiqua" pitchFamily="18" charset="0"/>
              </a:rPr>
              <a:t>A recent CSUN graduate has opened up a cold beverage stand “CSUN-Stop” in Venice Beach. She takes life easy, and does a lot of surfing. It sounds crazy, but she only opens her store for 4 hours a day. She observes that, on average, there are </a:t>
            </a:r>
            <a:r>
              <a:rPr lang="en-US" sz="2200" dirty="0">
                <a:solidFill>
                  <a:srgbClr val="C00000"/>
                </a:solidFill>
                <a:latin typeface="Book Antiqua" pitchFamily="18" charset="0"/>
              </a:rPr>
              <a:t>120 customers</a:t>
            </a:r>
            <a:r>
              <a:rPr lang="en-US" sz="2200" dirty="0">
                <a:latin typeface="Book Antiqua" pitchFamily="18" charset="0"/>
              </a:rPr>
              <a:t> visiting the stand every </a:t>
            </a:r>
            <a:r>
              <a:rPr lang="en-US" sz="2200" dirty="0">
                <a:solidFill>
                  <a:srgbClr val="C00000"/>
                </a:solidFill>
                <a:latin typeface="Book Antiqua" pitchFamily="18" charset="0"/>
              </a:rPr>
              <a:t>day</a:t>
            </a:r>
            <a:r>
              <a:rPr lang="en-US" sz="2200" dirty="0">
                <a:latin typeface="Book Antiqua" pitchFamily="18" charset="0"/>
              </a:rPr>
              <a:t>. She also observes that on average a customer stays about </a:t>
            </a:r>
            <a:r>
              <a:rPr lang="en-US" sz="2200" dirty="0">
                <a:solidFill>
                  <a:srgbClr val="C00000"/>
                </a:solidFill>
                <a:latin typeface="Book Antiqua" pitchFamily="18" charset="0"/>
              </a:rPr>
              <a:t>6 minutes </a:t>
            </a:r>
            <a:r>
              <a:rPr lang="en-US" sz="2200" dirty="0">
                <a:latin typeface="Book Antiqua" pitchFamily="18" charset="0"/>
              </a:rPr>
              <a:t>at the stand.</a:t>
            </a:r>
          </a:p>
          <a:p>
            <a:pPr>
              <a:defRPr/>
            </a:pPr>
            <a:r>
              <a:rPr lang="en-US" sz="2200" dirty="0">
                <a:latin typeface="Book Antiqua" pitchFamily="18" charset="0"/>
              </a:rPr>
              <a:t>The solution to this problem is recorded at</a:t>
            </a:r>
          </a:p>
          <a:p>
            <a:pPr>
              <a:defRPr/>
            </a:pPr>
            <a:r>
              <a:rPr lang="en-US" sz="2200" dirty="0">
                <a:latin typeface="Book Antiqua" pitchFamily="18" charset="0"/>
                <a:hlinkClick r:id="rId2"/>
              </a:rPr>
              <a:t>https://youtu.be/QjS_K1zcmw0</a:t>
            </a:r>
            <a:endParaRPr lang="en-US" sz="2200" dirty="0">
              <a:latin typeface="Book Antiqua" pitchFamily="18" charset="0"/>
            </a:endParaRPr>
          </a:p>
          <a:p>
            <a:pPr>
              <a:defRPr/>
            </a:pPr>
            <a:endParaRPr lang="en-US" sz="2200" dirty="0">
              <a:latin typeface="Book Antiqua" pitchFamily="18" charset="0"/>
            </a:endParaRPr>
          </a:p>
          <a:p>
            <a:pPr>
              <a:defRPr/>
            </a:pPr>
            <a:r>
              <a:rPr lang="en-US" sz="2200" dirty="0">
                <a:latin typeface="Book Antiqua" pitchFamily="18" charset="0"/>
              </a:rPr>
              <a:t>a) How many customers on average are waiting at “CSUN-Stop”?</a:t>
            </a:r>
          </a:p>
          <a:p>
            <a:pPr>
              <a:defRPr/>
            </a:pPr>
            <a:r>
              <a:rPr lang="en-US" sz="2200" dirty="0">
                <a:latin typeface="Book Antiqua" pitchFamily="18" charset="0"/>
              </a:rPr>
              <a:t>	R = 120 in 4 hours </a:t>
            </a:r>
            <a:r>
              <a:rPr lang="en-US" sz="2200" dirty="0">
                <a:latin typeface="Book Antiqua" pitchFamily="18" charset="0"/>
                <a:sym typeface="Wingdings" pitchFamily="2" charset="2"/>
              </a:rPr>
              <a:t> R = 120/4 = 30 per hour</a:t>
            </a:r>
          </a:p>
          <a:p>
            <a:pPr>
              <a:defRPr/>
            </a:pPr>
            <a:r>
              <a:rPr lang="en-US" sz="2200" dirty="0">
                <a:latin typeface="Book Antiqua" pitchFamily="18" charset="0"/>
                <a:sym typeface="Wingdings" pitchFamily="2" charset="2"/>
              </a:rPr>
              <a:t>	R = 30/60 = 0.5 per minute</a:t>
            </a:r>
          </a:p>
          <a:p>
            <a:pPr>
              <a:defRPr/>
            </a:pPr>
            <a:r>
              <a:rPr lang="en-US" sz="2200" dirty="0">
                <a:latin typeface="Book Antiqua" pitchFamily="18" charset="0"/>
                <a:sym typeface="Wingdings" pitchFamily="2" charset="2"/>
              </a:rPr>
              <a:t>	T = 6 minutes</a:t>
            </a:r>
          </a:p>
          <a:p>
            <a:pPr>
              <a:defRPr/>
            </a:pPr>
            <a:r>
              <a:rPr lang="en-US" sz="2200" dirty="0">
                <a:latin typeface="Book Antiqua" pitchFamily="18" charset="0"/>
                <a:sym typeface="Wingdings" pitchFamily="2" charset="2"/>
              </a:rPr>
              <a:t>	RT = I   I = 0.5(6) = 3 customers are waiting</a:t>
            </a:r>
            <a:endParaRPr lang="en-US" sz="2200" b="1" dirty="0">
              <a:latin typeface="Book Antiqua" pitchFamily="18" charset="0"/>
            </a:endParaRPr>
          </a:p>
          <a:p>
            <a:pPr>
              <a:defRPr/>
            </a:pPr>
            <a:endParaRPr lang="en-US" sz="2400" dirty="0"/>
          </a:p>
          <a:p>
            <a:pPr>
              <a:buFont typeface="Wingdings" pitchFamily="1" charset="2"/>
              <a:buNone/>
              <a:defRPr/>
            </a:pPr>
            <a:endParaRPr lang="en-US" sz="2400" dirty="0"/>
          </a:p>
        </p:txBody>
      </p:sp>
      <p:pic>
        <p:nvPicPr>
          <p:cNvPr id="4" name="Picture 3"/>
          <p:cNvPicPr>
            <a:picLocks noChangeAspect="1"/>
          </p:cNvPicPr>
          <p:nvPr/>
        </p:nvPicPr>
        <p:blipFill>
          <a:blip r:embed="rId3"/>
          <a:stretch>
            <a:fillRect/>
          </a:stretch>
        </p:blipFill>
        <p:spPr>
          <a:xfrm>
            <a:off x="4680012" y="3717032"/>
            <a:ext cx="1114073" cy="696295"/>
          </a:xfrm>
          <a:prstGeom prst="rect">
            <a:avLst/>
          </a:prstGeom>
        </p:spPr>
      </p:pic>
    </p:spTree>
    <p:extLst>
      <p:ext uri="{BB962C8B-B14F-4D97-AF65-F5344CB8AC3E}">
        <p14:creationId xmlns:p14="http://schemas.microsoft.com/office/powerpoint/2010/main" val="147797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4" end="4"/>
                                            </p:txEl>
                                          </p:spTgt>
                                        </p:tgtEl>
                                        <p:attrNameLst>
                                          <p:attrName>style.visibility</p:attrName>
                                        </p:attrNameLst>
                                      </p:cBhvr>
                                      <p:to>
                                        <p:strVal val="visible"/>
                                      </p:to>
                                    </p:set>
                                    <p:animEffect transition="in" filter="dissolve">
                                      <p:cBhvr>
                                        <p:cTn id="22" dur="500"/>
                                        <p:tgtEl>
                                          <p:spTgt spid="20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5" end="5"/>
                                            </p:txEl>
                                          </p:spTgt>
                                        </p:tgtEl>
                                        <p:attrNameLst>
                                          <p:attrName>style.visibility</p:attrName>
                                        </p:attrNameLst>
                                      </p:cBhvr>
                                      <p:to>
                                        <p:strVal val="visible"/>
                                      </p:to>
                                    </p:set>
                                    <p:animEffect transition="in" filter="dissolve">
                                      <p:cBhvr>
                                        <p:cTn id="27" dur="500"/>
                                        <p:tgtEl>
                                          <p:spTgt spid="20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6" end="6"/>
                                            </p:txEl>
                                          </p:spTgt>
                                        </p:tgtEl>
                                        <p:attrNameLst>
                                          <p:attrName>style.visibility</p:attrName>
                                        </p:attrNameLst>
                                      </p:cBhvr>
                                      <p:to>
                                        <p:strVal val="visible"/>
                                      </p:to>
                                    </p:set>
                                    <p:animEffect transition="in" filter="dissolve">
                                      <p:cBhvr>
                                        <p:cTn id="32" dur="500"/>
                                        <p:tgtEl>
                                          <p:spTgt spid="20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051">
                                            <p:txEl>
                                              <p:pRg st="7" end="7"/>
                                            </p:txEl>
                                          </p:spTgt>
                                        </p:tgtEl>
                                        <p:attrNameLst>
                                          <p:attrName>style.visibility</p:attrName>
                                        </p:attrNameLst>
                                      </p:cBhvr>
                                      <p:to>
                                        <p:strVal val="visible"/>
                                      </p:to>
                                    </p:set>
                                    <p:animEffect transition="in" filter="dissolve">
                                      <p:cBhvr>
                                        <p:cTn id="37" dur="500"/>
                                        <p:tgtEl>
                                          <p:spTgt spid="205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051">
                                            <p:txEl>
                                              <p:pRg st="8" end="8"/>
                                            </p:txEl>
                                          </p:spTgt>
                                        </p:tgtEl>
                                        <p:attrNameLst>
                                          <p:attrName>style.visibility</p:attrName>
                                        </p:attrNameLst>
                                      </p:cBhvr>
                                      <p:to>
                                        <p:strVal val="visible"/>
                                      </p:to>
                                    </p:set>
                                    <p:animEffect transition="in" filter="dissolve">
                                      <p:cBhvr>
                                        <p:cTn id="42" dur="500"/>
                                        <p:tgtEl>
                                          <p:spTgt spid="20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15516" y="152400"/>
            <a:ext cx="8748972" cy="936340"/>
          </a:xfrm>
        </p:spPr>
        <p:txBody>
          <a:bodyPr/>
          <a:lstStyle/>
          <a:p>
            <a:r>
              <a:rPr lang="en-US" sz="3200" dirty="0"/>
              <a:t>K3. Cold Beverage</a:t>
            </a:r>
          </a:p>
        </p:txBody>
      </p:sp>
      <p:sp>
        <p:nvSpPr>
          <p:cNvPr id="2051" name="Content Placeholder 2"/>
          <p:cNvSpPr>
            <a:spLocks noGrp="1"/>
          </p:cNvSpPr>
          <p:nvPr>
            <p:ph idx="1"/>
          </p:nvPr>
        </p:nvSpPr>
        <p:spPr/>
        <p:txBody>
          <a:bodyPr/>
          <a:lstStyle/>
          <a:p>
            <a:pPr marL="0" indent="0">
              <a:defRPr/>
            </a:pPr>
            <a:r>
              <a:rPr lang="en-US" sz="2400" dirty="0">
                <a:latin typeface="Book Antiqua" pitchFamily="18" charset="0"/>
              </a:rPr>
              <a:t>She is thinking about running a marketing campaign to boost the number of customers per day. She expects that the number of customers will increase to </a:t>
            </a:r>
            <a:r>
              <a:rPr lang="en-US" sz="2400" dirty="0">
                <a:solidFill>
                  <a:srgbClr val="C00000"/>
                </a:solidFill>
                <a:latin typeface="Book Antiqua" pitchFamily="18" charset="0"/>
              </a:rPr>
              <a:t>240 per day </a:t>
            </a:r>
            <a:r>
              <a:rPr lang="en-US" sz="2400" dirty="0">
                <a:latin typeface="Book Antiqua" pitchFamily="18" charset="0"/>
              </a:rPr>
              <a:t>after the campaign. She wants to keep the line short at the stand and hopes to have only </a:t>
            </a:r>
            <a:r>
              <a:rPr lang="en-US" sz="2400" dirty="0">
                <a:solidFill>
                  <a:srgbClr val="C00000"/>
                </a:solidFill>
                <a:latin typeface="Book Antiqua" pitchFamily="18" charset="0"/>
              </a:rPr>
              <a:t>2 people waiting </a:t>
            </a:r>
            <a:r>
              <a:rPr lang="en-US" sz="2400" dirty="0">
                <a:latin typeface="Book Antiqua" pitchFamily="18" charset="0"/>
              </a:rPr>
              <a:t>on the average. Thus, she decides to hire an assistant. </a:t>
            </a:r>
          </a:p>
          <a:p>
            <a:pPr>
              <a:defRPr/>
            </a:pPr>
            <a:r>
              <a:rPr lang="en-US" sz="2400" dirty="0">
                <a:latin typeface="Book Antiqua" pitchFamily="18" charset="0"/>
              </a:rPr>
              <a:t>b) What is the average time a customer will wait in the system after all these changes?</a:t>
            </a:r>
          </a:p>
          <a:p>
            <a:pPr>
              <a:defRPr/>
            </a:pPr>
            <a:r>
              <a:rPr lang="en-US" sz="2400" dirty="0">
                <a:latin typeface="Book Antiqua" pitchFamily="18" charset="0"/>
              </a:rPr>
              <a:t>	R = 240/(4hrs*60min) = 1 person/minute</a:t>
            </a:r>
          </a:p>
          <a:p>
            <a:pPr>
              <a:defRPr/>
            </a:pPr>
            <a:r>
              <a:rPr lang="en-US" sz="2400" dirty="0">
                <a:latin typeface="Book Antiqua" pitchFamily="18" charset="0"/>
              </a:rPr>
              <a:t>	I = 2</a:t>
            </a:r>
          </a:p>
          <a:p>
            <a:pPr>
              <a:defRPr/>
            </a:pPr>
            <a:r>
              <a:rPr lang="en-US" sz="2400" dirty="0">
                <a:latin typeface="Book Antiqua" pitchFamily="18" charset="0"/>
              </a:rPr>
              <a:t>	Average time a customer will wait: </a:t>
            </a:r>
          </a:p>
          <a:p>
            <a:pPr>
              <a:defRPr/>
            </a:pPr>
            <a:r>
              <a:rPr lang="en-US" sz="2400" dirty="0">
                <a:latin typeface="Book Antiqua" pitchFamily="18" charset="0"/>
              </a:rPr>
              <a:t>	T = I/R = 2/1 = </a:t>
            </a:r>
            <a:r>
              <a:rPr lang="en-US" sz="2400" b="1" dirty="0">
                <a:latin typeface="Book Antiqua" pitchFamily="18" charset="0"/>
              </a:rPr>
              <a:t>2 minutes </a:t>
            </a:r>
          </a:p>
          <a:p>
            <a:pPr>
              <a:defRPr/>
            </a:pPr>
            <a:endParaRPr lang="en-US" sz="2400" dirty="0"/>
          </a:p>
          <a:p>
            <a:pPr>
              <a:buFont typeface="Wingdings" pitchFamily="1" charset="2"/>
              <a:buNone/>
              <a:defRPr/>
            </a:pPr>
            <a:endParaRPr lang="en-US" sz="2400" dirty="0"/>
          </a:p>
        </p:txBody>
      </p:sp>
    </p:spTree>
    <p:extLst>
      <p:ext uri="{BB962C8B-B14F-4D97-AF65-F5344CB8AC3E}">
        <p14:creationId xmlns:p14="http://schemas.microsoft.com/office/powerpoint/2010/main" val="291014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2" end="2"/>
                                            </p:txEl>
                                          </p:spTgt>
                                        </p:tgtEl>
                                        <p:attrNameLst>
                                          <p:attrName>style.visibility</p:attrName>
                                        </p:attrNameLst>
                                      </p:cBhvr>
                                      <p:to>
                                        <p:strVal val="visible"/>
                                      </p:to>
                                    </p:set>
                                    <p:animEffect transition="in" filter="dissolve">
                                      <p:cBhvr>
                                        <p:cTn id="17" dur="500"/>
                                        <p:tgtEl>
                                          <p:spTgt spid="2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Effect transition="in" filter="dissolve">
                                      <p:cBhvr>
                                        <p:cTn id="22" dur="500"/>
                                        <p:tgtEl>
                                          <p:spTgt spid="20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animEffect transition="in" filter="dissolve">
                                      <p:cBhvr>
                                        <p:cTn id="27" dur="500"/>
                                        <p:tgtEl>
                                          <p:spTgt spid="20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051">
                                            <p:txEl>
                                              <p:pRg st="5" end="5"/>
                                            </p:txEl>
                                          </p:spTgt>
                                        </p:tgtEl>
                                        <p:attrNameLst>
                                          <p:attrName>style.visibility</p:attrName>
                                        </p:attrNameLst>
                                      </p:cBhvr>
                                      <p:to>
                                        <p:strVal val="visible"/>
                                      </p:to>
                                    </p:set>
                                    <p:animEffect transition="in" filter="dissolve">
                                      <p:cBhvr>
                                        <p:cTn id="32" dur="500"/>
                                        <p:tgtEl>
                                          <p:spTgt spid="2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15516" y="152400"/>
            <a:ext cx="8784976" cy="936340"/>
          </a:xfrm>
        </p:spPr>
        <p:txBody>
          <a:bodyPr/>
          <a:lstStyle/>
          <a:p>
            <a:r>
              <a:rPr lang="en-US" sz="3200" dirty="0"/>
              <a:t>K3. Cold Beverage</a:t>
            </a:r>
          </a:p>
        </p:txBody>
      </p:sp>
      <p:sp>
        <p:nvSpPr>
          <p:cNvPr id="2051" name="Content Placeholder 2"/>
          <p:cNvSpPr>
            <a:spLocks noGrp="1"/>
          </p:cNvSpPr>
          <p:nvPr>
            <p:ph idx="1"/>
          </p:nvPr>
        </p:nvSpPr>
        <p:spPr/>
        <p:txBody>
          <a:bodyPr/>
          <a:lstStyle/>
          <a:p>
            <a:pPr marL="0" indent="0">
              <a:defRPr/>
            </a:pPr>
            <a:r>
              <a:rPr lang="en-US" sz="2400" dirty="0">
                <a:latin typeface="Book Antiqua" pitchFamily="18" charset="0"/>
              </a:rPr>
              <a:t>The business got a lot better after the marketing campaign and she ended up having about </a:t>
            </a:r>
            <a:r>
              <a:rPr lang="en-US" sz="2400" dirty="0">
                <a:solidFill>
                  <a:srgbClr val="C00000"/>
                </a:solidFill>
                <a:latin typeface="Book Antiqua" pitchFamily="18" charset="0"/>
              </a:rPr>
              <a:t>360 customers </a:t>
            </a:r>
            <a:r>
              <a:rPr lang="en-US" sz="2400" dirty="0">
                <a:latin typeface="Book Antiqua" pitchFamily="18" charset="0"/>
              </a:rPr>
              <a:t>visiting the stand every day. So, she decided to change the processes. She is now taking the orders and her assistant is filling the orders. They observe that there are about 2 people at the ordering station of the stand and 1 person at the filling station. </a:t>
            </a:r>
          </a:p>
          <a:p>
            <a:pPr>
              <a:defRPr/>
            </a:pPr>
            <a:endParaRPr lang="en-US" sz="2400" dirty="0"/>
          </a:p>
          <a:p>
            <a:pPr>
              <a:defRPr/>
            </a:pPr>
            <a:endParaRPr lang="en-US" sz="2400" dirty="0"/>
          </a:p>
          <a:p>
            <a:pPr>
              <a:defRPr/>
            </a:pPr>
            <a:r>
              <a:rPr lang="en-US" sz="2400" dirty="0">
                <a:latin typeface="Book Antiqua" pitchFamily="18" charset="0"/>
              </a:rPr>
              <a:t>c) How long does a customer stay at the stand?</a:t>
            </a:r>
          </a:p>
          <a:p>
            <a:pPr>
              <a:defRPr/>
            </a:pPr>
            <a:r>
              <a:rPr lang="en-US" sz="2400" dirty="0">
                <a:latin typeface="Book Antiqua" pitchFamily="18" charset="0"/>
              </a:rPr>
              <a:t>	R = 360/4 hours = 1.5 people/minute</a:t>
            </a:r>
          </a:p>
          <a:p>
            <a:pPr>
              <a:defRPr/>
            </a:pPr>
            <a:r>
              <a:rPr lang="en-US" sz="2400" dirty="0">
                <a:latin typeface="Book Antiqua" pitchFamily="18" charset="0"/>
              </a:rPr>
              <a:t>	I = 2 (ordering station) and 1 (filling station) = 3</a:t>
            </a:r>
          </a:p>
          <a:p>
            <a:pPr>
              <a:defRPr/>
            </a:pPr>
            <a:r>
              <a:rPr lang="en-US" sz="2400" dirty="0">
                <a:latin typeface="Book Antiqua" pitchFamily="18" charset="0"/>
              </a:rPr>
              <a:t>	RT = I </a:t>
            </a:r>
            <a:r>
              <a:rPr lang="en-US" sz="2400" dirty="0">
                <a:latin typeface="Book Antiqua" pitchFamily="18" charset="0"/>
                <a:sym typeface="Wingdings" pitchFamily="2" charset="2"/>
              </a:rPr>
              <a:t> 1.5T = 3  T = </a:t>
            </a:r>
            <a:r>
              <a:rPr lang="en-US" sz="2400" dirty="0">
                <a:latin typeface="Book Antiqua" pitchFamily="18" charset="0"/>
              </a:rPr>
              <a:t> </a:t>
            </a:r>
            <a:r>
              <a:rPr lang="en-US" sz="2400" b="1" dirty="0">
                <a:latin typeface="Book Antiqua" pitchFamily="18" charset="0"/>
              </a:rPr>
              <a:t>2 minutes </a:t>
            </a:r>
          </a:p>
          <a:p>
            <a:pPr>
              <a:defRPr/>
            </a:pPr>
            <a:endParaRPr lang="en-US" sz="2400" dirty="0"/>
          </a:p>
          <a:p>
            <a:pPr>
              <a:buFont typeface="Wingdings" pitchFamily="1" charset="2"/>
              <a:buNone/>
              <a:defRPr/>
            </a:pPr>
            <a:endParaRPr lang="en-US" sz="2400" dirty="0"/>
          </a:p>
        </p:txBody>
      </p:sp>
      <p:sp>
        <p:nvSpPr>
          <p:cNvPr id="9220" name="TextBox 4"/>
          <p:cNvSpPr txBox="1">
            <a:spLocks noChangeArrowheads="1"/>
          </p:cNvSpPr>
          <p:nvPr/>
        </p:nvSpPr>
        <p:spPr bwMode="auto">
          <a:xfrm>
            <a:off x="1752600" y="3886200"/>
            <a:ext cx="1143000" cy="369888"/>
          </a:xfrm>
          <a:prstGeom prst="rect">
            <a:avLst/>
          </a:prstGeom>
          <a:noFill/>
          <a:ln w="9525">
            <a:noFill/>
            <a:miter lim="800000"/>
            <a:headEnd/>
            <a:tailEnd/>
          </a:ln>
        </p:spPr>
        <p:txBody>
          <a:bodyPr>
            <a:spAutoFit/>
          </a:bodyPr>
          <a:lstStyle/>
          <a:p>
            <a:r>
              <a:rPr lang="en-US" b="1" dirty="0">
                <a:solidFill>
                  <a:srgbClr val="C00000"/>
                </a:solidFill>
                <a:latin typeface="Book Antiqua" pitchFamily="18" charset="0"/>
              </a:rPr>
              <a:t>360/4hrs</a:t>
            </a:r>
          </a:p>
        </p:txBody>
      </p:sp>
      <p:sp>
        <p:nvSpPr>
          <p:cNvPr id="9221" name="Rectangle 3"/>
          <p:cNvSpPr>
            <a:spLocks noChangeArrowheads="1"/>
          </p:cNvSpPr>
          <p:nvPr/>
        </p:nvSpPr>
        <p:spPr bwMode="auto">
          <a:xfrm>
            <a:off x="2895600" y="3886200"/>
            <a:ext cx="1371600" cy="685800"/>
          </a:xfrm>
          <a:prstGeom prst="rect">
            <a:avLst/>
          </a:prstGeom>
          <a:noFill/>
          <a:ln w="25400" algn="ctr">
            <a:solidFill>
              <a:schemeClr val="tx1"/>
            </a:solidFill>
            <a:round/>
            <a:headEnd/>
            <a:tailEnd type="triangle" w="med" len="med"/>
          </a:ln>
        </p:spPr>
        <p:txBody>
          <a:bodyPr/>
          <a:lstStyle/>
          <a:p>
            <a:endParaRPr lang="en-US" dirty="0">
              <a:latin typeface="Book Antiqua" pitchFamily="18" charset="0"/>
            </a:endParaRPr>
          </a:p>
        </p:txBody>
      </p:sp>
      <p:cxnSp>
        <p:nvCxnSpPr>
          <p:cNvPr id="9222" name="Straight Arrow Connector 9"/>
          <p:cNvCxnSpPr>
            <a:cxnSpLocks noChangeShapeType="1"/>
            <a:endCxn id="9223" idx="1"/>
          </p:cNvCxnSpPr>
          <p:nvPr/>
        </p:nvCxnSpPr>
        <p:spPr bwMode="auto">
          <a:xfrm>
            <a:off x="4267200" y="4229100"/>
            <a:ext cx="1143000" cy="1588"/>
          </a:xfrm>
          <a:prstGeom prst="straightConnector1">
            <a:avLst/>
          </a:prstGeom>
          <a:noFill/>
          <a:ln w="19050" algn="ctr">
            <a:solidFill>
              <a:schemeClr val="tx1"/>
            </a:solidFill>
            <a:round/>
            <a:headEnd/>
            <a:tailEnd type="arrow" w="med" len="med"/>
          </a:ln>
        </p:spPr>
      </p:cxnSp>
      <p:sp>
        <p:nvSpPr>
          <p:cNvPr id="9223" name="Rectangle 10"/>
          <p:cNvSpPr>
            <a:spLocks noChangeArrowheads="1"/>
          </p:cNvSpPr>
          <p:nvPr/>
        </p:nvSpPr>
        <p:spPr bwMode="auto">
          <a:xfrm>
            <a:off x="5410200" y="3886200"/>
            <a:ext cx="1371600" cy="685800"/>
          </a:xfrm>
          <a:prstGeom prst="rect">
            <a:avLst/>
          </a:prstGeom>
          <a:noFill/>
          <a:ln w="25400" algn="ctr">
            <a:solidFill>
              <a:schemeClr val="tx1"/>
            </a:solidFill>
            <a:round/>
            <a:headEnd/>
            <a:tailEnd type="triangle" w="med" len="med"/>
          </a:ln>
        </p:spPr>
        <p:txBody>
          <a:bodyPr/>
          <a:lstStyle/>
          <a:p>
            <a:endParaRPr lang="en-US" dirty="0">
              <a:latin typeface="Book Antiqua" pitchFamily="18" charset="0"/>
            </a:endParaRPr>
          </a:p>
        </p:txBody>
      </p:sp>
      <p:sp>
        <p:nvSpPr>
          <p:cNvPr id="9224" name="TextBox 11"/>
          <p:cNvSpPr txBox="1">
            <a:spLocks noChangeArrowheads="1"/>
          </p:cNvSpPr>
          <p:nvPr/>
        </p:nvSpPr>
        <p:spPr bwMode="auto">
          <a:xfrm>
            <a:off x="3352800" y="4038600"/>
            <a:ext cx="457200" cy="369888"/>
          </a:xfrm>
          <a:prstGeom prst="rect">
            <a:avLst/>
          </a:prstGeom>
          <a:noFill/>
          <a:ln w="9525">
            <a:noFill/>
            <a:miter lim="800000"/>
            <a:headEnd/>
            <a:tailEnd/>
          </a:ln>
        </p:spPr>
        <p:txBody>
          <a:bodyPr>
            <a:spAutoFit/>
          </a:bodyPr>
          <a:lstStyle/>
          <a:p>
            <a:r>
              <a:rPr lang="en-US" b="1" dirty="0">
                <a:solidFill>
                  <a:srgbClr val="C00000"/>
                </a:solidFill>
                <a:latin typeface="Book Antiqua" pitchFamily="18" charset="0"/>
              </a:rPr>
              <a:t>2</a:t>
            </a:r>
          </a:p>
        </p:txBody>
      </p:sp>
      <p:sp>
        <p:nvSpPr>
          <p:cNvPr id="9225" name="TextBox 12"/>
          <p:cNvSpPr txBox="1">
            <a:spLocks noChangeArrowheads="1"/>
          </p:cNvSpPr>
          <p:nvPr/>
        </p:nvSpPr>
        <p:spPr bwMode="auto">
          <a:xfrm>
            <a:off x="5867400" y="4038600"/>
            <a:ext cx="457200" cy="369888"/>
          </a:xfrm>
          <a:prstGeom prst="rect">
            <a:avLst/>
          </a:prstGeom>
          <a:noFill/>
          <a:ln w="9525">
            <a:noFill/>
            <a:miter lim="800000"/>
            <a:headEnd/>
            <a:tailEnd/>
          </a:ln>
        </p:spPr>
        <p:txBody>
          <a:bodyPr>
            <a:spAutoFit/>
          </a:bodyPr>
          <a:lstStyle/>
          <a:p>
            <a:r>
              <a:rPr lang="en-US" b="1" dirty="0">
                <a:solidFill>
                  <a:srgbClr val="C00000"/>
                </a:solidFill>
                <a:latin typeface="Book Antiqua" pitchFamily="18" charset="0"/>
              </a:rPr>
              <a:t>1</a:t>
            </a:r>
          </a:p>
        </p:txBody>
      </p:sp>
      <p:cxnSp>
        <p:nvCxnSpPr>
          <p:cNvPr id="9226" name="Straight Arrow Connector 9"/>
          <p:cNvCxnSpPr>
            <a:cxnSpLocks noChangeShapeType="1"/>
          </p:cNvCxnSpPr>
          <p:nvPr/>
        </p:nvCxnSpPr>
        <p:spPr bwMode="auto">
          <a:xfrm>
            <a:off x="1752600" y="4265613"/>
            <a:ext cx="1143000" cy="1587"/>
          </a:xfrm>
          <a:prstGeom prst="straightConnector1">
            <a:avLst/>
          </a:prstGeom>
          <a:noFill/>
          <a:ln w="19050" algn="ctr">
            <a:solidFill>
              <a:schemeClr val="tx1"/>
            </a:solidFill>
            <a:round/>
            <a:headEnd/>
            <a:tailEnd type="arrow" w="med" len="med"/>
          </a:ln>
        </p:spPr>
      </p:cxnSp>
    </p:spTree>
    <p:extLst>
      <p:ext uri="{BB962C8B-B14F-4D97-AF65-F5344CB8AC3E}">
        <p14:creationId xmlns:p14="http://schemas.microsoft.com/office/powerpoint/2010/main" val="17040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3" end="3"/>
                                            </p:txEl>
                                          </p:spTgt>
                                        </p:tgtEl>
                                        <p:attrNameLst>
                                          <p:attrName>style.visibility</p:attrName>
                                        </p:attrNameLst>
                                      </p:cBhvr>
                                      <p:to>
                                        <p:strVal val="visible"/>
                                      </p:to>
                                    </p:set>
                                    <p:animEffect transition="in" filter="dissolve">
                                      <p:cBhvr>
                                        <p:cTn id="7" dur="500"/>
                                        <p:tgtEl>
                                          <p:spTgt spid="205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4" end="4"/>
                                            </p:txEl>
                                          </p:spTgt>
                                        </p:tgtEl>
                                        <p:attrNameLst>
                                          <p:attrName>style.visibility</p:attrName>
                                        </p:attrNameLst>
                                      </p:cBhvr>
                                      <p:to>
                                        <p:strVal val="visible"/>
                                      </p:to>
                                    </p:set>
                                    <p:animEffect transition="in" filter="dissolve">
                                      <p:cBhvr>
                                        <p:cTn id="12" dur="500"/>
                                        <p:tgtEl>
                                          <p:spTgt spid="205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5" end="5"/>
                                            </p:txEl>
                                          </p:spTgt>
                                        </p:tgtEl>
                                        <p:attrNameLst>
                                          <p:attrName>style.visibility</p:attrName>
                                        </p:attrNameLst>
                                      </p:cBhvr>
                                      <p:to>
                                        <p:strVal val="visible"/>
                                      </p:to>
                                    </p:set>
                                    <p:animEffect transition="in" filter="dissolve">
                                      <p:cBhvr>
                                        <p:cTn id="17" dur="500"/>
                                        <p:tgtEl>
                                          <p:spTgt spid="205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051">
                                            <p:txEl>
                                              <p:pRg st="6" end="6"/>
                                            </p:txEl>
                                          </p:spTgt>
                                        </p:tgtEl>
                                        <p:attrNameLst>
                                          <p:attrName>style.visibility</p:attrName>
                                        </p:attrNameLst>
                                      </p:cBhvr>
                                      <p:to>
                                        <p:strVal val="visible"/>
                                      </p:to>
                                    </p:set>
                                    <p:animEffect transition="in" filter="dissolve">
                                      <p:cBhvr>
                                        <p:cTn id="22" dur="500"/>
                                        <p:tgtEl>
                                          <p:spTgt spid="20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15516" y="152400"/>
            <a:ext cx="8748972" cy="936340"/>
          </a:xfrm>
        </p:spPr>
        <p:txBody>
          <a:bodyPr/>
          <a:lstStyle/>
          <a:p>
            <a:r>
              <a:rPr lang="en-US" sz="3200" dirty="0"/>
              <a:t>K3. Cold Beverage</a:t>
            </a:r>
          </a:p>
        </p:txBody>
      </p:sp>
      <p:sp>
        <p:nvSpPr>
          <p:cNvPr id="2051" name="Content Placeholder 2"/>
          <p:cNvSpPr>
            <a:spLocks noGrp="1"/>
          </p:cNvSpPr>
          <p:nvPr>
            <p:ph idx="1"/>
          </p:nvPr>
        </p:nvSpPr>
        <p:spPr/>
        <p:txBody>
          <a:bodyPr/>
          <a:lstStyle/>
          <a:p>
            <a:pPr marL="0" indent="0">
              <a:defRPr/>
            </a:pPr>
            <a:r>
              <a:rPr lang="en-US" sz="2200" dirty="0">
                <a:latin typeface="Book Antiqua" pitchFamily="18" charset="0"/>
              </a:rPr>
              <a:t>A recent UCLA graduate has opened up a competing cold beverage stand “UCLA-Slurps.” The UCLA grad is not as efficient as the CSUN grad, so customers must stay an average of </a:t>
            </a:r>
            <a:r>
              <a:rPr lang="en-US" sz="2200" dirty="0">
                <a:solidFill>
                  <a:srgbClr val="C00000"/>
                </a:solidFill>
                <a:latin typeface="Book Antiqua" pitchFamily="18" charset="0"/>
              </a:rPr>
              <a:t>15 minutes </a:t>
            </a:r>
            <a:r>
              <a:rPr lang="en-US" sz="2200" dirty="0">
                <a:latin typeface="Book Antiqua" pitchFamily="18" charset="0"/>
              </a:rPr>
              <a:t>at “UCLA-Slurps,” as opposed to 6 minutes at the “CSUN-Stop.” Suppose there is an average of </a:t>
            </a:r>
            <a:r>
              <a:rPr lang="en-US" sz="2200" dirty="0">
                <a:solidFill>
                  <a:srgbClr val="C00000"/>
                </a:solidFill>
                <a:latin typeface="Book Antiqua" pitchFamily="18" charset="0"/>
              </a:rPr>
              <a:t>3 customers at “UCLA-Slurps.”</a:t>
            </a:r>
            <a:r>
              <a:rPr lang="en-US" sz="2200" dirty="0">
                <a:latin typeface="Book Antiqua" pitchFamily="18" charset="0"/>
              </a:rPr>
              <a:t> </a:t>
            </a:r>
            <a:r>
              <a:rPr lang="en-US" sz="2200" dirty="0">
                <a:solidFill>
                  <a:srgbClr val="C00000"/>
                </a:solidFill>
                <a:latin typeface="Book Antiqua" pitchFamily="18" charset="0"/>
              </a:rPr>
              <a:t>The total number of customers remains at 120, as it was before the marketing campaign</a:t>
            </a:r>
            <a:r>
              <a:rPr lang="en-US" sz="2200" dirty="0">
                <a:latin typeface="Book Antiqua" pitchFamily="18" charset="0"/>
              </a:rPr>
              <a:t>. But now the </a:t>
            </a:r>
            <a:r>
              <a:rPr lang="en-US" sz="2200" dirty="0">
                <a:solidFill>
                  <a:srgbClr val="C00000"/>
                </a:solidFill>
                <a:latin typeface="Book Antiqua" pitchFamily="18" charset="0"/>
              </a:rPr>
              <a:t>120 is divided</a:t>
            </a:r>
            <a:r>
              <a:rPr lang="en-US" sz="2200" dirty="0">
                <a:latin typeface="Book Antiqua" pitchFamily="18" charset="0"/>
              </a:rPr>
              <a:t> between the “CSUN-Stop” and “UCLA-Slurps.” </a:t>
            </a:r>
          </a:p>
          <a:p>
            <a:pPr>
              <a:defRPr/>
            </a:pPr>
            <a:r>
              <a:rPr lang="en-US" sz="2200" dirty="0">
                <a:latin typeface="Book Antiqua" pitchFamily="18" charset="0"/>
              </a:rPr>
              <a:t>d) By how much has business at the “CSUN-Stop” decreased? </a:t>
            </a:r>
          </a:p>
          <a:p>
            <a:pPr>
              <a:defRPr/>
            </a:pPr>
            <a:endParaRPr lang="en-US" sz="2200" dirty="0">
              <a:latin typeface="Book Antiqua" pitchFamily="18" charset="0"/>
            </a:endParaRPr>
          </a:p>
          <a:p>
            <a:pPr>
              <a:defRPr/>
            </a:pPr>
            <a:r>
              <a:rPr lang="en-US" sz="2200" dirty="0">
                <a:latin typeface="Book Antiqua" pitchFamily="18" charset="0"/>
              </a:rPr>
              <a:t>First, find how many customers “CSUN-Stop” is losing to “UCLA-Slurps.”</a:t>
            </a:r>
          </a:p>
          <a:p>
            <a:pPr>
              <a:defRPr/>
            </a:pPr>
            <a:endParaRPr lang="en-US" sz="2400" dirty="0"/>
          </a:p>
          <a:p>
            <a:pPr>
              <a:defRPr/>
            </a:pPr>
            <a:endParaRPr lang="en-US" sz="2400" dirty="0"/>
          </a:p>
          <a:p>
            <a:pPr>
              <a:defRPr/>
            </a:pPr>
            <a:endParaRPr lang="en-US" sz="2400" dirty="0"/>
          </a:p>
          <a:p>
            <a:pPr>
              <a:buFont typeface="Wingdings" pitchFamily="1" charset="2"/>
              <a:buNone/>
              <a:defRPr/>
            </a:pPr>
            <a:endParaRPr lang="en-US" sz="2400" dirty="0"/>
          </a:p>
        </p:txBody>
      </p:sp>
    </p:spTree>
    <p:extLst>
      <p:ext uri="{BB962C8B-B14F-4D97-AF65-F5344CB8AC3E}">
        <p14:creationId xmlns:p14="http://schemas.microsoft.com/office/powerpoint/2010/main" val="262774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dissolve">
                                      <p:cBhvr>
                                        <p:cTn id="12" dur="500"/>
                                        <p:tgtEl>
                                          <p:spTgt spid="2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051">
                                            <p:txEl>
                                              <p:pRg st="3" end="3"/>
                                            </p:txEl>
                                          </p:spTgt>
                                        </p:tgtEl>
                                        <p:attrNameLst>
                                          <p:attrName>style.visibility</p:attrName>
                                        </p:attrNameLst>
                                      </p:cBhvr>
                                      <p:to>
                                        <p:strVal val="visible"/>
                                      </p:to>
                                    </p:set>
                                    <p:animEffect transition="in" filter="dissolve">
                                      <p:cBhvr>
                                        <p:cTn id="1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5516" y="152400"/>
            <a:ext cx="8748972" cy="936340"/>
          </a:xfrm>
        </p:spPr>
        <p:txBody>
          <a:bodyPr/>
          <a:lstStyle/>
          <a:p>
            <a:r>
              <a:rPr lang="en-US" sz="3200" dirty="0"/>
              <a:t>K3. Cold Beverage</a:t>
            </a:r>
          </a:p>
        </p:txBody>
      </p:sp>
      <p:sp>
        <p:nvSpPr>
          <p:cNvPr id="2051" name="Content Placeholder 2"/>
          <p:cNvSpPr>
            <a:spLocks noGrp="1"/>
          </p:cNvSpPr>
          <p:nvPr>
            <p:ph idx="1"/>
          </p:nvPr>
        </p:nvSpPr>
        <p:spPr>
          <a:xfrm>
            <a:off x="414338" y="1340768"/>
            <a:ext cx="8729662" cy="5517232"/>
          </a:xfrm>
        </p:spPr>
        <p:txBody>
          <a:bodyPr/>
          <a:lstStyle/>
          <a:p>
            <a:pPr>
              <a:defRPr/>
            </a:pPr>
            <a:r>
              <a:rPr lang="en-US" sz="2400" dirty="0">
                <a:latin typeface="Book Antiqua" pitchFamily="18" charset="0"/>
              </a:rPr>
              <a:t>At  “UCLA-Slurps” we have </a:t>
            </a:r>
          </a:p>
          <a:p>
            <a:pPr>
              <a:defRPr/>
            </a:pPr>
            <a:r>
              <a:rPr lang="en-US" sz="2400" dirty="0">
                <a:latin typeface="Book Antiqua" pitchFamily="18" charset="0"/>
              </a:rPr>
              <a:t>I = 3 people and T = 15 minutes</a:t>
            </a:r>
          </a:p>
          <a:p>
            <a:pPr>
              <a:defRPr/>
            </a:pPr>
            <a:r>
              <a:rPr lang="en-US" sz="2400" dirty="0">
                <a:latin typeface="Book Antiqua" pitchFamily="18" charset="0"/>
              </a:rPr>
              <a:t>TR = I </a:t>
            </a:r>
            <a:r>
              <a:rPr lang="en-US" sz="2400" dirty="0">
                <a:latin typeface="Book Antiqua" pitchFamily="18" charset="0"/>
                <a:sym typeface="Wingdings" pitchFamily="2" charset="2"/>
              </a:rPr>
              <a:t> 15R = 3  R=</a:t>
            </a:r>
            <a:r>
              <a:rPr lang="en-US" sz="2400" dirty="0">
                <a:latin typeface="Book Antiqua" pitchFamily="18" charset="0"/>
              </a:rPr>
              <a:t> 1/5 per minute R = 60(1/5) = 12 customers per hour or  = </a:t>
            </a:r>
            <a:r>
              <a:rPr lang="en-US" sz="2400" b="1" dirty="0">
                <a:latin typeface="Book Antiqua" pitchFamily="18" charset="0"/>
              </a:rPr>
              <a:t>48 customers/day</a:t>
            </a:r>
          </a:p>
          <a:p>
            <a:pPr>
              <a:defRPr/>
            </a:pPr>
            <a:r>
              <a:rPr lang="en-US" sz="2400" dirty="0">
                <a:latin typeface="Book Antiqua" pitchFamily="18" charset="0"/>
              </a:rPr>
              <a:t>Business at “CSUN-Stop” has decreased by 48 customers/day</a:t>
            </a:r>
            <a:endParaRPr lang="en-US" sz="2400" b="1" dirty="0">
              <a:latin typeface="Book Antiqua" pitchFamily="18" charset="0"/>
            </a:endParaRPr>
          </a:p>
          <a:p>
            <a:pPr>
              <a:defRPr/>
            </a:pPr>
            <a:r>
              <a:rPr lang="en-US" sz="2400" dirty="0">
                <a:latin typeface="Book Antiqua" pitchFamily="18" charset="0"/>
              </a:rPr>
              <a:t>The new (lower) arrival rate to the “CSUN-Stop”?</a:t>
            </a:r>
          </a:p>
          <a:p>
            <a:pPr>
              <a:defRPr/>
            </a:pPr>
            <a:r>
              <a:rPr lang="en-US" sz="2400" dirty="0">
                <a:latin typeface="Book Antiqua" pitchFamily="18" charset="0"/>
              </a:rPr>
              <a:t>120-48 = </a:t>
            </a:r>
            <a:r>
              <a:rPr lang="en-US" sz="2400" b="1" dirty="0">
                <a:latin typeface="Book Antiqua" pitchFamily="18" charset="0"/>
              </a:rPr>
              <a:t>72 customers/day</a:t>
            </a:r>
          </a:p>
          <a:p>
            <a:pPr>
              <a:defRPr/>
            </a:pPr>
            <a:r>
              <a:rPr lang="en-US" sz="2400" dirty="0">
                <a:latin typeface="Book Antiqua" pitchFamily="18" charset="0"/>
              </a:rPr>
              <a:t>e) </a:t>
            </a:r>
            <a:r>
              <a:rPr lang="en-US" sz="2400" dirty="0"/>
              <a:t>Now, what is</a:t>
            </a:r>
            <a:r>
              <a:rPr lang="en-US" sz="2400" dirty="0">
                <a:latin typeface="Book Antiqua" pitchFamily="18" charset="0"/>
              </a:rPr>
              <a:t> the average number of customers waiting at the “CSUN-Stop,” if the flow time at CSUN-Stop remains 6 mins?</a:t>
            </a:r>
          </a:p>
          <a:p>
            <a:pPr>
              <a:defRPr/>
            </a:pPr>
            <a:r>
              <a:rPr lang="en-US" sz="2400" dirty="0">
                <a:latin typeface="Book Antiqua" pitchFamily="18" charset="0"/>
              </a:rPr>
              <a:t>	R = 72/day = 72/(60min×4hrs) = 0.3/minute</a:t>
            </a:r>
          </a:p>
          <a:p>
            <a:pPr>
              <a:defRPr/>
            </a:pPr>
            <a:r>
              <a:rPr lang="en-US" sz="2400" dirty="0">
                <a:latin typeface="Book Antiqua" pitchFamily="18" charset="0"/>
              </a:rPr>
              <a:t>	T = 6 minutes</a:t>
            </a:r>
          </a:p>
          <a:p>
            <a:pPr>
              <a:defRPr/>
            </a:pPr>
            <a:r>
              <a:rPr lang="en-US" sz="2400" dirty="0">
                <a:latin typeface="Book Antiqua" pitchFamily="18" charset="0"/>
              </a:rPr>
              <a:t>	RT = I </a:t>
            </a:r>
            <a:r>
              <a:rPr lang="en-US" sz="2400" dirty="0">
                <a:latin typeface="Book Antiqua" pitchFamily="18" charset="0"/>
                <a:sym typeface="Wingdings" pitchFamily="2" charset="2"/>
              </a:rPr>
              <a:t> I = 0.3(6) </a:t>
            </a:r>
            <a:r>
              <a:rPr lang="en-US" sz="2400" dirty="0">
                <a:latin typeface="Book Antiqua" pitchFamily="18" charset="0"/>
              </a:rPr>
              <a:t>= </a:t>
            </a:r>
            <a:r>
              <a:rPr lang="en-US" sz="2400" b="1" dirty="0">
                <a:latin typeface="Book Antiqua" pitchFamily="18" charset="0"/>
              </a:rPr>
              <a:t>1.8 customers</a:t>
            </a:r>
          </a:p>
          <a:p>
            <a:pPr>
              <a:defRPr/>
            </a:pPr>
            <a:endParaRPr lang="en-US" sz="2400" b="1" dirty="0"/>
          </a:p>
          <a:p>
            <a:pPr>
              <a:buFont typeface="Wingdings" pitchFamily="1" charset="2"/>
              <a:buNone/>
              <a:defRPr/>
            </a:pPr>
            <a:endParaRPr lang="en-US" sz="2400" dirty="0"/>
          </a:p>
        </p:txBody>
      </p:sp>
    </p:spTree>
    <p:extLst>
      <p:ext uri="{BB962C8B-B14F-4D97-AF65-F5344CB8AC3E}">
        <p14:creationId xmlns:p14="http://schemas.microsoft.com/office/powerpoint/2010/main" val="51250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dissolve">
                                      <p:cBhvr>
                                        <p:cTn id="7" dur="500"/>
                                        <p:tgtEl>
                                          <p:spTgt spid="2051">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051">
                                            <p:txEl>
                                              <p:pRg st="1" end="1"/>
                                            </p:txEl>
                                          </p:spTgt>
                                        </p:tgtEl>
                                        <p:attrNameLst>
                                          <p:attrName>style.visibility</p:attrName>
                                        </p:attrNameLst>
                                      </p:cBhvr>
                                      <p:to>
                                        <p:strVal val="visible"/>
                                      </p:to>
                                    </p:set>
                                    <p:animEffect transition="in" filter="dissolve">
                                      <p:cBhvr>
                                        <p:cTn id="10" dur="500"/>
                                        <p:tgtEl>
                                          <p:spTgt spid="2051">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2051">
                                            <p:txEl>
                                              <p:pRg st="2" end="2"/>
                                            </p:txEl>
                                          </p:spTgt>
                                        </p:tgtEl>
                                        <p:attrNameLst>
                                          <p:attrName>style.visibility</p:attrName>
                                        </p:attrNameLst>
                                      </p:cBhvr>
                                      <p:to>
                                        <p:strVal val="visible"/>
                                      </p:to>
                                    </p:set>
                                    <p:animEffect transition="in" filter="dissolve">
                                      <p:cBhvr>
                                        <p:cTn id="13" dur="500"/>
                                        <p:tgtEl>
                                          <p:spTgt spid="205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051">
                                            <p:txEl>
                                              <p:pRg st="3" end="3"/>
                                            </p:txEl>
                                          </p:spTgt>
                                        </p:tgtEl>
                                        <p:attrNameLst>
                                          <p:attrName>style.visibility</p:attrName>
                                        </p:attrNameLst>
                                      </p:cBhvr>
                                      <p:to>
                                        <p:strVal val="visible"/>
                                      </p:to>
                                    </p:set>
                                    <p:animEffect transition="in" filter="dissolve">
                                      <p:cBhvr>
                                        <p:cTn id="18" dur="500"/>
                                        <p:tgtEl>
                                          <p:spTgt spid="205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2051">
                                            <p:txEl>
                                              <p:pRg st="4" end="4"/>
                                            </p:txEl>
                                          </p:spTgt>
                                        </p:tgtEl>
                                        <p:attrNameLst>
                                          <p:attrName>style.visibility</p:attrName>
                                        </p:attrNameLst>
                                      </p:cBhvr>
                                      <p:to>
                                        <p:strVal val="visible"/>
                                      </p:to>
                                    </p:set>
                                    <p:animEffect transition="in" filter="dissolve">
                                      <p:cBhvr>
                                        <p:cTn id="23" dur="500"/>
                                        <p:tgtEl>
                                          <p:spTgt spid="205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2051">
                                            <p:txEl>
                                              <p:pRg st="5" end="5"/>
                                            </p:txEl>
                                          </p:spTgt>
                                        </p:tgtEl>
                                        <p:attrNameLst>
                                          <p:attrName>style.visibility</p:attrName>
                                        </p:attrNameLst>
                                      </p:cBhvr>
                                      <p:to>
                                        <p:strVal val="visible"/>
                                      </p:to>
                                    </p:set>
                                    <p:animEffect transition="in" filter="dissolve">
                                      <p:cBhvr>
                                        <p:cTn id="28" dur="500"/>
                                        <p:tgtEl>
                                          <p:spTgt spid="2051">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2051">
                                            <p:txEl>
                                              <p:pRg st="6" end="6"/>
                                            </p:txEl>
                                          </p:spTgt>
                                        </p:tgtEl>
                                        <p:attrNameLst>
                                          <p:attrName>style.visibility</p:attrName>
                                        </p:attrNameLst>
                                      </p:cBhvr>
                                      <p:to>
                                        <p:strVal val="visible"/>
                                      </p:to>
                                    </p:set>
                                    <p:animEffect transition="in" filter="dissolve">
                                      <p:cBhvr>
                                        <p:cTn id="33" dur="500"/>
                                        <p:tgtEl>
                                          <p:spTgt spid="2051">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2051">
                                            <p:txEl>
                                              <p:pRg st="7" end="7"/>
                                            </p:txEl>
                                          </p:spTgt>
                                        </p:tgtEl>
                                        <p:attrNameLst>
                                          <p:attrName>style.visibility</p:attrName>
                                        </p:attrNameLst>
                                      </p:cBhvr>
                                      <p:to>
                                        <p:strVal val="visible"/>
                                      </p:to>
                                    </p:set>
                                    <p:animEffect transition="in" filter="dissolve">
                                      <p:cBhvr>
                                        <p:cTn id="38" dur="500"/>
                                        <p:tgtEl>
                                          <p:spTgt spid="2051">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2051">
                                            <p:txEl>
                                              <p:pRg st="8" end="8"/>
                                            </p:txEl>
                                          </p:spTgt>
                                        </p:tgtEl>
                                        <p:attrNameLst>
                                          <p:attrName>style.visibility</p:attrName>
                                        </p:attrNameLst>
                                      </p:cBhvr>
                                      <p:to>
                                        <p:strVal val="visible"/>
                                      </p:to>
                                    </p:set>
                                    <p:animEffect transition="in" filter="dissolve">
                                      <p:cBhvr>
                                        <p:cTn id="43" dur="500"/>
                                        <p:tgtEl>
                                          <p:spTgt spid="2051">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2051">
                                            <p:txEl>
                                              <p:pRg st="9" end="9"/>
                                            </p:txEl>
                                          </p:spTgt>
                                        </p:tgtEl>
                                        <p:attrNameLst>
                                          <p:attrName>style.visibility</p:attrName>
                                        </p:attrNameLst>
                                      </p:cBhvr>
                                      <p:to>
                                        <p:strVal val="visible"/>
                                      </p:to>
                                    </p:set>
                                    <p:animEffect transition="in" filter="dissolve">
                                      <p:cBhvr>
                                        <p:cTn id="48" dur="500"/>
                                        <p:tgtEl>
                                          <p:spTgt spid="20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ample presentation slides with animation [2]">
  <a:themeElements>
    <a:clrScheme name="Custom 15">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C00000"/>
      </a:hlink>
      <a:folHlink>
        <a:srgbClr val="7030A0"/>
      </a:folHlink>
    </a:clrScheme>
    <a:fontScheme name="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SOM</Template>
  <TotalTime>13438</TotalTime>
  <Words>716</Words>
  <Application>Microsoft Office PowerPoint</Application>
  <PresentationFormat>On-screen Show (4:3)</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Book Antiqua</vt:lpstr>
      <vt:lpstr>Impact</vt:lpstr>
      <vt:lpstr>Monotype Sorts</vt:lpstr>
      <vt:lpstr>Symbol</vt:lpstr>
      <vt:lpstr>Wingdings</vt:lpstr>
      <vt:lpstr>Sample presentation slides with animation [2]</vt:lpstr>
      <vt:lpstr>K1 . The Coffee Shop</vt:lpstr>
      <vt:lpstr>K3. Cold Beverage</vt:lpstr>
      <vt:lpstr>K3. Cold Beverage</vt:lpstr>
      <vt:lpstr>K3. Cold Beverage</vt:lpstr>
      <vt:lpstr>K3. Cold Beverage</vt:lpstr>
      <vt:lpstr>K3. Cold Beverage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Ardavan</cp:lastModifiedBy>
  <cp:revision>421</cp:revision>
  <cp:lastPrinted>2013-09-30T21:36:58Z</cp:lastPrinted>
  <dcterms:created xsi:type="dcterms:W3CDTF">2005-11-30T06:54:40Z</dcterms:created>
  <dcterms:modified xsi:type="dcterms:W3CDTF">2020-08-13T15:38:56Z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