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sldIdLst>
    <p:sldId id="523" r:id="rId2"/>
    <p:sldId id="524" r:id="rId3"/>
    <p:sldId id="525" r:id="rId4"/>
    <p:sldId id="526" r:id="rId5"/>
    <p:sldId id="527" r:id="rId6"/>
    <p:sldId id="528" r:id="rId7"/>
    <p:sldId id="529" r:id="rId8"/>
    <p:sldId id="530" r:id="rId9"/>
    <p:sldId id="531" r:id="rId10"/>
    <p:sldId id="532" r:id="rId11"/>
    <p:sldId id="553" r:id="rId12"/>
    <p:sldId id="554" r:id="rId13"/>
    <p:sldId id="555" r:id="rId14"/>
    <p:sldId id="556" r:id="rId15"/>
    <p:sldId id="557" r:id="rId16"/>
    <p:sldId id="558" r:id="rId17"/>
    <p:sldId id="559" r:id="rId18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6A13"/>
    <a:srgbClr val="16741F"/>
    <a:srgbClr val="1B5B2C"/>
    <a:srgbClr val="000099"/>
    <a:srgbClr val="1A1A70"/>
    <a:srgbClr val="144421"/>
    <a:srgbClr val="DB1F47"/>
    <a:srgbClr val="70201A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61" autoAdjust="0"/>
    <p:restoredTop sz="94399" autoAdjust="0"/>
  </p:normalViewPr>
  <p:slideViewPr>
    <p:cSldViewPr>
      <p:cViewPr varScale="1">
        <p:scale>
          <a:sx n="63" d="100"/>
          <a:sy n="63" d="100"/>
        </p:scale>
        <p:origin x="166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02A34D-BF83-4C2B-B7CD-474F7CC0D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2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6408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6408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8297862" cy="2503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8" y="4094163"/>
            <a:ext cx="8297862" cy="2503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gray">
          <a:xfrm>
            <a:off x="179388" y="0"/>
            <a:ext cx="8964612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gray">
          <a:xfrm>
            <a:off x="179388" y="188913"/>
            <a:ext cx="8785225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438275"/>
            <a:ext cx="8297862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8810625" y="10160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13715DCA-0976-48F6-9B48-21A594CB1BBF}" type="slidenum">
              <a:rPr lang="en-US" sz="1200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7064375" y="-63500"/>
            <a:ext cx="2079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3. Process Flow Measures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Wingdings" pitchFamily="2" charset="2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1" charset="2"/>
        <a:buChar char="u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287524" y="1340768"/>
            <a:ext cx="86534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A hospital emergency room (ER) is currently organized so that all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patients register through an initial check-in process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>
                <a:latin typeface="Book Antiqua" pitchFamily="18" charset="0"/>
              </a:rPr>
              <a:t>E</a:t>
            </a:r>
            <a:r>
              <a:rPr lang="en-US" sz="2400" dirty="0" smtClean="0">
                <a:latin typeface="Book Antiqua" pitchFamily="18" charset="0"/>
              </a:rPr>
              <a:t>ach patient is seen by a doctor and then exits the process, either with a prescription or with admission to the hospital. 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55 patients per hour arrive at the ER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10% are admitted to the hospital and the rest will leave with a simple prescription. </a:t>
            </a:r>
          </a:p>
          <a:p>
            <a:r>
              <a:rPr lang="en-US" sz="2400" dirty="0" smtClean="0">
                <a:latin typeface="Book Antiqua" pitchFamily="18" charset="0"/>
              </a:rPr>
              <a:t>On average,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7 people are waiting to be registered and 34 are registered and waiting to see a doctor. </a:t>
            </a:r>
          </a:p>
          <a:p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registration process takes, on average, 2 minutes </a:t>
            </a:r>
            <a:r>
              <a:rPr lang="en-US" sz="2400" dirty="0" smtClean="0">
                <a:latin typeface="Book Antiqua" pitchFamily="18" charset="0"/>
              </a:rPr>
              <a:t>per patient. Among patients who receive prescriptions, average time spent with a doctor is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5 minutes</a:t>
            </a:r>
            <a:r>
              <a:rPr lang="en-US" sz="2400" dirty="0" smtClean="0">
                <a:latin typeface="Book Antiqua" pitchFamily="18" charset="0"/>
              </a:rPr>
              <a:t>. Among those admitted to the hospital, average time is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30 minutes</a:t>
            </a:r>
            <a:r>
              <a:rPr lang="en-US" sz="2400" dirty="0" smtClean="0">
                <a:latin typeface="Book Antiqua" pitchFamily="18" charset="0"/>
              </a:rPr>
              <a:t>. </a:t>
            </a:r>
          </a:p>
          <a:p>
            <a:r>
              <a:rPr lang="en-US" sz="2400" dirty="0" smtClean="0">
                <a:latin typeface="Book Antiqua" pitchFamily="18" charset="0"/>
              </a:rPr>
              <a:t>Assume the process to be stable; that is, average inflow rate equals average outflow rate.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A1. ER1; Problem </a:t>
            </a:r>
            <a:r>
              <a:rPr lang="en-US" sz="320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3.4 MBPF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75556" y="1262364"/>
          <a:ext cx="7920880" cy="3099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Worksheet" r:id="rId3" imgW="3781425" imgH="1485900" progId="Excel.Sheet.8">
                  <p:embed/>
                </p:oleObj>
              </mc:Choice>
              <mc:Fallback>
                <p:oleObj name="Worksheet" r:id="rId3" imgW="3781425" imgH="1485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556" y="1262364"/>
                        <a:ext cx="7920880" cy="30998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3528" y="4663006"/>
            <a:ext cx="86409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6600"/>
                </a:solidFill>
                <a:latin typeface="Book Antiqua" pitchFamily="18" charset="0"/>
              </a:rPr>
              <a:t>Method 2: Micro Method, two flow units, Potential Admission and Simple Prescription</a:t>
            </a:r>
          </a:p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sz="2400" b="1" baseline="-25000" dirty="0" smtClean="0">
                <a:solidFill>
                  <a:srgbClr val="FF0000"/>
                </a:solidFill>
                <a:latin typeface="Book Antiqua" pitchFamily="18" charset="0"/>
              </a:rPr>
              <a:t>PA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= </a:t>
            </a:r>
            <a:r>
              <a:rPr lang="en-US" sz="2400" b="1" dirty="0">
                <a:latin typeface="Book Antiqua" pitchFamily="18" charset="0"/>
              </a:rPr>
              <a:t>21.8+2+5.5+3+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10.9 +30 = 73.2</a:t>
            </a:r>
          </a:p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400" b="1" baseline="-25000" dirty="0" smtClean="0">
                <a:solidFill>
                  <a:srgbClr val="006600"/>
                </a:solidFill>
                <a:latin typeface="Book Antiqua" pitchFamily="18" charset="0"/>
              </a:rPr>
              <a:t>SP</a:t>
            </a:r>
            <a:r>
              <a:rPr lang="en-US" sz="2400" b="1" dirty="0">
                <a:solidFill>
                  <a:srgbClr val="006600"/>
                </a:solidFill>
                <a:latin typeface="Book Antiqua" pitchFamily="18" charset="0"/>
              </a:rPr>
              <a:t>= </a:t>
            </a:r>
            <a:r>
              <a:rPr lang="en-US" sz="2400" b="1" dirty="0">
                <a:latin typeface="Book Antiqua" pitchFamily="18" charset="0"/>
              </a:rPr>
              <a:t>21.8+2+5.5+3+</a:t>
            </a:r>
            <a:r>
              <a:rPr lang="en-US" sz="2400" b="1" dirty="0">
                <a:solidFill>
                  <a:srgbClr val="006600"/>
                </a:solidFill>
                <a:latin typeface="Book Antiqua" pitchFamily="18" charset="0"/>
              </a:rPr>
              <a:t>18.2 +5 = 55.5 </a:t>
            </a:r>
          </a:p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400" b="1" baseline="-25000" dirty="0" smtClean="0">
                <a:solidFill>
                  <a:srgbClr val="006600"/>
                </a:solidFill>
                <a:latin typeface="Book Antiqua" pitchFamily="18" charset="0"/>
              </a:rPr>
              <a:t>ER</a:t>
            </a:r>
            <a:r>
              <a:rPr lang="en-US" sz="2400" b="1" dirty="0">
                <a:solidFill>
                  <a:srgbClr val="006600"/>
                </a:solidFill>
                <a:latin typeface="Book Antiqua" pitchFamily="18" charset="0"/>
              </a:rPr>
              <a:t>= .1(73.2)+.9(55.5) = 57.3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79388" y="6408040"/>
            <a:ext cx="77300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c) On average, how long will a </a:t>
            </a:r>
            <a:r>
              <a:rPr lang="en-US" dirty="0" smtClean="0">
                <a:latin typeface="Book Antiqua" pitchFamily="18" charset="0"/>
              </a:rPr>
              <a:t>potential </a:t>
            </a:r>
            <a:r>
              <a:rPr lang="en-US" dirty="0">
                <a:latin typeface="Book Antiqua" pitchFamily="18" charset="0"/>
              </a:rPr>
              <a:t>admission patient spend in  ER?  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32774" y="6387715"/>
            <a:ext cx="755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73.2 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A2. Flow Time; Micro Method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  <p:bldP spid="8198" grpId="0"/>
      <p:bldP spid="82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251520" y="1340768"/>
            <a:ext cx="889248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Refer </a:t>
            </a:r>
            <a:r>
              <a:rPr lang="en-US" sz="2400" dirty="0">
                <a:latin typeface="Book Antiqua" pitchFamily="18" charset="0"/>
              </a:rPr>
              <a:t>again to Exercise 3.5. Once the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triage system </a:t>
            </a:r>
            <a:r>
              <a:rPr lang="en-US" sz="2400" dirty="0">
                <a:latin typeface="Book Antiqua" pitchFamily="18" charset="0"/>
              </a:rPr>
              <a:t>is put in place, it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performs quite close to expectations</a:t>
            </a:r>
            <a:r>
              <a:rPr lang="en-US" sz="2400" dirty="0">
                <a:latin typeface="Book Antiqua" pitchFamily="18" charset="0"/>
              </a:rPr>
              <a:t>. All data conform to planners’ expectations except for one set-the classifications made by the nurse practitioner. Assume that the triage nurse has been sending 91% of all patients to the Simple Prescription area when in fact only 90% should have been so classified. The remaining 1% is discovered when transferred to the emergency area by a doctor. Assume all other information from Exercise 3.5 to be valid.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A3. ER3; Problem 3.6 </a:t>
            </a:r>
            <a:r>
              <a:rPr lang="en-US" sz="320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MBPF</a:t>
            </a:r>
          </a:p>
        </p:txBody>
      </p:sp>
    </p:spTree>
    <p:extLst>
      <p:ext uri="{BB962C8B-B14F-4D97-AF65-F5344CB8AC3E}">
        <p14:creationId xmlns:p14="http://schemas.microsoft.com/office/powerpoint/2010/main" val="198827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15516" y="188913"/>
            <a:ext cx="8748972" cy="863600"/>
          </a:xfrm>
        </p:spPr>
        <p:txBody>
          <a:bodyPr/>
          <a:lstStyle/>
          <a:p>
            <a:r>
              <a:rPr lang="en-US" sz="3200" dirty="0" smtClean="0"/>
              <a:t>A3. Directions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14338" y="1438275"/>
            <a:ext cx="8729662" cy="5159375"/>
          </a:xfrm>
        </p:spPr>
        <p:txBody>
          <a:bodyPr/>
          <a:lstStyle/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o) Draw the flow process chart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a) On average how many patients are in ER?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b) On average, how long a patient spend  in ER?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c) Compute average flow rate in buffer 3 and buffer 4. 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d) Compute average flow time in all buffers.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e) Compute average number of patients in all activities. 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f) On average, how long does a simple prescription patient spend in the ER? 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d) On average, how long does a Potential Admit patient spend in the ER? </a:t>
            </a:r>
          </a:p>
          <a:p>
            <a:endParaRPr lang="en-US" sz="2400" kern="1200" dirty="0">
              <a:solidFill>
                <a:schemeClr val="tx1"/>
              </a:solidFill>
              <a:latin typeface="Book Antiqua" pitchFamily="18" charset="0"/>
            </a:endParaRPr>
          </a:p>
          <a:p>
            <a:endParaRPr lang="en-US" sz="2400" kern="12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19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23528" y="1306700"/>
          <a:ext cx="8604448" cy="18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Picture" r:id="rId3" imgW="6312240" imgH="1371600" progId="Word.Picture.8">
                  <p:embed/>
                </p:oleObj>
              </mc:Choice>
              <mc:Fallback>
                <p:oleObj name="Picture" r:id="rId3" imgW="6312240" imgH="13716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306700"/>
                        <a:ext cx="8604448" cy="18702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95288" y="3375025"/>
          <a:ext cx="8670925" cy="341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Worksheet" r:id="rId5" imgW="3771923" imgH="1485798" progId="Excel.Sheet.8">
                  <p:embed/>
                </p:oleObj>
              </mc:Choice>
              <mc:Fallback>
                <p:oleObj name="Worksheet" r:id="rId5" imgW="3771923" imgH="14857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375025"/>
                        <a:ext cx="8670925" cy="341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23825" y="136525"/>
            <a:ext cx="147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Problem 3.6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784451" y="5201904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</a:rPr>
              <a:t>5.5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A3. Process Flow and  Throughputs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7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287524" y="1591507"/>
          <a:ext cx="8856476" cy="3287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Worksheet" r:id="rId3" imgW="3925782" imgH="1456846" progId="Excel.Sheet.8">
                  <p:embed/>
                </p:oleObj>
              </mc:Choice>
              <mc:Fallback>
                <p:oleObj name="Worksheet" r:id="rId3" imgW="3925782" imgH="145684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524" y="1591507"/>
                        <a:ext cx="8856476" cy="3287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51520" y="4977172"/>
            <a:ext cx="889248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Macro:  Average number of patients in the system = </a:t>
            </a:r>
            <a:endParaRPr lang="en-US" sz="2400" dirty="0" smtClean="0">
              <a:latin typeface="Book Antiqua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20+1.8+5+2.8+1+2.8+15+4.2 </a:t>
            </a:r>
            <a:r>
              <a:rPr lang="en-US" sz="2400" dirty="0">
                <a:latin typeface="Book Antiqua" pitchFamily="18" charset="0"/>
              </a:rPr>
              <a:t>= 52.6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FF0066"/>
                </a:solidFill>
                <a:latin typeface="Book Antiqua" pitchFamily="18" charset="0"/>
              </a:rPr>
              <a:t>Average flow time = </a:t>
            </a:r>
            <a:r>
              <a:rPr lang="en-US" sz="2400" b="1" dirty="0" smtClean="0">
                <a:solidFill>
                  <a:srgbClr val="FF0066"/>
                </a:solidFill>
                <a:latin typeface="Book Antiqua" pitchFamily="18" charset="0"/>
              </a:rPr>
              <a:t>I/R = 52.6</a:t>
            </a:r>
            <a:r>
              <a:rPr lang="en-US" sz="2400" b="1" dirty="0">
                <a:solidFill>
                  <a:srgbClr val="FF0066"/>
                </a:solidFill>
                <a:latin typeface="Book Antiqua" pitchFamily="18" charset="0"/>
              </a:rPr>
              <a:t>/(55/60) = 57.3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A3. Inventory and Flow Time; Macro Method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621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287338" y="1511897"/>
          <a:ext cx="8713154" cy="342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8" name="Worksheet" r:id="rId3" imgW="3771923" imgH="1485798" progId="Excel.Sheet.8">
                  <p:embed/>
                </p:oleObj>
              </mc:Choice>
              <mc:Fallback>
                <p:oleObj name="Worksheet" r:id="rId3" imgW="3771923" imgH="14857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1511897"/>
                        <a:ext cx="8713154" cy="34299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96775" y="5049180"/>
            <a:ext cx="56460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Micro Method Compute SP and PA first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Common = </a:t>
            </a:r>
          </a:p>
          <a:p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21.8 +2+5.5+3 = 32.3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904148" y="5085184"/>
            <a:ext cx="3195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400" baseline="-25000" dirty="0">
                <a:solidFill>
                  <a:srgbClr val="006600"/>
                </a:solidFill>
                <a:latin typeface="Book Antiqua" pitchFamily="18" charset="0"/>
              </a:rPr>
              <a:t>SP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32.3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+18+5 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55.3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A3. Flow Time; Simple Prescription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586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148544"/>
              </p:ext>
            </p:extLst>
          </p:nvPr>
        </p:nvGraphicFramePr>
        <p:xfrm>
          <a:off x="2051720" y="1353380"/>
          <a:ext cx="4968379" cy="1967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2" name="Worksheet" r:id="rId3" imgW="3733800" imgH="1485900" progId="Excel.Sheet.8">
                  <p:embed/>
                </p:oleObj>
              </mc:Choice>
              <mc:Fallback>
                <p:oleObj name="Worksheet" r:id="rId3" imgW="3733800" imgH="14859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353380"/>
                        <a:ext cx="4968379" cy="19676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A3. Flow Time; Potential Admission and Overall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247964" y="4761148"/>
            <a:ext cx="2070038" cy="104411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Simple Prescription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23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971600" y="3861048"/>
            <a:ext cx="2070038" cy="104411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Common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32.3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404818" y="3372865"/>
            <a:ext cx="2070038" cy="104411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Potential Admission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40.9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59916" y="4545124"/>
            <a:ext cx="5396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6741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endCxn id="11" idx="2"/>
          </p:cNvCxnSpPr>
          <p:nvPr/>
        </p:nvCxnSpPr>
        <p:spPr bwMode="auto">
          <a:xfrm>
            <a:off x="2875784" y="4653136"/>
            <a:ext cx="1372180" cy="63007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6741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6318002" y="5283206"/>
            <a:ext cx="2430462" cy="2097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6741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91472" y="4257092"/>
            <a:ext cx="5396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DF6A1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3041638" y="4416981"/>
            <a:ext cx="1314338" cy="6321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DF6A1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endCxn id="14" idx="3"/>
          </p:cNvCxnSpPr>
          <p:nvPr/>
        </p:nvCxnSpPr>
        <p:spPr bwMode="auto">
          <a:xfrm flipV="1">
            <a:off x="6134980" y="4264074"/>
            <a:ext cx="572988" cy="71909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DF6A1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8486578" y="3969060"/>
            <a:ext cx="5396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DF6A13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31924" y="3789040"/>
            <a:ext cx="8634782" cy="288032"/>
            <a:chOff x="431924" y="3789040"/>
            <a:chExt cx="8634782" cy="288032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431924" y="4077072"/>
              <a:ext cx="53967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2875784" y="4077072"/>
              <a:ext cx="354569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8527030" y="3789040"/>
              <a:ext cx="53967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6465037" y="5304180"/>
            <a:ext cx="4858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1B5B2C"/>
                </a:solidFill>
                <a:latin typeface="Book Antiqua" pitchFamily="18" charset="0"/>
              </a:rPr>
              <a:t>0.9</a:t>
            </a:r>
            <a:endParaRPr lang="en-US" sz="1600" b="1" dirty="0">
              <a:solidFill>
                <a:srgbClr val="1B5B2C"/>
              </a:solidFill>
              <a:latin typeface="Book Antiqua" pitchFamily="18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6435032" y="4591871"/>
            <a:ext cx="6212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DF6A13"/>
                </a:solidFill>
                <a:latin typeface="Book Antiqua" pitchFamily="18" charset="0"/>
              </a:rPr>
              <a:t>0.01</a:t>
            </a:r>
            <a:endParaRPr lang="en-US" sz="1600" b="1" dirty="0">
              <a:solidFill>
                <a:srgbClr val="DF6A13"/>
              </a:solidFill>
              <a:latin typeface="Book Antiqua" pitchFamily="18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5760132" y="3634440"/>
            <a:ext cx="5578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Book Antiqua" pitchFamily="18" charset="0"/>
              </a:rPr>
              <a:t>0.09</a:t>
            </a:r>
            <a:endParaRPr lang="en-US" sz="16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629754" y="5158502"/>
            <a:ext cx="18900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n>
                  <a:solidFill>
                    <a:srgbClr val="16741F"/>
                  </a:solidFill>
                </a:ln>
                <a:solidFill>
                  <a:srgbClr val="16741F"/>
                </a:solidFill>
                <a:latin typeface="Book Antiqua" pitchFamily="18" charset="0"/>
              </a:rPr>
              <a:t>0.9	55.3</a:t>
            </a:r>
          </a:p>
          <a:p>
            <a:r>
              <a:rPr lang="en-US" sz="16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0.09	73.2</a:t>
            </a:r>
          </a:p>
          <a:p>
            <a:r>
              <a:rPr lang="en-US" sz="1600" dirty="0" smtClean="0">
                <a:ln>
                  <a:solidFill>
                    <a:srgbClr val="DF6A13"/>
                  </a:solidFill>
                </a:ln>
                <a:solidFill>
                  <a:srgbClr val="DF6A13"/>
                </a:solidFill>
                <a:latin typeface="Book Antiqua" pitchFamily="18" charset="0"/>
              </a:rPr>
              <a:t>0.01	96.2</a:t>
            </a:r>
            <a:endParaRPr lang="en-US" sz="1600" dirty="0">
              <a:ln>
                <a:solidFill>
                  <a:srgbClr val="DF6A13"/>
                </a:solidFill>
              </a:ln>
              <a:solidFill>
                <a:srgbClr val="DF6A13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30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35" grpId="0" build="p"/>
      <p:bldP spid="36" grpId="0" build="p"/>
      <p:bldP spid="37" grpId="0" build="p"/>
      <p:bldP spid="3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1"/>
          <p:cNvSpPr>
            <a:spLocks noChangeArrowheads="1"/>
          </p:cNvSpPr>
          <p:nvPr/>
        </p:nvSpPr>
        <p:spPr bwMode="auto">
          <a:xfrm>
            <a:off x="7422042" y="5350529"/>
            <a:ext cx="1542446" cy="467680"/>
          </a:xfrm>
          <a:prstGeom prst="wedgeEllipseCallout">
            <a:avLst>
              <a:gd name="adj1" fmla="val -274502"/>
              <a:gd name="adj2" fmla="val 625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Book Antiqua" pitchFamily="18" charset="0"/>
              </a:rPr>
              <a:t>Recheck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526668"/>
              </p:ext>
            </p:extLst>
          </p:nvPr>
        </p:nvGraphicFramePr>
        <p:xfrm>
          <a:off x="1295636" y="1268760"/>
          <a:ext cx="5832475" cy="230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" name="Worksheet" r:id="rId3" imgW="3733800" imgH="1485900" progId="Excel.Sheet.8">
                  <p:embed/>
                </p:oleObj>
              </mc:Choice>
              <mc:Fallback>
                <p:oleObj name="Worksheet" r:id="rId3" imgW="3733800" imgH="14859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636" y="1268760"/>
                        <a:ext cx="5832475" cy="230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15900" y="5915598"/>
            <a:ext cx="87957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000" dirty="0">
                <a:latin typeface="Book Antiqua" pitchFamily="18" charset="0"/>
              </a:rPr>
              <a:t>=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55.3 </a:t>
            </a:r>
            <a:r>
              <a:rPr lang="en-US" sz="2000" dirty="0" smtClean="0">
                <a:solidFill>
                  <a:srgbClr val="006600"/>
                </a:solidFill>
                <a:latin typeface="Book Antiqua" pitchFamily="18" charset="0"/>
              </a:rPr>
              <a:t>(0.9) </a:t>
            </a:r>
            <a:r>
              <a:rPr lang="en-US" sz="2000" dirty="0">
                <a:latin typeface="Book Antiqua" pitchFamily="18" charset="0"/>
              </a:rPr>
              <a:t>+ </a:t>
            </a:r>
            <a:r>
              <a:rPr lang="en-US" sz="2000" dirty="0">
                <a:solidFill>
                  <a:srgbClr val="FF0066"/>
                </a:solidFill>
                <a:latin typeface="Book Antiqua" pitchFamily="18" charset="0"/>
              </a:rPr>
              <a:t>73.2 </a:t>
            </a:r>
            <a:r>
              <a:rPr lang="en-US" sz="2000" dirty="0" smtClean="0">
                <a:solidFill>
                  <a:srgbClr val="FF0066"/>
                </a:solidFill>
                <a:latin typeface="Book Antiqua" pitchFamily="18" charset="0"/>
              </a:rPr>
              <a:t>(0.09)</a:t>
            </a:r>
            <a:r>
              <a:rPr lang="en-US" sz="2000" dirty="0" smtClean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+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000" dirty="0">
                <a:solidFill>
                  <a:srgbClr val="CC0000"/>
                </a:solidFill>
                <a:latin typeface="Book Antiqua" pitchFamily="18" charset="0"/>
              </a:rPr>
              <a:t>96.2 </a:t>
            </a:r>
            <a:r>
              <a:rPr lang="en-US" sz="2000" dirty="0" smtClean="0">
                <a:solidFill>
                  <a:srgbClr val="CC0000"/>
                </a:solidFill>
                <a:latin typeface="Book Antiqua" pitchFamily="18" charset="0"/>
              </a:rPr>
              <a:t>(0.01)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>
                <a:solidFill>
                  <a:srgbClr val="FF0066"/>
                </a:solidFill>
                <a:latin typeface="Book Antiqua" pitchFamily="18" charset="0"/>
              </a:rPr>
              <a:t>T</a:t>
            </a:r>
            <a:r>
              <a:rPr lang="en-US" sz="2000" b="1" dirty="0">
                <a:latin typeface="Book Antiqua" pitchFamily="18" charset="0"/>
              </a:rPr>
              <a:t>=</a:t>
            </a:r>
            <a:r>
              <a:rPr lang="en-US" sz="2000" b="1" dirty="0">
                <a:solidFill>
                  <a:srgbClr val="FF0066"/>
                </a:solidFill>
                <a:latin typeface="Book Antiqua" pitchFamily="18" charset="0"/>
              </a:rPr>
              <a:t> </a:t>
            </a:r>
            <a:r>
              <a:rPr lang="en-US" sz="2000" b="1" dirty="0" smtClean="0">
                <a:solidFill>
                  <a:srgbClr val="FF0066"/>
                </a:solidFill>
                <a:latin typeface="Book Antiqua" pitchFamily="18" charset="0"/>
              </a:rPr>
              <a:t>57.32</a:t>
            </a:r>
            <a:endParaRPr lang="en-US" sz="2000" b="1" dirty="0">
              <a:solidFill>
                <a:srgbClr val="FF0066"/>
              </a:solidFill>
              <a:latin typeface="Book Antiqua" pitchFamily="18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63211" y="3588282"/>
            <a:ext cx="8748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FF0066"/>
                </a:solidFill>
                <a:latin typeface="Book Antiqua" pitchFamily="18" charset="0"/>
              </a:rPr>
              <a:t>T</a:t>
            </a:r>
            <a:r>
              <a:rPr lang="en-US" sz="2000" baseline="-25000" dirty="0">
                <a:solidFill>
                  <a:srgbClr val="FF0066"/>
                </a:solidFill>
                <a:latin typeface="Book Antiqua" pitchFamily="18" charset="0"/>
              </a:rPr>
              <a:t>PA1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= </a:t>
            </a:r>
            <a:r>
              <a:rPr lang="en-US" sz="2000" dirty="0">
                <a:latin typeface="Book Antiqua" pitchFamily="18" charset="0"/>
              </a:rPr>
              <a:t>32.3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000" dirty="0">
                <a:solidFill>
                  <a:srgbClr val="FF0066"/>
                </a:solidFill>
                <a:latin typeface="Book Antiqua" pitchFamily="18" charset="0"/>
              </a:rPr>
              <a:t>+10.9+30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000" dirty="0">
                <a:solidFill>
                  <a:srgbClr val="FF0066"/>
                </a:solidFill>
                <a:latin typeface="Book Antiqua" pitchFamily="18" charset="0"/>
              </a:rPr>
              <a:t>= 73.2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000" dirty="0">
                <a:solidFill>
                  <a:srgbClr val="FF0066"/>
                </a:solidFill>
                <a:latin typeface="Book Antiqua" pitchFamily="18" charset="0"/>
              </a:rPr>
              <a:t>……(4.95 PA patients out of 5.5 PA patient: 90%)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CC0000"/>
                </a:solidFill>
                <a:latin typeface="Book Antiqua" pitchFamily="18" charset="0"/>
              </a:rPr>
              <a:t>T</a:t>
            </a:r>
            <a:r>
              <a:rPr lang="en-US" sz="2000" baseline="-25000" dirty="0" smtClean="0">
                <a:solidFill>
                  <a:srgbClr val="CC0000"/>
                </a:solidFill>
                <a:latin typeface="Book Antiqua" pitchFamily="18" charset="0"/>
              </a:rPr>
              <a:t>PA2</a:t>
            </a:r>
            <a:r>
              <a:rPr lang="en-US" sz="2000" dirty="0">
                <a:latin typeface="Book Antiqua" pitchFamily="18" charset="0"/>
              </a:rPr>
              <a:t>= </a:t>
            </a:r>
            <a:r>
              <a:rPr lang="en-US" sz="2000" dirty="0">
                <a:solidFill>
                  <a:srgbClr val="FF0066"/>
                </a:solidFill>
                <a:latin typeface="Book Antiqua" pitchFamily="18" charset="0"/>
              </a:rPr>
              <a:t>73.2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+18+5 </a:t>
            </a:r>
            <a:r>
              <a:rPr lang="en-US" sz="2000" dirty="0" smtClean="0">
                <a:latin typeface="Book Antiqua" pitchFamily="18" charset="0"/>
              </a:rPr>
              <a:t>= </a:t>
            </a:r>
            <a:r>
              <a:rPr lang="en-US" sz="2000" dirty="0" smtClean="0">
                <a:solidFill>
                  <a:srgbClr val="CC0000"/>
                </a:solidFill>
                <a:latin typeface="Book Antiqua" pitchFamily="18" charset="0"/>
              </a:rPr>
              <a:t>96.2</a:t>
            </a:r>
            <a:r>
              <a:rPr lang="en-US" sz="2000" dirty="0" smtClean="0">
                <a:solidFill>
                  <a:srgbClr val="006600"/>
                </a:solidFill>
                <a:latin typeface="Book Antiqua" pitchFamily="18" charset="0"/>
              </a:rPr>
              <a:t>  </a:t>
            </a:r>
            <a:r>
              <a:rPr lang="en-US" sz="2000" dirty="0">
                <a:solidFill>
                  <a:srgbClr val="CC0000"/>
                </a:solidFill>
                <a:latin typeface="Book Antiqua" pitchFamily="18" charset="0"/>
              </a:rPr>
              <a:t>(0.55 PA patients out of 5.5 PA patient: 10%)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000" baseline="-25000" dirty="0" smtClean="0">
                <a:solidFill>
                  <a:srgbClr val="006600"/>
                </a:solidFill>
                <a:latin typeface="Book Antiqua" pitchFamily="18" charset="0"/>
              </a:rPr>
              <a:t>PA</a:t>
            </a:r>
            <a:r>
              <a:rPr lang="en-US" sz="2000" dirty="0" smtClean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=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73.2(.9) + 96.2(.1) </a:t>
            </a:r>
            <a:r>
              <a:rPr lang="en-US" sz="2000" dirty="0">
                <a:latin typeface="Book Antiqua" pitchFamily="18" charset="0"/>
              </a:rPr>
              <a:t>=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75.5</a:t>
            </a:r>
            <a:endParaRPr lang="en-US" sz="2000" b="1" dirty="0">
              <a:solidFill>
                <a:srgbClr val="FF0066"/>
              </a:solidFill>
              <a:latin typeface="Book Antiqu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A3. Flow Time; Potential Admission and Overall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>
            <a:off x="6455391" y="6165304"/>
            <a:ext cx="2556284" cy="631344"/>
          </a:xfrm>
          <a:prstGeom prst="wedgeEllipseCallout">
            <a:avLst>
              <a:gd name="adj1" fmla="val -240829"/>
              <a:gd name="adj2" fmla="val 23434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Recheck Again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51520" y="4956435"/>
            <a:ext cx="860495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000" baseline="-25000" dirty="0">
                <a:solidFill>
                  <a:srgbClr val="006600"/>
                </a:solidFill>
                <a:latin typeface="Book Antiqua" pitchFamily="18" charset="0"/>
              </a:rPr>
              <a:t>SP</a:t>
            </a:r>
            <a:r>
              <a:rPr lang="en-US" sz="2000" dirty="0">
                <a:latin typeface="Book Antiqua" pitchFamily="18" charset="0"/>
              </a:rPr>
              <a:t>=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 55.3 is 90% of flow units,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T</a:t>
            </a:r>
            <a:r>
              <a:rPr lang="en-US" sz="2000" baseline="-25000" dirty="0">
                <a:solidFill>
                  <a:srgbClr val="006600"/>
                </a:solidFill>
                <a:latin typeface="Book Antiqua" pitchFamily="18" charset="0"/>
              </a:rPr>
              <a:t>PA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  </a:t>
            </a:r>
            <a:r>
              <a:rPr lang="en-US" sz="2000" dirty="0">
                <a:latin typeface="Book Antiqua" pitchFamily="18" charset="0"/>
              </a:rPr>
              <a:t>=</a:t>
            </a:r>
            <a:r>
              <a:rPr lang="en-US" sz="2000" dirty="0">
                <a:solidFill>
                  <a:srgbClr val="006600"/>
                </a:solidFill>
                <a:latin typeface="Book Antiqua" pitchFamily="18" charset="0"/>
              </a:rPr>
              <a:t>75.5 is for 10% of flow units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>
                <a:solidFill>
                  <a:srgbClr val="FF0066"/>
                </a:solidFill>
                <a:latin typeface="Book Antiqua" pitchFamily="18" charset="0"/>
              </a:rPr>
              <a:t>T </a:t>
            </a:r>
            <a:r>
              <a:rPr lang="en-US" sz="2000" b="1" dirty="0">
                <a:latin typeface="Book Antiqua" pitchFamily="18" charset="0"/>
              </a:rPr>
              <a:t>= </a:t>
            </a:r>
            <a:r>
              <a:rPr lang="en-US" sz="2000" b="1" dirty="0">
                <a:solidFill>
                  <a:srgbClr val="FF0066"/>
                </a:solidFill>
                <a:latin typeface="Book Antiqua" pitchFamily="18" charset="0"/>
              </a:rPr>
              <a:t>55.3 (.9) + 75.5(.1) </a:t>
            </a:r>
            <a:r>
              <a:rPr lang="en-US" sz="2000" b="1" dirty="0">
                <a:latin typeface="Book Antiqua" pitchFamily="18" charset="0"/>
              </a:rPr>
              <a:t>= </a:t>
            </a:r>
            <a:r>
              <a:rPr lang="en-US" sz="2000" b="1" dirty="0">
                <a:solidFill>
                  <a:srgbClr val="FF0066"/>
                </a:solidFill>
                <a:latin typeface="Book Antiqua" pitchFamily="18" charset="0"/>
              </a:rPr>
              <a:t>57.32</a:t>
            </a:r>
          </a:p>
        </p:txBody>
      </p:sp>
    </p:spTree>
    <p:extLst>
      <p:ext uri="{BB962C8B-B14F-4D97-AF65-F5344CB8AC3E}">
        <p14:creationId xmlns:p14="http://schemas.microsoft.com/office/powerpoint/2010/main" val="71134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221" grpId="0" build="p"/>
      <p:bldP spid="9224" grpId="0" build="p"/>
      <p:bldP spid="10" grpId="0" animBg="1"/>
      <p:bldP spid="92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15516" y="188913"/>
            <a:ext cx="8748972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A1. Directions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o) Draw the flow process chart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b) On average how long a patient spend in ER?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c) On average how many patients are in ER?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Hints: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Compute flow time in buffer 1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Compute average activity time of Doctor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Compute the average flow time in this process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Compute average flow time for a simple prescription patient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Compute average flow time for a potential admission patient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Compute number of patients in Doctor activity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Compute the average number of patients in the process.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latin typeface="Book Antiqua" pitchFamily="18" charset="0"/>
              </a:rPr>
              <a:t> </a:t>
            </a:r>
            <a:endParaRPr lang="en-US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09575" y="3579813"/>
          <a:ext cx="5629275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Worksheet" r:id="rId3" imgW="2714625" imgH="1000125" progId="Excel.Sheet.8">
                  <p:embed/>
                </p:oleObj>
              </mc:Choice>
              <mc:Fallback>
                <p:oleObj name="Worksheet" r:id="rId3" imgW="2714625" imgH="1000125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3579813"/>
                        <a:ext cx="5629275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31540" y="5697252"/>
            <a:ext cx="1042640" cy="288032"/>
          </a:xfrm>
          <a:prstGeom prst="rect">
            <a:avLst/>
          </a:prstGeom>
          <a:solidFill>
            <a:srgbClr val="FF0000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solidFill>
                  <a:srgbClr val="000099"/>
                </a:solidFill>
                <a:latin typeface="Book Antiqua" pitchFamily="18" charset="0"/>
              </a:rPr>
              <a:t>Re-Check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802188" y="3998913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latin typeface="Book Antiqua" pitchFamily="18" charset="0"/>
              </a:rPr>
              <a:t>7.6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802188" y="5006975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66"/>
                </a:solidFill>
                <a:latin typeface="Book Antiqua" pitchFamily="18" charset="0"/>
              </a:rPr>
              <a:t>7.5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4802188" y="4660900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0066"/>
                </a:solidFill>
                <a:latin typeface="Book Antiqua" pitchFamily="18" charset="0"/>
              </a:rPr>
              <a:t>37.1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811713" y="5367338"/>
            <a:ext cx="1143000" cy="2286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99"/>
                </a:solidFill>
                <a:latin typeface="Book Antiqua" pitchFamily="18" charset="0"/>
              </a:rPr>
              <a:t>54.2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144485" y="5006975"/>
            <a:ext cx="308930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dirty="0">
                <a:latin typeface="Book Antiqua" pitchFamily="18" charset="0"/>
              </a:rPr>
              <a:t>T</a:t>
            </a:r>
            <a:r>
              <a:rPr lang="en-US" sz="2200" baseline="-25000" dirty="0">
                <a:latin typeface="Book Antiqua" pitchFamily="18" charset="0"/>
              </a:rPr>
              <a:t>D</a:t>
            </a:r>
            <a:r>
              <a:rPr lang="en-US" sz="2200" dirty="0">
                <a:latin typeface="Book Antiqua" pitchFamily="18" charset="0"/>
              </a:rPr>
              <a:t>= </a:t>
            </a:r>
            <a:r>
              <a:rPr lang="en-US" sz="2200" dirty="0" smtClean="0">
                <a:latin typeface="Book Antiqua" pitchFamily="18" charset="0"/>
              </a:rPr>
              <a:t>0.9(5)+0.1(30</a:t>
            </a:r>
            <a:r>
              <a:rPr lang="en-US" sz="2200" dirty="0">
                <a:latin typeface="Book Antiqua" pitchFamily="18" charset="0"/>
              </a:rPr>
              <a:t>) = 7.5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23528" y="6336032"/>
            <a:ext cx="32624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dirty="0">
                <a:latin typeface="Book Antiqua" pitchFamily="18" charset="0"/>
              </a:rPr>
              <a:t>T</a:t>
            </a:r>
            <a:r>
              <a:rPr lang="en-US" sz="2200" baseline="-25000" dirty="0">
                <a:latin typeface="Book Antiqua" pitchFamily="18" charset="0"/>
              </a:rPr>
              <a:t>SP</a:t>
            </a:r>
            <a:r>
              <a:rPr lang="en-US" sz="2200" dirty="0">
                <a:latin typeface="Book Antiqua" pitchFamily="18" charset="0"/>
              </a:rPr>
              <a:t>= 7.6+2+37.1+5 = 51.7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427984" y="6224279"/>
            <a:ext cx="373852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dirty="0">
                <a:latin typeface="Book Antiqua" pitchFamily="18" charset="0"/>
              </a:rPr>
              <a:t>T</a:t>
            </a:r>
            <a:r>
              <a:rPr lang="en-US" sz="2200" baseline="-25000" dirty="0">
                <a:latin typeface="Book Antiqua" pitchFamily="18" charset="0"/>
              </a:rPr>
              <a:t>P</a:t>
            </a:r>
            <a:r>
              <a:rPr lang="en-US" sz="2200" dirty="0">
                <a:latin typeface="Book Antiqua" pitchFamily="18" charset="0"/>
              </a:rPr>
              <a:t>=</a:t>
            </a:r>
            <a:r>
              <a:rPr lang="en-US" sz="2200" baseline="-25000" dirty="0">
                <a:latin typeface="Book Antiqua" pitchFamily="18" charset="0"/>
              </a:rPr>
              <a:t> </a:t>
            </a:r>
            <a:r>
              <a:rPr lang="en-US" sz="2200" dirty="0" smtClean="0">
                <a:latin typeface="Book Antiqua" pitchFamily="18" charset="0"/>
              </a:rPr>
              <a:t>0.1(76.7)+0.9(51.7</a:t>
            </a:r>
            <a:r>
              <a:rPr lang="en-US" sz="2200" dirty="0">
                <a:latin typeface="Book Antiqua" pitchFamily="18" charset="0"/>
              </a:rPr>
              <a:t>) = 54.2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A1. Flow </a:t>
            </a:r>
            <a:r>
              <a:rPr lang="en-US" sz="320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Time</a:t>
            </a:r>
          </a:p>
        </p:txBody>
      </p:sp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323850" y="1233488"/>
          <a:ext cx="8551863" cy="232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Picture" r:id="rId5" imgW="5038200" imgH="1371600" progId="Word.Picture.8">
                  <p:embed/>
                </p:oleObj>
              </mc:Choice>
              <mc:Fallback>
                <p:oleObj name="Picture" r:id="rId5" imgW="5038200" imgH="13716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233488"/>
                        <a:ext cx="8551863" cy="2328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46075" y="6006811"/>
            <a:ext cx="344998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Book Antiqua" pitchFamily="18" charset="0"/>
              </a:rPr>
              <a:t>T</a:t>
            </a:r>
            <a:r>
              <a:rPr lang="en-US" sz="2200" baseline="-25000" dirty="0" smtClean="0">
                <a:latin typeface="Book Antiqua" pitchFamily="18" charset="0"/>
              </a:rPr>
              <a:t>PA</a:t>
            </a:r>
            <a:r>
              <a:rPr lang="en-US" sz="2200" dirty="0">
                <a:latin typeface="Book Antiqua" pitchFamily="18" charset="0"/>
              </a:rPr>
              <a:t>= 7.6+2+37.1+30 = 76.7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7" grpId="0" animBg="1"/>
      <p:bldP spid="2059" grpId="0" animBg="1"/>
      <p:bldP spid="2062" grpId="0" animBg="1"/>
      <p:bldP spid="2065" grpId="0" animBg="1"/>
      <p:bldP spid="2067" grpId="0" build="p"/>
      <p:bldP spid="13" grpId="0" build="p"/>
      <p:bldP spid="14" grpId="0" build="p"/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65125" y="1611313"/>
          <a:ext cx="8551863" cy="232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Picture" r:id="rId3" imgW="5038200" imgH="1371600" progId="Word.Picture.8">
                  <p:embed/>
                </p:oleObj>
              </mc:Choice>
              <mc:Fallback>
                <p:oleObj name="Picture" r:id="rId3" imgW="5038200" imgH="13716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1611313"/>
                        <a:ext cx="8551863" cy="2328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517650" y="4594225"/>
          <a:ext cx="5608638" cy="21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Worksheet" r:id="rId5" imgW="2714752" imgH="1009498" progId="Excel.Sheet.8">
                  <p:embed/>
                </p:oleObj>
              </mc:Choice>
              <mc:Fallback>
                <p:oleObj name="Worksheet" r:id="rId5" imgW="2714752" imgH="100949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4594225"/>
                        <a:ext cx="5608638" cy="210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50358" y="6021288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latin typeface="Book Antiqua" pitchFamily="18" charset="0"/>
              </a:rPr>
              <a:t>6.9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A1. Inventory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44008" y="5336007"/>
            <a:ext cx="1152525" cy="250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latin typeface="Book Antiqua" pitchFamily="18" charset="0"/>
              </a:rPr>
              <a:t>1.8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58825" y="1257300"/>
          <a:ext cx="7610475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Picture" r:id="rId3" imgW="5038200" imgH="1371600" progId="Word.Picture.8">
                  <p:embed/>
                </p:oleObj>
              </mc:Choice>
              <mc:Fallback>
                <p:oleObj name="Picture" r:id="rId3" imgW="5038200" imgH="13716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257300"/>
                        <a:ext cx="7610475" cy="207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413915"/>
              </p:ext>
            </p:extLst>
          </p:nvPr>
        </p:nvGraphicFramePr>
        <p:xfrm>
          <a:off x="279635" y="3068960"/>
          <a:ext cx="5624513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Worksheet" r:id="rId5" imgW="2714752" imgH="1009498" progId="Excel.Sheet.8">
                  <p:embed/>
                </p:oleObj>
              </mc:Choice>
              <mc:Fallback>
                <p:oleObj name="Worksheet" r:id="rId5" imgW="2714752" imgH="100949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635" y="3068960"/>
                        <a:ext cx="5624513" cy="208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449873" y="4842198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tx2"/>
                </a:solidFill>
                <a:latin typeface="Book Antiqua" pitchFamily="18" charset="0"/>
              </a:rPr>
              <a:t>49.7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737797" y="5193196"/>
            <a:ext cx="5038559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latin typeface="Book Antiqua" pitchFamily="18" charset="0"/>
              </a:rPr>
              <a:t>I = 49.7, R = 55. Is our T= 54.2 correct?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Book Antiqua" pitchFamily="18" charset="0"/>
              </a:rPr>
              <a:t>RT= I 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Book Antiqua" pitchFamily="18" charset="0"/>
              </a:rPr>
              <a:t>R = 55/60 = 0.916667 minutes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Book Antiqua" pitchFamily="18" charset="0"/>
              </a:rPr>
              <a:t>RT = I </a:t>
            </a:r>
            <a:r>
              <a:rPr lang="en-US" sz="2200" dirty="0">
                <a:latin typeface="Book Antiqua" pitchFamily="18" charset="0"/>
                <a:sym typeface="Wingdings" pitchFamily="2" charset="2"/>
              </a:rPr>
              <a:t> T=I/R = 49.7/0.916667 = </a:t>
            </a:r>
            <a:r>
              <a:rPr lang="en-US" sz="2200" dirty="0">
                <a:latin typeface="Book Antiqua" pitchFamily="18" charset="0"/>
              </a:rPr>
              <a:t>54.2</a:t>
            </a:r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>
            <a:off x="245422" y="5248900"/>
            <a:ext cx="1552575" cy="647700"/>
          </a:xfrm>
          <a:prstGeom prst="wedgeEllipseCallout">
            <a:avLst>
              <a:gd name="adj1" fmla="val 98361"/>
              <a:gd name="adj2" fmla="val 25736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Recheck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A1. The </a:t>
            </a:r>
            <a:r>
              <a:rPr lang="en-US" sz="320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Little’s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9" grpId="0" build="p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251520" y="1268760"/>
            <a:ext cx="871296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Book Antiqua" pitchFamily="18" charset="0"/>
              </a:rPr>
              <a:t>A </a:t>
            </a:r>
            <a:r>
              <a:rPr lang="en-US" sz="2200" dirty="0">
                <a:latin typeface="Book Antiqua" pitchFamily="18" charset="0"/>
              </a:rPr>
              <a:t>triage system has been proposed for the ER described in Exercise 3.4. As mentioned earlier,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55 patients </a:t>
            </a:r>
            <a:r>
              <a:rPr lang="en-US" sz="2200" dirty="0">
                <a:latin typeface="Book Antiqua" pitchFamily="18" charset="0"/>
              </a:rPr>
              <a:t>per hour arrive at the ER. </a:t>
            </a:r>
            <a:r>
              <a:rPr lang="en-US" sz="2200" dirty="0" smtClean="0">
                <a:latin typeface="Book Antiqua" pitchFamily="18" charset="0"/>
              </a:rPr>
              <a:t>Patients will be </a:t>
            </a:r>
            <a:r>
              <a:rPr lang="en-US" sz="2200" dirty="0" smtClean="0">
                <a:solidFill>
                  <a:srgbClr val="C00000"/>
                </a:solidFill>
                <a:latin typeface="Book Antiqua" pitchFamily="18" charset="0"/>
              </a:rPr>
              <a:t>registered as before and it takes an average of 2 minutes </a:t>
            </a:r>
            <a:r>
              <a:rPr lang="en-US" sz="2200" dirty="0" smtClean="0">
                <a:latin typeface="Book Antiqua" pitchFamily="18" charset="0"/>
              </a:rPr>
              <a:t>per patient. They will </a:t>
            </a:r>
            <a:r>
              <a:rPr lang="en-US" sz="2200" dirty="0" smtClean="0">
                <a:solidFill>
                  <a:srgbClr val="C00000"/>
                </a:solidFill>
                <a:latin typeface="Book Antiqua" pitchFamily="18" charset="0"/>
              </a:rPr>
              <a:t>then be quickly examined by a nurse </a:t>
            </a:r>
            <a:r>
              <a:rPr lang="en-US" sz="2200" dirty="0" smtClean="0">
                <a:latin typeface="Book Antiqua" pitchFamily="18" charset="0"/>
              </a:rPr>
              <a:t>practitioner who will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classify them as Simple Prescriptions or Potential Admits.</a:t>
            </a:r>
            <a:r>
              <a:rPr lang="en-US" sz="2200" dirty="0">
                <a:latin typeface="Book Antiqua" pitchFamily="18" charset="0"/>
              </a:rPr>
              <a:t> </a:t>
            </a:r>
            <a:r>
              <a:rPr lang="en-US" sz="2200" dirty="0" smtClean="0">
                <a:latin typeface="Book Antiqua" pitchFamily="18" charset="0"/>
              </a:rPr>
              <a:t>Planners </a:t>
            </a:r>
            <a:r>
              <a:rPr lang="en-US" sz="2200" dirty="0">
                <a:latin typeface="Book Antiqua" pitchFamily="18" charset="0"/>
              </a:rPr>
              <a:t>anticipate that the initial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examination </a:t>
            </a:r>
            <a:r>
              <a:rPr lang="en-US" sz="2200" dirty="0" smtClean="0">
                <a:solidFill>
                  <a:srgbClr val="C00000"/>
                </a:solidFill>
                <a:latin typeface="Book Antiqua" pitchFamily="18" charset="0"/>
              </a:rPr>
              <a:t>by triage nurses will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take 3 minutes</a:t>
            </a:r>
            <a:r>
              <a:rPr lang="en-US" sz="2200" dirty="0">
                <a:latin typeface="Book Antiqua" pitchFamily="18" charset="0"/>
              </a:rPr>
              <a:t>. They expect that, on average,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20 patients will be waiting to register </a:t>
            </a:r>
            <a:r>
              <a:rPr lang="en-US" sz="2200" dirty="0">
                <a:latin typeface="Book Antiqua" pitchFamily="18" charset="0"/>
              </a:rPr>
              <a:t>and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5 will be waiting to be seen by the triage nurse</a:t>
            </a:r>
            <a:r>
              <a:rPr lang="en-US" sz="2200" dirty="0">
                <a:latin typeface="Book Antiqua" pitchFamily="18" charset="0"/>
              </a:rPr>
              <a:t>. </a:t>
            </a:r>
            <a:r>
              <a:rPr lang="en-US" sz="2200" dirty="0" smtClean="0">
                <a:latin typeface="Book Antiqua" pitchFamily="18" charset="0"/>
              </a:rPr>
              <a:t>Planners </a:t>
            </a:r>
            <a:r>
              <a:rPr lang="en-US" sz="2200" dirty="0">
                <a:latin typeface="Book Antiqua" pitchFamily="18" charset="0"/>
              </a:rPr>
              <a:t>expect eh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Simple Prescriptions area to have, on average, 15 patients waiting</a:t>
            </a:r>
            <a:r>
              <a:rPr lang="en-US" sz="2200" dirty="0">
                <a:latin typeface="Book Antiqua" pitchFamily="18" charset="0"/>
              </a:rPr>
              <a:t> to be seen. As before, once a patient’s turn come, each will take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5 minutes of a doctor’s time</a:t>
            </a:r>
            <a:r>
              <a:rPr lang="en-US" sz="2200" dirty="0">
                <a:latin typeface="Book Antiqua" pitchFamily="18" charset="0"/>
              </a:rPr>
              <a:t>. The hospital anticipates that, on average, the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emergency area will have only 1 patient waiting </a:t>
            </a:r>
            <a:r>
              <a:rPr lang="en-US" sz="2200" dirty="0">
                <a:latin typeface="Book Antiqua" pitchFamily="18" charset="0"/>
              </a:rPr>
              <a:t>to be seen . As before, once that patient’s turn comes, he or she will take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30 minutes of a doctor’s time</a:t>
            </a:r>
            <a:r>
              <a:rPr lang="en-US" sz="2200" dirty="0">
                <a:latin typeface="Book Antiqua" pitchFamily="18" charset="0"/>
              </a:rPr>
              <a:t>. Assume that, as before,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90% of all patients are Simple Prescriptions</a:t>
            </a:r>
            <a:r>
              <a:rPr lang="en-US" sz="2200" dirty="0">
                <a:latin typeface="Book Antiqua" pitchFamily="18" charset="0"/>
              </a:rPr>
              <a:t>, assume, too, that the </a:t>
            </a:r>
            <a:r>
              <a:rPr lang="en-US" sz="2200" dirty="0">
                <a:solidFill>
                  <a:srgbClr val="C00000"/>
                </a:solidFill>
                <a:latin typeface="Book Antiqua" pitchFamily="18" charset="0"/>
              </a:rPr>
              <a:t>triage nurse is 100% accurate in making classifications</a:t>
            </a:r>
            <a:r>
              <a:rPr lang="en-US" sz="2200" dirty="0">
                <a:latin typeface="Book Antiqua" pitchFamily="18" charset="0"/>
              </a:rPr>
              <a:t>.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A2. ER2; Problem 3.5 </a:t>
            </a:r>
            <a:r>
              <a:rPr lang="en-US" sz="320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MBPF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15516" y="188913"/>
            <a:ext cx="8748972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A2. Directions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o) Draw the flow process chart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a) On average how many patients are in ER?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b) On average, how long a patient spend  in ER?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c) Compute average flow rate in buffer 3 and buffer 4. 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d) Compute average flow time in all buffers.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e) Compute average number of patients in all activities. 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f) On average, how long does a simple prescription patient spend in the ER? </a:t>
            </a:r>
          </a:p>
          <a:p>
            <a:pPr eaLnBrk="1" hangingPunct="1"/>
            <a:r>
              <a:rPr lang="en-US" sz="2400" kern="1200" dirty="0">
                <a:solidFill>
                  <a:schemeClr val="tx1"/>
                </a:solidFill>
                <a:latin typeface="Book Antiqua" pitchFamily="18" charset="0"/>
              </a:rPr>
              <a:t>d) On average, how long does a Potential Admit patient spend in the ER? </a:t>
            </a:r>
          </a:p>
          <a:p>
            <a:pPr eaLnBrk="1" hangingPunct="1"/>
            <a:endParaRPr lang="en-US" sz="2400" kern="1200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24036" y="1376772"/>
          <a:ext cx="8676456" cy="1885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Picture" r:id="rId3" imgW="6312240" imgH="1371600" progId="Word.Picture.8">
                  <p:embed/>
                </p:oleObj>
              </mc:Choice>
              <mc:Fallback>
                <p:oleObj name="Picture" r:id="rId3" imgW="6312240" imgH="13716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36" y="1376772"/>
                        <a:ext cx="8676456" cy="18859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53888" y="3392996"/>
          <a:ext cx="8610600" cy="340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Worksheet" r:id="rId5" imgW="3733800" imgH="1485900" progId="Excel.Sheet.8">
                  <p:embed/>
                </p:oleObj>
              </mc:Choice>
              <mc:Fallback>
                <p:oleObj name="Worksheet" r:id="rId5" imgW="3733800" imgH="148590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88" y="3392996"/>
                        <a:ext cx="8610600" cy="340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A2. Process Flow and TR=I Table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467544" y="1304764"/>
          <a:ext cx="8318500" cy="327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Worksheet" r:id="rId3" imgW="3733800" imgH="1485900" progId="Excel.Sheet.8">
                  <p:embed/>
                </p:oleObj>
              </mc:Choice>
              <mc:Fallback>
                <p:oleObj name="Worksheet" r:id="rId3" imgW="3733800" imgH="148590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304764"/>
                        <a:ext cx="8318500" cy="327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904148" y="4581128"/>
            <a:ext cx="161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9900"/>
                </a:solidFill>
                <a:latin typeface="Book Antiqua" pitchFamily="18" charset="0"/>
              </a:rPr>
              <a:t>I</a:t>
            </a:r>
            <a:r>
              <a:rPr lang="en-US" sz="2800" b="1" baseline="-25000" dirty="0">
                <a:solidFill>
                  <a:srgbClr val="FF9900"/>
                </a:solidFill>
                <a:latin typeface="Book Antiqua" pitchFamily="18" charset="0"/>
              </a:rPr>
              <a:t>ER</a:t>
            </a:r>
            <a:r>
              <a:rPr lang="en-US" sz="2800" b="1" dirty="0">
                <a:solidFill>
                  <a:srgbClr val="FF9900"/>
                </a:solidFill>
                <a:latin typeface="Book Antiqua" pitchFamily="18" charset="0"/>
              </a:rPr>
              <a:t>= </a:t>
            </a: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52.5</a:t>
            </a:r>
            <a:endParaRPr lang="en-US" sz="2800" b="1" dirty="0">
              <a:solidFill>
                <a:srgbClr val="FF9900"/>
              </a:solidFill>
              <a:latin typeface="Book Antiqua" pitchFamily="18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23528" y="4617132"/>
            <a:ext cx="54184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a) On average, how many patients are in  ER? 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48073" y="5380672"/>
            <a:ext cx="541205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srgbClr val="FF9900"/>
                </a:solidFill>
                <a:latin typeface="Book Antiqua" pitchFamily="18" charset="0"/>
              </a:rPr>
              <a:t>Method 1:  Macro Method, a single flow unit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FF9900"/>
                </a:solidFill>
                <a:latin typeface="Book Antiqua" pitchFamily="18" charset="0"/>
              </a:rPr>
              <a:t>R</a:t>
            </a:r>
            <a:r>
              <a:rPr lang="en-US" sz="2000" b="1" baseline="-25000" dirty="0" smtClean="0">
                <a:solidFill>
                  <a:srgbClr val="FF9900"/>
                </a:solidFill>
                <a:latin typeface="Book Antiqua" pitchFamily="18" charset="0"/>
              </a:rPr>
              <a:t>ER</a:t>
            </a:r>
            <a:r>
              <a:rPr lang="en-US" sz="2000" b="1" dirty="0">
                <a:solidFill>
                  <a:srgbClr val="FF9900"/>
                </a:solidFill>
                <a:latin typeface="Book Antiqua" pitchFamily="18" charset="0"/>
              </a:rPr>
              <a:t>= </a:t>
            </a:r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55/60 flow units  </a:t>
            </a:r>
            <a:r>
              <a:rPr lang="en-US" sz="2000" b="1" dirty="0" smtClean="0">
                <a:solidFill>
                  <a:srgbClr val="FF0000"/>
                </a:solidFill>
                <a:latin typeface="Book Antiqua" pitchFamily="18" charset="0"/>
              </a:rPr>
              <a:t>/ min ,  </a:t>
            </a:r>
            <a:r>
              <a:rPr lang="en-US" sz="2000" b="1" dirty="0" smtClean="0">
                <a:solidFill>
                  <a:srgbClr val="FF9900"/>
                </a:solidFill>
                <a:latin typeface="Book Antiqua" pitchFamily="18" charset="0"/>
              </a:rPr>
              <a:t>I</a:t>
            </a:r>
            <a:r>
              <a:rPr lang="en-US" sz="2000" b="1" baseline="-25000" dirty="0" smtClean="0">
                <a:solidFill>
                  <a:srgbClr val="FF9900"/>
                </a:solidFill>
                <a:latin typeface="Book Antiqua" pitchFamily="18" charset="0"/>
              </a:rPr>
              <a:t>ER</a:t>
            </a:r>
            <a:r>
              <a:rPr lang="en-US" sz="2000" b="1" dirty="0">
                <a:solidFill>
                  <a:srgbClr val="FF9900"/>
                </a:solidFill>
                <a:latin typeface="Book Antiqua" pitchFamily="18" charset="0"/>
              </a:rPr>
              <a:t>= </a:t>
            </a:r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52.5</a:t>
            </a:r>
            <a:endParaRPr lang="en-US" sz="2000" b="1" dirty="0">
              <a:solidFill>
                <a:srgbClr val="FF9900"/>
              </a:solidFill>
              <a:latin typeface="Book Antiqua" pitchFamily="18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87524" y="5013176"/>
            <a:ext cx="62199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b) On average, how long will a patient spend in  ER? 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12069" y="6396335"/>
            <a:ext cx="48240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9900"/>
                </a:solidFill>
                <a:latin typeface="Book Antiqua" pitchFamily="18" charset="0"/>
              </a:rPr>
              <a:t>T</a:t>
            </a:r>
            <a:r>
              <a:rPr lang="en-US" sz="2400" b="1" baseline="-25000" dirty="0">
                <a:solidFill>
                  <a:srgbClr val="FF9900"/>
                </a:solidFill>
                <a:latin typeface="Book Antiqua" pitchFamily="18" charset="0"/>
              </a:rPr>
              <a:t>ER</a:t>
            </a:r>
            <a:r>
              <a:rPr lang="en-US" sz="2400" b="1" dirty="0">
                <a:solidFill>
                  <a:srgbClr val="FF9900"/>
                </a:solidFill>
                <a:latin typeface="Book Antiqua" pitchFamily="18" charset="0"/>
              </a:rPr>
              <a:t> =  52.5/(55/60) = 57.2 </a:t>
            </a:r>
            <a:r>
              <a:rPr lang="en-US" sz="2400" b="1" dirty="0" smtClean="0">
                <a:solidFill>
                  <a:srgbClr val="FF9900"/>
                </a:solidFill>
                <a:latin typeface="Book Antiqua" pitchFamily="18" charset="0"/>
              </a:rPr>
              <a:t>minutes</a:t>
            </a:r>
            <a:endParaRPr lang="en-US" sz="2400" b="1" dirty="0">
              <a:solidFill>
                <a:srgbClr val="FF9900"/>
              </a:solidFill>
              <a:latin typeface="Book Antiqu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A2. Inventory and Flow Time; Macro Method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/>
      <p:bldP spid="4104" grpId="0"/>
      <p:bldP spid="4105" grpId="0" build="p"/>
      <p:bldP spid="4106" grpId="0"/>
      <p:bldP spid="4107" grpId="0" build="p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SOM</Template>
  <TotalTime>11641</TotalTime>
  <Words>1134</Words>
  <Application>Microsoft Office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Worksheet</vt:lpstr>
      <vt:lpstr>Picture</vt:lpstr>
      <vt:lpstr>PowerPoint Presentation</vt:lpstr>
      <vt:lpstr>A1. Directions</vt:lpstr>
      <vt:lpstr>PowerPoint Presentation</vt:lpstr>
      <vt:lpstr>PowerPoint Presentation</vt:lpstr>
      <vt:lpstr>PowerPoint Presentation</vt:lpstr>
      <vt:lpstr>PowerPoint Presentation</vt:lpstr>
      <vt:lpstr>A2. Directions</vt:lpstr>
      <vt:lpstr>PowerPoint Presentation</vt:lpstr>
      <vt:lpstr>PowerPoint Presentation</vt:lpstr>
      <vt:lpstr>PowerPoint Presentation</vt:lpstr>
      <vt:lpstr>PowerPoint Presentation</vt:lpstr>
      <vt:lpstr>A3. Directions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314</cp:revision>
  <cp:lastPrinted>2013-09-30T21:36:58Z</cp:lastPrinted>
  <dcterms:created xsi:type="dcterms:W3CDTF">2005-11-30T06:54:40Z</dcterms:created>
  <dcterms:modified xsi:type="dcterms:W3CDTF">2018-01-20T22:03:01Z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