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1" r:id="rId1"/>
  </p:sldMasterIdLst>
  <p:notesMasterIdLst>
    <p:notesMasterId r:id="rId6"/>
  </p:notesMasterIdLst>
  <p:sldIdLst>
    <p:sldId id="560" r:id="rId2"/>
    <p:sldId id="566" r:id="rId3"/>
    <p:sldId id="567" r:id="rId4"/>
    <p:sldId id="568" r:id="rId5"/>
  </p:sldIdLst>
  <p:sldSz cx="9144000" cy="6858000" type="screen4x3"/>
  <p:notesSz cx="6921500" cy="9423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1A7E"/>
    <a:srgbClr val="000099"/>
    <a:srgbClr val="144421"/>
    <a:srgbClr val="DF6A13"/>
    <a:srgbClr val="16741F"/>
    <a:srgbClr val="1B5B2C"/>
    <a:srgbClr val="1A1A70"/>
    <a:srgbClr val="DB1F47"/>
    <a:srgbClr val="702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89" autoAdjust="0"/>
    <p:restoredTop sz="94399" autoAdjust="0"/>
  </p:normalViewPr>
  <p:slideViewPr>
    <p:cSldViewPr>
      <p:cViewPr varScale="1">
        <p:scale>
          <a:sx n="110" d="100"/>
          <a:sy n="110" d="100"/>
        </p:scale>
        <p:origin x="147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08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706438"/>
            <a:ext cx="4711700" cy="3533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2150" y="4476750"/>
            <a:ext cx="5537200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D02A34D-BF83-4C2B-B7CD-474F7CC0D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942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02A34D-BF83-4C2B-B7CD-474F7CC0D69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580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188913"/>
            <a:ext cx="2124075" cy="64087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188913"/>
            <a:ext cx="6221413" cy="64087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4338" y="1438275"/>
            <a:ext cx="4071937" cy="5159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5" y="1438275"/>
            <a:ext cx="4073525" cy="5159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4338" y="1438275"/>
            <a:ext cx="8297862" cy="25034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4338" y="4094163"/>
            <a:ext cx="8297862" cy="2503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buClr>
                <a:schemeClr val="tx2">
                  <a:lumMod val="50000"/>
                </a:schemeClr>
              </a:buClr>
              <a:buFont typeface="Wingdings" pitchFamily="2" charset="2"/>
              <a:buChar char="p"/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buClr>
                <a:schemeClr val="tx2">
                  <a:lumMod val="50000"/>
                </a:schemeClr>
              </a:buClr>
              <a:buFont typeface="Wingdings" pitchFamily="2" charset="2"/>
              <a:buChar char="n"/>
              <a:defRPr>
                <a:solidFill>
                  <a:schemeClr val="tx2">
                    <a:lumMod val="50000"/>
                  </a:schemeClr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4338" y="1438275"/>
            <a:ext cx="4071937" cy="515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5" y="1438275"/>
            <a:ext cx="4073525" cy="515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ChangeArrowheads="1"/>
          </p:cNvSpPr>
          <p:nvPr/>
        </p:nvSpPr>
        <p:spPr bwMode="gray">
          <a:xfrm>
            <a:off x="179388" y="0"/>
            <a:ext cx="8964612" cy="123348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20867" name="Rectangle 3"/>
          <p:cNvSpPr>
            <a:spLocks noChangeArrowheads="1"/>
          </p:cNvSpPr>
          <p:nvPr/>
        </p:nvSpPr>
        <p:spPr bwMode="gray">
          <a:xfrm>
            <a:off x="179388" y="188913"/>
            <a:ext cx="8785225" cy="893762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20868" name="Rectangle 4"/>
          <p:cNvSpPr>
            <a:spLocks noChangeArrowheads="1"/>
          </p:cNvSpPr>
          <p:nvPr/>
        </p:nvSpPr>
        <p:spPr bwMode="gray">
          <a:xfrm>
            <a:off x="0" y="0"/>
            <a:ext cx="215900" cy="6858000"/>
          </a:xfrm>
          <a:prstGeom prst="rect">
            <a:avLst/>
          </a:prstGeom>
          <a:gradFill rotWithShape="1">
            <a:gsLst>
              <a:gs pos="0">
                <a:srgbClr val="12449E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gray">
          <a:xfrm>
            <a:off x="358775" y="188913"/>
            <a:ext cx="849788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</a:t>
            </a:r>
            <a:br>
              <a:rPr lang="en-US"/>
            </a:br>
            <a:r>
              <a:rPr lang="en-US"/>
              <a:t>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4338" y="1438275"/>
            <a:ext cx="8297862" cy="515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20871" name="Text Box 7"/>
          <p:cNvSpPr txBox="1">
            <a:spLocks noChangeArrowheads="1"/>
          </p:cNvSpPr>
          <p:nvPr/>
        </p:nvSpPr>
        <p:spPr bwMode="auto">
          <a:xfrm>
            <a:off x="8810625" y="1016000"/>
            <a:ext cx="3698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13715DCA-0976-48F6-9B48-21A594CB1BBF}" type="slidenum">
              <a:rPr lang="en-US" sz="1200" b="1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sz="1200" b="1">
              <a:solidFill>
                <a:schemeClr val="bg1"/>
              </a:solidFill>
            </a:endParaRPr>
          </a:p>
        </p:txBody>
      </p:sp>
      <p:sp>
        <p:nvSpPr>
          <p:cNvPr id="420872" name="Text Box 8"/>
          <p:cNvSpPr txBox="1">
            <a:spLocks noChangeArrowheads="1"/>
          </p:cNvSpPr>
          <p:nvPr/>
        </p:nvSpPr>
        <p:spPr bwMode="auto">
          <a:xfrm>
            <a:off x="7064375" y="-63500"/>
            <a:ext cx="2079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i="1">
                <a:solidFill>
                  <a:schemeClr val="bg1"/>
                </a:solidFill>
              </a:rPr>
              <a:t>3. Process Flow Measures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80000"/>
        <a:buFont typeface="Wingdings" pitchFamily="2" charset="2"/>
        <a:buChar char="•"/>
        <a:defRPr sz="2800">
          <a:solidFill>
            <a:schemeClr val="tx1"/>
          </a:solidFill>
          <a:latin typeface="Book Antiqua" panose="02040602050305030304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Symbol" pitchFamily="18" charset="2"/>
        <a:buChar char="-"/>
        <a:defRPr sz="2400">
          <a:solidFill>
            <a:schemeClr val="tx1"/>
          </a:solidFill>
          <a:latin typeface="Book Antiqua" panose="02040602050305030304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Symbol" pitchFamily="18" charset="2"/>
        <a:buChar char="-"/>
        <a:defRPr sz="2000">
          <a:solidFill>
            <a:schemeClr val="tx1"/>
          </a:solidFill>
          <a:latin typeface="Book Antiqua" panose="02040602050305030304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Monotype Sorts" pitchFamily="1" charset="2"/>
        <a:buChar char="u"/>
        <a:defRPr sz="2000">
          <a:solidFill>
            <a:srgbClr val="000000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youtu.be/gFNYXGye4J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913"/>
            <a:ext cx="8605143" cy="863600"/>
          </a:xfrm>
        </p:spPr>
        <p:txBody>
          <a:bodyPr/>
          <a:lstStyle/>
          <a:p>
            <a:r>
              <a:rPr lang="en-US" dirty="0"/>
              <a:t>K1 . The Coffee Shop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35396"/>
            <a:ext cx="9144000" cy="6993396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n-US" sz="4000" dirty="0">
                <a:latin typeface="+mj-lt"/>
              </a:rPr>
              <a:t>Process Flow Analysis</a:t>
            </a:r>
          </a:p>
          <a:p>
            <a:pPr algn="ctr"/>
            <a:r>
              <a:rPr lang="en-US" sz="4000" dirty="0">
                <a:latin typeface="+mj-lt"/>
              </a:rPr>
              <a:t>The Little’s Law</a:t>
            </a:r>
          </a:p>
          <a:p>
            <a:pPr algn="ctr"/>
            <a:r>
              <a:rPr lang="en-US" dirty="0">
                <a:latin typeface="+mj-lt"/>
              </a:rPr>
              <a:t>The Core Concept in Business Processes Engineering</a:t>
            </a:r>
          </a:p>
          <a:p>
            <a:pPr algn="ctr"/>
            <a:endParaRPr lang="en-US" i="1" dirty="0">
              <a:latin typeface="+mj-lt"/>
            </a:endParaRPr>
          </a:p>
          <a:p>
            <a:pPr algn="ctr"/>
            <a:endParaRPr lang="en-US" i="1" dirty="0">
              <a:latin typeface="+mj-lt"/>
            </a:endParaRPr>
          </a:p>
          <a:p>
            <a:pPr algn="ctr"/>
            <a:endParaRPr lang="en-US" i="1" dirty="0">
              <a:latin typeface="+mj-lt"/>
            </a:endParaRPr>
          </a:p>
          <a:p>
            <a:pPr algn="ctr"/>
            <a:endParaRPr lang="en-US" i="1" dirty="0">
              <a:latin typeface="+mj-lt"/>
            </a:endParaRPr>
          </a:p>
          <a:p>
            <a:pPr algn="ctr"/>
            <a:endParaRPr lang="en-US" sz="2600" b="1" i="1" dirty="0">
              <a:solidFill>
                <a:schemeClr val="bg1"/>
              </a:solidFill>
              <a:ea typeface="ＭＳ Ｐゴシック" charset="-128"/>
              <a:cs typeface="Tahoma" pitchFamily="34" charset="0"/>
            </a:endParaRPr>
          </a:p>
          <a:p>
            <a:pPr algn="ctr"/>
            <a:endParaRPr lang="en-US" i="1" dirty="0">
              <a:latin typeface="+mj-lt"/>
            </a:endParaRPr>
          </a:p>
          <a:p>
            <a:pPr algn="ctr"/>
            <a:endParaRPr lang="en-US" i="1" dirty="0">
              <a:latin typeface="+mj-lt"/>
            </a:endParaRPr>
          </a:p>
          <a:p>
            <a:pPr algn="ctr"/>
            <a:endParaRPr lang="en-US" i="1" dirty="0">
              <a:latin typeface="+mj-lt"/>
            </a:endParaRPr>
          </a:p>
          <a:p>
            <a:pPr algn="r">
              <a:spcBef>
                <a:spcPts val="0"/>
              </a:spcBef>
              <a:defRPr/>
            </a:pPr>
            <a:r>
              <a:rPr lang="en-US" sz="2600" b="1" i="1" dirty="0">
                <a:solidFill>
                  <a:srgbClr val="002060"/>
                </a:solidFill>
                <a:ea typeface="ＭＳ Ｐゴシック" charset="-128"/>
                <a:cs typeface="Tahoma" pitchFamily="34" charset="0"/>
              </a:rPr>
              <a:t>Eyes must be washed; to see things differently. </a:t>
            </a:r>
          </a:p>
          <a:p>
            <a:pPr algn="r">
              <a:spcBef>
                <a:spcPts val="0"/>
              </a:spcBef>
              <a:defRPr/>
            </a:pPr>
            <a:r>
              <a:rPr lang="en-US" sz="2600" b="1" i="1" dirty="0">
                <a:solidFill>
                  <a:srgbClr val="002060"/>
                </a:solidFill>
                <a:ea typeface="ＭＳ Ｐゴシック" charset="-128"/>
                <a:cs typeface="Tahoma" pitchFamily="34" charset="0"/>
              </a:rPr>
              <a:t>Sohrab Sepehri, Persian Poet, 1928 – 1980.</a:t>
            </a:r>
          </a:p>
        </p:txBody>
      </p:sp>
    </p:spTree>
    <p:extLst>
      <p:ext uri="{BB962C8B-B14F-4D97-AF65-F5344CB8AC3E}">
        <p14:creationId xmlns:p14="http://schemas.microsoft.com/office/powerpoint/2010/main" val="2164145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215516" y="152400"/>
            <a:ext cx="8748972" cy="936340"/>
          </a:xfrm>
        </p:spPr>
        <p:txBody>
          <a:bodyPr/>
          <a:lstStyle/>
          <a:p>
            <a:r>
              <a:rPr lang="en-US" sz="3200" dirty="0"/>
              <a:t>K2.  The Insurance Company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892480" cy="5589240"/>
          </a:xfrm>
        </p:spPr>
        <p:txBody>
          <a:bodyPr/>
          <a:lstStyle/>
          <a:p>
            <a:pPr marL="457200" indent="-457200">
              <a:defRPr/>
            </a:pPr>
            <a:r>
              <a:rPr lang="en-US" sz="2400" dirty="0">
                <a:latin typeface="Book Antiqua" pitchFamily="18" charset="0"/>
              </a:rPr>
              <a:t>Time Travelers Insurance Company (TTIS) processes 12,000 claims per year. The average processing time is 3 weeks. Assume 50 weeks per year. </a:t>
            </a:r>
          </a:p>
          <a:p>
            <a:pPr marL="457200" indent="-457200">
              <a:defRPr/>
            </a:pPr>
            <a:r>
              <a:rPr lang="en-US" sz="2400" dirty="0">
                <a:latin typeface="Book Antiqua" pitchFamily="18" charset="0"/>
              </a:rPr>
              <a:t>The solution to this problem is recorded at the first part of </a:t>
            </a:r>
          </a:p>
          <a:p>
            <a:pPr marL="457200" indent="-457200">
              <a:defRPr/>
            </a:pPr>
            <a:r>
              <a:rPr lang="en-US" sz="2400" dirty="0">
                <a:latin typeface="Book Antiqua" pitchFamily="18" charset="0"/>
                <a:hlinkClick r:id="rId2"/>
              </a:rPr>
              <a:t>https://youtu.be/gFNYXGye4Jo</a:t>
            </a:r>
            <a:endParaRPr lang="en-US" sz="2400" dirty="0">
              <a:latin typeface="Book Antiqua" pitchFamily="18" charset="0"/>
            </a:endParaRPr>
          </a:p>
          <a:p>
            <a:pPr marL="457200" indent="-457200">
              <a:defRPr/>
            </a:pPr>
            <a:endParaRPr lang="en-US" sz="2400" dirty="0">
              <a:latin typeface="Book Antiqua" pitchFamily="18" charset="0"/>
            </a:endParaRPr>
          </a:p>
          <a:p>
            <a:pPr marL="457200" indent="-457200">
              <a:defRPr/>
            </a:pPr>
            <a:r>
              <a:rPr lang="en-US" sz="2400" dirty="0">
                <a:latin typeface="Book Antiqua" pitchFamily="18" charset="0"/>
              </a:rPr>
              <a:t>a) What is the average number of claims that are in process?</a:t>
            </a:r>
          </a:p>
          <a:p>
            <a:pPr>
              <a:buFont typeface="Wingdings" pitchFamily="1" charset="2"/>
              <a:buNone/>
              <a:defRPr/>
            </a:pPr>
            <a:r>
              <a:rPr lang="en-US" sz="2400" dirty="0">
                <a:solidFill>
                  <a:srgbClr val="09224F"/>
                </a:solidFill>
                <a:latin typeface="Book Antiqua" pitchFamily="18" charset="0"/>
              </a:rPr>
              <a:t>	R per week = 12,000/50 = </a:t>
            </a:r>
            <a:r>
              <a:rPr lang="en-US" sz="2400" dirty="0">
                <a:latin typeface="Book Antiqua" pitchFamily="18" charset="0"/>
              </a:rPr>
              <a:t>240 claims/week </a:t>
            </a:r>
          </a:p>
          <a:p>
            <a:pPr>
              <a:buFont typeface="Wingdings" pitchFamily="1" charset="2"/>
              <a:buNone/>
              <a:defRPr/>
            </a:pPr>
            <a:r>
              <a:rPr lang="en-US" sz="2400" dirty="0">
                <a:latin typeface="Book Antiqua" pitchFamily="18" charset="0"/>
              </a:rPr>
              <a:t>	RT = I </a:t>
            </a:r>
          </a:p>
          <a:p>
            <a:pPr>
              <a:buFont typeface="Wingdings" pitchFamily="1" charset="2"/>
              <a:buNone/>
              <a:defRPr/>
            </a:pPr>
            <a:r>
              <a:rPr lang="en-US" sz="2400" dirty="0">
                <a:latin typeface="Book Antiqua" pitchFamily="18" charset="0"/>
              </a:rPr>
              <a:t>	I = 240(3)  </a:t>
            </a:r>
            <a:r>
              <a:rPr lang="en-US" sz="2400" b="1" dirty="0">
                <a:latin typeface="Book Antiqua" pitchFamily="18" charset="0"/>
              </a:rPr>
              <a:t>= 720 claims waiting</a:t>
            </a:r>
            <a:endParaRPr lang="en-US" sz="2400" b="1" dirty="0">
              <a:solidFill>
                <a:srgbClr val="09224F"/>
              </a:solidFill>
              <a:latin typeface="Book Antiqua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0052" y="2865126"/>
            <a:ext cx="1114073" cy="696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21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414338" y="1438275"/>
            <a:ext cx="8297862" cy="4330985"/>
          </a:xfrm>
        </p:spPr>
        <p:txBody>
          <a:bodyPr/>
          <a:lstStyle/>
          <a:p>
            <a:pPr marL="457200" indent="-457200">
              <a:defRPr/>
            </a:pPr>
            <a:r>
              <a:rPr lang="en-US" sz="2400" dirty="0">
                <a:latin typeface="Book Antiqua" pitchFamily="18" charset="0"/>
              </a:rPr>
              <a:t>b) 50% of all the claims that TTIS receives are car insurance claims, 10% motorcycle, 10% boat, and the remaining are house insurance claims. On average, there are 300 car, 114 motorcycle, and 90 boat claims in process.  How long, on average, does it take to process a car insurance claim? </a:t>
            </a:r>
          </a:p>
          <a:p>
            <a:pPr marL="457200" indent="-457200">
              <a:defRPr/>
            </a:pPr>
            <a:endParaRPr lang="en-US" sz="2400" b="1" dirty="0"/>
          </a:p>
          <a:p>
            <a:pPr marL="457200" indent="-457200">
              <a:buAutoNum type="alphaLcParenR"/>
              <a:defRPr/>
            </a:pPr>
            <a:endParaRPr lang="en-US" sz="2400" dirty="0"/>
          </a:p>
          <a:p>
            <a:pPr>
              <a:buFont typeface="Wingdings" pitchFamily="1" charset="2"/>
              <a:buNone/>
              <a:defRPr/>
            </a:pPr>
            <a:r>
              <a:rPr lang="en-US" sz="2400" dirty="0">
                <a:solidFill>
                  <a:srgbClr val="09224F"/>
                </a:solidFill>
              </a:rPr>
              <a:t>	</a:t>
            </a:r>
            <a:endParaRPr lang="en-US" sz="2400" b="1" dirty="0">
              <a:solidFill>
                <a:srgbClr val="09224F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5516" y="152400"/>
            <a:ext cx="8748972" cy="936340"/>
          </a:xfrm>
        </p:spPr>
        <p:txBody>
          <a:bodyPr/>
          <a:lstStyle/>
          <a:p>
            <a:r>
              <a:rPr lang="en-US" sz="3200" dirty="0"/>
              <a:t>K2.  The Insurance Company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031940" y="3825044"/>
            <a:ext cx="4787787" cy="2438400"/>
            <a:chOff x="4093461" y="1459357"/>
            <a:chExt cx="4787787" cy="2438400"/>
          </a:xfrm>
        </p:grpSpPr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7559954" y="1459357"/>
              <a:ext cx="1295173" cy="533400"/>
            </a:xfrm>
            <a:prstGeom prst="rect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itchFamily="18" charset="0"/>
              </a:endParaRPr>
            </a:p>
          </p:txBody>
        </p:sp>
        <p:cxnSp>
          <p:nvCxnSpPr>
            <p:cNvPr id="7" name="Straight Arrow Connector 5"/>
            <p:cNvCxnSpPr>
              <a:cxnSpLocks noChangeShapeType="1"/>
              <a:endCxn id="6" idx="1"/>
            </p:cNvCxnSpPr>
            <p:nvPr/>
          </p:nvCxnSpPr>
          <p:spPr bwMode="auto">
            <a:xfrm flipV="1">
              <a:off x="5960034" y="1726057"/>
              <a:ext cx="1599919" cy="53340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7559954" y="2145157"/>
              <a:ext cx="1295173" cy="533400"/>
            </a:xfrm>
            <a:prstGeom prst="rect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>
              <a:off x="7559954" y="3440557"/>
              <a:ext cx="1295173" cy="457200"/>
            </a:xfrm>
            <a:prstGeom prst="rect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10" name="Rectangle 12"/>
            <p:cNvSpPr>
              <a:spLocks noChangeArrowheads="1"/>
            </p:cNvSpPr>
            <p:nvPr/>
          </p:nvSpPr>
          <p:spPr bwMode="auto">
            <a:xfrm>
              <a:off x="7559954" y="2830957"/>
              <a:ext cx="1321294" cy="461554"/>
            </a:xfrm>
            <a:prstGeom prst="rect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Book Antiqua" pitchFamily="18" charset="0"/>
              </a:endParaRPr>
            </a:p>
          </p:txBody>
        </p:sp>
        <p:cxnSp>
          <p:nvCxnSpPr>
            <p:cNvPr id="11" name="Straight Arrow Connector 14"/>
            <p:cNvCxnSpPr>
              <a:cxnSpLocks noChangeShapeType="1"/>
              <a:endCxn id="8" idx="1"/>
            </p:cNvCxnSpPr>
            <p:nvPr/>
          </p:nvCxnSpPr>
          <p:spPr bwMode="auto">
            <a:xfrm>
              <a:off x="5960034" y="2259457"/>
              <a:ext cx="1599919" cy="15240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2" name="Straight Arrow Connector 16"/>
            <p:cNvCxnSpPr>
              <a:cxnSpLocks noChangeShapeType="1"/>
              <a:endCxn id="10" idx="1"/>
            </p:cNvCxnSpPr>
            <p:nvPr/>
          </p:nvCxnSpPr>
          <p:spPr bwMode="auto">
            <a:xfrm>
              <a:off x="5960034" y="2259457"/>
              <a:ext cx="1599919" cy="802277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3" name="Straight Arrow Connector 18"/>
            <p:cNvCxnSpPr>
              <a:cxnSpLocks noChangeShapeType="1"/>
              <a:endCxn id="9" idx="1"/>
            </p:cNvCxnSpPr>
            <p:nvPr/>
          </p:nvCxnSpPr>
          <p:spPr bwMode="auto">
            <a:xfrm>
              <a:off x="5960034" y="2259457"/>
              <a:ext cx="1599919" cy="140970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14" name="TextBox 15"/>
            <p:cNvSpPr txBox="1">
              <a:spLocks noChangeArrowheads="1"/>
            </p:cNvSpPr>
            <p:nvPr/>
          </p:nvSpPr>
          <p:spPr bwMode="auto">
            <a:xfrm>
              <a:off x="4093461" y="2132856"/>
              <a:ext cx="83805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000099"/>
                  </a:solidFill>
                  <a:latin typeface="Book Antiqua" pitchFamily="18" charset="0"/>
                </a:rPr>
                <a:t>240</a:t>
              </a:r>
            </a:p>
          </p:txBody>
        </p:sp>
        <p:sp>
          <p:nvSpPr>
            <p:cNvPr id="15" name="TextBox 16"/>
            <p:cNvSpPr txBox="1">
              <a:spLocks noChangeArrowheads="1"/>
            </p:cNvSpPr>
            <p:nvPr/>
          </p:nvSpPr>
          <p:spPr bwMode="auto">
            <a:xfrm>
              <a:off x="7788514" y="1611757"/>
              <a:ext cx="83805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600" b="1" dirty="0">
                  <a:latin typeface="Book Antiqua" pitchFamily="18" charset="0"/>
                </a:rPr>
                <a:t>car</a:t>
              </a:r>
            </a:p>
          </p:txBody>
        </p:sp>
        <p:sp>
          <p:nvSpPr>
            <p:cNvPr id="16" name="TextBox 64"/>
            <p:cNvSpPr txBox="1">
              <a:spLocks noChangeArrowheads="1"/>
            </p:cNvSpPr>
            <p:nvPr/>
          </p:nvSpPr>
          <p:spPr bwMode="auto">
            <a:xfrm>
              <a:off x="7636140" y="2297557"/>
              <a:ext cx="11428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600" b="1" dirty="0">
                  <a:latin typeface="Book Antiqua" pitchFamily="18" charset="0"/>
                </a:rPr>
                <a:t>motorcycle</a:t>
              </a:r>
            </a:p>
          </p:txBody>
        </p:sp>
        <p:sp>
          <p:nvSpPr>
            <p:cNvPr id="17" name="TextBox 65"/>
            <p:cNvSpPr txBox="1">
              <a:spLocks noChangeArrowheads="1"/>
            </p:cNvSpPr>
            <p:nvPr/>
          </p:nvSpPr>
          <p:spPr bwMode="auto">
            <a:xfrm>
              <a:off x="7788514" y="2965736"/>
              <a:ext cx="83805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600" b="1" dirty="0">
                  <a:latin typeface="Book Antiqua" pitchFamily="18" charset="0"/>
                </a:rPr>
                <a:t>boat</a:t>
              </a:r>
            </a:p>
          </p:txBody>
        </p:sp>
        <p:sp>
          <p:nvSpPr>
            <p:cNvPr id="18" name="TextBox 66"/>
            <p:cNvSpPr txBox="1">
              <a:spLocks noChangeArrowheads="1"/>
            </p:cNvSpPr>
            <p:nvPr/>
          </p:nvSpPr>
          <p:spPr bwMode="auto">
            <a:xfrm>
              <a:off x="7788514" y="3575336"/>
              <a:ext cx="83805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600" b="1" dirty="0">
                  <a:latin typeface="Book Antiqua" pitchFamily="18" charset="0"/>
                </a:rPr>
                <a:t>house</a:t>
              </a:r>
            </a:p>
          </p:txBody>
        </p:sp>
        <p:cxnSp>
          <p:nvCxnSpPr>
            <p:cNvPr id="19" name="Straight Arrow Connector 5"/>
            <p:cNvCxnSpPr>
              <a:cxnSpLocks noChangeShapeType="1"/>
            </p:cNvCxnSpPr>
            <p:nvPr/>
          </p:nvCxnSpPr>
          <p:spPr bwMode="auto">
            <a:xfrm flipV="1">
              <a:off x="4758906" y="2266344"/>
              <a:ext cx="1208014" cy="5701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20" name="Group 19"/>
          <p:cNvGrpSpPr/>
          <p:nvPr/>
        </p:nvGrpSpPr>
        <p:grpSpPr>
          <a:xfrm>
            <a:off x="8392180" y="3844496"/>
            <a:ext cx="438779" cy="2346235"/>
            <a:chOff x="6646092" y="1662395"/>
            <a:chExt cx="438779" cy="1516139"/>
          </a:xfrm>
        </p:grpSpPr>
        <p:sp>
          <p:nvSpPr>
            <p:cNvPr id="21" name="TextBox 60"/>
            <p:cNvSpPr txBox="1">
              <a:spLocks noChangeArrowheads="1"/>
            </p:cNvSpPr>
            <p:nvPr/>
          </p:nvSpPr>
          <p:spPr bwMode="auto">
            <a:xfrm>
              <a:off x="6667934" y="1662395"/>
              <a:ext cx="380933" cy="24622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C00000"/>
                  </a:solidFill>
                  <a:latin typeface="Book Antiqua" pitchFamily="18" charset="0"/>
                </a:rPr>
                <a:t>300</a:t>
              </a:r>
            </a:p>
          </p:txBody>
        </p:sp>
        <p:sp>
          <p:nvSpPr>
            <p:cNvPr id="22" name="TextBox 61"/>
            <p:cNvSpPr txBox="1">
              <a:spLocks noChangeArrowheads="1"/>
            </p:cNvSpPr>
            <p:nvPr/>
          </p:nvSpPr>
          <p:spPr bwMode="auto">
            <a:xfrm>
              <a:off x="6646092" y="2094743"/>
              <a:ext cx="38093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C00000"/>
                  </a:solidFill>
                  <a:latin typeface="Book Antiqua" pitchFamily="18" charset="0"/>
                </a:rPr>
                <a:t>114</a:t>
              </a:r>
            </a:p>
          </p:txBody>
        </p:sp>
        <p:sp>
          <p:nvSpPr>
            <p:cNvPr id="23" name="TextBox 62"/>
            <p:cNvSpPr txBox="1">
              <a:spLocks noChangeArrowheads="1"/>
            </p:cNvSpPr>
            <p:nvPr/>
          </p:nvSpPr>
          <p:spPr bwMode="auto">
            <a:xfrm>
              <a:off x="6703938" y="2523230"/>
              <a:ext cx="38093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C00000"/>
                  </a:solidFill>
                  <a:latin typeface="Book Antiqua" pitchFamily="18" charset="0"/>
                </a:rPr>
                <a:t>90</a:t>
              </a:r>
            </a:p>
          </p:txBody>
        </p:sp>
        <p:sp>
          <p:nvSpPr>
            <p:cNvPr id="24" name="TextBox 63"/>
            <p:cNvSpPr txBox="1">
              <a:spLocks noChangeArrowheads="1"/>
            </p:cNvSpPr>
            <p:nvPr/>
          </p:nvSpPr>
          <p:spPr bwMode="auto">
            <a:xfrm>
              <a:off x="6667934" y="2932313"/>
              <a:ext cx="38093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C00000"/>
                  </a:solidFill>
                  <a:latin typeface="Book Antiqua" pitchFamily="18" charset="0"/>
                </a:rPr>
                <a:t>?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634715" y="4165662"/>
            <a:ext cx="470478" cy="1418511"/>
            <a:chOff x="6645714" y="1793446"/>
            <a:chExt cx="470478" cy="1418511"/>
          </a:xfrm>
        </p:grpSpPr>
        <p:sp>
          <p:nvSpPr>
            <p:cNvPr id="26" name="TextBox 60"/>
            <p:cNvSpPr txBox="1">
              <a:spLocks noChangeArrowheads="1"/>
            </p:cNvSpPr>
            <p:nvPr/>
          </p:nvSpPr>
          <p:spPr bwMode="auto">
            <a:xfrm>
              <a:off x="6667934" y="1793446"/>
              <a:ext cx="380933" cy="24622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600" b="1" dirty="0">
                  <a:latin typeface="Book Antiqua" pitchFamily="18" charset="0"/>
                </a:rPr>
                <a:t>120</a:t>
              </a:r>
            </a:p>
          </p:txBody>
        </p:sp>
        <p:sp>
          <p:nvSpPr>
            <p:cNvPr id="27" name="TextBox 61"/>
            <p:cNvSpPr txBox="1">
              <a:spLocks noChangeArrowheads="1"/>
            </p:cNvSpPr>
            <p:nvPr/>
          </p:nvSpPr>
          <p:spPr bwMode="auto">
            <a:xfrm>
              <a:off x="6735258" y="2250646"/>
              <a:ext cx="380933" cy="24622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600" b="1" dirty="0">
                  <a:latin typeface="Book Antiqua" pitchFamily="18" charset="0"/>
                </a:rPr>
                <a:t>24</a:t>
              </a:r>
            </a:p>
          </p:txBody>
        </p:sp>
        <p:sp>
          <p:nvSpPr>
            <p:cNvPr id="28" name="TextBox 62"/>
            <p:cNvSpPr txBox="1">
              <a:spLocks noChangeArrowheads="1"/>
            </p:cNvSpPr>
            <p:nvPr/>
          </p:nvSpPr>
          <p:spPr bwMode="auto">
            <a:xfrm>
              <a:off x="6735259" y="2602028"/>
              <a:ext cx="380933" cy="24622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600" b="1" dirty="0">
                  <a:latin typeface="Book Antiqua" pitchFamily="18" charset="0"/>
                </a:rPr>
                <a:t>24</a:t>
              </a:r>
            </a:p>
          </p:txBody>
        </p:sp>
        <p:sp>
          <p:nvSpPr>
            <p:cNvPr id="29" name="TextBox 63"/>
            <p:cNvSpPr txBox="1">
              <a:spLocks noChangeArrowheads="1"/>
            </p:cNvSpPr>
            <p:nvPr/>
          </p:nvSpPr>
          <p:spPr bwMode="auto">
            <a:xfrm>
              <a:off x="6645714" y="2965736"/>
              <a:ext cx="380933" cy="24622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600" b="1" dirty="0">
                  <a:latin typeface="Book Antiqua" pitchFamily="18" charset="0"/>
                </a:rPr>
                <a:t>72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634715" y="4138503"/>
            <a:ext cx="470478" cy="1490519"/>
            <a:chOff x="6645714" y="1793446"/>
            <a:chExt cx="470478" cy="1490519"/>
          </a:xfrm>
        </p:grpSpPr>
        <p:sp>
          <p:nvSpPr>
            <p:cNvPr id="31" name="TextBox 60"/>
            <p:cNvSpPr txBox="1">
              <a:spLocks noChangeArrowheads="1"/>
            </p:cNvSpPr>
            <p:nvPr/>
          </p:nvSpPr>
          <p:spPr bwMode="auto">
            <a:xfrm>
              <a:off x="6667934" y="1793446"/>
              <a:ext cx="380933" cy="24622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600" b="1" dirty="0">
                  <a:latin typeface="Book Antiqua" pitchFamily="18" charset="0"/>
                </a:rPr>
                <a:t>0.5</a:t>
              </a:r>
            </a:p>
          </p:txBody>
        </p:sp>
        <p:sp>
          <p:nvSpPr>
            <p:cNvPr id="32" name="TextBox 61"/>
            <p:cNvSpPr txBox="1">
              <a:spLocks noChangeArrowheads="1"/>
            </p:cNvSpPr>
            <p:nvPr/>
          </p:nvSpPr>
          <p:spPr bwMode="auto">
            <a:xfrm>
              <a:off x="6735258" y="2250646"/>
              <a:ext cx="380933" cy="24622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600" b="1" dirty="0">
                  <a:latin typeface="Book Antiqua" pitchFamily="18" charset="0"/>
                </a:rPr>
                <a:t>0.1</a:t>
              </a:r>
            </a:p>
          </p:txBody>
        </p:sp>
        <p:sp>
          <p:nvSpPr>
            <p:cNvPr id="33" name="TextBox 62"/>
            <p:cNvSpPr txBox="1">
              <a:spLocks noChangeArrowheads="1"/>
            </p:cNvSpPr>
            <p:nvPr/>
          </p:nvSpPr>
          <p:spPr bwMode="auto">
            <a:xfrm>
              <a:off x="6735259" y="2677704"/>
              <a:ext cx="380933" cy="24622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600" b="1" dirty="0">
                  <a:latin typeface="Book Antiqua" pitchFamily="18" charset="0"/>
                </a:rPr>
                <a:t>0.1</a:t>
              </a:r>
            </a:p>
          </p:txBody>
        </p:sp>
        <p:sp>
          <p:nvSpPr>
            <p:cNvPr id="34" name="TextBox 63"/>
            <p:cNvSpPr txBox="1">
              <a:spLocks noChangeArrowheads="1"/>
            </p:cNvSpPr>
            <p:nvPr/>
          </p:nvSpPr>
          <p:spPr bwMode="auto">
            <a:xfrm>
              <a:off x="6645714" y="3037744"/>
              <a:ext cx="380933" cy="24622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600" b="1" dirty="0">
                  <a:latin typeface="Book Antiqua" pitchFamily="18" charset="0"/>
                </a:rPr>
                <a:t>0.3</a:t>
              </a:r>
            </a:p>
          </p:txBody>
        </p:sp>
      </p:grpSp>
      <p:sp>
        <p:nvSpPr>
          <p:cNvPr id="35" name="Content Placeholder 2"/>
          <p:cNvSpPr txBox="1">
            <a:spLocks/>
          </p:cNvSpPr>
          <p:nvPr/>
        </p:nvSpPr>
        <p:spPr bwMode="auto">
          <a:xfrm>
            <a:off x="412366" y="4632031"/>
            <a:ext cx="4038600" cy="190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1" charset="2"/>
              <a:buNone/>
              <a:defRPr/>
            </a:pPr>
            <a:r>
              <a:rPr lang="en-US" sz="2400" kern="0" dirty="0">
                <a:solidFill>
                  <a:schemeClr val="tx2">
                    <a:lumMod val="50000"/>
                  </a:schemeClr>
                </a:solidFill>
                <a:latin typeface="Book Antiqua" pitchFamily="18" charset="0"/>
              </a:rPr>
              <a:t>I = 300 cars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1" charset="2"/>
              <a:buNone/>
              <a:defRPr/>
            </a:pPr>
            <a:r>
              <a:rPr lang="en-US" sz="2400" kern="0" dirty="0">
                <a:solidFill>
                  <a:schemeClr val="tx2">
                    <a:lumMod val="50000"/>
                  </a:schemeClr>
                </a:solidFill>
                <a:latin typeface="Book Antiqua" pitchFamily="18" charset="0"/>
              </a:rPr>
              <a:t>R = 0.5(240) =120 claims/wk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  <a:defRPr/>
            </a:pPr>
            <a:r>
              <a:rPr lang="en-US" sz="2400" kern="0" dirty="0">
                <a:solidFill>
                  <a:schemeClr val="tx2">
                    <a:lumMod val="50000"/>
                  </a:schemeClr>
                </a:solidFill>
                <a:latin typeface="Book Antiqua" pitchFamily="18" charset="0"/>
              </a:rPr>
              <a:t>TR = I </a:t>
            </a:r>
            <a:r>
              <a:rPr lang="en-US" sz="2400" kern="0" dirty="0">
                <a:solidFill>
                  <a:schemeClr val="tx2">
                    <a:lumMod val="50000"/>
                  </a:schemeClr>
                </a:solidFill>
                <a:latin typeface="Book Antiqua" pitchFamily="18" charset="0"/>
                <a:sym typeface="Wingdings" pitchFamily="2" charset="2"/>
              </a:rPr>
              <a:t> </a:t>
            </a:r>
            <a:r>
              <a:rPr lang="en-US" sz="2400" kern="0" dirty="0">
                <a:solidFill>
                  <a:schemeClr val="tx2">
                    <a:lumMod val="50000"/>
                  </a:schemeClr>
                </a:solidFill>
                <a:latin typeface="Book Antiqua" pitchFamily="18" charset="0"/>
              </a:rPr>
              <a:t>T(120) = 300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1" charset="2"/>
              <a:buNone/>
              <a:defRPr/>
            </a:pPr>
            <a:r>
              <a:rPr lang="en-US" sz="2400" kern="0" dirty="0">
                <a:solidFill>
                  <a:schemeClr val="tx2">
                    <a:lumMod val="50000"/>
                  </a:schemeClr>
                </a:solidFill>
                <a:latin typeface="Book Antiqua" pitchFamily="18" charset="0"/>
              </a:rPr>
              <a:t>T = 300/120= </a:t>
            </a:r>
            <a:r>
              <a:rPr lang="en-US" sz="2400" b="1" kern="0" dirty="0">
                <a:solidFill>
                  <a:schemeClr val="tx2">
                    <a:lumMod val="50000"/>
                  </a:schemeClr>
                </a:solidFill>
                <a:latin typeface="Book Antiqua" pitchFamily="18" charset="0"/>
              </a:rPr>
              <a:t>2.5 weeks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1" charset="2"/>
              <a:buNone/>
              <a:defRPr/>
            </a:pPr>
            <a:endParaRPr lang="en-US" sz="2400" kern="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3881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ontent Placeholder 2"/>
          <p:cNvSpPr>
            <a:spLocks noGrp="1"/>
          </p:cNvSpPr>
          <p:nvPr>
            <p:ph idx="1"/>
          </p:nvPr>
        </p:nvSpPr>
        <p:spPr>
          <a:xfrm>
            <a:off x="218433" y="1278580"/>
            <a:ext cx="4065535" cy="793973"/>
          </a:xfrm>
        </p:spPr>
        <p:txBody>
          <a:bodyPr/>
          <a:lstStyle/>
          <a:p>
            <a:pPr>
              <a:buFont typeface="Wingdings" pitchFamily="1" charset="2"/>
              <a:buNone/>
              <a:defRPr/>
            </a:pPr>
            <a:r>
              <a:rPr lang="en-US" sz="2400" dirty="0">
                <a:latin typeface="Book Antiqua" pitchFamily="18" charset="0"/>
              </a:rPr>
              <a:t>c) How long, on average, does it take to process a house insurance claim? </a:t>
            </a:r>
          </a:p>
          <a:p>
            <a:pPr>
              <a:buFont typeface="Wingdings" pitchFamily="1" charset="2"/>
              <a:buNone/>
              <a:defRPr/>
            </a:pPr>
            <a:r>
              <a:rPr lang="en-US" sz="2400" dirty="0"/>
              <a:t>	</a:t>
            </a:r>
          </a:p>
          <a:p>
            <a:pPr>
              <a:buFont typeface="Wingdings" pitchFamily="1" charset="2"/>
              <a:buNone/>
              <a:defRPr/>
            </a:pPr>
            <a:endParaRPr lang="en-US" sz="2400" dirty="0"/>
          </a:p>
        </p:txBody>
      </p:sp>
      <p:sp>
        <p:nvSpPr>
          <p:cNvPr id="27" name="Content Placeholder 2"/>
          <p:cNvSpPr txBox="1">
            <a:spLocks/>
          </p:cNvSpPr>
          <p:nvPr/>
        </p:nvSpPr>
        <p:spPr bwMode="auto">
          <a:xfrm>
            <a:off x="49278" y="2847218"/>
            <a:ext cx="8729662" cy="2774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pitchFamily="1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Book Antiqua" pitchFamily="18" charset="0"/>
              </a:rPr>
              <a:t>Average # of claims in process = 720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pitchFamily="1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Book Antiqua" pitchFamily="18" charset="0"/>
              </a:rPr>
              <a:t>	720–300 car–114 motorcycle–90 boat = 216	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pitchFamily="1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Book Antiqua" pitchFamily="18" charset="0"/>
              </a:rPr>
              <a:t>	Average # of claims for house: I = 216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pitchFamily="1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Book Antiqua" pitchFamily="18" charset="0"/>
              </a:rPr>
              <a:t>	House claims are 1- 0.5-0.1-0.1 = 0.3 of all claims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pitchFamily="1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Book Antiqua" pitchFamily="18" charset="0"/>
              </a:rPr>
              <a:t>	R = 0.3(240) = 72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pitchFamily="1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Book Antiqua" pitchFamily="18" charset="0"/>
              </a:rPr>
              <a:t>	TR = I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Book Antiqua" pitchFamily="18" charset="0"/>
                <a:sym typeface="Wingdings" pitchFamily="2" charset="2"/>
              </a:rPr>
              <a:t> 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Book Antiqua" pitchFamily="18" charset="0"/>
              </a:rPr>
              <a:t>T = I/R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Book Antiqua" pitchFamily="18" charset="0"/>
                <a:sym typeface="Wingdings" pitchFamily="2" charset="2"/>
              </a:rPr>
              <a:t> T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Book Antiqua" pitchFamily="18" charset="0"/>
              </a:rPr>
              <a:t> = 216/72=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Book Antiqua" pitchFamily="18" charset="0"/>
              </a:rPr>
              <a:t>3 weeks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pitchFamily="1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pitchFamily="1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093461" y="1459357"/>
            <a:ext cx="4799019" cy="2438400"/>
            <a:chOff x="4093461" y="1459357"/>
            <a:chExt cx="4799019" cy="2438400"/>
          </a:xfrm>
        </p:grpSpPr>
        <p:grpSp>
          <p:nvGrpSpPr>
            <p:cNvPr id="6" name="Group 5"/>
            <p:cNvGrpSpPr/>
            <p:nvPr/>
          </p:nvGrpSpPr>
          <p:grpSpPr>
            <a:xfrm>
              <a:off x="4093461" y="1459357"/>
              <a:ext cx="4787787" cy="2438400"/>
              <a:chOff x="4093461" y="1459357"/>
              <a:chExt cx="4787787" cy="2438400"/>
            </a:xfrm>
          </p:grpSpPr>
          <p:sp>
            <p:nvSpPr>
              <p:cNvPr id="3078" name="Rectangle 8"/>
              <p:cNvSpPr>
                <a:spLocks noChangeArrowheads="1"/>
              </p:cNvSpPr>
              <p:nvPr/>
            </p:nvSpPr>
            <p:spPr bwMode="auto">
              <a:xfrm>
                <a:off x="7559954" y="1459357"/>
                <a:ext cx="1295173" cy="533400"/>
              </a:xfrm>
              <a:prstGeom prst="rect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dirty="0">
                  <a:latin typeface="Book Antiqua" pitchFamily="18" charset="0"/>
                </a:endParaRPr>
              </a:p>
            </p:txBody>
          </p:sp>
          <p:cxnSp>
            <p:nvCxnSpPr>
              <p:cNvPr id="3081" name="Straight Arrow Connector 5"/>
              <p:cNvCxnSpPr>
                <a:cxnSpLocks noChangeShapeType="1"/>
                <a:endCxn id="3078" idx="1"/>
              </p:cNvCxnSpPr>
              <p:nvPr/>
            </p:nvCxnSpPr>
            <p:spPr bwMode="auto">
              <a:xfrm flipV="1">
                <a:off x="5960034" y="1726057"/>
                <a:ext cx="1599919" cy="53340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sp>
            <p:nvSpPr>
              <p:cNvPr id="3082" name="Rectangle 10"/>
              <p:cNvSpPr>
                <a:spLocks noChangeArrowheads="1"/>
              </p:cNvSpPr>
              <p:nvPr/>
            </p:nvSpPr>
            <p:spPr bwMode="auto">
              <a:xfrm>
                <a:off x="7559954" y="2145157"/>
                <a:ext cx="1295173" cy="533400"/>
              </a:xfrm>
              <a:prstGeom prst="rect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dirty="0">
                  <a:latin typeface="Book Antiqua" pitchFamily="18" charset="0"/>
                </a:endParaRPr>
              </a:p>
            </p:txBody>
          </p:sp>
          <p:sp>
            <p:nvSpPr>
              <p:cNvPr id="3083" name="Rectangle 11"/>
              <p:cNvSpPr>
                <a:spLocks noChangeArrowheads="1"/>
              </p:cNvSpPr>
              <p:nvPr/>
            </p:nvSpPr>
            <p:spPr bwMode="auto">
              <a:xfrm>
                <a:off x="7559954" y="3440557"/>
                <a:ext cx="1295173" cy="457200"/>
              </a:xfrm>
              <a:prstGeom prst="rect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dirty="0">
                  <a:latin typeface="Book Antiqua" pitchFamily="18" charset="0"/>
                </a:endParaRPr>
              </a:p>
            </p:txBody>
          </p:sp>
          <p:sp>
            <p:nvSpPr>
              <p:cNvPr id="3084" name="Rectangle 12"/>
              <p:cNvSpPr>
                <a:spLocks noChangeArrowheads="1"/>
              </p:cNvSpPr>
              <p:nvPr/>
            </p:nvSpPr>
            <p:spPr bwMode="auto">
              <a:xfrm>
                <a:off x="7559954" y="2830957"/>
                <a:ext cx="1321294" cy="461554"/>
              </a:xfrm>
              <a:prstGeom prst="rect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dirty="0">
                  <a:latin typeface="Book Antiqua" pitchFamily="18" charset="0"/>
                </a:endParaRPr>
              </a:p>
            </p:txBody>
          </p:sp>
          <p:cxnSp>
            <p:nvCxnSpPr>
              <p:cNvPr id="3085" name="Straight Arrow Connector 14"/>
              <p:cNvCxnSpPr>
                <a:cxnSpLocks noChangeShapeType="1"/>
                <a:endCxn id="3082" idx="1"/>
              </p:cNvCxnSpPr>
              <p:nvPr/>
            </p:nvCxnSpPr>
            <p:spPr bwMode="auto">
              <a:xfrm>
                <a:off x="5960034" y="2259457"/>
                <a:ext cx="1599919" cy="15240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3086" name="Straight Arrow Connector 16"/>
              <p:cNvCxnSpPr>
                <a:cxnSpLocks noChangeShapeType="1"/>
                <a:endCxn id="3084" idx="1"/>
              </p:cNvCxnSpPr>
              <p:nvPr/>
            </p:nvCxnSpPr>
            <p:spPr bwMode="auto">
              <a:xfrm>
                <a:off x="5960034" y="2259457"/>
                <a:ext cx="1599919" cy="802277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3087" name="Straight Arrow Connector 18"/>
              <p:cNvCxnSpPr>
                <a:cxnSpLocks noChangeShapeType="1"/>
                <a:endCxn id="3083" idx="1"/>
              </p:cNvCxnSpPr>
              <p:nvPr/>
            </p:nvCxnSpPr>
            <p:spPr bwMode="auto">
              <a:xfrm>
                <a:off x="5960034" y="2259457"/>
                <a:ext cx="1599919" cy="1409700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sp>
            <p:nvSpPr>
              <p:cNvPr id="3088" name="TextBox 15"/>
              <p:cNvSpPr txBox="1">
                <a:spLocks noChangeArrowheads="1"/>
              </p:cNvSpPr>
              <p:nvPr/>
            </p:nvSpPr>
            <p:spPr bwMode="auto">
              <a:xfrm>
                <a:off x="4093461" y="2132856"/>
                <a:ext cx="838053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/>
                <a:r>
                  <a:rPr lang="en-US" sz="1600" b="1" dirty="0">
                    <a:solidFill>
                      <a:srgbClr val="000099"/>
                    </a:solidFill>
                    <a:latin typeface="Book Antiqua" pitchFamily="18" charset="0"/>
                  </a:rPr>
                  <a:t>240</a:t>
                </a:r>
              </a:p>
            </p:txBody>
          </p:sp>
          <p:sp>
            <p:nvSpPr>
              <p:cNvPr id="3089" name="TextBox 16"/>
              <p:cNvSpPr txBox="1">
                <a:spLocks noChangeArrowheads="1"/>
              </p:cNvSpPr>
              <p:nvPr/>
            </p:nvSpPr>
            <p:spPr bwMode="auto">
              <a:xfrm>
                <a:off x="7788514" y="1611757"/>
                <a:ext cx="838053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/>
                <a:r>
                  <a:rPr lang="en-US" sz="1600" b="1" dirty="0">
                    <a:latin typeface="Book Antiqua" pitchFamily="18" charset="0"/>
                  </a:rPr>
                  <a:t>car</a:t>
                </a:r>
              </a:p>
            </p:txBody>
          </p:sp>
          <p:sp>
            <p:nvSpPr>
              <p:cNvPr id="3094" name="TextBox 64"/>
              <p:cNvSpPr txBox="1">
                <a:spLocks noChangeArrowheads="1"/>
              </p:cNvSpPr>
              <p:nvPr/>
            </p:nvSpPr>
            <p:spPr bwMode="auto">
              <a:xfrm>
                <a:off x="7636140" y="2297557"/>
                <a:ext cx="114280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/>
                <a:r>
                  <a:rPr lang="en-US" sz="1600" b="1" dirty="0">
                    <a:latin typeface="Book Antiqua" pitchFamily="18" charset="0"/>
                  </a:rPr>
                  <a:t>motorcycle</a:t>
                </a:r>
              </a:p>
            </p:txBody>
          </p:sp>
          <p:sp>
            <p:nvSpPr>
              <p:cNvPr id="3095" name="TextBox 65"/>
              <p:cNvSpPr txBox="1">
                <a:spLocks noChangeArrowheads="1"/>
              </p:cNvSpPr>
              <p:nvPr/>
            </p:nvSpPr>
            <p:spPr bwMode="auto">
              <a:xfrm>
                <a:off x="7788514" y="2965736"/>
                <a:ext cx="838053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/>
                <a:r>
                  <a:rPr lang="en-US" sz="1600" b="1" dirty="0">
                    <a:latin typeface="Book Antiqua" pitchFamily="18" charset="0"/>
                  </a:rPr>
                  <a:t>boat</a:t>
                </a:r>
              </a:p>
            </p:txBody>
          </p:sp>
          <p:sp>
            <p:nvSpPr>
              <p:cNvPr id="3096" name="TextBox 66"/>
              <p:cNvSpPr txBox="1">
                <a:spLocks noChangeArrowheads="1"/>
              </p:cNvSpPr>
              <p:nvPr/>
            </p:nvSpPr>
            <p:spPr bwMode="auto">
              <a:xfrm>
                <a:off x="7788514" y="3575336"/>
                <a:ext cx="838053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/>
                <a:r>
                  <a:rPr lang="en-US" sz="1600" b="1" dirty="0">
                    <a:latin typeface="Book Antiqua" pitchFamily="18" charset="0"/>
                  </a:rPr>
                  <a:t>house</a:t>
                </a:r>
              </a:p>
            </p:txBody>
          </p:sp>
          <p:cxnSp>
            <p:nvCxnSpPr>
              <p:cNvPr id="28" name="Straight Arrow Connector 5"/>
              <p:cNvCxnSpPr>
                <a:cxnSpLocks noChangeShapeType="1"/>
              </p:cNvCxnSpPr>
              <p:nvPr/>
            </p:nvCxnSpPr>
            <p:spPr bwMode="auto">
              <a:xfrm flipV="1">
                <a:off x="4758906" y="2266344"/>
                <a:ext cx="1208014" cy="5701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</p:grpSp>
        <p:grpSp>
          <p:nvGrpSpPr>
            <p:cNvPr id="47" name="Group 46"/>
            <p:cNvGrpSpPr/>
            <p:nvPr/>
          </p:nvGrpSpPr>
          <p:grpSpPr>
            <a:xfrm>
              <a:off x="8453701" y="1478809"/>
              <a:ext cx="438779" cy="2346235"/>
              <a:chOff x="6646092" y="1662395"/>
              <a:chExt cx="438779" cy="1516139"/>
            </a:xfrm>
          </p:grpSpPr>
          <p:sp>
            <p:nvSpPr>
              <p:cNvPr id="48" name="TextBox 60"/>
              <p:cNvSpPr txBox="1">
                <a:spLocks noChangeArrowheads="1"/>
              </p:cNvSpPr>
              <p:nvPr/>
            </p:nvSpPr>
            <p:spPr bwMode="auto">
              <a:xfrm>
                <a:off x="6667934" y="1662395"/>
                <a:ext cx="380933" cy="24622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/>
                <a:r>
                  <a:rPr lang="en-US" sz="1600" b="1" dirty="0">
                    <a:solidFill>
                      <a:srgbClr val="C00000"/>
                    </a:solidFill>
                    <a:latin typeface="Book Antiqua" pitchFamily="18" charset="0"/>
                  </a:rPr>
                  <a:t>300</a:t>
                </a:r>
              </a:p>
            </p:txBody>
          </p:sp>
          <p:sp>
            <p:nvSpPr>
              <p:cNvPr id="49" name="TextBox 61"/>
              <p:cNvSpPr txBox="1">
                <a:spLocks noChangeArrowheads="1"/>
              </p:cNvSpPr>
              <p:nvPr/>
            </p:nvSpPr>
            <p:spPr bwMode="auto">
              <a:xfrm>
                <a:off x="6646092" y="2094743"/>
                <a:ext cx="380933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/>
                <a:r>
                  <a:rPr lang="en-US" sz="1600" b="1" dirty="0">
                    <a:solidFill>
                      <a:srgbClr val="C00000"/>
                    </a:solidFill>
                    <a:latin typeface="Book Antiqua" pitchFamily="18" charset="0"/>
                  </a:rPr>
                  <a:t>114</a:t>
                </a:r>
              </a:p>
            </p:txBody>
          </p:sp>
          <p:sp>
            <p:nvSpPr>
              <p:cNvPr id="50" name="TextBox 62"/>
              <p:cNvSpPr txBox="1">
                <a:spLocks noChangeArrowheads="1"/>
              </p:cNvSpPr>
              <p:nvPr/>
            </p:nvSpPr>
            <p:spPr bwMode="auto">
              <a:xfrm>
                <a:off x="6703938" y="2523230"/>
                <a:ext cx="380933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/>
                <a:r>
                  <a:rPr lang="en-US" sz="1600" b="1" dirty="0">
                    <a:solidFill>
                      <a:srgbClr val="C00000"/>
                    </a:solidFill>
                    <a:latin typeface="Book Antiqua" pitchFamily="18" charset="0"/>
                  </a:rPr>
                  <a:t>90</a:t>
                </a:r>
              </a:p>
            </p:txBody>
          </p:sp>
          <p:sp>
            <p:nvSpPr>
              <p:cNvPr id="51" name="TextBox 63"/>
              <p:cNvSpPr txBox="1">
                <a:spLocks noChangeArrowheads="1"/>
              </p:cNvSpPr>
              <p:nvPr/>
            </p:nvSpPr>
            <p:spPr bwMode="auto">
              <a:xfrm>
                <a:off x="6667934" y="2932313"/>
                <a:ext cx="380933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/>
                <a:r>
                  <a:rPr lang="en-US" sz="1600" b="1" dirty="0">
                    <a:solidFill>
                      <a:srgbClr val="C00000"/>
                    </a:solidFill>
                    <a:latin typeface="Book Antiqua" pitchFamily="18" charset="0"/>
                  </a:rPr>
                  <a:t>?</a:t>
                </a:r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6696236" y="1799975"/>
              <a:ext cx="470478" cy="1418511"/>
              <a:chOff x="6645714" y="1793446"/>
              <a:chExt cx="470478" cy="1418511"/>
            </a:xfrm>
          </p:grpSpPr>
          <p:sp>
            <p:nvSpPr>
              <p:cNvPr id="53" name="TextBox 60"/>
              <p:cNvSpPr txBox="1">
                <a:spLocks noChangeArrowheads="1"/>
              </p:cNvSpPr>
              <p:nvPr/>
            </p:nvSpPr>
            <p:spPr bwMode="auto">
              <a:xfrm>
                <a:off x="6667934" y="1793446"/>
                <a:ext cx="380933" cy="24622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/>
                <a:r>
                  <a:rPr lang="en-US" sz="1600" b="1" dirty="0">
                    <a:latin typeface="Book Antiqua" pitchFamily="18" charset="0"/>
                  </a:rPr>
                  <a:t>120</a:t>
                </a:r>
              </a:p>
            </p:txBody>
          </p:sp>
          <p:sp>
            <p:nvSpPr>
              <p:cNvPr id="54" name="TextBox 61"/>
              <p:cNvSpPr txBox="1">
                <a:spLocks noChangeArrowheads="1"/>
              </p:cNvSpPr>
              <p:nvPr/>
            </p:nvSpPr>
            <p:spPr bwMode="auto">
              <a:xfrm>
                <a:off x="6735258" y="2250646"/>
                <a:ext cx="380933" cy="24622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/>
                <a:r>
                  <a:rPr lang="en-US" sz="1600" b="1" dirty="0">
                    <a:latin typeface="Book Antiqua" pitchFamily="18" charset="0"/>
                  </a:rPr>
                  <a:t>24</a:t>
                </a:r>
              </a:p>
            </p:txBody>
          </p:sp>
          <p:sp>
            <p:nvSpPr>
              <p:cNvPr id="55" name="TextBox 62"/>
              <p:cNvSpPr txBox="1">
                <a:spLocks noChangeArrowheads="1"/>
              </p:cNvSpPr>
              <p:nvPr/>
            </p:nvSpPr>
            <p:spPr bwMode="auto">
              <a:xfrm>
                <a:off x="6735259" y="2602028"/>
                <a:ext cx="380933" cy="24622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/>
                <a:r>
                  <a:rPr lang="en-US" sz="1600" b="1" dirty="0">
                    <a:latin typeface="Book Antiqua" pitchFamily="18" charset="0"/>
                  </a:rPr>
                  <a:t>24</a:t>
                </a:r>
              </a:p>
            </p:txBody>
          </p:sp>
          <p:sp>
            <p:nvSpPr>
              <p:cNvPr id="56" name="TextBox 63"/>
              <p:cNvSpPr txBox="1">
                <a:spLocks noChangeArrowheads="1"/>
              </p:cNvSpPr>
              <p:nvPr/>
            </p:nvSpPr>
            <p:spPr bwMode="auto">
              <a:xfrm>
                <a:off x="6645714" y="2965736"/>
                <a:ext cx="380933" cy="24622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/>
                <a:r>
                  <a:rPr lang="en-US" sz="1600" b="1" dirty="0">
                    <a:latin typeface="Book Antiqua" pitchFamily="18" charset="0"/>
                  </a:rPr>
                  <a:t>72</a:t>
                </a: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6696236" y="1772816"/>
              <a:ext cx="470478" cy="1490519"/>
              <a:chOff x="6645714" y="1793446"/>
              <a:chExt cx="470478" cy="1490519"/>
            </a:xfrm>
          </p:grpSpPr>
          <p:sp>
            <p:nvSpPr>
              <p:cNvPr id="3090" name="TextBox 60"/>
              <p:cNvSpPr txBox="1">
                <a:spLocks noChangeArrowheads="1"/>
              </p:cNvSpPr>
              <p:nvPr/>
            </p:nvSpPr>
            <p:spPr bwMode="auto">
              <a:xfrm>
                <a:off x="6667934" y="1793446"/>
                <a:ext cx="380933" cy="24622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/>
                <a:r>
                  <a:rPr lang="en-US" sz="1600" b="1" dirty="0">
                    <a:latin typeface="Book Antiqua" pitchFamily="18" charset="0"/>
                  </a:rPr>
                  <a:t>0.5</a:t>
                </a:r>
              </a:p>
            </p:txBody>
          </p:sp>
          <p:sp>
            <p:nvSpPr>
              <p:cNvPr id="3091" name="TextBox 61"/>
              <p:cNvSpPr txBox="1">
                <a:spLocks noChangeArrowheads="1"/>
              </p:cNvSpPr>
              <p:nvPr/>
            </p:nvSpPr>
            <p:spPr bwMode="auto">
              <a:xfrm>
                <a:off x="6735258" y="2250646"/>
                <a:ext cx="380933" cy="24622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/>
                <a:r>
                  <a:rPr lang="en-US" sz="1600" b="1" dirty="0">
                    <a:latin typeface="Book Antiqua" pitchFamily="18" charset="0"/>
                  </a:rPr>
                  <a:t>0.1</a:t>
                </a:r>
              </a:p>
            </p:txBody>
          </p:sp>
          <p:sp>
            <p:nvSpPr>
              <p:cNvPr id="3092" name="TextBox 62"/>
              <p:cNvSpPr txBox="1">
                <a:spLocks noChangeArrowheads="1"/>
              </p:cNvSpPr>
              <p:nvPr/>
            </p:nvSpPr>
            <p:spPr bwMode="auto">
              <a:xfrm>
                <a:off x="6735259" y="2677704"/>
                <a:ext cx="380933" cy="24622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/>
                <a:r>
                  <a:rPr lang="en-US" sz="1600" b="1" dirty="0">
                    <a:latin typeface="Book Antiqua" pitchFamily="18" charset="0"/>
                  </a:rPr>
                  <a:t>0.1</a:t>
                </a:r>
              </a:p>
            </p:txBody>
          </p:sp>
          <p:sp>
            <p:nvSpPr>
              <p:cNvPr id="3093" name="TextBox 63"/>
              <p:cNvSpPr txBox="1">
                <a:spLocks noChangeArrowheads="1"/>
              </p:cNvSpPr>
              <p:nvPr/>
            </p:nvSpPr>
            <p:spPr bwMode="auto">
              <a:xfrm>
                <a:off x="6645714" y="3037744"/>
                <a:ext cx="380933" cy="24622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/>
                <a:r>
                  <a:rPr lang="en-US" sz="1600" b="1" dirty="0">
                    <a:latin typeface="Book Antiqua" pitchFamily="18" charset="0"/>
                  </a:rPr>
                  <a:t>0.3</a:t>
                </a:r>
              </a:p>
            </p:txBody>
          </p:sp>
        </p:grpSp>
      </p:grp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215516" y="152400"/>
            <a:ext cx="8748972" cy="936340"/>
          </a:xfrm>
        </p:spPr>
        <p:txBody>
          <a:bodyPr/>
          <a:lstStyle/>
          <a:p>
            <a:r>
              <a:rPr lang="en-US" sz="3200" dirty="0"/>
              <a:t>K2.  The Insurance Company</a:t>
            </a:r>
          </a:p>
        </p:txBody>
      </p:sp>
    </p:spTree>
    <p:extLst>
      <p:ext uri="{BB962C8B-B14F-4D97-AF65-F5344CB8AC3E}">
        <p14:creationId xmlns:p14="http://schemas.microsoft.com/office/powerpoint/2010/main" val="172465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ample presentation slides with animation [2]">
  <a:themeElements>
    <a:clrScheme name="Custom 15">
      <a:dk1>
        <a:srgbClr val="1A1A70"/>
      </a:dk1>
      <a:lt1>
        <a:srgbClr val="FFFFFF"/>
      </a:lt1>
      <a:dk2>
        <a:srgbClr val="12449E"/>
      </a:dk2>
      <a:lt2>
        <a:srgbClr val="C0C0C0"/>
      </a:lt2>
      <a:accent1>
        <a:srgbClr val="3167D3"/>
      </a:accent1>
      <a:accent2>
        <a:srgbClr val="87A3E9"/>
      </a:accent2>
      <a:accent3>
        <a:srgbClr val="FFFFFF"/>
      </a:accent3>
      <a:accent4>
        <a:srgbClr val="14145F"/>
      </a:accent4>
      <a:accent5>
        <a:srgbClr val="ADB8E6"/>
      </a:accent5>
      <a:accent6>
        <a:srgbClr val="7A93D3"/>
      </a:accent6>
      <a:hlink>
        <a:srgbClr val="C00000"/>
      </a:hlink>
      <a:folHlink>
        <a:srgbClr val="7030A0"/>
      </a:folHlink>
    </a:clrScheme>
    <a:fontScheme name="Sample presentation slides with animation [2]">
      <a:majorFont>
        <a:latin typeface="Impac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presentation slides with animation [2] 1">
        <a:dk1>
          <a:srgbClr val="1A1A70"/>
        </a:dk1>
        <a:lt1>
          <a:srgbClr val="FFFFFF"/>
        </a:lt1>
        <a:dk2>
          <a:srgbClr val="12449E"/>
        </a:dk2>
        <a:lt2>
          <a:srgbClr val="C0C0C0"/>
        </a:lt2>
        <a:accent1>
          <a:srgbClr val="3167D3"/>
        </a:accent1>
        <a:accent2>
          <a:srgbClr val="87A3E9"/>
        </a:accent2>
        <a:accent3>
          <a:srgbClr val="FFFFFF"/>
        </a:accent3>
        <a:accent4>
          <a:srgbClr val="14145F"/>
        </a:accent4>
        <a:accent5>
          <a:srgbClr val="ADB8E6"/>
        </a:accent5>
        <a:accent6>
          <a:srgbClr val="7A93D3"/>
        </a:accent6>
        <a:hlink>
          <a:srgbClr val="90B54D"/>
        </a:hlink>
        <a:folHlink>
          <a:srgbClr val="F6A2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2">
        <a:dk1>
          <a:srgbClr val="0E5D92"/>
        </a:dk1>
        <a:lt1>
          <a:srgbClr val="FFFFFF"/>
        </a:lt1>
        <a:dk2>
          <a:srgbClr val="137C9D"/>
        </a:dk2>
        <a:lt2>
          <a:srgbClr val="C0C0C0"/>
        </a:lt2>
        <a:accent1>
          <a:srgbClr val="35AACF"/>
        </a:accent1>
        <a:accent2>
          <a:srgbClr val="75CDB2"/>
        </a:accent2>
        <a:accent3>
          <a:srgbClr val="FFFFFF"/>
        </a:accent3>
        <a:accent4>
          <a:srgbClr val="0A4E7C"/>
        </a:accent4>
        <a:accent5>
          <a:srgbClr val="AED2E4"/>
        </a:accent5>
        <a:accent6>
          <a:srgbClr val="69BAA1"/>
        </a:accent6>
        <a:hlink>
          <a:srgbClr val="E8C86E"/>
        </a:hlink>
        <a:folHlink>
          <a:srgbClr val="1E68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3">
        <a:dk1>
          <a:srgbClr val="164D60"/>
        </a:dk1>
        <a:lt1>
          <a:srgbClr val="FFFFFF"/>
        </a:lt1>
        <a:dk2>
          <a:srgbClr val="2A8486"/>
        </a:dk2>
        <a:lt2>
          <a:srgbClr val="C0C0C0"/>
        </a:lt2>
        <a:accent1>
          <a:srgbClr val="48BC77"/>
        </a:accent1>
        <a:accent2>
          <a:srgbClr val="ECCA4C"/>
        </a:accent2>
        <a:accent3>
          <a:srgbClr val="FFFFFF"/>
        </a:accent3>
        <a:accent4>
          <a:srgbClr val="114051"/>
        </a:accent4>
        <a:accent5>
          <a:srgbClr val="B1DABD"/>
        </a:accent5>
        <a:accent6>
          <a:srgbClr val="D6B744"/>
        </a:accent6>
        <a:hlink>
          <a:srgbClr val="3191E9"/>
        </a:hlink>
        <a:folHlink>
          <a:srgbClr val="E3694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SOM</Template>
  <TotalTime>13655</TotalTime>
  <Words>354</Words>
  <Application>Microsoft Office PowerPoint</Application>
  <PresentationFormat>On-screen Show (4:3)</PresentationFormat>
  <Paragraphs>76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Book Antiqua</vt:lpstr>
      <vt:lpstr>Impact</vt:lpstr>
      <vt:lpstr>Monotype Sorts</vt:lpstr>
      <vt:lpstr>Symbol</vt:lpstr>
      <vt:lpstr>Times New Roman</vt:lpstr>
      <vt:lpstr>Wingdings</vt:lpstr>
      <vt:lpstr>Sample presentation slides with animation [2]</vt:lpstr>
      <vt:lpstr>K1 . The Coffee Shop</vt:lpstr>
      <vt:lpstr>K2.  The Insurance Company</vt:lpstr>
      <vt:lpstr>K2.  The Insurance Company</vt:lpstr>
      <vt:lpstr>K2.  The Insurance Company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Tony Barnett</dc:creator>
  <cp:lastModifiedBy>Asef-Vaziri, Ardavan</cp:lastModifiedBy>
  <cp:revision>421</cp:revision>
  <cp:lastPrinted>2013-09-30T21:36:58Z</cp:lastPrinted>
  <dcterms:created xsi:type="dcterms:W3CDTF">2005-11-30T06:54:40Z</dcterms:created>
  <dcterms:modified xsi:type="dcterms:W3CDTF">2020-08-10T19:17:35Z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TC011367991033</vt:lpwstr>
  </property>
</Properties>
</file>