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1" r:id="rId1"/>
  </p:sldMasterIdLst>
  <p:notesMasterIdLst>
    <p:notesMasterId r:id="rId25"/>
  </p:notesMasterIdLst>
  <p:sldIdLst>
    <p:sldId id="560" r:id="rId2"/>
    <p:sldId id="574" r:id="rId3"/>
    <p:sldId id="575" r:id="rId4"/>
    <p:sldId id="576" r:id="rId5"/>
    <p:sldId id="577" r:id="rId6"/>
    <p:sldId id="578" r:id="rId7"/>
    <p:sldId id="579" r:id="rId8"/>
    <p:sldId id="580" r:id="rId9"/>
    <p:sldId id="581" r:id="rId10"/>
    <p:sldId id="596" r:id="rId11"/>
    <p:sldId id="597" r:id="rId12"/>
    <p:sldId id="598" r:id="rId13"/>
    <p:sldId id="599" r:id="rId14"/>
    <p:sldId id="600" r:id="rId15"/>
    <p:sldId id="601" r:id="rId16"/>
    <p:sldId id="602" r:id="rId17"/>
    <p:sldId id="603" r:id="rId18"/>
    <p:sldId id="604" r:id="rId19"/>
    <p:sldId id="610" r:id="rId20"/>
    <p:sldId id="606" r:id="rId21"/>
    <p:sldId id="607" r:id="rId22"/>
    <p:sldId id="608" r:id="rId23"/>
    <p:sldId id="609" r:id="rId24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144421"/>
    <a:srgbClr val="DF6A13"/>
    <a:srgbClr val="16741F"/>
    <a:srgbClr val="1B5B2C"/>
    <a:srgbClr val="1A1A70"/>
    <a:srgbClr val="DB1F47"/>
    <a:srgbClr val="70201A"/>
    <a:srgbClr val="1A1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4399" autoAdjust="0"/>
  </p:normalViewPr>
  <p:slideViewPr>
    <p:cSldViewPr>
      <p:cViewPr varScale="1">
        <p:scale>
          <a:sx n="69" d="100"/>
          <a:sy n="69" d="100"/>
        </p:scale>
        <p:origin x="156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02A34D-BF83-4C2B-B7CD-474F7CC0D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42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02A34D-BF83-4C2B-B7CD-474F7CC0D69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80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BD2C5-D27E-485A-BCA5-64526D79185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698580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2D594-0985-4304-B120-B4905BC057F5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209355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5DCEB-67F4-4462-A25F-7A53F7AE70F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641447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66F23-988E-4AC2-99C5-A5EB743C753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755201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3D641-1059-4AF2-8B6A-AD13B3F98FF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218721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3D641-1059-4AF2-8B6A-AD13B3F98FF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4109674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66F23-988E-4AC2-99C5-A5EB743C753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4124509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3F8A6-2A3F-4EC3-A380-A7630C8EA7D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834125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7D2F6-F420-45A4-A071-3BE1DE6F485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3337990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6FC54-15C4-4151-A73A-5A823CE8F7C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14375"/>
            <a:ext cx="4692650" cy="35194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47259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6408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6408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8297862" cy="2503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338" y="4094163"/>
            <a:ext cx="8297862" cy="2503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ChangeArrowheads="1"/>
          </p:cNvSpPr>
          <p:nvPr/>
        </p:nvSpPr>
        <p:spPr bwMode="gray">
          <a:xfrm>
            <a:off x="179388" y="0"/>
            <a:ext cx="8964612" cy="12334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gray">
          <a:xfrm>
            <a:off x="179388" y="188913"/>
            <a:ext cx="8785225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rgbClr val="12449E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438275"/>
            <a:ext cx="8297862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20871" name="Text Box 7"/>
          <p:cNvSpPr txBox="1">
            <a:spLocks noChangeArrowheads="1"/>
          </p:cNvSpPr>
          <p:nvPr/>
        </p:nvSpPr>
        <p:spPr bwMode="auto">
          <a:xfrm>
            <a:off x="8810625" y="10160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13715DCA-0976-48F6-9B48-21A594CB1BBF}" type="slidenum">
              <a:rPr lang="en-US" sz="1200" b="1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6105208" y="-43728"/>
            <a:ext cx="31284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 dirty="0" smtClean="0">
                <a:solidFill>
                  <a:schemeClr val="bg1"/>
                </a:solidFill>
              </a:rPr>
              <a:t>Process </a:t>
            </a:r>
            <a:r>
              <a:rPr lang="en-US" sz="1200" b="1" i="1" dirty="0">
                <a:solidFill>
                  <a:schemeClr val="bg1"/>
                </a:solidFill>
              </a:rPr>
              <a:t>Flow </a:t>
            </a:r>
            <a:r>
              <a:rPr lang="en-US" sz="1200" b="1" i="1" dirty="0" smtClean="0">
                <a:solidFill>
                  <a:schemeClr val="bg1"/>
                </a:solidFill>
              </a:rPr>
              <a:t>Analysis Problems Set 2 </a:t>
            </a:r>
            <a:endParaRPr lang="en-US" sz="1200" b="1" i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80000"/>
        <a:buFont typeface="Wingdings" pitchFamily="2" charset="2"/>
        <a:buChar char="•"/>
        <a:defRPr sz="28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400">
          <a:solidFill>
            <a:schemeClr val="tx1"/>
          </a:solidFill>
          <a:latin typeface="Book Antiqua" panose="0204060205030503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000">
          <a:solidFill>
            <a:schemeClr val="tx1"/>
          </a:solidFill>
          <a:latin typeface="Book Antiqua" panose="0204060205030503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Monotype Sorts" pitchFamily="1" charset="2"/>
        <a:buChar char="u"/>
        <a:defRPr sz="2000">
          <a:solidFill>
            <a:srgbClr val="000000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emf"/><Relationship Id="rId4" Type="http://schemas.openxmlformats.org/officeDocument/2006/relationships/oleObject" Target="file:///\\webdrive\aa2035\public_html\CourseBase\Process\ProcessFlowBasics\Finance.xlsx!Sheet1!R1C7:R14C8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emf"/><Relationship Id="rId4" Type="http://schemas.openxmlformats.org/officeDocument/2006/relationships/oleObject" Target="file:///\\webdrive\aa2035\public_html\CourseBase\Process\ProcessFlowBasics\Finance.xlsx!Sheet1!R1C7:R14C8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913"/>
            <a:ext cx="8605143" cy="863600"/>
          </a:xfrm>
        </p:spPr>
        <p:txBody>
          <a:bodyPr/>
          <a:lstStyle/>
          <a:p>
            <a:r>
              <a:rPr lang="en-US" dirty="0" smtClean="0"/>
              <a:t>K1 . The Coffee 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35396"/>
            <a:ext cx="9144000" cy="6993396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sz="4000" dirty="0">
                <a:latin typeface="+mj-lt"/>
              </a:rPr>
              <a:t>Chapter 1</a:t>
            </a:r>
          </a:p>
          <a:p>
            <a:pPr algn="ctr"/>
            <a:r>
              <a:rPr lang="en-US" sz="4000" dirty="0">
                <a:latin typeface="+mj-lt"/>
              </a:rPr>
              <a:t>Process Flow Analysis</a:t>
            </a:r>
          </a:p>
          <a:p>
            <a:pPr algn="ctr"/>
            <a:r>
              <a:rPr lang="en-US" sz="4000" dirty="0">
                <a:latin typeface="+mj-lt"/>
              </a:rPr>
              <a:t>The Little’s </a:t>
            </a:r>
            <a:r>
              <a:rPr lang="en-US" sz="4000" dirty="0" smtClean="0">
                <a:latin typeface="+mj-lt"/>
              </a:rPr>
              <a:t>Law</a:t>
            </a:r>
          </a:p>
          <a:p>
            <a:pPr algn="ctr"/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Core Concept in Business Processes </a:t>
            </a:r>
            <a:r>
              <a:rPr lang="en-US" dirty="0" smtClean="0">
                <a:latin typeface="+mj-lt"/>
              </a:rPr>
              <a:t>Engineering</a:t>
            </a:r>
          </a:p>
          <a:p>
            <a:pPr algn="ctr"/>
            <a:endParaRPr lang="en-US" dirty="0">
              <a:latin typeface="+mj-lt"/>
            </a:endParaRPr>
          </a:p>
          <a:p>
            <a:pPr algn="ctr"/>
            <a:r>
              <a:rPr lang="en-US" smtClean="0">
                <a:latin typeface="+mj-lt"/>
              </a:rPr>
              <a:t>Problem Set </a:t>
            </a:r>
            <a:r>
              <a:rPr lang="en-US" dirty="0" smtClean="0">
                <a:latin typeface="+mj-lt"/>
              </a:rPr>
              <a:t>2</a:t>
            </a:r>
            <a:endParaRPr lang="en-US" dirty="0">
              <a:latin typeface="+mj-lt"/>
            </a:endParaRPr>
          </a:p>
          <a:p>
            <a:pPr algn="ctr"/>
            <a:endParaRPr lang="en-US" sz="1400" i="1" dirty="0">
              <a:latin typeface="+mj-lt"/>
            </a:endParaRPr>
          </a:p>
          <a:p>
            <a:pPr algn="ctr"/>
            <a:endParaRPr lang="en-US" sz="1400" i="1" dirty="0" smtClean="0">
              <a:latin typeface="+mj-lt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i="1" dirty="0" smtClean="0">
              <a:latin typeface="+mj-lt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sz="800" i="1" dirty="0" smtClean="0">
              <a:latin typeface="+mj-lt"/>
            </a:endParaRPr>
          </a:p>
          <a:p>
            <a:pPr algn="ctr"/>
            <a:endParaRPr lang="en-US" sz="800" i="1" dirty="0" smtClean="0">
              <a:latin typeface="+mj-lt"/>
            </a:endParaRPr>
          </a:p>
          <a:p>
            <a:pPr algn="r"/>
            <a:r>
              <a:rPr lang="en-US" sz="2400" i="1" dirty="0" smtClean="0">
                <a:latin typeface="+mj-lt"/>
              </a:rPr>
              <a:t>Eyes </a:t>
            </a:r>
            <a:r>
              <a:rPr lang="en-US" sz="2400" i="1" dirty="0">
                <a:latin typeface="+mj-lt"/>
              </a:rPr>
              <a:t>must be washed; to see things differently. </a:t>
            </a:r>
            <a:endParaRPr lang="en-US" sz="2400" i="1" dirty="0" smtClean="0">
              <a:latin typeface="+mj-lt"/>
            </a:endParaRPr>
          </a:p>
          <a:p>
            <a:pPr algn="r"/>
            <a:r>
              <a:rPr lang="en-US" sz="2400" i="1" dirty="0" smtClean="0">
                <a:latin typeface="+mj-lt"/>
              </a:rPr>
              <a:t>Sohrab </a:t>
            </a:r>
            <a:r>
              <a:rPr lang="en-US" sz="2400" i="1" dirty="0">
                <a:latin typeface="+mj-lt"/>
              </a:rPr>
              <a:t>Sepehri, Persian Poet, 1928 – 1980.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6414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A5. Financial Accounting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57664" y="1409700"/>
          <a:ext cx="8554226" cy="5115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7" name="Worksheet" r:id="rId4" imgW="6753343" imgH="4038660" progId="Excel.Sheet.12">
                  <p:embed/>
                </p:oleObj>
              </mc:Choice>
              <mc:Fallback>
                <p:oleObj name="Worksheet" r:id="rId4" imgW="6753343" imgH="403866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7664" y="1409700"/>
                        <a:ext cx="8554226" cy="5115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3677148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MBPF Inc.: Inventory and Cost of Goods</a:t>
            </a:r>
            <a:r>
              <a:rPr lang="en-US" b="1" smtClean="0"/>
              <a:t>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58775" y="1376772"/>
          <a:ext cx="4140844" cy="51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1" name="Worksheet" r:id="rId4" imgW="2152751" imgH="2676510" progId="Excel.Sheet.12">
                  <p:embed/>
                </p:oleObj>
              </mc:Choice>
              <mc:Fallback>
                <p:oleObj name="Worksheet" r:id="rId4" imgW="2152751" imgH="267651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8775" y="1376772"/>
                        <a:ext cx="4140844" cy="51485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7196669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MBPF Inc.: Balance Sheet</a:t>
            </a:r>
          </a:p>
        </p:txBody>
      </p:sp>
      <p:sp>
        <p:nvSpPr>
          <p:cNvPr id="666628" name="Rectangle 4"/>
          <p:cNvSpPr>
            <a:spLocks noChangeArrowheads="1"/>
          </p:cNvSpPr>
          <p:nvPr/>
        </p:nvSpPr>
        <p:spPr bwMode="auto">
          <a:xfrm>
            <a:off x="250825" y="1304925"/>
            <a:ext cx="9001125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rgbClr val="CC0066"/>
                </a:solidFill>
                <a:latin typeface="Times New Roman" pitchFamily="18" charset="0"/>
              </a:rPr>
              <a:t>Compute average flow time through Accounts Receivable.</a:t>
            </a:r>
            <a:r>
              <a:rPr lang="en-US" sz="2400" dirty="0">
                <a:latin typeface="Times New Roman" pitchFamily="18" charset="0"/>
              </a:rPr>
              <a:t>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</a:rPr>
              <a:t>A flow unit here is a dollar of Accounts Receivable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</a:rPr>
              <a:t>Throughput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i="1" baseline="-25000" dirty="0">
                <a:latin typeface="Times New Roman" pitchFamily="18" charset="0"/>
              </a:rPr>
              <a:t>AR </a:t>
            </a:r>
            <a:r>
              <a:rPr lang="en-US" sz="2400" dirty="0">
                <a:latin typeface="Times New Roman" pitchFamily="18" charset="0"/>
              </a:rPr>
              <a:t>= $250 million/year  (net sales from income statement)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</a:rPr>
              <a:t>Average Inventory </a:t>
            </a:r>
            <a:r>
              <a:rPr lang="en-US" sz="2400" i="1" dirty="0">
                <a:latin typeface="Times New Roman" pitchFamily="18" charset="0"/>
              </a:rPr>
              <a:t>I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dirty="0">
                <a:latin typeface="Times New Roman" pitchFamily="18" charset="0"/>
              </a:rPr>
              <a:t> = $27.9 million  (from the balance sheet)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i="1" dirty="0">
                <a:latin typeface="Times New Roman" pitchFamily="18" charset="0"/>
              </a:rPr>
              <a:t> = I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i="1" dirty="0">
                <a:latin typeface="Times New Roman" pitchFamily="18" charset="0"/>
              </a:rPr>
              <a:t>/R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sym typeface="Wingdings" pitchFamily="2" charset="2"/>
              </a:rPr>
              <a:t></a:t>
            </a:r>
            <a:r>
              <a:rPr lang="en-US" sz="2400" baseline="-250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dirty="0">
                <a:latin typeface="Times New Roman" pitchFamily="18" charset="0"/>
              </a:rPr>
              <a:t> = $27.9/$250 </a:t>
            </a:r>
            <a:r>
              <a:rPr lang="en-US" sz="2400" dirty="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dirty="0">
                <a:latin typeface="Times New Roman" pitchFamily="18" charset="0"/>
              </a:rPr>
              <a:t> = 0.112 years or 5.80 weeks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</a:rPr>
              <a:t>   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</a:rPr>
              <a:t>After a sale is made, the firm must wait almost 6 weeks before sales dollars are collected! Decreasing this lag time between sale and collection can dramatically improve cash flow for the company to route to other needs!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1671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6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6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MBPF Inc.: Balance Sheet</a:t>
            </a:r>
          </a:p>
        </p:txBody>
      </p:sp>
      <p:sp>
        <p:nvSpPr>
          <p:cNvPr id="666628" name="Rectangle 4"/>
          <p:cNvSpPr>
            <a:spLocks noChangeArrowheads="1"/>
          </p:cNvSpPr>
          <p:nvPr/>
        </p:nvSpPr>
        <p:spPr bwMode="auto">
          <a:xfrm>
            <a:off x="250825" y="1304925"/>
            <a:ext cx="9001125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 smtClean="0">
                <a:solidFill>
                  <a:srgbClr val="CC0066"/>
                </a:solidFill>
                <a:latin typeface="Times New Roman" pitchFamily="18" charset="0"/>
              </a:rPr>
              <a:t>Compute </a:t>
            </a:r>
            <a:r>
              <a:rPr lang="en-US" sz="2400" dirty="0">
                <a:solidFill>
                  <a:srgbClr val="CC0066"/>
                </a:solidFill>
                <a:latin typeface="Times New Roman" pitchFamily="18" charset="0"/>
              </a:rPr>
              <a:t>average flow time of  Accounts Payable.</a:t>
            </a:r>
            <a:r>
              <a:rPr lang="en-US" sz="2400" dirty="0">
                <a:latin typeface="Times New Roman" pitchFamily="18" charset="0"/>
              </a:rPr>
              <a:t>  Flow unit here is $1 of AP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</a:rPr>
              <a:t>Average accounts payable (inventory in purchasing)  is $11.9 million = </a:t>
            </a:r>
            <a:r>
              <a:rPr lang="en-US" sz="2400" i="1" dirty="0">
                <a:latin typeface="Times New Roman" pitchFamily="18" charset="0"/>
              </a:rPr>
              <a:t>I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</a:rPr>
              <a:t>Throughput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= Purchased Raw Materials + Purchased Parts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= $50.1 million + $40.2 million = $90.3 Million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400" i="1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i="1" dirty="0">
                <a:latin typeface="Times New Roman" pitchFamily="18" charset="0"/>
              </a:rPr>
              <a:t> = I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i="1" dirty="0">
                <a:latin typeface="Times New Roman" pitchFamily="18" charset="0"/>
              </a:rPr>
              <a:t>/R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dirty="0">
                <a:latin typeface="Times New Roman" pitchFamily="18" charset="0"/>
              </a:rPr>
              <a:t>   = 11.9 / 90.3  </a:t>
            </a:r>
            <a:r>
              <a:rPr lang="en-US" sz="2400" dirty="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= 0.13 years or 6.9 weeks to pay a bill.</a:t>
            </a:r>
          </a:p>
        </p:txBody>
      </p:sp>
    </p:spTree>
    <p:extLst>
      <p:ext uri="{BB962C8B-B14F-4D97-AF65-F5344CB8AC3E}">
        <p14:creationId xmlns:p14="http://schemas.microsoft.com/office/powerpoint/2010/main" val="39016017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6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MBPF Inc.: Inventory and Cost of Goods</a:t>
            </a:r>
            <a:r>
              <a:rPr lang="en-US" b="1" smtClean="0"/>
              <a:t> </a:t>
            </a:r>
          </a:p>
        </p:txBody>
      </p:sp>
      <p:sp>
        <p:nvSpPr>
          <p:cNvPr id="642052" name="Rectangle 4"/>
          <p:cNvSpPr>
            <a:spLocks noChangeArrowheads="1"/>
          </p:cNvSpPr>
          <p:nvPr/>
        </p:nvSpPr>
        <p:spPr bwMode="auto">
          <a:xfrm>
            <a:off x="197644" y="1304764"/>
            <a:ext cx="8820150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rgbClr val="CC0066"/>
                </a:solidFill>
                <a:latin typeface="Times New Roman" pitchFamily="18" charset="0"/>
              </a:rPr>
              <a:t>Compute the average flow time in production operations: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</a:rPr>
              <a:t>I = TR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400" i="1" dirty="0">
                <a:latin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</a:rPr>
              <a:t> = Total Inventory,  </a:t>
            </a:r>
            <a:r>
              <a:rPr lang="en-US" sz="2400" i="1" dirty="0">
                <a:latin typeface="Times New Roman" pitchFamily="18" charset="0"/>
              </a:rPr>
              <a:t>R </a:t>
            </a:r>
            <a:r>
              <a:rPr lang="en-US" sz="2400" dirty="0">
                <a:latin typeface="Times New Roman" pitchFamily="18" charset="0"/>
              </a:rPr>
              <a:t>= Cost of Goods Sold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</a:rPr>
              <a:t> = $50.6MM (value of inventory) / $175.8 MM (Annual COGS)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</a:rPr>
              <a:t> = 0.288 years or 15 week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</a:rPr>
              <a:t>It takes 15 weeks for a dollar invested in the factory to be billed to a customer.</a:t>
            </a:r>
          </a:p>
        </p:txBody>
      </p:sp>
    </p:spTree>
    <p:extLst>
      <p:ext uri="{BB962C8B-B14F-4D97-AF65-F5344CB8AC3E}">
        <p14:creationId xmlns:p14="http://schemas.microsoft.com/office/powerpoint/2010/main" val="36074463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4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260350"/>
            <a:ext cx="8928100" cy="762000"/>
          </a:xfrm>
        </p:spPr>
        <p:txBody>
          <a:bodyPr/>
          <a:lstStyle/>
          <a:p>
            <a:pPr eaLnBrk="1" hangingPunct="1"/>
            <a:r>
              <a:rPr lang="en-US" smtClean="0"/>
              <a:t>Analyzing Financial Flows: Cash-to-Cash Cycle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572" y="1268760"/>
            <a:ext cx="8729662" cy="53625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Cost-to-Cash Cycle: </a:t>
            </a:r>
            <a:r>
              <a:rPr lang="en-US" sz="2400" dirty="0" smtClean="0"/>
              <a:t>Measures time between the point that cost dollars are invested and sales dollars are received. 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Cost-to-Cash-Cycle:</a:t>
            </a:r>
            <a:r>
              <a:rPr lang="en-US" sz="2400" dirty="0" smtClean="0"/>
              <a:t> </a:t>
            </a:r>
            <a:r>
              <a:rPr lang="en-US" sz="2400" b="1" dirty="0" smtClean="0"/>
              <a:t>MBPF Inc. </a:t>
            </a:r>
            <a:r>
              <a:rPr lang="en-US" sz="2400" dirty="0" smtClean="0"/>
              <a:t>= + 15 weeks in production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				+ 5.8 weeks in AR after the point of sale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Cost-to-Cash-cycle </a:t>
            </a:r>
            <a:r>
              <a:rPr lang="en-US" sz="2400" dirty="0" smtClean="0"/>
              <a:t> = 20.8 weeks</a:t>
            </a:r>
          </a:p>
          <a:p>
            <a:pPr>
              <a:lnSpc>
                <a:spcPct val="90000"/>
              </a:lnSpc>
              <a:defRPr/>
            </a:pPr>
            <a:endParaRPr lang="en-US" sz="2400" b="1" dirty="0" smtClean="0"/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Cash-to-Cash Cycle: </a:t>
            </a:r>
            <a:r>
              <a:rPr lang="en-US" sz="2400" dirty="0" smtClean="0"/>
              <a:t>Similar, but nets out lag time in AP.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MBPF Inc. pays for the cost dollar 6.9 weeks after a purchase (cost) is made.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Cash-to-Cash-Cycle:</a:t>
            </a:r>
            <a:r>
              <a:rPr lang="en-US" sz="2400" dirty="0" smtClean="0"/>
              <a:t> </a:t>
            </a:r>
            <a:r>
              <a:rPr lang="en-US" sz="2400" b="1" dirty="0" smtClean="0"/>
              <a:t>MBPF Inc. </a:t>
            </a:r>
            <a:r>
              <a:rPr lang="en-US" sz="2400" dirty="0" smtClean="0"/>
              <a:t>= + 15 weeks in production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				 + 5.8 weeks in AR after the point of sale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				  -  6.9 weeks in AP after the point of purchase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Cash-to-Cash-cycle</a:t>
            </a:r>
            <a:r>
              <a:rPr lang="en-US" sz="2400" dirty="0" smtClean="0"/>
              <a:t> = 14.1 weeks</a:t>
            </a:r>
          </a:p>
        </p:txBody>
      </p:sp>
    </p:spTree>
    <p:extLst>
      <p:ext uri="{BB962C8B-B14F-4D97-AF65-F5344CB8AC3E}">
        <p14:creationId xmlns:p14="http://schemas.microsoft.com/office/powerpoint/2010/main" val="1424659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5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5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53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188913"/>
            <a:ext cx="8928100" cy="827087"/>
          </a:xfrm>
        </p:spPr>
        <p:txBody>
          <a:bodyPr/>
          <a:lstStyle/>
          <a:p>
            <a:pPr eaLnBrk="1" hangingPunct="1"/>
            <a:r>
              <a:rPr lang="en-US" smtClean="0"/>
              <a:t>Analyzing Financial Flows: Improvement with Flow Analysis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51656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Throughput (R) of each department: the cost of inputs + the cost of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human and capital resources (labor, equipment, building, etc.) </a:t>
            </a:r>
          </a:p>
          <a:p>
            <a:pPr>
              <a:lnSpc>
                <a:spcPct val="80000"/>
              </a:lnSpc>
              <a:defRPr/>
            </a:pPr>
            <a:endParaRPr lang="en-US" sz="2400" dirty="0" smtClean="0"/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For MBPF, throughput in fabrication is:</a:t>
            </a:r>
          </a:p>
          <a:p>
            <a:pPr lvl="1">
              <a:lnSpc>
                <a:spcPct val="80000"/>
              </a:lnSpc>
              <a:buFont typeface="Symbol" pitchFamily="18" charset="2"/>
              <a:buNone/>
              <a:defRPr/>
            </a:pPr>
            <a:r>
              <a:rPr lang="en-US" dirty="0" smtClean="0"/>
              <a:t>	$50.1 million/year in raw materials </a:t>
            </a:r>
          </a:p>
          <a:p>
            <a:pPr lvl="1">
              <a:lnSpc>
                <a:spcPct val="80000"/>
              </a:lnSpc>
              <a:buFont typeface="Symbol" pitchFamily="18" charset="2"/>
              <a:buNone/>
              <a:defRPr/>
            </a:pPr>
            <a:r>
              <a:rPr lang="en-US" dirty="0" smtClean="0"/>
              <a:t> + $60.2 million in labor and overhead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  R = $110.3 million/year total throughput.</a:t>
            </a:r>
          </a:p>
          <a:p>
            <a:pPr>
              <a:lnSpc>
                <a:spcPct val="80000"/>
              </a:lnSpc>
              <a:defRPr/>
            </a:pPr>
            <a:endParaRPr lang="en-US" sz="2400" dirty="0" smtClean="0"/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Flow Analysis is important in order to improve process performance. 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Conduct a detailed flow analysis of each step of the process.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Identify the area within a process that can benefit the most </a:t>
            </a:r>
            <a:br>
              <a:rPr lang="en-US" dirty="0" smtClean="0"/>
            </a:br>
            <a:r>
              <a:rPr lang="en-US" dirty="0" smtClean="0"/>
              <a:t>from improvements</a:t>
            </a:r>
          </a:p>
          <a:p>
            <a:pPr lvl="1">
              <a:lnSpc>
                <a:spcPct val="80000"/>
              </a:lnSpc>
              <a:buFont typeface="Symbol" pitchFamily="18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88331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55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55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55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373574" y="2145569"/>
            <a:ext cx="6684963" cy="29543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62499" y="2494819"/>
            <a:ext cx="865188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662499" y="4061681"/>
            <a:ext cx="865188" cy="6905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407162" y="2494819"/>
            <a:ext cx="865187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151824" y="3364769"/>
            <a:ext cx="865188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96487" y="3364769"/>
            <a:ext cx="865187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529274" y="2836131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3319849" y="2778981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4273937" y="2836131"/>
            <a:ext cx="347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2529274" y="4404581"/>
            <a:ext cx="2092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4621599" y="3882294"/>
            <a:ext cx="0" cy="522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4621599" y="2836131"/>
            <a:ext cx="0" cy="696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4621599" y="3882294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Freeform 15"/>
          <p:cNvSpPr>
            <a:spLocks/>
          </p:cNvSpPr>
          <p:nvPr/>
        </p:nvSpPr>
        <p:spPr bwMode="auto">
          <a:xfrm>
            <a:off x="5064512" y="3823556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4621599" y="3533044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Freeform 17"/>
          <p:cNvSpPr>
            <a:spLocks/>
          </p:cNvSpPr>
          <p:nvPr/>
        </p:nvSpPr>
        <p:spPr bwMode="auto">
          <a:xfrm>
            <a:off x="5064512" y="3474306"/>
            <a:ext cx="82550" cy="119063"/>
          </a:xfrm>
          <a:custGeom>
            <a:avLst/>
            <a:gdLst>
              <a:gd name="T0" fmla="*/ 0 w 52"/>
              <a:gd name="T1" fmla="*/ 0 h 75"/>
              <a:gd name="T2" fmla="*/ 0 w 52"/>
              <a:gd name="T3" fmla="*/ 2147483647 h 75"/>
              <a:gd name="T4" fmla="*/ 2147483647 w 52"/>
              <a:gd name="T5" fmla="*/ 2147483647 h 75"/>
              <a:gd name="T6" fmla="*/ 0 w 52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5"/>
              <a:gd name="T14" fmla="*/ 52 w 52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5">
                <a:moveTo>
                  <a:pt x="0" y="0"/>
                </a:moveTo>
                <a:lnTo>
                  <a:pt x="0" y="74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6018599" y="3707669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Freeform 19"/>
          <p:cNvSpPr>
            <a:spLocks/>
          </p:cNvSpPr>
          <p:nvPr/>
        </p:nvSpPr>
        <p:spPr bwMode="auto">
          <a:xfrm>
            <a:off x="6809174" y="3648931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1460887" y="3137756"/>
            <a:ext cx="13890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Raw Materials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3264287" y="3137756"/>
            <a:ext cx="12080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Fabrication 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5093087" y="4052156"/>
            <a:ext cx="952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Assembly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609987" y="2836131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Freeform 24"/>
          <p:cNvSpPr>
            <a:spLocks/>
          </p:cNvSpPr>
          <p:nvPr/>
        </p:nvSpPr>
        <p:spPr bwMode="auto">
          <a:xfrm>
            <a:off x="1575187" y="2778981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609987" y="4404581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Freeform 26"/>
          <p:cNvSpPr>
            <a:spLocks/>
          </p:cNvSpPr>
          <p:nvPr/>
        </p:nvSpPr>
        <p:spPr bwMode="auto">
          <a:xfrm>
            <a:off x="1575187" y="4345844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7763262" y="3707669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Freeform 28"/>
          <p:cNvSpPr>
            <a:spLocks/>
          </p:cNvSpPr>
          <p:nvPr/>
        </p:nvSpPr>
        <p:spPr bwMode="auto">
          <a:xfrm>
            <a:off x="8728462" y="3648931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1359287" y="4737956"/>
            <a:ext cx="2185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Purchased Parts (bases)</a:t>
            </a: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6586924" y="4052156"/>
            <a:ext cx="1477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Finished Goods</a:t>
            </a:r>
          </a:p>
        </p:txBody>
      </p:sp>
      <p:sp>
        <p:nvSpPr>
          <p:cNvPr id="9247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Row Material and Resources</a:t>
            </a:r>
          </a:p>
        </p:txBody>
      </p:sp>
      <p:sp>
        <p:nvSpPr>
          <p:cNvPr id="677920" name="Rectangle 32"/>
          <p:cNvSpPr>
            <a:spLocks noChangeArrowheads="1"/>
          </p:cNvSpPr>
          <p:nvPr/>
        </p:nvSpPr>
        <p:spPr bwMode="auto">
          <a:xfrm>
            <a:off x="368687" y="2478944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$50.1/yr</a:t>
            </a:r>
          </a:p>
        </p:txBody>
      </p:sp>
      <p:sp>
        <p:nvSpPr>
          <p:cNvPr id="677921" name="Rectangle 33"/>
          <p:cNvSpPr>
            <a:spLocks noChangeArrowheads="1"/>
          </p:cNvSpPr>
          <p:nvPr/>
        </p:nvSpPr>
        <p:spPr bwMode="auto">
          <a:xfrm>
            <a:off x="368687" y="4045806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$40.2/yr</a:t>
            </a:r>
          </a:p>
        </p:txBody>
      </p:sp>
      <p:sp>
        <p:nvSpPr>
          <p:cNvPr id="677922" name="Rectangle 34"/>
          <p:cNvSpPr>
            <a:spLocks noChangeArrowheads="1"/>
          </p:cNvSpPr>
          <p:nvPr/>
        </p:nvSpPr>
        <p:spPr bwMode="auto">
          <a:xfrm>
            <a:off x="3335724" y="1232756"/>
            <a:ext cx="9953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$60.2/yr</a:t>
            </a:r>
          </a:p>
        </p:txBody>
      </p:sp>
      <p:sp>
        <p:nvSpPr>
          <p:cNvPr id="677923" name="Rectangle 35"/>
          <p:cNvSpPr>
            <a:spLocks noChangeArrowheads="1"/>
          </p:cNvSpPr>
          <p:nvPr/>
        </p:nvSpPr>
        <p:spPr bwMode="auto">
          <a:xfrm>
            <a:off x="5016887" y="1232756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$25.3/yr</a:t>
            </a:r>
          </a:p>
        </p:txBody>
      </p:sp>
      <p:sp>
        <p:nvSpPr>
          <p:cNvPr id="677924" name="Line 36"/>
          <p:cNvSpPr>
            <a:spLocks noChangeShapeType="1"/>
          </p:cNvSpPr>
          <p:nvPr/>
        </p:nvSpPr>
        <p:spPr bwMode="auto">
          <a:xfrm flipV="1">
            <a:off x="5551874" y="1613756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25" name="Line 37"/>
          <p:cNvSpPr>
            <a:spLocks noChangeShapeType="1"/>
          </p:cNvSpPr>
          <p:nvPr/>
        </p:nvSpPr>
        <p:spPr bwMode="auto">
          <a:xfrm>
            <a:off x="3797687" y="1613756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/>
          </p:nvPr>
        </p:nvGraphicFramePr>
        <p:xfrm>
          <a:off x="7672623" y="5162439"/>
          <a:ext cx="1363873" cy="1695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5" name="Worksheet" r:id="rId4" imgW="2152751" imgH="2676510" progId="Excel.Sheet.12">
                  <p:link updateAutomatic="1"/>
                </p:oleObj>
              </mc:Choice>
              <mc:Fallback>
                <p:oleObj name="Worksheet" r:id="rId4" imgW="2152751" imgH="2676510" progId="Excel.Sheet.12">
                  <p:link updateAutomatic="1"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72623" y="5162439"/>
                        <a:ext cx="1363873" cy="16957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84482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7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7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920" grpId="0"/>
      <p:bldP spid="677921" grpId="0"/>
      <p:bldP spid="677922" grpId="0"/>
      <p:bldP spid="677923" grpId="0"/>
      <p:bldP spid="677924" grpId="0" animBg="1"/>
      <p:bldP spid="6779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1358900" y="2145569"/>
            <a:ext cx="6684963" cy="29543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647825" y="2494819"/>
            <a:ext cx="865188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1647825" y="4061681"/>
            <a:ext cx="865188" cy="6905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3392488" y="2494819"/>
            <a:ext cx="865187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5137150" y="3364769"/>
            <a:ext cx="865188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6881813" y="3364769"/>
            <a:ext cx="865187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9"/>
          <p:cNvSpPr>
            <a:spLocks noChangeShapeType="1"/>
          </p:cNvSpPr>
          <p:nvPr/>
        </p:nvSpPr>
        <p:spPr bwMode="auto">
          <a:xfrm>
            <a:off x="2514600" y="2836131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Freeform 10"/>
          <p:cNvSpPr>
            <a:spLocks/>
          </p:cNvSpPr>
          <p:nvPr/>
        </p:nvSpPr>
        <p:spPr bwMode="auto">
          <a:xfrm>
            <a:off x="3305175" y="2778981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>
            <a:off x="4259263" y="2836131"/>
            <a:ext cx="347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2"/>
          <p:cNvSpPr>
            <a:spLocks noChangeShapeType="1"/>
          </p:cNvSpPr>
          <p:nvPr/>
        </p:nvSpPr>
        <p:spPr bwMode="auto">
          <a:xfrm>
            <a:off x="2514600" y="4404581"/>
            <a:ext cx="2092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3"/>
          <p:cNvSpPr>
            <a:spLocks noChangeShapeType="1"/>
          </p:cNvSpPr>
          <p:nvPr/>
        </p:nvSpPr>
        <p:spPr bwMode="auto">
          <a:xfrm flipV="1">
            <a:off x="4606925" y="3882294"/>
            <a:ext cx="0" cy="522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4"/>
          <p:cNvSpPr>
            <a:spLocks noChangeShapeType="1"/>
          </p:cNvSpPr>
          <p:nvPr/>
        </p:nvSpPr>
        <p:spPr bwMode="auto">
          <a:xfrm>
            <a:off x="4606925" y="2836131"/>
            <a:ext cx="0" cy="696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Line 15"/>
          <p:cNvSpPr>
            <a:spLocks noChangeShapeType="1"/>
          </p:cNvSpPr>
          <p:nvPr/>
        </p:nvSpPr>
        <p:spPr bwMode="auto">
          <a:xfrm>
            <a:off x="4606925" y="3882294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Freeform 16"/>
          <p:cNvSpPr>
            <a:spLocks/>
          </p:cNvSpPr>
          <p:nvPr/>
        </p:nvSpPr>
        <p:spPr bwMode="auto">
          <a:xfrm>
            <a:off x="5049838" y="3823556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17"/>
          <p:cNvSpPr>
            <a:spLocks noChangeShapeType="1"/>
          </p:cNvSpPr>
          <p:nvPr/>
        </p:nvSpPr>
        <p:spPr bwMode="auto">
          <a:xfrm>
            <a:off x="4606925" y="3533044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Freeform 18"/>
          <p:cNvSpPr>
            <a:spLocks/>
          </p:cNvSpPr>
          <p:nvPr/>
        </p:nvSpPr>
        <p:spPr bwMode="auto">
          <a:xfrm>
            <a:off x="5049838" y="3474306"/>
            <a:ext cx="82550" cy="119063"/>
          </a:xfrm>
          <a:custGeom>
            <a:avLst/>
            <a:gdLst>
              <a:gd name="T0" fmla="*/ 0 w 52"/>
              <a:gd name="T1" fmla="*/ 0 h 75"/>
              <a:gd name="T2" fmla="*/ 0 w 52"/>
              <a:gd name="T3" fmla="*/ 2147483647 h 75"/>
              <a:gd name="T4" fmla="*/ 2147483647 w 52"/>
              <a:gd name="T5" fmla="*/ 2147483647 h 75"/>
              <a:gd name="T6" fmla="*/ 0 w 52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5"/>
              <a:gd name="T14" fmla="*/ 52 w 52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5">
                <a:moveTo>
                  <a:pt x="0" y="0"/>
                </a:moveTo>
                <a:lnTo>
                  <a:pt x="0" y="74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Line 19"/>
          <p:cNvSpPr>
            <a:spLocks noChangeShapeType="1"/>
          </p:cNvSpPr>
          <p:nvPr/>
        </p:nvSpPr>
        <p:spPr bwMode="auto">
          <a:xfrm>
            <a:off x="6003925" y="3707669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Freeform 20"/>
          <p:cNvSpPr>
            <a:spLocks/>
          </p:cNvSpPr>
          <p:nvPr/>
        </p:nvSpPr>
        <p:spPr bwMode="auto">
          <a:xfrm>
            <a:off x="6794500" y="3648931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Rectangle 21"/>
          <p:cNvSpPr>
            <a:spLocks noChangeArrowheads="1"/>
          </p:cNvSpPr>
          <p:nvPr/>
        </p:nvSpPr>
        <p:spPr bwMode="auto">
          <a:xfrm>
            <a:off x="1446213" y="3137756"/>
            <a:ext cx="13890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Raw Materials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10261" name="Rectangle 22"/>
          <p:cNvSpPr>
            <a:spLocks noChangeArrowheads="1"/>
          </p:cNvSpPr>
          <p:nvPr/>
        </p:nvSpPr>
        <p:spPr bwMode="auto">
          <a:xfrm>
            <a:off x="3249613" y="3137756"/>
            <a:ext cx="12080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Fabrication 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10262" name="Rectangle 23"/>
          <p:cNvSpPr>
            <a:spLocks noChangeArrowheads="1"/>
          </p:cNvSpPr>
          <p:nvPr/>
        </p:nvSpPr>
        <p:spPr bwMode="auto">
          <a:xfrm>
            <a:off x="3321050" y="1232756"/>
            <a:ext cx="9953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$60.2/yr</a:t>
            </a:r>
          </a:p>
        </p:txBody>
      </p:sp>
      <p:sp>
        <p:nvSpPr>
          <p:cNvPr id="10263" name="Rectangle 24"/>
          <p:cNvSpPr>
            <a:spLocks noChangeArrowheads="1"/>
          </p:cNvSpPr>
          <p:nvPr/>
        </p:nvSpPr>
        <p:spPr bwMode="auto">
          <a:xfrm>
            <a:off x="5078413" y="4052156"/>
            <a:ext cx="952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Assembly</a:t>
            </a:r>
          </a:p>
        </p:txBody>
      </p:sp>
      <p:sp>
        <p:nvSpPr>
          <p:cNvPr id="10264" name="Rectangle 25"/>
          <p:cNvSpPr>
            <a:spLocks noChangeArrowheads="1"/>
          </p:cNvSpPr>
          <p:nvPr/>
        </p:nvSpPr>
        <p:spPr bwMode="auto">
          <a:xfrm>
            <a:off x="5002213" y="1232756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$25.3/yr</a:t>
            </a:r>
          </a:p>
        </p:txBody>
      </p:sp>
      <p:sp>
        <p:nvSpPr>
          <p:cNvPr id="10265" name="Line 26"/>
          <p:cNvSpPr>
            <a:spLocks noChangeShapeType="1"/>
          </p:cNvSpPr>
          <p:nvPr/>
        </p:nvSpPr>
        <p:spPr bwMode="auto">
          <a:xfrm>
            <a:off x="595313" y="2836131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Freeform 27"/>
          <p:cNvSpPr>
            <a:spLocks/>
          </p:cNvSpPr>
          <p:nvPr/>
        </p:nvSpPr>
        <p:spPr bwMode="auto">
          <a:xfrm>
            <a:off x="1560513" y="2778981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Line 28"/>
          <p:cNvSpPr>
            <a:spLocks noChangeShapeType="1"/>
          </p:cNvSpPr>
          <p:nvPr/>
        </p:nvSpPr>
        <p:spPr bwMode="auto">
          <a:xfrm>
            <a:off x="595313" y="4404581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Freeform 29"/>
          <p:cNvSpPr>
            <a:spLocks/>
          </p:cNvSpPr>
          <p:nvPr/>
        </p:nvSpPr>
        <p:spPr bwMode="auto">
          <a:xfrm>
            <a:off x="1560513" y="4345844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9" name="Line 30"/>
          <p:cNvSpPr>
            <a:spLocks noChangeShapeType="1"/>
          </p:cNvSpPr>
          <p:nvPr/>
        </p:nvSpPr>
        <p:spPr bwMode="auto">
          <a:xfrm>
            <a:off x="7748588" y="3707669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Freeform 31"/>
          <p:cNvSpPr>
            <a:spLocks/>
          </p:cNvSpPr>
          <p:nvPr/>
        </p:nvSpPr>
        <p:spPr bwMode="auto">
          <a:xfrm>
            <a:off x="8713788" y="3648931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1" name="Rectangle 32"/>
          <p:cNvSpPr>
            <a:spLocks noChangeArrowheads="1"/>
          </p:cNvSpPr>
          <p:nvPr/>
        </p:nvSpPr>
        <p:spPr bwMode="auto">
          <a:xfrm>
            <a:off x="1344613" y="4737956"/>
            <a:ext cx="2185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Purchased Parts (bases)</a:t>
            </a:r>
          </a:p>
        </p:txBody>
      </p:sp>
      <p:sp>
        <p:nvSpPr>
          <p:cNvPr id="10272" name="Rectangle 33"/>
          <p:cNvSpPr>
            <a:spLocks noChangeArrowheads="1"/>
          </p:cNvSpPr>
          <p:nvPr/>
        </p:nvSpPr>
        <p:spPr bwMode="auto">
          <a:xfrm>
            <a:off x="6572250" y="4052156"/>
            <a:ext cx="1477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Finished Goods</a:t>
            </a:r>
          </a:p>
        </p:txBody>
      </p:sp>
      <p:sp>
        <p:nvSpPr>
          <p:cNvPr id="10273" name="Rectangle 35"/>
          <p:cNvSpPr>
            <a:spLocks noChangeArrowheads="1"/>
          </p:cNvSpPr>
          <p:nvPr/>
        </p:nvSpPr>
        <p:spPr bwMode="auto">
          <a:xfrm>
            <a:off x="354013" y="2478944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$50.1/yr</a:t>
            </a:r>
          </a:p>
        </p:txBody>
      </p:sp>
      <p:sp>
        <p:nvSpPr>
          <p:cNvPr id="10274" name="Rectangle 36"/>
          <p:cNvSpPr>
            <a:spLocks noChangeArrowheads="1"/>
          </p:cNvSpPr>
          <p:nvPr/>
        </p:nvSpPr>
        <p:spPr bwMode="auto">
          <a:xfrm>
            <a:off x="354013" y="4045806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$40.2/yr</a:t>
            </a:r>
          </a:p>
        </p:txBody>
      </p:sp>
      <p:sp>
        <p:nvSpPr>
          <p:cNvPr id="10275" name="Rectangle 40"/>
          <p:cNvSpPr>
            <a:spLocks noChangeArrowheads="1"/>
          </p:cNvSpPr>
          <p:nvPr/>
        </p:nvSpPr>
        <p:spPr bwMode="auto">
          <a:xfrm>
            <a:off x="4362450" y="2477356"/>
            <a:ext cx="11160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$110.3/yr</a:t>
            </a:r>
          </a:p>
        </p:txBody>
      </p:sp>
      <p:sp>
        <p:nvSpPr>
          <p:cNvPr id="10276" name="Rectangle 41"/>
          <p:cNvSpPr>
            <a:spLocks noChangeArrowheads="1"/>
          </p:cNvSpPr>
          <p:nvPr/>
        </p:nvSpPr>
        <p:spPr bwMode="auto">
          <a:xfrm>
            <a:off x="4189413" y="4393469"/>
            <a:ext cx="9953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$40.2/yr</a:t>
            </a:r>
          </a:p>
        </p:txBody>
      </p:sp>
      <p:sp>
        <p:nvSpPr>
          <p:cNvPr id="10277" name="Rectangle 42"/>
          <p:cNvSpPr>
            <a:spLocks noChangeArrowheads="1"/>
          </p:cNvSpPr>
          <p:nvPr/>
        </p:nvSpPr>
        <p:spPr bwMode="auto">
          <a:xfrm>
            <a:off x="5916613" y="3347306"/>
            <a:ext cx="11160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$175.8/yr</a:t>
            </a:r>
          </a:p>
        </p:txBody>
      </p:sp>
      <p:sp>
        <p:nvSpPr>
          <p:cNvPr id="10278" name="Rectangle 44"/>
          <p:cNvSpPr>
            <a:spLocks noChangeArrowheads="1"/>
          </p:cNvSpPr>
          <p:nvPr/>
        </p:nvSpPr>
        <p:spPr bwMode="auto">
          <a:xfrm>
            <a:off x="8027988" y="3347306"/>
            <a:ext cx="11160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$175.8/yr</a:t>
            </a:r>
          </a:p>
        </p:txBody>
      </p:sp>
      <p:sp>
        <p:nvSpPr>
          <p:cNvPr id="10279" name="Line 45"/>
          <p:cNvSpPr>
            <a:spLocks noChangeShapeType="1"/>
          </p:cNvSpPr>
          <p:nvPr/>
        </p:nvSpPr>
        <p:spPr bwMode="auto">
          <a:xfrm flipV="1">
            <a:off x="5537200" y="1613756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6"/>
          <p:cNvSpPr>
            <a:spLocks noChangeShapeType="1"/>
          </p:cNvSpPr>
          <p:nvPr/>
        </p:nvSpPr>
        <p:spPr bwMode="auto">
          <a:xfrm>
            <a:off x="3783013" y="1613756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Throughput and Inventories at Different Processes </a:t>
            </a:r>
          </a:p>
        </p:txBody>
      </p:sp>
      <p:sp>
        <p:nvSpPr>
          <p:cNvPr id="673840" name="Rectangle 48"/>
          <p:cNvSpPr>
            <a:spLocks noChangeArrowheads="1"/>
          </p:cNvSpPr>
          <p:nvPr/>
        </p:nvSpPr>
        <p:spPr bwMode="auto">
          <a:xfrm>
            <a:off x="1746250" y="2651981"/>
            <a:ext cx="606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$6.5</a:t>
            </a:r>
          </a:p>
        </p:txBody>
      </p:sp>
      <p:sp>
        <p:nvSpPr>
          <p:cNvPr id="673841" name="Rectangle 49"/>
          <p:cNvSpPr>
            <a:spLocks noChangeArrowheads="1"/>
          </p:cNvSpPr>
          <p:nvPr/>
        </p:nvSpPr>
        <p:spPr bwMode="auto">
          <a:xfrm>
            <a:off x="1747838" y="4220431"/>
            <a:ext cx="606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$8.6</a:t>
            </a:r>
          </a:p>
        </p:txBody>
      </p:sp>
      <p:sp>
        <p:nvSpPr>
          <p:cNvPr id="673842" name="Rectangle 50"/>
          <p:cNvSpPr>
            <a:spLocks noChangeArrowheads="1"/>
          </p:cNvSpPr>
          <p:nvPr/>
        </p:nvSpPr>
        <p:spPr bwMode="auto">
          <a:xfrm>
            <a:off x="3490913" y="2651981"/>
            <a:ext cx="7270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 dirty="0">
                <a:solidFill>
                  <a:srgbClr val="000000"/>
                </a:solidFill>
                <a:latin typeface="Times New Roman" pitchFamily="18" charset="0"/>
              </a:rPr>
              <a:t>$15.1</a:t>
            </a:r>
          </a:p>
        </p:txBody>
      </p:sp>
      <p:sp>
        <p:nvSpPr>
          <p:cNvPr id="673843" name="Rectangle 51"/>
          <p:cNvSpPr>
            <a:spLocks noChangeArrowheads="1"/>
          </p:cNvSpPr>
          <p:nvPr/>
        </p:nvSpPr>
        <p:spPr bwMode="auto">
          <a:xfrm>
            <a:off x="5237163" y="3521931"/>
            <a:ext cx="7270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$10.6</a:t>
            </a:r>
          </a:p>
        </p:txBody>
      </p:sp>
      <p:sp>
        <p:nvSpPr>
          <p:cNvPr id="673844" name="Rectangle 52"/>
          <p:cNvSpPr>
            <a:spLocks noChangeArrowheads="1"/>
          </p:cNvSpPr>
          <p:nvPr/>
        </p:nvSpPr>
        <p:spPr bwMode="auto">
          <a:xfrm>
            <a:off x="6981825" y="3521931"/>
            <a:ext cx="606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$9.8</a:t>
            </a: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/>
          </p:nvPr>
        </p:nvGraphicFramePr>
        <p:xfrm>
          <a:off x="7672623" y="5162439"/>
          <a:ext cx="1363873" cy="1695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9" name="Worksheet" r:id="rId4" imgW="2152751" imgH="2676510" progId="Excel.Sheet.12">
                  <p:link updateAutomatic="1"/>
                </p:oleObj>
              </mc:Choice>
              <mc:Fallback>
                <p:oleObj name="Worksheet" r:id="rId4" imgW="2152751" imgH="2676510" progId="Excel.Sheet.12">
                  <p:link updateAutomatic="1"/>
                  <p:pic>
                    <p:nvPicPr>
                      <p:cNvPr id="47" name="Object 4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72623" y="5162439"/>
                        <a:ext cx="1363873" cy="16957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83099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7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840" grpId="0"/>
      <p:bldP spid="673841" grpId="0"/>
      <p:bldP spid="673842" grpId="0"/>
      <p:bldP spid="673843" grpId="0"/>
      <p:bldP spid="6738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Flow Times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293096"/>
            <a:ext cx="5459302" cy="2430270"/>
          </a:xfrm>
          <a:prstGeom prst="rect">
            <a:avLst/>
          </a:prstGeom>
          <a:solidFill>
            <a:sysClr val="window" lastClr="FFFFFF"/>
          </a:solidFill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846465"/>
              </p:ext>
            </p:extLst>
          </p:nvPr>
        </p:nvGraphicFramePr>
        <p:xfrm>
          <a:off x="251520" y="1268760"/>
          <a:ext cx="4959839" cy="352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5" name="Worksheet" r:id="rId5" imgW="3762257" imgH="2676510" progId="Excel.Sheet.12">
                  <p:embed/>
                </p:oleObj>
              </mc:Choice>
              <mc:Fallback>
                <p:oleObj name="Worksheet" r:id="rId5" imgW="3762257" imgH="26765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520" y="1268760"/>
                        <a:ext cx="4959839" cy="3528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7900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528" y="1160748"/>
            <a:ext cx="89634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80 patients per hour </a:t>
            </a:r>
            <a:r>
              <a:rPr lang="en-US" sz="2000" dirty="0">
                <a:latin typeface="Book Antiqua" pitchFamily="18" charset="0"/>
              </a:rPr>
              <a:t>arrive at a hospital emergency room (ER</a:t>
            </a:r>
            <a:r>
              <a:rPr lang="en-US" sz="2000" dirty="0" smtClean="0">
                <a:latin typeface="Book Antiqua" pitchFamily="18" charset="0"/>
              </a:rPr>
              <a:t>). All </a:t>
            </a:r>
            <a:r>
              <a:rPr lang="en-US" sz="2000" dirty="0">
                <a:latin typeface="Book Antiqua" pitchFamily="18" charset="0"/>
              </a:rPr>
              <a:t>patients first register through an initial registration process</a:t>
            </a:r>
            <a:r>
              <a:rPr lang="en-US" sz="2000" dirty="0" smtClean="0">
                <a:latin typeface="Book Antiqua" pitchFamily="18" charset="0"/>
              </a:rPr>
              <a:t>. On </a:t>
            </a:r>
            <a:r>
              <a:rPr lang="en-US" sz="2000" dirty="0">
                <a:latin typeface="Book Antiqua" pitchFamily="18" charset="0"/>
              </a:rPr>
              <a:t>average there are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9 patients waiting in the </a:t>
            </a:r>
            <a:r>
              <a:rPr lang="en-US" sz="2000" dirty="0" err="1" smtClean="0">
                <a:solidFill>
                  <a:srgbClr val="C00000"/>
                </a:solidFill>
                <a:latin typeface="Book Antiqua" pitchFamily="18" charset="0"/>
              </a:rPr>
              <a:t>Rg</a:t>
            </a:r>
            <a:r>
              <a:rPr lang="en-US" sz="2000" dirty="0" smtClean="0">
                <a:solidFill>
                  <a:srgbClr val="C00000"/>
                </a:solidFill>
                <a:latin typeface="Book Antiqua" pitchFamily="18" charset="0"/>
              </a:rPr>
              <a:t>-Buffer. </a:t>
            </a:r>
            <a:r>
              <a:rPr lang="en-US" sz="2000" dirty="0" smtClean="0">
                <a:latin typeface="Book Antiqua" pitchFamily="18" charset="0"/>
              </a:rPr>
              <a:t>The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registration process takes </a:t>
            </a:r>
            <a:r>
              <a:rPr lang="en-US" sz="2000" dirty="0" smtClean="0">
                <a:solidFill>
                  <a:srgbClr val="C00000"/>
                </a:solidFill>
                <a:latin typeface="Book Antiqua" pitchFamily="18" charset="0"/>
              </a:rPr>
              <a:t>6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minutes.</a:t>
            </a:r>
            <a:br>
              <a:rPr lang="en-US" sz="2000" dirty="0">
                <a:solidFill>
                  <a:srgbClr val="C00000"/>
                </a:solidFill>
                <a:latin typeface="Book Antiqua" pitchFamily="18" charset="0"/>
              </a:rPr>
            </a:br>
            <a:r>
              <a:rPr lang="en-US" sz="2000" dirty="0" smtClean="0">
                <a:latin typeface="Book Antiqua" pitchFamily="18" charset="0"/>
              </a:rPr>
              <a:t>Patients </a:t>
            </a:r>
            <a:r>
              <a:rPr lang="en-US" sz="2000" dirty="0">
                <a:latin typeface="Book Antiqua" pitchFamily="18" charset="0"/>
              </a:rPr>
              <a:t>are then examined by a triage nurse </a:t>
            </a:r>
            <a:r>
              <a:rPr lang="en-US" sz="2000" dirty="0" smtClean="0">
                <a:latin typeface="Book Antiqua" pitchFamily="18" charset="0"/>
              </a:rPr>
              <a:t>practitioner. On </a:t>
            </a:r>
            <a:r>
              <a:rPr lang="en-US" sz="2000" dirty="0">
                <a:latin typeface="Book Antiqua" pitchFamily="18" charset="0"/>
              </a:rPr>
              <a:t>average there are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2 patients waiting in the </a:t>
            </a:r>
            <a:r>
              <a:rPr lang="en-US" sz="2000" dirty="0" err="1">
                <a:solidFill>
                  <a:srgbClr val="C00000"/>
                </a:solidFill>
                <a:latin typeface="Book Antiqua" pitchFamily="18" charset="0"/>
              </a:rPr>
              <a:t>Tr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-Buffer </a:t>
            </a:r>
            <a:r>
              <a:rPr lang="en-US" sz="2000" dirty="0">
                <a:latin typeface="Book Antiqua" pitchFamily="18" charset="0"/>
              </a:rPr>
              <a:t>in front of the triage process, and the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triage classification process takes </a:t>
            </a:r>
            <a:r>
              <a:rPr lang="en-US" sz="2000" dirty="0" smtClean="0">
                <a:solidFill>
                  <a:srgbClr val="C00000"/>
                </a:solidFill>
                <a:latin typeface="Book Antiqua" pitchFamily="18" charset="0"/>
              </a:rPr>
              <a:t>5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minutes</a:t>
            </a:r>
            <a:r>
              <a:rPr lang="en-US" sz="2000" dirty="0">
                <a:latin typeface="Book Antiqua" pitchFamily="18" charset="0"/>
              </a:rPr>
              <a:t>.</a:t>
            </a:r>
            <a:br>
              <a:rPr lang="en-US" sz="2000" dirty="0">
                <a:latin typeface="Book Antiqua" pitchFamily="18" charset="0"/>
              </a:rPr>
            </a:br>
            <a:r>
              <a:rPr lang="en-US" sz="2000" dirty="0" smtClean="0">
                <a:latin typeface="Book Antiqua" pitchFamily="18" charset="0"/>
              </a:rPr>
              <a:t>On </a:t>
            </a:r>
            <a:r>
              <a:rPr lang="en-US" sz="2000" dirty="0">
                <a:latin typeface="Book Antiqua" pitchFamily="18" charset="0"/>
              </a:rPr>
              <a:t>average, </a:t>
            </a:r>
            <a:r>
              <a:rPr lang="en-US" sz="2000" dirty="0" smtClean="0">
                <a:solidFill>
                  <a:srgbClr val="C00000"/>
                </a:solidFill>
                <a:latin typeface="Book Antiqua" pitchFamily="18" charset="0"/>
              </a:rPr>
              <a:t>91% </a:t>
            </a:r>
            <a:r>
              <a:rPr lang="en-US" sz="2000" dirty="0">
                <a:latin typeface="Book Antiqua" pitchFamily="18" charset="0"/>
              </a:rPr>
              <a:t>of the patients are sent to the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Simple-prescription</a:t>
            </a:r>
            <a:r>
              <a:rPr lang="en-US" sz="2000" dirty="0">
                <a:latin typeface="Book Antiqua" pitchFamily="18" charset="0"/>
              </a:rPr>
              <a:t> process and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the remainder to Hospital-admission</a:t>
            </a:r>
            <a:r>
              <a:rPr lang="en-US" sz="2000" dirty="0">
                <a:latin typeface="Book Antiqua" pitchFamily="18" charset="0"/>
              </a:rPr>
              <a:t>.</a:t>
            </a:r>
            <a:br>
              <a:rPr lang="en-US" sz="2000" dirty="0">
                <a:latin typeface="Book Antiqua" pitchFamily="18" charset="0"/>
              </a:rPr>
            </a:br>
            <a:r>
              <a:rPr lang="en-US" sz="2000" dirty="0" smtClean="0">
                <a:latin typeface="Book Antiqua" pitchFamily="18" charset="0"/>
              </a:rPr>
              <a:t>On </a:t>
            </a:r>
            <a:r>
              <a:rPr lang="en-US" sz="2000" dirty="0">
                <a:latin typeface="Book Antiqua" pitchFamily="18" charset="0"/>
              </a:rPr>
              <a:t>average, there are </a:t>
            </a:r>
            <a:r>
              <a:rPr lang="en-US" sz="2000" dirty="0" smtClean="0">
                <a:solidFill>
                  <a:srgbClr val="C00000"/>
                </a:solidFill>
                <a:latin typeface="Book Antiqua" pitchFamily="18" charset="0"/>
              </a:rPr>
              <a:t>6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patients waiting in the Simple-prescription buffer </a:t>
            </a:r>
            <a:r>
              <a:rPr lang="en-US" sz="2000" dirty="0">
                <a:latin typeface="Book Antiqua" pitchFamily="18" charset="0"/>
              </a:rPr>
              <a:t>(</a:t>
            </a:r>
            <a:r>
              <a:rPr lang="en-US" sz="2000" dirty="0" err="1">
                <a:latin typeface="Book Antiqua" pitchFamily="18" charset="0"/>
              </a:rPr>
              <a:t>Sp</a:t>
            </a:r>
            <a:r>
              <a:rPr lang="en-US" sz="2000" dirty="0">
                <a:latin typeface="Book Antiqua" pitchFamily="18" charset="0"/>
              </a:rPr>
              <a:t>-Buffer) in front of this process</a:t>
            </a:r>
            <a:r>
              <a:rPr lang="en-US" sz="2000" dirty="0" smtClean="0">
                <a:latin typeface="Book Antiqua" pitchFamily="18" charset="0"/>
              </a:rPr>
              <a:t>. A </a:t>
            </a:r>
            <a:r>
              <a:rPr lang="en-US" sz="2000" dirty="0">
                <a:latin typeface="Book Antiqua" pitchFamily="18" charset="0"/>
              </a:rPr>
              <a:t>physician spends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6 minutes on each patient in the Simple-prescription </a:t>
            </a:r>
            <a:r>
              <a:rPr lang="en-US" sz="2000" dirty="0">
                <a:latin typeface="Book Antiqua" pitchFamily="18" charset="0"/>
              </a:rPr>
              <a:t>process.</a:t>
            </a:r>
            <a:br>
              <a:rPr lang="en-US" sz="2000" dirty="0">
                <a:latin typeface="Book Antiqua" pitchFamily="18" charset="0"/>
              </a:rPr>
            </a:br>
            <a:r>
              <a:rPr lang="en-US" sz="2000" dirty="0" smtClean="0">
                <a:latin typeface="Book Antiqua" pitchFamily="18" charset="0"/>
              </a:rPr>
              <a:t>In </a:t>
            </a:r>
            <a:r>
              <a:rPr lang="en-US" sz="2000" dirty="0">
                <a:latin typeface="Book Antiqua" pitchFamily="18" charset="0"/>
              </a:rPr>
              <a:t>addition, on average,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2 patients per hour are sent to the Hospital-admission buffer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buffer</a:t>
            </a:r>
            <a:r>
              <a:rPr lang="en-US" sz="2000" dirty="0">
                <a:latin typeface="Book Antiqua" pitchFamily="18" charset="0"/>
              </a:rPr>
              <a:t> (</a:t>
            </a:r>
            <a:r>
              <a:rPr lang="en-US" sz="2000" dirty="0" err="1">
                <a:latin typeface="Book Antiqua" pitchFamily="18" charset="0"/>
              </a:rPr>
              <a:t>Hs</a:t>
            </a:r>
            <a:r>
              <a:rPr lang="en-US" sz="2000" dirty="0">
                <a:latin typeface="Book Antiqua" pitchFamily="18" charset="0"/>
              </a:rPr>
              <a:t>-Buffer) after being examined for 6 minutes in the Simple prescription process.</a:t>
            </a:r>
            <a:br>
              <a:rPr lang="en-US" sz="2000" dirty="0">
                <a:latin typeface="Book Antiqua" pitchFamily="18" charset="0"/>
              </a:rPr>
            </a:br>
            <a:r>
              <a:rPr lang="en-US" sz="2000" dirty="0" smtClean="0">
                <a:latin typeface="Book Antiqua" pitchFamily="18" charset="0"/>
              </a:rPr>
              <a:t>On </a:t>
            </a:r>
            <a:r>
              <a:rPr lang="en-US" sz="2000" dirty="0">
                <a:latin typeface="Book Antiqua" pitchFamily="18" charset="0"/>
              </a:rPr>
              <a:t>average,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0.9 patients are waiting in the Hospital-admission buffer </a:t>
            </a:r>
            <a:r>
              <a:rPr lang="en-US" sz="2000" dirty="0">
                <a:latin typeface="Book Antiqua" pitchFamily="18" charset="0"/>
              </a:rPr>
              <a:t>(Hs-Buffer</a:t>
            </a:r>
            <a:r>
              <a:rPr lang="en-US" sz="2000" dirty="0" smtClean="0">
                <a:latin typeface="Book Antiqua" pitchFamily="18" charset="0"/>
              </a:rPr>
              <a:t>). A </a:t>
            </a:r>
            <a:r>
              <a:rPr lang="en-US" sz="2000" dirty="0">
                <a:latin typeface="Book Antiqua" pitchFamily="18" charset="0"/>
              </a:rPr>
              <a:t>physician spends </a:t>
            </a:r>
            <a:r>
              <a:rPr lang="en-US" sz="2000" dirty="0">
                <a:solidFill>
                  <a:srgbClr val="C00000"/>
                </a:solidFill>
                <a:latin typeface="Book Antiqua" pitchFamily="18" charset="0"/>
              </a:rPr>
              <a:t>25 minutes on each patient in the Hospital-admits </a:t>
            </a:r>
            <a:r>
              <a:rPr lang="en-US" sz="2000" dirty="0" smtClean="0">
                <a:latin typeface="Book Antiqua" pitchFamily="18" charset="0"/>
              </a:rPr>
              <a:t>process.</a:t>
            </a:r>
            <a:endParaRPr lang="en-US" sz="2000" dirty="0">
              <a:latin typeface="Book Antiqua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gray">
          <a:xfrm>
            <a:off x="215900" y="188913"/>
            <a:ext cx="87485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HealthCare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217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 noChangeAspect="1"/>
          </p:cNvGrpSpPr>
          <p:nvPr/>
        </p:nvGrpSpPr>
        <p:grpSpPr bwMode="auto">
          <a:xfrm>
            <a:off x="1074738" y="1395413"/>
            <a:ext cx="6376987" cy="5273675"/>
            <a:chOff x="83" y="1165"/>
            <a:chExt cx="3088" cy="2554"/>
          </a:xfrm>
        </p:grpSpPr>
        <p:sp>
          <p:nvSpPr>
            <p:cNvPr id="11268" name="Line 3"/>
            <p:cNvSpPr>
              <a:spLocks noChangeAspect="1" noChangeShapeType="1"/>
            </p:cNvSpPr>
            <p:nvPr/>
          </p:nvSpPr>
          <p:spPr bwMode="auto">
            <a:xfrm>
              <a:off x="314" y="1270"/>
              <a:ext cx="6" cy="21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lg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Line 4"/>
            <p:cNvSpPr>
              <a:spLocks noChangeAspect="1" noChangeShapeType="1"/>
            </p:cNvSpPr>
            <p:nvPr/>
          </p:nvSpPr>
          <p:spPr bwMode="auto">
            <a:xfrm>
              <a:off x="320" y="3413"/>
              <a:ext cx="275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Line 5"/>
            <p:cNvSpPr>
              <a:spLocks noChangeAspect="1" noChangeShapeType="1"/>
            </p:cNvSpPr>
            <p:nvPr/>
          </p:nvSpPr>
          <p:spPr bwMode="auto">
            <a:xfrm>
              <a:off x="283" y="3099"/>
              <a:ext cx="88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Line 6"/>
            <p:cNvSpPr>
              <a:spLocks noChangeAspect="1" noChangeShapeType="1"/>
            </p:cNvSpPr>
            <p:nvPr/>
          </p:nvSpPr>
          <p:spPr bwMode="auto">
            <a:xfrm>
              <a:off x="283" y="2699"/>
              <a:ext cx="131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Line 7"/>
            <p:cNvSpPr>
              <a:spLocks noChangeAspect="1" noChangeShapeType="1"/>
            </p:cNvSpPr>
            <p:nvPr/>
          </p:nvSpPr>
          <p:spPr bwMode="auto">
            <a:xfrm>
              <a:off x="283" y="2280"/>
              <a:ext cx="2104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Line 8"/>
            <p:cNvSpPr>
              <a:spLocks noChangeAspect="1" noChangeShapeType="1"/>
            </p:cNvSpPr>
            <p:nvPr/>
          </p:nvSpPr>
          <p:spPr bwMode="auto">
            <a:xfrm>
              <a:off x="283" y="1869"/>
              <a:ext cx="23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9"/>
            <p:cNvSpPr>
              <a:spLocks noChangeAspect="1" noChangeArrowheads="1"/>
            </p:cNvSpPr>
            <p:nvPr/>
          </p:nvSpPr>
          <p:spPr bwMode="auto">
            <a:xfrm>
              <a:off x="335" y="1165"/>
              <a:ext cx="434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Flow rate </a:t>
              </a:r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R</a:t>
              </a:r>
            </a:p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($/week)</a:t>
              </a:r>
            </a:p>
          </p:txBody>
        </p:sp>
        <p:sp>
          <p:nvSpPr>
            <p:cNvPr id="11275" name="Freeform 10"/>
            <p:cNvSpPr>
              <a:spLocks noChangeAspect="1"/>
            </p:cNvSpPr>
            <p:nvPr/>
          </p:nvSpPr>
          <p:spPr bwMode="auto">
            <a:xfrm>
              <a:off x="1069" y="3099"/>
              <a:ext cx="502" cy="314"/>
            </a:xfrm>
            <a:custGeom>
              <a:avLst/>
              <a:gdLst>
                <a:gd name="T0" fmla="*/ 0 w 900"/>
                <a:gd name="T1" fmla="*/ 0 h 438"/>
                <a:gd name="T2" fmla="*/ 87 w 900"/>
                <a:gd name="T3" fmla="*/ 0 h 438"/>
                <a:gd name="T4" fmla="*/ 87 w 900"/>
                <a:gd name="T5" fmla="*/ 115 h 438"/>
                <a:gd name="T6" fmla="*/ 0 w 900"/>
                <a:gd name="T7" fmla="*/ 115 h 438"/>
                <a:gd name="T8" fmla="*/ 0 w 900"/>
                <a:gd name="T9" fmla="*/ 0 h 4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0"/>
                <a:gd name="T16" fmla="*/ 0 h 438"/>
                <a:gd name="T17" fmla="*/ 900 w 900"/>
                <a:gd name="T18" fmla="*/ 438 h 4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0" h="438">
                  <a:moveTo>
                    <a:pt x="0" y="0"/>
                  </a:moveTo>
                  <a:lnTo>
                    <a:pt x="899" y="0"/>
                  </a:lnTo>
                  <a:lnTo>
                    <a:pt x="899" y="437"/>
                  </a:lnTo>
                  <a:lnTo>
                    <a:pt x="0" y="43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Freeform 11"/>
            <p:cNvSpPr>
              <a:spLocks noChangeAspect="1"/>
            </p:cNvSpPr>
            <p:nvPr/>
          </p:nvSpPr>
          <p:spPr bwMode="auto">
            <a:xfrm>
              <a:off x="1570" y="2699"/>
              <a:ext cx="462" cy="714"/>
            </a:xfrm>
            <a:custGeom>
              <a:avLst/>
              <a:gdLst>
                <a:gd name="T0" fmla="*/ 0 w 829"/>
                <a:gd name="T1" fmla="*/ 0 h 995"/>
                <a:gd name="T2" fmla="*/ 80 w 829"/>
                <a:gd name="T3" fmla="*/ 0 h 995"/>
                <a:gd name="T4" fmla="*/ 80 w 829"/>
                <a:gd name="T5" fmla="*/ 263 h 995"/>
                <a:gd name="T6" fmla="*/ 0 w 829"/>
                <a:gd name="T7" fmla="*/ 263 h 995"/>
                <a:gd name="T8" fmla="*/ 0 w 829"/>
                <a:gd name="T9" fmla="*/ 0 h 9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9"/>
                <a:gd name="T16" fmla="*/ 0 h 995"/>
                <a:gd name="T17" fmla="*/ 829 w 829"/>
                <a:gd name="T18" fmla="*/ 995 h 9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9" h="995">
                  <a:moveTo>
                    <a:pt x="0" y="0"/>
                  </a:moveTo>
                  <a:lnTo>
                    <a:pt x="828" y="0"/>
                  </a:lnTo>
                  <a:lnTo>
                    <a:pt x="828" y="994"/>
                  </a:lnTo>
                  <a:lnTo>
                    <a:pt x="0" y="99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Freeform 12"/>
            <p:cNvSpPr>
              <a:spLocks noChangeAspect="1"/>
            </p:cNvSpPr>
            <p:nvPr/>
          </p:nvSpPr>
          <p:spPr bwMode="auto">
            <a:xfrm>
              <a:off x="2032" y="2278"/>
              <a:ext cx="282" cy="1135"/>
            </a:xfrm>
            <a:custGeom>
              <a:avLst/>
              <a:gdLst>
                <a:gd name="T0" fmla="*/ 0 w 507"/>
                <a:gd name="T1" fmla="*/ 0 h 1582"/>
                <a:gd name="T2" fmla="*/ 48 w 507"/>
                <a:gd name="T3" fmla="*/ 0 h 1582"/>
                <a:gd name="T4" fmla="*/ 48 w 507"/>
                <a:gd name="T5" fmla="*/ 419 h 1582"/>
                <a:gd name="T6" fmla="*/ 0 w 507"/>
                <a:gd name="T7" fmla="*/ 419 h 1582"/>
                <a:gd name="T8" fmla="*/ 0 w 507"/>
                <a:gd name="T9" fmla="*/ 0 h 1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7"/>
                <a:gd name="T16" fmla="*/ 0 h 1582"/>
                <a:gd name="T17" fmla="*/ 507 w 507"/>
                <a:gd name="T18" fmla="*/ 1582 h 15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7" h="1582">
                  <a:moveTo>
                    <a:pt x="0" y="0"/>
                  </a:moveTo>
                  <a:lnTo>
                    <a:pt x="506" y="0"/>
                  </a:lnTo>
                  <a:lnTo>
                    <a:pt x="506" y="1581"/>
                  </a:lnTo>
                  <a:lnTo>
                    <a:pt x="0" y="15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Freeform 13"/>
            <p:cNvSpPr>
              <a:spLocks noChangeAspect="1"/>
            </p:cNvSpPr>
            <p:nvPr/>
          </p:nvSpPr>
          <p:spPr bwMode="auto">
            <a:xfrm>
              <a:off x="2308" y="2278"/>
              <a:ext cx="280" cy="1135"/>
            </a:xfrm>
            <a:custGeom>
              <a:avLst/>
              <a:gdLst>
                <a:gd name="T0" fmla="*/ 0 w 504"/>
                <a:gd name="T1" fmla="*/ 0 h 1582"/>
                <a:gd name="T2" fmla="*/ 48 w 504"/>
                <a:gd name="T3" fmla="*/ 0 h 1582"/>
                <a:gd name="T4" fmla="*/ 48 w 504"/>
                <a:gd name="T5" fmla="*/ 419 h 1582"/>
                <a:gd name="T6" fmla="*/ 0 w 504"/>
                <a:gd name="T7" fmla="*/ 419 h 1582"/>
                <a:gd name="T8" fmla="*/ 0 w 504"/>
                <a:gd name="T9" fmla="*/ 0 h 1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4"/>
                <a:gd name="T16" fmla="*/ 0 h 1582"/>
                <a:gd name="T17" fmla="*/ 504 w 504"/>
                <a:gd name="T18" fmla="*/ 1582 h 15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4" h="1582">
                  <a:moveTo>
                    <a:pt x="0" y="0"/>
                  </a:moveTo>
                  <a:lnTo>
                    <a:pt x="500" y="0"/>
                  </a:lnTo>
                  <a:lnTo>
                    <a:pt x="503" y="1581"/>
                  </a:lnTo>
                  <a:lnTo>
                    <a:pt x="0" y="15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Freeform 14"/>
            <p:cNvSpPr>
              <a:spLocks noChangeAspect="1"/>
            </p:cNvSpPr>
            <p:nvPr/>
          </p:nvSpPr>
          <p:spPr bwMode="auto">
            <a:xfrm>
              <a:off x="2588" y="1866"/>
              <a:ext cx="503" cy="1547"/>
            </a:xfrm>
            <a:custGeom>
              <a:avLst/>
              <a:gdLst>
                <a:gd name="T0" fmla="*/ 0 w 903"/>
                <a:gd name="T1" fmla="*/ 0 h 2265"/>
                <a:gd name="T2" fmla="*/ 87 w 903"/>
                <a:gd name="T3" fmla="*/ 0 h 2265"/>
                <a:gd name="T4" fmla="*/ 87 w 903"/>
                <a:gd name="T5" fmla="*/ 492 h 2265"/>
                <a:gd name="T6" fmla="*/ 0 w 903"/>
                <a:gd name="T7" fmla="*/ 492 h 2265"/>
                <a:gd name="T8" fmla="*/ 0 w 903"/>
                <a:gd name="T9" fmla="*/ 0 h 2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3"/>
                <a:gd name="T16" fmla="*/ 0 h 2265"/>
                <a:gd name="T17" fmla="*/ 903 w 903"/>
                <a:gd name="T18" fmla="*/ 2265 h 22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3" h="2265">
                  <a:moveTo>
                    <a:pt x="0" y="0"/>
                  </a:moveTo>
                  <a:lnTo>
                    <a:pt x="902" y="0"/>
                  </a:lnTo>
                  <a:lnTo>
                    <a:pt x="902" y="2264"/>
                  </a:lnTo>
                  <a:lnTo>
                    <a:pt x="0" y="22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15"/>
            <p:cNvSpPr>
              <a:spLocks noChangeAspect="1"/>
            </p:cNvSpPr>
            <p:nvPr/>
          </p:nvSpPr>
          <p:spPr bwMode="auto">
            <a:xfrm>
              <a:off x="320" y="3166"/>
              <a:ext cx="749" cy="247"/>
            </a:xfrm>
            <a:custGeom>
              <a:avLst/>
              <a:gdLst>
                <a:gd name="T0" fmla="*/ 0 w 1342"/>
                <a:gd name="T1" fmla="*/ 0 h 345"/>
                <a:gd name="T2" fmla="*/ 130 w 1342"/>
                <a:gd name="T3" fmla="*/ 0 h 345"/>
                <a:gd name="T4" fmla="*/ 130 w 1342"/>
                <a:gd name="T5" fmla="*/ 90 h 345"/>
                <a:gd name="T6" fmla="*/ 0 w 1342"/>
                <a:gd name="T7" fmla="*/ 90 h 345"/>
                <a:gd name="T8" fmla="*/ 0 w 1342"/>
                <a:gd name="T9" fmla="*/ 0 h 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2"/>
                <a:gd name="T16" fmla="*/ 0 h 345"/>
                <a:gd name="T17" fmla="*/ 1342 w 1342"/>
                <a:gd name="T18" fmla="*/ 345 h 3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2" h="345">
                  <a:moveTo>
                    <a:pt x="0" y="0"/>
                  </a:moveTo>
                  <a:lnTo>
                    <a:pt x="1341" y="0"/>
                  </a:lnTo>
                  <a:lnTo>
                    <a:pt x="1341" y="344"/>
                  </a:lnTo>
                  <a:lnTo>
                    <a:pt x="0" y="34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Rectangle 16"/>
            <p:cNvSpPr>
              <a:spLocks noChangeAspect="1" noChangeArrowheads="1"/>
            </p:cNvSpPr>
            <p:nvPr/>
          </p:nvSpPr>
          <p:spPr bwMode="auto">
            <a:xfrm>
              <a:off x="83" y="3003"/>
              <a:ext cx="197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0.96</a:t>
              </a:r>
            </a:p>
          </p:txBody>
        </p:sp>
        <p:sp>
          <p:nvSpPr>
            <p:cNvPr id="11282" name="Rectangle 17"/>
            <p:cNvSpPr>
              <a:spLocks noChangeAspect="1" noChangeArrowheads="1"/>
            </p:cNvSpPr>
            <p:nvPr/>
          </p:nvSpPr>
          <p:spPr bwMode="auto">
            <a:xfrm>
              <a:off x="1186" y="3586"/>
              <a:ext cx="993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Flow Time </a:t>
              </a:r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 T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(weeks)</a:t>
              </a:r>
            </a:p>
          </p:txBody>
        </p:sp>
        <p:sp>
          <p:nvSpPr>
            <p:cNvPr id="11283" name="Rectangle 18"/>
            <p:cNvSpPr>
              <a:spLocks noChangeAspect="1" noChangeArrowheads="1"/>
            </p:cNvSpPr>
            <p:nvPr/>
          </p:nvSpPr>
          <p:spPr bwMode="auto">
            <a:xfrm>
              <a:off x="2571" y="2270"/>
              <a:ext cx="60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>
                  <a:latin typeface="Times New Roman" pitchFamily="18" charset="0"/>
                </a:rPr>
                <a:t>Accounts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200">
                  <a:latin typeface="Times New Roman" pitchFamily="18" charset="0"/>
                </a:rPr>
                <a:t>Receivable</a:t>
              </a:r>
            </a:p>
          </p:txBody>
        </p:sp>
        <p:sp>
          <p:nvSpPr>
            <p:cNvPr id="11284" name="Rectangle 19"/>
            <p:cNvSpPr>
              <a:spLocks noChangeAspect="1" noChangeArrowheads="1"/>
            </p:cNvSpPr>
            <p:nvPr/>
          </p:nvSpPr>
          <p:spPr bwMode="auto">
            <a:xfrm>
              <a:off x="2282" y="2786"/>
              <a:ext cx="39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900">
                  <a:latin typeface="Times New Roman" pitchFamily="18" charset="0"/>
                </a:rPr>
                <a:t>Finished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900">
                  <a:latin typeface="Times New Roman" pitchFamily="18" charset="0"/>
                </a:rPr>
                <a:t>Goods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11285" name="Rectangle 20"/>
            <p:cNvSpPr>
              <a:spLocks noChangeAspect="1" noChangeArrowheads="1"/>
            </p:cNvSpPr>
            <p:nvPr/>
          </p:nvSpPr>
          <p:spPr bwMode="auto">
            <a:xfrm rot="-5400000">
              <a:off x="1914" y="2763"/>
              <a:ext cx="483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>
                  <a:latin typeface="Times New Roman" pitchFamily="18" charset="0"/>
                </a:rPr>
                <a:t>Assembly</a:t>
              </a:r>
            </a:p>
          </p:txBody>
        </p:sp>
        <p:sp>
          <p:nvSpPr>
            <p:cNvPr id="11286" name="Rectangle 21"/>
            <p:cNvSpPr>
              <a:spLocks noChangeAspect="1" noChangeArrowheads="1"/>
            </p:cNvSpPr>
            <p:nvPr/>
          </p:nvSpPr>
          <p:spPr bwMode="auto">
            <a:xfrm>
              <a:off x="1562" y="2993"/>
              <a:ext cx="492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>
                  <a:latin typeface="Times New Roman" pitchFamily="18" charset="0"/>
                </a:rPr>
                <a:t>Fabrication</a:t>
              </a:r>
            </a:p>
          </p:txBody>
        </p:sp>
        <p:sp>
          <p:nvSpPr>
            <p:cNvPr id="11287" name="Rectangle 22"/>
            <p:cNvSpPr>
              <a:spLocks noChangeAspect="1" noChangeArrowheads="1"/>
            </p:cNvSpPr>
            <p:nvPr/>
          </p:nvSpPr>
          <p:spPr bwMode="auto">
            <a:xfrm>
              <a:off x="1132" y="3164"/>
              <a:ext cx="3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000">
                  <a:latin typeface="Times New Roman" pitchFamily="18" charset="0"/>
                </a:rPr>
                <a:t>Raw </a:t>
              </a:r>
            </a:p>
            <a:p>
              <a:pPr algn="ctr" eaLnBrk="0" hangingPunct="0"/>
              <a:r>
                <a:rPr lang="en-US" sz="1000">
                  <a:latin typeface="Times New Roman" pitchFamily="18" charset="0"/>
                </a:rPr>
                <a:t>Materials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11288" name="Rectangle 23"/>
            <p:cNvSpPr>
              <a:spLocks noChangeAspect="1" noChangeArrowheads="1"/>
            </p:cNvSpPr>
            <p:nvPr/>
          </p:nvSpPr>
          <p:spPr bwMode="auto">
            <a:xfrm>
              <a:off x="335" y="3233"/>
              <a:ext cx="559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Purchased Parts</a:t>
              </a:r>
            </a:p>
          </p:txBody>
        </p:sp>
        <p:sp>
          <p:nvSpPr>
            <p:cNvPr id="11289" name="Rectangle 24"/>
            <p:cNvSpPr>
              <a:spLocks noChangeAspect="1" noChangeArrowheads="1"/>
            </p:cNvSpPr>
            <p:nvPr/>
          </p:nvSpPr>
          <p:spPr bwMode="auto">
            <a:xfrm>
              <a:off x="588" y="3405"/>
              <a:ext cx="228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1208088" eaLnBrk="0" hangingPunct="0">
                <a:tabLst>
                  <a:tab pos="690563" algn="l"/>
                  <a:tab pos="2346325" algn="l"/>
                  <a:tab pos="3484563" algn="l"/>
                  <a:tab pos="4572000" algn="l"/>
                  <a:tab pos="5262563" algn="l"/>
                  <a:tab pos="6176963" algn="l"/>
                </a:tabLst>
              </a:pPr>
              <a:r>
                <a:rPr lang="en-US" sz="1000">
                  <a:latin typeface="Times New Roman" pitchFamily="18" charset="0"/>
                </a:rPr>
                <a:t>11.12</a:t>
              </a:r>
            </a:p>
          </p:txBody>
        </p:sp>
        <p:sp>
          <p:nvSpPr>
            <p:cNvPr id="11290" name="Rectangle 25"/>
            <p:cNvSpPr>
              <a:spLocks noChangeAspect="1" noChangeArrowheads="1"/>
            </p:cNvSpPr>
            <p:nvPr/>
          </p:nvSpPr>
          <p:spPr bwMode="auto">
            <a:xfrm>
              <a:off x="84" y="3199"/>
              <a:ext cx="197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0.77</a:t>
              </a:r>
            </a:p>
          </p:txBody>
        </p:sp>
        <p:sp>
          <p:nvSpPr>
            <p:cNvPr id="11291" name="Rectangle 26"/>
            <p:cNvSpPr>
              <a:spLocks noChangeAspect="1" noChangeArrowheads="1"/>
            </p:cNvSpPr>
            <p:nvPr/>
          </p:nvSpPr>
          <p:spPr bwMode="auto">
            <a:xfrm>
              <a:off x="83" y="2659"/>
              <a:ext cx="197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2.12</a:t>
              </a:r>
            </a:p>
          </p:txBody>
        </p:sp>
        <p:sp>
          <p:nvSpPr>
            <p:cNvPr id="11292" name="Rectangle 27"/>
            <p:cNvSpPr>
              <a:spLocks noChangeAspect="1" noChangeArrowheads="1"/>
            </p:cNvSpPr>
            <p:nvPr/>
          </p:nvSpPr>
          <p:spPr bwMode="auto">
            <a:xfrm>
              <a:off x="83" y="2211"/>
              <a:ext cx="197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3.38</a:t>
              </a:r>
            </a:p>
          </p:txBody>
        </p:sp>
        <p:sp>
          <p:nvSpPr>
            <p:cNvPr id="11293" name="Rectangle 28"/>
            <p:cNvSpPr>
              <a:spLocks noChangeAspect="1" noChangeArrowheads="1"/>
            </p:cNvSpPr>
            <p:nvPr/>
          </p:nvSpPr>
          <p:spPr bwMode="auto">
            <a:xfrm>
              <a:off x="110" y="1789"/>
              <a:ext cx="166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4.8</a:t>
              </a:r>
            </a:p>
          </p:txBody>
        </p:sp>
        <p:sp>
          <p:nvSpPr>
            <p:cNvPr id="11294" name="Rectangle 29"/>
            <p:cNvSpPr>
              <a:spLocks noChangeAspect="1" noChangeArrowheads="1"/>
            </p:cNvSpPr>
            <p:nvPr/>
          </p:nvSpPr>
          <p:spPr bwMode="auto">
            <a:xfrm>
              <a:off x="1183" y="3457"/>
              <a:ext cx="197" cy="1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6.75</a:t>
              </a:r>
            </a:p>
          </p:txBody>
        </p:sp>
        <p:sp>
          <p:nvSpPr>
            <p:cNvPr id="11295" name="Rectangle 30"/>
            <p:cNvSpPr>
              <a:spLocks noChangeAspect="1" noChangeArrowheads="1"/>
            </p:cNvSpPr>
            <p:nvPr/>
          </p:nvSpPr>
          <p:spPr bwMode="auto">
            <a:xfrm>
              <a:off x="1699" y="3462"/>
              <a:ext cx="197" cy="1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7.12</a:t>
              </a:r>
            </a:p>
          </p:txBody>
        </p:sp>
        <p:sp>
          <p:nvSpPr>
            <p:cNvPr id="11296" name="Rectangle 31"/>
            <p:cNvSpPr>
              <a:spLocks noChangeAspect="1" noChangeArrowheads="1"/>
            </p:cNvSpPr>
            <p:nvPr/>
          </p:nvSpPr>
          <p:spPr bwMode="auto">
            <a:xfrm>
              <a:off x="2057" y="3457"/>
              <a:ext cx="197" cy="1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3.14</a:t>
              </a:r>
            </a:p>
          </p:txBody>
        </p:sp>
        <p:sp>
          <p:nvSpPr>
            <p:cNvPr id="11297" name="Rectangle 32"/>
            <p:cNvSpPr>
              <a:spLocks noChangeAspect="1" noChangeArrowheads="1"/>
            </p:cNvSpPr>
            <p:nvPr/>
          </p:nvSpPr>
          <p:spPr bwMode="auto">
            <a:xfrm>
              <a:off x="2363" y="3457"/>
              <a:ext cx="197" cy="1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2.90</a:t>
              </a:r>
            </a:p>
          </p:txBody>
        </p:sp>
        <p:sp>
          <p:nvSpPr>
            <p:cNvPr id="11298" name="Rectangle 33"/>
            <p:cNvSpPr>
              <a:spLocks noChangeAspect="1" noChangeArrowheads="1"/>
            </p:cNvSpPr>
            <p:nvPr/>
          </p:nvSpPr>
          <p:spPr bwMode="auto">
            <a:xfrm>
              <a:off x="2720" y="3452"/>
              <a:ext cx="197" cy="1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5.80</a:t>
              </a:r>
            </a:p>
          </p:txBody>
        </p:sp>
      </p:grpSp>
      <p:sp>
        <p:nvSpPr>
          <p:cNvPr id="11267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Flow Rate vs. Flow Time</a:t>
            </a:r>
          </a:p>
        </p:txBody>
      </p:sp>
    </p:spTree>
    <p:extLst>
      <p:ext uri="{BB962C8B-B14F-4D97-AF65-F5344CB8AC3E}">
        <p14:creationId xmlns:p14="http://schemas.microsoft.com/office/powerpoint/2010/main" val="124584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225425"/>
            <a:ext cx="8928100" cy="762000"/>
          </a:xfrm>
        </p:spPr>
        <p:txBody>
          <a:bodyPr/>
          <a:lstStyle/>
          <a:p>
            <a:pPr eaLnBrk="1" hangingPunct="1"/>
            <a:r>
              <a:rPr lang="en-US" smtClean="0"/>
              <a:t>Analyzing Financial Flows: Improvement with Flow Analysis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925" y="1508125"/>
            <a:ext cx="7883525" cy="5024438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r>
              <a:rPr lang="en-US" sz="2400" smtClean="0"/>
              <a:t>Working capital in each department includes the amount of inventory in it.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 smtClean="0"/>
          </a:p>
          <a:p>
            <a:pPr marL="0" indent="0">
              <a:lnSpc>
                <a:spcPct val="80000"/>
              </a:lnSpc>
              <a:defRPr/>
            </a:pPr>
            <a:r>
              <a:rPr lang="en-US" sz="2400" smtClean="0"/>
              <a:t>Flow time here is the amount of time a cost dollar spends </a:t>
            </a:r>
            <a:br>
              <a:rPr lang="en-US" sz="2400" smtClean="0"/>
            </a:br>
            <a:r>
              <a:rPr lang="en-US" sz="2400" smtClean="0"/>
              <a:t>(on average) in that department.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 smtClean="0"/>
          </a:p>
          <a:p>
            <a:pPr marL="0" indent="0">
              <a:lnSpc>
                <a:spcPct val="80000"/>
              </a:lnSpc>
              <a:defRPr/>
            </a:pPr>
            <a:r>
              <a:rPr lang="en-US" sz="2400" smtClean="0"/>
              <a:t>We can then ask, “in which department does a reduction in flow time have the greatest impact on working capital?”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 smtClean="0"/>
          </a:p>
          <a:p>
            <a:pPr marL="0" indent="0">
              <a:lnSpc>
                <a:spcPct val="80000"/>
              </a:lnSpc>
              <a:defRPr/>
            </a:pPr>
            <a:r>
              <a:rPr lang="en-US" sz="2400" smtClean="0"/>
              <a:t>The larger the current flow time, the greater an impact in decreasing flow time will have on reducing working capital.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 smtClean="0"/>
          </a:p>
          <a:p>
            <a:pPr marL="0" indent="0">
              <a:lnSpc>
                <a:spcPct val="80000"/>
              </a:lnSpc>
              <a:defRPr/>
            </a:pPr>
            <a:r>
              <a:rPr lang="en-US" sz="2400" smtClean="0"/>
              <a:t>In the MBPF example, we learn that a 1 week reduction in AR would free up approximately $5MM to the firm!</a:t>
            </a:r>
          </a:p>
        </p:txBody>
      </p:sp>
    </p:spTree>
    <p:extLst>
      <p:ext uri="{BB962C8B-B14F-4D97-AF65-F5344CB8AC3E}">
        <p14:creationId xmlns:p14="http://schemas.microsoft.com/office/powerpoint/2010/main" val="2399240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05838" cy="863600"/>
          </a:xfrm>
        </p:spPr>
        <p:txBody>
          <a:bodyPr/>
          <a:lstStyle/>
          <a:p>
            <a:pPr eaLnBrk="1" hangingPunct="1"/>
            <a:r>
              <a:rPr lang="en-US" smtClean="0"/>
              <a:t>Inventory Turns (Turnover Ratio)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233488"/>
            <a:ext cx="8748713" cy="56245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smtClean="0"/>
              <a:t>How many times has your inventory been sold and then replaced</a:t>
            </a:r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during the given time period?</a:t>
            </a:r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					      </a:t>
            </a:r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Inventory Turns = Cost of Good Sold / Average Inventory = </a:t>
            </a:r>
            <a:r>
              <a:rPr lang="en-US" sz="2400" b="1" smtClean="0"/>
              <a:t> </a:t>
            </a:r>
            <a:r>
              <a:rPr lang="en-US" sz="2400" b="1" i="1" smtClean="0"/>
              <a:t>R / I</a:t>
            </a:r>
          </a:p>
          <a:p>
            <a:pPr>
              <a:lnSpc>
                <a:spcPct val="80000"/>
              </a:lnSpc>
              <a:defRPr/>
            </a:pPr>
            <a:endParaRPr lang="en-US" sz="2400" smtClean="0"/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Little’s Law: </a:t>
            </a:r>
            <a:r>
              <a:rPr lang="en-US" sz="2400" i="1" smtClean="0"/>
              <a:t>I = RT</a:t>
            </a:r>
            <a:r>
              <a:rPr lang="en-US" sz="2400" smtClean="0"/>
              <a:t> </a:t>
            </a:r>
            <a:r>
              <a:rPr lang="en-US" sz="2400" smtClean="0">
                <a:sym typeface="Wingdings" pitchFamily="2" charset="2"/>
              </a:rPr>
              <a:t> </a:t>
            </a:r>
            <a:r>
              <a:rPr lang="en-US" sz="2400" smtClean="0"/>
              <a:t>Inventory Turns  = </a:t>
            </a:r>
            <a:r>
              <a:rPr lang="en-US" sz="2400" i="1" smtClean="0"/>
              <a:t>R / RT</a:t>
            </a:r>
            <a:r>
              <a:rPr lang="en-US" sz="2400" smtClean="0"/>
              <a:t> </a:t>
            </a:r>
            <a:r>
              <a:rPr lang="en-US" sz="2400" smtClean="0">
                <a:sym typeface="Wingdings" pitchFamily="2" charset="2"/>
              </a:rPr>
              <a:t> </a:t>
            </a:r>
            <a:r>
              <a:rPr lang="en-US" sz="2400" i="1" smtClean="0">
                <a:sym typeface="Wingdings" pitchFamily="2" charset="2"/>
              </a:rPr>
              <a:t>1/T</a:t>
            </a:r>
            <a:endParaRPr lang="en-US" sz="2400" i="1" smtClean="0"/>
          </a:p>
          <a:p>
            <a:pPr>
              <a:lnSpc>
                <a:spcPct val="80000"/>
              </a:lnSpc>
              <a:defRPr/>
            </a:pPr>
            <a:endParaRPr lang="en-US" sz="2400" i="1" smtClean="0"/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Inventory Turns is the </a:t>
            </a:r>
            <a:r>
              <a:rPr lang="en-US" sz="2400" b="1" smtClean="0"/>
              <a:t>reciprocal</a:t>
            </a:r>
            <a:r>
              <a:rPr lang="en-US" sz="2400" smtClean="0"/>
              <a:t> of average flow time. </a:t>
            </a:r>
          </a:p>
          <a:p>
            <a:pPr>
              <a:lnSpc>
                <a:spcPct val="80000"/>
              </a:lnSpc>
              <a:defRPr/>
            </a:pPr>
            <a:endParaRPr lang="en-US" sz="2400" smtClean="0"/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Inventory turns at MBPF </a:t>
            </a:r>
          </a:p>
          <a:p>
            <a:pPr>
              <a:lnSpc>
                <a:spcPct val="80000"/>
              </a:lnSpc>
              <a:defRPr/>
            </a:pPr>
            <a:endParaRPr lang="en-US" sz="2400" smtClean="0"/>
          </a:p>
          <a:p>
            <a:pPr>
              <a:lnSpc>
                <a:spcPct val="80000"/>
              </a:lnSpc>
              <a:defRPr/>
            </a:pPr>
            <a:r>
              <a:rPr lang="en-US" sz="2400" smtClean="0"/>
              <a:t>Inventory Turns =  ($175.8MM (Total throughput per year) / 			        $50.6MM (Avg. Inv) = 3.47 Turns per year</a:t>
            </a:r>
          </a:p>
          <a:p>
            <a:pPr>
              <a:lnSpc>
                <a:spcPct val="80000"/>
              </a:lnSpc>
              <a:defRPr/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3932194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 noChangeAspect="1"/>
          </p:cNvGrpSpPr>
          <p:nvPr/>
        </p:nvGrpSpPr>
        <p:grpSpPr bwMode="auto">
          <a:xfrm>
            <a:off x="1697038" y="1293813"/>
            <a:ext cx="4927600" cy="5375275"/>
            <a:chOff x="2029" y="1497"/>
            <a:chExt cx="2390" cy="2172"/>
          </a:xfrm>
        </p:grpSpPr>
        <p:sp>
          <p:nvSpPr>
            <p:cNvPr id="14340" name="Line 3"/>
            <p:cNvSpPr>
              <a:spLocks noChangeAspect="1" noChangeShapeType="1"/>
            </p:cNvSpPr>
            <p:nvPr/>
          </p:nvSpPr>
          <p:spPr bwMode="auto">
            <a:xfrm>
              <a:off x="2461" y="3132"/>
              <a:ext cx="18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1" name="Line 4"/>
            <p:cNvSpPr>
              <a:spLocks noChangeAspect="1" noChangeShapeType="1"/>
            </p:cNvSpPr>
            <p:nvPr/>
          </p:nvSpPr>
          <p:spPr bwMode="auto">
            <a:xfrm>
              <a:off x="2461" y="2866"/>
              <a:ext cx="1855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Line 5"/>
            <p:cNvSpPr>
              <a:spLocks noChangeAspect="1" noChangeShapeType="1"/>
            </p:cNvSpPr>
            <p:nvPr/>
          </p:nvSpPr>
          <p:spPr bwMode="auto">
            <a:xfrm>
              <a:off x="2461" y="2601"/>
              <a:ext cx="1855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Line 6"/>
            <p:cNvSpPr>
              <a:spLocks noChangeAspect="1" noChangeShapeType="1"/>
            </p:cNvSpPr>
            <p:nvPr/>
          </p:nvSpPr>
          <p:spPr bwMode="auto">
            <a:xfrm>
              <a:off x="2461" y="2330"/>
              <a:ext cx="18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Line 7"/>
            <p:cNvSpPr>
              <a:spLocks noChangeAspect="1" noChangeShapeType="1"/>
            </p:cNvSpPr>
            <p:nvPr/>
          </p:nvSpPr>
          <p:spPr bwMode="auto">
            <a:xfrm>
              <a:off x="2461" y="2064"/>
              <a:ext cx="1855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Rectangle 8"/>
            <p:cNvSpPr>
              <a:spLocks noChangeAspect="1" noChangeArrowheads="1"/>
            </p:cNvSpPr>
            <p:nvPr/>
          </p:nvSpPr>
          <p:spPr bwMode="auto">
            <a:xfrm>
              <a:off x="2461" y="1799"/>
              <a:ext cx="1855" cy="1598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Line 9"/>
            <p:cNvSpPr>
              <a:spLocks noChangeAspect="1" noChangeShapeType="1"/>
            </p:cNvSpPr>
            <p:nvPr/>
          </p:nvSpPr>
          <p:spPr bwMode="auto">
            <a:xfrm>
              <a:off x="2461" y="1799"/>
              <a:ext cx="1" cy="15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Line 10"/>
            <p:cNvSpPr>
              <a:spLocks noChangeAspect="1" noChangeShapeType="1"/>
            </p:cNvSpPr>
            <p:nvPr/>
          </p:nvSpPr>
          <p:spPr bwMode="auto">
            <a:xfrm>
              <a:off x="2425" y="3397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Line 11"/>
            <p:cNvSpPr>
              <a:spLocks noChangeAspect="1" noChangeShapeType="1"/>
            </p:cNvSpPr>
            <p:nvPr/>
          </p:nvSpPr>
          <p:spPr bwMode="auto">
            <a:xfrm>
              <a:off x="2425" y="3132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Line 12"/>
            <p:cNvSpPr>
              <a:spLocks noChangeAspect="1" noChangeShapeType="1"/>
            </p:cNvSpPr>
            <p:nvPr/>
          </p:nvSpPr>
          <p:spPr bwMode="auto">
            <a:xfrm>
              <a:off x="2425" y="2866"/>
              <a:ext cx="3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13"/>
            <p:cNvSpPr>
              <a:spLocks noChangeAspect="1" noChangeShapeType="1"/>
            </p:cNvSpPr>
            <p:nvPr/>
          </p:nvSpPr>
          <p:spPr bwMode="auto">
            <a:xfrm>
              <a:off x="2425" y="2601"/>
              <a:ext cx="3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14"/>
            <p:cNvSpPr>
              <a:spLocks noChangeAspect="1" noChangeShapeType="1"/>
            </p:cNvSpPr>
            <p:nvPr/>
          </p:nvSpPr>
          <p:spPr bwMode="auto">
            <a:xfrm>
              <a:off x="2425" y="2330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Line 15"/>
            <p:cNvSpPr>
              <a:spLocks noChangeAspect="1" noChangeShapeType="1"/>
            </p:cNvSpPr>
            <p:nvPr/>
          </p:nvSpPr>
          <p:spPr bwMode="auto">
            <a:xfrm>
              <a:off x="2425" y="2064"/>
              <a:ext cx="3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16"/>
            <p:cNvSpPr>
              <a:spLocks noChangeAspect="1" noChangeShapeType="1"/>
            </p:cNvSpPr>
            <p:nvPr/>
          </p:nvSpPr>
          <p:spPr bwMode="auto">
            <a:xfrm>
              <a:off x="2425" y="1799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17"/>
            <p:cNvSpPr>
              <a:spLocks noChangeAspect="1" noChangeShapeType="1"/>
            </p:cNvSpPr>
            <p:nvPr/>
          </p:nvSpPr>
          <p:spPr bwMode="auto">
            <a:xfrm>
              <a:off x="2461" y="3397"/>
              <a:ext cx="18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Line 18"/>
            <p:cNvSpPr>
              <a:spLocks noChangeAspect="1" noChangeShapeType="1"/>
            </p:cNvSpPr>
            <p:nvPr/>
          </p:nvSpPr>
          <p:spPr bwMode="auto">
            <a:xfrm flipV="1">
              <a:off x="2461" y="3397"/>
              <a:ext cx="1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Line 19"/>
            <p:cNvSpPr>
              <a:spLocks noChangeAspect="1" noChangeShapeType="1"/>
            </p:cNvSpPr>
            <p:nvPr/>
          </p:nvSpPr>
          <p:spPr bwMode="auto">
            <a:xfrm flipV="1">
              <a:off x="2928" y="3397"/>
              <a:ext cx="2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20"/>
            <p:cNvSpPr>
              <a:spLocks noChangeAspect="1" noChangeShapeType="1"/>
            </p:cNvSpPr>
            <p:nvPr/>
          </p:nvSpPr>
          <p:spPr bwMode="auto">
            <a:xfrm flipV="1">
              <a:off x="3388" y="3397"/>
              <a:ext cx="2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21"/>
            <p:cNvSpPr>
              <a:spLocks noChangeAspect="1" noChangeShapeType="1"/>
            </p:cNvSpPr>
            <p:nvPr/>
          </p:nvSpPr>
          <p:spPr bwMode="auto">
            <a:xfrm flipV="1">
              <a:off x="3856" y="3397"/>
              <a:ext cx="1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Line 22"/>
            <p:cNvSpPr>
              <a:spLocks noChangeAspect="1" noChangeShapeType="1"/>
            </p:cNvSpPr>
            <p:nvPr/>
          </p:nvSpPr>
          <p:spPr bwMode="auto">
            <a:xfrm flipV="1">
              <a:off x="4316" y="3397"/>
              <a:ext cx="1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Freeform 23"/>
            <p:cNvSpPr>
              <a:spLocks noChangeAspect="1"/>
            </p:cNvSpPr>
            <p:nvPr/>
          </p:nvSpPr>
          <p:spPr bwMode="auto">
            <a:xfrm>
              <a:off x="3123" y="3109"/>
              <a:ext cx="57" cy="59"/>
            </a:xfrm>
            <a:custGeom>
              <a:avLst/>
              <a:gdLst>
                <a:gd name="T0" fmla="*/ 96 w 38"/>
                <a:gd name="T1" fmla="*/ 0 h 39"/>
                <a:gd name="T2" fmla="*/ 190 w 38"/>
                <a:gd name="T3" fmla="*/ 103 h 39"/>
                <a:gd name="T4" fmla="*/ 96 w 38"/>
                <a:gd name="T5" fmla="*/ 204 h 39"/>
                <a:gd name="T6" fmla="*/ 0 w 38"/>
                <a:gd name="T7" fmla="*/ 103 h 39"/>
                <a:gd name="T8" fmla="*/ 96 w 38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9"/>
                <a:gd name="T17" fmla="*/ 38 w 38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9">
                  <a:moveTo>
                    <a:pt x="19" y="0"/>
                  </a:moveTo>
                  <a:lnTo>
                    <a:pt x="38" y="20"/>
                  </a:lnTo>
                  <a:lnTo>
                    <a:pt x="19" y="39"/>
                  </a:lnTo>
                  <a:lnTo>
                    <a:pt x="0" y="2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Freeform 24"/>
            <p:cNvSpPr>
              <a:spLocks noChangeAspect="1"/>
            </p:cNvSpPr>
            <p:nvPr/>
          </p:nvSpPr>
          <p:spPr bwMode="auto">
            <a:xfrm>
              <a:off x="3087" y="2800"/>
              <a:ext cx="57" cy="59"/>
            </a:xfrm>
            <a:custGeom>
              <a:avLst/>
              <a:gdLst>
                <a:gd name="T0" fmla="*/ 96 w 38"/>
                <a:gd name="T1" fmla="*/ 0 h 38"/>
                <a:gd name="T2" fmla="*/ 190 w 38"/>
                <a:gd name="T3" fmla="*/ 113 h 38"/>
                <a:gd name="T4" fmla="*/ 96 w 38"/>
                <a:gd name="T5" fmla="*/ 222 h 38"/>
                <a:gd name="T6" fmla="*/ 0 w 38"/>
                <a:gd name="T7" fmla="*/ 113 h 38"/>
                <a:gd name="T8" fmla="*/ 96 w 38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8"/>
                <a:gd name="T17" fmla="*/ 38 w 38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8">
                  <a:moveTo>
                    <a:pt x="19" y="0"/>
                  </a:moveTo>
                  <a:lnTo>
                    <a:pt x="38" y="19"/>
                  </a:lnTo>
                  <a:lnTo>
                    <a:pt x="19" y="38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Freeform 25"/>
            <p:cNvSpPr>
              <a:spLocks noChangeAspect="1"/>
            </p:cNvSpPr>
            <p:nvPr/>
          </p:nvSpPr>
          <p:spPr bwMode="auto">
            <a:xfrm>
              <a:off x="2849" y="3161"/>
              <a:ext cx="58" cy="60"/>
            </a:xfrm>
            <a:custGeom>
              <a:avLst/>
              <a:gdLst>
                <a:gd name="T0" fmla="*/ 92 w 39"/>
                <a:gd name="T1" fmla="*/ 0 h 39"/>
                <a:gd name="T2" fmla="*/ 190 w 39"/>
                <a:gd name="T3" fmla="*/ 106 h 39"/>
                <a:gd name="T4" fmla="*/ 92 w 39"/>
                <a:gd name="T5" fmla="*/ 218 h 39"/>
                <a:gd name="T6" fmla="*/ 0 w 39"/>
                <a:gd name="T7" fmla="*/ 106 h 39"/>
                <a:gd name="T8" fmla="*/ 92 w 39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39"/>
                <a:gd name="T17" fmla="*/ 39 w 39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39">
                  <a:moveTo>
                    <a:pt x="19" y="0"/>
                  </a:moveTo>
                  <a:lnTo>
                    <a:pt x="39" y="19"/>
                  </a:lnTo>
                  <a:lnTo>
                    <a:pt x="19" y="39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Freeform 26"/>
            <p:cNvSpPr>
              <a:spLocks noChangeAspect="1"/>
            </p:cNvSpPr>
            <p:nvPr/>
          </p:nvSpPr>
          <p:spPr bwMode="auto">
            <a:xfrm>
              <a:off x="3914" y="2469"/>
              <a:ext cx="57" cy="58"/>
            </a:xfrm>
            <a:custGeom>
              <a:avLst/>
              <a:gdLst>
                <a:gd name="T0" fmla="*/ 96 w 38"/>
                <a:gd name="T1" fmla="*/ 0 h 38"/>
                <a:gd name="T2" fmla="*/ 190 w 38"/>
                <a:gd name="T3" fmla="*/ 102 h 38"/>
                <a:gd name="T4" fmla="*/ 96 w 38"/>
                <a:gd name="T5" fmla="*/ 208 h 38"/>
                <a:gd name="T6" fmla="*/ 0 w 38"/>
                <a:gd name="T7" fmla="*/ 102 h 38"/>
                <a:gd name="T8" fmla="*/ 96 w 38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8"/>
                <a:gd name="T17" fmla="*/ 38 w 38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8">
                  <a:moveTo>
                    <a:pt x="19" y="0"/>
                  </a:moveTo>
                  <a:lnTo>
                    <a:pt x="38" y="19"/>
                  </a:lnTo>
                  <a:lnTo>
                    <a:pt x="19" y="38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Freeform 27"/>
            <p:cNvSpPr>
              <a:spLocks noChangeAspect="1"/>
            </p:cNvSpPr>
            <p:nvPr/>
          </p:nvSpPr>
          <p:spPr bwMode="auto">
            <a:xfrm>
              <a:off x="4035" y="2469"/>
              <a:ext cx="59" cy="58"/>
            </a:xfrm>
            <a:custGeom>
              <a:avLst/>
              <a:gdLst>
                <a:gd name="T0" fmla="*/ 101 w 39"/>
                <a:gd name="T1" fmla="*/ 0 h 38"/>
                <a:gd name="T2" fmla="*/ 204 w 39"/>
                <a:gd name="T3" fmla="*/ 102 h 38"/>
                <a:gd name="T4" fmla="*/ 101 w 39"/>
                <a:gd name="T5" fmla="*/ 208 h 38"/>
                <a:gd name="T6" fmla="*/ 0 w 39"/>
                <a:gd name="T7" fmla="*/ 102 h 38"/>
                <a:gd name="T8" fmla="*/ 101 w 39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38"/>
                <a:gd name="T17" fmla="*/ 39 w 39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38">
                  <a:moveTo>
                    <a:pt x="19" y="0"/>
                  </a:moveTo>
                  <a:lnTo>
                    <a:pt x="39" y="19"/>
                  </a:lnTo>
                  <a:lnTo>
                    <a:pt x="19" y="38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Freeform 28"/>
            <p:cNvSpPr>
              <a:spLocks noChangeAspect="1"/>
            </p:cNvSpPr>
            <p:nvPr/>
          </p:nvSpPr>
          <p:spPr bwMode="auto">
            <a:xfrm>
              <a:off x="3231" y="2086"/>
              <a:ext cx="57" cy="60"/>
            </a:xfrm>
            <a:custGeom>
              <a:avLst/>
              <a:gdLst>
                <a:gd name="T0" fmla="*/ 96 w 38"/>
                <a:gd name="T1" fmla="*/ 0 h 39"/>
                <a:gd name="T2" fmla="*/ 190 w 38"/>
                <a:gd name="T3" fmla="*/ 106 h 39"/>
                <a:gd name="T4" fmla="*/ 96 w 38"/>
                <a:gd name="T5" fmla="*/ 218 h 39"/>
                <a:gd name="T6" fmla="*/ 0 w 38"/>
                <a:gd name="T7" fmla="*/ 106 h 39"/>
                <a:gd name="T8" fmla="*/ 96 w 38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9"/>
                <a:gd name="T17" fmla="*/ 38 w 38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9">
                  <a:moveTo>
                    <a:pt x="19" y="0"/>
                  </a:moveTo>
                  <a:lnTo>
                    <a:pt x="38" y="19"/>
                  </a:lnTo>
                  <a:lnTo>
                    <a:pt x="19" y="39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Rectangle 29"/>
            <p:cNvSpPr>
              <a:spLocks noChangeAspect="1" noChangeArrowheads="1"/>
            </p:cNvSpPr>
            <p:nvPr/>
          </p:nvSpPr>
          <p:spPr bwMode="auto">
            <a:xfrm>
              <a:off x="2029" y="1497"/>
              <a:ext cx="346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Flow rate </a:t>
              </a:r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R</a:t>
              </a:r>
            </a:p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($/week)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14367" name="Rectangle 30"/>
            <p:cNvSpPr>
              <a:spLocks noChangeAspect="1" noChangeArrowheads="1"/>
            </p:cNvSpPr>
            <p:nvPr/>
          </p:nvSpPr>
          <p:spPr bwMode="auto">
            <a:xfrm>
              <a:off x="2335" y="3331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68" name="Rectangle 31"/>
            <p:cNvSpPr>
              <a:spLocks noChangeAspect="1" noChangeArrowheads="1"/>
            </p:cNvSpPr>
            <p:nvPr/>
          </p:nvSpPr>
          <p:spPr bwMode="auto">
            <a:xfrm>
              <a:off x="2335" y="3066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69" name="Rectangle 32"/>
            <p:cNvSpPr>
              <a:spLocks noChangeAspect="1" noChangeArrowheads="1"/>
            </p:cNvSpPr>
            <p:nvPr/>
          </p:nvSpPr>
          <p:spPr bwMode="auto">
            <a:xfrm>
              <a:off x="2335" y="2800"/>
              <a:ext cx="34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0" name="Rectangle 33"/>
            <p:cNvSpPr>
              <a:spLocks noChangeAspect="1" noChangeArrowheads="1"/>
            </p:cNvSpPr>
            <p:nvPr/>
          </p:nvSpPr>
          <p:spPr bwMode="auto">
            <a:xfrm>
              <a:off x="2335" y="2535"/>
              <a:ext cx="34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1" name="Rectangle 34"/>
            <p:cNvSpPr>
              <a:spLocks noChangeAspect="1" noChangeArrowheads="1"/>
            </p:cNvSpPr>
            <p:nvPr/>
          </p:nvSpPr>
          <p:spPr bwMode="auto">
            <a:xfrm>
              <a:off x="2335" y="2262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2" name="Rectangle 35"/>
            <p:cNvSpPr>
              <a:spLocks noChangeAspect="1" noChangeArrowheads="1"/>
            </p:cNvSpPr>
            <p:nvPr/>
          </p:nvSpPr>
          <p:spPr bwMode="auto">
            <a:xfrm>
              <a:off x="2335" y="1998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3" name="Rectangle 36"/>
            <p:cNvSpPr>
              <a:spLocks noChangeAspect="1" noChangeArrowheads="1"/>
            </p:cNvSpPr>
            <p:nvPr/>
          </p:nvSpPr>
          <p:spPr bwMode="auto">
            <a:xfrm>
              <a:off x="2335" y="1733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4" name="Rectangle 37"/>
            <p:cNvSpPr>
              <a:spLocks noChangeAspect="1" noChangeArrowheads="1"/>
            </p:cNvSpPr>
            <p:nvPr/>
          </p:nvSpPr>
          <p:spPr bwMode="auto">
            <a:xfrm>
              <a:off x="2405" y="3473"/>
              <a:ext cx="34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5" name="Rectangle 38"/>
            <p:cNvSpPr>
              <a:spLocks noChangeAspect="1" noChangeArrowheads="1"/>
            </p:cNvSpPr>
            <p:nvPr/>
          </p:nvSpPr>
          <p:spPr bwMode="auto">
            <a:xfrm>
              <a:off x="2873" y="3473"/>
              <a:ext cx="85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6" name="Rectangle 39"/>
            <p:cNvSpPr>
              <a:spLocks noChangeAspect="1" noChangeArrowheads="1"/>
            </p:cNvSpPr>
            <p:nvPr/>
          </p:nvSpPr>
          <p:spPr bwMode="auto">
            <a:xfrm>
              <a:off x="3333" y="3473"/>
              <a:ext cx="85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7" name="Rectangle 40"/>
            <p:cNvSpPr>
              <a:spLocks noChangeAspect="1" noChangeArrowheads="1"/>
            </p:cNvSpPr>
            <p:nvPr/>
          </p:nvSpPr>
          <p:spPr bwMode="auto">
            <a:xfrm>
              <a:off x="3800" y="3473"/>
              <a:ext cx="85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8" name="Rectangle 41"/>
            <p:cNvSpPr>
              <a:spLocks noChangeAspect="1" noChangeArrowheads="1"/>
            </p:cNvSpPr>
            <p:nvPr/>
          </p:nvSpPr>
          <p:spPr bwMode="auto">
            <a:xfrm>
              <a:off x="4262" y="3473"/>
              <a:ext cx="85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9" name="Line 42"/>
            <p:cNvSpPr>
              <a:spLocks noChangeAspect="1" noChangeShapeType="1"/>
            </p:cNvSpPr>
            <p:nvPr/>
          </p:nvSpPr>
          <p:spPr bwMode="auto">
            <a:xfrm flipV="1">
              <a:off x="2931" y="1794"/>
              <a:ext cx="0" cy="16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Line 43"/>
            <p:cNvSpPr>
              <a:spLocks noChangeAspect="1" noChangeShapeType="1"/>
            </p:cNvSpPr>
            <p:nvPr/>
          </p:nvSpPr>
          <p:spPr bwMode="auto">
            <a:xfrm flipV="1">
              <a:off x="3391" y="1794"/>
              <a:ext cx="0" cy="16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Line 44"/>
            <p:cNvSpPr>
              <a:spLocks noChangeAspect="1" noChangeShapeType="1"/>
            </p:cNvSpPr>
            <p:nvPr/>
          </p:nvSpPr>
          <p:spPr bwMode="auto">
            <a:xfrm flipV="1">
              <a:off x="3851" y="1794"/>
              <a:ext cx="0" cy="16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Rectangle 45"/>
            <p:cNvSpPr>
              <a:spLocks noChangeAspect="1" noChangeArrowheads="1"/>
            </p:cNvSpPr>
            <p:nvPr/>
          </p:nvSpPr>
          <p:spPr bwMode="auto">
            <a:xfrm>
              <a:off x="2375" y="3552"/>
              <a:ext cx="2044" cy="11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300">
                  <a:solidFill>
                    <a:srgbClr val="000000"/>
                  </a:solidFill>
                  <a:latin typeface="Times New Roman" pitchFamily="18" charset="0"/>
                </a:rPr>
                <a:t>Effort to cut flow time: 1/</a:t>
              </a:r>
              <a:r>
                <a:rPr lang="en-US" sz="1300" i="1">
                  <a:solidFill>
                    <a:srgbClr val="000000"/>
                  </a:solidFill>
                  <a:latin typeface="Times New Roman" pitchFamily="18" charset="0"/>
                </a:rPr>
                <a:t>T</a:t>
              </a:r>
              <a:r>
                <a:rPr lang="en-US" sz="1300">
                  <a:solidFill>
                    <a:srgbClr val="000000"/>
                  </a:solidFill>
                  <a:latin typeface="Times New Roman" pitchFamily="18" charset="0"/>
                </a:rPr>
                <a:t> (1/weeks)</a:t>
              </a:r>
            </a:p>
          </p:txBody>
        </p:sp>
        <p:sp>
          <p:nvSpPr>
            <p:cNvPr id="14383" name="Text Box 46"/>
            <p:cNvSpPr txBox="1">
              <a:spLocks noChangeAspect="1" noChangeArrowheads="1"/>
            </p:cNvSpPr>
            <p:nvPr/>
          </p:nvSpPr>
          <p:spPr bwMode="auto">
            <a:xfrm>
              <a:off x="3001" y="2052"/>
              <a:ext cx="191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AR</a:t>
              </a:r>
            </a:p>
          </p:txBody>
        </p:sp>
        <p:sp>
          <p:nvSpPr>
            <p:cNvPr id="14384" name="Text Box 47"/>
            <p:cNvSpPr txBox="1">
              <a:spLocks noChangeAspect="1" noChangeArrowheads="1"/>
            </p:cNvSpPr>
            <p:nvPr/>
          </p:nvSpPr>
          <p:spPr bwMode="auto">
            <a:xfrm>
              <a:off x="4079" y="2409"/>
              <a:ext cx="183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FG</a:t>
              </a:r>
            </a:p>
          </p:txBody>
        </p:sp>
        <p:sp>
          <p:nvSpPr>
            <p:cNvPr id="14385" name="Text Box 48"/>
            <p:cNvSpPr txBox="1">
              <a:spLocks noChangeAspect="1" noChangeArrowheads="1"/>
            </p:cNvSpPr>
            <p:nvPr/>
          </p:nvSpPr>
          <p:spPr bwMode="auto">
            <a:xfrm>
              <a:off x="3641" y="2328"/>
              <a:ext cx="385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Assembly</a:t>
              </a:r>
            </a:p>
          </p:txBody>
        </p:sp>
        <p:sp>
          <p:nvSpPr>
            <p:cNvPr id="14386" name="Text Box 49"/>
            <p:cNvSpPr txBox="1">
              <a:spLocks noChangeAspect="1" noChangeArrowheads="1"/>
            </p:cNvSpPr>
            <p:nvPr/>
          </p:nvSpPr>
          <p:spPr bwMode="auto">
            <a:xfrm>
              <a:off x="3110" y="3159"/>
              <a:ext cx="204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RM</a:t>
              </a:r>
            </a:p>
          </p:txBody>
        </p:sp>
        <p:sp>
          <p:nvSpPr>
            <p:cNvPr id="14387" name="Text Box 50"/>
            <p:cNvSpPr txBox="1">
              <a:spLocks noChangeAspect="1" noChangeArrowheads="1"/>
            </p:cNvSpPr>
            <p:nvPr/>
          </p:nvSpPr>
          <p:spPr bwMode="auto">
            <a:xfrm>
              <a:off x="2912" y="2660"/>
              <a:ext cx="427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Fabrication</a:t>
              </a:r>
            </a:p>
          </p:txBody>
        </p:sp>
        <p:sp>
          <p:nvSpPr>
            <p:cNvPr id="14388" name="Text Box 51"/>
            <p:cNvSpPr txBox="1">
              <a:spLocks noChangeAspect="1" noChangeArrowheads="1"/>
            </p:cNvSpPr>
            <p:nvPr/>
          </p:nvSpPr>
          <p:spPr bwMode="auto">
            <a:xfrm>
              <a:off x="2551" y="2994"/>
              <a:ext cx="393" cy="18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Purchased</a:t>
              </a:r>
            </a:p>
            <a:p>
              <a:pPr eaLnBrk="0" hangingPunct="0"/>
              <a:r>
                <a:rPr lang="en-US" sz="1200">
                  <a:latin typeface="Times New Roman" pitchFamily="18" charset="0"/>
                </a:rPr>
                <a:t>Parts</a:t>
              </a:r>
            </a:p>
          </p:txBody>
        </p:sp>
      </p:grpSp>
      <p:sp>
        <p:nvSpPr>
          <p:cNvPr id="14339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Flow Rate vs. Inventory Turns</a:t>
            </a:r>
          </a:p>
        </p:txBody>
      </p:sp>
    </p:spTree>
    <p:extLst>
      <p:ext uri="{BB962C8B-B14F-4D97-AF65-F5344CB8AC3E}">
        <p14:creationId xmlns:p14="http://schemas.microsoft.com/office/powerpoint/2010/main" val="2324585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4"/>
          <p:cNvGraphicFramePr>
            <a:graphicFrameLocks noChangeAspect="1"/>
          </p:cNvGraphicFramePr>
          <p:nvPr>
            <p:extLst/>
          </p:nvPr>
        </p:nvGraphicFramePr>
        <p:xfrm>
          <a:off x="100013" y="1219200"/>
          <a:ext cx="9117012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6" name="Picture" r:id="rId3" imgW="6314040" imgH="1371600" progId="Word.Picture.8">
                  <p:embed/>
                </p:oleObj>
              </mc:Choice>
              <mc:Fallback>
                <p:oleObj name="Picture" r:id="rId3" imgW="6314040" imgH="1371600" progId="Word.Picture.8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1219200"/>
                        <a:ext cx="9117012" cy="1981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93688" y="3200400"/>
          <a:ext cx="5286375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7" name="Worksheet" r:id="rId5" imgW="3057620" imgH="1733513" progId="Excel.Sheet.12">
                  <p:embed/>
                </p:oleObj>
              </mc:Choice>
              <mc:Fallback>
                <p:oleObj name="Worksheet" r:id="rId5" imgW="3057620" imgH="1733513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3688" y="3200400"/>
                        <a:ext cx="5286375" cy="299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gray">
          <a:xfrm>
            <a:off x="179512" y="188641"/>
            <a:ext cx="8784976" cy="9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A4. Process </a:t>
            </a:r>
            <a:r>
              <a:rPr lang="en-US" sz="320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Flow and  Throughputs</a:t>
            </a:r>
          </a:p>
        </p:txBody>
      </p:sp>
    </p:spTree>
    <p:extLst>
      <p:ext uri="{BB962C8B-B14F-4D97-AF65-F5344CB8AC3E}">
        <p14:creationId xmlns:p14="http://schemas.microsoft.com/office/powerpoint/2010/main" val="38418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93688" y="3200400"/>
          <a:ext cx="5286375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0" name="Worksheet" r:id="rId3" imgW="3057620" imgH="1733513" progId="Excel.Sheet.12">
                  <p:embed/>
                </p:oleObj>
              </mc:Choice>
              <mc:Fallback>
                <p:oleObj name="Worksheet" r:id="rId3" imgW="3057620" imgH="1733513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688" y="3200400"/>
                        <a:ext cx="5286375" cy="299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gray">
          <a:xfrm>
            <a:off x="215516" y="188640"/>
            <a:ext cx="8784976" cy="8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A4. Process Flow and  Throughputs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00013" y="1219200"/>
          <a:ext cx="9117012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1" name="Picture" r:id="rId5" imgW="6314040" imgH="1371600" progId="Word.Picture.8">
                  <p:embed/>
                </p:oleObj>
              </mc:Choice>
              <mc:Fallback>
                <p:oleObj name="Picture" r:id="rId5" imgW="6314040" imgH="1371600" progId="Word.Picture.8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1219200"/>
                        <a:ext cx="9117012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278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93688" y="3200400"/>
          <a:ext cx="5286375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4" name="Worksheet" r:id="rId3" imgW="3057620" imgH="1733513" progId="Excel.Sheet.12">
                  <p:embed/>
                </p:oleObj>
              </mc:Choice>
              <mc:Fallback>
                <p:oleObj name="Worksheet" r:id="rId3" imgW="3057620" imgH="1733513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688" y="3200400"/>
                        <a:ext cx="5286375" cy="299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gray">
          <a:xfrm>
            <a:off x="215516" y="188640"/>
            <a:ext cx="8748972" cy="9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A4. Process Flow and  Throughputs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00013" y="1219200"/>
          <a:ext cx="9117012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5" name="Picture" r:id="rId5" imgW="6314040" imgH="1371600" progId="Word.Picture.8">
                  <p:embed/>
                </p:oleObj>
              </mc:Choice>
              <mc:Fallback>
                <p:oleObj name="Picture" r:id="rId5" imgW="6314040" imgH="1371600" progId="Word.Picture.8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1219200"/>
                        <a:ext cx="9117012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407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93688" y="3200400"/>
          <a:ext cx="5286375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8" name="Worksheet" r:id="rId3" imgW="3057620" imgH="1733513" progId="Excel.Sheet.12">
                  <p:embed/>
                </p:oleObj>
              </mc:Choice>
              <mc:Fallback>
                <p:oleObj name="Worksheet" r:id="rId3" imgW="3057620" imgH="1733513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688" y="3200400"/>
                        <a:ext cx="5286375" cy="299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gray">
          <a:xfrm>
            <a:off x="215516" y="188640"/>
            <a:ext cx="8748972" cy="8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A4. Process Flow and  Throughputs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7123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06" y="3212976"/>
            <a:ext cx="12001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00013" y="1219200"/>
          <a:ext cx="9117012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9" name="Picture" r:id="rId6" imgW="6314040" imgH="1371600" progId="Word.Picture.8">
                  <p:embed/>
                </p:oleObj>
              </mc:Choice>
              <mc:Fallback>
                <p:oleObj name="Picture" r:id="rId6" imgW="6314040" imgH="1371600" progId="Word.Picture.8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1219200"/>
                        <a:ext cx="9117012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18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304800" y="2895600"/>
          <a:ext cx="5286375" cy="332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2" name="Worksheet" r:id="rId3" imgW="3057620" imgH="1924087" progId="Excel.Sheet.12">
                  <p:embed/>
                </p:oleObj>
              </mc:Choice>
              <mc:Fallback>
                <p:oleObj name="Worksheet" r:id="rId3" imgW="3057620" imgH="1924087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2895600"/>
                        <a:ext cx="5286375" cy="3325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724128" y="3352800"/>
            <a:ext cx="331236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srgbClr val="FF0066"/>
                </a:solidFill>
                <a:latin typeface="Book Antiqua" pitchFamily="18" charset="0"/>
              </a:rPr>
              <a:t>Average </a:t>
            </a:r>
            <a:r>
              <a:rPr lang="en-US" sz="2400" b="1" dirty="0">
                <a:solidFill>
                  <a:srgbClr val="FF0066"/>
                </a:solidFill>
                <a:latin typeface="Book Antiqua" pitchFamily="18" charset="0"/>
              </a:rPr>
              <a:t>flow time = </a:t>
            </a:r>
            <a:endParaRPr lang="en-US" sz="2400" b="1" dirty="0" smtClean="0">
              <a:solidFill>
                <a:srgbClr val="FF0066"/>
              </a:solidFill>
              <a:latin typeface="Book Antiqua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srgbClr val="FF0066"/>
                </a:solidFill>
                <a:latin typeface="Book Antiqua" pitchFamily="18" charset="0"/>
              </a:rPr>
              <a:t>T = I/R = </a:t>
            </a:r>
          </a:p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srgbClr val="FF0066"/>
                </a:solidFill>
                <a:latin typeface="Book Antiqua" pitchFamily="18" charset="0"/>
              </a:rPr>
              <a:t>43.68/(80/60</a:t>
            </a:r>
            <a:r>
              <a:rPr lang="en-US" sz="2400" b="1" dirty="0">
                <a:solidFill>
                  <a:srgbClr val="FF0066"/>
                </a:solidFill>
                <a:latin typeface="Book Antiqua" pitchFamily="18" charset="0"/>
              </a:rPr>
              <a:t>) = </a:t>
            </a:r>
            <a:r>
              <a:rPr lang="en-US" sz="2400" b="1" dirty="0" smtClean="0">
                <a:solidFill>
                  <a:srgbClr val="FF0066"/>
                </a:solidFill>
                <a:latin typeface="Book Antiqua" pitchFamily="18" charset="0"/>
              </a:rPr>
              <a:t>32.76</a:t>
            </a:r>
            <a:endParaRPr lang="en-US" sz="2400" b="1" dirty="0">
              <a:solidFill>
                <a:srgbClr val="FF0066"/>
              </a:solidFill>
              <a:latin typeface="Book Antiqu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gray">
          <a:xfrm>
            <a:off x="215516" y="224644"/>
            <a:ext cx="8748972" cy="834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A4. Process Flow and  Throughputs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00013" y="1219200"/>
          <a:ext cx="9117012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3" name="Picture" r:id="rId5" imgW="6314040" imgH="1371600" progId="Word.Picture.8">
                  <p:embed/>
                </p:oleObj>
              </mc:Choice>
              <mc:Fallback>
                <p:oleObj name="Picture" r:id="rId5" imgW="6314040" imgH="1371600" progId="Word.Picture.8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1219200"/>
                        <a:ext cx="9117012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259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15515" y="4365104"/>
            <a:ext cx="8928485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Common:  6.75+6+1.5+5 </a:t>
            </a:r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  <a:latin typeface="Book Antiqua" pitchFamily="18" charset="0"/>
              </a:rPr>
              <a:t>19.25</a:t>
            </a:r>
          </a:p>
          <a:p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T</a:t>
            </a:r>
            <a:r>
              <a:rPr lang="en-US" sz="2400" baseline="-25000" dirty="0">
                <a:solidFill>
                  <a:srgbClr val="006600"/>
                </a:solidFill>
                <a:latin typeface="Book Antiqua" pitchFamily="18" charset="0"/>
              </a:rPr>
              <a:t>SP</a:t>
            </a:r>
            <a:r>
              <a:rPr lang="en-US" sz="2400" dirty="0">
                <a:latin typeface="Book Antiqua" pitchFamily="18" charset="0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19.25+</a:t>
            </a:r>
            <a:r>
              <a:rPr lang="en-US" sz="2400" b="1" dirty="0">
                <a:solidFill>
                  <a:srgbClr val="16741F"/>
                </a:solidFill>
                <a:latin typeface="Book Antiqua" pitchFamily="18" charset="0"/>
              </a:rPr>
              <a:t>10.95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Book Antiqua" pitchFamily="18" charset="0"/>
              </a:rPr>
              <a:t>30.2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endParaRPr lang="en-US" sz="2400" dirty="0" smtClean="0">
              <a:solidFill>
                <a:srgbClr val="006600"/>
              </a:solidFill>
              <a:latin typeface="Book Antiqua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FF0066"/>
                </a:solidFill>
                <a:latin typeface="Book Antiqua" pitchFamily="18" charset="0"/>
              </a:rPr>
              <a:t>T</a:t>
            </a:r>
            <a:r>
              <a:rPr lang="en-US" sz="2400" baseline="-25000" dirty="0">
                <a:solidFill>
                  <a:srgbClr val="FF0066"/>
                </a:solidFill>
                <a:latin typeface="Book Antiqua" pitchFamily="18" charset="0"/>
              </a:rPr>
              <a:t>PA1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= </a:t>
            </a:r>
            <a:r>
              <a:rPr lang="en-US" sz="2400" dirty="0">
                <a:solidFill>
                  <a:srgbClr val="000078"/>
                </a:solidFill>
                <a:latin typeface="Book Antiqua" pitchFamily="18" charset="0"/>
              </a:rPr>
              <a:t>19.25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FF0066"/>
                </a:solidFill>
                <a:latin typeface="Book Antiqua" pitchFamily="18" charset="0"/>
              </a:rPr>
              <a:t>+</a:t>
            </a:r>
            <a:r>
              <a:rPr lang="en-US" sz="2400" b="1" dirty="0">
                <a:solidFill>
                  <a:srgbClr val="FF0066"/>
                </a:solidFill>
                <a:latin typeface="Book Antiqua" pitchFamily="18" charset="0"/>
              </a:rPr>
              <a:t>30.87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FF0066"/>
                </a:solidFill>
                <a:latin typeface="Book Antiqua" pitchFamily="18" charset="0"/>
              </a:rPr>
              <a:t>= 50.12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FF0066"/>
                </a:solidFill>
                <a:latin typeface="Book Antiqua" pitchFamily="18" charset="0"/>
              </a:rPr>
              <a:t>……(7.2 PA patients out of 9.2 PA patients)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CC0000"/>
                </a:solidFill>
                <a:latin typeface="Book Antiqua" pitchFamily="18" charset="0"/>
              </a:rPr>
              <a:t>T</a:t>
            </a:r>
            <a:r>
              <a:rPr lang="en-US" sz="2400" baseline="-25000" dirty="0">
                <a:solidFill>
                  <a:srgbClr val="CC0000"/>
                </a:solidFill>
                <a:latin typeface="Book Antiqua" pitchFamily="18" charset="0"/>
              </a:rPr>
              <a:t>PA2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dirty="0">
                <a:solidFill>
                  <a:srgbClr val="000078"/>
                </a:solidFill>
                <a:latin typeface="Book Antiqua" pitchFamily="18" charset="0"/>
              </a:rPr>
              <a:t>19.25</a:t>
            </a:r>
            <a:r>
              <a:rPr lang="en-US" sz="2400" dirty="0">
                <a:solidFill>
                  <a:srgbClr val="FF0066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+</a:t>
            </a:r>
            <a:r>
              <a:rPr lang="en-US" sz="2400" b="1" dirty="0">
                <a:solidFill>
                  <a:srgbClr val="006600"/>
                </a:solidFill>
                <a:latin typeface="Book Antiqua" pitchFamily="18" charset="0"/>
              </a:rPr>
              <a:t>10.95 </a:t>
            </a:r>
            <a:r>
              <a:rPr lang="en-US" sz="2400" dirty="0">
                <a:solidFill>
                  <a:srgbClr val="FF0066"/>
                </a:solidFill>
                <a:latin typeface="Book Antiqua" pitchFamily="18" charset="0"/>
              </a:rPr>
              <a:t>+</a:t>
            </a:r>
            <a:r>
              <a:rPr lang="en-US" sz="2400" b="1" dirty="0">
                <a:solidFill>
                  <a:srgbClr val="FF0066"/>
                </a:solidFill>
                <a:latin typeface="Book Antiqua" pitchFamily="18" charset="0"/>
              </a:rPr>
              <a:t>30.87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= </a:t>
            </a:r>
            <a:r>
              <a:rPr lang="en-US" sz="2400" dirty="0">
                <a:solidFill>
                  <a:srgbClr val="CC0000"/>
                </a:solidFill>
                <a:latin typeface="Book Antiqua" pitchFamily="18" charset="0"/>
              </a:rPr>
              <a:t>61.07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 (</a:t>
            </a:r>
            <a:r>
              <a:rPr lang="en-US" sz="2400" dirty="0">
                <a:solidFill>
                  <a:srgbClr val="CC0000"/>
                </a:solidFill>
                <a:latin typeface="Book Antiqua" pitchFamily="18" charset="0"/>
              </a:rPr>
              <a:t>2 PA patients out of 9.2 </a:t>
            </a:r>
            <a:r>
              <a:rPr lang="en-US" sz="2400" dirty="0" smtClean="0">
                <a:solidFill>
                  <a:srgbClr val="CC0000"/>
                </a:solidFill>
                <a:latin typeface="Book Antiqua" pitchFamily="18" charset="0"/>
              </a:rPr>
              <a:t>PA patients</a:t>
            </a:r>
            <a:r>
              <a:rPr lang="en-US" sz="2400" dirty="0">
                <a:solidFill>
                  <a:srgbClr val="CC0000"/>
                </a:solidFill>
                <a:latin typeface="Book Antiqua" pitchFamily="18" charset="0"/>
              </a:rPr>
              <a:t>)</a:t>
            </a:r>
            <a:endParaRPr lang="en-US" sz="2400" b="1" dirty="0">
              <a:solidFill>
                <a:srgbClr val="FF0066"/>
              </a:solidFill>
              <a:latin typeface="Book Antiqua" pitchFamily="18" charset="0"/>
            </a:endParaRPr>
          </a:p>
          <a:p>
            <a:endParaRPr lang="en-US" sz="2400" dirty="0">
              <a:solidFill>
                <a:srgbClr val="006600"/>
              </a:solidFill>
              <a:latin typeface="Book Antiqua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en-US" sz="24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511660" y="1448780"/>
          <a:ext cx="5908899" cy="2793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0" name="Worksheet" r:id="rId3" imgW="3667147" imgH="1733513" progId="Excel.Sheet.12">
                  <p:embed/>
                </p:oleObj>
              </mc:Choice>
              <mc:Fallback>
                <p:oleObj name="Worksheet" r:id="rId3" imgW="3667147" imgH="1733513" progId="Excel.Shee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1660" y="1448780"/>
                        <a:ext cx="5908899" cy="27932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gray">
          <a:xfrm>
            <a:off x="215515" y="224644"/>
            <a:ext cx="8748973" cy="91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A4. Process  Flow and  Throughputs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880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gray">
          <a:xfrm>
            <a:off x="263211" y="188640"/>
            <a:ext cx="8701278" cy="9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kern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A4. Process </a:t>
            </a:r>
            <a:r>
              <a: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Flow and  Throughputs</a:t>
            </a:r>
            <a:endParaRPr lang="en-US" sz="3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247964" y="2801059"/>
            <a:ext cx="2070038" cy="1044116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Simple Prescription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10.95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971600" y="1900959"/>
            <a:ext cx="2070038" cy="1044116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Common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19.25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404818" y="1412776"/>
            <a:ext cx="2070038" cy="1044116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Potential Admission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effectLst/>
                <a:latin typeface="Book Antiqua" pitchFamily="18" charset="0"/>
              </a:rPr>
              <a:t>30.87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59916" y="2585035"/>
            <a:ext cx="5396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6741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endCxn id="7" idx="2"/>
          </p:cNvCxnSpPr>
          <p:nvPr/>
        </p:nvCxnSpPr>
        <p:spPr bwMode="auto">
          <a:xfrm>
            <a:off x="2875784" y="2693047"/>
            <a:ext cx="1372180" cy="63007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6741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6318002" y="3323117"/>
            <a:ext cx="2430462" cy="2097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6741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391472" y="2297003"/>
            <a:ext cx="5396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DF6A1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041638" y="2456892"/>
            <a:ext cx="1314338" cy="6321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DF6A1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endCxn id="9" idx="3"/>
          </p:cNvCxnSpPr>
          <p:nvPr/>
        </p:nvCxnSpPr>
        <p:spPr bwMode="auto">
          <a:xfrm flipV="1">
            <a:off x="6134980" y="2303985"/>
            <a:ext cx="572988" cy="71909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DF6A1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8486578" y="2008971"/>
            <a:ext cx="5396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DF6A13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431924" y="1828951"/>
            <a:ext cx="8634782" cy="288032"/>
            <a:chOff x="431924" y="3789040"/>
            <a:chExt cx="8634782" cy="288032"/>
          </a:xfrm>
        </p:grpSpPr>
        <p:cxnSp>
          <p:nvCxnSpPr>
            <p:cNvPr id="21" name="Straight Arrow Connector 20"/>
            <p:cNvCxnSpPr/>
            <p:nvPr/>
          </p:nvCxnSpPr>
          <p:spPr bwMode="auto">
            <a:xfrm>
              <a:off x="431924" y="4077072"/>
              <a:ext cx="539676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2875784" y="4077072"/>
              <a:ext cx="354569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8527030" y="3789040"/>
              <a:ext cx="539676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6465036" y="3344091"/>
            <a:ext cx="7352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1B5B2C"/>
                </a:solidFill>
                <a:latin typeface="Book Antiqua" pitchFamily="18" charset="0"/>
              </a:rPr>
              <a:t>70.8</a:t>
            </a:r>
            <a:endParaRPr lang="en-US" sz="2000" b="1" dirty="0">
              <a:solidFill>
                <a:srgbClr val="1B5B2C"/>
              </a:solidFill>
              <a:latin typeface="Book Antiqua" pitchFamily="18" charset="0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6435032" y="2631782"/>
            <a:ext cx="6212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DF6A13"/>
                </a:solidFill>
                <a:latin typeface="Book Antiqua" pitchFamily="18" charset="0"/>
              </a:rPr>
              <a:t>2</a:t>
            </a:r>
            <a:endParaRPr lang="en-US" sz="2000" b="1" dirty="0">
              <a:solidFill>
                <a:srgbClr val="DF6A13"/>
              </a:solidFill>
              <a:latin typeface="Book Antiqua" pitchFamily="18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5760132" y="1674351"/>
            <a:ext cx="557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Book Antiqua" pitchFamily="18" charset="0"/>
              </a:rPr>
              <a:t>7.2</a:t>
            </a:r>
            <a:endParaRPr lang="en-US" sz="20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359916" y="2970336"/>
            <a:ext cx="18900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n>
                  <a:solidFill>
                    <a:srgbClr val="16741F"/>
                  </a:solidFill>
                </a:ln>
                <a:solidFill>
                  <a:srgbClr val="16741F"/>
                </a:solidFill>
                <a:latin typeface="Book Antiqua" pitchFamily="18" charset="0"/>
              </a:rPr>
              <a:t>70.8	30.2</a:t>
            </a:r>
          </a:p>
          <a:p>
            <a:r>
              <a:rPr lang="en-US" sz="20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7.2	50.12</a:t>
            </a:r>
          </a:p>
          <a:p>
            <a:r>
              <a:rPr lang="en-US" sz="2000" dirty="0" smtClean="0">
                <a:ln>
                  <a:solidFill>
                    <a:srgbClr val="DF6A13"/>
                  </a:solidFill>
                </a:ln>
                <a:solidFill>
                  <a:srgbClr val="DF6A13"/>
                </a:solidFill>
                <a:latin typeface="Book Antiqua" pitchFamily="18" charset="0"/>
              </a:rPr>
              <a:t>2	61.07</a:t>
            </a:r>
            <a:endParaRPr lang="en-US" sz="2000" dirty="0">
              <a:ln>
                <a:solidFill>
                  <a:srgbClr val="DF6A13"/>
                </a:solidFill>
              </a:ln>
              <a:solidFill>
                <a:srgbClr val="DF6A13"/>
              </a:solidFill>
              <a:latin typeface="Book Antiqua" pitchFamily="18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246916" y="4079394"/>
            <a:ext cx="87484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6600"/>
                </a:solidFill>
                <a:latin typeface="Book Antiqua" pitchFamily="18" charset="0"/>
              </a:rPr>
              <a:t>T</a:t>
            </a:r>
            <a:r>
              <a:rPr lang="en-US" sz="2400" baseline="-25000" dirty="0" smtClean="0">
                <a:solidFill>
                  <a:srgbClr val="006600"/>
                </a:solidFill>
                <a:latin typeface="Book Antiqua" pitchFamily="18" charset="0"/>
              </a:rPr>
              <a:t>PA</a:t>
            </a:r>
            <a:r>
              <a:rPr lang="en-US" sz="2400" dirty="0" smtClean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50.12(7.2/9.2) 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+ </a:t>
            </a:r>
            <a:r>
              <a:rPr lang="en-US" sz="2400" dirty="0" smtClean="0">
                <a:solidFill>
                  <a:srgbClr val="DF6A13"/>
                </a:solidFill>
                <a:latin typeface="Book Antiqua" pitchFamily="18" charset="0"/>
              </a:rPr>
              <a:t>61.07(2/9.2) </a:t>
            </a:r>
            <a:r>
              <a:rPr lang="en-US" sz="2400" dirty="0" smtClean="0">
                <a:latin typeface="Book Antiqua" pitchFamily="18" charset="0"/>
              </a:rPr>
              <a:t>=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T</a:t>
            </a:r>
            <a:r>
              <a:rPr lang="en-US" sz="2400" baseline="-25000" dirty="0">
                <a:solidFill>
                  <a:srgbClr val="006600"/>
                </a:solidFill>
                <a:latin typeface="Book Antiqua" pitchFamily="18" charset="0"/>
              </a:rPr>
              <a:t>PA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</a:rPr>
              <a:t>50.12(0.782609)</a:t>
            </a:r>
            <a:r>
              <a:rPr lang="en-US" sz="2400" dirty="0" smtClean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+ </a:t>
            </a:r>
            <a:r>
              <a:rPr lang="en-US" sz="2400" dirty="0" smtClean="0">
                <a:solidFill>
                  <a:srgbClr val="DF6A13"/>
                </a:solidFill>
                <a:latin typeface="Book Antiqua" pitchFamily="18" charset="0"/>
              </a:rPr>
              <a:t>61.07(0.217391)</a:t>
            </a:r>
            <a:r>
              <a:rPr lang="en-US" sz="2400" dirty="0" smtClean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= </a:t>
            </a:r>
            <a:r>
              <a:rPr lang="en-US" sz="2400" b="1" dirty="0" smtClean="0">
                <a:solidFill>
                  <a:srgbClr val="FF0000"/>
                </a:solidFill>
                <a:latin typeface="Book Antiqua" pitchFamily="18" charset="0"/>
              </a:rPr>
              <a:t>52.5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FF0066"/>
                </a:solidFill>
                <a:latin typeface="Book Antiqua" pitchFamily="18" charset="0"/>
              </a:rPr>
              <a:t>We already </a:t>
            </a:r>
            <a:r>
              <a:rPr lang="en-US" sz="2400" dirty="0" smtClean="0">
                <a:solidFill>
                  <a:srgbClr val="FF0066"/>
                </a:solidFill>
                <a:latin typeface="Book Antiqua" pitchFamily="18" charset="0"/>
              </a:rPr>
              <a:t>have the Average </a:t>
            </a:r>
            <a:r>
              <a:rPr lang="en-US" sz="2400" dirty="0">
                <a:solidFill>
                  <a:srgbClr val="FF0066"/>
                </a:solidFill>
                <a:latin typeface="Book Antiqua" pitchFamily="18" charset="0"/>
              </a:rPr>
              <a:t>flow time </a:t>
            </a:r>
            <a:endParaRPr lang="en-US" sz="2400" dirty="0" smtClean="0">
              <a:solidFill>
                <a:srgbClr val="FF0066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FF0066"/>
                </a:solidFill>
                <a:latin typeface="Book Antiqua" pitchFamily="18" charset="0"/>
              </a:rPr>
              <a:t> </a:t>
            </a:r>
            <a:r>
              <a:rPr lang="en-US" sz="2400" dirty="0">
                <a:solidFill>
                  <a:srgbClr val="FF0066"/>
                </a:solidFill>
                <a:latin typeface="Book Antiqua" pitchFamily="18" charset="0"/>
              </a:rPr>
              <a:t>T = I/R = 43.68/(80/60) = 32.76</a:t>
            </a:r>
          </a:p>
          <a:p>
            <a:pPr>
              <a:spcAft>
                <a:spcPts val="1200"/>
              </a:spcAft>
            </a:pPr>
            <a:endParaRPr lang="en-US" sz="24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9" name="AutoShape 21"/>
          <p:cNvSpPr>
            <a:spLocks noChangeArrowheads="1"/>
          </p:cNvSpPr>
          <p:nvPr/>
        </p:nvSpPr>
        <p:spPr bwMode="auto">
          <a:xfrm>
            <a:off x="7422042" y="6161484"/>
            <a:ext cx="1542446" cy="467680"/>
          </a:xfrm>
          <a:prstGeom prst="wedgeEllipseCallout">
            <a:avLst>
              <a:gd name="adj1" fmla="val -274502"/>
              <a:gd name="adj2" fmla="val 6252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Book Antiqua" pitchFamily="18" charset="0"/>
              </a:rPr>
              <a:t>Recheck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323528" y="5864495"/>
            <a:ext cx="879577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6600"/>
                </a:solidFill>
                <a:latin typeface="Book Antiqua" pitchFamily="18" charset="0"/>
              </a:rPr>
              <a:t>T</a:t>
            </a:r>
            <a:r>
              <a:rPr lang="en-US" sz="2400" dirty="0">
                <a:latin typeface="Book Antiqua" pitchFamily="18" charset="0"/>
              </a:rPr>
              <a:t>=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 smtClean="0">
                <a:solidFill>
                  <a:srgbClr val="006600"/>
                </a:solidFill>
                <a:latin typeface="Book Antiqua" pitchFamily="18" charset="0"/>
              </a:rPr>
              <a:t>30.20(70.8/80) </a:t>
            </a:r>
            <a:r>
              <a:rPr lang="en-US" sz="2400" dirty="0">
                <a:latin typeface="Book Antiqua" pitchFamily="18" charset="0"/>
              </a:rPr>
              <a:t>+ </a:t>
            </a:r>
            <a:r>
              <a:rPr lang="en-US" sz="2400" dirty="0" smtClean="0">
                <a:solidFill>
                  <a:srgbClr val="FF0066"/>
                </a:solidFill>
                <a:latin typeface="Book Antiqua" pitchFamily="18" charset="0"/>
              </a:rPr>
              <a:t>50.12 (7.2/80)</a:t>
            </a:r>
            <a:r>
              <a:rPr lang="en-US" sz="2400" dirty="0" smtClean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+</a:t>
            </a:r>
            <a:r>
              <a:rPr lang="en-US" sz="2400" dirty="0">
                <a:solidFill>
                  <a:srgbClr val="006600"/>
                </a:solidFill>
                <a:latin typeface="Book Antiqua" pitchFamily="18" charset="0"/>
              </a:rPr>
              <a:t> </a:t>
            </a:r>
            <a:r>
              <a:rPr lang="en-US" sz="2400" dirty="0" smtClean="0">
                <a:solidFill>
                  <a:srgbClr val="CC0000"/>
                </a:solidFill>
                <a:latin typeface="Book Antiqua" pitchFamily="18" charset="0"/>
              </a:rPr>
              <a:t>61.07 (2/80)</a:t>
            </a:r>
          </a:p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srgbClr val="FF0066"/>
                </a:solidFill>
                <a:latin typeface="Book Antiqua" pitchFamily="18" charset="0"/>
              </a:rPr>
              <a:t>T </a:t>
            </a:r>
            <a:r>
              <a:rPr lang="en-US" sz="2400" b="1" dirty="0" smtClean="0">
                <a:latin typeface="Book Antiqua" pitchFamily="18" charset="0"/>
              </a:rPr>
              <a:t>=</a:t>
            </a:r>
            <a:r>
              <a:rPr lang="en-US" sz="2400" b="1" dirty="0" smtClean="0">
                <a:solidFill>
                  <a:srgbClr val="FF0066"/>
                </a:solidFill>
                <a:latin typeface="Book Antiqua" pitchFamily="18" charset="0"/>
              </a:rPr>
              <a:t> 32.76</a:t>
            </a:r>
            <a:endParaRPr lang="en-US" sz="2400" b="1" dirty="0">
              <a:solidFill>
                <a:srgbClr val="FF0066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91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4" grpId="0" build="p"/>
      <p:bldP spid="25" grpId="0" build="p"/>
      <p:bldP spid="26" grpId="0" build="p"/>
      <p:bldP spid="27" grpId="0" build="p"/>
      <p:bldP spid="28" grpId="0" build="p"/>
      <p:bldP spid="29" grpId="0" animBg="1"/>
      <p:bldP spid="30" grpId="0" build="p"/>
    </p:bldLst>
  </p:timing>
</p:sld>
</file>

<file path=ppt/theme/theme1.xml><?xml version="1.0" encoding="utf-8"?>
<a:theme xmlns:a="http://schemas.openxmlformats.org/drawingml/2006/main" name="Sample presentation slides with animation [2]">
  <a:themeElements>
    <a:clrScheme name="Custom 1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7030A0"/>
      </a:hlink>
      <a:folHlink>
        <a:srgbClr val="7030A0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SOM</Template>
  <TotalTime>12102</TotalTime>
  <Words>855</Words>
  <Application>Microsoft Office PowerPoint</Application>
  <PresentationFormat>On-screen Show (4:3)</PresentationFormat>
  <Paragraphs>226</Paragraphs>
  <Slides>23</Slides>
  <Notes>11</Notes>
  <HiddenSlides>0</HiddenSlides>
  <MMClips>0</MMClips>
  <ScaleCrop>false</ScaleCrop>
  <HeadingPairs>
    <vt:vector size="10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Book Antiqua</vt:lpstr>
      <vt:lpstr>Impact</vt:lpstr>
      <vt:lpstr>Monotype Sorts</vt:lpstr>
      <vt:lpstr>Symbol</vt:lpstr>
      <vt:lpstr>Times New Roman</vt:lpstr>
      <vt:lpstr>Wingdings</vt:lpstr>
      <vt:lpstr>Sample presentation slides with animation [2]</vt:lpstr>
      <vt:lpstr>file:///\\webdrive\aa2035\public_html\CourseBase\Process\ProcessFlowBasics\Finance.xlsx!Sheet1!R1C7:R14C8</vt:lpstr>
      <vt:lpstr>file:///\\webdrive\aa2035\public_html\CourseBase\Process\ProcessFlowBasics\Finance.xlsx!Sheet1!R1C7:R14C8</vt:lpstr>
      <vt:lpstr>Picture</vt:lpstr>
      <vt:lpstr>Worksheet</vt:lpstr>
      <vt:lpstr>K1 . The Coffee 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A5. Financial Accounting</vt:lpstr>
      <vt:lpstr>MBPF Inc.: Inventory and Cost of Goods </vt:lpstr>
      <vt:lpstr>MBPF Inc.: Balance Sheet</vt:lpstr>
      <vt:lpstr>MBPF Inc.: Balance Sheet</vt:lpstr>
      <vt:lpstr>MBPF Inc.: Inventory and Cost of Goods </vt:lpstr>
      <vt:lpstr>Analyzing Financial Flows: Cash-to-Cash Cycle</vt:lpstr>
      <vt:lpstr>Analyzing Financial Flows: Improvement with Flow Analysis</vt:lpstr>
      <vt:lpstr>Row Material and Resources</vt:lpstr>
      <vt:lpstr>Throughput and Inventories at Different Processes </vt:lpstr>
      <vt:lpstr>Flow Times</vt:lpstr>
      <vt:lpstr>Flow Rate vs. Flow Time</vt:lpstr>
      <vt:lpstr>Analyzing Financial Flows: Improvement with Flow Analysis</vt:lpstr>
      <vt:lpstr>Inventory Turns (Turnover Ratio)</vt:lpstr>
      <vt:lpstr>Flow Rate vs. Inventory Turns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logon</cp:lastModifiedBy>
  <cp:revision>355</cp:revision>
  <cp:lastPrinted>2013-09-30T21:36:58Z</cp:lastPrinted>
  <dcterms:created xsi:type="dcterms:W3CDTF">2005-11-30T06:54:40Z</dcterms:created>
  <dcterms:modified xsi:type="dcterms:W3CDTF">2018-06-23T23:20:11Z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