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17"/>
  </p:notesMasterIdLst>
  <p:handoutMasterIdLst>
    <p:handoutMasterId r:id="rId18"/>
  </p:handoutMasterIdLst>
  <p:sldIdLst>
    <p:sldId id="625" r:id="rId7"/>
    <p:sldId id="644" r:id="rId8"/>
    <p:sldId id="630" r:id="rId9"/>
    <p:sldId id="592" r:id="rId10"/>
    <p:sldId id="641" r:id="rId11"/>
    <p:sldId id="594" r:id="rId12"/>
    <p:sldId id="589" r:id="rId13"/>
    <p:sldId id="643" r:id="rId14"/>
    <p:sldId id="1235" r:id="rId15"/>
    <p:sldId id="1236" r:id="rId16"/>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000000"/>
    <a:srgbClr val="AA0000"/>
    <a:srgbClr val="A80000"/>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63" autoAdjust="0"/>
    <p:restoredTop sz="96357" autoAdjust="0"/>
  </p:normalViewPr>
  <p:slideViewPr>
    <p:cSldViewPr>
      <p:cViewPr varScale="1">
        <p:scale>
          <a:sx n="100" d="100"/>
          <a:sy n="100" d="100"/>
        </p:scale>
        <p:origin x="148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3/5/2024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3/5/2024</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2.xml"/><Relationship Id="rId1"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7"/>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Process Flow Analysis, Time to </a:t>
            </a:r>
            <a:r>
              <a:rPr lang="en-US" sz="1400" b="1" i="1" baseline="0">
                <a:ln>
                  <a:noFill/>
                </a:ln>
                <a:solidFill>
                  <a:schemeClr val="bg1"/>
                </a:solidFill>
                <a:latin typeface="Book Antiqua" panose="02040602050305030304" pitchFamily="18" charset="0"/>
                <a:sym typeface="Symbol" panose="05050102010706020507" pitchFamily="18" charset="2"/>
              </a:rPr>
              <a:t>Degree Computations, </a:t>
            </a:r>
            <a:r>
              <a:rPr lang="en-US" sz="1400" b="1" i="1" dirty="0">
                <a:ln>
                  <a:noFill/>
                </a:ln>
                <a:solidFill>
                  <a:schemeClr val="bg1"/>
                </a:solidFill>
                <a:latin typeface="Book Antiqua" panose="02040602050305030304" pitchFamily="18" charset="0"/>
              </a:rPr>
              <a:t>A.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3/5/2024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3/5/2024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hyperlink" Target="https://youtu.be/con6BNHeKZs" TargetMode="External"/><Relationship Id="rId2" Type="http://schemas.openxmlformats.org/officeDocument/2006/relationships/slideLayout" Target="../slideLayouts/slideLayout2.xml"/><Relationship Id="rId1" Type="http://schemas.openxmlformats.org/officeDocument/2006/relationships/video" Target="https://www.youtube.com/embed/con6BNHeKZs?feature=oembed"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package" Target="../embeddings/Microsoft_Excel_Worksheet2.xlsx"/><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package" Target="../embeddings/Microsoft_Excel_Worksheet3.xlsx"/><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00329"/>
          </a:xfrm>
          <a:prstGeom prst="rect">
            <a:avLst/>
          </a:prstGeom>
        </p:spPr>
        <p:txBody>
          <a:bodyPr wrap="square">
            <a:spAutoFit/>
          </a:bodyPr>
          <a:lstStyle/>
          <a:p>
            <a:pPr algn="ctr" eaLnBrk="1" hangingPunct="1"/>
            <a:r>
              <a:rPr lang="en-US" sz="3600" dirty="0">
                <a:solidFill>
                  <a:schemeClr val="bg1"/>
                </a:solidFill>
                <a:latin typeface="Impact" panose="020B0806030902050204" pitchFamily="34" charset="0"/>
              </a:rPr>
              <a:t>The Little’s Law</a:t>
            </a:r>
          </a:p>
          <a:p>
            <a:pPr algn="ctr" eaLnBrk="1" hangingPunct="1"/>
            <a:r>
              <a:rPr lang="en-US" sz="3600" dirty="0">
                <a:solidFill>
                  <a:schemeClr val="bg1"/>
                </a:solidFill>
                <a:latin typeface="Impact" panose="020B0806030902050204" pitchFamily="34" charset="0"/>
              </a:rPr>
              <a:t>The Core Concept in Business Processes Engineering</a:t>
            </a:r>
          </a:p>
        </p:txBody>
      </p:sp>
      <p:sp>
        <p:nvSpPr>
          <p:cNvPr id="2" name="Rectangle 1"/>
          <p:cNvSpPr/>
          <p:nvPr/>
        </p:nvSpPr>
        <p:spPr>
          <a:xfrm>
            <a:off x="-990600" y="6396335"/>
            <a:ext cx="13182600" cy="461665"/>
          </a:xfrm>
          <a:prstGeom prst="rect">
            <a:avLst/>
          </a:prstGeom>
        </p:spPr>
        <p:txBody>
          <a:bodyPr wrap="square">
            <a:spAutoFit/>
          </a:bodyPr>
          <a:lstStyle/>
          <a:p>
            <a:pPr marL="0" indent="0" algn="r">
              <a:spcBef>
                <a:spcPts val="0"/>
              </a:spcBef>
              <a:buFont typeface="Wingdings" pitchFamily="2" charset="2"/>
              <a:buNone/>
              <a:defRPr/>
            </a:pPr>
            <a:r>
              <a:rPr lang="en-US" sz="2400" b="1" i="1" kern="0" dirty="0">
                <a:solidFill>
                  <a:schemeClr val="bg1"/>
                </a:solidFill>
                <a:latin typeface="Book Antiqua" panose="02040602050305030304" pitchFamily="18" charset="0"/>
                <a:cs typeface="Tahoma" pitchFamily="34" charset="0"/>
              </a:rPr>
              <a:t>Eyes must be washed; to see things differently. Sohrab Sepehri, Persian Poet, 1928 – 1980.</a:t>
            </a:r>
          </a:p>
        </p:txBody>
      </p:sp>
      <p:pic>
        <p:nvPicPr>
          <p:cNvPr id="3" name="Picture 2">
            <a:extLst>
              <a:ext uri="{FF2B5EF4-FFF2-40B4-BE49-F238E27FC236}">
                <a16:creationId xmlns:a16="http://schemas.microsoft.com/office/drawing/2014/main" id="{A65BEFA3-CFFD-4D2F-8F78-177188D341F4}"/>
              </a:ext>
            </a:extLst>
          </p:cNvPr>
          <p:cNvPicPr>
            <a:picLocks noChangeAspect="1"/>
          </p:cNvPicPr>
          <p:nvPr/>
        </p:nvPicPr>
        <p:blipFill>
          <a:blip r:embed="rId2"/>
          <a:stretch>
            <a:fillRect/>
          </a:stretch>
        </p:blipFill>
        <p:spPr>
          <a:xfrm>
            <a:off x="1828800" y="1145336"/>
            <a:ext cx="7798898" cy="5250999"/>
          </a:xfrm>
          <a:prstGeom prst="rect">
            <a:avLst/>
          </a:prstGeom>
        </p:spPr>
      </p:pic>
    </p:spTree>
    <p:extLst>
      <p:ext uri="{BB962C8B-B14F-4D97-AF65-F5344CB8AC3E}">
        <p14:creationId xmlns:p14="http://schemas.microsoft.com/office/powerpoint/2010/main" val="2167468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0F282F-2E92-4050-9651-59CB73E89268}"/>
              </a:ext>
            </a:extLst>
          </p:cNvPr>
          <p:cNvSpPr>
            <a:spLocks noGrp="1"/>
          </p:cNvSpPr>
          <p:nvPr>
            <p:ph type="title"/>
          </p:nvPr>
        </p:nvSpPr>
        <p:spPr/>
        <p:txBody>
          <a:bodyPr/>
          <a:lstStyle/>
          <a:p>
            <a:r>
              <a:rPr lang="en-US" dirty="0"/>
              <a:t>Incoming Students and Headcount in the Past 7 Years</a:t>
            </a:r>
          </a:p>
        </p:txBody>
      </p:sp>
      <p:sp>
        <p:nvSpPr>
          <p:cNvPr id="6" name="Content Placeholder 2">
            <a:extLst>
              <a:ext uri="{FF2B5EF4-FFF2-40B4-BE49-F238E27FC236}">
                <a16:creationId xmlns:a16="http://schemas.microsoft.com/office/drawing/2014/main" id="{1963BC51-A743-4D46-86BB-999661BF17CD}"/>
              </a:ext>
            </a:extLst>
          </p:cNvPr>
          <p:cNvSpPr>
            <a:spLocks noGrp="1"/>
          </p:cNvSpPr>
          <p:nvPr>
            <p:ph idx="1"/>
          </p:nvPr>
        </p:nvSpPr>
        <p:spPr>
          <a:xfrm>
            <a:off x="69410" y="3962400"/>
            <a:ext cx="5569390" cy="1371600"/>
          </a:xfrm>
        </p:spPr>
        <p:txBody>
          <a:bodyPr/>
          <a:lstStyle/>
          <a:p>
            <a:pPr marL="0" indent="0">
              <a:buNone/>
            </a:pPr>
            <a:r>
              <a:rPr lang="en-US" dirty="0"/>
              <a:t>MKT		12	29</a:t>
            </a:r>
          </a:p>
          <a:p>
            <a:pPr marL="0" indent="0">
              <a:buNone/>
            </a:pPr>
            <a:r>
              <a:rPr lang="en-US" dirty="0"/>
              <a:t>FIN		16	25</a:t>
            </a:r>
          </a:p>
          <a:p>
            <a:pPr marL="0" indent="0">
              <a:buNone/>
            </a:pPr>
            <a:r>
              <a:rPr lang="en-US" dirty="0"/>
              <a:t>SOM   	6	9 </a:t>
            </a:r>
            <a:r>
              <a:rPr lang="en-US"/>
              <a:t>	200</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a:p>
            <a:endParaRPr lang="en-US" dirty="0"/>
          </a:p>
        </p:txBody>
      </p:sp>
      <p:graphicFrame>
        <p:nvGraphicFramePr>
          <p:cNvPr id="2" name="Object 1">
            <a:extLst>
              <a:ext uri="{FF2B5EF4-FFF2-40B4-BE49-F238E27FC236}">
                <a16:creationId xmlns:a16="http://schemas.microsoft.com/office/drawing/2014/main" id="{E7176B16-3D77-4DDF-8E51-64A35ECDAD8A}"/>
              </a:ext>
            </a:extLst>
          </p:cNvPr>
          <p:cNvGraphicFramePr>
            <a:graphicFrameLocks noChangeAspect="1"/>
          </p:cNvGraphicFramePr>
          <p:nvPr>
            <p:extLst>
              <p:ext uri="{D42A27DB-BD31-4B8C-83A1-F6EECF244321}">
                <p14:modId xmlns:p14="http://schemas.microsoft.com/office/powerpoint/2010/main" val="2483581671"/>
              </p:ext>
            </p:extLst>
          </p:nvPr>
        </p:nvGraphicFramePr>
        <p:xfrm>
          <a:off x="7239000" y="1280160"/>
          <a:ext cx="3524250" cy="2133600"/>
        </p:xfrm>
        <a:graphic>
          <a:graphicData uri="http://schemas.openxmlformats.org/presentationml/2006/ole">
            <mc:AlternateContent xmlns:mc="http://schemas.openxmlformats.org/markup-compatibility/2006">
              <mc:Choice xmlns:v="urn:schemas-microsoft-com:vml" Requires="v">
                <p:oleObj spid="_x0000_s4102" name="Worksheet" r:id="rId3" imgW="3524161" imgH="2133757" progId="Excel.Sheet.12">
                  <p:embed/>
                </p:oleObj>
              </mc:Choice>
              <mc:Fallback>
                <p:oleObj name="Worksheet" r:id="rId3" imgW="3524161" imgH="2133757" progId="Excel.Sheet.12">
                  <p:embed/>
                  <p:pic>
                    <p:nvPicPr>
                      <p:cNvPr id="0" name=""/>
                      <p:cNvPicPr/>
                      <p:nvPr/>
                    </p:nvPicPr>
                    <p:blipFill>
                      <a:blip r:embed="rId4"/>
                      <a:stretch>
                        <a:fillRect/>
                      </a:stretch>
                    </p:blipFill>
                    <p:spPr>
                      <a:xfrm>
                        <a:off x="7239000" y="1280160"/>
                        <a:ext cx="3524250" cy="2133600"/>
                      </a:xfrm>
                      <a:prstGeom prst="rect">
                        <a:avLst/>
                      </a:prstGeom>
                    </p:spPr>
                  </p:pic>
                </p:oleObj>
              </mc:Fallback>
            </mc:AlternateContent>
          </a:graphicData>
        </a:graphic>
      </p:graphicFrame>
      <p:pic>
        <p:nvPicPr>
          <p:cNvPr id="9" name="Graphic 8" descr="No sign with solid fill">
            <a:extLst>
              <a:ext uri="{FF2B5EF4-FFF2-40B4-BE49-F238E27FC236}">
                <a16:creationId xmlns:a16="http://schemas.microsoft.com/office/drawing/2014/main" id="{5BE3367B-DA5D-4391-8D83-795D4DA65AD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38650" y="506361"/>
            <a:ext cx="6324600" cy="6324600"/>
          </a:xfrm>
          <a:prstGeom prst="rect">
            <a:avLst/>
          </a:prstGeom>
        </p:spPr>
      </p:pic>
    </p:spTree>
    <p:extLst>
      <p:ext uri="{BB962C8B-B14F-4D97-AF65-F5344CB8AC3E}">
        <p14:creationId xmlns:p14="http://schemas.microsoft.com/office/powerpoint/2010/main" val="269788253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621FFB-17CA-473F-B86C-F429FD2A0C5E}"/>
              </a:ext>
            </a:extLst>
          </p:cNvPr>
          <p:cNvSpPr>
            <a:spLocks noGrp="1"/>
          </p:cNvSpPr>
          <p:nvPr>
            <p:ph type="title"/>
          </p:nvPr>
        </p:nvSpPr>
        <p:spPr/>
        <p:txBody>
          <a:bodyPr/>
          <a:lstStyle/>
          <a:p>
            <a:r>
              <a:rPr lang="en-US" dirty="0"/>
              <a:t>Recorded Lecture </a:t>
            </a:r>
            <a:r>
              <a:rPr lang="en-US" dirty="0">
                <a:hlinkClick r:id="rId3">
                  <a:extLst>
                    <a:ext uri="{A12FA001-AC4F-418D-AE19-62706E023703}">
                      <ahyp:hlinkClr xmlns:ahyp="http://schemas.microsoft.com/office/drawing/2018/hyperlinkcolor" val="tx"/>
                    </a:ext>
                  </a:extLst>
                </a:hlinkClick>
              </a:rPr>
              <a:t>https://youtu.be/con6BNHeKZs</a:t>
            </a:r>
            <a:endParaRPr lang="en-US" dirty="0"/>
          </a:p>
        </p:txBody>
      </p:sp>
      <p:pic>
        <p:nvPicPr>
          <p:cNvPr id="4" name="Online Media 3" title="The Little's Law- Process Flow Analysis- Time to Degree in a Business School">
            <a:hlinkClick r:id="" action="ppaction://media"/>
            <a:extLst>
              <a:ext uri="{FF2B5EF4-FFF2-40B4-BE49-F238E27FC236}">
                <a16:creationId xmlns:a16="http://schemas.microsoft.com/office/drawing/2014/main" id="{CE49EEC3-DA9F-43B6-8E6C-168F4EB98DF4}"/>
              </a:ext>
            </a:extLst>
          </p:cNvPr>
          <p:cNvPicPr>
            <a:picLocks noRot="1" noChangeAspect="1"/>
          </p:cNvPicPr>
          <p:nvPr>
            <a:videoFile r:link="rId1"/>
          </p:nvPr>
        </p:nvPicPr>
        <p:blipFill>
          <a:blip r:embed="rId4"/>
          <a:stretch>
            <a:fillRect/>
          </a:stretch>
        </p:blipFill>
        <p:spPr>
          <a:xfrm>
            <a:off x="0" y="0"/>
            <a:ext cx="12224191" cy="6876107"/>
          </a:xfrm>
          <a:prstGeom prst="rect">
            <a:avLst/>
          </a:prstGeom>
        </p:spPr>
      </p:pic>
      <p:sp>
        <p:nvSpPr>
          <p:cNvPr id="7" name="Title 2">
            <a:extLst>
              <a:ext uri="{FF2B5EF4-FFF2-40B4-BE49-F238E27FC236}">
                <a16:creationId xmlns:a16="http://schemas.microsoft.com/office/drawing/2014/main" id="{257F660F-95E7-4A24-8E57-1907E4B1FB65}"/>
              </a:ext>
            </a:extLst>
          </p:cNvPr>
          <p:cNvSpPr txBox="1">
            <a:spLocks/>
          </p:cNvSpPr>
          <p:nvPr/>
        </p:nvSpPr>
        <p:spPr bwMode="gray">
          <a:xfrm>
            <a:off x="0" y="38100"/>
            <a:ext cx="12224191" cy="685800"/>
          </a:xfrm>
          <a:prstGeom prst="rect">
            <a:avLst/>
          </a:prstGeom>
          <a:solidFill>
            <a:schemeClr val="bg1"/>
          </a:solid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kern="0" dirty="0"/>
              <a:t>Recorded Lecture </a:t>
            </a:r>
            <a:r>
              <a:rPr lang="en-US" kern="0" dirty="0">
                <a:hlinkClick r:id="rId3">
                  <a:extLst>
                    <a:ext uri="{A12FA001-AC4F-418D-AE19-62706E023703}">
                      <ahyp:hlinkClr xmlns:ahyp="http://schemas.microsoft.com/office/drawing/2018/hyperlinkcolor" val="tx"/>
                    </a:ext>
                  </a:extLst>
                </a:hlinkClick>
              </a:rPr>
              <a:t>https://youtu.be/con6BNHeKZs</a:t>
            </a:r>
            <a:endParaRPr lang="en-US" kern="0" dirty="0"/>
          </a:p>
        </p:txBody>
      </p:sp>
    </p:spTree>
    <p:extLst>
      <p:ext uri="{BB962C8B-B14F-4D97-AF65-F5344CB8AC3E}">
        <p14:creationId xmlns:p14="http://schemas.microsoft.com/office/powerpoint/2010/main" val="39109410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598"/>
            <a:ext cx="12039600" cy="669202"/>
          </a:xfrm>
        </p:spPr>
        <p:txBody>
          <a:bodyPr/>
          <a:lstStyle/>
          <a:p>
            <a:r>
              <a:rPr lang="en-US" dirty="0"/>
              <a:t>K2. Flow Time (Time-to-Degree) at a B-School</a:t>
            </a:r>
          </a:p>
        </p:txBody>
      </p:sp>
      <p:sp>
        <p:nvSpPr>
          <p:cNvPr id="3" name="Content Placeholder 2"/>
          <p:cNvSpPr>
            <a:spLocks noGrp="1"/>
          </p:cNvSpPr>
          <p:nvPr>
            <p:ph idx="1"/>
          </p:nvPr>
        </p:nvSpPr>
        <p:spPr>
          <a:xfrm>
            <a:off x="1508" y="762000"/>
            <a:ext cx="12190491" cy="5159375"/>
          </a:xfrm>
        </p:spPr>
        <p:txBody>
          <a:bodyPr/>
          <a:lstStyle/>
          <a:p>
            <a:pPr marL="227013" indent="-227013">
              <a:buNone/>
            </a:pPr>
            <a:r>
              <a:rPr lang="en-US" dirty="0"/>
              <a:t>Over the past 7 years, on average, there were 1,900 incoming students per year at DNCBE-School. On average, the headcount of students enrolled over the same period was 6,600. </a:t>
            </a:r>
          </a:p>
          <a:p>
            <a:pPr marL="0" indent="0">
              <a:buNone/>
            </a:pPr>
            <a:r>
              <a:rPr lang="en-US" dirty="0"/>
              <a:t>a) On average, how long does a student spend in this school?</a:t>
            </a:r>
          </a:p>
          <a:p>
            <a:r>
              <a:rPr lang="en-US" dirty="0"/>
              <a:t>RT=I </a:t>
            </a:r>
            <a:r>
              <a:rPr lang="en-US" dirty="0">
                <a:sym typeface="Wingdings" panose="05000000000000000000" pitchFamily="2" charset="2"/>
              </a:rPr>
              <a:t> </a:t>
            </a:r>
            <a:r>
              <a:rPr lang="en-US" dirty="0"/>
              <a:t>1,900T = 6,600 </a:t>
            </a:r>
            <a:r>
              <a:rPr lang="en-US" dirty="0">
                <a:sym typeface="Wingdings" panose="05000000000000000000" pitchFamily="2" charset="2"/>
              </a:rPr>
              <a:t> </a:t>
            </a:r>
            <a:r>
              <a:rPr lang="en-US" dirty="0"/>
              <a:t>T = 3.47 years.</a:t>
            </a:r>
          </a:p>
          <a:p>
            <a:r>
              <a:rPr lang="en-US" dirty="0"/>
              <a:t>Out of the 1,900 incoming students per year, on average, 28% are accounting majors, 23% are management 16% are marketing, 11% are finance, and the rest are other majors.</a:t>
            </a:r>
          </a:p>
          <a:p>
            <a:r>
              <a:rPr lang="en-US" dirty="0"/>
              <a:t>The School has 1,670 accounting students, 1,700 Management students, 1,200 Marketing students, and 1,130 students in all other majors except finance. The rest are in the finance department. </a:t>
            </a:r>
          </a:p>
          <a:p>
            <a:r>
              <a:rPr lang="en-US" dirty="0"/>
              <a:t>b) Compute the flow time at each department. </a:t>
            </a:r>
          </a:p>
          <a:p>
            <a:endParaRPr lang="en-US" dirty="0"/>
          </a:p>
          <a:p>
            <a:endParaRPr lang="en-US" dirty="0"/>
          </a:p>
          <a:p>
            <a:endParaRPr lang="en-US" dirty="0"/>
          </a:p>
        </p:txBody>
      </p:sp>
    </p:spTree>
    <p:extLst>
      <p:ext uri="{BB962C8B-B14F-4D97-AF65-F5344CB8AC3E}">
        <p14:creationId xmlns:p14="http://schemas.microsoft.com/office/powerpoint/2010/main" val="16421010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K2. DNCBE- Time to Graduation</a:t>
            </a:r>
          </a:p>
        </p:txBody>
      </p:sp>
      <p:grpSp>
        <p:nvGrpSpPr>
          <p:cNvPr id="4" name="Group 3"/>
          <p:cNvGrpSpPr/>
          <p:nvPr/>
        </p:nvGrpSpPr>
        <p:grpSpPr>
          <a:xfrm>
            <a:off x="144673" y="862844"/>
            <a:ext cx="7061027" cy="5004556"/>
            <a:chOff x="0" y="0"/>
            <a:chExt cx="8367032" cy="5579835"/>
          </a:xfrm>
        </p:grpSpPr>
        <p:sp>
          <p:nvSpPr>
            <p:cNvPr id="5" name="Rectangle 4"/>
            <p:cNvSpPr/>
            <p:nvPr/>
          </p:nvSpPr>
          <p:spPr>
            <a:xfrm>
              <a:off x="4870451" y="30389"/>
              <a:ext cx="2120447" cy="932996"/>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6" name="Rectangle 5"/>
            <p:cNvSpPr/>
            <p:nvPr/>
          </p:nvSpPr>
          <p:spPr>
            <a:xfrm>
              <a:off x="4854576" y="3480706"/>
              <a:ext cx="2120447" cy="935264"/>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7" name="Rectangle 6"/>
            <p:cNvSpPr/>
            <p:nvPr/>
          </p:nvSpPr>
          <p:spPr>
            <a:xfrm>
              <a:off x="4861833" y="4644571"/>
              <a:ext cx="2120447" cy="935264"/>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8" name="Rectangle 7"/>
            <p:cNvSpPr/>
            <p:nvPr/>
          </p:nvSpPr>
          <p:spPr>
            <a:xfrm>
              <a:off x="4860926" y="1177465"/>
              <a:ext cx="2120447" cy="932996"/>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9" name="Rectangle 8"/>
            <p:cNvSpPr/>
            <p:nvPr/>
          </p:nvSpPr>
          <p:spPr>
            <a:xfrm>
              <a:off x="4860926" y="2334072"/>
              <a:ext cx="2120447" cy="932996"/>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cxnSp>
          <p:nvCxnSpPr>
            <p:cNvPr id="10" name="Straight Arrow Connector 9"/>
            <p:cNvCxnSpPr/>
            <p:nvPr/>
          </p:nvCxnSpPr>
          <p:spPr>
            <a:xfrm flipV="1">
              <a:off x="0" y="2823483"/>
              <a:ext cx="2177143" cy="22679"/>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503840" y="492583"/>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474812" y="1654179"/>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199822" y="2793097"/>
              <a:ext cx="2634343" cy="30385"/>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3473451" y="3977372"/>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3489779" y="5127629"/>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7001329" y="474894"/>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6972301" y="1636490"/>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970940" y="3959683"/>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987268" y="5109940"/>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165804" y="503919"/>
              <a:ext cx="1354364" cy="2285545"/>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2153104" y="2867482"/>
              <a:ext cx="1362075" cy="2291893"/>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143125" y="1644196"/>
              <a:ext cx="1304018" cy="1219653"/>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16150" y="2846161"/>
              <a:ext cx="1265011" cy="1145267"/>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965951" y="2809426"/>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TextBox 41"/>
            <p:cNvSpPr txBox="1"/>
            <p:nvPr/>
          </p:nvSpPr>
          <p:spPr>
            <a:xfrm>
              <a:off x="5522233" y="238125"/>
              <a:ext cx="114577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1670</a:t>
              </a:r>
            </a:p>
          </p:txBody>
        </p:sp>
        <p:sp>
          <p:nvSpPr>
            <p:cNvPr id="26" name="TextBox 42"/>
            <p:cNvSpPr txBox="1"/>
            <p:nvPr/>
          </p:nvSpPr>
          <p:spPr>
            <a:xfrm>
              <a:off x="5504543" y="1433739"/>
              <a:ext cx="114577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1700</a:t>
              </a:r>
            </a:p>
          </p:txBody>
        </p:sp>
        <p:sp>
          <p:nvSpPr>
            <p:cNvPr id="27" name="TextBox 43"/>
            <p:cNvSpPr txBox="1"/>
            <p:nvPr/>
          </p:nvSpPr>
          <p:spPr>
            <a:xfrm>
              <a:off x="5476875" y="2585356"/>
              <a:ext cx="114577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1200</a:t>
              </a:r>
            </a:p>
          </p:txBody>
        </p:sp>
        <p:sp>
          <p:nvSpPr>
            <p:cNvPr id="29" name="TextBox 46"/>
            <p:cNvSpPr txBox="1"/>
            <p:nvPr/>
          </p:nvSpPr>
          <p:spPr>
            <a:xfrm>
              <a:off x="4841875" y="0"/>
              <a:ext cx="976721"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ACC</a:t>
              </a:r>
            </a:p>
          </p:txBody>
        </p:sp>
        <p:sp>
          <p:nvSpPr>
            <p:cNvPr id="30" name="TextBox 47"/>
            <p:cNvSpPr txBox="1"/>
            <p:nvPr/>
          </p:nvSpPr>
          <p:spPr>
            <a:xfrm>
              <a:off x="4819196" y="1145268"/>
              <a:ext cx="1033705"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MGT</a:t>
              </a:r>
            </a:p>
          </p:txBody>
        </p:sp>
        <p:sp>
          <p:nvSpPr>
            <p:cNvPr id="31" name="TextBox 48"/>
            <p:cNvSpPr txBox="1"/>
            <p:nvPr/>
          </p:nvSpPr>
          <p:spPr>
            <a:xfrm>
              <a:off x="4807856" y="2279196"/>
              <a:ext cx="100331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MKT</a:t>
              </a:r>
            </a:p>
          </p:txBody>
        </p:sp>
        <p:sp>
          <p:nvSpPr>
            <p:cNvPr id="32" name="TextBox 49"/>
            <p:cNvSpPr txBox="1"/>
            <p:nvPr/>
          </p:nvSpPr>
          <p:spPr>
            <a:xfrm>
              <a:off x="4807858" y="3447142"/>
              <a:ext cx="855152"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FIN</a:t>
              </a:r>
            </a:p>
          </p:txBody>
        </p:sp>
        <p:sp>
          <p:nvSpPr>
            <p:cNvPr id="33" name="TextBox 50"/>
            <p:cNvSpPr txBox="1"/>
            <p:nvPr/>
          </p:nvSpPr>
          <p:spPr>
            <a:xfrm>
              <a:off x="4830537" y="4581071"/>
              <a:ext cx="994423"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OTH</a:t>
              </a:r>
            </a:p>
          </p:txBody>
        </p:sp>
        <p:sp>
          <p:nvSpPr>
            <p:cNvPr id="34" name="TextBox 51"/>
            <p:cNvSpPr txBox="1"/>
            <p:nvPr/>
          </p:nvSpPr>
          <p:spPr>
            <a:xfrm>
              <a:off x="3632801" y="22303"/>
              <a:ext cx="1047001"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0.28</a:t>
              </a:r>
            </a:p>
          </p:txBody>
        </p:sp>
        <p:sp>
          <p:nvSpPr>
            <p:cNvPr id="35" name="TextBox 52"/>
            <p:cNvSpPr txBox="1"/>
            <p:nvPr/>
          </p:nvSpPr>
          <p:spPr>
            <a:xfrm>
              <a:off x="3662234" y="1187791"/>
              <a:ext cx="1047001"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0.23</a:t>
              </a:r>
            </a:p>
          </p:txBody>
        </p:sp>
        <p:sp>
          <p:nvSpPr>
            <p:cNvPr id="36" name="TextBox 53"/>
            <p:cNvSpPr txBox="1"/>
            <p:nvPr/>
          </p:nvSpPr>
          <p:spPr>
            <a:xfrm>
              <a:off x="3587609" y="2334072"/>
              <a:ext cx="1047001"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0.16</a:t>
              </a:r>
            </a:p>
          </p:txBody>
        </p:sp>
        <p:sp>
          <p:nvSpPr>
            <p:cNvPr id="37" name="TextBox 55"/>
            <p:cNvSpPr txBox="1"/>
            <p:nvPr/>
          </p:nvSpPr>
          <p:spPr>
            <a:xfrm>
              <a:off x="3601534" y="3523743"/>
              <a:ext cx="1047001"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0.11</a:t>
              </a:r>
            </a:p>
          </p:txBody>
        </p:sp>
      </p:grpSp>
      <p:sp>
        <p:nvSpPr>
          <p:cNvPr id="38" name="TextBox 53"/>
          <p:cNvSpPr txBox="1"/>
          <p:nvPr/>
        </p:nvSpPr>
        <p:spPr>
          <a:xfrm>
            <a:off x="3245350" y="5009487"/>
            <a:ext cx="883575"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solidFill>
                  <a:srgbClr val="C00000"/>
                </a:solidFill>
              </a:rPr>
              <a:t>0.22</a:t>
            </a:r>
          </a:p>
        </p:txBody>
      </p:sp>
      <p:sp>
        <p:nvSpPr>
          <p:cNvPr id="39" name="TextBox 44"/>
          <p:cNvSpPr txBox="1"/>
          <p:nvPr/>
        </p:nvSpPr>
        <p:spPr>
          <a:xfrm>
            <a:off x="4897192" y="4208751"/>
            <a:ext cx="771365"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defPPr>
              <a:defRPr lang="en-US"/>
            </a:defPPr>
            <a:lvl1pPr marL="0" indent="0">
              <a:defRPr sz="2400"/>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solidFill>
                  <a:srgbClr val="C00000"/>
                </a:solidFill>
              </a:rPr>
              <a:t>900</a:t>
            </a:r>
          </a:p>
        </p:txBody>
      </p:sp>
      <p:sp>
        <p:nvSpPr>
          <p:cNvPr id="40" name="TextBox 45"/>
          <p:cNvSpPr txBox="1"/>
          <p:nvPr/>
        </p:nvSpPr>
        <p:spPr>
          <a:xfrm>
            <a:off x="4728389" y="5246205"/>
            <a:ext cx="96693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1130</a:t>
            </a:r>
          </a:p>
        </p:txBody>
      </p:sp>
      <p:sp>
        <p:nvSpPr>
          <p:cNvPr id="41" name="TextBox 43"/>
          <p:cNvSpPr txBox="1"/>
          <p:nvPr/>
        </p:nvSpPr>
        <p:spPr>
          <a:xfrm>
            <a:off x="102290" y="2907057"/>
            <a:ext cx="96693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1900</a:t>
            </a:r>
          </a:p>
        </p:txBody>
      </p:sp>
      <p:sp>
        <p:nvSpPr>
          <p:cNvPr id="42" name="TextBox 43"/>
          <p:cNvSpPr txBox="1"/>
          <p:nvPr/>
        </p:nvSpPr>
        <p:spPr>
          <a:xfrm>
            <a:off x="7948469" y="3143844"/>
            <a:ext cx="96693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1900</a:t>
            </a:r>
          </a:p>
        </p:txBody>
      </p:sp>
      <p:sp>
        <p:nvSpPr>
          <p:cNvPr id="3" name="Right Brace 2"/>
          <p:cNvSpPr/>
          <p:nvPr/>
        </p:nvSpPr>
        <p:spPr bwMode="auto">
          <a:xfrm>
            <a:off x="7346229" y="1282606"/>
            <a:ext cx="576064" cy="4207685"/>
          </a:xfrm>
          <a:prstGeom prst="rightBrace">
            <a:avLst/>
          </a:prstGeom>
          <a:noFill/>
          <a:ln w="571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dirty="0">
              <a:latin typeface="Arial" charset="0"/>
            </a:endParaRPr>
          </a:p>
        </p:txBody>
      </p:sp>
      <p:sp>
        <p:nvSpPr>
          <p:cNvPr id="43" name="Content Placeholder 2">
            <a:extLst>
              <a:ext uri="{FF2B5EF4-FFF2-40B4-BE49-F238E27FC236}">
                <a16:creationId xmlns:a16="http://schemas.microsoft.com/office/drawing/2014/main" id="{5F2298E1-D78F-4F76-9E86-AA05724F9AA9}"/>
              </a:ext>
            </a:extLst>
          </p:cNvPr>
          <p:cNvSpPr>
            <a:spLocks noGrp="1"/>
          </p:cNvSpPr>
          <p:nvPr>
            <p:ph idx="1"/>
          </p:nvPr>
        </p:nvSpPr>
        <p:spPr>
          <a:xfrm>
            <a:off x="7886834" y="5356036"/>
            <a:ext cx="4266308" cy="438715"/>
          </a:xfrm>
        </p:spPr>
        <p:txBody>
          <a:bodyPr/>
          <a:lstStyle/>
          <a:p>
            <a:pPr marL="0" indent="0">
              <a:buNone/>
            </a:pPr>
            <a:r>
              <a:rPr lang="en-US" dirty="0"/>
              <a:t>1-(0.28+0.23+0.16+0.11) = 0.22</a:t>
            </a:r>
          </a:p>
        </p:txBody>
      </p:sp>
      <p:sp>
        <p:nvSpPr>
          <p:cNvPr id="44" name="Content Placeholder 2">
            <a:extLst>
              <a:ext uri="{FF2B5EF4-FFF2-40B4-BE49-F238E27FC236}">
                <a16:creationId xmlns:a16="http://schemas.microsoft.com/office/drawing/2014/main" id="{439E10E4-27F8-45B8-859F-B53367688E94}"/>
              </a:ext>
            </a:extLst>
          </p:cNvPr>
          <p:cNvSpPr txBox="1">
            <a:spLocks/>
          </p:cNvSpPr>
          <p:nvPr/>
        </p:nvSpPr>
        <p:spPr>
          <a:xfrm>
            <a:off x="7311939" y="6010897"/>
            <a:ext cx="4953000" cy="41462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200">
                <a:solidFill>
                  <a:schemeClr val="tx1"/>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1800">
                <a:solidFill>
                  <a:schemeClr val="tx1"/>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Font typeface="Wingdings" pitchFamily="2" charset="2"/>
              <a:buNone/>
            </a:pPr>
            <a:r>
              <a:rPr lang="en-US" kern="0" dirty="0"/>
              <a:t>6600-(1670+1700+1200+1130)= 900</a:t>
            </a:r>
          </a:p>
        </p:txBody>
      </p:sp>
    </p:spTree>
    <p:extLst>
      <p:ext uri="{BB962C8B-B14F-4D97-AF65-F5344CB8AC3E}">
        <p14:creationId xmlns:p14="http://schemas.microsoft.com/office/powerpoint/2010/main" val="2051181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Effect transition="in" filter="dissolve">
                                      <p:cBhvr>
                                        <p:cTn id="7" dur="500"/>
                                        <p:tgtEl>
                                          <p:spTgt spid="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dissolv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4">
                                            <p:txEl>
                                              <p:pRg st="0" end="0"/>
                                            </p:txEl>
                                          </p:spTgt>
                                        </p:tgtEl>
                                        <p:attrNameLst>
                                          <p:attrName>style.visibility</p:attrName>
                                        </p:attrNameLst>
                                      </p:cBhvr>
                                      <p:to>
                                        <p:strVal val="visible"/>
                                      </p:to>
                                    </p:set>
                                    <p:animEffect transition="in" filter="dissolve">
                                      <p:cBhvr>
                                        <p:cTn id="17" dur="500"/>
                                        <p:tgtEl>
                                          <p:spTgt spid="4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dissolve">
                                      <p:cBhvr>
                                        <p:cTn id="2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3" grpId="0" build="p"/>
      <p:bldP spid="4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K2. The Flow Time at the B-School</a:t>
            </a:r>
          </a:p>
        </p:txBody>
      </p:sp>
      <p:grpSp>
        <p:nvGrpSpPr>
          <p:cNvPr id="4" name="Group 3"/>
          <p:cNvGrpSpPr/>
          <p:nvPr/>
        </p:nvGrpSpPr>
        <p:grpSpPr>
          <a:xfrm>
            <a:off x="42383" y="862844"/>
            <a:ext cx="7061027" cy="5004556"/>
            <a:chOff x="0" y="0"/>
            <a:chExt cx="8367032" cy="5579835"/>
          </a:xfrm>
        </p:grpSpPr>
        <p:sp>
          <p:nvSpPr>
            <p:cNvPr id="5" name="Rectangle 4"/>
            <p:cNvSpPr/>
            <p:nvPr/>
          </p:nvSpPr>
          <p:spPr>
            <a:xfrm>
              <a:off x="4870451" y="30389"/>
              <a:ext cx="2120447" cy="932996"/>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6" name="Rectangle 5"/>
            <p:cNvSpPr/>
            <p:nvPr/>
          </p:nvSpPr>
          <p:spPr>
            <a:xfrm>
              <a:off x="4854576" y="3480706"/>
              <a:ext cx="2120447" cy="935264"/>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7" name="Rectangle 6"/>
            <p:cNvSpPr/>
            <p:nvPr/>
          </p:nvSpPr>
          <p:spPr>
            <a:xfrm>
              <a:off x="4861833" y="4644571"/>
              <a:ext cx="2120447" cy="935264"/>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8" name="Rectangle 7"/>
            <p:cNvSpPr/>
            <p:nvPr/>
          </p:nvSpPr>
          <p:spPr>
            <a:xfrm>
              <a:off x="4860926" y="1177465"/>
              <a:ext cx="2120447" cy="932996"/>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sp>
          <p:nvSpPr>
            <p:cNvPr id="9" name="Rectangle 8"/>
            <p:cNvSpPr/>
            <p:nvPr/>
          </p:nvSpPr>
          <p:spPr>
            <a:xfrm>
              <a:off x="4860926" y="2334072"/>
              <a:ext cx="2120447" cy="932996"/>
            </a:xfrm>
            <a:prstGeom prst="rect">
              <a:avLst/>
            </a:prstGeom>
            <a:noFill/>
            <a:ln w="571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dirty="0"/>
            </a:p>
          </p:txBody>
        </p:sp>
        <p:cxnSp>
          <p:nvCxnSpPr>
            <p:cNvPr id="10" name="Straight Arrow Connector 9"/>
            <p:cNvCxnSpPr/>
            <p:nvPr/>
          </p:nvCxnSpPr>
          <p:spPr>
            <a:xfrm flipV="1">
              <a:off x="0" y="2823483"/>
              <a:ext cx="2177143" cy="22679"/>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503840" y="492583"/>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474812" y="1654179"/>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199822" y="2793097"/>
              <a:ext cx="2634343" cy="30385"/>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3473451" y="3977372"/>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3489779" y="5127629"/>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7001329" y="474894"/>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6972301" y="1636490"/>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970940" y="3959683"/>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987268" y="5109940"/>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165804" y="503919"/>
              <a:ext cx="1354364" cy="2285545"/>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2153104" y="2867482"/>
              <a:ext cx="1362075" cy="2291893"/>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143125" y="1644196"/>
              <a:ext cx="1304018" cy="1219653"/>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16150" y="2846161"/>
              <a:ext cx="1265011" cy="1145267"/>
            </a:xfrm>
            <a:prstGeom prst="straightConnector1">
              <a:avLst/>
            </a:prstGeom>
            <a:ln w="57150">
              <a:solidFill>
                <a:sysClr val="windowText" lastClr="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965951" y="2809426"/>
              <a:ext cx="1365703" cy="6346"/>
            </a:xfrm>
            <a:prstGeom prst="straightConnector1">
              <a:avLst/>
            </a:prstGeom>
            <a:ln w="57150">
              <a:solidFill>
                <a:sysClr val="windowText" lastClr="0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TextBox 41"/>
            <p:cNvSpPr txBox="1"/>
            <p:nvPr/>
          </p:nvSpPr>
          <p:spPr>
            <a:xfrm>
              <a:off x="5522233" y="238125"/>
              <a:ext cx="114577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1670</a:t>
              </a:r>
            </a:p>
          </p:txBody>
        </p:sp>
        <p:sp>
          <p:nvSpPr>
            <p:cNvPr id="26" name="TextBox 42"/>
            <p:cNvSpPr txBox="1"/>
            <p:nvPr/>
          </p:nvSpPr>
          <p:spPr>
            <a:xfrm>
              <a:off x="5504543" y="1433739"/>
              <a:ext cx="114577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1700</a:t>
              </a:r>
            </a:p>
          </p:txBody>
        </p:sp>
        <p:sp>
          <p:nvSpPr>
            <p:cNvPr id="27" name="TextBox 43"/>
            <p:cNvSpPr txBox="1"/>
            <p:nvPr/>
          </p:nvSpPr>
          <p:spPr>
            <a:xfrm>
              <a:off x="5476875" y="2585356"/>
              <a:ext cx="114577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1200</a:t>
              </a:r>
            </a:p>
          </p:txBody>
        </p:sp>
        <p:sp>
          <p:nvSpPr>
            <p:cNvPr id="29" name="TextBox 46"/>
            <p:cNvSpPr txBox="1"/>
            <p:nvPr/>
          </p:nvSpPr>
          <p:spPr>
            <a:xfrm>
              <a:off x="4841875" y="0"/>
              <a:ext cx="976721"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ACC</a:t>
              </a:r>
            </a:p>
          </p:txBody>
        </p:sp>
        <p:sp>
          <p:nvSpPr>
            <p:cNvPr id="30" name="TextBox 47"/>
            <p:cNvSpPr txBox="1"/>
            <p:nvPr/>
          </p:nvSpPr>
          <p:spPr>
            <a:xfrm>
              <a:off x="4819196" y="1145268"/>
              <a:ext cx="1033705"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MGT</a:t>
              </a:r>
            </a:p>
          </p:txBody>
        </p:sp>
        <p:sp>
          <p:nvSpPr>
            <p:cNvPr id="31" name="TextBox 48"/>
            <p:cNvSpPr txBox="1"/>
            <p:nvPr/>
          </p:nvSpPr>
          <p:spPr>
            <a:xfrm>
              <a:off x="4807856" y="2279196"/>
              <a:ext cx="1003314"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MKT</a:t>
              </a:r>
            </a:p>
          </p:txBody>
        </p:sp>
        <p:sp>
          <p:nvSpPr>
            <p:cNvPr id="32" name="TextBox 49"/>
            <p:cNvSpPr txBox="1"/>
            <p:nvPr/>
          </p:nvSpPr>
          <p:spPr>
            <a:xfrm>
              <a:off x="4807858" y="3447142"/>
              <a:ext cx="855152"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FIN</a:t>
              </a:r>
            </a:p>
          </p:txBody>
        </p:sp>
        <p:sp>
          <p:nvSpPr>
            <p:cNvPr id="33" name="TextBox 50"/>
            <p:cNvSpPr txBox="1"/>
            <p:nvPr/>
          </p:nvSpPr>
          <p:spPr>
            <a:xfrm>
              <a:off x="4830537" y="4581071"/>
              <a:ext cx="994423"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OTH</a:t>
              </a:r>
            </a:p>
          </p:txBody>
        </p:sp>
        <p:sp>
          <p:nvSpPr>
            <p:cNvPr id="34" name="TextBox 51"/>
            <p:cNvSpPr txBox="1"/>
            <p:nvPr/>
          </p:nvSpPr>
          <p:spPr>
            <a:xfrm>
              <a:off x="3736974" y="53556"/>
              <a:ext cx="914036"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532</a:t>
              </a:r>
            </a:p>
          </p:txBody>
        </p:sp>
        <p:sp>
          <p:nvSpPr>
            <p:cNvPr id="35" name="TextBox 52"/>
            <p:cNvSpPr txBox="1"/>
            <p:nvPr/>
          </p:nvSpPr>
          <p:spPr>
            <a:xfrm>
              <a:off x="3662234" y="1187791"/>
              <a:ext cx="914036"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437</a:t>
              </a:r>
            </a:p>
          </p:txBody>
        </p:sp>
        <p:sp>
          <p:nvSpPr>
            <p:cNvPr id="36" name="TextBox 53"/>
            <p:cNvSpPr txBox="1"/>
            <p:nvPr/>
          </p:nvSpPr>
          <p:spPr>
            <a:xfrm>
              <a:off x="3587609" y="2334072"/>
              <a:ext cx="914036"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304</a:t>
              </a:r>
            </a:p>
          </p:txBody>
        </p:sp>
        <p:sp>
          <p:nvSpPr>
            <p:cNvPr id="37" name="TextBox 55"/>
            <p:cNvSpPr txBox="1"/>
            <p:nvPr/>
          </p:nvSpPr>
          <p:spPr>
            <a:xfrm>
              <a:off x="3601534" y="3523743"/>
              <a:ext cx="914036" cy="51473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209</a:t>
              </a:r>
            </a:p>
          </p:txBody>
        </p:sp>
      </p:grpSp>
      <p:sp>
        <p:nvSpPr>
          <p:cNvPr id="38" name="TextBox 53"/>
          <p:cNvSpPr txBox="1"/>
          <p:nvPr/>
        </p:nvSpPr>
        <p:spPr>
          <a:xfrm>
            <a:off x="3143060" y="5009487"/>
            <a:ext cx="771365"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418</a:t>
            </a:r>
          </a:p>
        </p:txBody>
      </p:sp>
      <p:sp>
        <p:nvSpPr>
          <p:cNvPr id="39" name="TextBox 44"/>
          <p:cNvSpPr txBox="1"/>
          <p:nvPr/>
        </p:nvSpPr>
        <p:spPr>
          <a:xfrm>
            <a:off x="4794902" y="4208751"/>
            <a:ext cx="771365"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defPPr>
              <a:defRPr lang="en-US"/>
            </a:defPPr>
            <a:lvl1pPr marL="0" indent="0">
              <a:defRPr sz="2400"/>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en-US" dirty="0"/>
              <a:t>900</a:t>
            </a:r>
          </a:p>
        </p:txBody>
      </p:sp>
      <p:sp>
        <p:nvSpPr>
          <p:cNvPr id="40" name="TextBox 45"/>
          <p:cNvSpPr txBox="1"/>
          <p:nvPr/>
        </p:nvSpPr>
        <p:spPr>
          <a:xfrm>
            <a:off x="4626099" y="5246205"/>
            <a:ext cx="96693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1130</a:t>
            </a:r>
          </a:p>
        </p:txBody>
      </p:sp>
      <p:sp>
        <p:nvSpPr>
          <p:cNvPr id="41" name="TextBox 43"/>
          <p:cNvSpPr txBox="1"/>
          <p:nvPr/>
        </p:nvSpPr>
        <p:spPr>
          <a:xfrm>
            <a:off x="0" y="2907057"/>
            <a:ext cx="96693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1900</a:t>
            </a:r>
          </a:p>
        </p:txBody>
      </p:sp>
      <p:sp>
        <p:nvSpPr>
          <p:cNvPr id="42" name="TextBox 43"/>
          <p:cNvSpPr txBox="1"/>
          <p:nvPr/>
        </p:nvSpPr>
        <p:spPr>
          <a:xfrm>
            <a:off x="7967915" y="3143844"/>
            <a:ext cx="96693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2400" dirty="0"/>
              <a:t>1900</a:t>
            </a:r>
          </a:p>
        </p:txBody>
      </p:sp>
      <p:sp>
        <p:nvSpPr>
          <p:cNvPr id="3" name="Right Brace 2"/>
          <p:cNvSpPr/>
          <p:nvPr/>
        </p:nvSpPr>
        <p:spPr bwMode="auto">
          <a:xfrm>
            <a:off x="7243939" y="1282606"/>
            <a:ext cx="576064" cy="4207685"/>
          </a:xfrm>
          <a:prstGeom prst="rightBrace">
            <a:avLst/>
          </a:prstGeom>
          <a:noFill/>
          <a:ln w="571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dirty="0">
              <a:latin typeface="Arial" charset="0"/>
            </a:endParaRPr>
          </a:p>
        </p:txBody>
      </p:sp>
      <p:graphicFrame>
        <p:nvGraphicFramePr>
          <p:cNvPr id="43" name="Object 42"/>
          <p:cNvGraphicFramePr>
            <a:graphicFrameLocks noChangeAspect="1"/>
          </p:cNvGraphicFramePr>
          <p:nvPr>
            <p:extLst>
              <p:ext uri="{D42A27DB-BD31-4B8C-83A1-F6EECF244321}">
                <p14:modId xmlns:p14="http://schemas.microsoft.com/office/powerpoint/2010/main" val="1022858108"/>
              </p:ext>
            </p:extLst>
          </p:nvPr>
        </p:nvGraphicFramePr>
        <p:xfrm>
          <a:off x="7696200" y="4104152"/>
          <a:ext cx="4467225" cy="2365734"/>
        </p:xfrm>
        <a:graphic>
          <a:graphicData uri="http://schemas.openxmlformats.org/presentationml/2006/ole">
            <mc:AlternateContent xmlns:mc="http://schemas.openxmlformats.org/markup-compatibility/2006">
              <mc:Choice xmlns:v="urn:schemas-microsoft-com:vml" Requires="v">
                <p:oleObj spid="_x0000_s1030" name="Worksheet" r:id="rId3" imgW="3257513" imgH="1723959" progId="Excel.Sheet.12">
                  <p:embed/>
                </p:oleObj>
              </mc:Choice>
              <mc:Fallback>
                <p:oleObj name="Worksheet" r:id="rId3" imgW="3257513" imgH="1723959" progId="Excel.Sheet.12">
                  <p:embed/>
                  <p:pic>
                    <p:nvPicPr>
                      <p:cNvPr id="43" name="Object 42"/>
                      <p:cNvPicPr/>
                      <p:nvPr/>
                    </p:nvPicPr>
                    <p:blipFill>
                      <a:blip r:embed="rId4"/>
                      <a:stretch>
                        <a:fillRect/>
                      </a:stretch>
                    </p:blipFill>
                    <p:spPr>
                      <a:xfrm>
                        <a:off x="7696200" y="4104152"/>
                        <a:ext cx="4467225" cy="2365734"/>
                      </a:xfrm>
                      <a:prstGeom prst="rect">
                        <a:avLst/>
                      </a:prstGeom>
                    </p:spPr>
                  </p:pic>
                </p:oleObj>
              </mc:Fallback>
            </mc:AlternateContent>
          </a:graphicData>
        </a:graphic>
      </p:graphicFrame>
    </p:spTree>
    <p:extLst>
      <p:ext uri="{BB962C8B-B14F-4D97-AF65-F5344CB8AC3E}">
        <p14:creationId xmlns:p14="http://schemas.microsoft.com/office/powerpoint/2010/main" val="8441960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dissolve">
                                      <p:cBhvr>
                                        <p:cTn id="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K2. DNCBE- Time to Graduation</a:t>
            </a:r>
          </a:p>
        </p:txBody>
      </p:sp>
      <p:sp>
        <p:nvSpPr>
          <p:cNvPr id="3" name="Content Placeholder 2"/>
          <p:cNvSpPr>
            <a:spLocks noGrp="1"/>
          </p:cNvSpPr>
          <p:nvPr>
            <p:ph idx="1"/>
          </p:nvPr>
        </p:nvSpPr>
        <p:spPr>
          <a:xfrm>
            <a:off x="28668" y="798968"/>
            <a:ext cx="12163331" cy="5754232"/>
          </a:xfrm>
        </p:spPr>
        <p:txBody>
          <a:bodyPr/>
          <a:lstStyle/>
          <a:p>
            <a:pPr marL="227013" lvl="0" indent="-227013">
              <a:buNone/>
            </a:pPr>
            <a:r>
              <a:rPr lang="en-US" sz="2300" dirty="0"/>
              <a:t>Using part (a), prove that your computations in part (b) are correct.</a:t>
            </a:r>
          </a:p>
          <a:p>
            <a:pPr marL="227013" indent="-227013">
              <a:buNone/>
            </a:pPr>
            <a:r>
              <a:rPr lang="en-US" dirty="0"/>
              <a:t> We have time-to-graduation for all five of the groups and their relative weights. </a:t>
            </a:r>
          </a:p>
          <a:p>
            <a:pPr marL="227013" indent="-227013">
              <a:buNone/>
            </a:pPr>
            <a:r>
              <a:rPr lang="en-US" dirty="0"/>
              <a:t>SUMPRODUCT (%,TtD) =0.28(3.14) + 0.23(3.89), 0.16(2.95), 0.11 (4.31), 0.22(2.7) = 3.47. </a:t>
            </a:r>
          </a:p>
          <a:p>
            <a:pPr marL="227013" indent="-227013">
              <a:buNone/>
            </a:pPr>
            <a:r>
              <a:rPr lang="en-US" dirty="0"/>
              <a:t>On average, 36%  of the incoming students of this B-School are freshmen (FTF) , and the rest are transfer (FTT) students. </a:t>
            </a:r>
          </a:p>
          <a:p>
            <a:pPr marL="227013" indent="-227013">
              <a:buNone/>
            </a:pPr>
            <a:r>
              <a:rPr lang="en-US" dirty="0"/>
              <a:t>Time-to-Degree (TTD) for FTF is estimated to be twice of FTT. </a:t>
            </a:r>
          </a:p>
          <a:p>
            <a:pPr marL="227013" indent="-227013">
              <a:buNone/>
            </a:pPr>
            <a:r>
              <a:rPr lang="en-US" dirty="0"/>
              <a:t>c) How long does it take  FTF students to graduate? </a:t>
            </a:r>
          </a:p>
          <a:p>
            <a:pPr marL="227013" indent="-227013">
              <a:buNone/>
            </a:pPr>
            <a:r>
              <a:rPr lang="en-US" dirty="0"/>
              <a:t>T = TTD for FTTs (64% of all students).</a:t>
            </a:r>
          </a:p>
          <a:p>
            <a:pPr marL="227013" indent="-227013">
              <a:buNone/>
            </a:pPr>
            <a:r>
              <a:rPr lang="en-US" dirty="0"/>
              <a:t>2T = TTD for FTFs (36% of all students).</a:t>
            </a:r>
          </a:p>
          <a:p>
            <a:pPr marL="227013" indent="-227013">
              <a:buNone/>
            </a:pPr>
            <a:r>
              <a:rPr lang="en-US" dirty="0"/>
              <a:t>Average time-to-graduation for all students = 3.47 years.</a:t>
            </a:r>
          </a:p>
          <a:p>
            <a:pPr marL="227013" indent="-227013">
              <a:buNone/>
            </a:pPr>
            <a:r>
              <a:rPr lang="en-US" dirty="0"/>
              <a:t>0.64T+0.36 (2T) = 3.47 years</a:t>
            </a:r>
          </a:p>
          <a:p>
            <a:pPr marL="227013" indent="-227013">
              <a:buNone/>
            </a:pPr>
            <a:r>
              <a:rPr lang="en-US" dirty="0"/>
              <a:t>1.36T=3.47</a:t>
            </a:r>
          </a:p>
          <a:p>
            <a:pPr marL="227013" indent="-227013">
              <a:buNone/>
            </a:pPr>
            <a:r>
              <a:rPr lang="en-US" dirty="0"/>
              <a:t>T=2.55 </a:t>
            </a:r>
            <a:r>
              <a:rPr lang="en-US" dirty="0">
                <a:sym typeface="Wingdings" panose="05000000000000000000" pitchFamily="2" charset="2"/>
              </a:rPr>
              <a:t> TTD-FTT = 2.55, TTD-FTF = 5.1</a:t>
            </a:r>
            <a:endParaRPr lang="en-US" dirty="0"/>
          </a:p>
          <a:p>
            <a:pPr marL="0" indent="0">
              <a:buNone/>
            </a:pPr>
            <a:endParaRPr lang="en-US" dirty="0"/>
          </a:p>
        </p:txBody>
      </p:sp>
    </p:spTree>
    <p:extLst>
      <p:ext uri="{BB962C8B-B14F-4D97-AF65-F5344CB8AC3E}">
        <p14:creationId xmlns:p14="http://schemas.microsoft.com/office/powerpoint/2010/main" val="7209945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dissolv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64367" cy="762000"/>
          </a:xfrm>
        </p:spPr>
        <p:txBody>
          <a:bodyPr/>
          <a:lstStyle/>
          <a:p>
            <a:r>
              <a:rPr lang="en-US" dirty="0"/>
              <a:t>K2. DNCBE- Time to Graduation</a:t>
            </a:r>
          </a:p>
        </p:txBody>
      </p:sp>
      <p:sp>
        <p:nvSpPr>
          <p:cNvPr id="3" name="Content Placeholder 2"/>
          <p:cNvSpPr>
            <a:spLocks noGrp="1"/>
          </p:cNvSpPr>
          <p:nvPr>
            <p:ph idx="1"/>
          </p:nvPr>
        </p:nvSpPr>
        <p:spPr>
          <a:xfrm>
            <a:off x="27632" y="838200"/>
            <a:ext cx="12164368" cy="5486400"/>
          </a:xfrm>
        </p:spPr>
        <p:txBody>
          <a:bodyPr/>
          <a:lstStyle/>
          <a:p>
            <a:pPr marL="0" indent="0">
              <a:buNone/>
            </a:pPr>
            <a:r>
              <a:rPr lang="en-US" dirty="0"/>
              <a:t>d) Sadly, we have the additional information that 35% of FTF and 25% of FTT dropouts drop out. Out of 100% incoming students, what % are FTF graduate, FTT graduate, FTF dropout, and FTT dropout. </a:t>
            </a:r>
          </a:p>
          <a:p>
            <a:pPr marL="0" indent="0">
              <a:buNone/>
            </a:pPr>
            <a:r>
              <a:rPr lang="en-US" dirty="0"/>
              <a:t>FTF-D=0.35(0.36) = 0.126 </a:t>
            </a:r>
            <a:r>
              <a:rPr lang="en-US" dirty="0">
                <a:sym typeface="Wingdings" panose="05000000000000000000" pitchFamily="2" charset="2"/>
              </a:rPr>
              <a:t> 12.6%</a:t>
            </a:r>
            <a:endParaRPr lang="en-US" dirty="0"/>
          </a:p>
          <a:p>
            <a:pPr marL="0" indent="0">
              <a:buNone/>
            </a:pPr>
            <a:r>
              <a:rPr lang="en-US" dirty="0"/>
              <a:t>FTF-G= 0.36-0.126= 0.234 </a:t>
            </a:r>
            <a:r>
              <a:rPr lang="en-US" dirty="0">
                <a:sym typeface="Wingdings" panose="05000000000000000000" pitchFamily="2" charset="2"/>
              </a:rPr>
              <a:t>23.4%</a:t>
            </a:r>
            <a:endParaRPr lang="en-US" dirty="0"/>
          </a:p>
          <a:p>
            <a:pPr marL="0" indent="0">
              <a:buNone/>
            </a:pPr>
            <a:r>
              <a:rPr lang="en-US" dirty="0"/>
              <a:t>FTT-D=0.25(0.64) = 0.16 </a:t>
            </a:r>
            <a:r>
              <a:rPr lang="en-US" dirty="0">
                <a:sym typeface="Wingdings" panose="05000000000000000000" pitchFamily="2" charset="2"/>
              </a:rPr>
              <a:t> 16%</a:t>
            </a:r>
            <a:endParaRPr lang="en-US" dirty="0"/>
          </a:p>
          <a:p>
            <a:pPr marL="0" indent="0">
              <a:buNone/>
            </a:pPr>
            <a:r>
              <a:rPr lang="en-US" dirty="0"/>
              <a:t>FTT-G= 0.64-0.16= 0.48 </a:t>
            </a:r>
            <a:r>
              <a:rPr lang="en-US" dirty="0">
                <a:sym typeface="Wingdings" panose="05000000000000000000" pitchFamily="2" charset="2"/>
              </a:rPr>
              <a:t> 48%</a:t>
            </a:r>
            <a:endParaRPr lang="en-US" dirty="0"/>
          </a:p>
          <a:p>
            <a:pPr marL="0" indent="0">
              <a:buNone/>
            </a:pPr>
            <a:r>
              <a:rPr lang="en-US" dirty="0"/>
              <a:t>The average time that freshman dropouts spend in the School is 1.5 years. This time for transfer dropouts is 0.75 year. Given this new information, how long does it take FTFs to graduate? Time to graduation of first-time-freshman is still twice of first-time-transfer. </a:t>
            </a:r>
          </a:p>
          <a:p>
            <a:pPr marL="0" indent="0">
              <a:buNone/>
            </a:pPr>
            <a:r>
              <a:rPr lang="en-US" dirty="0"/>
              <a:t>0.126(1.5) + 0.234(2T) + 0.16(0.75) + 0.48(T) = 3.47</a:t>
            </a:r>
          </a:p>
          <a:p>
            <a:pPr marL="0" indent="0">
              <a:buNone/>
            </a:pPr>
            <a:r>
              <a:rPr lang="en-US" dirty="0"/>
              <a:t>0.948T=3.16</a:t>
            </a:r>
          </a:p>
          <a:p>
            <a:pPr marL="0" indent="0">
              <a:buNone/>
            </a:pPr>
            <a:r>
              <a:rPr lang="en-US" dirty="0"/>
              <a:t>T=3.33 </a:t>
            </a:r>
            <a:r>
              <a:rPr lang="en-US" dirty="0">
                <a:sym typeface="Wingdings" panose="05000000000000000000" pitchFamily="2" charset="2"/>
              </a:rPr>
              <a:t> </a:t>
            </a:r>
            <a:r>
              <a:rPr lang="en-US" dirty="0"/>
              <a:t> </a:t>
            </a:r>
            <a:r>
              <a:rPr lang="en-US" dirty="0">
                <a:sym typeface="Wingdings" panose="05000000000000000000" pitchFamily="2" charset="2"/>
              </a:rPr>
              <a:t>TTD-FTT = 3.33, TTD-FTF = 6.66</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144731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251C54-95B3-4BA3-AA55-292D4C65C741}"/>
              </a:ext>
            </a:extLst>
          </p:cNvPr>
          <p:cNvSpPr>
            <a:spLocks noGrp="1"/>
          </p:cNvSpPr>
          <p:nvPr>
            <p:ph type="title"/>
          </p:nvPr>
        </p:nvSpPr>
        <p:spPr/>
        <p:txBody>
          <a:bodyPr/>
          <a:lstStyle/>
          <a:p>
            <a:r>
              <a:rPr lang="en-US" dirty="0"/>
              <a:t>Practice</a:t>
            </a:r>
          </a:p>
        </p:txBody>
      </p:sp>
      <p:graphicFrame>
        <p:nvGraphicFramePr>
          <p:cNvPr id="4" name="Object 3">
            <a:extLst>
              <a:ext uri="{FF2B5EF4-FFF2-40B4-BE49-F238E27FC236}">
                <a16:creationId xmlns:a16="http://schemas.microsoft.com/office/drawing/2014/main" id="{EBB06472-42E0-47D4-9CBC-44907DBCEFF6}"/>
              </a:ext>
            </a:extLst>
          </p:cNvPr>
          <p:cNvGraphicFramePr>
            <a:graphicFrameLocks noChangeAspect="1"/>
          </p:cNvGraphicFramePr>
          <p:nvPr>
            <p:extLst>
              <p:ext uri="{D42A27DB-BD31-4B8C-83A1-F6EECF244321}">
                <p14:modId xmlns:p14="http://schemas.microsoft.com/office/powerpoint/2010/main" val="1198308916"/>
              </p:ext>
            </p:extLst>
          </p:nvPr>
        </p:nvGraphicFramePr>
        <p:xfrm>
          <a:off x="152400" y="2400300"/>
          <a:ext cx="3867150" cy="2362200"/>
        </p:xfrm>
        <a:graphic>
          <a:graphicData uri="http://schemas.openxmlformats.org/presentationml/2006/ole">
            <mc:AlternateContent xmlns:mc="http://schemas.openxmlformats.org/markup-compatibility/2006">
              <mc:Choice xmlns:v="urn:schemas-microsoft-com:vml" Requires="v">
                <p:oleObj spid="_x0000_s2054" name="Worksheet" r:id="rId3" imgW="2448147" imgH="1495327" progId="Excel.Sheet.12">
                  <p:embed/>
                </p:oleObj>
              </mc:Choice>
              <mc:Fallback>
                <p:oleObj name="Worksheet" r:id="rId3" imgW="2448147" imgH="1495327" progId="Excel.Sheet.12">
                  <p:embed/>
                  <p:pic>
                    <p:nvPicPr>
                      <p:cNvPr id="0" name=""/>
                      <p:cNvPicPr/>
                      <p:nvPr/>
                    </p:nvPicPr>
                    <p:blipFill>
                      <a:blip r:embed="rId4"/>
                      <a:stretch>
                        <a:fillRect/>
                      </a:stretch>
                    </p:blipFill>
                    <p:spPr>
                      <a:xfrm>
                        <a:off x="152400" y="2400300"/>
                        <a:ext cx="3867150" cy="2362200"/>
                      </a:xfrm>
                      <a:prstGeom prst="rect">
                        <a:avLst/>
                      </a:prstGeom>
                    </p:spPr>
                  </p:pic>
                </p:oleObj>
              </mc:Fallback>
            </mc:AlternateContent>
          </a:graphicData>
        </a:graphic>
      </p:graphicFrame>
      <p:sp>
        <p:nvSpPr>
          <p:cNvPr id="5" name="Content Placeholder 2">
            <a:extLst>
              <a:ext uri="{FF2B5EF4-FFF2-40B4-BE49-F238E27FC236}">
                <a16:creationId xmlns:a16="http://schemas.microsoft.com/office/drawing/2014/main" id="{B1DBD23F-B015-4D5B-8015-DE88ED9D24F8}"/>
              </a:ext>
            </a:extLst>
          </p:cNvPr>
          <p:cNvSpPr>
            <a:spLocks noGrp="1"/>
          </p:cNvSpPr>
          <p:nvPr>
            <p:ph idx="1"/>
          </p:nvPr>
        </p:nvSpPr>
        <p:spPr>
          <a:xfrm>
            <a:off x="27632" y="838200"/>
            <a:ext cx="5992168" cy="1371600"/>
          </a:xfrm>
        </p:spPr>
        <p:txBody>
          <a:bodyPr/>
          <a:lstStyle/>
          <a:p>
            <a:pPr marL="0" indent="0">
              <a:buNone/>
            </a:pPr>
            <a:r>
              <a:rPr lang="en-US" dirty="0"/>
              <a:t>Given the following data</a:t>
            </a:r>
          </a:p>
          <a:p>
            <a:pPr marL="457200" indent="-457200">
              <a:buAutoNum type="alphaLcParenR"/>
            </a:pPr>
            <a:r>
              <a:rPr lang="en-US" dirty="0"/>
              <a:t>How many students this college has?</a:t>
            </a:r>
          </a:p>
          <a:p>
            <a:pPr marL="457200" indent="-457200">
              <a:buAutoNum type="alphaLcParenR"/>
            </a:pPr>
            <a:r>
              <a:rPr lang="en-US" dirty="0"/>
              <a:t>How many new students are there?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a:p>
            <a:endParaRPr lang="en-US" dirty="0"/>
          </a:p>
        </p:txBody>
      </p:sp>
      <p:sp>
        <p:nvSpPr>
          <p:cNvPr id="6" name="Rectangle 5">
            <a:extLst>
              <a:ext uri="{FF2B5EF4-FFF2-40B4-BE49-F238E27FC236}">
                <a16:creationId xmlns:a16="http://schemas.microsoft.com/office/drawing/2014/main" id="{509D61D8-C355-4E50-8191-6DF1663971A8}"/>
              </a:ext>
            </a:extLst>
          </p:cNvPr>
          <p:cNvSpPr/>
          <p:nvPr/>
        </p:nvSpPr>
        <p:spPr bwMode="auto">
          <a:xfrm>
            <a:off x="2085792" y="4038600"/>
            <a:ext cx="962208" cy="381000"/>
          </a:xfrm>
          <a:prstGeom prst="rect">
            <a:avLst/>
          </a:prstGeom>
          <a:solidFill>
            <a:schemeClr val="bg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7" name="Rectangle 6">
            <a:extLst>
              <a:ext uri="{FF2B5EF4-FFF2-40B4-BE49-F238E27FC236}">
                <a16:creationId xmlns:a16="http://schemas.microsoft.com/office/drawing/2014/main" id="{73AA9816-FE37-4E06-8A28-3FE0983BC78D}"/>
              </a:ext>
            </a:extLst>
          </p:cNvPr>
          <p:cNvSpPr/>
          <p:nvPr/>
        </p:nvSpPr>
        <p:spPr bwMode="auto">
          <a:xfrm>
            <a:off x="2085792" y="4411678"/>
            <a:ext cx="962208" cy="381000"/>
          </a:xfrm>
          <a:prstGeom prst="rect">
            <a:avLst/>
          </a:prstGeom>
          <a:solidFill>
            <a:schemeClr val="bg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8" name="Rectangle 7">
            <a:extLst>
              <a:ext uri="{FF2B5EF4-FFF2-40B4-BE49-F238E27FC236}">
                <a16:creationId xmlns:a16="http://schemas.microsoft.com/office/drawing/2014/main" id="{01880908-BC87-427D-A011-B8676DA9CF30}"/>
              </a:ext>
            </a:extLst>
          </p:cNvPr>
          <p:cNvSpPr/>
          <p:nvPr/>
        </p:nvSpPr>
        <p:spPr bwMode="auto">
          <a:xfrm>
            <a:off x="1114531" y="3058941"/>
            <a:ext cx="962208" cy="381000"/>
          </a:xfrm>
          <a:prstGeom prst="rect">
            <a:avLst/>
          </a:prstGeom>
          <a:solidFill>
            <a:schemeClr val="bg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9" name="Rectangle 8">
            <a:extLst>
              <a:ext uri="{FF2B5EF4-FFF2-40B4-BE49-F238E27FC236}">
                <a16:creationId xmlns:a16="http://schemas.microsoft.com/office/drawing/2014/main" id="{8F69F05E-144A-461B-8CEB-84BFDA1B6381}"/>
              </a:ext>
            </a:extLst>
          </p:cNvPr>
          <p:cNvSpPr/>
          <p:nvPr/>
        </p:nvSpPr>
        <p:spPr bwMode="auto">
          <a:xfrm>
            <a:off x="1123584" y="4411678"/>
            <a:ext cx="962208" cy="381000"/>
          </a:xfrm>
          <a:prstGeom prst="rect">
            <a:avLst/>
          </a:prstGeom>
          <a:solidFill>
            <a:schemeClr val="bg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16084442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0" nodeType="clickEffect">
                                  <p:stCondLst>
                                    <p:cond delay="0"/>
                                  </p:stCondLst>
                                  <p:childTnLst>
                                    <p:animEffect transition="out" filter="dissolv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grpId="0" nodeType="clickEffect">
                                  <p:stCondLst>
                                    <p:cond delay="0"/>
                                  </p:stCondLst>
                                  <p:childTnLst>
                                    <p:animEffect transition="out" filter="dissolve">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0F282F-2E92-4050-9651-59CB73E89268}"/>
              </a:ext>
            </a:extLst>
          </p:cNvPr>
          <p:cNvSpPr>
            <a:spLocks noGrp="1"/>
          </p:cNvSpPr>
          <p:nvPr>
            <p:ph type="title"/>
          </p:nvPr>
        </p:nvSpPr>
        <p:spPr/>
        <p:txBody>
          <a:bodyPr/>
          <a:lstStyle/>
          <a:p>
            <a:r>
              <a:rPr lang="en-US" dirty="0"/>
              <a:t>Incoming Students and Headcount in the Past 7 Years</a:t>
            </a:r>
          </a:p>
        </p:txBody>
      </p:sp>
      <p:graphicFrame>
        <p:nvGraphicFramePr>
          <p:cNvPr id="5" name="Object 4">
            <a:extLst>
              <a:ext uri="{FF2B5EF4-FFF2-40B4-BE49-F238E27FC236}">
                <a16:creationId xmlns:a16="http://schemas.microsoft.com/office/drawing/2014/main" id="{CCA83374-EBD9-4559-A2EF-24F70F0B0B0F}"/>
              </a:ext>
            </a:extLst>
          </p:cNvPr>
          <p:cNvGraphicFramePr>
            <a:graphicFrameLocks noChangeAspect="1"/>
          </p:cNvGraphicFramePr>
          <p:nvPr>
            <p:extLst>
              <p:ext uri="{D42A27DB-BD31-4B8C-83A1-F6EECF244321}">
                <p14:modId xmlns:p14="http://schemas.microsoft.com/office/powerpoint/2010/main" val="1815841400"/>
              </p:ext>
            </p:extLst>
          </p:nvPr>
        </p:nvGraphicFramePr>
        <p:xfrm>
          <a:off x="20638" y="820738"/>
          <a:ext cx="6197600" cy="2836862"/>
        </p:xfrm>
        <a:graphic>
          <a:graphicData uri="http://schemas.openxmlformats.org/presentationml/2006/ole">
            <mc:AlternateContent xmlns:mc="http://schemas.openxmlformats.org/markup-compatibility/2006">
              <mc:Choice xmlns:v="urn:schemas-microsoft-com:vml" Requires="v">
                <p:oleObj spid="_x0000_s3088" name="Worksheet" r:id="rId3" imgW="5238661" imgH="2485848" progId="Excel.Sheet.12">
                  <p:embed/>
                </p:oleObj>
              </mc:Choice>
              <mc:Fallback>
                <p:oleObj name="Worksheet" r:id="rId3" imgW="5238661" imgH="2485848" progId="Excel.Sheet.12">
                  <p:embed/>
                  <p:pic>
                    <p:nvPicPr>
                      <p:cNvPr id="5" name="Object 4">
                        <a:extLst>
                          <a:ext uri="{FF2B5EF4-FFF2-40B4-BE49-F238E27FC236}">
                            <a16:creationId xmlns:a16="http://schemas.microsoft.com/office/drawing/2014/main" id="{CCA83374-EBD9-4559-A2EF-24F70F0B0B0F}"/>
                          </a:ext>
                        </a:extLst>
                      </p:cNvPr>
                      <p:cNvPicPr/>
                      <p:nvPr/>
                    </p:nvPicPr>
                    <p:blipFill>
                      <a:blip r:embed="rId4"/>
                      <a:stretch>
                        <a:fillRect/>
                      </a:stretch>
                    </p:blipFill>
                    <p:spPr>
                      <a:xfrm>
                        <a:off x="20638" y="820738"/>
                        <a:ext cx="6197600" cy="283686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8959853F-7A0B-4120-9CAC-8D4B3E5218BD}"/>
              </a:ext>
            </a:extLst>
          </p:cNvPr>
          <p:cNvGraphicFramePr>
            <a:graphicFrameLocks noChangeAspect="1"/>
          </p:cNvGraphicFramePr>
          <p:nvPr/>
        </p:nvGraphicFramePr>
        <p:xfrm>
          <a:off x="5810036" y="3657600"/>
          <a:ext cx="6288302" cy="2785377"/>
        </p:xfrm>
        <a:graphic>
          <a:graphicData uri="http://schemas.openxmlformats.org/presentationml/2006/ole">
            <mc:AlternateContent xmlns:mc="http://schemas.openxmlformats.org/markup-compatibility/2006">
              <mc:Choice xmlns:v="urn:schemas-microsoft-com:vml" Requires="v">
                <p:oleObj spid="_x0000_s3089" name="Worksheet" r:id="rId5" imgW="5410021" imgH="2486297" progId="Excel.Sheet.12">
                  <p:embed/>
                </p:oleObj>
              </mc:Choice>
              <mc:Fallback>
                <p:oleObj name="Worksheet" r:id="rId5" imgW="5410021" imgH="2486297" progId="Excel.Sheet.12">
                  <p:embed/>
                  <p:pic>
                    <p:nvPicPr>
                      <p:cNvPr id="7" name="Object 6">
                        <a:extLst>
                          <a:ext uri="{FF2B5EF4-FFF2-40B4-BE49-F238E27FC236}">
                            <a16:creationId xmlns:a16="http://schemas.microsoft.com/office/drawing/2014/main" id="{8959853F-7A0B-4120-9CAC-8D4B3E5218BD}"/>
                          </a:ext>
                        </a:extLst>
                      </p:cNvPr>
                      <p:cNvPicPr/>
                      <p:nvPr/>
                    </p:nvPicPr>
                    <p:blipFill>
                      <a:blip r:embed="rId6"/>
                      <a:stretch>
                        <a:fillRect/>
                      </a:stretch>
                    </p:blipFill>
                    <p:spPr>
                      <a:xfrm>
                        <a:off x="5810036" y="3657600"/>
                        <a:ext cx="6288302" cy="2785377"/>
                      </a:xfrm>
                      <a:prstGeom prst="rect">
                        <a:avLst/>
                      </a:prstGeom>
                    </p:spPr>
                  </p:pic>
                </p:oleObj>
              </mc:Fallback>
            </mc:AlternateContent>
          </a:graphicData>
        </a:graphic>
      </p:graphicFrame>
      <p:pic>
        <p:nvPicPr>
          <p:cNvPr id="6" name="Graphic 5" descr="No sign with solid fill">
            <a:extLst>
              <a:ext uri="{FF2B5EF4-FFF2-40B4-BE49-F238E27FC236}">
                <a16:creationId xmlns:a16="http://schemas.microsoft.com/office/drawing/2014/main" id="{A6453833-9D8D-41D2-8840-F7964A9BDF6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75538" y="381000"/>
            <a:ext cx="6324600" cy="6324600"/>
          </a:xfrm>
          <a:prstGeom prst="rect">
            <a:avLst/>
          </a:prstGeom>
        </p:spPr>
      </p:pic>
      <p:sp>
        <p:nvSpPr>
          <p:cNvPr id="2" name="TextBox 1">
            <a:extLst>
              <a:ext uri="{FF2B5EF4-FFF2-40B4-BE49-F238E27FC236}">
                <a16:creationId xmlns:a16="http://schemas.microsoft.com/office/drawing/2014/main" id="{794665A0-5243-4E6F-9DAA-A8D51D76209D}"/>
              </a:ext>
            </a:extLst>
          </p:cNvPr>
          <p:cNvSpPr txBox="1"/>
          <p:nvPr/>
        </p:nvSpPr>
        <p:spPr>
          <a:xfrm>
            <a:off x="533400" y="5029200"/>
            <a:ext cx="3657600" cy="646331"/>
          </a:xfrm>
          <a:prstGeom prst="rect">
            <a:avLst/>
          </a:prstGeom>
          <a:noFill/>
        </p:spPr>
        <p:txBody>
          <a:bodyPr wrap="square" rtlCol="0">
            <a:spAutoFit/>
          </a:bodyPr>
          <a:lstStyle/>
          <a:p>
            <a:r>
              <a:rPr lang="en-US" dirty="0">
                <a:solidFill>
                  <a:srgbClr val="A50023"/>
                </a:solidFill>
              </a:rPr>
              <a:t>SOM &amp; MGT data are mixed up in 2018 &amp; 2019 </a:t>
            </a:r>
          </a:p>
        </p:txBody>
      </p:sp>
    </p:spTree>
    <p:extLst>
      <p:ext uri="{BB962C8B-B14F-4D97-AF65-F5344CB8AC3E}">
        <p14:creationId xmlns:p14="http://schemas.microsoft.com/office/powerpoint/2010/main" val="1753575486"/>
      </p:ext>
    </p:extLst>
  </p:cSld>
  <p:clrMapOvr>
    <a:masterClrMapping/>
  </p:clrMapOvr>
  <p:transition/>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57324</TotalTime>
  <Words>660</Words>
  <Application>Microsoft Office PowerPoint</Application>
  <PresentationFormat>Widescreen</PresentationFormat>
  <Paragraphs>107</Paragraphs>
  <Slides>10</Slides>
  <Notes>0</Notes>
  <HiddenSlides>0</HiddenSlides>
  <MMClips>1</MMClips>
  <ScaleCrop>false</ScaleCrop>
  <HeadingPairs>
    <vt:vector size="8" baseType="variant">
      <vt:variant>
        <vt:lpstr>Fonts Used</vt:lpstr>
      </vt:variant>
      <vt:variant>
        <vt:i4>9</vt:i4>
      </vt:variant>
      <vt:variant>
        <vt:lpstr>Theme</vt:lpstr>
      </vt:variant>
      <vt:variant>
        <vt:i4>6</vt:i4>
      </vt:variant>
      <vt:variant>
        <vt:lpstr>Embedded OLE Servers</vt:lpstr>
      </vt:variant>
      <vt:variant>
        <vt:i4>2</vt:i4>
      </vt:variant>
      <vt:variant>
        <vt:lpstr>Slide Titles</vt:lpstr>
      </vt:variant>
      <vt:variant>
        <vt:i4>10</vt:i4>
      </vt:variant>
    </vt:vector>
  </HeadingPairs>
  <TitlesOfParts>
    <vt:vector size="27" baseType="lpstr">
      <vt:lpstr>Arial</vt:lpstr>
      <vt:lpstr>Book Antiqua</vt:lpstr>
      <vt:lpstr>Calibri</vt:lpstr>
      <vt:lpstr>Calibri Light</vt:lpstr>
      <vt:lpstr>Garamond</vt:lpstr>
      <vt:lpstr>Impact</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Microsoft Excel Worksheet</vt:lpstr>
      <vt:lpstr>Worksheet</vt:lpstr>
      <vt:lpstr>PowerPoint Presentation</vt:lpstr>
      <vt:lpstr>Recorded Lecture https://youtu.be/con6BNHeKZs</vt:lpstr>
      <vt:lpstr>K2. Flow Time (Time-to-Degree) at a B-School</vt:lpstr>
      <vt:lpstr>K2. DNCBE- Time to Graduation</vt:lpstr>
      <vt:lpstr>K2. The Flow Time at the B-School</vt:lpstr>
      <vt:lpstr>K2. DNCBE- Time to Graduation</vt:lpstr>
      <vt:lpstr>K2. DNCBE- Time to Graduation</vt:lpstr>
      <vt:lpstr>Practice</vt:lpstr>
      <vt:lpstr>Incoming Students and Headcount in the Past 7 Years</vt:lpstr>
      <vt:lpstr>Incoming Students and Headcount in the Past 7 Years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816</cp:revision>
  <cp:lastPrinted>2019-05-09T17:43:43Z</cp:lastPrinted>
  <dcterms:created xsi:type="dcterms:W3CDTF">2008-11-22T01:06:20Z</dcterms:created>
  <dcterms:modified xsi:type="dcterms:W3CDTF">2024-03-05T17:32:55Z</dcterms:modified>
</cp:coreProperties>
</file>