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sldIdLst>
    <p:sldId id="543" r:id="rId2"/>
    <p:sldId id="558" r:id="rId3"/>
    <p:sldId id="539" r:id="rId4"/>
    <p:sldId id="537" r:id="rId5"/>
    <p:sldId id="538" r:id="rId6"/>
    <p:sldId id="544" r:id="rId7"/>
    <p:sldId id="540" r:id="rId8"/>
    <p:sldId id="517" r:id="rId9"/>
    <p:sldId id="563" r:id="rId10"/>
    <p:sldId id="564" r:id="rId11"/>
    <p:sldId id="565" r:id="rId12"/>
    <p:sldId id="560" r:id="rId13"/>
    <p:sldId id="561" r:id="rId14"/>
    <p:sldId id="562" r:id="rId15"/>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A7E"/>
    <a:srgbClr val="000099"/>
    <a:srgbClr val="1B5B2C"/>
    <a:srgbClr val="144421"/>
    <a:srgbClr val="DB1F47"/>
    <a:srgbClr val="16741F"/>
    <a:srgbClr val="70201A"/>
    <a:srgbClr val="1A1A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4399" autoAdjust="0"/>
  </p:normalViewPr>
  <p:slideViewPr>
    <p:cSldViewPr>
      <p:cViewPr varScale="1">
        <p:scale>
          <a:sx n="63" d="100"/>
          <a:sy n="63" d="100"/>
        </p:scale>
        <p:origin x="1710"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02A34D-BF83-4C2B-B7CD-474F7CC0D690}" type="slidenum">
              <a:rPr lang="en-US"/>
              <a:pPr>
                <a:defRPr/>
              </a:pPr>
              <a:t>‹#›</a:t>
            </a:fld>
            <a:endParaRPr lang="en-US"/>
          </a:p>
        </p:txBody>
      </p:sp>
    </p:spTree>
    <p:extLst>
      <p:ext uri="{BB962C8B-B14F-4D97-AF65-F5344CB8AC3E}">
        <p14:creationId xmlns:p14="http://schemas.microsoft.com/office/powerpoint/2010/main" val="196694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61E009-0170-406A-9B69-F1766F9A874B}" type="slidenum">
              <a:rPr lang="en-US" smtClean="0">
                <a:latin typeface="Arial" pitchFamily="34" charset="0"/>
              </a:rPr>
              <a:pPr/>
              <a:t>1</a:t>
            </a:fld>
            <a:endParaRPr lang="en-US" smtClean="0">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692150" y="4476750"/>
            <a:ext cx="5537200" cy="4238625"/>
          </a:xfrm>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525825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12</a:t>
            </a:fld>
            <a:endParaRPr lang="en-US"/>
          </a:p>
        </p:txBody>
      </p:sp>
    </p:spTree>
    <p:extLst>
      <p:ext uri="{BB962C8B-B14F-4D97-AF65-F5344CB8AC3E}">
        <p14:creationId xmlns:p14="http://schemas.microsoft.com/office/powerpoint/2010/main" val="1127219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13</a:t>
            </a:fld>
            <a:endParaRPr lang="en-US"/>
          </a:p>
        </p:txBody>
      </p:sp>
    </p:spTree>
    <p:extLst>
      <p:ext uri="{BB962C8B-B14F-4D97-AF65-F5344CB8AC3E}">
        <p14:creationId xmlns:p14="http://schemas.microsoft.com/office/powerpoint/2010/main" val="1969580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14</a:t>
            </a:fld>
            <a:endParaRPr lang="en-US"/>
          </a:p>
        </p:txBody>
      </p:sp>
    </p:spTree>
    <p:extLst>
      <p:ext uri="{BB962C8B-B14F-4D97-AF65-F5344CB8AC3E}">
        <p14:creationId xmlns:p14="http://schemas.microsoft.com/office/powerpoint/2010/main" val="1982136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2</a:t>
            </a:fld>
            <a:endParaRPr lang="en-US"/>
          </a:p>
        </p:txBody>
      </p:sp>
    </p:spTree>
    <p:extLst>
      <p:ext uri="{BB962C8B-B14F-4D97-AF65-F5344CB8AC3E}">
        <p14:creationId xmlns:p14="http://schemas.microsoft.com/office/powerpoint/2010/main" val="2305508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F0BF7E7-F313-4938-BCF9-5597F9DED6F5}" type="slidenum">
              <a:rPr lang="en-US" smtClean="0">
                <a:latin typeface="Arial" pitchFamily="34" charset="0"/>
              </a:rPr>
              <a:pPr/>
              <a:t>3</a:t>
            </a:fld>
            <a:endParaRPr lang="en-US" smtClean="0">
              <a:latin typeface="Arial"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692150" y="4476750"/>
            <a:ext cx="5537200" cy="4238625"/>
          </a:xfrm>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683509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A7E7988-6627-45E9-98B8-1B5272D6D083}" type="slidenum">
              <a:rPr lang="en-US" smtClean="0">
                <a:latin typeface="Arial" pitchFamily="34" charset="0"/>
              </a:rPr>
              <a:pPr/>
              <a:t>4</a:t>
            </a:fld>
            <a:endParaRPr lang="en-US" smtClean="0">
              <a:latin typeface="Arial"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92150" y="4476750"/>
            <a:ext cx="5537200" cy="4238625"/>
          </a:xfrm>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341765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BCE1C68-D471-40C0-BE17-1180DCA795CD}" type="slidenum">
              <a:rPr lang="en-US" smtClean="0">
                <a:latin typeface="Arial" pitchFamily="34" charset="0"/>
              </a:rPr>
              <a:pPr/>
              <a:t>5</a:t>
            </a:fld>
            <a:endParaRPr lang="en-US" smtClean="0">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692150" y="4476750"/>
            <a:ext cx="5537200" cy="4238625"/>
          </a:xfrm>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434266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6</a:t>
            </a:fld>
            <a:endParaRPr lang="en-US"/>
          </a:p>
        </p:txBody>
      </p:sp>
    </p:spTree>
    <p:extLst>
      <p:ext uri="{BB962C8B-B14F-4D97-AF65-F5344CB8AC3E}">
        <p14:creationId xmlns:p14="http://schemas.microsoft.com/office/powerpoint/2010/main" val="3238764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7</a:t>
            </a:fld>
            <a:endParaRPr lang="en-US"/>
          </a:p>
        </p:txBody>
      </p:sp>
    </p:spTree>
    <p:extLst>
      <p:ext uri="{BB962C8B-B14F-4D97-AF65-F5344CB8AC3E}">
        <p14:creationId xmlns:p14="http://schemas.microsoft.com/office/powerpoint/2010/main" val="4278390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8</a:t>
            </a:fld>
            <a:endParaRPr lang="en-US"/>
          </a:p>
        </p:txBody>
      </p:sp>
    </p:spTree>
    <p:extLst>
      <p:ext uri="{BB962C8B-B14F-4D97-AF65-F5344CB8AC3E}">
        <p14:creationId xmlns:p14="http://schemas.microsoft.com/office/powerpoint/2010/main" val="351517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11</a:t>
            </a:fld>
            <a:endParaRPr lang="en-US"/>
          </a:p>
        </p:txBody>
      </p:sp>
    </p:spTree>
    <p:extLst>
      <p:ext uri="{BB962C8B-B14F-4D97-AF65-F5344CB8AC3E}">
        <p14:creationId xmlns:p14="http://schemas.microsoft.com/office/powerpoint/2010/main" val="2375060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4071937"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8297862" cy="250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338" y="4094163"/>
            <a:ext cx="8297862" cy="2503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1030"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13715DCA-0976-48F6-9B48-21A594CB1BBF}"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15516" y="188913"/>
            <a:ext cx="8748972" cy="863600"/>
          </a:xfrm>
        </p:spPr>
        <p:txBody>
          <a:bodyPr/>
          <a:lstStyle/>
          <a:p>
            <a:pPr eaLnBrk="1" hangingPunct="1"/>
            <a:r>
              <a:rPr lang="en-US" sz="3200" dirty="0" smtClean="0"/>
              <a:t>E1. Admission Flow – Similar to Coffee Shop</a:t>
            </a:r>
          </a:p>
        </p:txBody>
      </p:sp>
      <p:sp>
        <p:nvSpPr>
          <p:cNvPr id="26630" name="Rectangle 3"/>
          <p:cNvSpPr>
            <a:spLocks noGrp="1" noChangeArrowheads="1"/>
          </p:cNvSpPr>
          <p:nvPr>
            <p:ph type="body" idx="1"/>
          </p:nvPr>
        </p:nvSpPr>
        <p:spPr>
          <a:xfrm>
            <a:off x="414338" y="1438275"/>
            <a:ext cx="8586154" cy="5159375"/>
          </a:xfrm>
        </p:spPr>
        <p:txBody>
          <a:bodyPr/>
          <a:lstStyle/>
          <a:p>
            <a:pPr marL="0" indent="0" eaLnBrk="1" hangingPunct="1">
              <a:defRPr/>
            </a:pPr>
            <a:r>
              <a:rPr lang="en-US" sz="2200" dirty="0" smtClean="0">
                <a:latin typeface="Book Antiqua" pitchFamily="18" charset="0"/>
              </a:rPr>
              <a:t>Marshall provides higher education to executives and receives about </a:t>
            </a:r>
            <a:r>
              <a:rPr lang="en-US" sz="2200" dirty="0" smtClean="0">
                <a:solidFill>
                  <a:srgbClr val="C00000"/>
                </a:solidFill>
                <a:latin typeface="Book Antiqua" pitchFamily="18" charset="0"/>
              </a:rPr>
              <a:t>1000 applications </a:t>
            </a:r>
            <a:r>
              <a:rPr lang="en-US" sz="2200" dirty="0" smtClean="0">
                <a:latin typeface="Book Antiqua" pitchFamily="18" charset="0"/>
              </a:rPr>
              <a:t>per month. The evaluation starts with a preliminary classification:</a:t>
            </a:r>
          </a:p>
          <a:p>
            <a:pPr marL="457200" lvl="2" indent="-223838" eaLnBrk="1" hangingPunct="1">
              <a:buClr>
                <a:srgbClr val="C00000"/>
              </a:buClr>
              <a:buFont typeface="Wingdings" pitchFamily="2" charset="2"/>
              <a:buChar char=""/>
              <a:defRPr/>
            </a:pPr>
            <a:r>
              <a:rPr lang="en-US" sz="2200" dirty="0" smtClean="0">
                <a:solidFill>
                  <a:schemeClr val="accent2"/>
                </a:solidFill>
                <a:latin typeface="Book Antiqua" pitchFamily="18" charset="0"/>
              </a:rPr>
              <a:t> </a:t>
            </a:r>
            <a:r>
              <a:rPr lang="en-US" sz="2200" dirty="0" smtClean="0">
                <a:solidFill>
                  <a:srgbClr val="C00000"/>
                </a:solidFill>
                <a:latin typeface="Book Antiqua" pitchFamily="18" charset="0"/>
              </a:rPr>
              <a:t>Group A:  </a:t>
            </a:r>
            <a:r>
              <a:rPr lang="en-US" sz="2200" dirty="0" smtClean="0">
                <a:latin typeface="Book Antiqua" pitchFamily="18" charset="0"/>
              </a:rPr>
              <a:t>Applicants with desired recommendations, working experience, etc.  (</a:t>
            </a:r>
            <a:r>
              <a:rPr lang="en-US" sz="2200" dirty="0" smtClean="0">
                <a:solidFill>
                  <a:srgbClr val="C00000"/>
                </a:solidFill>
                <a:latin typeface="Book Antiqua" pitchFamily="18" charset="0"/>
              </a:rPr>
              <a:t>50% of the applicants</a:t>
            </a:r>
            <a:r>
              <a:rPr lang="en-US" sz="2200" dirty="0" smtClean="0">
                <a:latin typeface="Book Antiqua" pitchFamily="18" charset="0"/>
              </a:rPr>
              <a:t>)</a:t>
            </a:r>
          </a:p>
          <a:p>
            <a:pPr marL="457200" lvl="2" indent="-223838" eaLnBrk="1" hangingPunct="1">
              <a:buClr>
                <a:srgbClr val="C00000"/>
              </a:buClr>
              <a:buFont typeface="Wingdings" pitchFamily="2" charset="2"/>
              <a:buChar char=""/>
              <a:defRPr/>
            </a:pPr>
            <a:r>
              <a:rPr lang="en-US" sz="2200" dirty="0" smtClean="0">
                <a:solidFill>
                  <a:srgbClr val="C00000"/>
                </a:solidFill>
                <a:latin typeface="Book Antiqua" pitchFamily="18" charset="0"/>
              </a:rPr>
              <a:t> Group B:  </a:t>
            </a:r>
            <a:r>
              <a:rPr lang="en-US" sz="2200" dirty="0" smtClean="0">
                <a:latin typeface="Book Antiqua" pitchFamily="18" charset="0"/>
              </a:rPr>
              <a:t>Other applicants.  (</a:t>
            </a:r>
            <a:r>
              <a:rPr lang="en-US" sz="2200" dirty="0" smtClean="0">
                <a:solidFill>
                  <a:srgbClr val="C00000"/>
                </a:solidFill>
                <a:latin typeface="Book Antiqua" pitchFamily="18" charset="0"/>
              </a:rPr>
              <a:t>50% of the applicants</a:t>
            </a:r>
            <a:r>
              <a:rPr lang="en-US" sz="2200" dirty="0" smtClean="0">
                <a:latin typeface="Book Antiqua" pitchFamily="18" charset="0"/>
              </a:rPr>
              <a:t>)</a:t>
            </a:r>
            <a:r>
              <a:rPr lang="en-US" sz="2200" dirty="0" smtClean="0">
                <a:solidFill>
                  <a:schemeClr val="accent2"/>
                </a:solidFill>
                <a:latin typeface="Book Antiqua" pitchFamily="18" charset="0"/>
              </a:rPr>
              <a:t> </a:t>
            </a:r>
          </a:p>
          <a:p>
            <a:pPr eaLnBrk="1" hangingPunct="1">
              <a:defRPr/>
            </a:pPr>
            <a:r>
              <a:rPr lang="en-US" sz="2200" dirty="0" smtClean="0">
                <a:latin typeface="Book Antiqua" pitchFamily="18" charset="0"/>
              </a:rPr>
              <a:t>Applicants in group A will be further considered through an advanced review. Applicants in group B will be rejected.</a:t>
            </a:r>
          </a:p>
          <a:p>
            <a:pPr marL="0" indent="0" eaLnBrk="1" hangingPunct="1">
              <a:defRPr/>
            </a:pPr>
            <a:r>
              <a:rPr lang="en-US" sz="2200" dirty="0" smtClean="0">
                <a:latin typeface="Book Antiqua" pitchFamily="18" charset="0"/>
              </a:rPr>
              <a:t>On average there were are 200 applications in the preliminary review stage, and 100 applications in the advanced review stage</a:t>
            </a:r>
          </a:p>
          <a:p>
            <a:pPr eaLnBrk="1" hangingPunct="1">
              <a:defRPr/>
            </a:pPr>
            <a:r>
              <a:rPr lang="en-US" sz="2200" dirty="0" smtClean="0">
                <a:latin typeface="Book Antiqua" pitchFamily="18" charset="0"/>
              </a:rPr>
              <a:t>a) How long does group A spend in the application process?</a:t>
            </a:r>
          </a:p>
          <a:p>
            <a:pPr eaLnBrk="1" hangingPunct="1">
              <a:defRPr/>
            </a:pPr>
            <a:r>
              <a:rPr lang="en-US" sz="2200" dirty="0" smtClean="0">
                <a:latin typeface="Book Antiqua" pitchFamily="18" charset="0"/>
              </a:rPr>
              <a:t>b) How long does group B spend in the application process?</a:t>
            </a:r>
          </a:p>
          <a:p>
            <a:pPr eaLnBrk="1" hangingPunct="1">
              <a:defRPr/>
            </a:pPr>
            <a:r>
              <a:rPr lang="en-US" sz="2200" dirty="0" smtClean="0">
                <a:latin typeface="Book Antiqua" pitchFamily="18" charset="0"/>
              </a:rPr>
              <a:t>c) How long is the average process time?</a:t>
            </a:r>
            <a:endParaRPr lang="en-US" sz="2200" dirty="0" smtClean="0">
              <a:solidFill>
                <a:schemeClr val="accent2"/>
              </a:solidFill>
              <a:latin typeface="Book Antiqua" pitchFamily="18" charset="0"/>
            </a:endParaRPr>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15516" y="152400"/>
            <a:ext cx="8748972" cy="936340"/>
          </a:xfrm>
        </p:spPr>
        <p:txBody>
          <a:bodyPr/>
          <a:lstStyle/>
          <a:p>
            <a:r>
              <a:rPr lang="en-US" sz="3200" dirty="0" smtClean="0"/>
              <a:t>E3</a:t>
            </a:r>
            <a:r>
              <a:rPr lang="en-US" sz="3200" dirty="0" smtClean="0"/>
              <a:t>. </a:t>
            </a:r>
            <a:r>
              <a:rPr lang="en-US" sz="3200" dirty="0"/>
              <a:t>Fresh Juice and Fruit</a:t>
            </a:r>
            <a:endParaRPr lang="en-US" sz="3200" dirty="0" smtClean="0"/>
          </a:p>
        </p:txBody>
      </p:sp>
      <p:sp>
        <p:nvSpPr>
          <p:cNvPr id="2051" name="Content Placeholder 2"/>
          <p:cNvSpPr>
            <a:spLocks noGrp="1"/>
          </p:cNvSpPr>
          <p:nvPr>
            <p:ph idx="1"/>
          </p:nvPr>
        </p:nvSpPr>
        <p:spPr>
          <a:xfrm>
            <a:off x="457200" y="2362200"/>
            <a:ext cx="8297863" cy="4244975"/>
          </a:xfrm>
        </p:spPr>
        <p:txBody>
          <a:bodyPr/>
          <a:lstStyle/>
          <a:p>
            <a:pPr>
              <a:defRPr/>
            </a:pPr>
            <a:r>
              <a:rPr lang="en-US" sz="2400" dirty="0" smtClean="0">
                <a:latin typeface="Book Antiqua" pitchFamily="18" charset="0"/>
              </a:rPr>
              <a:t>How long on average must customers that purchase fresh orange juice wait?</a:t>
            </a:r>
          </a:p>
          <a:p>
            <a:pPr>
              <a:defRPr/>
            </a:pPr>
            <a:endParaRPr lang="en-US" sz="2400" dirty="0" smtClean="0">
              <a:latin typeface="Book Antiqua" pitchFamily="18" charset="0"/>
            </a:endParaRPr>
          </a:p>
          <a:p>
            <a:pPr>
              <a:defRPr/>
            </a:pPr>
            <a:r>
              <a:rPr lang="en-US" sz="2400" dirty="0" smtClean="0">
                <a:latin typeface="Book Antiqua" pitchFamily="18" charset="0"/>
              </a:rPr>
              <a:t>In the ordering process</a:t>
            </a:r>
          </a:p>
          <a:p>
            <a:pPr>
              <a:defRPr/>
            </a:pPr>
            <a:r>
              <a:rPr lang="en-US" sz="2400" dirty="0" smtClean="0">
                <a:latin typeface="Book Antiqua" pitchFamily="18" charset="0"/>
              </a:rPr>
              <a:t>RT =I </a:t>
            </a:r>
            <a:r>
              <a:rPr lang="en-US" sz="2400" dirty="0" smtClean="0">
                <a:latin typeface="Book Antiqua" pitchFamily="18" charset="0"/>
                <a:sym typeface="Wingdings" pitchFamily="2" charset="2"/>
              </a:rPr>
              <a:t> </a:t>
            </a:r>
            <a:r>
              <a:rPr lang="en-US" sz="2400" dirty="0" smtClean="0">
                <a:latin typeface="Book Antiqua" pitchFamily="18" charset="0"/>
              </a:rPr>
              <a:t>  40T = 3 </a:t>
            </a:r>
            <a:r>
              <a:rPr lang="en-US" sz="2400" dirty="0" smtClean="0">
                <a:latin typeface="Book Antiqua" pitchFamily="18" charset="0"/>
                <a:sym typeface="Wingdings" pitchFamily="2" charset="2"/>
              </a:rPr>
              <a:t> </a:t>
            </a:r>
          </a:p>
          <a:p>
            <a:pPr>
              <a:defRPr/>
            </a:pPr>
            <a:r>
              <a:rPr lang="en-US" sz="2400" dirty="0" smtClean="0">
                <a:latin typeface="Book Antiqua" pitchFamily="18" charset="0"/>
                <a:sym typeface="Wingdings" pitchFamily="2" charset="2"/>
              </a:rPr>
              <a:t>T = 3/40 hours  T = 60(3/40) = 4.5 </a:t>
            </a:r>
            <a:r>
              <a:rPr lang="en-US" sz="2400" dirty="0" smtClean="0">
                <a:latin typeface="Book Antiqua" pitchFamily="18" charset="0"/>
              </a:rPr>
              <a:t>minutes</a:t>
            </a:r>
          </a:p>
          <a:p>
            <a:pPr>
              <a:defRPr/>
            </a:pPr>
            <a:r>
              <a:rPr lang="en-US" sz="2400" dirty="0" smtClean="0">
                <a:latin typeface="Book Antiqua" pitchFamily="18" charset="0"/>
              </a:rPr>
              <a:t>In the juice squeezing process</a:t>
            </a:r>
          </a:p>
          <a:p>
            <a:pPr>
              <a:defRPr/>
            </a:pPr>
            <a:r>
              <a:rPr lang="en-US" sz="2400" dirty="0" smtClean="0">
                <a:latin typeface="Book Antiqua" pitchFamily="18" charset="0"/>
              </a:rPr>
              <a:t>RT =I </a:t>
            </a:r>
            <a:r>
              <a:rPr lang="en-US" sz="2400" dirty="0" smtClean="0">
                <a:latin typeface="Book Antiqua" pitchFamily="18" charset="0"/>
                <a:sym typeface="Wingdings" pitchFamily="2" charset="2"/>
              </a:rPr>
              <a:t> </a:t>
            </a:r>
            <a:r>
              <a:rPr lang="en-US" sz="2400" dirty="0" smtClean="0">
                <a:latin typeface="Book Antiqua" pitchFamily="18" charset="0"/>
              </a:rPr>
              <a:t>  24T = 1 </a:t>
            </a:r>
            <a:r>
              <a:rPr lang="en-US" sz="2400" dirty="0" smtClean="0">
                <a:latin typeface="Book Antiqua" pitchFamily="18" charset="0"/>
                <a:sym typeface="Wingdings" pitchFamily="2" charset="2"/>
              </a:rPr>
              <a:t> </a:t>
            </a:r>
          </a:p>
          <a:p>
            <a:pPr>
              <a:defRPr/>
            </a:pPr>
            <a:r>
              <a:rPr lang="en-US" sz="2400" dirty="0" smtClean="0">
                <a:latin typeface="Book Antiqua" pitchFamily="18" charset="0"/>
                <a:sym typeface="Wingdings" pitchFamily="2" charset="2"/>
              </a:rPr>
              <a:t>T = 1/24 hours  T = 60(1/24) = 2.5 </a:t>
            </a:r>
            <a:r>
              <a:rPr lang="en-US" sz="2400" dirty="0" smtClean="0">
                <a:latin typeface="Book Antiqua" pitchFamily="18" charset="0"/>
              </a:rPr>
              <a:t>minutes</a:t>
            </a:r>
          </a:p>
          <a:p>
            <a:pPr>
              <a:defRPr/>
            </a:pPr>
            <a:r>
              <a:rPr lang="en-US" sz="2400" dirty="0" smtClean="0">
                <a:latin typeface="Book Antiqua" pitchFamily="18" charset="0"/>
              </a:rPr>
              <a:t>Average waiting time = T = 4.5 + 2.5 = </a:t>
            </a:r>
            <a:r>
              <a:rPr lang="en-US" sz="2400" b="1" dirty="0" smtClean="0">
                <a:latin typeface="Book Antiqua" pitchFamily="18" charset="0"/>
              </a:rPr>
              <a:t>7 minutes </a:t>
            </a:r>
          </a:p>
          <a:p>
            <a:pPr>
              <a:defRPr/>
            </a:pPr>
            <a:endParaRPr lang="en-US" sz="2400" dirty="0" smtClean="0"/>
          </a:p>
          <a:p>
            <a:pPr>
              <a:buFont typeface="Wingdings" pitchFamily="1" charset="2"/>
              <a:buNone/>
              <a:defRPr/>
            </a:pPr>
            <a:endParaRPr lang="en-US" sz="2400" dirty="0" smtClean="0"/>
          </a:p>
          <a:p>
            <a:pPr>
              <a:buFont typeface="Wingdings" pitchFamily="1" charset="2"/>
              <a:buNone/>
              <a:defRPr/>
            </a:pPr>
            <a:endParaRPr lang="en-US" sz="2400" dirty="0" smtClean="0"/>
          </a:p>
          <a:p>
            <a:pPr>
              <a:buFont typeface="Wingdings" pitchFamily="1" charset="2"/>
              <a:buNone/>
              <a:defRPr/>
            </a:pPr>
            <a:endParaRPr lang="en-US" sz="2400" dirty="0" smtClean="0"/>
          </a:p>
        </p:txBody>
      </p:sp>
      <p:sp>
        <p:nvSpPr>
          <p:cNvPr id="6148" name="TextBox 4"/>
          <p:cNvSpPr txBox="1">
            <a:spLocks noChangeArrowheads="1"/>
          </p:cNvSpPr>
          <p:nvPr/>
        </p:nvSpPr>
        <p:spPr bwMode="auto">
          <a:xfrm>
            <a:off x="2057400" y="1447800"/>
            <a:ext cx="457200" cy="369888"/>
          </a:xfrm>
          <a:prstGeom prst="rect">
            <a:avLst/>
          </a:prstGeom>
          <a:noFill/>
          <a:ln w="9525">
            <a:noFill/>
            <a:miter lim="800000"/>
            <a:headEnd/>
            <a:tailEnd/>
          </a:ln>
        </p:spPr>
        <p:txBody>
          <a:bodyPr>
            <a:spAutoFit/>
          </a:bodyPr>
          <a:lstStyle/>
          <a:p>
            <a:r>
              <a:rPr lang="en-US" b="1">
                <a:latin typeface="Book Antiqua" pitchFamily="18" charset="0"/>
              </a:rPr>
              <a:t>40</a:t>
            </a:r>
          </a:p>
        </p:txBody>
      </p:sp>
      <p:sp>
        <p:nvSpPr>
          <p:cNvPr id="6149" name="Rectangle 3"/>
          <p:cNvSpPr>
            <a:spLocks noChangeArrowheads="1"/>
          </p:cNvSpPr>
          <p:nvPr/>
        </p:nvSpPr>
        <p:spPr bwMode="auto">
          <a:xfrm>
            <a:off x="2819400" y="1447800"/>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6150" name="Rectangle 10"/>
          <p:cNvSpPr>
            <a:spLocks noChangeArrowheads="1"/>
          </p:cNvSpPr>
          <p:nvPr/>
        </p:nvSpPr>
        <p:spPr bwMode="auto">
          <a:xfrm>
            <a:off x="5715000" y="1447800"/>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6151" name="TextBox 11"/>
          <p:cNvSpPr txBox="1">
            <a:spLocks noChangeArrowheads="1"/>
          </p:cNvSpPr>
          <p:nvPr/>
        </p:nvSpPr>
        <p:spPr bwMode="auto">
          <a:xfrm>
            <a:off x="3276600" y="1600200"/>
            <a:ext cx="457200" cy="369888"/>
          </a:xfrm>
          <a:prstGeom prst="rect">
            <a:avLst/>
          </a:prstGeom>
          <a:noFill/>
          <a:ln w="9525">
            <a:noFill/>
            <a:miter lim="800000"/>
            <a:headEnd/>
            <a:tailEnd/>
          </a:ln>
        </p:spPr>
        <p:txBody>
          <a:bodyPr>
            <a:spAutoFit/>
          </a:bodyPr>
          <a:lstStyle/>
          <a:p>
            <a:r>
              <a:rPr lang="en-US" b="1">
                <a:latin typeface="Book Antiqua" pitchFamily="18" charset="0"/>
              </a:rPr>
              <a:t>3</a:t>
            </a:r>
          </a:p>
        </p:txBody>
      </p:sp>
      <p:sp>
        <p:nvSpPr>
          <p:cNvPr id="6152" name="TextBox 12"/>
          <p:cNvSpPr txBox="1">
            <a:spLocks noChangeArrowheads="1"/>
          </p:cNvSpPr>
          <p:nvPr/>
        </p:nvSpPr>
        <p:spPr bwMode="auto">
          <a:xfrm>
            <a:off x="6172200" y="1600200"/>
            <a:ext cx="457200" cy="369888"/>
          </a:xfrm>
          <a:prstGeom prst="rect">
            <a:avLst/>
          </a:prstGeom>
          <a:noFill/>
          <a:ln w="9525">
            <a:noFill/>
            <a:miter lim="800000"/>
            <a:headEnd/>
            <a:tailEnd/>
          </a:ln>
        </p:spPr>
        <p:txBody>
          <a:bodyPr>
            <a:spAutoFit/>
          </a:bodyPr>
          <a:lstStyle/>
          <a:p>
            <a:r>
              <a:rPr lang="en-US" b="1">
                <a:latin typeface="Book Antiqua" pitchFamily="18" charset="0"/>
              </a:rPr>
              <a:t>1</a:t>
            </a:r>
          </a:p>
        </p:txBody>
      </p:sp>
      <p:sp>
        <p:nvSpPr>
          <p:cNvPr id="19" name="TextBox 7"/>
          <p:cNvSpPr txBox="1">
            <a:spLocks noChangeArrowheads="1"/>
          </p:cNvSpPr>
          <p:nvPr/>
        </p:nvSpPr>
        <p:spPr bwMode="auto">
          <a:xfrm>
            <a:off x="4648200" y="1458913"/>
            <a:ext cx="609600" cy="369887"/>
          </a:xfrm>
          <a:prstGeom prst="rect">
            <a:avLst/>
          </a:prstGeom>
          <a:noFill/>
          <a:ln w="9525">
            <a:noFill/>
            <a:miter lim="800000"/>
            <a:headEnd/>
            <a:tailEnd/>
          </a:ln>
        </p:spPr>
        <p:txBody>
          <a:bodyPr>
            <a:spAutoFit/>
          </a:bodyPr>
          <a:lstStyle/>
          <a:p>
            <a:pPr>
              <a:defRPr/>
            </a:pPr>
            <a:r>
              <a:rPr lang="en-US" b="1" dirty="0">
                <a:solidFill>
                  <a:schemeClr val="tx1">
                    <a:lumMod val="75000"/>
                  </a:schemeClr>
                </a:solidFill>
                <a:latin typeface="Book Antiqua" pitchFamily="18" charset="0"/>
              </a:rPr>
              <a:t> 24</a:t>
            </a:r>
          </a:p>
        </p:txBody>
      </p:sp>
      <p:cxnSp>
        <p:nvCxnSpPr>
          <p:cNvPr id="6154" name="Straight Arrow Connector 9"/>
          <p:cNvCxnSpPr>
            <a:cxnSpLocks noChangeShapeType="1"/>
          </p:cNvCxnSpPr>
          <p:nvPr/>
        </p:nvCxnSpPr>
        <p:spPr bwMode="auto">
          <a:xfrm>
            <a:off x="1676400" y="1828800"/>
            <a:ext cx="1143000" cy="1588"/>
          </a:xfrm>
          <a:prstGeom prst="straightConnector1">
            <a:avLst/>
          </a:prstGeom>
          <a:noFill/>
          <a:ln w="19050" algn="ctr">
            <a:solidFill>
              <a:schemeClr val="tx1"/>
            </a:solidFill>
            <a:round/>
            <a:headEnd/>
            <a:tailEnd type="arrow" w="med" len="med"/>
          </a:ln>
        </p:spPr>
      </p:cxnSp>
      <p:cxnSp>
        <p:nvCxnSpPr>
          <p:cNvPr id="6155" name="Straight Arrow Connector 20"/>
          <p:cNvCxnSpPr>
            <a:cxnSpLocks noChangeShapeType="1"/>
          </p:cNvCxnSpPr>
          <p:nvPr/>
        </p:nvCxnSpPr>
        <p:spPr bwMode="auto">
          <a:xfrm>
            <a:off x="4191000" y="1827213"/>
            <a:ext cx="1524000" cy="1587"/>
          </a:xfrm>
          <a:prstGeom prst="straightConnector1">
            <a:avLst/>
          </a:prstGeom>
          <a:noFill/>
          <a:ln w="28575" algn="ctr">
            <a:solidFill>
              <a:schemeClr val="tx1"/>
            </a:solidFill>
            <a:round/>
            <a:headEnd/>
            <a:tailEnd type="arrow" w="med" len="med"/>
          </a:ln>
        </p:spPr>
      </p:cxnSp>
    </p:spTree>
    <p:extLst>
      <p:ext uri="{BB962C8B-B14F-4D97-AF65-F5344CB8AC3E}">
        <p14:creationId xmlns:p14="http://schemas.microsoft.com/office/powerpoint/2010/main" val="357585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51">
                                            <p:txEl>
                                              <p:pRg st="7" end="7"/>
                                            </p:txEl>
                                          </p:spTgt>
                                        </p:tgtEl>
                                        <p:attrNameLst>
                                          <p:attrName>style.visibility</p:attrName>
                                        </p:attrNameLst>
                                      </p:cBhvr>
                                      <p:to>
                                        <p:strVal val="visible"/>
                                      </p:to>
                                    </p:set>
                                    <p:animEffect transition="in" filter="dissolve">
                                      <p:cBhvr>
                                        <p:cTn id="37" dur="500"/>
                                        <p:tgtEl>
                                          <p:spTgt spid="20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051">
                                            <p:txEl>
                                              <p:pRg st="8" end="8"/>
                                            </p:txEl>
                                          </p:spTgt>
                                        </p:tgtEl>
                                        <p:attrNameLst>
                                          <p:attrName>style.visibility</p:attrName>
                                        </p:attrNameLst>
                                      </p:cBhvr>
                                      <p:to>
                                        <p:strVal val="visible"/>
                                      </p:to>
                                    </p:set>
                                    <p:animEffect transition="in" filter="dissolve">
                                      <p:cBhvr>
                                        <p:cTn id="4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15516" y="188913"/>
            <a:ext cx="8748972" cy="863600"/>
          </a:xfrm>
        </p:spPr>
        <p:txBody>
          <a:bodyPr/>
          <a:lstStyle/>
          <a:p>
            <a:r>
              <a:rPr lang="en-US" sz="3200" dirty="0" smtClean="0"/>
              <a:t>E4. </a:t>
            </a:r>
            <a:r>
              <a:rPr lang="en-US" sz="3200" dirty="0" smtClean="0"/>
              <a:t>Call Center</a:t>
            </a:r>
          </a:p>
        </p:txBody>
      </p:sp>
      <p:sp>
        <p:nvSpPr>
          <p:cNvPr id="5123" name="Content Placeholder 2"/>
          <p:cNvSpPr>
            <a:spLocks noGrp="1"/>
          </p:cNvSpPr>
          <p:nvPr>
            <p:ph idx="1"/>
          </p:nvPr>
        </p:nvSpPr>
        <p:spPr>
          <a:xfrm>
            <a:off x="395536" y="1268760"/>
            <a:ext cx="8604956" cy="5419725"/>
          </a:xfrm>
        </p:spPr>
        <p:txBody>
          <a:bodyPr/>
          <a:lstStyle/>
          <a:p>
            <a:pPr marL="0" indent="0"/>
            <a:r>
              <a:rPr lang="en-US" sz="2200" dirty="0" smtClean="0">
                <a:solidFill>
                  <a:srgbClr val="09224F"/>
                </a:solidFill>
                <a:latin typeface="Book Antiqua" pitchFamily="18" charset="0"/>
                <a:cs typeface="Arial" charset="0"/>
              </a:rPr>
              <a:t>3. A call center employs 1000 agents. Every month 50 employees leave the company and 50 new employees are hired. </a:t>
            </a:r>
          </a:p>
          <a:p>
            <a:pPr marL="0" indent="0"/>
            <a:r>
              <a:rPr lang="en-US" sz="2200" dirty="0" smtClean="0">
                <a:solidFill>
                  <a:srgbClr val="09224F"/>
                </a:solidFill>
                <a:latin typeface="Book Antiqua" pitchFamily="18" charset="0"/>
                <a:cs typeface="Arial" charset="0"/>
              </a:rPr>
              <a:t>a) </a:t>
            </a:r>
            <a:r>
              <a:rPr lang="en-US" sz="2200" dirty="0" smtClean="0">
                <a:solidFill>
                  <a:srgbClr val="09224F"/>
                </a:solidFill>
                <a:latin typeface="Book Antiqua" pitchFamily="18" charset="0"/>
                <a:cs typeface="Arial" pitchFamily="34" charset="0"/>
              </a:rPr>
              <a:t>How long on average does an agent work for this call center?</a:t>
            </a:r>
          </a:p>
          <a:p>
            <a:r>
              <a:rPr lang="en-US" sz="2200" dirty="0" smtClean="0">
                <a:solidFill>
                  <a:srgbClr val="09224F"/>
                </a:solidFill>
                <a:latin typeface="Book Antiqua" pitchFamily="18" charset="0"/>
              </a:rPr>
              <a:t> Now s</a:t>
            </a:r>
            <a:r>
              <a:rPr lang="en-US" sz="2200" dirty="0" smtClean="0">
                <a:solidFill>
                  <a:srgbClr val="09224F"/>
                </a:solidFill>
                <a:latin typeface="Book Antiqua" pitchFamily="18" charset="0"/>
                <a:cs typeface="Arial" charset="0"/>
              </a:rPr>
              <a:t>uppose the cost of hiring and training a new agent is $1000.  The manager of this call center believes that increasing agents’ salary would keep them working longer term in the company.  The manager wants to increase the average time that an agent works for the call center to 24 months, or 2 years.  </a:t>
            </a:r>
          </a:p>
          <a:p>
            <a:r>
              <a:rPr lang="en-US" sz="2200" dirty="0" smtClean="0">
                <a:solidFill>
                  <a:srgbClr val="09224F"/>
                </a:solidFill>
                <a:latin typeface="Book Antiqua" pitchFamily="18" charset="0"/>
                <a:cs typeface="Arial" charset="0"/>
              </a:rPr>
              <a:t>b) If an agent works for the call center for 24 months on average, how much can the company save on hiring and training costs over a year? Hint:  first determine the current annual cost for hiring and training, then determine the new annual cost for hiring and training.</a:t>
            </a:r>
          </a:p>
          <a:p>
            <a:r>
              <a:rPr lang="en-US" sz="2200" dirty="0" smtClean="0">
                <a:solidFill>
                  <a:srgbClr val="09224F"/>
                </a:solidFill>
                <a:latin typeface="Book Antiqua" pitchFamily="18" charset="0"/>
              </a:rPr>
              <a:t>c) </a:t>
            </a:r>
            <a:r>
              <a:rPr lang="en-US" sz="2200" dirty="0" smtClean="0">
                <a:solidFill>
                  <a:srgbClr val="09224F"/>
                </a:solidFill>
                <a:latin typeface="Book Antiqua" pitchFamily="18" charset="0"/>
                <a:cs typeface="Arial" pitchFamily="34" charset="0"/>
              </a:rPr>
              <a:t>How much the monthly salary of each agent can be increased?</a:t>
            </a:r>
          </a:p>
          <a:p>
            <a:endParaRPr lang="en-US" sz="2400" dirty="0" smtClean="0">
              <a:solidFill>
                <a:srgbClr val="09224F"/>
              </a:solidFill>
              <a:cs typeface="Arial" charset="0"/>
            </a:endParaRPr>
          </a:p>
          <a:p>
            <a:pPr marL="457200" indent="-457200">
              <a:buAutoNum type="alphaLcParenR"/>
            </a:pPr>
            <a:endParaRPr lang="en-US" sz="2400" dirty="0" smtClean="0">
              <a:solidFill>
                <a:srgbClr val="09224F"/>
              </a:solidFill>
              <a:cs typeface="Arial" pitchFamily="34" charset="0"/>
            </a:endParaRPr>
          </a:p>
          <a:p>
            <a:pPr marL="0" indent="0"/>
            <a:endParaRPr lang="en-US" sz="2400" dirty="0" smtClean="0">
              <a:solidFill>
                <a:srgbClr val="09224F"/>
              </a:solidFill>
              <a:cs typeface="Arial" charset="0"/>
            </a:endParaRPr>
          </a:p>
          <a:p>
            <a:endParaRPr lang="en-US" sz="2200" dirty="0" smtClean="0">
              <a:solidFill>
                <a:srgbClr val="09224F"/>
              </a:solidFill>
            </a:endParaRPr>
          </a:p>
          <a:p>
            <a:endParaRPr lang="en-US" sz="2200" dirty="0" smtClean="0">
              <a:solidFill>
                <a:srgbClr val="09224F"/>
              </a:solidFill>
            </a:endParaRPr>
          </a:p>
          <a:p>
            <a:endParaRPr lang="en-US" sz="2200" dirty="0" smtClean="0">
              <a:solidFill>
                <a:srgbClr val="09224F"/>
              </a:solidFill>
            </a:endParaRPr>
          </a:p>
          <a:p>
            <a:pPr>
              <a:buFont typeface="Impact" pitchFamily="34" charset="0"/>
              <a:buNone/>
            </a:pPr>
            <a:endParaRPr lang="en-US" sz="2200" dirty="0" smtClean="0">
              <a:solidFill>
                <a:srgbClr val="09224F"/>
              </a:solidFill>
            </a:endParaRPr>
          </a:p>
          <a:p>
            <a:r>
              <a:rPr lang="en-US" sz="2200" dirty="0" smtClean="0">
                <a:solidFill>
                  <a:srgbClr val="09224F"/>
                </a:solidFill>
              </a:rPr>
              <a:t> </a:t>
            </a:r>
          </a:p>
          <a:p>
            <a:r>
              <a:rPr lang="en-US" dirty="0" smtClean="0">
                <a:solidFill>
                  <a:srgbClr val="09224F"/>
                </a:solidFill>
              </a:rPr>
              <a:t> </a:t>
            </a:r>
          </a:p>
          <a:p>
            <a:endParaRPr lang="en-US" dirty="0" smtClean="0">
              <a:solidFill>
                <a:srgbClr val="09224F"/>
              </a:solidFill>
            </a:endParaRPr>
          </a:p>
        </p:txBody>
      </p:sp>
    </p:spTree>
    <p:extLst>
      <p:ext uri="{BB962C8B-B14F-4D97-AF65-F5344CB8AC3E}">
        <p14:creationId xmlns:p14="http://schemas.microsoft.com/office/powerpoint/2010/main" val="947601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15516" y="188913"/>
            <a:ext cx="8748972" cy="863600"/>
          </a:xfrm>
        </p:spPr>
        <p:txBody>
          <a:bodyPr/>
          <a:lstStyle/>
          <a:p>
            <a:r>
              <a:rPr lang="en-US" sz="3200" dirty="0" smtClean="0"/>
              <a:t>E4. </a:t>
            </a:r>
            <a:r>
              <a:rPr lang="en-US" sz="3200" dirty="0"/>
              <a:t>Call Center</a:t>
            </a:r>
            <a:endParaRPr lang="en-US" sz="3200" dirty="0" smtClean="0"/>
          </a:p>
        </p:txBody>
      </p:sp>
      <p:sp>
        <p:nvSpPr>
          <p:cNvPr id="5123" name="Content Placeholder 2"/>
          <p:cNvSpPr>
            <a:spLocks noGrp="1"/>
          </p:cNvSpPr>
          <p:nvPr>
            <p:ph idx="1"/>
          </p:nvPr>
        </p:nvSpPr>
        <p:spPr>
          <a:xfrm>
            <a:off x="414338" y="2708920"/>
            <a:ext cx="8297862" cy="2376264"/>
          </a:xfrm>
        </p:spPr>
        <p:txBody>
          <a:bodyPr/>
          <a:lstStyle/>
          <a:p>
            <a:endParaRPr lang="en-US" sz="2200" dirty="0" smtClean="0">
              <a:solidFill>
                <a:srgbClr val="09224F"/>
              </a:solidFill>
            </a:endParaRPr>
          </a:p>
          <a:p>
            <a:endParaRPr lang="en-US" sz="2200" dirty="0" smtClean="0">
              <a:solidFill>
                <a:srgbClr val="09224F"/>
              </a:solidFill>
            </a:endParaRPr>
          </a:p>
          <a:p>
            <a:endParaRPr lang="en-US" sz="2200" dirty="0" smtClean="0">
              <a:solidFill>
                <a:srgbClr val="09224F"/>
              </a:solidFill>
            </a:endParaRPr>
          </a:p>
          <a:p>
            <a:pPr>
              <a:buFont typeface="Impact" pitchFamily="34" charset="0"/>
              <a:buNone/>
            </a:pPr>
            <a:endParaRPr lang="en-US" sz="2200" dirty="0" smtClean="0">
              <a:solidFill>
                <a:srgbClr val="09224F"/>
              </a:solidFill>
            </a:endParaRPr>
          </a:p>
          <a:p>
            <a:r>
              <a:rPr lang="en-US" sz="2200" dirty="0" smtClean="0">
                <a:solidFill>
                  <a:srgbClr val="09224F"/>
                </a:solidFill>
              </a:rPr>
              <a:t> </a:t>
            </a:r>
          </a:p>
          <a:p>
            <a:r>
              <a:rPr lang="en-US" dirty="0" smtClean="0">
                <a:solidFill>
                  <a:srgbClr val="09224F"/>
                </a:solidFill>
              </a:rPr>
              <a:t> </a:t>
            </a:r>
          </a:p>
          <a:p>
            <a:endParaRPr lang="en-US" dirty="0" smtClean="0">
              <a:solidFill>
                <a:srgbClr val="09224F"/>
              </a:solidFill>
            </a:endParaRPr>
          </a:p>
        </p:txBody>
      </p:sp>
      <p:grpSp>
        <p:nvGrpSpPr>
          <p:cNvPr id="2" name="Group 7"/>
          <p:cNvGrpSpPr>
            <a:grpSpLocks/>
          </p:cNvGrpSpPr>
          <p:nvPr/>
        </p:nvGrpSpPr>
        <p:grpSpPr bwMode="auto">
          <a:xfrm>
            <a:off x="2398626" y="1412779"/>
            <a:ext cx="3865562" cy="646113"/>
            <a:chOff x="59" y="2105"/>
            <a:chExt cx="2435" cy="407"/>
          </a:xfrm>
        </p:grpSpPr>
        <p:sp>
          <p:nvSpPr>
            <p:cNvPr id="5126"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5127"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5128" name="Text Box 10"/>
            <p:cNvSpPr txBox="1">
              <a:spLocks noChangeArrowheads="1"/>
            </p:cNvSpPr>
            <p:nvPr/>
          </p:nvSpPr>
          <p:spPr bwMode="auto">
            <a:xfrm>
              <a:off x="59" y="2115"/>
              <a:ext cx="756" cy="231"/>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sp>
          <p:nvSpPr>
            <p:cNvPr id="5129"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5130" name="Text Box 12"/>
            <p:cNvSpPr txBox="1">
              <a:spLocks noChangeArrowheads="1"/>
            </p:cNvSpPr>
            <p:nvPr/>
          </p:nvSpPr>
          <p:spPr bwMode="auto">
            <a:xfrm>
              <a:off x="1678" y="2137"/>
              <a:ext cx="756" cy="231"/>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grpSp>
      <p:sp>
        <p:nvSpPr>
          <p:cNvPr id="5125" name="Content Placeholder 2"/>
          <p:cNvSpPr>
            <a:spLocks/>
          </p:cNvSpPr>
          <p:nvPr/>
        </p:nvSpPr>
        <p:spPr bwMode="auto">
          <a:xfrm>
            <a:off x="323528" y="2240868"/>
            <a:ext cx="8297863" cy="4617132"/>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cs typeface="Arial" pitchFamily="34" charset="0"/>
              </a:rPr>
              <a:t>a) How long on average does an agent work for this call center?</a:t>
            </a:r>
          </a:p>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cs typeface="Arial" pitchFamily="34" charset="0"/>
              </a:rPr>
              <a:t> 	R = 50 people/month</a:t>
            </a:r>
          </a:p>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cs typeface="Arial" pitchFamily="34" charset="0"/>
              </a:rPr>
              <a:t>	I = 1000 people</a:t>
            </a:r>
          </a:p>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cs typeface="Arial" pitchFamily="34" charset="0"/>
              </a:rPr>
              <a:t>	Average working time = Throughput Time</a:t>
            </a:r>
          </a:p>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cs typeface="Arial" pitchFamily="34" charset="0"/>
              </a:rPr>
              <a:t>		= I/R = 1000/50 = 20 months or 20/12 = 1.67 years</a:t>
            </a:r>
          </a:p>
          <a:p>
            <a:pPr marL="342900" indent="-342900" eaLnBrk="0" hangingPunct="0">
              <a:spcBef>
                <a:spcPct val="20000"/>
              </a:spcBef>
              <a:buClr>
                <a:srgbClr val="000000"/>
              </a:buClr>
              <a:buSzPct val="80000"/>
              <a:defRPr/>
            </a:pPr>
            <a:r>
              <a:rPr lang="en-US" sz="2200" dirty="0" smtClean="0">
                <a:solidFill>
                  <a:srgbClr val="09224F"/>
                </a:solidFill>
                <a:latin typeface="Book Antiqua" pitchFamily="18" charset="0"/>
              </a:rPr>
              <a:t> </a:t>
            </a:r>
            <a:r>
              <a:rPr lang="en-US" sz="2200" dirty="0" smtClean="0">
                <a:solidFill>
                  <a:srgbClr val="09224F"/>
                </a:solidFill>
                <a:latin typeface="Book Antiqua" pitchFamily="18" charset="0"/>
                <a:cs typeface="Arial" charset="0"/>
              </a:rPr>
              <a:t>Suppose the cost of hiring and training a new agent is $1000.  The manager of this call center believes that increasing agents’ salary would keep them working longer term in the company.  The manager wants to increase the average time that an agent works for the call center to 24 months, or 2 years.  </a:t>
            </a:r>
          </a:p>
          <a:p>
            <a:pPr marL="342900" indent="-342900" eaLnBrk="0" hangingPunct="0">
              <a:spcBef>
                <a:spcPct val="20000"/>
              </a:spcBef>
              <a:buClr>
                <a:srgbClr val="000000"/>
              </a:buClr>
              <a:buSzPct val="80000"/>
              <a:defRPr/>
            </a:pPr>
            <a:endParaRPr lang="en-US" sz="2400" dirty="0" smtClean="0">
              <a:solidFill>
                <a:srgbClr val="09224F"/>
              </a:solidFill>
              <a:latin typeface="+mn-lt"/>
              <a:cs typeface="Arial" pitchFamily="34" charset="0"/>
            </a:endParaRPr>
          </a:p>
          <a:p>
            <a:pPr marL="342900" indent="-342900" eaLnBrk="0" hangingPunct="0">
              <a:spcBef>
                <a:spcPct val="20000"/>
              </a:spcBef>
              <a:buClr>
                <a:srgbClr val="000000"/>
              </a:buClr>
              <a:buSzPct val="80000"/>
              <a:defRPr/>
            </a:pPr>
            <a:r>
              <a:rPr lang="en-US" sz="2400" dirty="0">
                <a:solidFill>
                  <a:srgbClr val="09224F"/>
                </a:solidFill>
                <a:latin typeface="+mn-lt"/>
              </a:rPr>
              <a:t> </a:t>
            </a:r>
          </a:p>
          <a:p>
            <a:pPr marL="342900" indent="-342900" eaLnBrk="0" hangingPunct="0">
              <a:spcBef>
                <a:spcPct val="20000"/>
              </a:spcBef>
              <a:buClr>
                <a:srgbClr val="000000"/>
              </a:buClr>
              <a:buSzPct val="80000"/>
              <a:buFont typeface="Wingdings" pitchFamily="2" charset="2"/>
              <a:buNone/>
              <a:defRPr/>
            </a:pPr>
            <a:endParaRPr lang="en-US" sz="2800" dirty="0">
              <a:solidFill>
                <a:srgbClr val="09224F"/>
              </a:solidFill>
              <a:latin typeface="Times New Roman" pitchFamily="18" charset="0"/>
            </a:endParaRPr>
          </a:p>
        </p:txBody>
      </p:sp>
    </p:spTree>
    <p:extLst>
      <p:ext uri="{BB962C8B-B14F-4D97-AF65-F5344CB8AC3E}">
        <p14:creationId xmlns:p14="http://schemas.microsoft.com/office/powerpoint/2010/main" val="393741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5">
                                            <p:txEl>
                                              <p:pRg st="0" end="0"/>
                                            </p:txEl>
                                          </p:spTgt>
                                        </p:tgtEl>
                                        <p:attrNameLst>
                                          <p:attrName>style.visibility</p:attrName>
                                        </p:attrNameLst>
                                      </p:cBhvr>
                                      <p:to>
                                        <p:strVal val="visible"/>
                                      </p:to>
                                    </p:set>
                                    <p:animEffect transition="in" filter="dissolve">
                                      <p:cBhvr>
                                        <p:cTn id="12" dur="500"/>
                                        <p:tgtEl>
                                          <p:spTgt spid="51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5">
                                            <p:txEl>
                                              <p:pRg st="1" end="1"/>
                                            </p:txEl>
                                          </p:spTgt>
                                        </p:tgtEl>
                                        <p:attrNameLst>
                                          <p:attrName>style.visibility</p:attrName>
                                        </p:attrNameLst>
                                      </p:cBhvr>
                                      <p:to>
                                        <p:strVal val="visible"/>
                                      </p:to>
                                    </p:set>
                                    <p:animEffect transition="in" filter="dissolve">
                                      <p:cBhvr>
                                        <p:cTn id="17" dur="500"/>
                                        <p:tgtEl>
                                          <p:spTgt spid="512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5">
                                            <p:txEl>
                                              <p:pRg st="2" end="2"/>
                                            </p:txEl>
                                          </p:spTgt>
                                        </p:tgtEl>
                                        <p:attrNameLst>
                                          <p:attrName>style.visibility</p:attrName>
                                        </p:attrNameLst>
                                      </p:cBhvr>
                                      <p:to>
                                        <p:strVal val="visible"/>
                                      </p:to>
                                    </p:set>
                                    <p:animEffect transition="in" filter="dissolve">
                                      <p:cBhvr>
                                        <p:cTn id="22" dur="500"/>
                                        <p:tgtEl>
                                          <p:spTgt spid="512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5">
                                            <p:txEl>
                                              <p:pRg st="3" end="3"/>
                                            </p:txEl>
                                          </p:spTgt>
                                        </p:tgtEl>
                                        <p:attrNameLst>
                                          <p:attrName>style.visibility</p:attrName>
                                        </p:attrNameLst>
                                      </p:cBhvr>
                                      <p:to>
                                        <p:strVal val="visible"/>
                                      </p:to>
                                    </p:set>
                                    <p:animEffect transition="in" filter="dissolve">
                                      <p:cBhvr>
                                        <p:cTn id="27" dur="500"/>
                                        <p:tgtEl>
                                          <p:spTgt spid="512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5">
                                            <p:txEl>
                                              <p:pRg st="4" end="4"/>
                                            </p:txEl>
                                          </p:spTgt>
                                        </p:tgtEl>
                                        <p:attrNameLst>
                                          <p:attrName>style.visibility</p:attrName>
                                        </p:attrNameLst>
                                      </p:cBhvr>
                                      <p:to>
                                        <p:strVal val="visible"/>
                                      </p:to>
                                    </p:set>
                                    <p:animEffect transition="in" filter="dissolve">
                                      <p:cBhvr>
                                        <p:cTn id="32" dur="500"/>
                                        <p:tgtEl>
                                          <p:spTgt spid="512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25">
                                            <p:txEl>
                                              <p:pRg st="5" end="5"/>
                                            </p:txEl>
                                          </p:spTgt>
                                        </p:tgtEl>
                                        <p:attrNameLst>
                                          <p:attrName>style.visibility</p:attrName>
                                        </p:attrNameLst>
                                      </p:cBhvr>
                                      <p:to>
                                        <p:strVal val="visible"/>
                                      </p:to>
                                    </p:set>
                                    <p:animEffect transition="in" filter="dissolve">
                                      <p:cBhvr>
                                        <p:cTn id="37" dur="500"/>
                                        <p:tgtEl>
                                          <p:spTgt spid="512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125">
                                            <p:txEl>
                                              <p:pRg st="7" end="7"/>
                                            </p:txEl>
                                          </p:spTgt>
                                        </p:tgtEl>
                                        <p:attrNameLst>
                                          <p:attrName>style.visibility</p:attrName>
                                        </p:attrNameLst>
                                      </p:cBhvr>
                                      <p:to>
                                        <p:strVal val="visible"/>
                                      </p:to>
                                    </p:set>
                                    <p:animEffect transition="in" filter="dissolve">
                                      <p:cBhvr>
                                        <p:cTn id="42" dur="500"/>
                                        <p:tgtEl>
                                          <p:spTgt spid="512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215516" y="188913"/>
            <a:ext cx="8748972" cy="863600"/>
          </a:xfrm>
        </p:spPr>
        <p:txBody>
          <a:bodyPr/>
          <a:lstStyle/>
          <a:p>
            <a:r>
              <a:rPr lang="en-US" sz="3200" dirty="0" smtClean="0"/>
              <a:t>E4. </a:t>
            </a:r>
            <a:r>
              <a:rPr lang="en-US" sz="3200" dirty="0"/>
              <a:t>Call Center</a:t>
            </a:r>
            <a:endParaRPr lang="en-US" sz="3200" dirty="0" smtClean="0"/>
          </a:p>
        </p:txBody>
      </p:sp>
      <p:sp>
        <p:nvSpPr>
          <p:cNvPr id="6147" name="Content Placeholder 2"/>
          <p:cNvSpPr>
            <a:spLocks noGrp="1"/>
          </p:cNvSpPr>
          <p:nvPr>
            <p:ph idx="4294967295"/>
          </p:nvPr>
        </p:nvSpPr>
        <p:spPr/>
        <p:txBody>
          <a:bodyPr/>
          <a:lstStyle/>
          <a:p>
            <a:pPr>
              <a:buFont typeface="Wingdings" pitchFamily="2" charset="2"/>
              <a:buNone/>
            </a:pPr>
            <a:r>
              <a:rPr lang="en-US" sz="2400" dirty="0" smtClean="0">
                <a:solidFill>
                  <a:srgbClr val="09224F"/>
                </a:solidFill>
                <a:latin typeface="Book Antiqua" pitchFamily="18" charset="0"/>
                <a:cs typeface="Arial" charset="0"/>
              </a:rPr>
              <a:t>b) If an agent works for the call center for 24 months on average, how much can the company save on hiring and training costs over a year? Hint:  first determine the current annual cost for hiring and training, then determine the new annual cost for hiring and training.</a:t>
            </a:r>
          </a:p>
          <a:p>
            <a:pPr>
              <a:buFont typeface="Impact" pitchFamily="34" charset="0"/>
              <a:buNone/>
            </a:pPr>
            <a:endParaRPr lang="en-US" sz="2200" dirty="0" smtClean="0">
              <a:solidFill>
                <a:srgbClr val="09224F"/>
              </a:solidFill>
            </a:endParaRPr>
          </a:p>
          <a:p>
            <a:pPr>
              <a:buFont typeface="Wingdings" pitchFamily="2" charset="2"/>
              <a:buNone/>
            </a:pPr>
            <a:r>
              <a:rPr lang="en-US" dirty="0" smtClean="0">
                <a:solidFill>
                  <a:srgbClr val="09224F"/>
                </a:solidFill>
              </a:rPr>
              <a:t> </a:t>
            </a:r>
          </a:p>
          <a:p>
            <a:pPr>
              <a:buFont typeface="Wingdings" pitchFamily="2" charset="2"/>
              <a:buNone/>
            </a:pPr>
            <a:endParaRPr lang="en-US" dirty="0" smtClean="0">
              <a:solidFill>
                <a:srgbClr val="09224F"/>
              </a:solidFill>
            </a:endParaRPr>
          </a:p>
        </p:txBody>
      </p:sp>
      <p:grpSp>
        <p:nvGrpSpPr>
          <p:cNvPr id="2" name="Group 11"/>
          <p:cNvGrpSpPr>
            <a:grpSpLocks/>
          </p:cNvGrpSpPr>
          <p:nvPr/>
        </p:nvGrpSpPr>
        <p:grpSpPr bwMode="auto">
          <a:xfrm>
            <a:off x="4888793" y="3537015"/>
            <a:ext cx="3865563" cy="1063622"/>
            <a:chOff x="2093932" y="5729322"/>
            <a:chExt cx="3865562" cy="1063076"/>
          </a:xfrm>
        </p:grpSpPr>
        <p:grpSp>
          <p:nvGrpSpPr>
            <p:cNvPr id="6157" name="Group 7"/>
            <p:cNvGrpSpPr>
              <a:grpSpLocks/>
            </p:cNvGrpSpPr>
            <p:nvPr/>
          </p:nvGrpSpPr>
          <p:grpSpPr bwMode="auto">
            <a:xfrm>
              <a:off x="2093932" y="5729322"/>
              <a:ext cx="3865562" cy="646113"/>
              <a:chOff x="59" y="2105"/>
              <a:chExt cx="2435" cy="407"/>
            </a:xfrm>
          </p:grpSpPr>
          <p:sp>
            <p:nvSpPr>
              <p:cNvPr id="6159"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6160"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61" name="Text Box 10"/>
              <p:cNvSpPr txBox="1">
                <a:spLocks noChangeArrowheads="1"/>
              </p:cNvSpPr>
              <p:nvPr/>
            </p:nvSpPr>
            <p:spPr bwMode="auto">
              <a:xfrm>
                <a:off x="59" y="2115"/>
                <a:ext cx="661"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?/month</a:t>
                </a:r>
              </a:p>
            </p:txBody>
          </p:sp>
          <p:sp>
            <p:nvSpPr>
              <p:cNvPr id="6162"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63" name="Text Box 12"/>
              <p:cNvSpPr txBox="1">
                <a:spLocks noChangeArrowheads="1"/>
              </p:cNvSpPr>
              <p:nvPr/>
            </p:nvSpPr>
            <p:spPr bwMode="auto">
              <a:xfrm>
                <a:off x="1678" y="2137"/>
                <a:ext cx="661"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?/month</a:t>
                </a:r>
              </a:p>
            </p:txBody>
          </p:sp>
        </p:grpSp>
        <p:sp>
          <p:nvSpPr>
            <p:cNvPr id="6158" name="Rectangle 10"/>
            <p:cNvSpPr>
              <a:spLocks noChangeArrowheads="1"/>
            </p:cNvSpPr>
            <p:nvPr/>
          </p:nvSpPr>
          <p:spPr bwMode="auto">
            <a:xfrm>
              <a:off x="3659175" y="6423066"/>
              <a:ext cx="971532" cy="369332"/>
            </a:xfrm>
            <a:prstGeom prst="rect">
              <a:avLst/>
            </a:prstGeom>
            <a:noFill/>
            <a:ln w="9525">
              <a:noFill/>
              <a:miter lim="800000"/>
              <a:headEnd/>
              <a:tailEnd/>
            </a:ln>
          </p:spPr>
          <p:txBody>
            <a:bodyPr>
              <a:spAutoFit/>
            </a:bodyPr>
            <a:lstStyle/>
            <a:p>
              <a:r>
                <a:rPr lang="en-US" b="1">
                  <a:solidFill>
                    <a:srgbClr val="C71B4C"/>
                  </a:solidFill>
                  <a:latin typeface="Book Antiqua" pitchFamily="18" charset="0"/>
                </a:rPr>
                <a:t>2 years</a:t>
              </a:r>
            </a:p>
          </p:txBody>
        </p:sp>
      </p:grpSp>
      <p:grpSp>
        <p:nvGrpSpPr>
          <p:cNvPr id="4" name="Group 12"/>
          <p:cNvGrpSpPr>
            <a:grpSpLocks/>
          </p:cNvGrpSpPr>
          <p:nvPr/>
        </p:nvGrpSpPr>
        <p:grpSpPr bwMode="auto">
          <a:xfrm>
            <a:off x="575556" y="3537015"/>
            <a:ext cx="3865562" cy="1063622"/>
            <a:chOff x="2093933" y="5729322"/>
            <a:chExt cx="3865563" cy="1063076"/>
          </a:xfrm>
        </p:grpSpPr>
        <p:grpSp>
          <p:nvGrpSpPr>
            <p:cNvPr id="6150" name="Group 7"/>
            <p:cNvGrpSpPr>
              <a:grpSpLocks/>
            </p:cNvGrpSpPr>
            <p:nvPr/>
          </p:nvGrpSpPr>
          <p:grpSpPr bwMode="auto">
            <a:xfrm>
              <a:off x="2093933" y="5729322"/>
              <a:ext cx="3865563" cy="646113"/>
              <a:chOff x="59" y="2105"/>
              <a:chExt cx="2435" cy="407"/>
            </a:xfrm>
          </p:grpSpPr>
          <p:sp>
            <p:nvSpPr>
              <p:cNvPr id="6152" name="Text Box 8"/>
              <p:cNvSpPr txBox="1">
                <a:spLocks noChangeArrowheads="1"/>
              </p:cNvSpPr>
              <p:nvPr/>
            </p:nvSpPr>
            <p:spPr bwMode="auto">
              <a:xfrm>
                <a:off x="998" y="2105"/>
                <a:ext cx="680" cy="407"/>
              </a:xfrm>
              <a:prstGeom prst="rect">
                <a:avLst/>
              </a:prstGeom>
              <a:noFill/>
              <a:ln w="38100" algn="ctr">
                <a:solidFill>
                  <a:schemeClr val="tx1"/>
                </a:solidFill>
                <a:miter lim="800000"/>
                <a:headEnd/>
                <a:tailEnd/>
              </a:ln>
            </p:spPr>
            <p:txBody>
              <a:bodyPr>
                <a:spAutoFit/>
              </a:bodyPr>
              <a:lstStyle/>
              <a:p>
                <a:r>
                  <a:rPr lang="en-US" b="1">
                    <a:solidFill>
                      <a:srgbClr val="C71B4C"/>
                    </a:solidFill>
                    <a:latin typeface="Book Antiqua" pitchFamily="18" charset="0"/>
                  </a:rPr>
                  <a:t>  1000</a:t>
                </a:r>
              </a:p>
              <a:p>
                <a:r>
                  <a:rPr lang="en-US" b="1">
                    <a:solidFill>
                      <a:srgbClr val="C71B4C"/>
                    </a:solidFill>
                    <a:latin typeface="Book Antiqua" pitchFamily="18" charset="0"/>
                  </a:rPr>
                  <a:t> Agents</a:t>
                </a:r>
              </a:p>
            </p:txBody>
          </p:sp>
          <p:sp>
            <p:nvSpPr>
              <p:cNvPr id="6153" name="Line 9"/>
              <p:cNvSpPr>
                <a:spLocks noChangeShapeType="1"/>
              </p:cNvSpPr>
              <p:nvPr/>
            </p:nvSpPr>
            <p:spPr bwMode="auto">
              <a:xfrm>
                <a:off x="226" y="2387"/>
                <a:ext cx="74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54" name="Text Box 10"/>
              <p:cNvSpPr txBox="1">
                <a:spLocks noChangeArrowheads="1"/>
              </p:cNvSpPr>
              <p:nvPr/>
            </p:nvSpPr>
            <p:spPr bwMode="auto">
              <a:xfrm>
                <a:off x="59" y="2115"/>
                <a:ext cx="763" cy="233"/>
              </a:xfrm>
              <a:prstGeom prst="rect">
                <a:avLst/>
              </a:prstGeom>
              <a:noFill/>
              <a:ln w="9525" algn="ctr">
                <a:noFill/>
                <a:miter lim="800000"/>
                <a:headEnd/>
                <a:tailEnd/>
              </a:ln>
            </p:spPr>
            <p:txBody>
              <a:bodyPr wrap="none">
                <a:spAutoFit/>
              </a:bodyPr>
              <a:lstStyle/>
              <a:p>
                <a:r>
                  <a:rPr lang="en-US" b="1" dirty="0">
                    <a:solidFill>
                      <a:srgbClr val="C71B4C"/>
                    </a:solidFill>
                    <a:latin typeface="Book Antiqua" pitchFamily="18" charset="0"/>
                  </a:rPr>
                  <a:t>50/month</a:t>
                </a:r>
              </a:p>
            </p:txBody>
          </p:sp>
          <p:sp>
            <p:nvSpPr>
              <p:cNvPr id="6155" name="Line 11"/>
              <p:cNvSpPr>
                <a:spLocks noChangeShapeType="1"/>
              </p:cNvSpPr>
              <p:nvPr/>
            </p:nvSpPr>
            <p:spPr bwMode="auto">
              <a:xfrm flipV="1">
                <a:off x="1655" y="2387"/>
                <a:ext cx="839"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6156" name="Text Box 12"/>
              <p:cNvSpPr txBox="1">
                <a:spLocks noChangeArrowheads="1"/>
              </p:cNvSpPr>
              <p:nvPr/>
            </p:nvSpPr>
            <p:spPr bwMode="auto">
              <a:xfrm>
                <a:off x="1678" y="2137"/>
                <a:ext cx="763" cy="233"/>
              </a:xfrm>
              <a:prstGeom prst="rect">
                <a:avLst/>
              </a:prstGeom>
              <a:noFill/>
              <a:ln w="9525" algn="ctr">
                <a:noFill/>
                <a:miter lim="800000"/>
                <a:headEnd/>
                <a:tailEnd/>
              </a:ln>
            </p:spPr>
            <p:txBody>
              <a:bodyPr wrap="none">
                <a:spAutoFit/>
              </a:bodyPr>
              <a:lstStyle/>
              <a:p>
                <a:r>
                  <a:rPr lang="en-US" b="1">
                    <a:solidFill>
                      <a:srgbClr val="C71B4C"/>
                    </a:solidFill>
                    <a:latin typeface="Book Antiqua" pitchFamily="18" charset="0"/>
                  </a:rPr>
                  <a:t>50/month</a:t>
                </a:r>
              </a:p>
            </p:txBody>
          </p:sp>
        </p:grpSp>
        <p:sp>
          <p:nvSpPr>
            <p:cNvPr id="6151" name="Rectangle 14"/>
            <p:cNvSpPr>
              <a:spLocks noChangeArrowheads="1"/>
            </p:cNvSpPr>
            <p:nvPr/>
          </p:nvSpPr>
          <p:spPr bwMode="auto">
            <a:xfrm>
              <a:off x="3408400" y="6423066"/>
              <a:ext cx="1465336" cy="369332"/>
            </a:xfrm>
            <a:prstGeom prst="rect">
              <a:avLst/>
            </a:prstGeom>
            <a:noFill/>
            <a:ln w="9525">
              <a:noFill/>
              <a:miter lim="800000"/>
              <a:headEnd/>
              <a:tailEnd/>
            </a:ln>
          </p:spPr>
          <p:txBody>
            <a:bodyPr>
              <a:spAutoFit/>
            </a:bodyPr>
            <a:lstStyle/>
            <a:p>
              <a:r>
                <a:rPr lang="en-US" b="1">
                  <a:solidFill>
                    <a:srgbClr val="C71B4C"/>
                  </a:solidFill>
                  <a:latin typeface="Book Antiqua" pitchFamily="18" charset="0"/>
                </a:rPr>
                <a:t>20 months</a:t>
              </a:r>
            </a:p>
          </p:txBody>
        </p:sp>
      </p:grpSp>
      <p:sp>
        <p:nvSpPr>
          <p:cNvPr id="20" name="Content Placeholder 2"/>
          <p:cNvSpPr txBox="1">
            <a:spLocks/>
          </p:cNvSpPr>
          <p:nvPr/>
        </p:nvSpPr>
        <p:spPr bwMode="auto">
          <a:xfrm>
            <a:off x="422275" y="4725144"/>
            <a:ext cx="8721725" cy="18827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2575" marR="0" lvl="1" indent="-282575" algn="l" defTabSz="914400" rtl="0" eaLnBrk="0" fontAlgn="base" latinLnBrk="0" hangingPunct="0">
              <a:lnSpc>
                <a:spcPct val="100000"/>
              </a:lnSpc>
              <a:spcBef>
                <a:spcPct val="20000"/>
              </a:spcBef>
              <a:spcAft>
                <a:spcPct val="0"/>
              </a:spcAft>
              <a:buClr>
                <a:schemeClr val="tx1"/>
              </a:buClr>
              <a:buSzTx/>
              <a:buFont typeface="Impact" pitchFamily="34" charset="0"/>
              <a:buNone/>
              <a:tabLst/>
              <a:defRPr/>
            </a:pPr>
            <a:r>
              <a:rPr kumimoji="0" lang="en-US" sz="2400" b="0" i="0" u="none" strike="noStrike" kern="0" cap="none" spc="0" normalizeH="0" baseline="0" noProof="0" dirty="0" smtClean="0">
                <a:ln>
                  <a:noFill/>
                </a:ln>
                <a:solidFill>
                  <a:srgbClr val="09224F"/>
                </a:solidFill>
                <a:effectLst/>
                <a:uLnTx/>
                <a:uFillTx/>
                <a:latin typeface="Book Antiqua" pitchFamily="18" charset="0"/>
                <a:cs typeface="Arial" pitchFamily="34" charset="0"/>
              </a:rPr>
              <a:t>Current annual cost for hiring and training:</a:t>
            </a:r>
          </a:p>
          <a:p>
            <a:pPr marL="282575" marR="0" lvl="1" indent="-282575" algn="l" defTabSz="914400" rtl="0" eaLnBrk="0" fontAlgn="base" latinLnBrk="0" hangingPunct="0">
              <a:lnSpc>
                <a:spcPct val="100000"/>
              </a:lnSpc>
              <a:spcBef>
                <a:spcPct val="20000"/>
              </a:spcBef>
              <a:spcAft>
                <a:spcPct val="0"/>
              </a:spcAft>
              <a:buClr>
                <a:schemeClr val="tx1"/>
              </a:buClr>
              <a:buSzTx/>
              <a:buFont typeface="Impact" pitchFamily="34" charset="0"/>
              <a:buNone/>
              <a:tabLst/>
              <a:defRPr/>
            </a:pPr>
            <a:r>
              <a:rPr kumimoji="0" lang="en-US" sz="2400" b="0" i="0" u="none" strike="noStrike" kern="0" cap="none" spc="0" normalizeH="0" baseline="0" noProof="0" dirty="0" smtClean="0">
                <a:ln>
                  <a:noFill/>
                </a:ln>
                <a:solidFill>
                  <a:srgbClr val="09224F"/>
                </a:solidFill>
                <a:effectLst/>
                <a:uLnTx/>
                <a:uFillTx/>
                <a:latin typeface="Book Antiqua" pitchFamily="18" charset="0"/>
                <a:cs typeface="Arial" pitchFamily="34" charset="0"/>
              </a:rPr>
              <a:t>	Throughput Rate = 50 people/month</a:t>
            </a:r>
          </a:p>
          <a:p>
            <a:pPr marL="282575" marR="0" lvl="1" indent="-282575" algn="l" defTabSz="914400" rtl="0" eaLnBrk="0" fontAlgn="base" latinLnBrk="0" hangingPunct="0">
              <a:lnSpc>
                <a:spcPct val="100000"/>
              </a:lnSpc>
              <a:spcBef>
                <a:spcPct val="20000"/>
              </a:spcBef>
              <a:spcAft>
                <a:spcPct val="0"/>
              </a:spcAft>
              <a:buClr>
                <a:schemeClr val="tx1"/>
              </a:buClr>
              <a:buSzTx/>
              <a:buFont typeface="Impact" pitchFamily="34" charset="0"/>
              <a:buNone/>
              <a:tabLst/>
              <a:defRPr/>
            </a:pPr>
            <a:r>
              <a:rPr kumimoji="0" lang="en-US" sz="2400" b="0" i="0" u="none" strike="noStrike" kern="0" cap="none" spc="0" normalizeH="0" baseline="0" noProof="0" dirty="0" smtClean="0">
                <a:ln>
                  <a:noFill/>
                </a:ln>
                <a:solidFill>
                  <a:srgbClr val="09224F"/>
                </a:solidFill>
                <a:effectLst/>
                <a:uLnTx/>
                <a:uFillTx/>
                <a:latin typeface="Book Antiqua" pitchFamily="18" charset="0"/>
                <a:cs typeface="Arial" pitchFamily="34" charset="0"/>
              </a:rPr>
              <a:t>	 = 600 people/year</a:t>
            </a:r>
          </a:p>
          <a:p>
            <a:pPr marL="282575" marR="0" lvl="1" indent="-282575" algn="l" defTabSz="914400" rtl="0" eaLnBrk="0" fontAlgn="base" latinLnBrk="0" hangingPunct="0">
              <a:lnSpc>
                <a:spcPct val="100000"/>
              </a:lnSpc>
              <a:spcBef>
                <a:spcPct val="20000"/>
              </a:spcBef>
              <a:spcAft>
                <a:spcPct val="0"/>
              </a:spcAft>
              <a:buClr>
                <a:schemeClr val="tx1"/>
              </a:buClr>
              <a:buSzTx/>
              <a:buFont typeface="Impact" pitchFamily="34" charset="0"/>
              <a:buNone/>
              <a:tabLst/>
              <a:defRPr/>
            </a:pPr>
            <a:r>
              <a:rPr kumimoji="0" lang="en-US" sz="2400" b="0" i="0" u="none" strike="noStrike" kern="0" cap="none" spc="0" normalizeH="0" baseline="0" noProof="0" dirty="0" smtClean="0">
                <a:ln>
                  <a:noFill/>
                </a:ln>
                <a:solidFill>
                  <a:srgbClr val="09224F"/>
                </a:solidFill>
                <a:effectLst/>
                <a:uLnTx/>
                <a:uFillTx/>
                <a:latin typeface="Book Antiqua" pitchFamily="18" charset="0"/>
                <a:cs typeface="Arial" pitchFamily="34" charset="0"/>
              </a:rPr>
              <a:t>	Annual hiring and training cost is 600 (1000) = $600,000</a:t>
            </a:r>
          </a:p>
        </p:txBody>
      </p:sp>
    </p:spTree>
    <p:extLst>
      <p:ext uri="{BB962C8B-B14F-4D97-AF65-F5344CB8AC3E}">
        <p14:creationId xmlns:p14="http://schemas.microsoft.com/office/powerpoint/2010/main" val="3542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dissolve">
                                      <p:cBhvr>
                                        <p:cTn id="17" dur="500"/>
                                        <p:tgtEl>
                                          <p:spTgt spid="2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
                                            <p:txEl>
                                              <p:pRg st="1" end="1"/>
                                            </p:txEl>
                                          </p:spTgt>
                                        </p:tgtEl>
                                        <p:attrNameLst>
                                          <p:attrName>style.visibility</p:attrName>
                                        </p:attrNameLst>
                                      </p:cBhvr>
                                      <p:to>
                                        <p:strVal val="visible"/>
                                      </p:to>
                                    </p:set>
                                    <p:animEffect transition="in" filter="dissolve">
                                      <p:cBhvr>
                                        <p:cTn id="22" dur="500"/>
                                        <p:tgtEl>
                                          <p:spTgt spid="2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
                                            <p:txEl>
                                              <p:pRg st="2" end="2"/>
                                            </p:txEl>
                                          </p:spTgt>
                                        </p:tgtEl>
                                        <p:attrNameLst>
                                          <p:attrName>style.visibility</p:attrName>
                                        </p:attrNameLst>
                                      </p:cBhvr>
                                      <p:to>
                                        <p:strVal val="visible"/>
                                      </p:to>
                                    </p:set>
                                    <p:animEffect transition="in" filter="dissolve">
                                      <p:cBhvr>
                                        <p:cTn id="27" dur="500"/>
                                        <p:tgtEl>
                                          <p:spTgt spid="2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
                                            <p:txEl>
                                              <p:pRg st="3" end="3"/>
                                            </p:txEl>
                                          </p:spTgt>
                                        </p:tgtEl>
                                        <p:attrNameLst>
                                          <p:attrName>style.visibility</p:attrName>
                                        </p:attrNameLst>
                                      </p:cBhvr>
                                      <p:to>
                                        <p:strVal val="visible"/>
                                      </p:to>
                                    </p:set>
                                    <p:animEffect transition="in" filter="dissolve">
                                      <p:cBhvr>
                                        <p:cTn id="32"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215516" y="188913"/>
            <a:ext cx="8748972" cy="863600"/>
          </a:xfrm>
        </p:spPr>
        <p:txBody>
          <a:bodyPr/>
          <a:lstStyle/>
          <a:p>
            <a:r>
              <a:rPr lang="en-US" sz="3200" smtClean="0"/>
              <a:t>E4. </a:t>
            </a:r>
            <a:r>
              <a:rPr lang="en-US" sz="3200" dirty="0"/>
              <a:t>Call Center</a:t>
            </a:r>
            <a:endParaRPr lang="en-US" sz="3200" dirty="0" smtClean="0"/>
          </a:p>
        </p:txBody>
      </p:sp>
      <p:sp>
        <p:nvSpPr>
          <p:cNvPr id="7171" name="Content Placeholder 2"/>
          <p:cNvSpPr>
            <a:spLocks noGrp="1"/>
          </p:cNvSpPr>
          <p:nvPr>
            <p:ph idx="4294967295"/>
          </p:nvPr>
        </p:nvSpPr>
        <p:spPr>
          <a:xfrm>
            <a:off x="414337" y="1438275"/>
            <a:ext cx="8721725" cy="5419725"/>
          </a:xfrm>
        </p:spPr>
        <p:txBody>
          <a:bodyPr/>
          <a:lstStyle/>
          <a:p>
            <a:pPr marL="282575" lvl="1" indent="-282575">
              <a:buFont typeface="Impact" pitchFamily="34" charset="0"/>
              <a:buNone/>
              <a:defRPr/>
            </a:pPr>
            <a:r>
              <a:rPr lang="en-US" sz="2200" dirty="0" smtClean="0">
                <a:solidFill>
                  <a:srgbClr val="09224F"/>
                </a:solidFill>
                <a:latin typeface="Book Antiqua" pitchFamily="18" charset="0"/>
                <a:ea typeface="+mn-ea"/>
                <a:cs typeface="Arial" pitchFamily="34" charset="0"/>
              </a:rPr>
              <a:t>New annual cost for hiring and training:</a:t>
            </a:r>
          </a:p>
          <a:p>
            <a:pPr marL="282575" lvl="1" indent="-282575">
              <a:buFont typeface="Impact" pitchFamily="34" charset="0"/>
              <a:buNone/>
              <a:defRPr/>
            </a:pPr>
            <a:r>
              <a:rPr lang="en-US" sz="2200" dirty="0" smtClean="0">
                <a:solidFill>
                  <a:srgbClr val="09224F"/>
                </a:solidFill>
                <a:latin typeface="Book Antiqua" pitchFamily="18" charset="0"/>
                <a:ea typeface="+mn-ea"/>
                <a:cs typeface="Arial" pitchFamily="34" charset="0"/>
              </a:rPr>
              <a:t>	Average working time = Throughput Time = 24 months =  2 years</a:t>
            </a:r>
          </a:p>
          <a:p>
            <a:pPr marL="282575" lvl="1" indent="-282575">
              <a:buFont typeface="Impact" pitchFamily="34" charset="0"/>
              <a:buNone/>
              <a:defRPr/>
            </a:pPr>
            <a:r>
              <a:rPr lang="en-US" sz="2200" dirty="0" smtClean="0">
                <a:solidFill>
                  <a:srgbClr val="09224F"/>
                </a:solidFill>
                <a:latin typeface="Book Antiqua" pitchFamily="18" charset="0"/>
                <a:ea typeface="+mn-ea"/>
                <a:cs typeface="Arial" pitchFamily="34" charset="0"/>
              </a:rPr>
              <a:t>	Throughput Rate </a:t>
            </a:r>
            <a:r>
              <a:rPr lang="en-US" sz="2200" dirty="0" smtClean="0">
                <a:solidFill>
                  <a:srgbClr val="09224F"/>
                </a:solidFill>
                <a:latin typeface="Book Antiqua" pitchFamily="18" charset="0"/>
                <a:ea typeface="+mn-ea"/>
                <a:cs typeface="Arial" pitchFamily="34" charset="0"/>
                <a:sym typeface="Wingdings" pitchFamily="2" charset="2"/>
              </a:rPr>
              <a:t> R</a:t>
            </a:r>
            <a:r>
              <a:rPr lang="en-US" sz="2200" dirty="0" smtClean="0">
                <a:solidFill>
                  <a:srgbClr val="09224F"/>
                </a:solidFill>
                <a:latin typeface="Book Antiqua" pitchFamily="18" charset="0"/>
                <a:ea typeface="+mn-ea"/>
                <a:cs typeface="Arial" pitchFamily="34" charset="0"/>
              </a:rPr>
              <a:t>= I/T = 1000 people / 2 years = 500 people/year </a:t>
            </a:r>
            <a:r>
              <a:rPr lang="en-US" sz="2200" dirty="0" smtClean="0">
                <a:solidFill>
                  <a:srgbClr val="09224F"/>
                </a:solidFill>
                <a:latin typeface="Book Antiqua" pitchFamily="18" charset="0"/>
                <a:ea typeface="+mn-ea"/>
                <a:cs typeface="Arial" pitchFamily="34" charset="0"/>
                <a:sym typeface="Wingdings" pitchFamily="2" charset="2"/>
              </a:rPr>
              <a:t> 41.7 per month</a:t>
            </a:r>
            <a:endParaRPr lang="en-US" sz="2200" dirty="0" smtClean="0">
              <a:solidFill>
                <a:srgbClr val="09224F"/>
              </a:solidFill>
              <a:latin typeface="Book Antiqua" pitchFamily="18" charset="0"/>
              <a:ea typeface="+mn-ea"/>
              <a:cs typeface="Arial" pitchFamily="34" charset="0"/>
            </a:endParaRPr>
          </a:p>
          <a:p>
            <a:pPr marL="282575" lvl="1" indent="-282575">
              <a:buFont typeface="Impact" pitchFamily="34" charset="0"/>
              <a:buNone/>
              <a:defRPr/>
            </a:pPr>
            <a:r>
              <a:rPr lang="en-US" sz="2200" dirty="0" smtClean="0">
                <a:solidFill>
                  <a:srgbClr val="09224F"/>
                </a:solidFill>
                <a:latin typeface="Book Antiqua" pitchFamily="18" charset="0"/>
                <a:ea typeface="+mn-ea"/>
                <a:cs typeface="Arial" pitchFamily="34" charset="0"/>
              </a:rPr>
              <a:t>Annual hiring and training cost is 500 (1000) = $500,000</a:t>
            </a:r>
          </a:p>
          <a:p>
            <a:pPr marL="282575" lvl="1" indent="-282575">
              <a:buFont typeface="Impact" pitchFamily="34" charset="0"/>
              <a:buNone/>
              <a:defRPr/>
            </a:pPr>
            <a:r>
              <a:rPr lang="en-US" sz="2200" dirty="0" smtClean="0">
                <a:solidFill>
                  <a:srgbClr val="09224F"/>
                </a:solidFill>
                <a:latin typeface="Book Antiqua" pitchFamily="18" charset="0"/>
                <a:ea typeface="+mn-ea"/>
                <a:cs typeface="Arial" pitchFamily="34" charset="0"/>
              </a:rPr>
              <a:t>Annual saving on hiring and training cost is $600,000-$500,000 = $100,000</a:t>
            </a:r>
          </a:p>
          <a:p>
            <a:pPr>
              <a:buNone/>
              <a:defRPr/>
            </a:pPr>
            <a:r>
              <a:rPr lang="en-US" sz="2200" dirty="0" smtClean="0">
                <a:solidFill>
                  <a:srgbClr val="09224F"/>
                </a:solidFill>
                <a:latin typeface="Book Antiqua" pitchFamily="18" charset="0"/>
              </a:rPr>
              <a:t>c) </a:t>
            </a:r>
            <a:r>
              <a:rPr lang="en-US" sz="2200" dirty="0" smtClean="0">
                <a:solidFill>
                  <a:srgbClr val="09224F"/>
                </a:solidFill>
                <a:latin typeface="Book Antiqua" pitchFamily="18" charset="0"/>
                <a:cs typeface="Arial" pitchFamily="34" charset="0"/>
              </a:rPr>
              <a:t>How much the monthly salary of each agent can be increased?</a:t>
            </a:r>
          </a:p>
          <a:p>
            <a:pPr lvl="1">
              <a:buNone/>
              <a:defRPr/>
            </a:pPr>
            <a:r>
              <a:rPr lang="en-US" sz="2200" dirty="0" smtClean="0">
                <a:solidFill>
                  <a:srgbClr val="09224F"/>
                </a:solidFill>
                <a:latin typeface="Book Antiqua" pitchFamily="18" charset="0"/>
                <a:cs typeface="Arial" pitchFamily="34" charset="0"/>
              </a:rPr>
              <a:t>	Average # of employees = 1000</a:t>
            </a:r>
          </a:p>
          <a:p>
            <a:pPr lvl="1">
              <a:buNone/>
              <a:defRPr/>
            </a:pPr>
            <a:r>
              <a:rPr lang="en-US" sz="2200" dirty="0" smtClean="0">
                <a:solidFill>
                  <a:srgbClr val="09224F"/>
                </a:solidFill>
                <a:latin typeface="Book Antiqua" pitchFamily="18" charset="0"/>
                <a:cs typeface="Arial" pitchFamily="34" charset="0"/>
              </a:rPr>
              <a:t>	Annual saving on hiring and training cost = $100,000</a:t>
            </a:r>
          </a:p>
          <a:p>
            <a:pPr lvl="1">
              <a:buNone/>
              <a:defRPr/>
            </a:pPr>
            <a:r>
              <a:rPr lang="en-US" sz="2200" dirty="0" smtClean="0">
                <a:solidFill>
                  <a:srgbClr val="09224F"/>
                </a:solidFill>
                <a:latin typeface="Book Antiqua" pitchFamily="18" charset="0"/>
                <a:cs typeface="Arial" pitchFamily="34" charset="0"/>
              </a:rPr>
              <a:t>	Monthly saving = $8,333.33</a:t>
            </a:r>
          </a:p>
          <a:p>
            <a:pPr lvl="1">
              <a:buNone/>
              <a:defRPr/>
            </a:pPr>
            <a:r>
              <a:rPr lang="en-US" sz="2200" dirty="0" smtClean="0">
                <a:solidFill>
                  <a:srgbClr val="09224F"/>
                </a:solidFill>
                <a:latin typeface="Book Antiqua" pitchFamily="18" charset="0"/>
                <a:cs typeface="Arial" pitchFamily="34" charset="0"/>
              </a:rPr>
              <a:t>	8333.33/1,000 = $8.33 per employee/month</a:t>
            </a:r>
          </a:p>
          <a:p>
            <a:pPr marL="282575" lvl="1" indent="-282575">
              <a:buFont typeface="Impact" pitchFamily="34" charset="0"/>
              <a:buNone/>
              <a:defRPr/>
            </a:pPr>
            <a:endParaRPr lang="en-US" dirty="0" smtClean="0">
              <a:solidFill>
                <a:srgbClr val="09224F"/>
              </a:solidFill>
              <a:ea typeface="+mn-ea"/>
              <a:cs typeface="Arial" pitchFamily="34" charset="0"/>
            </a:endParaRPr>
          </a:p>
        </p:txBody>
      </p:sp>
    </p:spTree>
    <p:extLst>
      <p:ext uri="{BB962C8B-B14F-4D97-AF65-F5344CB8AC3E}">
        <p14:creationId xmlns:p14="http://schemas.microsoft.com/office/powerpoint/2010/main" val="420043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dissolv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dissolv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dissolve">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dissolve">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dissolve">
                                      <p:cBhvr>
                                        <p:cTn id="32" dur="500"/>
                                        <p:tgtEl>
                                          <p:spTgt spid="71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dissolve">
                                      <p:cBhvr>
                                        <p:cTn id="37" dur="500"/>
                                        <p:tgtEl>
                                          <p:spTgt spid="71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171">
                                            <p:txEl>
                                              <p:pRg st="7" end="7"/>
                                            </p:txEl>
                                          </p:spTgt>
                                        </p:tgtEl>
                                        <p:attrNameLst>
                                          <p:attrName>style.visibility</p:attrName>
                                        </p:attrNameLst>
                                      </p:cBhvr>
                                      <p:to>
                                        <p:strVal val="visible"/>
                                      </p:to>
                                    </p:set>
                                    <p:animEffect transition="in" filter="dissolve">
                                      <p:cBhvr>
                                        <p:cTn id="42" dur="500"/>
                                        <p:tgtEl>
                                          <p:spTgt spid="717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171">
                                            <p:txEl>
                                              <p:pRg st="8" end="8"/>
                                            </p:txEl>
                                          </p:spTgt>
                                        </p:tgtEl>
                                        <p:attrNameLst>
                                          <p:attrName>style.visibility</p:attrName>
                                        </p:attrNameLst>
                                      </p:cBhvr>
                                      <p:to>
                                        <p:strVal val="visible"/>
                                      </p:to>
                                    </p:set>
                                    <p:animEffect transition="in" filter="dissolve">
                                      <p:cBhvr>
                                        <p:cTn id="47" dur="500"/>
                                        <p:tgtEl>
                                          <p:spTgt spid="717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171">
                                            <p:txEl>
                                              <p:pRg st="9" end="9"/>
                                            </p:txEl>
                                          </p:spTgt>
                                        </p:tgtEl>
                                        <p:attrNameLst>
                                          <p:attrName>style.visibility</p:attrName>
                                        </p:attrNameLst>
                                      </p:cBhvr>
                                      <p:to>
                                        <p:strVal val="visible"/>
                                      </p:to>
                                    </p:set>
                                    <p:animEffect transition="in" filter="dissolve">
                                      <p:cBhvr>
                                        <p:cTn id="52" dur="500"/>
                                        <p:tgtEl>
                                          <p:spTgt spid="71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188913"/>
            <a:ext cx="8613775" cy="863600"/>
          </a:xfrm>
        </p:spPr>
        <p:txBody>
          <a:bodyPr/>
          <a:lstStyle/>
          <a:p>
            <a:r>
              <a:rPr lang="en-US" dirty="0"/>
              <a:t>E</a:t>
            </a:r>
            <a:r>
              <a:rPr lang="en-US" dirty="0" smtClean="0"/>
              <a:t>1. Difference Between R and I</a:t>
            </a:r>
            <a:endParaRPr lang="en-US" dirty="0"/>
          </a:p>
        </p:txBody>
      </p:sp>
      <p:sp>
        <p:nvSpPr>
          <p:cNvPr id="3" name="Content Placeholder 2"/>
          <p:cNvSpPr>
            <a:spLocks noGrp="1"/>
          </p:cNvSpPr>
          <p:nvPr>
            <p:ph idx="1"/>
          </p:nvPr>
        </p:nvSpPr>
        <p:spPr>
          <a:xfrm>
            <a:off x="242888" y="1268760"/>
            <a:ext cx="8901112" cy="5159375"/>
          </a:xfrm>
        </p:spPr>
        <p:txBody>
          <a:bodyPr/>
          <a:lstStyle/>
          <a:p>
            <a:pPr>
              <a:spcBef>
                <a:spcPts val="0"/>
              </a:spcBef>
            </a:pPr>
            <a:r>
              <a:rPr lang="en-US" sz="2400" dirty="0" smtClean="0"/>
              <a:t>Throughput </a:t>
            </a:r>
            <a:r>
              <a:rPr lang="en-US" sz="2400" dirty="0"/>
              <a:t>is 1000 per month, inventory in the first process is 200.</a:t>
            </a:r>
          </a:p>
          <a:p>
            <a:pPr>
              <a:spcBef>
                <a:spcPts val="0"/>
              </a:spcBef>
            </a:pPr>
            <a:r>
              <a:rPr lang="en-US" sz="2400" dirty="0"/>
              <a:t>Lets assume a month is 30 days. Then I can </a:t>
            </a:r>
            <a:r>
              <a:rPr lang="en-US" sz="2400" dirty="0" smtClean="0"/>
              <a:t>state: </a:t>
            </a:r>
            <a:r>
              <a:rPr lang="en-US" sz="2400" dirty="0">
                <a:solidFill>
                  <a:srgbClr val="C00000"/>
                </a:solidFill>
              </a:rPr>
              <a:t>R=1</a:t>
            </a:r>
            <a:r>
              <a:rPr lang="en-US" sz="2400" dirty="0" smtClean="0">
                <a:solidFill>
                  <a:srgbClr val="C00000"/>
                </a:solidFill>
              </a:rPr>
              <a:t>000/30 </a:t>
            </a:r>
            <a:r>
              <a:rPr lang="en-US" sz="2400" dirty="0">
                <a:solidFill>
                  <a:srgbClr val="C00000"/>
                </a:solidFill>
              </a:rPr>
              <a:t>= 33.33 per day but  </a:t>
            </a:r>
            <a:r>
              <a:rPr lang="en-US" sz="2400" dirty="0" smtClean="0">
                <a:solidFill>
                  <a:srgbClr val="C00000"/>
                </a:solidFill>
              </a:rPr>
              <a:t>I in the first process is </a:t>
            </a:r>
            <a:r>
              <a:rPr lang="en-US" sz="2400" dirty="0">
                <a:solidFill>
                  <a:srgbClr val="C00000"/>
                </a:solidFill>
              </a:rPr>
              <a:t>still </a:t>
            </a:r>
            <a:r>
              <a:rPr lang="en-US" sz="2400" dirty="0" smtClean="0">
                <a:solidFill>
                  <a:srgbClr val="C00000"/>
                </a:solidFill>
              </a:rPr>
              <a:t>200.</a:t>
            </a:r>
            <a:endParaRPr lang="en-US" sz="2400" dirty="0">
              <a:solidFill>
                <a:srgbClr val="C00000"/>
              </a:solidFill>
            </a:endParaRPr>
          </a:p>
          <a:p>
            <a:pPr>
              <a:spcBef>
                <a:spcPts val="0"/>
              </a:spcBef>
            </a:pPr>
            <a:r>
              <a:rPr lang="en-US" sz="2400" dirty="0"/>
              <a:t>Now suppose a day is 8 hours. Then I can </a:t>
            </a:r>
            <a:r>
              <a:rPr lang="en-US" sz="2400" dirty="0" smtClean="0"/>
              <a:t>state: </a:t>
            </a:r>
            <a:r>
              <a:rPr lang="en-US" sz="2400" dirty="0" smtClean="0">
                <a:solidFill>
                  <a:srgbClr val="C00000"/>
                </a:solidFill>
              </a:rPr>
              <a:t>R=</a:t>
            </a:r>
            <a:r>
              <a:rPr lang="en-US" sz="2400" dirty="0">
                <a:solidFill>
                  <a:srgbClr val="C00000"/>
                </a:solidFill>
              </a:rPr>
              <a:t> 33.33/8 = 4.167  per hour but  </a:t>
            </a:r>
            <a:r>
              <a:rPr lang="en-US" sz="2400" dirty="0" smtClean="0">
                <a:solidFill>
                  <a:srgbClr val="C00000"/>
                </a:solidFill>
              </a:rPr>
              <a:t>I is still 200</a:t>
            </a:r>
            <a:r>
              <a:rPr lang="en-US" sz="2400" dirty="0">
                <a:solidFill>
                  <a:srgbClr val="C00000"/>
                </a:solidFill>
              </a:rPr>
              <a:t>.</a:t>
            </a:r>
            <a:r>
              <a:rPr lang="en-US" sz="2400" dirty="0" smtClean="0">
                <a:solidFill>
                  <a:srgbClr val="C00000"/>
                </a:solidFill>
              </a:rPr>
              <a:t>​</a:t>
            </a:r>
          </a:p>
          <a:p>
            <a:pPr>
              <a:spcBef>
                <a:spcPts val="0"/>
              </a:spcBef>
            </a:pPr>
            <a:r>
              <a:rPr lang="en-US" sz="2400" dirty="0" smtClean="0">
                <a:solidFill>
                  <a:srgbClr val="C00000"/>
                </a:solidFill>
              </a:rPr>
              <a:t>I can also state: </a:t>
            </a:r>
            <a:r>
              <a:rPr lang="en-US" sz="2400" dirty="0" smtClean="0"/>
              <a:t> </a:t>
            </a:r>
            <a:r>
              <a:rPr lang="en-US" sz="2400" dirty="0" smtClean="0">
                <a:solidFill>
                  <a:srgbClr val="C00000"/>
                </a:solidFill>
              </a:rPr>
              <a:t>R=4.167/60 </a:t>
            </a:r>
            <a:r>
              <a:rPr lang="en-US" sz="2400" dirty="0">
                <a:solidFill>
                  <a:srgbClr val="C00000"/>
                </a:solidFill>
              </a:rPr>
              <a:t>=0.0694   per minutes but  </a:t>
            </a:r>
            <a:r>
              <a:rPr lang="en-US" sz="2400" dirty="0" smtClean="0">
                <a:solidFill>
                  <a:srgbClr val="C00000"/>
                </a:solidFill>
              </a:rPr>
              <a:t>I is still 200</a:t>
            </a:r>
            <a:r>
              <a:rPr lang="en-US" sz="2400" dirty="0">
                <a:solidFill>
                  <a:srgbClr val="C00000"/>
                </a:solidFill>
              </a:rPr>
              <a:t>.</a:t>
            </a:r>
            <a:r>
              <a:rPr lang="en-US" sz="2400" dirty="0" smtClean="0">
                <a:solidFill>
                  <a:srgbClr val="C00000"/>
                </a:solidFill>
              </a:rPr>
              <a:t>​</a:t>
            </a:r>
            <a:endParaRPr lang="en-US" sz="2400" dirty="0">
              <a:solidFill>
                <a:srgbClr val="C00000"/>
              </a:solidFill>
            </a:endParaRPr>
          </a:p>
          <a:p>
            <a:pPr>
              <a:spcBef>
                <a:spcPts val="0"/>
              </a:spcBef>
            </a:pPr>
            <a:r>
              <a:rPr lang="en-US" sz="2400" dirty="0"/>
              <a:t>A</a:t>
            </a:r>
            <a:r>
              <a:rPr lang="en-US" sz="2400" dirty="0" smtClean="0"/>
              <a:t>ssuming </a:t>
            </a:r>
            <a:r>
              <a:rPr lang="en-US" sz="2400" dirty="0"/>
              <a:t>a year to be 12 month, </a:t>
            </a:r>
            <a:r>
              <a:rPr lang="en-US" sz="2400" dirty="0" smtClean="0"/>
              <a:t>R = 12000 </a:t>
            </a:r>
            <a:r>
              <a:rPr lang="en-US" sz="2400" dirty="0"/>
              <a:t>per year, </a:t>
            </a:r>
            <a:r>
              <a:rPr lang="en-US" sz="2400" dirty="0">
                <a:solidFill>
                  <a:srgbClr val="C00000"/>
                </a:solidFill>
              </a:rPr>
              <a:t>but  I is still 200.​</a:t>
            </a:r>
          </a:p>
          <a:p>
            <a:pPr>
              <a:spcBef>
                <a:spcPts val="0"/>
              </a:spcBef>
            </a:pPr>
            <a:r>
              <a:rPr lang="en-US" sz="2400" dirty="0"/>
              <a:t/>
            </a:r>
            <a:br>
              <a:rPr lang="en-US" sz="2400" dirty="0"/>
            </a:br>
            <a:endParaRPr lang="en-US" sz="2400" dirty="0"/>
          </a:p>
          <a:p>
            <a:pPr>
              <a:spcBef>
                <a:spcPts val="0"/>
              </a:spcBef>
            </a:pPr>
            <a:r>
              <a:rPr lang="en-US" sz="2400" dirty="0"/>
              <a:t>In all these cases, Inventory in processes  A and B are </a:t>
            </a:r>
            <a:r>
              <a:rPr lang="en-US" sz="2400" dirty="0" smtClean="0"/>
              <a:t>200 </a:t>
            </a:r>
            <a:r>
              <a:rPr lang="en-US" sz="2400" dirty="0"/>
              <a:t>and </a:t>
            </a:r>
            <a:r>
              <a:rPr lang="en-US" sz="2400" dirty="0" smtClean="0"/>
              <a:t>100</a:t>
            </a:r>
            <a:r>
              <a:rPr lang="en-US" sz="2400" dirty="0"/>
              <a:t>, respectively.</a:t>
            </a:r>
          </a:p>
          <a:p>
            <a:pPr>
              <a:spcBef>
                <a:spcPts val="0"/>
              </a:spcBef>
            </a:pPr>
            <a:endParaRPr lang="en-US" sz="2400" dirty="0"/>
          </a:p>
        </p:txBody>
      </p:sp>
    </p:spTree>
    <p:extLst>
      <p:ext uri="{BB962C8B-B14F-4D97-AF65-F5344CB8AC3E}">
        <p14:creationId xmlns:p14="http://schemas.microsoft.com/office/powerpoint/2010/main" val="4257045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15516" y="188913"/>
            <a:ext cx="8748972" cy="863600"/>
          </a:xfrm>
        </p:spPr>
        <p:txBody>
          <a:bodyPr/>
          <a:lstStyle/>
          <a:p>
            <a:pPr eaLnBrk="1" hangingPunct="1"/>
            <a:r>
              <a:rPr lang="en-US" sz="3200" dirty="0"/>
              <a:t>E</a:t>
            </a:r>
            <a:r>
              <a:rPr lang="en-US" sz="3200" dirty="0" smtClean="0"/>
              <a:t>1. Admission Flow</a:t>
            </a:r>
          </a:p>
        </p:txBody>
      </p:sp>
      <p:sp>
        <p:nvSpPr>
          <p:cNvPr id="40" name="Rectangle 3"/>
          <p:cNvSpPr txBox="1">
            <a:spLocks noChangeArrowheads="1"/>
          </p:cNvSpPr>
          <p:nvPr/>
        </p:nvSpPr>
        <p:spPr bwMode="auto">
          <a:xfrm>
            <a:off x="263525" y="3940174"/>
            <a:ext cx="8880475" cy="2917825"/>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buFont typeface="Wingdings" pitchFamily="2" charset="2"/>
              <a:buNone/>
              <a:defRPr/>
            </a:pPr>
            <a:r>
              <a:rPr lang="en-US" sz="2800" kern="0" dirty="0" smtClean="0">
                <a:solidFill>
                  <a:schemeClr val="tx2">
                    <a:lumMod val="50000"/>
                  </a:schemeClr>
                </a:solidFill>
                <a:latin typeface="Book Antiqua" pitchFamily="18" charset="0"/>
              </a:rPr>
              <a:t>a) How </a:t>
            </a:r>
            <a:r>
              <a:rPr lang="en-US" sz="2800" kern="0" dirty="0">
                <a:solidFill>
                  <a:schemeClr val="tx2">
                    <a:lumMod val="50000"/>
                  </a:schemeClr>
                </a:solidFill>
                <a:latin typeface="Book Antiqua" pitchFamily="18" charset="0"/>
              </a:rPr>
              <a:t>long do the applicants spend in the preliminary  stage?</a:t>
            </a:r>
          </a:p>
          <a:p>
            <a:pPr marL="342900" indent="-342900">
              <a:spcBef>
                <a:spcPct val="20000"/>
              </a:spcBef>
              <a:buClr>
                <a:srgbClr val="000000"/>
              </a:buClr>
              <a:buSzPct val="80000"/>
              <a:buFont typeface="Wingdings" pitchFamily="2" charset="2"/>
              <a:buNone/>
              <a:defRPr/>
            </a:pPr>
            <a:r>
              <a:rPr lang="en-US" sz="2800" kern="0" dirty="0">
                <a:solidFill>
                  <a:srgbClr val="C00000"/>
                </a:solidFill>
                <a:latin typeface="Book Antiqua" pitchFamily="18" charset="0"/>
              </a:rPr>
              <a:t>RT=I </a:t>
            </a:r>
            <a:r>
              <a:rPr lang="en-US" sz="2800" kern="0" dirty="0">
                <a:solidFill>
                  <a:srgbClr val="C00000"/>
                </a:solidFill>
                <a:latin typeface="Book Antiqua" pitchFamily="18" charset="0"/>
                <a:sym typeface="Wingdings" pitchFamily="2" charset="2"/>
              </a:rPr>
              <a:t> </a:t>
            </a:r>
            <a:r>
              <a:rPr lang="en-US" sz="2800" kern="0" dirty="0">
                <a:solidFill>
                  <a:srgbClr val="C00000"/>
                </a:solidFill>
                <a:latin typeface="Book Antiqua" pitchFamily="18" charset="0"/>
              </a:rPr>
              <a:t>T = I/R=200/1000 = 0.2 month </a:t>
            </a:r>
          </a:p>
          <a:p>
            <a:pPr marL="342900" indent="-342900">
              <a:spcBef>
                <a:spcPct val="20000"/>
              </a:spcBef>
              <a:buClr>
                <a:srgbClr val="000000"/>
              </a:buClr>
              <a:buSzPct val="80000"/>
              <a:defRPr/>
            </a:pPr>
            <a:r>
              <a:rPr lang="en-US" sz="2800" kern="0" dirty="0">
                <a:solidFill>
                  <a:schemeClr val="tx2">
                    <a:lumMod val="50000"/>
                  </a:schemeClr>
                </a:solidFill>
                <a:latin typeface="Book Antiqua" pitchFamily="18" charset="0"/>
              </a:rPr>
              <a:t>Applicants spend </a:t>
            </a:r>
            <a:r>
              <a:rPr lang="en-US" sz="2800" kern="0" dirty="0">
                <a:solidFill>
                  <a:schemeClr val="tx2">
                    <a:lumMod val="50000"/>
                  </a:schemeClr>
                </a:solidFill>
                <a:latin typeface="Book Antiqua" pitchFamily="18" charset="0"/>
                <a:sym typeface="Wingdings" pitchFamily="2" charset="2"/>
              </a:rPr>
              <a:t>0.2(30)</a:t>
            </a:r>
            <a:r>
              <a:rPr lang="en-US" sz="2800" kern="0" dirty="0">
                <a:solidFill>
                  <a:schemeClr val="tx2">
                    <a:lumMod val="50000"/>
                  </a:schemeClr>
                </a:solidFill>
                <a:latin typeface="Book Antiqua" pitchFamily="18" charset="0"/>
              </a:rPr>
              <a:t> = 6 days in the first stage</a:t>
            </a:r>
          </a:p>
          <a:p>
            <a:pPr marL="342900" indent="-342900">
              <a:spcBef>
                <a:spcPct val="20000"/>
              </a:spcBef>
              <a:buClr>
                <a:srgbClr val="000000"/>
              </a:buClr>
              <a:buSzPct val="80000"/>
              <a:buFont typeface="Wingdings" pitchFamily="2" charset="2"/>
              <a:buNone/>
              <a:defRPr/>
            </a:pPr>
            <a:r>
              <a:rPr lang="en-US" sz="2800" kern="0" dirty="0">
                <a:solidFill>
                  <a:srgbClr val="C00000"/>
                </a:solidFill>
                <a:latin typeface="Book Antiqua" pitchFamily="18" charset="0"/>
              </a:rPr>
              <a:t>Applicants from group B receive an answer in 6 days on average</a:t>
            </a:r>
          </a:p>
        </p:txBody>
      </p:sp>
      <p:grpSp>
        <p:nvGrpSpPr>
          <p:cNvPr id="2" name="Group 20"/>
          <p:cNvGrpSpPr>
            <a:grpSpLocks/>
          </p:cNvGrpSpPr>
          <p:nvPr/>
        </p:nvGrpSpPr>
        <p:grpSpPr bwMode="auto">
          <a:xfrm>
            <a:off x="457200" y="1598613"/>
            <a:ext cx="7620000" cy="1960562"/>
            <a:chOff x="457200" y="1598613"/>
            <a:chExt cx="7620000" cy="1960562"/>
          </a:xfrm>
        </p:grpSpPr>
        <p:sp>
          <p:nvSpPr>
            <p:cNvPr id="18437" name="Line 4"/>
            <p:cNvSpPr>
              <a:spLocks noChangeShapeType="1"/>
            </p:cNvSpPr>
            <p:nvPr/>
          </p:nvSpPr>
          <p:spPr bwMode="auto">
            <a:xfrm flipV="1">
              <a:off x="2271713" y="2036763"/>
              <a:ext cx="1204912" cy="730250"/>
            </a:xfrm>
            <a:prstGeom prst="line">
              <a:avLst/>
            </a:prstGeom>
            <a:noFill/>
            <a:ln w="38100">
              <a:solidFill>
                <a:srgbClr val="00B050"/>
              </a:solidFill>
              <a:round/>
              <a:headEnd/>
              <a:tailEnd type="triangle" w="med" len="med"/>
            </a:ln>
          </p:spPr>
          <p:txBody>
            <a:bodyPr/>
            <a:lstStyle/>
            <a:p>
              <a:endParaRPr lang="en-US">
                <a:latin typeface="Book Antiqua" pitchFamily="18" charset="0"/>
              </a:endParaRPr>
            </a:p>
          </p:txBody>
        </p:sp>
        <p:sp>
          <p:nvSpPr>
            <p:cNvPr id="18438" name="Line 14"/>
            <p:cNvSpPr>
              <a:spLocks noChangeShapeType="1"/>
            </p:cNvSpPr>
            <p:nvPr/>
          </p:nvSpPr>
          <p:spPr bwMode="auto">
            <a:xfrm>
              <a:off x="457200" y="2941638"/>
              <a:ext cx="914400"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18439" name="Text Box 15"/>
            <p:cNvSpPr txBox="1">
              <a:spLocks noChangeArrowheads="1"/>
            </p:cNvSpPr>
            <p:nvPr/>
          </p:nvSpPr>
          <p:spPr bwMode="auto">
            <a:xfrm>
              <a:off x="517525" y="2444750"/>
              <a:ext cx="646331"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1000</a:t>
              </a:r>
            </a:p>
          </p:txBody>
        </p:sp>
        <p:sp>
          <p:nvSpPr>
            <p:cNvPr id="18440" name="Text Box 16"/>
            <p:cNvSpPr txBox="1">
              <a:spLocks noChangeArrowheads="1"/>
            </p:cNvSpPr>
            <p:nvPr/>
          </p:nvSpPr>
          <p:spPr bwMode="auto">
            <a:xfrm>
              <a:off x="2490788" y="2036763"/>
              <a:ext cx="609462" cy="369332"/>
            </a:xfrm>
            <a:prstGeom prst="rect">
              <a:avLst/>
            </a:prstGeom>
            <a:noFill/>
            <a:ln w="9525">
              <a:noFill/>
              <a:miter lim="800000"/>
              <a:headEnd/>
              <a:tailEnd/>
            </a:ln>
          </p:spPr>
          <p:txBody>
            <a:bodyPr wrap="none">
              <a:spAutoFit/>
            </a:bodyPr>
            <a:lstStyle/>
            <a:p>
              <a:r>
                <a:rPr lang="en-US">
                  <a:solidFill>
                    <a:srgbClr val="00B050"/>
                  </a:solidFill>
                  <a:latin typeface="Book Antiqua" pitchFamily="18" charset="0"/>
                  <a:cs typeface="Arial" pitchFamily="34" charset="0"/>
                </a:rPr>
                <a:t>50%</a:t>
              </a:r>
            </a:p>
          </p:txBody>
        </p:sp>
        <p:sp>
          <p:nvSpPr>
            <p:cNvPr id="18441" name="Text Box 18"/>
            <p:cNvSpPr txBox="1">
              <a:spLocks noChangeArrowheads="1"/>
            </p:cNvSpPr>
            <p:nvPr/>
          </p:nvSpPr>
          <p:spPr bwMode="auto">
            <a:xfrm>
              <a:off x="2965450" y="3059113"/>
              <a:ext cx="609462" cy="369332"/>
            </a:xfrm>
            <a:prstGeom prst="rect">
              <a:avLst/>
            </a:prstGeom>
            <a:noFill/>
            <a:ln w="9525">
              <a:noFill/>
              <a:miter lim="800000"/>
              <a:headEnd/>
              <a:tailEnd/>
            </a:ln>
          </p:spPr>
          <p:txBody>
            <a:bodyPr wrap="none">
              <a:spAutoFit/>
            </a:bodyPr>
            <a:lstStyle/>
            <a:p>
              <a:r>
                <a:rPr lang="en-US">
                  <a:solidFill>
                    <a:srgbClr val="C00000"/>
                  </a:solidFill>
                  <a:latin typeface="Book Antiqua" pitchFamily="18" charset="0"/>
                  <a:cs typeface="Arial" pitchFamily="34" charset="0"/>
                </a:rPr>
                <a:t>50%</a:t>
              </a:r>
            </a:p>
          </p:txBody>
        </p:sp>
        <p:sp>
          <p:nvSpPr>
            <p:cNvPr id="18442" name="Text Box 25"/>
            <p:cNvSpPr txBox="1">
              <a:spLocks noChangeArrowheads="1"/>
            </p:cNvSpPr>
            <p:nvPr/>
          </p:nvSpPr>
          <p:spPr bwMode="auto">
            <a:xfrm>
              <a:off x="1508125" y="2673350"/>
              <a:ext cx="530915"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200</a:t>
              </a:r>
            </a:p>
          </p:txBody>
        </p:sp>
        <p:sp>
          <p:nvSpPr>
            <p:cNvPr id="18443" name="Text Box 26"/>
            <p:cNvSpPr txBox="1">
              <a:spLocks noChangeArrowheads="1"/>
            </p:cNvSpPr>
            <p:nvPr/>
          </p:nvSpPr>
          <p:spPr bwMode="auto">
            <a:xfrm>
              <a:off x="3532181" y="1820846"/>
              <a:ext cx="530915" cy="369332"/>
            </a:xfrm>
            <a:prstGeom prst="rect">
              <a:avLst/>
            </a:prstGeom>
            <a:noFill/>
            <a:ln w="9525">
              <a:noFill/>
              <a:miter lim="800000"/>
              <a:headEnd/>
              <a:tailEnd/>
            </a:ln>
          </p:spPr>
          <p:txBody>
            <a:bodyPr wrap="none">
              <a:spAutoFit/>
            </a:bodyPr>
            <a:lstStyle/>
            <a:p>
              <a:r>
                <a:rPr lang="en-US">
                  <a:latin typeface="Book Antiqua" pitchFamily="18" charset="0"/>
                  <a:cs typeface="Arial" pitchFamily="34" charset="0"/>
                </a:rPr>
                <a:t>100</a:t>
              </a:r>
            </a:p>
          </p:txBody>
        </p:sp>
        <p:sp>
          <p:nvSpPr>
            <p:cNvPr id="18444" name="Rectangle 31"/>
            <p:cNvSpPr>
              <a:spLocks noChangeArrowheads="1"/>
            </p:cNvSpPr>
            <p:nvPr/>
          </p:nvSpPr>
          <p:spPr bwMode="auto">
            <a:xfrm>
              <a:off x="6248400" y="2949575"/>
              <a:ext cx="1828800" cy="609600"/>
            </a:xfrm>
            <a:prstGeom prst="rect">
              <a:avLst/>
            </a:prstGeom>
            <a:solidFill>
              <a:schemeClr val="bg1"/>
            </a:solidFill>
            <a:ln w="38100">
              <a:solidFill>
                <a:srgbClr val="C00000"/>
              </a:solidFill>
              <a:miter lim="800000"/>
              <a:headEnd/>
              <a:tailEnd/>
            </a:ln>
          </p:spPr>
          <p:txBody>
            <a:bodyPr wrap="none" anchor="ctr"/>
            <a:lstStyle/>
            <a:p>
              <a:pPr algn="ctr"/>
              <a:r>
                <a:rPr lang="en-US">
                  <a:solidFill>
                    <a:srgbClr val="C00000"/>
                  </a:solidFill>
                  <a:latin typeface="Book Antiqua" pitchFamily="18" charset="0"/>
                </a:rPr>
                <a:t>Reject Process</a:t>
              </a:r>
            </a:p>
          </p:txBody>
        </p:sp>
        <p:sp>
          <p:nvSpPr>
            <p:cNvPr id="18445" name="Rectangle 32"/>
            <p:cNvSpPr>
              <a:spLocks noChangeArrowheads="1"/>
            </p:cNvSpPr>
            <p:nvPr/>
          </p:nvSpPr>
          <p:spPr bwMode="auto">
            <a:xfrm>
              <a:off x="6248400" y="1598613"/>
              <a:ext cx="1828800" cy="609600"/>
            </a:xfrm>
            <a:prstGeom prst="rect">
              <a:avLst/>
            </a:prstGeom>
            <a:solidFill>
              <a:schemeClr val="bg1"/>
            </a:solidFill>
            <a:ln w="38100">
              <a:solidFill>
                <a:srgbClr val="00B050"/>
              </a:solidFill>
              <a:miter lim="800000"/>
              <a:headEnd/>
              <a:tailEnd/>
            </a:ln>
          </p:spPr>
          <p:txBody>
            <a:bodyPr wrap="none" anchor="ctr"/>
            <a:lstStyle/>
            <a:p>
              <a:pPr algn="ctr"/>
              <a:r>
                <a:rPr lang="en-US">
                  <a:solidFill>
                    <a:srgbClr val="00B050"/>
                  </a:solidFill>
                  <a:latin typeface="Book Antiqua" pitchFamily="18" charset="0"/>
                </a:rPr>
                <a:t>Accept Process</a:t>
              </a:r>
            </a:p>
          </p:txBody>
        </p:sp>
        <p:cxnSp>
          <p:nvCxnSpPr>
            <p:cNvPr id="18446" name="Straight Arrow Connector 24"/>
            <p:cNvCxnSpPr>
              <a:cxnSpLocks noChangeShapeType="1"/>
            </p:cNvCxnSpPr>
            <p:nvPr/>
          </p:nvCxnSpPr>
          <p:spPr bwMode="auto">
            <a:xfrm>
              <a:off x="4243388" y="1962150"/>
              <a:ext cx="1935162" cy="1588"/>
            </a:xfrm>
            <a:prstGeom prst="straightConnector1">
              <a:avLst/>
            </a:prstGeom>
            <a:noFill/>
            <a:ln w="38100">
              <a:solidFill>
                <a:srgbClr val="00B050"/>
              </a:solidFill>
              <a:round/>
              <a:headEnd/>
              <a:tailEnd type="triangle" w="med" len="med"/>
            </a:ln>
          </p:spPr>
        </p:cxnSp>
        <p:cxnSp>
          <p:nvCxnSpPr>
            <p:cNvPr id="18448" name="Straight Arrow Connector 36"/>
            <p:cNvCxnSpPr>
              <a:cxnSpLocks noChangeShapeType="1"/>
            </p:cNvCxnSpPr>
            <p:nvPr/>
          </p:nvCxnSpPr>
          <p:spPr bwMode="auto">
            <a:xfrm>
              <a:off x="2235200" y="2949575"/>
              <a:ext cx="3644900" cy="373063"/>
            </a:xfrm>
            <a:prstGeom prst="straightConnector1">
              <a:avLst/>
            </a:prstGeom>
            <a:noFill/>
            <a:ln w="38100">
              <a:solidFill>
                <a:srgbClr val="C00000"/>
              </a:solidFill>
              <a:round/>
              <a:headEnd/>
              <a:tailEnd type="triangle" w="med" len="med"/>
            </a:ln>
          </p:spPr>
        </p:cxnSp>
        <p:sp>
          <p:nvSpPr>
            <p:cNvPr id="18449" name="Rectangle 17"/>
            <p:cNvSpPr>
              <a:spLocks noChangeArrowheads="1"/>
            </p:cNvSpPr>
            <p:nvPr/>
          </p:nvSpPr>
          <p:spPr bwMode="auto">
            <a:xfrm>
              <a:off x="1395370" y="2589201"/>
              <a:ext cx="803285" cy="584208"/>
            </a:xfrm>
            <a:prstGeom prst="rect">
              <a:avLst/>
            </a:prstGeom>
            <a:noFill/>
            <a:ln w="38100">
              <a:solidFill>
                <a:schemeClr val="tx1"/>
              </a:solidFill>
              <a:miter lim="800000"/>
              <a:headEnd/>
              <a:tailEnd/>
            </a:ln>
          </p:spPr>
          <p:txBody>
            <a:bodyPr wrap="none" anchor="ctr"/>
            <a:lstStyle/>
            <a:p>
              <a:endParaRPr lang="en-US">
                <a:latin typeface="Book Antiqua" pitchFamily="18" charset="0"/>
              </a:endParaRPr>
            </a:p>
          </p:txBody>
        </p:sp>
        <p:sp>
          <p:nvSpPr>
            <p:cNvPr id="18450" name="Rectangle 18"/>
            <p:cNvSpPr>
              <a:spLocks noChangeArrowheads="1"/>
            </p:cNvSpPr>
            <p:nvPr/>
          </p:nvSpPr>
          <p:spPr bwMode="auto">
            <a:xfrm>
              <a:off x="3476610" y="1712889"/>
              <a:ext cx="693747" cy="547695"/>
            </a:xfrm>
            <a:prstGeom prst="rect">
              <a:avLst/>
            </a:prstGeom>
            <a:noFill/>
            <a:ln w="38100">
              <a:solidFill>
                <a:schemeClr val="tx1"/>
              </a:solidFill>
              <a:miter lim="800000"/>
              <a:headEnd/>
              <a:tailEnd/>
            </a:ln>
          </p:spPr>
          <p:txBody>
            <a:bodyPr wrap="none" anchor="ctr"/>
            <a:lstStyle/>
            <a:p>
              <a:endParaRPr lang="en-US">
                <a:latin typeface="Book Antiqua"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animEffect transition="in" filter="dissolve">
                                      <p:cBhvr>
                                        <p:cTn id="7" dur="500"/>
                                        <p:tgtEl>
                                          <p:spTgt spid="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
                                            <p:txEl>
                                              <p:pRg st="1" end="1"/>
                                            </p:txEl>
                                          </p:spTgt>
                                        </p:tgtEl>
                                        <p:attrNameLst>
                                          <p:attrName>style.visibility</p:attrName>
                                        </p:attrNameLst>
                                      </p:cBhvr>
                                      <p:to>
                                        <p:strVal val="visible"/>
                                      </p:to>
                                    </p:set>
                                    <p:animEffect transition="in" filter="dissolve">
                                      <p:cBhvr>
                                        <p:cTn id="12" dur="500"/>
                                        <p:tgtEl>
                                          <p:spTgt spid="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
                                            <p:txEl>
                                              <p:pRg st="2" end="2"/>
                                            </p:txEl>
                                          </p:spTgt>
                                        </p:tgtEl>
                                        <p:attrNameLst>
                                          <p:attrName>style.visibility</p:attrName>
                                        </p:attrNameLst>
                                      </p:cBhvr>
                                      <p:to>
                                        <p:strVal val="visible"/>
                                      </p:to>
                                    </p:set>
                                    <p:animEffect transition="in" filter="dissolve">
                                      <p:cBhvr>
                                        <p:cTn id="17" dur="500"/>
                                        <p:tgtEl>
                                          <p:spTgt spid="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
                                            <p:txEl>
                                              <p:pRg st="3" end="3"/>
                                            </p:txEl>
                                          </p:spTgt>
                                        </p:tgtEl>
                                        <p:attrNameLst>
                                          <p:attrName>style.visibility</p:attrName>
                                        </p:attrNameLst>
                                      </p:cBhvr>
                                      <p:to>
                                        <p:strVal val="visible"/>
                                      </p:to>
                                    </p:set>
                                    <p:animEffect transition="in" filter="dissolve">
                                      <p:cBhvr>
                                        <p:cTn id="22" dur="500"/>
                                        <p:tgtEl>
                                          <p:spTgt spid="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15516" y="188913"/>
            <a:ext cx="8748972" cy="863600"/>
          </a:xfrm>
        </p:spPr>
        <p:txBody>
          <a:bodyPr/>
          <a:lstStyle/>
          <a:p>
            <a:pPr eaLnBrk="1" hangingPunct="1"/>
            <a:r>
              <a:rPr lang="en-US" sz="3200" dirty="0"/>
              <a:t>E</a:t>
            </a:r>
            <a:r>
              <a:rPr lang="en-US" sz="3200" dirty="0" smtClean="0"/>
              <a:t>1. Admission Flow</a:t>
            </a:r>
          </a:p>
        </p:txBody>
      </p:sp>
      <p:sp>
        <p:nvSpPr>
          <p:cNvPr id="30726" name="Rectangle 3"/>
          <p:cNvSpPr>
            <a:spLocks noGrp="1" noChangeArrowheads="1"/>
          </p:cNvSpPr>
          <p:nvPr>
            <p:ph type="body" idx="1"/>
          </p:nvPr>
        </p:nvSpPr>
        <p:spPr>
          <a:xfrm>
            <a:off x="409575" y="1384300"/>
            <a:ext cx="4308475" cy="1825625"/>
          </a:xfrm>
        </p:spPr>
        <p:txBody>
          <a:bodyPr/>
          <a:lstStyle/>
          <a:p>
            <a:pPr marL="0" indent="0" eaLnBrk="1" hangingPunct="1">
              <a:defRPr/>
            </a:pPr>
            <a:r>
              <a:rPr lang="en-US" dirty="0" smtClean="0">
                <a:latin typeface="Book Antiqua" pitchFamily="18" charset="0"/>
              </a:rPr>
              <a:t>b) How long do the applicants from group A spend in the advanced review stage?</a:t>
            </a:r>
          </a:p>
        </p:txBody>
      </p:sp>
      <p:sp>
        <p:nvSpPr>
          <p:cNvPr id="8" name="Rectangle 3"/>
          <p:cNvSpPr txBox="1">
            <a:spLocks noChangeArrowheads="1"/>
          </p:cNvSpPr>
          <p:nvPr/>
        </p:nvSpPr>
        <p:spPr bwMode="auto">
          <a:xfrm>
            <a:off x="300038" y="3252614"/>
            <a:ext cx="8297862" cy="3560762"/>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800" kern="0" dirty="0">
                <a:solidFill>
                  <a:srgbClr val="00B050"/>
                </a:solidFill>
                <a:latin typeface="Book Antiqua" pitchFamily="18" charset="0"/>
                <a:sym typeface="Wingdings" pitchFamily="2" charset="2"/>
              </a:rPr>
              <a:t>I =100 , R = </a:t>
            </a:r>
            <a:r>
              <a:rPr lang="en-US" sz="2800" kern="0" dirty="0">
                <a:solidFill>
                  <a:srgbClr val="00B050"/>
                </a:solidFill>
                <a:latin typeface="Book Antiqua" pitchFamily="18" charset="0"/>
              </a:rPr>
              <a:t>1000(0.5) = 500</a:t>
            </a:r>
          </a:p>
          <a:p>
            <a:pPr marL="342900" indent="-342900">
              <a:spcBef>
                <a:spcPct val="20000"/>
              </a:spcBef>
              <a:buClr>
                <a:srgbClr val="000000"/>
              </a:buClr>
              <a:buSzPct val="80000"/>
              <a:buFont typeface="Wingdings" pitchFamily="2" charset="2"/>
              <a:buNone/>
              <a:defRPr/>
            </a:pPr>
            <a:r>
              <a:rPr lang="en-US" sz="2800" kern="0" dirty="0">
                <a:solidFill>
                  <a:srgbClr val="00B050"/>
                </a:solidFill>
                <a:latin typeface="Book Antiqua" pitchFamily="18" charset="0"/>
              </a:rPr>
              <a:t>TR= I </a:t>
            </a:r>
            <a:r>
              <a:rPr lang="en-US" sz="2800" kern="0" dirty="0">
                <a:solidFill>
                  <a:srgbClr val="00B050"/>
                </a:solidFill>
                <a:latin typeface="Book Antiqua" pitchFamily="18" charset="0"/>
                <a:sym typeface="Wingdings" pitchFamily="2" charset="2"/>
              </a:rPr>
              <a:t> T=I/R  T= 100/500 = 0.2</a:t>
            </a:r>
          </a:p>
          <a:p>
            <a:pPr marL="342900" indent="-342900">
              <a:spcBef>
                <a:spcPct val="20000"/>
              </a:spcBef>
              <a:buClr>
                <a:srgbClr val="000000"/>
              </a:buClr>
              <a:buSzPct val="80000"/>
              <a:buFont typeface="Wingdings" pitchFamily="2" charset="2"/>
              <a:buNone/>
              <a:defRPr/>
            </a:pPr>
            <a:r>
              <a:rPr lang="en-US" sz="2800" kern="0" dirty="0">
                <a:solidFill>
                  <a:schemeClr val="tx2">
                    <a:lumMod val="50000"/>
                  </a:schemeClr>
                </a:solidFill>
                <a:latin typeface="Book Antiqua" pitchFamily="18" charset="0"/>
              </a:rPr>
              <a:t>Applicants from group A spend 0.2(30) = 6 days on average in the advanced review stage.</a:t>
            </a:r>
          </a:p>
          <a:p>
            <a:pPr marL="342900" indent="-342900">
              <a:spcBef>
                <a:spcPct val="20000"/>
              </a:spcBef>
              <a:buClr>
                <a:srgbClr val="000000"/>
              </a:buClr>
              <a:buSzPct val="80000"/>
              <a:buFont typeface="Wingdings" pitchFamily="2" charset="2"/>
              <a:buNone/>
              <a:defRPr/>
            </a:pPr>
            <a:endParaRPr lang="en-US" sz="2800" kern="0" dirty="0">
              <a:solidFill>
                <a:schemeClr val="accent2"/>
              </a:solidFill>
              <a:latin typeface="Book Antiqua" pitchFamily="18" charset="0"/>
            </a:endParaRPr>
          </a:p>
          <a:p>
            <a:pPr marL="342900" indent="-342900">
              <a:spcBef>
                <a:spcPct val="20000"/>
              </a:spcBef>
              <a:buClr>
                <a:srgbClr val="000000"/>
              </a:buClr>
              <a:buSzPct val="80000"/>
              <a:buFont typeface="Wingdings" pitchFamily="2" charset="2"/>
              <a:buNone/>
              <a:defRPr/>
            </a:pPr>
            <a:r>
              <a:rPr lang="en-US" sz="2800" kern="0" dirty="0">
                <a:solidFill>
                  <a:srgbClr val="00B050"/>
                </a:solidFill>
                <a:latin typeface="Book Antiqua" pitchFamily="18" charset="0"/>
              </a:rPr>
              <a:t>Applicants from group A receive answer in 12 days (6 + 6) on average.</a:t>
            </a:r>
          </a:p>
          <a:p>
            <a:pPr marL="342900" indent="-342900">
              <a:spcBef>
                <a:spcPct val="20000"/>
              </a:spcBef>
              <a:buClr>
                <a:srgbClr val="000000"/>
              </a:buClr>
              <a:buSzPct val="80000"/>
              <a:buFont typeface="Wingdings" pitchFamily="2" charset="2"/>
              <a:buNone/>
              <a:defRPr/>
            </a:pPr>
            <a:endParaRPr lang="en-US" sz="2800" kern="0" dirty="0">
              <a:solidFill>
                <a:schemeClr val="tx2">
                  <a:lumMod val="50000"/>
                </a:schemeClr>
              </a:solidFill>
              <a:latin typeface="+mn-l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5075" y="1520788"/>
            <a:ext cx="4537533" cy="1188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dissolve">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15516" y="188913"/>
            <a:ext cx="8748972" cy="863600"/>
          </a:xfrm>
        </p:spPr>
        <p:txBody>
          <a:bodyPr/>
          <a:lstStyle/>
          <a:p>
            <a:pPr eaLnBrk="1" hangingPunct="1"/>
            <a:r>
              <a:rPr lang="en-US" sz="3200" dirty="0"/>
              <a:t>E</a:t>
            </a:r>
            <a:r>
              <a:rPr lang="en-US" sz="3200" dirty="0" smtClean="0"/>
              <a:t>1. Admission Flow</a:t>
            </a:r>
          </a:p>
        </p:txBody>
      </p:sp>
      <p:sp>
        <p:nvSpPr>
          <p:cNvPr id="31750" name="Rectangle 3"/>
          <p:cNvSpPr>
            <a:spLocks noGrp="1" noChangeArrowheads="1"/>
          </p:cNvSpPr>
          <p:nvPr>
            <p:ph type="body" idx="1"/>
          </p:nvPr>
        </p:nvSpPr>
        <p:spPr/>
        <p:txBody>
          <a:bodyPr/>
          <a:lstStyle/>
          <a:p>
            <a:pPr eaLnBrk="1" hangingPunct="1">
              <a:defRPr/>
            </a:pPr>
            <a:r>
              <a:rPr lang="en-US" dirty="0" smtClean="0">
                <a:latin typeface="Book Antiqua" pitchFamily="18" charset="0"/>
              </a:rPr>
              <a:t>c) What is the average processing time?</a:t>
            </a:r>
          </a:p>
          <a:p>
            <a:pPr eaLnBrk="1" hangingPunct="1">
              <a:defRPr/>
            </a:pPr>
            <a:r>
              <a:rPr lang="en-US" dirty="0" smtClean="0">
                <a:latin typeface="Book Antiqua" pitchFamily="18" charset="0"/>
              </a:rPr>
              <a:t>0.5(6)+0.5(12) = 9 days</a:t>
            </a:r>
          </a:p>
          <a:p>
            <a:pPr eaLnBrk="1" hangingPunct="1">
              <a:defRPr/>
            </a:pPr>
            <a:r>
              <a:rPr lang="en-US" dirty="0" smtClean="0">
                <a:latin typeface="Book Antiqua" pitchFamily="18" charset="0"/>
              </a:rPr>
              <a:t>Is there an alternative way to calculate the average waiting time? Do it------</a:t>
            </a:r>
          </a:p>
          <a:p>
            <a:pPr eaLnBrk="1" hangingPunct="1">
              <a:defRPr/>
            </a:pPr>
            <a:endParaRPr lang="en-US" dirty="0" smtClean="0">
              <a:solidFill>
                <a:schemeClr val="accent2"/>
              </a:solidFill>
            </a:endParaRPr>
          </a:p>
        </p:txBody>
      </p:sp>
      <p:sp>
        <p:nvSpPr>
          <p:cNvPr id="7" name="Text Box 3"/>
          <p:cNvSpPr txBox="1">
            <a:spLocks noChangeArrowheads="1"/>
          </p:cNvSpPr>
          <p:nvPr/>
        </p:nvSpPr>
        <p:spPr bwMode="auto">
          <a:xfrm>
            <a:off x="414338" y="6075363"/>
            <a:ext cx="8297862" cy="639762"/>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buFont typeface="Wingdings" pitchFamily="2" charset="2"/>
              <a:buNone/>
              <a:defRPr/>
            </a:pPr>
            <a:r>
              <a:rPr lang="en-US" sz="2800" b="1" kern="0" dirty="0">
                <a:solidFill>
                  <a:srgbClr val="C00000"/>
                </a:solidFill>
                <a:latin typeface="Book Antiqua" pitchFamily="18" charset="0"/>
              </a:rPr>
              <a:t>Little’s Law holds for complicated systems.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50">
                                            <p:txEl>
                                              <p:pRg st="0" end="0"/>
                                            </p:txEl>
                                          </p:spTgt>
                                        </p:tgtEl>
                                        <p:attrNameLst>
                                          <p:attrName>style.visibility</p:attrName>
                                        </p:attrNameLst>
                                      </p:cBhvr>
                                      <p:to>
                                        <p:strVal val="visible"/>
                                      </p:to>
                                    </p:set>
                                    <p:animEffect transition="in" filter="dissolve">
                                      <p:cBhvr>
                                        <p:cTn id="7" dur="500"/>
                                        <p:tgtEl>
                                          <p:spTgt spid="317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50">
                                            <p:txEl>
                                              <p:pRg st="1" end="1"/>
                                            </p:txEl>
                                          </p:spTgt>
                                        </p:tgtEl>
                                        <p:attrNameLst>
                                          <p:attrName>style.visibility</p:attrName>
                                        </p:attrNameLst>
                                      </p:cBhvr>
                                      <p:to>
                                        <p:strVal val="visible"/>
                                      </p:to>
                                    </p:set>
                                    <p:animEffect transition="in" filter="dissolve">
                                      <p:cBhvr>
                                        <p:cTn id="12" dur="500"/>
                                        <p:tgtEl>
                                          <p:spTgt spid="317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50">
                                            <p:txEl>
                                              <p:pRg st="2" end="2"/>
                                            </p:txEl>
                                          </p:spTgt>
                                        </p:tgtEl>
                                        <p:attrNameLst>
                                          <p:attrName>style.visibility</p:attrName>
                                        </p:attrNameLst>
                                      </p:cBhvr>
                                      <p:to>
                                        <p:strVal val="visible"/>
                                      </p:to>
                                    </p:set>
                                    <p:animEffect transition="in" filter="dissolve">
                                      <p:cBhvr>
                                        <p:cTn id="17" dur="500"/>
                                        <p:tgtEl>
                                          <p:spTgt spid="317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build="p"/>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215516" y="152400"/>
            <a:ext cx="8748972" cy="936340"/>
          </a:xfrm>
        </p:spPr>
        <p:txBody>
          <a:bodyPr/>
          <a:lstStyle/>
          <a:p>
            <a:r>
              <a:rPr lang="en-US" sz="3200" dirty="0" smtClean="0"/>
              <a:t>E2. Bank Loan – The Same as the Previous Example</a:t>
            </a:r>
          </a:p>
        </p:txBody>
      </p:sp>
      <p:sp>
        <p:nvSpPr>
          <p:cNvPr id="2051" name="Content Placeholder 2"/>
          <p:cNvSpPr>
            <a:spLocks noGrp="1"/>
          </p:cNvSpPr>
          <p:nvPr>
            <p:ph idx="1"/>
          </p:nvPr>
        </p:nvSpPr>
        <p:spPr>
          <a:xfrm>
            <a:off x="251520" y="1304764"/>
            <a:ext cx="8655496" cy="2629272"/>
          </a:xfrm>
        </p:spPr>
        <p:txBody>
          <a:bodyPr/>
          <a:lstStyle/>
          <a:p>
            <a:pPr marL="0" indent="0"/>
            <a:r>
              <a:rPr lang="en-US" sz="2200" dirty="0" smtClean="0">
                <a:solidFill>
                  <a:srgbClr val="09224F"/>
                </a:solidFill>
                <a:latin typeface="Book Antiqua" pitchFamily="18" charset="0"/>
                <a:cs typeface="Arial" charset="0"/>
              </a:rPr>
              <a:t>Bank XYZ receives 20 loan requests per hour on average. Each loan request goes through an initial processing stage, after which an “accept or reject” decision is made. Approximately 80% of the loans are accepted, and these require additional processing. Rejected loans require no additional processing. Suppose that on average 5 loans are in the initial processing stage, and 25 (accepted) loans are in the additional processing stage.</a:t>
            </a:r>
          </a:p>
        </p:txBody>
      </p:sp>
      <p:grpSp>
        <p:nvGrpSpPr>
          <p:cNvPr id="2" name="Group 16"/>
          <p:cNvGrpSpPr>
            <a:grpSpLocks/>
          </p:cNvGrpSpPr>
          <p:nvPr/>
        </p:nvGrpSpPr>
        <p:grpSpPr bwMode="auto">
          <a:xfrm>
            <a:off x="2843808" y="3429000"/>
            <a:ext cx="5943600" cy="1752600"/>
            <a:chOff x="1524000" y="4953000"/>
            <a:chExt cx="5943600" cy="1752600"/>
          </a:xfrm>
        </p:grpSpPr>
        <p:sp>
          <p:nvSpPr>
            <p:cNvPr id="2053" name="Line 14"/>
            <p:cNvSpPr>
              <a:spLocks noChangeShapeType="1"/>
            </p:cNvSpPr>
            <p:nvPr/>
          </p:nvSpPr>
          <p:spPr bwMode="auto">
            <a:xfrm>
              <a:off x="1524000" y="5678488"/>
              <a:ext cx="914400" cy="0"/>
            </a:xfrm>
            <a:prstGeom prst="line">
              <a:avLst/>
            </a:prstGeom>
            <a:noFill/>
            <a:ln w="38100">
              <a:solidFill>
                <a:schemeClr val="tx1"/>
              </a:solidFill>
              <a:round/>
              <a:headEnd/>
              <a:tailEnd type="triangle" w="med" len="med"/>
            </a:ln>
          </p:spPr>
          <p:txBody>
            <a:bodyPr/>
            <a:lstStyle/>
            <a:p>
              <a:endParaRPr lang="en-US">
                <a:latin typeface="Book Antiqua" pitchFamily="18" charset="0"/>
              </a:endParaRPr>
            </a:p>
          </p:txBody>
        </p:sp>
        <p:sp>
          <p:nvSpPr>
            <p:cNvPr id="2054" name="Text Box 26"/>
            <p:cNvSpPr txBox="1">
              <a:spLocks noChangeArrowheads="1"/>
            </p:cNvSpPr>
            <p:nvPr/>
          </p:nvSpPr>
          <p:spPr bwMode="auto">
            <a:xfrm>
              <a:off x="2727325" y="5562600"/>
              <a:ext cx="311150" cy="366713"/>
            </a:xfrm>
            <a:prstGeom prst="rect">
              <a:avLst/>
            </a:prstGeom>
            <a:noFill/>
            <a:ln w="9525">
              <a:noFill/>
              <a:miter lim="800000"/>
              <a:headEnd/>
              <a:tailEnd/>
            </a:ln>
          </p:spPr>
          <p:txBody>
            <a:bodyPr wrap="none">
              <a:spAutoFit/>
            </a:bodyPr>
            <a:lstStyle/>
            <a:p>
              <a:r>
                <a:rPr lang="en-US">
                  <a:latin typeface="Book Antiqua" pitchFamily="18" charset="0"/>
                  <a:cs typeface="Arial" charset="0"/>
                </a:rPr>
                <a:t>5</a:t>
              </a:r>
            </a:p>
          </p:txBody>
        </p:sp>
        <p:sp>
          <p:nvSpPr>
            <p:cNvPr id="2055" name="Rectangle 31"/>
            <p:cNvSpPr>
              <a:spLocks noChangeArrowheads="1"/>
            </p:cNvSpPr>
            <p:nvPr/>
          </p:nvSpPr>
          <p:spPr bwMode="auto">
            <a:xfrm>
              <a:off x="4876800" y="6096000"/>
              <a:ext cx="914400" cy="609600"/>
            </a:xfrm>
            <a:prstGeom prst="rect">
              <a:avLst/>
            </a:prstGeom>
            <a:solidFill>
              <a:schemeClr val="bg1"/>
            </a:solidFill>
            <a:ln w="38100">
              <a:solidFill>
                <a:srgbClr val="C00000"/>
              </a:solidFill>
              <a:miter lim="800000"/>
              <a:headEnd/>
              <a:tailEnd/>
            </a:ln>
          </p:spPr>
          <p:txBody>
            <a:bodyPr wrap="none" anchor="ctr"/>
            <a:lstStyle/>
            <a:p>
              <a:pPr algn="ctr"/>
              <a:r>
                <a:rPr lang="en-US">
                  <a:solidFill>
                    <a:srgbClr val="C00000"/>
                  </a:solidFill>
                  <a:latin typeface="Book Antiqua" pitchFamily="18" charset="0"/>
                </a:rPr>
                <a:t>Reject</a:t>
              </a:r>
            </a:p>
          </p:txBody>
        </p:sp>
        <p:sp>
          <p:nvSpPr>
            <p:cNvPr id="2056" name="Rectangle 32"/>
            <p:cNvSpPr>
              <a:spLocks noChangeArrowheads="1"/>
            </p:cNvSpPr>
            <p:nvPr/>
          </p:nvSpPr>
          <p:spPr bwMode="auto">
            <a:xfrm rot="10800000">
              <a:off x="6553200" y="49530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latin typeface="Book Antiqua" pitchFamily="18" charset="0"/>
                  <a:cs typeface="Arial" charset="0"/>
                </a:rPr>
                <a:t>Accept </a:t>
              </a:r>
            </a:p>
          </p:txBody>
        </p:sp>
        <p:sp>
          <p:nvSpPr>
            <p:cNvPr id="2057" name="Line 14"/>
            <p:cNvSpPr>
              <a:spLocks noChangeShapeType="1"/>
            </p:cNvSpPr>
            <p:nvPr/>
          </p:nvSpPr>
          <p:spPr bwMode="auto">
            <a:xfrm>
              <a:off x="3429000" y="5867400"/>
              <a:ext cx="1371600" cy="457200"/>
            </a:xfrm>
            <a:prstGeom prst="line">
              <a:avLst/>
            </a:prstGeom>
            <a:noFill/>
            <a:ln w="38100">
              <a:solidFill>
                <a:srgbClr val="DB1F47"/>
              </a:solidFill>
              <a:round/>
              <a:headEnd/>
              <a:tailEnd type="triangle" w="med" len="med"/>
            </a:ln>
          </p:spPr>
          <p:txBody>
            <a:bodyPr/>
            <a:lstStyle/>
            <a:p>
              <a:endParaRPr lang="en-US">
                <a:latin typeface="Book Antiqua" pitchFamily="18" charset="0"/>
              </a:endParaRPr>
            </a:p>
          </p:txBody>
        </p:sp>
        <p:sp>
          <p:nvSpPr>
            <p:cNvPr id="2058" name="Line 14"/>
            <p:cNvSpPr>
              <a:spLocks noChangeShapeType="1"/>
            </p:cNvSpPr>
            <p:nvPr/>
          </p:nvSpPr>
          <p:spPr bwMode="auto">
            <a:xfrm flipV="1">
              <a:off x="3429000" y="5334000"/>
              <a:ext cx="1219200" cy="304800"/>
            </a:xfrm>
            <a:prstGeom prst="line">
              <a:avLst/>
            </a:prstGeom>
            <a:noFill/>
            <a:ln w="38100">
              <a:solidFill>
                <a:srgbClr val="16741F"/>
              </a:solidFill>
              <a:round/>
              <a:headEnd/>
              <a:tailEnd type="triangle" w="med" len="med"/>
            </a:ln>
          </p:spPr>
          <p:txBody>
            <a:bodyPr/>
            <a:lstStyle/>
            <a:p>
              <a:endParaRPr lang="en-US">
                <a:latin typeface="Book Antiqua" pitchFamily="18" charset="0"/>
              </a:endParaRPr>
            </a:p>
          </p:txBody>
        </p:sp>
        <p:sp>
          <p:nvSpPr>
            <p:cNvPr id="2059" name="Text Box 26"/>
            <p:cNvSpPr txBox="1">
              <a:spLocks noChangeArrowheads="1"/>
            </p:cNvSpPr>
            <p:nvPr/>
          </p:nvSpPr>
          <p:spPr bwMode="auto">
            <a:xfrm>
              <a:off x="3657600" y="5105400"/>
              <a:ext cx="609462" cy="369332"/>
            </a:xfrm>
            <a:prstGeom prst="rect">
              <a:avLst/>
            </a:prstGeom>
            <a:noFill/>
            <a:ln w="9525">
              <a:noFill/>
              <a:miter lim="800000"/>
              <a:headEnd/>
              <a:tailEnd/>
            </a:ln>
          </p:spPr>
          <p:txBody>
            <a:bodyPr wrap="none">
              <a:spAutoFit/>
            </a:bodyPr>
            <a:lstStyle/>
            <a:p>
              <a:r>
                <a:rPr lang="en-US">
                  <a:solidFill>
                    <a:srgbClr val="16741F"/>
                  </a:solidFill>
                  <a:latin typeface="Book Antiqua" pitchFamily="18" charset="0"/>
                  <a:cs typeface="Arial" charset="0"/>
                </a:rPr>
                <a:t>80%</a:t>
              </a:r>
              <a:endParaRPr lang="en-US">
                <a:latin typeface="Book Antiqua" pitchFamily="18" charset="0"/>
                <a:cs typeface="Arial" charset="0"/>
              </a:endParaRPr>
            </a:p>
          </p:txBody>
        </p:sp>
        <p:sp>
          <p:nvSpPr>
            <p:cNvPr id="2060" name="Text Box 26"/>
            <p:cNvSpPr txBox="1">
              <a:spLocks noChangeArrowheads="1"/>
            </p:cNvSpPr>
            <p:nvPr/>
          </p:nvSpPr>
          <p:spPr bwMode="auto">
            <a:xfrm>
              <a:off x="3657600" y="6110288"/>
              <a:ext cx="609462" cy="369332"/>
            </a:xfrm>
            <a:prstGeom prst="rect">
              <a:avLst/>
            </a:prstGeom>
            <a:noFill/>
            <a:ln w="9525">
              <a:noFill/>
              <a:miter lim="800000"/>
              <a:headEnd/>
              <a:tailEnd/>
            </a:ln>
          </p:spPr>
          <p:txBody>
            <a:bodyPr wrap="none">
              <a:spAutoFit/>
            </a:bodyPr>
            <a:lstStyle/>
            <a:p>
              <a:r>
                <a:rPr lang="en-US">
                  <a:solidFill>
                    <a:srgbClr val="DB1F47"/>
                  </a:solidFill>
                  <a:latin typeface="Book Antiqua" pitchFamily="18" charset="0"/>
                  <a:cs typeface="Arial" charset="0"/>
                </a:rPr>
                <a:t>20%</a:t>
              </a:r>
              <a:endParaRPr lang="en-US">
                <a:latin typeface="Book Antiqua" pitchFamily="18" charset="0"/>
                <a:cs typeface="Arial" charset="0"/>
              </a:endParaRPr>
            </a:p>
          </p:txBody>
        </p:sp>
        <p:sp>
          <p:nvSpPr>
            <p:cNvPr id="2061" name="Text Box 26"/>
            <p:cNvSpPr txBox="1">
              <a:spLocks noChangeArrowheads="1"/>
            </p:cNvSpPr>
            <p:nvPr/>
          </p:nvSpPr>
          <p:spPr bwMode="auto">
            <a:xfrm>
              <a:off x="1752600" y="5257800"/>
              <a:ext cx="415498" cy="369332"/>
            </a:xfrm>
            <a:prstGeom prst="rect">
              <a:avLst/>
            </a:prstGeom>
            <a:noFill/>
            <a:ln w="9525">
              <a:noFill/>
              <a:miter lim="800000"/>
              <a:headEnd/>
              <a:tailEnd/>
            </a:ln>
          </p:spPr>
          <p:txBody>
            <a:bodyPr wrap="none">
              <a:spAutoFit/>
            </a:bodyPr>
            <a:lstStyle/>
            <a:p>
              <a:r>
                <a:rPr lang="en-US">
                  <a:latin typeface="Book Antiqua" pitchFamily="18" charset="0"/>
                  <a:cs typeface="Arial" charset="0"/>
                </a:rPr>
                <a:t>20</a:t>
              </a:r>
            </a:p>
          </p:txBody>
        </p:sp>
        <p:sp>
          <p:nvSpPr>
            <p:cNvPr id="2062" name="Line 14"/>
            <p:cNvSpPr>
              <a:spLocks noChangeShapeType="1"/>
            </p:cNvSpPr>
            <p:nvPr/>
          </p:nvSpPr>
          <p:spPr bwMode="auto">
            <a:xfrm flipV="1">
              <a:off x="5638800" y="5334000"/>
              <a:ext cx="838200" cy="0"/>
            </a:xfrm>
            <a:prstGeom prst="line">
              <a:avLst/>
            </a:prstGeom>
            <a:noFill/>
            <a:ln w="38100">
              <a:solidFill>
                <a:srgbClr val="16741F"/>
              </a:solidFill>
              <a:round/>
              <a:headEnd/>
              <a:tailEnd type="triangle" w="med" len="med"/>
            </a:ln>
          </p:spPr>
          <p:txBody>
            <a:bodyPr/>
            <a:lstStyle/>
            <a:p>
              <a:endParaRPr lang="en-US">
                <a:latin typeface="Book Antiqua" pitchFamily="18" charset="0"/>
              </a:endParaRPr>
            </a:p>
          </p:txBody>
        </p:sp>
        <p:sp>
          <p:nvSpPr>
            <p:cNvPr id="2063" name="Text Box 26"/>
            <p:cNvSpPr txBox="1">
              <a:spLocks noChangeArrowheads="1"/>
            </p:cNvSpPr>
            <p:nvPr/>
          </p:nvSpPr>
          <p:spPr bwMode="auto">
            <a:xfrm>
              <a:off x="4876800" y="5141913"/>
              <a:ext cx="415498" cy="369332"/>
            </a:xfrm>
            <a:prstGeom prst="rect">
              <a:avLst/>
            </a:prstGeom>
            <a:noFill/>
            <a:ln w="9525">
              <a:noFill/>
              <a:miter lim="800000"/>
              <a:headEnd/>
              <a:tailEnd/>
            </a:ln>
          </p:spPr>
          <p:txBody>
            <a:bodyPr wrap="none">
              <a:spAutoFit/>
            </a:bodyPr>
            <a:lstStyle/>
            <a:p>
              <a:r>
                <a:rPr lang="en-US">
                  <a:solidFill>
                    <a:srgbClr val="16741F"/>
                  </a:solidFill>
                  <a:latin typeface="Book Antiqua" pitchFamily="18" charset="0"/>
                  <a:cs typeface="Arial" charset="0"/>
                </a:rPr>
                <a:t>25</a:t>
              </a:r>
              <a:endParaRPr lang="en-US">
                <a:latin typeface="Book Antiqua" pitchFamily="18" charset="0"/>
                <a:cs typeface="Arial" charset="0"/>
              </a:endParaRPr>
            </a:p>
          </p:txBody>
        </p:sp>
        <p:sp>
          <p:nvSpPr>
            <p:cNvPr id="2064" name="Rectangle 32"/>
            <p:cNvSpPr>
              <a:spLocks noChangeArrowheads="1"/>
            </p:cNvSpPr>
            <p:nvPr/>
          </p:nvSpPr>
          <p:spPr bwMode="auto">
            <a:xfrm rot="10800000">
              <a:off x="2438400" y="5410200"/>
              <a:ext cx="914400" cy="609600"/>
            </a:xfrm>
            <a:prstGeom prst="rect">
              <a:avLst/>
            </a:prstGeom>
            <a:noFill/>
            <a:ln w="38100">
              <a:solidFill>
                <a:srgbClr val="000099"/>
              </a:solidFill>
              <a:miter lim="800000"/>
              <a:headEnd/>
              <a:tailEnd/>
            </a:ln>
          </p:spPr>
          <p:txBody>
            <a:bodyPr rot="10800000" wrap="none" anchor="ctr"/>
            <a:lstStyle/>
            <a:p>
              <a:r>
                <a:rPr lang="en-US">
                  <a:solidFill>
                    <a:srgbClr val="16741F"/>
                  </a:solidFill>
                  <a:latin typeface="Book Antiqua" pitchFamily="18" charset="0"/>
                  <a:cs typeface="Arial" charset="0"/>
                </a:rPr>
                <a:t> </a:t>
              </a:r>
            </a:p>
          </p:txBody>
        </p:sp>
        <p:sp>
          <p:nvSpPr>
            <p:cNvPr id="2065" name="Rectangle 32"/>
            <p:cNvSpPr>
              <a:spLocks noChangeArrowheads="1"/>
            </p:cNvSpPr>
            <p:nvPr/>
          </p:nvSpPr>
          <p:spPr bwMode="auto">
            <a:xfrm rot="10800000">
              <a:off x="4648200" y="5029200"/>
              <a:ext cx="914400" cy="609600"/>
            </a:xfrm>
            <a:prstGeom prst="rect">
              <a:avLst/>
            </a:prstGeom>
            <a:noFill/>
            <a:ln w="38100">
              <a:solidFill>
                <a:srgbClr val="16741F"/>
              </a:solidFill>
              <a:miter lim="800000"/>
              <a:headEnd/>
              <a:tailEnd/>
            </a:ln>
          </p:spPr>
          <p:txBody>
            <a:bodyPr rot="10800000" wrap="none" anchor="ctr"/>
            <a:lstStyle/>
            <a:p>
              <a:r>
                <a:rPr lang="en-US">
                  <a:solidFill>
                    <a:srgbClr val="16741F"/>
                  </a:solidFill>
                  <a:latin typeface="Book Antiqua" pitchFamily="18" charset="0"/>
                  <a:cs typeface="Arial" charset="0"/>
                </a:rPr>
                <a:t> </a:t>
              </a:r>
            </a:p>
          </p:txBody>
        </p:sp>
      </p:grpSp>
      <p:sp>
        <p:nvSpPr>
          <p:cNvPr id="18" name="Content Placeholder 2"/>
          <p:cNvSpPr txBox="1">
            <a:spLocks/>
          </p:cNvSpPr>
          <p:nvPr/>
        </p:nvSpPr>
        <p:spPr bwMode="auto">
          <a:xfrm>
            <a:off x="323528" y="5127923"/>
            <a:ext cx="8820472" cy="173007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33363" marR="0" lvl="0" indent="-233363" algn="l" defTabSz="914400" rtl="0" eaLnBrk="0" fontAlgn="base" latinLnBrk="0" hangingPunct="0">
              <a:lnSpc>
                <a:spcPct val="100000"/>
              </a:lnSpc>
              <a:spcBef>
                <a:spcPct val="20000"/>
              </a:spcBef>
              <a:spcAft>
                <a:spcPct val="0"/>
              </a:spcAft>
              <a:buClr>
                <a:srgbClr val="000000"/>
              </a:buClr>
              <a:buSzPct val="80000"/>
              <a:buFont typeface="Wingdings" pitchFamily="2" charset="2"/>
              <a:buAutoNum type="alphaLcParenR"/>
              <a:tabLst/>
              <a:defRPr/>
            </a:pPr>
            <a:r>
              <a:rPr lang="en-US" sz="2200" dirty="0" smtClean="0">
                <a:solidFill>
                  <a:srgbClr val="09224F"/>
                </a:solidFill>
                <a:latin typeface="Book Antiqua" pitchFamily="18" charset="0"/>
                <a:cs typeface="Arial" charset="0"/>
              </a:rPr>
              <a:t>What is the average processing time required for a loan </a:t>
            </a:r>
          </a:p>
          <a:p>
            <a:pPr marL="233363" marR="0" lvl="0" indent="-233363" algn="l" defTabSz="914400" rtl="0" eaLnBrk="0" fontAlgn="base" latinLnBrk="0" hangingPunct="0">
              <a:lnSpc>
                <a:spcPct val="100000"/>
              </a:lnSpc>
              <a:spcBef>
                <a:spcPct val="20000"/>
              </a:spcBef>
              <a:spcAft>
                <a:spcPct val="0"/>
              </a:spcAft>
              <a:buClr>
                <a:srgbClr val="000000"/>
              </a:buClr>
              <a:buSzPct val="80000"/>
              <a:buFont typeface="Wingdings" pitchFamily="2" charset="2"/>
              <a:buAutoNum type="alphaLcParenR"/>
              <a:tabLst/>
              <a:defRPr/>
            </a:pPr>
            <a:r>
              <a:rPr lang="en-US" sz="2200" dirty="0" smtClean="0">
                <a:solidFill>
                  <a:srgbClr val="09224F"/>
                </a:solidFill>
                <a:latin typeface="Book Antiqua" pitchFamily="18" charset="0"/>
                <a:cs typeface="Arial" charset="0"/>
              </a:rPr>
              <a:t>What is the average processing time required for a rejected loan?</a:t>
            </a:r>
          </a:p>
          <a:p>
            <a:pPr marL="233363" marR="0" lvl="0" indent="-233363" algn="l" defTabSz="914400" rtl="0" eaLnBrk="0" fontAlgn="base" latinLnBrk="0" hangingPunct="0">
              <a:lnSpc>
                <a:spcPct val="100000"/>
              </a:lnSpc>
              <a:spcBef>
                <a:spcPct val="20000"/>
              </a:spcBef>
              <a:spcAft>
                <a:spcPct val="0"/>
              </a:spcAft>
              <a:buClr>
                <a:srgbClr val="000000"/>
              </a:buClr>
              <a:buSzPct val="80000"/>
              <a:buFont typeface="Wingdings" pitchFamily="2" charset="2"/>
              <a:buAutoNum type="alphaLcParenR"/>
              <a:tabLst/>
              <a:defRPr/>
            </a:pPr>
            <a:r>
              <a:rPr lang="en-US" sz="2200" dirty="0" smtClean="0">
                <a:solidFill>
                  <a:srgbClr val="09224F"/>
                </a:solidFill>
                <a:latin typeface="Book Antiqua" pitchFamily="18" charset="0"/>
                <a:cs typeface="Arial" charset="0"/>
              </a:rPr>
              <a:t>What is the average processing time required for an accepted loan (including the initial processing stage)?</a:t>
            </a:r>
          </a:p>
          <a:p>
            <a:pPr marL="533400" marR="0" lvl="0" indent="-533400" algn="l" defTabSz="914400" rtl="0" eaLnBrk="0" fontAlgn="base" latinLnBrk="0" hangingPunct="0">
              <a:lnSpc>
                <a:spcPct val="100000"/>
              </a:lnSpc>
              <a:spcBef>
                <a:spcPct val="20000"/>
              </a:spcBef>
              <a:spcAft>
                <a:spcPct val="0"/>
              </a:spcAft>
              <a:buClr>
                <a:srgbClr val="000000"/>
              </a:buClr>
              <a:buSzPct val="80000"/>
              <a:buFont typeface="Wingdings" pitchFamily="2" charset="2"/>
              <a:buAutoNum type="alphaLcParenR"/>
              <a:tabLst/>
              <a:defRPr/>
            </a:pPr>
            <a:endParaRPr kumimoji="0" lang="en-US" sz="2400" b="0" i="0" u="none" strike="noStrike" kern="0" cap="none" spc="0" normalizeH="0" baseline="0" noProof="0" dirty="0" smtClean="0">
              <a:ln>
                <a:noFill/>
              </a:ln>
              <a:solidFill>
                <a:srgbClr val="09224F"/>
              </a:solidFill>
              <a:effectLst/>
              <a:uLnTx/>
              <a:uFillTx/>
              <a:latin typeface="+mn-lt"/>
              <a:ea typeface="+mn-ea"/>
              <a:cs typeface="Arial" charset="0"/>
            </a:endParaRPr>
          </a:p>
          <a:p>
            <a:pPr marL="533400" marR="0" lvl="0" indent="-533400" algn="l" defTabSz="914400" rtl="0" eaLnBrk="0" fontAlgn="base" latinLnBrk="0" hangingPunct="0">
              <a:lnSpc>
                <a:spcPct val="100000"/>
              </a:lnSpc>
              <a:spcBef>
                <a:spcPct val="20000"/>
              </a:spcBef>
              <a:spcAft>
                <a:spcPct val="0"/>
              </a:spcAft>
              <a:buClr>
                <a:srgbClr val="000000"/>
              </a:buClr>
              <a:buSzPct val="80000"/>
              <a:buFont typeface="Arial" charset="0"/>
              <a:buNone/>
              <a:tabLst/>
              <a:defRPr/>
            </a:pPr>
            <a:r>
              <a:rPr kumimoji="0" lang="en-US" sz="2400" b="0" i="0" u="none" strike="noStrike" kern="0" cap="none" spc="0" normalizeH="0" baseline="0" noProof="0" dirty="0" smtClean="0">
                <a:ln>
                  <a:noFill/>
                </a:ln>
                <a:solidFill>
                  <a:srgbClr val="09224F"/>
                </a:solidFill>
                <a:effectLst/>
                <a:uLnTx/>
                <a:uFillTx/>
                <a:latin typeface="+mn-lt"/>
                <a:ea typeface="+mn-ea"/>
                <a:cs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dissolve">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dissolve">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dissolve">
                                      <p:cBhvr>
                                        <p:cTn id="17" dur="500"/>
                                        <p:tgtEl>
                                          <p:spTgt spid="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xEl>
                                              <p:pRg st="4" end="4"/>
                                            </p:txEl>
                                          </p:spTgt>
                                        </p:tgtEl>
                                        <p:attrNameLst>
                                          <p:attrName>style.visibility</p:attrName>
                                        </p:attrNameLst>
                                      </p:cBhvr>
                                      <p:to>
                                        <p:strVal val="visible"/>
                                      </p:to>
                                    </p:set>
                                    <p:animEffect transition="in" filter="dissolve">
                                      <p:cBhvr>
                                        <p:cTn id="22" dur="5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215516" y="188913"/>
            <a:ext cx="8748972" cy="863600"/>
          </a:xfrm>
        </p:spPr>
        <p:txBody>
          <a:bodyPr/>
          <a:lstStyle/>
          <a:p>
            <a:r>
              <a:rPr lang="en-US" sz="3200" dirty="0" smtClean="0"/>
              <a:t>E2. Bank Loan</a:t>
            </a:r>
          </a:p>
        </p:txBody>
      </p:sp>
      <p:sp>
        <p:nvSpPr>
          <p:cNvPr id="3075" name="Content Placeholder 2"/>
          <p:cNvSpPr>
            <a:spLocks noGrp="1"/>
          </p:cNvSpPr>
          <p:nvPr>
            <p:ph idx="4294967295"/>
          </p:nvPr>
        </p:nvSpPr>
        <p:spPr/>
        <p:txBody>
          <a:bodyPr/>
          <a:lstStyle/>
          <a:p>
            <a:pPr marL="533400" indent="-533400">
              <a:buFont typeface="Wingdings" pitchFamily="2" charset="2"/>
              <a:buNone/>
            </a:pPr>
            <a:r>
              <a:rPr lang="en-US" sz="2400" dirty="0" smtClean="0">
                <a:solidFill>
                  <a:srgbClr val="09224F"/>
                </a:solidFill>
                <a:latin typeface="Book Antiqua" pitchFamily="18" charset="0"/>
              </a:rPr>
              <a:t>a) </a:t>
            </a:r>
            <a:r>
              <a:rPr lang="en-US" sz="2400" dirty="0" smtClean="0">
                <a:solidFill>
                  <a:srgbClr val="09224F"/>
                </a:solidFill>
                <a:latin typeface="Book Antiqua" pitchFamily="18" charset="0"/>
                <a:cs typeface="Arial" charset="0"/>
              </a:rPr>
              <a:t>What is the average processing time required for a loan request?</a:t>
            </a:r>
          </a:p>
          <a:p>
            <a:pPr marL="533400" indent="-533400">
              <a:buFont typeface="Wingdings" pitchFamily="2" charset="2"/>
              <a:buNone/>
            </a:pPr>
            <a:r>
              <a:rPr lang="en-US" sz="2400" dirty="0" smtClean="0">
                <a:solidFill>
                  <a:srgbClr val="09224F"/>
                </a:solidFill>
                <a:latin typeface="Book Antiqua" pitchFamily="18" charset="0"/>
                <a:cs typeface="Arial" charset="0"/>
              </a:rPr>
              <a:t>	R = 20 loans/hour</a:t>
            </a:r>
          </a:p>
          <a:p>
            <a:pPr marL="533400" indent="-533400">
              <a:buFont typeface="Wingdings" pitchFamily="2" charset="2"/>
              <a:buNone/>
            </a:pPr>
            <a:r>
              <a:rPr lang="en-US" sz="2400" dirty="0" smtClean="0">
                <a:solidFill>
                  <a:srgbClr val="09224F"/>
                </a:solidFill>
                <a:latin typeface="Book Antiqua" pitchFamily="18" charset="0"/>
                <a:cs typeface="Arial" charset="0"/>
              </a:rPr>
              <a:t>	I = 5+25 = 30 loans</a:t>
            </a:r>
          </a:p>
          <a:p>
            <a:pPr marL="533400" indent="-533400">
              <a:buFont typeface="Wingdings" pitchFamily="2" charset="2"/>
              <a:buNone/>
            </a:pPr>
            <a:r>
              <a:rPr lang="en-US" sz="2400" dirty="0" smtClean="0">
                <a:solidFill>
                  <a:srgbClr val="09224F"/>
                </a:solidFill>
                <a:latin typeface="Book Antiqua" pitchFamily="18" charset="0"/>
                <a:cs typeface="Arial" charset="0"/>
              </a:rPr>
              <a:t>	Average processing time = Throughput Time</a:t>
            </a:r>
          </a:p>
          <a:p>
            <a:pPr marL="533400" indent="-533400">
              <a:buFont typeface="Wingdings" pitchFamily="2" charset="2"/>
              <a:buNone/>
            </a:pPr>
            <a:r>
              <a:rPr lang="en-US" sz="2400" dirty="0" smtClean="0">
                <a:solidFill>
                  <a:srgbClr val="09224F"/>
                </a:solidFill>
                <a:latin typeface="Book Antiqua" pitchFamily="18" charset="0"/>
                <a:cs typeface="Arial" charset="0"/>
              </a:rPr>
              <a:t>	RT= I </a:t>
            </a:r>
            <a:r>
              <a:rPr lang="en-US" sz="2400" dirty="0" smtClean="0">
                <a:solidFill>
                  <a:srgbClr val="09224F"/>
                </a:solidFill>
                <a:latin typeface="Book Antiqua" pitchFamily="18" charset="0"/>
                <a:cs typeface="Arial" charset="0"/>
                <a:sym typeface="Wingdings" pitchFamily="2" charset="2"/>
              </a:rPr>
              <a:t> T </a:t>
            </a:r>
            <a:r>
              <a:rPr lang="en-US" sz="2400" dirty="0" smtClean="0">
                <a:solidFill>
                  <a:srgbClr val="09224F"/>
                </a:solidFill>
                <a:latin typeface="Book Antiqua" pitchFamily="18" charset="0"/>
                <a:cs typeface="Arial" charset="0"/>
              </a:rPr>
              <a:t>= I/R = 30/20 </a:t>
            </a:r>
            <a:r>
              <a:rPr lang="en-US" sz="2400" dirty="0" smtClean="0">
                <a:latin typeface="Book Antiqua" pitchFamily="18" charset="0"/>
                <a:cs typeface="Arial" charset="0"/>
              </a:rPr>
              <a:t>= </a:t>
            </a:r>
            <a:r>
              <a:rPr lang="en-US" sz="2400" dirty="0" smtClean="0">
                <a:solidFill>
                  <a:srgbClr val="09224F"/>
                </a:solidFill>
                <a:latin typeface="Book Antiqua" pitchFamily="18" charset="0"/>
                <a:cs typeface="Arial" charset="0"/>
              </a:rPr>
              <a:t>1.5 hours</a:t>
            </a:r>
          </a:p>
          <a:p>
            <a:pPr marL="533400" indent="-533400">
              <a:buFont typeface="Wingdings" pitchFamily="2" charset="2"/>
              <a:buNone/>
            </a:pPr>
            <a:r>
              <a:rPr lang="en-US" sz="2400" dirty="0" smtClean="0">
                <a:solidFill>
                  <a:srgbClr val="09224F"/>
                </a:solidFill>
                <a:latin typeface="Book Antiqua" pitchFamily="18" charset="0"/>
                <a:cs typeface="Arial" charset="0"/>
              </a:rPr>
              <a:t>b) What is the average processing time required for a rejected loan?</a:t>
            </a:r>
          </a:p>
          <a:p>
            <a:pPr marL="533400" indent="-533400">
              <a:buFont typeface="Arial" charset="0"/>
              <a:buNone/>
            </a:pPr>
            <a:r>
              <a:rPr lang="en-US" sz="2400" dirty="0" smtClean="0">
                <a:solidFill>
                  <a:srgbClr val="09224F"/>
                </a:solidFill>
                <a:latin typeface="Book Antiqua" pitchFamily="18" charset="0"/>
                <a:cs typeface="Arial" charset="0"/>
              </a:rPr>
              <a:t>	R = 20 loans/hour</a:t>
            </a:r>
          </a:p>
          <a:p>
            <a:pPr marL="533400" indent="-533400">
              <a:buFont typeface="Arial" charset="0"/>
              <a:buNone/>
            </a:pPr>
            <a:r>
              <a:rPr lang="en-US" sz="2400" dirty="0" smtClean="0">
                <a:solidFill>
                  <a:srgbClr val="09224F"/>
                </a:solidFill>
                <a:latin typeface="Book Antiqua" pitchFamily="18" charset="0"/>
                <a:cs typeface="Arial" charset="0"/>
              </a:rPr>
              <a:t>	I = 5 loans</a:t>
            </a:r>
          </a:p>
          <a:p>
            <a:pPr marL="533400" indent="-533400">
              <a:buFont typeface="Arial" charset="0"/>
              <a:buNone/>
            </a:pPr>
            <a:r>
              <a:rPr lang="en-US" sz="2400" dirty="0" smtClean="0">
                <a:solidFill>
                  <a:srgbClr val="09224F"/>
                </a:solidFill>
                <a:latin typeface="Book Antiqua" pitchFamily="18" charset="0"/>
                <a:cs typeface="Arial" charset="0"/>
              </a:rPr>
              <a:t>	Average processing time = Throughput Time</a:t>
            </a:r>
          </a:p>
          <a:p>
            <a:pPr marL="533400" indent="-533400">
              <a:buFont typeface="Arial" charset="0"/>
              <a:buNone/>
            </a:pPr>
            <a:r>
              <a:rPr lang="en-US" sz="2400" dirty="0" smtClean="0">
                <a:solidFill>
                  <a:srgbClr val="09224F"/>
                </a:solidFill>
                <a:latin typeface="Book Antiqua" pitchFamily="18" charset="0"/>
                <a:cs typeface="Arial" charset="0"/>
              </a:rPr>
              <a:t>	 RT= I </a:t>
            </a:r>
            <a:r>
              <a:rPr lang="en-US" sz="2400" dirty="0" smtClean="0">
                <a:solidFill>
                  <a:srgbClr val="09224F"/>
                </a:solidFill>
                <a:latin typeface="Book Antiqua" pitchFamily="18" charset="0"/>
                <a:cs typeface="Arial" charset="0"/>
                <a:sym typeface="Wingdings" pitchFamily="2" charset="2"/>
              </a:rPr>
              <a:t> T </a:t>
            </a:r>
            <a:r>
              <a:rPr lang="en-US" sz="2400" dirty="0" smtClean="0">
                <a:solidFill>
                  <a:srgbClr val="09224F"/>
                </a:solidFill>
                <a:latin typeface="Book Antiqua" pitchFamily="18" charset="0"/>
                <a:cs typeface="Arial" charset="0"/>
              </a:rPr>
              <a:t>= I/R = 5/20 = 0.25 hours</a:t>
            </a:r>
          </a:p>
        </p:txBody>
      </p:sp>
      <p:pic>
        <p:nvPicPr>
          <p:cNvPr id="1027" name="Picture 3"/>
          <p:cNvPicPr>
            <a:picLocks noChangeAspect="1" noChangeArrowheads="1"/>
          </p:cNvPicPr>
          <p:nvPr/>
        </p:nvPicPr>
        <p:blipFill>
          <a:blip r:embed="rId3" cstate="print"/>
          <a:srcRect/>
          <a:stretch>
            <a:fillRect/>
          </a:stretch>
        </p:blipFill>
        <p:spPr bwMode="auto">
          <a:xfrm>
            <a:off x="4977718" y="1911869"/>
            <a:ext cx="3878758" cy="115709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dissolv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dissolv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dissolv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dissolv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075">
                                            <p:txEl>
                                              <p:pRg st="9" end="9"/>
                                            </p:txEl>
                                          </p:spTgt>
                                        </p:tgtEl>
                                        <p:attrNameLst>
                                          <p:attrName>style.visibility</p:attrName>
                                        </p:attrNameLst>
                                      </p:cBhvr>
                                      <p:to>
                                        <p:strVal val="visible"/>
                                      </p:to>
                                    </p:set>
                                    <p:animEffect transition="in" filter="dissolve">
                                      <p:cBhvr>
                                        <p:cTn id="52" dur="500"/>
                                        <p:tgtEl>
                                          <p:spTgt spid="3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215516" y="188913"/>
            <a:ext cx="8748972" cy="863600"/>
          </a:xfrm>
        </p:spPr>
        <p:txBody>
          <a:bodyPr/>
          <a:lstStyle/>
          <a:p>
            <a:r>
              <a:rPr lang="en-US" sz="3200" dirty="0" smtClean="0"/>
              <a:t>E2. Bank Loan</a:t>
            </a:r>
          </a:p>
        </p:txBody>
      </p:sp>
      <p:sp>
        <p:nvSpPr>
          <p:cNvPr id="4099" name="Content Placeholder 2"/>
          <p:cNvSpPr>
            <a:spLocks noGrp="1"/>
          </p:cNvSpPr>
          <p:nvPr>
            <p:ph idx="4294967295"/>
          </p:nvPr>
        </p:nvSpPr>
        <p:spPr/>
        <p:txBody>
          <a:bodyPr/>
          <a:lstStyle/>
          <a:p>
            <a:pPr marL="533400" indent="-533400">
              <a:buFont typeface="Wingdings" pitchFamily="2" charset="2"/>
              <a:buNone/>
              <a:defRPr/>
            </a:pPr>
            <a:r>
              <a:rPr lang="en-US" sz="2400" dirty="0" smtClean="0">
                <a:solidFill>
                  <a:srgbClr val="09224F"/>
                </a:solidFill>
                <a:latin typeface="Book Antiqua" pitchFamily="18" charset="0"/>
              </a:rPr>
              <a:t>c) </a:t>
            </a:r>
            <a:r>
              <a:rPr lang="en-US" sz="2400" dirty="0" smtClean="0">
                <a:solidFill>
                  <a:srgbClr val="09224F"/>
                </a:solidFill>
                <a:latin typeface="Book Antiqua" pitchFamily="18" charset="0"/>
                <a:cs typeface="Arial" charset="0"/>
              </a:rPr>
              <a:t>What is the average processing time required for an accepted loan (including the initial processing stage)?</a:t>
            </a:r>
          </a:p>
          <a:p>
            <a:pPr marL="914400" lvl="1" indent="-457200">
              <a:buFont typeface="Arial" charset="0"/>
              <a:buNone/>
              <a:defRPr/>
            </a:pPr>
            <a:r>
              <a:rPr lang="en-US" dirty="0" smtClean="0">
                <a:solidFill>
                  <a:srgbClr val="09224F"/>
                </a:solidFill>
                <a:latin typeface="Book Antiqua" pitchFamily="18" charset="0"/>
                <a:ea typeface="+mn-ea"/>
                <a:cs typeface="Arial" charset="0"/>
              </a:rPr>
              <a:t>Initial Stage: As computed for rejected applications the time for the initial  process is </a:t>
            </a:r>
          </a:p>
          <a:p>
            <a:pPr marL="914400" lvl="1" indent="-457200">
              <a:buFont typeface="Arial" charset="0"/>
              <a:buNone/>
              <a:defRPr/>
            </a:pPr>
            <a:r>
              <a:rPr lang="en-US" dirty="0" smtClean="0">
                <a:solidFill>
                  <a:srgbClr val="09224F"/>
                </a:solidFill>
                <a:latin typeface="Book Antiqua" pitchFamily="18" charset="0"/>
                <a:ea typeface="+mn-ea"/>
                <a:cs typeface="Arial" charset="0"/>
              </a:rPr>
              <a:t>	T =  I/R = 5/20 = 0.25 hours</a:t>
            </a:r>
          </a:p>
          <a:p>
            <a:pPr marL="914400" lvl="1" indent="-457200">
              <a:buFont typeface="Arial" charset="0"/>
              <a:buNone/>
              <a:defRPr/>
            </a:pPr>
            <a:r>
              <a:rPr lang="en-US" dirty="0" smtClean="0">
                <a:solidFill>
                  <a:srgbClr val="09224F"/>
                </a:solidFill>
                <a:latin typeface="Book Antiqua" pitchFamily="18" charset="0"/>
                <a:ea typeface="+mn-ea"/>
                <a:cs typeface="Arial" charset="0"/>
              </a:rPr>
              <a:t>Additional Processing Stage:</a:t>
            </a:r>
          </a:p>
          <a:p>
            <a:pPr marL="914400" lvl="1" indent="-457200">
              <a:buFont typeface="Arial" charset="0"/>
              <a:buNone/>
              <a:defRPr/>
            </a:pPr>
            <a:r>
              <a:rPr lang="en-US" dirty="0" smtClean="0">
                <a:solidFill>
                  <a:srgbClr val="09224F"/>
                </a:solidFill>
                <a:latin typeface="Book Antiqua" pitchFamily="18" charset="0"/>
                <a:ea typeface="+mn-ea"/>
                <a:cs typeface="Arial" charset="0"/>
              </a:rPr>
              <a:t>	R = 20 × 0.8 = 16 loans/hour, I = 25 loans</a:t>
            </a:r>
          </a:p>
          <a:p>
            <a:pPr marL="914400" lvl="1" indent="-457200">
              <a:buFont typeface="Arial" charset="0"/>
              <a:buNone/>
              <a:defRPr/>
            </a:pPr>
            <a:r>
              <a:rPr lang="en-US" dirty="0" smtClean="0">
                <a:solidFill>
                  <a:srgbClr val="09224F"/>
                </a:solidFill>
                <a:latin typeface="Book Antiqua" pitchFamily="18" charset="0"/>
                <a:ea typeface="+mn-ea"/>
                <a:cs typeface="Arial" charset="0"/>
              </a:rPr>
              <a:t>	T = I/R = 25/16 = 1.5625</a:t>
            </a:r>
          </a:p>
          <a:p>
            <a:pPr marL="914400" lvl="1" indent="-457200">
              <a:buFont typeface="Arial" charset="0"/>
              <a:buNone/>
              <a:defRPr/>
            </a:pPr>
            <a:r>
              <a:rPr lang="en-US" dirty="0" smtClean="0">
                <a:solidFill>
                  <a:srgbClr val="09224F"/>
                </a:solidFill>
                <a:latin typeface="Book Antiqua" pitchFamily="18" charset="0"/>
                <a:ea typeface="+mn-ea"/>
                <a:cs typeface="Arial" charset="0"/>
              </a:rPr>
              <a:t>Average Total Processing Time = </a:t>
            </a:r>
          </a:p>
          <a:p>
            <a:pPr marL="914400" lvl="1" indent="-457200">
              <a:buFont typeface="Arial" charset="0"/>
              <a:buNone/>
              <a:defRPr/>
            </a:pPr>
            <a:r>
              <a:rPr lang="en-US" dirty="0" smtClean="0">
                <a:solidFill>
                  <a:srgbClr val="09224F"/>
                </a:solidFill>
                <a:latin typeface="Book Antiqua" pitchFamily="18" charset="0"/>
                <a:ea typeface="+mn-ea"/>
                <a:cs typeface="Arial" charset="0"/>
              </a:rPr>
              <a:t>= 0.25 + 1.5625 = 1.8125 hours</a:t>
            </a:r>
          </a:p>
          <a:p>
            <a:pPr marL="914400" lvl="1" indent="-457200">
              <a:buFont typeface="Arial" charset="0"/>
              <a:buNone/>
              <a:defRPr/>
            </a:pPr>
            <a:endParaRPr lang="en-US" sz="2000" dirty="0" smtClean="0">
              <a:solidFill>
                <a:srgbClr val="09224F"/>
              </a:solidFill>
              <a:latin typeface="Arial" charset="0"/>
              <a:cs typeface="Arial" charset="0"/>
            </a:endParaRPr>
          </a:p>
          <a:p>
            <a:pPr marL="533400" indent="-533400">
              <a:buFont typeface="Wingdings" pitchFamily="2" charset="2"/>
              <a:buNone/>
              <a:defRPr/>
            </a:pPr>
            <a:r>
              <a:rPr lang="en-US" dirty="0" smtClean="0">
                <a:solidFill>
                  <a:srgbClr val="09224F"/>
                </a:solidFill>
              </a:rPr>
              <a:t> </a:t>
            </a:r>
          </a:p>
        </p:txBody>
      </p:sp>
      <p:pic>
        <p:nvPicPr>
          <p:cNvPr id="6" name="Picture 3"/>
          <p:cNvPicPr>
            <a:picLocks noChangeAspect="1" noChangeArrowheads="1"/>
          </p:cNvPicPr>
          <p:nvPr/>
        </p:nvPicPr>
        <p:blipFill>
          <a:blip r:embed="rId3" cstate="print"/>
          <a:srcRect/>
          <a:stretch>
            <a:fillRect/>
          </a:stretch>
        </p:blipFill>
        <p:spPr bwMode="auto">
          <a:xfrm>
            <a:off x="5085730" y="5481228"/>
            <a:ext cx="3878758" cy="115709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dissolv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dissolv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dissolv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dissolv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dissolve">
                                      <p:cBhvr>
                                        <p:cTn id="32" dur="500"/>
                                        <p:tgtEl>
                                          <p:spTgt spid="40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dissolve">
                                      <p:cBhvr>
                                        <p:cTn id="37" dur="500"/>
                                        <p:tgtEl>
                                          <p:spTgt spid="40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dissolve">
                                      <p:cBhvr>
                                        <p:cTn id="42" dur="500"/>
                                        <p:tgtEl>
                                          <p:spTgt spid="40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099">
                                            <p:txEl>
                                              <p:pRg st="9" end="9"/>
                                            </p:txEl>
                                          </p:spTgt>
                                        </p:tgtEl>
                                        <p:attrNameLst>
                                          <p:attrName>style.visibility</p:attrName>
                                        </p:attrNameLst>
                                      </p:cBhvr>
                                      <p:to>
                                        <p:strVal val="visible"/>
                                      </p:to>
                                    </p:set>
                                    <p:animEffect transition="in" filter="dissolve">
                                      <p:cBhvr>
                                        <p:cTn id="47" dur="500"/>
                                        <p:tgtEl>
                                          <p:spTgt spid="40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15516" y="152400"/>
            <a:ext cx="8748972" cy="936340"/>
          </a:xfrm>
        </p:spPr>
        <p:txBody>
          <a:bodyPr/>
          <a:lstStyle/>
          <a:p>
            <a:r>
              <a:rPr lang="en-US" sz="3200" dirty="0" smtClean="0"/>
              <a:t>E3</a:t>
            </a:r>
            <a:r>
              <a:rPr lang="en-US" sz="3200" dirty="0" smtClean="0"/>
              <a:t>. </a:t>
            </a:r>
            <a:r>
              <a:rPr lang="en-US" sz="3200" dirty="0" smtClean="0"/>
              <a:t>Fresh Juice and Fruit</a:t>
            </a:r>
          </a:p>
        </p:txBody>
      </p:sp>
      <p:sp>
        <p:nvSpPr>
          <p:cNvPr id="2051" name="Content Placeholder 2"/>
          <p:cNvSpPr>
            <a:spLocks noGrp="1"/>
          </p:cNvSpPr>
          <p:nvPr>
            <p:ph idx="1"/>
          </p:nvPr>
        </p:nvSpPr>
        <p:spPr>
          <a:xfrm>
            <a:off x="287524" y="1304764"/>
            <a:ext cx="8856476" cy="5159375"/>
          </a:xfrm>
        </p:spPr>
        <p:txBody>
          <a:bodyPr/>
          <a:lstStyle/>
          <a:p>
            <a:pPr marL="0" indent="0">
              <a:defRPr/>
            </a:pPr>
            <a:r>
              <a:rPr lang="en-US" sz="2200" dirty="0" smtClean="0">
                <a:latin typeface="Book Antiqua" pitchFamily="18" charset="0"/>
              </a:rPr>
              <a:t>Consider a roadside stand that sells fresh oranges, and fresh orange juice. Every hour, 40 customers arrive to the stand, and 60% purchase orange juice, while the remaining purchase oranges. Customers first purchase their items. Customers that purchased oranges leave immediately after purchasing their oranges. Any customer that ordered orange juice must wait while the juice is squeezed. There are 3 customers on average waiting to purchase either oranges or orange juice, and 1 customer on average waiting for orange juice to be squeezed.  </a:t>
            </a:r>
          </a:p>
          <a:p>
            <a:pPr>
              <a:defRPr/>
            </a:pPr>
            <a:endParaRPr lang="en-US" sz="2400" dirty="0" smtClean="0"/>
          </a:p>
          <a:p>
            <a:pPr>
              <a:buFont typeface="Wingdings" pitchFamily="1" charset="2"/>
              <a:buNone/>
              <a:defRPr/>
            </a:pPr>
            <a:endParaRPr lang="en-US" sz="2400" dirty="0" smtClean="0"/>
          </a:p>
        </p:txBody>
      </p:sp>
      <p:sp>
        <p:nvSpPr>
          <p:cNvPr id="5124" name="TextBox 4"/>
          <p:cNvSpPr txBox="1">
            <a:spLocks noChangeArrowheads="1"/>
          </p:cNvSpPr>
          <p:nvPr/>
        </p:nvSpPr>
        <p:spPr bwMode="auto">
          <a:xfrm>
            <a:off x="2057400" y="4293096"/>
            <a:ext cx="457200" cy="369888"/>
          </a:xfrm>
          <a:prstGeom prst="rect">
            <a:avLst/>
          </a:prstGeom>
          <a:noFill/>
          <a:ln w="9525">
            <a:noFill/>
            <a:miter lim="800000"/>
            <a:headEnd/>
            <a:tailEnd/>
          </a:ln>
        </p:spPr>
        <p:txBody>
          <a:bodyPr>
            <a:spAutoFit/>
          </a:bodyPr>
          <a:lstStyle/>
          <a:p>
            <a:r>
              <a:rPr lang="en-US" b="1">
                <a:latin typeface="Book Antiqua" pitchFamily="18" charset="0"/>
              </a:rPr>
              <a:t>40</a:t>
            </a:r>
          </a:p>
        </p:txBody>
      </p:sp>
      <p:sp>
        <p:nvSpPr>
          <p:cNvPr id="5125" name="Rectangle 3"/>
          <p:cNvSpPr>
            <a:spLocks noChangeArrowheads="1"/>
          </p:cNvSpPr>
          <p:nvPr/>
        </p:nvSpPr>
        <p:spPr bwMode="auto">
          <a:xfrm>
            <a:off x="2819400" y="4293096"/>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5126" name="Rectangle 10"/>
          <p:cNvSpPr>
            <a:spLocks noChangeArrowheads="1"/>
          </p:cNvSpPr>
          <p:nvPr/>
        </p:nvSpPr>
        <p:spPr bwMode="auto">
          <a:xfrm>
            <a:off x="5715000" y="4293096"/>
            <a:ext cx="1371600" cy="685800"/>
          </a:xfrm>
          <a:prstGeom prst="rect">
            <a:avLst/>
          </a:prstGeom>
          <a:noFill/>
          <a:ln w="25400" algn="ctr">
            <a:solidFill>
              <a:schemeClr val="tx1"/>
            </a:solidFill>
            <a:round/>
            <a:headEnd/>
            <a:tailEnd type="triangle" w="med" len="med"/>
          </a:ln>
        </p:spPr>
        <p:txBody>
          <a:bodyPr/>
          <a:lstStyle/>
          <a:p>
            <a:endParaRPr lang="en-US">
              <a:latin typeface="Book Antiqua" pitchFamily="18" charset="0"/>
            </a:endParaRPr>
          </a:p>
        </p:txBody>
      </p:sp>
      <p:sp>
        <p:nvSpPr>
          <p:cNvPr id="5127" name="TextBox 11"/>
          <p:cNvSpPr txBox="1">
            <a:spLocks noChangeArrowheads="1"/>
          </p:cNvSpPr>
          <p:nvPr/>
        </p:nvSpPr>
        <p:spPr bwMode="auto">
          <a:xfrm>
            <a:off x="3276600" y="4445496"/>
            <a:ext cx="457200" cy="369888"/>
          </a:xfrm>
          <a:prstGeom prst="rect">
            <a:avLst/>
          </a:prstGeom>
          <a:noFill/>
          <a:ln w="9525">
            <a:noFill/>
            <a:miter lim="800000"/>
            <a:headEnd/>
            <a:tailEnd/>
          </a:ln>
        </p:spPr>
        <p:txBody>
          <a:bodyPr>
            <a:spAutoFit/>
          </a:bodyPr>
          <a:lstStyle/>
          <a:p>
            <a:r>
              <a:rPr lang="en-US" b="1">
                <a:latin typeface="Book Antiqua" pitchFamily="18" charset="0"/>
              </a:rPr>
              <a:t>3</a:t>
            </a:r>
          </a:p>
        </p:txBody>
      </p:sp>
      <p:sp>
        <p:nvSpPr>
          <p:cNvPr id="5128" name="TextBox 12"/>
          <p:cNvSpPr txBox="1">
            <a:spLocks noChangeArrowheads="1"/>
          </p:cNvSpPr>
          <p:nvPr/>
        </p:nvSpPr>
        <p:spPr bwMode="auto">
          <a:xfrm>
            <a:off x="6172200" y="4445496"/>
            <a:ext cx="457200" cy="369888"/>
          </a:xfrm>
          <a:prstGeom prst="rect">
            <a:avLst/>
          </a:prstGeom>
          <a:noFill/>
          <a:ln w="9525">
            <a:noFill/>
            <a:miter lim="800000"/>
            <a:headEnd/>
            <a:tailEnd/>
          </a:ln>
        </p:spPr>
        <p:txBody>
          <a:bodyPr>
            <a:spAutoFit/>
          </a:bodyPr>
          <a:lstStyle/>
          <a:p>
            <a:r>
              <a:rPr lang="en-US" b="1">
                <a:latin typeface="Book Antiqua" pitchFamily="18" charset="0"/>
              </a:rPr>
              <a:t>1</a:t>
            </a:r>
          </a:p>
        </p:txBody>
      </p:sp>
      <p:sp>
        <p:nvSpPr>
          <p:cNvPr id="5129" name="TextBox 7"/>
          <p:cNvSpPr txBox="1">
            <a:spLocks noChangeArrowheads="1"/>
          </p:cNvSpPr>
          <p:nvPr/>
        </p:nvSpPr>
        <p:spPr bwMode="auto">
          <a:xfrm>
            <a:off x="4191000" y="4304209"/>
            <a:ext cx="1447800" cy="369887"/>
          </a:xfrm>
          <a:prstGeom prst="rect">
            <a:avLst/>
          </a:prstGeom>
          <a:noFill/>
          <a:ln w="9525">
            <a:noFill/>
            <a:miter lim="800000"/>
            <a:headEnd/>
            <a:tailEnd/>
          </a:ln>
        </p:spPr>
        <p:txBody>
          <a:bodyPr>
            <a:spAutoFit/>
          </a:bodyPr>
          <a:lstStyle/>
          <a:p>
            <a:r>
              <a:rPr lang="en-US" b="1">
                <a:solidFill>
                  <a:srgbClr val="FF0000"/>
                </a:solidFill>
                <a:latin typeface="Book Antiqua" pitchFamily="18" charset="0"/>
              </a:rPr>
              <a:t>0.6(40) = 24</a:t>
            </a:r>
          </a:p>
        </p:txBody>
      </p:sp>
      <p:cxnSp>
        <p:nvCxnSpPr>
          <p:cNvPr id="5130" name="Straight Arrow Connector 9"/>
          <p:cNvCxnSpPr>
            <a:cxnSpLocks noChangeShapeType="1"/>
          </p:cNvCxnSpPr>
          <p:nvPr/>
        </p:nvCxnSpPr>
        <p:spPr bwMode="auto">
          <a:xfrm>
            <a:off x="1676400" y="4674096"/>
            <a:ext cx="1143000" cy="1588"/>
          </a:xfrm>
          <a:prstGeom prst="straightConnector1">
            <a:avLst/>
          </a:prstGeom>
          <a:noFill/>
          <a:ln w="19050" algn="ctr">
            <a:solidFill>
              <a:schemeClr val="tx1"/>
            </a:solidFill>
            <a:round/>
            <a:headEnd/>
            <a:tailEnd type="arrow" w="med" len="med"/>
          </a:ln>
        </p:spPr>
      </p:cxnSp>
      <p:cxnSp>
        <p:nvCxnSpPr>
          <p:cNvPr id="5131" name="Straight Arrow Connector 22"/>
          <p:cNvCxnSpPr>
            <a:cxnSpLocks noChangeShapeType="1"/>
          </p:cNvCxnSpPr>
          <p:nvPr/>
        </p:nvCxnSpPr>
        <p:spPr bwMode="auto">
          <a:xfrm>
            <a:off x="4191000" y="4672509"/>
            <a:ext cx="1524000" cy="1587"/>
          </a:xfrm>
          <a:prstGeom prst="straightConnector1">
            <a:avLst/>
          </a:prstGeom>
          <a:noFill/>
          <a:ln w="28575" algn="ctr">
            <a:solidFill>
              <a:schemeClr val="tx1"/>
            </a:solidFill>
            <a:round/>
            <a:headEnd/>
            <a:tailEnd type="arrow" w="med" len="med"/>
          </a:ln>
        </p:spPr>
      </p:cxnSp>
      <p:sp>
        <p:nvSpPr>
          <p:cNvPr id="12" name="Rectangle 11"/>
          <p:cNvSpPr/>
          <p:nvPr/>
        </p:nvSpPr>
        <p:spPr>
          <a:xfrm>
            <a:off x="423189" y="5338936"/>
            <a:ext cx="8136904" cy="769441"/>
          </a:xfrm>
          <a:prstGeom prst="rect">
            <a:avLst/>
          </a:prstGeom>
        </p:spPr>
        <p:txBody>
          <a:bodyPr wrap="square">
            <a:spAutoFit/>
          </a:bodyPr>
          <a:lstStyle/>
          <a:p>
            <a:pPr marL="457200" indent="-457200">
              <a:defRPr/>
            </a:pPr>
            <a:r>
              <a:rPr lang="en-US" sz="2200" dirty="0" smtClean="0">
                <a:solidFill>
                  <a:schemeClr val="tx2">
                    <a:lumMod val="50000"/>
                  </a:schemeClr>
                </a:solidFill>
                <a:latin typeface="Book Antiqua" pitchFamily="18" charset="0"/>
              </a:rPr>
              <a:t>How long on average must customers that purchase fresh</a:t>
            </a:r>
          </a:p>
          <a:p>
            <a:pPr marL="457200" indent="-457200">
              <a:defRPr/>
            </a:pPr>
            <a:r>
              <a:rPr lang="en-US" sz="2200" dirty="0" smtClean="0">
                <a:solidFill>
                  <a:schemeClr val="tx2">
                    <a:lumMod val="50000"/>
                  </a:schemeClr>
                </a:solidFill>
                <a:latin typeface="Book Antiqua" pitchFamily="18" charset="0"/>
              </a:rPr>
              <a:t>orange juice wait?</a:t>
            </a:r>
          </a:p>
        </p:txBody>
      </p:sp>
      <p:cxnSp>
        <p:nvCxnSpPr>
          <p:cNvPr id="13" name="Straight Arrow Connector 22"/>
          <p:cNvCxnSpPr>
            <a:cxnSpLocks noChangeShapeType="1"/>
          </p:cNvCxnSpPr>
          <p:nvPr/>
        </p:nvCxnSpPr>
        <p:spPr bwMode="auto">
          <a:xfrm>
            <a:off x="4191000" y="4856429"/>
            <a:ext cx="655725" cy="482507"/>
          </a:xfrm>
          <a:prstGeom prst="straightConnector1">
            <a:avLst/>
          </a:prstGeom>
          <a:noFill/>
          <a:ln w="28575" algn="ctr">
            <a:solidFill>
              <a:schemeClr val="tx1"/>
            </a:solidFill>
            <a:round/>
            <a:headEnd/>
            <a:tailEnd type="arrow" w="med" len="med"/>
          </a:ln>
        </p:spPr>
      </p:cxnSp>
    </p:spTree>
    <p:extLst>
      <p:ext uri="{BB962C8B-B14F-4D97-AF65-F5344CB8AC3E}">
        <p14:creationId xmlns:p14="http://schemas.microsoft.com/office/powerpoint/2010/main" val="1936075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12568</TotalTime>
  <Words>945</Words>
  <Application>Microsoft Office PowerPoint</Application>
  <PresentationFormat>On-screen Show (4:3)</PresentationFormat>
  <Paragraphs>178</Paragraphs>
  <Slides>14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Book Antiqua</vt:lpstr>
      <vt:lpstr>Impact</vt:lpstr>
      <vt:lpstr>Monotype Sorts</vt:lpstr>
      <vt:lpstr>Symbol</vt:lpstr>
      <vt:lpstr>Times New Roman</vt:lpstr>
      <vt:lpstr>Wingdings</vt:lpstr>
      <vt:lpstr>Sample presentation slides with animation [2]</vt:lpstr>
      <vt:lpstr>E1. Admission Flow – Similar to Coffee Shop</vt:lpstr>
      <vt:lpstr>E1. Difference Between R and I</vt:lpstr>
      <vt:lpstr>E1. Admission Flow</vt:lpstr>
      <vt:lpstr>E1. Admission Flow</vt:lpstr>
      <vt:lpstr>E1. Admission Flow</vt:lpstr>
      <vt:lpstr>E2. Bank Loan – The Same as the Previous Example</vt:lpstr>
      <vt:lpstr>E2. Bank Loan</vt:lpstr>
      <vt:lpstr>E2. Bank Loan</vt:lpstr>
      <vt:lpstr>E3. Fresh Juice and Fruit</vt:lpstr>
      <vt:lpstr>E3. Fresh Juice and Fruit</vt:lpstr>
      <vt:lpstr>E4. Call Center</vt:lpstr>
      <vt:lpstr>E4. Call Center</vt:lpstr>
      <vt:lpstr>E4. Call Center</vt:lpstr>
      <vt:lpstr>E4. Call Center</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Asef-Vaziri, Ardavan</cp:lastModifiedBy>
  <cp:revision>319</cp:revision>
  <dcterms:created xsi:type="dcterms:W3CDTF">2005-11-30T06:54:40Z</dcterms:created>
  <dcterms:modified xsi:type="dcterms:W3CDTF">2018-01-23T15:08:01Z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