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25"/>
  </p:notesMasterIdLst>
  <p:handoutMasterIdLst>
    <p:handoutMasterId r:id="rId26"/>
  </p:handoutMasterIdLst>
  <p:sldIdLst>
    <p:sldId id="625" r:id="rId7"/>
    <p:sldId id="642" r:id="rId8"/>
    <p:sldId id="640" r:id="rId9"/>
    <p:sldId id="611" r:id="rId10"/>
    <p:sldId id="614" r:id="rId11"/>
    <p:sldId id="617" r:id="rId12"/>
    <p:sldId id="726" r:id="rId13"/>
    <p:sldId id="621" r:id="rId14"/>
    <p:sldId id="624" r:id="rId15"/>
    <p:sldId id="727" r:id="rId16"/>
    <p:sldId id="627" r:id="rId17"/>
    <p:sldId id="561" r:id="rId18"/>
    <p:sldId id="562" r:id="rId19"/>
    <p:sldId id="728" r:id="rId20"/>
    <p:sldId id="583" r:id="rId21"/>
    <p:sldId id="584" r:id="rId22"/>
    <p:sldId id="585" r:id="rId23"/>
    <p:sldId id="586" r:id="rId2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A0000"/>
    <a:srgbClr val="A8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63" autoAdjust="0"/>
    <p:restoredTop sz="95652" autoAdjust="0"/>
  </p:normalViewPr>
  <p:slideViewPr>
    <p:cSldViewPr>
      <p:cViewPr varScale="1">
        <p:scale>
          <a:sx n="104" d="100"/>
          <a:sy n="104" d="100"/>
        </p:scale>
        <p:origin x="136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10/2/2023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10/2/2023</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726679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12</a:t>
            </a:fld>
            <a:endParaRPr lang="en-US" dirty="0"/>
          </a:p>
        </p:txBody>
      </p:sp>
    </p:spTree>
    <p:extLst>
      <p:ext uri="{BB962C8B-B14F-4D97-AF65-F5344CB8AC3E}">
        <p14:creationId xmlns:p14="http://schemas.microsoft.com/office/powerpoint/2010/main" val="3454564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13</a:t>
            </a:fld>
            <a:endParaRPr lang="en-US" dirty="0"/>
          </a:p>
        </p:txBody>
      </p:sp>
    </p:spTree>
    <p:extLst>
      <p:ext uri="{BB962C8B-B14F-4D97-AF65-F5344CB8AC3E}">
        <p14:creationId xmlns:p14="http://schemas.microsoft.com/office/powerpoint/2010/main" val="2675701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14</a:t>
            </a:fld>
            <a:endParaRPr lang="en-US" dirty="0"/>
          </a:p>
        </p:txBody>
      </p:sp>
    </p:spTree>
    <p:extLst>
      <p:ext uri="{BB962C8B-B14F-4D97-AF65-F5344CB8AC3E}">
        <p14:creationId xmlns:p14="http://schemas.microsoft.com/office/powerpoint/2010/main" val="3851325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15</a:t>
            </a:fld>
            <a:endParaRPr lang="en-US" dirty="0"/>
          </a:p>
        </p:txBody>
      </p:sp>
    </p:spTree>
    <p:extLst>
      <p:ext uri="{BB962C8B-B14F-4D97-AF65-F5344CB8AC3E}">
        <p14:creationId xmlns:p14="http://schemas.microsoft.com/office/powerpoint/2010/main" val="2239235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16</a:t>
            </a:fld>
            <a:endParaRPr lang="en-US" dirty="0"/>
          </a:p>
        </p:txBody>
      </p:sp>
    </p:spTree>
    <p:extLst>
      <p:ext uri="{BB962C8B-B14F-4D97-AF65-F5344CB8AC3E}">
        <p14:creationId xmlns:p14="http://schemas.microsoft.com/office/powerpoint/2010/main" val="392091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17</a:t>
            </a:fld>
            <a:endParaRPr lang="en-US" dirty="0"/>
          </a:p>
        </p:txBody>
      </p:sp>
    </p:spTree>
    <p:extLst>
      <p:ext uri="{BB962C8B-B14F-4D97-AF65-F5344CB8AC3E}">
        <p14:creationId xmlns:p14="http://schemas.microsoft.com/office/powerpoint/2010/main" val="1147875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18</a:t>
            </a:fld>
            <a:endParaRPr lang="en-US" dirty="0"/>
          </a:p>
        </p:txBody>
      </p:sp>
    </p:spTree>
    <p:extLst>
      <p:ext uri="{BB962C8B-B14F-4D97-AF65-F5344CB8AC3E}">
        <p14:creationId xmlns:p14="http://schemas.microsoft.com/office/powerpoint/2010/main" val="477685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4</a:t>
            </a:fld>
            <a:endParaRPr lang="en-US" dirty="0"/>
          </a:p>
        </p:txBody>
      </p:sp>
    </p:spTree>
    <p:extLst>
      <p:ext uri="{BB962C8B-B14F-4D97-AF65-F5344CB8AC3E}">
        <p14:creationId xmlns:p14="http://schemas.microsoft.com/office/powerpoint/2010/main" val="78404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5</a:t>
            </a:fld>
            <a:endParaRPr lang="en-US" dirty="0"/>
          </a:p>
        </p:txBody>
      </p:sp>
    </p:spTree>
    <p:extLst>
      <p:ext uri="{BB962C8B-B14F-4D97-AF65-F5344CB8AC3E}">
        <p14:creationId xmlns:p14="http://schemas.microsoft.com/office/powerpoint/2010/main" val="3634811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6</a:t>
            </a:fld>
            <a:endParaRPr lang="en-US" dirty="0"/>
          </a:p>
        </p:txBody>
      </p:sp>
    </p:spTree>
    <p:extLst>
      <p:ext uri="{BB962C8B-B14F-4D97-AF65-F5344CB8AC3E}">
        <p14:creationId xmlns:p14="http://schemas.microsoft.com/office/powerpoint/2010/main" val="339245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7</a:t>
            </a:fld>
            <a:endParaRPr lang="en-US" dirty="0"/>
          </a:p>
        </p:txBody>
      </p:sp>
    </p:spTree>
    <p:extLst>
      <p:ext uri="{BB962C8B-B14F-4D97-AF65-F5344CB8AC3E}">
        <p14:creationId xmlns:p14="http://schemas.microsoft.com/office/powerpoint/2010/main" val="1742036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8</a:t>
            </a:fld>
            <a:endParaRPr lang="en-US" dirty="0"/>
          </a:p>
        </p:txBody>
      </p:sp>
    </p:spTree>
    <p:extLst>
      <p:ext uri="{BB962C8B-B14F-4D97-AF65-F5344CB8AC3E}">
        <p14:creationId xmlns:p14="http://schemas.microsoft.com/office/powerpoint/2010/main" val="1396386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9</a:t>
            </a:fld>
            <a:endParaRPr lang="en-US" dirty="0"/>
          </a:p>
        </p:txBody>
      </p:sp>
    </p:spTree>
    <p:extLst>
      <p:ext uri="{BB962C8B-B14F-4D97-AF65-F5344CB8AC3E}">
        <p14:creationId xmlns:p14="http://schemas.microsoft.com/office/powerpoint/2010/main" val="257582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10</a:t>
            </a:fld>
            <a:endParaRPr lang="en-US" dirty="0"/>
          </a:p>
        </p:txBody>
      </p:sp>
    </p:spTree>
    <p:extLst>
      <p:ext uri="{BB962C8B-B14F-4D97-AF65-F5344CB8AC3E}">
        <p14:creationId xmlns:p14="http://schemas.microsoft.com/office/powerpoint/2010/main" val="3897483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11</a:t>
            </a:fld>
            <a:endParaRPr lang="en-US" dirty="0"/>
          </a:p>
        </p:txBody>
      </p:sp>
    </p:spTree>
    <p:extLst>
      <p:ext uri="{BB962C8B-B14F-4D97-AF65-F5344CB8AC3E}">
        <p14:creationId xmlns:p14="http://schemas.microsoft.com/office/powerpoint/2010/main" val="318823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7"/>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Process Flow Analysis, Key Problem 1,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10/2/2023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10/2/2023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MU7NxJ0RF5E?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3046988"/>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Process Flow Analysis</a:t>
            </a:r>
          </a:p>
          <a:p>
            <a:pPr algn="ctr" eaLnBrk="1" hangingPunct="1"/>
            <a:r>
              <a:rPr lang="en-US" sz="4800" dirty="0">
                <a:solidFill>
                  <a:schemeClr val="bg1"/>
                </a:solidFill>
                <a:latin typeface="Impact" panose="020B0806030902050204" pitchFamily="34" charset="0"/>
              </a:rPr>
              <a:t>The Little’s Law</a:t>
            </a:r>
          </a:p>
          <a:p>
            <a:pPr algn="ctr" eaLnBrk="1" hangingPunct="1"/>
            <a:r>
              <a:rPr lang="en-US" sz="4800" dirty="0">
                <a:solidFill>
                  <a:schemeClr val="bg1"/>
                </a:solidFill>
                <a:latin typeface="Impact" panose="020B0806030902050204" pitchFamily="34" charset="0"/>
              </a:rPr>
              <a:t>The Core Concept in Business Processes Engineering</a:t>
            </a:r>
          </a:p>
        </p:txBody>
      </p:sp>
      <p:sp>
        <p:nvSpPr>
          <p:cNvPr id="2" name="Rectangle 1"/>
          <p:cNvSpPr/>
          <p:nvPr/>
        </p:nvSpPr>
        <p:spPr>
          <a:xfrm>
            <a:off x="3048000" y="5965448"/>
            <a:ext cx="9144000" cy="892552"/>
          </a:xfrm>
          <a:prstGeom prst="rect">
            <a:avLst/>
          </a:prstGeom>
        </p:spPr>
        <p:txBody>
          <a:bodyPr wrap="square">
            <a:spAutoFit/>
          </a:bodyPr>
          <a:lstStyle/>
          <a:p>
            <a:pPr marL="0" indent="0" algn="r">
              <a:spcBef>
                <a:spcPts val="0"/>
              </a:spcBef>
              <a:buFont typeface="Wingdings" pitchFamily="2" charset="2"/>
              <a:buNone/>
              <a:defRPr/>
            </a:pPr>
            <a:r>
              <a:rPr lang="en-US" sz="2600" b="1" i="1" kern="0" dirty="0">
                <a:solidFill>
                  <a:schemeClr val="bg1"/>
                </a:solidFill>
                <a:latin typeface="Book Antiqua" panose="02040602050305030304" pitchFamily="18" charset="0"/>
                <a:cs typeface="Tahoma" pitchFamily="34" charset="0"/>
              </a:rPr>
              <a:t>Eyes must be washed; to see things differently. </a:t>
            </a:r>
          </a:p>
          <a:p>
            <a:pPr marL="0" indent="0" algn="r">
              <a:spcBef>
                <a:spcPts val="0"/>
              </a:spcBef>
              <a:buFont typeface="Wingdings" pitchFamily="2" charset="2"/>
              <a:buNone/>
              <a:defRPr/>
            </a:pPr>
            <a:r>
              <a:rPr lang="en-US" sz="2600" b="1" i="1" kern="0" dirty="0">
                <a:solidFill>
                  <a:schemeClr val="bg1"/>
                </a:solidFill>
                <a:latin typeface="Book Antiqua" panose="02040602050305030304" pitchFamily="18" charset="0"/>
                <a:cs typeface="Tahoma" pitchFamily="34" charset="0"/>
              </a:rPr>
              <a:t>Sohrab Sepehri, Persian Poet, 1928 – 1980.</a:t>
            </a:r>
          </a:p>
        </p:txBody>
      </p:sp>
    </p:spTree>
    <p:extLst>
      <p:ext uri="{BB962C8B-B14F-4D97-AF65-F5344CB8AC3E}">
        <p14:creationId xmlns:p14="http://schemas.microsoft.com/office/powerpoint/2010/main" val="2167468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
          </a:xfrm>
        </p:spPr>
        <p:txBody>
          <a:bodyPr/>
          <a:lstStyle/>
          <a:p>
            <a:r>
              <a:rPr lang="en-US" dirty="0"/>
              <a:t>K1 . The Coffee Shop</a:t>
            </a:r>
          </a:p>
        </p:txBody>
      </p:sp>
      <p:sp>
        <p:nvSpPr>
          <p:cNvPr id="3" name="Content Placeholder 2"/>
          <p:cNvSpPr>
            <a:spLocks noGrp="1"/>
          </p:cNvSpPr>
          <p:nvPr>
            <p:ph idx="1"/>
          </p:nvPr>
        </p:nvSpPr>
        <p:spPr>
          <a:xfrm>
            <a:off x="76200" y="914400"/>
            <a:ext cx="12115800" cy="5589240"/>
          </a:xfrm>
        </p:spPr>
        <p:txBody>
          <a:bodyPr/>
          <a:lstStyle/>
          <a:p>
            <a:pPr>
              <a:spcBef>
                <a:spcPts val="0"/>
              </a:spcBef>
              <a:spcAft>
                <a:spcPts val="600"/>
              </a:spcAft>
            </a:pPr>
            <a:r>
              <a:rPr lang="en-US" b="1" dirty="0"/>
              <a:t>The Little’s Law</a:t>
            </a:r>
            <a:r>
              <a:rPr lang="en-US" dirty="0"/>
              <a:t> is expressed as Throughput x Flow Time = Inventory.</a:t>
            </a:r>
          </a:p>
          <a:p>
            <a:pPr>
              <a:spcBef>
                <a:spcPts val="0"/>
              </a:spcBef>
              <a:spcAft>
                <a:spcPts val="600"/>
              </a:spcAft>
            </a:pPr>
            <a:r>
              <a:rPr lang="en-US" dirty="0"/>
              <a:t>R×T = I or T = I/R or R = I/T</a:t>
            </a:r>
          </a:p>
          <a:p>
            <a:pPr>
              <a:spcBef>
                <a:spcPts val="0"/>
              </a:spcBef>
              <a:spcAft>
                <a:spcPts val="600"/>
              </a:spcAft>
            </a:pPr>
            <a:r>
              <a:rPr lang="en-US" b="1" dirty="0"/>
              <a:t>A Fundamental Insight.</a:t>
            </a:r>
            <a:r>
              <a:rPr lang="en-US" dirty="0"/>
              <a:t> Note, that the Little’s Law, T=I/R, is nothing more than a unit conversion, converting numbers into time. It turned </a:t>
            </a:r>
            <a:r>
              <a:rPr lang="en-US" b="1" dirty="0"/>
              <a:t>5 units</a:t>
            </a:r>
            <a:r>
              <a:rPr lang="en-US" dirty="0"/>
              <a:t> of inventory into </a:t>
            </a:r>
            <a:r>
              <a:rPr lang="en-US" b="1" dirty="0"/>
              <a:t>5 minutes</a:t>
            </a:r>
            <a:r>
              <a:rPr lang="en-US" dirty="0"/>
              <a:t> of inventory. </a:t>
            </a:r>
          </a:p>
          <a:p>
            <a:pPr>
              <a:spcBef>
                <a:spcPts val="0"/>
              </a:spcBef>
              <a:spcAft>
                <a:spcPts val="600"/>
              </a:spcAft>
            </a:pPr>
            <a:r>
              <a:rPr lang="en-US" dirty="0"/>
              <a:t>Suppose we have </a:t>
            </a:r>
            <a:r>
              <a:rPr lang="en-US" b="1" dirty="0"/>
              <a:t>100</a:t>
            </a:r>
            <a:r>
              <a:rPr lang="en-US" dirty="0"/>
              <a:t> units of item A, and </a:t>
            </a:r>
            <a:r>
              <a:rPr lang="en-US" b="1" dirty="0"/>
              <a:t>1,000</a:t>
            </a:r>
            <a:r>
              <a:rPr lang="en-US" dirty="0"/>
              <a:t> units of item B. What item do we have more of</a:t>
            </a:r>
            <a:r>
              <a:rPr lang="en-US"/>
              <a:t>? </a:t>
            </a:r>
          </a:p>
          <a:p>
            <a:pPr>
              <a:spcBef>
                <a:spcPts val="0"/>
              </a:spcBef>
              <a:spcAft>
                <a:spcPts val="600"/>
              </a:spcAft>
            </a:pPr>
            <a:r>
              <a:rPr lang="en-US"/>
              <a:t>In </a:t>
            </a:r>
            <a:r>
              <a:rPr lang="en-US" dirty="0"/>
              <a:t>the count dimension, item B has a higher inventory. Suppose we use 4 units of item A per day (RA= 4/day), and 200 units of item B per day (RB=200/day). In the time dimension, we have (T=100/4), </a:t>
            </a:r>
            <a:r>
              <a:rPr lang="en-US" b="1" dirty="0"/>
              <a:t>25</a:t>
            </a:r>
            <a:r>
              <a:rPr lang="en-US" dirty="0"/>
              <a:t> days inventory of item A, and (T=1,000/200) </a:t>
            </a:r>
            <a:r>
              <a:rPr lang="en-US" b="1" dirty="0"/>
              <a:t>5</a:t>
            </a:r>
            <a:r>
              <a:rPr lang="en-US" dirty="0"/>
              <a:t> days inventory of item B.  </a:t>
            </a:r>
          </a:p>
          <a:p>
            <a:pPr>
              <a:spcBef>
                <a:spcPts val="0"/>
              </a:spcBef>
              <a:spcAft>
                <a:spcPts val="600"/>
              </a:spcAft>
            </a:pPr>
            <a:r>
              <a:rPr lang="en-US" dirty="0"/>
              <a:t>On the time dimension, the inventory of item A is larger than the inventory of item B. It takes more time to consume the inventory of item A, compared to that of consuming item B.  </a:t>
            </a:r>
          </a:p>
          <a:p>
            <a:pPr marL="0" indent="0">
              <a:spcBef>
                <a:spcPts val="0"/>
              </a:spcBef>
              <a:spcAft>
                <a:spcPts val="600"/>
              </a:spcAft>
              <a:buNone/>
            </a:pPr>
            <a:endParaRPr lang="en-US" dirty="0"/>
          </a:p>
          <a:p>
            <a:pPr>
              <a:spcBef>
                <a:spcPts val="0"/>
              </a:spcBef>
              <a:spcAft>
                <a:spcPts val="600"/>
              </a:spcAft>
            </a:pPr>
            <a:endParaRPr lang="en-US" dirty="0"/>
          </a:p>
          <a:p>
            <a:pPr>
              <a:spcBef>
                <a:spcPts val="0"/>
              </a:spcBef>
              <a:spcAft>
                <a:spcPts val="600"/>
              </a:spcAft>
            </a:pPr>
            <a:endParaRPr lang="en-US" dirty="0"/>
          </a:p>
          <a:p>
            <a:pPr>
              <a:spcBef>
                <a:spcPts val="0"/>
              </a:spcBef>
              <a:spcAft>
                <a:spcPts val="1200"/>
              </a:spcAft>
            </a:pPr>
            <a:endParaRPr lang="en-US" dirty="0"/>
          </a:p>
        </p:txBody>
      </p:sp>
    </p:spTree>
    <p:extLst>
      <p:ext uri="{BB962C8B-B14F-4D97-AF65-F5344CB8AC3E}">
        <p14:creationId xmlns:p14="http://schemas.microsoft.com/office/powerpoint/2010/main" val="6984275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7"/>
            <a:ext cx="12192000" cy="718262"/>
          </a:xfrm>
        </p:spPr>
        <p:txBody>
          <a:bodyPr/>
          <a:lstStyle/>
          <a:p>
            <a:r>
              <a:rPr lang="en-US" dirty="0"/>
              <a:t>K1 . The Coffee Shop</a:t>
            </a:r>
          </a:p>
        </p:txBody>
      </p:sp>
      <p:sp>
        <p:nvSpPr>
          <p:cNvPr id="3" name="Content Placeholder 2"/>
          <p:cNvSpPr>
            <a:spLocks noGrp="1"/>
          </p:cNvSpPr>
          <p:nvPr>
            <p:ph idx="1"/>
          </p:nvPr>
        </p:nvSpPr>
        <p:spPr>
          <a:xfrm>
            <a:off x="0" y="817705"/>
            <a:ext cx="12192000" cy="3177425"/>
          </a:xfrm>
        </p:spPr>
        <p:txBody>
          <a:bodyPr/>
          <a:lstStyle/>
          <a:p>
            <a:pPr>
              <a:spcBef>
                <a:spcPts val="0"/>
              </a:spcBef>
              <a:spcAft>
                <a:spcPts val="600"/>
              </a:spcAft>
            </a:pPr>
            <a:r>
              <a:rPr lang="en-US" dirty="0"/>
              <a:t>In addition to measuring inventory in count and time dimensions, we can measure it on the third dimension of value. How much money is invested in the inventory of each item? This is useful in financial planning, cost analysis, and warehouse operations. </a:t>
            </a:r>
          </a:p>
          <a:p>
            <a:pPr>
              <a:spcBef>
                <a:spcPts val="0"/>
              </a:spcBef>
              <a:spcAft>
                <a:spcPts val="600"/>
              </a:spcAft>
            </a:pPr>
            <a:r>
              <a:rPr lang="en-US" dirty="0"/>
              <a:t>There is even a fourth dimension. How much space (in a warehouse)? For items taking a large portion of a warehouse, we may conduct a more careful warehouse design. For a large number of items which may take a small portion of warehouse, we may have a rough design.  </a:t>
            </a:r>
          </a:p>
          <a:p>
            <a:pPr>
              <a:spcBef>
                <a:spcPts val="0"/>
              </a:spcBef>
              <a:spcAft>
                <a:spcPts val="600"/>
              </a:spcAft>
            </a:pPr>
            <a:endParaRPr lang="en-US" dirty="0"/>
          </a:p>
        </p:txBody>
      </p:sp>
      <p:grpSp>
        <p:nvGrpSpPr>
          <p:cNvPr id="13" name="Group 12"/>
          <p:cNvGrpSpPr/>
          <p:nvPr/>
        </p:nvGrpSpPr>
        <p:grpSpPr>
          <a:xfrm>
            <a:off x="3886200" y="4191000"/>
            <a:ext cx="4011881" cy="1767562"/>
            <a:chOff x="3094078" y="4893506"/>
            <a:chExt cx="3182260" cy="1767562"/>
          </a:xfrm>
        </p:grpSpPr>
        <p:grpSp>
          <p:nvGrpSpPr>
            <p:cNvPr id="5" name="Group 4"/>
            <p:cNvGrpSpPr>
              <a:grpSpLocks/>
            </p:cNvGrpSpPr>
            <p:nvPr/>
          </p:nvGrpSpPr>
          <p:grpSpPr bwMode="auto">
            <a:xfrm>
              <a:off x="3094078" y="4893506"/>
              <a:ext cx="3182260" cy="1767562"/>
              <a:chOff x="-2206" y="-727"/>
              <a:chExt cx="31825" cy="17680"/>
            </a:xfrm>
          </p:grpSpPr>
          <p:sp>
            <p:nvSpPr>
              <p:cNvPr id="7" name="Rectangle 6"/>
              <p:cNvSpPr>
                <a:spLocks noChangeArrowheads="1"/>
              </p:cNvSpPr>
              <p:nvPr/>
            </p:nvSpPr>
            <p:spPr bwMode="auto">
              <a:xfrm>
                <a:off x="20865" y="6162"/>
                <a:ext cx="8754" cy="5143"/>
              </a:xfrm>
              <a:prstGeom prst="rect">
                <a:avLst/>
              </a:prstGeom>
              <a:solidFill>
                <a:schemeClr val="l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25" tIns="45698" rIns="91425" bIns="45698" anchor="t" anchorCtr="0" upright="1">
                <a:noAutofit/>
              </a:bodyPr>
              <a:lstStyle/>
              <a:p>
                <a:pPr>
                  <a:lnSpc>
                    <a:spcPct val="107000"/>
                  </a:lnSpc>
                  <a:spcBef>
                    <a:spcPts val="0"/>
                  </a:spcBef>
                  <a:spcAft>
                    <a:spcPts val="800"/>
                  </a:spcAft>
                </a:pPr>
                <a:r>
                  <a:rPr lang="en-US" sz="2400" dirty="0">
                    <a:latin typeface="Book Antiqua" panose="02040602050305030304" pitchFamily="18" charset="0"/>
                    <a:ea typeface="Book Antiqua" panose="02040602050305030304" pitchFamily="18" charset="0"/>
                    <a:cs typeface="Book Antiqua" panose="02040602050305030304" pitchFamily="18" charset="0"/>
                  </a:rPr>
                  <a:t>Space</a:t>
                </a:r>
                <a:endParaRPr lang="en-US" sz="2400" dirty="0">
                  <a:latin typeface="Calibri" panose="020F0502020204030204" pitchFamily="34" charset="0"/>
                  <a:ea typeface="Calibri" panose="020F0502020204030204" pitchFamily="34" charset="0"/>
                </a:endParaRPr>
              </a:p>
            </p:txBody>
          </p:sp>
          <p:grpSp>
            <p:nvGrpSpPr>
              <p:cNvPr id="8" name="Group 7"/>
              <p:cNvGrpSpPr>
                <a:grpSpLocks/>
              </p:cNvGrpSpPr>
              <p:nvPr/>
            </p:nvGrpSpPr>
            <p:grpSpPr bwMode="auto">
              <a:xfrm>
                <a:off x="-2206" y="-727"/>
                <a:ext cx="21701" cy="17680"/>
                <a:chOff x="-28630" y="2086"/>
                <a:chExt cx="21821" cy="17713"/>
              </a:xfrm>
            </p:grpSpPr>
            <p:sp>
              <p:nvSpPr>
                <p:cNvPr id="9" name="Rectangle 8"/>
                <p:cNvSpPr>
                  <a:spLocks noChangeArrowheads="1"/>
                </p:cNvSpPr>
                <p:nvPr/>
              </p:nvSpPr>
              <p:spPr bwMode="auto">
                <a:xfrm>
                  <a:off x="-17096" y="2086"/>
                  <a:ext cx="8039" cy="2946"/>
                </a:xfrm>
                <a:prstGeom prst="rect">
                  <a:avLst/>
                </a:prstGeom>
                <a:solidFill>
                  <a:schemeClr val="l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25" tIns="45698" rIns="91425" bIns="45698" anchor="t" anchorCtr="0" upright="1">
                  <a:noAutofit/>
                </a:bodyPr>
                <a:lstStyle/>
                <a:p>
                  <a:pPr>
                    <a:lnSpc>
                      <a:spcPct val="107000"/>
                    </a:lnSpc>
                    <a:spcBef>
                      <a:spcPts val="0"/>
                    </a:spcBef>
                    <a:spcAft>
                      <a:spcPts val="800"/>
                    </a:spcAft>
                  </a:pPr>
                  <a:r>
                    <a:rPr lang="en-US" sz="2400" dirty="0">
                      <a:latin typeface="Book Antiqua" panose="02040602050305030304" pitchFamily="18" charset="0"/>
                      <a:ea typeface="Book Antiqua" panose="02040602050305030304" pitchFamily="18" charset="0"/>
                      <a:cs typeface="Book Antiqua" panose="02040602050305030304" pitchFamily="18" charset="0"/>
                    </a:rPr>
                    <a:t>Units</a:t>
                  </a:r>
                  <a:endParaRPr lang="en-US" sz="2400" dirty="0">
                    <a:latin typeface="Calibri" panose="020F0502020204030204" pitchFamily="34" charset="0"/>
                    <a:ea typeface="Calibri" panose="020F0502020204030204" pitchFamily="34" charset="0"/>
                  </a:endParaRPr>
                </a:p>
              </p:txBody>
            </p:sp>
            <p:sp>
              <p:nvSpPr>
                <p:cNvPr id="10" name="Rectangle 9"/>
                <p:cNvSpPr>
                  <a:spLocks noChangeArrowheads="1"/>
                </p:cNvSpPr>
                <p:nvPr/>
              </p:nvSpPr>
              <p:spPr bwMode="auto">
                <a:xfrm>
                  <a:off x="-28630" y="9677"/>
                  <a:ext cx="8337" cy="5153"/>
                </a:xfrm>
                <a:prstGeom prst="rect">
                  <a:avLst/>
                </a:prstGeom>
                <a:solidFill>
                  <a:schemeClr val="l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25" tIns="45698" rIns="91425" bIns="45698" anchor="t" anchorCtr="0" upright="1">
                  <a:noAutofit/>
                </a:bodyPr>
                <a:lstStyle/>
                <a:p>
                  <a:pPr>
                    <a:lnSpc>
                      <a:spcPct val="107000"/>
                    </a:lnSpc>
                    <a:spcBef>
                      <a:spcPts val="0"/>
                    </a:spcBef>
                    <a:spcAft>
                      <a:spcPts val="800"/>
                    </a:spcAft>
                  </a:pPr>
                  <a:r>
                    <a:rPr lang="en-US" sz="2400" dirty="0">
                      <a:latin typeface="Book Antiqua" panose="02040602050305030304" pitchFamily="18" charset="0"/>
                      <a:ea typeface="Book Antiqua" panose="02040602050305030304" pitchFamily="18" charset="0"/>
                      <a:cs typeface="Book Antiqua" panose="02040602050305030304" pitchFamily="18" charset="0"/>
                    </a:rPr>
                    <a:t>Value</a:t>
                  </a:r>
                  <a:endParaRPr lang="en-US" sz="2400" dirty="0">
                    <a:latin typeface="Calibri" panose="020F0502020204030204" pitchFamily="34" charset="0"/>
                    <a:ea typeface="Calibri" panose="020F0502020204030204" pitchFamily="34" charset="0"/>
                  </a:endParaRPr>
                </a:p>
              </p:txBody>
            </p:sp>
            <p:sp>
              <p:nvSpPr>
                <p:cNvPr id="11" name="Rectangle 10"/>
                <p:cNvSpPr>
                  <a:spLocks noChangeArrowheads="1"/>
                </p:cNvSpPr>
                <p:nvPr/>
              </p:nvSpPr>
              <p:spPr bwMode="auto">
                <a:xfrm>
                  <a:off x="-18915" y="9677"/>
                  <a:ext cx="12106" cy="4463"/>
                </a:xfrm>
                <a:prstGeom prst="rect">
                  <a:avLst/>
                </a:prstGeom>
                <a:solidFill>
                  <a:schemeClr val="l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25" tIns="45698" rIns="91425" bIns="45698" anchor="t" anchorCtr="0" upright="1">
                  <a:noAutofit/>
                </a:bodyPr>
                <a:lstStyle/>
                <a:p>
                  <a:pPr>
                    <a:lnSpc>
                      <a:spcPct val="107000"/>
                    </a:lnSpc>
                    <a:spcBef>
                      <a:spcPts val="0"/>
                    </a:spcBef>
                    <a:spcAft>
                      <a:spcPts val="800"/>
                    </a:spcAft>
                  </a:pPr>
                  <a:r>
                    <a:rPr lang="en-US" sz="2400" dirty="0">
                      <a:latin typeface="Book Antiqua" panose="02040602050305030304" pitchFamily="18" charset="0"/>
                      <a:ea typeface="Book Antiqua" panose="02040602050305030304" pitchFamily="18" charset="0"/>
                      <a:cs typeface="Book Antiqua" panose="02040602050305030304" pitchFamily="18" charset="0"/>
                    </a:rPr>
                    <a:t>Inventory</a:t>
                  </a:r>
                  <a:endParaRPr lang="en-US" sz="2400" dirty="0">
                    <a:latin typeface="Calibri" panose="020F0502020204030204" pitchFamily="34" charset="0"/>
                    <a:ea typeface="Calibri" panose="020F0502020204030204" pitchFamily="34" charset="0"/>
                  </a:endParaRPr>
                </a:p>
              </p:txBody>
            </p:sp>
            <p:sp>
              <p:nvSpPr>
                <p:cNvPr id="12" name="Rectangle 11"/>
                <p:cNvSpPr>
                  <a:spLocks noChangeArrowheads="1"/>
                </p:cNvSpPr>
                <p:nvPr/>
              </p:nvSpPr>
              <p:spPr bwMode="auto">
                <a:xfrm>
                  <a:off x="-15743" y="17132"/>
                  <a:ext cx="7690" cy="2667"/>
                </a:xfrm>
                <a:prstGeom prst="rect">
                  <a:avLst/>
                </a:prstGeom>
                <a:solidFill>
                  <a:schemeClr val="l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25" tIns="45698" rIns="91425" bIns="45698" anchor="t" anchorCtr="0" upright="1">
                  <a:noAutofit/>
                </a:bodyPr>
                <a:lstStyle/>
                <a:p>
                  <a:pPr>
                    <a:lnSpc>
                      <a:spcPct val="107000"/>
                    </a:lnSpc>
                    <a:spcBef>
                      <a:spcPts val="0"/>
                    </a:spcBef>
                    <a:spcAft>
                      <a:spcPts val="800"/>
                    </a:spcAft>
                  </a:pPr>
                  <a:r>
                    <a:rPr lang="en-US" sz="2400" dirty="0">
                      <a:latin typeface="Book Antiqua" panose="02040602050305030304" pitchFamily="18" charset="0"/>
                      <a:ea typeface="Book Antiqua" panose="02040602050305030304" pitchFamily="18" charset="0"/>
                      <a:cs typeface="Book Antiqua" panose="02040602050305030304" pitchFamily="18" charset="0"/>
                    </a:rPr>
                    <a:t>Time</a:t>
                  </a:r>
                  <a:endParaRPr lang="en-US" sz="2400" dirty="0">
                    <a:latin typeface="Calibri" panose="020F0502020204030204" pitchFamily="34" charset="0"/>
                    <a:ea typeface="Calibri" panose="020F0502020204030204" pitchFamily="34" charset="0"/>
                  </a:endParaRPr>
                </a:p>
              </p:txBody>
            </p:sp>
          </p:grpSp>
        </p:grpSp>
        <p:sp>
          <p:nvSpPr>
            <p:cNvPr id="6" name="Rectangle 5"/>
            <p:cNvSpPr>
              <a:spLocks/>
            </p:cNvSpPr>
            <p:nvPr/>
          </p:nvSpPr>
          <p:spPr>
            <a:xfrm>
              <a:off x="3908214" y="5307181"/>
              <a:ext cx="1495425" cy="1119505"/>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dirty="0"/>
            </a:p>
          </p:txBody>
        </p:sp>
      </p:grpSp>
    </p:spTree>
    <p:extLst>
      <p:ext uri="{BB962C8B-B14F-4D97-AF65-F5344CB8AC3E}">
        <p14:creationId xmlns:p14="http://schemas.microsoft.com/office/powerpoint/2010/main" val="1192118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156"/>
            <a:ext cx="12192000" cy="723900"/>
          </a:xfrm>
        </p:spPr>
        <p:txBody>
          <a:bodyPr/>
          <a:lstStyle/>
          <a:p>
            <a:r>
              <a:rPr lang="en-US" dirty="0"/>
              <a:t>K1 . The Coffee Shop </a:t>
            </a:r>
          </a:p>
        </p:txBody>
      </p:sp>
      <p:sp>
        <p:nvSpPr>
          <p:cNvPr id="3" name="Content Placeholder 2"/>
          <p:cNvSpPr>
            <a:spLocks noGrp="1"/>
          </p:cNvSpPr>
          <p:nvPr>
            <p:ph idx="1"/>
          </p:nvPr>
        </p:nvSpPr>
        <p:spPr>
          <a:xfrm>
            <a:off x="0" y="795847"/>
            <a:ext cx="12192000" cy="2023553"/>
          </a:xfrm>
        </p:spPr>
        <p:txBody>
          <a:bodyPr/>
          <a:lstStyle/>
          <a:p>
            <a:r>
              <a:rPr lang="en-US" dirty="0"/>
              <a:t>Now suppose there are two waiting lines. Suppose R is still 1 per minute and still on average there are 5 customers in the first line to pay for their order and get their non-exotic orders. In addition, suppose there are 4 customers in the exotic order (latte, cappuccino, etc.) waiting line. 40% of the customers place exotic orders. What is the flow time of a person who orders latte, cappuccino, etc. </a:t>
            </a:r>
          </a:p>
        </p:txBody>
      </p:sp>
      <p:sp>
        <p:nvSpPr>
          <p:cNvPr id="22" name="Rectangle 21"/>
          <p:cNvSpPr/>
          <p:nvPr/>
        </p:nvSpPr>
        <p:spPr>
          <a:xfrm rot="18635494">
            <a:off x="5578475" y="3004078"/>
            <a:ext cx="673100" cy="298450"/>
          </a:xfrm>
          <a:prstGeom prst="rect">
            <a:avLst/>
          </a:prstGeom>
          <a:solidFill>
            <a:schemeClr val="lt1"/>
          </a:solidFill>
          <a:ln>
            <a:noFill/>
          </a:ln>
        </p:spPr>
        <p:txBody>
          <a:bodyPr lIns="91425" tIns="45700" rIns="91425" bIns="45700" anchor="t" anchorCtr="0">
            <a:noAutofit/>
          </a:bodyPr>
          <a:lstStyle/>
          <a:p>
            <a:pPr>
              <a:lnSpc>
                <a:spcPct val="107000"/>
              </a:lnSpc>
              <a:spcBef>
                <a:spcPts val="0"/>
              </a:spcBef>
              <a:spcAft>
                <a:spcPts val="800"/>
              </a:spcAft>
            </a:pPr>
            <a:r>
              <a:rPr lang="en-US" sz="2000" b="1" dirty="0">
                <a:solidFill>
                  <a:srgbClr val="000099"/>
                </a:solidFill>
                <a:latin typeface="Book Antiqua" panose="02040602050305030304" pitchFamily="18" charset="0"/>
                <a:ea typeface="Calibri" panose="020F0502020204030204" pitchFamily="34" charset="0"/>
                <a:cs typeface="Calibri" panose="020F0502020204030204" pitchFamily="34" charset="0"/>
              </a:rPr>
              <a:t>40%</a:t>
            </a:r>
            <a:endParaRPr lang="en-US" sz="2000" b="1" dirty="0">
              <a:solidFill>
                <a:srgbClr val="000099"/>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Oval 22"/>
          <p:cNvSpPr/>
          <p:nvPr/>
        </p:nvSpPr>
        <p:spPr>
          <a:xfrm>
            <a:off x="3660420" y="35186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4" name="Oval 23"/>
          <p:cNvSpPr/>
          <p:nvPr/>
        </p:nvSpPr>
        <p:spPr>
          <a:xfrm>
            <a:off x="4143020" y="35186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5" name="Oval 24"/>
          <p:cNvSpPr/>
          <p:nvPr/>
        </p:nvSpPr>
        <p:spPr>
          <a:xfrm>
            <a:off x="4600220" y="35059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6" name="Oval 25"/>
          <p:cNvSpPr/>
          <p:nvPr/>
        </p:nvSpPr>
        <p:spPr>
          <a:xfrm>
            <a:off x="5057420" y="35059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7" name="Oval 26"/>
          <p:cNvSpPr/>
          <p:nvPr/>
        </p:nvSpPr>
        <p:spPr>
          <a:xfrm>
            <a:off x="5527320" y="35059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8" name="Oval 27"/>
          <p:cNvSpPr/>
          <p:nvPr/>
        </p:nvSpPr>
        <p:spPr>
          <a:xfrm>
            <a:off x="6479820" y="28709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9" name="Oval 28"/>
          <p:cNvSpPr/>
          <p:nvPr/>
        </p:nvSpPr>
        <p:spPr>
          <a:xfrm>
            <a:off x="6924320" y="28582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30" name="Oval 29"/>
          <p:cNvSpPr/>
          <p:nvPr/>
        </p:nvSpPr>
        <p:spPr>
          <a:xfrm>
            <a:off x="7368820" y="28582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31" name="Oval 30"/>
          <p:cNvSpPr/>
          <p:nvPr/>
        </p:nvSpPr>
        <p:spPr>
          <a:xfrm>
            <a:off x="7826020" y="2858263"/>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cxnSp>
        <p:nvCxnSpPr>
          <p:cNvPr id="33" name="Straight Arrow Connector 32"/>
          <p:cNvCxnSpPr/>
          <p:nvPr/>
        </p:nvCxnSpPr>
        <p:spPr>
          <a:xfrm rot="10800000" flipH="1">
            <a:off x="5933720" y="3010663"/>
            <a:ext cx="520700" cy="558800"/>
          </a:xfrm>
          <a:prstGeom prst="straightConnector1">
            <a:avLst/>
          </a:prstGeom>
          <a:noFill/>
          <a:ln w="57150" cap="flat" cmpd="sng">
            <a:solidFill>
              <a:schemeClr val="dk1"/>
            </a:solidFill>
            <a:prstDash val="solid"/>
            <a:miter/>
            <a:headEnd type="none" w="med" len="med"/>
            <a:tailEnd type="stealth" w="lg" len="lg"/>
          </a:ln>
        </p:spPr>
      </p:cxnSp>
      <p:cxnSp>
        <p:nvCxnSpPr>
          <p:cNvPr id="35" name="Straight Arrow Connector 34"/>
          <p:cNvCxnSpPr/>
          <p:nvPr/>
        </p:nvCxnSpPr>
        <p:spPr>
          <a:xfrm rot="600000" flipV="1">
            <a:off x="8310525" y="2973199"/>
            <a:ext cx="836930" cy="127635"/>
          </a:xfrm>
          <a:prstGeom prst="straightConnector1">
            <a:avLst/>
          </a:prstGeom>
          <a:noFill/>
          <a:ln w="57150" cap="flat" cmpd="sng">
            <a:solidFill>
              <a:schemeClr val="dk1"/>
            </a:solidFill>
            <a:prstDash val="solid"/>
            <a:miter/>
            <a:headEnd type="none" w="med" len="med"/>
            <a:tailEnd type="stealth" w="lg" len="lg"/>
          </a:ln>
        </p:spPr>
      </p:cxnSp>
      <p:cxnSp>
        <p:nvCxnSpPr>
          <p:cNvPr id="38" name="Straight Arrow Connector 37"/>
          <p:cNvCxnSpPr/>
          <p:nvPr/>
        </p:nvCxnSpPr>
        <p:spPr>
          <a:xfrm rot="900000" flipV="1">
            <a:off x="6091603" y="3377494"/>
            <a:ext cx="2938145" cy="786130"/>
          </a:xfrm>
          <a:prstGeom prst="straightConnector1">
            <a:avLst/>
          </a:prstGeom>
          <a:noFill/>
          <a:ln w="57150" cap="flat" cmpd="sng">
            <a:solidFill>
              <a:schemeClr val="dk1"/>
            </a:solidFill>
            <a:prstDash val="solid"/>
            <a:miter/>
            <a:headEnd type="none" w="med" len="med"/>
            <a:tailEnd type="stealth" w="lg" len="lg"/>
          </a:ln>
        </p:spPr>
      </p:cxnSp>
      <p:cxnSp>
        <p:nvCxnSpPr>
          <p:cNvPr id="39" name="Straight Arrow Connector 38"/>
          <p:cNvCxnSpPr/>
          <p:nvPr/>
        </p:nvCxnSpPr>
        <p:spPr>
          <a:xfrm rot="360000" flipV="1">
            <a:off x="2900326" y="3667253"/>
            <a:ext cx="690245" cy="63500"/>
          </a:xfrm>
          <a:prstGeom prst="straightConnector1">
            <a:avLst/>
          </a:prstGeom>
          <a:noFill/>
          <a:ln w="57150" cap="flat" cmpd="sng">
            <a:solidFill>
              <a:schemeClr val="dk1"/>
            </a:solidFill>
            <a:prstDash val="solid"/>
            <a:miter/>
            <a:headEnd type="none" w="med" len="med"/>
            <a:tailEnd type="stealth" w="lg" len="lg"/>
          </a:ln>
        </p:spPr>
      </p:cxnSp>
      <p:sp>
        <p:nvSpPr>
          <p:cNvPr id="18" name="TextBox 17"/>
          <p:cNvSpPr txBox="1"/>
          <p:nvPr/>
        </p:nvSpPr>
        <p:spPr>
          <a:xfrm>
            <a:off x="1885447" y="3400519"/>
            <a:ext cx="1066318" cy="461665"/>
          </a:xfrm>
          <a:prstGeom prst="rect">
            <a:avLst/>
          </a:prstGeom>
          <a:noFill/>
        </p:spPr>
        <p:txBody>
          <a:bodyPr wrap="square" rtlCol="0">
            <a:spAutoFit/>
          </a:bodyPr>
          <a:lstStyle/>
          <a:p>
            <a:r>
              <a:rPr lang="en-US" sz="2400" dirty="0">
                <a:latin typeface="Book Antiqua" panose="02040602050305030304" pitchFamily="18" charset="0"/>
              </a:rPr>
              <a:t>1/min</a:t>
            </a:r>
          </a:p>
        </p:txBody>
      </p:sp>
      <p:sp>
        <p:nvSpPr>
          <p:cNvPr id="19" name="Content Placeholder 2">
            <a:extLst>
              <a:ext uri="{FF2B5EF4-FFF2-40B4-BE49-F238E27FC236}">
                <a16:creationId xmlns:a16="http://schemas.microsoft.com/office/drawing/2014/main" id="{F6DB26BC-3F67-4D56-9FBA-E4362E9875F4}"/>
              </a:ext>
            </a:extLst>
          </p:cNvPr>
          <p:cNvSpPr txBox="1">
            <a:spLocks/>
          </p:cNvSpPr>
          <p:nvPr/>
        </p:nvSpPr>
        <p:spPr>
          <a:xfrm>
            <a:off x="-12449" y="4125546"/>
            <a:ext cx="12216897" cy="2199054"/>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kern="0" dirty="0"/>
              <a:t>Such a customer spends 5 minutes in the first line. Throughput of the second line is R= 0.4(1) = 0.4 customers per minute.  </a:t>
            </a:r>
          </a:p>
          <a:p>
            <a:r>
              <a:rPr lang="en-US" kern="0" dirty="0"/>
              <a:t>Inventory of the second line is 4. </a:t>
            </a:r>
          </a:p>
          <a:p>
            <a:r>
              <a:rPr lang="en-US" kern="0" dirty="0"/>
              <a:t>RT=I </a:t>
            </a:r>
            <a:r>
              <a:rPr lang="en-US" kern="0" dirty="0">
                <a:sym typeface="Wingdings" panose="05000000000000000000" pitchFamily="2" charset="2"/>
              </a:rPr>
              <a:t> 0.4T=4  T=10</a:t>
            </a:r>
          </a:p>
          <a:p>
            <a:r>
              <a:rPr lang="en-US" kern="0" dirty="0">
                <a:sym typeface="Wingdings" panose="05000000000000000000" pitchFamily="2" charset="2"/>
              </a:rPr>
              <a:t>Simple order T =5, Exotic order T= 5+10 = 15</a:t>
            </a:r>
          </a:p>
        </p:txBody>
      </p:sp>
    </p:spTree>
    <p:extLst>
      <p:ext uri="{BB962C8B-B14F-4D97-AF65-F5344CB8AC3E}">
        <p14:creationId xmlns:p14="http://schemas.microsoft.com/office/powerpoint/2010/main" val="38230227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dissolve">
                                      <p:cBhvr>
                                        <p:cTn id="12" dur="500"/>
                                        <p:tgtEl>
                                          <p:spTgt spid="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dissolve">
                                      <p:cBhvr>
                                        <p:cTn id="17" dur="500"/>
                                        <p:tgtEl>
                                          <p:spTgt spid="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dissolve">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xEl>
                                              <p:pRg st="3" end="3"/>
                                            </p:txEl>
                                          </p:spTgt>
                                        </p:tgtEl>
                                        <p:attrNameLst>
                                          <p:attrName>style.visibility</p:attrName>
                                        </p:attrNameLst>
                                      </p:cBhvr>
                                      <p:to>
                                        <p:strVal val="visible"/>
                                      </p:to>
                                    </p:set>
                                    <p:animEffect transition="in" filter="dissolve">
                                      <p:cBhvr>
                                        <p:cTn id="27" dur="500"/>
                                        <p:tgtEl>
                                          <p:spTgt spid="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 y="25651"/>
            <a:ext cx="12179930" cy="660149"/>
          </a:xfrm>
        </p:spPr>
        <p:txBody>
          <a:bodyPr/>
          <a:lstStyle/>
          <a:p>
            <a:r>
              <a:rPr lang="en-US" dirty="0"/>
              <a:t>K1 . The Coffee Shop </a:t>
            </a:r>
          </a:p>
        </p:txBody>
      </p:sp>
      <p:sp>
        <p:nvSpPr>
          <p:cNvPr id="3" name="Content Placeholder 2"/>
          <p:cNvSpPr>
            <a:spLocks noGrp="1"/>
          </p:cNvSpPr>
          <p:nvPr>
            <p:ph idx="1"/>
          </p:nvPr>
        </p:nvSpPr>
        <p:spPr>
          <a:xfrm>
            <a:off x="-73938" y="743712"/>
            <a:ext cx="12265937" cy="5809488"/>
          </a:xfrm>
        </p:spPr>
        <p:txBody>
          <a:bodyPr/>
          <a:lstStyle/>
          <a:p>
            <a:r>
              <a:rPr lang="en-US" dirty="0"/>
              <a:t>What is the flow time of a customer? S/he is neither a customer who puts in a simple order nor one with exotic order, but s/he is both. </a:t>
            </a:r>
          </a:p>
          <a:p>
            <a:r>
              <a:rPr lang="en-US" dirty="0"/>
              <a:t>Procedure 1- Not good. </a:t>
            </a:r>
          </a:p>
          <a:p>
            <a:r>
              <a:rPr lang="en-US" dirty="0"/>
              <a:t>60% simple order:  T = 5, 40% exotic order: T=5+10= 15</a:t>
            </a:r>
          </a:p>
          <a:p>
            <a:r>
              <a:rPr lang="en-US" dirty="0"/>
              <a:t>A customer: T= 0.6(5) + 0.4(15) = 9 minutes</a:t>
            </a:r>
          </a:p>
          <a:p>
            <a:r>
              <a:rPr lang="en-US" dirty="0"/>
              <a:t>Procedure 2- Not bad.  </a:t>
            </a:r>
          </a:p>
          <a:p>
            <a:r>
              <a:rPr lang="en-US" dirty="0"/>
              <a:t>Everyone goes through the first process and spends 5 minutes. 60% spend no additional time, 40% spend 10 additional minutes. 0.6(0) + 0.4(10) = 4 </a:t>
            </a:r>
            <a:r>
              <a:rPr lang="en-US" dirty="0">
                <a:sym typeface="Wingdings" panose="05000000000000000000" pitchFamily="2" charset="2"/>
              </a:rPr>
              <a:t> 4+5 =9. </a:t>
            </a:r>
          </a:p>
          <a:p>
            <a:r>
              <a:rPr lang="en-US" dirty="0"/>
              <a:t>Procedure 3- Good. </a:t>
            </a:r>
          </a:p>
          <a:p>
            <a:r>
              <a:rPr lang="en-US" dirty="0"/>
              <a:t>Throughput of the system is 1 per minute. There are 9 people in the system (5 at the register and 4 in the second line). </a:t>
            </a:r>
          </a:p>
          <a:p>
            <a:r>
              <a:rPr lang="en-US" dirty="0"/>
              <a:t>RT= I </a:t>
            </a:r>
            <a:r>
              <a:rPr lang="en-US" dirty="0">
                <a:sym typeface="Wingdings" panose="05000000000000000000" pitchFamily="2" charset="2"/>
              </a:rPr>
              <a:t> </a:t>
            </a:r>
            <a:r>
              <a:rPr lang="en-US" dirty="0"/>
              <a:t>1T=9 </a:t>
            </a:r>
            <a:r>
              <a:rPr lang="en-US" dirty="0">
                <a:sym typeface="Wingdings" panose="05000000000000000000" pitchFamily="2" charset="2"/>
              </a:rPr>
              <a:t> </a:t>
            </a:r>
            <a:r>
              <a:rPr lang="en-US" dirty="0"/>
              <a:t>T=9</a:t>
            </a:r>
          </a:p>
          <a:p>
            <a:r>
              <a:rPr lang="en-US" dirty="0"/>
              <a:t>Throughput in this system was 1 per minute or 60 per hour or 720 per day (assuming 12 hours per day). But inventory in the system is always 9. </a:t>
            </a:r>
          </a:p>
          <a:p>
            <a:pPr marL="0" indent="0">
              <a:buNone/>
            </a:pPr>
            <a:endParaRPr lang="en-US" dirty="0"/>
          </a:p>
        </p:txBody>
      </p:sp>
    </p:spTree>
    <p:extLst>
      <p:ext uri="{BB962C8B-B14F-4D97-AF65-F5344CB8AC3E}">
        <p14:creationId xmlns:p14="http://schemas.microsoft.com/office/powerpoint/2010/main" val="28451507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 y="25651"/>
            <a:ext cx="12179930" cy="660149"/>
          </a:xfrm>
        </p:spPr>
        <p:txBody>
          <a:bodyPr/>
          <a:lstStyle/>
          <a:p>
            <a:r>
              <a:rPr lang="en-US" dirty="0"/>
              <a:t>K1b . The Coffee Shop </a:t>
            </a:r>
          </a:p>
        </p:txBody>
      </p:sp>
      <p:sp>
        <p:nvSpPr>
          <p:cNvPr id="3" name="Content Placeholder 2"/>
          <p:cNvSpPr>
            <a:spLocks noGrp="1"/>
          </p:cNvSpPr>
          <p:nvPr>
            <p:ph idx="1"/>
          </p:nvPr>
        </p:nvSpPr>
        <p:spPr>
          <a:xfrm>
            <a:off x="-24898" y="838200"/>
            <a:ext cx="12216897" cy="2133600"/>
          </a:xfrm>
        </p:spPr>
        <p:txBody>
          <a:bodyPr/>
          <a:lstStyle/>
          <a:p>
            <a:r>
              <a:rPr lang="en-US" dirty="0"/>
              <a:t>You enter a Starbucks coffee shop. The door opens every 20 seconds. Once for a customer to come in, once for a customer to leave.  On average there are 6 customers in the line. What is the throughput of this system.</a:t>
            </a:r>
          </a:p>
          <a:p>
            <a:endParaRPr lang="en-US" dirty="0"/>
          </a:p>
          <a:p>
            <a:pPr marL="0" indent="0">
              <a:buNone/>
            </a:pPr>
            <a:endParaRPr lang="en-US" dirty="0"/>
          </a:p>
        </p:txBody>
      </p:sp>
      <p:grpSp>
        <p:nvGrpSpPr>
          <p:cNvPr id="4" name="Group 3">
            <a:extLst>
              <a:ext uri="{FF2B5EF4-FFF2-40B4-BE49-F238E27FC236}">
                <a16:creationId xmlns:a16="http://schemas.microsoft.com/office/drawing/2014/main" id="{365FB576-C67C-42E5-A97C-7347042B8C31}"/>
              </a:ext>
            </a:extLst>
          </p:cNvPr>
          <p:cNvGrpSpPr/>
          <p:nvPr/>
        </p:nvGrpSpPr>
        <p:grpSpPr>
          <a:xfrm>
            <a:off x="3328993" y="2209800"/>
            <a:ext cx="5064045" cy="395139"/>
            <a:chOff x="1797447" y="3230711"/>
            <a:chExt cx="5064045" cy="395139"/>
          </a:xfrm>
        </p:grpSpPr>
        <p:sp>
          <p:nvSpPr>
            <p:cNvPr id="5" name="Oval 4">
              <a:extLst>
                <a:ext uri="{FF2B5EF4-FFF2-40B4-BE49-F238E27FC236}">
                  <a16:creationId xmlns:a16="http://schemas.microsoft.com/office/drawing/2014/main" id="{B91EEEFE-F813-416A-BD91-B7A948625960}"/>
                </a:ext>
              </a:extLst>
            </p:cNvPr>
            <p:cNvSpPr/>
            <p:nvPr/>
          </p:nvSpPr>
          <p:spPr>
            <a:xfrm>
              <a:off x="3397567" y="32448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Oval 5">
              <a:extLst>
                <a:ext uri="{FF2B5EF4-FFF2-40B4-BE49-F238E27FC236}">
                  <a16:creationId xmlns:a16="http://schemas.microsoft.com/office/drawing/2014/main" id="{BF2A3B3C-4B16-4D16-BF46-20330382EB52}"/>
                </a:ext>
              </a:extLst>
            </p:cNvPr>
            <p:cNvSpPr/>
            <p:nvPr/>
          </p:nvSpPr>
          <p:spPr>
            <a:xfrm>
              <a:off x="3930967" y="32448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
          <p:nvSpPr>
            <p:cNvPr id="7" name="Oval 6">
              <a:extLst>
                <a:ext uri="{FF2B5EF4-FFF2-40B4-BE49-F238E27FC236}">
                  <a16:creationId xmlns:a16="http://schemas.microsoft.com/office/drawing/2014/main" id="{045097DF-D4DF-4B7A-B4A9-B8E20D4985D9}"/>
                </a:ext>
              </a:extLst>
            </p:cNvPr>
            <p:cNvSpPr/>
            <p:nvPr/>
          </p:nvSpPr>
          <p:spPr>
            <a:xfrm>
              <a:off x="44008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
          <p:nvSpPr>
            <p:cNvPr id="8" name="Oval 7">
              <a:extLst>
                <a:ext uri="{FF2B5EF4-FFF2-40B4-BE49-F238E27FC236}">
                  <a16:creationId xmlns:a16="http://schemas.microsoft.com/office/drawing/2014/main" id="{2DF8A1F8-F8F4-4AFC-BF70-5AB5C3F3BC61}"/>
                </a:ext>
              </a:extLst>
            </p:cNvPr>
            <p:cNvSpPr/>
            <p:nvPr/>
          </p:nvSpPr>
          <p:spPr>
            <a:xfrm>
              <a:off x="48961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
          <p:nvSpPr>
            <p:cNvPr id="9" name="Oval 8">
              <a:extLst>
                <a:ext uri="{FF2B5EF4-FFF2-40B4-BE49-F238E27FC236}">
                  <a16:creationId xmlns:a16="http://schemas.microsoft.com/office/drawing/2014/main" id="{30F1258F-C702-401A-99AF-285532EB2ED1}"/>
                </a:ext>
              </a:extLst>
            </p:cNvPr>
            <p:cNvSpPr/>
            <p:nvPr/>
          </p:nvSpPr>
          <p:spPr>
            <a:xfrm>
              <a:off x="53914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cxnSp>
          <p:nvCxnSpPr>
            <p:cNvPr id="10" name="Straight Arrow Connector 9">
              <a:extLst>
                <a:ext uri="{FF2B5EF4-FFF2-40B4-BE49-F238E27FC236}">
                  <a16:creationId xmlns:a16="http://schemas.microsoft.com/office/drawing/2014/main" id="{D7FF8730-5BC9-43E2-AFC5-055BB81B7DB4}"/>
                </a:ext>
              </a:extLst>
            </p:cNvPr>
            <p:cNvCxnSpPr/>
            <p:nvPr/>
          </p:nvCxnSpPr>
          <p:spPr>
            <a:xfrm rot="780000" flipV="1">
              <a:off x="1797447" y="3344490"/>
              <a:ext cx="1038860" cy="239395"/>
            </a:xfrm>
            <a:prstGeom prst="straightConnector1">
              <a:avLst/>
            </a:prstGeom>
            <a:noFill/>
            <a:ln w="57150" cap="flat" cmpd="sng">
              <a:solidFill>
                <a:schemeClr val="dk1"/>
              </a:solidFill>
              <a:prstDash val="solid"/>
              <a:miter/>
              <a:headEnd type="none" w="med" len="med"/>
              <a:tailEnd type="stealth" w="lg" len="lg"/>
            </a:ln>
          </p:spPr>
        </p:cxnSp>
        <p:cxnSp>
          <p:nvCxnSpPr>
            <p:cNvPr id="11" name="Straight Arrow Connector 10">
              <a:extLst>
                <a:ext uri="{FF2B5EF4-FFF2-40B4-BE49-F238E27FC236}">
                  <a16:creationId xmlns:a16="http://schemas.microsoft.com/office/drawing/2014/main" id="{C6E96AF6-CE21-4782-9D6C-4A66DD662D9C}"/>
                </a:ext>
              </a:extLst>
            </p:cNvPr>
            <p:cNvCxnSpPr/>
            <p:nvPr/>
          </p:nvCxnSpPr>
          <p:spPr>
            <a:xfrm rot="1020000" flipV="1">
              <a:off x="5911532" y="3285490"/>
              <a:ext cx="949960" cy="290195"/>
            </a:xfrm>
            <a:prstGeom prst="straightConnector1">
              <a:avLst/>
            </a:prstGeom>
            <a:noFill/>
            <a:ln w="57150" cap="flat" cmpd="sng">
              <a:solidFill>
                <a:schemeClr val="dk1"/>
              </a:solidFill>
              <a:prstDash val="solid"/>
              <a:miter/>
              <a:headEnd type="none" w="med" len="med"/>
              <a:tailEnd type="stealth" w="lg" len="lg"/>
            </a:ln>
          </p:spPr>
        </p:cxnSp>
        <p:sp>
          <p:nvSpPr>
            <p:cNvPr id="12" name="Oval 11">
              <a:extLst>
                <a:ext uri="{FF2B5EF4-FFF2-40B4-BE49-F238E27FC236}">
                  <a16:creationId xmlns:a16="http://schemas.microsoft.com/office/drawing/2014/main" id="{DCD2D423-0F0C-44ED-A695-D81261AD11C6}"/>
                </a:ext>
              </a:extLst>
            </p:cNvPr>
            <p:cNvSpPr/>
            <p:nvPr/>
          </p:nvSpPr>
          <p:spPr>
            <a:xfrm>
              <a:off x="2895917" y="32307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grpSp>
      <p:sp>
        <p:nvSpPr>
          <p:cNvPr id="13" name="Content Placeholder 2">
            <a:extLst>
              <a:ext uri="{FF2B5EF4-FFF2-40B4-BE49-F238E27FC236}">
                <a16:creationId xmlns:a16="http://schemas.microsoft.com/office/drawing/2014/main" id="{671E9EC8-D247-4E08-A1A9-74BB493ECE49}"/>
              </a:ext>
            </a:extLst>
          </p:cNvPr>
          <p:cNvSpPr txBox="1">
            <a:spLocks/>
          </p:cNvSpPr>
          <p:nvPr/>
        </p:nvSpPr>
        <p:spPr bwMode="auto">
          <a:xfrm>
            <a:off x="-17353" y="2839561"/>
            <a:ext cx="12115799" cy="223552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0000"/>
              </a:buClr>
              <a:buSzPct val="80000"/>
              <a:buFont typeface="Wingdings" pitchFamily="2" charset="2"/>
              <a:buNone/>
              <a:defRPr sz="2800">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Clr>
                <a:schemeClr val="tx2">
                  <a:lumMod val="50000"/>
                </a:schemeClr>
              </a:buClr>
              <a:buFont typeface="Wingdings" pitchFamily="2" charset="2"/>
              <a:buChar char="p"/>
              <a:defRPr sz="2400">
                <a:solidFill>
                  <a:schemeClr val="tx2">
                    <a:lumMod val="50000"/>
                  </a:schemeClr>
                </a:solidFill>
                <a:latin typeface="+mn-lt"/>
              </a:defRPr>
            </a:lvl2pPr>
            <a:lvl3pPr marL="1143000" indent="-228600" algn="l" rtl="0" eaLnBrk="0" fontAlgn="base" hangingPunct="0">
              <a:spcBef>
                <a:spcPct val="20000"/>
              </a:spcBef>
              <a:spcAft>
                <a:spcPct val="0"/>
              </a:spcAft>
              <a:buClr>
                <a:schemeClr val="tx2">
                  <a:lumMod val="50000"/>
                </a:schemeClr>
              </a:buClr>
              <a:buFont typeface="Wingdings" pitchFamily="2" charset="2"/>
              <a:buChar char="n"/>
              <a:defRPr sz="2000">
                <a:solidFill>
                  <a:schemeClr val="tx2">
                    <a:lumMod val="50000"/>
                  </a:schemeClr>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a:lstStyle>
          <a:p>
            <a:pPr marL="0" indent="0" eaLnBrk="1" hangingPunct="1">
              <a:buClr>
                <a:schemeClr val="tx1"/>
              </a:buClr>
              <a:buSzPct val="88000"/>
            </a:pPr>
            <a:r>
              <a:rPr lang="en-US" sz="2400" dirty="0">
                <a:solidFill>
                  <a:schemeClr val="tx1"/>
                </a:solidFill>
                <a:latin typeface="Book Antiqua" panose="02040602050305030304" pitchFamily="18" charset="0"/>
                <a:ea typeface="ＭＳ Ｐゴシック" pitchFamily="-65" charset="-128"/>
                <a:cs typeface="MS Reference Sans Serif" pitchFamily="34" charset="0"/>
              </a:rPr>
              <a:t>Every 40 seconds, one customer enters and one customer leaves.   </a:t>
            </a:r>
          </a:p>
          <a:p>
            <a:pPr marL="0" indent="0" eaLnBrk="1" hangingPunct="1">
              <a:buClr>
                <a:schemeClr val="tx1"/>
              </a:buClr>
              <a:buSzPct val="88000"/>
            </a:pPr>
            <a:r>
              <a:rPr lang="en-US" sz="2400" dirty="0">
                <a:solidFill>
                  <a:schemeClr val="tx1"/>
                </a:solidFill>
                <a:latin typeface="Book Antiqua" panose="02040602050305030304" pitchFamily="18" charset="0"/>
                <a:ea typeface="ＭＳ Ｐゴシック" pitchFamily="-65" charset="-128"/>
                <a:cs typeface="MS Reference Sans Serif" pitchFamily="34" charset="0"/>
              </a:rPr>
              <a:t> Customer 		Time (s)</a:t>
            </a:r>
          </a:p>
          <a:p>
            <a:pPr marL="0" indent="0" eaLnBrk="1" hangingPunct="1">
              <a:buClr>
                <a:schemeClr val="tx1"/>
              </a:buClr>
              <a:buSzPct val="88000"/>
            </a:pPr>
            <a:r>
              <a:rPr lang="en-US" sz="2400" dirty="0">
                <a:solidFill>
                  <a:schemeClr val="tx1"/>
                </a:solidFill>
                <a:latin typeface="Book Antiqua" panose="02040602050305030304" pitchFamily="18" charset="0"/>
                <a:ea typeface="ＭＳ Ｐゴシック" pitchFamily="-65" charset="-128"/>
                <a:cs typeface="MS Reference Sans Serif" pitchFamily="34" charset="0"/>
              </a:rPr>
              <a:t>1		   	40</a:t>
            </a:r>
          </a:p>
          <a:p>
            <a:pPr marL="0" indent="0" eaLnBrk="1" hangingPunct="1">
              <a:buClr>
                <a:schemeClr val="tx1"/>
              </a:buClr>
              <a:buSzPct val="88000"/>
            </a:pPr>
            <a:r>
              <a:rPr lang="en-US" sz="2400" dirty="0">
                <a:solidFill>
                  <a:schemeClr val="tx1"/>
                </a:solidFill>
                <a:latin typeface="Book Antiqua" panose="02040602050305030304" pitchFamily="18" charset="0"/>
                <a:ea typeface="ＭＳ Ｐゴシック" pitchFamily="-65" charset="-128"/>
                <a:cs typeface="MS Reference Sans Serif" pitchFamily="34" charset="0"/>
              </a:rPr>
              <a:t>x                       	1</a:t>
            </a:r>
          </a:p>
          <a:p>
            <a:pPr marL="0" indent="0" eaLnBrk="1" hangingPunct="1">
              <a:buClr>
                <a:schemeClr val="tx1"/>
              </a:buClr>
              <a:buSzPct val="88000"/>
            </a:pPr>
            <a:r>
              <a:rPr lang="en-US" sz="2400" dirty="0">
                <a:solidFill>
                  <a:schemeClr val="tx1"/>
                </a:solidFill>
                <a:latin typeface="Book Antiqua" panose="02040602050305030304" pitchFamily="18" charset="0"/>
                <a:ea typeface="ＭＳ Ｐゴシック" pitchFamily="-65" charset="-128"/>
                <a:cs typeface="MS Reference Sans Serif" pitchFamily="34" charset="0"/>
              </a:rPr>
              <a:t>X = (1×1)/40 </a:t>
            </a:r>
            <a:r>
              <a:rPr lang="en-US" sz="2400" dirty="0">
                <a:solidFill>
                  <a:schemeClr val="tx1"/>
                </a:solidFill>
                <a:latin typeface="Book Antiqua" panose="02040602050305030304" pitchFamily="18" charset="0"/>
                <a:ea typeface="ＭＳ Ｐゴシック" pitchFamily="-65" charset="-128"/>
                <a:cs typeface="MS Reference Sans Serif" pitchFamily="34" charset="0"/>
                <a:sym typeface="Wingdings" panose="05000000000000000000" pitchFamily="2" charset="2"/>
              </a:rPr>
              <a:t> 1/40 per second</a:t>
            </a:r>
            <a:endParaRPr lang="en-US" sz="2400" dirty="0">
              <a:solidFill>
                <a:schemeClr val="tx1"/>
              </a:solidFill>
              <a:latin typeface="Book Antiqua" panose="02040602050305030304"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40599413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dissolv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dissolv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dissolv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dissolve">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dissolve">
                                      <p:cBhvr>
                                        <p:cTn id="3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962"/>
            <a:ext cx="12155786" cy="863600"/>
          </a:xfrm>
        </p:spPr>
        <p:txBody>
          <a:bodyPr/>
          <a:lstStyle/>
          <a:p>
            <a:r>
              <a:rPr lang="en-US" dirty="0"/>
              <a:t>K1b. The Coffee Shop</a:t>
            </a:r>
          </a:p>
        </p:txBody>
      </p:sp>
      <p:sp>
        <p:nvSpPr>
          <p:cNvPr id="12" name="Content Placeholder 2"/>
          <p:cNvSpPr txBox="1">
            <a:spLocks/>
          </p:cNvSpPr>
          <p:nvPr/>
        </p:nvSpPr>
        <p:spPr bwMode="auto">
          <a:xfrm>
            <a:off x="142081" y="838200"/>
            <a:ext cx="6944519"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0000"/>
              </a:buClr>
              <a:buSzPct val="80000"/>
              <a:buFont typeface="Wingdings" pitchFamily="2" charset="2"/>
              <a:buNone/>
              <a:defRPr sz="2800">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Clr>
                <a:schemeClr val="tx2">
                  <a:lumMod val="50000"/>
                </a:schemeClr>
              </a:buClr>
              <a:buFont typeface="Wingdings" pitchFamily="2" charset="2"/>
              <a:buChar char="p"/>
              <a:defRPr sz="2400">
                <a:solidFill>
                  <a:schemeClr val="tx2">
                    <a:lumMod val="50000"/>
                  </a:schemeClr>
                </a:solidFill>
                <a:latin typeface="+mn-lt"/>
              </a:defRPr>
            </a:lvl2pPr>
            <a:lvl3pPr marL="1143000" indent="-228600" algn="l" rtl="0" eaLnBrk="0" fontAlgn="base" hangingPunct="0">
              <a:spcBef>
                <a:spcPct val="20000"/>
              </a:spcBef>
              <a:spcAft>
                <a:spcPct val="0"/>
              </a:spcAft>
              <a:buClr>
                <a:schemeClr val="tx2">
                  <a:lumMod val="50000"/>
                </a:schemeClr>
              </a:buClr>
              <a:buFont typeface="Wingdings" pitchFamily="2" charset="2"/>
              <a:buChar char="n"/>
              <a:defRPr sz="2000">
                <a:solidFill>
                  <a:schemeClr val="tx2">
                    <a:lumMod val="50000"/>
                  </a:schemeClr>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a:lstStyle>
          <a:p>
            <a:r>
              <a:rPr lang="en-US" sz="2400" kern="0" dirty="0">
                <a:latin typeface="Book Antiqua" panose="02040602050305030304" pitchFamily="18" charset="0"/>
              </a:rPr>
              <a:t>R= 1/40 per second.</a:t>
            </a:r>
          </a:p>
          <a:p>
            <a:r>
              <a:rPr lang="en-US" sz="2400" kern="0" dirty="0">
                <a:latin typeface="Book Antiqua" panose="02040602050305030304" pitchFamily="18" charset="0"/>
              </a:rPr>
              <a:t>R= How many per minute?</a:t>
            </a:r>
          </a:p>
          <a:p>
            <a:r>
              <a:rPr lang="en-US" sz="2400" kern="0" dirty="0">
                <a:latin typeface="Book Antiqua" panose="02040602050305030304" pitchFamily="18" charset="0"/>
              </a:rPr>
              <a:t>R= (1/40)60 = 1.5 per minute.</a:t>
            </a:r>
          </a:p>
          <a:p>
            <a:r>
              <a:rPr lang="en-US" sz="2400" kern="0" dirty="0">
                <a:latin typeface="Book Antiqua" panose="02040602050305030304" pitchFamily="18" charset="0"/>
              </a:rPr>
              <a:t>R= How many per hour?</a:t>
            </a:r>
          </a:p>
          <a:p>
            <a:r>
              <a:rPr lang="en-US" sz="2400" kern="0" dirty="0">
                <a:latin typeface="Book Antiqua" panose="02040602050305030304" pitchFamily="18" charset="0"/>
              </a:rPr>
              <a:t>R= (1.5)60 = 90 per hour.</a:t>
            </a:r>
          </a:p>
          <a:p>
            <a:r>
              <a:rPr lang="en-US" sz="2400" kern="0" dirty="0">
                <a:latin typeface="Book Antiqua" panose="02040602050305030304" pitchFamily="18" charset="0"/>
              </a:rPr>
              <a:t>If there are 4 busy-hours of this type,</a:t>
            </a:r>
          </a:p>
          <a:p>
            <a:r>
              <a:rPr lang="en-US" sz="2400" kern="0" dirty="0">
                <a:latin typeface="Book Antiqua" panose="02040602050305030304" pitchFamily="18" charset="0"/>
              </a:rPr>
              <a:t>R= How many per 4-busy-hour-day?</a:t>
            </a:r>
          </a:p>
          <a:p>
            <a:r>
              <a:rPr lang="en-US" sz="2400" kern="0" dirty="0">
                <a:latin typeface="Book Antiqua" panose="02040602050305030304" pitchFamily="18" charset="0"/>
              </a:rPr>
              <a:t>R= 90(4) = 360</a:t>
            </a:r>
          </a:p>
          <a:p>
            <a:r>
              <a:rPr lang="en-US" sz="2400" kern="0" dirty="0">
                <a:latin typeface="Book Antiqua" panose="02040602050305030304" pitchFamily="18" charset="0"/>
              </a:rPr>
              <a:t>If a month is twenty 4-hour-busy days,</a:t>
            </a:r>
          </a:p>
          <a:p>
            <a:r>
              <a:rPr lang="en-US" sz="2400" kern="0" dirty="0">
                <a:latin typeface="Book Antiqua" panose="02040602050305030304" pitchFamily="18" charset="0"/>
              </a:rPr>
              <a:t>R= How many per month?</a:t>
            </a:r>
          </a:p>
          <a:p>
            <a:r>
              <a:rPr lang="en-US" sz="2400" kern="0" dirty="0">
                <a:latin typeface="Book Antiqua" panose="02040602050305030304" pitchFamily="18" charset="0"/>
              </a:rPr>
              <a:t>R = 20(360) = 7,200 per month</a:t>
            </a:r>
          </a:p>
        </p:txBody>
      </p:sp>
      <p:sp>
        <p:nvSpPr>
          <p:cNvPr id="13" name="Content Placeholder 2"/>
          <p:cNvSpPr txBox="1">
            <a:spLocks/>
          </p:cNvSpPr>
          <p:nvPr/>
        </p:nvSpPr>
        <p:spPr bwMode="auto">
          <a:xfrm>
            <a:off x="8699215" y="2819400"/>
            <a:ext cx="3456571" cy="23402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0000"/>
              </a:buClr>
              <a:buSzPct val="80000"/>
              <a:buFont typeface="Wingdings" pitchFamily="2" charset="2"/>
              <a:buNone/>
              <a:defRPr sz="2800">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Clr>
                <a:schemeClr val="tx2">
                  <a:lumMod val="50000"/>
                </a:schemeClr>
              </a:buClr>
              <a:buFont typeface="Wingdings" pitchFamily="2" charset="2"/>
              <a:buChar char="p"/>
              <a:defRPr sz="2400">
                <a:solidFill>
                  <a:schemeClr val="tx2">
                    <a:lumMod val="50000"/>
                  </a:schemeClr>
                </a:solidFill>
                <a:latin typeface="+mn-lt"/>
              </a:defRPr>
            </a:lvl2pPr>
            <a:lvl3pPr marL="1143000" indent="-228600" algn="l" rtl="0" eaLnBrk="0" fontAlgn="base" hangingPunct="0">
              <a:spcBef>
                <a:spcPct val="20000"/>
              </a:spcBef>
              <a:spcAft>
                <a:spcPct val="0"/>
              </a:spcAft>
              <a:buClr>
                <a:schemeClr val="tx2">
                  <a:lumMod val="50000"/>
                </a:schemeClr>
              </a:buClr>
              <a:buFont typeface="Wingdings" pitchFamily="2" charset="2"/>
              <a:buChar char="n"/>
              <a:defRPr sz="2000">
                <a:solidFill>
                  <a:schemeClr val="tx2">
                    <a:lumMod val="50000"/>
                  </a:schemeClr>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a:lstStyle>
          <a:p>
            <a:pPr marL="0" indent="0"/>
            <a:r>
              <a:rPr lang="en-US" sz="2400" kern="0" dirty="0">
                <a:solidFill>
                  <a:srgbClr val="C00000"/>
                </a:solidFill>
                <a:latin typeface="Book Antiqua" panose="02040602050305030304" pitchFamily="18" charset="0"/>
              </a:rPr>
              <a:t>In all these situations there are always, on average, 6 customers in the waiting line. </a:t>
            </a:r>
          </a:p>
        </p:txBody>
      </p:sp>
      <p:sp>
        <p:nvSpPr>
          <p:cNvPr id="5" name="Content Placeholder 2">
            <a:extLst>
              <a:ext uri="{FF2B5EF4-FFF2-40B4-BE49-F238E27FC236}">
                <a16:creationId xmlns:a16="http://schemas.microsoft.com/office/drawing/2014/main" id="{A942D233-ACD4-48BE-884F-696046C110CC}"/>
              </a:ext>
            </a:extLst>
          </p:cNvPr>
          <p:cNvSpPr txBox="1">
            <a:spLocks/>
          </p:cNvSpPr>
          <p:nvPr/>
        </p:nvSpPr>
        <p:spPr bwMode="auto">
          <a:xfrm>
            <a:off x="116430" y="5638800"/>
            <a:ext cx="12189737" cy="103014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0000"/>
              </a:buClr>
              <a:buSzPct val="80000"/>
              <a:buFont typeface="Wingdings" pitchFamily="2" charset="2"/>
              <a:buNone/>
              <a:defRPr sz="2800">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Clr>
                <a:schemeClr val="tx2">
                  <a:lumMod val="50000"/>
                </a:schemeClr>
              </a:buClr>
              <a:buFont typeface="Wingdings" pitchFamily="2" charset="2"/>
              <a:buChar char="p"/>
              <a:defRPr sz="2400">
                <a:solidFill>
                  <a:schemeClr val="tx2">
                    <a:lumMod val="50000"/>
                  </a:schemeClr>
                </a:solidFill>
                <a:latin typeface="+mn-lt"/>
              </a:defRPr>
            </a:lvl2pPr>
            <a:lvl3pPr marL="1143000" indent="-228600" algn="l" rtl="0" eaLnBrk="0" fontAlgn="base" hangingPunct="0">
              <a:spcBef>
                <a:spcPct val="20000"/>
              </a:spcBef>
              <a:spcAft>
                <a:spcPct val="0"/>
              </a:spcAft>
              <a:buClr>
                <a:schemeClr val="tx2">
                  <a:lumMod val="50000"/>
                </a:schemeClr>
              </a:buClr>
              <a:buFont typeface="Wingdings" pitchFamily="2" charset="2"/>
              <a:buChar char="n"/>
              <a:defRPr sz="2000">
                <a:solidFill>
                  <a:schemeClr val="tx2">
                    <a:lumMod val="50000"/>
                  </a:schemeClr>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a:lstStyle>
          <a:p>
            <a:r>
              <a:rPr lang="en-US" sz="2400" kern="0" dirty="0">
                <a:latin typeface="Book Antiqua" panose="02040602050305030304" pitchFamily="18" charset="0"/>
              </a:rPr>
              <a:t>R = 1.5 per minute.</a:t>
            </a:r>
          </a:p>
          <a:p>
            <a:r>
              <a:rPr lang="en-US" sz="2400" kern="0" dirty="0">
                <a:latin typeface="Book Antiqua" panose="02040602050305030304" pitchFamily="18" charset="0"/>
              </a:rPr>
              <a:t>There are 6 customers in the line, how long does it take you to get your coffee and leave. </a:t>
            </a:r>
          </a:p>
        </p:txBody>
      </p:sp>
    </p:spTree>
    <p:extLst>
      <p:ext uri="{BB962C8B-B14F-4D97-AF65-F5344CB8AC3E}">
        <p14:creationId xmlns:p14="http://schemas.microsoft.com/office/powerpoint/2010/main" val="33155608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dissolv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dissolv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dissolv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dissolve">
                                      <p:cBhvr>
                                        <p:cTn id="27" dur="500"/>
                                        <p:tgtEl>
                                          <p:spTgt spid="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dissolve">
                                      <p:cBhvr>
                                        <p:cTn id="32" dur="500"/>
                                        <p:tgtEl>
                                          <p:spTgt spid="1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xEl>
                                              <p:pRg st="6" end="6"/>
                                            </p:txEl>
                                          </p:spTgt>
                                        </p:tgtEl>
                                        <p:attrNameLst>
                                          <p:attrName>style.visibility</p:attrName>
                                        </p:attrNameLst>
                                      </p:cBhvr>
                                      <p:to>
                                        <p:strVal val="visible"/>
                                      </p:to>
                                    </p:set>
                                    <p:animEffect transition="in" filter="dissolve">
                                      <p:cBhvr>
                                        <p:cTn id="37" dur="500"/>
                                        <p:tgtEl>
                                          <p:spTgt spid="1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dissolve">
                                      <p:cBhvr>
                                        <p:cTn id="42" dur="500"/>
                                        <p:tgtEl>
                                          <p:spTgt spid="1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Effect transition="in" filter="dissolve">
                                      <p:cBhvr>
                                        <p:cTn id="47" dur="500"/>
                                        <p:tgtEl>
                                          <p:spTgt spid="1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xEl>
                                              <p:pRg st="9" end="9"/>
                                            </p:txEl>
                                          </p:spTgt>
                                        </p:tgtEl>
                                        <p:attrNameLst>
                                          <p:attrName>style.visibility</p:attrName>
                                        </p:attrNameLst>
                                      </p:cBhvr>
                                      <p:to>
                                        <p:strVal val="visible"/>
                                      </p:to>
                                    </p:set>
                                    <p:animEffect transition="in" filter="dissolve">
                                      <p:cBhvr>
                                        <p:cTn id="52" dur="500"/>
                                        <p:tgtEl>
                                          <p:spTgt spid="1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2">
                                            <p:txEl>
                                              <p:pRg st="10" end="10"/>
                                            </p:txEl>
                                          </p:spTgt>
                                        </p:tgtEl>
                                        <p:attrNameLst>
                                          <p:attrName>style.visibility</p:attrName>
                                        </p:attrNameLst>
                                      </p:cBhvr>
                                      <p:to>
                                        <p:strVal val="visible"/>
                                      </p:to>
                                    </p:set>
                                    <p:animEffect transition="in" filter="dissolve">
                                      <p:cBhvr>
                                        <p:cTn id="57" dur="500"/>
                                        <p:tgtEl>
                                          <p:spTgt spid="1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3">
                                            <p:txEl>
                                              <p:pRg st="0" end="0"/>
                                            </p:txEl>
                                          </p:spTgt>
                                        </p:tgtEl>
                                        <p:attrNameLst>
                                          <p:attrName>style.visibility</p:attrName>
                                        </p:attrNameLst>
                                      </p:cBhvr>
                                      <p:to>
                                        <p:strVal val="visible"/>
                                      </p:to>
                                    </p:set>
                                    <p:animEffect transition="in" filter="dissolve">
                                      <p:cBhvr>
                                        <p:cTn id="62" dur="500"/>
                                        <p:tgtEl>
                                          <p:spTgt spid="13">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dissolve">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36957" y="1143000"/>
            <a:ext cx="5064045" cy="395139"/>
            <a:chOff x="1797447" y="3230711"/>
            <a:chExt cx="5064045" cy="395139"/>
          </a:xfrm>
        </p:grpSpPr>
        <p:sp>
          <p:nvSpPr>
            <p:cNvPr id="5" name="Oval 4"/>
            <p:cNvSpPr/>
            <p:nvPr/>
          </p:nvSpPr>
          <p:spPr>
            <a:xfrm>
              <a:off x="3397567" y="32448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sp>
          <p:nvSpPr>
            <p:cNvPr id="6" name="Oval 5"/>
            <p:cNvSpPr/>
            <p:nvPr/>
          </p:nvSpPr>
          <p:spPr>
            <a:xfrm>
              <a:off x="3930967" y="32448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sp>
          <p:nvSpPr>
            <p:cNvPr id="7" name="Oval 6"/>
            <p:cNvSpPr/>
            <p:nvPr/>
          </p:nvSpPr>
          <p:spPr>
            <a:xfrm>
              <a:off x="44008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sp>
          <p:nvSpPr>
            <p:cNvPr id="8" name="Oval 7"/>
            <p:cNvSpPr/>
            <p:nvPr/>
          </p:nvSpPr>
          <p:spPr>
            <a:xfrm>
              <a:off x="48961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sp>
          <p:nvSpPr>
            <p:cNvPr id="9" name="Oval 8"/>
            <p:cNvSpPr/>
            <p:nvPr/>
          </p:nvSpPr>
          <p:spPr>
            <a:xfrm>
              <a:off x="5391467" y="3232150"/>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cxnSp>
          <p:nvCxnSpPr>
            <p:cNvPr id="10" name="Straight Arrow Connector 9"/>
            <p:cNvCxnSpPr/>
            <p:nvPr/>
          </p:nvCxnSpPr>
          <p:spPr>
            <a:xfrm rot="780000" flipV="1">
              <a:off x="1797447" y="3344490"/>
              <a:ext cx="1038860" cy="239395"/>
            </a:xfrm>
            <a:prstGeom prst="straightConnector1">
              <a:avLst/>
            </a:prstGeom>
            <a:noFill/>
            <a:ln w="57150" cap="flat" cmpd="sng">
              <a:solidFill>
                <a:schemeClr val="dk1"/>
              </a:solidFill>
              <a:prstDash val="solid"/>
              <a:miter/>
              <a:headEnd type="none" w="med" len="med"/>
              <a:tailEnd type="stealth" w="lg" len="lg"/>
            </a:ln>
          </p:spPr>
        </p:cxnSp>
        <p:cxnSp>
          <p:nvCxnSpPr>
            <p:cNvPr id="11" name="Straight Arrow Connector 10"/>
            <p:cNvCxnSpPr/>
            <p:nvPr/>
          </p:nvCxnSpPr>
          <p:spPr>
            <a:xfrm rot="1020000" flipV="1">
              <a:off x="5911532" y="3285490"/>
              <a:ext cx="949960" cy="290195"/>
            </a:xfrm>
            <a:prstGeom prst="straightConnector1">
              <a:avLst/>
            </a:prstGeom>
            <a:noFill/>
            <a:ln w="57150" cap="flat" cmpd="sng">
              <a:solidFill>
                <a:schemeClr val="dk1"/>
              </a:solidFill>
              <a:prstDash val="solid"/>
              <a:miter/>
              <a:headEnd type="none" w="med" len="med"/>
              <a:tailEnd type="stealth" w="lg" len="lg"/>
            </a:ln>
          </p:spPr>
        </p:cxnSp>
        <p:sp>
          <p:nvSpPr>
            <p:cNvPr id="13" name="Oval 12"/>
            <p:cNvSpPr/>
            <p:nvPr/>
          </p:nvSpPr>
          <p:spPr>
            <a:xfrm>
              <a:off x="2895917" y="32307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p>
          </p:txBody>
        </p:sp>
      </p:grpSp>
      <p:sp>
        <p:nvSpPr>
          <p:cNvPr id="14" name="Content Placeholder 2"/>
          <p:cNvSpPr txBox="1">
            <a:spLocks/>
          </p:cNvSpPr>
          <p:nvPr/>
        </p:nvSpPr>
        <p:spPr bwMode="auto">
          <a:xfrm>
            <a:off x="-24174" y="1625032"/>
            <a:ext cx="5281974" cy="111816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0000"/>
              </a:buClr>
              <a:buSzPct val="80000"/>
              <a:buFont typeface="Wingdings" pitchFamily="2" charset="2"/>
              <a:buNone/>
              <a:defRPr sz="2800">
                <a:solidFill>
                  <a:schemeClr val="tx2">
                    <a:lumMod val="50000"/>
                  </a:schemeClr>
                </a:solidFill>
                <a:latin typeface="+mn-lt"/>
                <a:ea typeface="+mn-ea"/>
                <a:cs typeface="+mn-cs"/>
              </a:defRPr>
            </a:lvl1pPr>
            <a:lvl2pPr marL="742950" indent="-285750" algn="l" rtl="0" eaLnBrk="0" fontAlgn="base" hangingPunct="0">
              <a:spcBef>
                <a:spcPct val="20000"/>
              </a:spcBef>
              <a:spcAft>
                <a:spcPct val="0"/>
              </a:spcAft>
              <a:buClr>
                <a:schemeClr val="tx2">
                  <a:lumMod val="50000"/>
                </a:schemeClr>
              </a:buClr>
              <a:buFont typeface="Wingdings" pitchFamily="2" charset="2"/>
              <a:buChar char="p"/>
              <a:defRPr sz="2400">
                <a:solidFill>
                  <a:schemeClr val="tx2">
                    <a:lumMod val="50000"/>
                  </a:schemeClr>
                </a:solidFill>
                <a:latin typeface="+mn-lt"/>
              </a:defRPr>
            </a:lvl2pPr>
            <a:lvl3pPr marL="1143000" indent="-228600" algn="l" rtl="0" eaLnBrk="0" fontAlgn="base" hangingPunct="0">
              <a:spcBef>
                <a:spcPct val="20000"/>
              </a:spcBef>
              <a:spcAft>
                <a:spcPct val="0"/>
              </a:spcAft>
              <a:buClr>
                <a:schemeClr val="tx2">
                  <a:lumMod val="50000"/>
                </a:schemeClr>
              </a:buClr>
              <a:buFont typeface="Wingdings" pitchFamily="2" charset="2"/>
              <a:buChar char="n"/>
              <a:defRPr sz="2000">
                <a:solidFill>
                  <a:schemeClr val="tx2">
                    <a:lumMod val="50000"/>
                  </a:schemeClr>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a:lstStyle>
          <a:p>
            <a:r>
              <a:rPr lang="en-US" sz="2400" kern="0" dirty="0">
                <a:latin typeface="Book Antiqua" panose="02040602050305030304" pitchFamily="18" charset="0"/>
              </a:rPr>
              <a:t>I = 6</a:t>
            </a:r>
          </a:p>
          <a:p>
            <a:r>
              <a:rPr lang="en-US" sz="2400" kern="0" dirty="0">
                <a:latin typeface="Book Antiqua" panose="02040602050305030304" pitchFamily="18" charset="0"/>
              </a:rPr>
              <a:t>RT=I </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1.5T=6 </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T= 4 minutes</a:t>
            </a:r>
          </a:p>
        </p:txBody>
      </p:sp>
      <p:sp>
        <p:nvSpPr>
          <p:cNvPr id="15" name="TextBox 14"/>
          <p:cNvSpPr txBox="1"/>
          <p:nvPr/>
        </p:nvSpPr>
        <p:spPr>
          <a:xfrm>
            <a:off x="1965709" y="1102667"/>
            <a:ext cx="1297150" cy="461665"/>
          </a:xfrm>
          <a:prstGeom prst="rect">
            <a:avLst/>
          </a:prstGeom>
          <a:noFill/>
        </p:spPr>
        <p:txBody>
          <a:bodyPr wrap="none" rtlCol="0">
            <a:spAutoFit/>
          </a:bodyPr>
          <a:lstStyle/>
          <a:p>
            <a:r>
              <a:rPr lang="en-US" sz="2400" dirty="0">
                <a:latin typeface="Book Antiqua" panose="02040602050305030304" pitchFamily="18" charset="0"/>
              </a:rPr>
              <a:t>1.5/min</a:t>
            </a:r>
          </a:p>
        </p:txBody>
      </p:sp>
      <p:sp>
        <p:nvSpPr>
          <p:cNvPr id="16" name="TextBox 15"/>
          <p:cNvSpPr txBox="1"/>
          <p:nvPr/>
        </p:nvSpPr>
        <p:spPr>
          <a:xfrm>
            <a:off x="8394572" y="1076687"/>
            <a:ext cx="1297150" cy="461665"/>
          </a:xfrm>
          <a:prstGeom prst="rect">
            <a:avLst/>
          </a:prstGeom>
          <a:noFill/>
        </p:spPr>
        <p:txBody>
          <a:bodyPr wrap="none" rtlCol="0">
            <a:spAutoFit/>
          </a:bodyPr>
          <a:lstStyle/>
          <a:p>
            <a:r>
              <a:rPr lang="en-US" sz="2400" dirty="0">
                <a:latin typeface="Book Antiqua" panose="02040602050305030304" pitchFamily="18" charset="0"/>
              </a:rPr>
              <a:t>1.5/min</a:t>
            </a:r>
          </a:p>
        </p:txBody>
      </p:sp>
      <p:sp>
        <p:nvSpPr>
          <p:cNvPr id="17" name="Title 16">
            <a:extLst>
              <a:ext uri="{FF2B5EF4-FFF2-40B4-BE49-F238E27FC236}">
                <a16:creationId xmlns:a16="http://schemas.microsoft.com/office/drawing/2014/main" id="{66D5BE6E-CE32-4172-91B8-55780C24A021}"/>
              </a:ext>
            </a:extLst>
          </p:cNvPr>
          <p:cNvSpPr>
            <a:spLocks noGrp="1"/>
          </p:cNvSpPr>
          <p:nvPr>
            <p:ph type="title"/>
          </p:nvPr>
        </p:nvSpPr>
        <p:spPr/>
        <p:txBody>
          <a:bodyPr/>
          <a:lstStyle/>
          <a:p>
            <a:r>
              <a:rPr lang="en-US" dirty="0"/>
              <a:t>K1b. The Coffee Shop</a:t>
            </a:r>
          </a:p>
        </p:txBody>
      </p:sp>
      <p:sp>
        <p:nvSpPr>
          <p:cNvPr id="18" name="Content Placeholder 2">
            <a:extLst>
              <a:ext uri="{FF2B5EF4-FFF2-40B4-BE49-F238E27FC236}">
                <a16:creationId xmlns:a16="http://schemas.microsoft.com/office/drawing/2014/main" id="{F7A01686-E315-4F28-B7E0-4E59B506D3B4}"/>
              </a:ext>
            </a:extLst>
          </p:cNvPr>
          <p:cNvSpPr>
            <a:spLocks noGrp="1"/>
          </p:cNvSpPr>
          <p:nvPr>
            <p:ph idx="1"/>
          </p:nvPr>
        </p:nvSpPr>
        <p:spPr>
          <a:xfrm>
            <a:off x="1" y="2590800"/>
            <a:ext cx="12191999" cy="2538040"/>
          </a:xfrm>
        </p:spPr>
        <p:txBody>
          <a:bodyPr/>
          <a:lstStyle/>
          <a:p>
            <a:r>
              <a:rPr lang="en-US" dirty="0"/>
              <a:t>Now suppose there are two waiting lines. R is still 1.5 per minute, and still, on average, there are 6 customers in the first line to pay for their order and get their non-exotic orders. In addition, there are 3 customers  in the exotic order (latte, cappuccino, etc.) waiting line. </a:t>
            </a:r>
          </a:p>
          <a:p>
            <a:r>
              <a:rPr lang="en-US" dirty="0"/>
              <a:t>1/3 = 33.33333333333333333333333333333333333333% of the customers place exotic orders. What is the flow time of a person who orders latte, cappuccino, etc.? </a:t>
            </a:r>
          </a:p>
        </p:txBody>
      </p:sp>
      <p:grpSp>
        <p:nvGrpSpPr>
          <p:cNvPr id="19" name="Group 18">
            <a:extLst>
              <a:ext uri="{FF2B5EF4-FFF2-40B4-BE49-F238E27FC236}">
                <a16:creationId xmlns:a16="http://schemas.microsoft.com/office/drawing/2014/main" id="{F4320B13-1031-4D04-8F0D-DD38C8732D1D}"/>
              </a:ext>
            </a:extLst>
          </p:cNvPr>
          <p:cNvGrpSpPr/>
          <p:nvPr/>
        </p:nvGrpSpPr>
        <p:grpSpPr>
          <a:xfrm>
            <a:off x="2362200" y="5177647"/>
            <a:ext cx="6619918" cy="1299353"/>
            <a:chOff x="578117" y="4670301"/>
            <a:chExt cx="6619918" cy="1299353"/>
          </a:xfrm>
        </p:grpSpPr>
        <p:sp>
          <p:nvSpPr>
            <p:cNvPr id="20" name="Rectangle 19">
              <a:extLst>
                <a:ext uri="{FF2B5EF4-FFF2-40B4-BE49-F238E27FC236}">
                  <a16:creationId xmlns:a16="http://schemas.microsoft.com/office/drawing/2014/main" id="{49323EF1-1B69-4D7C-9061-634B17E2FE30}"/>
                </a:ext>
              </a:extLst>
            </p:cNvPr>
            <p:cNvSpPr/>
            <p:nvPr/>
          </p:nvSpPr>
          <p:spPr>
            <a:xfrm rot="18635494">
              <a:off x="3789469" y="4857626"/>
              <a:ext cx="673100" cy="298450"/>
            </a:xfrm>
            <a:prstGeom prst="rect">
              <a:avLst/>
            </a:prstGeom>
            <a:solidFill>
              <a:schemeClr val="lt1"/>
            </a:solidFill>
            <a:ln>
              <a:noFill/>
            </a:ln>
          </p:spPr>
          <p:txBody>
            <a:bodyPr lIns="91425" tIns="45700" rIns="91425" bIns="45700" anchor="t" anchorCtr="0">
              <a:noAutofit/>
            </a:bodyPr>
            <a:lstStyle/>
            <a:p>
              <a:pPr>
                <a:lnSpc>
                  <a:spcPct val="107000"/>
                </a:lnSpc>
                <a:spcBef>
                  <a:spcPts val="0"/>
                </a:spcBef>
                <a:spcAft>
                  <a:spcPts val="800"/>
                </a:spcAft>
              </a:pPr>
              <a:r>
                <a:rPr lang="en-US" sz="2000" dirty="0">
                  <a:solidFill>
                    <a:srgbClr val="1A1A70"/>
                  </a:solidFill>
                  <a:latin typeface="Book Antiqua" panose="02040602050305030304" pitchFamily="18" charset="0"/>
                  <a:ea typeface="Calibri" panose="020F0502020204030204" pitchFamily="34" charset="0"/>
                  <a:cs typeface="Calibri" panose="020F0502020204030204" pitchFamily="34" charset="0"/>
                </a:rPr>
                <a:t>1/3</a:t>
              </a:r>
              <a:endParaRPr lang="en-US" sz="2000" dirty="0">
                <a:solidFill>
                  <a:srgbClr val="1A1A70"/>
                </a:solidFill>
                <a:latin typeface="Calibri" panose="020F0502020204030204" pitchFamily="34" charset="0"/>
                <a:ea typeface="Calibri" panose="020F0502020204030204" pitchFamily="34" charset="0"/>
                <a:cs typeface="Calibri" panose="020F0502020204030204" pitchFamily="34" charset="0"/>
              </a:endParaRPr>
            </a:p>
          </p:txBody>
        </p:sp>
        <p:sp>
          <p:nvSpPr>
            <p:cNvPr id="21" name="Oval 20">
              <a:extLst>
                <a:ext uri="{FF2B5EF4-FFF2-40B4-BE49-F238E27FC236}">
                  <a16:creationId xmlns:a16="http://schemas.microsoft.com/office/drawing/2014/main" id="{FEAC142A-C822-47F8-A0E8-9BC1EF991E72}"/>
                </a:ext>
              </a:extLst>
            </p:cNvPr>
            <p:cNvSpPr/>
            <p:nvPr/>
          </p:nvSpPr>
          <p:spPr>
            <a:xfrm>
              <a:off x="1871414" y="53722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2" name="Oval 21">
              <a:extLst>
                <a:ext uri="{FF2B5EF4-FFF2-40B4-BE49-F238E27FC236}">
                  <a16:creationId xmlns:a16="http://schemas.microsoft.com/office/drawing/2014/main" id="{1E44638B-A381-48A2-A643-EA433853957D}"/>
                </a:ext>
              </a:extLst>
            </p:cNvPr>
            <p:cNvSpPr/>
            <p:nvPr/>
          </p:nvSpPr>
          <p:spPr>
            <a:xfrm>
              <a:off x="2354014" y="53722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3" name="Oval 22">
              <a:extLst>
                <a:ext uri="{FF2B5EF4-FFF2-40B4-BE49-F238E27FC236}">
                  <a16:creationId xmlns:a16="http://schemas.microsoft.com/office/drawing/2014/main" id="{C8305040-5CA1-418B-AA67-333D7DC3349B}"/>
                </a:ext>
              </a:extLst>
            </p:cNvPr>
            <p:cNvSpPr/>
            <p:nvPr/>
          </p:nvSpPr>
          <p:spPr>
            <a:xfrm>
              <a:off x="2811214" y="53595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4" name="Oval 23">
              <a:extLst>
                <a:ext uri="{FF2B5EF4-FFF2-40B4-BE49-F238E27FC236}">
                  <a16:creationId xmlns:a16="http://schemas.microsoft.com/office/drawing/2014/main" id="{C3576528-7183-43E7-9AC5-6183115A668D}"/>
                </a:ext>
              </a:extLst>
            </p:cNvPr>
            <p:cNvSpPr/>
            <p:nvPr/>
          </p:nvSpPr>
          <p:spPr>
            <a:xfrm>
              <a:off x="3268414" y="53595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5" name="Oval 24">
              <a:extLst>
                <a:ext uri="{FF2B5EF4-FFF2-40B4-BE49-F238E27FC236}">
                  <a16:creationId xmlns:a16="http://schemas.microsoft.com/office/drawing/2014/main" id="{8BE464B3-1ECC-4C2C-BB5A-BD7F54471595}"/>
                </a:ext>
              </a:extLst>
            </p:cNvPr>
            <p:cNvSpPr/>
            <p:nvPr/>
          </p:nvSpPr>
          <p:spPr>
            <a:xfrm>
              <a:off x="3738314" y="53595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6" name="Oval 25">
              <a:extLst>
                <a:ext uri="{FF2B5EF4-FFF2-40B4-BE49-F238E27FC236}">
                  <a16:creationId xmlns:a16="http://schemas.microsoft.com/office/drawing/2014/main" id="{D1310D51-776D-41E7-A02A-1E40692C1482}"/>
                </a:ext>
              </a:extLst>
            </p:cNvPr>
            <p:cNvSpPr/>
            <p:nvPr/>
          </p:nvSpPr>
          <p:spPr>
            <a:xfrm>
              <a:off x="4690814" y="47245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7" name="Oval 26">
              <a:extLst>
                <a:ext uri="{FF2B5EF4-FFF2-40B4-BE49-F238E27FC236}">
                  <a16:creationId xmlns:a16="http://schemas.microsoft.com/office/drawing/2014/main" id="{1328D382-C824-4D3D-A6AF-B7A4E196BD24}"/>
                </a:ext>
              </a:extLst>
            </p:cNvPr>
            <p:cNvSpPr/>
            <p:nvPr/>
          </p:nvSpPr>
          <p:spPr>
            <a:xfrm>
              <a:off x="5135314" y="47118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28" name="Oval 27">
              <a:extLst>
                <a:ext uri="{FF2B5EF4-FFF2-40B4-BE49-F238E27FC236}">
                  <a16:creationId xmlns:a16="http://schemas.microsoft.com/office/drawing/2014/main" id="{288F6B81-CC8D-4B10-AAC4-1C18808DE870}"/>
                </a:ext>
              </a:extLst>
            </p:cNvPr>
            <p:cNvSpPr/>
            <p:nvPr/>
          </p:nvSpPr>
          <p:spPr>
            <a:xfrm>
              <a:off x="5579814" y="47118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9" name="Straight Arrow Connector 28">
              <a:extLst>
                <a:ext uri="{FF2B5EF4-FFF2-40B4-BE49-F238E27FC236}">
                  <a16:creationId xmlns:a16="http://schemas.microsoft.com/office/drawing/2014/main" id="{A4362867-C10D-4C1E-AD04-ED6CA344A84F}"/>
                </a:ext>
              </a:extLst>
            </p:cNvPr>
            <p:cNvCxnSpPr/>
            <p:nvPr/>
          </p:nvCxnSpPr>
          <p:spPr>
            <a:xfrm rot="10800000" flipH="1">
              <a:off x="4144714" y="4864211"/>
              <a:ext cx="520700" cy="558800"/>
            </a:xfrm>
            <a:prstGeom prst="straightConnector1">
              <a:avLst/>
            </a:prstGeom>
            <a:noFill/>
            <a:ln w="57150" cap="flat" cmpd="sng">
              <a:solidFill>
                <a:schemeClr val="dk1"/>
              </a:solidFill>
              <a:prstDash val="solid"/>
              <a:miter/>
              <a:headEnd type="none" w="med" len="med"/>
              <a:tailEnd type="stealth" w="lg" len="lg"/>
            </a:ln>
          </p:spPr>
        </p:cxnSp>
        <p:cxnSp>
          <p:nvCxnSpPr>
            <p:cNvPr id="30" name="Straight Arrow Connector 29">
              <a:extLst>
                <a:ext uri="{FF2B5EF4-FFF2-40B4-BE49-F238E27FC236}">
                  <a16:creationId xmlns:a16="http://schemas.microsoft.com/office/drawing/2014/main" id="{09CED753-9C7D-44FD-B1F7-EBD8AA5F48C3}"/>
                </a:ext>
              </a:extLst>
            </p:cNvPr>
            <p:cNvCxnSpPr/>
            <p:nvPr/>
          </p:nvCxnSpPr>
          <p:spPr>
            <a:xfrm rot="600000" flipV="1">
              <a:off x="6080390" y="4838493"/>
              <a:ext cx="836930" cy="127635"/>
            </a:xfrm>
            <a:prstGeom prst="straightConnector1">
              <a:avLst/>
            </a:prstGeom>
            <a:noFill/>
            <a:ln w="57150" cap="flat" cmpd="sng">
              <a:solidFill>
                <a:schemeClr val="dk1"/>
              </a:solidFill>
              <a:prstDash val="solid"/>
              <a:miter/>
              <a:headEnd type="none" w="med" len="med"/>
              <a:tailEnd type="stealth" w="lg" len="lg"/>
            </a:ln>
          </p:spPr>
        </p:cxnSp>
        <p:cxnSp>
          <p:nvCxnSpPr>
            <p:cNvPr id="31" name="Straight Arrow Connector 30">
              <a:extLst>
                <a:ext uri="{FF2B5EF4-FFF2-40B4-BE49-F238E27FC236}">
                  <a16:creationId xmlns:a16="http://schemas.microsoft.com/office/drawing/2014/main" id="{8CAA6E35-8B2E-4437-97F3-FCB828FBF8C0}"/>
                </a:ext>
              </a:extLst>
            </p:cNvPr>
            <p:cNvCxnSpPr/>
            <p:nvPr/>
          </p:nvCxnSpPr>
          <p:spPr>
            <a:xfrm rot="900000" flipV="1">
              <a:off x="4259890" y="5183524"/>
              <a:ext cx="2938145" cy="786130"/>
            </a:xfrm>
            <a:prstGeom prst="straightConnector1">
              <a:avLst/>
            </a:prstGeom>
            <a:noFill/>
            <a:ln w="57150" cap="flat" cmpd="sng">
              <a:solidFill>
                <a:schemeClr val="dk1"/>
              </a:solidFill>
              <a:prstDash val="solid"/>
              <a:miter/>
              <a:headEnd type="none" w="med" len="med"/>
              <a:tailEnd type="stealth" w="lg" len="lg"/>
            </a:ln>
          </p:spPr>
        </p:cxnSp>
        <p:cxnSp>
          <p:nvCxnSpPr>
            <p:cNvPr id="32" name="Straight Arrow Connector 31">
              <a:extLst>
                <a:ext uri="{FF2B5EF4-FFF2-40B4-BE49-F238E27FC236}">
                  <a16:creationId xmlns:a16="http://schemas.microsoft.com/office/drawing/2014/main" id="{7FB66ACA-349D-4E5F-AE5D-D3554283A354}"/>
                </a:ext>
              </a:extLst>
            </p:cNvPr>
            <p:cNvCxnSpPr/>
            <p:nvPr/>
          </p:nvCxnSpPr>
          <p:spPr>
            <a:xfrm rot="360000" flipV="1">
              <a:off x="578117" y="5518261"/>
              <a:ext cx="690245" cy="63500"/>
            </a:xfrm>
            <a:prstGeom prst="straightConnector1">
              <a:avLst/>
            </a:prstGeom>
            <a:noFill/>
            <a:ln w="57150" cap="flat" cmpd="sng">
              <a:solidFill>
                <a:schemeClr val="dk1"/>
              </a:solidFill>
              <a:prstDash val="solid"/>
              <a:miter/>
              <a:headEnd type="none" w="med" len="med"/>
              <a:tailEnd type="stealth" w="lg" len="lg"/>
            </a:ln>
          </p:spPr>
        </p:cxnSp>
        <p:sp>
          <p:nvSpPr>
            <p:cNvPr id="33" name="Oval 32">
              <a:extLst>
                <a:ext uri="{FF2B5EF4-FFF2-40B4-BE49-F238E27FC236}">
                  <a16:creationId xmlns:a16="http://schemas.microsoft.com/office/drawing/2014/main" id="{EEDBA10C-EF58-430D-9BB4-A5BE58B99D72}"/>
                </a:ext>
              </a:extLst>
            </p:cNvPr>
            <p:cNvSpPr/>
            <p:nvPr/>
          </p:nvSpPr>
          <p:spPr>
            <a:xfrm>
              <a:off x="1414214" y="5359511"/>
              <a:ext cx="393700" cy="381000"/>
            </a:xfrm>
            <a:prstGeom prst="ellipse">
              <a:avLst/>
            </a:prstGeom>
            <a:noFill/>
            <a:ln w="381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Book Antiqua" panose="02040602050305030304" pitchFamily="18" charset="0"/>
                  <a:ea typeface="Calibri" panose="020F0502020204030204" pitchFamily="34" charset="0"/>
                  <a:cs typeface="Calibri" panose="020F0502020204030204" pitchFamily="34" charset="0"/>
                </a:rPr>
                <a:t> </a:t>
              </a:r>
              <a:endParaRPr lang="en-US" sz="1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34" name="TextBox 33">
            <a:extLst>
              <a:ext uri="{FF2B5EF4-FFF2-40B4-BE49-F238E27FC236}">
                <a16:creationId xmlns:a16="http://schemas.microsoft.com/office/drawing/2014/main" id="{F410F1A4-A31F-46F2-9C8C-FE7E099868DB}"/>
              </a:ext>
            </a:extLst>
          </p:cNvPr>
          <p:cNvSpPr txBox="1"/>
          <p:nvPr/>
        </p:nvSpPr>
        <p:spPr>
          <a:xfrm>
            <a:off x="1077076" y="5730332"/>
            <a:ext cx="1297150" cy="461665"/>
          </a:xfrm>
          <a:prstGeom prst="rect">
            <a:avLst/>
          </a:prstGeom>
          <a:noFill/>
        </p:spPr>
        <p:txBody>
          <a:bodyPr wrap="none" rtlCol="0">
            <a:spAutoFit/>
          </a:bodyPr>
          <a:lstStyle/>
          <a:p>
            <a:r>
              <a:rPr lang="en-US" sz="2400" dirty="0">
                <a:latin typeface="Book Antiqua" panose="02040602050305030304" pitchFamily="18" charset="0"/>
              </a:rPr>
              <a:t>1.5/min</a:t>
            </a:r>
          </a:p>
        </p:txBody>
      </p:sp>
      <p:sp>
        <p:nvSpPr>
          <p:cNvPr id="35" name="Rectangle 34">
            <a:extLst>
              <a:ext uri="{FF2B5EF4-FFF2-40B4-BE49-F238E27FC236}">
                <a16:creationId xmlns:a16="http://schemas.microsoft.com/office/drawing/2014/main" id="{6BFF85F1-2AF8-468F-A419-25A10221F0FD}"/>
              </a:ext>
            </a:extLst>
          </p:cNvPr>
          <p:cNvSpPr/>
          <p:nvPr/>
        </p:nvSpPr>
        <p:spPr>
          <a:xfrm>
            <a:off x="6887283" y="5730331"/>
            <a:ext cx="673100" cy="298450"/>
          </a:xfrm>
          <a:prstGeom prst="rect">
            <a:avLst/>
          </a:prstGeom>
          <a:solidFill>
            <a:schemeClr val="lt1"/>
          </a:solidFill>
          <a:ln>
            <a:noFill/>
          </a:ln>
        </p:spPr>
        <p:txBody>
          <a:bodyPr lIns="91425" tIns="45700" rIns="91425" bIns="45700" anchor="t" anchorCtr="0">
            <a:noAutofit/>
          </a:bodyPr>
          <a:lstStyle/>
          <a:p>
            <a:pPr>
              <a:lnSpc>
                <a:spcPct val="107000"/>
              </a:lnSpc>
              <a:spcBef>
                <a:spcPts val="0"/>
              </a:spcBef>
              <a:spcAft>
                <a:spcPts val="800"/>
              </a:spcAft>
            </a:pPr>
            <a:r>
              <a:rPr lang="en-US" sz="2000" dirty="0">
                <a:solidFill>
                  <a:srgbClr val="1A1A70"/>
                </a:solidFill>
                <a:latin typeface="Book Antiqua" panose="02040602050305030304" pitchFamily="18" charset="0"/>
                <a:ea typeface="Calibri" panose="020F0502020204030204" pitchFamily="34" charset="0"/>
                <a:cs typeface="Calibri" panose="020F0502020204030204" pitchFamily="34" charset="0"/>
              </a:rPr>
              <a:t>2/3</a:t>
            </a:r>
            <a:endParaRPr lang="en-US" sz="2000" dirty="0">
              <a:solidFill>
                <a:srgbClr val="1A1A70"/>
              </a:solidFill>
              <a:latin typeface="Calibri" panose="020F0502020204030204" pitchFamily="34" charset="0"/>
              <a:ea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92C3E971-9BCB-415A-B87C-C2CC0762D3EC}"/>
              </a:ext>
            </a:extLst>
          </p:cNvPr>
          <p:cNvSpPr txBox="1"/>
          <p:nvPr/>
        </p:nvSpPr>
        <p:spPr>
          <a:xfrm>
            <a:off x="8739944" y="5545171"/>
            <a:ext cx="1297150" cy="461665"/>
          </a:xfrm>
          <a:prstGeom prst="rect">
            <a:avLst/>
          </a:prstGeom>
          <a:noFill/>
        </p:spPr>
        <p:txBody>
          <a:bodyPr wrap="none" rtlCol="0">
            <a:spAutoFit/>
          </a:bodyPr>
          <a:lstStyle/>
          <a:p>
            <a:r>
              <a:rPr lang="en-US" sz="2400" dirty="0">
                <a:latin typeface="Book Antiqua" panose="02040602050305030304" pitchFamily="18" charset="0"/>
              </a:rPr>
              <a:t>1.5/min</a:t>
            </a:r>
          </a:p>
        </p:txBody>
      </p:sp>
    </p:spTree>
    <p:extLst>
      <p:ext uri="{BB962C8B-B14F-4D97-AF65-F5344CB8AC3E}">
        <p14:creationId xmlns:p14="http://schemas.microsoft.com/office/powerpoint/2010/main" val="29147521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dissolv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0" end="0"/>
                                            </p:txEl>
                                          </p:spTgt>
                                        </p:tgtEl>
                                        <p:attrNameLst>
                                          <p:attrName>style.visibility</p:attrName>
                                        </p:attrNameLst>
                                      </p:cBhvr>
                                      <p:to>
                                        <p:strVal val="visible"/>
                                      </p:to>
                                    </p:set>
                                    <p:animEffect transition="in" filter="dissolve">
                                      <p:cBhvr>
                                        <p:cTn id="17" dur="500"/>
                                        <p:tgtEl>
                                          <p:spTgt spid="1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1" end="1"/>
                                            </p:txEl>
                                          </p:spTgt>
                                        </p:tgtEl>
                                        <p:attrNameLst>
                                          <p:attrName>style.visibility</p:attrName>
                                        </p:attrNameLst>
                                      </p:cBhvr>
                                      <p:to>
                                        <p:strVal val="visible"/>
                                      </p:to>
                                    </p:set>
                                    <p:animEffect transition="in" filter="dissolve">
                                      <p:cBhvr>
                                        <p:cTn id="22" dur="500"/>
                                        <p:tgtEl>
                                          <p:spTgt spid="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79"/>
            <a:ext cx="12192000" cy="707068"/>
          </a:xfrm>
        </p:spPr>
        <p:txBody>
          <a:bodyPr/>
          <a:lstStyle/>
          <a:p>
            <a:r>
              <a:rPr lang="en-US" dirty="0"/>
              <a:t>K1b. The Coffee Shop </a:t>
            </a:r>
          </a:p>
        </p:txBody>
      </p:sp>
      <p:sp>
        <p:nvSpPr>
          <p:cNvPr id="32" name="Content Placeholder 2">
            <a:extLst>
              <a:ext uri="{FF2B5EF4-FFF2-40B4-BE49-F238E27FC236}">
                <a16:creationId xmlns:a16="http://schemas.microsoft.com/office/drawing/2014/main" id="{43EABE54-1D69-41CE-BDCB-79A9460ECA3F}"/>
              </a:ext>
            </a:extLst>
          </p:cNvPr>
          <p:cNvSpPr txBox="1">
            <a:spLocks/>
          </p:cNvSpPr>
          <p:nvPr/>
        </p:nvSpPr>
        <p:spPr>
          <a:xfrm>
            <a:off x="6036" y="838200"/>
            <a:ext cx="12115800" cy="21336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kern="0" dirty="0"/>
              <a:t>Such a customer spends 4 minutes in the first line. </a:t>
            </a:r>
          </a:p>
          <a:p>
            <a:r>
              <a:rPr lang="en-US" kern="0" dirty="0"/>
              <a:t>I= 6, R=1.5/min </a:t>
            </a:r>
            <a:r>
              <a:rPr lang="en-US" kern="0" dirty="0">
                <a:sym typeface="Wingdings" panose="05000000000000000000" pitchFamily="2" charset="2"/>
              </a:rPr>
              <a:t> </a:t>
            </a:r>
            <a:r>
              <a:rPr lang="en-US" kern="0" dirty="0"/>
              <a:t>T=6/1.5= 4 ? </a:t>
            </a:r>
          </a:p>
          <a:p>
            <a:r>
              <a:rPr lang="en-US" kern="0" dirty="0"/>
              <a:t>4 minutes since R is in minutes.</a:t>
            </a:r>
          </a:p>
          <a:p>
            <a:r>
              <a:rPr lang="en-US" kern="0" dirty="0"/>
              <a:t>Throughput of the second line is R= (1/3)(1.5) = 0.5 customers per minute.  Inventory of the second line is 3. </a:t>
            </a:r>
          </a:p>
          <a:p>
            <a:r>
              <a:rPr lang="en-US" dirty="0"/>
              <a:t>RT=I </a:t>
            </a:r>
            <a:r>
              <a:rPr lang="en-US" dirty="0">
                <a:sym typeface="Wingdings" panose="05000000000000000000" pitchFamily="2" charset="2"/>
              </a:rPr>
              <a:t> 0.5T=3  T=6</a:t>
            </a:r>
          </a:p>
          <a:p>
            <a:r>
              <a:rPr lang="en-US" dirty="0">
                <a:sym typeface="Wingdings" panose="05000000000000000000" pitchFamily="2" charset="2"/>
              </a:rPr>
              <a:t>Simple order T =4.  Exotic order T= 4+6 = 10</a:t>
            </a:r>
          </a:p>
          <a:p>
            <a:r>
              <a:rPr lang="en-US" dirty="0"/>
              <a:t>What is the flow time of a customer? S/he is neither a customer who puts a simple order nor one with exotic order, but s/he is both. </a:t>
            </a:r>
          </a:p>
          <a:p>
            <a:r>
              <a:rPr lang="en-US" dirty="0"/>
              <a:t>Procedure 1- Not good. </a:t>
            </a:r>
          </a:p>
          <a:p>
            <a:r>
              <a:rPr lang="en-US" dirty="0"/>
              <a:t>2/3 simple order:  T = 4</a:t>
            </a:r>
          </a:p>
          <a:p>
            <a:r>
              <a:rPr lang="en-US" dirty="0"/>
              <a:t>1/3 exotic order: T=10</a:t>
            </a:r>
          </a:p>
          <a:p>
            <a:r>
              <a:rPr lang="en-US" dirty="0"/>
              <a:t>A customer: T= (2/3)4 + (1/3)10 = 6 minutes</a:t>
            </a:r>
          </a:p>
          <a:p>
            <a:endParaRPr lang="en-US" dirty="0"/>
          </a:p>
          <a:p>
            <a:endParaRPr lang="en-US" kern="0" dirty="0"/>
          </a:p>
        </p:txBody>
      </p:sp>
    </p:spTree>
    <p:extLst>
      <p:ext uri="{BB962C8B-B14F-4D97-AF65-F5344CB8AC3E}">
        <p14:creationId xmlns:p14="http://schemas.microsoft.com/office/powerpoint/2010/main" val="19237277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dissolve">
                                      <p:cBhvr>
                                        <p:cTn id="7" dur="500"/>
                                        <p:tgtEl>
                                          <p:spTgt spid="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dissolve">
                                      <p:cBhvr>
                                        <p:cTn id="12" dur="500"/>
                                        <p:tgtEl>
                                          <p:spTgt spid="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
                                            <p:txEl>
                                              <p:pRg st="2" end="2"/>
                                            </p:txEl>
                                          </p:spTgt>
                                        </p:tgtEl>
                                        <p:attrNameLst>
                                          <p:attrName>style.visibility</p:attrName>
                                        </p:attrNameLst>
                                      </p:cBhvr>
                                      <p:to>
                                        <p:strVal val="visible"/>
                                      </p:to>
                                    </p:set>
                                    <p:animEffect transition="in" filter="dissolve">
                                      <p:cBhvr>
                                        <p:cTn id="17" dur="500"/>
                                        <p:tgtEl>
                                          <p:spTgt spid="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
                                            <p:txEl>
                                              <p:pRg st="3" end="3"/>
                                            </p:txEl>
                                          </p:spTgt>
                                        </p:tgtEl>
                                        <p:attrNameLst>
                                          <p:attrName>style.visibility</p:attrName>
                                        </p:attrNameLst>
                                      </p:cBhvr>
                                      <p:to>
                                        <p:strVal val="visible"/>
                                      </p:to>
                                    </p:set>
                                    <p:animEffect transition="in" filter="dissolve">
                                      <p:cBhvr>
                                        <p:cTn id="22" dur="500"/>
                                        <p:tgtEl>
                                          <p:spTgt spid="3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
                                            <p:txEl>
                                              <p:pRg st="4" end="4"/>
                                            </p:txEl>
                                          </p:spTgt>
                                        </p:tgtEl>
                                        <p:attrNameLst>
                                          <p:attrName>style.visibility</p:attrName>
                                        </p:attrNameLst>
                                      </p:cBhvr>
                                      <p:to>
                                        <p:strVal val="visible"/>
                                      </p:to>
                                    </p:set>
                                    <p:animEffect transition="in" filter="dissolve">
                                      <p:cBhvr>
                                        <p:cTn id="27" dur="500"/>
                                        <p:tgtEl>
                                          <p:spTgt spid="3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
                                            <p:txEl>
                                              <p:pRg st="5" end="5"/>
                                            </p:txEl>
                                          </p:spTgt>
                                        </p:tgtEl>
                                        <p:attrNameLst>
                                          <p:attrName>style.visibility</p:attrName>
                                        </p:attrNameLst>
                                      </p:cBhvr>
                                      <p:to>
                                        <p:strVal val="visible"/>
                                      </p:to>
                                    </p:set>
                                    <p:animEffect transition="in" filter="dissolve">
                                      <p:cBhvr>
                                        <p:cTn id="32" dur="500"/>
                                        <p:tgtEl>
                                          <p:spTgt spid="3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2">
                                            <p:txEl>
                                              <p:pRg st="6" end="6"/>
                                            </p:txEl>
                                          </p:spTgt>
                                        </p:tgtEl>
                                        <p:attrNameLst>
                                          <p:attrName>style.visibility</p:attrName>
                                        </p:attrNameLst>
                                      </p:cBhvr>
                                      <p:to>
                                        <p:strVal val="visible"/>
                                      </p:to>
                                    </p:set>
                                    <p:animEffect transition="in" filter="dissolve">
                                      <p:cBhvr>
                                        <p:cTn id="37" dur="500"/>
                                        <p:tgtEl>
                                          <p:spTgt spid="3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2">
                                            <p:txEl>
                                              <p:pRg st="7" end="7"/>
                                            </p:txEl>
                                          </p:spTgt>
                                        </p:tgtEl>
                                        <p:attrNameLst>
                                          <p:attrName>style.visibility</p:attrName>
                                        </p:attrNameLst>
                                      </p:cBhvr>
                                      <p:to>
                                        <p:strVal val="visible"/>
                                      </p:to>
                                    </p:set>
                                    <p:animEffect transition="in" filter="dissolve">
                                      <p:cBhvr>
                                        <p:cTn id="42" dur="500"/>
                                        <p:tgtEl>
                                          <p:spTgt spid="3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2">
                                            <p:txEl>
                                              <p:pRg st="8" end="8"/>
                                            </p:txEl>
                                          </p:spTgt>
                                        </p:tgtEl>
                                        <p:attrNameLst>
                                          <p:attrName>style.visibility</p:attrName>
                                        </p:attrNameLst>
                                      </p:cBhvr>
                                      <p:to>
                                        <p:strVal val="visible"/>
                                      </p:to>
                                    </p:set>
                                    <p:animEffect transition="in" filter="dissolve">
                                      <p:cBhvr>
                                        <p:cTn id="47" dur="500"/>
                                        <p:tgtEl>
                                          <p:spTgt spid="3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2">
                                            <p:txEl>
                                              <p:pRg st="9" end="9"/>
                                            </p:txEl>
                                          </p:spTgt>
                                        </p:tgtEl>
                                        <p:attrNameLst>
                                          <p:attrName>style.visibility</p:attrName>
                                        </p:attrNameLst>
                                      </p:cBhvr>
                                      <p:to>
                                        <p:strVal val="visible"/>
                                      </p:to>
                                    </p:set>
                                    <p:animEffect transition="in" filter="dissolve">
                                      <p:cBhvr>
                                        <p:cTn id="52" dur="500"/>
                                        <p:tgtEl>
                                          <p:spTgt spid="3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2">
                                            <p:txEl>
                                              <p:pRg st="10" end="10"/>
                                            </p:txEl>
                                          </p:spTgt>
                                        </p:tgtEl>
                                        <p:attrNameLst>
                                          <p:attrName>style.visibility</p:attrName>
                                        </p:attrNameLst>
                                      </p:cBhvr>
                                      <p:to>
                                        <p:strVal val="visible"/>
                                      </p:to>
                                    </p:set>
                                    <p:animEffect transition="in" filter="dissolve">
                                      <p:cBhvr>
                                        <p:cTn id="57" dur="500"/>
                                        <p:tgtEl>
                                          <p:spTgt spid="3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
          </a:xfrm>
        </p:spPr>
        <p:txBody>
          <a:bodyPr/>
          <a:lstStyle/>
          <a:p>
            <a:r>
              <a:rPr lang="en-US" dirty="0"/>
              <a:t>K1b. The Coffee Shop </a:t>
            </a:r>
          </a:p>
        </p:txBody>
      </p:sp>
      <p:sp>
        <p:nvSpPr>
          <p:cNvPr id="3" name="Content Placeholder 2"/>
          <p:cNvSpPr>
            <a:spLocks noGrp="1"/>
          </p:cNvSpPr>
          <p:nvPr>
            <p:ph idx="1"/>
          </p:nvPr>
        </p:nvSpPr>
        <p:spPr>
          <a:xfrm>
            <a:off x="76200" y="914400"/>
            <a:ext cx="12115800" cy="5553236"/>
          </a:xfrm>
        </p:spPr>
        <p:txBody>
          <a:bodyPr/>
          <a:lstStyle/>
          <a:p>
            <a:r>
              <a:rPr lang="en-US" dirty="0"/>
              <a:t>Procedure 2- Not bad.  </a:t>
            </a:r>
          </a:p>
          <a:p>
            <a:r>
              <a:rPr lang="en-US" dirty="0"/>
              <a:t>Everyone goes through the first process and spends 4 minutes. 2/3 spend no additional time, 1/3  spend 6 additional minutes. 0(2/3) + 6(1/3) = 2</a:t>
            </a:r>
          </a:p>
          <a:p>
            <a:r>
              <a:rPr lang="en-US" dirty="0"/>
              <a:t>4+2 = 6</a:t>
            </a:r>
            <a:endParaRPr lang="en-US" dirty="0">
              <a:sym typeface="Wingdings" panose="05000000000000000000" pitchFamily="2" charset="2"/>
            </a:endParaRPr>
          </a:p>
          <a:p>
            <a:r>
              <a:rPr lang="en-US" dirty="0"/>
              <a:t>Procedure 3- Good. </a:t>
            </a:r>
          </a:p>
          <a:p>
            <a:r>
              <a:rPr lang="en-US" dirty="0"/>
              <a:t>Throughput of the system is 1.5 per minute. There are 9 people in the system (6 at the register and 3 in the second line). </a:t>
            </a:r>
          </a:p>
          <a:p>
            <a:r>
              <a:rPr lang="en-US" dirty="0"/>
              <a:t>RT= I </a:t>
            </a:r>
            <a:r>
              <a:rPr lang="en-US" dirty="0">
                <a:sym typeface="Wingdings" panose="05000000000000000000" pitchFamily="2" charset="2"/>
              </a:rPr>
              <a:t> </a:t>
            </a:r>
            <a:r>
              <a:rPr lang="en-US" dirty="0"/>
              <a:t>1.5T=9 </a:t>
            </a:r>
            <a:r>
              <a:rPr lang="en-US" dirty="0">
                <a:sym typeface="Wingdings" panose="05000000000000000000" pitchFamily="2" charset="2"/>
              </a:rPr>
              <a:t> </a:t>
            </a:r>
            <a:r>
              <a:rPr lang="en-US" dirty="0"/>
              <a:t>T=6 </a:t>
            </a:r>
          </a:p>
          <a:p>
            <a:endParaRPr lang="en-US" dirty="0"/>
          </a:p>
        </p:txBody>
      </p:sp>
    </p:spTree>
    <p:extLst>
      <p:ext uri="{BB962C8B-B14F-4D97-AF65-F5344CB8AC3E}">
        <p14:creationId xmlns:p14="http://schemas.microsoft.com/office/powerpoint/2010/main" val="36989522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F814D6-88CA-4B5E-B7DA-EA0B26F8825D}"/>
              </a:ext>
            </a:extLst>
          </p:cNvPr>
          <p:cNvSpPr>
            <a:spLocks noGrp="1"/>
          </p:cNvSpPr>
          <p:nvPr>
            <p:ph type="title"/>
          </p:nvPr>
        </p:nvSpPr>
        <p:spPr/>
        <p:txBody>
          <a:bodyPr/>
          <a:lstStyle/>
          <a:p>
            <a:r>
              <a:rPr lang="en-US" dirty="0"/>
              <a:t>Recorded Lecture</a:t>
            </a:r>
          </a:p>
        </p:txBody>
      </p:sp>
      <p:pic>
        <p:nvPicPr>
          <p:cNvPr id="2" name="Online Media 1" title="Process Flow Analysis &amp; The Little's Law (O1 PFA LL K1)">
            <a:hlinkClick r:id="" action="ppaction://media"/>
            <a:extLst>
              <a:ext uri="{FF2B5EF4-FFF2-40B4-BE49-F238E27FC236}">
                <a16:creationId xmlns:a16="http://schemas.microsoft.com/office/drawing/2014/main" id="{91132FE1-3A06-4D60-8BE5-4A613C586AAF}"/>
              </a:ext>
            </a:extLst>
          </p:cNvPr>
          <p:cNvPicPr>
            <a:picLocks noRot="1" noChangeAspect="1"/>
          </p:cNvPicPr>
          <p:nvPr>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9894211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Hour Zero</a:t>
            </a:r>
          </a:p>
        </p:txBody>
      </p:sp>
      <p:grpSp>
        <p:nvGrpSpPr>
          <p:cNvPr id="13" name="Group 12"/>
          <p:cNvGrpSpPr/>
          <p:nvPr/>
        </p:nvGrpSpPr>
        <p:grpSpPr>
          <a:xfrm>
            <a:off x="304800" y="2852936"/>
            <a:ext cx="3608946" cy="1152128"/>
            <a:chOff x="1102298" y="2111212"/>
            <a:chExt cx="4554506" cy="1188132"/>
          </a:xfrm>
        </p:grpSpPr>
        <p:sp>
          <p:nvSpPr>
            <p:cNvPr id="5" name="Rectangle 4"/>
            <p:cNvSpPr/>
            <p:nvPr/>
          </p:nvSpPr>
          <p:spPr bwMode="auto">
            <a:xfrm>
              <a:off x="1210310" y="2547452"/>
              <a:ext cx="3996444" cy="31565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4" name="Rectangle 3"/>
            <p:cNvSpPr/>
            <p:nvPr/>
          </p:nvSpPr>
          <p:spPr bwMode="auto">
            <a:xfrm>
              <a:off x="2218422" y="2111212"/>
              <a:ext cx="2088232" cy="118813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6" name="Rectangle 5"/>
            <p:cNvSpPr/>
            <p:nvPr/>
          </p:nvSpPr>
          <p:spPr bwMode="auto">
            <a:xfrm>
              <a:off x="2929501"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latin typeface="Arial" charset="0"/>
                </a:rPr>
                <a:t>100</a:t>
              </a:r>
            </a:p>
          </p:txBody>
        </p:sp>
        <p:sp>
          <p:nvSpPr>
            <p:cNvPr id="7" name="Rectangle 6"/>
            <p:cNvSpPr/>
            <p:nvPr/>
          </p:nvSpPr>
          <p:spPr bwMode="auto">
            <a:xfrm>
              <a:off x="3838602" y="2583720"/>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8" name="Rectangle 7"/>
            <p:cNvSpPr/>
            <p:nvPr/>
          </p:nvSpPr>
          <p:spPr bwMode="auto">
            <a:xfrm>
              <a:off x="1102298" y="2564904"/>
              <a:ext cx="301350" cy="282558"/>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9" name="Rectangle 8"/>
            <p:cNvSpPr/>
            <p:nvPr/>
          </p:nvSpPr>
          <p:spPr bwMode="auto">
            <a:xfrm>
              <a:off x="4936724" y="2564904"/>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10" name="Rectangle 9"/>
            <p:cNvSpPr/>
            <p:nvPr/>
          </p:nvSpPr>
          <p:spPr bwMode="auto">
            <a:xfrm>
              <a:off x="1354326"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latin typeface="Arial" charset="0"/>
                </a:rPr>
                <a:t>10</a:t>
              </a:r>
            </a:p>
          </p:txBody>
        </p:sp>
        <p:sp>
          <p:nvSpPr>
            <p:cNvPr id="11" name="Rectangle 10"/>
            <p:cNvSpPr/>
            <p:nvPr/>
          </p:nvSpPr>
          <p:spPr bwMode="auto">
            <a:xfrm>
              <a:off x="4495675"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latin typeface="Arial" charset="0"/>
                </a:rPr>
                <a:t>10</a:t>
              </a:r>
            </a:p>
          </p:txBody>
        </p:sp>
        <p:sp>
          <p:nvSpPr>
            <p:cNvPr id="12" name="Rectangle 11"/>
            <p:cNvSpPr/>
            <p:nvPr/>
          </p:nvSpPr>
          <p:spPr bwMode="auto">
            <a:xfrm>
              <a:off x="1866256"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grpSp>
      <p:grpSp>
        <p:nvGrpSpPr>
          <p:cNvPr id="14" name="Group 13"/>
          <p:cNvGrpSpPr/>
          <p:nvPr/>
        </p:nvGrpSpPr>
        <p:grpSpPr>
          <a:xfrm>
            <a:off x="5622688" y="4800600"/>
            <a:ext cx="4113457" cy="1188132"/>
            <a:chOff x="1102298" y="2111212"/>
            <a:chExt cx="4113457" cy="1188132"/>
          </a:xfrm>
        </p:grpSpPr>
        <p:sp>
          <p:nvSpPr>
            <p:cNvPr id="15" name="Rectangle 14"/>
            <p:cNvSpPr/>
            <p:nvPr/>
          </p:nvSpPr>
          <p:spPr bwMode="auto">
            <a:xfrm>
              <a:off x="1210310" y="2547452"/>
              <a:ext cx="3874931" cy="31565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16" name="Rectangle 15"/>
            <p:cNvSpPr/>
            <p:nvPr/>
          </p:nvSpPr>
          <p:spPr bwMode="auto">
            <a:xfrm>
              <a:off x="2218422" y="2111212"/>
              <a:ext cx="2088232" cy="118813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17" name="Rectangle 16"/>
            <p:cNvSpPr/>
            <p:nvPr/>
          </p:nvSpPr>
          <p:spPr bwMode="auto">
            <a:xfrm>
              <a:off x="2929501"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t>9</a:t>
              </a:r>
              <a:endParaRPr lang="en-US" dirty="0">
                <a:latin typeface="Arial" charset="0"/>
              </a:endParaRPr>
            </a:p>
          </p:txBody>
        </p:sp>
        <p:sp>
          <p:nvSpPr>
            <p:cNvPr id="18" name="Rectangle 17"/>
            <p:cNvSpPr/>
            <p:nvPr/>
          </p:nvSpPr>
          <p:spPr bwMode="auto">
            <a:xfrm>
              <a:off x="3838602" y="2583720"/>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19" name="Rectangle 18"/>
            <p:cNvSpPr/>
            <p:nvPr/>
          </p:nvSpPr>
          <p:spPr bwMode="auto">
            <a:xfrm>
              <a:off x="1102298" y="2564904"/>
              <a:ext cx="301350" cy="282558"/>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21" name="Rectangle 20"/>
            <p:cNvSpPr/>
            <p:nvPr/>
          </p:nvSpPr>
          <p:spPr bwMode="auto">
            <a:xfrm>
              <a:off x="1523090" y="2558872"/>
              <a:ext cx="551315"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t>9</a:t>
              </a:r>
              <a:endParaRPr lang="en-US" dirty="0">
                <a:latin typeface="Arial" charset="0"/>
              </a:endParaRPr>
            </a:p>
          </p:txBody>
        </p:sp>
        <p:sp>
          <p:nvSpPr>
            <p:cNvPr id="22" name="Rectangle 21"/>
            <p:cNvSpPr/>
            <p:nvPr/>
          </p:nvSpPr>
          <p:spPr bwMode="auto">
            <a:xfrm>
              <a:off x="4495675"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t>9</a:t>
              </a:r>
              <a:endParaRPr lang="en-US" dirty="0">
                <a:latin typeface="Arial" charset="0"/>
              </a:endParaRPr>
            </a:p>
          </p:txBody>
        </p:sp>
        <p:sp>
          <p:nvSpPr>
            <p:cNvPr id="23" name="Rectangle 22"/>
            <p:cNvSpPr/>
            <p:nvPr/>
          </p:nvSpPr>
          <p:spPr bwMode="auto">
            <a:xfrm>
              <a:off x="1866256"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grpSp>
      <p:grpSp>
        <p:nvGrpSpPr>
          <p:cNvPr id="24" name="Group 23"/>
          <p:cNvGrpSpPr/>
          <p:nvPr/>
        </p:nvGrpSpPr>
        <p:grpSpPr>
          <a:xfrm>
            <a:off x="5492174" y="1592547"/>
            <a:ext cx="4554506" cy="1188132"/>
            <a:chOff x="1102298" y="2111212"/>
            <a:chExt cx="4554506" cy="1188132"/>
          </a:xfrm>
        </p:grpSpPr>
        <p:sp>
          <p:nvSpPr>
            <p:cNvPr id="25" name="Rectangle 24"/>
            <p:cNvSpPr/>
            <p:nvPr/>
          </p:nvSpPr>
          <p:spPr bwMode="auto">
            <a:xfrm>
              <a:off x="1210310" y="2547452"/>
              <a:ext cx="3996444" cy="31565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26" name="Rectangle 25"/>
            <p:cNvSpPr/>
            <p:nvPr/>
          </p:nvSpPr>
          <p:spPr bwMode="auto">
            <a:xfrm>
              <a:off x="2218422" y="2111212"/>
              <a:ext cx="2088232" cy="1188132"/>
            </a:xfrm>
            <a:prstGeom prst="rect">
              <a:avLst/>
            </a:prstGeom>
            <a:solidFill>
              <a:schemeClr val="bg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27" name="Rectangle 26"/>
            <p:cNvSpPr/>
            <p:nvPr/>
          </p:nvSpPr>
          <p:spPr bwMode="auto">
            <a:xfrm>
              <a:off x="2974864"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latin typeface="Arial" charset="0"/>
                </a:rPr>
                <a:t>20</a:t>
              </a:r>
            </a:p>
          </p:txBody>
        </p:sp>
        <p:sp>
          <p:nvSpPr>
            <p:cNvPr id="28" name="Rectangle 27"/>
            <p:cNvSpPr/>
            <p:nvPr/>
          </p:nvSpPr>
          <p:spPr bwMode="auto">
            <a:xfrm>
              <a:off x="3838602" y="2583720"/>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29" name="Rectangle 28"/>
            <p:cNvSpPr/>
            <p:nvPr/>
          </p:nvSpPr>
          <p:spPr bwMode="auto">
            <a:xfrm>
              <a:off x="1102298" y="2564904"/>
              <a:ext cx="301350" cy="282558"/>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30" name="Rectangle 29"/>
            <p:cNvSpPr/>
            <p:nvPr/>
          </p:nvSpPr>
          <p:spPr bwMode="auto">
            <a:xfrm>
              <a:off x="4936724" y="2564904"/>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sp>
          <p:nvSpPr>
            <p:cNvPr id="31" name="Rectangle 30"/>
            <p:cNvSpPr/>
            <p:nvPr/>
          </p:nvSpPr>
          <p:spPr bwMode="auto">
            <a:xfrm>
              <a:off x="1354326"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t>1</a:t>
              </a:r>
              <a:endParaRPr lang="en-US" dirty="0">
                <a:latin typeface="Arial" charset="0"/>
              </a:endParaRPr>
            </a:p>
          </p:txBody>
        </p:sp>
        <p:sp>
          <p:nvSpPr>
            <p:cNvPr id="32" name="Rectangle 31"/>
            <p:cNvSpPr/>
            <p:nvPr/>
          </p:nvSpPr>
          <p:spPr bwMode="auto">
            <a:xfrm>
              <a:off x="4495675"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r>
                <a:rPr lang="en-US" dirty="0"/>
                <a:t>1</a:t>
              </a:r>
              <a:endParaRPr lang="en-US" dirty="0">
                <a:latin typeface="Arial" charset="0"/>
              </a:endParaRPr>
            </a:p>
          </p:txBody>
        </p:sp>
        <p:sp>
          <p:nvSpPr>
            <p:cNvPr id="33" name="Rectangle 32"/>
            <p:cNvSpPr/>
            <p:nvPr/>
          </p:nvSpPr>
          <p:spPr bwMode="auto">
            <a:xfrm>
              <a:off x="1866256" y="2558872"/>
              <a:ext cx="720080" cy="263742"/>
            </a:xfrm>
            <a:prstGeom prst="rect">
              <a:avLst/>
            </a:prstGeom>
            <a:solidFill>
              <a:schemeClr val="bg1"/>
            </a:solidFill>
            <a:ln w="9525"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eaLnBrk="1" hangingPunct="1"/>
              <a:endParaRPr lang="en-US">
                <a:latin typeface="Arial" charset="0"/>
              </a:endParaRPr>
            </a:p>
          </p:txBody>
        </p:sp>
      </p:grpSp>
      <p:grpSp>
        <p:nvGrpSpPr>
          <p:cNvPr id="48" name="Group 47">
            <a:extLst>
              <a:ext uri="{FF2B5EF4-FFF2-40B4-BE49-F238E27FC236}">
                <a16:creationId xmlns:a16="http://schemas.microsoft.com/office/drawing/2014/main" id="{EE70617D-F06B-456B-BC20-EBA1E4764A0E}"/>
              </a:ext>
            </a:extLst>
          </p:cNvPr>
          <p:cNvGrpSpPr/>
          <p:nvPr/>
        </p:nvGrpSpPr>
        <p:grpSpPr>
          <a:xfrm>
            <a:off x="3557131" y="2027767"/>
            <a:ext cx="2140032" cy="3524725"/>
            <a:chOff x="3785731" y="2027767"/>
            <a:chExt cx="2140032" cy="3524725"/>
          </a:xfrm>
        </p:grpSpPr>
        <p:cxnSp>
          <p:nvCxnSpPr>
            <p:cNvPr id="20" name="Straight Connector 19">
              <a:extLst>
                <a:ext uri="{FF2B5EF4-FFF2-40B4-BE49-F238E27FC236}">
                  <a16:creationId xmlns:a16="http://schemas.microsoft.com/office/drawing/2014/main" id="{AE4B85BA-5033-4426-AFB2-723C89D49307}"/>
                </a:ext>
              </a:extLst>
            </p:cNvPr>
            <p:cNvCxnSpPr>
              <a:cxnSpLocks/>
            </p:cNvCxnSpPr>
            <p:nvPr/>
          </p:nvCxnSpPr>
          <p:spPr bwMode="auto">
            <a:xfrm flipH="1">
              <a:off x="3785731" y="2027767"/>
              <a:ext cx="2085718" cy="12297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2F0DC9A7-CDBB-460B-BB84-A4CAB0F44916}"/>
                </a:ext>
              </a:extLst>
            </p:cNvPr>
            <p:cNvCxnSpPr>
              <a:cxnSpLocks/>
            </p:cNvCxnSpPr>
            <p:nvPr/>
          </p:nvCxnSpPr>
          <p:spPr bwMode="auto">
            <a:xfrm flipH="1">
              <a:off x="4142346" y="2342890"/>
              <a:ext cx="1729103" cy="1059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92970843-2D94-4FE6-8E66-B3998E223C11}"/>
                </a:ext>
              </a:extLst>
            </p:cNvPr>
            <p:cNvCxnSpPr>
              <a:cxnSpLocks/>
              <a:stCxn id="19" idx="0"/>
              <a:endCxn id="9" idx="3"/>
            </p:cNvCxnSpPr>
            <p:nvPr/>
          </p:nvCxnSpPr>
          <p:spPr bwMode="auto">
            <a:xfrm flipH="1" flipV="1">
              <a:off x="4066146" y="3420755"/>
              <a:ext cx="1859617" cy="183353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B875BE1F-C7B0-4F60-913A-4290A9529330}"/>
                </a:ext>
              </a:extLst>
            </p:cNvPr>
            <p:cNvCxnSpPr>
              <a:cxnSpLocks/>
            </p:cNvCxnSpPr>
            <p:nvPr/>
          </p:nvCxnSpPr>
          <p:spPr bwMode="auto">
            <a:xfrm flipH="1" flipV="1">
              <a:off x="3818117" y="3587908"/>
              <a:ext cx="1988680" cy="196458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8" name="Group 67">
            <a:extLst>
              <a:ext uri="{FF2B5EF4-FFF2-40B4-BE49-F238E27FC236}">
                <a16:creationId xmlns:a16="http://schemas.microsoft.com/office/drawing/2014/main" id="{2225BB53-9D83-41DE-994A-D995DF919C6D}"/>
              </a:ext>
            </a:extLst>
          </p:cNvPr>
          <p:cNvGrpSpPr/>
          <p:nvPr/>
        </p:nvGrpSpPr>
        <p:grpSpPr>
          <a:xfrm>
            <a:off x="9509863" y="2011048"/>
            <a:ext cx="2558449" cy="3533961"/>
            <a:chOff x="9509863" y="2011048"/>
            <a:chExt cx="2558449" cy="3533961"/>
          </a:xfrm>
        </p:grpSpPr>
        <p:grpSp>
          <p:nvGrpSpPr>
            <p:cNvPr id="64" name="Group 63">
              <a:extLst>
                <a:ext uri="{FF2B5EF4-FFF2-40B4-BE49-F238E27FC236}">
                  <a16:creationId xmlns:a16="http://schemas.microsoft.com/office/drawing/2014/main" id="{597A427E-A025-4FB0-BA7F-052CAB301679}"/>
                </a:ext>
              </a:extLst>
            </p:cNvPr>
            <p:cNvGrpSpPr/>
            <p:nvPr/>
          </p:nvGrpSpPr>
          <p:grpSpPr>
            <a:xfrm>
              <a:off x="9509863" y="2011048"/>
              <a:ext cx="2291749" cy="3533961"/>
              <a:chOff x="9591136" y="2027766"/>
              <a:chExt cx="2291749" cy="3533961"/>
            </a:xfrm>
          </p:grpSpPr>
          <p:grpSp>
            <p:nvGrpSpPr>
              <p:cNvPr id="49" name="Group 48">
                <a:extLst>
                  <a:ext uri="{FF2B5EF4-FFF2-40B4-BE49-F238E27FC236}">
                    <a16:creationId xmlns:a16="http://schemas.microsoft.com/office/drawing/2014/main" id="{1EB848EC-D5DA-44B3-94B5-72BEDF51F93A}"/>
                  </a:ext>
                </a:extLst>
              </p:cNvPr>
              <p:cNvGrpSpPr/>
              <p:nvPr/>
            </p:nvGrpSpPr>
            <p:grpSpPr>
              <a:xfrm rot="10800000" flipV="1">
                <a:off x="9591136" y="2027766"/>
                <a:ext cx="1838864" cy="3533961"/>
                <a:chOff x="3785731" y="2027767"/>
                <a:chExt cx="2216232" cy="3533961"/>
              </a:xfrm>
            </p:grpSpPr>
            <p:cxnSp>
              <p:nvCxnSpPr>
                <p:cNvPr id="50" name="Straight Connector 49">
                  <a:extLst>
                    <a:ext uri="{FF2B5EF4-FFF2-40B4-BE49-F238E27FC236}">
                      <a16:creationId xmlns:a16="http://schemas.microsoft.com/office/drawing/2014/main" id="{6B9D59FD-96B8-44BF-AB52-AD91F8F986F6}"/>
                    </a:ext>
                  </a:extLst>
                </p:cNvPr>
                <p:cNvCxnSpPr>
                  <a:cxnSpLocks/>
                </p:cNvCxnSpPr>
                <p:nvPr/>
              </p:nvCxnSpPr>
              <p:spPr bwMode="auto">
                <a:xfrm flipH="1">
                  <a:off x="3785731" y="2027767"/>
                  <a:ext cx="2085718" cy="12297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3DC4E385-4FE5-4984-9400-656404BA0F0C}"/>
                    </a:ext>
                  </a:extLst>
                </p:cNvPr>
                <p:cNvCxnSpPr>
                  <a:cxnSpLocks/>
                </p:cNvCxnSpPr>
                <p:nvPr/>
              </p:nvCxnSpPr>
              <p:spPr bwMode="auto">
                <a:xfrm flipH="1">
                  <a:off x="4142346" y="2342890"/>
                  <a:ext cx="1729103" cy="1059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A85BC3E6-8A79-4A55-A06E-D4DC37FA9BB5}"/>
                    </a:ext>
                  </a:extLst>
                </p:cNvPr>
                <p:cNvCxnSpPr>
                  <a:cxnSpLocks/>
                </p:cNvCxnSpPr>
                <p:nvPr/>
              </p:nvCxnSpPr>
              <p:spPr bwMode="auto">
                <a:xfrm flipH="1" flipV="1">
                  <a:off x="4142346" y="3420755"/>
                  <a:ext cx="1859617" cy="183353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97448A4B-BE20-43EF-9B21-A680D85FD23B}"/>
                    </a:ext>
                  </a:extLst>
                </p:cNvPr>
                <p:cNvCxnSpPr>
                  <a:cxnSpLocks/>
                </p:cNvCxnSpPr>
                <p:nvPr/>
              </p:nvCxnSpPr>
              <p:spPr bwMode="auto">
                <a:xfrm rot="10800000">
                  <a:off x="3852557" y="3582044"/>
                  <a:ext cx="1974369" cy="197968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 name="Straight Connector 54">
                <a:extLst>
                  <a:ext uri="{FF2B5EF4-FFF2-40B4-BE49-F238E27FC236}">
                    <a16:creationId xmlns:a16="http://schemas.microsoft.com/office/drawing/2014/main" id="{AD61564D-4C6C-4EDF-A68B-0E4C5537B2F7}"/>
                  </a:ext>
                </a:extLst>
              </p:cNvPr>
              <p:cNvCxnSpPr>
                <a:cxnSpLocks/>
              </p:cNvCxnSpPr>
              <p:nvPr/>
            </p:nvCxnSpPr>
            <p:spPr bwMode="auto">
              <a:xfrm>
                <a:off x="11430000" y="3275957"/>
                <a:ext cx="452885" cy="200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E79BE0F5-0C03-4742-A9F0-41E89F6A9300}"/>
                  </a:ext>
                </a:extLst>
              </p:cNvPr>
              <p:cNvCxnSpPr>
                <a:cxnSpLocks/>
              </p:cNvCxnSpPr>
              <p:nvPr/>
            </p:nvCxnSpPr>
            <p:spPr bwMode="auto">
              <a:xfrm>
                <a:off x="11349485" y="3566877"/>
                <a:ext cx="533400" cy="1516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7" name="TextBox 66">
              <a:extLst>
                <a:ext uri="{FF2B5EF4-FFF2-40B4-BE49-F238E27FC236}">
                  <a16:creationId xmlns:a16="http://schemas.microsoft.com/office/drawing/2014/main" id="{B95297D8-8332-428F-99C8-09B2275923F1}"/>
                </a:ext>
              </a:extLst>
            </p:cNvPr>
            <p:cNvSpPr txBox="1"/>
            <p:nvPr/>
          </p:nvSpPr>
          <p:spPr>
            <a:xfrm>
              <a:off x="11534912" y="3280575"/>
              <a:ext cx="533400" cy="369332"/>
            </a:xfrm>
            <a:prstGeom prst="rect">
              <a:avLst/>
            </a:prstGeom>
            <a:noFill/>
          </p:spPr>
          <p:txBody>
            <a:bodyPr wrap="square">
              <a:spAutoFit/>
            </a:bodyPr>
            <a:lstStyle/>
            <a:p>
              <a:pPr eaLnBrk="1" hangingPunct="1"/>
              <a:r>
                <a:rPr lang="en-US" dirty="0">
                  <a:latin typeface="Arial" charset="0"/>
                </a:rPr>
                <a:t>10</a:t>
              </a:r>
            </a:p>
          </p:txBody>
        </p:sp>
      </p:grpSp>
    </p:spTree>
    <p:extLst>
      <p:ext uri="{BB962C8B-B14F-4D97-AF65-F5344CB8AC3E}">
        <p14:creationId xmlns:p14="http://schemas.microsoft.com/office/powerpoint/2010/main" val="29005697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dissolve">
                                      <p:cBhvr>
                                        <p:cTn id="22"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69"/>
            <a:ext cx="12192000" cy="790669"/>
          </a:xfrm>
        </p:spPr>
        <p:txBody>
          <a:bodyPr/>
          <a:lstStyle/>
          <a:p>
            <a:r>
              <a:rPr lang="en-US" dirty="0"/>
              <a:t>K1 . The Coffee Shop</a:t>
            </a:r>
          </a:p>
        </p:txBody>
      </p:sp>
      <p:sp>
        <p:nvSpPr>
          <p:cNvPr id="3" name="Content Placeholder 2"/>
          <p:cNvSpPr>
            <a:spLocks noGrp="1"/>
          </p:cNvSpPr>
          <p:nvPr>
            <p:ph idx="1"/>
          </p:nvPr>
        </p:nvSpPr>
        <p:spPr>
          <a:xfrm>
            <a:off x="0" y="798968"/>
            <a:ext cx="12192000" cy="5553236"/>
          </a:xfrm>
        </p:spPr>
        <p:txBody>
          <a:bodyPr/>
          <a:lstStyle/>
          <a:p>
            <a:pPr>
              <a:spcBef>
                <a:spcPts val="0"/>
              </a:spcBef>
              <a:spcAft>
                <a:spcPts val="600"/>
              </a:spcAft>
            </a:pPr>
            <a:r>
              <a:rPr lang="en-US" dirty="0"/>
              <a:t>A manager of a local coffee shop near the Reseda and Plummer intersection realized that during busy hours, </a:t>
            </a:r>
            <a:r>
              <a:rPr lang="en-US" dirty="0">
                <a:solidFill>
                  <a:srgbClr val="C00000"/>
                </a:solidFill>
              </a:rPr>
              <a:t>the entrance door opens, on average, once per minute, and a customer enters.  </a:t>
            </a:r>
          </a:p>
          <a:p>
            <a:pPr>
              <a:spcBef>
                <a:spcPts val="0"/>
              </a:spcBef>
              <a:spcAft>
                <a:spcPts val="600"/>
              </a:spcAft>
            </a:pPr>
            <a:r>
              <a:rPr lang="en-US" dirty="0"/>
              <a:t>In a </a:t>
            </a:r>
            <a:r>
              <a:rPr lang="en-US" dirty="0">
                <a:solidFill>
                  <a:srgbClr val="C00000"/>
                </a:solidFill>
              </a:rPr>
              <a:t>stable system</a:t>
            </a:r>
            <a:r>
              <a:rPr lang="en-US" dirty="0"/>
              <a:t>, if one customer enters per minute, </a:t>
            </a:r>
            <a:r>
              <a:rPr lang="en-US" dirty="0">
                <a:solidFill>
                  <a:srgbClr val="C00000"/>
                </a:solidFill>
              </a:rPr>
              <a:t>one customer should leave per minute</a:t>
            </a:r>
            <a:r>
              <a:rPr lang="en-US" dirty="0"/>
              <a:t>. In the short run, we may have variations, but over a long period, </a:t>
            </a:r>
            <a:r>
              <a:rPr lang="en-US" dirty="0">
                <a:solidFill>
                  <a:srgbClr val="C00000"/>
                </a:solidFill>
              </a:rPr>
              <a:t>output cannot be less than input. </a:t>
            </a:r>
            <a:r>
              <a:rPr lang="en-US" dirty="0"/>
              <a:t>Output should be equal to input. </a:t>
            </a:r>
          </a:p>
          <a:p>
            <a:pPr>
              <a:spcBef>
                <a:spcPts val="0"/>
              </a:spcBef>
              <a:spcAft>
                <a:spcPts val="600"/>
              </a:spcAft>
            </a:pPr>
            <a:r>
              <a:rPr lang="en-US" dirty="0"/>
              <a:t>It is possible that in 5 minutes, 4 customers come in, and 7 customers go out. However, over a long period (even a day), the output cannot exceed input, because how can that difference be generated? </a:t>
            </a:r>
          </a:p>
          <a:p>
            <a:pPr>
              <a:spcBef>
                <a:spcPts val="0"/>
              </a:spcBef>
              <a:spcAft>
                <a:spcPts val="600"/>
              </a:spcAft>
            </a:pPr>
            <a:r>
              <a:rPr lang="en-US" dirty="0">
                <a:solidFill>
                  <a:srgbClr val="C00000"/>
                </a:solidFill>
              </a:rPr>
              <a:t>On average, in 5 minutes, 5 customers enter and 5 customers leave. </a:t>
            </a:r>
          </a:p>
          <a:p>
            <a:pPr>
              <a:spcBef>
                <a:spcPts val="0"/>
              </a:spcBef>
              <a:spcAft>
                <a:spcPts val="600"/>
              </a:spcAft>
            </a:pPr>
            <a:r>
              <a:rPr lang="en-US" dirty="0"/>
              <a:t>Similarly, the </a:t>
            </a:r>
            <a:r>
              <a:rPr lang="en-US" dirty="0">
                <a:solidFill>
                  <a:srgbClr val="C00000"/>
                </a:solidFill>
              </a:rPr>
              <a:t>output cannot be less than input</a:t>
            </a:r>
            <a:r>
              <a:rPr lang="en-US" dirty="0"/>
              <a:t>, because, over a long period, there will be no room in the coffee shop (or even in a large stadium). </a:t>
            </a:r>
          </a:p>
          <a:p>
            <a:pPr>
              <a:spcBef>
                <a:spcPts val="0"/>
              </a:spcBef>
              <a:spcAft>
                <a:spcPts val="600"/>
              </a:spcAft>
            </a:pPr>
            <a:r>
              <a:rPr lang="en-US" dirty="0"/>
              <a:t>It is possible that in 5 minutes, 9 customers come in and 6 customers go out. However, over a full day, input cannot exceed output. Input should be equal to output. </a:t>
            </a:r>
          </a:p>
        </p:txBody>
      </p:sp>
    </p:spTree>
    <p:extLst>
      <p:ext uri="{BB962C8B-B14F-4D97-AF65-F5344CB8AC3E}">
        <p14:creationId xmlns:p14="http://schemas.microsoft.com/office/powerpoint/2010/main" val="42457678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8" y="15095"/>
            <a:ext cx="12195018" cy="670705"/>
          </a:xfrm>
        </p:spPr>
        <p:txBody>
          <a:bodyPr/>
          <a:lstStyle/>
          <a:p>
            <a:r>
              <a:rPr lang="en-US" dirty="0"/>
              <a:t>K1 . The Coffee Shop</a:t>
            </a:r>
          </a:p>
        </p:txBody>
      </p:sp>
      <p:sp>
        <p:nvSpPr>
          <p:cNvPr id="3" name="Content Placeholder 2"/>
          <p:cNvSpPr>
            <a:spLocks noGrp="1"/>
          </p:cNvSpPr>
          <p:nvPr>
            <p:ph idx="1"/>
          </p:nvPr>
        </p:nvSpPr>
        <p:spPr>
          <a:xfrm>
            <a:off x="76200" y="838200"/>
            <a:ext cx="12115800" cy="5553236"/>
          </a:xfrm>
        </p:spPr>
        <p:txBody>
          <a:bodyPr/>
          <a:lstStyle/>
          <a:p>
            <a:pPr>
              <a:spcBef>
                <a:spcPts val="0"/>
              </a:spcBef>
              <a:spcAft>
                <a:spcPts val="600"/>
              </a:spcAft>
            </a:pPr>
            <a:r>
              <a:rPr lang="en-US" dirty="0"/>
              <a:t>In stable systems, flow units come in as input, leave the system as output, and input per unit of time is equal to output per unit of time. If, on average, one customer comes in per minute, then on average, one customer should leave per minute. </a:t>
            </a:r>
          </a:p>
          <a:p>
            <a:pPr marL="0" indent="0">
              <a:spcBef>
                <a:spcPts val="0"/>
              </a:spcBef>
              <a:spcAft>
                <a:spcPts val="600"/>
              </a:spcAft>
              <a:buNone/>
            </a:pPr>
            <a:r>
              <a:rPr lang="en-US" b="1" dirty="0"/>
              <a:t>a) What is the </a:t>
            </a:r>
            <a:r>
              <a:rPr lang="en-US" b="1" dirty="0">
                <a:solidFill>
                  <a:srgbClr val="C00000"/>
                </a:solidFill>
              </a:rPr>
              <a:t>throughput (R)</a:t>
            </a:r>
            <a:r>
              <a:rPr lang="en-US" b="1" dirty="0"/>
              <a:t> of the coffee shop?</a:t>
            </a:r>
            <a:endParaRPr lang="en-US" dirty="0"/>
          </a:p>
          <a:p>
            <a:pPr marL="0" indent="0">
              <a:spcBef>
                <a:spcPts val="0"/>
              </a:spcBef>
              <a:spcAft>
                <a:spcPts val="600"/>
              </a:spcAft>
              <a:buNone/>
            </a:pPr>
            <a:r>
              <a:rPr lang="en-US" dirty="0"/>
              <a:t>Every minute, 1 customer enters and 1 customer leaves. </a:t>
            </a:r>
          </a:p>
          <a:p>
            <a:pPr marL="0" indent="0">
              <a:spcBef>
                <a:spcPts val="0"/>
              </a:spcBef>
              <a:spcAft>
                <a:spcPts val="600"/>
              </a:spcAft>
              <a:buNone/>
            </a:pPr>
            <a:r>
              <a:rPr lang="en-US" dirty="0"/>
              <a:t>R= 1 per minute.</a:t>
            </a:r>
          </a:p>
          <a:p>
            <a:pPr>
              <a:spcBef>
                <a:spcPts val="0"/>
              </a:spcBef>
              <a:spcAft>
                <a:spcPts val="600"/>
              </a:spcAft>
            </a:pPr>
            <a:r>
              <a:rPr lang="en-US" b="1" dirty="0"/>
              <a:t>Throughput </a:t>
            </a:r>
            <a:r>
              <a:rPr lang="en-US" dirty="0"/>
              <a:t> is the average flow rate in a stable system (where the average input is equal to average output over an extended period). </a:t>
            </a:r>
            <a:r>
              <a:rPr lang="en-US" b="1" dirty="0">
                <a:solidFill>
                  <a:srgbClr val="C00000"/>
                </a:solidFill>
              </a:rPr>
              <a:t>Throughput is expressed as a number with a time unit attached to it (e.g. per minute, per hour, per day, per month, etc.).</a:t>
            </a:r>
          </a:p>
          <a:p>
            <a:pPr>
              <a:spcBef>
                <a:spcPts val="0"/>
              </a:spcBef>
              <a:spcAft>
                <a:spcPts val="600"/>
              </a:spcAft>
            </a:pPr>
            <a:r>
              <a:rPr lang="en-US" b="1" dirty="0"/>
              <a:t>Inventory (I)</a:t>
            </a:r>
            <a:r>
              <a:rPr lang="en-US" dirty="0"/>
              <a:t> is the number of flow units in the system (e.g. customers in a coffee shop, headcount of students at CSUN, cars in a dealership, etc.). </a:t>
            </a:r>
            <a:r>
              <a:rPr lang="en-US" b="1" dirty="0">
                <a:solidFill>
                  <a:srgbClr val="C00000"/>
                </a:solidFill>
              </a:rPr>
              <a:t>Inventory is a number with no time unit attached to it.</a:t>
            </a:r>
          </a:p>
          <a:p>
            <a:endParaRPr lang="en-US" dirty="0"/>
          </a:p>
        </p:txBody>
      </p:sp>
    </p:spTree>
    <p:extLst>
      <p:ext uri="{BB962C8B-B14F-4D97-AF65-F5344CB8AC3E}">
        <p14:creationId xmlns:p14="http://schemas.microsoft.com/office/powerpoint/2010/main" val="23299195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1" y="-28669"/>
            <a:ext cx="12197281" cy="863600"/>
          </a:xfrm>
        </p:spPr>
        <p:txBody>
          <a:bodyPr/>
          <a:lstStyle/>
          <a:p>
            <a:r>
              <a:rPr lang="en-US" dirty="0"/>
              <a:t>K1 . The Coffee Shop</a:t>
            </a:r>
          </a:p>
        </p:txBody>
      </p:sp>
      <p:sp>
        <p:nvSpPr>
          <p:cNvPr id="3" name="Content Placeholder 2"/>
          <p:cNvSpPr>
            <a:spLocks noGrp="1"/>
          </p:cNvSpPr>
          <p:nvPr>
            <p:ph idx="1"/>
          </p:nvPr>
        </p:nvSpPr>
        <p:spPr>
          <a:xfrm>
            <a:off x="16598" y="810069"/>
            <a:ext cx="12175402" cy="1383247"/>
          </a:xfrm>
        </p:spPr>
        <p:txBody>
          <a:bodyPr/>
          <a:lstStyle/>
          <a:p>
            <a:r>
              <a:rPr lang="en-US" dirty="0"/>
              <a:t>On average, there are 5 customers in the store (system), 4 are waiting in line (buffer) to order, and one is with the server.</a:t>
            </a:r>
          </a:p>
          <a:p>
            <a:endParaRPr lang="en-US" dirty="0"/>
          </a:p>
        </p:txBody>
      </p:sp>
      <p:grpSp>
        <p:nvGrpSpPr>
          <p:cNvPr id="11" name="Group 10"/>
          <p:cNvGrpSpPr/>
          <p:nvPr/>
        </p:nvGrpSpPr>
        <p:grpSpPr>
          <a:xfrm>
            <a:off x="1447800" y="1825440"/>
            <a:ext cx="8352927" cy="736910"/>
            <a:chOff x="2282507" y="3232150"/>
            <a:chExt cx="4578985" cy="393700"/>
          </a:xfrm>
        </p:grpSpPr>
        <p:sp>
          <p:nvSpPr>
            <p:cNvPr id="4" name="Oval 3"/>
            <p:cNvSpPr>
              <a:spLocks/>
            </p:cNvSpPr>
            <p:nvPr/>
          </p:nvSpPr>
          <p:spPr>
            <a:xfrm>
              <a:off x="3397567" y="3244850"/>
              <a:ext cx="393700" cy="381000"/>
            </a:xfrm>
            <a:prstGeom prst="ellipse">
              <a:avLst/>
            </a:prstGeom>
            <a:noFill/>
            <a:ln w="762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rPr>
                <a:t> </a:t>
              </a:r>
            </a:p>
          </p:txBody>
        </p:sp>
        <p:sp>
          <p:nvSpPr>
            <p:cNvPr id="5" name="Oval 4"/>
            <p:cNvSpPr>
              <a:spLocks/>
            </p:cNvSpPr>
            <p:nvPr/>
          </p:nvSpPr>
          <p:spPr>
            <a:xfrm>
              <a:off x="3930967" y="3244850"/>
              <a:ext cx="393700" cy="381000"/>
            </a:xfrm>
            <a:prstGeom prst="ellipse">
              <a:avLst/>
            </a:prstGeom>
            <a:noFill/>
            <a:ln w="762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rPr>
                <a:t> </a:t>
              </a:r>
            </a:p>
          </p:txBody>
        </p:sp>
        <p:sp>
          <p:nvSpPr>
            <p:cNvPr id="6" name="Oval 5"/>
            <p:cNvSpPr>
              <a:spLocks/>
            </p:cNvSpPr>
            <p:nvPr/>
          </p:nvSpPr>
          <p:spPr>
            <a:xfrm>
              <a:off x="4400867" y="3232150"/>
              <a:ext cx="393700" cy="381000"/>
            </a:xfrm>
            <a:prstGeom prst="ellipse">
              <a:avLst/>
            </a:prstGeom>
            <a:noFill/>
            <a:ln w="762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rPr>
                <a:t> </a:t>
              </a:r>
            </a:p>
          </p:txBody>
        </p:sp>
        <p:sp>
          <p:nvSpPr>
            <p:cNvPr id="7" name="Oval 6"/>
            <p:cNvSpPr>
              <a:spLocks/>
            </p:cNvSpPr>
            <p:nvPr/>
          </p:nvSpPr>
          <p:spPr>
            <a:xfrm>
              <a:off x="4896167" y="3232150"/>
              <a:ext cx="393700" cy="381000"/>
            </a:xfrm>
            <a:prstGeom prst="ellipse">
              <a:avLst/>
            </a:prstGeom>
            <a:noFill/>
            <a:ln w="762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rPr>
                <a:t> </a:t>
              </a:r>
            </a:p>
          </p:txBody>
        </p:sp>
        <p:sp>
          <p:nvSpPr>
            <p:cNvPr id="8" name="Oval 7"/>
            <p:cNvSpPr>
              <a:spLocks/>
            </p:cNvSpPr>
            <p:nvPr/>
          </p:nvSpPr>
          <p:spPr>
            <a:xfrm>
              <a:off x="5391467" y="3232150"/>
              <a:ext cx="393700" cy="381000"/>
            </a:xfrm>
            <a:prstGeom prst="ellipse">
              <a:avLst/>
            </a:prstGeom>
            <a:noFill/>
            <a:ln w="76200" cap="flat" cmpd="sng">
              <a:solidFill>
                <a:schemeClr val="dk1"/>
              </a:solidFill>
              <a:prstDash val="solid"/>
              <a:miter/>
              <a:headEnd type="none" w="med" len="med"/>
              <a:tailEnd type="none" w="med" len="med"/>
            </a:ln>
          </p:spPr>
          <p:txBody>
            <a:bodyPr lIns="91425" tIns="91425" rIns="91425" bIns="91425" anchor="ctr" anchorCtr="0"/>
            <a:lstStyle/>
            <a:p>
              <a:pPr>
                <a:lnSpc>
                  <a:spcPct val="107000"/>
                </a:lnSpc>
                <a:spcBef>
                  <a:spcPts val="0"/>
                </a:spcBef>
                <a:spcAft>
                  <a:spcPts val="0"/>
                </a:spcAft>
              </a:pPr>
              <a:r>
                <a:rPr lang="en-US" sz="1100" dirty="0">
                  <a:solidFill>
                    <a:srgbClr val="000000"/>
                  </a:solidFill>
                  <a:latin typeface="Calibri" panose="020F0502020204030204" pitchFamily="34" charset="0"/>
                  <a:ea typeface="Calibri" panose="020F0502020204030204" pitchFamily="34" charset="0"/>
                </a:rPr>
                <a:t> </a:t>
              </a:r>
            </a:p>
          </p:txBody>
        </p:sp>
        <p:cxnSp>
          <p:nvCxnSpPr>
            <p:cNvPr id="9" name="Straight Arrow Connector 8"/>
            <p:cNvCxnSpPr>
              <a:cxnSpLocks/>
            </p:cNvCxnSpPr>
            <p:nvPr/>
          </p:nvCxnSpPr>
          <p:spPr>
            <a:xfrm rot="780000" flipV="1">
              <a:off x="2282507" y="3342640"/>
              <a:ext cx="1038860" cy="239395"/>
            </a:xfrm>
            <a:prstGeom prst="straightConnector1">
              <a:avLst/>
            </a:prstGeom>
            <a:noFill/>
            <a:ln w="76200" cap="flat" cmpd="sng">
              <a:solidFill>
                <a:schemeClr val="dk1"/>
              </a:solidFill>
              <a:prstDash val="solid"/>
              <a:miter/>
              <a:headEnd type="none" w="med" len="med"/>
              <a:tailEnd type="stealth" w="lg" len="lg"/>
            </a:ln>
          </p:spPr>
        </p:cxnSp>
        <p:cxnSp>
          <p:nvCxnSpPr>
            <p:cNvPr id="10" name="Straight Arrow Connector 9"/>
            <p:cNvCxnSpPr>
              <a:cxnSpLocks/>
            </p:cNvCxnSpPr>
            <p:nvPr/>
          </p:nvCxnSpPr>
          <p:spPr>
            <a:xfrm rot="1020000" flipV="1">
              <a:off x="5911532" y="3285490"/>
              <a:ext cx="949960" cy="290195"/>
            </a:xfrm>
            <a:prstGeom prst="straightConnector1">
              <a:avLst/>
            </a:prstGeom>
            <a:noFill/>
            <a:ln w="76200" cap="flat" cmpd="sng">
              <a:solidFill>
                <a:schemeClr val="dk1"/>
              </a:solidFill>
              <a:prstDash val="solid"/>
              <a:miter/>
              <a:headEnd type="none" w="med" len="med"/>
              <a:tailEnd type="stealth" w="lg" len="lg"/>
            </a:ln>
          </p:spPr>
        </p:cxnSp>
      </p:grpSp>
      <p:sp>
        <p:nvSpPr>
          <p:cNvPr id="12" name="Rectangle 11"/>
          <p:cNvSpPr/>
          <p:nvPr/>
        </p:nvSpPr>
        <p:spPr>
          <a:xfrm>
            <a:off x="16886" y="2712176"/>
            <a:ext cx="12175114" cy="2363660"/>
          </a:xfrm>
          <a:prstGeom prst="rect">
            <a:avLst/>
          </a:prstGeom>
        </p:spPr>
        <p:txBody>
          <a:bodyPr wrap="square">
            <a:spAutoFit/>
          </a:bodyPr>
          <a:lstStyle/>
          <a:p>
            <a:pPr marL="342900" indent="-342900">
              <a:lnSpc>
                <a:spcPct val="107000"/>
              </a:lnSpc>
              <a:spcBef>
                <a:spcPts val="0"/>
              </a:spcBef>
              <a:spcAft>
                <a:spcPts val="600"/>
              </a:spcAft>
              <a:buClr>
                <a:srgbClr val="000000"/>
              </a:buClr>
              <a:buSzPct val="80000"/>
            </a:pPr>
            <a:r>
              <a:rPr lang="en-US" sz="2400" b="1" dirty="0">
                <a:solidFill>
                  <a:schemeClr val="tx2">
                    <a:lumMod val="50000"/>
                  </a:schemeClr>
                </a:solidFill>
                <a:latin typeface="Book Antiqua" panose="02040602050305030304" pitchFamily="18" charset="0"/>
              </a:rPr>
              <a:t>b) What is the inventory (I) in the coffee shop?</a:t>
            </a:r>
          </a:p>
          <a:p>
            <a:pPr marL="342900" indent="-342900">
              <a:lnSpc>
                <a:spcPct val="107000"/>
              </a:lnSpc>
              <a:spcBef>
                <a:spcPts val="0"/>
              </a:spcBef>
              <a:spcAft>
                <a:spcPts val="600"/>
              </a:spcAft>
              <a:buClr>
                <a:srgbClr val="000000"/>
              </a:buClr>
              <a:buSzPct val="80000"/>
            </a:pPr>
            <a:r>
              <a:rPr lang="en-US" sz="2400" dirty="0">
                <a:solidFill>
                  <a:schemeClr val="tx2">
                    <a:lumMod val="50000"/>
                  </a:schemeClr>
                </a:solidFill>
                <a:latin typeface="Book Antiqua" panose="02040602050305030304" pitchFamily="18" charset="0"/>
              </a:rPr>
              <a:t>On average, there are 5 customers in the coffee shop. </a:t>
            </a:r>
          </a:p>
          <a:p>
            <a:pPr marL="342900" indent="-342900">
              <a:lnSpc>
                <a:spcPct val="107000"/>
              </a:lnSpc>
              <a:spcBef>
                <a:spcPts val="0"/>
              </a:spcBef>
              <a:spcAft>
                <a:spcPts val="600"/>
              </a:spcAft>
              <a:buClr>
                <a:srgbClr val="000000"/>
              </a:buClr>
              <a:buSzPct val="80000"/>
            </a:pPr>
            <a:r>
              <a:rPr lang="en-US" sz="2400" dirty="0">
                <a:solidFill>
                  <a:schemeClr val="tx2">
                    <a:lumMod val="50000"/>
                  </a:schemeClr>
                </a:solidFill>
                <a:latin typeface="Book Antiqua" panose="02040602050305030304" pitchFamily="18" charset="0"/>
              </a:rPr>
              <a:t>Inventory is 5. </a:t>
            </a:r>
          </a:p>
          <a:p>
            <a:pPr marL="342900" indent="-342900">
              <a:lnSpc>
                <a:spcPct val="107000"/>
              </a:lnSpc>
              <a:spcBef>
                <a:spcPts val="0"/>
              </a:spcBef>
              <a:spcAft>
                <a:spcPts val="600"/>
              </a:spcAft>
              <a:buClr>
                <a:srgbClr val="000000"/>
              </a:buClr>
              <a:buSzPct val="80000"/>
            </a:pPr>
            <a:r>
              <a:rPr lang="en-US" sz="2400" dirty="0">
                <a:solidFill>
                  <a:schemeClr val="tx2">
                    <a:lumMod val="50000"/>
                  </a:schemeClr>
                </a:solidFill>
                <a:latin typeface="Book Antiqua" panose="02040602050305030304" pitchFamily="18" charset="0"/>
              </a:rPr>
              <a:t>I = 5 flow units. </a:t>
            </a:r>
          </a:p>
          <a:p>
            <a:pPr marL="342900" indent="-342900">
              <a:lnSpc>
                <a:spcPct val="107000"/>
              </a:lnSpc>
              <a:spcBef>
                <a:spcPts val="0"/>
              </a:spcBef>
              <a:spcAft>
                <a:spcPts val="600"/>
              </a:spcAft>
              <a:buClr>
                <a:srgbClr val="000000"/>
              </a:buClr>
              <a:buSzPct val="80000"/>
            </a:pPr>
            <a:r>
              <a:rPr lang="en-US" sz="2400" dirty="0">
                <a:solidFill>
                  <a:schemeClr val="tx2">
                    <a:lumMod val="50000"/>
                  </a:schemeClr>
                </a:solidFill>
                <a:latin typeface="Book Antiqua" panose="02040602050305030304" pitchFamily="18" charset="0"/>
              </a:rPr>
              <a:t>R = 1 flow unit per minute</a:t>
            </a:r>
          </a:p>
        </p:txBody>
      </p:sp>
      <p:sp>
        <p:nvSpPr>
          <p:cNvPr id="13" name="Content Placeholder 2">
            <a:extLst>
              <a:ext uri="{FF2B5EF4-FFF2-40B4-BE49-F238E27FC236}">
                <a16:creationId xmlns:a16="http://schemas.microsoft.com/office/drawing/2014/main" id="{CBC23E27-9569-4A76-BFC2-A3955BA1D16C}"/>
              </a:ext>
            </a:extLst>
          </p:cNvPr>
          <p:cNvSpPr txBox="1">
            <a:spLocks/>
          </p:cNvSpPr>
          <p:nvPr/>
        </p:nvSpPr>
        <p:spPr>
          <a:xfrm>
            <a:off x="16598" y="5100265"/>
            <a:ext cx="12115800" cy="1828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0"/>
              </a:spcBef>
              <a:spcAft>
                <a:spcPts val="600"/>
              </a:spcAft>
              <a:buFont typeface="Wingdings" pitchFamily="2" charset="2"/>
              <a:buNone/>
            </a:pPr>
            <a:r>
              <a:rPr lang="en-US" b="1" kern="0" dirty="0"/>
              <a:t>c) How long, on average, is a customer in your coffee shop? </a:t>
            </a:r>
          </a:p>
          <a:p>
            <a:pPr>
              <a:spcBef>
                <a:spcPts val="0"/>
              </a:spcBef>
              <a:spcAft>
                <a:spcPts val="600"/>
              </a:spcAft>
            </a:pPr>
            <a:r>
              <a:rPr lang="en-US" b="1" kern="0" dirty="0"/>
              <a:t>Flow Time is indeed inventory expressed in units of time. </a:t>
            </a:r>
            <a:endParaRPr lang="en-US" kern="0" dirty="0"/>
          </a:p>
        </p:txBody>
      </p:sp>
    </p:spTree>
    <p:extLst>
      <p:ext uri="{BB962C8B-B14F-4D97-AF65-F5344CB8AC3E}">
        <p14:creationId xmlns:p14="http://schemas.microsoft.com/office/powerpoint/2010/main" val="3830596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dissolv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dissolv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dissolve">
                                      <p:cBhvr>
                                        <p:cTn id="22" dur="500"/>
                                        <p:tgtEl>
                                          <p:spTgt spid="1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dissolve">
                                      <p:cBhvr>
                                        <p:cTn id="27" dur="500"/>
                                        <p:tgtEl>
                                          <p:spTgt spid="1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4" end="4"/>
                                            </p:txEl>
                                          </p:spTgt>
                                        </p:tgtEl>
                                        <p:attrNameLst>
                                          <p:attrName>style.visibility</p:attrName>
                                        </p:attrNameLst>
                                      </p:cBhvr>
                                      <p:to>
                                        <p:strVal val="visible"/>
                                      </p:to>
                                    </p:set>
                                    <p:animEffect transition="in" filter="dissolve">
                                      <p:cBhvr>
                                        <p:cTn id="32" dur="500"/>
                                        <p:tgtEl>
                                          <p:spTgt spid="1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Effect transition="in" filter="dissolve">
                                      <p:cBhvr>
                                        <p:cTn id="37" dur="500"/>
                                        <p:tgtEl>
                                          <p:spTgt spid="1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xEl>
                                              <p:pRg st="1" end="1"/>
                                            </p:txEl>
                                          </p:spTgt>
                                        </p:tgtEl>
                                        <p:attrNameLst>
                                          <p:attrName>style.visibility</p:attrName>
                                        </p:attrNameLst>
                                      </p:cBhvr>
                                      <p:to>
                                        <p:strVal val="visible"/>
                                      </p:to>
                                    </p:set>
                                    <p:animEffect transition="in" filter="dissolve">
                                      <p:cBhvr>
                                        <p:cTn id="42"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8" y="15095"/>
            <a:ext cx="12195018" cy="670705"/>
          </a:xfrm>
        </p:spPr>
        <p:txBody>
          <a:bodyPr/>
          <a:lstStyle/>
          <a:p>
            <a:r>
              <a:rPr lang="en-US" dirty="0"/>
              <a:t>K1 . The Coffee Shop</a:t>
            </a:r>
          </a:p>
        </p:txBody>
      </p:sp>
      <p:sp>
        <p:nvSpPr>
          <p:cNvPr id="3" name="Content Placeholder 2"/>
          <p:cNvSpPr>
            <a:spLocks noGrp="1"/>
          </p:cNvSpPr>
          <p:nvPr>
            <p:ph idx="1"/>
          </p:nvPr>
        </p:nvSpPr>
        <p:spPr>
          <a:xfrm>
            <a:off x="76200" y="838200"/>
            <a:ext cx="12115800" cy="5553236"/>
          </a:xfrm>
        </p:spPr>
        <p:txBody>
          <a:bodyPr/>
          <a:lstStyle/>
          <a:p>
            <a:pPr>
              <a:spcBef>
                <a:spcPts val="0"/>
              </a:spcBef>
              <a:spcAft>
                <a:spcPts val="600"/>
              </a:spcAft>
            </a:pPr>
            <a:r>
              <a:rPr lang="en-US" b="1" dirty="0"/>
              <a:t>Flow Time (T)</a:t>
            </a:r>
            <a:r>
              <a:rPr lang="en-US" dirty="0"/>
              <a:t> is the time it takes an input to become an output. It is the time a flow unit spends within a system.</a:t>
            </a:r>
          </a:p>
          <a:p>
            <a:r>
              <a:rPr lang="en-US" dirty="0"/>
              <a:t>Before a customer steps into the system, there are 5 other customers in the system. </a:t>
            </a:r>
          </a:p>
          <a:p>
            <a:r>
              <a:rPr lang="en-US" dirty="0"/>
              <a:t>At the instant she steps into the line for service, one fully served customer leaves the system. That is, there are always 5 people in the system. </a:t>
            </a:r>
          </a:p>
          <a:p>
            <a:r>
              <a:rPr lang="en-US" dirty="0"/>
              <a:t>Our incoming customer at the beginning has 4 people in front of them, then 3 in front and 1 behind, then 2 in front and 2 behind, then 1 in front and 3 behind, then no one in front and 4 behind her. </a:t>
            </a:r>
          </a:p>
          <a:p>
            <a:pPr>
              <a:spcAft>
                <a:spcPts val="600"/>
              </a:spcAft>
            </a:pPr>
            <a:r>
              <a:rPr lang="en-US" dirty="0"/>
              <a:t>At the instance when she steps out of the system, just in the fraction of second stepping out, she looks over her shoulder.</a:t>
            </a:r>
          </a:p>
          <a:p>
            <a:pPr>
              <a:spcBef>
                <a:spcPts val="0"/>
              </a:spcBef>
              <a:spcAft>
                <a:spcPts val="600"/>
              </a:spcAft>
            </a:pPr>
            <a:r>
              <a:rPr lang="en-US" dirty="0"/>
              <a:t>How many people are behind her? </a:t>
            </a:r>
          </a:p>
          <a:p>
            <a:pPr>
              <a:spcBef>
                <a:spcPts val="0"/>
              </a:spcBef>
              <a:spcAft>
                <a:spcPts val="600"/>
              </a:spcAft>
            </a:pPr>
            <a:r>
              <a:rPr lang="en-US" dirty="0"/>
              <a:t>5 people. </a:t>
            </a:r>
          </a:p>
          <a:p>
            <a:pPr>
              <a:spcBef>
                <a:spcPts val="0"/>
              </a:spcBef>
              <a:spcAft>
                <a:spcPts val="600"/>
              </a:spcAft>
            </a:pPr>
            <a:r>
              <a:rPr lang="en-US" dirty="0"/>
              <a:t>At what rate did they come in? </a:t>
            </a:r>
            <a:endParaRPr lang="en-US" b="1" dirty="0">
              <a:solidFill>
                <a:srgbClr val="C00000"/>
              </a:solidFill>
            </a:endParaRPr>
          </a:p>
          <a:p>
            <a:pPr marL="0" indent="0">
              <a:spcBef>
                <a:spcPts val="0"/>
              </a:spcBef>
              <a:spcAft>
                <a:spcPts val="600"/>
              </a:spcAft>
              <a:buNone/>
            </a:pPr>
            <a:endParaRPr lang="en-US" dirty="0"/>
          </a:p>
          <a:p>
            <a:endParaRPr lang="en-US" dirty="0"/>
          </a:p>
        </p:txBody>
      </p:sp>
    </p:spTree>
    <p:extLst>
      <p:ext uri="{BB962C8B-B14F-4D97-AF65-F5344CB8AC3E}">
        <p14:creationId xmlns:p14="http://schemas.microsoft.com/office/powerpoint/2010/main" val="22051552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0" y="-1240"/>
            <a:ext cx="12198790" cy="687040"/>
          </a:xfrm>
        </p:spPr>
        <p:txBody>
          <a:bodyPr/>
          <a:lstStyle/>
          <a:p>
            <a:r>
              <a:rPr lang="en-US"/>
              <a:t>K1 </a:t>
            </a:r>
            <a:r>
              <a:rPr lang="en-US" dirty="0"/>
              <a:t>. The Coffee Shop</a:t>
            </a:r>
          </a:p>
        </p:txBody>
      </p:sp>
      <p:sp>
        <p:nvSpPr>
          <p:cNvPr id="3" name="Content Placeholder 2"/>
          <p:cNvSpPr>
            <a:spLocks noGrp="1"/>
          </p:cNvSpPr>
          <p:nvPr>
            <p:ph idx="1"/>
          </p:nvPr>
        </p:nvSpPr>
        <p:spPr>
          <a:xfrm>
            <a:off x="0" y="838200"/>
            <a:ext cx="12192000" cy="5589240"/>
          </a:xfrm>
        </p:spPr>
        <p:txBody>
          <a:bodyPr/>
          <a:lstStyle/>
          <a:p>
            <a:pPr>
              <a:spcBef>
                <a:spcPts val="0"/>
              </a:spcBef>
              <a:spcAft>
                <a:spcPts val="600"/>
              </a:spcAft>
            </a:pPr>
            <a:r>
              <a:rPr lang="en-US" dirty="0"/>
              <a:t>1 per minute.</a:t>
            </a:r>
          </a:p>
          <a:p>
            <a:pPr>
              <a:spcBef>
                <a:spcPts val="0"/>
              </a:spcBef>
              <a:spcAft>
                <a:spcPts val="600"/>
              </a:spcAft>
            </a:pPr>
            <a:r>
              <a:rPr lang="en-US" dirty="0"/>
              <a:t>How long does it take 5 people to come in if they arrive at the rate of 1 per minute?</a:t>
            </a:r>
          </a:p>
          <a:p>
            <a:pPr>
              <a:spcBef>
                <a:spcPts val="0"/>
              </a:spcBef>
              <a:spcAft>
                <a:spcPts val="600"/>
              </a:spcAft>
            </a:pPr>
            <a:r>
              <a:rPr lang="en-US" dirty="0"/>
              <a:t>		1 minute				1 customer</a:t>
            </a:r>
          </a:p>
          <a:p>
            <a:pPr>
              <a:spcBef>
                <a:spcPts val="0"/>
              </a:spcBef>
              <a:spcAft>
                <a:spcPts val="600"/>
              </a:spcAft>
            </a:pPr>
            <a:r>
              <a:rPr lang="en-US" dirty="0"/>
              <a:t>		</a:t>
            </a:r>
            <a:r>
              <a:rPr lang="en-US" dirty="0">
                <a:solidFill>
                  <a:srgbClr val="C00000"/>
                </a:solidFill>
              </a:rPr>
              <a:t>How many minutes (T)</a:t>
            </a:r>
            <a:r>
              <a:rPr lang="en-US" dirty="0"/>
              <a:t>		</a:t>
            </a:r>
            <a:r>
              <a:rPr lang="en-US" dirty="0">
                <a:solidFill>
                  <a:srgbClr val="00B050"/>
                </a:solidFill>
              </a:rPr>
              <a:t>5 customers</a:t>
            </a:r>
          </a:p>
          <a:p>
            <a:pPr>
              <a:spcBef>
                <a:spcPts val="0"/>
              </a:spcBef>
              <a:spcAft>
                <a:spcPts val="600"/>
              </a:spcAft>
            </a:pPr>
            <a:r>
              <a:rPr lang="en-US" dirty="0">
                <a:solidFill>
                  <a:srgbClr val="C00000"/>
                </a:solidFill>
              </a:rPr>
              <a:t>T </a:t>
            </a:r>
            <a:r>
              <a:rPr lang="en-US" dirty="0"/>
              <a:t>= (1×</a:t>
            </a:r>
            <a:r>
              <a:rPr lang="en-US" dirty="0">
                <a:solidFill>
                  <a:srgbClr val="00B050"/>
                </a:solidFill>
              </a:rPr>
              <a:t>5</a:t>
            </a:r>
            <a:r>
              <a:rPr lang="en-US" dirty="0"/>
              <a:t>)/1 </a:t>
            </a:r>
          </a:p>
          <a:p>
            <a:pPr>
              <a:spcBef>
                <a:spcPts val="0"/>
              </a:spcBef>
              <a:spcAft>
                <a:spcPts val="600"/>
              </a:spcAft>
            </a:pPr>
            <a:r>
              <a:rPr lang="en-US" dirty="0">
                <a:solidFill>
                  <a:srgbClr val="C00000"/>
                </a:solidFill>
              </a:rPr>
              <a:t>T = 5 minutes.</a:t>
            </a:r>
          </a:p>
          <a:p>
            <a:pPr>
              <a:spcBef>
                <a:spcPts val="0"/>
              </a:spcBef>
              <a:spcAft>
                <a:spcPts val="600"/>
              </a:spcAft>
            </a:pPr>
            <a:r>
              <a:rPr lang="en-US" dirty="0"/>
              <a:t>We could have also said:</a:t>
            </a:r>
          </a:p>
          <a:p>
            <a:pPr>
              <a:spcBef>
                <a:spcPts val="0"/>
              </a:spcBef>
              <a:spcAft>
                <a:spcPts val="600"/>
              </a:spcAft>
            </a:pPr>
            <a:r>
              <a:rPr lang="en-US" dirty="0"/>
              <a:t>How many customers are in the system? </a:t>
            </a:r>
          </a:p>
          <a:p>
            <a:pPr>
              <a:spcBef>
                <a:spcPts val="0"/>
              </a:spcBef>
              <a:spcAft>
                <a:spcPts val="600"/>
              </a:spcAft>
            </a:pPr>
            <a:r>
              <a:rPr lang="en-US" dirty="0"/>
              <a:t>5 customers. </a:t>
            </a:r>
          </a:p>
          <a:p>
            <a:pPr>
              <a:spcBef>
                <a:spcPts val="0"/>
              </a:spcBef>
              <a:spcAft>
                <a:spcPts val="600"/>
              </a:spcAft>
            </a:pPr>
            <a:r>
              <a:rPr lang="en-US" dirty="0"/>
              <a:t>At what rate are they served? </a:t>
            </a:r>
          </a:p>
          <a:p>
            <a:pPr>
              <a:spcBef>
                <a:spcPts val="0"/>
              </a:spcBef>
              <a:spcAft>
                <a:spcPts val="600"/>
              </a:spcAft>
            </a:pPr>
            <a:r>
              <a:rPr lang="en-US" dirty="0"/>
              <a:t>1 per minute.</a:t>
            </a:r>
          </a:p>
          <a:p>
            <a:pPr>
              <a:spcBef>
                <a:spcPts val="0"/>
              </a:spcBef>
              <a:spcAft>
                <a:spcPts val="600"/>
              </a:spcAft>
            </a:pPr>
            <a:r>
              <a:rPr lang="en-US" dirty="0"/>
              <a:t>How long does it take to serve 5 people at the rate of 1 per minute?</a:t>
            </a:r>
          </a:p>
          <a:p>
            <a:pPr>
              <a:spcBef>
                <a:spcPts val="0"/>
              </a:spcBef>
              <a:spcAft>
                <a:spcPts val="600"/>
              </a:spcAft>
            </a:pPr>
            <a:r>
              <a:rPr lang="en-US" dirty="0"/>
              <a:t>T= 5/1  =  5 minutes.</a:t>
            </a:r>
          </a:p>
        </p:txBody>
      </p:sp>
    </p:spTree>
    <p:extLst>
      <p:ext uri="{BB962C8B-B14F-4D97-AF65-F5344CB8AC3E}">
        <p14:creationId xmlns:p14="http://schemas.microsoft.com/office/powerpoint/2010/main" val="24907975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dissolv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dissolv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
          </a:xfrm>
        </p:spPr>
        <p:txBody>
          <a:bodyPr/>
          <a:lstStyle/>
          <a:p>
            <a:r>
              <a:rPr lang="en-US" dirty="0"/>
              <a:t>K1 . The Coffee Shop</a:t>
            </a:r>
          </a:p>
        </p:txBody>
      </p:sp>
      <p:sp>
        <p:nvSpPr>
          <p:cNvPr id="3" name="Content Placeholder 2"/>
          <p:cNvSpPr>
            <a:spLocks noGrp="1"/>
          </p:cNvSpPr>
          <p:nvPr>
            <p:ph idx="1"/>
          </p:nvPr>
        </p:nvSpPr>
        <p:spPr>
          <a:xfrm>
            <a:off x="76200" y="914400"/>
            <a:ext cx="12115800" cy="5589240"/>
          </a:xfrm>
        </p:spPr>
        <p:txBody>
          <a:bodyPr/>
          <a:lstStyle/>
          <a:p>
            <a:pPr>
              <a:spcBef>
                <a:spcPts val="0"/>
              </a:spcBef>
              <a:spcAft>
                <a:spcPts val="600"/>
              </a:spcAft>
            </a:pPr>
            <a:r>
              <a:rPr lang="en-US" dirty="0"/>
              <a:t>On average, a customer spends 5 minutes in the coffee shop; flow time (T) is 5 minutes. </a:t>
            </a:r>
          </a:p>
          <a:p>
            <a:pPr>
              <a:spcBef>
                <a:spcPts val="0"/>
              </a:spcBef>
              <a:spcAft>
                <a:spcPts val="600"/>
              </a:spcAft>
            </a:pPr>
            <a:r>
              <a:rPr lang="en-US" dirty="0"/>
              <a:t>Each customer enters the coffee shop, spends 5 minutes on average and then leaves. </a:t>
            </a:r>
          </a:p>
          <a:p>
            <a:pPr>
              <a:spcBef>
                <a:spcPts val="0"/>
              </a:spcBef>
              <a:spcAft>
                <a:spcPts val="600"/>
              </a:spcAft>
            </a:pPr>
            <a:r>
              <a:rPr lang="en-US" dirty="0"/>
              <a:t>In the above computation, the flow time (T) is defined in minutes, because R was in minutes. </a:t>
            </a:r>
          </a:p>
          <a:p>
            <a:pPr>
              <a:spcBef>
                <a:spcPts val="0"/>
              </a:spcBef>
              <a:spcAft>
                <a:spcPts val="600"/>
              </a:spcAft>
            </a:pPr>
            <a:r>
              <a:rPr lang="en-US" dirty="0"/>
              <a:t>R carries a time unit with it, i.e., 1/minute., 1(60) = 60/hour, and, if a day is 8 hours, it can also be expressed as (60) (8) = 480/day. </a:t>
            </a:r>
          </a:p>
          <a:p>
            <a:pPr>
              <a:spcBef>
                <a:spcPts val="0"/>
              </a:spcBef>
              <a:spcAft>
                <a:spcPts val="600"/>
              </a:spcAft>
            </a:pPr>
            <a:r>
              <a:rPr lang="en-US" b="1" dirty="0"/>
              <a:t>However, remember: inventory (I), does not carry a time unit, it is always a number. </a:t>
            </a:r>
            <a:r>
              <a:rPr lang="en-US" dirty="0"/>
              <a:t>Now, let us generalize:</a:t>
            </a:r>
          </a:p>
          <a:p>
            <a:pPr marL="400050" lvl="1" indent="0">
              <a:spcBef>
                <a:spcPts val="0"/>
              </a:spcBef>
              <a:spcAft>
                <a:spcPts val="600"/>
              </a:spcAft>
              <a:buNone/>
            </a:pPr>
            <a:r>
              <a:rPr lang="en-US" dirty="0">
                <a:solidFill>
                  <a:srgbClr val="C00000"/>
                </a:solidFill>
              </a:rPr>
              <a:t>1 time unit				R flow units</a:t>
            </a:r>
          </a:p>
          <a:p>
            <a:pPr marL="400050" lvl="1" indent="0">
              <a:spcBef>
                <a:spcPts val="0"/>
              </a:spcBef>
              <a:spcAft>
                <a:spcPts val="600"/>
              </a:spcAft>
              <a:buNone/>
            </a:pPr>
            <a:r>
              <a:rPr lang="en-US" dirty="0">
                <a:solidFill>
                  <a:srgbClr val="C00000"/>
                </a:solidFill>
              </a:rPr>
              <a:t>How many time units (T)		I flow units</a:t>
            </a:r>
          </a:p>
          <a:p>
            <a:pPr marL="400050" lvl="1" indent="0">
              <a:spcBef>
                <a:spcPts val="0"/>
              </a:spcBef>
              <a:spcAft>
                <a:spcPts val="600"/>
              </a:spcAft>
              <a:buNone/>
            </a:pPr>
            <a:r>
              <a:rPr lang="en-US" dirty="0"/>
              <a:t>T= I*1/R </a:t>
            </a:r>
            <a:r>
              <a:rPr lang="en-US" dirty="0">
                <a:sym typeface="Wingdings" panose="05000000000000000000" pitchFamily="2" charset="2"/>
              </a:rPr>
              <a:t></a:t>
            </a:r>
            <a:r>
              <a:rPr lang="en-US" dirty="0"/>
              <a:t> T = I/R</a:t>
            </a:r>
          </a:p>
          <a:p>
            <a:pPr marL="400050" lvl="1" indent="0">
              <a:spcBef>
                <a:spcPts val="0"/>
              </a:spcBef>
              <a:spcAft>
                <a:spcPts val="600"/>
              </a:spcAft>
              <a:buNone/>
            </a:pPr>
            <a:r>
              <a:rPr lang="en-US" b="1" dirty="0">
                <a:solidFill>
                  <a:srgbClr val="C00000"/>
                </a:solidFill>
              </a:rPr>
              <a:t>RT= I.</a:t>
            </a:r>
          </a:p>
          <a:p>
            <a:pPr>
              <a:spcBef>
                <a:spcPts val="0"/>
              </a:spcBef>
              <a:spcAft>
                <a:spcPts val="1200"/>
              </a:spcAft>
            </a:pPr>
            <a:endParaRPr lang="en-US" dirty="0"/>
          </a:p>
        </p:txBody>
      </p:sp>
    </p:spTree>
    <p:extLst>
      <p:ext uri="{BB962C8B-B14F-4D97-AF65-F5344CB8AC3E}">
        <p14:creationId xmlns:p14="http://schemas.microsoft.com/office/powerpoint/2010/main" val="1589920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dissolve">
                                      <p:cBhvr>
                                        <p:cTn id="36" dur="500"/>
                                        <p:tgtEl>
                                          <p:spTgt spid="3">
                                            <p:txEl>
                                              <p:pRg st="7" end="7"/>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dissolv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54354</TotalTime>
  <Words>2357</Words>
  <Application>Microsoft Office PowerPoint</Application>
  <PresentationFormat>Widescreen</PresentationFormat>
  <Paragraphs>212</Paragraphs>
  <Slides>18</Slides>
  <Notes>16</Notes>
  <HiddenSlides>0</HiddenSlides>
  <MMClips>1</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18</vt:i4>
      </vt:variant>
    </vt:vector>
  </HeadingPairs>
  <TitlesOfParts>
    <vt:vector size="33" baseType="lpstr">
      <vt:lpstr>Arial</vt:lpstr>
      <vt:lpstr>Book Antiqua</vt:lpstr>
      <vt:lpstr>Calibri</vt:lpstr>
      <vt:lpstr>Calibri Light</vt:lpstr>
      <vt:lpstr>Garamond</vt:lpstr>
      <vt:lpstr>Impact</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PowerPoint Presentation</vt:lpstr>
      <vt:lpstr>Recorded Lecture</vt:lpstr>
      <vt:lpstr>Hour Zero</vt:lpstr>
      <vt:lpstr>K1 . The Coffee Shop</vt:lpstr>
      <vt:lpstr>K1 . The Coffee Shop</vt:lpstr>
      <vt:lpstr>K1 . The Coffee Shop</vt:lpstr>
      <vt:lpstr>K1 . The Coffee Shop</vt:lpstr>
      <vt:lpstr>K1 . The Coffee Shop</vt:lpstr>
      <vt:lpstr>K1 . The Coffee Shop</vt:lpstr>
      <vt:lpstr>K1 . The Coffee Shop</vt:lpstr>
      <vt:lpstr>K1 . The Coffee Shop</vt:lpstr>
      <vt:lpstr>K1 . The Coffee Shop </vt:lpstr>
      <vt:lpstr>K1 . The Coffee Shop </vt:lpstr>
      <vt:lpstr>K1b . The Coffee Shop </vt:lpstr>
      <vt:lpstr>K1b. The Coffee Shop</vt:lpstr>
      <vt:lpstr>K1b. The Coffee Shop</vt:lpstr>
      <vt:lpstr>K1b. The Coffee Shop </vt:lpstr>
      <vt:lpstr>K1b. The Coffee Shop </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775</cp:revision>
  <cp:lastPrinted>2019-05-09T17:43:43Z</cp:lastPrinted>
  <dcterms:created xsi:type="dcterms:W3CDTF">2008-11-22T01:06:20Z</dcterms:created>
  <dcterms:modified xsi:type="dcterms:W3CDTF">2023-10-02T15:20:59Z</dcterms:modified>
</cp:coreProperties>
</file>