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7"/>
  </p:notesMasterIdLst>
  <p:handoutMasterIdLst>
    <p:handoutMasterId r:id="rId18"/>
  </p:handoutMasterIdLst>
  <p:sldIdLst>
    <p:sldId id="556" r:id="rId2"/>
    <p:sldId id="557" r:id="rId3"/>
    <p:sldId id="529" r:id="rId4"/>
    <p:sldId id="494" r:id="rId5"/>
    <p:sldId id="506" r:id="rId6"/>
    <p:sldId id="498" r:id="rId7"/>
    <p:sldId id="363" r:id="rId8"/>
    <p:sldId id="500" r:id="rId9"/>
    <p:sldId id="457" r:id="rId10"/>
    <p:sldId id="531" r:id="rId11"/>
    <p:sldId id="501" r:id="rId12"/>
    <p:sldId id="502" r:id="rId13"/>
    <p:sldId id="463" r:id="rId14"/>
    <p:sldId id="459" r:id="rId15"/>
    <p:sldId id="558" r:id="rId16"/>
  </p:sldIdLst>
  <p:sldSz cx="9144000" cy="6858000" type="screen4x3"/>
  <p:notesSz cx="6921500" cy="9423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1A70"/>
    <a:srgbClr val="1A1A7E"/>
    <a:srgbClr val="1B5B2C"/>
    <a:srgbClr val="144421"/>
    <a:srgbClr val="000099"/>
    <a:srgbClr val="DB1F47"/>
    <a:srgbClr val="16741F"/>
    <a:srgbClr val="7020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61" autoAdjust="0"/>
    <p:restoredTop sz="94399" autoAdjust="0"/>
  </p:normalViewPr>
  <p:slideViewPr>
    <p:cSldViewPr>
      <p:cViewPr varScale="1">
        <p:scale>
          <a:sx n="115" d="100"/>
          <a:sy n="115" d="100"/>
        </p:scale>
        <p:origin x="84"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98788" cy="4714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21125" y="0"/>
            <a:ext cx="2998788" cy="471488"/>
          </a:xfrm>
          <a:prstGeom prst="rect">
            <a:avLst/>
          </a:prstGeom>
        </p:spPr>
        <p:txBody>
          <a:bodyPr vert="horz" lIns="91440" tIns="45720" rIns="91440" bIns="45720" rtlCol="0"/>
          <a:lstStyle>
            <a:lvl1pPr algn="r">
              <a:defRPr sz="1200"/>
            </a:lvl1pPr>
          </a:lstStyle>
          <a:p>
            <a:pPr>
              <a:defRPr/>
            </a:pPr>
            <a:fld id="{447680ED-2853-4454-B154-DA133D76A41F}" type="datetimeFigureOut">
              <a:rPr lang="en-US"/>
              <a:pPr>
                <a:defRPr/>
              </a:pPr>
              <a:t>4/6/2020</a:t>
            </a:fld>
            <a:endParaRPr lang="en-US"/>
          </a:p>
        </p:txBody>
      </p:sp>
      <p:sp>
        <p:nvSpPr>
          <p:cNvPr id="4" name="Footer Placeholder 3"/>
          <p:cNvSpPr>
            <a:spLocks noGrp="1"/>
          </p:cNvSpPr>
          <p:nvPr>
            <p:ph type="ftr" sz="quarter" idx="2"/>
          </p:nvPr>
        </p:nvSpPr>
        <p:spPr>
          <a:xfrm>
            <a:off x="0" y="8950325"/>
            <a:ext cx="2998788" cy="47148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21125" y="8950325"/>
            <a:ext cx="2998788" cy="471488"/>
          </a:xfrm>
          <a:prstGeom prst="rect">
            <a:avLst/>
          </a:prstGeom>
        </p:spPr>
        <p:txBody>
          <a:bodyPr vert="horz" lIns="91440" tIns="45720" rIns="91440" bIns="45720" rtlCol="0" anchor="b"/>
          <a:lstStyle>
            <a:lvl1pPr algn="r">
              <a:defRPr sz="1200"/>
            </a:lvl1pPr>
          </a:lstStyle>
          <a:p>
            <a:pPr>
              <a:defRPr/>
            </a:pPr>
            <a:fld id="{A397B10E-73E5-4076-A535-506B55A61CD0}" type="slidenum">
              <a:rPr lang="en-US"/>
              <a:pPr>
                <a:defRPr/>
              </a:pPr>
              <a:t>‹#›</a:t>
            </a:fld>
            <a:endParaRPr lang="en-US"/>
          </a:p>
        </p:txBody>
      </p:sp>
    </p:spTree>
    <p:extLst>
      <p:ext uri="{BB962C8B-B14F-4D97-AF65-F5344CB8AC3E}">
        <p14:creationId xmlns:p14="http://schemas.microsoft.com/office/powerpoint/2010/main" val="2328737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48483" name="Rectangle 3"/>
          <p:cNvSpPr>
            <a:spLocks noGrp="1" noChangeArrowheads="1"/>
          </p:cNvSpPr>
          <p:nvPr>
            <p:ph type="dt" idx="1"/>
          </p:nvPr>
        </p:nvSpPr>
        <p:spPr bwMode="auto">
          <a:xfrm>
            <a:off x="3921125"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24" name="Rectangle 4"/>
          <p:cNvSpPr>
            <a:spLocks noGrp="1" noRot="1" noChangeAspect="1" noChangeArrowheads="1" noTextEdit="1"/>
          </p:cNvSpPr>
          <p:nvPr>
            <p:ph type="sldImg" idx="2"/>
          </p:nvPr>
        </p:nvSpPr>
        <p:spPr bwMode="auto">
          <a:xfrm>
            <a:off x="1104900" y="706438"/>
            <a:ext cx="4711700" cy="3533775"/>
          </a:xfrm>
          <a:prstGeom prst="rect">
            <a:avLst/>
          </a:prstGeom>
          <a:noFill/>
          <a:ln w="9525">
            <a:solidFill>
              <a:srgbClr val="000000"/>
            </a:solidFill>
            <a:miter lim="800000"/>
            <a:headEnd/>
            <a:tailEnd/>
          </a:ln>
        </p:spPr>
      </p:sp>
      <p:sp>
        <p:nvSpPr>
          <p:cNvPr id="148485" name="Rectangle 5"/>
          <p:cNvSpPr>
            <a:spLocks noGrp="1" noChangeArrowheads="1"/>
          </p:cNvSpPr>
          <p:nvPr>
            <p:ph type="body" sz="quarter" idx="3"/>
          </p:nvPr>
        </p:nvSpPr>
        <p:spPr bwMode="auto">
          <a:xfrm>
            <a:off x="692150" y="4476750"/>
            <a:ext cx="5537200" cy="42402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8486" name="Rectangle 6"/>
          <p:cNvSpPr>
            <a:spLocks noGrp="1" noChangeArrowheads="1"/>
          </p:cNvSpPr>
          <p:nvPr>
            <p:ph type="ftr" sz="quarter" idx="4"/>
          </p:nvPr>
        </p:nvSpPr>
        <p:spPr bwMode="auto">
          <a:xfrm>
            <a:off x="0"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48487" name="Rectangle 7"/>
          <p:cNvSpPr>
            <a:spLocks noGrp="1" noChangeArrowheads="1"/>
          </p:cNvSpPr>
          <p:nvPr>
            <p:ph type="sldNum" sz="quarter" idx="5"/>
          </p:nvPr>
        </p:nvSpPr>
        <p:spPr bwMode="auto">
          <a:xfrm>
            <a:off x="3921125"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E5C290B-FD0F-4109-B0DA-B3C33B115993}" type="slidenum">
              <a:rPr lang="en-US"/>
              <a:pPr>
                <a:defRPr/>
              </a:pPr>
              <a:t>‹#›</a:t>
            </a:fld>
            <a:endParaRPr lang="en-US"/>
          </a:p>
        </p:txBody>
      </p:sp>
    </p:spTree>
    <p:extLst>
      <p:ext uri="{BB962C8B-B14F-4D97-AF65-F5344CB8AC3E}">
        <p14:creationId xmlns:p14="http://schemas.microsoft.com/office/powerpoint/2010/main" val="327790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7BA501B-461A-42CD-A8AF-0B817B64677D}" type="slidenum">
              <a:rPr lang="en-US" smtClean="0"/>
              <a:pPr/>
              <a:t>1</a:t>
            </a:fld>
            <a:endParaRPr lang="en-US" smtClean="0"/>
          </a:p>
        </p:txBody>
      </p:sp>
      <p:sp>
        <p:nvSpPr>
          <p:cNvPr id="31747" name="Rectangle 2"/>
          <p:cNvSpPr>
            <a:spLocks noGrp="1" noRot="1" noChangeAspect="1" noChangeArrowheads="1" noTextEdit="1"/>
          </p:cNvSpPr>
          <p:nvPr>
            <p:ph type="sldImg"/>
          </p:nvPr>
        </p:nvSpPr>
        <p:spPr>
          <a:xfrm>
            <a:off x="639763" y="279400"/>
            <a:ext cx="5641975" cy="4230688"/>
          </a:xfrm>
          <a:ln/>
        </p:spPr>
      </p:sp>
      <p:sp>
        <p:nvSpPr>
          <p:cNvPr id="31748" name="Rectangle 3"/>
          <p:cNvSpPr>
            <a:spLocks noGrp="1" noChangeArrowheads="1"/>
          </p:cNvSpPr>
          <p:nvPr>
            <p:ph type="body" idx="1"/>
          </p:nvPr>
        </p:nvSpPr>
        <p:spPr>
          <a:xfrm>
            <a:off x="382588" y="4632325"/>
            <a:ext cx="6153150" cy="4475163"/>
          </a:xfrm>
          <a:noFill/>
          <a:ln/>
        </p:spPr>
        <p:txBody>
          <a:bodyPr/>
          <a:lstStyle/>
          <a:p>
            <a:endParaRPr lang="en-US" smtClean="0"/>
          </a:p>
        </p:txBody>
      </p:sp>
    </p:spTree>
    <p:extLst>
      <p:ext uri="{BB962C8B-B14F-4D97-AF65-F5344CB8AC3E}">
        <p14:creationId xmlns:p14="http://schemas.microsoft.com/office/powerpoint/2010/main" val="2989978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5A95CB42-5655-4C8B-A077-504E38A606A5}" type="slidenum">
              <a:rPr lang="en-US" smtClean="0"/>
              <a:pPr/>
              <a:t>11</a:t>
            </a:fld>
            <a:endParaRPr lang="en-US" smtClean="0"/>
          </a:p>
        </p:txBody>
      </p:sp>
      <p:sp>
        <p:nvSpPr>
          <p:cNvPr id="38915" name="Rectangle 2"/>
          <p:cNvSpPr>
            <a:spLocks noGrp="1" noRot="1" noChangeAspect="1" noChangeArrowheads="1" noTextEdit="1"/>
          </p:cNvSpPr>
          <p:nvPr>
            <p:ph type="sldImg"/>
          </p:nvPr>
        </p:nvSpPr>
        <p:spPr>
          <a:xfrm>
            <a:off x="796925" y="96838"/>
            <a:ext cx="5337175" cy="4003675"/>
          </a:xfrm>
          <a:ln w="12700" cap="flat">
            <a:solidFill>
              <a:schemeClr val="tx1"/>
            </a:solidFill>
          </a:ln>
        </p:spPr>
      </p:sp>
      <p:sp>
        <p:nvSpPr>
          <p:cNvPr id="38916" name="Rectangle 3"/>
          <p:cNvSpPr>
            <a:spLocks noGrp="1" noChangeArrowheads="1"/>
          </p:cNvSpPr>
          <p:nvPr>
            <p:ph type="body" idx="1"/>
          </p:nvPr>
        </p:nvSpPr>
        <p:spPr>
          <a:xfrm>
            <a:off x="547688" y="4254500"/>
            <a:ext cx="5822950" cy="4462463"/>
          </a:xfrm>
          <a:noFill/>
          <a:ln/>
        </p:spPr>
        <p:txBody>
          <a:bodyPr/>
          <a:lstStyle/>
          <a:p>
            <a:pPr eaLnBrk="1" hangingPunct="1"/>
            <a:r>
              <a:rPr lang="en-US" smtClean="0"/>
              <a:t>Euro’s: NYT 2001: “As of Jan. 1, some 50 billion new coins and 14.5 billion euro notes are to be pumped into circulation.”</a:t>
            </a:r>
          </a:p>
          <a:p>
            <a:pPr eaLnBrk="1" hangingPunct="1"/>
            <a:r>
              <a:rPr lang="en-US" smtClean="0"/>
              <a:t>	Our number: I = 300/yr * 2mo = 300/yr * 1/6 yr = 50</a:t>
            </a:r>
          </a:p>
        </p:txBody>
      </p:sp>
    </p:spTree>
    <p:extLst>
      <p:ext uri="{BB962C8B-B14F-4D97-AF65-F5344CB8AC3E}">
        <p14:creationId xmlns:p14="http://schemas.microsoft.com/office/powerpoint/2010/main" val="10435114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67EEDFB2-364E-473F-9681-F43C12B43C2E}" type="slidenum">
              <a:rPr lang="en-US" smtClean="0"/>
              <a:pPr/>
              <a:t>12</a:t>
            </a:fld>
            <a:endParaRPr lang="en-US" smtClean="0"/>
          </a:p>
        </p:txBody>
      </p:sp>
      <p:sp>
        <p:nvSpPr>
          <p:cNvPr id="39939" name="Rectangle 2"/>
          <p:cNvSpPr>
            <a:spLocks noGrp="1" noRot="1" noChangeAspect="1" noChangeArrowheads="1" noTextEdit="1"/>
          </p:cNvSpPr>
          <p:nvPr>
            <p:ph type="sldImg"/>
          </p:nvPr>
        </p:nvSpPr>
        <p:spPr>
          <a:xfrm>
            <a:off x="796925" y="96838"/>
            <a:ext cx="5337175" cy="4003675"/>
          </a:xfrm>
          <a:ln w="12700" cap="flat">
            <a:solidFill>
              <a:schemeClr val="tx1"/>
            </a:solidFill>
          </a:ln>
        </p:spPr>
      </p:sp>
    </p:spTree>
    <p:extLst>
      <p:ext uri="{BB962C8B-B14F-4D97-AF65-F5344CB8AC3E}">
        <p14:creationId xmlns:p14="http://schemas.microsoft.com/office/powerpoint/2010/main" val="1007117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E5216656-17A3-4D0F-918B-100F782A1A42}" type="slidenum">
              <a:rPr lang="en-US" smtClean="0"/>
              <a:pPr/>
              <a:t>13</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0078875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096952E7-61ED-459C-B935-C8581E40C1FD}" type="slidenum">
              <a:rPr lang="en-US" smtClean="0"/>
              <a:pPr/>
              <a:t>14</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1109651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AEFF196F-EDA1-45E5-A85F-4E09F5FBE851}" type="slidenum">
              <a:rPr lang="en-US" smtClean="0"/>
              <a:pPr/>
              <a:t>15</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sz="1000" smtClean="0"/>
              <a:t>New process for loan application review:</a:t>
            </a:r>
          </a:p>
          <a:p>
            <a:pPr lvl="1" eaLnBrk="1" hangingPunct="1"/>
            <a:r>
              <a:rPr lang="en-US" sz="1000" smtClean="0"/>
              <a:t>Each application is preprocessed and divided into three categories based on mechanical criteria.  The company found the following data upon analyzing the new system:</a:t>
            </a:r>
          </a:p>
          <a:p>
            <a:pPr lvl="1" eaLnBrk="1" hangingPunct="1"/>
            <a:r>
              <a:rPr lang="en-US" sz="1000" smtClean="0"/>
              <a:t>On average, 200 applications are with the Initial ‘Review Team at any time.</a:t>
            </a:r>
          </a:p>
          <a:p>
            <a:pPr lvl="1" eaLnBrk="1" hangingPunct="1"/>
            <a:r>
              <a:rPr lang="en-US" sz="1000" smtClean="0"/>
              <a:t>Of those reviewed, 25% are categorized as “Excellent”, 25% as “Needs Further review”, and 50% are “Rejected”.  </a:t>
            </a:r>
          </a:p>
          <a:p>
            <a:pPr lvl="1" eaLnBrk="1" hangingPunct="1"/>
            <a:r>
              <a:rPr lang="en-US" sz="1000" smtClean="0"/>
              <a:t>70% of the “Excellent” applications are eventually approved.</a:t>
            </a:r>
          </a:p>
          <a:p>
            <a:pPr lvl="1" eaLnBrk="1" hangingPunct="1"/>
            <a:r>
              <a:rPr lang="en-US" sz="1000" smtClean="0"/>
              <a:t>10% of the “Needs Further Review” applications are approved.</a:t>
            </a:r>
          </a:p>
        </p:txBody>
      </p:sp>
    </p:spTree>
    <p:extLst>
      <p:ext uri="{BB962C8B-B14F-4D97-AF65-F5344CB8AC3E}">
        <p14:creationId xmlns:p14="http://schemas.microsoft.com/office/powerpoint/2010/main" val="3858299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7BA501B-461A-42CD-A8AF-0B817B64677D}" type="slidenum">
              <a:rPr lang="en-US" smtClean="0"/>
              <a:pPr/>
              <a:t>3</a:t>
            </a:fld>
            <a:endParaRPr lang="en-US" smtClean="0"/>
          </a:p>
        </p:txBody>
      </p:sp>
      <p:sp>
        <p:nvSpPr>
          <p:cNvPr id="31747" name="Rectangle 2"/>
          <p:cNvSpPr>
            <a:spLocks noGrp="1" noRot="1" noChangeAspect="1" noChangeArrowheads="1" noTextEdit="1"/>
          </p:cNvSpPr>
          <p:nvPr>
            <p:ph type="sldImg"/>
          </p:nvPr>
        </p:nvSpPr>
        <p:spPr>
          <a:xfrm>
            <a:off x="639763" y="279400"/>
            <a:ext cx="5641975" cy="4230688"/>
          </a:xfrm>
          <a:ln/>
        </p:spPr>
      </p:sp>
      <p:sp>
        <p:nvSpPr>
          <p:cNvPr id="31748" name="Rectangle 3"/>
          <p:cNvSpPr>
            <a:spLocks noGrp="1" noChangeArrowheads="1"/>
          </p:cNvSpPr>
          <p:nvPr>
            <p:ph type="body" idx="1"/>
          </p:nvPr>
        </p:nvSpPr>
        <p:spPr>
          <a:xfrm>
            <a:off x="382588" y="4632325"/>
            <a:ext cx="6153150" cy="4475163"/>
          </a:xfrm>
          <a:noFill/>
          <a:ln/>
        </p:spPr>
        <p:txBody>
          <a:bodyPr/>
          <a:lstStyle/>
          <a:p>
            <a:endParaRPr lang="en-US" smtClean="0"/>
          </a:p>
        </p:txBody>
      </p:sp>
    </p:spTree>
    <p:extLst>
      <p:ext uri="{BB962C8B-B14F-4D97-AF65-F5344CB8AC3E}">
        <p14:creationId xmlns:p14="http://schemas.microsoft.com/office/powerpoint/2010/main" val="4065108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690FDE2D-4A32-4A4B-B9B3-713BA4366022}" type="slidenum">
              <a:rPr lang="en-US" smtClean="0"/>
              <a:pPr/>
              <a:t>4</a:t>
            </a:fld>
            <a:endParaRPr lang="en-US" smtClean="0"/>
          </a:p>
        </p:txBody>
      </p:sp>
      <p:sp>
        <p:nvSpPr>
          <p:cNvPr id="32771" name="Rectangle 2"/>
          <p:cNvSpPr>
            <a:spLocks noGrp="1" noRot="1" noChangeAspect="1" noChangeArrowheads="1" noTextEdit="1"/>
          </p:cNvSpPr>
          <p:nvPr>
            <p:ph type="sldImg"/>
          </p:nvPr>
        </p:nvSpPr>
        <p:spPr>
          <a:xfrm>
            <a:off x="796925" y="96838"/>
            <a:ext cx="5337175" cy="4003675"/>
          </a:xfrm>
          <a:ln/>
        </p:spPr>
      </p:sp>
    </p:spTree>
    <p:extLst>
      <p:ext uri="{BB962C8B-B14F-4D97-AF65-F5344CB8AC3E}">
        <p14:creationId xmlns:p14="http://schemas.microsoft.com/office/powerpoint/2010/main" val="2113205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EEC22284-4037-4133-8A26-B85F43814581}" type="slidenum">
              <a:rPr lang="en-US" smtClean="0"/>
              <a:pPr/>
              <a:t>5</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053416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8A6B188E-A43C-4B9A-942C-93AC07491878}" type="slidenum">
              <a:rPr lang="en-US" smtClean="0"/>
              <a:pPr/>
              <a:t>6</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smtClean="0">
                <a:latin typeface="ヒラギノ角ゴ Pro W3" pitchFamily="48" charset="-128"/>
              </a:rPr>
              <a:t>In any process our goal is to meet our customers’ expectations. Certain measures to help us accomplish that is to identify key attributes that are important to customers.  We categorize these product attributes along the following 4 dimensions.</a:t>
            </a:r>
          </a:p>
          <a:p>
            <a:pPr eaLnBrk="1" hangingPunct="1"/>
            <a:r>
              <a:rPr lang="en-US" smtClean="0">
                <a:latin typeface="ヒラギノ角ゴ Pro W3" pitchFamily="48" charset="-128"/>
              </a:rPr>
              <a:t>Cost: </a:t>
            </a:r>
          </a:p>
          <a:p>
            <a:pPr eaLnBrk="1" hangingPunct="1"/>
            <a:r>
              <a:rPr lang="en-US" smtClean="0">
                <a:latin typeface="ヒラギノ角ゴ Pro W3" pitchFamily="48" charset="-128"/>
              </a:rPr>
              <a:t>Time:</a:t>
            </a:r>
          </a:p>
          <a:p>
            <a:pPr eaLnBrk="1" hangingPunct="1"/>
            <a:r>
              <a:rPr lang="en-US" smtClean="0">
                <a:latin typeface="ヒラギノ角ゴ Pro W3" pitchFamily="48" charset="-128"/>
              </a:rPr>
              <a:t>Variety:</a:t>
            </a:r>
          </a:p>
          <a:p>
            <a:pPr eaLnBrk="1" hangingPunct="1"/>
            <a:r>
              <a:rPr lang="en-US" smtClean="0">
                <a:latin typeface="ヒラギノ角ゴ Pro W3" pitchFamily="48" charset="-128"/>
              </a:rPr>
              <a:t>Quality:   </a:t>
            </a:r>
            <a:endParaRPr lang="en-US" smtClean="0"/>
          </a:p>
        </p:txBody>
      </p:sp>
    </p:spTree>
    <p:extLst>
      <p:ext uri="{BB962C8B-B14F-4D97-AF65-F5344CB8AC3E}">
        <p14:creationId xmlns:p14="http://schemas.microsoft.com/office/powerpoint/2010/main" val="2238066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E5C290B-FD0F-4109-B0DA-B3C33B115993}" type="slidenum">
              <a:rPr lang="en-US" smtClean="0"/>
              <a:pPr>
                <a:defRPr/>
              </a:pPr>
              <a:t>7</a:t>
            </a:fld>
            <a:endParaRPr lang="en-US"/>
          </a:p>
        </p:txBody>
      </p:sp>
    </p:spTree>
    <p:extLst>
      <p:ext uri="{BB962C8B-B14F-4D97-AF65-F5344CB8AC3E}">
        <p14:creationId xmlns:p14="http://schemas.microsoft.com/office/powerpoint/2010/main" val="1081533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D62FACCA-BD43-4AE4-A819-CBF1B54C84F4}" type="slidenum">
              <a:rPr lang="en-US" smtClean="0"/>
              <a:pPr/>
              <a:t>8</a:t>
            </a:fld>
            <a:endParaRPr lang="en-US" smtClean="0"/>
          </a:p>
        </p:txBody>
      </p:sp>
      <p:sp>
        <p:nvSpPr>
          <p:cNvPr id="35843" name="Rectangle 2"/>
          <p:cNvSpPr>
            <a:spLocks noGrp="1" noRot="1" noChangeAspect="1" noChangeArrowheads="1" noTextEdit="1"/>
          </p:cNvSpPr>
          <p:nvPr>
            <p:ph type="sldImg"/>
          </p:nvPr>
        </p:nvSpPr>
        <p:spPr>
          <a:xfrm>
            <a:off x="796925" y="96838"/>
            <a:ext cx="5337175" cy="4003675"/>
          </a:xfrm>
          <a:ln/>
        </p:spPr>
      </p:sp>
    </p:spTree>
    <p:extLst>
      <p:ext uri="{BB962C8B-B14F-4D97-AF65-F5344CB8AC3E}">
        <p14:creationId xmlns:p14="http://schemas.microsoft.com/office/powerpoint/2010/main" val="2026108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09A4213B-8DD0-4CDA-9AF0-E359BD0B6EAD}" type="slidenum">
              <a:rPr lang="en-US" smtClean="0"/>
              <a:pPr/>
              <a:t>9</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086690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546BF6C9-B5C0-46A3-B9FA-4BD95B0D70F7}" type="slidenum">
              <a:rPr lang="en-US" smtClean="0"/>
              <a:pPr/>
              <a:t>10</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62354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2588" y="188913"/>
            <a:ext cx="2124075" cy="64087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58775" y="188913"/>
            <a:ext cx="6221413" cy="64087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14338" y="1438275"/>
            <a:ext cx="4071937" cy="51593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38675" y="1438275"/>
            <a:ext cx="4073525" cy="51593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14338" y="1438275"/>
            <a:ext cx="8297862" cy="25034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4338" y="4094163"/>
            <a:ext cx="8297862" cy="25034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None/>
              <a:defRPr>
                <a:solidFill>
                  <a:schemeClr val="tx2">
                    <a:lumMod val="50000"/>
                  </a:schemeClr>
                </a:solidFill>
              </a:defRPr>
            </a:lvl1pPr>
            <a:lvl2pPr>
              <a:buClr>
                <a:schemeClr val="tx2">
                  <a:lumMod val="50000"/>
                </a:schemeClr>
              </a:buClr>
              <a:buFont typeface="Wingdings" pitchFamily="2" charset="2"/>
              <a:buChar char="p"/>
              <a:defRPr>
                <a:solidFill>
                  <a:schemeClr val="tx2">
                    <a:lumMod val="50000"/>
                  </a:schemeClr>
                </a:solidFill>
              </a:defRPr>
            </a:lvl2pPr>
            <a:lvl3pPr>
              <a:buClr>
                <a:schemeClr val="tx2">
                  <a:lumMod val="50000"/>
                </a:schemeClr>
              </a:buClr>
              <a:buFont typeface="Wingdings" pitchFamily="2" charset="2"/>
              <a:buChar char="n"/>
              <a:defRPr>
                <a:solidFill>
                  <a:schemeClr val="tx2">
                    <a:lumMod val="50000"/>
                  </a:schemeClr>
                </a:solidFill>
              </a:defRPr>
            </a:lvl3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14338" y="1438275"/>
            <a:ext cx="4071937" cy="5159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675" y="1438275"/>
            <a:ext cx="4073525" cy="5159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sp>
        <p:nvSpPr>
          <p:cNvPr id="420866" name="Rectangle 2"/>
          <p:cNvSpPr>
            <a:spLocks noChangeArrowheads="1"/>
          </p:cNvSpPr>
          <p:nvPr/>
        </p:nvSpPr>
        <p:spPr bwMode="gray">
          <a:xfrm>
            <a:off x="179388" y="0"/>
            <a:ext cx="8964612" cy="1233488"/>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420867" name="Rectangle 3"/>
          <p:cNvSpPr>
            <a:spLocks noChangeArrowheads="1"/>
          </p:cNvSpPr>
          <p:nvPr/>
        </p:nvSpPr>
        <p:spPr bwMode="gray">
          <a:xfrm>
            <a:off x="179388" y="188913"/>
            <a:ext cx="8785225" cy="893762"/>
          </a:xfrm>
          <a:prstGeom prst="rect">
            <a:avLst/>
          </a:prstGeom>
          <a:gradFill rotWithShape="1">
            <a:gsLst>
              <a:gs pos="0">
                <a:schemeClr val="accent1">
                  <a:gamma/>
                  <a:shade val="46275"/>
                  <a:invGamma/>
                </a:schemeClr>
              </a:gs>
              <a:gs pos="100000">
                <a:schemeClr val="accent1"/>
              </a:gs>
            </a:gsLst>
            <a:lin ang="0" scaled="1"/>
          </a:gradFill>
          <a:ln w="9525">
            <a:solidFill>
              <a:schemeClr val="accent1"/>
            </a:solidFill>
            <a:miter lim="800000"/>
            <a:headEnd/>
            <a:tailEnd/>
          </a:ln>
          <a:effectLst/>
        </p:spPr>
        <p:txBody>
          <a:bodyPr wrap="none" anchor="ctr"/>
          <a:lstStyle/>
          <a:p>
            <a:pPr>
              <a:defRPr/>
            </a:pPr>
            <a:endParaRPr lang="en-US"/>
          </a:p>
        </p:txBody>
      </p:sp>
      <p:sp>
        <p:nvSpPr>
          <p:cNvPr id="420868" name="Rectangle 4"/>
          <p:cNvSpPr>
            <a:spLocks noChangeArrowheads="1"/>
          </p:cNvSpPr>
          <p:nvPr/>
        </p:nvSpPr>
        <p:spPr bwMode="gray">
          <a:xfrm>
            <a:off x="0" y="0"/>
            <a:ext cx="215900" cy="6858000"/>
          </a:xfrm>
          <a:prstGeom prst="rect">
            <a:avLst/>
          </a:prstGeom>
          <a:gradFill rotWithShape="1">
            <a:gsLst>
              <a:gs pos="0">
                <a:srgbClr val="12449E"/>
              </a:gs>
              <a:gs pos="100000">
                <a:srgbClr val="FFFFFF"/>
              </a:gs>
            </a:gsLst>
            <a:lin ang="5400000" scaled="1"/>
          </a:gradFill>
          <a:ln w="9525">
            <a:noFill/>
            <a:miter lim="800000"/>
            <a:headEnd/>
            <a:tailEnd/>
          </a:ln>
          <a:effectLst/>
        </p:spPr>
        <p:txBody>
          <a:bodyPr wrap="none" anchor="ctr"/>
          <a:lstStyle/>
          <a:p>
            <a:pPr>
              <a:defRPr/>
            </a:pPr>
            <a:endParaRPr lang="en-US"/>
          </a:p>
        </p:txBody>
      </p:sp>
      <p:sp>
        <p:nvSpPr>
          <p:cNvPr id="1029" name="Rectangle 5"/>
          <p:cNvSpPr>
            <a:spLocks noGrp="1" noChangeArrowheads="1"/>
          </p:cNvSpPr>
          <p:nvPr>
            <p:ph type="title"/>
          </p:nvPr>
        </p:nvSpPr>
        <p:spPr bwMode="gray">
          <a:xfrm>
            <a:off x="358775" y="188913"/>
            <a:ext cx="8497888"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a:t>
            </a:r>
            <a:br>
              <a:rPr lang="en-US" smtClean="0"/>
            </a:br>
            <a:r>
              <a:rPr lang="en-US" smtClean="0"/>
              <a:t>title style</a:t>
            </a:r>
          </a:p>
        </p:txBody>
      </p:sp>
      <p:sp>
        <p:nvSpPr>
          <p:cNvPr id="1030" name="Rectangle 6"/>
          <p:cNvSpPr>
            <a:spLocks noGrp="1" noChangeArrowheads="1"/>
          </p:cNvSpPr>
          <p:nvPr>
            <p:ph type="body" idx="1"/>
          </p:nvPr>
        </p:nvSpPr>
        <p:spPr bwMode="auto">
          <a:xfrm>
            <a:off x="467544" y="1448780"/>
            <a:ext cx="8297862" cy="51593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20871" name="Text Box 7"/>
          <p:cNvSpPr txBox="1">
            <a:spLocks noChangeArrowheads="1"/>
          </p:cNvSpPr>
          <p:nvPr/>
        </p:nvSpPr>
        <p:spPr bwMode="auto">
          <a:xfrm>
            <a:off x="8810625" y="1016000"/>
            <a:ext cx="369888" cy="274638"/>
          </a:xfrm>
          <a:prstGeom prst="rect">
            <a:avLst/>
          </a:prstGeom>
          <a:noFill/>
          <a:ln w="9525">
            <a:noFill/>
            <a:miter lim="800000"/>
            <a:headEnd/>
            <a:tailEnd/>
          </a:ln>
          <a:effectLst/>
        </p:spPr>
        <p:txBody>
          <a:bodyPr wrap="none">
            <a:spAutoFit/>
          </a:bodyPr>
          <a:lstStyle/>
          <a:p>
            <a:pPr>
              <a:defRPr/>
            </a:pPr>
            <a:fld id="{EB412322-6E93-4C1F-8B84-CA6ED8EF0E4A}" type="slidenum">
              <a:rPr lang="en-US" sz="1200" b="1">
                <a:solidFill>
                  <a:schemeClr val="bg1"/>
                </a:solidFill>
              </a:rPr>
              <a:pPr>
                <a:defRPr/>
              </a:pPr>
              <a:t>‹#›</a:t>
            </a:fld>
            <a:endParaRPr lang="en-US" sz="1200" b="1">
              <a:solidFill>
                <a:schemeClr val="bg1"/>
              </a:solidFill>
            </a:endParaRPr>
          </a:p>
        </p:txBody>
      </p:sp>
      <p:sp>
        <p:nvSpPr>
          <p:cNvPr id="420872" name="Text Box 8"/>
          <p:cNvSpPr txBox="1">
            <a:spLocks noChangeArrowheads="1"/>
          </p:cNvSpPr>
          <p:nvPr/>
        </p:nvSpPr>
        <p:spPr bwMode="auto">
          <a:xfrm>
            <a:off x="7064375" y="-63500"/>
            <a:ext cx="2079625" cy="274638"/>
          </a:xfrm>
          <a:prstGeom prst="rect">
            <a:avLst/>
          </a:prstGeom>
          <a:noFill/>
          <a:ln w="9525">
            <a:noFill/>
            <a:miter lim="800000"/>
            <a:headEnd/>
            <a:tailEnd/>
          </a:ln>
          <a:effectLst/>
        </p:spPr>
        <p:txBody>
          <a:bodyPr wrap="none">
            <a:spAutoFit/>
          </a:bodyPr>
          <a:lstStyle/>
          <a:p>
            <a:pPr>
              <a:defRPr/>
            </a:pPr>
            <a:r>
              <a:rPr lang="en-US" sz="1200" b="1" i="1">
                <a:solidFill>
                  <a:schemeClr val="bg1"/>
                </a:solidFill>
              </a:rPr>
              <a:t>3. Process Flow Measures</a:t>
            </a:r>
          </a:p>
        </p:txBody>
      </p:sp>
      <p:sp>
        <p:nvSpPr>
          <p:cNvPr id="9" name="Text Box 57"/>
          <p:cNvSpPr txBox="1">
            <a:spLocks noChangeArrowheads="1"/>
          </p:cNvSpPr>
          <p:nvPr userDrawn="1"/>
        </p:nvSpPr>
        <p:spPr bwMode="auto">
          <a:xfrm>
            <a:off x="6188085" y="6573972"/>
            <a:ext cx="2955915" cy="284028"/>
          </a:xfrm>
          <a:prstGeom prst="rect">
            <a:avLst/>
          </a:prstGeom>
          <a:noFill/>
          <a:ln w="9525">
            <a:noFill/>
            <a:miter lim="800000"/>
            <a:headEnd/>
            <a:tailEnd/>
          </a:ln>
          <a:effectLst/>
        </p:spPr>
        <p:txBody>
          <a:bodyPr wrap="square">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lang="en-US" sz="1200" b="1" i="1" baseline="0" dirty="0" smtClean="0">
                <a:solidFill>
                  <a:schemeClr val="accent1">
                    <a:lumMod val="50000"/>
                  </a:schemeClr>
                </a:solidFill>
              </a:rPr>
              <a:t>Process Flow Analysis-Basics </a:t>
            </a:r>
            <a:fld id="{BD6234CD-B7B4-4617-8D03-83466873225C}" type="slidenum">
              <a:rPr lang="en-US" sz="1200" b="1" smtClean="0">
                <a:solidFill>
                  <a:schemeClr val="accent1">
                    <a:lumMod val="50000"/>
                  </a:schemeClr>
                </a:solidFill>
                <a:latin typeface="Arial" pitchFamily="34" charset="0"/>
              </a:rPr>
              <a:pPr marL="0" marR="0" indent="0" algn="r" defTabSz="914400" rtl="0" eaLnBrk="1" fontAlgn="base" latinLnBrk="0" hangingPunct="1">
                <a:lnSpc>
                  <a:spcPct val="100000"/>
                </a:lnSpc>
                <a:spcBef>
                  <a:spcPct val="0"/>
                </a:spcBef>
                <a:spcAft>
                  <a:spcPct val="0"/>
                </a:spcAft>
                <a:buClrTx/>
                <a:buSzTx/>
                <a:buFontTx/>
                <a:buNone/>
                <a:tabLst/>
                <a:defRPr/>
              </a:pPr>
              <a:t>‹#›</a:t>
            </a:fld>
            <a:endParaRPr lang="en-US" sz="1200" b="1" dirty="0" smtClean="0">
              <a:solidFill>
                <a:schemeClr val="accent1">
                  <a:lumMod val="50000"/>
                </a:schemeClr>
              </a:solidFill>
              <a:latin typeface="Arial" pitchFamily="34" charset="0"/>
            </a:endParaRPr>
          </a:p>
        </p:txBody>
      </p:sp>
      <p:sp>
        <p:nvSpPr>
          <p:cNvPr id="10" name="Text Box 57"/>
          <p:cNvSpPr txBox="1">
            <a:spLocks noChangeArrowheads="1"/>
          </p:cNvSpPr>
          <p:nvPr userDrawn="1"/>
        </p:nvSpPr>
        <p:spPr bwMode="auto">
          <a:xfrm>
            <a:off x="153927" y="6597352"/>
            <a:ext cx="2957553" cy="276999"/>
          </a:xfrm>
          <a:prstGeom prst="rect">
            <a:avLst/>
          </a:prstGeom>
          <a:noFill/>
          <a:ln w="9525">
            <a:noFill/>
            <a:miter lim="800000"/>
            <a:headEnd/>
            <a:tailEnd/>
          </a:ln>
          <a:effectLst/>
        </p:spPr>
        <p:txBody>
          <a:bodyPr wrap="square">
            <a:spAutoFit/>
          </a:bodyPr>
          <a:lstStyle/>
          <a:p>
            <a:r>
              <a:rPr lang="en-US" sz="1200" b="1" i="1" dirty="0" smtClean="0">
                <a:solidFill>
                  <a:schemeClr val="accent1">
                    <a:lumMod val="50000"/>
                  </a:schemeClr>
                </a:solidFill>
              </a:rPr>
              <a:t>Ardavan </a:t>
            </a:r>
            <a:r>
              <a:rPr lang="en-US" sz="1200" b="1" i="1" dirty="0" smtClean="0">
                <a:solidFill>
                  <a:schemeClr val="accent1">
                    <a:lumMod val="50000"/>
                  </a:schemeClr>
                </a:solidFill>
              </a:rPr>
              <a:t>Asef-Vaziri  June/2011</a:t>
            </a:r>
            <a:endParaRPr lang="en-US" sz="1200" b="1" i="1" dirty="0">
              <a:solidFill>
                <a:schemeClr val="accent1">
                  <a:lumMod val="50000"/>
                </a:schemeClr>
              </a:solidFill>
            </a:endParaRP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iming>
    <p:tnLst>
      <p:par>
        <p:cTn id="1" dur="indefinite" restart="never" nodeType="tmRoot"/>
      </p:par>
    </p:tnLst>
  </p:timing>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Impact" pitchFamily="34" charset="0"/>
        </a:defRPr>
      </a:lvl2pPr>
      <a:lvl3pPr algn="l" rtl="0" eaLnBrk="0" fontAlgn="base" hangingPunct="0">
        <a:spcBef>
          <a:spcPct val="0"/>
        </a:spcBef>
        <a:spcAft>
          <a:spcPct val="0"/>
        </a:spcAft>
        <a:defRPr sz="2800">
          <a:solidFill>
            <a:schemeClr val="bg1"/>
          </a:solidFill>
          <a:latin typeface="Impact" pitchFamily="34" charset="0"/>
        </a:defRPr>
      </a:lvl3pPr>
      <a:lvl4pPr algn="l" rtl="0" eaLnBrk="0" fontAlgn="base" hangingPunct="0">
        <a:spcBef>
          <a:spcPct val="0"/>
        </a:spcBef>
        <a:spcAft>
          <a:spcPct val="0"/>
        </a:spcAft>
        <a:defRPr sz="2800">
          <a:solidFill>
            <a:schemeClr val="bg1"/>
          </a:solidFill>
          <a:latin typeface="Impact" pitchFamily="34" charset="0"/>
        </a:defRPr>
      </a:lvl4pPr>
      <a:lvl5pPr algn="l" rtl="0" eaLnBrk="0" fontAlgn="base" hangingPunct="0">
        <a:spcBef>
          <a:spcPct val="0"/>
        </a:spcBef>
        <a:spcAft>
          <a:spcPct val="0"/>
        </a:spcAft>
        <a:defRPr sz="2800">
          <a:solidFill>
            <a:schemeClr val="bg1"/>
          </a:solidFill>
          <a:latin typeface="Impact" pitchFamily="34" charset="0"/>
        </a:defRPr>
      </a:lvl5pPr>
      <a:lvl6pPr marL="457200" algn="l" rtl="0" fontAlgn="base">
        <a:spcBef>
          <a:spcPct val="0"/>
        </a:spcBef>
        <a:spcAft>
          <a:spcPct val="0"/>
        </a:spcAft>
        <a:defRPr sz="2800">
          <a:solidFill>
            <a:schemeClr val="bg1"/>
          </a:solidFill>
          <a:latin typeface="Impact" pitchFamily="34" charset="0"/>
        </a:defRPr>
      </a:lvl6pPr>
      <a:lvl7pPr marL="914400" algn="l" rtl="0" fontAlgn="base">
        <a:spcBef>
          <a:spcPct val="0"/>
        </a:spcBef>
        <a:spcAft>
          <a:spcPct val="0"/>
        </a:spcAft>
        <a:defRPr sz="2800">
          <a:solidFill>
            <a:schemeClr val="bg1"/>
          </a:solidFill>
          <a:latin typeface="Impact" pitchFamily="34" charset="0"/>
        </a:defRPr>
      </a:lvl7pPr>
      <a:lvl8pPr marL="1371600" algn="l" rtl="0" fontAlgn="base">
        <a:spcBef>
          <a:spcPct val="0"/>
        </a:spcBef>
        <a:spcAft>
          <a:spcPct val="0"/>
        </a:spcAft>
        <a:defRPr sz="2800">
          <a:solidFill>
            <a:schemeClr val="bg1"/>
          </a:solidFill>
          <a:latin typeface="Impact" pitchFamily="34" charset="0"/>
        </a:defRPr>
      </a:lvl8pPr>
      <a:lvl9pPr marL="1828800" algn="l" rtl="0" fontAlgn="base">
        <a:spcBef>
          <a:spcPct val="0"/>
        </a:spcBef>
        <a:spcAft>
          <a:spcPct val="0"/>
        </a:spcAft>
        <a:defRPr sz="2800">
          <a:solidFill>
            <a:schemeClr val="bg1"/>
          </a:solidFill>
          <a:latin typeface="Impact" pitchFamily="34" charset="0"/>
        </a:defRPr>
      </a:lvl9pPr>
    </p:titleStyle>
    <p:bodyStyle>
      <a:lvl1pPr marL="342900" indent="-342900" algn="l" rtl="0" eaLnBrk="0" fontAlgn="base" hangingPunct="0">
        <a:spcBef>
          <a:spcPct val="20000"/>
        </a:spcBef>
        <a:spcAft>
          <a:spcPct val="0"/>
        </a:spcAft>
        <a:buClr>
          <a:schemeClr val="tx1"/>
        </a:buClr>
        <a:buSzPct val="80000"/>
        <a:buFont typeface="Wingdings" pitchFamily="2" charset="2"/>
        <a:buChar char="v"/>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Font typeface="Symbol" pitchFamily="18" charset="2"/>
        <a:buChar char="-"/>
        <a:defRPr lang="en-US" sz="2000" dirty="0" smtClean="0">
          <a:solidFill>
            <a:schemeClr val="tx1"/>
          </a:solidFill>
          <a:latin typeface="+mn-lt"/>
        </a:defRPr>
      </a:lvl2pPr>
      <a:lvl3pPr marL="1143000" indent="-228600" algn="l" rtl="0" eaLnBrk="0" fontAlgn="base" hangingPunct="0">
        <a:spcBef>
          <a:spcPct val="20000"/>
        </a:spcBef>
        <a:spcAft>
          <a:spcPct val="0"/>
        </a:spcAft>
        <a:buClr>
          <a:schemeClr val="tx1"/>
        </a:buClr>
        <a:buFont typeface="Symbol" pitchFamily="18" charset="2"/>
        <a:buChar char="-"/>
        <a:defRPr sz="2000">
          <a:solidFill>
            <a:schemeClr val="tx1"/>
          </a:solidFill>
          <a:latin typeface="+mn-lt"/>
        </a:defRPr>
      </a:lvl3pPr>
      <a:lvl4pPr marL="1600200" indent="-228600" algn="l" rtl="0" eaLnBrk="0" fontAlgn="base" hangingPunct="0">
        <a:spcBef>
          <a:spcPct val="20000"/>
        </a:spcBef>
        <a:spcAft>
          <a:spcPct val="0"/>
        </a:spcAft>
        <a:buClr>
          <a:srgbClr val="000000"/>
        </a:buClr>
        <a:buFont typeface="Monotype Sorts" pitchFamily="1" charset="2"/>
        <a:buChar char="u"/>
        <a:defRPr sz="2000">
          <a:solidFill>
            <a:srgbClr val="000000"/>
          </a:solidFill>
          <a:latin typeface="Arial" charset="0"/>
        </a:defRPr>
      </a:lvl4pPr>
      <a:lvl5pPr marL="2057400" indent="-228600" algn="l" rtl="0" eaLnBrk="0" fontAlgn="base" hangingPunct="0">
        <a:spcBef>
          <a:spcPct val="20000"/>
        </a:spcBef>
        <a:spcAft>
          <a:spcPct val="0"/>
        </a:spcAft>
        <a:buClr>
          <a:srgbClr val="000000"/>
        </a:buClr>
        <a:buChar char="–"/>
        <a:defRPr sz="1600">
          <a:solidFill>
            <a:srgbClr val="000000"/>
          </a:solidFill>
          <a:latin typeface="Arial" charset="0"/>
        </a:defRPr>
      </a:lvl5pPr>
      <a:lvl6pPr marL="2514600" indent="-228600" algn="l" rtl="0" eaLnBrk="0" fontAlgn="base" hangingPunct="0">
        <a:spcBef>
          <a:spcPct val="20000"/>
        </a:spcBef>
        <a:spcAft>
          <a:spcPct val="0"/>
        </a:spcAft>
        <a:buClr>
          <a:srgbClr val="000000"/>
        </a:buClr>
        <a:buChar char="–"/>
        <a:defRPr sz="1600">
          <a:solidFill>
            <a:srgbClr val="000000"/>
          </a:solidFill>
          <a:latin typeface="Arial" charset="0"/>
        </a:defRPr>
      </a:lvl6pPr>
      <a:lvl7pPr marL="2971800" indent="-228600" algn="l" rtl="0" eaLnBrk="0" fontAlgn="base" hangingPunct="0">
        <a:spcBef>
          <a:spcPct val="20000"/>
        </a:spcBef>
        <a:spcAft>
          <a:spcPct val="0"/>
        </a:spcAft>
        <a:buClr>
          <a:srgbClr val="000000"/>
        </a:buClr>
        <a:buChar char="–"/>
        <a:defRPr sz="1600">
          <a:solidFill>
            <a:srgbClr val="000000"/>
          </a:solidFill>
          <a:latin typeface="Arial" charset="0"/>
        </a:defRPr>
      </a:lvl7pPr>
      <a:lvl8pPr marL="3429000" indent="-228600" algn="l" rtl="0" eaLnBrk="0" fontAlgn="base" hangingPunct="0">
        <a:spcBef>
          <a:spcPct val="20000"/>
        </a:spcBef>
        <a:spcAft>
          <a:spcPct val="0"/>
        </a:spcAft>
        <a:buClr>
          <a:srgbClr val="000000"/>
        </a:buClr>
        <a:buChar char="–"/>
        <a:defRPr sz="1600">
          <a:solidFill>
            <a:srgbClr val="000000"/>
          </a:solidFill>
          <a:latin typeface="Arial" charset="0"/>
        </a:defRPr>
      </a:lvl8pPr>
      <a:lvl9pPr marL="3886200" indent="-228600" algn="l" rtl="0" eaLnBrk="0" fontAlgn="base" hangingPunct="0">
        <a:spcBef>
          <a:spcPct val="20000"/>
        </a:spcBef>
        <a:spcAft>
          <a:spcPct val="0"/>
        </a:spcAft>
        <a:buClr>
          <a:srgbClr val="000000"/>
        </a:buClr>
        <a:buChar char="–"/>
        <a:defRPr sz="1600">
          <a:solidFill>
            <a:srgbClr val="000000"/>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video" Target="https://www.youtube.com/embed/bEM6z27bdWA" TargetMode="Externa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2"/>
          <p:cNvSpPr>
            <a:spLocks noChangeArrowheads="1"/>
          </p:cNvSpPr>
          <p:nvPr/>
        </p:nvSpPr>
        <p:spPr bwMode="gray">
          <a:xfrm>
            <a:off x="0" y="0"/>
            <a:ext cx="9144000" cy="6858000"/>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3074" name="Rectangle 2"/>
          <p:cNvSpPr>
            <a:spLocks noGrp="1" noChangeArrowheads="1"/>
          </p:cNvSpPr>
          <p:nvPr>
            <p:ph type="title"/>
          </p:nvPr>
        </p:nvSpPr>
        <p:spPr>
          <a:xfrm>
            <a:off x="0" y="0"/>
            <a:ext cx="9144000" cy="7370676"/>
          </a:xfrm>
        </p:spPr>
        <p:txBody>
          <a:bodyPr/>
          <a:lstStyle/>
          <a:p>
            <a:pPr algn="ctr">
              <a:spcBef>
                <a:spcPts val="0"/>
              </a:spcBef>
            </a:pPr>
            <a:r>
              <a:rPr lang="en-US" sz="5400" dirty="0" smtClean="0"/>
              <a:t/>
            </a:r>
            <a:br>
              <a:rPr lang="en-US" sz="5400" dirty="0" smtClean="0"/>
            </a:br>
            <a:r>
              <a:rPr lang="en-US" sz="5400" dirty="0"/>
              <a:t/>
            </a:r>
            <a:br>
              <a:rPr lang="en-US" sz="5400" dirty="0"/>
            </a:br>
            <a:r>
              <a:rPr lang="en-US" sz="5400" dirty="0" smtClean="0"/>
              <a:t/>
            </a:r>
            <a:br>
              <a:rPr lang="en-US" sz="5400" dirty="0" smtClean="0"/>
            </a:br>
            <a:r>
              <a:rPr lang="en-US" sz="5400" dirty="0"/>
              <a:t/>
            </a:r>
            <a:br>
              <a:rPr lang="en-US" sz="5400" dirty="0"/>
            </a:br>
            <a:r>
              <a:rPr lang="en-US" sz="5400" dirty="0" smtClean="0"/>
              <a:t/>
            </a:r>
            <a:br>
              <a:rPr lang="en-US" sz="5400" dirty="0" smtClean="0"/>
            </a:br>
            <a:r>
              <a:rPr lang="en-US" sz="5400" dirty="0"/>
              <a:t/>
            </a:r>
            <a:br>
              <a:rPr lang="en-US" sz="5400" dirty="0"/>
            </a:br>
            <a:r>
              <a:rPr lang="en-US" sz="6000" dirty="0" smtClean="0"/>
              <a:t>Process Flow Analysis</a:t>
            </a:r>
            <a:br>
              <a:rPr lang="en-US" sz="6000" dirty="0" smtClean="0"/>
            </a:br>
            <a:r>
              <a:rPr lang="en-US" sz="6000" dirty="0" smtClean="0"/>
              <a:t>The Little’s Law</a:t>
            </a:r>
            <a:r>
              <a:rPr lang="en-US" sz="5400" dirty="0" smtClean="0"/>
              <a:t/>
            </a:r>
            <a:br>
              <a:rPr lang="en-US" sz="5400" dirty="0" smtClean="0"/>
            </a:br>
            <a:r>
              <a:rPr lang="en-US" sz="5400" dirty="0" smtClean="0"/>
              <a:t/>
            </a:r>
            <a:br>
              <a:rPr lang="en-US" sz="5400" dirty="0" smtClean="0"/>
            </a:br>
            <a:r>
              <a:rPr lang="en-US" sz="5400" dirty="0"/>
              <a:t>Please Watch This Lecture Before Coming To </a:t>
            </a:r>
            <a:r>
              <a:rPr lang="en-US" sz="5400" dirty="0" smtClean="0"/>
              <a:t>Class</a:t>
            </a:r>
            <a:r>
              <a:rPr lang="en-US" sz="2400" dirty="0" smtClean="0"/>
              <a:t/>
            </a:r>
            <a:br>
              <a:rPr lang="en-US" sz="2400" dirty="0" smtClean="0"/>
            </a:br>
            <a:r>
              <a:rPr lang="en-US" sz="2400" dirty="0" smtClean="0"/>
              <a:t/>
            </a:r>
            <a:br>
              <a:rPr lang="en-US" sz="2400" dirty="0" smtClean="0"/>
            </a:br>
            <a:r>
              <a:rPr lang="en-US" sz="2400" dirty="0"/>
              <a:t/>
            </a:r>
            <a:br>
              <a:rPr lang="en-US" sz="2400" dirty="0"/>
            </a:br>
            <a:r>
              <a:rPr lang="en-US" sz="2400" dirty="0" smtClean="0"/>
              <a:t>The main source for preparing these slides is</a:t>
            </a:r>
            <a:br>
              <a:rPr lang="en-US" sz="2400" dirty="0" smtClean="0"/>
            </a:br>
            <a:r>
              <a:rPr lang="en-US" sz="2400" dirty="0" smtClean="0"/>
              <a:t>Managing Business Process Flow</a:t>
            </a:r>
            <a:br>
              <a:rPr lang="en-US" sz="2400" dirty="0" smtClean="0"/>
            </a:br>
            <a:r>
              <a:rPr lang="en-US" sz="2400" dirty="0" smtClean="0"/>
              <a:t>Anupindi, Chopra, </a:t>
            </a:r>
            <a:r>
              <a:rPr lang="en-US" sz="2400" dirty="0" err="1" smtClean="0"/>
              <a:t>Deshmoukh</a:t>
            </a:r>
            <a:r>
              <a:rPr lang="en-US" sz="2400" dirty="0" smtClean="0"/>
              <a:t>, Van Mieghem, and Zemel</a:t>
            </a:r>
            <a:br>
              <a:rPr lang="en-US" sz="2400" dirty="0" smtClean="0"/>
            </a:br>
            <a:r>
              <a:rPr lang="en-US" sz="2400" dirty="0"/>
              <a:t/>
            </a:r>
            <a:br>
              <a:rPr lang="en-US" sz="2400" dirty="0"/>
            </a:br>
            <a:r>
              <a:rPr lang="en-US" sz="4000" dirty="0" smtClean="0"/>
              <a:t/>
            </a:r>
            <a:br>
              <a:rPr lang="en-US" sz="4000" dirty="0" smtClean="0"/>
            </a:br>
            <a:r>
              <a:rPr lang="en-US" sz="2400" dirty="0"/>
              <a:t/>
            </a:r>
            <a:br>
              <a:rPr lang="en-US" sz="2400" dirty="0"/>
            </a:br>
            <a:r>
              <a:rPr lang="en-US" sz="2400" dirty="0" smtClean="0"/>
              <a:t/>
            </a:r>
            <a:br>
              <a:rPr lang="en-US" sz="2400" dirty="0" smtClean="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endParaRPr lang="en-US" sz="2400" dirty="0" smtClean="0"/>
          </a:p>
        </p:txBody>
      </p:sp>
    </p:spTree>
    <p:extLst>
      <p:ext uri="{BB962C8B-B14F-4D97-AF65-F5344CB8AC3E}">
        <p14:creationId xmlns:p14="http://schemas.microsoft.com/office/powerpoint/2010/main" val="24839393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50825" y="188913"/>
            <a:ext cx="8605838" cy="863600"/>
          </a:xfrm>
        </p:spPr>
        <p:txBody>
          <a:bodyPr/>
          <a:lstStyle/>
          <a:p>
            <a:pPr eaLnBrk="1" hangingPunct="1"/>
            <a:r>
              <a:rPr lang="en-US" smtClean="0"/>
              <a:t>Little’s Law: Examples</a:t>
            </a:r>
          </a:p>
        </p:txBody>
      </p:sp>
      <p:sp>
        <p:nvSpPr>
          <p:cNvPr id="512005" name="Rectangle 5"/>
          <p:cNvSpPr>
            <a:spLocks noChangeArrowheads="1"/>
          </p:cNvSpPr>
          <p:nvPr/>
        </p:nvSpPr>
        <p:spPr bwMode="auto">
          <a:xfrm>
            <a:off x="468313" y="1341438"/>
            <a:ext cx="8675687" cy="5516562"/>
          </a:xfrm>
          <a:prstGeom prst="rect">
            <a:avLst/>
          </a:prstGeom>
          <a:noFill/>
          <a:ln w="9525">
            <a:noFill/>
            <a:miter lim="800000"/>
            <a:headEnd/>
            <a:tailEnd/>
          </a:ln>
        </p:spPr>
        <p:txBody>
          <a:bodyPr lIns="92075" tIns="46038" rIns="92075" bIns="46038"/>
          <a:lstStyle/>
          <a:p>
            <a:pPr marL="342900" indent="-342900" eaLnBrk="0" hangingPunct="0">
              <a:spcBef>
                <a:spcPct val="20000"/>
              </a:spcBef>
              <a:buClr>
                <a:srgbClr val="000000"/>
              </a:buClr>
              <a:buSzPct val="80000"/>
            </a:pPr>
            <a:r>
              <a:rPr lang="en-US" sz="2400" dirty="0" smtClean="0">
                <a:solidFill>
                  <a:srgbClr val="00B050"/>
                </a:solidFill>
                <a:latin typeface="Times New Roman" pitchFamily="18" charset="0"/>
              </a:rPr>
              <a:t>I=2000 garage doors</a:t>
            </a:r>
            <a:r>
              <a:rPr lang="en-US" sz="2400" dirty="0">
                <a:solidFill>
                  <a:srgbClr val="00B050"/>
                </a:solidFill>
                <a:latin typeface="Times New Roman" pitchFamily="18" charset="0"/>
              </a:rPr>
              <a:t>, with no inventory buildup (i.e. stable </a:t>
            </a:r>
            <a:r>
              <a:rPr lang="en-US" sz="2400" dirty="0" smtClean="0">
                <a:solidFill>
                  <a:srgbClr val="00B050"/>
                </a:solidFill>
                <a:latin typeface="Times New Roman" pitchFamily="18" charset="0"/>
              </a:rPr>
              <a:t>process; always on average we have 2000)</a:t>
            </a:r>
            <a:endParaRPr lang="en-US" sz="2400" dirty="0">
              <a:solidFill>
                <a:srgbClr val="00B050"/>
              </a:solidFill>
              <a:latin typeface="Times New Roman" pitchFamily="18" charset="0"/>
            </a:endParaRPr>
          </a:p>
          <a:p>
            <a:pPr marL="342900" indent="-342900" eaLnBrk="0" hangingPunct="0">
              <a:spcBef>
                <a:spcPct val="20000"/>
              </a:spcBef>
              <a:buClr>
                <a:srgbClr val="000000"/>
              </a:buClr>
              <a:buSzPct val="80000"/>
            </a:pPr>
            <a:r>
              <a:rPr lang="en-US" sz="2400" dirty="0">
                <a:solidFill>
                  <a:srgbClr val="00B050"/>
                </a:solidFill>
                <a:latin typeface="Times New Roman" pitchFamily="18" charset="0"/>
              </a:rPr>
              <a:t>R=1000 </a:t>
            </a:r>
            <a:r>
              <a:rPr lang="en-US" sz="2400" dirty="0" smtClean="0">
                <a:solidFill>
                  <a:srgbClr val="00B050"/>
                </a:solidFill>
                <a:latin typeface="Times New Roman" pitchFamily="18" charset="0"/>
              </a:rPr>
              <a:t>garage doors/week</a:t>
            </a:r>
            <a:r>
              <a:rPr lang="en-US" sz="2400" dirty="0">
                <a:solidFill>
                  <a:srgbClr val="00B050"/>
                </a:solidFill>
                <a:latin typeface="Times New Roman" pitchFamily="18" charset="0"/>
              </a:rPr>
              <a:t>. Each </a:t>
            </a:r>
            <a:r>
              <a:rPr lang="en-US" sz="2400" dirty="0" smtClean="0">
                <a:solidFill>
                  <a:srgbClr val="00B050"/>
                </a:solidFill>
                <a:latin typeface="Times New Roman" pitchFamily="18" charset="0"/>
              </a:rPr>
              <a:t>garage door costs </a:t>
            </a:r>
            <a:r>
              <a:rPr lang="en-US" sz="2400" dirty="0">
                <a:solidFill>
                  <a:srgbClr val="00B050"/>
                </a:solidFill>
                <a:latin typeface="Times New Roman" pitchFamily="18" charset="0"/>
              </a:rPr>
              <a:t>$3,300 to produce. </a:t>
            </a:r>
          </a:p>
          <a:p>
            <a:pPr marL="342900" indent="-342900" eaLnBrk="0" hangingPunct="0">
              <a:spcBef>
                <a:spcPct val="20000"/>
              </a:spcBef>
              <a:buClr>
                <a:srgbClr val="000000"/>
              </a:buClr>
              <a:buSzPct val="80000"/>
            </a:pPr>
            <a:r>
              <a:rPr lang="en-US" sz="2400" dirty="0" smtClean="0">
                <a:latin typeface="Times New Roman" pitchFamily="18" charset="0"/>
              </a:rPr>
              <a:t>What is the Average Flow Time for $1? </a:t>
            </a:r>
          </a:p>
          <a:p>
            <a:pPr marL="342900" indent="-342900" eaLnBrk="0" hangingPunct="0">
              <a:spcBef>
                <a:spcPct val="20000"/>
              </a:spcBef>
              <a:buClr>
                <a:srgbClr val="000000"/>
              </a:buClr>
              <a:buSzPct val="80000"/>
              <a:buFont typeface="Wingdings" pitchFamily="2" charset="2"/>
              <a:buNone/>
            </a:pPr>
            <a:endParaRPr lang="en-US" sz="2400" dirty="0">
              <a:latin typeface="Times New Roman" pitchFamily="18" charset="0"/>
            </a:endParaRPr>
          </a:p>
          <a:p>
            <a:pPr marL="342900" indent="-342900" eaLnBrk="0" hangingPunct="0">
              <a:spcBef>
                <a:spcPct val="20000"/>
              </a:spcBef>
              <a:buClr>
                <a:srgbClr val="000000"/>
              </a:buClr>
              <a:buSzPct val="80000"/>
              <a:buFont typeface="Wingdings" pitchFamily="2" charset="2"/>
              <a:buNone/>
            </a:pPr>
            <a:r>
              <a:rPr lang="en-US" sz="2400" dirty="0">
                <a:solidFill>
                  <a:srgbClr val="00B050"/>
                </a:solidFill>
                <a:latin typeface="Times New Roman" pitchFamily="18" charset="0"/>
              </a:rPr>
              <a:t>We can translate </a:t>
            </a:r>
            <a:r>
              <a:rPr lang="en-US" sz="2400" dirty="0" smtClean="0">
                <a:solidFill>
                  <a:srgbClr val="00B050"/>
                </a:solidFill>
                <a:latin typeface="Times New Roman" pitchFamily="18" charset="0"/>
              </a:rPr>
              <a:t>volumes into </a:t>
            </a:r>
            <a:r>
              <a:rPr lang="en-US" sz="2400" dirty="0">
                <a:solidFill>
                  <a:srgbClr val="00B050"/>
                </a:solidFill>
                <a:latin typeface="Times New Roman" pitchFamily="18" charset="0"/>
              </a:rPr>
              <a:t>$</a:t>
            </a:r>
          </a:p>
          <a:p>
            <a:pPr marL="342900" indent="-342900" eaLnBrk="0" hangingPunct="0">
              <a:spcBef>
                <a:spcPct val="20000"/>
              </a:spcBef>
              <a:buClr>
                <a:srgbClr val="000000"/>
              </a:buClr>
              <a:buSzPct val="80000"/>
              <a:buFont typeface="Wingdings" pitchFamily="2" charset="2"/>
              <a:buNone/>
            </a:pPr>
            <a:r>
              <a:rPr lang="en-US" sz="2400" dirty="0">
                <a:solidFill>
                  <a:srgbClr val="00B050"/>
                </a:solidFill>
                <a:latin typeface="Times New Roman" pitchFamily="18" charset="0"/>
              </a:rPr>
              <a:t>I  = 2,000(3,300) = $6,600,000 tied up in inventory (average).</a:t>
            </a:r>
          </a:p>
          <a:p>
            <a:pPr marL="342900" indent="-342900" eaLnBrk="0" hangingPunct="0">
              <a:spcBef>
                <a:spcPct val="20000"/>
              </a:spcBef>
              <a:buClr>
                <a:srgbClr val="000000"/>
              </a:buClr>
              <a:buSzPct val="80000"/>
              <a:buFont typeface="Wingdings" pitchFamily="2" charset="2"/>
              <a:buNone/>
            </a:pPr>
            <a:r>
              <a:rPr lang="en-US" sz="2400" dirty="0">
                <a:solidFill>
                  <a:srgbClr val="00B050"/>
                </a:solidFill>
                <a:latin typeface="Times New Roman" pitchFamily="18" charset="0"/>
              </a:rPr>
              <a:t>R = 1,000(3,300) = $3,300,000/week.</a:t>
            </a:r>
          </a:p>
          <a:p>
            <a:pPr marL="342900" indent="-342900" eaLnBrk="0" hangingPunct="0">
              <a:spcBef>
                <a:spcPct val="20000"/>
              </a:spcBef>
              <a:buClr>
                <a:srgbClr val="000000"/>
              </a:buClr>
              <a:buSzPct val="80000"/>
            </a:pPr>
            <a:endParaRPr lang="en-US" sz="2400" dirty="0">
              <a:solidFill>
                <a:srgbClr val="C00000"/>
              </a:solidFill>
              <a:latin typeface="Times New Roman" pitchFamily="18" charset="0"/>
            </a:endParaRPr>
          </a:p>
          <a:p>
            <a:pPr marL="342900" indent="-342900" eaLnBrk="0" hangingPunct="0">
              <a:spcBef>
                <a:spcPct val="20000"/>
              </a:spcBef>
              <a:buClr>
                <a:srgbClr val="000000"/>
              </a:buClr>
              <a:buSzPct val="80000"/>
            </a:pPr>
            <a:r>
              <a:rPr lang="en-US" sz="3200" dirty="0">
                <a:solidFill>
                  <a:srgbClr val="C00000"/>
                </a:solidFill>
                <a:latin typeface="Times New Roman" pitchFamily="18" charset="0"/>
              </a:rPr>
              <a:t>I=RT </a:t>
            </a:r>
            <a:r>
              <a:rPr lang="en-US" sz="3200" dirty="0">
                <a:solidFill>
                  <a:srgbClr val="C00000"/>
                </a:solidFill>
                <a:latin typeface="Times New Roman" pitchFamily="18" charset="0"/>
                <a:sym typeface="Wingdings" pitchFamily="2" charset="2"/>
              </a:rPr>
              <a:t> </a:t>
            </a:r>
            <a:r>
              <a:rPr lang="en-US" sz="3200" dirty="0">
                <a:solidFill>
                  <a:srgbClr val="C00000"/>
                </a:solidFill>
                <a:latin typeface="Times New Roman" pitchFamily="18" charset="0"/>
              </a:rPr>
              <a:t>T=I/R </a:t>
            </a:r>
          </a:p>
          <a:p>
            <a:pPr marL="342900" indent="-342900" eaLnBrk="0" hangingPunct="0">
              <a:spcBef>
                <a:spcPct val="20000"/>
              </a:spcBef>
              <a:buClr>
                <a:srgbClr val="000000"/>
              </a:buClr>
              <a:buSzPct val="80000"/>
            </a:pPr>
            <a:r>
              <a:rPr lang="en-US" sz="3200" dirty="0">
                <a:solidFill>
                  <a:srgbClr val="C00000"/>
                </a:solidFill>
                <a:latin typeface="Times New Roman" pitchFamily="18" charset="0"/>
              </a:rPr>
              <a:t>T = 6,600,000/3,300,000 = 2 weeks</a:t>
            </a:r>
            <a:r>
              <a:rPr lang="en-US" sz="3200" dirty="0" smtClean="0">
                <a:solidFill>
                  <a:srgbClr val="C00000"/>
                </a:solidFill>
                <a:latin typeface="Times New Roman" pitchFamily="18" charset="0"/>
              </a:rPr>
              <a:t>.</a:t>
            </a:r>
            <a:endParaRPr lang="en-US" sz="3200" dirty="0">
              <a:solidFill>
                <a:srgbClr val="C00000"/>
              </a:solidFill>
              <a:latin typeface="Times New Roman" pitchFamily="18" charset="0"/>
            </a:endParaRPr>
          </a:p>
          <a:p>
            <a:pPr marL="742950" lvl="1" indent="-285750" eaLnBrk="0" hangingPunct="0">
              <a:spcBef>
                <a:spcPct val="20000"/>
              </a:spcBef>
              <a:buClr>
                <a:schemeClr val="tx1"/>
              </a:buClr>
              <a:buFont typeface="Symbol" pitchFamily="18" charset="2"/>
              <a:buNone/>
            </a:pPr>
            <a:endParaRPr lang="en-US" sz="2400" dirty="0">
              <a:latin typeface="Times New Roman" pitchFamily="18" charset="0"/>
            </a:endParaRPr>
          </a:p>
        </p:txBody>
      </p:sp>
      <p:sp>
        <p:nvSpPr>
          <p:cNvPr id="4" name="Text Box 57"/>
          <p:cNvSpPr txBox="1">
            <a:spLocks noChangeArrowheads="1"/>
          </p:cNvSpPr>
          <p:nvPr/>
        </p:nvSpPr>
        <p:spPr bwMode="auto">
          <a:xfrm>
            <a:off x="8892480" y="6594317"/>
            <a:ext cx="241837" cy="276999"/>
          </a:xfrm>
          <a:prstGeom prst="rect">
            <a:avLst/>
          </a:prstGeom>
          <a:solidFill>
            <a:schemeClr val="bg1"/>
          </a:solidFill>
          <a:ln w="9525">
            <a:noFill/>
            <a:miter lim="800000"/>
            <a:headEnd/>
            <a:tailEnd/>
          </a:ln>
          <a:effectLst/>
        </p:spPr>
        <p:txBody>
          <a:bodyPr wrap="square">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lang="en-US" sz="1200" dirty="0" smtClean="0">
                <a:latin typeface="+mj-lt"/>
              </a:rPr>
              <a:t>8</a:t>
            </a:r>
            <a:endParaRPr lang="en-US" sz="1200" dirty="0">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2005">
                                            <p:txEl>
                                              <p:pRg st="0" end="0"/>
                                            </p:txEl>
                                          </p:spTgt>
                                        </p:tgtEl>
                                        <p:attrNameLst>
                                          <p:attrName>style.visibility</p:attrName>
                                        </p:attrNameLst>
                                      </p:cBhvr>
                                      <p:to>
                                        <p:strVal val="visible"/>
                                      </p:to>
                                    </p:set>
                                    <p:animEffect transition="in" filter="dissolve">
                                      <p:cBhvr>
                                        <p:cTn id="7" dur="500"/>
                                        <p:tgtEl>
                                          <p:spTgt spid="51200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005">
                                            <p:txEl>
                                              <p:pRg st="1" end="1"/>
                                            </p:txEl>
                                          </p:spTgt>
                                        </p:tgtEl>
                                        <p:attrNameLst>
                                          <p:attrName>style.visibility</p:attrName>
                                        </p:attrNameLst>
                                      </p:cBhvr>
                                      <p:to>
                                        <p:strVal val="visible"/>
                                      </p:to>
                                    </p:set>
                                    <p:animEffect transition="in" filter="dissolve">
                                      <p:cBhvr>
                                        <p:cTn id="12" dur="500"/>
                                        <p:tgtEl>
                                          <p:spTgt spid="51200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12005">
                                            <p:txEl>
                                              <p:pRg st="2" end="2"/>
                                            </p:txEl>
                                          </p:spTgt>
                                        </p:tgtEl>
                                        <p:attrNameLst>
                                          <p:attrName>style.visibility</p:attrName>
                                        </p:attrNameLst>
                                      </p:cBhvr>
                                      <p:to>
                                        <p:strVal val="visible"/>
                                      </p:to>
                                    </p:set>
                                    <p:animEffect transition="in" filter="dissolve">
                                      <p:cBhvr>
                                        <p:cTn id="17" dur="500"/>
                                        <p:tgtEl>
                                          <p:spTgt spid="51200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12005">
                                            <p:txEl>
                                              <p:pRg st="4" end="4"/>
                                            </p:txEl>
                                          </p:spTgt>
                                        </p:tgtEl>
                                        <p:attrNameLst>
                                          <p:attrName>style.visibility</p:attrName>
                                        </p:attrNameLst>
                                      </p:cBhvr>
                                      <p:to>
                                        <p:strVal val="visible"/>
                                      </p:to>
                                    </p:set>
                                    <p:animEffect transition="in" filter="dissolve">
                                      <p:cBhvr>
                                        <p:cTn id="22" dur="500"/>
                                        <p:tgtEl>
                                          <p:spTgt spid="51200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12005">
                                            <p:txEl>
                                              <p:pRg st="5" end="5"/>
                                            </p:txEl>
                                          </p:spTgt>
                                        </p:tgtEl>
                                        <p:attrNameLst>
                                          <p:attrName>style.visibility</p:attrName>
                                        </p:attrNameLst>
                                      </p:cBhvr>
                                      <p:to>
                                        <p:strVal val="visible"/>
                                      </p:to>
                                    </p:set>
                                    <p:animEffect transition="in" filter="dissolve">
                                      <p:cBhvr>
                                        <p:cTn id="27" dur="500"/>
                                        <p:tgtEl>
                                          <p:spTgt spid="51200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12005">
                                            <p:txEl>
                                              <p:pRg st="6" end="6"/>
                                            </p:txEl>
                                          </p:spTgt>
                                        </p:tgtEl>
                                        <p:attrNameLst>
                                          <p:attrName>style.visibility</p:attrName>
                                        </p:attrNameLst>
                                      </p:cBhvr>
                                      <p:to>
                                        <p:strVal val="visible"/>
                                      </p:to>
                                    </p:set>
                                    <p:animEffect transition="in" filter="dissolve">
                                      <p:cBhvr>
                                        <p:cTn id="32" dur="500"/>
                                        <p:tgtEl>
                                          <p:spTgt spid="51200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12005">
                                            <p:txEl>
                                              <p:pRg st="8" end="8"/>
                                            </p:txEl>
                                          </p:spTgt>
                                        </p:tgtEl>
                                        <p:attrNameLst>
                                          <p:attrName>style.visibility</p:attrName>
                                        </p:attrNameLst>
                                      </p:cBhvr>
                                      <p:to>
                                        <p:strVal val="visible"/>
                                      </p:to>
                                    </p:set>
                                    <p:animEffect transition="in" filter="dissolve">
                                      <p:cBhvr>
                                        <p:cTn id="37" dur="500"/>
                                        <p:tgtEl>
                                          <p:spTgt spid="51200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12005">
                                            <p:txEl>
                                              <p:pRg st="9" end="9"/>
                                            </p:txEl>
                                          </p:spTgt>
                                        </p:tgtEl>
                                        <p:attrNameLst>
                                          <p:attrName>style.visibility</p:attrName>
                                        </p:attrNameLst>
                                      </p:cBhvr>
                                      <p:to>
                                        <p:strVal val="visible"/>
                                      </p:to>
                                    </p:set>
                                    <p:animEffect transition="in" filter="dissolve">
                                      <p:cBhvr>
                                        <p:cTn id="42" dur="500"/>
                                        <p:tgtEl>
                                          <p:spTgt spid="51200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0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p:spPr>
        <p:txBody>
          <a:bodyPr/>
          <a:lstStyle/>
          <a:p>
            <a:pPr eaLnBrk="1" hangingPunct="1"/>
            <a:r>
              <a:rPr lang="en-US" dirty="0" smtClean="0"/>
              <a:t>Little’s Law applied to different process flow examples</a:t>
            </a:r>
          </a:p>
        </p:txBody>
      </p:sp>
      <p:sp>
        <p:nvSpPr>
          <p:cNvPr id="603139" name="Rectangle 3"/>
          <p:cNvSpPr>
            <a:spLocks noGrp="1" noChangeArrowheads="1"/>
          </p:cNvSpPr>
          <p:nvPr>
            <p:ph type="body" idx="1"/>
          </p:nvPr>
        </p:nvSpPr>
        <p:spPr>
          <a:xfrm>
            <a:off x="457200" y="1371600"/>
            <a:ext cx="8435975" cy="5260975"/>
          </a:xfrm>
        </p:spPr>
        <p:txBody>
          <a:bodyPr/>
          <a:lstStyle/>
          <a:p>
            <a:pPr marL="0" indent="0">
              <a:spcBef>
                <a:spcPct val="0"/>
              </a:spcBef>
              <a:defRPr/>
            </a:pPr>
            <a:r>
              <a:rPr lang="en-US" sz="2400" b="1" dirty="0" smtClean="0">
                <a:solidFill>
                  <a:srgbClr val="DB1F47"/>
                </a:solidFill>
              </a:rPr>
              <a:t>Monetary Flow.</a:t>
            </a:r>
            <a:r>
              <a:rPr lang="en-US" sz="2400" b="1" dirty="0" smtClean="0"/>
              <a:t> </a:t>
            </a:r>
            <a:r>
              <a:rPr lang="en-US" sz="2400" dirty="0" smtClean="0"/>
              <a:t>For the new </a:t>
            </a:r>
            <a:r>
              <a:rPr lang="en-US" sz="2400" i="1" dirty="0" smtClean="0"/>
              <a:t>euro </a:t>
            </a:r>
            <a:r>
              <a:rPr lang="en-US" sz="2400" dirty="0" smtClean="0"/>
              <a:t>introduction in 2002, </a:t>
            </a:r>
            <a:r>
              <a:rPr lang="en-US" sz="2400" dirty="0" err="1" smtClean="0"/>
              <a:t>Wim</a:t>
            </a:r>
            <a:r>
              <a:rPr lang="en-US" sz="2400" dirty="0" smtClean="0"/>
              <a:t> Duisenberg had to decide how many new </a:t>
            </a:r>
            <a:r>
              <a:rPr lang="en-US" sz="2400" i="1" dirty="0" smtClean="0"/>
              <a:t>Euro </a:t>
            </a:r>
            <a:r>
              <a:rPr lang="en-US" sz="2400" dirty="0" smtClean="0"/>
              <a:t>coins to stamp by 2002.  </a:t>
            </a:r>
            <a:r>
              <a:rPr lang="en-US" sz="2400" dirty="0" err="1" smtClean="0"/>
              <a:t>Euroland’s</a:t>
            </a:r>
            <a:r>
              <a:rPr lang="en-US" sz="2400" dirty="0" smtClean="0"/>
              <a:t> central banks’ cash-in-coins handling was estimated at</a:t>
            </a:r>
            <a:r>
              <a:rPr lang="en-US" sz="2400" dirty="0" smtClean="0">
                <a:cs typeface="Times New Roman" pitchFamily="18" charset="0"/>
              </a:rPr>
              <a:t> €3</a:t>
            </a:r>
            <a:r>
              <a:rPr lang="en-US" sz="2400" dirty="0" smtClean="0"/>
              <a:t>00 billion per  year.  The average cash-in-coins holding time by consumers and businesses was estimated at 2 months. How many </a:t>
            </a:r>
            <a:r>
              <a:rPr lang="en-US" sz="2400" i="1" dirty="0" smtClean="0"/>
              <a:t>Euro </a:t>
            </a:r>
            <a:r>
              <a:rPr lang="en-US" sz="2400" dirty="0" smtClean="0"/>
              <a:t>coins were to be made?</a:t>
            </a:r>
            <a:endParaRPr lang="en-US" sz="2400" dirty="0" smtClean="0">
              <a:solidFill>
                <a:schemeClr val="bg2"/>
              </a:solidFill>
            </a:endParaRPr>
          </a:p>
          <a:p>
            <a:pPr>
              <a:spcBef>
                <a:spcPct val="0"/>
              </a:spcBef>
              <a:defRPr/>
            </a:pPr>
            <a:endParaRPr lang="en-US" sz="2400" dirty="0" smtClean="0">
              <a:solidFill>
                <a:schemeClr val="bg2"/>
              </a:solidFill>
            </a:endParaRPr>
          </a:p>
          <a:p>
            <a:pPr>
              <a:spcBef>
                <a:spcPct val="0"/>
              </a:spcBef>
              <a:defRPr/>
            </a:pPr>
            <a:endParaRPr lang="en-US" sz="2400" dirty="0" smtClean="0">
              <a:solidFill>
                <a:schemeClr val="bg2"/>
              </a:solidFill>
            </a:endParaRPr>
          </a:p>
          <a:p>
            <a:pPr marL="0" indent="0">
              <a:spcBef>
                <a:spcPct val="0"/>
              </a:spcBef>
              <a:defRPr/>
            </a:pPr>
            <a:r>
              <a:rPr lang="en-US" sz="2400" b="1" dirty="0" smtClean="0">
                <a:solidFill>
                  <a:srgbClr val="DB1F47"/>
                </a:solidFill>
              </a:rPr>
              <a:t>Customer Flow.  </a:t>
            </a:r>
            <a:r>
              <a:rPr lang="en-US" sz="2400" dirty="0" smtClean="0"/>
              <a:t>Taco Bell processes on average 1,500 customers per day (15 hours). On average there are 75 customers in the restaurant (waiting to place the order, waiting for the order to arrive, eating </a:t>
            </a:r>
            <a:r>
              <a:rPr lang="en-US" sz="2400" i="1" dirty="0" smtClean="0"/>
              <a:t>etc.</a:t>
            </a:r>
            <a:r>
              <a:rPr lang="en-US" sz="2400" dirty="0" smtClean="0"/>
              <a:t>).  How long does an average customer spend at Taco Bell and what is the average customer turnover?</a:t>
            </a:r>
          </a:p>
        </p:txBody>
      </p:sp>
      <p:sp>
        <p:nvSpPr>
          <p:cNvPr id="4" name="Text Box 57"/>
          <p:cNvSpPr txBox="1">
            <a:spLocks noChangeArrowheads="1"/>
          </p:cNvSpPr>
          <p:nvPr/>
        </p:nvSpPr>
        <p:spPr bwMode="auto">
          <a:xfrm>
            <a:off x="8892480" y="6594317"/>
            <a:ext cx="241837" cy="276999"/>
          </a:xfrm>
          <a:prstGeom prst="rect">
            <a:avLst/>
          </a:prstGeom>
          <a:solidFill>
            <a:schemeClr val="bg1"/>
          </a:solidFill>
          <a:ln w="9525">
            <a:noFill/>
            <a:miter lim="800000"/>
            <a:headEnd/>
            <a:tailEnd/>
          </a:ln>
          <a:effectLst/>
        </p:spPr>
        <p:txBody>
          <a:bodyPr wrap="square">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lang="en-US" sz="1200" dirty="0" smtClean="0">
                <a:latin typeface="+mj-lt"/>
              </a:rPr>
              <a:t>9</a:t>
            </a:r>
            <a:endParaRPr lang="en-US" sz="1200" dirty="0">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03139">
                                            <p:txEl>
                                              <p:pRg st="0" end="0"/>
                                            </p:txEl>
                                          </p:spTgt>
                                        </p:tgtEl>
                                        <p:attrNameLst>
                                          <p:attrName>style.visibility</p:attrName>
                                        </p:attrNameLst>
                                      </p:cBhvr>
                                      <p:to>
                                        <p:strVal val="visible"/>
                                      </p:to>
                                    </p:set>
                                    <p:animEffect transition="in" filter="dissolve">
                                      <p:cBhvr>
                                        <p:cTn id="7" dur="500"/>
                                        <p:tgtEl>
                                          <p:spTgt spid="603139">
                                            <p:txEl>
                                              <p:pRg st="0" end="0"/>
                                            </p:txEl>
                                          </p:spTgt>
                                        </p:tgtEl>
                                      </p:cBhvr>
                                    </p:animEffect>
                                  </p:childTnLst>
                                  <p:subTnLst>
                                    <p:animClr clrSpc="rgb" dir="cw">
                                      <p:cBhvr override="childStyle">
                                        <p:cTn dur="1" fill="hold" display="0" masterRel="nextClick" afterEffect="1"/>
                                        <p:tgtEl>
                                          <p:spTgt spid="603139">
                                            <p:txEl>
                                              <p:pRg st="0" end="0"/>
                                            </p:txEl>
                                          </p:spTgt>
                                        </p:tgtEl>
                                        <p:attrNameLst>
                                          <p:attrName>ppt_c</p:attrName>
                                        </p:attrNameLst>
                                      </p:cBhvr>
                                      <p:to>
                                        <a:schemeClr val="bg2"/>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03139">
                                            <p:txEl>
                                              <p:pRg st="3" end="3"/>
                                            </p:txEl>
                                          </p:spTgt>
                                        </p:tgtEl>
                                        <p:attrNameLst>
                                          <p:attrName>style.visibility</p:attrName>
                                        </p:attrNameLst>
                                      </p:cBhvr>
                                      <p:to>
                                        <p:strVal val="visible"/>
                                      </p:to>
                                    </p:set>
                                    <p:animEffect transition="in" filter="dissolve">
                                      <p:cBhvr>
                                        <p:cTn id="12" dur="500"/>
                                        <p:tgtEl>
                                          <p:spTgt spid="603139">
                                            <p:txEl>
                                              <p:pRg st="3" end="3"/>
                                            </p:txEl>
                                          </p:spTgt>
                                        </p:tgtEl>
                                      </p:cBhvr>
                                    </p:animEffect>
                                  </p:childTnLst>
                                  <p:subTnLst>
                                    <p:animClr clrSpc="rgb" dir="cw">
                                      <p:cBhvr override="childStyle">
                                        <p:cTn dur="1" fill="hold" display="0" masterRel="nextClick" afterEffect="1"/>
                                        <p:tgtEl>
                                          <p:spTgt spid="603139">
                                            <p:txEl>
                                              <p:pRg st="3" end="3"/>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313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p:spPr>
        <p:txBody>
          <a:bodyPr/>
          <a:lstStyle/>
          <a:p>
            <a:pPr eaLnBrk="1" hangingPunct="1"/>
            <a:r>
              <a:rPr lang="en-US" smtClean="0"/>
              <a:t>Little’s Law applied to different process flow examples</a:t>
            </a:r>
          </a:p>
        </p:txBody>
      </p:sp>
      <p:sp>
        <p:nvSpPr>
          <p:cNvPr id="605187" name="Rectangle 3"/>
          <p:cNvSpPr>
            <a:spLocks noGrp="1" noChangeArrowheads="1"/>
          </p:cNvSpPr>
          <p:nvPr>
            <p:ph type="body" idx="1"/>
          </p:nvPr>
        </p:nvSpPr>
        <p:spPr>
          <a:xfrm>
            <a:off x="414338" y="1376363"/>
            <a:ext cx="8729662" cy="5419725"/>
          </a:xfrm>
        </p:spPr>
        <p:txBody>
          <a:bodyPr/>
          <a:lstStyle/>
          <a:p>
            <a:pPr marL="0" indent="0">
              <a:spcBef>
                <a:spcPct val="0"/>
              </a:spcBef>
              <a:defRPr/>
            </a:pPr>
            <a:r>
              <a:rPr lang="en-US" sz="2400" b="1" dirty="0" smtClean="0">
                <a:solidFill>
                  <a:srgbClr val="DB1F47"/>
                </a:solidFill>
              </a:rPr>
              <a:t>Job Flow.  </a:t>
            </a:r>
            <a:r>
              <a:rPr lang="en-US" sz="2400" dirty="0" smtClean="0"/>
              <a:t>The Travelers Insurance Company processes 10,000 claims per year. The average processing time is 3 weeks.  Assuming 50 weeks in a year, what is the average number of claims “in process”.  </a:t>
            </a:r>
          </a:p>
          <a:p>
            <a:pPr>
              <a:spcBef>
                <a:spcPct val="0"/>
              </a:spcBef>
              <a:defRPr/>
            </a:pPr>
            <a:endParaRPr lang="en-US" sz="2400" dirty="0" smtClean="0">
              <a:solidFill>
                <a:srgbClr val="DB1F47"/>
              </a:solidFill>
            </a:endParaRPr>
          </a:p>
          <a:p>
            <a:pPr marL="0" indent="0">
              <a:spcBef>
                <a:spcPct val="0"/>
              </a:spcBef>
              <a:defRPr/>
            </a:pPr>
            <a:r>
              <a:rPr lang="en-US" sz="2400" b="1" dirty="0" smtClean="0">
                <a:solidFill>
                  <a:srgbClr val="DB1F47"/>
                </a:solidFill>
              </a:rPr>
              <a:t>Material Flow.  </a:t>
            </a:r>
            <a:r>
              <a:rPr lang="en-US" sz="2400" dirty="0" smtClean="0"/>
              <a:t>Wendy’s processes an average of 5,000 lb. of  hamburgers per week. The typical inventory of raw meat is 2,500 lb.  What is the average hamburger’s cycle time and Wendy’s turnover?</a:t>
            </a:r>
          </a:p>
          <a:p>
            <a:pPr>
              <a:spcBef>
                <a:spcPct val="0"/>
              </a:spcBef>
              <a:defRPr/>
            </a:pPr>
            <a:endParaRPr lang="en-US" sz="2400" dirty="0" smtClean="0">
              <a:solidFill>
                <a:schemeClr val="bg2"/>
              </a:solidFill>
            </a:endParaRPr>
          </a:p>
          <a:p>
            <a:pPr marL="0" indent="0">
              <a:spcBef>
                <a:spcPct val="0"/>
              </a:spcBef>
              <a:defRPr/>
            </a:pPr>
            <a:r>
              <a:rPr lang="en-US" sz="2400" b="1" dirty="0" smtClean="0">
                <a:solidFill>
                  <a:srgbClr val="DB1F47"/>
                </a:solidFill>
              </a:rPr>
              <a:t>Cash Flow. </a:t>
            </a:r>
            <a:r>
              <a:rPr lang="en-US" sz="2400" dirty="0" smtClean="0"/>
              <a:t>Motorola sells $300 million worth of cellular equipment per  year. The average accounts receivable in the cellular group is  $45 million. What is the average billing to collection process cycle time?</a:t>
            </a:r>
          </a:p>
        </p:txBody>
      </p:sp>
      <p:sp>
        <p:nvSpPr>
          <p:cNvPr id="12" name="Freeform 11"/>
          <p:cNvSpPr/>
          <p:nvPr/>
        </p:nvSpPr>
        <p:spPr bwMode="auto">
          <a:xfrm>
            <a:off x="15742789" y="5372143"/>
            <a:ext cx="4890" cy="1"/>
          </a:xfrm>
          <a:custGeom>
            <a:avLst/>
            <a:gdLst/>
            <a:ahLst/>
            <a:cxnLst/>
            <a:rect l="0" t="0" r="0" b="0"/>
            <a:pathLst>
              <a:path w="4890" h="1">
                <a:moveTo>
                  <a:pt x="0" y="0"/>
                </a:moveTo>
                <a:lnTo>
                  <a:pt x="4889" y="0"/>
                </a:lnTo>
                <a:close/>
              </a:path>
            </a:pathLst>
          </a:custGeom>
          <a:solidFill>
            <a:schemeClr val="accent1"/>
          </a:solidFill>
          <a:ln w="3810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3" name="SMARTInkAnnotation11"/>
          <p:cNvSpPr/>
          <p:nvPr/>
        </p:nvSpPr>
        <p:spPr bwMode="auto">
          <a:xfrm>
            <a:off x="15742789" y="5322731"/>
            <a:ext cx="1" cy="16472"/>
          </a:xfrm>
          <a:custGeom>
            <a:avLst/>
            <a:gdLst/>
            <a:ahLst/>
            <a:cxnLst/>
            <a:rect l="0" t="0" r="0" b="0"/>
            <a:pathLst>
              <a:path w="1" h="16472">
                <a:moveTo>
                  <a:pt x="0" y="16471"/>
                </a:moveTo>
                <a:lnTo>
                  <a:pt x="0" y="0"/>
                </a:lnTo>
              </a:path>
            </a:pathLst>
          </a:custGeom>
          <a:solidFill>
            <a:schemeClr val="accent1"/>
          </a:solidFill>
          <a:ln w="3810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2315" name="SMARTInkAnnotation87"/>
          <p:cNvSpPr/>
          <p:nvPr/>
        </p:nvSpPr>
        <p:spPr bwMode="auto">
          <a:xfrm>
            <a:off x="18135164" y="9078116"/>
            <a:ext cx="131995" cy="32943"/>
          </a:xfrm>
          <a:custGeom>
            <a:avLst/>
            <a:gdLst/>
            <a:ahLst/>
            <a:cxnLst/>
            <a:rect l="0" t="0" r="0" b="0"/>
            <a:pathLst>
              <a:path w="131995" h="32943">
                <a:moveTo>
                  <a:pt x="0" y="32942"/>
                </a:moveTo>
                <a:lnTo>
                  <a:pt x="31724" y="32942"/>
                </a:lnTo>
                <a:lnTo>
                  <a:pt x="39482" y="31112"/>
                </a:lnTo>
                <a:lnTo>
                  <a:pt x="46486" y="28062"/>
                </a:lnTo>
                <a:lnTo>
                  <a:pt x="52991" y="24199"/>
                </a:lnTo>
                <a:lnTo>
                  <a:pt x="60992" y="21622"/>
                </a:lnTo>
                <a:lnTo>
                  <a:pt x="69993" y="19905"/>
                </a:lnTo>
                <a:lnTo>
                  <a:pt x="79661" y="18761"/>
                </a:lnTo>
                <a:lnTo>
                  <a:pt x="89770" y="16168"/>
                </a:lnTo>
                <a:lnTo>
                  <a:pt x="100180" y="12608"/>
                </a:lnTo>
                <a:lnTo>
                  <a:pt x="131994" y="0"/>
                </a:lnTo>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4" name="Text Box 57"/>
          <p:cNvSpPr txBox="1">
            <a:spLocks noChangeArrowheads="1"/>
          </p:cNvSpPr>
          <p:nvPr/>
        </p:nvSpPr>
        <p:spPr bwMode="auto">
          <a:xfrm>
            <a:off x="8856476" y="6589484"/>
            <a:ext cx="379480" cy="276999"/>
          </a:xfrm>
          <a:prstGeom prst="rect">
            <a:avLst/>
          </a:prstGeom>
          <a:solidFill>
            <a:schemeClr val="bg1"/>
          </a:solidFill>
          <a:ln w="9525">
            <a:noFill/>
            <a:miter lim="800000"/>
            <a:headEnd/>
            <a:tailEnd/>
          </a:ln>
          <a:effectLst/>
        </p:spPr>
        <p:txBody>
          <a:bodyPr wrap="square">
            <a:spAutoFit/>
          </a:bodyPr>
          <a:lstStyle/>
          <a:p>
            <a:pPr marL="0" marR="0" indent="0" defTabSz="914400" rtl="0" eaLnBrk="1" fontAlgn="base" latinLnBrk="0" hangingPunct="1">
              <a:lnSpc>
                <a:spcPct val="100000"/>
              </a:lnSpc>
              <a:spcBef>
                <a:spcPct val="0"/>
              </a:spcBef>
              <a:spcAft>
                <a:spcPct val="0"/>
              </a:spcAft>
              <a:buClrTx/>
              <a:buSzTx/>
              <a:buFontTx/>
              <a:buNone/>
              <a:tabLst/>
              <a:defRPr/>
            </a:pPr>
            <a:r>
              <a:rPr lang="en-US" sz="1200" dirty="0" smtClean="0">
                <a:latin typeface="+mj-lt"/>
              </a:rPr>
              <a:t>10</a:t>
            </a:r>
            <a:endParaRPr lang="en-US" sz="1200" dirty="0">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05187">
                                            <p:txEl>
                                              <p:pRg st="0" end="0"/>
                                            </p:txEl>
                                          </p:spTgt>
                                        </p:tgtEl>
                                        <p:attrNameLst>
                                          <p:attrName>style.visibility</p:attrName>
                                        </p:attrNameLst>
                                      </p:cBhvr>
                                      <p:to>
                                        <p:strVal val="visible"/>
                                      </p:to>
                                    </p:set>
                                    <p:animEffect transition="in" filter="dissolve">
                                      <p:cBhvr>
                                        <p:cTn id="7" dur="500"/>
                                        <p:tgtEl>
                                          <p:spTgt spid="605187">
                                            <p:txEl>
                                              <p:pRg st="0" end="0"/>
                                            </p:txEl>
                                          </p:spTgt>
                                        </p:tgtEl>
                                      </p:cBhvr>
                                    </p:animEffect>
                                  </p:childTnLst>
                                  <p:subTnLst>
                                    <p:animClr clrSpc="rgb" dir="cw">
                                      <p:cBhvr override="childStyle">
                                        <p:cTn dur="1" fill="hold" display="0" masterRel="nextClick" afterEffect="1"/>
                                        <p:tgtEl>
                                          <p:spTgt spid="605187">
                                            <p:txEl>
                                              <p:pRg st="0" end="0"/>
                                            </p:txEl>
                                          </p:spTgt>
                                        </p:tgtEl>
                                        <p:attrNameLst>
                                          <p:attrName>ppt_c</p:attrName>
                                        </p:attrNameLst>
                                      </p:cBhvr>
                                      <p:to>
                                        <a:schemeClr val="bg2"/>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05187">
                                            <p:txEl>
                                              <p:pRg st="2" end="2"/>
                                            </p:txEl>
                                          </p:spTgt>
                                        </p:tgtEl>
                                        <p:attrNameLst>
                                          <p:attrName>style.visibility</p:attrName>
                                        </p:attrNameLst>
                                      </p:cBhvr>
                                      <p:to>
                                        <p:strVal val="visible"/>
                                      </p:to>
                                    </p:set>
                                    <p:animEffect transition="in" filter="dissolve">
                                      <p:cBhvr>
                                        <p:cTn id="12" dur="500"/>
                                        <p:tgtEl>
                                          <p:spTgt spid="605187">
                                            <p:txEl>
                                              <p:pRg st="2" end="2"/>
                                            </p:txEl>
                                          </p:spTgt>
                                        </p:tgtEl>
                                      </p:cBhvr>
                                    </p:animEffect>
                                  </p:childTnLst>
                                  <p:subTnLst>
                                    <p:animClr clrSpc="rgb" dir="cw">
                                      <p:cBhvr override="childStyle">
                                        <p:cTn dur="1" fill="hold" display="0" masterRel="nextClick" afterEffect="1"/>
                                        <p:tgtEl>
                                          <p:spTgt spid="605187">
                                            <p:txEl>
                                              <p:pRg st="2" end="2"/>
                                            </p:txEl>
                                          </p:spTgt>
                                        </p:tgtEl>
                                        <p:attrNameLst>
                                          <p:attrName>ppt_c</p:attrName>
                                        </p:attrNameLst>
                                      </p:cBhvr>
                                      <p:to>
                                        <a:schemeClr val="bg2"/>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05187">
                                            <p:txEl>
                                              <p:pRg st="4" end="4"/>
                                            </p:txEl>
                                          </p:spTgt>
                                        </p:tgtEl>
                                        <p:attrNameLst>
                                          <p:attrName>style.visibility</p:attrName>
                                        </p:attrNameLst>
                                      </p:cBhvr>
                                      <p:to>
                                        <p:strVal val="visible"/>
                                      </p:to>
                                    </p:set>
                                    <p:animEffect transition="in" filter="dissolve">
                                      <p:cBhvr>
                                        <p:cTn id="17" dur="500"/>
                                        <p:tgtEl>
                                          <p:spTgt spid="605187">
                                            <p:txEl>
                                              <p:pRg st="4" end="4"/>
                                            </p:txEl>
                                          </p:spTgt>
                                        </p:tgtEl>
                                      </p:cBhvr>
                                    </p:animEffect>
                                  </p:childTnLst>
                                  <p:subTnLst>
                                    <p:animClr clrSpc="rgb" dir="cw">
                                      <p:cBhvr override="childStyle">
                                        <p:cTn dur="1" fill="hold" display="0" masterRel="nextClick" afterEffect="1"/>
                                        <p:tgtEl>
                                          <p:spTgt spid="605187">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518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7" name="Rectangle 3"/>
          <p:cNvSpPr>
            <a:spLocks noGrp="1" noChangeArrowheads="1"/>
          </p:cNvSpPr>
          <p:nvPr>
            <p:ph type="body" idx="1"/>
          </p:nvPr>
        </p:nvSpPr>
        <p:spPr>
          <a:xfrm>
            <a:off x="407988" y="1447800"/>
            <a:ext cx="8736012" cy="5410200"/>
          </a:xfrm>
        </p:spPr>
        <p:txBody>
          <a:bodyPr/>
          <a:lstStyle/>
          <a:p>
            <a:pPr>
              <a:defRPr/>
            </a:pPr>
            <a:r>
              <a:rPr lang="en-US" sz="2400" dirty="0" smtClean="0"/>
              <a:t>Steel Company: Processes $400M of iron ore per year. The cost of processing the ore is $200M per year. </a:t>
            </a:r>
          </a:p>
          <a:p>
            <a:pPr>
              <a:defRPr/>
            </a:pPr>
            <a:r>
              <a:rPr lang="en-US" sz="2400" dirty="0" smtClean="0"/>
              <a:t>The average inventory is $100M. </a:t>
            </a:r>
          </a:p>
          <a:p>
            <a:pPr>
              <a:defRPr/>
            </a:pPr>
            <a:r>
              <a:rPr lang="en-US" sz="2400" dirty="0" smtClean="0"/>
              <a:t>How long does a dollar spend in the process?</a:t>
            </a:r>
          </a:p>
          <a:p>
            <a:pPr lvl="1">
              <a:defRPr/>
            </a:pPr>
            <a:r>
              <a:rPr lang="en-US" dirty="0" smtClean="0"/>
              <a:t>The flow unit is a cost dollar.</a:t>
            </a:r>
          </a:p>
          <a:p>
            <a:pPr lvl="1">
              <a:defRPr/>
            </a:pPr>
            <a:r>
              <a:rPr lang="en-US" dirty="0" smtClean="0"/>
              <a:t>The process is the steel manufacturing operations </a:t>
            </a:r>
          </a:p>
          <a:p>
            <a:pPr lvl="1">
              <a:defRPr/>
            </a:pPr>
            <a:r>
              <a:rPr lang="en-US" dirty="0" smtClean="0"/>
              <a:t>The value of the inventory includes both ore and processing cost. I = $100M/year</a:t>
            </a:r>
          </a:p>
          <a:p>
            <a:pPr lvl="1">
              <a:defRPr/>
            </a:pPr>
            <a:r>
              <a:rPr lang="en-US" dirty="0" smtClean="0"/>
              <a:t>A Total of $400M + $200M = $600M flows through the process each year. Throughput R = $600M/year</a:t>
            </a:r>
          </a:p>
          <a:p>
            <a:pPr lvl="1">
              <a:defRPr/>
            </a:pPr>
            <a:endParaRPr lang="en-US" dirty="0" smtClean="0"/>
          </a:p>
          <a:p>
            <a:pPr lvl="1">
              <a:buFont typeface="Symbol" pitchFamily="18" charset="2"/>
              <a:buNone/>
              <a:defRPr/>
            </a:pPr>
            <a:r>
              <a:rPr lang="en-US" dirty="0" smtClean="0"/>
              <a:t>Average flow time T = I/R = 100/600 = 1/6 year = 2 months</a:t>
            </a:r>
          </a:p>
          <a:p>
            <a:pPr lvl="1">
              <a:defRPr/>
            </a:pPr>
            <a:endParaRPr lang="en-US" dirty="0" smtClean="0"/>
          </a:p>
        </p:txBody>
      </p:sp>
      <p:sp>
        <p:nvSpPr>
          <p:cNvPr id="13314" name="Rectangle 2"/>
          <p:cNvSpPr>
            <a:spLocks noGrp="1" noChangeArrowheads="1"/>
          </p:cNvSpPr>
          <p:nvPr>
            <p:ph type="title"/>
          </p:nvPr>
        </p:nvSpPr>
        <p:spPr>
          <a:xfrm>
            <a:off x="250825" y="188913"/>
            <a:ext cx="8605838" cy="863600"/>
          </a:xfrm>
        </p:spPr>
        <p:txBody>
          <a:bodyPr/>
          <a:lstStyle/>
          <a:p>
            <a:pPr eaLnBrk="1" hangingPunct="1"/>
            <a:r>
              <a:rPr lang="en-US" dirty="0" smtClean="0"/>
              <a:t>Little’s Law:  Cash Flow</a:t>
            </a:r>
          </a:p>
        </p:txBody>
      </p:sp>
      <p:sp>
        <p:nvSpPr>
          <p:cNvPr id="4" name="Text Box 57"/>
          <p:cNvSpPr txBox="1">
            <a:spLocks noChangeArrowheads="1"/>
          </p:cNvSpPr>
          <p:nvPr/>
        </p:nvSpPr>
        <p:spPr bwMode="auto">
          <a:xfrm>
            <a:off x="8856476" y="6589484"/>
            <a:ext cx="379480" cy="276999"/>
          </a:xfrm>
          <a:prstGeom prst="rect">
            <a:avLst/>
          </a:prstGeom>
          <a:solidFill>
            <a:schemeClr val="bg1"/>
          </a:solidFill>
          <a:ln w="9525">
            <a:noFill/>
            <a:miter lim="800000"/>
            <a:headEnd/>
            <a:tailEnd/>
          </a:ln>
          <a:effectLst/>
        </p:spPr>
        <p:txBody>
          <a:bodyPr wrap="square">
            <a:spAutoFit/>
          </a:bodyPr>
          <a:lstStyle/>
          <a:p>
            <a:pPr marL="0" marR="0" indent="0" defTabSz="914400" rtl="0" eaLnBrk="1" fontAlgn="base" latinLnBrk="0" hangingPunct="1">
              <a:lnSpc>
                <a:spcPct val="100000"/>
              </a:lnSpc>
              <a:spcBef>
                <a:spcPct val="0"/>
              </a:spcBef>
              <a:spcAft>
                <a:spcPct val="0"/>
              </a:spcAft>
              <a:buClrTx/>
              <a:buSzTx/>
              <a:buFontTx/>
              <a:buNone/>
              <a:tabLst/>
              <a:defRPr/>
            </a:pPr>
            <a:r>
              <a:rPr lang="en-US" sz="1200" dirty="0" smtClean="0">
                <a:latin typeface="+mj-lt"/>
              </a:rPr>
              <a:t>11</a:t>
            </a:r>
            <a:endParaRPr lang="en-US" sz="1200" dirty="0">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23267">
                                            <p:txEl>
                                              <p:pRg st="0" end="0"/>
                                            </p:txEl>
                                          </p:spTgt>
                                        </p:tgtEl>
                                        <p:attrNameLst>
                                          <p:attrName>style.visibility</p:attrName>
                                        </p:attrNameLst>
                                      </p:cBhvr>
                                      <p:to>
                                        <p:strVal val="visible"/>
                                      </p:to>
                                    </p:set>
                                    <p:animEffect transition="in" filter="dissolve">
                                      <p:cBhvr>
                                        <p:cTn id="7" dur="500"/>
                                        <p:tgtEl>
                                          <p:spTgt spid="5232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23267">
                                            <p:txEl>
                                              <p:pRg st="1" end="1"/>
                                            </p:txEl>
                                          </p:spTgt>
                                        </p:tgtEl>
                                        <p:attrNameLst>
                                          <p:attrName>style.visibility</p:attrName>
                                        </p:attrNameLst>
                                      </p:cBhvr>
                                      <p:to>
                                        <p:strVal val="visible"/>
                                      </p:to>
                                    </p:set>
                                    <p:animEffect transition="in" filter="dissolve">
                                      <p:cBhvr>
                                        <p:cTn id="12" dur="500"/>
                                        <p:tgtEl>
                                          <p:spTgt spid="5232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23267">
                                            <p:txEl>
                                              <p:pRg st="2" end="2"/>
                                            </p:txEl>
                                          </p:spTgt>
                                        </p:tgtEl>
                                        <p:attrNameLst>
                                          <p:attrName>style.visibility</p:attrName>
                                        </p:attrNameLst>
                                      </p:cBhvr>
                                      <p:to>
                                        <p:strVal val="visible"/>
                                      </p:to>
                                    </p:set>
                                    <p:animEffect transition="in" filter="dissolve">
                                      <p:cBhvr>
                                        <p:cTn id="17" dur="500"/>
                                        <p:tgtEl>
                                          <p:spTgt spid="5232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23267">
                                            <p:txEl>
                                              <p:pRg st="3" end="3"/>
                                            </p:txEl>
                                          </p:spTgt>
                                        </p:tgtEl>
                                        <p:attrNameLst>
                                          <p:attrName>style.visibility</p:attrName>
                                        </p:attrNameLst>
                                      </p:cBhvr>
                                      <p:to>
                                        <p:strVal val="visible"/>
                                      </p:to>
                                    </p:set>
                                    <p:animEffect transition="in" filter="dissolve">
                                      <p:cBhvr>
                                        <p:cTn id="22" dur="500"/>
                                        <p:tgtEl>
                                          <p:spTgt spid="52326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23267">
                                            <p:txEl>
                                              <p:pRg st="4" end="4"/>
                                            </p:txEl>
                                          </p:spTgt>
                                        </p:tgtEl>
                                        <p:attrNameLst>
                                          <p:attrName>style.visibility</p:attrName>
                                        </p:attrNameLst>
                                      </p:cBhvr>
                                      <p:to>
                                        <p:strVal val="visible"/>
                                      </p:to>
                                    </p:set>
                                    <p:animEffect transition="in" filter="dissolve">
                                      <p:cBhvr>
                                        <p:cTn id="27" dur="500"/>
                                        <p:tgtEl>
                                          <p:spTgt spid="52326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23267">
                                            <p:txEl>
                                              <p:pRg st="5" end="5"/>
                                            </p:txEl>
                                          </p:spTgt>
                                        </p:tgtEl>
                                        <p:attrNameLst>
                                          <p:attrName>style.visibility</p:attrName>
                                        </p:attrNameLst>
                                      </p:cBhvr>
                                      <p:to>
                                        <p:strVal val="visible"/>
                                      </p:to>
                                    </p:set>
                                    <p:animEffect transition="in" filter="dissolve">
                                      <p:cBhvr>
                                        <p:cTn id="32" dur="500"/>
                                        <p:tgtEl>
                                          <p:spTgt spid="52326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23267">
                                            <p:txEl>
                                              <p:pRg st="6" end="6"/>
                                            </p:txEl>
                                          </p:spTgt>
                                        </p:tgtEl>
                                        <p:attrNameLst>
                                          <p:attrName>style.visibility</p:attrName>
                                        </p:attrNameLst>
                                      </p:cBhvr>
                                      <p:to>
                                        <p:strVal val="visible"/>
                                      </p:to>
                                    </p:set>
                                    <p:animEffect transition="in" filter="dissolve">
                                      <p:cBhvr>
                                        <p:cTn id="37" dur="500"/>
                                        <p:tgtEl>
                                          <p:spTgt spid="52326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23267">
                                            <p:txEl>
                                              <p:pRg st="8" end="8"/>
                                            </p:txEl>
                                          </p:spTgt>
                                        </p:tgtEl>
                                        <p:attrNameLst>
                                          <p:attrName>style.visibility</p:attrName>
                                        </p:attrNameLst>
                                      </p:cBhvr>
                                      <p:to>
                                        <p:strVal val="visible"/>
                                      </p:to>
                                    </p:set>
                                    <p:animEffect transition="in" filter="dissolve">
                                      <p:cBhvr>
                                        <p:cTn id="42" dur="500"/>
                                        <p:tgtEl>
                                          <p:spTgt spid="52326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3267"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0825" y="188913"/>
            <a:ext cx="8605838" cy="863600"/>
          </a:xfrm>
        </p:spPr>
        <p:txBody>
          <a:bodyPr/>
          <a:lstStyle/>
          <a:p>
            <a:pPr eaLnBrk="1" hangingPunct="1"/>
            <a:r>
              <a:rPr lang="en-US" dirty="0" smtClean="0"/>
              <a:t>Little’s Law: inventory Turns</a:t>
            </a:r>
          </a:p>
        </p:txBody>
      </p:sp>
      <p:sp>
        <p:nvSpPr>
          <p:cNvPr id="515075" name="Rectangle 3"/>
          <p:cNvSpPr>
            <a:spLocks noGrp="1" noChangeArrowheads="1"/>
          </p:cNvSpPr>
          <p:nvPr>
            <p:ph type="body" idx="1"/>
          </p:nvPr>
        </p:nvSpPr>
        <p:spPr>
          <a:xfrm>
            <a:off x="237380" y="1210708"/>
            <a:ext cx="8064500" cy="5220580"/>
          </a:xfrm>
        </p:spPr>
        <p:txBody>
          <a:bodyPr/>
          <a:lstStyle/>
          <a:p>
            <a:pPr marL="0" indent="0" eaLnBrk="1" hangingPunct="1">
              <a:spcBef>
                <a:spcPct val="0"/>
              </a:spcBef>
              <a:buClrTx/>
              <a:buSzTx/>
              <a:buFontTx/>
              <a:buNone/>
              <a:defRPr/>
            </a:pPr>
            <a:r>
              <a:rPr lang="en-US" sz="2400" dirty="0" smtClean="0"/>
              <a:t>Question: A general manager at Baxter states that her inventory turns three times a year (Cost of Goods Sold is three times of average inventory). She also states that everything that Baxter buys gets processed and leaves the docks within six weeks. Are these statements consistent?</a:t>
            </a:r>
          </a:p>
          <a:p>
            <a:pPr marL="0" indent="0" eaLnBrk="1" hangingPunct="1">
              <a:spcBef>
                <a:spcPct val="0"/>
              </a:spcBef>
              <a:buClrTx/>
              <a:buSzTx/>
              <a:buFontTx/>
              <a:buNone/>
              <a:defRPr/>
            </a:pPr>
            <a:endParaRPr lang="en-US" sz="2400" dirty="0" smtClean="0"/>
          </a:p>
          <a:p>
            <a:pPr marL="0" indent="0" eaLnBrk="1" hangingPunct="1">
              <a:spcBef>
                <a:spcPct val="0"/>
              </a:spcBef>
              <a:buClrTx/>
              <a:buSzTx/>
              <a:buFontTx/>
              <a:buNone/>
              <a:defRPr/>
            </a:pPr>
            <a:r>
              <a:rPr lang="en-US" sz="2400" dirty="0" smtClean="0"/>
              <a:t>Of the 3 operational measures of performance, inventory, throughput and average flow time – a process manager only needs to focus on 2 measures, as they directly determine the third measure via Little’s Law. Measuring which one is cheaper?</a:t>
            </a:r>
          </a:p>
          <a:p>
            <a:pPr marL="0" indent="0" eaLnBrk="1" hangingPunct="1">
              <a:spcBef>
                <a:spcPct val="0"/>
              </a:spcBef>
              <a:buClrTx/>
              <a:buSzTx/>
              <a:buFontTx/>
              <a:buNone/>
              <a:defRPr/>
            </a:pPr>
            <a:endParaRPr lang="en-US" sz="2400" dirty="0" smtClean="0"/>
          </a:p>
          <a:p>
            <a:pPr marL="0" indent="0" algn="ctr" eaLnBrk="1" hangingPunct="1">
              <a:spcBef>
                <a:spcPct val="0"/>
              </a:spcBef>
              <a:buClrTx/>
              <a:buSzTx/>
              <a:buFontTx/>
              <a:buNone/>
              <a:defRPr/>
            </a:pPr>
            <a:r>
              <a:rPr lang="en-US" sz="2400" dirty="0" smtClean="0">
                <a:solidFill>
                  <a:srgbClr val="FF0000"/>
                </a:solidFill>
              </a:rPr>
              <a:t>For a given level of throughput in any process, the only way to reduce flow time is to reduce inventory and vice versa.</a:t>
            </a:r>
          </a:p>
        </p:txBody>
      </p:sp>
      <p:sp>
        <p:nvSpPr>
          <p:cNvPr id="4" name="Text Box 57"/>
          <p:cNvSpPr txBox="1">
            <a:spLocks noChangeArrowheads="1"/>
          </p:cNvSpPr>
          <p:nvPr/>
        </p:nvSpPr>
        <p:spPr bwMode="auto">
          <a:xfrm>
            <a:off x="8856476" y="6589484"/>
            <a:ext cx="379480" cy="276999"/>
          </a:xfrm>
          <a:prstGeom prst="rect">
            <a:avLst/>
          </a:prstGeom>
          <a:solidFill>
            <a:schemeClr val="bg1"/>
          </a:solidFill>
          <a:ln w="9525">
            <a:noFill/>
            <a:miter lim="800000"/>
            <a:headEnd/>
            <a:tailEnd/>
          </a:ln>
          <a:effectLst/>
        </p:spPr>
        <p:txBody>
          <a:bodyPr wrap="square">
            <a:spAutoFit/>
          </a:bodyPr>
          <a:lstStyle/>
          <a:p>
            <a:pPr marL="0" marR="0" indent="0" defTabSz="914400" rtl="0" eaLnBrk="1" fontAlgn="base" latinLnBrk="0" hangingPunct="1">
              <a:lnSpc>
                <a:spcPct val="100000"/>
              </a:lnSpc>
              <a:spcBef>
                <a:spcPct val="0"/>
              </a:spcBef>
              <a:spcAft>
                <a:spcPct val="0"/>
              </a:spcAft>
              <a:buClrTx/>
              <a:buSzTx/>
              <a:buFontTx/>
              <a:buNone/>
              <a:tabLst/>
              <a:defRPr/>
            </a:pPr>
            <a:r>
              <a:rPr lang="en-US" sz="1200" dirty="0" smtClean="0">
                <a:latin typeface="+mj-lt"/>
              </a:rPr>
              <a:t>12</a:t>
            </a:r>
            <a:endParaRPr lang="en-US" sz="1200" dirty="0">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5075">
                                            <p:txEl>
                                              <p:pRg st="0" end="0"/>
                                            </p:txEl>
                                          </p:spTgt>
                                        </p:tgtEl>
                                        <p:attrNameLst>
                                          <p:attrName>style.visibility</p:attrName>
                                        </p:attrNameLst>
                                      </p:cBhvr>
                                      <p:to>
                                        <p:strVal val="visible"/>
                                      </p:to>
                                    </p:set>
                                    <p:animEffect transition="in" filter="dissolve">
                                      <p:cBhvr>
                                        <p:cTn id="7" dur="500"/>
                                        <p:tgtEl>
                                          <p:spTgt spid="515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5075">
                                            <p:txEl>
                                              <p:pRg st="2" end="2"/>
                                            </p:txEl>
                                          </p:spTgt>
                                        </p:tgtEl>
                                        <p:attrNameLst>
                                          <p:attrName>style.visibility</p:attrName>
                                        </p:attrNameLst>
                                      </p:cBhvr>
                                      <p:to>
                                        <p:strVal val="visible"/>
                                      </p:to>
                                    </p:set>
                                    <p:animEffect transition="in" filter="dissolve">
                                      <p:cBhvr>
                                        <p:cTn id="12" dur="500"/>
                                        <p:tgtEl>
                                          <p:spTgt spid="51507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15075">
                                            <p:txEl>
                                              <p:pRg st="4" end="4"/>
                                            </p:txEl>
                                          </p:spTgt>
                                        </p:tgtEl>
                                        <p:attrNameLst>
                                          <p:attrName>style.visibility</p:attrName>
                                        </p:attrNameLst>
                                      </p:cBhvr>
                                      <p:to>
                                        <p:strVal val="visible"/>
                                      </p:to>
                                    </p:set>
                                    <p:animEffect transition="in" filter="dissolve">
                                      <p:cBhvr>
                                        <p:cTn id="17" dur="500"/>
                                        <p:tgtEl>
                                          <p:spTgt spid="515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507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5900" y="188913"/>
            <a:ext cx="8748588" cy="863600"/>
          </a:xfrm>
        </p:spPr>
        <p:txBody>
          <a:bodyPr/>
          <a:lstStyle/>
          <a:p>
            <a:pPr eaLnBrk="1" hangingPunct="1"/>
            <a:r>
              <a:rPr lang="en-US" sz="3200" dirty="0" smtClean="0"/>
              <a:t>Little’s Law – Universal Studio Rides</a:t>
            </a:r>
          </a:p>
        </p:txBody>
      </p:sp>
      <p:sp>
        <p:nvSpPr>
          <p:cNvPr id="5" name="Text Box 3"/>
          <p:cNvSpPr txBox="1">
            <a:spLocks noChangeArrowheads="1"/>
          </p:cNvSpPr>
          <p:nvPr/>
        </p:nvSpPr>
        <p:spPr bwMode="auto">
          <a:xfrm>
            <a:off x="143508" y="1221176"/>
            <a:ext cx="9253028" cy="4524315"/>
          </a:xfrm>
          <a:prstGeom prst="rect">
            <a:avLst/>
          </a:prstGeom>
          <a:noFill/>
          <a:ln w="9525">
            <a:noFill/>
            <a:miter lim="800000"/>
            <a:headEnd/>
            <a:tailEnd/>
          </a:ln>
        </p:spPr>
        <p:txBody>
          <a:bodyPr wrap="square">
            <a:spAutoFit/>
          </a:bodyPr>
          <a:lstStyle/>
          <a:p>
            <a:pPr>
              <a:defRPr/>
            </a:pPr>
            <a:r>
              <a:rPr lang="en-US" sz="2400" dirty="0">
                <a:solidFill>
                  <a:schemeClr val="tx2">
                    <a:lumMod val="50000"/>
                  </a:schemeClr>
                </a:solidFill>
                <a:latin typeface="+mn-lt"/>
                <a:sym typeface="Wingdings" panose="05000000000000000000" pitchFamily="2" charset="2"/>
              </a:rPr>
              <a:t>Suppose in a busy day,  20,000 visitors attend Universal Studio. </a:t>
            </a:r>
            <a:r>
              <a:rPr lang="en-US" sz="2400" dirty="0">
                <a:solidFill>
                  <a:schemeClr val="tx2">
                    <a:lumMod val="50000"/>
                  </a:schemeClr>
                </a:solidFill>
                <a:latin typeface="+mn-lt"/>
                <a:sym typeface="Wingdings" panose="05000000000000000000" pitchFamily="2" charset="2"/>
              </a:rPr>
              <a:t>9</a:t>
            </a:r>
            <a:r>
              <a:rPr lang="en-US" sz="2400" dirty="0">
                <a:solidFill>
                  <a:schemeClr val="tx2">
                    <a:lumMod val="50000"/>
                  </a:schemeClr>
                </a:solidFill>
                <a:latin typeface="+mn-lt"/>
                <a:sym typeface="Wingdings" panose="05000000000000000000" pitchFamily="2" charset="2"/>
              </a:rPr>
              <a:t>0% of visitors take a Transformers 3D rides. On average there are 8 visitor in each car (room). The ride takes 4 minutes. On average how many cars  are needed. Assume 10 hours daily work.</a:t>
            </a:r>
          </a:p>
          <a:p>
            <a:pPr>
              <a:defRPr/>
            </a:pPr>
            <a:r>
              <a:rPr lang="en-US" sz="2400" dirty="0">
                <a:solidFill>
                  <a:schemeClr val="tx2">
                    <a:lumMod val="50000"/>
                  </a:schemeClr>
                </a:solidFill>
                <a:latin typeface="+mn-lt"/>
                <a:sym typeface="Wingdings" panose="05000000000000000000" pitchFamily="2" charset="2"/>
              </a:rPr>
              <a:t>R = 0.9 (20,000) = 18,000 per day</a:t>
            </a:r>
          </a:p>
          <a:p>
            <a:pPr>
              <a:defRPr/>
            </a:pPr>
            <a:r>
              <a:rPr lang="en-US" sz="2400" dirty="0">
                <a:solidFill>
                  <a:schemeClr val="tx2">
                    <a:lumMod val="50000"/>
                  </a:schemeClr>
                </a:solidFill>
                <a:latin typeface="+mn-lt"/>
                <a:sym typeface="Wingdings" panose="05000000000000000000" pitchFamily="2" charset="2"/>
              </a:rPr>
              <a:t>R= 18,000/10 = 1800 per hour</a:t>
            </a:r>
          </a:p>
          <a:p>
            <a:pPr>
              <a:defRPr/>
            </a:pPr>
            <a:r>
              <a:rPr lang="en-US" sz="2400" dirty="0">
                <a:solidFill>
                  <a:schemeClr val="tx2">
                    <a:lumMod val="50000"/>
                  </a:schemeClr>
                </a:solidFill>
                <a:latin typeface="+mn-lt"/>
                <a:sym typeface="Wingdings" panose="05000000000000000000" pitchFamily="2" charset="2"/>
              </a:rPr>
              <a:t>R= 1800/60= 30 per minute.</a:t>
            </a:r>
          </a:p>
          <a:p>
            <a:pPr>
              <a:defRPr/>
            </a:pPr>
            <a:r>
              <a:rPr lang="en-US" sz="2400" dirty="0">
                <a:solidFill>
                  <a:schemeClr val="tx2">
                    <a:lumMod val="50000"/>
                  </a:schemeClr>
                </a:solidFill>
                <a:latin typeface="+mn-lt"/>
                <a:sym typeface="Wingdings" panose="05000000000000000000" pitchFamily="2" charset="2"/>
              </a:rPr>
              <a:t>RT=I</a:t>
            </a:r>
          </a:p>
          <a:p>
            <a:pPr>
              <a:defRPr/>
            </a:pPr>
            <a:r>
              <a:rPr lang="en-US" sz="2400" dirty="0">
                <a:solidFill>
                  <a:schemeClr val="tx2">
                    <a:lumMod val="50000"/>
                  </a:schemeClr>
                </a:solidFill>
                <a:latin typeface="+mn-lt"/>
                <a:sym typeface="Wingdings" panose="05000000000000000000" pitchFamily="2" charset="2"/>
              </a:rPr>
              <a:t>30(4) = I</a:t>
            </a:r>
          </a:p>
          <a:p>
            <a:pPr>
              <a:defRPr/>
            </a:pPr>
            <a:r>
              <a:rPr lang="en-US" sz="2400" dirty="0">
                <a:solidFill>
                  <a:schemeClr val="tx2">
                    <a:lumMod val="50000"/>
                  </a:schemeClr>
                </a:solidFill>
                <a:latin typeface="+mn-lt"/>
                <a:sym typeface="Wingdings" panose="05000000000000000000" pitchFamily="2" charset="2"/>
              </a:rPr>
              <a:t>I = 120</a:t>
            </a:r>
          </a:p>
          <a:p>
            <a:pPr>
              <a:defRPr/>
            </a:pPr>
            <a:r>
              <a:rPr lang="en-US" sz="2400" dirty="0">
                <a:solidFill>
                  <a:schemeClr val="tx2">
                    <a:lumMod val="50000"/>
                  </a:schemeClr>
                </a:solidFill>
                <a:latin typeface="+mn-lt"/>
                <a:sym typeface="Wingdings" panose="05000000000000000000" pitchFamily="2" charset="2"/>
              </a:rPr>
              <a:t>On average 120 visitors are on the rides (rooms) </a:t>
            </a:r>
            <a:endParaRPr lang="en-US" sz="2400" dirty="0">
              <a:solidFill>
                <a:schemeClr val="tx2">
                  <a:lumMod val="50000"/>
                </a:schemeClr>
              </a:solidFill>
              <a:latin typeface="+mn-lt"/>
              <a:sym typeface="Wingdings" panose="05000000000000000000" pitchFamily="2" charset="2"/>
            </a:endParaRPr>
          </a:p>
          <a:p>
            <a:pPr>
              <a:defRPr/>
            </a:pPr>
            <a:r>
              <a:rPr lang="en-US" sz="2400" dirty="0">
                <a:solidFill>
                  <a:schemeClr val="tx2">
                    <a:lumMod val="50000"/>
                  </a:schemeClr>
                </a:solidFill>
                <a:latin typeface="+mn-lt"/>
                <a:sym typeface="Wingdings" panose="05000000000000000000" pitchFamily="2" charset="2"/>
              </a:rPr>
              <a:t>120/8 = 15 cars (rooms</a:t>
            </a:r>
            <a:r>
              <a:rPr lang="en-US" sz="2400">
                <a:solidFill>
                  <a:schemeClr val="tx2">
                    <a:lumMod val="50000"/>
                  </a:schemeClr>
                </a:solidFill>
                <a:latin typeface="+mn-lt"/>
                <a:sym typeface="Wingdings" panose="05000000000000000000" pitchFamily="2" charset="2"/>
              </a:rPr>
              <a:t>) </a:t>
            </a:r>
            <a:endParaRPr lang="en-US" sz="2400" dirty="0">
              <a:solidFill>
                <a:schemeClr val="tx2">
                  <a:lumMod val="50000"/>
                </a:schemeClr>
              </a:solidFill>
              <a:latin typeface="+mn-lt"/>
              <a:sym typeface="Wingdings" panose="05000000000000000000" pitchFamily="2" charset="2"/>
            </a:endParaRPr>
          </a:p>
        </p:txBody>
      </p:sp>
    </p:spTree>
    <p:extLst>
      <p:ext uri="{BB962C8B-B14F-4D97-AF65-F5344CB8AC3E}">
        <p14:creationId xmlns:p14="http://schemas.microsoft.com/office/powerpoint/2010/main" val="9800788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dissolv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dissolv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dissolv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dissolv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dissolve">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516" y="224644"/>
            <a:ext cx="8748972" cy="935608"/>
          </a:xfrm>
        </p:spPr>
        <p:txBody>
          <a:bodyPr anchor="t"/>
          <a:lstStyle/>
          <a:p>
            <a:r>
              <a:rPr lang="en-US" dirty="0" smtClean="0"/>
              <a:t>Click on the slide to watch the lecture</a:t>
            </a:r>
            <a:endParaRPr lang="en-US" dirty="0"/>
          </a:p>
        </p:txBody>
      </p:sp>
      <p:sp>
        <p:nvSpPr>
          <p:cNvPr id="3" name="Rectangle 2"/>
          <p:cNvSpPr/>
          <p:nvPr/>
        </p:nvSpPr>
        <p:spPr>
          <a:xfrm>
            <a:off x="358775" y="1520788"/>
            <a:ext cx="4572000" cy="646331"/>
          </a:xfrm>
          <a:prstGeom prst="rect">
            <a:avLst/>
          </a:prstGeom>
        </p:spPr>
        <p:txBody>
          <a:bodyPr>
            <a:spAutoFit/>
          </a:bodyPr>
          <a:lstStyle/>
          <a:p>
            <a:r>
              <a:rPr lang="en-US" dirty="0"/>
              <a:t/>
            </a:r>
            <a:br>
              <a:rPr lang="en-US" dirty="0"/>
            </a:br>
            <a:endParaRPr lang="en-US" dirty="0"/>
          </a:p>
        </p:txBody>
      </p:sp>
      <p:pic>
        <p:nvPicPr>
          <p:cNvPr id="4" name="Picture 3"/>
          <p:cNvPicPr>
            <a:picLocks noChangeAspect="1"/>
          </p:cNvPicPr>
          <p:nvPr/>
        </p:nvPicPr>
        <p:blipFill>
          <a:blip r:embed="rId3"/>
          <a:stretch>
            <a:fillRect/>
          </a:stretch>
        </p:blipFill>
        <p:spPr>
          <a:xfrm>
            <a:off x="7639541" y="224644"/>
            <a:ext cx="1324948" cy="828092"/>
          </a:xfrm>
          <a:prstGeom prst="rect">
            <a:avLst/>
          </a:prstGeom>
        </p:spPr>
      </p:pic>
      <p:sp>
        <p:nvSpPr>
          <p:cNvPr id="5" name="5-Point Star 4"/>
          <p:cNvSpPr/>
          <p:nvPr/>
        </p:nvSpPr>
        <p:spPr bwMode="auto">
          <a:xfrm>
            <a:off x="6480212" y="224644"/>
            <a:ext cx="1043608" cy="819086"/>
          </a:xfrm>
          <a:prstGeom prst="star5">
            <a:avLst/>
          </a:prstGeom>
          <a:solidFill>
            <a:srgbClr val="FF00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pic>
        <p:nvPicPr>
          <p:cNvPr id="8" name="bEM6z27bdWA"/>
          <p:cNvPicPr>
            <a:picLocks noRot="1" noChangeAspect="1"/>
          </p:cNvPicPr>
          <p:nvPr>
            <a:videoFile r:link="rId1"/>
          </p:nvPr>
        </p:nvPicPr>
        <p:blipFill>
          <a:blip r:embed="rId4"/>
          <a:stretch>
            <a:fillRect/>
          </a:stretch>
        </p:blipFill>
        <p:spPr>
          <a:xfrm>
            <a:off x="215516" y="1232756"/>
            <a:ext cx="8960996" cy="5040560"/>
          </a:xfrm>
          <a:prstGeom prst="rect">
            <a:avLst/>
          </a:prstGeom>
        </p:spPr>
      </p:pic>
      <p:sp>
        <p:nvSpPr>
          <p:cNvPr id="6" name="Rectangle 5"/>
          <p:cNvSpPr/>
          <p:nvPr/>
        </p:nvSpPr>
        <p:spPr>
          <a:xfrm>
            <a:off x="219282" y="6275141"/>
            <a:ext cx="4907113" cy="369332"/>
          </a:xfrm>
          <a:prstGeom prst="rect">
            <a:avLst/>
          </a:prstGeom>
        </p:spPr>
        <p:txBody>
          <a:bodyPr wrap="none">
            <a:spAutoFit/>
          </a:bodyPr>
          <a:lstStyle/>
          <a:p>
            <a:r>
              <a:rPr lang="en-US" dirty="0" smtClean="0">
                <a:solidFill>
                  <a:srgbClr val="1A1A70"/>
                </a:solidFill>
                <a:latin typeface="Book Antiqua" panose="02040602050305030304" pitchFamily="18" charset="0"/>
              </a:rPr>
              <a:t>The link is </a:t>
            </a:r>
            <a:r>
              <a:rPr lang="en-US" dirty="0" smtClean="0">
                <a:latin typeface="Book Antiqua" panose="02040602050305030304" pitchFamily="18" charset="0"/>
              </a:rPr>
              <a:t>https</a:t>
            </a:r>
            <a:r>
              <a:rPr lang="en-US" dirty="0">
                <a:latin typeface="Book Antiqua" panose="02040602050305030304" pitchFamily="18" charset="0"/>
              </a:rPr>
              <a:t>://youtu.be/bEM6z27bdWA</a:t>
            </a:r>
            <a:endParaRPr lang="en-US" dirty="0"/>
          </a:p>
        </p:txBody>
      </p:sp>
    </p:spTree>
    <p:extLst>
      <p:ext uri="{BB962C8B-B14F-4D97-AF65-F5344CB8AC3E}">
        <p14:creationId xmlns:p14="http://schemas.microsoft.com/office/powerpoint/2010/main" val="1479068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Five Elements of the Process View</a:t>
            </a:r>
          </a:p>
        </p:txBody>
      </p:sp>
      <p:sp>
        <p:nvSpPr>
          <p:cNvPr id="3075" name="Rectangle 3"/>
          <p:cNvSpPr>
            <a:spLocks noChangeArrowheads="1"/>
          </p:cNvSpPr>
          <p:nvPr/>
        </p:nvSpPr>
        <p:spPr bwMode="auto">
          <a:xfrm>
            <a:off x="2543175" y="2779713"/>
            <a:ext cx="3797300" cy="2501900"/>
          </a:xfrm>
          <a:prstGeom prst="rect">
            <a:avLst/>
          </a:prstGeom>
          <a:solidFill>
            <a:srgbClr val="EAEAEA"/>
          </a:solidFill>
          <a:ln w="25400">
            <a:solidFill>
              <a:schemeClr val="tx1"/>
            </a:solidFill>
            <a:miter lim="800000"/>
            <a:headEnd/>
            <a:tailEnd/>
          </a:ln>
        </p:spPr>
        <p:txBody>
          <a:bodyPr wrap="none" anchor="ctr"/>
          <a:lstStyle/>
          <a:p>
            <a:endParaRPr lang="en-US"/>
          </a:p>
        </p:txBody>
      </p:sp>
      <p:sp>
        <p:nvSpPr>
          <p:cNvPr id="3076" name="Line 4"/>
          <p:cNvSpPr>
            <a:spLocks noChangeShapeType="1"/>
          </p:cNvSpPr>
          <p:nvPr/>
        </p:nvSpPr>
        <p:spPr bwMode="auto">
          <a:xfrm>
            <a:off x="4435475" y="2362200"/>
            <a:ext cx="0" cy="404813"/>
          </a:xfrm>
          <a:prstGeom prst="line">
            <a:avLst/>
          </a:prstGeom>
          <a:noFill/>
          <a:ln w="12700">
            <a:solidFill>
              <a:schemeClr val="tx1"/>
            </a:solidFill>
            <a:prstDash val="dash"/>
            <a:round/>
            <a:headEnd type="none" w="sm" len="sm"/>
            <a:tailEnd type="stealth" w="med" len="lg"/>
          </a:ln>
        </p:spPr>
        <p:txBody>
          <a:bodyPr wrap="none" anchor="ctr"/>
          <a:lstStyle/>
          <a:p>
            <a:endParaRPr lang="en-US"/>
          </a:p>
        </p:txBody>
      </p:sp>
      <p:sp>
        <p:nvSpPr>
          <p:cNvPr id="3077" name="Line 5"/>
          <p:cNvSpPr>
            <a:spLocks noChangeShapeType="1"/>
          </p:cNvSpPr>
          <p:nvPr/>
        </p:nvSpPr>
        <p:spPr bwMode="auto">
          <a:xfrm flipV="1">
            <a:off x="4435475" y="5295900"/>
            <a:ext cx="0" cy="457200"/>
          </a:xfrm>
          <a:prstGeom prst="line">
            <a:avLst/>
          </a:prstGeom>
          <a:noFill/>
          <a:ln w="12700">
            <a:solidFill>
              <a:schemeClr val="tx1"/>
            </a:solidFill>
            <a:round/>
            <a:headEnd type="none" w="sm" len="sm"/>
            <a:tailEnd type="stealth" w="med" len="lg"/>
          </a:ln>
        </p:spPr>
        <p:txBody>
          <a:bodyPr wrap="none" anchor="ctr"/>
          <a:lstStyle/>
          <a:p>
            <a:endParaRPr lang="en-US"/>
          </a:p>
        </p:txBody>
      </p:sp>
      <p:sp>
        <p:nvSpPr>
          <p:cNvPr id="3078" name="Rectangle 6"/>
          <p:cNvSpPr>
            <a:spLocks noChangeArrowheads="1"/>
          </p:cNvSpPr>
          <p:nvPr/>
        </p:nvSpPr>
        <p:spPr bwMode="auto">
          <a:xfrm>
            <a:off x="609600" y="3276600"/>
            <a:ext cx="946150" cy="457200"/>
          </a:xfrm>
          <a:prstGeom prst="rect">
            <a:avLst/>
          </a:prstGeom>
          <a:noFill/>
          <a:ln w="9525">
            <a:noFill/>
            <a:miter lim="800000"/>
            <a:headEnd/>
            <a:tailEnd/>
          </a:ln>
        </p:spPr>
        <p:txBody>
          <a:bodyPr wrap="none" lIns="92075" tIns="46038" rIns="92075" bIns="46038">
            <a:spAutoFit/>
          </a:bodyPr>
          <a:lstStyle/>
          <a:p>
            <a:pPr eaLnBrk="0" hangingPunct="0"/>
            <a:r>
              <a:rPr lang="en-US" sz="2400">
                <a:solidFill>
                  <a:srgbClr val="CC0066"/>
                </a:solidFill>
                <a:latin typeface="Times New Roman" pitchFamily="18" charset="0"/>
              </a:rPr>
              <a:t>Inputs</a:t>
            </a:r>
          </a:p>
        </p:txBody>
      </p:sp>
      <p:sp>
        <p:nvSpPr>
          <p:cNvPr id="3079" name="Rectangle 7"/>
          <p:cNvSpPr>
            <a:spLocks noChangeArrowheads="1"/>
          </p:cNvSpPr>
          <p:nvPr/>
        </p:nvSpPr>
        <p:spPr bwMode="auto">
          <a:xfrm>
            <a:off x="6553200" y="3286125"/>
            <a:ext cx="1149350" cy="457200"/>
          </a:xfrm>
          <a:prstGeom prst="rect">
            <a:avLst/>
          </a:prstGeom>
          <a:noFill/>
          <a:ln w="9525">
            <a:noFill/>
            <a:miter lim="800000"/>
            <a:headEnd/>
            <a:tailEnd/>
          </a:ln>
        </p:spPr>
        <p:txBody>
          <a:bodyPr wrap="none" lIns="92075" tIns="46038" rIns="92075" bIns="46038">
            <a:spAutoFit/>
          </a:bodyPr>
          <a:lstStyle/>
          <a:p>
            <a:pPr eaLnBrk="0" hangingPunct="0"/>
            <a:r>
              <a:rPr lang="en-US" sz="2400">
                <a:solidFill>
                  <a:srgbClr val="CC0066"/>
                </a:solidFill>
                <a:latin typeface="Times New Roman" pitchFamily="18" charset="0"/>
              </a:rPr>
              <a:t>Outputs</a:t>
            </a:r>
          </a:p>
        </p:txBody>
      </p:sp>
      <p:sp>
        <p:nvSpPr>
          <p:cNvPr id="3080" name="Rectangle 8"/>
          <p:cNvSpPr>
            <a:spLocks noChangeArrowheads="1"/>
          </p:cNvSpPr>
          <p:nvPr/>
        </p:nvSpPr>
        <p:spPr bwMode="auto">
          <a:xfrm>
            <a:off x="6697663" y="3741738"/>
            <a:ext cx="1216025" cy="822325"/>
          </a:xfrm>
          <a:prstGeom prst="rect">
            <a:avLst/>
          </a:prstGeom>
          <a:noFill/>
          <a:ln w="9525">
            <a:noFill/>
            <a:miter lim="800000"/>
            <a:headEnd/>
            <a:tailEnd/>
          </a:ln>
        </p:spPr>
        <p:txBody>
          <a:bodyPr wrap="none" lIns="92075" tIns="46038" rIns="92075" bIns="46038">
            <a:spAutoFit/>
          </a:bodyPr>
          <a:lstStyle/>
          <a:p>
            <a:pPr algn="ctr" eaLnBrk="0" hangingPunct="0"/>
            <a:r>
              <a:rPr lang="en-US" sz="2400">
                <a:latin typeface="Times New Roman" pitchFamily="18" charset="0"/>
              </a:rPr>
              <a:t>Goods</a:t>
            </a:r>
          </a:p>
          <a:p>
            <a:pPr algn="ctr" eaLnBrk="0" hangingPunct="0"/>
            <a:r>
              <a:rPr lang="en-US" sz="2400">
                <a:latin typeface="Times New Roman" pitchFamily="18" charset="0"/>
              </a:rPr>
              <a:t>Services</a:t>
            </a:r>
          </a:p>
        </p:txBody>
      </p:sp>
      <p:sp>
        <p:nvSpPr>
          <p:cNvPr id="3081" name="Rectangle 9"/>
          <p:cNvSpPr>
            <a:spLocks noChangeArrowheads="1"/>
          </p:cNvSpPr>
          <p:nvPr/>
        </p:nvSpPr>
        <p:spPr bwMode="auto">
          <a:xfrm>
            <a:off x="3352800" y="5661025"/>
            <a:ext cx="2178050" cy="457200"/>
          </a:xfrm>
          <a:prstGeom prst="rect">
            <a:avLst/>
          </a:prstGeom>
          <a:noFill/>
          <a:ln w="9525">
            <a:noFill/>
            <a:miter lim="800000"/>
            <a:headEnd/>
            <a:tailEnd/>
          </a:ln>
        </p:spPr>
        <p:txBody>
          <a:bodyPr wrap="none" lIns="92075" tIns="46038" rIns="92075" bIns="46038">
            <a:spAutoFit/>
          </a:bodyPr>
          <a:lstStyle/>
          <a:p>
            <a:pPr eaLnBrk="0" hangingPunct="0"/>
            <a:r>
              <a:rPr lang="en-US" sz="2400">
                <a:latin typeface="Times New Roman" pitchFamily="18" charset="0"/>
              </a:rPr>
              <a:t>Labor &amp; Capital</a:t>
            </a:r>
          </a:p>
        </p:txBody>
      </p:sp>
      <p:sp>
        <p:nvSpPr>
          <p:cNvPr id="3082" name="Rectangle 10"/>
          <p:cNvSpPr>
            <a:spLocks noChangeArrowheads="1"/>
          </p:cNvSpPr>
          <p:nvPr/>
        </p:nvSpPr>
        <p:spPr bwMode="auto">
          <a:xfrm>
            <a:off x="1311275" y="1981200"/>
            <a:ext cx="1638300" cy="822325"/>
          </a:xfrm>
          <a:prstGeom prst="rect">
            <a:avLst/>
          </a:prstGeom>
          <a:noFill/>
          <a:ln w="9525">
            <a:noFill/>
            <a:miter lim="800000"/>
            <a:headEnd/>
            <a:tailEnd/>
          </a:ln>
        </p:spPr>
        <p:txBody>
          <a:bodyPr wrap="none" lIns="92075" tIns="46038" rIns="92075" bIns="46038">
            <a:spAutoFit/>
          </a:bodyPr>
          <a:lstStyle/>
          <a:p>
            <a:pPr eaLnBrk="0" hangingPunct="0"/>
            <a:r>
              <a:rPr lang="en-US" sz="2400">
                <a:solidFill>
                  <a:srgbClr val="CC0066"/>
                </a:solidFill>
                <a:latin typeface="Times New Roman" pitchFamily="18" charset="0"/>
              </a:rPr>
              <a:t>Information</a:t>
            </a:r>
          </a:p>
          <a:p>
            <a:pPr eaLnBrk="0" hangingPunct="0"/>
            <a:r>
              <a:rPr lang="en-US" sz="2400">
                <a:solidFill>
                  <a:srgbClr val="CC0066"/>
                </a:solidFill>
                <a:latin typeface="Times New Roman" pitchFamily="18" charset="0"/>
              </a:rPr>
              <a:t>structure</a:t>
            </a:r>
          </a:p>
        </p:txBody>
      </p:sp>
      <p:sp>
        <p:nvSpPr>
          <p:cNvPr id="3083" name="Rectangle 11"/>
          <p:cNvSpPr>
            <a:spLocks noChangeArrowheads="1"/>
          </p:cNvSpPr>
          <p:nvPr/>
        </p:nvSpPr>
        <p:spPr bwMode="auto">
          <a:xfrm>
            <a:off x="2954338" y="2819400"/>
            <a:ext cx="2873375" cy="822325"/>
          </a:xfrm>
          <a:prstGeom prst="rect">
            <a:avLst/>
          </a:prstGeom>
          <a:noFill/>
          <a:ln w="9525">
            <a:noFill/>
            <a:miter lim="800000"/>
            <a:headEnd/>
            <a:tailEnd/>
          </a:ln>
        </p:spPr>
        <p:txBody>
          <a:bodyPr wrap="none" lIns="92075" tIns="46038" rIns="92075" bIns="46038">
            <a:spAutoFit/>
          </a:bodyPr>
          <a:lstStyle/>
          <a:p>
            <a:pPr algn="ctr" eaLnBrk="0" hangingPunct="0"/>
            <a:r>
              <a:rPr lang="en-US" sz="2400">
                <a:solidFill>
                  <a:srgbClr val="CC0066"/>
                </a:solidFill>
                <a:latin typeface="Times New Roman" pitchFamily="18" charset="0"/>
              </a:rPr>
              <a:t>Network of</a:t>
            </a:r>
          </a:p>
          <a:p>
            <a:pPr algn="ctr" eaLnBrk="0" hangingPunct="0"/>
            <a:r>
              <a:rPr lang="en-US" sz="2400">
                <a:solidFill>
                  <a:srgbClr val="CC0066"/>
                </a:solidFill>
                <a:latin typeface="Times New Roman" pitchFamily="18" charset="0"/>
              </a:rPr>
              <a:t>Activities and Buffers</a:t>
            </a:r>
          </a:p>
        </p:txBody>
      </p:sp>
      <p:sp>
        <p:nvSpPr>
          <p:cNvPr id="3084" name="Rectangle 12"/>
          <p:cNvSpPr>
            <a:spLocks noChangeArrowheads="1"/>
          </p:cNvSpPr>
          <p:nvPr/>
        </p:nvSpPr>
        <p:spPr bwMode="auto">
          <a:xfrm>
            <a:off x="609600" y="3894138"/>
            <a:ext cx="1968500" cy="1006475"/>
          </a:xfrm>
          <a:prstGeom prst="rect">
            <a:avLst/>
          </a:prstGeom>
          <a:noFill/>
          <a:ln w="9525">
            <a:noFill/>
            <a:miter lim="800000"/>
            <a:headEnd/>
            <a:tailEnd/>
          </a:ln>
        </p:spPr>
        <p:txBody>
          <a:bodyPr wrap="none" lIns="92075" tIns="46038" rIns="92075" bIns="46038">
            <a:spAutoFit/>
          </a:bodyPr>
          <a:lstStyle/>
          <a:p>
            <a:pPr eaLnBrk="0" hangingPunct="0"/>
            <a:r>
              <a:rPr lang="en-US" sz="2400">
                <a:solidFill>
                  <a:srgbClr val="CC0066"/>
                </a:solidFill>
                <a:latin typeface="Times New Roman" pitchFamily="18" charset="0"/>
              </a:rPr>
              <a:t>Flow units</a:t>
            </a:r>
          </a:p>
          <a:p>
            <a:pPr eaLnBrk="0" hangingPunct="0"/>
            <a:r>
              <a:rPr lang="en-US">
                <a:latin typeface="Times New Roman" pitchFamily="18" charset="0"/>
              </a:rPr>
              <a:t>(customers, data, </a:t>
            </a:r>
          </a:p>
          <a:p>
            <a:pPr eaLnBrk="0" hangingPunct="0"/>
            <a:r>
              <a:rPr lang="en-US">
                <a:latin typeface="Times New Roman" pitchFamily="18" charset="0"/>
              </a:rPr>
              <a:t>material, cash, etc.)</a:t>
            </a:r>
          </a:p>
        </p:txBody>
      </p:sp>
      <p:sp>
        <p:nvSpPr>
          <p:cNvPr id="3085" name="Freeform 13"/>
          <p:cNvSpPr>
            <a:spLocks/>
          </p:cNvSpPr>
          <p:nvPr/>
        </p:nvSpPr>
        <p:spPr bwMode="auto">
          <a:xfrm>
            <a:off x="5654675" y="1928813"/>
            <a:ext cx="1601788" cy="1220787"/>
          </a:xfrm>
          <a:custGeom>
            <a:avLst/>
            <a:gdLst>
              <a:gd name="T0" fmla="*/ 2147483647 w 1009"/>
              <a:gd name="T1" fmla="*/ 2147483647 h 769"/>
              <a:gd name="T2" fmla="*/ 2147483647 w 1009"/>
              <a:gd name="T3" fmla="*/ 0 h 769"/>
              <a:gd name="T4" fmla="*/ 0 w 1009"/>
              <a:gd name="T5" fmla="*/ 0 h 769"/>
              <a:gd name="T6" fmla="*/ 0 60000 65536"/>
              <a:gd name="T7" fmla="*/ 0 60000 65536"/>
              <a:gd name="T8" fmla="*/ 0 60000 65536"/>
              <a:gd name="T9" fmla="*/ 0 w 1009"/>
              <a:gd name="T10" fmla="*/ 0 h 769"/>
              <a:gd name="T11" fmla="*/ 1009 w 1009"/>
              <a:gd name="T12" fmla="*/ 769 h 769"/>
            </a:gdLst>
            <a:ahLst/>
            <a:cxnLst>
              <a:cxn ang="T6">
                <a:pos x="T0" y="T1"/>
              </a:cxn>
              <a:cxn ang="T7">
                <a:pos x="T2" y="T3"/>
              </a:cxn>
              <a:cxn ang="T8">
                <a:pos x="T4" y="T5"/>
              </a:cxn>
            </a:cxnLst>
            <a:rect l="T9" t="T10" r="T11" b="T12"/>
            <a:pathLst>
              <a:path w="1009" h="769">
                <a:moveTo>
                  <a:pt x="1008" y="768"/>
                </a:moveTo>
                <a:lnTo>
                  <a:pt x="1008" y="0"/>
                </a:lnTo>
                <a:lnTo>
                  <a:pt x="0" y="0"/>
                </a:lnTo>
              </a:path>
            </a:pathLst>
          </a:custGeom>
          <a:noFill/>
          <a:ln w="12700" cap="rnd">
            <a:solidFill>
              <a:schemeClr val="tx1"/>
            </a:solidFill>
            <a:prstDash val="sysDot"/>
            <a:round/>
            <a:headEnd type="none" w="sm" len="sm"/>
            <a:tailEnd type="stealth" w="med" len="med"/>
          </a:ln>
        </p:spPr>
        <p:txBody>
          <a:bodyPr/>
          <a:lstStyle/>
          <a:p>
            <a:endParaRPr lang="en-US"/>
          </a:p>
        </p:txBody>
      </p:sp>
      <p:sp>
        <p:nvSpPr>
          <p:cNvPr id="3086" name="Rectangle 14"/>
          <p:cNvSpPr>
            <a:spLocks noChangeArrowheads="1"/>
          </p:cNvSpPr>
          <p:nvPr/>
        </p:nvSpPr>
        <p:spPr bwMode="auto">
          <a:xfrm>
            <a:off x="3581400" y="6034088"/>
            <a:ext cx="1436688" cy="457200"/>
          </a:xfrm>
          <a:prstGeom prst="rect">
            <a:avLst/>
          </a:prstGeom>
          <a:noFill/>
          <a:ln w="9525">
            <a:noFill/>
            <a:miter lim="800000"/>
            <a:headEnd/>
            <a:tailEnd/>
          </a:ln>
        </p:spPr>
        <p:txBody>
          <a:bodyPr wrap="none" lIns="92075" tIns="46038" rIns="92075" bIns="46038">
            <a:spAutoFit/>
          </a:bodyPr>
          <a:lstStyle/>
          <a:p>
            <a:pPr eaLnBrk="0" hangingPunct="0"/>
            <a:r>
              <a:rPr lang="en-US" sz="2400">
                <a:solidFill>
                  <a:srgbClr val="CC0066"/>
                </a:solidFill>
                <a:latin typeface="Times New Roman" pitchFamily="18" charset="0"/>
              </a:rPr>
              <a:t>Resources</a:t>
            </a:r>
          </a:p>
        </p:txBody>
      </p:sp>
      <p:sp>
        <p:nvSpPr>
          <p:cNvPr id="3087" name="Rectangle 15"/>
          <p:cNvSpPr>
            <a:spLocks noChangeArrowheads="1"/>
          </p:cNvSpPr>
          <p:nvPr/>
        </p:nvSpPr>
        <p:spPr bwMode="auto">
          <a:xfrm>
            <a:off x="3298825" y="3992563"/>
            <a:ext cx="444500" cy="292100"/>
          </a:xfrm>
          <a:prstGeom prst="rect">
            <a:avLst/>
          </a:prstGeom>
          <a:solidFill>
            <a:schemeClr val="folHlink"/>
          </a:solidFill>
          <a:ln w="12700" algn="ctr">
            <a:solidFill>
              <a:schemeClr val="tx1"/>
            </a:solidFill>
            <a:miter lim="800000"/>
            <a:headEnd/>
            <a:tailEnd/>
          </a:ln>
        </p:spPr>
        <p:txBody>
          <a:bodyPr wrap="none" anchor="ctr"/>
          <a:lstStyle/>
          <a:p>
            <a:endParaRPr lang="en-US"/>
          </a:p>
        </p:txBody>
      </p:sp>
      <p:sp>
        <p:nvSpPr>
          <p:cNvPr id="3088" name="Rectangle 16"/>
          <p:cNvSpPr>
            <a:spLocks noChangeArrowheads="1"/>
          </p:cNvSpPr>
          <p:nvPr/>
        </p:nvSpPr>
        <p:spPr bwMode="auto">
          <a:xfrm>
            <a:off x="4213225" y="3992563"/>
            <a:ext cx="444500" cy="292100"/>
          </a:xfrm>
          <a:prstGeom prst="rect">
            <a:avLst/>
          </a:prstGeom>
          <a:solidFill>
            <a:schemeClr val="folHlink"/>
          </a:solidFill>
          <a:ln w="12700" algn="ctr">
            <a:solidFill>
              <a:schemeClr val="tx1"/>
            </a:solidFill>
            <a:miter lim="800000"/>
            <a:headEnd/>
            <a:tailEnd/>
          </a:ln>
        </p:spPr>
        <p:txBody>
          <a:bodyPr wrap="none" anchor="ctr"/>
          <a:lstStyle/>
          <a:p>
            <a:endParaRPr lang="en-US"/>
          </a:p>
        </p:txBody>
      </p:sp>
      <p:sp>
        <p:nvSpPr>
          <p:cNvPr id="3089" name="Rectangle 17"/>
          <p:cNvSpPr>
            <a:spLocks noChangeArrowheads="1"/>
          </p:cNvSpPr>
          <p:nvPr/>
        </p:nvSpPr>
        <p:spPr bwMode="auto">
          <a:xfrm>
            <a:off x="5127625" y="3992563"/>
            <a:ext cx="444500" cy="292100"/>
          </a:xfrm>
          <a:prstGeom prst="rect">
            <a:avLst/>
          </a:prstGeom>
          <a:solidFill>
            <a:schemeClr val="folHlink"/>
          </a:solidFill>
          <a:ln w="12700" algn="ctr">
            <a:solidFill>
              <a:schemeClr val="tx1"/>
            </a:solidFill>
            <a:miter lim="800000"/>
            <a:headEnd/>
            <a:tailEnd/>
          </a:ln>
        </p:spPr>
        <p:txBody>
          <a:bodyPr wrap="none" anchor="ctr"/>
          <a:lstStyle/>
          <a:p>
            <a:endParaRPr lang="en-US"/>
          </a:p>
        </p:txBody>
      </p:sp>
      <p:sp>
        <p:nvSpPr>
          <p:cNvPr id="3090" name="Rectangle 18"/>
          <p:cNvSpPr>
            <a:spLocks noChangeArrowheads="1"/>
          </p:cNvSpPr>
          <p:nvPr/>
        </p:nvSpPr>
        <p:spPr bwMode="auto">
          <a:xfrm>
            <a:off x="4213225" y="4449763"/>
            <a:ext cx="444500" cy="292100"/>
          </a:xfrm>
          <a:prstGeom prst="rect">
            <a:avLst/>
          </a:prstGeom>
          <a:solidFill>
            <a:schemeClr val="folHlink"/>
          </a:solidFill>
          <a:ln w="12700" algn="ctr">
            <a:solidFill>
              <a:schemeClr val="tx1"/>
            </a:solidFill>
            <a:miter lim="800000"/>
            <a:headEnd/>
            <a:tailEnd/>
          </a:ln>
        </p:spPr>
        <p:txBody>
          <a:bodyPr wrap="none" anchor="ctr"/>
          <a:lstStyle/>
          <a:p>
            <a:endParaRPr lang="en-US"/>
          </a:p>
        </p:txBody>
      </p:sp>
      <p:sp>
        <p:nvSpPr>
          <p:cNvPr id="3091" name="Freeform 19"/>
          <p:cNvSpPr>
            <a:spLocks/>
          </p:cNvSpPr>
          <p:nvPr/>
        </p:nvSpPr>
        <p:spPr bwMode="auto">
          <a:xfrm>
            <a:off x="3825875" y="3986213"/>
            <a:ext cx="306388" cy="306387"/>
          </a:xfrm>
          <a:custGeom>
            <a:avLst/>
            <a:gdLst>
              <a:gd name="T0" fmla="*/ 0 w 193"/>
              <a:gd name="T1" fmla="*/ 2147483647 h 193"/>
              <a:gd name="T2" fmla="*/ 2147483647 w 193"/>
              <a:gd name="T3" fmla="*/ 0 h 193"/>
              <a:gd name="T4" fmla="*/ 2147483647 w 193"/>
              <a:gd name="T5" fmla="*/ 2147483647 h 193"/>
              <a:gd name="T6" fmla="*/ 0 w 193"/>
              <a:gd name="T7" fmla="*/ 2147483647 h 193"/>
              <a:gd name="T8" fmla="*/ 0 60000 65536"/>
              <a:gd name="T9" fmla="*/ 0 60000 65536"/>
              <a:gd name="T10" fmla="*/ 0 60000 65536"/>
              <a:gd name="T11" fmla="*/ 0 60000 65536"/>
              <a:gd name="T12" fmla="*/ 0 w 193"/>
              <a:gd name="T13" fmla="*/ 0 h 193"/>
              <a:gd name="T14" fmla="*/ 193 w 193"/>
              <a:gd name="T15" fmla="*/ 193 h 193"/>
            </a:gdLst>
            <a:ahLst/>
            <a:cxnLst>
              <a:cxn ang="T8">
                <a:pos x="T0" y="T1"/>
              </a:cxn>
              <a:cxn ang="T9">
                <a:pos x="T2" y="T3"/>
              </a:cxn>
              <a:cxn ang="T10">
                <a:pos x="T4" y="T5"/>
              </a:cxn>
              <a:cxn ang="T11">
                <a:pos x="T6" y="T7"/>
              </a:cxn>
            </a:cxnLst>
            <a:rect l="T12" t="T13" r="T14" b="T15"/>
            <a:pathLst>
              <a:path w="193" h="193">
                <a:moveTo>
                  <a:pt x="0" y="192"/>
                </a:moveTo>
                <a:lnTo>
                  <a:pt x="96" y="0"/>
                </a:lnTo>
                <a:lnTo>
                  <a:pt x="192" y="192"/>
                </a:lnTo>
                <a:lnTo>
                  <a:pt x="0" y="192"/>
                </a:lnTo>
              </a:path>
            </a:pathLst>
          </a:custGeom>
          <a:solidFill>
            <a:schemeClr val="folHlink"/>
          </a:solidFill>
          <a:ln w="12700">
            <a:solidFill>
              <a:schemeClr val="tx1"/>
            </a:solidFill>
            <a:round/>
            <a:headEnd/>
            <a:tailEnd/>
          </a:ln>
        </p:spPr>
        <p:txBody>
          <a:bodyPr wrap="none" anchor="ctr"/>
          <a:lstStyle/>
          <a:p>
            <a:endParaRPr lang="en-US"/>
          </a:p>
        </p:txBody>
      </p:sp>
      <p:sp>
        <p:nvSpPr>
          <p:cNvPr id="3092" name="Freeform 20"/>
          <p:cNvSpPr>
            <a:spLocks/>
          </p:cNvSpPr>
          <p:nvPr/>
        </p:nvSpPr>
        <p:spPr bwMode="auto">
          <a:xfrm>
            <a:off x="4740275" y="3986213"/>
            <a:ext cx="306388" cy="306387"/>
          </a:xfrm>
          <a:custGeom>
            <a:avLst/>
            <a:gdLst>
              <a:gd name="T0" fmla="*/ 0 w 193"/>
              <a:gd name="T1" fmla="*/ 2147483647 h 193"/>
              <a:gd name="T2" fmla="*/ 2147483647 w 193"/>
              <a:gd name="T3" fmla="*/ 0 h 193"/>
              <a:gd name="T4" fmla="*/ 2147483647 w 193"/>
              <a:gd name="T5" fmla="*/ 2147483647 h 193"/>
              <a:gd name="T6" fmla="*/ 0 w 193"/>
              <a:gd name="T7" fmla="*/ 2147483647 h 193"/>
              <a:gd name="T8" fmla="*/ 0 60000 65536"/>
              <a:gd name="T9" fmla="*/ 0 60000 65536"/>
              <a:gd name="T10" fmla="*/ 0 60000 65536"/>
              <a:gd name="T11" fmla="*/ 0 60000 65536"/>
              <a:gd name="T12" fmla="*/ 0 w 193"/>
              <a:gd name="T13" fmla="*/ 0 h 193"/>
              <a:gd name="T14" fmla="*/ 193 w 193"/>
              <a:gd name="T15" fmla="*/ 193 h 193"/>
            </a:gdLst>
            <a:ahLst/>
            <a:cxnLst>
              <a:cxn ang="T8">
                <a:pos x="T0" y="T1"/>
              </a:cxn>
              <a:cxn ang="T9">
                <a:pos x="T2" y="T3"/>
              </a:cxn>
              <a:cxn ang="T10">
                <a:pos x="T4" y="T5"/>
              </a:cxn>
              <a:cxn ang="T11">
                <a:pos x="T6" y="T7"/>
              </a:cxn>
            </a:cxnLst>
            <a:rect l="T12" t="T13" r="T14" b="T15"/>
            <a:pathLst>
              <a:path w="193" h="193">
                <a:moveTo>
                  <a:pt x="0" y="192"/>
                </a:moveTo>
                <a:lnTo>
                  <a:pt x="96" y="0"/>
                </a:lnTo>
                <a:lnTo>
                  <a:pt x="192" y="192"/>
                </a:lnTo>
                <a:lnTo>
                  <a:pt x="0" y="192"/>
                </a:lnTo>
              </a:path>
            </a:pathLst>
          </a:custGeom>
          <a:solidFill>
            <a:schemeClr val="folHlink"/>
          </a:solidFill>
          <a:ln w="12700">
            <a:solidFill>
              <a:schemeClr val="tx1"/>
            </a:solidFill>
            <a:round/>
            <a:headEnd/>
            <a:tailEnd/>
          </a:ln>
        </p:spPr>
        <p:txBody>
          <a:bodyPr wrap="none" anchor="ctr"/>
          <a:lstStyle/>
          <a:p>
            <a:endParaRPr lang="en-US"/>
          </a:p>
        </p:txBody>
      </p:sp>
      <p:sp>
        <p:nvSpPr>
          <p:cNvPr id="3093" name="Freeform 21"/>
          <p:cNvSpPr>
            <a:spLocks/>
          </p:cNvSpPr>
          <p:nvPr/>
        </p:nvSpPr>
        <p:spPr bwMode="auto">
          <a:xfrm>
            <a:off x="4740275" y="4443413"/>
            <a:ext cx="306388" cy="306387"/>
          </a:xfrm>
          <a:custGeom>
            <a:avLst/>
            <a:gdLst>
              <a:gd name="T0" fmla="*/ 0 w 193"/>
              <a:gd name="T1" fmla="*/ 2147483647 h 193"/>
              <a:gd name="T2" fmla="*/ 2147483647 w 193"/>
              <a:gd name="T3" fmla="*/ 0 h 193"/>
              <a:gd name="T4" fmla="*/ 2147483647 w 193"/>
              <a:gd name="T5" fmla="*/ 2147483647 h 193"/>
              <a:gd name="T6" fmla="*/ 0 w 193"/>
              <a:gd name="T7" fmla="*/ 2147483647 h 193"/>
              <a:gd name="T8" fmla="*/ 0 60000 65536"/>
              <a:gd name="T9" fmla="*/ 0 60000 65536"/>
              <a:gd name="T10" fmla="*/ 0 60000 65536"/>
              <a:gd name="T11" fmla="*/ 0 60000 65536"/>
              <a:gd name="T12" fmla="*/ 0 w 193"/>
              <a:gd name="T13" fmla="*/ 0 h 193"/>
              <a:gd name="T14" fmla="*/ 193 w 193"/>
              <a:gd name="T15" fmla="*/ 193 h 193"/>
            </a:gdLst>
            <a:ahLst/>
            <a:cxnLst>
              <a:cxn ang="T8">
                <a:pos x="T0" y="T1"/>
              </a:cxn>
              <a:cxn ang="T9">
                <a:pos x="T2" y="T3"/>
              </a:cxn>
              <a:cxn ang="T10">
                <a:pos x="T4" y="T5"/>
              </a:cxn>
              <a:cxn ang="T11">
                <a:pos x="T6" y="T7"/>
              </a:cxn>
            </a:cxnLst>
            <a:rect l="T12" t="T13" r="T14" b="T15"/>
            <a:pathLst>
              <a:path w="193" h="193">
                <a:moveTo>
                  <a:pt x="0" y="192"/>
                </a:moveTo>
                <a:lnTo>
                  <a:pt x="96" y="0"/>
                </a:lnTo>
                <a:lnTo>
                  <a:pt x="192" y="192"/>
                </a:lnTo>
                <a:lnTo>
                  <a:pt x="0" y="192"/>
                </a:lnTo>
              </a:path>
            </a:pathLst>
          </a:custGeom>
          <a:solidFill>
            <a:schemeClr val="folHlink"/>
          </a:solidFill>
          <a:ln w="12700">
            <a:solidFill>
              <a:schemeClr val="tx1"/>
            </a:solidFill>
            <a:round/>
            <a:headEnd/>
            <a:tailEnd/>
          </a:ln>
        </p:spPr>
        <p:txBody>
          <a:bodyPr wrap="none" anchor="ctr"/>
          <a:lstStyle/>
          <a:p>
            <a:endParaRPr lang="en-US"/>
          </a:p>
        </p:txBody>
      </p:sp>
      <p:sp>
        <p:nvSpPr>
          <p:cNvPr id="3094" name="Line 22"/>
          <p:cNvSpPr>
            <a:spLocks noChangeShapeType="1"/>
          </p:cNvSpPr>
          <p:nvPr/>
        </p:nvSpPr>
        <p:spPr bwMode="auto">
          <a:xfrm>
            <a:off x="3749675" y="4138613"/>
            <a:ext cx="152400" cy="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095" name="Line 23"/>
          <p:cNvSpPr>
            <a:spLocks noChangeShapeType="1"/>
          </p:cNvSpPr>
          <p:nvPr/>
        </p:nvSpPr>
        <p:spPr bwMode="auto">
          <a:xfrm>
            <a:off x="4054475" y="4138613"/>
            <a:ext cx="152400" cy="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096" name="Line 24"/>
          <p:cNvSpPr>
            <a:spLocks noChangeShapeType="1"/>
          </p:cNvSpPr>
          <p:nvPr/>
        </p:nvSpPr>
        <p:spPr bwMode="auto">
          <a:xfrm>
            <a:off x="4664075" y="4138613"/>
            <a:ext cx="152400" cy="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097" name="Line 25"/>
          <p:cNvSpPr>
            <a:spLocks noChangeShapeType="1"/>
          </p:cNvSpPr>
          <p:nvPr/>
        </p:nvSpPr>
        <p:spPr bwMode="auto">
          <a:xfrm>
            <a:off x="4968875" y="4138613"/>
            <a:ext cx="152400" cy="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098" name="Line 26"/>
          <p:cNvSpPr>
            <a:spLocks noChangeShapeType="1"/>
          </p:cNvSpPr>
          <p:nvPr/>
        </p:nvSpPr>
        <p:spPr bwMode="auto">
          <a:xfrm>
            <a:off x="5578475" y="4138613"/>
            <a:ext cx="1066800" cy="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099" name="Line 27"/>
          <p:cNvSpPr>
            <a:spLocks noChangeShapeType="1"/>
          </p:cNvSpPr>
          <p:nvPr/>
        </p:nvSpPr>
        <p:spPr bwMode="auto">
          <a:xfrm>
            <a:off x="4054475" y="4291013"/>
            <a:ext cx="152400" cy="30480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100" name="Line 28"/>
          <p:cNvSpPr>
            <a:spLocks noChangeShapeType="1"/>
          </p:cNvSpPr>
          <p:nvPr/>
        </p:nvSpPr>
        <p:spPr bwMode="auto">
          <a:xfrm>
            <a:off x="4664075" y="4595813"/>
            <a:ext cx="152400" cy="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101" name="Line 29"/>
          <p:cNvSpPr>
            <a:spLocks noChangeShapeType="1"/>
          </p:cNvSpPr>
          <p:nvPr/>
        </p:nvSpPr>
        <p:spPr bwMode="auto">
          <a:xfrm flipV="1">
            <a:off x="4968875" y="4291013"/>
            <a:ext cx="152400" cy="30480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102" name="Line 30"/>
          <p:cNvSpPr>
            <a:spLocks noChangeShapeType="1"/>
          </p:cNvSpPr>
          <p:nvPr/>
        </p:nvSpPr>
        <p:spPr bwMode="auto">
          <a:xfrm>
            <a:off x="2454275" y="4149725"/>
            <a:ext cx="838200" cy="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103" name="Rectangle 31"/>
          <p:cNvSpPr>
            <a:spLocks noChangeArrowheads="1"/>
          </p:cNvSpPr>
          <p:nvPr/>
        </p:nvSpPr>
        <p:spPr bwMode="auto">
          <a:xfrm>
            <a:off x="3352800" y="1447800"/>
            <a:ext cx="2179638" cy="946150"/>
          </a:xfrm>
          <a:prstGeom prst="rect">
            <a:avLst/>
          </a:prstGeom>
          <a:noFill/>
          <a:ln w="9525">
            <a:noFill/>
            <a:miter lim="800000"/>
            <a:headEnd/>
            <a:tailEnd/>
          </a:ln>
        </p:spPr>
        <p:txBody>
          <a:bodyPr wrap="none" lIns="92075" tIns="46038" rIns="92075" bIns="46038">
            <a:spAutoFit/>
          </a:bodyPr>
          <a:lstStyle/>
          <a:p>
            <a:pPr algn="ctr" eaLnBrk="0" hangingPunct="0"/>
            <a:r>
              <a:rPr lang="en-US" sz="2800" b="1">
                <a:latin typeface="Times New Roman" pitchFamily="18" charset="0"/>
              </a:rPr>
              <a:t>Process</a:t>
            </a:r>
          </a:p>
          <a:p>
            <a:pPr algn="ctr" eaLnBrk="0" hangingPunct="0"/>
            <a:r>
              <a:rPr lang="en-US" sz="2800" b="1">
                <a:latin typeface="Times New Roman" pitchFamily="18" charset="0"/>
              </a:rPr>
              <a:t>Management</a:t>
            </a:r>
          </a:p>
        </p:txBody>
      </p:sp>
      <p:sp>
        <p:nvSpPr>
          <p:cNvPr id="3104" name="Line 32"/>
          <p:cNvSpPr>
            <a:spLocks noChangeShapeType="1"/>
          </p:cNvSpPr>
          <p:nvPr/>
        </p:nvSpPr>
        <p:spPr bwMode="auto">
          <a:xfrm>
            <a:off x="2454275" y="4572000"/>
            <a:ext cx="1676400" cy="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105" name="Freeform 33"/>
          <p:cNvSpPr>
            <a:spLocks/>
          </p:cNvSpPr>
          <p:nvPr/>
        </p:nvSpPr>
        <p:spPr bwMode="auto">
          <a:xfrm flipH="1">
            <a:off x="1311275" y="1905000"/>
            <a:ext cx="1601788" cy="1220788"/>
          </a:xfrm>
          <a:custGeom>
            <a:avLst/>
            <a:gdLst>
              <a:gd name="T0" fmla="*/ 2147483647 w 1009"/>
              <a:gd name="T1" fmla="*/ 2147483647 h 769"/>
              <a:gd name="T2" fmla="*/ 2147483647 w 1009"/>
              <a:gd name="T3" fmla="*/ 0 h 769"/>
              <a:gd name="T4" fmla="*/ 0 w 1009"/>
              <a:gd name="T5" fmla="*/ 0 h 769"/>
              <a:gd name="T6" fmla="*/ 0 60000 65536"/>
              <a:gd name="T7" fmla="*/ 0 60000 65536"/>
              <a:gd name="T8" fmla="*/ 0 60000 65536"/>
              <a:gd name="T9" fmla="*/ 0 w 1009"/>
              <a:gd name="T10" fmla="*/ 0 h 769"/>
              <a:gd name="T11" fmla="*/ 1009 w 1009"/>
              <a:gd name="T12" fmla="*/ 769 h 769"/>
            </a:gdLst>
            <a:ahLst/>
            <a:cxnLst>
              <a:cxn ang="T6">
                <a:pos x="T0" y="T1"/>
              </a:cxn>
              <a:cxn ang="T7">
                <a:pos x="T2" y="T3"/>
              </a:cxn>
              <a:cxn ang="T8">
                <a:pos x="T4" y="T5"/>
              </a:cxn>
            </a:cxnLst>
            <a:rect l="T9" t="T10" r="T11" b="T12"/>
            <a:pathLst>
              <a:path w="1009" h="769">
                <a:moveTo>
                  <a:pt x="1008" y="768"/>
                </a:moveTo>
                <a:lnTo>
                  <a:pt x="1008" y="0"/>
                </a:lnTo>
                <a:lnTo>
                  <a:pt x="0" y="0"/>
                </a:lnTo>
              </a:path>
            </a:pathLst>
          </a:custGeom>
          <a:noFill/>
          <a:ln w="12700" cap="rnd">
            <a:solidFill>
              <a:schemeClr val="tx1"/>
            </a:solidFill>
            <a:prstDash val="sysDot"/>
            <a:round/>
            <a:headEnd type="none" w="sm" len="sm"/>
            <a:tailEnd type="stealth" w="med" len="med"/>
          </a:ln>
        </p:spPr>
        <p:txBody>
          <a:bodyPr/>
          <a:lstStyle/>
          <a:p>
            <a:endParaRPr lang="en-US"/>
          </a:p>
        </p:txBody>
      </p:sp>
      <p:sp>
        <p:nvSpPr>
          <p:cNvPr id="3106" name="Arc 34"/>
          <p:cNvSpPr>
            <a:spLocks/>
          </p:cNvSpPr>
          <p:nvPr/>
        </p:nvSpPr>
        <p:spPr bwMode="auto">
          <a:xfrm flipH="1">
            <a:off x="2835275" y="2209800"/>
            <a:ext cx="457200" cy="5334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prstDash val="dash"/>
            <a:round/>
            <a:headEnd type="triangle" w="med" len="me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Oval 16"/>
          <p:cNvSpPr>
            <a:spLocks noChangeArrowheads="1"/>
          </p:cNvSpPr>
          <p:nvPr/>
        </p:nvSpPr>
        <p:spPr bwMode="auto">
          <a:xfrm>
            <a:off x="1692275" y="1665288"/>
            <a:ext cx="5580063" cy="4500562"/>
          </a:xfrm>
          <a:prstGeom prst="ellipse">
            <a:avLst/>
          </a:prstGeom>
          <a:solidFill>
            <a:srgbClr val="000099"/>
          </a:solidFill>
          <a:ln w="9525" algn="ctr">
            <a:solidFill>
              <a:schemeClr val="tx1"/>
            </a:solidFill>
            <a:round/>
            <a:headEnd/>
            <a:tailEnd/>
          </a:ln>
        </p:spPr>
        <p:txBody>
          <a:bodyPr wrap="none" anchor="ctr"/>
          <a:lstStyle/>
          <a:p>
            <a:endParaRPr lang="en-US"/>
          </a:p>
        </p:txBody>
      </p:sp>
      <p:sp>
        <p:nvSpPr>
          <p:cNvPr id="4099" name="Rectangle 3"/>
          <p:cNvSpPr>
            <a:spLocks noGrp="1" noChangeArrowheads="1"/>
          </p:cNvSpPr>
          <p:nvPr>
            <p:ph type="title"/>
          </p:nvPr>
        </p:nvSpPr>
        <p:spPr/>
        <p:txBody>
          <a:bodyPr/>
          <a:lstStyle/>
          <a:p>
            <a:pPr eaLnBrk="1" hangingPunct="1"/>
            <a:r>
              <a:rPr lang="en-US" smtClean="0"/>
              <a:t>How target improvement? </a:t>
            </a:r>
            <a:br>
              <a:rPr lang="en-US" smtClean="0"/>
            </a:br>
            <a:r>
              <a:rPr lang="en-US" smtClean="0"/>
              <a:t>Identify and Monitor Operational Performance Measures</a:t>
            </a:r>
          </a:p>
        </p:txBody>
      </p:sp>
      <p:sp>
        <p:nvSpPr>
          <p:cNvPr id="585735" name="Text Box 7"/>
          <p:cNvSpPr txBox="1">
            <a:spLocks noChangeArrowheads="1"/>
          </p:cNvSpPr>
          <p:nvPr/>
        </p:nvSpPr>
        <p:spPr bwMode="auto">
          <a:xfrm rot="2664736">
            <a:off x="3770313" y="3411538"/>
            <a:ext cx="1808162" cy="268287"/>
          </a:xfrm>
          <a:prstGeom prst="rect">
            <a:avLst/>
          </a:prstGeom>
          <a:noFill/>
          <a:ln w="9525">
            <a:noFill/>
            <a:miter lim="800000"/>
            <a:headEnd/>
            <a:tailEnd/>
          </a:ln>
        </p:spPr>
        <p:txBody>
          <a:bodyPr>
            <a:spAutoFit/>
          </a:bodyPr>
          <a:lstStyle/>
          <a:p>
            <a:pPr algn="ctr">
              <a:lnSpc>
                <a:spcPct val="50000"/>
              </a:lnSpc>
              <a:spcBef>
                <a:spcPct val="50000"/>
              </a:spcBef>
            </a:pPr>
            <a:r>
              <a:rPr lang="en-US" sz="2000">
                <a:solidFill>
                  <a:schemeClr val="bg1"/>
                </a:solidFill>
                <a:latin typeface="Times New Roman" pitchFamily="18" charset="0"/>
              </a:rPr>
              <a:t>Time</a:t>
            </a:r>
          </a:p>
        </p:txBody>
      </p:sp>
      <p:grpSp>
        <p:nvGrpSpPr>
          <p:cNvPr id="2" name="Group 17"/>
          <p:cNvGrpSpPr>
            <a:grpSpLocks/>
          </p:cNvGrpSpPr>
          <p:nvPr/>
        </p:nvGrpSpPr>
        <p:grpSpPr bwMode="auto">
          <a:xfrm>
            <a:off x="2700338" y="3070225"/>
            <a:ext cx="2449512" cy="2921000"/>
            <a:chOff x="1701" y="1934"/>
            <a:chExt cx="1543" cy="1840"/>
          </a:xfrm>
        </p:grpSpPr>
        <p:sp>
          <p:nvSpPr>
            <p:cNvPr id="4106" name="Text Box 5"/>
            <p:cNvSpPr txBox="1">
              <a:spLocks noChangeArrowheads="1"/>
            </p:cNvSpPr>
            <p:nvPr/>
          </p:nvSpPr>
          <p:spPr bwMode="auto">
            <a:xfrm rot="2726015">
              <a:off x="1636" y="3125"/>
              <a:ext cx="636" cy="155"/>
            </a:xfrm>
            <a:prstGeom prst="rect">
              <a:avLst/>
            </a:prstGeom>
            <a:noFill/>
            <a:ln w="9525">
              <a:noFill/>
              <a:miter lim="800000"/>
              <a:headEnd/>
              <a:tailEnd/>
            </a:ln>
          </p:spPr>
          <p:txBody>
            <a:bodyPr>
              <a:spAutoFit/>
            </a:bodyPr>
            <a:lstStyle/>
            <a:p>
              <a:pPr>
                <a:lnSpc>
                  <a:spcPct val="50000"/>
                </a:lnSpc>
                <a:spcBef>
                  <a:spcPct val="50000"/>
                </a:spcBef>
              </a:pPr>
              <a:r>
                <a:rPr lang="en-US" sz="2000" b="1">
                  <a:solidFill>
                    <a:schemeClr val="bg1"/>
                  </a:solidFill>
                  <a:latin typeface="Times New Roman" pitchFamily="18" charset="0"/>
                </a:rPr>
                <a:t>Quality</a:t>
              </a:r>
              <a:r>
                <a:rPr lang="en-US" b="1">
                  <a:solidFill>
                    <a:schemeClr val="bg1"/>
                  </a:solidFill>
                  <a:latin typeface="Times New Roman" pitchFamily="18" charset="0"/>
                </a:rPr>
                <a:t> </a:t>
              </a:r>
            </a:p>
          </p:txBody>
        </p:sp>
        <p:sp>
          <p:nvSpPr>
            <p:cNvPr id="4107" name="AutoShape 6"/>
            <p:cNvSpPr>
              <a:spLocks noChangeArrowheads="1"/>
            </p:cNvSpPr>
            <p:nvPr/>
          </p:nvSpPr>
          <p:spPr bwMode="auto">
            <a:xfrm>
              <a:off x="1701" y="1934"/>
              <a:ext cx="1543" cy="1519"/>
            </a:xfrm>
            <a:prstGeom prst="diamond">
              <a:avLst/>
            </a:prstGeom>
            <a:noFill/>
            <a:ln w="38100" algn="ctr">
              <a:solidFill>
                <a:schemeClr val="bg1"/>
              </a:solidFill>
              <a:miter lim="800000"/>
              <a:headEnd/>
              <a:tailEnd/>
            </a:ln>
          </p:spPr>
          <p:txBody>
            <a:bodyPr wrap="none" anchor="ctr"/>
            <a:lstStyle/>
            <a:p>
              <a:endParaRPr lang="en-US"/>
            </a:p>
          </p:txBody>
        </p:sp>
        <p:sp>
          <p:nvSpPr>
            <p:cNvPr id="4108" name="Text Box 8"/>
            <p:cNvSpPr txBox="1">
              <a:spLocks noChangeArrowheads="1"/>
            </p:cNvSpPr>
            <p:nvPr/>
          </p:nvSpPr>
          <p:spPr bwMode="auto">
            <a:xfrm rot="-2512672">
              <a:off x="1768" y="2058"/>
              <a:ext cx="431" cy="252"/>
            </a:xfrm>
            <a:prstGeom prst="rect">
              <a:avLst/>
            </a:prstGeom>
            <a:noFill/>
            <a:ln w="9525">
              <a:noFill/>
              <a:miter lim="800000"/>
              <a:headEnd/>
              <a:tailEnd/>
            </a:ln>
          </p:spPr>
          <p:txBody>
            <a:bodyPr>
              <a:spAutoFit/>
            </a:bodyPr>
            <a:lstStyle/>
            <a:p>
              <a:pPr>
                <a:spcBef>
                  <a:spcPct val="50000"/>
                </a:spcBef>
              </a:pPr>
              <a:r>
                <a:rPr lang="en-US" sz="2000" b="1">
                  <a:solidFill>
                    <a:schemeClr val="bg1"/>
                  </a:solidFill>
                  <a:latin typeface="Times New Roman" pitchFamily="18" charset="0"/>
                </a:rPr>
                <a:t>Cost</a:t>
              </a:r>
            </a:p>
          </p:txBody>
        </p:sp>
        <p:sp>
          <p:nvSpPr>
            <p:cNvPr id="4109" name="Text Box 9"/>
            <p:cNvSpPr txBox="1">
              <a:spLocks noChangeArrowheads="1"/>
            </p:cNvSpPr>
            <p:nvPr/>
          </p:nvSpPr>
          <p:spPr bwMode="auto">
            <a:xfrm rot="-2796417">
              <a:off x="2440" y="3087"/>
              <a:ext cx="1122" cy="252"/>
            </a:xfrm>
            <a:prstGeom prst="rect">
              <a:avLst/>
            </a:prstGeom>
            <a:noFill/>
            <a:ln w="9525">
              <a:noFill/>
              <a:miter lim="800000"/>
              <a:headEnd/>
              <a:tailEnd/>
            </a:ln>
          </p:spPr>
          <p:txBody>
            <a:bodyPr>
              <a:spAutoFit/>
            </a:bodyPr>
            <a:lstStyle/>
            <a:p>
              <a:pPr algn="ctr">
                <a:spcBef>
                  <a:spcPct val="50000"/>
                </a:spcBef>
              </a:pPr>
              <a:r>
                <a:rPr lang="en-US" sz="2000" b="1">
                  <a:solidFill>
                    <a:schemeClr val="bg1"/>
                  </a:solidFill>
                  <a:latin typeface="Times New Roman" pitchFamily="18" charset="0"/>
                </a:rPr>
                <a:t>Flexibility</a:t>
              </a:r>
              <a:r>
                <a:rPr lang="en-US" b="1">
                  <a:solidFill>
                    <a:schemeClr val="bg1"/>
                  </a:solidFill>
                  <a:latin typeface="Times New Roman" pitchFamily="18" charset="0"/>
                </a:rPr>
                <a:t> </a:t>
              </a:r>
            </a:p>
          </p:txBody>
        </p:sp>
      </p:grpSp>
      <p:grpSp>
        <p:nvGrpSpPr>
          <p:cNvPr id="3" name="Group 18"/>
          <p:cNvGrpSpPr>
            <a:grpSpLocks/>
          </p:cNvGrpSpPr>
          <p:nvPr/>
        </p:nvGrpSpPr>
        <p:grpSpPr bwMode="auto">
          <a:xfrm>
            <a:off x="4427538" y="2193925"/>
            <a:ext cx="1774825" cy="1736725"/>
            <a:chOff x="2789" y="1382"/>
            <a:chExt cx="1118" cy="1094"/>
          </a:xfrm>
        </p:grpSpPr>
        <p:sp>
          <p:nvSpPr>
            <p:cNvPr id="4103" name="AutoShape 12"/>
            <p:cNvSpPr>
              <a:spLocks noChangeArrowheads="1"/>
            </p:cNvSpPr>
            <p:nvPr/>
          </p:nvSpPr>
          <p:spPr bwMode="auto">
            <a:xfrm rot="2602548">
              <a:off x="2827" y="1382"/>
              <a:ext cx="1080" cy="883"/>
            </a:xfrm>
            <a:prstGeom prst="triangle">
              <a:avLst>
                <a:gd name="adj" fmla="val 50000"/>
              </a:avLst>
            </a:prstGeom>
            <a:noFill/>
            <a:ln w="28575" algn="ctr">
              <a:solidFill>
                <a:schemeClr val="bg1"/>
              </a:solidFill>
              <a:miter lim="800000"/>
              <a:headEnd/>
              <a:tailEnd/>
            </a:ln>
          </p:spPr>
          <p:txBody>
            <a:bodyPr wrap="none" anchor="ctr"/>
            <a:lstStyle/>
            <a:p>
              <a:endParaRPr lang="en-US"/>
            </a:p>
          </p:txBody>
        </p:sp>
        <p:sp>
          <p:nvSpPr>
            <p:cNvPr id="4104" name="Text Box 13"/>
            <p:cNvSpPr txBox="1">
              <a:spLocks noChangeArrowheads="1"/>
            </p:cNvSpPr>
            <p:nvPr/>
          </p:nvSpPr>
          <p:spPr bwMode="auto">
            <a:xfrm rot="-881841">
              <a:off x="2789" y="1389"/>
              <a:ext cx="909" cy="250"/>
            </a:xfrm>
            <a:prstGeom prst="rect">
              <a:avLst/>
            </a:prstGeom>
            <a:noFill/>
            <a:ln w="9525" algn="ctr">
              <a:noFill/>
              <a:miter lim="800000"/>
              <a:headEnd/>
              <a:tailEnd/>
            </a:ln>
          </p:spPr>
          <p:txBody>
            <a:bodyPr>
              <a:spAutoFit/>
            </a:bodyPr>
            <a:lstStyle/>
            <a:p>
              <a:pPr>
                <a:spcBef>
                  <a:spcPct val="50000"/>
                </a:spcBef>
              </a:pPr>
              <a:r>
                <a:rPr lang="en-US" sz="2000" b="1">
                  <a:solidFill>
                    <a:schemeClr val="bg1"/>
                  </a:solidFill>
                  <a:latin typeface="Times New Roman" pitchFamily="18" charset="0"/>
                </a:rPr>
                <a:t>Inventory</a:t>
              </a:r>
            </a:p>
          </p:txBody>
        </p:sp>
        <p:sp>
          <p:nvSpPr>
            <p:cNvPr id="4105" name="Text Box 15"/>
            <p:cNvSpPr txBox="1">
              <a:spLocks noChangeArrowheads="1"/>
            </p:cNvSpPr>
            <p:nvPr/>
          </p:nvSpPr>
          <p:spPr bwMode="auto">
            <a:xfrm rot="-4836090">
              <a:off x="3209" y="1897"/>
              <a:ext cx="909" cy="250"/>
            </a:xfrm>
            <a:prstGeom prst="rect">
              <a:avLst/>
            </a:prstGeom>
            <a:noFill/>
            <a:ln w="9525" algn="ctr">
              <a:noFill/>
              <a:miter lim="800000"/>
              <a:headEnd/>
              <a:tailEnd/>
            </a:ln>
          </p:spPr>
          <p:txBody>
            <a:bodyPr>
              <a:spAutoFit/>
            </a:bodyPr>
            <a:lstStyle/>
            <a:p>
              <a:pPr>
                <a:spcBef>
                  <a:spcPct val="50000"/>
                </a:spcBef>
              </a:pPr>
              <a:r>
                <a:rPr lang="en-US" sz="2000" b="1">
                  <a:solidFill>
                    <a:schemeClr val="bg1"/>
                  </a:solidFill>
                  <a:latin typeface="Times New Roman" pitchFamily="18" charset="0"/>
                </a:rPr>
                <a:t>Flow Rate</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mph" presetSubtype="2" fill="hold" nodeType="clickEffect">
                                  <p:stCondLst>
                                    <p:cond delay="0"/>
                                  </p:stCondLst>
                                  <p:childTnLst>
                                    <p:anim to="1.5" calcmode="lin" valueType="num">
                                      <p:cBhvr override="childStyle">
                                        <p:cTn id="11" dur="2000" fill="hold"/>
                                        <p:tgtEl>
                                          <p:spTgt spid="585735">
                                            <p:txEl>
                                              <p:pRg st="0" end="0"/>
                                            </p:txEl>
                                          </p:spTgt>
                                        </p:tgtEl>
                                        <p:attrNameLst>
                                          <p:attrName>style.fontSize</p:attrName>
                                        </p:attrNameLst>
                                      </p:cBhvr>
                                    </p:anim>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dissolv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3200" smtClean="0"/>
              <a:t>Flow Time, Flow Rate, and Inventory</a:t>
            </a:r>
          </a:p>
        </p:txBody>
      </p:sp>
      <p:sp>
        <p:nvSpPr>
          <p:cNvPr id="18435" name="Rectangle 3"/>
          <p:cNvSpPr>
            <a:spLocks noGrp="1" noChangeArrowheads="1"/>
          </p:cNvSpPr>
          <p:nvPr>
            <p:ph type="body" sz="half" idx="1"/>
          </p:nvPr>
        </p:nvSpPr>
        <p:spPr>
          <a:xfrm>
            <a:off x="287338" y="1268413"/>
            <a:ext cx="9037190" cy="5589587"/>
          </a:xfrm>
        </p:spPr>
        <p:txBody>
          <a:bodyPr/>
          <a:lstStyle/>
          <a:p>
            <a:pPr marL="287338" indent="-287338">
              <a:lnSpc>
                <a:spcPct val="90000"/>
              </a:lnSpc>
              <a:buClr>
                <a:schemeClr val="accent4"/>
              </a:buClr>
              <a:buSzPct val="100000"/>
              <a:buFont typeface="Wingdings" pitchFamily="2" charset="2"/>
              <a:buChar char="v"/>
              <a:defRPr/>
            </a:pPr>
            <a:r>
              <a:rPr lang="en-US" sz="2400" dirty="0" smtClean="0">
                <a:solidFill>
                  <a:schemeClr val="tx1">
                    <a:lumMod val="75000"/>
                  </a:schemeClr>
                </a:solidFill>
              </a:rPr>
              <a:t>Flow Time: The time required by a flow unit to move through all the processes from entry to exit. </a:t>
            </a:r>
          </a:p>
          <a:p>
            <a:pPr lvl="1">
              <a:lnSpc>
                <a:spcPct val="90000"/>
              </a:lnSpc>
              <a:buClr>
                <a:schemeClr val="accent4"/>
              </a:buClr>
              <a:buFont typeface="Wingdings" pitchFamily="2" charset="2"/>
              <a:buChar char="p"/>
              <a:defRPr/>
            </a:pPr>
            <a:r>
              <a:rPr lang="en-US" sz="2200" dirty="0">
                <a:solidFill>
                  <a:schemeClr val="tx1">
                    <a:lumMod val="75000"/>
                  </a:schemeClr>
                </a:solidFill>
              </a:rPr>
              <a:t>It is not the same for all flow units</a:t>
            </a:r>
          </a:p>
          <a:p>
            <a:pPr lvl="2">
              <a:lnSpc>
                <a:spcPct val="90000"/>
              </a:lnSpc>
              <a:buClr>
                <a:schemeClr val="accent4"/>
              </a:buClr>
              <a:buFont typeface="Wingdings" pitchFamily="2" charset="2"/>
              <a:buChar char="n"/>
              <a:defRPr/>
            </a:pPr>
            <a:r>
              <a:rPr lang="en-US" dirty="0" smtClean="0">
                <a:solidFill>
                  <a:schemeClr val="tx1">
                    <a:lumMod val="75000"/>
                  </a:schemeClr>
                </a:solidFill>
              </a:rPr>
              <a:t>different types of flow units</a:t>
            </a:r>
          </a:p>
          <a:p>
            <a:pPr lvl="2">
              <a:lnSpc>
                <a:spcPct val="90000"/>
              </a:lnSpc>
              <a:buClr>
                <a:schemeClr val="accent4"/>
              </a:buClr>
              <a:buFont typeface="Wingdings" pitchFamily="2" charset="2"/>
              <a:buChar char="n"/>
              <a:defRPr/>
            </a:pPr>
            <a:r>
              <a:rPr lang="en-US" dirty="0" smtClean="0">
                <a:solidFill>
                  <a:schemeClr val="tx1">
                    <a:lumMod val="75000"/>
                  </a:schemeClr>
                </a:solidFill>
              </a:rPr>
              <a:t>variability in the flow time of a flow unit</a:t>
            </a:r>
          </a:p>
          <a:p>
            <a:pPr lvl="1">
              <a:lnSpc>
                <a:spcPct val="90000"/>
              </a:lnSpc>
              <a:buClr>
                <a:schemeClr val="accent4"/>
              </a:buClr>
              <a:buFont typeface="Wingdings" pitchFamily="2" charset="2"/>
              <a:buChar char="p"/>
              <a:defRPr/>
            </a:pPr>
            <a:r>
              <a:rPr lang="en-US" sz="2200" dirty="0">
                <a:solidFill>
                  <a:schemeClr val="tx1">
                    <a:lumMod val="75000"/>
                  </a:schemeClr>
                </a:solidFill>
              </a:rPr>
              <a:t>Average flow time of a process is the average flow time of all flow units.</a:t>
            </a:r>
          </a:p>
          <a:p>
            <a:pPr marL="287338" indent="-287338">
              <a:lnSpc>
                <a:spcPct val="90000"/>
              </a:lnSpc>
              <a:buClr>
                <a:schemeClr val="accent4"/>
              </a:buClr>
              <a:buSzPct val="100000"/>
              <a:buFont typeface="Wingdings" pitchFamily="2" charset="2"/>
              <a:buChar char="v"/>
              <a:defRPr/>
            </a:pPr>
            <a:r>
              <a:rPr lang="en-US" sz="2400" dirty="0" smtClean="0">
                <a:solidFill>
                  <a:schemeClr val="tx1">
                    <a:lumMod val="75000"/>
                  </a:schemeClr>
                </a:solidFill>
              </a:rPr>
              <a:t>Flow Rate: The number of flow units passing a specific point (entry, exit or any intermediate point) in the process per unit of time.</a:t>
            </a:r>
          </a:p>
          <a:p>
            <a:pPr lvl="1">
              <a:lnSpc>
                <a:spcPct val="90000"/>
              </a:lnSpc>
              <a:buClr>
                <a:schemeClr val="accent4"/>
              </a:buClr>
              <a:buFont typeface="Wingdings" pitchFamily="2" charset="2"/>
              <a:buChar char="p"/>
              <a:defRPr/>
            </a:pPr>
            <a:r>
              <a:rPr lang="en-US" sz="2200" dirty="0" smtClean="0">
                <a:solidFill>
                  <a:schemeClr val="tx1">
                    <a:lumMod val="75000"/>
                  </a:schemeClr>
                </a:solidFill>
              </a:rPr>
              <a:t>It changes over time</a:t>
            </a:r>
          </a:p>
          <a:p>
            <a:pPr lvl="2">
              <a:lnSpc>
                <a:spcPct val="90000"/>
              </a:lnSpc>
              <a:buClr>
                <a:schemeClr val="accent4"/>
              </a:buClr>
              <a:buFont typeface="Wingdings" pitchFamily="2" charset="2"/>
              <a:buChar char="n"/>
              <a:defRPr/>
            </a:pPr>
            <a:r>
              <a:rPr lang="en-US" dirty="0" smtClean="0">
                <a:solidFill>
                  <a:schemeClr val="tx1">
                    <a:lumMod val="75000"/>
                  </a:schemeClr>
                </a:solidFill>
              </a:rPr>
              <a:t>variability in the flow rate</a:t>
            </a:r>
          </a:p>
          <a:p>
            <a:pPr lvl="2">
              <a:lnSpc>
                <a:spcPct val="90000"/>
              </a:lnSpc>
              <a:buClr>
                <a:schemeClr val="accent4"/>
              </a:buClr>
              <a:buFont typeface="Wingdings" pitchFamily="2" charset="2"/>
              <a:buChar char="n"/>
              <a:defRPr/>
            </a:pPr>
            <a:r>
              <a:rPr lang="en-US" dirty="0" smtClean="0">
                <a:solidFill>
                  <a:schemeClr val="tx1">
                    <a:lumMod val="75000"/>
                  </a:schemeClr>
                </a:solidFill>
              </a:rPr>
              <a:t>seasonality (e.g. tax season for a CPA) </a:t>
            </a:r>
          </a:p>
          <a:p>
            <a:pPr lvl="1">
              <a:lnSpc>
                <a:spcPct val="90000"/>
              </a:lnSpc>
              <a:buClr>
                <a:schemeClr val="accent4"/>
              </a:buClr>
              <a:buFont typeface="Wingdings" pitchFamily="2" charset="2"/>
              <a:buChar char="p"/>
              <a:defRPr/>
            </a:pPr>
            <a:r>
              <a:rPr lang="en-US" sz="2200" dirty="0">
                <a:solidFill>
                  <a:schemeClr val="tx1">
                    <a:lumMod val="75000"/>
                  </a:schemeClr>
                </a:solidFill>
              </a:rPr>
              <a:t>Average flow rate in a stable process </a:t>
            </a:r>
            <a:r>
              <a:rPr lang="en-US" sz="2200" dirty="0">
                <a:solidFill>
                  <a:schemeClr val="tx1">
                    <a:lumMod val="75000"/>
                  </a:schemeClr>
                </a:solidFill>
                <a:sym typeface="Wingdings" pitchFamily="2" charset="2"/>
              </a:rPr>
              <a:t> Throughput</a:t>
            </a:r>
            <a:endParaRPr lang="en-US" sz="2200" dirty="0">
              <a:solidFill>
                <a:schemeClr val="tx1">
                  <a:lumMod val="75000"/>
                </a:schemeClr>
              </a:solidFill>
            </a:endParaRPr>
          </a:p>
          <a:p>
            <a:pPr marL="287338" indent="-287338">
              <a:lnSpc>
                <a:spcPct val="90000"/>
              </a:lnSpc>
              <a:buClr>
                <a:schemeClr val="accent4"/>
              </a:buClr>
              <a:buSzPct val="100000"/>
              <a:buFont typeface="Wingdings" pitchFamily="2" charset="2"/>
              <a:buChar char="v"/>
              <a:defRPr/>
            </a:pPr>
            <a:r>
              <a:rPr lang="en-US" sz="2400" dirty="0" smtClean="0">
                <a:solidFill>
                  <a:schemeClr val="tx1">
                    <a:lumMod val="75000"/>
                  </a:schemeClr>
                </a:solidFill>
              </a:rPr>
              <a:t>Inventory: The number of flow units  within the boundaries of the process at any time.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The Essence of Process Flow </a:t>
            </a:r>
          </a:p>
        </p:txBody>
      </p:sp>
      <p:sp>
        <p:nvSpPr>
          <p:cNvPr id="6147" name="Rectangle 3"/>
          <p:cNvSpPr>
            <a:spLocks noChangeArrowheads="1"/>
          </p:cNvSpPr>
          <p:nvPr/>
        </p:nvSpPr>
        <p:spPr bwMode="auto">
          <a:xfrm>
            <a:off x="358775" y="1412875"/>
            <a:ext cx="8497888" cy="755650"/>
          </a:xfrm>
          <a:prstGeom prst="rect">
            <a:avLst/>
          </a:prstGeom>
          <a:noFill/>
          <a:ln w="9525">
            <a:noFill/>
            <a:miter lim="800000"/>
            <a:headEnd/>
            <a:tailEnd/>
          </a:ln>
        </p:spPr>
        <p:txBody>
          <a:bodyPr lIns="92075" tIns="46038" rIns="92075" bIns="46038"/>
          <a:lstStyle/>
          <a:p>
            <a:pPr eaLnBrk="0" hangingPunct="0">
              <a:spcBef>
                <a:spcPct val="20000"/>
              </a:spcBef>
              <a:buClr>
                <a:srgbClr val="000000"/>
              </a:buClr>
              <a:buSzPct val="80000"/>
              <a:buFont typeface="Wingdings" pitchFamily="2" charset="2"/>
              <a:buNone/>
            </a:pPr>
            <a:endParaRPr lang="en-US" sz="2000">
              <a:solidFill>
                <a:schemeClr val="tx1">
                  <a:lumMod val="75000"/>
                </a:schemeClr>
              </a:solidFill>
              <a:latin typeface="Times New Roman" pitchFamily="18" charset="0"/>
            </a:endParaRPr>
          </a:p>
        </p:txBody>
      </p:sp>
      <p:sp>
        <p:nvSpPr>
          <p:cNvPr id="6148" name="Text Box 4"/>
          <p:cNvSpPr txBox="1">
            <a:spLocks noChangeArrowheads="1"/>
          </p:cNvSpPr>
          <p:nvPr/>
        </p:nvSpPr>
        <p:spPr bwMode="auto">
          <a:xfrm>
            <a:off x="790575" y="2995613"/>
            <a:ext cx="2484438" cy="400110"/>
          </a:xfrm>
          <a:prstGeom prst="rect">
            <a:avLst/>
          </a:prstGeom>
          <a:noFill/>
          <a:ln w="28575">
            <a:solidFill>
              <a:schemeClr val="tx2">
                <a:lumMod val="50000"/>
              </a:schemeClr>
            </a:solidFill>
            <a:miter lim="800000"/>
            <a:headEnd/>
            <a:tailEnd/>
          </a:ln>
        </p:spPr>
        <p:txBody>
          <a:bodyPr>
            <a:spAutoFit/>
          </a:bodyPr>
          <a:lstStyle/>
          <a:p>
            <a:pPr>
              <a:spcBef>
                <a:spcPct val="50000"/>
              </a:spcBef>
            </a:pPr>
            <a:r>
              <a:rPr lang="en-US" sz="2000">
                <a:solidFill>
                  <a:schemeClr val="tx1">
                    <a:lumMod val="75000"/>
                  </a:schemeClr>
                </a:solidFill>
                <a:latin typeface="Times New Roman" pitchFamily="18" charset="0"/>
              </a:rPr>
              <a:t>Process competencies</a:t>
            </a:r>
          </a:p>
        </p:txBody>
      </p:sp>
      <p:sp>
        <p:nvSpPr>
          <p:cNvPr id="6149" name="Rectangle 8"/>
          <p:cNvSpPr>
            <a:spLocks noChangeArrowheads="1"/>
          </p:cNvSpPr>
          <p:nvPr/>
        </p:nvSpPr>
        <p:spPr bwMode="auto">
          <a:xfrm>
            <a:off x="555625" y="2041525"/>
            <a:ext cx="3176588" cy="400050"/>
          </a:xfrm>
          <a:prstGeom prst="rect">
            <a:avLst/>
          </a:prstGeom>
          <a:noFill/>
          <a:ln w="28575">
            <a:solidFill>
              <a:schemeClr val="tx2">
                <a:lumMod val="50000"/>
              </a:schemeClr>
            </a:solidFill>
            <a:miter lim="800000"/>
            <a:headEnd/>
            <a:tailEnd/>
          </a:ln>
        </p:spPr>
        <p:txBody>
          <a:bodyPr>
            <a:spAutoFit/>
          </a:bodyPr>
          <a:lstStyle/>
          <a:p>
            <a:r>
              <a:rPr lang="en-US" sz="2000">
                <a:solidFill>
                  <a:schemeClr val="tx1">
                    <a:lumMod val="75000"/>
                  </a:schemeClr>
                </a:solidFill>
                <a:latin typeface="Times New Roman" pitchFamily="18" charset="0"/>
              </a:rPr>
              <a:t>Customer Value Proposition</a:t>
            </a:r>
          </a:p>
        </p:txBody>
      </p:sp>
      <p:sp>
        <p:nvSpPr>
          <p:cNvPr id="6150" name="Rectangle 11"/>
          <p:cNvSpPr>
            <a:spLocks noChangeArrowheads="1"/>
          </p:cNvSpPr>
          <p:nvPr/>
        </p:nvSpPr>
        <p:spPr bwMode="auto">
          <a:xfrm>
            <a:off x="6249988" y="2005013"/>
            <a:ext cx="2593975" cy="400110"/>
          </a:xfrm>
          <a:prstGeom prst="rect">
            <a:avLst/>
          </a:prstGeom>
          <a:noFill/>
          <a:ln w="28575">
            <a:solidFill>
              <a:schemeClr val="tx2">
                <a:lumMod val="50000"/>
              </a:schemeClr>
            </a:solidFill>
            <a:miter lim="800000"/>
            <a:headEnd/>
            <a:tailEnd/>
          </a:ln>
        </p:spPr>
        <p:txBody>
          <a:bodyPr>
            <a:spAutoFit/>
          </a:bodyPr>
          <a:lstStyle/>
          <a:p>
            <a:r>
              <a:rPr lang="en-US" sz="2000">
                <a:solidFill>
                  <a:schemeClr val="tx1">
                    <a:lumMod val="75000"/>
                  </a:schemeClr>
                </a:solidFill>
                <a:latin typeface="Times New Roman" pitchFamily="18" charset="0"/>
              </a:rPr>
              <a:t>Customer satisfaction</a:t>
            </a:r>
          </a:p>
        </p:txBody>
      </p:sp>
      <p:sp>
        <p:nvSpPr>
          <p:cNvPr id="6151" name="Text Box 13"/>
          <p:cNvSpPr txBox="1">
            <a:spLocks noChangeArrowheads="1"/>
          </p:cNvSpPr>
          <p:nvPr/>
        </p:nvSpPr>
        <p:spPr bwMode="auto">
          <a:xfrm>
            <a:off x="4448175" y="1822450"/>
            <a:ext cx="1547813" cy="701675"/>
          </a:xfrm>
          <a:prstGeom prst="rect">
            <a:avLst/>
          </a:prstGeom>
          <a:noFill/>
          <a:ln w="9525">
            <a:noFill/>
            <a:miter lim="800000"/>
            <a:headEnd/>
            <a:tailEnd/>
          </a:ln>
        </p:spPr>
        <p:txBody>
          <a:bodyPr>
            <a:spAutoFit/>
          </a:bodyPr>
          <a:lstStyle/>
          <a:p>
            <a:pPr algn="ctr">
              <a:spcBef>
                <a:spcPct val="50000"/>
              </a:spcBef>
            </a:pPr>
            <a:r>
              <a:rPr lang="en-US" sz="2000">
                <a:solidFill>
                  <a:schemeClr val="tx1">
                    <a:lumMod val="75000"/>
                  </a:schemeClr>
                </a:solidFill>
                <a:latin typeface="Times New Roman" pitchFamily="18" charset="0"/>
              </a:rPr>
              <a:t>Customer expectations</a:t>
            </a:r>
          </a:p>
        </p:txBody>
      </p:sp>
      <p:sp>
        <p:nvSpPr>
          <p:cNvPr id="6152" name="Text Box 15"/>
          <p:cNvSpPr txBox="1">
            <a:spLocks noChangeArrowheads="1"/>
          </p:cNvSpPr>
          <p:nvPr/>
        </p:nvSpPr>
        <p:spPr bwMode="auto">
          <a:xfrm>
            <a:off x="6142038" y="2995613"/>
            <a:ext cx="2665412" cy="400110"/>
          </a:xfrm>
          <a:prstGeom prst="rect">
            <a:avLst/>
          </a:prstGeom>
          <a:noFill/>
          <a:ln w="28575">
            <a:solidFill>
              <a:schemeClr val="tx2">
                <a:lumMod val="50000"/>
              </a:schemeClr>
            </a:solidFill>
            <a:miter lim="800000"/>
            <a:headEnd/>
            <a:tailEnd/>
          </a:ln>
        </p:spPr>
        <p:txBody>
          <a:bodyPr>
            <a:spAutoFit/>
          </a:bodyPr>
          <a:lstStyle/>
          <a:p>
            <a:pPr>
              <a:spcBef>
                <a:spcPct val="50000"/>
              </a:spcBef>
            </a:pPr>
            <a:r>
              <a:rPr lang="en-US" sz="2000">
                <a:solidFill>
                  <a:schemeClr val="tx1">
                    <a:lumMod val="75000"/>
                  </a:schemeClr>
                </a:solidFill>
                <a:latin typeface="Times New Roman" pitchFamily="18" charset="0"/>
              </a:rPr>
              <a:t>Financial performance </a:t>
            </a:r>
          </a:p>
        </p:txBody>
      </p:sp>
      <p:sp>
        <p:nvSpPr>
          <p:cNvPr id="6153" name="Line 16"/>
          <p:cNvSpPr>
            <a:spLocks noChangeShapeType="1"/>
          </p:cNvSpPr>
          <p:nvPr/>
        </p:nvSpPr>
        <p:spPr bwMode="auto">
          <a:xfrm>
            <a:off x="611188" y="2708275"/>
            <a:ext cx="8856662" cy="0"/>
          </a:xfrm>
          <a:prstGeom prst="line">
            <a:avLst/>
          </a:prstGeom>
          <a:noFill/>
          <a:ln w="9525">
            <a:solidFill>
              <a:schemeClr val="accent2"/>
            </a:solidFill>
            <a:prstDash val="dash"/>
            <a:round/>
            <a:headEnd/>
            <a:tailEnd/>
          </a:ln>
        </p:spPr>
        <p:txBody>
          <a:bodyPr/>
          <a:lstStyle/>
          <a:p>
            <a:endParaRPr lang="en-US"/>
          </a:p>
        </p:txBody>
      </p:sp>
      <p:sp>
        <p:nvSpPr>
          <p:cNvPr id="6154" name="Line 17"/>
          <p:cNvSpPr>
            <a:spLocks noChangeShapeType="1"/>
          </p:cNvSpPr>
          <p:nvPr/>
        </p:nvSpPr>
        <p:spPr bwMode="auto">
          <a:xfrm rot="-1106097">
            <a:off x="3419475" y="2809875"/>
            <a:ext cx="2511425" cy="817563"/>
          </a:xfrm>
          <a:prstGeom prst="line">
            <a:avLst/>
          </a:prstGeom>
          <a:noFill/>
          <a:ln w="9525">
            <a:solidFill>
              <a:srgbClr val="000000"/>
            </a:solidFill>
            <a:prstDash val="dash"/>
            <a:round/>
            <a:headEnd/>
            <a:tailEnd/>
          </a:ln>
        </p:spPr>
        <p:txBody>
          <a:bodyPr/>
          <a:lstStyle/>
          <a:p>
            <a:endParaRPr lang="en-US">
              <a:solidFill>
                <a:schemeClr val="tx1">
                  <a:lumMod val="75000"/>
                </a:schemeClr>
              </a:solidFill>
            </a:endParaRPr>
          </a:p>
        </p:txBody>
      </p:sp>
      <p:sp>
        <p:nvSpPr>
          <p:cNvPr id="6155" name="Oval 18"/>
          <p:cNvSpPr>
            <a:spLocks noChangeArrowheads="1"/>
          </p:cNvSpPr>
          <p:nvPr/>
        </p:nvSpPr>
        <p:spPr bwMode="auto">
          <a:xfrm>
            <a:off x="227013" y="1311275"/>
            <a:ext cx="3943350" cy="2586038"/>
          </a:xfrm>
          <a:prstGeom prst="ellipse">
            <a:avLst/>
          </a:prstGeom>
          <a:noFill/>
          <a:ln w="9525">
            <a:solidFill>
              <a:srgbClr val="000000"/>
            </a:solidFill>
            <a:round/>
            <a:headEnd/>
            <a:tailEnd/>
          </a:ln>
        </p:spPr>
        <p:txBody>
          <a:bodyPr wrap="none" anchor="ctr"/>
          <a:lstStyle/>
          <a:p>
            <a:endParaRPr lang="en-US">
              <a:solidFill>
                <a:schemeClr val="tx1">
                  <a:lumMod val="75000"/>
                </a:schemeClr>
              </a:solidFill>
            </a:endParaRPr>
          </a:p>
        </p:txBody>
      </p:sp>
      <p:sp>
        <p:nvSpPr>
          <p:cNvPr id="6156" name="Text Box 26"/>
          <p:cNvSpPr txBox="1">
            <a:spLocks noChangeArrowheads="1"/>
          </p:cNvSpPr>
          <p:nvPr/>
        </p:nvSpPr>
        <p:spPr bwMode="auto">
          <a:xfrm>
            <a:off x="2952750" y="5013325"/>
            <a:ext cx="4284663" cy="457200"/>
          </a:xfrm>
          <a:prstGeom prst="rect">
            <a:avLst/>
          </a:prstGeom>
          <a:noFill/>
          <a:ln w="9525">
            <a:noFill/>
            <a:miter lim="800000"/>
            <a:headEnd/>
            <a:tailEnd/>
          </a:ln>
        </p:spPr>
        <p:txBody>
          <a:bodyPr>
            <a:spAutoFit/>
          </a:bodyPr>
          <a:lstStyle/>
          <a:p>
            <a:pPr>
              <a:spcBef>
                <a:spcPct val="50000"/>
              </a:spcBef>
            </a:pPr>
            <a:r>
              <a:rPr lang="en-US" sz="2400">
                <a:solidFill>
                  <a:schemeClr val="tx1">
                    <a:lumMod val="75000"/>
                  </a:schemeClr>
                </a:solidFill>
                <a:latin typeface="Times New Roman" pitchFamily="18" charset="0"/>
                <a:sym typeface="Wingdings" pitchFamily="2" charset="2"/>
              </a:rPr>
              <a:t></a:t>
            </a:r>
            <a:r>
              <a:rPr lang="en-US" sz="2400">
                <a:solidFill>
                  <a:schemeClr val="tx1">
                    <a:lumMod val="75000"/>
                  </a:schemeClr>
                </a:solidFill>
                <a:latin typeface="Times New Roman" pitchFamily="18" charset="0"/>
              </a:rPr>
              <a:t> Essence of process flow </a:t>
            </a:r>
            <a:r>
              <a:rPr lang="en-US" sz="2400">
                <a:solidFill>
                  <a:schemeClr val="tx1">
                    <a:lumMod val="75000"/>
                  </a:schemeClr>
                </a:solidFill>
                <a:latin typeface="Times New Roman" pitchFamily="18" charset="0"/>
                <a:sym typeface="Wingdings" pitchFamily="2" charset="2"/>
              </a:rPr>
              <a:t> </a:t>
            </a:r>
            <a:r>
              <a:rPr lang="en-US" sz="2400">
                <a:solidFill>
                  <a:schemeClr val="tx1">
                    <a:lumMod val="75000"/>
                  </a:schemeClr>
                </a:solidFill>
                <a:latin typeface="Times New Roman" pitchFamily="18" charset="0"/>
              </a:rPr>
              <a:t> </a:t>
            </a:r>
          </a:p>
        </p:txBody>
      </p:sp>
      <p:grpSp>
        <p:nvGrpSpPr>
          <p:cNvPr id="6157" name="Group 31"/>
          <p:cNvGrpSpPr>
            <a:grpSpLocks/>
          </p:cNvGrpSpPr>
          <p:nvPr/>
        </p:nvGrpSpPr>
        <p:grpSpPr bwMode="auto">
          <a:xfrm>
            <a:off x="1296988" y="4591050"/>
            <a:ext cx="1652587" cy="1763713"/>
            <a:chOff x="3607" y="2727"/>
            <a:chExt cx="1041" cy="1111"/>
          </a:xfrm>
        </p:grpSpPr>
        <p:sp>
          <p:nvSpPr>
            <p:cNvPr id="6168" name="Text Box 20"/>
            <p:cNvSpPr txBox="1">
              <a:spLocks noChangeArrowheads="1"/>
            </p:cNvSpPr>
            <p:nvPr/>
          </p:nvSpPr>
          <p:spPr bwMode="auto">
            <a:xfrm rot="2726015">
              <a:off x="3518" y="3382"/>
              <a:ext cx="636" cy="145"/>
            </a:xfrm>
            <a:prstGeom prst="rect">
              <a:avLst/>
            </a:prstGeom>
            <a:noFill/>
            <a:ln w="9525">
              <a:noFill/>
              <a:miter lim="800000"/>
              <a:headEnd/>
              <a:tailEnd/>
            </a:ln>
          </p:spPr>
          <p:txBody>
            <a:bodyPr>
              <a:spAutoFit/>
            </a:bodyPr>
            <a:lstStyle/>
            <a:p>
              <a:pPr>
                <a:lnSpc>
                  <a:spcPct val="50000"/>
                </a:lnSpc>
                <a:spcBef>
                  <a:spcPct val="50000"/>
                </a:spcBef>
              </a:pPr>
              <a:r>
                <a:rPr lang="en-US" b="1">
                  <a:solidFill>
                    <a:schemeClr val="tx1">
                      <a:lumMod val="75000"/>
                    </a:schemeClr>
                  </a:solidFill>
                  <a:latin typeface="Times New Roman" pitchFamily="18" charset="0"/>
                </a:rPr>
                <a:t>Quality </a:t>
              </a:r>
            </a:p>
          </p:txBody>
        </p:sp>
        <p:sp>
          <p:nvSpPr>
            <p:cNvPr id="6169" name="AutoShape 27"/>
            <p:cNvSpPr>
              <a:spLocks noChangeArrowheads="1"/>
            </p:cNvSpPr>
            <p:nvPr/>
          </p:nvSpPr>
          <p:spPr bwMode="auto">
            <a:xfrm>
              <a:off x="3696" y="2727"/>
              <a:ext cx="885" cy="839"/>
            </a:xfrm>
            <a:prstGeom prst="diamond">
              <a:avLst/>
            </a:prstGeom>
            <a:noFill/>
            <a:ln w="38100" algn="ctr">
              <a:solidFill>
                <a:schemeClr val="tx2">
                  <a:lumMod val="50000"/>
                </a:schemeClr>
              </a:solidFill>
              <a:miter lim="800000"/>
              <a:headEnd/>
              <a:tailEnd/>
            </a:ln>
          </p:spPr>
          <p:txBody>
            <a:bodyPr wrap="none" anchor="ctr"/>
            <a:lstStyle/>
            <a:p>
              <a:endParaRPr lang="en-US">
                <a:solidFill>
                  <a:schemeClr val="tx1">
                    <a:lumMod val="75000"/>
                  </a:schemeClr>
                </a:solidFill>
              </a:endParaRPr>
            </a:p>
          </p:txBody>
        </p:sp>
        <p:sp>
          <p:nvSpPr>
            <p:cNvPr id="6170" name="Text Box 28"/>
            <p:cNvSpPr txBox="1">
              <a:spLocks noChangeArrowheads="1"/>
            </p:cNvSpPr>
            <p:nvPr/>
          </p:nvSpPr>
          <p:spPr bwMode="auto">
            <a:xfrm rot="2664736">
              <a:off x="4195" y="2809"/>
              <a:ext cx="453" cy="145"/>
            </a:xfrm>
            <a:prstGeom prst="rect">
              <a:avLst/>
            </a:prstGeom>
            <a:noFill/>
            <a:ln w="9525">
              <a:noFill/>
              <a:miter lim="800000"/>
              <a:headEnd/>
              <a:tailEnd/>
            </a:ln>
          </p:spPr>
          <p:txBody>
            <a:bodyPr>
              <a:spAutoFit/>
            </a:bodyPr>
            <a:lstStyle/>
            <a:p>
              <a:pPr>
                <a:lnSpc>
                  <a:spcPct val="50000"/>
                </a:lnSpc>
                <a:spcBef>
                  <a:spcPct val="50000"/>
                </a:spcBef>
              </a:pPr>
              <a:r>
                <a:rPr lang="en-US" b="1">
                  <a:solidFill>
                    <a:schemeClr val="tx1">
                      <a:lumMod val="75000"/>
                    </a:schemeClr>
                  </a:solidFill>
                  <a:latin typeface="Times New Roman" pitchFamily="18" charset="0"/>
                </a:rPr>
                <a:t>Time</a:t>
              </a:r>
            </a:p>
          </p:txBody>
        </p:sp>
        <p:sp>
          <p:nvSpPr>
            <p:cNvPr id="6171" name="Text Box 29"/>
            <p:cNvSpPr txBox="1">
              <a:spLocks noChangeArrowheads="1"/>
            </p:cNvSpPr>
            <p:nvPr/>
          </p:nvSpPr>
          <p:spPr bwMode="auto">
            <a:xfrm rot="-2512672">
              <a:off x="3607" y="2768"/>
              <a:ext cx="431" cy="231"/>
            </a:xfrm>
            <a:prstGeom prst="rect">
              <a:avLst/>
            </a:prstGeom>
            <a:noFill/>
            <a:ln w="9525">
              <a:noFill/>
              <a:miter lim="800000"/>
              <a:headEnd/>
              <a:tailEnd/>
            </a:ln>
          </p:spPr>
          <p:txBody>
            <a:bodyPr>
              <a:spAutoFit/>
            </a:bodyPr>
            <a:lstStyle/>
            <a:p>
              <a:pPr>
                <a:spcBef>
                  <a:spcPct val="50000"/>
                </a:spcBef>
              </a:pPr>
              <a:r>
                <a:rPr lang="en-US" b="1">
                  <a:solidFill>
                    <a:schemeClr val="tx1">
                      <a:lumMod val="75000"/>
                    </a:schemeClr>
                  </a:solidFill>
                  <a:latin typeface="Times New Roman" pitchFamily="18" charset="0"/>
                </a:rPr>
                <a:t>Cost</a:t>
              </a:r>
            </a:p>
          </p:txBody>
        </p:sp>
        <p:sp>
          <p:nvSpPr>
            <p:cNvPr id="6172" name="Text Box 30"/>
            <p:cNvSpPr txBox="1">
              <a:spLocks noChangeArrowheads="1"/>
            </p:cNvSpPr>
            <p:nvPr/>
          </p:nvSpPr>
          <p:spPr bwMode="auto">
            <a:xfrm rot="-2796417">
              <a:off x="4024" y="3326"/>
              <a:ext cx="793" cy="231"/>
            </a:xfrm>
            <a:prstGeom prst="rect">
              <a:avLst/>
            </a:prstGeom>
            <a:noFill/>
            <a:ln w="9525">
              <a:noFill/>
              <a:miter lim="800000"/>
              <a:headEnd/>
              <a:tailEnd/>
            </a:ln>
          </p:spPr>
          <p:txBody>
            <a:bodyPr>
              <a:spAutoFit/>
            </a:bodyPr>
            <a:lstStyle/>
            <a:p>
              <a:pPr>
                <a:spcBef>
                  <a:spcPct val="50000"/>
                </a:spcBef>
              </a:pPr>
              <a:r>
                <a:rPr lang="en-US" b="1" dirty="0">
                  <a:solidFill>
                    <a:schemeClr val="tx1">
                      <a:lumMod val="75000"/>
                    </a:schemeClr>
                  </a:solidFill>
                  <a:latin typeface="Times New Roman" pitchFamily="18" charset="0"/>
                </a:rPr>
                <a:t>Flexibility </a:t>
              </a:r>
            </a:p>
          </p:txBody>
        </p:sp>
      </p:grpSp>
      <p:grpSp>
        <p:nvGrpSpPr>
          <p:cNvPr id="6158" name="Group 38"/>
          <p:cNvGrpSpPr>
            <a:grpSpLocks/>
          </p:cNvGrpSpPr>
          <p:nvPr/>
        </p:nvGrpSpPr>
        <p:grpSpPr bwMode="auto">
          <a:xfrm>
            <a:off x="6804025" y="4400550"/>
            <a:ext cx="1624013" cy="1839913"/>
            <a:chOff x="4490" y="3089"/>
            <a:chExt cx="1023" cy="1159"/>
          </a:xfrm>
        </p:grpSpPr>
        <p:sp>
          <p:nvSpPr>
            <p:cNvPr id="6164" name="AutoShape 32"/>
            <p:cNvSpPr>
              <a:spLocks noChangeArrowheads="1"/>
            </p:cNvSpPr>
            <p:nvPr/>
          </p:nvSpPr>
          <p:spPr bwMode="auto">
            <a:xfrm rot="10800000">
              <a:off x="4490" y="3340"/>
              <a:ext cx="1020" cy="748"/>
            </a:xfrm>
            <a:prstGeom prst="triangle">
              <a:avLst>
                <a:gd name="adj" fmla="val 50000"/>
              </a:avLst>
            </a:prstGeom>
            <a:noFill/>
            <a:ln w="38100" algn="ctr">
              <a:solidFill>
                <a:schemeClr val="tx2">
                  <a:lumMod val="50000"/>
                </a:schemeClr>
              </a:solidFill>
              <a:miter lim="800000"/>
              <a:headEnd/>
              <a:tailEnd/>
            </a:ln>
          </p:spPr>
          <p:txBody>
            <a:bodyPr wrap="none" anchor="ctr"/>
            <a:lstStyle/>
            <a:p>
              <a:endParaRPr lang="en-US">
                <a:solidFill>
                  <a:schemeClr val="tx1">
                    <a:lumMod val="75000"/>
                  </a:schemeClr>
                </a:solidFill>
              </a:endParaRPr>
            </a:p>
          </p:txBody>
        </p:sp>
        <p:sp>
          <p:nvSpPr>
            <p:cNvPr id="6165" name="Text Box 35"/>
            <p:cNvSpPr txBox="1">
              <a:spLocks noChangeArrowheads="1"/>
            </p:cNvSpPr>
            <p:nvPr/>
          </p:nvSpPr>
          <p:spPr bwMode="auto">
            <a:xfrm>
              <a:off x="4604" y="3089"/>
              <a:ext cx="909" cy="250"/>
            </a:xfrm>
            <a:prstGeom prst="rect">
              <a:avLst/>
            </a:prstGeom>
            <a:noFill/>
            <a:ln w="9525" algn="ctr">
              <a:noFill/>
              <a:miter lim="800000"/>
              <a:headEnd/>
              <a:tailEnd/>
            </a:ln>
          </p:spPr>
          <p:txBody>
            <a:bodyPr>
              <a:spAutoFit/>
            </a:bodyPr>
            <a:lstStyle/>
            <a:p>
              <a:pPr>
                <a:spcBef>
                  <a:spcPct val="50000"/>
                </a:spcBef>
              </a:pPr>
              <a:r>
                <a:rPr lang="en-US" sz="2000" b="1" dirty="0">
                  <a:solidFill>
                    <a:schemeClr val="tx1">
                      <a:lumMod val="75000"/>
                    </a:schemeClr>
                  </a:solidFill>
                  <a:latin typeface="Times New Roman" pitchFamily="18" charset="0"/>
                </a:rPr>
                <a:t>Inventory</a:t>
              </a:r>
            </a:p>
          </p:txBody>
        </p:sp>
        <p:sp>
          <p:nvSpPr>
            <p:cNvPr id="6166" name="Text Box 36"/>
            <p:cNvSpPr txBox="1">
              <a:spLocks noChangeArrowheads="1"/>
            </p:cNvSpPr>
            <p:nvPr/>
          </p:nvSpPr>
          <p:spPr bwMode="auto">
            <a:xfrm rot="-3332798">
              <a:off x="4931" y="3579"/>
              <a:ext cx="909" cy="250"/>
            </a:xfrm>
            <a:prstGeom prst="rect">
              <a:avLst/>
            </a:prstGeom>
            <a:noFill/>
            <a:ln w="9525" algn="ctr">
              <a:noFill/>
              <a:miter lim="800000"/>
              <a:headEnd/>
              <a:tailEnd/>
            </a:ln>
          </p:spPr>
          <p:txBody>
            <a:bodyPr>
              <a:spAutoFit/>
            </a:bodyPr>
            <a:lstStyle/>
            <a:p>
              <a:pPr>
                <a:spcBef>
                  <a:spcPct val="50000"/>
                </a:spcBef>
              </a:pPr>
              <a:r>
                <a:rPr lang="en-US" sz="2000" b="1" dirty="0">
                  <a:solidFill>
                    <a:schemeClr val="tx1">
                      <a:lumMod val="75000"/>
                    </a:schemeClr>
                  </a:solidFill>
                  <a:latin typeface="Times New Roman" pitchFamily="18" charset="0"/>
                </a:rPr>
                <a:t>Flow time</a:t>
              </a:r>
            </a:p>
          </p:txBody>
        </p:sp>
        <p:sp>
          <p:nvSpPr>
            <p:cNvPr id="6167" name="Text Box 37"/>
            <p:cNvSpPr txBox="1">
              <a:spLocks noChangeArrowheads="1"/>
            </p:cNvSpPr>
            <p:nvPr/>
          </p:nvSpPr>
          <p:spPr bwMode="auto">
            <a:xfrm rot="3262875">
              <a:off x="4251" y="3669"/>
              <a:ext cx="909" cy="250"/>
            </a:xfrm>
            <a:prstGeom prst="rect">
              <a:avLst/>
            </a:prstGeom>
            <a:noFill/>
            <a:ln w="9525" algn="ctr">
              <a:noFill/>
              <a:miter lim="800000"/>
              <a:headEnd/>
              <a:tailEnd/>
            </a:ln>
          </p:spPr>
          <p:txBody>
            <a:bodyPr>
              <a:spAutoFit/>
            </a:bodyPr>
            <a:lstStyle/>
            <a:p>
              <a:pPr>
                <a:spcBef>
                  <a:spcPct val="50000"/>
                </a:spcBef>
              </a:pPr>
              <a:r>
                <a:rPr lang="en-US" sz="2000" b="1" dirty="0">
                  <a:solidFill>
                    <a:schemeClr val="tx1">
                      <a:lumMod val="75000"/>
                    </a:schemeClr>
                  </a:solidFill>
                  <a:latin typeface="Times New Roman" pitchFamily="18" charset="0"/>
                </a:rPr>
                <a:t>Flow rate</a:t>
              </a:r>
            </a:p>
          </p:txBody>
        </p:sp>
      </p:grpSp>
      <p:sp>
        <p:nvSpPr>
          <p:cNvPr id="6159" name="Text Box 39"/>
          <p:cNvSpPr txBox="1">
            <a:spLocks noChangeArrowheads="1"/>
          </p:cNvSpPr>
          <p:nvPr/>
        </p:nvSpPr>
        <p:spPr bwMode="auto">
          <a:xfrm rot="5400000">
            <a:off x="7247731" y="2586832"/>
            <a:ext cx="573087" cy="457200"/>
          </a:xfrm>
          <a:prstGeom prst="rect">
            <a:avLst/>
          </a:prstGeom>
          <a:noFill/>
          <a:ln w="9525" algn="ctr">
            <a:noFill/>
            <a:miter lim="800000"/>
            <a:headEnd/>
            <a:tailEnd/>
          </a:ln>
        </p:spPr>
        <p:txBody>
          <a:bodyPr wrap="none">
            <a:spAutoFit/>
          </a:bodyPr>
          <a:lstStyle/>
          <a:p>
            <a:r>
              <a:rPr lang="en-US" sz="2400">
                <a:solidFill>
                  <a:schemeClr val="tx1">
                    <a:lumMod val="75000"/>
                  </a:schemeClr>
                </a:solidFill>
                <a:latin typeface="Times New Roman" pitchFamily="18" charset="0"/>
                <a:sym typeface="Wingdings" pitchFamily="2" charset="2"/>
              </a:rPr>
              <a:t></a:t>
            </a:r>
            <a:r>
              <a:rPr lang="en-US">
                <a:solidFill>
                  <a:schemeClr val="tx1">
                    <a:lumMod val="75000"/>
                  </a:schemeClr>
                </a:solidFill>
                <a:sym typeface="Wingdings" pitchFamily="2" charset="2"/>
              </a:rPr>
              <a:t> </a:t>
            </a:r>
            <a:endParaRPr lang="en-US">
              <a:solidFill>
                <a:schemeClr val="tx1">
                  <a:lumMod val="75000"/>
                </a:schemeClr>
              </a:solidFill>
            </a:endParaRPr>
          </a:p>
        </p:txBody>
      </p:sp>
      <p:sp>
        <p:nvSpPr>
          <p:cNvPr id="6160" name="Text Box 41"/>
          <p:cNvSpPr txBox="1">
            <a:spLocks noChangeArrowheads="1"/>
          </p:cNvSpPr>
          <p:nvPr/>
        </p:nvSpPr>
        <p:spPr bwMode="auto">
          <a:xfrm>
            <a:off x="5637213" y="1963738"/>
            <a:ext cx="504825" cy="457200"/>
          </a:xfrm>
          <a:prstGeom prst="rect">
            <a:avLst/>
          </a:prstGeom>
          <a:noFill/>
          <a:ln w="9525">
            <a:noFill/>
            <a:miter lim="800000"/>
            <a:headEnd/>
            <a:tailEnd/>
          </a:ln>
        </p:spPr>
        <p:txBody>
          <a:bodyPr>
            <a:spAutoFit/>
          </a:bodyPr>
          <a:lstStyle/>
          <a:p>
            <a:pPr>
              <a:spcBef>
                <a:spcPct val="50000"/>
              </a:spcBef>
            </a:pPr>
            <a:r>
              <a:rPr lang="en-US" sz="2400">
                <a:solidFill>
                  <a:schemeClr val="tx1">
                    <a:lumMod val="75000"/>
                  </a:schemeClr>
                </a:solidFill>
                <a:latin typeface="Times New Roman" pitchFamily="18" charset="0"/>
                <a:sym typeface="Wingdings" pitchFamily="2" charset="2"/>
              </a:rPr>
              <a:t></a:t>
            </a:r>
            <a:endParaRPr lang="en-US" sz="2400">
              <a:solidFill>
                <a:schemeClr val="tx1">
                  <a:lumMod val="75000"/>
                </a:schemeClr>
              </a:solidFill>
              <a:latin typeface="Times New Roman" pitchFamily="18" charset="0"/>
            </a:endParaRPr>
          </a:p>
        </p:txBody>
      </p:sp>
      <p:sp>
        <p:nvSpPr>
          <p:cNvPr id="6161" name="Text Box 42"/>
          <p:cNvSpPr txBox="1">
            <a:spLocks noChangeArrowheads="1"/>
          </p:cNvSpPr>
          <p:nvPr/>
        </p:nvSpPr>
        <p:spPr bwMode="auto">
          <a:xfrm rot="10800000">
            <a:off x="4030663" y="1989138"/>
            <a:ext cx="504825" cy="457200"/>
          </a:xfrm>
          <a:prstGeom prst="rect">
            <a:avLst/>
          </a:prstGeom>
          <a:noFill/>
          <a:ln w="9525">
            <a:noFill/>
            <a:miter lim="800000"/>
            <a:headEnd/>
            <a:tailEnd/>
          </a:ln>
        </p:spPr>
        <p:txBody>
          <a:bodyPr>
            <a:spAutoFit/>
          </a:bodyPr>
          <a:lstStyle/>
          <a:p>
            <a:pPr>
              <a:spcBef>
                <a:spcPct val="50000"/>
              </a:spcBef>
            </a:pPr>
            <a:r>
              <a:rPr lang="en-US" sz="2400">
                <a:solidFill>
                  <a:schemeClr val="tx1">
                    <a:lumMod val="75000"/>
                  </a:schemeClr>
                </a:solidFill>
                <a:latin typeface="Times New Roman" pitchFamily="18" charset="0"/>
                <a:sym typeface="Wingdings" pitchFamily="2" charset="2"/>
              </a:rPr>
              <a:t></a:t>
            </a:r>
            <a:endParaRPr lang="en-US" sz="2400">
              <a:solidFill>
                <a:schemeClr val="tx1">
                  <a:lumMod val="75000"/>
                </a:schemeClr>
              </a:solidFill>
              <a:latin typeface="Times New Roman" pitchFamily="18" charset="0"/>
            </a:endParaRPr>
          </a:p>
        </p:txBody>
      </p:sp>
      <p:sp>
        <p:nvSpPr>
          <p:cNvPr id="6162" name="Text Box 43"/>
          <p:cNvSpPr txBox="1">
            <a:spLocks noChangeArrowheads="1"/>
          </p:cNvSpPr>
          <p:nvPr/>
        </p:nvSpPr>
        <p:spPr bwMode="auto">
          <a:xfrm rot="16200000" flipV="1">
            <a:off x="1751013" y="3875088"/>
            <a:ext cx="471487" cy="731837"/>
          </a:xfrm>
          <a:prstGeom prst="rect">
            <a:avLst/>
          </a:prstGeom>
          <a:noFill/>
          <a:ln w="9525" algn="ctr">
            <a:noFill/>
            <a:miter lim="800000"/>
            <a:headEnd/>
            <a:tailEnd/>
          </a:ln>
        </p:spPr>
        <p:txBody>
          <a:bodyPr>
            <a:spAutoFit/>
          </a:bodyPr>
          <a:lstStyle/>
          <a:p>
            <a:r>
              <a:rPr lang="en-US" sz="2400" b="1">
                <a:solidFill>
                  <a:schemeClr val="tx1">
                    <a:lumMod val="75000"/>
                  </a:schemeClr>
                </a:solidFill>
                <a:latin typeface="Times New Roman" pitchFamily="18" charset="0"/>
                <a:sym typeface="Wingdings" pitchFamily="2" charset="2"/>
              </a:rPr>
              <a:t></a:t>
            </a:r>
            <a:r>
              <a:rPr lang="en-US" b="1">
                <a:solidFill>
                  <a:schemeClr val="tx1">
                    <a:lumMod val="75000"/>
                  </a:schemeClr>
                </a:solidFill>
                <a:sym typeface="Wingdings" pitchFamily="2" charset="2"/>
              </a:rPr>
              <a:t> </a:t>
            </a:r>
            <a:endParaRPr lang="en-US" b="1">
              <a:solidFill>
                <a:schemeClr val="tx1">
                  <a:lumMod val="75000"/>
                </a:schemeClr>
              </a:solidFill>
            </a:endParaRPr>
          </a:p>
        </p:txBody>
      </p:sp>
      <p:sp>
        <p:nvSpPr>
          <p:cNvPr id="6163" name="Text Box 44"/>
          <p:cNvSpPr txBox="1">
            <a:spLocks noChangeArrowheads="1"/>
          </p:cNvSpPr>
          <p:nvPr/>
        </p:nvSpPr>
        <p:spPr bwMode="auto">
          <a:xfrm rot="5400000">
            <a:off x="1848644" y="2518569"/>
            <a:ext cx="573088" cy="457200"/>
          </a:xfrm>
          <a:prstGeom prst="rect">
            <a:avLst/>
          </a:prstGeom>
          <a:noFill/>
          <a:ln w="9525" algn="ctr">
            <a:noFill/>
            <a:miter lim="800000"/>
            <a:headEnd/>
            <a:tailEnd/>
          </a:ln>
        </p:spPr>
        <p:txBody>
          <a:bodyPr wrap="none">
            <a:spAutoFit/>
          </a:bodyPr>
          <a:lstStyle/>
          <a:p>
            <a:r>
              <a:rPr lang="en-US" sz="2400">
                <a:solidFill>
                  <a:schemeClr val="tx1">
                    <a:lumMod val="75000"/>
                  </a:schemeClr>
                </a:solidFill>
                <a:latin typeface="Times New Roman" pitchFamily="18" charset="0"/>
                <a:sym typeface="Wingdings" pitchFamily="2" charset="2"/>
              </a:rPr>
              <a:t></a:t>
            </a:r>
            <a:r>
              <a:rPr lang="en-US">
                <a:solidFill>
                  <a:schemeClr val="tx1">
                    <a:lumMod val="75000"/>
                  </a:schemeClr>
                </a:solidFill>
                <a:sym typeface="Wingdings" pitchFamily="2" charset="2"/>
              </a:rPr>
              <a:t> </a:t>
            </a:r>
            <a:endParaRPr lang="en-US">
              <a:solidFill>
                <a:schemeClr val="tx1">
                  <a:lumMod val="75000"/>
                </a:schemeClr>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50825" y="188913"/>
            <a:ext cx="8605838" cy="863600"/>
          </a:xfrm>
        </p:spPr>
        <p:txBody>
          <a:bodyPr/>
          <a:lstStyle/>
          <a:p>
            <a:pPr eaLnBrk="1" hangingPunct="1"/>
            <a:r>
              <a:rPr lang="en-US" smtClean="0"/>
              <a:t>A Stable Process</a:t>
            </a:r>
          </a:p>
        </p:txBody>
      </p:sp>
      <p:sp>
        <p:nvSpPr>
          <p:cNvPr id="326659" name="Rectangle 3"/>
          <p:cNvSpPr>
            <a:spLocks noGrp="1" noChangeArrowheads="1"/>
          </p:cNvSpPr>
          <p:nvPr>
            <p:ph type="body" idx="1"/>
          </p:nvPr>
        </p:nvSpPr>
        <p:spPr>
          <a:xfrm>
            <a:off x="395288" y="1306513"/>
            <a:ext cx="8748712" cy="1402407"/>
          </a:xfrm>
        </p:spPr>
        <p:txBody>
          <a:bodyPr/>
          <a:lstStyle/>
          <a:p>
            <a:pPr>
              <a:lnSpc>
                <a:spcPct val="80000"/>
              </a:lnSpc>
              <a:tabLst>
                <a:tab pos="6908800" algn="l"/>
              </a:tabLst>
              <a:defRPr/>
            </a:pPr>
            <a:r>
              <a:rPr lang="en-US" dirty="0" smtClean="0"/>
              <a:t>In a Stable Process</a:t>
            </a:r>
          </a:p>
          <a:p>
            <a:pPr lvl="1">
              <a:lnSpc>
                <a:spcPct val="80000"/>
              </a:lnSpc>
              <a:tabLst>
                <a:tab pos="6908800" algn="l"/>
              </a:tabLst>
              <a:defRPr/>
            </a:pPr>
            <a:r>
              <a:rPr lang="en-US" dirty="0" smtClean="0"/>
              <a:t>Average inflow rate is the same as average outflow rate.</a:t>
            </a:r>
          </a:p>
          <a:p>
            <a:pPr lvl="1">
              <a:lnSpc>
                <a:spcPct val="80000"/>
              </a:lnSpc>
              <a:tabLst>
                <a:tab pos="6908800" algn="l"/>
              </a:tabLst>
              <a:defRPr/>
            </a:pPr>
            <a:r>
              <a:rPr lang="en-US" b="1" dirty="0" smtClean="0">
                <a:solidFill>
                  <a:srgbClr val="DB2D46"/>
                </a:solidFill>
              </a:rPr>
              <a:t>Throughput (</a:t>
            </a:r>
            <a:r>
              <a:rPr lang="en-US" b="1" i="1" dirty="0" smtClean="0">
                <a:solidFill>
                  <a:srgbClr val="DB2D46"/>
                </a:solidFill>
              </a:rPr>
              <a:t>R</a:t>
            </a:r>
            <a:r>
              <a:rPr lang="en-US" b="1" dirty="0" smtClean="0">
                <a:solidFill>
                  <a:srgbClr val="DB2D46"/>
                </a:solidFill>
              </a:rPr>
              <a:t>)</a:t>
            </a:r>
            <a:r>
              <a:rPr lang="en-US" dirty="0" smtClean="0"/>
              <a:t> is the average flow rate </a:t>
            </a:r>
          </a:p>
          <a:p>
            <a:pPr lvl="1">
              <a:lnSpc>
                <a:spcPct val="80000"/>
              </a:lnSpc>
              <a:tabLst>
                <a:tab pos="6908800" algn="l"/>
              </a:tabLst>
              <a:defRPr/>
            </a:pPr>
            <a:r>
              <a:rPr lang="en-US" dirty="0" smtClean="0"/>
              <a:t>Ideally, </a:t>
            </a:r>
            <a:r>
              <a:rPr lang="en-US" b="1" i="1" dirty="0" smtClean="0"/>
              <a:t>R</a:t>
            </a:r>
            <a:r>
              <a:rPr lang="en-US" dirty="0" smtClean="0"/>
              <a:t> should be equal to the </a:t>
            </a:r>
            <a:r>
              <a:rPr lang="en-US" b="1" dirty="0" smtClean="0">
                <a:solidFill>
                  <a:srgbClr val="DB2D46"/>
                </a:solidFill>
              </a:rPr>
              <a:t>customer demand</a:t>
            </a:r>
            <a:r>
              <a:rPr lang="en-US" dirty="0" smtClean="0"/>
              <a:t>.</a:t>
            </a:r>
          </a:p>
        </p:txBody>
      </p:sp>
      <p:sp>
        <p:nvSpPr>
          <p:cNvPr id="326661" name="Rectangle 5"/>
          <p:cNvSpPr>
            <a:spLocks noChangeArrowheads="1"/>
          </p:cNvSpPr>
          <p:nvPr/>
        </p:nvSpPr>
        <p:spPr bwMode="auto">
          <a:xfrm>
            <a:off x="719138" y="3717044"/>
            <a:ext cx="2628900" cy="1006475"/>
          </a:xfrm>
          <a:prstGeom prst="rect">
            <a:avLst/>
          </a:prstGeom>
          <a:noFill/>
          <a:ln w="9525" algn="ctr">
            <a:noFill/>
            <a:miter lim="800000"/>
            <a:headEnd/>
            <a:tailEnd/>
          </a:ln>
        </p:spPr>
        <p:txBody>
          <a:bodyPr>
            <a:spAutoFit/>
          </a:bodyPr>
          <a:lstStyle/>
          <a:p>
            <a:r>
              <a:rPr lang="en-US" sz="2000">
                <a:solidFill>
                  <a:srgbClr val="DB1F47"/>
                </a:solidFill>
                <a:latin typeface="Times New Roman" pitchFamily="18" charset="0"/>
              </a:rPr>
              <a:t>Average inflow rate </a:t>
            </a:r>
          </a:p>
          <a:p>
            <a:r>
              <a:rPr lang="en-US" sz="2000">
                <a:solidFill>
                  <a:srgbClr val="DB1F47"/>
                </a:solidFill>
                <a:latin typeface="Times New Roman" pitchFamily="18" charset="0"/>
              </a:rPr>
              <a:t>is 600 passengers/hr, </a:t>
            </a:r>
          </a:p>
          <a:p>
            <a:r>
              <a:rPr lang="en-US" sz="2000">
                <a:solidFill>
                  <a:srgbClr val="DB1F47"/>
                </a:solidFill>
                <a:latin typeface="Times New Roman" pitchFamily="18" charset="0"/>
              </a:rPr>
              <a:t>or 10 passengers/min</a:t>
            </a:r>
          </a:p>
        </p:txBody>
      </p:sp>
      <p:sp>
        <p:nvSpPr>
          <p:cNvPr id="326662" name="Rectangle 6"/>
          <p:cNvSpPr>
            <a:spLocks noChangeArrowheads="1"/>
          </p:cNvSpPr>
          <p:nvPr/>
        </p:nvSpPr>
        <p:spPr bwMode="auto">
          <a:xfrm>
            <a:off x="5795963" y="3572582"/>
            <a:ext cx="2989262" cy="1006475"/>
          </a:xfrm>
          <a:prstGeom prst="rect">
            <a:avLst/>
          </a:prstGeom>
          <a:noFill/>
          <a:ln w="9525" algn="ctr">
            <a:noFill/>
            <a:miter lim="800000"/>
            <a:headEnd/>
            <a:tailEnd/>
          </a:ln>
        </p:spPr>
        <p:txBody>
          <a:bodyPr>
            <a:spAutoFit/>
          </a:bodyPr>
          <a:lstStyle/>
          <a:p>
            <a:r>
              <a:rPr lang="en-US" sz="2000" dirty="0">
                <a:solidFill>
                  <a:srgbClr val="16741F"/>
                </a:solidFill>
                <a:latin typeface="Times New Roman" pitchFamily="18" charset="0"/>
              </a:rPr>
              <a:t>Scanner can handle 12 passengers per minute </a:t>
            </a:r>
          </a:p>
          <a:p>
            <a:r>
              <a:rPr lang="en-US" sz="2000" dirty="0">
                <a:solidFill>
                  <a:srgbClr val="16741F"/>
                </a:solidFill>
                <a:latin typeface="Times New Roman" pitchFamily="18" charset="0"/>
              </a:rPr>
              <a:t>It </a:t>
            </a:r>
            <a:r>
              <a:rPr lang="en-US" sz="2000" dirty="0" smtClean="0">
                <a:solidFill>
                  <a:srgbClr val="16741F"/>
                </a:solidFill>
                <a:latin typeface="Times New Roman" pitchFamily="18" charset="0"/>
              </a:rPr>
              <a:t>can </a:t>
            </a:r>
            <a:r>
              <a:rPr lang="en-US" sz="2000" dirty="0">
                <a:solidFill>
                  <a:srgbClr val="16741F"/>
                </a:solidFill>
                <a:latin typeface="Times New Roman" pitchFamily="18" charset="0"/>
              </a:rPr>
              <a:t>handle inflow</a:t>
            </a:r>
          </a:p>
        </p:txBody>
      </p:sp>
      <p:grpSp>
        <p:nvGrpSpPr>
          <p:cNvPr id="2" name="Group 8"/>
          <p:cNvGrpSpPr>
            <a:grpSpLocks/>
          </p:cNvGrpSpPr>
          <p:nvPr/>
        </p:nvGrpSpPr>
        <p:grpSpPr bwMode="auto">
          <a:xfrm>
            <a:off x="647700" y="2816932"/>
            <a:ext cx="7848600" cy="2208212"/>
            <a:chOff x="408" y="2629"/>
            <a:chExt cx="4944" cy="1391"/>
          </a:xfrm>
        </p:grpSpPr>
        <p:pic>
          <p:nvPicPr>
            <p:cNvPr id="7175" name="Picture 4" descr="MCBS01711_0000[1]"/>
            <p:cNvPicPr>
              <a:picLocks noChangeAspect="1" noChangeArrowheads="1"/>
            </p:cNvPicPr>
            <p:nvPr/>
          </p:nvPicPr>
          <p:blipFill>
            <a:blip r:embed="rId3" cstate="print"/>
            <a:srcRect/>
            <a:stretch>
              <a:fillRect/>
            </a:stretch>
          </p:blipFill>
          <p:spPr bwMode="auto">
            <a:xfrm>
              <a:off x="2358" y="2992"/>
              <a:ext cx="1129" cy="1028"/>
            </a:xfrm>
            <a:prstGeom prst="rect">
              <a:avLst/>
            </a:prstGeom>
            <a:noFill/>
            <a:ln w="9525">
              <a:noFill/>
              <a:miter lim="800000"/>
              <a:headEnd/>
              <a:tailEnd/>
            </a:ln>
          </p:spPr>
        </p:pic>
        <p:sp>
          <p:nvSpPr>
            <p:cNvPr id="7176" name="Rectangle 7"/>
            <p:cNvSpPr>
              <a:spLocks noChangeArrowheads="1"/>
            </p:cNvSpPr>
            <p:nvPr/>
          </p:nvSpPr>
          <p:spPr bwMode="auto">
            <a:xfrm>
              <a:off x="408" y="2629"/>
              <a:ext cx="4944" cy="227"/>
            </a:xfrm>
            <a:prstGeom prst="rect">
              <a:avLst/>
            </a:prstGeom>
            <a:noFill/>
            <a:ln w="9525">
              <a:noFill/>
              <a:miter lim="800000"/>
              <a:headEnd/>
              <a:tailEnd/>
            </a:ln>
          </p:spPr>
          <p:txBody>
            <a:bodyPr lIns="92075" tIns="46038" rIns="92075" bIns="46038"/>
            <a:lstStyle/>
            <a:p>
              <a:pPr marL="342900" indent="-342900" algn="ctr" eaLnBrk="0" hangingPunct="0">
                <a:lnSpc>
                  <a:spcPct val="80000"/>
                </a:lnSpc>
                <a:spcBef>
                  <a:spcPct val="20000"/>
                </a:spcBef>
                <a:buClr>
                  <a:srgbClr val="000000"/>
                </a:buClr>
                <a:buSzPct val="80000"/>
                <a:buFont typeface="Wingdings" pitchFamily="2" charset="2"/>
                <a:buNone/>
                <a:tabLst>
                  <a:tab pos="6908800" algn="l"/>
                </a:tabLst>
              </a:pPr>
              <a:r>
                <a:rPr lang="en-US" sz="2800" b="1" dirty="0">
                  <a:latin typeface="Times New Roman" pitchFamily="18" charset="0"/>
                </a:rPr>
                <a:t>Is the Security Checkpoint  a stable Process?</a:t>
              </a:r>
            </a:p>
          </p:txBody>
        </p:sp>
      </p:grpSp>
      <p:sp>
        <p:nvSpPr>
          <p:cNvPr id="10" name="Rectangle 6"/>
          <p:cNvSpPr>
            <a:spLocks noChangeArrowheads="1"/>
          </p:cNvSpPr>
          <p:nvPr/>
        </p:nvSpPr>
        <p:spPr bwMode="auto">
          <a:xfrm>
            <a:off x="791580" y="5004556"/>
            <a:ext cx="8244916" cy="400110"/>
          </a:xfrm>
          <a:prstGeom prst="rect">
            <a:avLst/>
          </a:prstGeom>
          <a:noFill/>
          <a:ln w="9525" algn="ctr">
            <a:noFill/>
            <a:miter lim="800000"/>
            <a:headEnd/>
            <a:tailEnd/>
          </a:ln>
        </p:spPr>
        <p:txBody>
          <a:bodyPr wrap="square">
            <a:spAutoFit/>
          </a:bodyPr>
          <a:lstStyle/>
          <a:p>
            <a:pPr algn="r"/>
            <a:r>
              <a:rPr lang="en-US" sz="2000" dirty="0">
                <a:solidFill>
                  <a:schemeClr val="tx2">
                    <a:lumMod val="50000"/>
                  </a:schemeClr>
                </a:solidFill>
                <a:latin typeface="+mn-lt"/>
              </a:rPr>
              <a:t>Can we have 9 instead of 12</a:t>
            </a:r>
            <a:r>
              <a:rPr lang="en-US" sz="2000" dirty="0" smtClean="0">
                <a:solidFill>
                  <a:schemeClr val="tx2">
                    <a:lumMod val="50000"/>
                  </a:schemeClr>
                </a:solidFill>
                <a:latin typeface="+mn-lt"/>
              </a:rPr>
              <a:t>?</a:t>
            </a:r>
            <a:endParaRPr lang="en-US" sz="2000" dirty="0">
              <a:solidFill>
                <a:schemeClr val="tx2">
                  <a:lumMod val="50000"/>
                </a:schemeClr>
              </a:solidFill>
              <a:latin typeface="+mn-lt"/>
            </a:endParaRPr>
          </a:p>
        </p:txBody>
      </p:sp>
      <p:sp>
        <p:nvSpPr>
          <p:cNvPr id="11" name="Rectangle 6"/>
          <p:cNvSpPr>
            <a:spLocks noChangeArrowheads="1"/>
          </p:cNvSpPr>
          <p:nvPr/>
        </p:nvSpPr>
        <p:spPr bwMode="auto">
          <a:xfrm>
            <a:off x="1259124" y="5400600"/>
            <a:ext cx="7777372" cy="400110"/>
          </a:xfrm>
          <a:prstGeom prst="rect">
            <a:avLst/>
          </a:prstGeom>
          <a:noFill/>
          <a:ln w="9525" algn="ctr">
            <a:noFill/>
            <a:miter lim="800000"/>
            <a:headEnd/>
            <a:tailEnd/>
          </a:ln>
        </p:spPr>
        <p:txBody>
          <a:bodyPr wrap="square">
            <a:spAutoFit/>
          </a:bodyPr>
          <a:lstStyle/>
          <a:p>
            <a:r>
              <a:rPr lang="en-US" sz="2000" dirty="0" smtClean="0">
                <a:solidFill>
                  <a:schemeClr val="tx2">
                    <a:lumMod val="50000"/>
                  </a:schemeClr>
                </a:solidFill>
                <a:latin typeface="+mn-lt"/>
              </a:rPr>
              <a:t>If we have 20 instead of 12, could we still have people waiting in the line?</a:t>
            </a:r>
            <a:endParaRPr lang="en-US" sz="2000" dirty="0">
              <a:solidFill>
                <a:schemeClr val="tx2">
                  <a:lumMod val="50000"/>
                </a:schemeClr>
              </a:solidFill>
              <a:latin typeface="+mn-lt"/>
            </a:endParaRPr>
          </a:p>
        </p:txBody>
      </p:sp>
      <p:sp>
        <p:nvSpPr>
          <p:cNvPr id="13" name="Rectangle 3"/>
          <p:cNvSpPr txBox="1">
            <a:spLocks noChangeArrowheads="1"/>
          </p:cNvSpPr>
          <p:nvPr/>
        </p:nvSpPr>
        <p:spPr bwMode="auto">
          <a:xfrm>
            <a:off x="395288" y="6129300"/>
            <a:ext cx="8748712" cy="62068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742950" marR="0" lvl="1" indent="-285750" algn="l" defTabSz="914400" rtl="0" eaLnBrk="0" fontAlgn="base" latinLnBrk="0" hangingPunct="0">
              <a:lnSpc>
                <a:spcPct val="80000"/>
              </a:lnSpc>
              <a:spcBef>
                <a:spcPct val="20000"/>
              </a:spcBef>
              <a:spcAft>
                <a:spcPct val="0"/>
              </a:spcAft>
              <a:buClr>
                <a:schemeClr val="tx2">
                  <a:lumMod val="50000"/>
                </a:schemeClr>
              </a:buClr>
              <a:buSzTx/>
              <a:buFont typeface="Wingdings" pitchFamily="2" charset="2"/>
              <a:buChar char="p"/>
              <a:tabLst>
                <a:tab pos="6908800" algn="l"/>
              </a:tabLst>
              <a:defRPr/>
            </a:pPr>
            <a:r>
              <a:rPr kumimoji="0" lang="en-US" sz="2000" b="0" i="0" u="none" strike="noStrike" kern="0" cap="none" spc="0" normalizeH="0" baseline="0" noProof="0" dirty="0" smtClean="0">
                <a:ln>
                  <a:noFill/>
                </a:ln>
                <a:solidFill>
                  <a:schemeClr val="tx2">
                    <a:lumMod val="50000"/>
                  </a:schemeClr>
                </a:solidFill>
                <a:effectLst/>
                <a:uLnTx/>
                <a:uFillTx/>
                <a:latin typeface="+mn-lt"/>
              </a:rPr>
              <a:t>Average outflow capacity (process capacity) </a:t>
            </a:r>
            <a:r>
              <a:rPr kumimoji="0" lang="en-US" sz="2000" b="1" i="0" u="none" strike="noStrike" kern="0" cap="none" spc="0" normalizeH="0" baseline="0" noProof="0" dirty="0" smtClean="0">
                <a:ln>
                  <a:noFill/>
                </a:ln>
                <a:solidFill>
                  <a:srgbClr val="DB2D46"/>
                </a:solidFill>
                <a:effectLst/>
                <a:uLnTx/>
                <a:uFillTx/>
                <a:latin typeface="+mn-lt"/>
              </a:rPr>
              <a:t>must </a:t>
            </a:r>
            <a:r>
              <a:rPr kumimoji="0" lang="en-US" sz="2000" b="0" i="0" u="none" strike="noStrike" kern="0" cap="none" spc="0" normalizeH="0" baseline="0" noProof="0" dirty="0" smtClean="0">
                <a:ln>
                  <a:noFill/>
                </a:ln>
                <a:solidFill>
                  <a:schemeClr val="tx2">
                    <a:lumMod val="50000"/>
                  </a:schemeClr>
                </a:solidFill>
                <a:effectLst/>
                <a:uLnTx/>
                <a:uFillTx/>
                <a:latin typeface="+mn-lt"/>
              </a:rPr>
              <a:t>be greater than average inflow rate, while </a:t>
            </a:r>
            <a:r>
              <a:rPr kumimoji="0" lang="en-US" sz="2000" b="1" i="0" u="none" strike="noStrike" kern="0" cap="none" spc="0" normalizeH="0" baseline="0" noProof="0" dirty="0" smtClean="0">
                <a:ln>
                  <a:noFill/>
                </a:ln>
                <a:solidFill>
                  <a:srgbClr val="DB2D46"/>
                </a:solidFill>
                <a:effectLst/>
                <a:uLnTx/>
                <a:uFillTx/>
                <a:latin typeface="+mn-lt"/>
              </a:rPr>
              <a:t>average inventory</a:t>
            </a:r>
            <a:r>
              <a:rPr kumimoji="0" lang="en-US" sz="2000" b="0" i="0" u="none" strike="noStrike" kern="0" cap="none" spc="0" normalizeH="0" baseline="0" noProof="0" dirty="0" smtClean="0">
                <a:ln>
                  <a:noFill/>
                </a:ln>
                <a:solidFill>
                  <a:schemeClr val="tx2">
                    <a:lumMod val="50000"/>
                  </a:schemeClr>
                </a:solidFill>
                <a:effectLst/>
                <a:uLnTx/>
                <a:uFillTx/>
                <a:latin typeface="+mn-lt"/>
              </a:rPr>
              <a:t> is not zero.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6659">
                                            <p:txEl>
                                              <p:pRg st="0" end="0"/>
                                            </p:txEl>
                                          </p:spTgt>
                                        </p:tgtEl>
                                        <p:attrNameLst>
                                          <p:attrName>style.visibility</p:attrName>
                                        </p:attrNameLst>
                                      </p:cBhvr>
                                      <p:to>
                                        <p:strVal val="visible"/>
                                      </p:to>
                                    </p:set>
                                    <p:animEffect transition="in" filter="dissolve">
                                      <p:cBhvr>
                                        <p:cTn id="7" dur="500"/>
                                        <p:tgtEl>
                                          <p:spTgt spid="3266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26659">
                                            <p:txEl>
                                              <p:pRg st="1" end="1"/>
                                            </p:txEl>
                                          </p:spTgt>
                                        </p:tgtEl>
                                        <p:attrNameLst>
                                          <p:attrName>style.visibility</p:attrName>
                                        </p:attrNameLst>
                                      </p:cBhvr>
                                      <p:to>
                                        <p:strVal val="visible"/>
                                      </p:to>
                                    </p:set>
                                    <p:animEffect transition="in" filter="dissolve">
                                      <p:cBhvr>
                                        <p:cTn id="12" dur="500"/>
                                        <p:tgtEl>
                                          <p:spTgt spid="3266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26659">
                                            <p:txEl>
                                              <p:pRg st="2" end="2"/>
                                            </p:txEl>
                                          </p:spTgt>
                                        </p:tgtEl>
                                        <p:attrNameLst>
                                          <p:attrName>style.visibility</p:attrName>
                                        </p:attrNameLst>
                                      </p:cBhvr>
                                      <p:to>
                                        <p:strVal val="visible"/>
                                      </p:to>
                                    </p:set>
                                    <p:animEffect transition="in" filter="dissolve">
                                      <p:cBhvr>
                                        <p:cTn id="17" dur="500"/>
                                        <p:tgtEl>
                                          <p:spTgt spid="3266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26659">
                                            <p:txEl>
                                              <p:pRg st="3" end="3"/>
                                            </p:txEl>
                                          </p:spTgt>
                                        </p:tgtEl>
                                        <p:attrNameLst>
                                          <p:attrName>style.visibility</p:attrName>
                                        </p:attrNameLst>
                                      </p:cBhvr>
                                      <p:to>
                                        <p:strVal val="visible"/>
                                      </p:to>
                                    </p:set>
                                    <p:animEffect transition="in" filter="dissolve">
                                      <p:cBhvr>
                                        <p:cTn id="22" dur="500"/>
                                        <p:tgtEl>
                                          <p:spTgt spid="3266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dissolve">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26661"/>
                                        </p:tgtEl>
                                        <p:attrNameLst>
                                          <p:attrName>style.visibility</p:attrName>
                                        </p:attrNameLst>
                                      </p:cBhvr>
                                      <p:to>
                                        <p:strVal val="visible"/>
                                      </p:to>
                                    </p:set>
                                    <p:animEffect transition="in" filter="dissolve">
                                      <p:cBhvr>
                                        <p:cTn id="32" dur="500"/>
                                        <p:tgtEl>
                                          <p:spTgt spid="326661"/>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26662"/>
                                        </p:tgtEl>
                                        <p:attrNameLst>
                                          <p:attrName>style.visibility</p:attrName>
                                        </p:attrNameLst>
                                      </p:cBhvr>
                                      <p:to>
                                        <p:strVal val="visible"/>
                                      </p:to>
                                    </p:set>
                                    <p:animEffect transition="in" filter="dissolve">
                                      <p:cBhvr>
                                        <p:cTn id="37" dur="500"/>
                                        <p:tgtEl>
                                          <p:spTgt spid="326662"/>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dissolve">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dissolve">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3">
                                            <p:txEl>
                                              <p:pRg st="0" end="0"/>
                                            </p:txEl>
                                          </p:spTgt>
                                        </p:tgtEl>
                                        <p:attrNameLst>
                                          <p:attrName>style.visibility</p:attrName>
                                        </p:attrNameLst>
                                      </p:cBhvr>
                                      <p:to>
                                        <p:strVal val="visible"/>
                                      </p:to>
                                    </p:set>
                                    <p:animEffect transition="in" filter="dissolve">
                                      <p:cBhvr>
                                        <p:cTn id="52"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659" grpId="0" build="p" bldLvl="2"/>
      <p:bldP spid="326661" grpId="0"/>
      <p:bldP spid="326662" grpId="0"/>
      <p:bldP spid="10" grpId="0"/>
      <p:bldP spid="11" grpId="0"/>
      <p:bldP spid="1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title"/>
          </p:nvPr>
        </p:nvSpPr>
        <p:spPr/>
        <p:txBody>
          <a:bodyPr/>
          <a:lstStyle/>
          <a:p>
            <a:pPr eaLnBrk="1" hangingPunct="1"/>
            <a:r>
              <a:rPr lang="en-US" smtClean="0"/>
              <a:t>The Little’s Law</a:t>
            </a:r>
          </a:p>
        </p:txBody>
      </p:sp>
      <p:sp>
        <p:nvSpPr>
          <p:cNvPr id="8195" name="Rectangle 4"/>
          <p:cNvSpPr>
            <a:spLocks noGrp="1" noChangeArrowheads="1"/>
          </p:cNvSpPr>
          <p:nvPr>
            <p:ph type="body" sz="half" idx="4294967295"/>
          </p:nvPr>
        </p:nvSpPr>
        <p:spPr>
          <a:xfrm>
            <a:off x="215900" y="5157788"/>
            <a:ext cx="8928100" cy="1700212"/>
          </a:xfrm>
          <a:solidFill>
            <a:srgbClr val="FFFFFF"/>
          </a:solidFill>
        </p:spPr>
        <p:txBody>
          <a:bodyPr/>
          <a:lstStyle/>
          <a:p>
            <a:pPr marL="0" indent="0" algn="ctr">
              <a:buNone/>
            </a:pPr>
            <a:r>
              <a:rPr lang="en-US" sz="3200" dirty="0" smtClean="0"/>
              <a:t>Throughput </a:t>
            </a:r>
            <a:r>
              <a:rPr lang="en-US" sz="3200" dirty="0" smtClean="0">
                <a:latin typeface="Arial" charset="0"/>
              </a:rPr>
              <a:t>x</a:t>
            </a:r>
            <a:r>
              <a:rPr lang="en-US" sz="3200" dirty="0" smtClean="0"/>
              <a:t> Flow Time = Inventory</a:t>
            </a:r>
          </a:p>
          <a:p>
            <a:pPr marL="0" indent="0" algn="ctr">
              <a:buNone/>
            </a:pPr>
            <a:r>
              <a:rPr lang="en-US" sz="3200" b="1" i="1" kern="1200" dirty="0" smtClean="0">
                <a:solidFill>
                  <a:srgbClr val="FF0000"/>
                </a:solidFill>
                <a:latin typeface="Times New Roman" pitchFamily="18" charset="0"/>
              </a:rPr>
              <a:t>RT=I </a:t>
            </a:r>
          </a:p>
          <a:p>
            <a:pPr marL="0" indent="0">
              <a:buFont typeface="Wingdings" pitchFamily="2" charset="2"/>
              <a:buNone/>
            </a:pPr>
            <a:endParaRPr lang="en-US" sz="3200" dirty="0" smtClean="0"/>
          </a:p>
        </p:txBody>
      </p:sp>
      <p:grpSp>
        <p:nvGrpSpPr>
          <p:cNvPr id="8196" name="Group 35"/>
          <p:cNvGrpSpPr>
            <a:grpSpLocks noChangeAspect="1"/>
          </p:cNvGrpSpPr>
          <p:nvPr/>
        </p:nvGrpSpPr>
        <p:grpSpPr bwMode="auto">
          <a:xfrm>
            <a:off x="179388" y="1620838"/>
            <a:ext cx="8970962" cy="2132012"/>
            <a:chOff x="574" y="1021"/>
            <a:chExt cx="4706" cy="1118"/>
          </a:xfrm>
        </p:grpSpPr>
        <p:sp>
          <p:nvSpPr>
            <p:cNvPr id="8198" name="Rectangle 2"/>
            <p:cNvSpPr>
              <a:spLocks noChangeAspect="1" noChangeArrowheads="1"/>
            </p:cNvSpPr>
            <p:nvPr/>
          </p:nvSpPr>
          <p:spPr bwMode="auto">
            <a:xfrm>
              <a:off x="1973" y="1131"/>
              <a:ext cx="1382" cy="686"/>
            </a:xfrm>
            <a:prstGeom prst="rect">
              <a:avLst/>
            </a:prstGeom>
            <a:solidFill>
              <a:srgbClr val="FFFFFF"/>
            </a:solidFill>
            <a:ln w="12700">
              <a:solidFill>
                <a:schemeClr val="tx1"/>
              </a:solidFill>
              <a:miter lim="800000"/>
              <a:headEnd/>
              <a:tailEnd/>
            </a:ln>
          </p:spPr>
          <p:txBody>
            <a:bodyPr wrap="none" anchor="ctr"/>
            <a:lstStyle/>
            <a:p>
              <a:endParaRPr lang="en-US"/>
            </a:p>
          </p:txBody>
        </p:sp>
        <p:sp>
          <p:nvSpPr>
            <p:cNvPr id="8199" name="Rectangle 5"/>
            <p:cNvSpPr>
              <a:spLocks noChangeAspect="1" noChangeArrowheads="1"/>
            </p:cNvSpPr>
            <p:nvPr/>
          </p:nvSpPr>
          <p:spPr bwMode="auto">
            <a:xfrm>
              <a:off x="2309" y="1175"/>
              <a:ext cx="781" cy="352"/>
            </a:xfrm>
            <a:prstGeom prst="rect">
              <a:avLst/>
            </a:prstGeom>
            <a:noFill/>
            <a:ln w="9525">
              <a:noFill/>
              <a:miter lim="800000"/>
              <a:headEnd/>
              <a:tailEnd/>
            </a:ln>
          </p:spPr>
          <p:txBody>
            <a:bodyPr wrap="none" lIns="92075" tIns="46038" rIns="92075" bIns="46038">
              <a:spAutoFit/>
            </a:bodyPr>
            <a:lstStyle/>
            <a:p>
              <a:pPr algn="ctr" eaLnBrk="0" hangingPunct="0"/>
              <a:r>
                <a:rPr lang="en-US" sz="2000" b="1">
                  <a:solidFill>
                    <a:srgbClr val="FF3300"/>
                  </a:solidFill>
                  <a:latin typeface="Book Antiqua" pitchFamily="18" charset="0"/>
                </a:rPr>
                <a:t>Inventory </a:t>
              </a:r>
              <a:r>
                <a:rPr lang="en-US" sz="2000" b="1" i="1">
                  <a:solidFill>
                    <a:srgbClr val="FF3300"/>
                  </a:solidFill>
                  <a:latin typeface="Book Antiqua" pitchFamily="18" charset="0"/>
                </a:rPr>
                <a:t>I</a:t>
              </a:r>
              <a:endParaRPr lang="en-US" sz="2000">
                <a:solidFill>
                  <a:srgbClr val="FF3300"/>
                </a:solidFill>
                <a:latin typeface="Book Antiqua" pitchFamily="18" charset="0"/>
              </a:endParaRPr>
            </a:p>
            <a:p>
              <a:pPr algn="ctr" eaLnBrk="0" hangingPunct="0"/>
              <a:r>
                <a:rPr lang="en-US">
                  <a:latin typeface="Book Antiqua" pitchFamily="18" charset="0"/>
                </a:rPr>
                <a:t>[units]</a:t>
              </a:r>
            </a:p>
          </p:txBody>
        </p:sp>
        <p:sp>
          <p:nvSpPr>
            <p:cNvPr id="8200" name="AutoShape 6"/>
            <p:cNvSpPr>
              <a:spLocks noChangeAspect="1" noChangeArrowheads="1"/>
            </p:cNvSpPr>
            <p:nvPr/>
          </p:nvSpPr>
          <p:spPr bwMode="auto">
            <a:xfrm>
              <a:off x="1756" y="1478"/>
              <a:ext cx="79" cy="31"/>
            </a:xfrm>
            <a:prstGeom prst="rightArrow">
              <a:avLst>
                <a:gd name="adj1" fmla="val 50000"/>
                <a:gd name="adj2" fmla="val 127431"/>
              </a:avLst>
            </a:prstGeom>
            <a:solidFill>
              <a:schemeClr val="accent1"/>
            </a:solidFill>
            <a:ln w="12700">
              <a:solidFill>
                <a:schemeClr val="tx1"/>
              </a:solidFill>
              <a:miter lim="800000"/>
              <a:headEnd/>
              <a:tailEnd/>
            </a:ln>
          </p:spPr>
          <p:txBody>
            <a:bodyPr wrap="none" anchor="ctr"/>
            <a:lstStyle/>
            <a:p>
              <a:endParaRPr lang="en-US"/>
            </a:p>
          </p:txBody>
        </p:sp>
        <p:sp>
          <p:nvSpPr>
            <p:cNvPr id="8201" name="AutoShape 7"/>
            <p:cNvSpPr>
              <a:spLocks noChangeAspect="1" noChangeArrowheads="1"/>
            </p:cNvSpPr>
            <p:nvPr/>
          </p:nvSpPr>
          <p:spPr bwMode="auto">
            <a:xfrm>
              <a:off x="1626" y="1324"/>
              <a:ext cx="296" cy="301"/>
            </a:xfrm>
            <a:prstGeom prst="rightArrow">
              <a:avLst>
                <a:gd name="adj1" fmla="val 50000"/>
                <a:gd name="adj2" fmla="val 50005"/>
              </a:avLst>
            </a:prstGeom>
            <a:solidFill>
              <a:schemeClr val="accent1"/>
            </a:solidFill>
            <a:ln w="12700">
              <a:solidFill>
                <a:schemeClr val="tx1"/>
              </a:solidFill>
              <a:miter lim="800000"/>
              <a:headEnd/>
              <a:tailEnd/>
            </a:ln>
          </p:spPr>
          <p:txBody>
            <a:bodyPr wrap="none" anchor="ctr"/>
            <a:lstStyle/>
            <a:p>
              <a:endParaRPr lang="en-US"/>
            </a:p>
          </p:txBody>
        </p:sp>
        <p:sp>
          <p:nvSpPr>
            <p:cNvPr id="8202" name="Rectangle 8"/>
            <p:cNvSpPr>
              <a:spLocks noChangeAspect="1" noChangeArrowheads="1"/>
            </p:cNvSpPr>
            <p:nvPr/>
          </p:nvSpPr>
          <p:spPr bwMode="auto">
            <a:xfrm>
              <a:off x="3322" y="1021"/>
              <a:ext cx="1958" cy="352"/>
            </a:xfrm>
            <a:prstGeom prst="rect">
              <a:avLst/>
            </a:prstGeom>
            <a:noFill/>
            <a:ln w="9525">
              <a:noFill/>
              <a:miter lim="800000"/>
              <a:headEnd/>
              <a:tailEnd/>
            </a:ln>
          </p:spPr>
          <p:txBody>
            <a:bodyPr lIns="92075" tIns="46038" rIns="92075" bIns="46038">
              <a:spAutoFit/>
            </a:bodyPr>
            <a:lstStyle/>
            <a:p>
              <a:pPr algn="ctr" eaLnBrk="0" hangingPunct="0"/>
              <a:r>
                <a:rPr lang="en-US" sz="2000" b="1">
                  <a:solidFill>
                    <a:srgbClr val="FF3300"/>
                  </a:solidFill>
                  <a:latin typeface="Book Antiqua" pitchFamily="18" charset="0"/>
                </a:rPr>
                <a:t>Flow rate/Throughput</a:t>
              </a:r>
              <a:r>
                <a:rPr lang="en-US" sz="2000" b="1">
                  <a:solidFill>
                    <a:srgbClr val="FFFFFF"/>
                  </a:solidFill>
                  <a:latin typeface="Book Antiqua" pitchFamily="18" charset="0"/>
                </a:rPr>
                <a:t> </a:t>
              </a:r>
              <a:r>
                <a:rPr lang="en-US" sz="2000" b="1" i="1">
                  <a:solidFill>
                    <a:srgbClr val="FF3300"/>
                  </a:solidFill>
                  <a:latin typeface="Book Antiqua" pitchFamily="18" charset="0"/>
                </a:rPr>
                <a:t>R</a:t>
              </a:r>
              <a:endParaRPr lang="en-US" sz="2000">
                <a:solidFill>
                  <a:srgbClr val="FF3300"/>
                </a:solidFill>
                <a:latin typeface="Book Antiqua" pitchFamily="18" charset="0"/>
              </a:endParaRPr>
            </a:p>
            <a:p>
              <a:pPr algn="ctr" eaLnBrk="0" hangingPunct="0"/>
              <a:r>
                <a:rPr lang="en-US">
                  <a:latin typeface="Book Antiqua" pitchFamily="18" charset="0"/>
                </a:rPr>
                <a:t>[units/hr]</a:t>
              </a:r>
            </a:p>
          </p:txBody>
        </p:sp>
        <p:sp>
          <p:nvSpPr>
            <p:cNvPr id="8203" name="AutoShape 9"/>
            <p:cNvSpPr>
              <a:spLocks noChangeAspect="1" noChangeArrowheads="1"/>
            </p:cNvSpPr>
            <p:nvPr/>
          </p:nvSpPr>
          <p:spPr bwMode="auto">
            <a:xfrm>
              <a:off x="3450" y="1324"/>
              <a:ext cx="296" cy="301"/>
            </a:xfrm>
            <a:prstGeom prst="rightArrow">
              <a:avLst>
                <a:gd name="adj1" fmla="val 50000"/>
                <a:gd name="adj2" fmla="val 50005"/>
              </a:avLst>
            </a:prstGeom>
            <a:solidFill>
              <a:schemeClr val="accent1"/>
            </a:solidFill>
            <a:ln w="12700">
              <a:solidFill>
                <a:schemeClr val="tx1"/>
              </a:solidFill>
              <a:miter lim="800000"/>
              <a:headEnd/>
              <a:tailEnd/>
            </a:ln>
          </p:spPr>
          <p:txBody>
            <a:bodyPr wrap="none" anchor="ctr"/>
            <a:lstStyle/>
            <a:p>
              <a:endParaRPr lang="en-US"/>
            </a:p>
          </p:txBody>
        </p:sp>
        <p:sp>
          <p:nvSpPr>
            <p:cNvPr id="8204" name="AutoShape 10"/>
            <p:cNvSpPr>
              <a:spLocks noChangeAspect="1" noChangeArrowheads="1"/>
            </p:cNvSpPr>
            <p:nvPr/>
          </p:nvSpPr>
          <p:spPr bwMode="auto">
            <a:xfrm>
              <a:off x="2461" y="1700"/>
              <a:ext cx="105" cy="101"/>
            </a:xfrm>
            <a:prstGeom prst="cube">
              <a:avLst>
                <a:gd name="adj" fmla="val 24995"/>
              </a:avLst>
            </a:prstGeom>
            <a:solidFill>
              <a:srgbClr val="EAEC5E"/>
            </a:solidFill>
            <a:ln w="12700">
              <a:solidFill>
                <a:schemeClr val="tx1"/>
              </a:solidFill>
              <a:miter lim="800000"/>
              <a:headEnd/>
              <a:tailEnd/>
            </a:ln>
          </p:spPr>
          <p:txBody>
            <a:bodyPr wrap="none" anchor="ctr"/>
            <a:lstStyle/>
            <a:p>
              <a:endParaRPr lang="en-US"/>
            </a:p>
          </p:txBody>
        </p:sp>
        <p:sp>
          <p:nvSpPr>
            <p:cNvPr id="8205" name="AutoShape 11"/>
            <p:cNvSpPr>
              <a:spLocks noChangeAspect="1" noChangeArrowheads="1"/>
            </p:cNvSpPr>
            <p:nvPr/>
          </p:nvSpPr>
          <p:spPr bwMode="auto">
            <a:xfrm>
              <a:off x="2592" y="1700"/>
              <a:ext cx="105" cy="101"/>
            </a:xfrm>
            <a:prstGeom prst="cube">
              <a:avLst>
                <a:gd name="adj" fmla="val 24995"/>
              </a:avLst>
            </a:prstGeom>
            <a:solidFill>
              <a:srgbClr val="EAEC5E"/>
            </a:solidFill>
            <a:ln w="12700">
              <a:solidFill>
                <a:schemeClr val="tx1"/>
              </a:solidFill>
              <a:miter lim="800000"/>
              <a:headEnd/>
              <a:tailEnd/>
            </a:ln>
          </p:spPr>
          <p:txBody>
            <a:bodyPr wrap="none" anchor="ctr"/>
            <a:lstStyle/>
            <a:p>
              <a:endParaRPr lang="en-US"/>
            </a:p>
          </p:txBody>
        </p:sp>
        <p:sp>
          <p:nvSpPr>
            <p:cNvPr id="8206" name="AutoShape 12"/>
            <p:cNvSpPr>
              <a:spLocks noChangeAspect="1" noChangeArrowheads="1"/>
            </p:cNvSpPr>
            <p:nvPr/>
          </p:nvSpPr>
          <p:spPr bwMode="auto">
            <a:xfrm>
              <a:off x="2721" y="1700"/>
              <a:ext cx="105" cy="101"/>
            </a:xfrm>
            <a:prstGeom prst="cube">
              <a:avLst>
                <a:gd name="adj" fmla="val 24995"/>
              </a:avLst>
            </a:prstGeom>
            <a:solidFill>
              <a:srgbClr val="EAEC5E"/>
            </a:solidFill>
            <a:ln w="12700">
              <a:solidFill>
                <a:schemeClr val="tx1"/>
              </a:solidFill>
              <a:miter lim="800000"/>
              <a:headEnd/>
              <a:tailEnd/>
            </a:ln>
          </p:spPr>
          <p:txBody>
            <a:bodyPr wrap="none" anchor="ctr"/>
            <a:lstStyle/>
            <a:p>
              <a:endParaRPr lang="en-US"/>
            </a:p>
          </p:txBody>
        </p:sp>
        <p:sp>
          <p:nvSpPr>
            <p:cNvPr id="8207" name="AutoShape 13"/>
            <p:cNvSpPr>
              <a:spLocks noChangeAspect="1" noChangeArrowheads="1"/>
            </p:cNvSpPr>
            <p:nvPr/>
          </p:nvSpPr>
          <p:spPr bwMode="auto">
            <a:xfrm>
              <a:off x="2842" y="1748"/>
              <a:ext cx="78" cy="69"/>
            </a:xfrm>
            <a:prstGeom prst="cube">
              <a:avLst>
                <a:gd name="adj" fmla="val 24995"/>
              </a:avLst>
            </a:prstGeom>
            <a:solidFill>
              <a:srgbClr val="EAEC5E"/>
            </a:solidFill>
            <a:ln w="12700">
              <a:solidFill>
                <a:schemeClr val="tx1"/>
              </a:solidFill>
              <a:miter lim="800000"/>
              <a:headEnd/>
              <a:tailEnd/>
            </a:ln>
          </p:spPr>
          <p:txBody>
            <a:bodyPr wrap="none" anchor="ctr"/>
            <a:lstStyle/>
            <a:p>
              <a:endParaRPr lang="en-US"/>
            </a:p>
          </p:txBody>
        </p:sp>
        <p:sp>
          <p:nvSpPr>
            <p:cNvPr id="8208" name="AutoShape 14"/>
            <p:cNvSpPr>
              <a:spLocks noChangeAspect="1" noChangeArrowheads="1"/>
            </p:cNvSpPr>
            <p:nvPr/>
          </p:nvSpPr>
          <p:spPr bwMode="auto">
            <a:xfrm>
              <a:off x="2972" y="1748"/>
              <a:ext cx="79" cy="69"/>
            </a:xfrm>
            <a:prstGeom prst="cube">
              <a:avLst>
                <a:gd name="adj" fmla="val 24995"/>
              </a:avLst>
            </a:prstGeom>
            <a:solidFill>
              <a:srgbClr val="EAEC5E"/>
            </a:solidFill>
            <a:ln w="12700">
              <a:solidFill>
                <a:schemeClr val="tx1"/>
              </a:solidFill>
              <a:miter lim="800000"/>
              <a:headEnd/>
              <a:tailEnd/>
            </a:ln>
          </p:spPr>
          <p:txBody>
            <a:bodyPr wrap="none" anchor="ctr"/>
            <a:lstStyle/>
            <a:p>
              <a:endParaRPr lang="en-US"/>
            </a:p>
          </p:txBody>
        </p:sp>
        <p:sp>
          <p:nvSpPr>
            <p:cNvPr id="8209" name="AutoShape 15"/>
            <p:cNvSpPr>
              <a:spLocks noChangeAspect="1" noChangeArrowheads="1"/>
            </p:cNvSpPr>
            <p:nvPr/>
          </p:nvSpPr>
          <p:spPr bwMode="auto">
            <a:xfrm>
              <a:off x="2548" y="1623"/>
              <a:ext cx="105" cy="101"/>
            </a:xfrm>
            <a:prstGeom prst="cube">
              <a:avLst>
                <a:gd name="adj" fmla="val 24995"/>
              </a:avLst>
            </a:prstGeom>
            <a:solidFill>
              <a:srgbClr val="EAEC5E"/>
            </a:solidFill>
            <a:ln w="12700">
              <a:solidFill>
                <a:schemeClr val="tx1"/>
              </a:solidFill>
              <a:miter lim="800000"/>
              <a:headEnd/>
              <a:tailEnd/>
            </a:ln>
          </p:spPr>
          <p:txBody>
            <a:bodyPr wrap="none" anchor="ctr"/>
            <a:lstStyle/>
            <a:p>
              <a:endParaRPr lang="en-US"/>
            </a:p>
          </p:txBody>
        </p:sp>
        <p:sp>
          <p:nvSpPr>
            <p:cNvPr id="8210" name="AutoShape 16"/>
            <p:cNvSpPr>
              <a:spLocks noChangeAspect="1" noChangeArrowheads="1"/>
            </p:cNvSpPr>
            <p:nvPr/>
          </p:nvSpPr>
          <p:spPr bwMode="auto">
            <a:xfrm>
              <a:off x="2679" y="1623"/>
              <a:ext cx="104" cy="101"/>
            </a:xfrm>
            <a:prstGeom prst="cube">
              <a:avLst>
                <a:gd name="adj" fmla="val 24995"/>
              </a:avLst>
            </a:prstGeom>
            <a:solidFill>
              <a:srgbClr val="EAEC5E"/>
            </a:solidFill>
            <a:ln w="12700">
              <a:solidFill>
                <a:schemeClr val="tx1"/>
              </a:solidFill>
              <a:miter lim="800000"/>
              <a:headEnd/>
              <a:tailEnd/>
            </a:ln>
          </p:spPr>
          <p:txBody>
            <a:bodyPr wrap="none" anchor="ctr"/>
            <a:lstStyle/>
            <a:p>
              <a:endParaRPr lang="en-US"/>
            </a:p>
          </p:txBody>
        </p:sp>
        <p:sp>
          <p:nvSpPr>
            <p:cNvPr id="8211" name="AutoShape 17"/>
            <p:cNvSpPr>
              <a:spLocks noChangeAspect="1" noChangeArrowheads="1"/>
            </p:cNvSpPr>
            <p:nvPr/>
          </p:nvSpPr>
          <p:spPr bwMode="auto">
            <a:xfrm>
              <a:off x="2808" y="1623"/>
              <a:ext cx="105" cy="101"/>
            </a:xfrm>
            <a:prstGeom prst="cube">
              <a:avLst>
                <a:gd name="adj" fmla="val 24995"/>
              </a:avLst>
            </a:prstGeom>
            <a:solidFill>
              <a:srgbClr val="EAEC5E"/>
            </a:solidFill>
            <a:ln w="12700">
              <a:solidFill>
                <a:schemeClr val="tx1"/>
              </a:solidFill>
              <a:miter lim="800000"/>
              <a:headEnd/>
              <a:tailEnd/>
            </a:ln>
          </p:spPr>
          <p:txBody>
            <a:bodyPr wrap="none" anchor="ctr"/>
            <a:lstStyle/>
            <a:p>
              <a:endParaRPr lang="en-US"/>
            </a:p>
          </p:txBody>
        </p:sp>
        <p:sp>
          <p:nvSpPr>
            <p:cNvPr id="8212" name="AutoShape 18"/>
            <p:cNvSpPr>
              <a:spLocks noChangeAspect="1" noChangeArrowheads="1"/>
            </p:cNvSpPr>
            <p:nvPr/>
          </p:nvSpPr>
          <p:spPr bwMode="auto">
            <a:xfrm>
              <a:off x="2928" y="1671"/>
              <a:ext cx="79" cy="69"/>
            </a:xfrm>
            <a:prstGeom prst="cube">
              <a:avLst>
                <a:gd name="adj" fmla="val 24995"/>
              </a:avLst>
            </a:prstGeom>
            <a:solidFill>
              <a:srgbClr val="EAEC5E"/>
            </a:solidFill>
            <a:ln w="12700">
              <a:solidFill>
                <a:schemeClr val="tx1"/>
              </a:solidFill>
              <a:miter lim="800000"/>
              <a:headEnd/>
              <a:tailEnd/>
            </a:ln>
          </p:spPr>
          <p:txBody>
            <a:bodyPr wrap="none" anchor="ctr"/>
            <a:lstStyle/>
            <a:p>
              <a:endParaRPr lang="en-US"/>
            </a:p>
          </p:txBody>
        </p:sp>
        <p:sp>
          <p:nvSpPr>
            <p:cNvPr id="8213" name="AutoShape 19"/>
            <p:cNvSpPr>
              <a:spLocks noChangeAspect="1" noChangeArrowheads="1"/>
            </p:cNvSpPr>
            <p:nvPr/>
          </p:nvSpPr>
          <p:spPr bwMode="auto">
            <a:xfrm>
              <a:off x="2635" y="1546"/>
              <a:ext cx="104" cy="101"/>
            </a:xfrm>
            <a:prstGeom prst="cube">
              <a:avLst>
                <a:gd name="adj" fmla="val 24995"/>
              </a:avLst>
            </a:prstGeom>
            <a:solidFill>
              <a:srgbClr val="EAEC5E"/>
            </a:solidFill>
            <a:ln w="12700">
              <a:solidFill>
                <a:schemeClr val="tx1"/>
              </a:solidFill>
              <a:miter lim="800000"/>
              <a:headEnd/>
              <a:tailEnd/>
            </a:ln>
          </p:spPr>
          <p:txBody>
            <a:bodyPr wrap="none" anchor="ctr"/>
            <a:lstStyle/>
            <a:p>
              <a:endParaRPr lang="en-US"/>
            </a:p>
          </p:txBody>
        </p:sp>
        <p:sp>
          <p:nvSpPr>
            <p:cNvPr id="8214" name="AutoShape 20"/>
            <p:cNvSpPr>
              <a:spLocks noChangeAspect="1" noChangeArrowheads="1"/>
            </p:cNvSpPr>
            <p:nvPr/>
          </p:nvSpPr>
          <p:spPr bwMode="auto">
            <a:xfrm>
              <a:off x="3841" y="1439"/>
              <a:ext cx="79" cy="70"/>
            </a:xfrm>
            <a:prstGeom prst="cube">
              <a:avLst>
                <a:gd name="adj" fmla="val 24995"/>
              </a:avLst>
            </a:prstGeom>
            <a:solidFill>
              <a:srgbClr val="EAEC5E"/>
            </a:solidFill>
            <a:ln w="12700">
              <a:solidFill>
                <a:schemeClr val="tx1"/>
              </a:solidFill>
              <a:miter lim="800000"/>
              <a:headEnd/>
              <a:tailEnd/>
            </a:ln>
          </p:spPr>
          <p:txBody>
            <a:bodyPr wrap="none" anchor="ctr"/>
            <a:lstStyle/>
            <a:p>
              <a:endParaRPr lang="en-US"/>
            </a:p>
          </p:txBody>
        </p:sp>
        <p:sp>
          <p:nvSpPr>
            <p:cNvPr id="8215" name="Rectangle 21"/>
            <p:cNvSpPr>
              <a:spLocks noChangeAspect="1" noChangeArrowheads="1"/>
            </p:cNvSpPr>
            <p:nvPr/>
          </p:nvSpPr>
          <p:spPr bwMode="auto">
            <a:xfrm>
              <a:off x="3918" y="1314"/>
              <a:ext cx="336" cy="240"/>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400">
                  <a:latin typeface="Times New Roman" pitchFamily="18" charset="0"/>
                </a:rPr>
                <a:t>...</a:t>
              </a:r>
            </a:p>
          </p:txBody>
        </p:sp>
        <p:sp>
          <p:nvSpPr>
            <p:cNvPr id="8216" name="AutoShape 22"/>
            <p:cNvSpPr>
              <a:spLocks noChangeAspect="1" noChangeArrowheads="1"/>
            </p:cNvSpPr>
            <p:nvPr/>
          </p:nvSpPr>
          <p:spPr bwMode="auto">
            <a:xfrm>
              <a:off x="4144" y="1439"/>
              <a:ext cx="79" cy="70"/>
            </a:xfrm>
            <a:prstGeom prst="cube">
              <a:avLst>
                <a:gd name="adj" fmla="val 24995"/>
              </a:avLst>
            </a:prstGeom>
            <a:solidFill>
              <a:srgbClr val="EAEC5E"/>
            </a:solidFill>
            <a:ln w="12700">
              <a:solidFill>
                <a:schemeClr val="tx1"/>
              </a:solidFill>
              <a:miter lim="800000"/>
              <a:headEnd/>
              <a:tailEnd/>
            </a:ln>
          </p:spPr>
          <p:txBody>
            <a:bodyPr wrap="none" anchor="ctr"/>
            <a:lstStyle/>
            <a:p>
              <a:endParaRPr lang="en-US"/>
            </a:p>
          </p:txBody>
        </p:sp>
        <p:sp>
          <p:nvSpPr>
            <p:cNvPr id="8217" name="Rectangle 23"/>
            <p:cNvSpPr>
              <a:spLocks noChangeAspect="1" noChangeArrowheads="1"/>
            </p:cNvSpPr>
            <p:nvPr/>
          </p:nvSpPr>
          <p:spPr bwMode="auto">
            <a:xfrm>
              <a:off x="4222" y="1314"/>
              <a:ext cx="336" cy="240"/>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400">
                  <a:latin typeface="Times New Roman" pitchFamily="18" charset="0"/>
                </a:rPr>
                <a:t>...</a:t>
              </a:r>
            </a:p>
          </p:txBody>
        </p:sp>
        <p:sp>
          <p:nvSpPr>
            <p:cNvPr id="8218" name="AutoShape 24"/>
            <p:cNvSpPr>
              <a:spLocks noChangeAspect="1" noChangeArrowheads="1"/>
            </p:cNvSpPr>
            <p:nvPr/>
          </p:nvSpPr>
          <p:spPr bwMode="auto">
            <a:xfrm>
              <a:off x="4448" y="1439"/>
              <a:ext cx="79" cy="70"/>
            </a:xfrm>
            <a:prstGeom prst="cube">
              <a:avLst>
                <a:gd name="adj" fmla="val 24995"/>
              </a:avLst>
            </a:prstGeom>
            <a:solidFill>
              <a:srgbClr val="EAEC5E"/>
            </a:solidFill>
            <a:ln w="12700">
              <a:solidFill>
                <a:schemeClr val="tx1"/>
              </a:solidFill>
              <a:miter lim="800000"/>
              <a:headEnd/>
              <a:tailEnd/>
            </a:ln>
          </p:spPr>
          <p:txBody>
            <a:bodyPr wrap="none" anchor="ctr"/>
            <a:lstStyle/>
            <a:p>
              <a:endParaRPr lang="en-US"/>
            </a:p>
          </p:txBody>
        </p:sp>
        <p:sp>
          <p:nvSpPr>
            <p:cNvPr id="8219" name="AutoShape 25"/>
            <p:cNvSpPr>
              <a:spLocks noChangeAspect="1" noChangeArrowheads="1"/>
            </p:cNvSpPr>
            <p:nvPr/>
          </p:nvSpPr>
          <p:spPr bwMode="auto">
            <a:xfrm>
              <a:off x="855" y="1391"/>
              <a:ext cx="104" cy="102"/>
            </a:xfrm>
            <a:prstGeom prst="cube">
              <a:avLst>
                <a:gd name="adj" fmla="val 24995"/>
              </a:avLst>
            </a:prstGeom>
            <a:solidFill>
              <a:srgbClr val="EAEC5E"/>
            </a:solidFill>
            <a:ln w="12700">
              <a:solidFill>
                <a:schemeClr val="tx1"/>
              </a:solidFill>
              <a:miter lim="800000"/>
              <a:headEnd/>
              <a:tailEnd/>
            </a:ln>
          </p:spPr>
          <p:txBody>
            <a:bodyPr wrap="none" anchor="ctr"/>
            <a:lstStyle/>
            <a:p>
              <a:endParaRPr lang="en-US"/>
            </a:p>
          </p:txBody>
        </p:sp>
        <p:sp>
          <p:nvSpPr>
            <p:cNvPr id="8220" name="Rectangle 26"/>
            <p:cNvSpPr>
              <a:spLocks noChangeAspect="1" noChangeArrowheads="1"/>
            </p:cNvSpPr>
            <p:nvPr/>
          </p:nvSpPr>
          <p:spPr bwMode="auto">
            <a:xfrm>
              <a:off x="922" y="1314"/>
              <a:ext cx="336" cy="240"/>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400">
                  <a:latin typeface="Times New Roman" pitchFamily="18" charset="0"/>
                </a:rPr>
                <a:t>...</a:t>
              </a:r>
            </a:p>
          </p:txBody>
        </p:sp>
        <p:sp>
          <p:nvSpPr>
            <p:cNvPr id="8221" name="AutoShape 27"/>
            <p:cNvSpPr>
              <a:spLocks noChangeAspect="1" noChangeArrowheads="1"/>
            </p:cNvSpPr>
            <p:nvPr/>
          </p:nvSpPr>
          <p:spPr bwMode="auto">
            <a:xfrm>
              <a:off x="1159" y="1391"/>
              <a:ext cx="105" cy="102"/>
            </a:xfrm>
            <a:prstGeom prst="cube">
              <a:avLst>
                <a:gd name="adj" fmla="val 24995"/>
              </a:avLst>
            </a:prstGeom>
            <a:solidFill>
              <a:srgbClr val="EAEC5E"/>
            </a:solidFill>
            <a:ln w="12700">
              <a:solidFill>
                <a:schemeClr val="tx1"/>
              </a:solidFill>
              <a:miter lim="800000"/>
              <a:headEnd/>
              <a:tailEnd/>
            </a:ln>
          </p:spPr>
          <p:txBody>
            <a:bodyPr wrap="none" anchor="ctr"/>
            <a:lstStyle/>
            <a:p>
              <a:endParaRPr lang="en-US"/>
            </a:p>
          </p:txBody>
        </p:sp>
        <p:sp>
          <p:nvSpPr>
            <p:cNvPr id="8222" name="Rectangle 28"/>
            <p:cNvSpPr>
              <a:spLocks noChangeAspect="1" noChangeArrowheads="1"/>
            </p:cNvSpPr>
            <p:nvPr/>
          </p:nvSpPr>
          <p:spPr bwMode="auto">
            <a:xfrm>
              <a:off x="1226" y="1314"/>
              <a:ext cx="336" cy="240"/>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400">
                  <a:latin typeface="Times New Roman" pitchFamily="18" charset="0"/>
                </a:rPr>
                <a:t>...</a:t>
              </a:r>
            </a:p>
          </p:txBody>
        </p:sp>
        <p:sp>
          <p:nvSpPr>
            <p:cNvPr id="8223" name="AutoShape 29"/>
            <p:cNvSpPr>
              <a:spLocks noChangeAspect="1" noChangeArrowheads="1"/>
            </p:cNvSpPr>
            <p:nvPr/>
          </p:nvSpPr>
          <p:spPr bwMode="auto">
            <a:xfrm>
              <a:off x="1462" y="1391"/>
              <a:ext cx="105" cy="102"/>
            </a:xfrm>
            <a:prstGeom prst="cube">
              <a:avLst>
                <a:gd name="adj" fmla="val 24995"/>
              </a:avLst>
            </a:prstGeom>
            <a:solidFill>
              <a:srgbClr val="EAEC5E"/>
            </a:solidFill>
            <a:ln w="12700">
              <a:solidFill>
                <a:schemeClr val="tx1"/>
              </a:solidFill>
              <a:miter lim="800000"/>
              <a:headEnd/>
              <a:tailEnd/>
            </a:ln>
          </p:spPr>
          <p:txBody>
            <a:bodyPr wrap="none" anchor="ctr"/>
            <a:lstStyle/>
            <a:p>
              <a:endParaRPr lang="en-US"/>
            </a:p>
          </p:txBody>
        </p:sp>
        <p:sp>
          <p:nvSpPr>
            <p:cNvPr id="8224" name="Rectangle 30"/>
            <p:cNvSpPr>
              <a:spLocks noChangeAspect="1" noChangeArrowheads="1"/>
            </p:cNvSpPr>
            <p:nvPr/>
          </p:nvSpPr>
          <p:spPr bwMode="auto">
            <a:xfrm>
              <a:off x="574" y="1314"/>
              <a:ext cx="336" cy="240"/>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400">
                  <a:latin typeface="Times New Roman" pitchFamily="18" charset="0"/>
                </a:rPr>
                <a:t>...</a:t>
              </a:r>
            </a:p>
          </p:txBody>
        </p:sp>
        <p:sp>
          <p:nvSpPr>
            <p:cNvPr id="8225" name="Line 31"/>
            <p:cNvSpPr>
              <a:spLocks noChangeAspect="1" noChangeShapeType="1"/>
            </p:cNvSpPr>
            <p:nvPr/>
          </p:nvSpPr>
          <p:spPr bwMode="auto">
            <a:xfrm>
              <a:off x="1968" y="1920"/>
              <a:ext cx="1392" cy="0"/>
            </a:xfrm>
            <a:prstGeom prst="line">
              <a:avLst/>
            </a:prstGeom>
            <a:noFill/>
            <a:ln w="12700">
              <a:solidFill>
                <a:schemeClr val="tx1"/>
              </a:solidFill>
              <a:prstDash val="lgDash"/>
              <a:round/>
              <a:headEnd type="stealth" w="med" len="lg"/>
              <a:tailEnd type="stealth" w="med" len="lg"/>
            </a:ln>
          </p:spPr>
          <p:txBody>
            <a:bodyPr wrap="none" anchor="ctr"/>
            <a:lstStyle/>
            <a:p>
              <a:endParaRPr lang="en-US"/>
            </a:p>
          </p:txBody>
        </p:sp>
        <p:sp>
          <p:nvSpPr>
            <p:cNvPr id="8226" name="Rectangle 32"/>
            <p:cNvSpPr>
              <a:spLocks noChangeAspect="1" noChangeArrowheads="1"/>
            </p:cNvSpPr>
            <p:nvPr/>
          </p:nvSpPr>
          <p:spPr bwMode="auto">
            <a:xfrm>
              <a:off x="2007" y="1931"/>
              <a:ext cx="1680" cy="208"/>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000" b="1">
                  <a:solidFill>
                    <a:srgbClr val="FF3300"/>
                  </a:solidFill>
                  <a:latin typeface="Times New Roman" pitchFamily="18" charset="0"/>
                </a:rPr>
                <a:t>Flow Time </a:t>
              </a:r>
              <a:r>
                <a:rPr lang="en-US" sz="2000" b="1" i="1">
                  <a:solidFill>
                    <a:srgbClr val="FF3300"/>
                  </a:solidFill>
                  <a:latin typeface="Times New Roman" pitchFamily="18" charset="0"/>
                </a:rPr>
                <a:t>T</a:t>
              </a:r>
              <a:r>
                <a:rPr lang="en-US" sz="2000" b="1">
                  <a:solidFill>
                    <a:srgbClr val="FFFFFF"/>
                  </a:solidFill>
                  <a:latin typeface="Times New Roman" pitchFamily="18" charset="0"/>
                </a:rPr>
                <a:t> </a:t>
              </a:r>
              <a:r>
                <a:rPr lang="en-US">
                  <a:latin typeface="Times New Roman" pitchFamily="18" charset="0"/>
                </a:rPr>
                <a:t>[hrs]</a:t>
              </a:r>
            </a:p>
          </p:txBody>
        </p:sp>
      </p:grpSp>
      <p:sp>
        <p:nvSpPr>
          <p:cNvPr id="8197" name="Rectangle 33"/>
          <p:cNvSpPr>
            <a:spLocks noChangeArrowheads="1"/>
          </p:cNvSpPr>
          <p:nvPr/>
        </p:nvSpPr>
        <p:spPr bwMode="auto">
          <a:xfrm>
            <a:off x="287338" y="4078288"/>
            <a:ext cx="8569325" cy="863600"/>
          </a:xfrm>
          <a:prstGeom prst="rect">
            <a:avLst/>
          </a:prstGeom>
          <a:noFill/>
          <a:ln w="9525">
            <a:noFill/>
            <a:miter lim="800000"/>
            <a:headEnd/>
            <a:tailEnd/>
          </a:ln>
        </p:spPr>
        <p:txBody>
          <a:bodyPr lIns="92075" tIns="46038" rIns="92075" bIns="46038"/>
          <a:lstStyle/>
          <a:p>
            <a:pPr eaLnBrk="0" hangingPunct="0">
              <a:spcBef>
                <a:spcPct val="20000"/>
              </a:spcBef>
              <a:buClr>
                <a:srgbClr val="000000"/>
              </a:buClr>
              <a:buSzPct val="80000"/>
              <a:buFont typeface="Wingdings" pitchFamily="2" charset="2"/>
              <a:buNone/>
              <a:defRPr/>
            </a:pPr>
            <a:r>
              <a:rPr lang="en-US" sz="3200" dirty="0">
                <a:latin typeface="+mn-lt"/>
              </a:rPr>
              <a:t>T</a:t>
            </a:r>
            <a:r>
              <a:rPr lang="en-US" sz="3200" dirty="0" smtClean="0">
                <a:latin typeface="+mn-lt"/>
              </a:rPr>
              <a:t>here is a </a:t>
            </a:r>
            <a:r>
              <a:rPr lang="en-US" sz="3200" dirty="0">
                <a:latin typeface="+mn-lt"/>
              </a:rPr>
              <a:t>relationship between </a:t>
            </a:r>
            <a:r>
              <a:rPr lang="en-US" sz="3200" b="1" i="1" dirty="0">
                <a:solidFill>
                  <a:srgbClr val="FF0000"/>
                </a:solidFill>
                <a:latin typeface="Times New Roman" pitchFamily="18" charset="0"/>
              </a:rPr>
              <a:t>R, T, </a:t>
            </a:r>
            <a:r>
              <a:rPr lang="en-US" sz="3200" dirty="0">
                <a:latin typeface="+mn-lt"/>
              </a:rPr>
              <a:t>and</a:t>
            </a:r>
            <a:r>
              <a:rPr lang="en-US" sz="3200" b="1" i="1" dirty="0">
                <a:solidFill>
                  <a:srgbClr val="FF0000"/>
                </a:solidFill>
                <a:latin typeface="Times New Roman" pitchFamily="18" charset="0"/>
              </a:rPr>
              <a:t> </a:t>
            </a:r>
            <a:r>
              <a:rPr lang="en-US" sz="3200" b="1" i="1" dirty="0" smtClean="0">
                <a:solidFill>
                  <a:srgbClr val="FF0000"/>
                </a:solidFill>
                <a:latin typeface="Times New Roman" pitchFamily="18" charset="0"/>
              </a:rPr>
              <a:t>I</a:t>
            </a:r>
            <a:r>
              <a:rPr lang="en-US" sz="3200" b="1" i="1" dirty="0" smtClean="0">
                <a:latin typeface="Times New Roman" pitchFamily="18" charset="0"/>
              </a:rPr>
              <a:t>.</a:t>
            </a:r>
            <a:r>
              <a:rPr lang="en-US" sz="3200" dirty="0" smtClean="0">
                <a:solidFill>
                  <a:srgbClr val="FF0000"/>
                </a:solidFill>
                <a:latin typeface="Times New Roman" pitchFamily="18" charset="0"/>
              </a:rPr>
              <a:t> </a:t>
            </a:r>
            <a:endParaRPr lang="en-US" sz="3200" dirty="0">
              <a:solidFill>
                <a:srgbClr val="FF0000"/>
              </a:solidFill>
              <a:latin typeface="Times New Roman" pitchFamily="18" charset="0"/>
            </a:endParaRPr>
          </a:p>
        </p:txBody>
      </p:sp>
      <p:sp>
        <p:nvSpPr>
          <p:cNvPr id="35" name="Text Box 57"/>
          <p:cNvSpPr txBox="1">
            <a:spLocks noChangeArrowheads="1"/>
          </p:cNvSpPr>
          <p:nvPr/>
        </p:nvSpPr>
        <p:spPr bwMode="auto">
          <a:xfrm>
            <a:off x="6188085" y="6573972"/>
            <a:ext cx="2955915" cy="284028"/>
          </a:xfrm>
          <a:prstGeom prst="rect">
            <a:avLst/>
          </a:prstGeom>
          <a:noFill/>
          <a:ln w="9525">
            <a:noFill/>
            <a:miter lim="800000"/>
            <a:headEnd/>
            <a:tailEnd/>
          </a:ln>
          <a:effectLst/>
        </p:spPr>
        <p:txBody>
          <a:bodyPr wrap="square">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lang="en-US" sz="1200" b="1" i="1" baseline="0" dirty="0" smtClean="0">
                <a:solidFill>
                  <a:schemeClr val="accent1">
                    <a:lumMod val="50000"/>
                  </a:schemeClr>
                </a:solidFill>
              </a:rPr>
              <a:t>Process Flow Analysis-Basics </a:t>
            </a:r>
            <a:r>
              <a:rPr lang="en-US" sz="1200" b="1" dirty="0">
                <a:solidFill>
                  <a:schemeClr val="accent1">
                    <a:lumMod val="50000"/>
                  </a:schemeClr>
                </a:solidFill>
                <a:latin typeface="Arial" pitchFamily="34" charset="0"/>
              </a:rPr>
              <a:t>6</a:t>
            </a:r>
            <a:endParaRPr lang="en-US" sz="1200" b="1" dirty="0" smtClean="0">
              <a:solidFill>
                <a:schemeClr val="accent1">
                  <a:lumMod val="50000"/>
                </a:schemeClr>
              </a:solidFill>
              <a:latin typeface="Arial" pitchFamily="34" charset="0"/>
            </a:endParaRPr>
          </a:p>
        </p:txBody>
      </p:sp>
      <p:sp>
        <p:nvSpPr>
          <p:cNvPr id="36" name="Text Box 57"/>
          <p:cNvSpPr txBox="1">
            <a:spLocks noChangeArrowheads="1"/>
          </p:cNvSpPr>
          <p:nvPr/>
        </p:nvSpPr>
        <p:spPr bwMode="auto">
          <a:xfrm>
            <a:off x="153927" y="6597352"/>
            <a:ext cx="2957553" cy="276999"/>
          </a:xfrm>
          <a:prstGeom prst="rect">
            <a:avLst/>
          </a:prstGeom>
          <a:noFill/>
          <a:ln w="9525">
            <a:noFill/>
            <a:miter lim="800000"/>
            <a:headEnd/>
            <a:tailEnd/>
          </a:ln>
          <a:effectLst/>
        </p:spPr>
        <p:txBody>
          <a:bodyPr wrap="square">
            <a:spAutoFit/>
          </a:bodyPr>
          <a:lstStyle/>
          <a:p>
            <a:r>
              <a:rPr lang="en-US" sz="1200" b="1" i="1" dirty="0" err="1" smtClean="0">
                <a:solidFill>
                  <a:schemeClr val="accent1">
                    <a:lumMod val="50000"/>
                  </a:schemeClr>
                </a:solidFill>
              </a:rPr>
              <a:t>Ardavan</a:t>
            </a:r>
            <a:r>
              <a:rPr lang="en-US" sz="1200" b="1" i="1" dirty="0" smtClean="0">
                <a:solidFill>
                  <a:schemeClr val="accent1">
                    <a:lumMod val="50000"/>
                  </a:schemeClr>
                </a:solidFill>
              </a:rPr>
              <a:t> </a:t>
            </a:r>
            <a:r>
              <a:rPr lang="en-US" sz="1200" b="1" i="1" dirty="0" err="1" smtClean="0">
                <a:solidFill>
                  <a:schemeClr val="accent1">
                    <a:lumMod val="50000"/>
                  </a:schemeClr>
                </a:solidFill>
              </a:rPr>
              <a:t>Asef-Vaziri</a:t>
            </a:r>
            <a:r>
              <a:rPr lang="en-US" sz="1200" b="1" i="1" dirty="0" smtClean="0">
                <a:solidFill>
                  <a:schemeClr val="accent1">
                    <a:lumMod val="50000"/>
                  </a:schemeClr>
                </a:solidFill>
              </a:rPr>
              <a:t>    June/2011</a:t>
            </a:r>
            <a:endParaRPr lang="en-US" sz="1200" b="1" i="1" dirty="0">
              <a:solidFill>
                <a:schemeClr val="accent1">
                  <a:lumMod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197"/>
                                        </p:tgtEl>
                                        <p:attrNameLst>
                                          <p:attrName>style.visibility</p:attrName>
                                        </p:attrNameLst>
                                      </p:cBhvr>
                                      <p:to>
                                        <p:strVal val="visible"/>
                                      </p:to>
                                    </p:set>
                                    <p:animEffect transition="in" filter="dissolve">
                                      <p:cBhvr>
                                        <p:cTn id="7" dur="500"/>
                                        <p:tgtEl>
                                          <p:spTgt spid="819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195">
                                            <p:bg/>
                                          </p:spTgt>
                                        </p:tgtEl>
                                        <p:attrNameLst>
                                          <p:attrName>style.visibility</p:attrName>
                                        </p:attrNameLst>
                                      </p:cBhvr>
                                      <p:to>
                                        <p:strVal val="visible"/>
                                      </p:to>
                                    </p:set>
                                    <p:animEffect transition="in" filter="dissolve">
                                      <p:cBhvr>
                                        <p:cTn id="12" dur="500"/>
                                        <p:tgtEl>
                                          <p:spTgt spid="8195">
                                            <p:bg/>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195">
                                            <p:txEl>
                                              <p:pRg st="0" end="0"/>
                                            </p:txEl>
                                          </p:spTgt>
                                        </p:tgtEl>
                                        <p:attrNameLst>
                                          <p:attrName>style.visibility</p:attrName>
                                        </p:attrNameLst>
                                      </p:cBhvr>
                                      <p:to>
                                        <p:strVal val="visible"/>
                                      </p:to>
                                    </p:set>
                                    <p:animEffect transition="in" filter="dissolve">
                                      <p:cBhvr>
                                        <p:cTn id="17" dur="500"/>
                                        <p:tgtEl>
                                          <p:spTgt spid="819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195">
                                            <p:txEl>
                                              <p:pRg st="1" end="1"/>
                                            </p:txEl>
                                          </p:spTgt>
                                        </p:tgtEl>
                                        <p:attrNameLst>
                                          <p:attrName>style.visibility</p:attrName>
                                        </p:attrNameLst>
                                      </p:cBhvr>
                                      <p:to>
                                        <p:strVal val="visible"/>
                                      </p:to>
                                    </p:set>
                                    <p:animEffect transition="in" filter="dissolve">
                                      <p:cBhvr>
                                        <p:cTn id="22" dur="500"/>
                                        <p:tgtEl>
                                          <p:spTgt spid="81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nimBg="1"/>
      <p:bldP spid="819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57"/>
          <p:cNvSpPr txBox="1">
            <a:spLocks noChangeArrowheads="1"/>
          </p:cNvSpPr>
          <p:nvPr/>
        </p:nvSpPr>
        <p:spPr bwMode="auto">
          <a:xfrm>
            <a:off x="8892480" y="6594317"/>
            <a:ext cx="241837" cy="276999"/>
          </a:xfrm>
          <a:prstGeom prst="rect">
            <a:avLst/>
          </a:prstGeom>
          <a:solidFill>
            <a:schemeClr val="bg1"/>
          </a:solidFill>
          <a:ln w="9525">
            <a:noFill/>
            <a:miter lim="800000"/>
            <a:headEnd/>
            <a:tailEnd/>
          </a:ln>
          <a:effectLst/>
        </p:spPr>
        <p:txBody>
          <a:bodyPr wrap="square">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lang="en-US" sz="1200" dirty="0" smtClean="0">
                <a:latin typeface="+mj-lt"/>
              </a:rPr>
              <a:t>7</a:t>
            </a:r>
            <a:endParaRPr lang="en-US" sz="1200" dirty="0">
              <a:latin typeface="+mj-lt"/>
            </a:endParaRPr>
          </a:p>
        </p:txBody>
      </p:sp>
      <p:sp>
        <p:nvSpPr>
          <p:cNvPr id="9218" name="Rectangle 2"/>
          <p:cNvSpPr>
            <a:spLocks noGrp="1" noChangeArrowheads="1"/>
          </p:cNvSpPr>
          <p:nvPr>
            <p:ph type="title"/>
          </p:nvPr>
        </p:nvSpPr>
        <p:spPr>
          <a:xfrm>
            <a:off x="250825" y="188913"/>
            <a:ext cx="8605838" cy="863600"/>
          </a:xfrm>
        </p:spPr>
        <p:txBody>
          <a:bodyPr/>
          <a:lstStyle/>
          <a:p>
            <a:pPr eaLnBrk="1" hangingPunct="1"/>
            <a:r>
              <a:rPr lang="en-US" smtClean="0"/>
              <a:t>Little’s Law: Examples</a:t>
            </a:r>
          </a:p>
        </p:txBody>
      </p:sp>
      <p:sp>
        <p:nvSpPr>
          <p:cNvPr id="512005" name="Rectangle 5"/>
          <p:cNvSpPr>
            <a:spLocks noChangeArrowheads="1"/>
          </p:cNvSpPr>
          <p:nvPr/>
        </p:nvSpPr>
        <p:spPr bwMode="auto">
          <a:xfrm>
            <a:off x="179512" y="1341438"/>
            <a:ext cx="9108243" cy="5516562"/>
          </a:xfrm>
          <a:prstGeom prst="rect">
            <a:avLst/>
          </a:prstGeom>
          <a:noFill/>
          <a:ln w="9525">
            <a:noFill/>
            <a:miter lim="800000"/>
            <a:headEnd/>
            <a:tailEnd/>
          </a:ln>
        </p:spPr>
        <p:txBody>
          <a:bodyPr lIns="92075" tIns="46038" rIns="92075" bIns="46038"/>
          <a:lstStyle/>
          <a:p>
            <a:pPr marL="342900" indent="-342900" eaLnBrk="0" hangingPunct="0">
              <a:spcBef>
                <a:spcPct val="20000"/>
              </a:spcBef>
              <a:buClr>
                <a:srgbClr val="000000"/>
              </a:buClr>
              <a:buSzPct val="80000"/>
              <a:buFont typeface="Wingdings" pitchFamily="2" charset="2"/>
              <a:buNone/>
            </a:pPr>
            <a:r>
              <a:rPr lang="en-US" sz="3200" dirty="0" smtClean="0">
                <a:latin typeface="Times New Roman" pitchFamily="18" charset="0"/>
              </a:rPr>
              <a:t>In Vancouver Airport:</a:t>
            </a:r>
            <a:endParaRPr lang="en-US" sz="3200" dirty="0">
              <a:latin typeface="Times New Roman" pitchFamily="18" charset="0"/>
            </a:endParaRPr>
          </a:p>
          <a:p>
            <a:pPr marL="342900" indent="-342900" eaLnBrk="0" hangingPunct="0">
              <a:spcBef>
                <a:spcPct val="20000"/>
              </a:spcBef>
              <a:buClr>
                <a:srgbClr val="000000"/>
              </a:buClr>
              <a:buSzPct val="80000"/>
              <a:buFont typeface="Wingdings" pitchFamily="2" charset="2"/>
              <a:buNone/>
            </a:pPr>
            <a:endParaRPr lang="en-US" sz="3200" dirty="0">
              <a:latin typeface="Times New Roman" pitchFamily="18" charset="0"/>
            </a:endParaRPr>
          </a:p>
          <a:p>
            <a:pPr marL="342900" indent="-342900" eaLnBrk="0" hangingPunct="0">
              <a:spcBef>
                <a:spcPct val="20000"/>
              </a:spcBef>
              <a:buClr>
                <a:srgbClr val="000000"/>
              </a:buClr>
              <a:buSzPct val="80000"/>
              <a:buFont typeface="Wingdings" pitchFamily="2" charset="2"/>
              <a:buNone/>
            </a:pPr>
            <a:r>
              <a:rPr lang="en-US" sz="3200" dirty="0">
                <a:solidFill>
                  <a:srgbClr val="00B050"/>
                </a:solidFill>
                <a:latin typeface="Times New Roman" pitchFamily="18" charset="0"/>
              </a:rPr>
              <a:t>Average </a:t>
            </a:r>
            <a:r>
              <a:rPr lang="en-US" sz="3200" dirty="0" smtClean="0">
                <a:solidFill>
                  <a:srgbClr val="00B050"/>
                </a:solidFill>
                <a:latin typeface="Times New Roman" pitchFamily="18" charset="0"/>
              </a:rPr>
              <a:t>waiting line length =</a:t>
            </a:r>
            <a:r>
              <a:rPr lang="en-US" sz="3200" dirty="0" smtClean="0">
                <a:solidFill>
                  <a:srgbClr val="00B050"/>
                </a:solidFill>
                <a:latin typeface="Times New Roman" pitchFamily="18" charset="0"/>
                <a:sym typeface="Wingdings" pitchFamily="2" charset="2"/>
              </a:rPr>
              <a:t> </a:t>
            </a:r>
            <a:r>
              <a:rPr lang="en-US" sz="3200" dirty="0">
                <a:solidFill>
                  <a:srgbClr val="00B050"/>
                </a:solidFill>
                <a:latin typeface="Times New Roman" pitchFamily="18" charset="0"/>
              </a:rPr>
              <a:t>I = 17.5 passengers</a:t>
            </a:r>
          </a:p>
          <a:p>
            <a:pPr marL="342900" indent="-342900" eaLnBrk="0" hangingPunct="0">
              <a:spcBef>
                <a:spcPct val="20000"/>
              </a:spcBef>
              <a:buClr>
                <a:srgbClr val="000000"/>
              </a:buClr>
              <a:buSzPct val="80000"/>
              <a:buFont typeface="Wingdings" pitchFamily="2" charset="2"/>
              <a:buNone/>
            </a:pPr>
            <a:r>
              <a:rPr lang="en-US" sz="3200" dirty="0">
                <a:solidFill>
                  <a:srgbClr val="00B050"/>
                </a:solidFill>
                <a:latin typeface="Times New Roman" pitchFamily="18" charset="0"/>
              </a:rPr>
              <a:t>Throughput or R </a:t>
            </a:r>
            <a:r>
              <a:rPr lang="en-US" sz="3200" dirty="0">
                <a:solidFill>
                  <a:srgbClr val="00B050"/>
                </a:solidFill>
                <a:latin typeface="Times New Roman" pitchFamily="18" charset="0"/>
                <a:sym typeface="Wingdings" pitchFamily="2" charset="2"/>
              </a:rPr>
              <a:t>= </a:t>
            </a:r>
            <a:r>
              <a:rPr lang="en-US" sz="3200" dirty="0">
                <a:solidFill>
                  <a:srgbClr val="00B050"/>
                </a:solidFill>
                <a:latin typeface="Times New Roman" pitchFamily="18" charset="0"/>
              </a:rPr>
              <a:t>600/60 = 10 passengers/minute</a:t>
            </a:r>
          </a:p>
          <a:p>
            <a:pPr marL="342900" indent="-342900" eaLnBrk="0" hangingPunct="0">
              <a:spcBef>
                <a:spcPct val="20000"/>
              </a:spcBef>
              <a:buClr>
                <a:srgbClr val="000000"/>
              </a:buClr>
              <a:buSzPct val="80000"/>
              <a:buFont typeface="Wingdings" pitchFamily="2" charset="2"/>
              <a:buNone/>
            </a:pPr>
            <a:r>
              <a:rPr lang="en-US" sz="3200" dirty="0" smtClean="0">
                <a:latin typeface="Times New Roman" pitchFamily="18" charset="0"/>
              </a:rPr>
              <a:t>Compute the flow time at</a:t>
            </a:r>
            <a:endParaRPr lang="en-US" sz="3200" dirty="0">
              <a:solidFill>
                <a:srgbClr val="00B050"/>
              </a:solidFill>
              <a:latin typeface="Times New Roman" pitchFamily="18" charset="0"/>
            </a:endParaRPr>
          </a:p>
          <a:p>
            <a:pPr marL="342900" indent="-342900" eaLnBrk="0" hangingPunct="0">
              <a:spcBef>
                <a:spcPct val="20000"/>
              </a:spcBef>
              <a:buClr>
                <a:srgbClr val="000000"/>
              </a:buClr>
              <a:buSzPct val="80000"/>
              <a:buFont typeface="Wingdings" pitchFamily="2" charset="2"/>
              <a:buNone/>
            </a:pPr>
            <a:r>
              <a:rPr lang="en-US" sz="3200" dirty="0">
                <a:solidFill>
                  <a:srgbClr val="C00000"/>
                </a:solidFill>
                <a:latin typeface="Times New Roman" pitchFamily="18" charset="0"/>
              </a:rPr>
              <a:t>Flow time T </a:t>
            </a:r>
            <a:r>
              <a:rPr lang="en-US" sz="3200" dirty="0">
                <a:solidFill>
                  <a:srgbClr val="C00000"/>
                </a:solidFill>
                <a:latin typeface="Times New Roman" pitchFamily="18" charset="0"/>
                <a:sym typeface="Wingdings" pitchFamily="2" charset="2"/>
              </a:rPr>
              <a:t> RT=I  T= I/R </a:t>
            </a:r>
          </a:p>
          <a:p>
            <a:pPr marL="342900" indent="-342900" eaLnBrk="0" hangingPunct="0">
              <a:spcBef>
                <a:spcPct val="20000"/>
              </a:spcBef>
              <a:buClr>
                <a:srgbClr val="000000"/>
              </a:buClr>
              <a:buSzPct val="80000"/>
              <a:buFont typeface="Wingdings" pitchFamily="2" charset="2"/>
              <a:buNone/>
            </a:pPr>
            <a:endParaRPr lang="en-US" sz="3200" dirty="0">
              <a:solidFill>
                <a:srgbClr val="C00000"/>
              </a:solidFill>
              <a:latin typeface="Times New Roman" pitchFamily="18" charset="0"/>
              <a:sym typeface="Wingdings" pitchFamily="2" charset="2"/>
            </a:endParaRPr>
          </a:p>
          <a:p>
            <a:pPr marL="342900" indent="-342900" eaLnBrk="0" hangingPunct="0">
              <a:spcBef>
                <a:spcPct val="20000"/>
              </a:spcBef>
              <a:buClr>
                <a:srgbClr val="000000"/>
              </a:buClr>
              <a:buSzPct val="80000"/>
              <a:buFont typeface="Wingdings" pitchFamily="2" charset="2"/>
              <a:buNone/>
            </a:pPr>
            <a:r>
              <a:rPr lang="en-US" sz="3200" dirty="0">
                <a:solidFill>
                  <a:srgbClr val="C00000"/>
                </a:solidFill>
                <a:latin typeface="Times New Roman" pitchFamily="18" charset="0"/>
                <a:sym typeface="Wingdings" pitchFamily="2" charset="2"/>
              </a:rPr>
              <a:t>T=  </a:t>
            </a:r>
            <a:r>
              <a:rPr lang="en-US" sz="3200" dirty="0">
                <a:solidFill>
                  <a:srgbClr val="C00000"/>
                </a:solidFill>
                <a:latin typeface="Times New Roman" pitchFamily="18" charset="0"/>
              </a:rPr>
              <a:t>17.5 /10  = 1.75 minutes </a:t>
            </a:r>
            <a:r>
              <a:rPr lang="en-US" sz="3200" dirty="0" smtClean="0">
                <a:solidFill>
                  <a:srgbClr val="C00000"/>
                </a:solidFill>
                <a:latin typeface="Times New Roman" pitchFamily="18" charset="0"/>
              </a:rPr>
              <a:t>/ passenger (on average).</a:t>
            </a:r>
            <a:endParaRPr lang="en-US" sz="3200" dirty="0">
              <a:solidFill>
                <a:srgbClr val="C00000"/>
              </a:solidFill>
              <a:latin typeface="Times New Roman" pitchFamily="18" charset="0"/>
            </a:endParaRPr>
          </a:p>
          <a:p>
            <a:pPr marL="342900" indent="-342900" eaLnBrk="0" hangingPunct="0">
              <a:spcBef>
                <a:spcPct val="20000"/>
              </a:spcBef>
              <a:buClr>
                <a:srgbClr val="000000"/>
              </a:buClr>
              <a:buSzPct val="80000"/>
              <a:buFont typeface="Wingdings" pitchFamily="2" charset="2"/>
              <a:buNone/>
            </a:pPr>
            <a:endParaRPr lang="en-US" sz="1400" dirty="0">
              <a:latin typeface="Times New Roman" pitchFamily="18" charset="0"/>
            </a:endParaRPr>
          </a:p>
          <a:p>
            <a:pPr marL="342900" indent="-342900" eaLnBrk="0" hangingPunct="0">
              <a:spcBef>
                <a:spcPct val="20000"/>
              </a:spcBef>
              <a:buClr>
                <a:srgbClr val="000000"/>
              </a:buClr>
              <a:buSzPct val="80000"/>
              <a:buFont typeface="Wingdings" pitchFamily="2" charset="2"/>
              <a:buNone/>
            </a:pPr>
            <a:endParaRPr lang="en-US" sz="2400" dirty="0">
              <a:latin typeface="Times New Roman" pitchFamily="18" charset="0"/>
            </a:endParaRPr>
          </a:p>
          <a:p>
            <a:pPr marL="742950" lvl="1" indent="-285750" eaLnBrk="0" hangingPunct="0">
              <a:spcBef>
                <a:spcPct val="20000"/>
              </a:spcBef>
              <a:buClr>
                <a:schemeClr val="tx1"/>
              </a:buClr>
              <a:buFont typeface="Symbol" pitchFamily="18" charset="2"/>
              <a:buNone/>
            </a:pPr>
            <a:endParaRPr lang="en-US" sz="2400" dirty="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2005">
                                            <p:txEl>
                                              <p:pRg st="0" end="0"/>
                                            </p:txEl>
                                          </p:spTgt>
                                        </p:tgtEl>
                                        <p:attrNameLst>
                                          <p:attrName>style.visibility</p:attrName>
                                        </p:attrNameLst>
                                      </p:cBhvr>
                                      <p:to>
                                        <p:strVal val="visible"/>
                                      </p:to>
                                    </p:set>
                                    <p:animEffect transition="in" filter="dissolve">
                                      <p:cBhvr>
                                        <p:cTn id="7" dur="500"/>
                                        <p:tgtEl>
                                          <p:spTgt spid="51200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005">
                                            <p:txEl>
                                              <p:pRg st="2" end="2"/>
                                            </p:txEl>
                                          </p:spTgt>
                                        </p:tgtEl>
                                        <p:attrNameLst>
                                          <p:attrName>style.visibility</p:attrName>
                                        </p:attrNameLst>
                                      </p:cBhvr>
                                      <p:to>
                                        <p:strVal val="visible"/>
                                      </p:to>
                                    </p:set>
                                    <p:animEffect transition="in" filter="dissolve">
                                      <p:cBhvr>
                                        <p:cTn id="12" dur="500"/>
                                        <p:tgtEl>
                                          <p:spTgt spid="51200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12005">
                                            <p:txEl>
                                              <p:pRg st="3" end="3"/>
                                            </p:txEl>
                                          </p:spTgt>
                                        </p:tgtEl>
                                        <p:attrNameLst>
                                          <p:attrName>style.visibility</p:attrName>
                                        </p:attrNameLst>
                                      </p:cBhvr>
                                      <p:to>
                                        <p:strVal val="visible"/>
                                      </p:to>
                                    </p:set>
                                    <p:animEffect transition="in" filter="dissolve">
                                      <p:cBhvr>
                                        <p:cTn id="17" dur="500"/>
                                        <p:tgtEl>
                                          <p:spTgt spid="51200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12005">
                                            <p:txEl>
                                              <p:pRg st="4" end="4"/>
                                            </p:txEl>
                                          </p:spTgt>
                                        </p:tgtEl>
                                        <p:attrNameLst>
                                          <p:attrName>style.visibility</p:attrName>
                                        </p:attrNameLst>
                                      </p:cBhvr>
                                      <p:to>
                                        <p:strVal val="visible"/>
                                      </p:to>
                                    </p:set>
                                    <p:animEffect transition="in" filter="dissolve">
                                      <p:cBhvr>
                                        <p:cTn id="22" dur="500"/>
                                        <p:tgtEl>
                                          <p:spTgt spid="51200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12005">
                                            <p:txEl>
                                              <p:pRg st="5" end="5"/>
                                            </p:txEl>
                                          </p:spTgt>
                                        </p:tgtEl>
                                        <p:attrNameLst>
                                          <p:attrName>style.visibility</p:attrName>
                                        </p:attrNameLst>
                                      </p:cBhvr>
                                      <p:to>
                                        <p:strVal val="visible"/>
                                      </p:to>
                                    </p:set>
                                    <p:animEffect transition="in" filter="dissolve">
                                      <p:cBhvr>
                                        <p:cTn id="27" dur="500"/>
                                        <p:tgtEl>
                                          <p:spTgt spid="51200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12005">
                                            <p:txEl>
                                              <p:pRg st="7" end="7"/>
                                            </p:txEl>
                                          </p:spTgt>
                                        </p:tgtEl>
                                        <p:attrNameLst>
                                          <p:attrName>style.visibility</p:attrName>
                                        </p:attrNameLst>
                                      </p:cBhvr>
                                      <p:to>
                                        <p:strVal val="visible"/>
                                      </p:to>
                                    </p:set>
                                    <p:animEffect transition="in" filter="dissolve">
                                      <p:cBhvr>
                                        <p:cTn id="32" dur="500"/>
                                        <p:tgtEl>
                                          <p:spTgt spid="51200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05" grpId="0" build="p"/>
    </p:bldLst>
  </p:timing>
</p:sld>
</file>

<file path=ppt/theme/theme1.xml><?xml version="1.0" encoding="utf-8"?>
<a:theme xmlns:a="http://schemas.openxmlformats.org/drawingml/2006/main" name="Sample presentation slides with animation [2]">
  <a:themeElements>
    <a:clrScheme name="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fontScheme name="Sample presentation slides with animation [2]">
      <a:majorFont>
        <a:latin typeface="Impact"/>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clrMap bg1="lt1" tx1="dk1" bg2="lt2" tx2="dk2" accent1="accent1" accent2="accent2" accent3="accent3" accent4="accent4" accent5="accent5" accent6="accent6" hlink="hlink" folHlink="folHlink"/>
    </a:extraClrScheme>
    <a:extraClrScheme>
      <a:clrScheme name="Sample presentation slides with animation [2] 2">
        <a:dk1>
          <a:srgbClr val="0E5D92"/>
        </a:dk1>
        <a:lt1>
          <a:srgbClr val="FFFFFF"/>
        </a:lt1>
        <a:dk2>
          <a:srgbClr val="137C9D"/>
        </a:dk2>
        <a:lt2>
          <a:srgbClr val="C0C0C0"/>
        </a:lt2>
        <a:accent1>
          <a:srgbClr val="35AACF"/>
        </a:accent1>
        <a:accent2>
          <a:srgbClr val="75CDB2"/>
        </a:accent2>
        <a:accent3>
          <a:srgbClr val="FFFFFF"/>
        </a:accent3>
        <a:accent4>
          <a:srgbClr val="0A4E7C"/>
        </a:accent4>
        <a:accent5>
          <a:srgbClr val="AED2E4"/>
        </a:accent5>
        <a:accent6>
          <a:srgbClr val="69BAA1"/>
        </a:accent6>
        <a:hlink>
          <a:srgbClr val="E8C86E"/>
        </a:hlink>
        <a:folHlink>
          <a:srgbClr val="1E68D6"/>
        </a:folHlink>
      </a:clrScheme>
      <a:clrMap bg1="lt1" tx1="dk1" bg2="lt2" tx2="dk2" accent1="accent1" accent2="accent2" accent3="accent3" accent4="accent4" accent5="accent5" accent6="accent6" hlink="hlink" folHlink="folHlink"/>
    </a:extraClrScheme>
    <a:extraClrScheme>
      <a:clrScheme name="Sample presentation slides with animation [2] 3">
        <a:dk1>
          <a:srgbClr val="164D60"/>
        </a:dk1>
        <a:lt1>
          <a:srgbClr val="FFFFFF"/>
        </a:lt1>
        <a:dk2>
          <a:srgbClr val="2A8486"/>
        </a:dk2>
        <a:lt2>
          <a:srgbClr val="C0C0C0"/>
        </a:lt2>
        <a:accent1>
          <a:srgbClr val="48BC77"/>
        </a:accent1>
        <a:accent2>
          <a:srgbClr val="ECCA4C"/>
        </a:accent2>
        <a:accent3>
          <a:srgbClr val="FFFFFF"/>
        </a:accent3>
        <a:accent4>
          <a:srgbClr val="114051"/>
        </a:accent4>
        <a:accent5>
          <a:srgbClr val="B1DABD"/>
        </a:accent5>
        <a:accent6>
          <a:srgbClr val="D6B744"/>
        </a:accent6>
        <a:hlink>
          <a:srgbClr val="3191E9"/>
        </a:hlink>
        <a:folHlink>
          <a:srgbClr val="E3694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SOM</Template>
  <TotalTime>12785</TotalTime>
  <Words>1441</Words>
  <Application>Microsoft Office PowerPoint</Application>
  <PresentationFormat>On-screen Show (4:3)</PresentationFormat>
  <Paragraphs>179</Paragraphs>
  <Slides>15</Slides>
  <Notes>14</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Book Antiqua</vt:lpstr>
      <vt:lpstr>Impact</vt:lpstr>
      <vt:lpstr>Monotype Sorts</vt:lpstr>
      <vt:lpstr>Symbol</vt:lpstr>
      <vt:lpstr>Times New Roman</vt:lpstr>
      <vt:lpstr>Wingdings</vt:lpstr>
      <vt:lpstr>ヒラギノ角ゴ Pro W3</vt:lpstr>
      <vt:lpstr>Sample presentation slides with animation [2]</vt:lpstr>
      <vt:lpstr>      Process Flow Analysis The Little’s Law  Please Watch This Lecture Before Coming To Class   The main source for preparing these slides is Managing Business Process Flow Anupindi, Chopra, Deshmoukh, Van Mieghem, and Zemel                </vt:lpstr>
      <vt:lpstr>Click on the slide to watch the lecture</vt:lpstr>
      <vt:lpstr>Five Elements of the Process View</vt:lpstr>
      <vt:lpstr>How target improvement?  Identify and Monitor Operational Performance Measures</vt:lpstr>
      <vt:lpstr>Flow Time, Flow Rate, and Inventory</vt:lpstr>
      <vt:lpstr>The Essence of Process Flow </vt:lpstr>
      <vt:lpstr>A Stable Process</vt:lpstr>
      <vt:lpstr>The Little’s Law</vt:lpstr>
      <vt:lpstr>Little’s Law: Examples</vt:lpstr>
      <vt:lpstr>Little’s Law: Examples</vt:lpstr>
      <vt:lpstr>Little’s Law applied to different process flow examples</vt:lpstr>
      <vt:lpstr>Little’s Law applied to different process flow examples</vt:lpstr>
      <vt:lpstr>Little’s Law:  Cash Flow</vt:lpstr>
      <vt:lpstr>Little’s Law: inventory Turns</vt:lpstr>
      <vt:lpstr>Little’s Law – Universal Studio Rides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Tony Barnett</dc:creator>
  <cp:lastModifiedBy>Asef-Vaziri, Ardavan</cp:lastModifiedBy>
  <cp:revision>284</cp:revision>
  <dcterms:created xsi:type="dcterms:W3CDTF">2005-11-30T06:54:40Z</dcterms:created>
  <dcterms:modified xsi:type="dcterms:W3CDTF">2020-04-07T05:36:15Z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TC011367991033</vt:lpwstr>
  </property>
</Properties>
</file>