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78" r:id="rId4"/>
    <p:sldId id="279" r:id="rId5"/>
    <p:sldId id="280" r:id="rId6"/>
    <p:sldId id="281" r:id="rId7"/>
    <p:sldId id="284" r:id="rId8"/>
    <p:sldId id="282" r:id="rId9"/>
    <p:sldId id="28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48E93"/>
    <a:srgbClr val="EEF40A"/>
    <a:srgbClr val="F9FBA3"/>
    <a:srgbClr val="E72F21"/>
    <a:srgbClr val="C2C2DC"/>
    <a:srgbClr val="BBE0E3"/>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32" y="-108"/>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21E5C2-BAA4-4F01-A98A-703B3981B1A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7B0D32-95AD-4B14-8218-36B2FA62AA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7E973B-37C9-492E-9D8A-6D6D32CBCB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0E0439-A7DC-4698-947A-60E4277EC4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AB944B-B9D0-46EB-96EF-C8E034455A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4DD52BE-0E8F-42CE-A596-04FD4FF1369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48B84B-B870-4EFA-BABF-A5621AF81D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26FADEE-6773-4132-88B5-7B3A2F86651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0A8BD85-D8D8-45C2-B063-7F63ECBD64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8941C5-D6EE-4925-B46A-C81408277D2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6F528B-B818-4479-97FB-56D29EEC6F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4E69BAA-B462-4030-8FD1-88A07A96ED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ChangeArrowheads="1"/>
          </p:cNvSpPr>
          <p:nvPr/>
        </p:nvSpPr>
        <p:spPr bwMode="auto">
          <a:xfrm>
            <a:off x="0" y="0"/>
            <a:ext cx="9144000" cy="7232650"/>
          </a:xfrm>
          <a:prstGeom prst="rect">
            <a:avLst/>
          </a:prstGeom>
          <a:noFill/>
          <a:ln w="9525">
            <a:noFill/>
            <a:miter lim="800000"/>
            <a:headEnd/>
            <a:tailEnd/>
          </a:ln>
        </p:spPr>
        <p:txBody>
          <a:bodyPr>
            <a:spAutoFit/>
          </a:bodyPr>
          <a:lstStyle/>
          <a:p>
            <a:r>
              <a:rPr lang="en-US" sz="2200"/>
              <a:t>3.7 MBPF. Orange Juice Inc. produces and markets fruit juice. During the orange harvest season, trucks bring oranges from the fields to the processing plant during a workday that runs from 7 a.m. to 6 p.m. On peak days, approximately 10,000 kilograms or oranges are trucked in per hour. Trucks dump their contents in a holding bin with a storage capacity of 6,000 kilograms. When the bin is full, incoming trucks must wait until it has sufficient available space. A conveyor moves oranges from the bins to the processing plant. The plant is configured to deal with an average harvesting day, and maximum throughput (flow rate) is 8,000 kilograms per hour. </a:t>
            </a:r>
          </a:p>
          <a:p>
            <a:r>
              <a:rPr lang="en-US" sz="2200"/>
              <a:t>Assuming that oranges arrive continuously over time, construct an inventory buildup diagram for Orange Juice Inc. In order to process all the oranges delivered during the day, how long must the plant operate on peak days? (Assume, too, that because Orange Juice Inc. makes fresh juice, it cannot store oranges.) Assuming, finally, that each truck holds about 1,000 kilograms of oranges, at what point during the day must a truck first wait before unloading into the storage bin? What is the maximum amount of time that a truck must wait? How long will trucks wait on average? Among trucks that do wait, how long is the average wait?</a:t>
            </a:r>
          </a:p>
          <a:p>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Directions</a:t>
            </a:r>
          </a:p>
        </p:txBody>
      </p:sp>
      <p:sp>
        <p:nvSpPr>
          <p:cNvPr id="3075" name="Content Placeholder 2"/>
          <p:cNvSpPr>
            <a:spLocks noGrp="1"/>
          </p:cNvSpPr>
          <p:nvPr>
            <p:ph idx="1"/>
          </p:nvPr>
        </p:nvSpPr>
        <p:spPr/>
        <p:txBody>
          <a:bodyPr/>
          <a:lstStyle/>
          <a:p>
            <a:pPr eaLnBrk="1" hangingPunct="1"/>
            <a:r>
              <a:rPr lang="en-US" sz="2200" smtClean="0"/>
              <a:t>o) Assume a truck as your flow unit.</a:t>
            </a:r>
          </a:p>
          <a:p>
            <a:pPr eaLnBrk="1" hangingPunct="1"/>
            <a:r>
              <a:rPr lang="en-US" sz="2200" smtClean="0"/>
              <a:t>a) How long must the plant operate on peak days?</a:t>
            </a:r>
          </a:p>
          <a:p>
            <a:pPr eaLnBrk="1" hangingPunct="1"/>
            <a:r>
              <a:rPr lang="en-US" sz="2200" smtClean="0"/>
              <a:t>b) At what point during the day must a truck first wait before unloading into the storage bin?</a:t>
            </a:r>
          </a:p>
          <a:p>
            <a:pPr eaLnBrk="1" hangingPunct="1"/>
            <a:r>
              <a:rPr lang="en-US" sz="2200" smtClean="0"/>
              <a:t>c) What is the maximum amount of time that a truck must wait?</a:t>
            </a:r>
          </a:p>
          <a:p>
            <a:pPr eaLnBrk="1" hangingPunct="1"/>
            <a:r>
              <a:rPr lang="en-US" sz="2200" smtClean="0"/>
              <a:t>d) Among trucks that wait, how long is the average wait?</a:t>
            </a:r>
          </a:p>
          <a:p>
            <a:pPr eaLnBrk="1" hangingPunct="1"/>
            <a:r>
              <a:rPr lang="en-US" sz="2200" smtClean="0"/>
              <a:t>e) How long a truck wait on the average?</a:t>
            </a:r>
          </a:p>
          <a:p>
            <a:pPr eaLnBrk="1" hangingPunct="1"/>
            <a:r>
              <a:rPr lang="en-US" smtClean="0"/>
              <a:t> </a:t>
            </a:r>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Text Box 6"/>
          <p:cNvSpPr txBox="1">
            <a:spLocks noChangeArrowheads="1"/>
          </p:cNvSpPr>
          <p:nvPr/>
        </p:nvSpPr>
        <p:spPr bwMode="auto">
          <a:xfrm>
            <a:off x="0" y="800100"/>
            <a:ext cx="9001125" cy="4241800"/>
          </a:xfrm>
          <a:prstGeom prst="rect">
            <a:avLst/>
          </a:prstGeom>
          <a:noFill/>
          <a:ln w="9525">
            <a:noFill/>
            <a:miter lim="800000"/>
            <a:headEnd/>
            <a:tailEnd/>
          </a:ln>
        </p:spPr>
        <p:txBody>
          <a:bodyPr>
            <a:spAutoFit/>
          </a:bodyPr>
          <a:lstStyle/>
          <a:p>
            <a:pPr lvl="1" indent="-342900"/>
            <a:endParaRPr lang="en-US" sz="2000"/>
          </a:p>
          <a:p>
            <a:pPr lvl="1" indent="-342900"/>
            <a:r>
              <a:rPr lang="en-US"/>
              <a:t>From 7am-6pm</a:t>
            </a:r>
          </a:p>
          <a:p>
            <a:pPr lvl="1" indent="-342900">
              <a:buFont typeface="Symbol" pitchFamily="18" charset="2"/>
              <a:buChar char="-"/>
            </a:pPr>
            <a:r>
              <a:rPr lang="en-US"/>
              <a:t>oranges come in at a rate of 10,000kg/hr </a:t>
            </a:r>
          </a:p>
          <a:p>
            <a:pPr lvl="1" indent="-342900">
              <a:buFont typeface="Symbol" pitchFamily="18" charset="2"/>
              <a:buChar char="-"/>
            </a:pPr>
            <a:r>
              <a:rPr lang="en-US"/>
              <a:t>are processed</a:t>
            </a:r>
          </a:p>
          <a:p>
            <a:pPr lvl="1" indent="-342900">
              <a:buFont typeface="Symbol" pitchFamily="18" charset="2"/>
              <a:buChar char="-"/>
            </a:pPr>
            <a:r>
              <a:rPr lang="en-US"/>
              <a:t>leave the plant, at 8000kg/hr</a:t>
            </a:r>
          </a:p>
          <a:p>
            <a:pPr lvl="1" indent="-342900"/>
            <a:endParaRPr lang="en-US"/>
          </a:p>
          <a:p>
            <a:pPr lvl="1" indent="-342900"/>
            <a:r>
              <a:rPr lang="en-US"/>
              <a:t>Because inflows exceed outflows, inventory will build up at a rate of </a:t>
            </a:r>
          </a:p>
          <a:p>
            <a:pPr lvl="1" indent="-342900"/>
            <a:r>
              <a:rPr lang="en-US" i="1">
                <a:latin typeface="Symbol" pitchFamily="18" charset="2"/>
              </a:rPr>
              <a:t>D</a:t>
            </a:r>
            <a:r>
              <a:rPr lang="en-US" i="1">
                <a:latin typeface="Times New Roman" pitchFamily="18" charset="0"/>
              </a:rPr>
              <a:t>R = 10,000-8,000kg/hr = +2,000 kg/hr.</a:t>
            </a:r>
          </a:p>
          <a:p>
            <a:pPr lvl="1" indent="-342900"/>
            <a:endParaRPr lang="en-US" i="1"/>
          </a:p>
          <a:p>
            <a:pPr lvl="1" indent="-342900"/>
            <a:r>
              <a:rPr lang="en-US"/>
              <a:t>Because we cannot have oranges stored overnight, we start with an empty plant so that inventory at 7am is zero: </a:t>
            </a:r>
          </a:p>
          <a:p>
            <a:pPr lvl="1" indent="-342900"/>
            <a:r>
              <a:rPr lang="en-US" i="1">
                <a:latin typeface="Times New Roman" pitchFamily="18" charset="0"/>
              </a:rPr>
              <a:t>I (7 am) = 0.</a:t>
            </a:r>
            <a:r>
              <a:rPr lang="en-US"/>
              <a:t>  </a:t>
            </a:r>
          </a:p>
          <a:p>
            <a:pPr lvl="1" indent="-342900"/>
            <a:endParaRPr lang="en-US"/>
          </a:p>
          <a:p>
            <a:pPr lvl="1" indent="-342900"/>
            <a:r>
              <a:rPr lang="en-US"/>
              <a:t>Because inventory builds up linearly at 2,000kg/hr, the inventory at 6pm is </a:t>
            </a:r>
          </a:p>
          <a:p>
            <a:pPr lvl="1" indent="-342900"/>
            <a:r>
              <a:rPr lang="en-US" i="1">
                <a:latin typeface="Times New Roman" pitchFamily="18" charset="0"/>
              </a:rPr>
              <a:t>I(6pm) = 2,000 kg/hr * 11 hr = 22,000kg.</a:t>
            </a:r>
          </a:p>
        </p:txBody>
      </p:sp>
      <p:sp>
        <p:nvSpPr>
          <p:cNvPr id="4099" name="Line 17"/>
          <p:cNvSpPr>
            <a:spLocks noChangeShapeType="1"/>
          </p:cNvSpPr>
          <p:nvPr/>
        </p:nvSpPr>
        <p:spPr bwMode="auto">
          <a:xfrm>
            <a:off x="0" y="765175"/>
            <a:ext cx="9144000" cy="0"/>
          </a:xfrm>
          <a:prstGeom prst="line">
            <a:avLst/>
          </a:prstGeom>
          <a:noFill/>
          <a:ln w="38100">
            <a:solidFill>
              <a:schemeClr val="tx1"/>
            </a:solidFill>
            <a:round/>
            <a:headEnd/>
            <a:tailEnd/>
          </a:ln>
        </p:spPr>
        <p:txBody>
          <a:bodyPr/>
          <a:lstStyle/>
          <a:p>
            <a:endParaRPr lang="en-US"/>
          </a:p>
        </p:txBody>
      </p:sp>
      <p:sp>
        <p:nvSpPr>
          <p:cNvPr id="4100" name="Text Box 18"/>
          <p:cNvSpPr txBox="1">
            <a:spLocks noChangeArrowheads="1"/>
          </p:cNvSpPr>
          <p:nvPr/>
        </p:nvSpPr>
        <p:spPr bwMode="auto">
          <a:xfrm>
            <a:off x="231775" y="136525"/>
            <a:ext cx="6102350" cy="641350"/>
          </a:xfrm>
          <a:prstGeom prst="rect">
            <a:avLst/>
          </a:prstGeom>
          <a:noFill/>
          <a:ln w="9525">
            <a:noFill/>
            <a:miter lim="800000"/>
            <a:headEnd/>
            <a:tailEnd/>
          </a:ln>
        </p:spPr>
        <p:txBody>
          <a:bodyPr wrap="none">
            <a:spAutoFit/>
          </a:bodyPr>
          <a:lstStyle/>
          <a:p>
            <a:pPr marL="342900" indent="-342900"/>
            <a:r>
              <a:rPr lang="en-US" b="1"/>
              <a:t>3.7 (a)</a:t>
            </a:r>
            <a:r>
              <a:rPr lang="en-US"/>
              <a:t> </a:t>
            </a:r>
            <a:r>
              <a:rPr lang="en-US" b="1"/>
              <a:t>How long must the plant operate on peak days?</a:t>
            </a:r>
          </a:p>
          <a:p>
            <a:pPr marL="342900" indent="-34290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animEffect transition="in" filter="dissolve">
                                      <p:cBhvr>
                                        <p:cTn id="7" dur="500"/>
                                        <p:tgtEl>
                                          <p:spTgt spid="2663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30">
                                            <p:txEl>
                                              <p:pRg st="2" end="2"/>
                                            </p:txEl>
                                          </p:spTgt>
                                        </p:tgtEl>
                                        <p:attrNameLst>
                                          <p:attrName>style.visibility</p:attrName>
                                        </p:attrNameLst>
                                      </p:cBhvr>
                                      <p:to>
                                        <p:strVal val="visible"/>
                                      </p:to>
                                    </p:set>
                                    <p:animEffect transition="in" filter="dissolve">
                                      <p:cBhvr>
                                        <p:cTn id="12" dur="500"/>
                                        <p:tgtEl>
                                          <p:spTgt spid="2663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30">
                                            <p:txEl>
                                              <p:pRg st="3" end="3"/>
                                            </p:txEl>
                                          </p:spTgt>
                                        </p:tgtEl>
                                        <p:attrNameLst>
                                          <p:attrName>style.visibility</p:attrName>
                                        </p:attrNameLst>
                                      </p:cBhvr>
                                      <p:to>
                                        <p:strVal val="visible"/>
                                      </p:to>
                                    </p:set>
                                    <p:animEffect transition="in" filter="dissolve">
                                      <p:cBhvr>
                                        <p:cTn id="17" dur="500"/>
                                        <p:tgtEl>
                                          <p:spTgt spid="266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30">
                                            <p:txEl>
                                              <p:pRg st="4" end="4"/>
                                            </p:txEl>
                                          </p:spTgt>
                                        </p:tgtEl>
                                        <p:attrNameLst>
                                          <p:attrName>style.visibility</p:attrName>
                                        </p:attrNameLst>
                                      </p:cBhvr>
                                      <p:to>
                                        <p:strVal val="visible"/>
                                      </p:to>
                                    </p:set>
                                    <p:animEffect transition="in" filter="dissolve">
                                      <p:cBhvr>
                                        <p:cTn id="22" dur="500"/>
                                        <p:tgtEl>
                                          <p:spTgt spid="266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630">
                                            <p:txEl>
                                              <p:pRg st="6" end="6"/>
                                            </p:txEl>
                                          </p:spTgt>
                                        </p:tgtEl>
                                        <p:attrNameLst>
                                          <p:attrName>style.visibility</p:attrName>
                                        </p:attrNameLst>
                                      </p:cBhvr>
                                      <p:to>
                                        <p:strVal val="visible"/>
                                      </p:to>
                                    </p:set>
                                    <p:animEffect transition="in" filter="dissolve">
                                      <p:cBhvr>
                                        <p:cTn id="27" dur="500"/>
                                        <p:tgtEl>
                                          <p:spTgt spid="266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6630">
                                            <p:txEl>
                                              <p:pRg st="7" end="7"/>
                                            </p:txEl>
                                          </p:spTgt>
                                        </p:tgtEl>
                                        <p:attrNameLst>
                                          <p:attrName>style.visibility</p:attrName>
                                        </p:attrNameLst>
                                      </p:cBhvr>
                                      <p:to>
                                        <p:strVal val="visible"/>
                                      </p:to>
                                    </p:set>
                                    <p:animEffect transition="in" filter="dissolve">
                                      <p:cBhvr>
                                        <p:cTn id="32" dur="500"/>
                                        <p:tgtEl>
                                          <p:spTgt spid="26630">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630">
                                            <p:txEl>
                                              <p:pRg st="9" end="9"/>
                                            </p:txEl>
                                          </p:spTgt>
                                        </p:tgtEl>
                                        <p:attrNameLst>
                                          <p:attrName>style.visibility</p:attrName>
                                        </p:attrNameLst>
                                      </p:cBhvr>
                                      <p:to>
                                        <p:strVal val="visible"/>
                                      </p:to>
                                    </p:set>
                                    <p:animEffect transition="in" filter="dissolve">
                                      <p:cBhvr>
                                        <p:cTn id="37" dur="500"/>
                                        <p:tgtEl>
                                          <p:spTgt spid="26630">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6630">
                                            <p:txEl>
                                              <p:pRg st="10" end="10"/>
                                            </p:txEl>
                                          </p:spTgt>
                                        </p:tgtEl>
                                        <p:attrNameLst>
                                          <p:attrName>style.visibility</p:attrName>
                                        </p:attrNameLst>
                                      </p:cBhvr>
                                      <p:to>
                                        <p:strVal val="visible"/>
                                      </p:to>
                                    </p:set>
                                    <p:animEffect transition="in" filter="dissolve">
                                      <p:cBhvr>
                                        <p:cTn id="42" dur="500"/>
                                        <p:tgtEl>
                                          <p:spTgt spid="26630">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6630">
                                            <p:txEl>
                                              <p:pRg st="12" end="12"/>
                                            </p:txEl>
                                          </p:spTgt>
                                        </p:tgtEl>
                                        <p:attrNameLst>
                                          <p:attrName>style.visibility</p:attrName>
                                        </p:attrNameLst>
                                      </p:cBhvr>
                                      <p:to>
                                        <p:strVal val="visible"/>
                                      </p:to>
                                    </p:set>
                                    <p:animEffect transition="in" filter="dissolve">
                                      <p:cBhvr>
                                        <p:cTn id="47" dur="500"/>
                                        <p:tgtEl>
                                          <p:spTgt spid="26630">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630">
                                            <p:txEl>
                                              <p:pRg st="13" end="13"/>
                                            </p:txEl>
                                          </p:spTgt>
                                        </p:tgtEl>
                                        <p:attrNameLst>
                                          <p:attrName>style.visibility</p:attrName>
                                        </p:attrNameLst>
                                      </p:cBhvr>
                                      <p:to>
                                        <p:strVal val="visible"/>
                                      </p:to>
                                    </p:set>
                                    <p:animEffect transition="in" filter="dissolve">
                                      <p:cBhvr>
                                        <p:cTn id="52" dur="500"/>
                                        <p:tgtEl>
                                          <p:spTgt spid="2663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800100"/>
            <a:ext cx="9001125" cy="5310188"/>
          </a:xfrm>
          <a:prstGeom prst="rect">
            <a:avLst/>
          </a:prstGeom>
          <a:noFill/>
          <a:ln w="9525">
            <a:noFill/>
            <a:miter lim="800000"/>
            <a:headEnd/>
            <a:tailEnd/>
          </a:ln>
        </p:spPr>
        <p:txBody>
          <a:bodyPr>
            <a:spAutoFit/>
          </a:bodyPr>
          <a:lstStyle/>
          <a:p>
            <a:pPr marL="114300" lvl="1"/>
            <a:endParaRPr lang="en-US" b="1"/>
          </a:p>
          <a:p>
            <a:pPr marL="114300" lvl="1"/>
            <a:r>
              <a:rPr lang="en-US"/>
              <a:t>After 6pm, no more oranges come in</a:t>
            </a:r>
          </a:p>
          <a:p>
            <a:pPr marL="114300" lvl="1"/>
            <a:r>
              <a:rPr lang="en-US"/>
              <a:t>Yet processing continues at 8000 kg/hr until the plant is empty.  </a:t>
            </a:r>
          </a:p>
          <a:p>
            <a:pPr marL="114300" lvl="1"/>
            <a:r>
              <a:rPr lang="en-US"/>
              <a:t>Thus, inflows is less than outflows so that inventory is depleted at a rate of </a:t>
            </a:r>
          </a:p>
          <a:p>
            <a:pPr marL="114300" lvl="1"/>
            <a:endParaRPr lang="en-US"/>
          </a:p>
          <a:p>
            <a:pPr marL="114300" lvl="1"/>
            <a:r>
              <a:rPr lang="en-US" b="1" i="1">
                <a:latin typeface="Symbol" pitchFamily="18" charset="2"/>
              </a:rPr>
              <a:t>D</a:t>
            </a:r>
            <a:r>
              <a:rPr lang="en-US" b="1" i="1">
                <a:latin typeface="Times New Roman" pitchFamily="18" charset="0"/>
              </a:rPr>
              <a:t>R</a:t>
            </a:r>
            <a:r>
              <a:rPr lang="en-US" b="1" i="1"/>
              <a:t> </a:t>
            </a:r>
            <a:r>
              <a:rPr lang="en-US" b="1" i="1">
                <a:latin typeface="Times New Roman" pitchFamily="18" charset="0"/>
              </a:rPr>
              <a:t>= 0 - 8,000 kg/hr = - 8,000 kg/hr</a:t>
            </a:r>
            <a:r>
              <a:rPr lang="en-US" b="1" i="1"/>
              <a:t>.</a:t>
            </a:r>
          </a:p>
          <a:p>
            <a:pPr marL="114300" lvl="1"/>
            <a:endParaRPr lang="en-US" b="1"/>
          </a:p>
          <a:p>
            <a:pPr marL="114300" lvl="1"/>
            <a:r>
              <a:rPr lang="en-US"/>
              <a:t>We have  I(6pm) = 22,000kg</a:t>
            </a:r>
          </a:p>
          <a:p>
            <a:pPr marL="114300" lvl="1"/>
            <a:r>
              <a:rPr lang="en-US"/>
              <a:t>Inventory depletes linearly from that level at a rate of -8,000 kg/hr.  </a:t>
            </a:r>
          </a:p>
          <a:p>
            <a:pPr marL="114300" lvl="1"/>
            <a:r>
              <a:rPr lang="en-US"/>
              <a:t>To empty the plant, </a:t>
            </a:r>
          </a:p>
          <a:p>
            <a:pPr marL="114300" lvl="1"/>
            <a:endParaRPr lang="en-US"/>
          </a:p>
          <a:p>
            <a:pPr marL="114300" lvl="1"/>
            <a:r>
              <a:rPr lang="en-US" b="1" i="1">
                <a:latin typeface="Times New Roman" pitchFamily="18" charset="0"/>
              </a:rPr>
              <a:t>22,000 kg  = 8,000 kg/hr </a:t>
            </a:r>
            <a:r>
              <a:rPr lang="en-US" b="1" i="1">
                <a:latin typeface="Symbol" pitchFamily="18" charset="2"/>
              </a:rPr>
              <a:t>D</a:t>
            </a:r>
            <a:r>
              <a:rPr lang="en-US" b="1" i="1">
                <a:latin typeface="Times New Roman" pitchFamily="18" charset="0"/>
              </a:rPr>
              <a:t>t </a:t>
            </a:r>
          </a:p>
          <a:p>
            <a:pPr marL="114300" lvl="1"/>
            <a:r>
              <a:rPr lang="en-US" b="1"/>
              <a:t>or</a:t>
            </a:r>
          </a:p>
          <a:p>
            <a:pPr marL="114300" lvl="1"/>
            <a:r>
              <a:rPr lang="en-US" b="1" i="1">
                <a:latin typeface="Symbol" pitchFamily="18" charset="2"/>
              </a:rPr>
              <a:t>D</a:t>
            </a:r>
            <a:r>
              <a:rPr lang="en-US" b="1" i="1">
                <a:latin typeface="Times New Roman" pitchFamily="18" charset="0"/>
              </a:rPr>
              <a:t>t  = 22,000/8,000 hr = 2.75 hr = 2 hr 45min.</a:t>
            </a:r>
          </a:p>
          <a:p>
            <a:pPr marL="114300" lvl="1"/>
            <a:endParaRPr lang="en-US" b="1"/>
          </a:p>
          <a:p>
            <a:pPr marL="114300" lvl="1"/>
            <a:r>
              <a:rPr lang="en-US"/>
              <a:t>Thus, the plant must operate until 6pm + 2hr 45min = 8:45pm.</a:t>
            </a:r>
          </a:p>
          <a:p>
            <a:pPr marL="114300" lvl="1"/>
            <a:r>
              <a:rPr lang="en-US"/>
              <a:t>This can all be graphically summarized in the inventory build up diagram shown below.</a:t>
            </a:r>
          </a:p>
          <a:p>
            <a:pPr marL="114300" lvl="1"/>
            <a:endParaRPr lang="en-US"/>
          </a:p>
        </p:txBody>
      </p:sp>
      <p:sp>
        <p:nvSpPr>
          <p:cNvPr id="5123" name="Line 3"/>
          <p:cNvSpPr>
            <a:spLocks noChangeShapeType="1"/>
          </p:cNvSpPr>
          <p:nvPr/>
        </p:nvSpPr>
        <p:spPr bwMode="auto">
          <a:xfrm>
            <a:off x="0" y="765175"/>
            <a:ext cx="9144000" cy="0"/>
          </a:xfrm>
          <a:prstGeom prst="line">
            <a:avLst/>
          </a:prstGeom>
          <a:noFill/>
          <a:ln w="38100">
            <a:solidFill>
              <a:schemeClr val="tx1"/>
            </a:solidFill>
            <a:round/>
            <a:headEnd/>
            <a:tailEnd/>
          </a:ln>
        </p:spPr>
        <p:txBody>
          <a:bodyPr/>
          <a:lstStyle/>
          <a:p>
            <a:endParaRPr lang="en-US"/>
          </a:p>
        </p:txBody>
      </p:sp>
      <p:sp>
        <p:nvSpPr>
          <p:cNvPr id="5124" name="Text Box 5"/>
          <p:cNvSpPr txBox="1">
            <a:spLocks noChangeArrowheads="1"/>
          </p:cNvSpPr>
          <p:nvPr/>
        </p:nvSpPr>
        <p:spPr bwMode="auto">
          <a:xfrm>
            <a:off x="231775" y="136525"/>
            <a:ext cx="6102350" cy="641350"/>
          </a:xfrm>
          <a:prstGeom prst="rect">
            <a:avLst/>
          </a:prstGeom>
          <a:noFill/>
          <a:ln w="9525">
            <a:noFill/>
            <a:miter lim="800000"/>
            <a:headEnd/>
            <a:tailEnd/>
          </a:ln>
        </p:spPr>
        <p:txBody>
          <a:bodyPr wrap="none">
            <a:spAutoFit/>
          </a:bodyPr>
          <a:lstStyle/>
          <a:p>
            <a:pPr marL="342900" indent="-342900"/>
            <a:r>
              <a:rPr lang="en-US" b="1"/>
              <a:t>3.7 (a)</a:t>
            </a:r>
            <a:r>
              <a:rPr lang="en-US"/>
              <a:t> </a:t>
            </a:r>
            <a:r>
              <a:rPr lang="en-US" b="1"/>
              <a:t>How long must the plant operate on peak days?</a:t>
            </a:r>
          </a:p>
          <a:p>
            <a:pPr marL="342900" indent="-34290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2">
                                            <p:txEl>
                                              <p:pRg st="1" end="1"/>
                                            </p:txEl>
                                          </p:spTgt>
                                        </p:tgtEl>
                                        <p:attrNameLst>
                                          <p:attrName>style.visibility</p:attrName>
                                        </p:attrNameLst>
                                      </p:cBhvr>
                                      <p:to>
                                        <p:strVal val="visible"/>
                                      </p:to>
                                    </p:set>
                                    <p:animEffect transition="in" filter="dissolve">
                                      <p:cBhvr>
                                        <p:cTn id="7" dur="500"/>
                                        <p:tgtEl>
                                          <p:spTgt spid="307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2">
                                            <p:txEl>
                                              <p:pRg st="2" end="2"/>
                                            </p:txEl>
                                          </p:spTgt>
                                        </p:tgtEl>
                                        <p:attrNameLst>
                                          <p:attrName>style.visibility</p:attrName>
                                        </p:attrNameLst>
                                      </p:cBhvr>
                                      <p:to>
                                        <p:strVal val="visible"/>
                                      </p:to>
                                    </p:set>
                                    <p:animEffect transition="in" filter="dissolve">
                                      <p:cBhvr>
                                        <p:cTn id="12" dur="500"/>
                                        <p:tgtEl>
                                          <p:spTgt spid="307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2">
                                            <p:txEl>
                                              <p:pRg st="3" end="3"/>
                                            </p:txEl>
                                          </p:spTgt>
                                        </p:tgtEl>
                                        <p:attrNameLst>
                                          <p:attrName>style.visibility</p:attrName>
                                        </p:attrNameLst>
                                      </p:cBhvr>
                                      <p:to>
                                        <p:strVal val="visible"/>
                                      </p:to>
                                    </p:set>
                                    <p:animEffect transition="in" filter="dissolve">
                                      <p:cBhvr>
                                        <p:cTn id="17" dur="500"/>
                                        <p:tgtEl>
                                          <p:spTgt spid="3072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2">
                                            <p:txEl>
                                              <p:pRg st="5" end="5"/>
                                            </p:txEl>
                                          </p:spTgt>
                                        </p:tgtEl>
                                        <p:attrNameLst>
                                          <p:attrName>style.visibility</p:attrName>
                                        </p:attrNameLst>
                                      </p:cBhvr>
                                      <p:to>
                                        <p:strVal val="visible"/>
                                      </p:to>
                                    </p:set>
                                    <p:animEffect transition="in" filter="dissolve">
                                      <p:cBhvr>
                                        <p:cTn id="22" dur="500"/>
                                        <p:tgtEl>
                                          <p:spTgt spid="3072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22">
                                            <p:txEl>
                                              <p:pRg st="7" end="7"/>
                                            </p:txEl>
                                          </p:spTgt>
                                        </p:tgtEl>
                                        <p:attrNameLst>
                                          <p:attrName>style.visibility</p:attrName>
                                        </p:attrNameLst>
                                      </p:cBhvr>
                                      <p:to>
                                        <p:strVal val="visible"/>
                                      </p:to>
                                    </p:set>
                                    <p:animEffect transition="in" filter="dissolve">
                                      <p:cBhvr>
                                        <p:cTn id="27" dur="500"/>
                                        <p:tgtEl>
                                          <p:spTgt spid="3072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22">
                                            <p:txEl>
                                              <p:pRg st="8" end="8"/>
                                            </p:txEl>
                                          </p:spTgt>
                                        </p:tgtEl>
                                        <p:attrNameLst>
                                          <p:attrName>style.visibility</p:attrName>
                                        </p:attrNameLst>
                                      </p:cBhvr>
                                      <p:to>
                                        <p:strVal val="visible"/>
                                      </p:to>
                                    </p:set>
                                    <p:animEffect transition="in" filter="dissolve">
                                      <p:cBhvr>
                                        <p:cTn id="32" dur="500"/>
                                        <p:tgtEl>
                                          <p:spTgt spid="3072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22">
                                            <p:txEl>
                                              <p:pRg st="9" end="9"/>
                                            </p:txEl>
                                          </p:spTgt>
                                        </p:tgtEl>
                                        <p:attrNameLst>
                                          <p:attrName>style.visibility</p:attrName>
                                        </p:attrNameLst>
                                      </p:cBhvr>
                                      <p:to>
                                        <p:strVal val="visible"/>
                                      </p:to>
                                    </p:set>
                                    <p:animEffect transition="in" filter="dissolve">
                                      <p:cBhvr>
                                        <p:cTn id="37" dur="500"/>
                                        <p:tgtEl>
                                          <p:spTgt spid="30722">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22">
                                            <p:txEl>
                                              <p:pRg st="11" end="11"/>
                                            </p:txEl>
                                          </p:spTgt>
                                        </p:tgtEl>
                                        <p:attrNameLst>
                                          <p:attrName>style.visibility</p:attrName>
                                        </p:attrNameLst>
                                      </p:cBhvr>
                                      <p:to>
                                        <p:strVal val="visible"/>
                                      </p:to>
                                    </p:set>
                                    <p:animEffect transition="in" filter="dissolve">
                                      <p:cBhvr>
                                        <p:cTn id="42" dur="500"/>
                                        <p:tgtEl>
                                          <p:spTgt spid="30722">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22">
                                            <p:txEl>
                                              <p:pRg st="12" end="12"/>
                                            </p:txEl>
                                          </p:spTgt>
                                        </p:tgtEl>
                                        <p:attrNameLst>
                                          <p:attrName>style.visibility</p:attrName>
                                        </p:attrNameLst>
                                      </p:cBhvr>
                                      <p:to>
                                        <p:strVal val="visible"/>
                                      </p:to>
                                    </p:set>
                                    <p:animEffect transition="in" filter="dissolve">
                                      <p:cBhvr>
                                        <p:cTn id="47" dur="500"/>
                                        <p:tgtEl>
                                          <p:spTgt spid="30722">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22">
                                            <p:txEl>
                                              <p:pRg st="13" end="13"/>
                                            </p:txEl>
                                          </p:spTgt>
                                        </p:tgtEl>
                                        <p:attrNameLst>
                                          <p:attrName>style.visibility</p:attrName>
                                        </p:attrNameLst>
                                      </p:cBhvr>
                                      <p:to>
                                        <p:strVal val="visible"/>
                                      </p:to>
                                    </p:set>
                                    <p:animEffect transition="in" filter="dissolve">
                                      <p:cBhvr>
                                        <p:cTn id="52" dur="500"/>
                                        <p:tgtEl>
                                          <p:spTgt spid="30722">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0722">
                                            <p:txEl>
                                              <p:pRg st="15" end="15"/>
                                            </p:txEl>
                                          </p:spTgt>
                                        </p:tgtEl>
                                        <p:attrNameLst>
                                          <p:attrName>style.visibility</p:attrName>
                                        </p:attrNameLst>
                                      </p:cBhvr>
                                      <p:to>
                                        <p:strVal val="visible"/>
                                      </p:to>
                                    </p:set>
                                    <p:animEffect transition="in" filter="dissolve">
                                      <p:cBhvr>
                                        <p:cTn id="57" dur="500"/>
                                        <p:tgtEl>
                                          <p:spTgt spid="30722">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0722">
                                            <p:txEl>
                                              <p:pRg st="16" end="16"/>
                                            </p:txEl>
                                          </p:spTgt>
                                        </p:tgtEl>
                                        <p:attrNameLst>
                                          <p:attrName>style.visibility</p:attrName>
                                        </p:attrNameLst>
                                      </p:cBhvr>
                                      <p:to>
                                        <p:strVal val="visible"/>
                                      </p:to>
                                    </p:set>
                                    <p:animEffect transition="in" filter="dissolve">
                                      <p:cBhvr>
                                        <p:cTn id="62" dur="500"/>
                                        <p:tgtEl>
                                          <p:spTgt spid="3072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6"/>
          <p:cNvSpPr txBox="1">
            <a:spLocks noChangeArrowheads="1"/>
          </p:cNvSpPr>
          <p:nvPr/>
        </p:nvSpPr>
        <p:spPr bwMode="auto">
          <a:xfrm>
            <a:off x="231775" y="136525"/>
            <a:ext cx="3790950" cy="641350"/>
          </a:xfrm>
          <a:prstGeom prst="rect">
            <a:avLst/>
          </a:prstGeom>
          <a:noFill/>
          <a:ln w="9525">
            <a:noFill/>
            <a:miter lim="800000"/>
            <a:headEnd/>
            <a:tailEnd/>
          </a:ln>
        </p:spPr>
        <p:txBody>
          <a:bodyPr wrap="none">
            <a:spAutoFit/>
          </a:bodyPr>
          <a:lstStyle/>
          <a:p>
            <a:pPr marL="342900" indent="-342900"/>
            <a:r>
              <a:rPr lang="en-US" b="1"/>
              <a:t>3.7 (a)</a:t>
            </a:r>
            <a:r>
              <a:rPr lang="en-US"/>
              <a:t> </a:t>
            </a:r>
            <a:r>
              <a:rPr lang="en-US" b="1"/>
              <a:t>Inventory built-up diagram</a:t>
            </a:r>
          </a:p>
          <a:p>
            <a:pPr marL="342900" indent="-342900"/>
            <a:endParaRPr lang="en-US"/>
          </a:p>
        </p:txBody>
      </p:sp>
      <p:sp>
        <p:nvSpPr>
          <p:cNvPr id="6147" name="AutoShape 7"/>
          <p:cNvSpPr>
            <a:spLocks noChangeAspect="1" noChangeArrowheads="1" noTextEdit="1"/>
          </p:cNvSpPr>
          <p:nvPr/>
        </p:nvSpPr>
        <p:spPr bwMode="auto">
          <a:xfrm>
            <a:off x="0" y="836613"/>
            <a:ext cx="9442450" cy="5348287"/>
          </a:xfrm>
          <a:prstGeom prst="rect">
            <a:avLst/>
          </a:prstGeom>
          <a:noFill/>
          <a:ln w="9525">
            <a:noFill/>
            <a:miter lim="800000"/>
            <a:headEnd/>
            <a:tailEnd/>
          </a:ln>
        </p:spPr>
        <p:txBody>
          <a:bodyPr/>
          <a:lstStyle/>
          <a:p>
            <a:endParaRPr lang="en-US"/>
          </a:p>
        </p:txBody>
      </p:sp>
      <p:sp>
        <p:nvSpPr>
          <p:cNvPr id="6148" name="Rectangle 9"/>
          <p:cNvSpPr>
            <a:spLocks noChangeArrowheads="1"/>
          </p:cNvSpPr>
          <p:nvPr/>
        </p:nvSpPr>
        <p:spPr bwMode="auto">
          <a:xfrm>
            <a:off x="3175" y="3838575"/>
            <a:ext cx="1554163" cy="776288"/>
          </a:xfrm>
          <a:prstGeom prst="rect">
            <a:avLst/>
          </a:prstGeom>
          <a:solidFill>
            <a:srgbClr val="FFFFFF"/>
          </a:solidFill>
          <a:ln w="9525">
            <a:noFill/>
            <a:miter lim="800000"/>
            <a:headEnd/>
            <a:tailEnd/>
          </a:ln>
        </p:spPr>
        <p:txBody>
          <a:bodyPr/>
          <a:lstStyle/>
          <a:p>
            <a:endParaRPr lang="en-US"/>
          </a:p>
        </p:txBody>
      </p:sp>
      <p:grpSp>
        <p:nvGrpSpPr>
          <p:cNvPr id="6149" name="Group 337"/>
          <p:cNvGrpSpPr>
            <a:grpSpLocks/>
          </p:cNvGrpSpPr>
          <p:nvPr/>
        </p:nvGrpSpPr>
        <p:grpSpPr bwMode="auto">
          <a:xfrm>
            <a:off x="155575" y="836613"/>
            <a:ext cx="8951913" cy="5348287"/>
            <a:chOff x="98" y="527"/>
            <a:chExt cx="5639" cy="3369"/>
          </a:xfrm>
        </p:grpSpPr>
        <p:sp>
          <p:nvSpPr>
            <p:cNvPr id="6150" name="Rectangle 10"/>
            <p:cNvSpPr>
              <a:spLocks noChangeArrowheads="1"/>
            </p:cNvSpPr>
            <p:nvPr/>
          </p:nvSpPr>
          <p:spPr bwMode="auto">
            <a:xfrm>
              <a:off x="98" y="2468"/>
              <a:ext cx="683"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Bin capacity</a:t>
              </a:r>
              <a:endParaRPr lang="en-US"/>
            </a:p>
          </p:txBody>
        </p:sp>
        <p:sp>
          <p:nvSpPr>
            <p:cNvPr id="6151" name="Rectangle 11"/>
            <p:cNvSpPr>
              <a:spLocks noChangeArrowheads="1"/>
            </p:cNvSpPr>
            <p:nvPr/>
          </p:nvSpPr>
          <p:spPr bwMode="auto">
            <a:xfrm>
              <a:off x="98" y="2628"/>
              <a:ext cx="47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6,000 kg</a:t>
              </a:r>
              <a:endParaRPr lang="en-US"/>
            </a:p>
          </p:txBody>
        </p:sp>
        <p:sp>
          <p:nvSpPr>
            <p:cNvPr id="6152" name="Rectangle 12"/>
            <p:cNvSpPr>
              <a:spLocks noChangeArrowheads="1"/>
            </p:cNvSpPr>
            <p:nvPr/>
          </p:nvSpPr>
          <p:spPr bwMode="auto">
            <a:xfrm>
              <a:off x="842" y="527"/>
              <a:ext cx="980" cy="293"/>
            </a:xfrm>
            <a:prstGeom prst="rect">
              <a:avLst/>
            </a:prstGeom>
            <a:solidFill>
              <a:srgbClr val="FFFFFF"/>
            </a:solidFill>
            <a:ln w="9525">
              <a:noFill/>
              <a:miter lim="800000"/>
              <a:headEnd/>
              <a:tailEnd/>
            </a:ln>
          </p:spPr>
          <p:txBody>
            <a:bodyPr/>
            <a:lstStyle/>
            <a:p>
              <a:endParaRPr lang="en-US"/>
            </a:p>
          </p:txBody>
        </p:sp>
        <p:sp>
          <p:nvSpPr>
            <p:cNvPr id="6153" name="Rectangle 13"/>
            <p:cNvSpPr>
              <a:spLocks noChangeArrowheads="1"/>
            </p:cNvSpPr>
            <p:nvPr/>
          </p:nvSpPr>
          <p:spPr bwMode="auto">
            <a:xfrm>
              <a:off x="939" y="582"/>
              <a:ext cx="56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Inventory </a:t>
              </a:r>
              <a:endParaRPr lang="en-US"/>
            </a:p>
          </p:txBody>
        </p:sp>
        <p:sp>
          <p:nvSpPr>
            <p:cNvPr id="6154" name="Rectangle 14"/>
            <p:cNvSpPr>
              <a:spLocks noChangeArrowheads="1"/>
            </p:cNvSpPr>
            <p:nvPr/>
          </p:nvSpPr>
          <p:spPr bwMode="auto">
            <a:xfrm>
              <a:off x="1500" y="582"/>
              <a:ext cx="79" cy="163"/>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rPr>
                <a:t>I </a:t>
              </a:r>
              <a:endParaRPr lang="en-US"/>
            </a:p>
          </p:txBody>
        </p:sp>
        <p:sp>
          <p:nvSpPr>
            <p:cNvPr id="6155" name="Rectangle 15"/>
            <p:cNvSpPr>
              <a:spLocks noChangeArrowheads="1"/>
            </p:cNvSpPr>
            <p:nvPr/>
          </p:nvSpPr>
          <p:spPr bwMode="auto">
            <a:xfrm>
              <a:off x="1580" y="582"/>
              <a:ext cx="4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a:t>
              </a:r>
              <a:endParaRPr lang="en-US"/>
            </a:p>
          </p:txBody>
        </p:sp>
        <p:sp>
          <p:nvSpPr>
            <p:cNvPr id="6156" name="Rectangle 16"/>
            <p:cNvSpPr>
              <a:spLocks noChangeArrowheads="1"/>
            </p:cNvSpPr>
            <p:nvPr/>
          </p:nvSpPr>
          <p:spPr bwMode="auto">
            <a:xfrm>
              <a:off x="1626" y="582"/>
              <a:ext cx="38" cy="163"/>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rPr>
                <a:t>t</a:t>
              </a:r>
              <a:endParaRPr lang="en-US"/>
            </a:p>
          </p:txBody>
        </p:sp>
        <p:sp>
          <p:nvSpPr>
            <p:cNvPr id="6157" name="Rectangle 17"/>
            <p:cNvSpPr>
              <a:spLocks noChangeArrowheads="1"/>
            </p:cNvSpPr>
            <p:nvPr/>
          </p:nvSpPr>
          <p:spPr bwMode="auto">
            <a:xfrm>
              <a:off x="1663" y="582"/>
              <a:ext cx="4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a:t>
              </a:r>
              <a:endParaRPr lang="en-US"/>
            </a:p>
          </p:txBody>
        </p:sp>
        <p:sp>
          <p:nvSpPr>
            <p:cNvPr id="6158" name="Rectangle 18"/>
            <p:cNvSpPr>
              <a:spLocks noChangeArrowheads="1"/>
            </p:cNvSpPr>
            <p:nvPr/>
          </p:nvSpPr>
          <p:spPr bwMode="auto">
            <a:xfrm>
              <a:off x="157" y="1114"/>
              <a:ext cx="979" cy="293"/>
            </a:xfrm>
            <a:prstGeom prst="rect">
              <a:avLst/>
            </a:prstGeom>
            <a:solidFill>
              <a:srgbClr val="FFFFFF"/>
            </a:solidFill>
            <a:ln w="9525">
              <a:noFill/>
              <a:miter lim="800000"/>
              <a:headEnd/>
              <a:tailEnd/>
            </a:ln>
          </p:spPr>
          <p:txBody>
            <a:bodyPr/>
            <a:lstStyle/>
            <a:p>
              <a:endParaRPr lang="en-US"/>
            </a:p>
          </p:txBody>
        </p:sp>
        <p:sp>
          <p:nvSpPr>
            <p:cNvPr id="6159" name="Rectangle 19"/>
            <p:cNvSpPr>
              <a:spLocks noChangeArrowheads="1"/>
            </p:cNvSpPr>
            <p:nvPr/>
          </p:nvSpPr>
          <p:spPr bwMode="auto">
            <a:xfrm>
              <a:off x="253" y="1169"/>
              <a:ext cx="54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22,000 kg</a:t>
              </a:r>
              <a:endParaRPr lang="en-US"/>
            </a:p>
          </p:txBody>
        </p:sp>
        <p:sp>
          <p:nvSpPr>
            <p:cNvPr id="6160" name="Rectangle 20"/>
            <p:cNvSpPr>
              <a:spLocks noChangeArrowheads="1"/>
            </p:cNvSpPr>
            <p:nvPr/>
          </p:nvSpPr>
          <p:spPr bwMode="auto">
            <a:xfrm>
              <a:off x="4074" y="3265"/>
              <a:ext cx="980" cy="294"/>
            </a:xfrm>
            <a:prstGeom prst="rect">
              <a:avLst/>
            </a:prstGeom>
            <a:solidFill>
              <a:srgbClr val="FFFFFF"/>
            </a:solidFill>
            <a:ln w="9525">
              <a:noFill/>
              <a:miter lim="800000"/>
              <a:headEnd/>
              <a:tailEnd/>
            </a:ln>
          </p:spPr>
          <p:txBody>
            <a:bodyPr/>
            <a:lstStyle/>
            <a:p>
              <a:endParaRPr lang="en-US"/>
            </a:p>
          </p:txBody>
        </p:sp>
        <p:sp>
          <p:nvSpPr>
            <p:cNvPr id="6161" name="Rectangle 21"/>
            <p:cNvSpPr>
              <a:spLocks noChangeArrowheads="1"/>
            </p:cNvSpPr>
            <p:nvPr/>
          </p:nvSpPr>
          <p:spPr bwMode="auto">
            <a:xfrm>
              <a:off x="4170" y="3321"/>
              <a:ext cx="10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6 </a:t>
              </a:r>
              <a:endParaRPr lang="en-US"/>
            </a:p>
          </p:txBody>
        </p:sp>
        <p:sp>
          <p:nvSpPr>
            <p:cNvPr id="6162" name="Rectangle 22"/>
            <p:cNvSpPr>
              <a:spLocks noChangeArrowheads="1"/>
            </p:cNvSpPr>
            <p:nvPr/>
          </p:nvSpPr>
          <p:spPr bwMode="auto">
            <a:xfrm>
              <a:off x="4273" y="3321"/>
              <a:ext cx="17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pm</a:t>
              </a:r>
              <a:endParaRPr lang="en-US"/>
            </a:p>
          </p:txBody>
        </p:sp>
        <p:sp>
          <p:nvSpPr>
            <p:cNvPr id="6163" name="Rectangle 24"/>
            <p:cNvSpPr>
              <a:spLocks noChangeArrowheads="1"/>
            </p:cNvSpPr>
            <p:nvPr/>
          </p:nvSpPr>
          <p:spPr bwMode="auto">
            <a:xfrm>
              <a:off x="5067" y="3321"/>
              <a:ext cx="27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8:45 </a:t>
              </a:r>
              <a:endParaRPr lang="en-US"/>
            </a:p>
          </p:txBody>
        </p:sp>
        <p:sp>
          <p:nvSpPr>
            <p:cNvPr id="6164" name="Rectangle 25"/>
            <p:cNvSpPr>
              <a:spLocks noChangeArrowheads="1"/>
            </p:cNvSpPr>
            <p:nvPr/>
          </p:nvSpPr>
          <p:spPr bwMode="auto">
            <a:xfrm>
              <a:off x="5344" y="3321"/>
              <a:ext cx="17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pm</a:t>
              </a:r>
              <a:endParaRPr lang="en-US"/>
            </a:p>
          </p:txBody>
        </p:sp>
        <p:sp>
          <p:nvSpPr>
            <p:cNvPr id="6165" name="Rectangle 26"/>
            <p:cNvSpPr>
              <a:spLocks noChangeArrowheads="1"/>
            </p:cNvSpPr>
            <p:nvPr/>
          </p:nvSpPr>
          <p:spPr bwMode="auto">
            <a:xfrm>
              <a:off x="646" y="3265"/>
              <a:ext cx="980" cy="294"/>
            </a:xfrm>
            <a:prstGeom prst="rect">
              <a:avLst/>
            </a:prstGeom>
            <a:solidFill>
              <a:srgbClr val="FFFFFF"/>
            </a:solidFill>
            <a:ln w="9525">
              <a:noFill/>
              <a:miter lim="800000"/>
              <a:headEnd/>
              <a:tailEnd/>
            </a:ln>
          </p:spPr>
          <p:txBody>
            <a:bodyPr/>
            <a:lstStyle/>
            <a:p>
              <a:endParaRPr lang="en-US"/>
            </a:p>
          </p:txBody>
        </p:sp>
        <p:sp>
          <p:nvSpPr>
            <p:cNvPr id="6166" name="Rectangle 27"/>
            <p:cNvSpPr>
              <a:spLocks noChangeArrowheads="1"/>
            </p:cNvSpPr>
            <p:nvPr/>
          </p:nvSpPr>
          <p:spPr bwMode="auto">
            <a:xfrm>
              <a:off x="743" y="3321"/>
              <a:ext cx="10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7 </a:t>
              </a:r>
              <a:endParaRPr lang="en-US"/>
            </a:p>
          </p:txBody>
        </p:sp>
        <p:sp>
          <p:nvSpPr>
            <p:cNvPr id="6167" name="Rectangle 28"/>
            <p:cNvSpPr>
              <a:spLocks noChangeArrowheads="1"/>
            </p:cNvSpPr>
            <p:nvPr/>
          </p:nvSpPr>
          <p:spPr bwMode="auto">
            <a:xfrm>
              <a:off x="846" y="3321"/>
              <a:ext cx="16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am</a:t>
              </a:r>
              <a:endParaRPr lang="en-US"/>
            </a:p>
          </p:txBody>
        </p:sp>
        <p:grpSp>
          <p:nvGrpSpPr>
            <p:cNvPr id="6168" name="Group 31"/>
            <p:cNvGrpSpPr>
              <a:grpSpLocks/>
            </p:cNvGrpSpPr>
            <p:nvPr/>
          </p:nvGrpSpPr>
          <p:grpSpPr bwMode="auto">
            <a:xfrm>
              <a:off x="842" y="3213"/>
              <a:ext cx="4895" cy="106"/>
              <a:chOff x="842" y="3213"/>
              <a:chExt cx="4895" cy="106"/>
            </a:xfrm>
          </p:grpSpPr>
          <p:sp>
            <p:nvSpPr>
              <p:cNvPr id="6474" name="Line 29"/>
              <p:cNvSpPr>
                <a:spLocks noChangeShapeType="1"/>
              </p:cNvSpPr>
              <p:nvPr/>
            </p:nvSpPr>
            <p:spPr bwMode="auto">
              <a:xfrm>
                <a:off x="842" y="3265"/>
                <a:ext cx="4793" cy="0"/>
              </a:xfrm>
              <a:prstGeom prst="line">
                <a:avLst/>
              </a:prstGeom>
              <a:noFill/>
              <a:ln w="15875">
                <a:solidFill>
                  <a:srgbClr val="000000"/>
                </a:solidFill>
                <a:round/>
                <a:headEnd/>
                <a:tailEnd/>
              </a:ln>
            </p:spPr>
            <p:txBody>
              <a:bodyPr/>
              <a:lstStyle/>
              <a:p>
                <a:endParaRPr lang="en-US"/>
              </a:p>
            </p:txBody>
          </p:sp>
          <p:sp>
            <p:nvSpPr>
              <p:cNvPr id="6475" name="Freeform 30"/>
              <p:cNvSpPr>
                <a:spLocks/>
              </p:cNvSpPr>
              <p:nvPr/>
            </p:nvSpPr>
            <p:spPr bwMode="auto">
              <a:xfrm>
                <a:off x="5631" y="3213"/>
                <a:ext cx="106" cy="106"/>
              </a:xfrm>
              <a:custGeom>
                <a:avLst/>
                <a:gdLst>
                  <a:gd name="T0" fmla="*/ 0 w 106"/>
                  <a:gd name="T1" fmla="*/ 106 h 106"/>
                  <a:gd name="T2" fmla="*/ 106 w 106"/>
                  <a:gd name="T3" fmla="*/ 52 h 106"/>
                  <a:gd name="T4" fmla="*/ 0 w 106"/>
                  <a:gd name="T5" fmla="*/ 0 h 106"/>
                  <a:gd name="T6" fmla="*/ 0 w 106"/>
                  <a:gd name="T7" fmla="*/ 106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0" y="106"/>
                    </a:moveTo>
                    <a:lnTo>
                      <a:pt x="106" y="52"/>
                    </a:lnTo>
                    <a:lnTo>
                      <a:pt x="0" y="0"/>
                    </a:lnTo>
                    <a:lnTo>
                      <a:pt x="0" y="106"/>
                    </a:lnTo>
                    <a:close/>
                  </a:path>
                </a:pathLst>
              </a:custGeom>
              <a:solidFill>
                <a:srgbClr val="000000"/>
              </a:solidFill>
              <a:ln w="9525">
                <a:noFill/>
                <a:round/>
                <a:headEnd/>
                <a:tailEnd/>
              </a:ln>
            </p:spPr>
            <p:txBody>
              <a:bodyPr/>
              <a:lstStyle/>
              <a:p>
                <a:endParaRPr lang="en-US"/>
              </a:p>
            </p:txBody>
          </p:sp>
        </p:grpSp>
        <p:grpSp>
          <p:nvGrpSpPr>
            <p:cNvPr id="6169" name="Group 34"/>
            <p:cNvGrpSpPr>
              <a:grpSpLocks/>
            </p:cNvGrpSpPr>
            <p:nvPr/>
          </p:nvGrpSpPr>
          <p:grpSpPr bwMode="auto">
            <a:xfrm>
              <a:off x="790" y="625"/>
              <a:ext cx="106" cy="2640"/>
              <a:chOff x="790" y="625"/>
              <a:chExt cx="106" cy="2640"/>
            </a:xfrm>
          </p:grpSpPr>
          <p:sp>
            <p:nvSpPr>
              <p:cNvPr id="6472" name="Line 32"/>
              <p:cNvSpPr>
                <a:spLocks noChangeShapeType="1"/>
              </p:cNvSpPr>
              <p:nvPr/>
            </p:nvSpPr>
            <p:spPr bwMode="auto">
              <a:xfrm flipV="1">
                <a:off x="841" y="727"/>
                <a:ext cx="1" cy="2538"/>
              </a:xfrm>
              <a:prstGeom prst="line">
                <a:avLst/>
              </a:prstGeom>
              <a:noFill/>
              <a:ln w="15875">
                <a:solidFill>
                  <a:srgbClr val="000000"/>
                </a:solidFill>
                <a:round/>
                <a:headEnd/>
                <a:tailEnd/>
              </a:ln>
            </p:spPr>
            <p:txBody>
              <a:bodyPr/>
              <a:lstStyle/>
              <a:p>
                <a:endParaRPr lang="en-US"/>
              </a:p>
            </p:txBody>
          </p:sp>
          <p:sp>
            <p:nvSpPr>
              <p:cNvPr id="6473" name="Freeform 33"/>
              <p:cNvSpPr>
                <a:spLocks/>
              </p:cNvSpPr>
              <p:nvPr/>
            </p:nvSpPr>
            <p:spPr bwMode="auto">
              <a:xfrm>
                <a:off x="790" y="625"/>
                <a:ext cx="106" cy="106"/>
              </a:xfrm>
              <a:custGeom>
                <a:avLst/>
                <a:gdLst>
                  <a:gd name="T0" fmla="*/ 106 w 106"/>
                  <a:gd name="T1" fmla="*/ 106 h 106"/>
                  <a:gd name="T2" fmla="*/ 52 w 106"/>
                  <a:gd name="T3" fmla="*/ 0 h 106"/>
                  <a:gd name="T4" fmla="*/ 0 w 106"/>
                  <a:gd name="T5" fmla="*/ 106 h 106"/>
                  <a:gd name="T6" fmla="*/ 106 w 106"/>
                  <a:gd name="T7" fmla="*/ 106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106" y="106"/>
                    </a:moveTo>
                    <a:lnTo>
                      <a:pt x="52" y="0"/>
                    </a:lnTo>
                    <a:lnTo>
                      <a:pt x="0" y="106"/>
                    </a:lnTo>
                    <a:lnTo>
                      <a:pt x="106" y="106"/>
                    </a:lnTo>
                    <a:close/>
                  </a:path>
                </a:pathLst>
              </a:custGeom>
              <a:solidFill>
                <a:srgbClr val="000000"/>
              </a:solidFill>
              <a:ln w="9525">
                <a:noFill/>
                <a:round/>
                <a:headEnd/>
                <a:tailEnd/>
              </a:ln>
            </p:spPr>
            <p:txBody>
              <a:bodyPr/>
              <a:lstStyle/>
              <a:p>
                <a:endParaRPr lang="en-US"/>
              </a:p>
            </p:txBody>
          </p:sp>
        </p:grpSp>
        <p:sp>
          <p:nvSpPr>
            <p:cNvPr id="6170" name="Line 35"/>
            <p:cNvSpPr>
              <a:spLocks noChangeShapeType="1"/>
            </p:cNvSpPr>
            <p:nvPr/>
          </p:nvSpPr>
          <p:spPr bwMode="auto">
            <a:xfrm flipV="1">
              <a:off x="841" y="1212"/>
              <a:ext cx="3525" cy="2053"/>
            </a:xfrm>
            <a:prstGeom prst="line">
              <a:avLst/>
            </a:prstGeom>
            <a:noFill/>
            <a:ln w="15875">
              <a:solidFill>
                <a:srgbClr val="000000"/>
              </a:solidFill>
              <a:round/>
              <a:headEnd/>
              <a:tailEnd/>
            </a:ln>
          </p:spPr>
          <p:txBody>
            <a:bodyPr/>
            <a:lstStyle/>
            <a:p>
              <a:endParaRPr lang="en-US"/>
            </a:p>
          </p:txBody>
        </p:sp>
        <p:sp>
          <p:nvSpPr>
            <p:cNvPr id="6171" name="Line 36"/>
            <p:cNvSpPr>
              <a:spLocks noChangeShapeType="1"/>
            </p:cNvSpPr>
            <p:nvPr/>
          </p:nvSpPr>
          <p:spPr bwMode="auto">
            <a:xfrm>
              <a:off x="4366" y="1212"/>
              <a:ext cx="784" cy="2053"/>
            </a:xfrm>
            <a:prstGeom prst="line">
              <a:avLst/>
            </a:prstGeom>
            <a:noFill/>
            <a:ln w="15875">
              <a:solidFill>
                <a:srgbClr val="000000"/>
              </a:solidFill>
              <a:round/>
              <a:headEnd/>
              <a:tailEnd/>
            </a:ln>
          </p:spPr>
          <p:txBody>
            <a:bodyPr/>
            <a:lstStyle/>
            <a:p>
              <a:endParaRPr lang="en-US"/>
            </a:p>
          </p:txBody>
        </p:sp>
        <p:grpSp>
          <p:nvGrpSpPr>
            <p:cNvPr id="6172" name="Group 143"/>
            <p:cNvGrpSpPr>
              <a:grpSpLocks/>
            </p:cNvGrpSpPr>
            <p:nvPr/>
          </p:nvGrpSpPr>
          <p:grpSpPr bwMode="auto">
            <a:xfrm>
              <a:off x="4361" y="1207"/>
              <a:ext cx="12" cy="2063"/>
              <a:chOff x="4361" y="1207"/>
              <a:chExt cx="12" cy="2063"/>
            </a:xfrm>
          </p:grpSpPr>
          <p:sp>
            <p:nvSpPr>
              <p:cNvPr id="6366" name="Freeform 37"/>
              <p:cNvSpPr>
                <a:spLocks/>
              </p:cNvSpPr>
              <p:nvPr/>
            </p:nvSpPr>
            <p:spPr bwMode="auto">
              <a:xfrm>
                <a:off x="4361" y="1207"/>
                <a:ext cx="10" cy="9"/>
              </a:xfrm>
              <a:custGeom>
                <a:avLst/>
                <a:gdLst>
                  <a:gd name="T0" fmla="*/ 10 w 10"/>
                  <a:gd name="T1" fmla="*/ 5 h 9"/>
                  <a:gd name="T2" fmla="*/ 9 w 10"/>
                  <a:gd name="T3" fmla="*/ 3 h 9"/>
                  <a:gd name="T4" fmla="*/ 7 w 10"/>
                  <a:gd name="T5" fmla="*/ 1 h 9"/>
                  <a:gd name="T6" fmla="*/ 5 w 10"/>
                  <a:gd name="T7" fmla="*/ 0 h 9"/>
                  <a:gd name="T8" fmla="*/ 5 w 10"/>
                  <a:gd name="T9" fmla="*/ 0 h 9"/>
                  <a:gd name="T10" fmla="*/ 4 w 10"/>
                  <a:gd name="T11" fmla="*/ 1 h 9"/>
                  <a:gd name="T12" fmla="*/ 2 w 10"/>
                  <a:gd name="T13" fmla="*/ 3 h 9"/>
                  <a:gd name="T14" fmla="*/ 0 w 10"/>
                  <a:gd name="T15" fmla="*/ 5 h 9"/>
                  <a:gd name="T16" fmla="*/ 0 w 10"/>
                  <a:gd name="T17" fmla="*/ 6 h 9"/>
                  <a:gd name="T18" fmla="*/ 0 w 10"/>
                  <a:gd name="T19" fmla="*/ 6 h 9"/>
                  <a:gd name="T20" fmla="*/ 2 w 10"/>
                  <a:gd name="T21" fmla="*/ 6 h 9"/>
                  <a:gd name="T22" fmla="*/ 4 w 10"/>
                  <a:gd name="T23" fmla="*/ 8 h 9"/>
                  <a:gd name="T24" fmla="*/ 5 w 10"/>
                  <a:gd name="T25" fmla="*/ 9 h 9"/>
                  <a:gd name="T26" fmla="*/ 5 w 10"/>
                  <a:gd name="T27" fmla="*/ 9 h 9"/>
                  <a:gd name="T28" fmla="*/ 7 w 10"/>
                  <a:gd name="T29" fmla="*/ 8 h 9"/>
                  <a:gd name="T30" fmla="*/ 9 w 10"/>
                  <a:gd name="T31" fmla="*/ 6 h 9"/>
                  <a:gd name="T32" fmla="*/ 10 w 10"/>
                  <a:gd name="T33" fmla="*/ 5 h 9"/>
                  <a:gd name="T34" fmla="*/ 10 w 10"/>
                  <a:gd name="T35" fmla="*/ 5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9"/>
                  <a:gd name="T56" fmla="*/ 10 w 10"/>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9">
                    <a:moveTo>
                      <a:pt x="10" y="5"/>
                    </a:moveTo>
                    <a:lnTo>
                      <a:pt x="9" y="3"/>
                    </a:lnTo>
                    <a:lnTo>
                      <a:pt x="7" y="1"/>
                    </a:lnTo>
                    <a:lnTo>
                      <a:pt x="5" y="0"/>
                    </a:lnTo>
                    <a:lnTo>
                      <a:pt x="4" y="1"/>
                    </a:lnTo>
                    <a:lnTo>
                      <a:pt x="2" y="3"/>
                    </a:lnTo>
                    <a:lnTo>
                      <a:pt x="0" y="5"/>
                    </a:lnTo>
                    <a:lnTo>
                      <a:pt x="0" y="6"/>
                    </a:lnTo>
                    <a:lnTo>
                      <a:pt x="2" y="6"/>
                    </a:lnTo>
                    <a:lnTo>
                      <a:pt x="4" y="8"/>
                    </a:lnTo>
                    <a:lnTo>
                      <a:pt x="5" y="9"/>
                    </a:lnTo>
                    <a:lnTo>
                      <a:pt x="7" y="8"/>
                    </a:lnTo>
                    <a:lnTo>
                      <a:pt x="9" y="6"/>
                    </a:lnTo>
                    <a:lnTo>
                      <a:pt x="10" y="5"/>
                    </a:lnTo>
                    <a:close/>
                  </a:path>
                </a:pathLst>
              </a:custGeom>
              <a:solidFill>
                <a:srgbClr val="000000"/>
              </a:solidFill>
              <a:ln w="9525">
                <a:noFill/>
                <a:round/>
                <a:headEnd/>
                <a:tailEnd/>
              </a:ln>
            </p:spPr>
            <p:txBody>
              <a:bodyPr/>
              <a:lstStyle/>
              <a:p>
                <a:endParaRPr lang="en-US"/>
              </a:p>
            </p:txBody>
          </p:sp>
          <p:sp>
            <p:nvSpPr>
              <p:cNvPr id="6367" name="Freeform 38"/>
              <p:cNvSpPr>
                <a:spLocks/>
              </p:cNvSpPr>
              <p:nvPr/>
            </p:nvSpPr>
            <p:spPr bwMode="auto">
              <a:xfrm>
                <a:off x="4361" y="1226"/>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7 h 10"/>
                  <a:gd name="T22" fmla="*/ 4 w 10"/>
                  <a:gd name="T23" fmla="*/ 8 h 10"/>
                  <a:gd name="T24" fmla="*/ 5 w 10"/>
                  <a:gd name="T25" fmla="*/ 10 h 10"/>
                  <a:gd name="T26" fmla="*/ 5 w 10"/>
                  <a:gd name="T27" fmla="*/ 10 h 10"/>
                  <a:gd name="T28" fmla="*/ 7 w 10"/>
                  <a:gd name="T29" fmla="*/ 8 h 10"/>
                  <a:gd name="T30" fmla="*/ 9 w 10"/>
                  <a:gd name="T31" fmla="*/ 7 h 10"/>
                  <a:gd name="T32" fmla="*/ 10 w 10"/>
                  <a:gd name="T33" fmla="*/ 5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7"/>
                    </a:lnTo>
                    <a:lnTo>
                      <a:pt x="4" y="8"/>
                    </a:lnTo>
                    <a:lnTo>
                      <a:pt x="5" y="10"/>
                    </a:lnTo>
                    <a:lnTo>
                      <a:pt x="7" y="8"/>
                    </a:lnTo>
                    <a:lnTo>
                      <a:pt x="9" y="7"/>
                    </a:lnTo>
                    <a:lnTo>
                      <a:pt x="10" y="5"/>
                    </a:lnTo>
                    <a:lnTo>
                      <a:pt x="10" y="3"/>
                    </a:lnTo>
                    <a:close/>
                  </a:path>
                </a:pathLst>
              </a:custGeom>
              <a:solidFill>
                <a:srgbClr val="000000"/>
              </a:solidFill>
              <a:ln w="9525">
                <a:noFill/>
                <a:round/>
                <a:headEnd/>
                <a:tailEnd/>
              </a:ln>
            </p:spPr>
            <p:txBody>
              <a:bodyPr/>
              <a:lstStyle/>
              <a:p>
                <a:endParaRPr lang="en-US"/>
              </a:p>
            </p:txBody>
          </p:sp>
          <p:sp>
            <p:nvSpPr>
              <p:cNvPr id="6368" name="Freeform 39"/>
              <p:cNvSpPr>
                <a:spLocks/>
              </p:cNvSpPr>
              <p:nvPr/>
            </p:nvSpPr>
            <p:spPr bwMode="auto">
              <a:xfrm>
                <a:off x="4361" y="1246"/>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6 h 10"/>
                  <a:gd name="T22" fmla="*/ 4 w 10"/>
                  <a:gd name="T23" fmla="*/ 8 h 10"/>
                  <a:gd name="T24" fmla="*/ 5 w 10"/>
                  <a:gd name="T25" fmla="*/ 10 h 10"/>
                  <a:gd name="T26" fmla="*/ 5 w 10"/>
                  <a:gd name="T27" fmla="*/ 10 h 10"/>
                  <a:gd name="T28" fmla="*/ 7 w 10"/>
                  <a:gd name="T29" fmla="*/ 8 h 10"/>
                  <a:gd name="T30" fmla="*/ 9 w 10"/>
                  <a:gd name="T31" fmla="*/ 6 h 10"/>
                  <a:gd name="T32" fmla="*/ 10 w 10"/>
                  <a:gd name="T33" fmla="*/ 5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6"/>
                    </a:lnTo>
                    <a:lnTo>
                      <a:pt x="4" y="8"/>
                    </a:lnTo>
                    <a:lnTo>
                      <a:pt x="5" y="10"/>
                    </a:lnTo>
                    <a:lnTo>
                      <a:pt x="7" y="8"/>
                    </a:lnTo>
                    <a:lnTo>
                      <a:pt x="9" y="6"/>
                    </a:lnTo>
                    <a:lnTo>
                      <a:pt x="10" y="5"/>
                    </a:lnTo>
                    <a:lnTo>
                      <a:pt x="10" y="3"/>
                    </a:lnTo>
                    <a:close/>
                  </a:path>
                </a:pathLst>
              </a:custGeom>
              <a:solidFill>
                <a:srgbClr val="000000"/>
              </a:solidFill>
              <a:ln w="9525">
                <a:noFill/>
                <a:round/>
                <a:headEnd/>
                <a:tailEnd/>
              </a:ln>
            </p:spPr>
            <p:txBody>
              <a:bodyPr/>
              <a:lstStyle/>
              <a:p>
                <a:endParaRPr lang="en-US"/>
              </a:p>
            </p:txBody>
          </p:sp>
          <p:sp>
            <p:nvSpPr>
              <p:cNvPr id="6369" name="Freeform 40"/>
              <p:cNvSpPr>
                <a:spLocks/>
              </p:cNvSpPr>
              <p:nvPr/>
            </p:nvSpPr>
            <p:spPr bwMode="auto">
              <a:xfrm>
                <a:off x="4361" y="1265"/>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7 h 10"/>
                  <a:gd name="T22" fmla="*/ 4 w 10"/>
                  <a:gd name="T23" fmla="*/ 8 h 10"/>
                  <a:gd name="T24" fmla="*/ 5 w 10"/>
                  <a:gd name="T25" fmla="*/ 10 h 10"/>
                  <a:gd name="T26" fmla="*/ 5 w 10"/>
                  <a:gd name="T27" fmla="*/ 10 h 10"/>
                  <a:gd name="T28" fmla="*/ 7 w 10"/>
                  <a:gd name="T29" fmla="*/ 8 h 10"/>
                  <a:gd name="T30" fmla="*/ 9 w 10"/>
                  <a:gd name="T31" fmla="*/ 7 h 10"/>
                  <a:gd name="T32" fmla="*/ 10 w 10"/>
                  <a:gd name="T33" fmla="*/ 5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7"/>
                    </a:lnTo>
                    <a:lnTo>
                      <a:pt x="4" y="8"/>
                    </a:lnTo>
                    <a:lnTo>
                      <a:pt x="5" y="10"/>
                    </a:lnTo>
                    <a:lnTo>
                      <a:pt x="7" y="8"/>
                    </a:lnTo>
                    <a:lnTo>
                      <a:pt x="9" y="7"/>
                    </a:lnTo>
                    <a:lnTo>
                      <a:pt x="10" y="5"/>
                    </a:lnTo>
                    <a:lnTo>
                      <a:pt x="10" y="4"/>
                    </a:lnTo>
                    <a:close/>
                  </a:path>
                </a:pathLst>
              </a:custGeom>
              <a:solidFill>
                <a:srgbClr val="000000"/>
              </a:solidFill>
              <a:ln w="9525">
                <a:noFill/>
                <a:round/>
                <a:headEnd/>
                <a:tailEnd/>
              </a:ln>
            </p:spPr>
            <p:txBody>
              <a:bodyPr/>
              <a:lstStyle/>
              <a:p>
                <a:endParaRPr lang="en-US"/>
              </a:p>
            </p:txBody>
          </p:sp>
          <p:sp>
            <p:nvSpPr>
              <p:cNvPr id="6370" name="Freeform 41"/>
              <p:cNvSpPr>
                <a:spLocks/>
              </p:cNvSpPr>
              <p:nvPr/>
            </p:nvSpPr>
            <p:spPr bwMode="auto">
              <a:xfrm>
                <a:off x="4361" y="1285"/>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6 h 10"/>
                  <a:gd name="T22" fmla="*/ 4 w 10"/>
                  <a:gd name="T23" fmla="*/ 8 h 10"/>
                  <a:gd name="T24" fmla="*/ 5 w 10"/>
                  <a:gd name="T25" fmla="*/ 10 h 10"/>
                  <a:gd name="T26" fmla="*/ 5 w 10"/>
                  <a:gd name="T27" fmla="*/ 10 h 10"/>
                  <a:gd name="T28" fmla="*/ 7 w 10"/>
                  <a:gd name="T29" fmla="*/ 8 h 10"/>
                  <a:gd name="T30" fmla="*/ 9 w 10"/>
                  <a:gd name="T31" fmla="*/ 6 h 10"/>
                  <a:gd name="T32" fmla="*/ 10 w 10"/>
                  <a:gd name="T33" fmla="*/ 5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6"/>
                    </a:lnTo>
                    <a:lnTo>
                      <a:pt x="4" y="8"/>
                    </a:lnTo>
                    <a:lnTo>
                      <a:pt x="5" y="10"/>
                    </a:lnTo>
                    <a:lnTo>
                      <a:pt x="7" y="8"/>
                    </a:lnTo>
                    <a:lnTo>
                      <a:pt x="9" y="6"/>
                    </a:lnTo>
                    <a:lnTo>
                      <a:pt x="10" y="5"/>
                    </a:lnTo>
                    <a:lnTo>
                      <a:pt x="10" y="3"/>
                    </a:lnTo>
                    <a:close/>
                  </a:path>
                </a:pathLst>
              </a:custGeom>
              <a:solidFill>
                <a:srgbClr val="000000"/>
              </a:solidFill>
              <a:ln w="9525">
                <a:noFill/>
                <a:round/>
                <a:headEnd/>
                <a:tailEnd/>
              </a:ln>
            </p:spPr>
            <p:txBody>
              <a:bodyPr/>
              <a:lstStyle/>
              <a:p>
                <a:endParaRPr lang="en-US"/>
              </a:p>
            </p:txBody>
          </p:sp>
          <p:sp>
            <p:nvSpPr>
              <p:cNvPr id="6371" name="Freeform 42"/>
              <p:cNvSpPr>
                <a:spLocks/>
              </p:cNvSpPr>
              <p:nvPr/>
            </p:nvSpPr>
            <p:spPr bwMode="auto">
              <a:xfrm>
                <a:off x="4361" y="1304"/>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7 h 10"/>
                  <a:gd name="T22" fmla="*/ 4 w 10"/>
                  <a:gd name="T23" fmla="*/ 9 h 10"/>
                  <a:gd name="T24" fmla="*/ 5 w 10"/>
                  <a:gd name="T25" fmla="*/ 10 h 10"/>
                  <a:gd name="T26" fmla="*/ 5 w 10"/>
                  <a:gd name="T27" fmla="*/ 10 h 10"/>
                  <a:gd name="T28" fmla="*/ 7 w 10"/>
                  <a:gd name="T29" fmla="*/ 9 h 10"/>
                  <a:gd name="T30" fmla="*/ 9 w 10"/>
                  <a:gd name="T31" fmla="*/ 7 h 10"/>
                  <a:gd name="T32" fmla="*/ 10 w 10"/>
                  <a:gd name="T33" fmla="*/ 5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7"/>
                    </a:lnTo>
                    <a:lnTo>
                      <a:pt x="4" y="9"/>
                    </a:lnTo>
                    <a:lnTo>
                      <a:pt x="5" y="10"/>
                    </a:lnTo>
                    <a:lnTo>
                      <a:pt x="7" y="9"/>
                    </a:lnTo>
                    <a:lnTo>
                      <a:pt x="9" y="7"/>
                    </a:lnTo>
                    <a:lnTo>
                      <a:pt x="10" y="5"/>
                    </a:lnTo>
                    <a:lnTo>
                      <a:pt x="10" y="4"/>
                    </a:lnTo>
                    <a:close/>
                  </a:path>
                </a:pathLst>
              </a:custGeom>
              <a:solidFill>
                <a:srgbClr val="000000"/>
              </a:solidFill>
              <a:ln w="9525">
                <a:noFill/>
                <a:round/>
                <a:headEnd/>
                <a:tailEnd/>
              </a:ln>
            </p:spPr>
            <p:txBody>
              <a:bodyPr/>
              <a:lstStyle/>
              <a:p>
                <a:endParaRPr lang="en-US"/>
              </a:p>
            </p:txBody>
          </p:sp>
          <p:sp>
            <p:nvSpPr>
              <p:cNvPr id="6372" name="Freeform 43"/>
              <p:cNvSpPr>
                <a:spLocks/>
              </p:cNvSpPr>
              <p:nvPr/>
            </p:nvSpPr>
            <p:spPr bwMode="auto">
              <a:xfrm>
                <a:off x="4361" y="1324"/>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7 h 10"/>
                  <a:gd name="T22" fmla="*/ 4 w 10"/>
                  <a:gd name="T23" fmla="*/ 8 h 10"/>
                  <a:gd name="T24" fmla="*/ 5 w 10"/>
                  <a:gd name="T25" fmla="*/ 10 h 10"/>
                  <a:gd name="T26" fmla="*/ 5 w 10"/>
                  <a:gd name="T27" fmla="*/ 10 h 10"/>
                  <a:gd name="T28" fmla="*/ 7 w 10"/>
                  <a:gd name="T29" fmla="*/ 8 h 10"/>
                  <a:gd name="T30" fmla="*/ 9 w 10"/>
                  <a:gd name="T31" fmla="*/ 7 h 10"/>
                  <a:gd name="T32" fmla="*/ 10 w 10"/>
                  <a:gd name="T33" fmla="*/ 5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7"/>
                    </a:lnTo>
                    <a:lnTo>
                      <a:pt x="4" y="8"/>
                    </a:lnTo>
                    <a:lnTo>
                      <a:pt x="5" y="10"/>
                    </a:lnTo>
                    <a:lnTo>
                      <a:pt x="7" y="8"/>
                    </a:lnTo>
                    <a:lnTo>
                      <a:pt x="9" y="7"/>
                    </a:lnTo>
                    <a:lnTo>
                      <a:pt x="10" y="5"/>
                    </a:lnTo>
                    <a:lnTo>
                      <a:pt x="10" y="3"/>
                    </a:lnTo>
                    <a:close/>
                  </a:path>
                </a:pathLst>
              </a:custGeom>
              <a:solidFill>
                <a:srgbClr val="000000"/>
              </a:solidFill>
              <a:ln w="9525">
                <a:noFill/>
                <a:round/>
                <a:headEnd/>
                <a:tailEnd/>
              </a:ln>
            </p:spPr>
            <p:txBody>
              <a:bodyPr/>
              <a:lstStyle/>
              <a:p>
                <a:endParaRPr lang="en-US"/>
              </a:p>
            </p:txBody>
          </p:sp>
          <p:sp>
            <p:nvSpPr>
              <p:cNvPr id="6373" name="Freeform 44"/>
              <p:cNvSpPr>
                <a:spLocks/>
              </p:cNvSpPr>
              <p:nvPr/>
            </p:nvSpPr>
            <p:spPr bwMode="auto">
              <a:xfrm>
                <a:off x="4361" y="1344"/>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374" name="Freeform 45"/>
              <p:cNvSpPr>
                <a:spLocks/>
              </p:cNvSpPr>
              <p:nvPr/>
            </p:nvSpPr>
            <p:spPr bwMode="auto">
              <a:xfrm>
                <a:off x="4361" y="1363"/>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75" name="Freeform 46"/>
              <p:cNvSpPr>
                <a:spLocks/>
              </p:cNvSpPr>
              <p:nvPr/>
            </p:nvSpPr>
            <p:spPr bwMode="auto">
              <a:xfrm>
                <a:off x="4361" y="1383"/>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5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5"/>
                    </a:lnTo>
                    <a:lnTo>
                      <a:pt x="0" y="6"/>
                    </a:lnTo>
                    <a:lnTo>
                      <a:pt x="2" y="8"/>
                    </a:lnTo>
                    <a:lnTo>
                      <a:pt x="4" y="9"/>
                    </a:lnTo>
                    <a:lnTo>
                      <a:pt x="5" y="9"/>
                    </a:lnTo>
                    <a:lnTo>
                      <a:pt x="7" y="9"/>
                    </a:lnTo>
                    <a:lnTo>
                      <a:pt x="9" y="9"/>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76" name="Freeform 47"/>
              <p:cNvSpPr>
                <a:spLocks/>
              </p:cNvSpPr>
              <p:nvPr/>
            </p:nvSpPr>
            <p:spPr bwMode="auto">
              <a:xfrm>
                <a:off x="4361" y="1402"/>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8"/>
                    </a:lnTo>
                    <a:lnTo>
                      <a:pt x="4" y="10"/>
                    </a:lnTo>
                    <a:lnTo>
                      <a:pt x="5" y="10"/>
                    </a:lnTo>
                    <a:lnTo>
                      <a:pt x="7" y="10"/>
                    </a:lnTo>
                    <a:lnTo>
                      <a:pt x="9" y="10"/>
                    </a:lnTo>
                    <a:lnTo>
                      <a:pt x="10"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77" name="Freeform 48"/>
              <p:cNvSpPr>
                <a:spLocks/>
              </p:cNvSpPr>
              <p:nvPr/>
            </p:nvSpPr>
            <p:spPr bwMode="auto">
              <a:xfrm>
                <a:off x="4361" y="1422"/>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78" name="Freeform 49"/>
              <p:cNvSpPr>
                <a:spLocks/>
              </p:cNvSpPr>
              <p:nvPr/>
            </p:nvSpPr>
            <p:spPr bwMode="auto">
              <a:xfrm>
                <a:off x="4361" y="1441"/>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79" name="Freeform 50"/>
              <p:cNvSpPr>
                <a:spLocks/>
              </p:cNvSpPr>
              <p:nvPr/>
            </p:nvSpPr>
            <p:spPr bwMode="auto">
              <a:xfrm>
                <a:off x="4361" y="1461"/>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80" name="Freeform 51"/>
              <p:cNvSpPr>
                <a:spLocks/>
              </p:cNvSpPr>
              <p:nvPr/>
            </p:nvSpPr>
            <p:spPr bwMode="auto">
              <a:xfrm>
                <a:off x="4361" y="1480"/>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81" name="Freeform 52"/>
              <p:cNvSpPr>
                <a:spLocks/>
              </p:cNvSpPr>
              <p:nvPr/>
            </p:nvSpPr>
            <p:spPr bwMode="auto">
              <a:xfrm>
                <a:off x="4361" y="1500"/>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82" name="Freeform 53"/>
              <p:cNvSpPr>
                <a:spLocks/>
              </p:cNvSpPr>
              <p:nvPr/>
            </p:nvSpPr>
            <p:spPr bwMode="auto">
              <a:xfrm>
                <a:off x="4361" y="1520"/>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383" name="Freeform 54"/>
              <p:cNvSpPr>
                <a:spLocks/>
              </p:cNvSpPr>
              <p:nvPr/>
            </p:nvSpPr>
            <p:spPr bwMode="auto">
              <a:xfrm>
                <a:off x="4361" y="1539"/>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84" name="Freeform 55"/>
              <p:cNvSpPr>
                <a:spLocks/>
              </p:cNvSpPr>
              <p:nvPr/>
            </p:nvSpPr>
            <p:spPr bwMode="auto">
              <a:xfrm>
                <a:off x="4361" y="1559"/>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85" name="Freeform 56"/>
              <p:cNvSpPr>
                <a:spLocks/>
              </p:cNvSpPr>
              <p:nvPr/>
            </p:nvSpPr>
            <p:spPr bwMode="auto">
              <a:xfrm>
                <a:off x="4361" y="1578"/>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8"/>
                    </a:lnTo>
                    <a:lnTo>
                      <a:pt x="4" y="10"/>
                    </a:lnTo>
                    <a:lnTo>
                      <a:pt x="5" y="10"/>
                    </a:lnTo>
                    <a:lnTo>
                      <a:pt x="7" y="10"/>
                    </a:lnTo>
                    <a:lnTo>
                      <a:pt x="9" y="10"/>
                    </a:lnTo>
                    <a:lnTo>
                      <a:pt x="10"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86" name="Freeform 57"/>
              <p:cNvSpPr>
                <a:spLocks/>
              </p:cNvSpPr>
              <p:nvPr/>
            </p:nvSpPr>
            <p:spPr bwMode="auto">
              <a:xfrm>
                <a:off x="4361" y="1598"/>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87" name="Freeform 58"/>
              <p:cNvSpPr>
                <a:spLocks/>
              </p:cNvSpPr>
              <p:nvPr/>
            </p:nvSpPr>
            <p:spPr bwMode="auto">
              <a:xfrm>
                <a:off x="4361" y="1617"/>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88" name="Freeform 59"/>
              <p:cNvSpPr>
                <a:spLocks/>
              </p:cNvSpPr>
              <p:nvPr/>
            </p:nvSpPr>
            <p:spPr bwMode="auto">
              <a:xfrm>
                <a:off x="4361" y="1637"/>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89" name="Freeform 60"/>
              <p:cNvSpPr>
                <a:spLocks/>
              </p:cNvSpPr>
              <p:nvPr/>
            </p:nvSpPr>
            <p:spPr bwMode="auto">
              <a:xfrm>
                <a:off x="4361" y="1657"/>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390" name="Freeform 61"/>
              <p:cNvSpPr>
                <a:spLocks/>
              </p:cNvSpPr>
              <p:nvPr/>
            </p:nvSpPr>
            <p:spPr bwMode="auto">
              <a:xfrm>
                <a:off x="4361" y="1676"/>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91" name="Freeform 62"/>
              <p:cNvSpPr>
                <a:spLocks/>
              </p:cNvSpPr>
              <p:nvPr/>
            </p:nvSpPr>
            <p:spPr bwMode="auto">
              <a:xfrm>
                <a:off x="4361" y="1696"/>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5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5"/>
                    </a:lnTo>
                    <a:lnTo>
                      <a:pt x="0" y="6"/>
                    </a:lnTo>
                    <a:lnTo>
                      <a:pt x="2" y="8"/>
                    </a:lnTo>
                    <a:lnTo>
                      <a:pt x="4" y="9"/>
                    </a:lnTo>
                    <a:lnTo>
                      <a:pt x="5" y="9"/>
                    </a:lnTo>
                    <a:lnTo>
                      <a:pt x="7" y="9"/>
                    </a:lnTo>
                    <a:lnTo>
                      <a:pt x="9" y="9"/>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92" name="Freeform 63"/>
              <p:cNvSpPr>
                <a:spLocks/>
              </p:cNvSpPr>
              <p:nvPr/>
            </p:nvSpPr>
            <p:spPr bwMode="auto">
              <a:xfrm>
                <a:off x="4361" y="1715"/>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93" name="Freeform 64"/>
              <p:cNvSpPr>
                <a:spLocks/>
              </p:cNvSpPr>
              <p:nvPr/>
            </p:nvSpPr>
            <p:spPr bwMode="auto">
              <a:xfrm>
                <a:off x="4361" y="1735"/>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94" name="Freeform 65"/>
              <p:cNvSpPr>
                <a:spLocks/>
              </p:cNvSpPr>
              <p:nvPr/>
            </p:nvSpPr>
            <p:spPr bwMode="auto">
              <a:xfrm>
                <a:off x="4361" y="1754"/>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8"/>
                    </a:lnTo>
                    <a:lnTo>
                      <a:pt x="4" y="10"/>
                    </a:lnTo>
                    <a:lnTo>
                      <a:pt x="5" y="10"/>
                    </a:lnTo>
                    <a:lnTo>
                      <a:pt x="7" y="10"/>
                    </a:lnTo>
                    <a:lnTo>
                      <a:pt x="9" y="10"/>
                    </a:lnTo>
                    <a:lnTo>
                      <a:pt x="10"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95" name="Freeform 66"/>
              <p:cNvSpPr>
                <a:spLocks/>
              </p:cNvSpPr>
              <p:nvPr/>
            </p:nvSpPr>
            <p:spPr bwMode="auto">
              <a:xfrm>
                <a:off x="4361" y="1774"/>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396" name="Freeform 67"/>
              <p:cNvSpPr>
                <a:spLocks/>
              </p:cNvSpPr>
              <p:nvPr/>
            </p:nvSpPr>
            <p:spPr bwMode="auto">
              <a:xfrm>
                <a:off x="4361" y="1793"/>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397" name="Freeform 68"/>
              <p:cNvSpPr>
                <a:spLocks/>
              </p:cNvSpPr>
              <p:nvPr/>
            </p:nvSpPr>
            <p:spPr bwMode="auto">
              <a:xfrm>
                <a:off x="4361" y="1813"/>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398" name="Freeform 69"/>
              <p:cNvSpPr>
                <a:spLocks/>
              </p:cNvSpPr>
              <p:nvPr/>
            </p:nvSpPr>
            <p:spPr bwMode="auto">
              <a:xfrm>
                <a:off x="4361" y="1833"/>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399" name="Freeform 70"/>
              <p:cNvSpPr>
                <a:spLocks/>
              </p:cNvSpPr>
              <p:nvPr/>
            </p:nvSpPr>
            <p:spPr bwMode="auto">
              <a:xfrm>
                <a:off x="4361" y="1852"/>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00" name="Freeform 71"/>
              <p:cNvSpPr>
                <a:spLocks/>
              </p:cNvSpPr>
              <p:nvPr/>
            </p:nvSpPr>
            <p:spPr bwMode="auto">
              <a:xfrm>
                <a:off x="4361" y="1872"/>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5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5"/>
                    </a:lnTo>
                    <a:lnTo>
                      <a:pt x="0" y="6"/>
                    </a:lnTo>
                    <a:lnTo>
                      <a:pt x="2" y="8"/>
                    </a:lnTo>
                    <a:lnTo>
                      <a:pt x="4" y="9"/>
                    </a:lnTo>
                    <a:lnTo>
                      <a:pt x="5" y="9"/>
                    </a:lnTo>
                    <a:lnTo>
                      <a:pt x="7" y="9"/>
                    </a:lnTo>
                    <a:lnTo>
                      <a:pt x="9" y="9"/>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01" name="Freeform 72"/>
              <p:cNvSpPr>
                <a:spLocks/>
              </p:cNvSpPr>
              <p:nvPr/>
            </p:nvSpPr>
            <p:spPr bwMode="auto">
              <a:xfrm>
                <a:off x="4361" y="1891"/>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02" name="Freeform 73"/>
              <p:cNvSpPr>
                <a:spLocks/>
              </p:cNvSpPr>
              <p:nvPr/>
            </p:nvSpPr>
            <p:spPr bwMode="auto">
              <a:xfrm>
                <a:off x="4361" y="1911"/>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03" name="Freeform 74"/>
              <p:cNvSpPr>
                <a:spLocks/>
              </p:cNvSpPr>
              <p:nvPr/>
            </p:nvSpPr>
            <p:spPr bwMode="auto">
              <a:xfrm>
                <a:off x="4361" y="1930"/>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8"/>
                    </a:lnTo>
                    <a:lnTo>
                      <a:pt x="4" y="10"/>
                    </a:lnTo>
                    <a:lnTo>
                      <a:pt x="5" y="10"/>
                    </a:lnTo>
                    <a:lnTo>
                      <a:pt x="7" y="10"/>
                    </a:lnTo>
                    <a:lnTo>
                      <a:pt x="9" y="10"/>
                    </a:lnTo>
                    <a:lnTo>
                      <a:pt x="10"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04" name="Freeform 75"/>
              <p:cNvSpPr>
                <a:spLocks/>
              </p:cNvSpPr>
              <p:nvPr/>
            </p:nvSpPr>
            <p:spPr bwMode="auto">
              <a:xfrm>
                <a:off x="4361" y="1950"/>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05" name="Freeform 76"/>
              <p:cNvSpPr>
                <a:spLocks/>
              </p:cNvSpPr>
              <p:nvPr/>
            </p:nvSpPr>
            <p:spPr bwMode="auto">
              <a:xfrm>
                <a:off x="4361" y="1969"/>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06" name="Freeform 77"/>
              <p:cNvSpPr>
                <a:spLocks/>
              </p:cNvSpPr>
              <p:nvPr/>
            </p:nvSpPr>
            <p:spPr bwMode="auto">
              <a:xfrm>
                <a:off x="4361" y="1989"/>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07" name="Freeform 78"/>
              <p:cNvSpPr>
                <a:spLocks/>
              </p:cNvSpPr>
              <p:nvPr/>
            </p:nvSpPr>
            <p:spPr bwMode="auto">
              <a:xfrm>
                <a:off x="4361" y="2009"/>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08" name="Freeform 79"/>
              <p:cNvSpPr>
                <a:spLocks/>
              </p:cNvSpPr>
              <p:nvPr/>
            </p:nvSpPr>
            <p:spPr bwMode="auto">
              <a:xfrm>
                <a:off x="4361" y="2028"/>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09" name="Freeform 80"/>
              <p:cNvSpPr>
                <a:spLocks/>
              </p:cNvSpPr>
              <p:nvPr/>
            </p:nvSpPr>
            <p:spPr bwMode="auto">
              <a:xfrm>
                <a:off x="4361" y="2048"/>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5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5"/>
                    </a:lnTo>
                    <a:lnTo>
                      <a:pt x="0" y="6"/>
                    </a:lnTo>
                    <a:lnTo>
                      <a:pt x="2" y="8"/>
                    </a:lnTo>
                    <a:lnTo>
                      <a:pt x="4" y="9"/>
                    </a:lnTo>
                    <a:lnTo>
                      <a:pt x="5" y="9"/>
                    </a:lnTo>
                    <a:lnTo>
                      <a:pt x="7" y="9"/>
                    </a:lnTo>
                    <a:lnTo>
                      <a:pt x="9" y="9"/>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10" name="Freeform 81"/>
              <p:cNvSpPr>
                <a:spLocks/>
              </p:cNvSpPr>
              <p:nvPr/>
            </p:nvSpPr>
            <p:spPr bwMode="auto">
              <a:xfrm>
                <a:off x="4361" y="2067"/>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8"/>
                    </a:lnTo>
                    <a:lnTo>
                      <a:pt x="4" y="10"/>
                    </a:lnTo>
                    <a:lnTo>
                      <a:pt x="5" y="10"/>
                    </a:lnTo>
                    <a:lnTo>
                      <a:pt x="7" y="10"/>
                    </a:lnTo>
                    <a:lnTo>
                      <a:pt x="9" y="10"/>
                    </a:lnTo>
                    <a:lnTo>
                      <a:pt x="10"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11" name="Freeform 82"/>
              <p:cNvSpPr>
                <a:spLocks/>
              </p:cNvSpPr>
              <p:nvPr/>
            </p:nvSpPr>
            <p:spPr bwMode="auto">
              <a:xfrm>
                <a:off x="4361" y="2087"/>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12" name="Freeform 83"/>
              <p:cNvSpPr>
                <a:spLocks/>
              </p:cNvSpPr>
              <p:nvPr/>
            </p:nvSpPr>
            <p:spPr bwMode="auto">
              <a:xfrm>
                <a:off x="4361" y="2106"/>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13" name="Freeform 84"/>
              <p:cNvSpPr>
                <a:spLocks/>
              </p:cNvSpPr>
              <p:nvPr/>
            </p:nvSpPr>
            <p:spPr bwMode="auto">
              <a:xfrm>
                <a:off x="4361" y="2126"/>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14" name="Freeform 85"/>
              <p:cNvSpPr>
                <a:spLocks/>
              </p:cNvSpPr>
              <p:nvPr/>
            </p:nvSpPr>
            <p:spPr bwMode="auto">
              <a:xfrm>
                <a:off x="4361" y="2145"/>
                <a:ext cx="10" cy="10"/>
              </a:xfrm>
              <a:custGeom>
                <a:avLst/>
                <a:gdLst>
                  <a:gd name="T0" fmla="*/ 10 w 10"/>
                  <a:gd name="T1" fmla="*/ 4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4 h 10"/>
                  <a:gd name="T16" fmla="*/ 0 w 10"/>
                  <a:gd name="T17" fmla="*/ 5 h 10"/>
                  <a:gd name="T18" fmla="*/ 0 w 10"/>
                  <a:gd name="T19" fmla="*/ 7 h 10"/>
                  <a:gd name="T20" fmla="*/ 2 w 10"/>
                  <a:gd name="T21" fmla="*/ 9 h 10"/>
                  <a:gd name="T22" fmla="*/ 4 w 10"/>
                  <a:gd name="T23" fmla="*/ 10 h 10"/>
                  <a:gd name="T24" fmla="*/ 5 w 10"/>
                  <a:gd name="T25" fmla="*/ 10 h 10"/>
                  <a:gd name="T26" fmla="*/ 7 w 10"/>
                  <a:gd name="T27" fmla="*/ 10 h 10"/>
                  <a:gd name="T28" fmla="*/ 9 w 10"/>
                  <a:gd name="T29" fmla="*/ 10 h 10"/>
                  <a:gd name="T30" fmla="*/ 10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10" y="2"/>
                    </a:lnTo>
                    <a:lnTo>
                      <a:pt x="9" y="0"/>
                    </a:lnTo>
                    <a:lnTo>
                      <a:pt x="7" y="0"/>
                    </a:lnTo>
                    <a:lnTo>
                      <a:pt x="5" y="0"/>
                    </a:lnTo>
                    <a:lnTo>
                      <a:pt x="4" y="0"/>
                    </a:lnTo>
                    <a:lnTo>
                      <a:pt x="2" y="2"/>
                    </a:lnTo>
                    <a:lnTo>
                      <a:pt x="0" y="4"/>
                    </a:lnTo>
                    <a:lnTo>
                      <a:pt x="0" y="5"/>
                    </a:lnTo>
                    <a:lnTo>
                      <a:pt x="0" y="7"/>
                    </a:lnTo>
                    <a:lnTo>
                      <a:pt x="2" y="9"/>
                    </a:lnTo>
                    <a:lnTo>
                      <a:pt x="4" y="10"/>
                    </a:lnTo>
                    <a:lnTo>
                      <a:pt x="5" y="10"/>
                    </a:lnTo>
                    <a:lnTo>
                      <a:pt x="7" y="10"/>
                    </a:lnTo>
                    <a:lnTo>
                      <a:pt x="9" y="10"/>
                    </a:lnTo>
                    <a:lnTo>
                      <a:pt x="10"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15" name="Freeform 86"/>
              <p:cNvSpPr>
                <a:spLocks/>
              </p:cNvSpPr>
              <p:nvPr/>
            </p:nvSpPr>
            <p:spPr bwMode="auto">
              <a:xfrm>
                <a:off x="4361" y="2165"/>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16" name="Freeform 87"/>
              <p:cNvSpPr>
                <a:spLocks/>
              </p:cNvSpPr>
              <p:nvPr/>
            </p:nvSpPr>
            <p:spPr bwMode="auto">
              <a:xfrm>
                <a:off x="4361" y="2185"/>
                <a:ext cx="10" cy="9"/>
              </a:xfrm>
              <a:custGeom>
                <a:avLst/>
                <a:gdLst>
                  <a:gd name="T0" fmla="*/ 10 w 10"/>
                  <a:gd name="T1" fmla="*/ 3 h 9"/>
                  <a:gd name="T2" fmla="*/ 10 w 10"/>
                  <a:gd name="T3" fmla="*/ 1 h 9"/>
                  <a:gd name="T4" fmla="*/ 9 w 10"/>
                  <a:gd name="T5" fmla="*/ 0 h 9"/>
                  <a:gd name="T6" fmla="*/ 7 w 10"/>
                  <a:gd name="T7" fmla="*/ 0 h 9"/>
                  <a:gd name="T8" fmla="*/ 5 w 10"/>
                  <a:gd name="T9" fmla="*/ 0 h 9"/>
                  <a:gd name="T10" fmla="*/ 4 w 10"/>
                  <a:gd name="T11" fmla="*/ 0 h 9"/>
                  <a:gd name="T12" fmla="*/ 2 w 10"/>
                  <a:gd name="T13" fmla="*/ 1 h 9"/>
                  <a:gd name="T14" fmla="*/ 0 w 10"/>
                  <a:gd name="T15" fmla="*/ 3 h 9"/>
                  <a:gd name="T16" fmla="*/ 0 w 10"/>
                  <a:gd name="T17" fmla="*/ 4 h 9"/>
                  <a:gd name="T18" fmla="*/ 0 w 10"/>
                  <a:gd name="T19" fmla="*/ 6 h 9"/>
                  <a:gd name="T20" fmla="*/ 2 w 10"/>
                  <a:gd name="T21" fmla="*/ 8 h 9"/>
                  <a:gd name="T22" fmla="*/ 4 w 10"/>
                  <a:gd name="T23" fmla="*/ 9 h 9"/>
                  <a:gd name="T24" fmla="*/ 5 w 10"/>
                  <a:gd name="T25" fmla="*/ 9 h 9"/>
                  <a:gd name="T26" fmla="*/ 7 w 10"/>
                  <a:gd name="T27" fmla="*/ 9 h 9"/>
                  <a:gd name="T28" fmla="*/ 9 w 10"/>
                  <a:gd name="T29" fmla="*/ 9 h 9"/>
                  <a:gd name="T30" fmla="*/ 10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10" y="1"/>
                    </a:lnTo>
                    <a:lnTo>
                      <a:pt x="9" y="0"/>
                    </a:lnTo>
                    <a:lnTo>
                      <a:pt x="7" y="0"/>
                    </a:lnTo>
                    <a:lnTo>
                      <a:pt x="5" y="0"/>
                    </a:lnTo>
                    <a:lnTo>
                      <a:pt x="4" y="0"/>
                    </a:lnTo>
                    <a:lnTo>
                      <a:pt x="2" y="1"/>
                    </a:lnTo>
                    <a:lnTo>
                      <a:pt x="0" y="3"/>
                    </a:lnTo>
                    <a:lnTo>
                      <a:pt x="0" y="4"/>
                    </a:lnTo>
                    <a:lnTo>
                      <a:pt x="0" y="6"/>
                    </a:lnTo>
                    <a:lnTo>
                      <a:pt x="2" y="8"/>
                    </a:lnTo>
                    <a:lnTo>
                      <a:pt x="4" y="9"/>
                    </a:lnTo>
                    <a:lnTo>
                      <a:pt x="5" y="9"/>
                    </a:lnTo>
                    <a:lnTo>
                      <a:pt x="7" y="9"/>
                    </a:lnTo>
                    <a:lnTo>
                      <a:pt x="9" y="9"/>
                    </a:lnTo>
                    <a:lnTo>
                      <a:pt x="10"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17" name="Freeform 88"/>
              <p:cNvSpPr>
                <a:spLocks/>
              </p:cNvSpPr>
              <p:nvPr/>
            </p:nvSpPr>
            <p:spPr bwMode="auto">
              <a:xfrm>
                <a:off x="4361" y="2204"/>
                <a:ext cx="10" cy="10"/>
              </a:xfrm>
              <a:custGeom>
                <a:avLst/>
                <a:gdLst>
                  <a:gd name="T0" fmla="*/ 10 w 10"/>
                  <a:gd name="T1" fmla="*/ 3 h 10"/>
                  <a:gd name="T2" fmla="*/ 10 w 10"/>
                  <a:gd name="T3" fmla="*/ 2 h 10"/>
                  <a:gd name="T4" fmla="*/ 9 w 10"/>
                  <a:gd name="T5" fmla="*/ 0 h 10"/>
                  <a:gd name="T6" fmla="*/ 7 w 10"/>
                  <a:gd name="T7" fmla="*/ 0 h 10"/>
                  <a:gd name="T8" fmla="*/ 5 w 10"/>
                  <a:gd name="T9" fmla="*/ 0 h 10"/>
                  <a:gd name="T10" fmla="*/ 4 w 10"/>
                  <a:gd name="T11" fmla="*/ 0 h 10"/>
                  <a:gd name="T12" fmla="*/ 2 w 10"/>
                  <a:gd name="T13" fmla="*/ 2 h 10"/>
                  <a:gd name="T14" fmla="*/ 0 w 10"/>
                  <a:gd name="T15" fmla="*/ 3 h 10"/>
                  <a:gd name="T16" fmla="*/ 0 w 10"/>
                  <a:gd name="T17" fmla="*/ 5 h 10"/>
                  <a:gd name="T18" fmla="*/ 0 w 10"/>
                  <a:gd name="T19" fmla="*/ 7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2"/>
                    </a:lnTo>
                    <a:lnTo>
                      <a:pt x="9" y="0"/>
                    </a:lnTo>
                    <a:lnTo>
                      <a:pt x="7" y="0"/>
                    </a:lnTo>
                    <a:lnTo>
                      <a:pt x="5" y="0"/>
                    </a:lnTo>
                    <a:lnTo>
                      <a:pt x="4" y="0"/>
                    </a:lnTo>
                    <a:lnTo>
                      <a:pt x="2" y="2"/>
                    </a:lnTo>
                    <a:lnTo>
                      <a:pt x="0" y="3"/>
                    </a:lnTo>
                    <a:lnTo>
                      <a:pt x="0" y="5"/>
                    </a:lnTo>
                    <a:lnTo>
                      <a:pt x="0" y="7"/>
                    </a:lnTo>
                    <a:lnTo>
                      <a:pt x="2" y="8"/>
                    </a:lnTo>
                    <a:lnTo>
                      <a:pt x="4" y="10"/>
                    </a:lnTo>
                    <a:lnTo>
                      <a:pt x="5" y="10"/>
                    </a:lnTo>
                    <a:lnTo>
                      <a:pt x="7" y="10"/>
                    </a:lnTo>
                    <a:lnTo>
                      <a:pt x="9" y="10"/>
                    </a:lnTo>
                    <a:lnTo>
                      <a:pt x="10"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18" name="Freeform 89"/>
              <p:cNvSpPr>
                <a:spLocks/>
              </p:cNvSpPr>
              <p:nvPr/>
            </p:nvSpPr>
            <p:spPr bwMode="auto">
              <a:xfrm>
                <a:off x="4361" y="2224"/>
                <a:ext cx="10" cy="10"/>
              </a:xfrm>
              <a:custGeom>
                <a:avLst/>
                <a:gdLst>
                  <a:gd name="T0" fmla="*/ 10 w 10"/>
                  <a:gd name="T1" fmla="*/ 3 h 10"/>
                  <a:gd name="T2" fmla="*/ 10 w 10"/>
                  <a:gd name="T3" fmla="*/ 1 h 10"/>
                  <a:gd name="T4" fmla="*/ 9 w 10"/>
                  <a:gd name="T5" fmla="*/ 0 h 10"/>
                  <a:gd name="T6" fmla="*/ 7 w 10"/>
                  <a:gd name="T7" fmla="*/ 0 h 10"/>
                  <a:gd name="T8" fmla="*/ 5 w 10"/>
                  <a:gd name="T9" fmla="*/ 0 h 10"/>
                  <a:gd name="T10" fmla="*/ 4 w 10"/>
                  <a:gd name="T11" fmla="*/ 0 h 10"/>
                  <a:gd name="T12" fmla="*/ 2 w 10"/>
                  <a:gd name="T13" fmla="*/ 1 h 10"/>
                  <a:gd name="T14" fmla="*/ 0 w 10"/>
                  <a:gd name="T15" fmla="*/ 3 h 10"/>
                  <a:gd name="T16" fmla="*/ 0 w 10"/>
                  <a:gd name="T17" fmla="*/ 5 h 10"/>
                  <a:gd name="T18" fmla="*/ 0 w 10"/>
                  <a:gd name="T19" fmla="*/ 6 h 10"/>
                  <a:gd name="T20" fmla="*/ 2 w 10"/>
                  <a:gd name="T21" fmla="*/ 8 h 10"/>
                  <a:gd name="T22" fmla="*/ 4 w 10"/>
                  <a:gd name="T23" fmla="*/ 10 h 10"/>
                  <a:gd name="T24" fmla="*/ 5 w 10"/>
                  <a:gd name="T25" fmla="*/ 10 h 10"/>
                  <a:gd name="T26" fmla="*/ 7 w 10"/>
                  <a:gd name="T27" fmla="*/ 10 h 10"/>
                  <a:gd name="T28" fmla="*/ 9 w 10"/>
                  <a:gd name="T29" fmla="*/ 10 h 10"/>
                  <a:gd name="T30" fmla="*/ 10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10" y="1"/>
                    </a:lnTo>
                    <a:lnTo>
                      <a:pt x="9" y="0"/>
                    </a:lnTo>
                    <a:lnTo>
                      <a:pt x="7" y="0"/>
                    </a:lnTo>
                    <a:lnTo>
                      <a:pt x="5" y="0"/>
                    </a:lnTo>
                    <a:lnTo>
                      <a:pt x="4" y="0"/>
                    </a:lnTo>
                    <a:lnTo>
                      <a:pt x="2" y="1"/>
                    </a:lnTo>
                    <a:lnTo>
                      <a:pt x="0" y="3"/>
                    </a:lnTo>
                    <a:lnTo>
                      <a:pt x="0" y="5"/>
                    </a:lnTo>
                    <a:lnTo>
                      <a:pt x="0" y="6"/>
                    </a:lnTo>
                    <a:lnTo>
                      <a:pt x="2" y="8"/>
                    </a:lnTo>
                    <a:lnTo>
                      <a:pt x="4" y="10"/>
                    </a:lnTo>
                    <a:lnTo>
                      <a:pt x="5" y="10"/>
                    </a:lnTo>
                    <a:lnTo>
                      <a:pt x="7" y="10"/>
                    </a:lnTo>
                    <a:lnTo>
                      <a:pt x="9" y="10"/>
                    </a:lnTo>
                    <a:lnTo>
                      <a:pt x="10"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19" name="Freeform 90"/>
              <p:cNvSpPr>
                <a:spLocks/>
              </p:cNvSpPr>
              <p:nvPr/>
            </p:nvSpPr>
            <p:spPr bwMode="auto">
              <a:xfrm>
                <a:off x="4363" y="2243"/>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20" name="Freeform 91"/>
              <p:cNvSpPr>
                <a:spLocks/>
              </p:cNvSpPr>
              <p:nvPr/>
            </p:nvSpPr>
            <p:spPr bwMode="auto">
              <a:xfrm>
                <a:off x="4363" y="2263"/>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21" name="Freeform 92"/>
              <p:cNvSpPr>
                <a:spLocks/>
              </p:cNvSpPr>
              <p:nvPr/>
            </p:nvSpPr>
            <p:spPr bwMode="auto">
              <a:xfrm>
                <a:off x="4363" y="2282"/>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22" name="Freeform 93"/>
              <p:cNvSpPr>
                <a:spLocks/>
              </p:cNvSpPr>
              <p:nvPr/>
            </p:nvSpPr>
            <p:spPr bwMode="auto">
              <a:xfrm>
                <a:off x="4363" y="2302"/>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23" name="Freeform 94"/>
              <p:cNvSpPr>
                <a:spLocks/>
              </p:cNvSpPr>
              <p:nvPr/>
            </p:nvSpPr>
            <p:spPr bwMode="auto">
              <a:xfrm>
                <a:off x="4363" y="2322"/>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24" name="Freeform 95"/>
              <p:cNvSpPr>
                <a:spLocks/>
              </p:cNvSpPr>
              <p:nvPr/>
            </p:nvSpPr>
            <p:spPr bwMode="auto">
              <a:xfrm>
                <a:off x="4363" y="2341"/>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25" name="Freeform 96"/>
              <p:cNvSpPr>
                <a:spLocks/>
              </p:cNvSpPr>
              <p:nvPr/>
            </p:nvSpPr>
            <p:spPr bwMode="auto">
              <a:xfrm>
                <a:off x="4363" y="2361"/>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5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5"/>
                    </a:lnTo>
                    <a:lnTo>
                      <a:pt x="0" y="6"/>
                    </a:lnTo>
                    <a:lnTo>
                      <a:pt x="0" y="8"/>
                    </a:lnTo>
                    <a:lnTo>
                      <a:pt x="2" y="9"/>
                    </a:lnTo>
                    <a:lnTo>
                      <a:pt x="3" y="9"/>
                    </a:lnTo>
                    <a:lnTo>
                      <a:pt x="5" y="9"/>
                    </a:lnTo>
                    <a:lnTo>
                      <a:pt x="7" y="9"/>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26" name="Freeform 97"/>
              <p:cNvSpPr>
                <a:spLocks/>
              </p:cNvSpPr>
              <p:nvPr/>
            </p:nvSpPr>
            <p:spPr bwMode="auto">
              <a:xfrm>
                <a:off x="4363" y="2380"/>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27" name="Freeform 98"/>
              <p:cNvSpPr>
                <a:spLocks/>
              </p:cNvSpPr>
              <p:nvPr/>
            </p:nvSpPr>
            <p:spPr bwMode="auto">
              <a:xfrm>
                <a:off x="4363" y="2400"/>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28" name="Freeform 99"/>
              <p:cNvSpPr>
                <a:spLocks/>
              </p:cNvSpPr>
              <p:nvPr/>
            </p:nvSpPr>
            <p:spPr bwMode="auto">
              <a:xfrm>
                <a:off x="4363" y="2419"/>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29" name="Freeform 100"/>
              <p:cNvSpPr>
                <a:spLocks/>
              </p:cNvSpPr>
              <p:nvPr/>
            </p:nvSpPr>
            <p:spPr bwMode="auto">
              <a:xfrm>
                <a:off x="4363" y="2439"/>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30" name="Freeform 101"/>
              <p:cNvSpPr>
                <a:spLocks/>
              </p:cNvSpPr>
              <p:nvPr/>
            </p:nvSpPr>
            <p:spPr bwMode="auto">
              <a:xfrm>
                <a:off x="4363" y="2458"/>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31" name="Freeform 102"/>
              <p:cNvSpPr>
                <a:spLocks/>
              </p:cNvSpPr>
              <p:nvPr/>
            </p:nvSpPr>
            <p:spPr bwMode="auto">
              <a:xfrm>
                <a:off x="4363" y="2478"/>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32" name="Freeform 103"/>
              <p:cNvSpPr>
                <a:spLocks/>
              </p:cNvSpPr>
              <p:nvPr/>
            </p:nvSpPr>
            <p:spPr bwMode="auto">
              <a:xfrm>
                <a:off x="4363" y="2498"/>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33" name="Freeform 104"/>
              <p:cNvSpPr>
                <a:spLocks/>
              </p:cNvSpPr>
              <p:nvPr/>
            </p:nvSpPr>
            <p:spPr bwMode="auto">
              <a:xfrm>
                <a:off x="4363" y="2517"/>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34" name="Freeform 105"/>
              <p:cNvSpPr>
                <a:spLocks/>
              </p:cNvSpPr>
              <p:nvPr/>
            </p:nvSpPr>
            <p:spPr bwMode="auto">
              <a:xfrm>
                <a:off x="4363" y="2537"/>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5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5"/>
                    </a:lnTo>
                    <a:lnTo>
                      <a:pt x="0" y="6"/>
                    </a:lnTo>
                    <a:lnTo>
                      <a:pt x="0" y="8"/>
                    </a:lnTo>
                    <a:lnTo>
                      <a:pt x="2" y="9"/>
                    </a:lnTo>
                    <a:lnTo>
                      <a:pt x="3" y="9"/>
                    </a:lnTo>
                    <a:lnTo>
                      <a:pt x="5" y="9"/>
                    </a:lnTo>
                    <a:lnTo>
                      <a:pt x="7" y="9"/>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35" name="Freeform 106"/>
              <p:cNvSpPr>
                <a:spLocks/>
              </p:cNvSpPr>
              <p:nvPr/>
            </p:nvSpPr>
            <p:spPr bwMode="auto">
              <a:xfrm>
                <a:off x="4363" y="2556"/>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36" name="Freeform 107"/>
              <p:cNvSpPr>
                <a:spLocks/>
              </p:cNvSpPr>
              <p:nvPr/>
            </p:nvSpPr>
            <p:spPr bwMode="auto">
              <a:xfrm>
                <a:off x="4363" y="2576"/>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37" name="Freeform 108"/>
              <p:cNvSpPr>
                <a:spLocks/>
              </p:cNvSpPr>
              <p:nvPr/>
            </p:nvSpPr>
            <p:spPr bwMode="auto">
              <a:xfrm>
                <a:off x="4363" y="2595"/>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38" name="Freeform 109"/>
              <p:cNvSpPr>
                <a:spLocks/>
              </p:cNvSpPr>
              <p:nvPr/>
            </p:nvSpPr>
            <p:spPr bwMode="auto">
              <a:xfrm>
                <a:off x="4363" y="2615"/>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39" name="Freeform 110"/>
              <p:cNvSpPr>
                <a:spLocks/>
              </p:cNvSpPr>
              <p:nvPr/>
            </p:nvSpPr>
            <p:spPr bwMode="auto">
              <a:xfrm>
                <a:off x="4363" y="2634"/>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40" name="Freeform 111"/>
              <p:cNvSpPr>
                <a:spLocks/>
              </p:cNvSpPr>
              <p:nvPr/>
            </p:nvSpPr>
            <p:spPr bwMode="auto">
              <a:xfrm>
                <a:off x="4363" y="2654"/>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41" name="Freeform 112"/>
              <p:cNvSpPr>
                <a:spLocks/>
              </p:cNvSpPr>
              <p:nvPr/>
            </p:nvSpPr>
            <p:spPr bwMode="auto">
              <a:xfrm>
                <a:off x="4363" y="2674"/>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42" name="Freeform 113"/>
              <p:cNvSpPr>
                <a:spLocks/>
              </p:cNvSpPr>
              <p:nvPr/>
            </p:nvSpPr>
            <p:spPr bwMode="auto">
              <a:xfrm>
                <a:off x="4363" y="2693"/>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43" name="Freeform 114"/>
              <p:cNvSpPr>
                <a:spLocks/>
              </p:cNvSpPr>
              <p:nvPr/>
            </p:nvSpPr>
            <p:spPr bwMode="auto">
              <a:xfrm>
                <a:off x="4363" y="2713"/>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5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5"/>
                    </a:lnTo>
                    <a:lnTo>
                      <a:pt x="0" y="6"/>
                    </a:lnTo>
                    <a:lnTo>
                      <a:pt x="0" y="8"/>
                    </a:lnTo>
                    <a:lnTo>
                      <a:pt x="2" y="9"/>
                    </a:lnTo>
                    <a:lnTo>
                      <a:pt x="3" y="9"/>
                    </a:lnTo>
                    <a:lnTo>
                      <a:pt x="5" y="9"/>
                    </a:lnTo>
                    <a:lnTo>
                      <a:pt x="7" y="9"/>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44" name="Freeform 115"/>
              <p:cNvSpPr>
                <a:spLocks/>
              </p:cNvSpPr>
              <p:nvPr/>
            </p:nvSpPr>
            <p:spPr bwMode="auto">
              <a:xfrm>
                <a:off x="4363" y="2732"/>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45" name="Freeform 116"/>
              <p:cNvSpPr>
                <a:spLocks/>
              </p:cNvSpPr>
              <p:nvPr/>
            </p:nvSpPr>
            <p:spPr bwMode="auto">
              <a:xfrm>
                <a:off x="4363" y="2752"/>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46" name="Freeform 117"/>
              <p:cNvSpPr>
                <a:spLocks/>
              </p:cNvSpPr>
              <p:nvPr/>
            </p:nvSpPr>
            <p:spPr bwMode="auto">
              <a:xfrm>
                <a:off x="4363" y="2771"/>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47" name="Freeform 118"/>
              <p:cNvSpPr>
                <a:spLocks/>
              </p:cNvSpPr>
              <p:nvPr/>
            </p:nvSpPr>
            <p:spPr bwMode="auto">
              <a:xfrm>
                <a:off x="4363" y="2791"/>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48" name="Freeform 119"/>
              <p:cNvSpPr>
                <a:spLocks/>
              </p:cNvSpPr>
              <p:nvPr/>
            </p:nvSpPr>
            <p:spPr bwMode="auto">
              <a:xfrm>
                <a:off x="4363" y="2810"/>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49" name="Freeform 120"/>
              <p:cNvSpPr>
                <a:spLocks/>
              </p:cNvSpPr>
              <p:nvPr/>
            </p:nvSpPr>
            <p:spPr bwMode="auto">
              <a:xfrm>
                <a:off x="4363" y="2830"/>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50" name="Freeform 121"/>
              <p:cNvSpPr>
                <a:spLocks/>
              </p:cNvSpPr>
              <p:nvPr/>
            </p:nvSpPr>
            <p:spPr bwMode="auto">
              <a:xfrm>
                <a:off x="4363" y="2850"/>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51" name="Freeform 122"/>
              <p:cNvSpPr>
                <a:spLocks/>
              </p:cNvSpPr>
              <p:nvPr/>
            </p:nvSpPr>
            <p:spPr bwMode="auto">
              <a:xfrm>
                <a:off x="4363" y="2869"/>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52" name="Freeform 123"/>
              <p:cNvSpPr>
                <a:spLocks/>
              </p:cNvSpPr>
              <p:nvPr/>
            </p:nvSpPr>
            <p:spPr bwMode="auto">
              <a:xfrm>
                <a:off x="4363" y="2889"/>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53" name="Freeform 124"/>
              <p:cNvSpPr>
                <a:spLocks/>
              </p:cNvSpPr>
              <p:nvPr/>
            </p:nvSpPr>
            <p:spPr bwMode="auto">
              <a:xfrm>
                <a:off x="4363" y="2908"/>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54" name="Freeform 125"/>
              <p:cNvSpPr>
                <a:spLocks/>
              </p:cNvSpPr>
              <p:nvPr/>
            </p:nvSpPr>
            <p:spPr bwMode="auto">
              <a:xfrm>
                <a:off x="4363" y="2928"/>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55" name="Freeform 126"/>
              <p:cNvSpPr>
                <a:spLocks/>
              </p:cNvSpPr>
              <p:nvPr/>
            </p:nvSpPr>
            <p:spPr bwMode="auto">
              <a:xfrm>
                <a:off x="4363" y="2947"/>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56" name="Freeform 127"/>
              <p:cNvSpPr>
                <a:spLocks/>
              </p:cNvSpPr>
              <p:nvPr/>
            </p:nvSpPr>
            <p:spPr bwMode="auto">
              <a:xfrm>
                <a:off x="4363" y="2967"/>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57" name="Freeform 128"/>
              <p:cNvSpPr>
                <a:spLocks/>
              </p:cNvSpPr>
              <p:nvPr/>
            </p:nvSpPr>
            <p:spPr bwMode="auto">
              <a:xfrm>
                <a:off x="4363" y="2987"/>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58" name="Freeform 129"/>
              <p:cNvSpPr>
                <a:spLocks/>
              </p:cNvSpPr>
              <p:nvPr/>
            </p:nvSpPr>
            <p:spPr bwMode="auto">
              <a:xfrm>
                <a:off x="4363" y="3006"/>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59" name="Freeform 130"/>
              <p:cNvSpPr>
                <a:spLocks/>
              </p:cNvSpPr>
              <p:nvPr/>
            </p:nvSpPr>
            <p:spPr bwMode="auto">
              <a:xfrm>
                <a:off x="4363" y="3026"/>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5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5"/>
                    </a:lnTo>
                    <a:lnTo>
                      <a:pt x="0" y="6"/>
                    </a:lnTo>
                    <a:lnTo>
                      <a:pt x="0" y="8"/>
                    </a:lnTo>
                    <a:lnTo>
                      <a:pt x="2" y="9"/>
                    </a:lnTo>
                    <a:lnTo>
                      <a:pt x="3" y="9"/>
                    </a:lnTo>
                    <a:lnTo>
                      <a:pt x="5" y="9"/>
                    </a:lnTo>
                    <a:lnTo>
                      <a:pt x="7" y="9"/>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60" name="Freeform 131"/>
              <p:cNvSpPr>
                <a:spLocks/>
              </p:cNvSpPr>
              <p:nvPr/>
            </p:nvSpPr>
            <p:spPr bwMode="auto">
              <a:xfrm>
                <a:off x="4363" y="3045"/>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61" name="Freeform 132"/>
              <p:cNvSpPr>
                <a:spLocks/>
              </p:cNvSpPr>
              <p:nvPr/>
            </p:nvSpPr>
            <p:spPr bwMode="auto">
              <a:xfrm>
                <a:off x="4363" y="3065"/>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62" name="Freeform 133"/>
              <p:cNvSpPr>
                <a:spLocks/>
              </p:cNvSpPr>
              <p:nvPr/>
            </p:nvSpPr>
            <p:spPr bwMode="auto">
              <a:xfrm>
                <a:off x="4363" y="3084"/>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8"/>
                    </a:lnTo>
                    <a:lnTo>
                      <a:pt x="2" y="10"/>
                    </a:lnTo>
                    <a:lnTo>
                      <a:pt x="3" y="10"/>
                    </a:lnTo>
                    <a:lnTo>
                      <a:pt x="5" y="10"/>
                    </a:lnTo>
                    <a:lnTo>
                      <a:pt x="7" y="10"/>
                    </a:lnTo>
                    <a:lnTo>
                      <a:pt x="8" y="8"/>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63" name="Freeform 134"/>
              <p:cNvSpPr>
                <a:spLocks/>
              </p:cNvSpPr>
              <p:nvPr/>
            </p:nvSpPr>
            <p:spPr bwMode="auto">
              <a:xfrm>
                <a:off x="4363" y="3104"/>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64" name="Freeform 135"/>
              <p:cNvSpPr>
                <a:spLocks/>
              </p:cNvSpPr>
              <p:nvPr/>
            </p:nvSpPr>
            <p:spPr bwMode="auto">
              <a:xfrm>
                <a:off x="4363" y="3123"/>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0 w 10"/>
                  <a:gd name="T21" fmla="*/ 9 h 10"/>
                  <a:gd name="T22" fmla="*/ 2 w 10"/>
                  <a:gd name="T23" fmla="*/ 10 h 10"/>
                  <a:gd name="T24" fmla="*/ 3 w 10"/>
                  <a:gd name="T25" fmla="*/ 10 h 10"/>
                  <a:gd name="T26" fmla="*/ 5 w 10"/>
                  <a:gd name="T27" fmla="*/ 10 h 10"/>
                  <a:gd name="T28" fmla="*/ 7 w 10"/>
                  <a:gd name="T29" fmla="*/ 10 h 10"/>
                  <a:gd name="T30" fmla="*/ 8 w 10"/>
                  <a:gd name="T31" fmla="*/ 9 h 10"/>
                  <a:gd name="T32" fmla="*/ 10 w 10"/>
                  <a:gd name="T33" fmla="*/ 7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0" y="9"/>
                    </a:lnTo>
                    <a:lnTo>
                      <a:pt x="2" y="10"/>
                    </a:lnTo>
                    <a:lnTo>
                      <a:pt x="3" y="10"/>
                    </a:lnTo>
                    <a:lnTo>
                      <a:pt x="5" y="10"/>
                    </a:lnTo>
                    <a:lnTo>
                      <a:pt x="7" y="10"/>
                    </a:lnTo>
                    <a:lnTo>
                      <a:pt x="8" y="9"/>
                    </a:lnTo>
                    <a:lnTo>
                      <a:pt x="10" y="7"/>
                    </a:lnTo>
                    <a:lnTo>
                      <a:pt x="10" y="5"/>
                    </a:lnTo>
                    <a:lnTo>
                      <a:pt x="10" y="4"/>
                    </a:lnTo>
                    <a:close/>
                  </a:path>
                </a:pathLst>
              </a:custGeom>
              <a:solidFill>
                <a:srgbClr val="000000"/>
              </a:solidFill>
              <a:ln w="9525">
                <a:noFill/>
                <a:round/>
                <a:headEnd/>
                <a:tailEnd/>
              </a:ln>
            </p:spPr>
            <p:txBody>
              <a:bodyPr/>
              <a:lstStyle/>
              <a:p>
                <a:endParaRPr lang="en-US"/>
              </a:p>
            </p:txBody>
          </p:sp>
          <p:sp>
            <p:nvSpPr>
              <p:cNvPr id="6465" name="Freeform 136"/>
              <p:cNvSpPr>
                <a:spLocks/>
              </p:cNvSpPr>
              <p:nvPr/>
            </p:nvSpPr>
            <p:spPr bwMode="auto">
              <a:xfrm>
                <a:off x="4363" y="3143"/>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66" name="Freeform 137"/>
              <p:cNvSpPr>
                <a:spLocks/>
              </p:cNvSpPr>
              <p:nvPr/>
            </p:nvSpPr>
            <p:spPr bwMode="auto">
              <a:xfrm>
                <a:off x="4363" y="3163"/>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4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4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4"/>
                    </a:lnTo>
                    <a:lnTo>
                      <a:pt x="0" y="6"/>
                    </a:lnTo>
                    <a:lnTo>
                      <a:pt x="0" y="8"/>
                    </a:lnTo>
                    <a:lnTo>
                      <a:pt x="2" y="9"/>
                    </a:lnTo>
                    <a:lnTo>
                      <a:pt x="3" y="9"/>
                    </a:lnTo>
                    <a:lnTo>
                      <a:pt x="5" y="9"/>
                    </a:lnTo>
                    <a:lnTo>
                      <a:pt x="7" y="9"/>
                    </a:lnTo>
                    <a:lnTo>
                      <a:pt x="8" y="8"/>
                    </a:lnTo>
                    <a:lnTo>
                      <a:pt x="10" y="6"/>
                    </a:lnTo>
                    <a:lnTo>
                      <a:pt x="10" y="4"/>
                    </a:lnTo>
                    <a:lnTo>
                      <a:pt x="10" y="3"/>
                    </a:lnTo>
                    <a:close/>
                  </a:path>
                </a:pathLst>
              </a:custGeom>
              <a:solidFill>
                <a:srgbClr val="000000"/>
              </a:solidFill>
              <a:ln w="9525">
                <a:noFill/>
                <a:round/>
                <a:headEnd/>
                <a:tailEnd/>
              </a:ln>
            </p:spPr>
            <p:txBody>
              <a:bodyPr/>
              <a:lstStyle/>
              <a:p>
                <a:endParaRPr lang="en-US"/>
              </a:p>
            </p:txBody>
          </p:sp>
          <p:sp>
            <p:nvSpPr>
              <p:cNvPr id="6467" name="Freeform 138"/>
              <p:cNvSpPr>
                <a:spLocks/>
              </p:cNvSpPr>
              <p:nvPr/>
            </p:nvSpPr>
            <p:spPr bwMode="auto">
              <a:xfrm>
                <a:off x="4363" y="3182"/>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68" name="Freeform 139"/>
              <p:cNvSpPr>
                <a:spLocks/>
              </p:cNvSpPr>
              <p:nvPr/>
            </p:nvSpPr>
            <p:spPr bwMode="auto">
              <a:xfrm>
                <a:off x="4363" y="3202"/>
                <a:ext cx="10" cy="9"/>
              </a:xfrm>
              <a:custGeom>
                <a:avLst/>
                <a:gdLst>
                  <a:gd name="T0" fmla="*/ 10 w 10"/>
                  <a:gd name="T1" fmla="*/ 3 h 9"/>
                  <a:gd name="T2" fmla="*/ 8 w 10"/>
                  <a:gd name="T3" fmla="*/ 1 h 9"/>
                  <a:gd name="T4" fmla="*/ 7 w 10"/>
                  <a:gd name="T5" fmla="*/ 0 h 9"/>
                  <a:gd name="T6" fmla="*/ 5 w 10"/>
                  <a:gd name="T7" fmla="*/ 0 h 9"/>
                  <a:gd name="T8" fmla="*/ 3 w 10"/>
                  <a:gd name="T9" fmla="*/ 0 h 9"/>
                  <a:gd name="T10" fmla="*/ 2 w 10"/>
                  <a:gd name="T11" fmla="*/ 0 h 9"/>
                  <a:gd name="T12" fmla="*/ 0 w 10"/>
                  <a:gd name="T13" fmla="*/ 1 h 9"/>
                  <a:gd name="T14" fmla="*/ 0 w 10"/>
                  <a:gd name="T15" fmla="*/ 3 h 9"/>
                  <a:gd name="T16" fmla="*/ 0 w 10"/>
                  <a:gd name="T17" fmla="*/ 5 h 9"/>
                  <a:gd name="T18" fmla="*/ 0 w 10"/>
                  <a:gd name="T19" fmla="*/ 6 h 9"/>
                  <a:gd name="T20" fmla="*/ 0 w 10"/>
                  <a:gd name="T21" fmla="*/ 8 h 9"/>
                  <a:gd name="T22" fmla="*/ 2 w 10"/>
                  <a:gd name="T23" fmla="*/ 9 h 9"/>
                  <a:gd name="T24" fmla="*/ 3 w 10"/>
                  <a:gd name="T25" fmla="*/ 9 h 9"/>
                  <a:gd name="T26" fmla="*/ 5 w 10"/>
                  <a:gd name="T27" fmla="*/ 9 h 9"/>
                  <a:gd name="T28" fmla="*/ 7 w 10"/>
                  <a:gd name="T29" fmla="*/ 9 h 9"/>
                  <a:gd name="T30" fmla="*/ 8 w 10"/>
                  <a:gd name="T31" fmla="*/ 8 h 9"/>
                  <a:gd name="T32" fmla="*/ 10 w 10"/>
                  <a:gd name="T33" fmla="*/ 6 h 9"/>
                  <a:gd name="T34" fmla="*/ 10 w 10"/>
                  <a:gd name="T35" fmla="*/ 5 h 9"/>
                  <a:gd name="T36" fmla="*/ 10 w 10"/>
                  <a:gd name="T37" fmla="*/ 3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10" y="3"/>
                    </a:moveTo>
                    <a:lnTo>
                      <a:pt x="8" y="1"/>
                    </a:lnTo>
                    <a:lnTo>
                      <a:pt x="7" y="0"/>
                    </a:lnTo>
                    <a:lnTo>
                      <a:pt x="5" y="0"/>
                    </a:lnTo>
                    <a:lnTo>
                      <a:pt x="3" y="0"/>
                    </a:lnTo>
                    <a:lnTo>
                      <a:pt x="2" y="0"/>
                    </a:lnTo>
                    <a:lnTo>
                      <a:pt x="0" y="1"/>
                    </a:lnTo>
                    <a:lnTo>
                      <a:pt x="0" y="3"/>
                    </a:lnTo>
                    <a:lnTo>
                      <a:pt x="0" y="5"/>
                    </a:lnTo>
                    <a:lnTo>
                      <a:pt x="0" y="6"/>
                    </a:lnTo>
                    <a:lnTo>
                      <a:pt x="0" y="8"/>
                    </a:lnTo>
                    <a:lnTo>
                      <a:pt x="2" y="9"/>
                    </a:lnTo>
                    <a:lnTo>
                      <a:pt x="3" y="9"/>
                    </a:lnTo>
                    <a:lnTo>
                      <a:pt x="5" y="9"/>
                    </a:lnTo>
                    <a:lnTo>
                      <a:pt x="7" y="9"/>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69" name="Freeform 140"/>
              <p:cNvSpPr>
                <a:spLocks/>
              </p:cNvSpPr>
              <p:nvPr/>
            </p:nvSpPr>
            <p:spPr bwMode="auto">
              <a:xfrm>
                <a:off x="4363" y="3221"/>
                <a:ext cx="10" cy="10"/>
              </a:xfrm>
              <a:custGeom>
                <a:avLst/>
                <a:gdLst>
                  <a:gd name="T0" fmla="*/ 10 w 10"/>
                  <a:gd name="T1" fmla="*/ 3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3 h 10"/>
                  <a:gd name="T16" fmla="*/ 0 w 10"/>
                  <a:gd name="T17" fmla="*/ 5 h 10"/>
                  <a:gd name="T18" fmla="*/ 0 w 10"/>
                  <a:gd name="T19" fmla="*/ 7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7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2"/>
                    </a:lnTo>
                    <a:lnTo>
                      <a:pt x="7" y="0"/>
                    </a:lnTo>
                    <a:lnTo>
                      <a:pt x="5" y="0"/>
                    </a:lnTo>
                    <a:lnTo>
                      <a:pt x="3" y="0"/>
                    </a:lnTo>
                    <a:lnTo>
                      <a:pt x="2" y="0"/>
                    </a:lnTo>
                    <a:lnTo>
                      <a:pt x="0" y="2"/>
                    </a:lnTo>
                    <a:lnTo>
                      <a:pt x="0" y="3"/>
                    </a:lnTo>
                    <a:lnTo>
                      <a:pt x="0" y="5"/>
                    </a:lnTo>
                    <a:lnTo>
                      <a:pt x="0" y="7"/>
                    </a:lnTo>
                    <a:lnTo>
                      <a:pt x="0" y="8"/>
                    </a:lnTo>
                    <a:lnTo>
                      <a:pt x="2" y="10"/>
                    </a:lnTo>
                    <a:lnTo>
                      <a:pt x="3" y="10"/>
                    </a:lnTo>
                    <a:lnTo>
                      <a:pt x="5" y="10"/>
                    </a:lnTo>
                    <a:lnTo>
                      <a:pt x="7" y="10"/>
                    </a:lnTo>
                    <a:lnTo>
                      <a:pt x="8" y="8"/>
                    </a:lnTo>
                    <a:lnTo>
                      <a:pt x="10" y="7"/>
                    </a:lnTo>
                    <a:lnTo>
                      <a:pt x="10" y="5"/>
                    </a:lnTo>
                    <a:lnTo>
                      <a:pt x="10" y="3"/>
                    </a:lnTo>
                    <a:close/>
                  </a:path>
                </a:pathLst>
              </a:custGeom>
              <a:solidFill>
                <a:srgbClr val="000000"/>
              </a:solidFill>
              <a:ln w="9525">
                <a:noFill/>
                <a:round/>
                <a:headEnd/>
                <a:tailEnd/>
              </a:ln>
            </p:spPr>
            <p:txBody>
              <a:bodyPr/>
              <a:lstStyle/>
              <a:p>
                <a:endParaRPr lang="en-US"/>
              </a:p>
            </p:txBody>
          </p:sp>
          <p:sp>
            <p:nvSpPr>
              <p:cNvPr id="6470" name="Freeform 141"/>
              <p:cNvSpPr>
                <a:spLocks/>
              </p:cNvSpPr>
              <p:nvPr/>
            </p:nvSpPr>
            <p:spPr bwMode="auto">
              <a:xfrm>
                <a:off x="4363" y="3241"/>
                <a:ext cx="10" cy="10"/>
              </a:xfrm>
              <a:custGeom>
                <a:avLst/>
                <a:gdLst>
                  <a:gd name="T0" fmla="*/ 10 w 10"/>
                  <a:gd name="T1" fmla="*/ 3 h 10"/>
                  <a:gd name="T2" fmla="*/ 8 w 10"/>
                  <a:gd name="T3" fmla="*/ 1 h 10"/>
                  <a:gd name="T4" fmla="*/ 7 w 10"/>
                  <a:gd name="T5" fmla="*/ 0 h 10"/>
                  <a:gd name="T6" fmla="*/ 5 w 10"/>
                  <a:gd name="T7" fmla="*/ 0 h 10"/>
                  <a:gd name="T8" fmla="*/ 3 w 10"/>
                  <a:gd name="T9" fmla="*/ 0 h 10"/>
                  <a:gd name="T10" fmla="*/ 2 w 10"/>
                  <a:gd name="T11" fmla="*/ 0 h 10"/>
                  <a:gd name="T12" fmla="*/ 0 w 10"/>
                  <a:gd name="T13" fmla="*/ 1 h 10"/>
                  <a:gd name="T14" fmla="*/ 0 w 10"/>
                  <a:gd name="T15" fmla="*/ 3 h 10"/>
                  <a:gd name="T16" fmla="*/ 0 w 10"/>
                  <a:gd name="T17" fmla="*/ 5 h 10"/>
                  <a:gd name="T18" fmla="*/ 0 w 10"/>
                  <a:gd name="T19" fmla="*/ 6 h 10"/>
                  <a:gd name="T20" fmla="*/ 0 w 10"/>
                  <a:gd name="T21" fmla="*/ 8 h 10"/>
                  <a:gd name="T22" fmla="*/ 2 w 10"/>
                  <a:gd name="T23" fmla="*/ 10 h 10"/>
                  <a:gd name="T24" fmla="*/ 3 w 10"/>
                  <a:gd name="T25" fmla="*/ 10 h 10"/>
                  <a:gd name="T26" fmla="*/ 5 w 10"/>
                  <a:gd name="T27" fmla="*/ 10 h 10"/>
                  <a:gd name="T28" fmla="*/ 7 w 10"/>
                  <a:gd name="T29" fmla="*/ 10 h 10"/>
                  <a:gd name="T30" fmla="*/ 8 w 10"/>
                  <a:gd name="T31" fmla="*/ 8 h 10"/>
                  <a:gd name="T32" fmla="*/ 10 w 10"/>
                  <a:gd name="T33" fmla="*/ 6 h 10"/>
                  <a:gd name="T34" fmla="*/ 10 w 10"/>
                  <a:gd name="T35" fmla="*/ 5 h 10"/>
                  <a:gd name="T36" fmla="*/ 10 w 10"/>
                  <a:gd name="T37" fmla="*/ 3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3"/>
                    </a:moveTo>
                    <a:lnTo>
                      <a:pt x="8" y="1"/>
                    </a:lnTo>
                    <a:lnTo>
                      <a:pt x="7" y="0"/>
                    </a:lnTo>
                    <a:lnTo>
                      <a:pt x="5" y="0"/>
                    </a:lnTo>
                    <a:lnTo>
                      <a:pt x="3" y="0"/>
                    </a:lnTo>
                    <a:lnTo>
                      <a:pt x="2" y="0"/>
                    </a:lnTo>
                    <a:lnTo>
                      <a:pt x="0" y="1"/>
                    </a:lnTo>
                    <a:lnTo>
                      <a:pt x="0" y="3"/>
                    </a:lnTo>
                    <a:lnTo>
                      <a:pt x="0" y="5"/>
                    </a:lnTo>
                    <a:lnTo>
                      <a:pt x="0" y="6"/>
                    </a:lnTo>
                    <a:lnTo>
                      <a:pt x="0" y="8"/>
                    </a:lnTo>
                    <a:lnTo>
                      <a:pt x="2" y="10"/>
                    </a:lnTo>
                    <a:lnTo>
                      <a:pt x="3" y="10"/>
                    </a:lnTo>
                    <a:lnTo>
                      <a:pt x="5" y="10"/>
                    </a:lnTo>
                    <a:lnTo>
                      <a:pt x="7" y="10"/>
                    </a:lnTo>
                    <a:lnTo>
                      <a:pt x="8" y="8"/>
                    </a:lnTo>
                    <a:lnTo>
                      <a:pt x="10" y="6"/>
                    </a:lnTo>
                    <a:lnTo>
                      <a:pt x="10" y="5"/>
                    </a:lnTo>
                    <a:lnTo>
                      <a:pt x="10" y="3"/>
                    </a:lnTo>
                    <a:close/>
                  </a:path>
                </a:pathLst>
              </a:custGeom>
              <a:solidFill>
                <a:srgbClr val="000000"/>
              </a:solidFill>
              <a:ln w="9525">
                <a:noFill/>
                <a:round/>
                <a:headEnd/>
                <a:tailEnd/>
              </a:ln>
            </p:spPr>
            <p:txBody>
              <a:bodyPr/>
              <a:lstStyle/>
              <a:p>
                <a:endParaRPr lang="en-US"/>
              </a:p>
            </p:txBody>
          </p:sp>
          <p:sp>
            <p:nvSpPr>
              <p:cNvPr id="6471" name="Freeform 142"/>
              <p:cNvSpPr>
                <a:spLocks/>
              </p:cNvSpPr>
              <p:nvPr/>
            </p:nvSpPr>
            <p:spPr bwMode="auto">
              <a:xfrm>
                <a:off x="4363" y="3260"/>
                <a:ext cx="10" cy="10"/>
              </a:xfrm>
              <a:custGeom>
                <a:avLst/>
                <a:gdLst>
                  <a:gd name="T0" fmla="*/ 10 w 10"/>
                  <a:gd name="T1" fmla="*/ 4 h 10"/>
                  <a:gd name="T2" fmla="*/ 8 w 10"/>
                  <a:gd name="T3" fmla="*/ 2 h 10"/>
                  <a:gd name="T4" fmla="*/ 7 w 10"/>
                  <a:gd name="T5" fmla="*/ 0 h 10"/>
                  <a:gd name="T6" fmla="*/ 5 w 10"/>
                  <a:gd name="T7" fmla="*/ 0 h 10"/>
                  <a:gd name="T8" fmla="*/ 3 w 10"/>
                  <a:gd name="T9" fmla="*/ 0 h 10"/>
                  <a:gd name="T10" fmla="*/ 2 w 10"/>
                  <a:gd name="T11" fmla="*/ 0 h 10"/>
                  <a:gd name="T12" fmla="*/ 0 w 10"/>
                  <a:gd name="T13" fmla="*/ 2 h 10"/>
                  <a:gd name="T14" fmla="*/ 0 w 10"/>
                  <a:gd name="T15" fmla="*/ 4 h 10"/>
                  <a:gd name="T16" fmla="*/ 0 w 10"/>
                  <a:gd name="T17" fmla="*/ 5 h 10"/>
                  <a:gd name="T18" fmla="*/ 0 w 10"/>
                  <a:gd name="T19" fmla="*/ 7 h 10"/>
                  <a:gd name="T20" fmla="*/ 2 w 10"/>
                  <a:gd name="T21" fmla="*/ 7 h 10"/>
                  <a:gd name="T22" fmla="*/ 3 w 10"/>
                  <a:gd name="T23" fmla="*/ 8 h 10"/>
                  <a:gd name="T24" fmla="*/ 5 w 10"/>
                  <a:gd name="T25" fmla="*/ 10 h 10"/>
                  <a:gd name="T26" fmla="*/ 5 w 10"/>
                  <a:gd name="T27" fmla="*/ 10 h 10"/>
                  <a:gd name="T28" fmla="*/ 7 w 10"/>
                  <a:gd name="T29" fmla="*/ 8 h 10"/>
                  <a:gd name="T30" fmla="*/ 8 w 10"/>
                  <a:gd name="T31" fmla="*/ 7 h 10"/>
                  <a:gd name="T32" fmla="*/ 10 w 10"/>
                  <a:gd name="T33" fmla="*/ 5 h 10"/>
                  <a:gd name="T34" fmla="*/ 10 w 10"/>
                  <a:gd name="T35" fmla="*/ 5 h 10"/>
                  <a:gd name="T36" fmla="*/ 10 w 10"/>
                  <a:gd name="T37" fmla="*/ 4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10"/>
                  <a:gd name="T59" fmla="*/ 10 w 10"/>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10">
                    <a:moveTo>
                      <a:pt x="10" y="4"/>
                    </a:moveTo>
                    <a:lnTo>
                      <a:pt x="8" y="2"/>
                    </a:lnTo>
                    <a:lnTo>
                      <a:pt x="7" y="0"/>
                    </a:lnTo>
                    <a:lnTo>
                      <a:pt x="5" y="0"/>
                    </a:lnTo>
                    <a:lnTo>
                      <a:pt x="3" y="0"/>
                    </a:lnTo>
                    <a:lnTo>
                      <a:pt x="2" y="0"/>
                    </a:lnTo>
                    <a:lnTo>
                      <a:pt x="0" y="2"/>
                    </a:lnTo>
                    <a:lnTo>
                      <a:pt x="0" y="4"/>
                    </a:lnTo>
                    <a:lnTo>
                      <a:pt x="0" y="5"/>
                    </a:lnTo>
                    <a:lnTo>
                      <a:pt x="0" y="7"/>
                    </a:lnTo>
                    <a:lnTo>
                      <a:pt x="2" y="7"/>
                    </a:lnTo>
                    <a:lnTo>
                      <a:pt x="3" y="8"/>
                    </a:lnTo>
                    <a:lnTo>
                      <a:pt x="5" y="10"/>
                    </a:lnTo>
                    <a:lnTo>
                      <a:pt x="7" y="8"/>
                    </a:lnTo>
                    <a:lnTo>
                      <a:pt x="8" y="7"/>
                    </a:lnTo>
                    <a:lnTo>
                      <a:pt x="10" y="5"/>
                    </a:lnTo>
                    <a:lnTo>
                      <a:pt x="10" y="4"/>
                    </a:lnTo>
                    <a:close/>
                  </a:path>
                </a:pathLst>
              </a:custGeom>
              <a:solidFill>
                <a:srgbClr val="000000"/>
              </a:solidFill>
              <a:ln w="9525">
                <a:noFill/>
                <a:round/>
                <a:headEnd/>
                <a:tailEnd/>
              </a:ln>
            </p:spPr>
            <p:txBody>
              <a:bodyPr/>
              <a:lstStyle/>
              <a:p>
                <a:endParaRPr lang="en-US"/>
              </a:p>
            </p:txBody>
          </p:sp>
        </p:grpSp>
        <p:grpSp>
          <p:nvGrpSpPr>
            <p:cNvPr id="6173" name="Group 324"/>
            <p:cNvGrpSpPr>
              <a:grpSpLocks/>
            </p:cNvGrpSpPr>
            <p:nvPr/>
          </p:nvGrpSpPr>
          <p:grpSpPr bwMode="auto">
            <a:xfrm>
              <a:off x="855" y="1207"/>
              <a:ext cx="3516" cy="9"/>
              <a:chOff x="855" y="1207"/>
              <a:chExt cx="3516" cy="9"/>
            </a:xfrm>
          </p:grpSpPr>
          <p:sp>
            <p:nvSpPr>
              <p:cNvPr id="6186" name="Freeform 144"/>
              <p:cNvSpPr>
                <a:spLocks/>
              </p:cNvSpPr>
              <p:nvPr/>
            </p:nvSpPr>
            <p:spPr bwMode="auto">
              <a:xfrm>
                <a:off x="4361"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187" name="Freeform 145"/>
              <p:cNvSpPr>
                <a:spLocks/>
              </p:cNvSpPr>
              <p:nvPr/>
            </p:nvSpPr>
            <p:spPr bwMode="auto">
              <a:xfrm>
                <a:off x="4342"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188" name="Freeform 146"/>
              <p:cNvSpPr>
                <a:spLocks/>
              </p:cNvSpPr>
              <p:nvPr/>
            </p:nvSpPr>
            <p:spPr bwMode="auto">
              <a:xfrm>
                <a:off x="432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189" name="Freeform 147"/>
              <p:cNvSpPr>
                <a:spLocks/>
              </p:cNvSpPr>
              <p:nvPr/>
            </p:nvSpPr>
            <p:spPr bwMode="auto">
              <a:xfrm>
                <a:off x="4303"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190" name="Freeform 148"/>
              <p:cNvSpPr>
                <a:spLocks/>
              </p:cNvSpPr>
              <p:nvPr/>
            </p:nvSpPr>
            <p:spPr bwMode="auto">
              <a:xfrm>
                <a:off x="428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191" name="Freeform 149"/>
              <p:cNvSpPr>
                <a:spLocks/>
              </p:cNvSpPr>
              <p:nvPr/>
            </p:nvSpPr>
            <p:spPr bwMode="auto">
              <a:xfrm>
                <a:off x="4263"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192" name="Freeform 150"/>
              <p:cNvSpPr>
                <a:spLocks/>
              </p:cNvSpPr>
              <p:nvPr/>
            </p:nvSpPr>
            <p:spPr bwMode="auto">
              <a:xfrm>
                <a:off x="424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193" name="Freeform 151"/>
              <p:cNvSpPr>
                <a:spLocks/>
              </p:cNvSpPr>
              <p:nvPr/>
            </p:nvSpPr>
            <p:spPr bwMode="auto">
              <a:xfrm>
                <a:off x="422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194" name="Freeform 152"/>
              <p:cNvSpPr>
                <a:spLocks/>
              </p:cNvSpPr>
              <p:nvPr/>
            </p:nvSpPr>
            <p:spPr bwMode="auto">
              <a:xfrm>
                <a:off x="4205"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195" name="Freeform 153"/>
              <p:cNvSpPr>
                <a:spLocks/>
              </p:cNvSpPr>
              <p:nvPr/>
            </p:nvSpPr>
            <p:spPr bwMode="auto">
              <a:xfrm>
                <a:off x="418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196" name="Freeform 154"/>
              <p:cNvSpPr>
                <a:spLocks/>
              </p:cNvSpPr>
              <p:nvPr/>
            </p:nvSpPr>
            <p:spPr bwMode="auto">
              <a:xfrm>
                <a:off x="4166"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197" name="Freeform 155"/>
              <p:cNvSpPr>
                <a:spLocks/>
              </p:cNvSpPr>
              <p:nvPr/>
            </p:nvSpPr>
            <p:spPr bwMode="auto">
              <a:xfrm>
                <a:off x="414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198" name="Freeform 156"/>
              <p:cNvSpPr>
                <a:spLocks/>
              </p:cNvSpPr>
              <p:nvPr/>
            </p:nvSpPr>
            <p:spPr bwMode="auto">
              <a:xfrm>
                <a:off x="4126"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199" name="Freeform 157"/>
              <p:cNvSpPr>
                <a:spLocks/>
              </p:cNvSpPr>
              <p:nvPr/>
            </p:nvSpPr>
            <p:spPr bwMode="auto">
              <a:xfrm>
                <a:off x="4107"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00" name="Freeform 158"/>
              <p:cNvSpPr>
                <a:spLocks/>
              </p:cNvSpPr>
              <p:nvPr/>
            </p:nvSpPr>
            <p:spPr bwMode="auto">
              <a:xfrm>
                <a:off x="408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01" name="Freeform 159"/>
              <p:cNvSpPr>
                <a:spLocks/>
              </p:cNvSpPr>
              <p:nvPr/>
            </p:nvSpPr>
            <p:spPr bwMode="auto">
              <a:xfrm>
                <a:off x="4068"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02" name="Freeform 160"/>
              <p:cNvSpPr>
                <a:spLocks/>
              </p:cNvSpPr>
              <p:nvPr/>
            </p:nvSpPr>
            <p:spPr bwMode="auto">
              <a:xfrm>
                <a:off x="404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03" name="Freeform 161"/>
              <p:cNvSpPr>
                <a:spLocks/>
              </p:cNvSpPr>
              <p:nvPr/>
            </p:nvSpPr>
            <p:spPr bwMode="auto">
              <a:xfrm>
                <a:off x="4028"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04" name="Freeform 162"/>
              <p:cNvSpPr>
                <a:spLocks/>
              </p:cNvSpPr>
              <p:nvPr/>
            </p:nvSpPr>
            <p:spPr bwMode="auto">
              <a:xfrm>
                <a:off x="4009"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05" name="Freeform 163"/>
              <p:cNvSpPr>
                <a:spLocks/>
              </p:cNvSpPr>
              <p:nvPr/>
            </p:nvSpPr>
            <p:spPr bwMode="auto">
              <a:xfrm>
                <a:off x="398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06" name="Freeform 164"/>
              <p:cNvSpPr>
                <a:spLocks/>
              </p:cNvSpPr>
              <p:nvPr/>
            </p:nvSpPr>
            <p:spPr bwMode="auto">
              <a:xfrm>
                <a:off x="3970"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07" name="Freeform 165"/>
              <p:cNvSpPr>
                <a:spLocks/>
              </p:cNvSpPr>
              <p:nvPr/>
            </p:nvSpPr>
            <p:spPr bwMode="auto">
              <a:xfrm>
                <a:off x="395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08" name="Freeform 166"/>
              <p:cNvSpPr>
                <a:spLocks/>
              </p:cNvSpPr>
              <p:nvPr/>
            </p:nvSpPr>
            <p:spPr bwMode="auto">
              <a:xfrm>
                <a:off x="3931"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09" name="Freeform 167"/>
              <p:cNvSpPr>
                <a:spLocks/>
              </p:cNvSpPr>
              <p:nvPr/>
            </p:nvSpPr>
            <p:spPr bwMode="auto">
              <a:xfrm>
                <a:off x="391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10" name="Freeform 168"/>
              <p:cNvSpPr>
                <a:spLocks/>
              </p:cNvSpPr>
              <p:nvPr/>
            </p:nvSpPr>
            <p:spPr bwMode="auto">
              <a:xfrm>
                <a:off x="389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11" name="Freeform 169"/>
              <p:cNvSpPr>
                <a:spLocks/>
              </p:cNvSpPr>
              <p:nvPr/>
            </p:nvSpPr>
            <p:spPr bwMode="auto">
              <a:xfrm>
                <a:off x="3872"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12" name="Freeform 170"/>
              <p:cNvSpPr>
                <a:spLocks/>
              </p:cNvSpPr>
              <p:nvPr/>
            </p:nvSpPr>
            <p:spPr bwMode="auto">
              <a:xfrm>
                <a:off x="385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13" name="Freeform 171"/>
              <p:cNvSpPr>
                <a:spLocks/>
              </p:cNvSpPr>
              <p:nvPr/>
            </p:nvSpPr>
            <p:spPr bwMode="auto">
              <a:xfrm>
                <a:off x="3833"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14" name="Freeform 172"/>
              <p:cNvSpPr>
                <a:spLocks/>
              </p:cNvSpPr>
              <p:nvPr/>
            </p:nvSpPr>
            <p:spPr bwMode="auto">
              <a:xfrm>
                <a:off x="381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15" name="Freeform 173"/>
              <p:cNvSpPr>
                <a:spLocks/>
              </p:cNvSpPr>
              <p:nvPr/>
            </p:nvSpPr>
            <p:spPr bwMode="auto">
              <a:xfrm>
                <a:off x="3793"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16" name="Freeform 174"/>
              <p:cNvSpPr>
                <a:spLocks/>
              </p:cNvSpPr>
              <p:nvPr/>
            </p:nvSpPr>
            <p:spPr bwMode="auto">
              <a:xfrm>
                <a:off x="377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17" name="Freeform 175"/>
              <p:cNvSpPr>
                <a:spLocks/>
              </p:cNvSpPr>
              <p:nvPr/>
            </p:nvSpPr>
            <p:spPr bwMode="auto">
              <a:xfrm>
                <a:off x="375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18" name="Freeform 176"/>
              <p:cNvSpPr>
                <a:spLocks/>
              </p:cNvSpPr>
              <p:nvPr/>
            </p:nvSpPr>
            <p:spPr bwMode="auto">
              <a:xfrm>
                <a:off x="3735"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19" name="Freeform 177"/>
              <p:cNvSpPr>
                <a:spLocks/>
              </p:cNvSpPr>
              <p:nvPr/>
            </p:nvSpPr>
            <p:spPr bwMode="auto">
              <a:xfrm>
                <a:off x="371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20" name="Freeform 178"/>
              <p:cNvSpPr>
                <a:spLocks/>
              </p:cNvSpPr>
              <p:nvPr/>
            </p:nvSpPr>
            <p:spPr bwMode="auto">
              <a:xfrm>
                <a:off x="3695"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21" name="Freeform 179"/>
              <p:cNvSpPr>
                <a:spLocks/>
              </p:cNvSpPr>
              <p:nvPr/>
            </p:nvSpPr>
            <p:spPr bwMode="auto">
              <a:xfrm>
                <a:off x="3676"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22" name="Freeform 180"/>
              <p:cNvSpPr>
                <a:spLocks/>
              </p:cNvSpPr>
              <p:nvPr/>
            </p:nvSpPr>
            <p:spPr bwMode="auto">
              <a:xfrm>
                <a:off x="365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23" name="Freeform 181"/>
              <p:cNvSpPr>
                <a:spLocks/>
              </p:cNvSpPr>
              <p:nvPr/>
            </p:nvSpPr>
            <p:spPr bwMode="auto">
              <a:xfrm>
                <a:off x="3637"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24" name="Freeform 182"/>
              <p:cNvSpPr>
                <a:spLocks/>
              </p:cNvSpPr>
              <p:nvPr/>
            </p:nvSpPr>
            <p:spPr bwMode="auto">
              <a:xfrm>
                <a:off x="361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25" name="Freeform 183"/>
              <p:cNvSpPr>
                <a:spLocks/>
              </p:cNvSpPr>
              <p:nvPr/>
            </p:nvSpPr>
            <p:spPr bwMode="auto">
              <a:xfrm>
                <a:off x="3598"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26" name="Freeform 184"/>
              <p:cNvSpPr>
                <a:spLocks/>
              </p:cNvSpPr>
              <p:nvPr/>
            </p:nvSpPr>
            <p:spPr bwMode="auto">
              <a:xfrm>
                <a:off x="3578"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27" name="Freeform 185"/>
              <p:cNvSpPr>
                <a:spLocks/>
              </p:cNvSpPr>
              <p:nvPr/>
            </p:nvSpPr>
            <p:spPr bwMode="auto">
              <a:xfrm>
                <a:off x="3558"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28" name="Freeform 186"/>
              <p:cNvSpPr>
                <a:spLocks/>
              </p:cNvSpPr>
              <p:nvPr/>
            </p:nvSpPr>
            <p:spPr bwMode="auto">
              <a:xfrm>
                <a:off x="3539"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29" name="Freeform 187"/>
              <p:cNvSpPr>
                <a:spLocks/>
              </p:cNvSpPr>
              <p:nvPr/>
            </p:nvSpPr>
            <p:spPr bwMode="auto">
              <a:xfrm>
                <a:off x="351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30" name="Freeform 188"/>
              <p:cNvSpPr>
                <a:spLocks/>
              </p:cNvSpPr>
              <p:nvPr/>
            </p:nvSpPr>
            <p:spPr bwMode="auto">
              <a:xfrm>
                <a:off x="3500"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31" name="Freeform 189"/>
              <p:cNvSpPr>
                <a:spLocks/>
              </p:cNvSpPr>
              <p:nvPr/>
            </p:nvSpPr>
            <p:spPr bwMode="auto">
              <a:xfrm>
                <a:off x="348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32" name="Freeform 190"/>
              <p:cNvSpPr>
                <a:spLocks/>
              </p:cNvSpPr>
              <p:nvPr/>
            </p:nvSpPr>
            <p:spPr bwMode="auto">
              <a:xfrm>
                <a:off x="3460"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33" name="Freeform 191"/>
              <p:cNvSpPr>
                <a:spLocks/>
              </p:cNvSpPr>
              <p:nvPr/>
            </p:nvSpPr>
            <p:spPr bwMode="auto">
              <a:xfrm>
                <a:off x="344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34" name="Freeform 192"/>
              <p:cNvSpPr>
                <a:spLocks/>
              </p:cNvSpPr>
              <p:nvPr/>
            </p:nvSpPr>
            <p:spPr bwMode="auto">
              <a:xfrm>
                <a:off x="342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35" name="Freeform 193"/>
              <p:cNvSpPr>
                <a:spLocks/>
              </p:cNvSpPr>
              <p:nvPr/>
            </p:nvSpPr>
            <p:spPr bwMode="auto">
              <a:xfrm>
                <a:off x="3402"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36" name="Freeform 194"/>
              <p:cNvSpPr>
                <a:spLocks/>
              </p:cNvSpPr>
              <p:nvPr/>
            </p:nvSpPr>
            <p:spPr bwMode="auto">
              <a:xfrm>
                <a:off x="338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37" name="Freeform 195"/>
              <p:cNvSpPr>
                <a:spLocks/>
              </p:cNvSpPr>
              <p:nvPr/>
            </p:nvSpPr>
            <p:spPr bwMode="auto">
              <a:xfrm>
                <a:off x="3362"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38" name="Freeform 196"/>
              <p:cNvSpPr>
                <a:spLocks/>
              </p:cNvSpPr>
              <p:nvPr/>
            </p:nvSpPr>
            <p:spPr bwMode="auto">
              <a:xfrm>
                <a:off x="3343"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39" name="Freeform 197"/>
              <p:cNvSpPr>
                <a:spLocks/>
              </p:cNvSpPr>
              <p:nvPr/>
            </p:nvSpPr>
            <p:spPr bwMode="auto">
              <a:xfrm>
                <a:off x="332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40" name="Freeform 198"/>
              <p:cNvSpPr>
                <a:spLocks/>
              </p:cNvSpPr>
              <p:nvPr/>
            </p:nvSpPr>
            <p:spPr bwMode="auto">
              <a:xfrm>
                <a:off x="330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41" name="Freeform 199"/>
              <p:cNvSpPr>
                <a:spLocks/>
              </p:cNvSpPr>
              <p:nvPr/>
            </p:nvSpPr>
            <p:spPr bwMode="auto">
              <a:xfrm>
                <a:off x="328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42" name="Freeform 200"/>
              <p:cNvSpPr>
                <a:spLocks/>
              </p:cNvSpPr>
              <p:nvPr/>
            </p:nvSpPr>
            <p:spPr bwMode="auto">
              <a:xfrm>
                <a:off x="3265"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43" name="Freeform 201"/>
              <p:cNvSpPr>
                <a:spLocks/>
              </p:cNvSpPr>
              <p:nvPr/>
            </p:nvSpPr>
            <p:spPr bwMode="auto">
              <a:xfrm>
                <a:off x="3245"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44" name="Freeform 202"/>
              <p:cNvSpPr>
                <a:spLocks/>
              </p:cNvSpPr>
              <p:nvPr/>
            </p:nvSpPr>
            <p:spPr bwMode="auto">
              <a:xfrm>
                <a:off x="3225"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45" name="Freeform 203"/>
              <p:cNvSpPr>
                <a:spLocks/>
              </p:cNvSpPr>
              <p:nvPr/>
            </p:nvSpPr>
            <p:spPr bwMode="auto">
              <a:xfrm>
                <a:off x="3206"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46" name="Freeform 204"/>
              <p:cNvSpPr>
                <a:spLocks/>
              </p:cNvSpPr>
              <p:nvPr/>
            </p:nvSpPr>
            <p:spPr bwMode="auto">
              <a:xfrm>
                <a:off x="318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47" name="Freeform 205"/>
              <p:cNvSpPr>
                <a:spLocks/>
              </p:cNvSpPr>
              <p:nvPr/>
            </p:nvSpPr>
            <p:spPr bwMode="auto">
              <a:xfrm>
                <a:off x="3167"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48" name="Freeform 206"/>
              <p:cNvSpPr>
                <a:spLocks/>
              </p:cNvSpPr>
              <p:nvPr/>
            </p:nvSpPr>
            <p:spPr bwMode="auto">
              <a:xfrm>
                <a:off x="314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49" name="Freeform 207"/>
              <p:cNvSpPr>
                <a:spLocks/>
              </p:cNvSpPr>
              <p:nvPr/>
            </p:nvSpPr>
            <p:spPr bwMode="auto">
              <a:xfrm>
                <a:off x="3127"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50" name="Freeform 208"/>
              <p:cNvSpPr>
                <a:spLocks/>
              </p:cNvSpPr>
              <p:nvPr/>
            </p:nvSpPr>
            <p:spPr bwMode="auto">
              <a:xfrm>
                <a:off x="3108"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51" name="Freeform 209"/>
              <p:cNvSpPr>
                <a:spLocks/>
              </p:cNvSpPr>
              <p:nvPr/>
            </p:nvSpPr>
            <p:spPr bwMode="auto">
              <a:xfrm>
                <a:off x="308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52" name="Freeform 210"/>
              <p:cNvSpPr>
                <a:spLocks/>
              </p:cNvSpPr>
              <p:nvPr/>
            </p:nvSpPr>
            <p:spPr bwMode="auto">
              <a:xfrm>
                <a:off x="3069"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53" name="Freeform 211"/>
              <p:cNvSpPr>
                <a:spLocks/>
              </p:cNvSpPr>
              <p:nvPr/>
            </p:nvSpPr>
            <p:spPr bwMode="auto">
              <a:xfrm>
                <a:off x="304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54" name="Freeform 212"/>
              <p:cNvSpPr>
                <a:spLocks/>
              </p:cNvSpPr>
              <p:nvPr/>
            </p:nvSpPr>
            <p:spPr bwMode="auto">
              <a:xfrm>
                <a:off x="3029"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55" name="Freeform 213"/>
              <p:cNvSpPr>
                <a:spLocks/>
              </p:cNvSpPr>
              <p:nvPr/>
            </p:nvSpPr>
            <p:spPr bwMode="auto">
              <a:xfrm>
                <a:off x="3010"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56" name="Freeform 214"/>
              <p:cNvSpPr>
                <a:spLocks/>
              </p:cNvSpPr>
              <p:nvPr/>
            </p:nvSpPr>
            <p:spPr bwMode="auto">
              <a:xfrm>
                <a:off x="299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57" name="Freeform 215"/>
              <p:cNvSpPr>
                <a:spLocks/>
              </p:cNvSpPr>
              <p:nvPr/>
            </p:nvSpPr>
            <p:spPr bwMode="auto">
              <a:xfrm>
                <a:off x="297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58" name="Freeform 216"/>
              <p:cNvSpPr>
                <a:spLocks/>
              </p:cNvSpPr>
              <p:nvPr/>
            </p:nvSpPr>
            <p:spPr bwMode="auto">
              <a:xfrm>
                <a:off x="295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59" name="Freeform 217"/>
              <p:cNvSpPr>
                <a:spLocks/>
              </p:cNvSpPr>
              <p:nvPr/>
            </p:nvSpPr>
            <p:spPr bwMode="auto">
              <a:xfrm>
                <a:off x="2932"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60" name="Freeform 218"/>
              <p:cNvSpPr>
                <a:spLocks/>
              </p:cNvSpPr>
              <p:nvPr/>
            </p:nvSpPr>
            <p:spPr bwMode="auto">
              <a:xfrm>
                <a:off x="291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61" name="Freeform 219"/>
              <p:cNvSpPr>
                <a:spLocks/>
              </p:cNvSpPr>
              <p:nvPr/>
            </p:nvSpPr>
            <p:spPr bwMode="auto">
              <a:xfrm>
                <a:off x="2892"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62" name="Freeform 220"/>
              <p:cNvSpPr>
                <a:spLocks/>
              </p:cNvSpPr>
              <p:nvPr/>
            </p:nvSpPr>
            <p:spPr bwMode="auto">
              <a:xfrm>
                <a:off x="2873"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63" name="Freeform 221"/>
              <p:cNvSpPr>
                <a:spLocks/>
              </p:cNvSpPr>
              <p:nvPr/>
            </p:nvSpPr>
            <p:spPr bwMode="auto">
              <a:xfrm>
                <a:off x="285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64" name="Freeform 222"/>
              <p:cNvSpPr>
                <a:spLocks/>
              </p:cNvSpPr>
              <p:nvPr/>
            </p:nvSpPr>
            <p:spPr bwMode="auto">
              <a:xfrm>
                <a:off x="2834"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65" name="Freeform 223"/>
              <p:cNvSpPr>
                <a:spLocks/>
              </p:cNvSpPr>
              <p:nvPr/>
            </p:nvSpPr>
            <p:spPr bwMode="auto">
              <a:xfrm>
                <a:off x="281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66" name="Freeform 224"/>
              <p:cNvSpPr>
                <a:spLocks/>
              </p:cNvSpPr>
              <p:nvPr/>
            </p:nvSpPr>
            <p:spPr bwMode="auto">
              <a:xfrm>
                <a:off x="2794"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67" name="Freeform 225"/>
              <p:cNvSpPr>
                <a:spLocks/>
              </p:cNvSpPr>
              <p:nvPr/>
            </p:nvSpPr>
            <p:spPr bwMode="auto">
              <a:xfrm>
                <a:off x="2775"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68" name="Freeform 226"/>
              <p:cNvSpPr>
                <a:spLocks/>
              </p:cNvSpPr>
              <p:nvPr/>
            </p:nvSpPr>
            <p:spPr bwMode="auto">
              <a:xfrm>
                <a:off x="275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69" name="Freeform 227"/>
              <p:cNvSpPr>
                <a:spLocks/>
              </p:cNvSpPr>
              <p:nvPr/>
            </p:nvSpPr>
            <p:spPr bwMode="auto">
              <a:xfrm>
                <a:off x="2736"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70" name="Freeform 228"/>
              <p:cNvSpPr>
                <a:spLocks/>
              </p:cNvSpPr>
              <p:nvPr/>
            </p:nvSpPr>
            <p:spPr bwMode="auto">
              <a:xfrm>
                <a:off x="271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71" name="Freeform 229"/>
              <p:cNvSpPr>
                <a:spLocks/>
              </p:cNvSpPr>
              <p:nvPr/>
            </p:nvSpPr>
            <p:spPr bwMode="auto">
              <a:xfrm>
                <a:off x="2697"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72" name="Freeform 230"/>
              <p:cNvSpPr>
                <a:spLocks/>
              </p:cNvSpPr>
              <p:nvPr/>
            </p:nvSpPr>
            <p:spPr bwMode="auto">
              <a:xfrm>
                <a:off x="2677"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73" name="Freeform 231"/>
              <p:cNvSpPr>
                <a:spLocks/>
              </p:cNvSpPr>
              <p:nvPr/>
            </p:nvSpPr>
            <p:spPr bwMode="auto">
              <a:xfrm>
                <a:off x="2657"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74" name="Freeform 232"/>
              <p:cNvSpPr>
                <a:spLocks/>
              </p:cNvSpPr>
              <p:nvPr/>
            </p:nvSpPr>
            <p:spPr bwMode="auto">
              <a:xfrm>
                <a:off x="2638"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75" name="Freeform 233"/>
              <p:cNvSpPr>
                <a:spLocks/>
              </p:cNvSpPr>
              <p:nvPr/>
            </p:nvSpPr>
            <p:spPr bwMode="auto">
              <a:xfrm>
                <a:off x="261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76" name="Freeform 234"/>
              <p:cNvSpPr>
                <a:spLocks/>
              </p:cNvSpPr>
              <p:nvPr/>
            </p:nvSpPr>
            <p:spPr bwMode="auto">
              <a:xfrm>
                <a:off x="2599"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77" name="Freeform 235"/>
              <p:cNvSpPr>
                <a:spLocks/>
              </p:cNvSpPr>
              <p:nvPr/>
            </p:nvSpPr>
            <p:spPr bwMode="auto">
              <a:xfrm>
                <a:off x="257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78" name="Freeform 236"/>
              <p:cNvSpPr>
                <a:spLocks/>
              </p:cNvSpPr>
              <p:nvPr/>
            </p:nvSpPr>
            <p:spPr bwMode="auto">
              <a:xfrm>
                <a:off x="2559"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79" name="Freeform 237"/>
              <p:cNvSpPr>
                <a:spLocks/>
              </p:cNvSpPr>
              <p:nvPr/>
            </p:nvSpPr>
            <p:spPr bwMode="auto">
              <a:xfrm>
                <a:off x="2540"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80" name="Freeform 238"/>
              <p:cNvSpPr>
                <a:spLocks/>
              </p:cNvSpPr>
              <p:nvPr/>
            </p:nvSpPr>
            <p:spPr bwMode="auto">
              <a:xfrm>
                <a:off x="252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81" name="Freeform 239"/>
              <p:cNvSpPr>
                <a:spLocks/>
              </p:cNvSpPr>
              <p:nvPr/>
            </p:nvSpPr>
            <p:spPr bwMode="auto">
              <a:xfrm>
                <a:off x="2501"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82" name="Freeform 240"/>
              <p:cNvSpPr>
                <a:spLocks/>
              </p:cNvSpPr>
              <p:nvPr/>
            </p:nvSpPr>
            <p:spPr bwMode="auto">
              <a:xfrm>
                <a:off x="248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83" name="Freeform 241"/>
              <p:cNvSpPr>
                <a:spLocks/>
              </p:cNvSpPr>
              <p:nvPr/>
            </p:nvSpPr>
            <p:spPr bwMode="auto">
              <a:xfrm>
                <a:off x="2461"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84" name="Freeform 242"/>
              <p:cNvSpPr>
                <a:spLocks/>
              </p:cNvSpPr>
              <p:nvPr/>
            </p:nvSpPr>
            <p:spPr bwMode="auto">
              <a:xfrm>
                <a:off x="2442"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85" name="Freeform 243"/>
              <p:cNvSpPr>
                <a:spLocks/>
              </p:cNvSpPr>
              <p:nvPr/>
            </p:nvSpPr>
            <p:spPr bwMode="auto">
              <a:xfrm>
                <a:off x="242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86" name="Freeform 244"/>
              <p:cNvSpPr>
                <a:spLocks/>
              </p:cNvSpPr>
              <p:nvPr/>
            </p:nvSpPr>
            <p:spPr bwMode="auto">
              <a:xfrm>
                <a:off x="2403"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87" name="Freeform 245"/>
              <p:cNvSpPr>
                <a:spLocks/>
              </p:cNvSpPr>
              <p:nvPr/>
            </p:nvSpPr>
            <p:spPr bwMode="auto">
              <a:xfrm>
                <a:off x="238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88" name="Freeform 246"/>
              <p:cNvSpPr>
                <a:spLocks/>
              </p:cNvSpPr>
              <p:nvPr/>
            </p:nvSpPr>
            <p:spPr bwMode="auto">
              <a:xfrm>
                <a:off x="2364"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89" name="Freeform 247"/>
              <p:cNvSpPr>
                <a:spLocks/>
              </p:cNvSpPr>
              <p:nvPr/>
            </p:nvSpPr>
            <p:spPr bwMode="auto">
              <a:xfrm>
                <a:off x="234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90" name="Freeform 248"/>
              <p:cNvSpPr>
                <a:spLocks/>
              </p:cNvSpPr>
              <p:nvPr/>
            </p:nvSpPr>
            <p:spPr bwMode="auto">
              <a:xfrm>
                <a:off x="2324"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91" name="Freeform 249"/>
              <p:cNvSpPr>
                <a:spLocks/>
              </p:cNvSpPr>
              <p:nvPr/>
            </p:nvSpPr>
            <p:spPr bwMode="auto">
              <a:xfrm>
                <a:off x="2305"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92" name="Freeform 250"/>
              <p:cNvSpPr>
                <a:spLocks/>
              </p:cNvSpPr>
              <p:nvPr/>
            </p:nvSpPr>
            <p:spPr bwMode="auto">
              <a:xfrm>
                <a:off x="228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93" name="Freeform 251"/>
              <p:cNvSpPr>
                <a:spLocks/>
              </p:cNvSpPr>
              <p:nvPr/>
            </p:nvSpPr>
            <p:spPr bwMode="auto">
              <a:xfrm>
                <a:off x="2266"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294" name="Freeform 252"/>
              <p:cNvSpPr>
                <a:spLocks/>
              </p:cNvSpPr>
              <p:nvPr/>
            </p:nvSpPr>
            <p:spPr bwMode="auto">
              <a:xfrm>
                <a:off x="224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295" name="Freeform 253"/>
              <p:cNvSpPr>
                <a:spLocks/>
              </p:cNvSpPr>
              <p:nvPr/>
            </p:nvSpPr>
            <p:spPr bwMode="auto">
              <a:xfrm>
                <a:off x="2226"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96" name="Freeform 254"/>
              <p:cNvSpPr>
                <a:spLocks/>
              </p:cNvSpPr>
              <p:nvPr/>
            </p:nvSpPr>
            <p:spPr bwMode="auto">
              <a:xfrm>
                <a:off x="2207"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97" name="Freeform 255"/>
              <p:cNvSpPr>
                <a:spLocks/>
              </p:cNvSpPr>
              <p:nvPr/>
            </p:nvSpPr>
            <p:spPr bwMode="auto">
              <a:xfrm>
                <a:off x="218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298" name="Freeform 256"/>
              <p:cNvSpPr>
                <a:spLocks/>
              </p:cNvSpPr>
              <p:nvPr/>
            </p:nvSpPr>
            <p:spPr bwMode="auto">
              <a:xfrm>
                <a:off x="2168"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299" name="Freeform 257"/>
              <p:cNvSpPr>
                <a:spLocks/>
              </p:cNvSpPr>
              <p:nvPr/>
            </p:nvSpPr>
            <p:spPr bwMode="auto">
              <a:xfrm>
                <a:off x="214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00" name="Freeform 258"/>
              <p:cNvSpPr>
                <a:spLocks/>
              </p:cNvSpPr>
              <p:nvPr/>
            </p:nvSpPr>
            <p:spPr bwMode="auto">
              <a:xfrm>
                <a:off x="2128"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01" name="Freeform 259"/>
              <p:cNvSpPr>
                <a:spLocks/>
              </p:cNvSpPr>
              <p:nvPr/>
            </p:nvSpPr>
            <p:spPr bwMode="auto">
              <a:xfrm>
                <a:off x="2109"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02" name="Freeform 260"/>
              <p:cNvSpPr>
                <a:spLocks/>
              </p:cNvSpPr>
              <p:nvPr/>
            </p:nvSpPr>
            <p:spPr bwMode="auto">
              <a:xfrm>
                <a:off x="208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03" name="Freeform 261"/>
              <p:cNvSpPr>
                <a:spLocks/>
              </p:cNvSpPr>
              <p:nvPr/>
            </p:nvSpPr>
            <p:spPr bwMode="auto">
              <a:xfrm>
                <a:off x="2070"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04" name="Freeform 262"/>
              <p:cNvSpPr>
                <a:spLocks/>
              </p:cNvSpPr>
              <p:nvPr/>
            </p:nvSpPr>
            <p:spPr bwMode="auto">
              <a:xfrm>
                <a:off x="205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05" name="Freeform 263"/>
              <p:cNvSpPr>
                <a:spLocks/>
              </p:cNvSpPr>
              <p:nvPr/>
            </p:nvSpPr>
            <p:spPr bwMode="auto">
              <a:xfrm>
                <a:off x="2031"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06" name="Freeform 264"/>
              <p:cNvSpPr>
                <a:spLocks/>
              </p:cNvSpPr>
              <p:nvPr/>
            </p:nvSpPr>
            <p:spPr bwMode="auto">
              <a:xfrm>
                <a:off x="201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07" name="Freeform 265"/>
              <p:cNvSpPr>
                <a:spLocks/>
              </p:cNvSpPr>
              <p:nvPr/>
            </p:nvSpPr>
            <p:spPr bwMode="auto">
              <a:xfrm>
                <a:off x="1991"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08" name="Freeform 266"/>
              <p:cNvSpPr>
                <a:spLocks/>
              </p:cNvSpPr>
              <p:nvPr/>
            </p:nvSpPr>
            <p:spPr bwMode="auto">
              <a:xfrm>
                <a:off x="1972"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09" name="Freeform 267"/>
              <p:cNvSpPr>
                <a:spLocks/>
              </p:cNvSpPr>
              <p:nvPr/>
            </p:nvSpPr>
            <p:spPr bwMode="auto">
              <a:xfrm>
                <a:off x="195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10" name="Freeform 268"/>
              <p:cNvSpPr>
                <a:spLocks/>
              </p:cNvSpPr>
              <p:nvPr/>
            </p:nvSpPr>
            <p:spPr bwMode="auto">
              <a:xfrm>
                <a:off x="1933"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11" name="Freeform 269"/>
              <p:cNvSpPr>
                <a:spLocks/>
              </p:cNvSpPr>
              <p:nvPr/>
            </p:nvSpPr>
            <p:spPr bwMode="auto">
              <a:xfrm>
                <a:off x="191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12" name="Freeform 270"/>
              <p:cNvSpPr>
                <a:spLocks/>
              </p:cNvSpPr>
              <p:nvPr/>
            </p:nvSpPr>
            <p:spPr bwMode="auto">
              <a:xfrm>
                <a:off x="1893"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13" name="Freeform 271"/>
              <p:cNvSpPr>
                <a:spLocks/>
              </p:cNvSpPr>
              <p:nvPr/>
            </p:nvSpPr>
            <p:spPr bwMode="auto">
              <a:xfrm>
                <a:off x="187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14" name="Freeform 272"/>
              <p:cNvSpPr>
                <a:spLocks/>
              </p:cNvSpPr>
              <p:nvPr/>
            </p:nvSpPr>
            <p:spPr bwMode="auto">
              <a:xfrm>
                <a:off x="185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15" name="Freeform 273"/>
              <p:cNvSpPr>
                <a:spLocks/>
              </p:cNvSpPr>
              <p:nvPr/>
            </p:nvSpPr>
            <p:spPr bwMode="auto">
              <a:xfrm>
                <a:off x="1835"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16" name="Freeform 274"/>
              <p:cNvSpPr>
                <a:spLocks/>
              </p:cNvSpPr>
              <p:nvPr/>
            </p:nvSpPr>
            <p:spPr bwMode="auto">
              <a:xfrm>
                <a:off x="181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17" name="Freeform 275"/>
              <p:cNvSpPr>
                <a:spLocks/>
              </p:cNvSpPr>
              <p:nvPr/>
            </p:nvSpPr>
            <p:spPr bwMode="auto">
              <a:xfrm>
                <a:off x="1795"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18" name="Freeform 276"/>
              <p:cNvSpPr>
                <a:spLocks/>
              </p:cNvSpPr>
              <p:nvPr/>
            </p:nvSpPr>
            <p:spPr bwMode="auto">
              <a:xfrm>
                <a:off x="1776"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19" name="Freeform 277"/>
              <p:cNvSpPr>
                <a:spLocks/>
              </p:cNvSpPr>
              <p:nvPr/>
            </p:nvSpPr>
            <p:spPr bwMode="auto">
              <a:xfrm>
                <a:off x="175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20" name="Freeform 278"/>
              <p:cNvSpPr>
                <a:spLocks/>
              </p:cNvSpPr>
              <p:nvPr/>
            </p:nvSpPr>
            <p:spPr bwMode="auto">
              <a:xfrm>
                <a:off x="1737"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21" name="Freeform 279"/>
              <p:cNvSpPr>
                <a:spLocks/>
              </p:cNvSpPr>
              <p:nvPr/>
            </p:nvSpPr>
            <p:spPr bwMode="auto">
              <a:xfrm>
                <a:off x="171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22" name="Freeform 280"/>
              <p:cNvSpPr>
                <a:spLocks/>
              </p:cNvSpPr>
              <p:nvPr/>
            </p:nvSpPr>
            <p:spPr bwMode="auto">
              <a:xfrm>
                <a:off x="1698"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23" name="Freeform 281"/>
              <p:cNvSpPr>
                <a:spLocks/>
              </p:cNvSpPr>
              <p:nvPr/>
            </p:nvSpPr>
            <p:spPr bwMode="auto">
              <a:xfrm>
                <a:off x="167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24" name="Freeform 282"/>
              <p:cNvSpPr>
                <a:spLocks/>
              </p:cNvSpPr>
              <p:nvPr/>
            </p:nvSpPr>
            <p:spPr bwMode="auto">
              <a:xfrm>
                <a:off x="1658"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25" name="Freeform 283"/>
              <p:cNvSpPr>
                <a:spLocks/>
              </p:cNvSpPr>
              <p:nvPr/>
            </p:nvSpPr>
            <p:spPr bwMode="auto">
              <a:xfrm>
                <a:off x="1639"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26" name="Freeform 284"/>
              <p:cNvSpPr>
                <a:spLocks/>
              </p:cNvSpPr>
              <p:nvPr/>
            </p:nvSpPr>
            <p:spPr bwMode="auto">
              <a:xfrm>
                <a:off x="161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27" name="Freeform 285"/>
              <p:cNvSpPr>
                <a:spLocks/>
              </p:cNvSpPr>
              <p:nvPr/>
            </p:nvSpPr>
            <p:spPr bwMode="auto">
              <a:xfrm>
                <a:off x="1600"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28" name="Freeform 286"/>
              <p:cNvSpPr>
                <a:spLocks/>
              </p:cNvSpPr>
              <p:nvPr/>
            </p:nvSpPr>
            <p:spPr bwMode="auto">
              <a:xfrm>
                <a:off x="1580"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29" name="Freeform 287"/>
              <p:cNvSpPr>
                <a:spLocks/>
              </p:cNvSpPr>
              <p:nvPr/>
            </p:nvSpPr>
            <p:spPr bwMode="auto">
              <a:xfrm>
                <a:off x="1560"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30" name="Freeform 288"/>
              <p:cNvSpPr>
                <a:spLocks/>
              </p:cNvSpPr>
              <p:nvPr/>
            </p:nvSpPr>
            <p:spPr bwMode="auto">
              <a:xfrm>
                <a:off x="154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31" name="Freeform 289"/>
              <p:cNvSpPr>
                <a:spLocks/>
              </p:cNvSpPr>
              <p:nvPr/>
            </p:nvSpPr>
            <p:spPr bwMode="auto">
              <a:xfrm>
                <a:off x="152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32" name="Freeform 290"/>
              <p:cNvSpPr>
                <a:spLocks/>
              </p:cNvSpPr>
              <p:nvPr/>
            </p:nvSpPr>
            <p:spPr bwMode="auto">
              <a:xfrm>
                <a:off x="1502"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33" name="Freeform 291"/>
              <p:cNvSpPr>
                <a:spLocks/>
              </p:cNvSpPr>
              <p:nvPr/>
            </p:nvSpPr>
            <p:spPr bwMode="auto">
              <a:xfrm>
                <a:off x="148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34" name="Freeform 292"/>
              <p:cNvSpPr>
                <a:spLocks/>
              </p:cNvSpPr>
              <p:nvPr/>
            </p:nvSpPr>
            <p:spPr bwMode="auto">
              <a:xfrm>
                <a:off x="1463"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35" name="Freeform 293"/>
              <p:cNvSpPr>
                <a:spLocks/>
              </p:cNvSpPr>
              <p:nvPr/>
            </p:nvSpPr>
            <p:spPr bwMode="auto">
              <a:xfrm>
                <a:off x="1443"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36" name="Freeform 294"/>
              <p:cNvSpPr>
                <a:spLocks/>
              </p:cNvSpPr>
              <p:nvPr/>
            </p:nvSpPr>
            <p:spPr bwMode="auto">
              <a:xfrm>
                <a:off x="1423"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37" name="Freeform 295"/>
              <p:cNvSpPr>
                <a:spLocks/>
              </p:cNvSpPr>
              <p:nvPr/>
            </p:nvSpPr>
            <p:spPr bwMode="auto">
              <a:xfrm>
                <a:off x="1404"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38" name="Freeform 296"/>
              <p:cNvSpPr>
                <a:spLocks/>
              </p:cNvSpPr>
              <p:nvPr/>
            </p:nvSpPr>
            <p:spPr bwMode="auto">
              <a:xfrm>
                <a:off x="138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39" name="Freeform 297"/>
              <p:cNvSpPr>
                <a:spLocks/>
              </p:cNvSpPr>
              <p:nvPr/>
            </p:nvSpPr>
            <p:spPr bwMode="auto">
              <a:xfrm>
                <a:off x="1365"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40" name="Freeform 298"/>
              <p:cNvSpPr>
                <a:spLocks/>
              </p:cNvSpPr>
              <p:nvPr/>
            </p:nvSpPr>
            <p:spPr bwMode="auto">
              <a:xfrm>
                <a:off x="134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41" name="Freeform 299"/>
              <p:cNvSpPr>
                <a:spLocks/>
              </p:cNvSpPr>
              <p:nvPr/>
            </p:nvSpPr>
            <p:spPr bwMode="auto">
              <a:xfrm>
                <a:off x="1325"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42" name="Freeform 300"/>
              <p:cNvSpPr>
                <a:spLocks/>
              </p:cNvSpPr>
              <p:nvPr/>
            </p:nvSpPr>
            <p:spPr bwMode="auto">
              <a:xfrm>
                <a:off x="1306"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43" name="Freeform 301"/>
              <p:cNvSpPr>
                <a:spLocks/>
              </p:cNvSpPr>
              <p:nvPr/>
            </p:nvSpPr>
            <p:spPr bwMode="auto">
              <a:xfrm>
                <a:off x="1286"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44" name="Freeform 302"/>
              <p:cNvSpPr>
                <a:spLocks/>
              </p:cNvSpPr>
              <p:nvPr/>
            </p:nvSpPr>
            <p:spPr bwMode="auto">
              <a:xfrm>
                <a:off x="1267"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45" name="Freeform 303"/>
              <p:cNvSpPr>
                <a:spLocks/>
              </p:cNvSpPr>
              <p:nvPr/>
            </p:nvSpPr>
            <p:spPr bwMode="auto">
              <a:xfrm>
                <a:off x="1247"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46" name="Freeform 304"/>
              <p:cNvSpPr>
                <a:spLocks/>
              </p:cNvSpPr>
              <p:nvPr/>
            </p:nvSpPr>
            <p:spPr bwMode="auto">
              <a:xfrm>
                <a:off x="1227"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47" name="Freeform 305"/>
              <p:cNvSpPr>
                <a:spLocks/>
              </p:cNvSpPr>
              <p:nvPr/>
            </p:nvSpPr>
            <p:spPr bwMode="auto">
              <a:xfrm>
                <a:off x="1208"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48" name="Freeform 306"/>
              <p:cNvSpPr>
                <a:spLocks/>
              </p:cNvSpPr>
              <p:nvPr/>
            </p:nvSpPr>
            <p:spPr bwMode="auto">
              <a:xfrm>
                <a:off x="1188"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49" name="Freeform 307"/>
              <p:cNvSpPr>
                <a:spLocks/>
              </p:cNvSpPr>
              <p:nvPr/>
            </p:nvSpPr>
            <p:spPr bwMode="auto">
              <a:xfrm>
                <a:off x="1169"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50" name="Freeform 308"/>
              <p:cNvSpPr>
                <a:spLocks/>
              </p:cNvSpPr>
              <p:nvPr/>
            </p:nvSpPr>
            <p:spPr bwMode="auto">
              <a:xfrm>
                <a:off x="1149"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51" name="Freeform 309"/>
              <p:cNvSpPr>
                <a:spLocks/>
              </p:cNvSpPr>
              <p:nvPr/>
            </p:nvSpPr>
            <p:spPr bwMode="auto">
              <a:xfrm>
                <a:off x="1130"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52" name="Freeform 310"/>
              <p:cNvSpPr>
                <a:spLocks/>
              </p:cNvSpPr>
              <p:nvPr/>
            </p:nvSpPr>
            <p:spPr bwMode="auto">
              <a:xfrm>
                <a:off x="1110"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53" name="Freeform 311"/>
              <p:cNvSpPr>
                <a:spLocks/>
              </p:cNvSpPr>
              <p:nvPr/>
            </p:nvSpPr>
            <p:spPr bwMode="auto">
              <a:xfrm>
                <a:off x="1090"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54" name="Freeform 312"/>
              <p:cNvSpPr>
                <a:spLocks/>
              </p:cNvSpPr>
              <p:nvPr/>
            </p:nvSpPr>
            <p:spPr bwMode="auto">
              <a:xfrm>
                <a:off x="1071"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55" name="Freeform 313"/>
              <p:cNvSpPr>
                <a:spLocks/>
              </p:cNvSpPr>
              <p:nvPr/>
            </p:nvSpPr>
            <p:spPr bwMode="auto">
              <a:xfrm>
                <a:off x="1051"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56" name="Freeform 314"/>
              <p:cNvSpPr>
                <a:spLocks/>
              </p:cNvSpPr>
              <p:nvPr/>
            </p:nvSpPr>
            <p:spPr bwMode="auto">
              <a:xfrm>
                <a:off x="1032"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4 w 9"/>
                  <a:gd name="T15" fmla="*/ 0 h 9"/>
                  <a:gd name="T16" fmla="*/ 4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4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4" y="0"/>
                    </a:lnTo>
                    <a:lnTo>
                      <a:pt x="3" y="0"/>
                    </a:lnTo>
                    <a:lnTo>
                      <a:pt x="1" y="1"/>
                    </a:lnTo>
                    <a:lnTo>
                      <a:pt x="0" y="3"/>
                    </a:lnTo>
                    <a:lnTo>
                      <a:pt x="0" y="5"/>
                    </a:lnTo>
                    <a:lnTo>
                      <a:pt x="0" y="6"/>
                    </a:lnTo>
                    <a:lnTo>
                      <a:pt x="0" y="8"/>
                    </a:lnTo>
                    <a:lnTo>
                      <a:pt x="1" y="9"/>
                    </a:lnTo>
                    <a:lnTo>
                      <a:pt x="3" y="9"/>
                    </a:lnTo>
                    <a:lnTo>
                      <a:pt x="4" y="9"/>
                    </a:lnTo>
                    <a:lnTo>
                      <a:pt x="6" y="9"/>
                    </a:lnTo>
                    <a:close/>
                  </a:path>
                </a:pathLst>
              </a:custGeom>
              <a:solidFill>
                <a:srgbClr val="000000"/>
              </a:solidFill>
              <a:ln w="9525">
                <a:noFill/>
                <a:round/>
                <a:headEnd/>
                <a:tailEnd/>
              </a:ln>
            </p:spPr>
            <p:txBody>
              <a:bodyPr/>
              <a:lstStyle/>
              <a:p>
                <a:endParaRPr lang="en-US"/>
              </a:p>
            </p:txBody>
          </p:sp>
          <p:sp>
            <p:nvSpPr>
              <p:cNvPr id="6357" name="Freeform 315"/>
              <p:cNvSpPr>
                <a:spLocks/>
              </p:cNvSpPr>
              <p:nvPr/>
            </p:nvSpPr>
            <p:spPr bwMode="auto">
              <a:xfrm>
                <a:off x="1012"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58" name="Freeform 316"/>
              <p:cNvSpPr>
                <a:spLocks/>
              </p:cNvSpPr>
              <p:nvPr/>
            </p:nvSpPr>
            <p:spPr bwMode="auto">
              <a:xfrm>
                <a:off x="992"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59" name="Freeform 317"/>
              <p:cNvSpPr>
                <a:spLocks/>
              </p:cNvSpPr>
              <p:nvPr/>
            </p:nvSpPr>
            <p:spPr bwMode="auto">
              <a:xfrm>
                <a:off x="973"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1 w 10"/>
                  <a:gd name="T21" fmla="*/ 1 h 9"/>
                  <a:gd name="T22" fmla="*/ 0 w 10"/>
                  <a:gd name="T23" fmla="*/ 3 h 9"/>
                  <a:gd name="T24" fmla="*/ 0 w 10"/>
                  <a:gd name="T25" fmla="*/ 5 h 9"/>
                  <a:gd name="T26" fmla="*/ 0 w 10"/>
                  <a:gd name="T27" fmla="*/ 6 h 9"/>
                  <a:gd name="T28" fmla="*/ 0 w 10"/>
                  <a:gd name="T29" fmla="*/ 8 h 9"/>
                  <a:gd name="T30" fmla="*/ 1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60" name="Freeform 318"/>
              <p:cNvSpPr>
                <a:spLocks/>
              </p:cNvSpPr>
              <p:nvPr/>
            </p:nvSpPr>
            <p:spPr bwMode="auto">
              <a:xfrm>
                <a:off x="953"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61" name="Freeform 319"/>
              <p:cNvSpPr>
                <a:spLocks/>
              </p:cNvSpPr>
              <p:nvPr/>
            </p:nvSpPr>
            <p:spPr bwMode="auto">
              <a:xfrm>
                <a:off x="934" y="1207"/>
                <a:ext cx="9" cy="9"/>
              </a:xfrm>
              <a:custGeom>
                <a:avLst/>
                <a:gdLst>
                  <a:gd name="T0" fmla="*/ 6 w 9"/>
                  <a:gd name="T1" fmla="*/ 9 h 9"/>
                  <a:gd name="T2" fmla="*/ 6 w 9"/>
                  <a:gd name="T3" fmla="*/ 8 h 9"/>
                  <a:gd name="T4" fmla="*/ 8 w 9"/>
                  <a:gd name="T5" fmla="*/ 6 h 9"/>
                  <a:gd name="T6" fmla="*/ 9 w 9"/>
                  <a:gd name="T7" fmla="*/ 5 h 9"/>
                  <a:gd name="T8" fmla="*/ 9 w 9"/>
                  <a:gd name="T9" fmla="*/ 5 h 9"/>
                  <a:gd name="T10" fmla="*/ 8 w 9"/>
                  <a:gd name="T11" fmla="*/ 3 h 9"/>
                  <a:gd name="T12" fmla="*/ 6 w 9"/>
                  <a:gd name="T13" fmla="*/ 1 h 9"/>
                  <a:gd name="T14" fmla="*/ 5 w 9"/>
                  <a:gd name="T15" fmla="*/ 0 h 9"/>
                  <a:gd name="T16" fmla="*/ 5 w 9"/>
                  <a:gd name="T17" fmla="*/ 0 h 9"/>
                  <a:gd name="T18" fmla="*/ 3 w 9"/>
                  <a:gd name="T19" fmla="*/ 0 h 9"/>
                  <a:gd name="T20" fmla="*/ 1 w 9"/>
                  <a:gd name="T21" fmla="*/ 1 h 9"/>
                  <a:gd name="T22" fmla="*/ 0 w 9"/>
                  <a:gd name="T23" fmla="*/ 3 h 9"/>
                  <a:gd name="T24" fmla="*/ 0 w 9"/>
                  <a:gd name="T25" fmla="*/ 5 h 9"/>
                  <a:gd name="T26" fmla="*/ 0 w 9"/>
                  <a:gd name="T27" fmla="*/ 6 h 9"/>
                  <a:gd name="T28" fmla="*/ 0 w 9"/>
                  <a:gd name="T29" fmla="*/ 8 h 9"/>
                  <a:gd name="T30" fmla="*/ 1 w 9"/>
                  <a:gd name="T31" fmla="*/ 9 h 9"/>
                  <a:gd name="T32" fmla="*/ 3 w 9"/>
                  <a:gd name="T33" fmla="*/ 9 h 9"/>
                  <a:gd name="T34" fmla="*/ 5 w 9"/>
                  <a:gd name="T35" fmla="*/ 9 h 9"/>
                  <a:gd name="T36" fmla="*/ 6 w 9"/>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9"/>
                  <a:gd name="T59" fmla="*/ 9 w 9"/>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9">
                    <a:moveTo>
                      <a:pt x="6" y="9"/>
                    </a:moveTo>
                    <a:lnTo>
                      <a:pt x="6" y="8"/>
                    </a:lnTo>
                    <a:lnTo>
                      <a:pt x="8" y="6"/>
                    </a:lnTo>
                    <a:lnTo>
                      <a:pt x="9" y="5"/>
                    </a:lnTo>
                    <a:lnTo>
                      <a:pt x="8" y="3"/>
                    </a:lnTo>
                    <a:lnTo>
                      <a:pt x="6" y="1"/>
                    </a:lnTo>
                    <a:lnTo>
                      <a:pt x="5" y="0"/>
                    </a:lnTo>
                    <a:lnTo>
                      <a:pt x="3" y="0"/>
                    </a:lnTo>
                    <a:lnTo>
                      <a:pt x="1" y="1"/>
                    </a:lnTo>
                    <a:lnTo>
                      <a:pt x="0" y="3"/>
                    </a:lnTo>
                    <a:lnTo>
                      <a:pt x="0" y="5"/>
                    </a:lnTo>
                    <a:lnTo>
                      <a:pt x="0" y="6"/>
                    </a:lnTo>
                    <a:lnTo>
                      <a:pt x="0" y="8"/>
                    </a:lnTo>
                    <a:lnTo>
                      <a:pt x="1"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62" name="Freeform 320"/>
              <p:cNvSpPr>
                <a:spLocks/>
              </p:cNvSpPr>
              <p:nvPr/>
            </p:nvSpPr>
            <p:spPr bwMode="auto">
              <a:xfrm>
                <a:off x="914"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3" y="0"/>
                    </a:lnTo>
                    <a:lnTo>
                      <a:pt x="2" y="1"/>
                    </a:lnTo>
                    <a:lnTo>
                      <a:pt x="0" y="3"/>
                    </a:lnTo>
                    <a:lnTo>
                      <a:pt x="0" y="5"/>
                    </a:lnTo>
                    <a:lnTo>
                      <a:pt x="0" y="6"/>
                    </a:lnTo>
                    <a:lnTo>
                      <a:pt x="0" y="8"/>
                    </a:lnTo>
                    <a:lnTo>
                      <a:pt x="2" y="9"/>
                    </a:lnTo>
                    <a:lnTo>
                      <a:pt x="3" y="9"/>
                    </a:lnTo>
                    <a:lnTo>
                      <a:pt x="5" y="9"/>
                    </a:lnTo>
                    <a:lnTo>
                      <a:pt x="7" y="9"/>
                    </a:lnTo>
                    <a:close/>
                  </a:path>
                </a:pathLst>
              </a:custGeom>
              <a:solidFill>
                <a:srgbClr val="000000"/>
              </a:solidFill>
              <a:ln w="9525">
                <a:noFill/>
                <a:round/>
                <a:headEnd/>
                <a:tailEnd/>
              </a:ln>
            </p:spPr>
            <p:txBody>
              <a:bodyPr/>
              <a:lstStyle/>
              <a:p>
                <a:endParaRPr lang="en-US"/>
              </a:p>
            </p:txBody>
          </p:sp>
          <p:sp>
            <p:nvSpPr>
              <p:cNvPr id="6363" name="Freeform 321"/>
              <p:cNvSpPr>
                <a:spLocks/>
              </p:cNvSpPr>
              <p:nvPr/>
            </p:nvSpPr>
            <p:spPr bwMode="auto">
              <a:xfrm>
                <a:off x="894" y="1207"/>
                <a:ext cx="10" cy="9"/>
              </a:xfrm>
              <a:custGeom>
                <a:avLst/>
                <a:gdLst>
                  <a:gd name="T0" fmla="*/ 7 w 10"/>
                  <a:gd name="T1" fmla="*/ 9 h 9"/>
                  <a:gd name="T2" fmla="*/ 7 w 10"/>
                  <a:gd name="T3" fmla="*/ 8 h 9"/>
                  <a:gd name="T4" fmla="*/ 9 w 10"/>
                  <a:gd name="T5" fmla="*/ 6 h 9"/>
                  <a:gd name="T6" fmla="*/ 10 w 10"/>
                  <a:gd name="T7" fmla="*/ 5 h 9"/>
                  <a:gd name="T8" fmla="*/ 10 w 10"/>
                  <a:gd name="T9" fmla="*/ 5 h 9"/>
                  <a:gd name="T10" fmla="*/ 9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9" y="6"/>
                    </a:lnTo>
                    <a:lnTo>
                      <a:pt x="10" y="5"/>
                    </a:lnTo>
                    <a:lnTo>
                      <a:pt x="9"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sp>
            <p:nvSpPr>
              <p:cNvPr id="6364" name="Freeform 322"/>
              <p:cNvSpPr>
                <a:spLocks/>
              </p:cNvSpPr>
              <p:nvPr/>
            </p:nvSpPr>
            <p:spPr bwMode="auto">
              <a:xfrm>
                <a:off x="875" y="1207"/>
                <a:ext cx="10" cy="9"/>
              </a:xfrm>
              <a:custGeom>
                <a:avLst/>
                <a:gdLst>
                  <a:gd name="T0" fmla="*/ 6 w 10"/>
                  <a:gd name="T1" fmla="*/ 9 h 9"/>
                  <a:gd name="T2" fmla="*/ 6 w 10"/>
                  <a:gd name="T3" fmla="*/ 8 h 9"/>
                  <a:gd name="T4" fmla="*/ 8 w 10"/>
                  <a:gd name="T5" fmla="*/ 6 h 9"/>
                  <a:gd name="T6" fmla="*/ 10 w 10"/>
                  <a:gd name="T7" fmla="*/ 5 h 9"/>
                  <a:gd name="T8" fmla="*/ 10 w 10"/>
                  <a:gd name="T9" fmla="*/ 5 h 9"/>
                  <a:gd name="T10" fmla="*/ 8 w 10"/>
                  <a:gd name="T11" fmla="*/ 3 h 9"/>
                  <a:gd name="T12" fmla="*/ 6 w 10"/>
                  <a:gd name="T13" fmla="*/ 1 h 9"/>
                  <a:gd name="T14" fmla="*/ 5 w 10"/>
                  <a:gd name="T15" fmla="*/ 0 h 9"/>
                  <a:gd name="T16" fmla="*/ 5 w 10"/>
                  <a:gd name="T17" fmla="*/ 0 h 9"/>
                  <a:gd name="T18" fmla="*/ 3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3 w 10"/>
                  <a:gd name="T33" fmla="*/ 9 h 9"/>
                  <a:gd name="T34" fmla="*/ 5 w 10"/>
                  <a:gd name="T35" fmla="*/ 9 h 9"/>
                  <a:gd name="T36" fmla="*/ 6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6" y="9"/>
                    </a:moveTo>
                    <a:lnTo>
                      <a:pt x="6" y="8"/>
                    </a:lnTo>
                    <a:lnTo>
                      <a:pt x="8" y="6"/>
                    </a:lnTo>
                    <a:lnTo>
                      <a:pt x="10" y="5"/>
                    </a:lnTo>
                    <a:lnTo>
                      <a:pt x="8" y="3"/>
                    </a:lnTo>
                    <a:lnTo>
                      <a:pt x="6" y="1"/>
                    </a:lnTo>
                    <a:lnTo>
                      <a:pt x="5" y="0"/>
                    </a:lnTo>
                    <a:lnTo>
                      <a:pt x="3" y="0"/>
                    </a:lnTo>
                    <a:lnTo>
                      <a:pt x="2" y="1"/>
                    </a:lnTo>
                    <a:lnTo>
                      <a:pt x="0" y="3"/>
                    </a:lnTo>
                    <a:lnTo>
                      <a:pt x="0" y="5"/>
                    </a:lnTo>
                    <a:lnTo>
                      <a:pt x="0" y="6"/>
                    </a:lnTo>
                    <a:lnTo>
                      <a:pt x="0" y="8"/>
                    </a:lnTo>
                    <a:lnTo>
                      <a:pt x="2" y="9"/>
                    </a:lnTo>
                    <a:lnTo>
                      <a:pt x="3" y="9"/>
                    </a:lnTo>
                    <a:lnTo>
                      <a:pt x="5" y="9"/>
                    </a:lnTo>
                    <a:lnTo>
                      <a:pt x="6" y="9"/>
                    </a:lnTo>
                    <a:close/>
                  </a:path>
                </a:pathLst>
              </a:custGeom>
              <a:solidFill>
                <a:srgbClr val="000000"/>
              </a:solidFill>
              <a:ln w="9525">
                <a:noFill/>
                <a:round/>
                <a:headEnd/>
                <a:tailEnd/>
              </a:ln>
            </p:spPr>
            <p:txBody>
              <a:bodyPr/>
              <a:lstStyle/>
              <a:p>
                <a:endParaRPr lang="en-US"/>
              </a:p>
            </p:txBody>
          </p:sp>
          <p:sp>
            <p:nvSpPr>
              <p:cNvPr id="6365" name="Freeform 323"/>
              <p:cNvSpPr>
                <a:spLocks/>
              </p:cNvSpPr>
              <p:nvPr/>
            </p:nvSpPr>
            <p:spPr bwMode="auto">
              <a:xfrm>
                <a:off x="855" y="1207"/>
                <a:ext cx="10" cy="9"/>
              </a:xfrm>
              <a:custGeom>
                <a:avLst/>
                <a:gdLst>
                  <a:gd name="T0" fmla="*/ 7 w 10"/>
                  <a:gd name="T1" fmla="*/ 9 h 9"/>
                  <a:gd name="T2" fmla="*/ 7 w 10"/>
                  <a:gd name="T3" fmla="*/ 8 h 9"/>
                  <a:gd name="T4" fmla="*/ 8 w 10"/>
                  <a:gd name="T5" fmla="*/ 6 h 9"/>
                  <a:gd name="T6" fmla="*/ 10 w 10"/>
                  <a:gd name="T7" fmla="*/ 5 h 9"/>
                  <a:gd name="T8" fmla="*/ 10 w 10"/>
                  <a:gd name="T9" fmla="*/ 5 h 9"/>
                  <a:gd name="T10" fmla="*/ 8 w 10"/>
                  <a:gd name="T11" fmla="*/ 3 h 9"/>
                  <a:gd name="T12" fmla="*/ 7 w 10"/>
                  <a:gd name="T13" fmla="*/ 1 h 9"/>
                  <a:gd name="T14" fmla="*/ 5 w 10"/>
                  <a:gd name="T15" fmla="*/ 0 h 9"/>
                  <a:gd name="T16" fmla="*/ 5 w 10"/>
                  <a:gd name="T17" fmla="*/ 0 h 9"/>
                  <a:gd name="T18" fmla="*/ 4 w 10"/>
                  <a:gd name="T19" fmla="*/ 0 h 9"/>
                  <a:gd name="T20" fmla="*/ 2 w 10"/>
                  <a:gd name="T21" fmla="*/ 1 h 9"/>
                  <a:gd name="T22" fmla="*/ 0 w 10"/>
                  <a:gd name="T23" fmla="*/ 3 h 9"/>
                  <a:gd name="T24" fmla="*/ 0 w 10"/>
                  <a:gd name="T25" fmla="*/ 5 h 9"/>
                  <a:gd name="T26" fmla="*/ 0 w 10"/>
                  <a:gd name="T27" fmla="*/ 6 h 9"/>
                  <a:gd name="T28" fmla="*/ 0 w 10"/>
                  <a:gd name="T29" fmla="*/ 8 h 9"/>
                  <a:gd name="T30" fmla="*/ 2 w 10"/>
                  <a:gd name="T31" fmla="*/ 9 h 9"/>
                  <a:gd name="T32" fmla="*/ 4 w 10"/>
                  <a:gd name="T33" fmla="*/ 9 h 9"/>
                  <a:gd name="T34" fmla="*/ 5 w 10"/>
                  <a:gd name="T35" fmla="*/ 9 h 9"/>
                  <a:gd name="T36" fmla="*/ 7 w 10"/>
                  <a:gd name="T37" fmla="*/ 9 h 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9"/>
                  <a:gd name="T59" fmla="*/ 10 w 10"/>
                  <a:gd name="T60" fmla="*/ 9 h 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9">
                    <a:moveTo>
                      <a:pt x="7" y="9"/>
                    </a:moveTo>
                    <a:lnTo>
                      <a:pt x="7" y="8"/>
                    </a:lnTo>
                    <a:lnTo>
                      <a:pt x="8" y="6"/>
                    </a:lnTo>
                    <a:lnTo>
                      <a:pt x="10" y="5"/>
                    </a:lnTo>
                    <a:lnTo>
                      <a:pt x="8" y="3"/>
                    </a:lnTo>
                    <a:lnTo>
                      <a:pt x="7" y="1"/>
                    </a:lnTo>
                    <a:lnTo>
                      <a:pt x="5" y="0"/>
                    </a:lnTo>
                    <a:lnTo>
                      <a:pt x="4" y="0"/>
                    </a:lnTo>
                    <a:lnTo>
                      <a:pt x="2" y="1"/>
                    </a:lnTo>
                    <a:lnTo>
                      <a:pt x="0" y="3"/>
                    </a:lnTo>
                    <a:lnTo>
                      <a:pt x="0" y="5"/>
                    </a:lnTo>
                    <a:lnTo>
                      <a:pt x="0" y="6"/>
                    </a:lnTo>
                    <a:lnTo>
                      <a:pt x="0" y="8"/>
                    </a:lnTo>
                    <a:lnTo>
                      <a:pt x="2" y="9"/>
                    </a:lnTo>
                    <a:lnTo>
                      <a:pt x="4" y="9"/>
                    </a:lnTo>
                    <a:lnTo>
                      <a:pt x="5" y="9"/>
                    </a:lnTo>
                    <a:lnTo>
                      <a:pt x="7" y="9"/>
                    </a:lnTo>
                    <a:close/>
                  </a:path>
                </a:pathLst>
              </a:custGeom>
              <a:solidFill>
                <a:srgbClr val="000000"/>
              </a:solidFill>
              <a:ln w="9525">
                <a:noFill/>
                <a:round/>
                <a:headEnd/>
                <a:tailEnd/>
              </a:ln>
            </p:spPr>
            <p:txBody>
              <a:bodyPr/>
              <a:lstStyle/>
              <a:p>
                <a:endParaRPr lang="en-US"/>
              </a:p>
            </p:txBody>
          </p:sp>
        </p:grpSp>
        <p:sp>
          <p:nvSpPr>
            <p:cNvPr id="6174" name="Freeform 325"/>
            <p:cNvSpPr>
              <a:spLocks/>
            </p:cNvSpPr>
            <p:nvPr/>
          </p:nvSpPr>
          <p:spPr bwMode="auto">
            <a:xfrm>
              <a:off x="842" y="2661"/>
              <a:ext cx="4700" cy="42"/>
            </a:xfrm>
            <a:custGeom>
              <a:avLst/>
              <a:gdLst>
                <a:gd name="T0" fmla="*/ 0 w 4700"/>
                <a:gd name="T1" fmla="*/ 0 h 42"/>
                <a:gd name="T2" fmla="*/ 0 w 4700"/>
                <a:gd name="T3" fmla="*/ 40 h 42"/>
                <a:gd name="T4" fmla="*/ 4700 w 4700"/>
                <a:gd name="T5" fmla="*/ 42 h 42"/>
                <a:gd name="T6" fmla="*/ 4700 w 4700"/>
                <a:gd name="T7" fmla="*/ 1 h 42"/>
                <a:gd name="T8" fmla="*/ 0 w 4700"/>
                <a:gd name="T9" fmla="*/ 0 h 42"/>
                <a:gd name="T10" fmla="*/ 0 60000 65536"/>
                <a:gd name="T11" fmla="*/ 0 60000 65536"/>
                <a:gd name="T12" fmla="*/ 0 60000 65536"/>
                <a:gd name="T13" fmla="*/ 0 60000 65536"/>
                <a:gd name="T14" fmla="*/ 0 60000 65536"/>
                <a:gd name="T15" fmla="*/ 0 w 4700"/>
                <a:gd name="T16" fmla="*/ 0 h 42"/>
                <a:gd name="T17" fmla="*/ 4700 w 4700"/>
                <a:gd name="T18" fmla="*/ 42 h 42"/>
              </a:gdLst>
              <a:ahLst/>
              <a:cxnLst>
                <a:cxn ang="T10">
                  <a:pos x="T0" y="T1"/>
                </a:cxn>
                <a:cxn ang="T11">
                  <a:pos x="T2" y="T3"/>
                </a:cxn>
                <a:cxn ang="T12">
                  <a:pos x="T4" y="T5"/>
                </a:cxn>
                <a:cxn ang="T13">
                  <a:pos x="T6" y="T7"/>
                </a:cxn>
                <a:cxn ang="T14">
                  <a:pos x="T8" y="T9"/>
                </a:cxn>
              </a:cxnLst>
              <a:rect l="T15" t="T16" r="T17" b="T18"/>
              <a:pathLst>
                <a:path w="4700" h="42">
                  <a:moveTo>
                    <a:pt x="0" y="0"/>
                  </a:moveTo>
                  <a:lnTo>
                    <a:pt x="0" y="40"/>
                  </a:lnTo>
                  <a:lnTo>
                    <a:pt x="4700" y="42"/>
                  </a:lnTo>
                  <a:lnTo>
                    <a:pt x="4700" y="1"/>
                  </a:lnTo>
                  <a:lnTo>
                    <a:pt x="0" y="0"/>
                  </a:lnTo>
                  <a:close/>
                </a:path>
              </a:pathLst>
            </a:custGeom>
            <a:solidFill>
              <a:srgbClr val="000000"/>
            </a:solidFill>
            <a:ln w="9525">
              <a:noFill/>
              <a:round/>
              <a:headEnd/>
              <a:tailEnd/>
            </a:ln>
          </p:spPr>
          <p:txBody>
            <a:bodyPr/>
            <a:lstStyle/>
            <a:p>
              <a:endParaRPr lang="en-US"/>
            </a:p>
          </p:txBody>
        </p:sp>
        <p:grpSp>
          <p:nvGrpSpPr>
            <p:cNvPr id="6175" name="Group 328"/>
            <p:cNvGrpSpPr>
              <a:grpSpLocks/>
            </p:cNvGrpSpPr>
            <p:nvPr/>
          </p:nvGrpSpPr>
          <p:grpSpPr bwMode="auto">
            <a:xfrm>
              <a:off x="1768" y="2680"/>
              <a:ext cx="106" cy="585"/>
              <a:chOff x="1768" y="2680"/>
              <a:chExt cx="106" cy="585"/>
            </a:xfrm>
          </p:grpSpPr>
          <p:sp>
            <p:nvSpPr>
              <p:cNvPr id="6184" name="Line 326"/>
              <p:cNvSpPr>
                <a:spLocks noChangeShapeType="1"/>
              </p:cNvSpPr>
              <p:nvPr/>
            </p:nvSpPr>
            <p:spPr bwMode="auto">
              <a:xfrm>
                <a:off x="1820" y="2680"/>
                <a:ext cx="2" cy="483"/>
              </a:xfrm>
              <a:prstGeom prst="line">
                <a:avLst/>
              </a:prstGeom>
              <a:noFill/>
              <a:ln w="15875">
                <a:solidFill>
                  <a:srgbClr val="000000"/>
                </a:solidFill>
                <a:round/>
                <a:headEnd/>
                <a:tailEnd/>
              </a:ln>
            </p:spPr>
            <p:txBody>
              <a:bodyPr/>
              <a:lstStyle/>
              <a:p>
                <a:endParaRPr lang="en-US"/>
              </a:p>
            </p:txBody>
          </p:sp>
          <p:sp>
            <p:nvSpPr>
              <p:cNvPr id="6185" name="Freeform 327"/>
              <p:cNvSpPr>
                <a:spLocks/>
              </p:cNvSpPr>
              <p:nvPr/>
            </p:nvSpPr>
            <p:spPr bwMode="auto">
              <a:xfrm>
                <a:off x="1768" y="3159"/>
                <a:ext cx="106" cy="106"/>
              </a:xfrm>
              <a:custGeom>
                <a:avLst/>
                <a:gdLst>
                  <a:gd name="T0" fmla="*/ 0 w 106"/>
                  <a:gd name="T1" fmla="*/ 0 h 106"/>
                  <a:gd name="T2" fmla="*/ 54 w 106"/>
                  <a:gd name="T3" fmla="*/ 106 h 106"/>
                  <a:gd name="T4" fmla="*/ 106 w 106"/>
                  <a:gd name="T5" fmla="*/ 0 h 106"/>
                  <a:gd name="T6" fmla="*/ 0 w 106"/>
                  <a:gd name="T7" fmla="*/ 0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0" y="0"/>
                    </a:moveTo>
                    <a:lnTo>
                      <a:pt x="54" y="106"/>
                    </a:lnTo>
                    <a:lnTo>
                      <a:pt x="106" y="0"/>
                    </a:lnTo>
                    <a:lnTo>
                      <a:pt x="0" y="0"/>
                    </a:lnTo>
                    <a:close/>
                  </a:path>
                </a:pathLst>
              </a:custGeom>
              <a:solidFill>
                <a:srgbClr val="000000"/>
              </a:solidFill>
              <a:ln w="9525">
                <a:noFill/>
                <a:round/>
                <a:headEnd/>
                <a:tailEnd/>
              </a:ln>
            </p:spPr>
            <p:txBody>
              <a:bodyPr/>
              <a:lstStyle/>
              <a:p>
                <a:endParaRPr lang="en-US"/>
              </a:p>
            </p:txBody>
          </p:sp>
        </p:grpSp>
        <p:grpSp>
          <p:nvGrpSpPr>
            <p:cNvPr id="6176" name="Group 331"/>
            <p:cNvGrpSpPr>
              <a:grpSpLocks/>
            </p:cNvGrpSpPr>
            <p:nvPr/>
          </p:nvGrpSpPr>
          <p:grpSpPr bwMode="auto">
            <a:xfrm>
              <a:off x="4879" y="2670"/>
              <a:ext cx="106" cy="595"/>
              <a:chOff x="4879" y="2670"/>
              <a:chExt cx="106" cy="595"/>
            </a:xfrm>
          </p:grpSpPr>
          <p:sp>
            <p:nvSpPr>
              <p:cNvPr id="6182" name="Line 329"/>
              <p:cNvSpPr>
                <a:spLocks noChangeShapeType="1"/>
              </p:cNvSpPr>
              <p:nvPr/>
            </p:nvSpPr>
            <p:spPr bwMode="auto">
              <a:xfrm>
                <a:off x="4933" y="2670"/>
                <a:ext cx="0" cy="493"/>
              </a:xfrm>
              <a:prstGeom prst="line">
                <a:avLst/>
              </a:prstGeom>
              <a:noFill/>
              <a:ln w="15875">
                <a:solidFill>
                  <a:srgbClr val="000000"/>
                </a:solidFill>
                <a:round/>
                <a:headEnd/>
                <a:tailEnd/>
              </a:ln>
            </p:spPr>
            <p:txBody>
              <a:bodyPr/>
              <a:lstStyle/>
              <a:p>
                <a:endParaRPr lang="en-US"/>
              </a:p>
            </p:txBody>
          </p:sp>
          <p:sp>
            <p:nvSpPr>
              <p:cNvPr id="6183" name="Freeform 330"/>
              <p:cNvSpPr>
                <a:spLocks/>
              </p:cNvSpPr>
              <p:nvPr/>
            </p:nvSpPr>
            <p:spPr bwMode="auto">
              <a:xfrm>
                <a:off x="4879" y="3159"/>
                <a:ext cx="106" cy="106"/>
              </a:xfrm>
              <a:custGeom>
                <a:avLst/>
                <a:gdLst>
                  <a:gd name="T0" fmla="*/ 0 w 106"/>
                  <a:gd name="T1" fmla="*/ 0 h 106"/>
                  <a:gd name="T2" fmla="*/ 54 w 106"/>
                  <a:gd name="T3" fmla="*/ 106 h 106"/>
                  <a:gd name="T4" fmla="*/ 106 w 106"/>
                  <a:gd name="T5" fmla="*/ 0 h 106"/>
                  <a:gd name="T6" fmla="*/ 0 w 106"/>
                  <a:gd name="T7" fmla="*/ 0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0" y="0"/>
                    </a:moveTo>
                    <a:lnTo>
                      <a:pt x="54" y="106"/>
                    </a:lnTo>
                    <a:lnTo>
                      <a:pt x="106" y="0"/>
                    </a:lnTo>
                    <a:lnTo>
                      <a:pt x="0" y="0"/>
                    </a:lnTo>
                    <a:close/>
                  </a:path>
                </a:pathLst>
              </a:custGeom>
              <a:solidFill>
                <a:srgbClr val="000000"/>
              </a:solidFill>
              <a:ln w="9525">
                <a:noFill/>
                <a:round/>
                <a:headEnd/>
                <a:tailEnd/>
              </a:ln>
            </p:spPr>
            <p:txBody>
              <a:bodyPr/>
              <a:lstStyle/>
              <a:p>
                <a:endParaRPr lang="en-US"/>
              </a:p>
            </p:txBody>
          </p:sp>
        </p:grpSp>
        <p:sp>
          <p:nvSpPr>
            <p:cNvPr id="6177" name="Rectangle 332"/>
            <p:cNvSpPr>
              <a:spLocks noChangeArrowheads="1"/>
            </p:cNvSpPr>
            <p:nvPr/>
          </p:nvSpPr>
          <p:spPr bwMode="auto">
            <a:xfrm>
              <a:off x="1237" y="3296"/>
              <a:ext cx="1193" cy="447"/>
            </a:xfrm>
            <a:prstGeom prst="rect">
              <a:avLst/>
            </a:prstGeom>
            <a:solidFill>
              <a:srgbClr val="FFFFFF"/>
            </a:solidFill>
            <a:ln w="9525">
              <a:noFill/>
              <a:miter lim="800000"/>
              <a:headEnd/>
              <a:tailEnd/>
            </a:ln>
          </p:spPr>
          <p:txBody>
            <a:bodyPr/>
            <a:lstStyle/>
            <a:p>
              <a:endParaRPr lang="en-US"/>
            </a:p>
          </p:txBody>
        </p:sp>
        <p:sp>
          <p:nvSpPr>
            <p:cNvPr id="6178" name="Rectangle 333"/>
            <p:cNvSpPr>
              <a:spLocks noChangeArrowheads="1"/>
            </p:cNvSpPr>
            <p:nvPr/>
          </p:nvSpPr>
          <p:spPr bwMode="auto">
            <a:xfrm>
              <a:off x="1542" y="3347"/>
              <a:ext cx="583"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Bin is full:</a:t>
              </a:r>
              <a:endParaRPr lang="en-US"/>
            </a:p>
          </p:txBody>
        </p:sp>
        <p:sp>
          <p:nvSpPr>
            <p:cNvPr id="6179" name="Rectangle 334"/>
            <p:cNvSpPr>
              <a:spLocks noChangeArrowheads="1"/>
            </p:cNvSpPr>
            <p:nvPr/>
          </p:nvSpPr>
          <p:spPr bwMode="auto">
            <a:xfrm>
              <a:off x="1392" y="3506"/>
              <a:ext cx="88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First truck waits</a:t>
              </a:r>
              <a:endParaRPr lang="en-US"/>
            </a:p>
          </p:txBody>
        </p:sp>
        <p:sp>
          <p:nvSpPr>
            <p:cNvPr id="6180" name="Rectangle 335"/>
            <p:cNvSpPr>
              <a:spLocks noChangeArrowheads="1"/>
            </p:cNvSpPr>
            <p:nvPr/>
          </p:nvSpPr>
          <p:spPr bwMode="auto">
            <a:xfrm>
              <a:off x="4339" y="3449"/>
              <a:ext cx="1193" cy="447"/>
            </a:xfrm>
            <a:prstGeom prst="rect">
              <a:avLst/>
            </a:prstGeom>
            <a:solidFill>
              <a:srgbClr val="FFFFFF"/>
            </a:solidFill>
            <a:ln w="9525">
              <a:noFill/>
              <a:miter lim="800000"/>
              <a:headEnd/>
              <a:tailEnd/>
            </a:ln>
          </p:spPr>
          <p:txBody>
            <a:bodyPr/>
            <a:lstStyle/>
            <a:p>
              <a:endParaRPr lang="en-US"/>
            </a:p>
          </p:txBody>
        </p:sp>
        <p:sp>
          <p:nvSpPr>
            <p:cNvPr id="6181" name="Rectangle 336"/>
            <p:cNvSpPr>
              <a:spLocks noChangeArrowheads="1"/>
            </p:cNvSpPr>
            <p:nvPr/>
          </p:nvSpPr>
          <p:spPr bwMode="auto">
            <a:xfrm>
              <a:off x="4474" y="3503"/>
              <a:ext cx="920"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Last truck leaves</a:t>
              </a:r>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3"/>
          <p:cNvSpPr>
            <a:spLocks noChangeShapeType="1"/>
          </p:cNvSpPr>
          <p:nvPr/>
        </p:nvSpPr>
        <p:spPr bwMode="auto">
          <a:xfrm>
            <a:off x="0" y="765175"/>
            <a:ext cx="9144000" cy="0"/>
          </a:xfrm>
          <a:prstGeom prst="line">
            <a:avLst/>
          </a:prstGeom>
          <a:noFill/>
          <a:ln w="38100">
            <a:solidFill>
              <a:schemeClr val="tx1"/>
            </a:solidFill>
            <a:round/>
            <a:headEnd/>
            <a:tailEnd/>
          </a:ln>
        </p:spPr>
        <p:txBody>
          <a:bodyPr/>
          <a:lstStyle/>
          <a:p>
            <a:endParaRPr lang="en-US"/>
          </a:p>
        </p:txBody>
      </p:sp>
      <p:sp>
        <p:nvSpPr>
          <p:cNvPr id="7171" name="Text Box 4"/>
          <p:cNvSpPr txBox="1">
            <a:spLocks noChangeArrowheads="1"/>
          </p:cNvSpPr>
          <p:nvPr/>
        </p:nvSpPr>
        <p:spPr bwMode="auto">
          <a:xfrm>
            <a:off x="231775" y="136525"/>
            <a:ext cx="1619250" cy="366713"/>
          </a:xfrm>
          <a:prstGeom prst="rect">
            <a:avLst/>
          </a:prstGeom>
          <a:noFill/>
          <a:ln w="9525">
            <a:noFill/>
            <a:miter lim="800000"/>
            <a:headEnd/>
            <a:tailEnd/>
          </a:ln>
        </p:spPr>
        <p:txBody>
          <a:bodyPr wrap="none">
            <a:spAutoFit/>
          </a:bodyPr>
          <a:lstStyle/>
          <a:p>
            <a:r>
              <a:rPr lang="en-US"/>
              <a:t>3.7 (b) and (c)</a:t>
            </a:r>
          </a:p>
        </p:txBody>
      </p:sp>
      <p:sp>
        <p:nvSpPr>
          <p:cNvPr id="32777" name="Text Box 9"/>
          <p:cNvSpPr txBox="1">
            <a:spLocks noChangeArrowheads="1"/>
          </p:cNvSpPr>
          <p:nvPr/>
        </p:nvSpPr>
        <p:spPr bwMode="auto">
          <a:xfrm>
            <a:off x="0" y="800100"/>
            <a:ext cx="9144000" cy="5310188"/>
          </a:xfrm>
          <a:prstGeom prst="rect">
            <a:avLst/>
          </a:prstGeom>
          <a:noFill/>
          <a:ln w="9525">
            <a:noFill/>
            <a:miter lim="800000"/>
            <a:headEnd/>
            <a:tailEnd/>
          </a:ln>
        </p:spPr>
        <p:txBody>
          <a:bodyPr>
            <a:spAutoFit/>
          </a:bodyPr>
          <a:lstStyle/>
          <a:p>
            <a:pPr lvl="1"/>
            <a:r>
              <a:rPr lang="en-US" b="1"/>
              <a:t>b) At what point during the day must a truck first wait before unloading into the storage bin?</a:t>
            </a:r>
          </a:p>
          <a:p>
            <a:pPr lvl="1"/>
            <a:endParaRPr lang="en-US" b="1"/>
          </a:p>
          <a:p>
            <a:pPr lvl="1"/>
            <a:r>
              <a:rPr lang="en-US"/>
              <a:t>Inventory builds up in the bins. When the bin is full, then the trucks must wait.  This happens at:</a:t>
            </a:r>
          </a:p>
          <a:p>
            <a:pPr lvl="1"/>
            <a:r>
              <a:rPr lang="en-US"/>
              <a:t>2,000 kg/hr </a:t>
            </a:r>
            <a:r>
              <a:rPr lang="en-US">
                <a:latin typeface="Symbol" pitchFamily="18" charset="2"/>
              </a:rPr>
              <a:t>D</a:t>
            </a:r>
            <a:r>
              <a:rPr lang="en-US" i="1"/>
              <a:t>t</a:t>
            </a:r>
            <a:r>
              <a:rPr lang="en-US"/>
              <a:t> = 6,000kg,  </a:t>
            </a:r>
          </a:p>
          <a:p>
            <a:pPr lvl="1"/>
            <a:endParaRPr lang="en-US"/>
          </a:p>
          <a:p>
            <a:pPr lvl="1"/>
            <a:r>
              <a:rPr lang="en-US"/>
              <a:t>The first truck will wait after </a:t>
            </a:r>
            <a:r>
              <a:rPr lang="en-US">
                <a:latin typeface="Symbol" pitchFamily="18" charset="2"/>
              </a:rPr>
              <a:t>D</a:t>
            </a:r>
            <a:r>
              <a:rPr lang="en-US" i="1"/>
              <a:t>t </a:t>
            </a:r>
            <a:r>
              <a:rPr lang="en-US"/>
              <a:t> = 6,000/2,000 hr = 3 hr, which is at 10am.</a:t>
            </a:r>
          </a:p>
          <a:p>
            <a:pPr lvl="1"/>
            <a:endParaRPr lang="en-US"/>
          </a:p>
          <a:p>
            <a:pPr lvl="1"/>
            <a:r>
              <a:rPr lang="en-US" b="1"/>
              <a:t>c) What is the maximum amount of time that a truck must wait?</a:t>
            </a:r>
          </a:p>
          <a:p>
            <a:pPr lvl="1"/>
            <a:endParaRPr lang="en-US" b="1"/>
          </a:p>
          <a:p>
            <a:pPr lvl="1"/>
            <a:r>
              <a:rPr lang="en-US"/>
              <a:t>The last truck that arrives (at 6pm) joins the longest queue, and thus will wait the longest.  It will be able to start dumping its contents in the bins when the bins start depleting.  This is at</a:t>
            </a:r>
          </a:p>
          <a:p>
            <a:pPr lvl="1"/>
            <a:r>
              <a:rPr lang="en-US"/>
              <a:t>22,000 kg - 8,000 kg/hr </a:t>
            </a:r>
            <a:r>
              <a:rPr lang="en-US">
                <a:latin typeface="Symbol" pitchFamily="18" charset="2"/>
              </a:rPr>
              <a:t>D</a:t>
            </a:r>
            <a:r>
              <a:rPr lang="en-US" i="1"/>
              <a:t>t</a:t>
            </a:r>
            <a:r>
              <a:rPr lang="en-US"/>
              <a:t> = 6,000.</a:t>
            </a:r>
          </a:p>
          <a:p>
            <a:pPr lvl="1"/>
            <a:r>
              <a:rPr lang="en-US"/>
              <a:t>  </a:t>
            </a:r>
          </a:p>
          <a:p>
            <a:pPr lvl="1"/>
            <a:r>
              <a:rPr lang="en-US">
                <a:latin typeface="Symbol" pitchFamily="18" charset="2"/>
              </a:rPr>
              <a:t>D</a:t>
            </a:r>
            <a:r>
              <a:rPr lang="en-US" i="1"/>
              <a:t>t </a:t>
            </a:r>
            <a:r>
              <a:rPr lang="en-US"/>
              <a:t> = (22,000-6,000)/8,000 hr = 2 hr, after 6pm. </a:t>
            </a:r>
            <a:br>
              <a:rPr lang="en-US"/>
            </a:br>
            <a:endParaRPr lang="en-US"/>
          </a:p>
          <a:p>
            <a:pPr lvl="1"/>
            <a:r>
              <a:rPr lang="en-US"/>
              <a:t>The maximum truck waiting time is therefore 2 hours, and that is 8pm.</a:t>
            </a:r>
            <a:r>
              <a:rPr lang="en-US" b="1"/>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7">
                                            <p:txEl>
                                              <p:pRg st="0" end="0"/>
                                            </p:txEl>
                                          </p:spTgt>
                                        </p:tgtEl>
                                        <p:attrNameLst>
                                          <p:attrName>style.visibility</p:attrName>
                                        </p:attrNameLst>
                                      </p:cBhvr>
                                      <p:to>
                                        <p:strVal val="visible"/>
                                      </p:to>
                                    </p:set>
                                    <p:animEffect transition="in" filter="dissolve">
                                      <p:cBhvr>
                                        <p:cTn id="7" dur="500"/>
                                        <p:tgtEl>
                                          <p:spTgt spid="327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7">
                                            <p:txEl>
                                              <p:pRg st="2" end="2"/>
                                            </p:txEl>
                                          </p:spTgt>
                                        </p:tgtEl>
                                        <p:attrNameLst>
                                          <p:attrName>style.visibility</p:attrName>
                                        </p:attrNameLst>
                                      </p:cBhvr>
                                      <p:to>
                                        <p:strVal val="visible"/>
                                      </p:to>
                                    </p:set>
                                    <p:animEffect transition="in" filter="dissolve">
                                      <p:cBhvr>
                                        <p:cTn id="12" dur="500"/>
                                        <p:tgtEl>
                                          <p:spTgt spid="3277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77">
                                            <p:txEl>
                                              <p:pRg st="3" end="3"/>
                                            </p:txEl>
                                          </p:spTgt>
                                        </p:tgtEl>
                                        <p:attrNameLst>
                                          <p:attrName>style.visibility</p:attrName>
                                        </p:attrNameLst>
                                      </p:cBhvr>
                                      <p:to>
                                        <p:strVal val="visible"/>
                                      </p:to>
                                    </p:set>
                                    <p:animEffect transition="in" filter="dissolve">
                                      <p:cBhvr>
                                        <p:cTn id="17" dur="500"/>
                                        <p:tgtEl>
                                          <p:spTgt spid="3277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777">
                                            <p:txEl>
                                              <p:pRg st="5" end="5"/>
                                            </p:txEl>
                                          </p:spTgt>
                                        </p:tgtEl>
                                        <p:attrNameLst>
                                          <p:attrName>style.visibility</p:attrName>
                                        </p:attrNameLst>
                                      </p:cBhvr>
                                      <p:to>
                                        <p:strVal val="visible"/>
                                      </p:to>
                                    </p:set>
                                    <p:animEffect transition="in" filter="dissolve">
                                      <p:cBhvr>
                                        <p:cTn id="22" dur="500"/>
                                        <p:tgtEl>
                                          <p:spTgt spid="3277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777">
                                            <p:txEl>
                                              <p:pRg st="7" end="7"/>
                                            </p:txEl>
                                          </p:spTgt>
                                        </p:tgtEl>
                                        <p:attrNameLst>
                                          <p:attrName>style.visibility</p:attrName>
                                        </p:attrNameLst>
                                      </p:cBhvr>
                                      <p:to>
                                        <p:strVal val="visible"/>
                                      </p:to>
                                    </p:set>
                                    <p:animEffect transition="in" filter="dissolve">
                                      <p:cBhvr>
                                        <p:cTn id="27" dur="500"/>
                                        <p:tgtEl>
                                          <p:spTgt spid="3277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777">
                                            <p:txEl>
                                              <p:pRg st="9" end="9"/>
                                            </p:txEl>
                                          </p:spTgt>
                                        </p:tgtEl>
                                        <p:attrNameLst>
                                          <p:attrName>style.visibility</p:attrName>
                                        </p:attrNameLst>
                                      </p:cBhvr>
                                      <p:to>
                                        <p:strVal val="visible"/>
                                      </p:to>
                                    </p:set>
                                    <p:animEffect transition="in" filter="dissolve">
                                      <p:cBhvr>
                                        <p:cTn id="32" dur="500"/>
                                        <p:tgtEl>
                                          <p:spTgt spid="32777">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2777">
                                            <p:txEl>
                                              <p:pRg st="10" end="10"/>
                                            </p:txEl>
                                          </p:spTgt>
                                        </p:tgtEl>
                                        <p:attrNameLst>
                                          <p:attrName>style.visibility</p:attrName>
                                        </p:attrNameLst>
                                      </p:cBhvr>
                                      <p:to>
                                        <p:strVal val="visible"/>
                                      </p:to>
                                    </p:set>
                                    <p:animEffect transition="in" filter="dissolve">
                                      <p:cBhvr>
                                        <p:cTn id="37" dur="500"/>
                                        <p:tgtEl>
                                          <p:spTgt spid="32777">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2777">
                                            <p:txEl>
                                              <p:pRg st="11" end="11"/>
                                            </p:txEl>
                                          </p:spTgt>
                                        </p:tgtEl>
                                        <p:attrNameLst>
                                          <p:attrName>style.visibility</p:attrName>
                                        </p:attrNameLst>
                                      </p:cBhvr>
                                      <p:to>
                                        <p:strVal val="visible"/>
                                      </p:to>
                                    </p:set>
                                    <p:animEffect transition="in" filter="dissolve">
                                      <p:cBhvr>
                                        <p:cTn id="42" dur="500"/>
                                        <p:tgtEl>
                                          <p:spTgt spid="32777">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2777">
                                            <p:txEl>
                                              <p:pRg st="12" end="12"/>
                                            </p:txEl>
                                          </p:spTgt>
                                        </p:tgtEl>
                                        <p:attrNameLst>
                                          <p:attrName>style.visibility</p:attrName>
                                        </p:attrNameLst>
                                      </p:cBhvr>
                                      <p:to>
                                        <p:strVal val="visible"/>
                                      </p:to>
                                    </p:set>
                                    <p:animEffect transition="in" filter="dissolve">
                                      <p:cBhvr>
                                        <p:cTn id="47" dur="500"/>
                                        <p:tgtEl>
                                          <p:spTgt spid="32777">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2777">
                                            <p:txEl>
                                              <p:pRg st="13" end="13"/>
                                            </p:txEl>
                                          </p:spTgt>
                                        </p:tgtEl>
                                        <p:attrNameLst>
                                          <p:attrName>style.visibility</p:attrName>
                                        </p:attrNameLst>
                                      </p:cBhvr>
                                      <p:to>
                                        <p:strVal val="visible"/>
                                      </p:to>
                                    </p:set>
                                    <p:animEffect transition="in" filter="dissolve">
                                      <p:cBhvr>
                                        <p:cTn id="52" dur="500"/>
                                        <p:tgtEl>
                                          <p:spTgt spid="3277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7"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ChangeArrowheads="1"/>
          </p:cNvSpPr>
          <p:nvPr/>
        </p:nvSpPr>
        <p:spPr bwMode="auto">
          <a:xfrm>
            <a:off x="1290638" y="852488"/>
            <a:ext cx="1555750" cy="465137"/>
          </a:xfrm>
          <a:prstGeom prst="rect">
            <a:avLst/>
          </a:prstGeom>
          <a:solidFill>
            <a:srgbClr val="FFFFFF"/>
          </a:solidFill>
          <a:ln w="9525">
            <a:noFill/>
            <a:miter lim="800000"/>
            <a:headEnd/>
            <a:tailEnd/>
          </a:ln>
        </p:spPr>
        <p:txBody>
          <a:bodyPr/>
          <a:lstStyle/>
          <a:p>
            <a:endParaRPr lang="en-US"/>
          </a:p>
        </p:txBody>
      </p:sp>
      <p:sp>
        <p:nvSpPr>
          <p:cNvPr id="8195" name="Rectangle 9"/>
          <p:cNvSpPr>
            <a:spLocks noChangeArrowheads="1"/>
          </p:cNvSpPr>
          <p:nvPr/>
        </p:nvSpPr>
        <p:spPr bwMode="auto">
          <a:xfrm>
            <a:off x="1444625" y="939800"/>
            <a:ext cx="1460500" cy="2587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Truck Inventory </a:t>
            </a:r>
            <a:endParaRPr lang="en-US"/>
          </a:p>
        </p:txBody>
      </p:sp>
      <p:sp>
        <p:nvSpPr>
          <p:cNvPr id="8196" name="Rectangle 14"/>
          <p:cNvSpPr>
            <a:spLocks noChangeArrowheads="1"/>
          </p:cNvSpPr>
          <p:nvPr/>
        </p:nvSpPr>
        <p:spPr bwMode="auto">
          <a:xfrm>
            <a:off x="203200" y="1784350"/>
            <a:ext cx="1554163" cy="465138"/>
          </a:xfrm>
          <a:prstGeom prst="rect">
            <a:avLst/>
          </a:prstGeom>
          <a:solidFill>
            <a:srgbClr val="FFFFFF"/>
          </a:solidFill>
          <a:ln w="9525">
            <a:noFill/>
            <a:miter lim="800000"/>
            <a:headEnd/>
            <a:tailEnd/>
          </a:ln>
        </p:spPr>
        <p:txBody>
          <a:bodyPr/>
          <a:lstStyle/>
          <a:p>
            <a:endParaRPr lang="en-US"/>
          </a:p>
        </p:txBody>
      </p:sp>
      <p:sp>
        <p:nvSpPr>
          <p:cNvPr id="8197" name="Rectangle 15"/>
          <p:cNvSpPr>
            <a:spLocks noChangeArrowheads="1"/>
          </p:cNvSpPr>
          <p:nvPr/>
        </p:nvSpPr>
        <p:spPr bwMode="auto">
          <a:xfrm>
            <a:off x="935038" y="2708275"/>
            <a:ext cx="215900" cy="2587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16</a:t>
            </a:r>
            <a:endParaRPr lang="en-US"/>
          </a:p>
        </p:txBody>
      </p:sp>
      <p:sp>
        <p:nvSpPr>
          <p:cNvPr id="8198" name="Rectangle 16"/>
          <p:cNvSpPr>
            <a:spLocks noChangeArrowheads="1"/>
          </p:cNvSpPr>
          <p:nvPr/>
        </p:nvSpPr>
        <p:spPr bwMode="auto">
          <a:xfrm>
            <a:off x="6421438" y="5199063"/>
            <a:ext cx="1555750" cy="466725"/>
          </a:xfrm>
          <a:prstGeom prst="rect">
            <a:avLst/>
          </a:prstGeom>
          <a:solidFill>
            <a:srgbClr val="FFFFFF"/>
          </a:solidFill>
          <a:ln w="9525">
            <a:noFill/>
            <a:miter lim="800000"/>
            <a:headEnd/>
            <a:tailEnd/>
          </a:ln>
        </p:spPr>
        <p:txBody>
          <a:bodyPr/>
          <a:lstStyle/>
          <a:p>
            <a:endParaRPr lang="en-US"/>
          </a:p>
        </p:txBody>
      </p:sp>
      <p:sp>
        <p:nvSpPr>
          <p:cNvPr id="8199" name="Rectangle 17"/>
          <p:cNvSpPr>
            <a:spLocks noChangeArrowheads="1"/>
          </p:cNvSpPr>
          <p:nvPr/>
        </p:nvSpPr>
        <p:spPr bwMode="auto">
          <a:xfrm>
            <a:off x="6573838" y="5287963"/>
            <a:ext cx="1619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6 </a:t>
            </a:r>
            <a:endParaRPr lang="en-US"/>
          </a:p>
        </p:txBody>
      </p:sp>
      <p:sp>
        <p:nvSpPr>
          <p:cNvPr id="8200" name="Rectangle 18"/>
          <p:cNvSpPr>
            <a:spLocks noChangeArrowheads="1"/>
          </p:cNvSpPr>
          <p:nvPr/>
        </p:nvSpPr>
        <p:spPr bwMode="auto">
          <a:xfrm>
            <a:off x="6737350" y="5287963"/>
            <a:ext cx="2762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pm</a:t>
            </a:r>
            <a:endParaRPr lang="en-US"/>
          </a:p>
        </p:txBody>
      </p:sp>
      <p:sp>
        <p:nvSpPr>
          <p:cNvPr id="8201" name="Rectangle 20"/>
          <p:cNvSpPr>
            <a:spLocks noChangeArrowheads="1"/>
          </p:cNvSpPr>
          <p:nvPr/>
        </p:nvSpPr>
        <p:spPr bwMode="auto">
          <a:xfrm>
            <a:off x="7667625" y="5300663"/>
            <a:ext cx="1619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8 </a:t>
            </a:r>
            <a:endParaRPr lang="en-US"/>
          </a:p>
        </p:txBody>
      </p:sp>
      <p:sp>
        <p:nvSpPr>
          <p:cNvPr id="8202" name="Rectangle 21"/>
          <p:cNvSpPr>
            <a:spLocks noChangeArrowheads="1"/>
          </p:cNvSpPr>
          <p:nvPr/>
        </p:nvSpPr>
        <p:spPr bwMode="auto">
          <a:xfrm>
            <a:off x="7885113" y="5300663"/>
            <a:ext cx="2762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pm</a:t>
            </a:r>
            <a:endParaRPr lang="en-US"/>
          </a:p>
        </p:txBody>
      </p:sp>
      <p:sp>
        <p:nvSpPr>
          <p:cNvPr id="8203" name="Rectangle 22"/>
          <p:cNvSpPr>
            <a:spLocks noChangeArrowheads="1"/>
          </p:cNvSpPr>
          <p:nvPr/>
        </p:nvSpPr>
        <p:spPr bwMode="auto">
          <a:xfrm>
            <a:off x="979488" y="5199063"/>
            <a:ext cx="1555750" cy="466725"/>
          </a:xfrm>
          <a:prstGeom prst="rect">
            <a:avLst/>
          </a:prstGeom>
          <a:solidFill>
            <a:srgbClr val="FFFFFF"/>
          </a:solidFill>
          <a:ln w="9525">
            <a:noFill/>
            <a:miter lim="800000"/>
            <a:headEnd/>
            <a:tailEnd/>
          </a:ln>
        </p:spPr>
        <p:txBody>
          <a:bodyPr/>
          <a:lstStyle/>
          <a:p>
            <a:endParaRPr lang="en-US"/>
          </a:p>
        </p:txBody>
      </p:sp>
      <p:sp>
        <p:nvSpPr>
          <p:cNvPr id="8204" name="Rectangle 23"/>
          <p:cNvSpPr>
            <a:spLocks noChangeArrowheads="1"/>
          </p:cNvSpPr>
          <p:nvPr/>
        </p:nvSpPr>
        <p:spPr bwMode="auto">
          <a:xfrm>
            <a:off x="1133475" y="5287963"/>
            <a:ext cx="1619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7 </a:t>
            </a:r>
            <a:endParaRPr lang="en-US"/>
          </a:p>
        </p:txBody>
      </p:sp>
      <p:sp>
        <p:nvSpPr>
          <p:cNvPr id="8205" name="Rectangle 24"/>
          <p:cNvSpPr>
            <a:spLocks noChangeArrowheads="1"/>
          </p:cNvSpPr>
          <p:nvPr/>
        </p:nvSpPr>
        <p:spPr bwMode="auto">
          <a:xfrm>
            <a:off x="1296988" y="5287963"/>
            <a:ext cx="2635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am</a:t>
            </a:r>
            <a:endParaRPr lang="en-US"/>
          </a:p>
        </p:txBody>
      </p:sp>
      <p:grpSp>
        <p:nvGrpSpPr>
          <p:cNvPr id="8206" name="Group 27"/>
          <p:cNvGrpSpPr>
            <a:grpSpLocks/>
          </p:cNvGrpSpPr>
          <p:nvPr/>
        </p:nvGrpSpPr>
        <p:grpSpPr bwMode="auto">
          <a:xfrm>
            <a:off x="1290638" y="5116513"/>
            <a:ext cx="7770812" cy="168275"/>
            <a:chOff x="813" y="3223"/>
            <a:chExt cx="4895" cy="106"/>
          </a:xfrm>
        </p:grpSpPr>
        <p:sp>
          <p:nvSpPr>
            <p:cNvPr id="8219" name="Line 25"/>
            <p:cNvSpPr>
              <a:spLocks noChangeShapeType="1"/>
            </p:cNvSpPr>
            <p:nvPr/>
          </p:nvSpPr>
          <p:spPr bwMode="auto">
            <a:xfrm>
              <a:off x="813" y="3275"/>
              <a:ext cx="4793" cy="0"/>
            </a:xfrm>
            <a:prstGeom prst="line">
              <a:avLst/>
            </a:prstGeom>
            <a:noFill/>
            <a:ln w="15875">
              <a:solidFill>
                <a:srgbClr val="000000"/>
              </a:solidFill>
              <a:round/>
              <a:headEnd/>
              <a:tailEnd/>
            </a:ln>
          </p:spPr>
          <p:txBody>
            <a:bodyPr/>
            <a:lstStyle/>
            <a:p>
              <a:endParaRPr lang="en-US"/>
            </a:p>
          </p:txBody>
        </p:sp>
        <p:sp>
          <p:nvSpPr>
            <p:cNvPr id="8220" name="Freeform 26"/>
            <p:cNvSpPr>
              <a:spLocks/>
            </p:cNvSpPr>
            <p:nvPr/>
          </p:nvSpPr>
          <p:spPr bwMode="auto">
            <a:xfrm>
              <a:off x="5602" y="3223"/>
              <a:ext cx="106" cy="106"/>
            </a:xfrm>
            <a:custGeom>
              <a:avLst/>
              <a:gdLst>
                <a:gd name="T0" fmla="*/ 0 w 106"/>
                <a:gd name="T1" fmla="*/ 106 h 106"/>
                <a:gd name="T2" fmla="*/ 106 w 106"/>
                <a:gd name="T3" fmla="*/ 52 h 106"/>
                <a:gd name="T4" fmla="*/ 0 w 106"/>
                <a:gd name="T5" fmla="*/ 0 h 106"/>
                <a:gd name="T6" fmla="*/ 0 w 106"/>
                <a:gd name="T7" fmla="*/ 106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0" y="106"/>
                  </a:moveTo>
                  <a:lnTo>
                    <a:pt x="106" y="52"/>
                  </a:lnTo>
                  <a:lnTo>
                    <a:pt x="0" y="0"/>
                  </a:lnTo>
                  <a:lnTo>
                    <a:pt x="0" y="106"/>
                  </a:lnTo>
                  <a:close/>
                </a:path>
              </a:pathLst>
            </a:custGeom>
            <a:solidFill>
              <a:srgbClr val="000000"/>
            </a:solidFill>
            <a:ln w="9525">
              <a:noFill/>
              <a:round/>
              <a:headEnd/>
              <a:tailEnd/>
            </a:ln>
          </p:spPr>
          <p:txBody>
            <a:bodyPr/>
            <a:lstStyle/>
            <a:p>
              <a:endParaRPr lang="en-US"/>
            </a:p>
          </p:txBody>
        </p:sp>
      </p:grpSp>
      <p:grpSp>
        <p:nvGrpSpPr>
          <p:cNvPr id="8207" name="Group 30"/>
          <p:cNvGrpSpPr>
            <a:grpSpLocks/>
          </p:cNvGrpSpPr>
          <p:nvPr/>
        </p:nvGrpSpPr>
        <p:grpSpPr bwMode="auto">
          <a:xfrm>
            <a:off x="1208088" y="1008063"/>
            <a:ext cx="168275" cy="4191000"/>
            <a:chOff x="761" y="635"/>
            <a:chExt cx="106" cy="2640"/>
          </a:xfrm>
        </p:grpSpPr>
        <p:sp>
          <p:nvSpPr>
            <p:cNvPr id="8217" name="Line 28"/>
            <p:cNvSpPr>
              <a:spLocks noChangeShapeType="1"/>
            </p:cNvSpPr>
            <p:nvPr/>
          </p:nvSpPr>
          <p:spPr bwMode="auto">
            <a:xfrm flipV="1">
              <a:off x="812" y="737"/>
              <a:ext cx="1" cy="2538"/>
            </a:xfrm>
            <a:prstGeom prst="line">
              <a:avLst/>
            </a:prstGeom>
            <a:noFill/>
            <a:ln w="15875">
              <a:solidFill>
                <a:srgbClr val="000000"/>
              </a:solidFill>
              <a:round/>
              <a:headEnd/>
              <a:tailEnd/>
            </a:ln>
          </p:spPr>
          <p:txBody>
            <a:bodyPr/>
            <a:lstStyle/>
            <a:p>
              <a:endParaRPr lang="en-US"/>
            </a:p>
          </p:txBody>
        </p:sp>
        <p:sp>
          <p:nvSpPr>
            <p:cNvPr id="8218" name="Freeform 29"/>
            <p:cNvSpPr>
              <a:spLocks/>
            </p:cNvSpPr>
            <p:nvPr/>
          </p:nvSpPr>
          <p:spPr bwMode="auto">
            <a:xfrm>
              <a:off x="761" y="635"/>
              <a:ext cx="106" cy="106"/>
            </a:xfrm>
            <a:custGeom>
              <a:avLst/>
              <a:gdLst>
                <a:gd name="T0" fmla="*/ 106 w 106"/>
                <a:gd name="T1" fmla="*/ 106 h 106"/>
                <a:gd name="T2" fmla="*/ 52 w 106"/>
                <a:gd name="T3" fmla="*/ 0 h 106"/>
                <a:gd name="T4" fmla="*/ 0 w 106"/>
                <a:gd name="T5" fmla="*/ 106 h 106"/>
                <a:gd name="T6" fmla="*/ 106 w 106"/>
                <a:gd name="T7" fmla="*/ 106 h 106"/>
                <a:gd name="T8" fmla="*/ 0 60000 65536"/>
                <a:gd name="T9" fmla="*/ 0 60000 65536"/>
                <a:gd name="T10" fmla="*/ 0 60000 65536"/>
                <a:gd name="T11" fmla="*/ 0 60000 65536"/>
                <a:gd name="T12" fmla="*/ 0 w 106"/>
                <a:gd name="T13" fmla="*/ 0 h 106"/>
                <a:gd name="T14" fmla="*/ 106 w 106"/>
                <a:gd name="T15" fmla="*/ 106 h 106"/>
              </a:gdLst>
              <a:ahLst/>
              <a:cxnLst>
                <a:cxn ang="T8">
                  <a:pos x="T0" y="T1"/>
                </a:cxn>
                <a:cxn ang="T9">
                  <a:pos x="T2" y="T3"/>
                </a:cxn>
                <a:cxn ang="T10">
                  <a:pos x="T4" y="T5"/>
                </a:cxn>
                <a:cxn ang="T11">
                  <a:pos x="T6" y="T7"/>
                </a:cxn>
              </a:cxnLst>
              <a:rect l="T12" t="T13" r="T14" b="T15"/>
              <a:pathLst>
                <a:path w="106" h="106">
                  <a:moveTo>
                    <a:pt x="106" y="106"/>
                  </a:moveTo>
                  <a:lnTo>
                    <a:pt x="52" y="0"/>
                  </a:lnTo>
                  <a:lnTo>
                    <a:pt x="0" y="106"/>
                  </a:lnTo>
                  <a:lnTo>
                    <a:pt x="106" y="106"/>
                  </a:lnTo>
                  <a:close/>
                </a:path>
              </a:pathLst>
            </a:custGeom>
            <a:solidFill>
              <a:srgbClr val="000000"/>
            </a:solidFill>
            <a:ln w="9525">
              <a:noFill/>
              <a:round/>
              <a:headEnd/>
              <a:tailEnd/>
            </a:ln>
          </p:spPr>
          <p:txBody>
            <a:bodyPr/>
            <a:lstStyle/>
            <a:p>
              <a:endParaRPr lang="en-US"/>
            </a:p>
          </p:txBody>
        </p:sp>
      </p:grpSp>
      <p:sp>
        <p:nvSpPr>
          <p:cNvPr id="8208" name="Rectangle 328"/>
          <p:cNvSpPr>
            <a:spLocks noChangeArrowheads="1"/>
          </p:cNvSpPr>
          <p:nvPr/>
        </p:nvSpPr>
        <p:spPr bwMode="auto">
          <a:xfrm>
            <a:off x="1917700" y="5248275"/>
            <a:ext cx="1893888" cy="709613"/>
          </a:xfrm>
          <a:prstGeom prst="rect">
            <a:avLst/>
          </a:prstGeom>
          <a:solidFill>
            <a:srgbClr val="FFFFFF"/>
          </a:solidFill>
          <a:ln w="9525">
            <a:noFill/>
            <a:miter lim="800000"/>
            <a:headEnd/>
            <a:tailEnd/>
          </a:ln>
        </p:spPr>
        <p:txBody>
          <a:bodyPr/>
          <a:lstStyle/>
          <a:p>
            <a:endParaRPr lang="en-US"/>
          </a:p>
        </p:txBody>
      </p:sp>
      <p:sp>
        <p:nvSpPr>
          <p:cNvPr id="8209" name="Line 333"/>
          <p:cNvSpPr>
            <a:spLocks noChangeShapeType="1"/>
          </p:cNvSpPr>
          <p:nvPr/>
        </p:nvSpPr>
        <p:spPr bwMode="auto">
          <a:xfrm>
            <a:off x="1295400" y="5192713"/>
            <a:ext cx="1620838" cy="0"/>
          </a:xfrm>
          <a:prstGeom prst="line">
            <a:avLst/>
          </a:prstGeom>
          <a:noFill/>
          <a:ln w="57150">
            <a:solidFill>
              <a:schemeClr val="tx1"/>
            </a:solidFill>
            <a:round/>
            <a:headEnd/>
            <a:tailEnd/>
          </a:ln>
        </p:spPr>
        <p:txBody>
          <a:bodyPr/>
          <a:lstStyle/>
          <a:p>
            <a:endParaRPr lang="en-US"/>
          </a:p>
        </p:txBody>
      </p:sp>
      <p:sp>
        <p:nvSpPr>
          <p:cNvPr id="8210" name="Line 334"/>
          <p:cNvSpPr>
            <a:spLocks noChangeShapeType="1"/>
          </p:cNvSpPr>
          <p:nvPr/>
        </p:nvSpPr>
        <p:spPr bwMode="auto">
          <a:xfrm flipV="1">
            <a:off x="2879725" y="2852738"/>
            <a:ext cx="3997325" cy="2339975"/>
          </a:xfrm>
          <a:prstGeom prst="line">
            <a:avLst/>
          </a:prstGeom>
          <a:noFill/>
          <a:ln w="57150">
            <a:solidFill>
              <a:schemeClr val="tx1"/>
            </a:solidFill>
            <a:round/>
            <a:headEnd/>
            <a:tailEnd/>
          </a:ln>
        </p:spPr>
        <p:txBody>
          <a:bodyPr/>
          <a:lstStyle/>
          <a:p>
            <a:endParaRPr lang="en-US"/>
          </a:p>
        </p:txBody>
      </p:sp>
      <p:sp>
        <p:nvSpPr>
          <p:cNvPr id="8211" name="Line 336"/>
          <p:cNvSpPr>
            <a:spLocks noChangeShapeType="1"/>
          </p:cNvSpPr>
          <p:nvPr/>
        </p:nvSpPr>
        <p:spPr bwMode="auto">
          <a:xfrm>
            <a:off x="6877050" y="2852738"/>
            <a:ext cx="898525" cy="2339975"/>
          </a:xfrm>
          <a:prstGeom prst="line">
            <a:avLst/>
          </a:prstGeom>
          <a:noFill/>
          <a:ln w="57150">
            <a:solidFill>
              <a:schemeClr val="tx1"/>
            </a:solidFill>
            <a:round/>
            <a:headEnd/>
            <a:tailEnd/>
          </a:ln>
        </p:spPr>
        <p:txBody>
          <a:bodyPr/>
          <a:lstStyle/>
          <a:p>
            <a:endParaRPr lang="en-US"/>
          </a:p>
        </p:txBody>
      </p:sp>
      <p:sp>
        <p:nvSpPr>
          <p:cNvPr id="8212" name="Line 337"/>
          <p:cNvSpPr>
            <a:spLocks noChangeShapeType="1"/>
          </p:cNvSpPr>
          <p:nvPr/>
        </p:nvSpPr>
        <p:spPr bwMode="auto">
          <a:xfrm flipH="1">
            <a:off x="1295400" y="2852738"/>
            <a:ext cx="5581650" cy="0"/>
          </a:xfrm>
          <a:prstGeom prst="line">
            <a:avLst/>
          </a:prstGeom>
          <a:noFill/>
          <a:ln w="9525">
            <a:solidFill>
              <a:schemeClr val="tx1"/>
            </a:solidFill>
            <a:prstDash val="dash"/>
            <a:round/>
            <a:headEnd/>
            <a:tailEnd/>
          </a:ln>
        </p:spPr>
        <p:txBody>
          <a:bodyPr/>
          <a:lstStyle/>
          <a:p>
            <a:endParaRPr lang="en-US"/>
          </a:p>
        </p:txBody>
      </p:sp>
      <p:sp>
        <p:nvSpPr>
          <p:cNvPr id="8213" name="Rectangle 338"/>
          <p:cNvSpPr>
            <a:spLocks noChangeArrowheads="1"/>
          </p:cNvSpPr>
          <p:nvPr/>
        </p:nvSpPr>
        <p:spPr bwMode="auto">
          <a:xfrm>
            <a:off x="2592388" y="5294313"/>
            <a:ext cx="26987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10 </a:t>
            </a:r>
            <a:endParaRPr lang="en-US"/>
          </a:p>
        </p:txBody>
      </p:sp>
      <p:sp>
        <p:nvSpPr>
          <p:cNvPr id="8214" name="Rectangle 339"/>
          <p:cNvSpPr>
            <a:spLocks noChangeArrowheads="1"/>
          </p:cNvSpPr>
          <p:nvPr/>
        </p:nvSpPr>
        <p:spPr bwMode="auto">
          <a:xfrm>
            <a:off x="2868613" y="5294313"/>
            <a:ext cx="263525"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am</a:t>
            </a:r>
            <a:endParaRPr lang="en-US"/>
          </a:p>
        </p:txBody>
      </p:sp>
      <p:sp>
        <p:nvSpPr>
          <p:cNvPr id="8215" name="Line 340"/>
          <p:cNvSpPr>
            <a:spLocks noChangeShapeType="1"/>
          </p:cNvSpPr>
          <p:nvPr/>
        </p:nvSpPr>
        <p:spPr bwMode="auto">
          <a:xfrm>
            <a:off x="7775575" y="5192713"/>
            <a:ext cx="1187450" cy="0"/>
          </a:xfrm>
          <a:prstGeom prst="line">
            <a:avLst/>
          </a:prstGeom>
          <a:noFill/>
          <a:ln w="57150">
            <a:solidFill>
              <a:schemeClr val="tx1"/>
            </a:solidFill>
            <a:round/>
            <a:headEnd/>
            <a:tailEnd/>
          </a:ln>
        </p:spPr>
        <p:txBody>
          <a:bodyPr/>
          <a:lstStyle/>
          <a:p>
            <a:endParaRPr lang="en-US"/>
          </a:p>
        </p:txBody>
      </p:sp>
      <p:sp>
        <p:nvSpPr>
          <p:cNvPr id="8216" name="Line 341"/>
          <p:cNvSpPr>
            <a:spLocks noChangeShapeType="1"/>
          </p:cNvSpPr>
          <p:nvPr/>
        </p:nvSpPr>
        <p:spPr bwMode="auto">
          <a:xfrm>
            <a:off x="6877050" y="2852738"/>
            <a:ext cx="0" cy="2339975"/>
          </a:xfrm>
          <a:prstGeom prst="line">
            <a:avLst/>
          </a:prstGeom>
          <a:noFill/>
          <a:ln w="9525">
            <a:solidFill>
              <a:schemeClr val="tx1"/>
            </a:solidFill>
            <a:prstDash val="dash"/>
            <a:round/>
            <a:headEnd/>
            <a:tailEnd/>
          </a:ln>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a:off x="0" y="765175"/>
            <a:ext cx="9144000" cy="0"/>
          </a:xfrm>
          <a:prstGeom prst="line">
            <a:avLst/>
          </a:prstGeom>
          <a:noFill/>
          <a:ln w="38100">
            <a:solidFill>
              <a:schemeClr val="tx1"/>
            </a:solidFill>
            <a:round/>
            <a:headEnd/>
            <a:tailEnd/>
          </a:ln>
        </p:spPr>
        <p:txBody>
          <a:bodyPr/>
          <a:lstStyle/>
          <a:p>
            <a:endParaRPr lang="en-US"/>
          </a:p>
        </p:txBody>
      </p:sp>
      <p:sp>
        <p:nvSpPr>
          <p:cNvPr id="9219" name="Text Box 3"/>
          <p:cNvSpPr txBox="1">
            <a:spLocks noChangeArrowheads="1"/>
          </p:cNvSpPr>
          <p:nvPr/>
        </p:nvSpPr>
        <p:spPr bwMode="auto">
          <a:xfrm>
            <a:off x="231775" y="136525"/>
            <a:ext cx="844550" cy="366713"/>
          </a:xfrm>
          <a:prstGeom prst="rect">
            <a:avLst/>
          </a:prstGeom>
          <a:noFill/>
          <a:ln w="9525">
            <a:noFill/>
            <a:miter lim="800000"/>
            <a:headEnd/>
            <a:tailEnd/>
          </a:ln>
        </p:spPr>
        <p:txBody>
          <a:bodyPr wrap="none">
            <a:spAutoFit/>
          </a:bodyPr>
          <a:lstStyle/>
          <a:p>
            <a:r>
              <a:rPr lang="en-US"/>
              <a:t>3.7 (d)</a:t>
            </a:r>
          </a:p>
        </p:txBody>
      </p:sp>
      <p:sp>
        <p:nvSpPr>
          <p:cNvPr id="33800" name="Text Box 8"/>
          <p:cNvSpPr txBox="1">
            <a:spLocks noChangeArrowheads="1"/>
          </p:cNvSpPr>
          <p:nvPr/>
        </p:nvSpPr>
        <p:spPr bwMode="auto">
          <a:xfrm>
            <a:off x="0" y="765175"/>
            <a:ext cx="8805863" cy="5584825"/>
          </a:xfrm>
          <a:prstGeom prst="rect">
            <a:avLst/>
          </a:prstGeom>
          <a:noFill/>
          <a:ln w="9525">
            <a:noFill/>
            <a:miter lim="800000"/>
            <a:headEnd/>
            <a:tailEnd/>
          </a:ln>
        </p:spPr>
        <p:txBody>
          <a:bodyPr>
            <a:spAutoFit/>
          </a:bodyPr>
          <a:lstStyle/>
          <a:p>
            <a:pPr lvl="1"/>
            <a:r>
              <a:rPr lang="en-US" b="1"/>
              <a:t>d) Among trucks that wait, how long is the average wait?</a:t>
            </a:r>
          </a:p>
          <a:p>
            <a:pPr lvl="1"/>
            <a:endParaRPr lang="en-US"/>
          </a:p>
          <a:p>
            <a:pPr lvl="1"/>
            <a:r>
              <a:rPr lang="en-US"/>
              <a:t>Procedure1: </a:t>
            </a:r>
          </a:p>
          <a:p>
            <a:pPr lvl="1"/>
            <a:endParaRPr lang="en-US"/>
          </a:p>
          <a:p>
            <a:pPr lvl="1"/>
            <a:r>
              <a:rPr lang="en-US"/>
              <a:t>The first truck among those that wait, will wait for 0 hour.</a:t>
            </a:r>
          </a:p>
          <a:p>
            <a:pPr lvl="1"/>
            <a:r>
              <a:rPr lang="en-US"/>
              <a:t>The last truck among those that wait, will wait for 2 hours.</a:t>
            </a:r>
          </a:p>
          <a:p>
            <a:pPr lvl="1"/>
            <a:endParaRPr lang="en-US"/>
          </a:p>
          <a:p>
            <a:pPr lvl="1"/>
            <a:r>
              <a:rPr lang="en-US"/>
              <a:t>On average a truck waits for (0+2)/2 = 1 hour</a:t>
            </a:r>
          </a:p>
          <a:p>
            <a:pPr lvl="1"/>
            <a:endParaRPr lang="en-US"/>
          </a:p>
          <a:p>
            <a:pPr lvl="1"/>
            <a:r>
              <a:rPr lang="en-US"/>
              <a:t>Procedure2: </a:t>
            </a:r>
          </a:p>
          <a:p>
            <a:pPr lvl="1"/>
            <a:endParaRPr lang="en-US"/>
          </a:p>
          <a:p>
            <a:pPr lvl="1"/>
            <a:r>
              <a:rPr lang="en-US"/>
              <a:t>The maximum inventory is 22,000.  But 6000 of it is in the bin. So the waiting inventory on trucks has a  maximum of 22,000 – 6,000 = 16,000</a:t>
            </a:r>
          </a:p>
          <a:p>
            <a:pPr lvl="1"/>
            <a:r>
              <a:rPr lang="en-US"/>
              <a:t>Therefore, the average inventory for those trucks that wait is 8,000. </a:t>
            </a:r>
          </a:p>
          <a:p>
            <a:pPr lvl="1"/>
            <a:endParaRPr lang="en-US"/>
          </a:p>
          <a:p>
            <a:pPr lvl="1"/>
            <a:r>
              <a:rPr lang="en-US"/>
              <a:t>This inventory is depleted at the rate of 8000/hrs</a:t>
            </a:r>
          </a:p>
          <a:p>
            <a:pPr lvl="1"/>
            <a:endParaRPr lang="en-US"/>
          </a:p>
          <a:p>
            <a:pPr lvl="1"/>
            <a:r>
              <a:rPr lang="en-US"/>
              <a:t>I = RT</a:t>
            </a:r>
          </a:p>
          <a:p>
            <a:pPr lvl="1"/>
            <a:r>
              <a:rPr lang="en-US"/>
              <a:t>8,000 = 8000T  </a:t>
            </a:r>
          </a:p>
          <a:p>
            <a:pPr lvl="1"/>
            <a:r>
              <a:rPr lang="en-US"/>
              <a:t>T = 8000/8000 = 1 hour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800">
                                            <p:txEl>
                                              <p:pRg st="0" end="0"/>
                                            </p:txEl>
                                          </p:spTgt>
                                        </p:tgtEl>
                                        <p:attrNameLst>
                                          <p:attrName>style.visibility</p:attrName>
                                        </p:attrNameLst>
                                      </p:cBhvr>
                                      <p:to>
                                        <p:strVal val="visible"/>
                                      </p:to>
                                    </p:set>
                                    <p:animEffect transition="in" filter="dissolve">
                                      <p:cBhvr>
                                        <p:cTn id="7" dur="500"/>
                                        <p:tgtEl>
                                          <p:spTgt spid="338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800">
                                            <p:txEl>
                                              <p:pRg st="2" end="2"/>
                                            </p:txEl>
                                          </p:spTgt>
                                        </p:tgtEl>
                                        <p:attrNameLst>
                                          <p:attrName>style.visibility</p:attrName>
                                        </p:attrNameLst>
                                      </p:cBhvr>
                                      <p:to>
                                        <p:strVal val="visible"/>
                                      </p:to>
                                    </p:set>
                                    <p:animEffect transition="in" filter="dissolve">
                                      <p:cBhvr>
                                        <p:cTn id="12" dur="500"/>
                                        <p:tgtEl>
                                          <p:spTgt spid="3380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800">
                                            <p:txEl>
                                              <p:pRg st="4" end="4"/>
                                            </p:txEl>
                                          </p:spTgt>
                                        </p:tgtEl>
                                        <p:attrNameLst>
                                          <p:attrName>style.visibility</p:attrName>
                                        </p:attrNameLst>
                                      </p:cBhvr>
                                      <p:to>
                                        <p:strVal val="visible"/>
                                      </p:to>
                                    </p:set>
                                    <p:animEffect transition="in" filter="dissolve">
                                      <p:cBhvr>
                                        <p:cTn id="17" dur="500"/>
                                        <p:tgtEl>
                                          <p:spTgt spid="3380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800">
                                            <p:txEl>
                                              <p:pRg st="5" end="5"/>
                                            </p:txEl>
                                          </p:spTgt>
                                        </p:tgtEl>
                                        <p:attrNameLst>
                                          <p:attrName>style.visibility</p:attrName>
                                        </p:attrNameLst>
                                      </p:cBhvr>
                                      <p:to>
                                        <p:strVal val="visible"/>
                                      </p:to>
                                    </p:set>
                                    <p:animEffect transition="in" filter="dissolve">
                                      <p:cBhvr>
                                        <p:cTn id="22" dur="500"/>
                                        <p:tgtEl>
                                          <p:spTgt spid="3380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800">
                                            <p:txEl>
                                              <p:pRg st="7" end="7"/>
                                            </p:txEl>
                                          </p:spTgt>
                                        </p:tgtEl>
                                        <p:attrNameLst>
                                          <p:attrName>style.visibility</p:attrName>
                                        </p:attrNameLst>
                                      </p:cBhvr>
                                      <p:to>
                                        <p:strVal val="visible"/>
                                      </p:to>
                                    </p:set>
                                    <p:animEffect transition="in" filter="dissolve">
                                      <p:cBhvr>
                                        <p:cTn id="27" dur="500"/>
                                        <p:tgtEl>
                                          <p:spTgt spid="3380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3800">
                                            <p:txEl>
                                              <p:pRg st="9" end="9"/>
                                            </p:txEl>
                                          </p:spTgt>
                                        </p:tgtEl>
                                        <p:attrNameLst>
                                          <p:attrName>style.visibility</p:attrName>
                                        </p:attrNameLst>
                                      </p:cBhvr>
                                      <p:to>
                                        <p:strVal val="visible"/>
                                      </p:to>
                                    </p:set>
                                    <p:animEffect transition="in" filter="dissolve">
                                      <p:cBhvr>
                                        <p:cTn id="32" dur="500"/>
                                        <p:tgtEl>
                                          <p:spTgt spid="33800">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3800">
                                            <p:txEl>
                                              <p:pRg st="11" end="11"/>
                                            </p:txEl>
                                          </p:spTgt>
                                        </p:tgtEl>
                                        <p:attrNameLst>
                                          <p:attrName>style.visibility</p:attrName>
                                        </p:attrNameLst>
                                      </p:cBhvr>
                                      <p:to>
                                        <p:strVal val="visible"/>
                                      </p:to>
                                    </p:set>
                                    <p:animEffect transition="in" filter="dissolve">
                                      <p:cBhvr>
                                        <p:cTn id="37" dur="500"/>
                                        <p:tgtEl>
                                          <p:spTgt spid="33800">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3800">
                                            <p:txEl>
                                              <p:pRg st="12" end="12"/>
                                            </p:txEl>
                                          </p:spTgt>
                                        </p:tgtEl>
                                        <p:attrNameLst>
                                          <p:attrName>style.visibility</p:attrName>
                                        </p:attrNameLst>
                                      </p:cBhvr>
                                      <p:to>
                                        <p:strVal val="visible"/>
                                      </p:to>
                                    </p:set>
                                    <p:animEffect transition="in" filter="dissolve">
                                      <p:cBhvr>
                                        <p:cTn id="42" dur="500"/>
                                        <p:tgtEl>
                                          <p:spTgt spid="33800">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3800">
                                            <p:txEl>
                                              <p:pRg st="14" end="14"/>
                                            </p:txEl>
                                          </p:spTgt>
                                        </p:tgtEl>
                                        <p:attrNameLst>
                                          <p:attrName>style.visibility</p:attrName>
                                        </p:attrNameLst>
                                      </p:cBhvr>
                                      <p:to>
                                        <p:strVal val="visible"/>
                                      </p:to>
                                    </p:set>
                                    <p:animEffect transition="in" filter="dissolve">
                                      <p:cBhvr>
                                        <p:cTn id="47" dur="500"/>
                                        <p:tgtEl>
                                          <p:spTgt spid="33800">
                                            <p:txEl>
                                              <p:pRg st="14" end="1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3800">
                                            <p:txEl>
                                              <p:pRg st="16" end="16"/>
                                            </p:txEl>
                                          </p:spTgt>
                                        </p:tgtEl>
                                        <p:attrNameLst>
                                          <p:attrName>style.visibility</p:attrName>
                                        </p:attrNameLst>
                                      </p:cBhvr>
                                      <p:to>
                                        <p:strVal val="visible"/>
                                      </p:to>
                                    </p:set>
                                    <p:animEffect transition="in" filter="dissolve">
                                      <p:cBhvr>
                                        <p:cTn id="52" dur="500"/>
                                        <p:tgtEl>
                                          <p:spTgt spid="33800">
                                            <p:txEl>
                                              <p:pRg st="16" end="1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3800">
                                            <p:txEl>
                                              <p:pRg st="17" end="17"/>
                                            </p:txEl>
                                          </p:spTgt>
                                        </p:tgtEl>
                                        <p:attrNameLst>
                                          <p:attrName>style.visibility</p:attrName>
                                        </p:attrNameLst>
                                      </p:cBhvr>
                                      <p:to>
                                        <p:strVal val="visible"/>
                                      </p:to>
                                    </p:set>
                                    <p:animEffect transition="in" filter="dissolve">
                                      <p:cBhvr>
                                        <p:cTn id="57" dur="500"/>
                                        <p:tgtEl>
                                          <p:spTgt spid="33800">
                                            <p:txEl>
                                              <p:pRg st="17" end="1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3800">
                                            <p:txEl>
                                              <p:pRg st="18" end="18"/>
                                            </p:txEl>
                                          </p:spTgt>
                                        </p:tgtEl>
                                        <p:attrNameLst>
                                          <p:attrName>style.visibility</p:attrName>
                                        </p:attrNameLst>
                                      </p:cBhvr>
                                      <p:to>
                                        <p:strVal val="visible"/>
                                      </p:to>
                                    </p:set>
                                    <p:animEffect transition="in" filter="dissolve">
                                      <p:cBhvr>
                                        <p:cTn id="62" dur="500"/>
                                        <p:tgtEl>
                                          <p:spTgt spid="33800">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0"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0" y="765175"/>
            <a:ext cx="9144000" cy="0"/>
          </a:xfrm>
          <a:prstGeom prst="line">
            <a:avLst/>
          </a:prstGeom>
          <a:noFill/>
          <a:ln w="38100">
            <a:solidFill>
              <a:schemeClr val="tx1"/>
            </a:solidFill>
            <a:round/>
            <a:headEnd/>
            <a:tailEnd/>
          </a:ln>
        </p:spPr>
        <p:txBody>
          <a:bodyPr/>
          <a:lstStyle/>
          <a:p>
            <a:endParaRPr lang="en-US"/>
          </a:p>
        </p:txBody>
      </p:sp>
      <p:sp>
        <p:nvSpPr>
          <p:cNvPr id="10243" name="Text Box 3"/>
          <p:cNvSpPr txBox="1">
            <a:spLocks noChangeArrowheads="1"/>
          </p:cNvSpPr>
          <p:nvPr/>
        </p:nvSpPr>
        <p:spPr bwMode="auto">
          <a:xfrm>
            <a:off x="231775" y="136525"/>
            <a:ext cx="908050" cy="366713"/>
          </a:xfrm>
          <a:prstGeom prst="rect">
            <a:avLst/>
          </a:prstGeom>
          <a:noFill/>
          <a:ln w="9525">
            <a:noFill/>
            <a:miter lim="800000"/>
            <a:headEnd/>
            <a:tailEnd/>
          </a:ln>
        </p:spPr>
        <p:txBody>
          <a:bodyPr wrap="none">
            <a:spAutoFit/>
          </a:bodyPr>
          <a:lstStyle/>
          <a:p>
            <a:r>
              <a:rPr lang="en-US"/>
              <a:t>3.7 (e) </a:t>
            </a:r>
          </a:p>
        </p:txBody>
      </p:sp>
      <p:sp>
        <p:nvSpPr>
          <p:cNvPr id="34823" name="Text Box 7"/>
          <p:cNvSpPr txBox="1">
            <a:spLocks noChangeArrowheads="1"/>
          </p:cNvSpPr>
          <p:nvPr/>
        </p:nvSpPr>
        <p:spPr bwMode="auto">
          <a:xfrm>
            <a:off x="0" y="765175"/>
            <a:ext cx="8661400" cy="3113088"/>
          </a:xfrm>
          <a:prstGeom prst="rect">
            <a:avLst/>
          </a:prstGeom>
          <a:noFill/>
          <a:ln w="9525">
            <a:noFill/>
            <a:miter lim="800000"/>
            <a:headEnd/>
            <a:tailEnd/>
          </a:ln>
        </p:spPr>
        <p:txBody>
          <a:bodyPr>
            <a:spAutoFit/>
          </a:bodyPr>
          <a:lstStyle/>
          <a:p>
            <a:pPr lvl="1"/>
            <a:r>
              <a:rPr lang="en-US" b="1"/>
              <a:t>e) How long a truck wait on the average?</a:t>
            </a:r>
          </a:p>
          <a:p>
            <a:pPr lvl="1"/>
            <a:endParaRPr lang="en-US" b="1"/>
          </a:p>
          <a:p>
            <a:pPr lvl="1"/>
            <a:r>
              <a:rPr lang="en-US"/>
              <a:t>The average wait among trucks that wait is 1 hour. But this is for the last  8 hours of the day.</a:t>
            </a:r>
          </a:p>
          <a:p>
            <a:pPr lvl="1"/>
            <a:endParaRPr lang="en-US"/>
          </a:p>
          <a:p>
            <a:pPr lvl="1"/>
            <a:r>
              <a:rPr lang="en-US"/>
              <a:t>In the first 3 hours no truck waits. Therefore the average wait is 0 hour.</a:t>
            </a:r>
          </a:p>
          <a:p>
            <a:pPr lvl="1"/>
            <a:endParaRPr lang="en-US"/>
          </a:p>
          <a:p>
            <a:pPr lvl="1"/>
            <a:endParaRPr lang="en-US"/>
          </a:p>
          <a:p>
            <a:pPr lvl="1"/>
            <a:r>
              <a:rPr lang="en-US"/>
              <a:t>Therefore,  the average wait among all trucks is</a:t>
            </a:r>
          </a:p>
          <a:p>
            <a:pPr lvl="1"/>
            <a:r>
              <a:rPr lang="en-US"/>
              <a:t>(3×0 + 8×1)/11 = 0.727 hour or 43.6 minutes</a:t>
            </a: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3">
                                            <p:txEl>
                                              <p:pRg st="0" end="0"/>
                                            </p:txEl>
                                          </p:spTgt>
                                        </p:tgtEl>
                                        <p:attrNameLst>
                                          <p:attrName>style.visibility</p:attrName>
                                        </p:attrNameLst>
                                      </p:cBhvr>
                                      <p:to>
                                        <p:strVal val="visible"/>
                                      </p:to>
                                    </p:set>
                                    <p:animEffect transition="in" filter="dissolve">
                                      <p:cBhvr>
                                        <p:cTn id="7" dur="500"/>
                                        <p:tgtEl>
                                          <p:spTgt spid="348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23">
                                            <p:txEl>
                                              <p:pRg st="2" end="2"/>
                                            </p:txEl>
                                          </p:spTgt>
                                        </p:tgtEl>
                                        <p:attrNameLst>
                                          <p:attrName>style.visibility</p:attrName>
                                        </p:attrNameLst>
                                      </p:cBhvr>
                                      <p:to>
                                        <p:strVal val="visible"/>
                                      </p:to>
                                    </p:set>
                                    <p:animEffect transition="in" filter="dissolve">
                                      <p:cBhvr>
                                        <p:cTn id="12" dur="500"/>
                                        <p:tgtEl>
                                          <p:spTgt spid="348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4823">
                                            <p:txEl>
                                              <p:pRg st="4" end="4"/>
                                            </p:txEl>
                                          </p:spTgt>
                                        </p:tgtEl>
                                        <p:attrNameLst>
                                          <p:attrName>style.visibility</p:attrName>
                                        </p:attrNameLst>
                                      </p:cBhvr>
                                      <p:to>
                                        <p:strVal val="visible"/>
                                      </p:to>
                                    </p:set>
                                    <p:animEffect transition="in" filter="dissolve">
                                      <p:cBhvr>
                                        <p:cTn id="17" dur="500"/>
                                        <p:tgtEl>
                                          <p:spTgt spid="348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4823">
                                            <p:txEl>
                                              <p:pRg st="7" end="7"/>
                                            </p:txEl>
                                          </p:spTgt>
                                        </p:tgtEl>
                                        <p:attrNameLst>
                                          <p:attrName>style.visibility</p:attrName>
                                        </p:attrNameLst>
                                      </p:cBhvr>
                                      <p:to>
                                        <p:strVal val="visible"/>
                                      </p:to>
                                    </p:set>
                                    <p:animEffect transition="in" filter="dissolve">
                                      <p:cBhvr>
                                        <p:cTn id="22" dur="500"/>
                                        <p:tgtEl>
                                          <p:spTgt spid="3482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4823">
                                            <p:txEl>
                                              <p:pRg st="8" end="8"/>
                                            </p:txEl>
                                          </p:spTgt>
                                        </p:tgtEl>
                                        <p:attrNameLst>
                                          <p:attrName>style.visibility</p:attrName>
                                        </p:attrNameLst>
                                      </p:cBhvr>
                                      <p:to>
                                        <p:strVal val="visible"/>
                                      </p:to>
                                    </p:set>
                                    <p:animEffect transition="in" filter="dissolve">
                                      <p:cBhvr>
                                        <p:cTn id="27" dur="500"/>
                                        <p:tgtEl>
                                          <p:spTgt spid="348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build="p" bldLvl="2"/>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2378</TotalTime>
  <Words>982</Words>
  <Application>Microsoft Office PowerPoint</Application>
  <PresentationFormat>On-screen Show (4:3)</PresentationFormat>
  <Paragraphs>116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Symbol</vt:lpstr>
      <vt:lpstr>Times New Roman</vt:lpstr>
      <vt:lpstr>Default Design</vt:lpstr>
      <vt:lpstr>Slide 1</vt:lpstr>
      <vt:lpstr>Directions</vt:lpstr>
      <vt:lpstr>Slide 3</vt:lpstr>
      <vt:lpstr>Slide 4</vt:lpstr>
      <vt:lpstr>Slide 5</vt:lpstr>
      <vt:lpstr>Slide 6</vt:lpstr>
      <vt:lpstr>Slide 7</vt:lpstr>
      <vt:lpstr>Slide 8</vt:lpstr>
      <vt:lpstr>Slide 9</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Ardavan Asef-Vaziri</dc:creator>
  <cp:lastModifiedBy>aa2035</cp:lastModifiedBy>
  <cp:revision>25</cp:revision>
  <dcterms:created xsi:type="dcterms:W3CDTF">2006-03-22T20:35:48Z</dcterms:created>
  <dcterms:modified xsi:type="dcterms:W3CDTF">2012-08-22T21:13:47Z</dcterms:modified>
</cp:coreProperties>
</file>