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44"/>
  </p:notesMasterIdLst>
  <p:handoutMasterIdLst>
    <p:handoutMasterId r:id="rId45"/>
  </p:handoutMasterIdLst>
  <p:sldIdLst>
    <p:sldId id="742" r:id="rId7"/>
    <p:sldId id="774" r:id="rId8"/>
    <p:sldId id="888" r:id="rId9"/>
    <p:sldId id="831" r:id="rId10"/>
    <p:sldId id="810" r:id="rId11"/>
    <p:sldId id="863" r:id="rId12"/>
    <p:sldId id="864" r:id="rId13"/>
    <p:sldId id="815" r:id="rId14"/>
    <p:sldId id="816" r:id="rId15"/>
    <p:sldId id="817" r:id="rId16"/>
    <p:sldId id="818" r:id="rId17"/>
    <p:sldId id="859" r:id="rId18"/>
    <p:sldId id="861" r:id="rId19"/>
    <p:sldId id="862" r:id="rId20"/>
    <p:sldId id="895" r:id="rId21"/>
    <p:sldId id="851" r:id="rId22"/>
    <p:sldId id="852" r:id="rId23"/>
    <p:sldId id="853" r:id="rId24"/>
    <p:sldId id="850" r:id="rId25"/>
    <p:sldId id="896" r:id="rId26"/>
    <p:sldId id="889" r:id="rId27"/>
    <p:sldId id="893" r:id="rId28"/>
    <p:sldId id="890" r:id="rId29"/>
    <p:sldId id="867" r:id="rId30"/>
    <p:sldId id="885" r:id="rId31"/>
    <p:sldId id="875" r:id="rId32"/>
    <p:sldId id="868" r:id="rId33"/>
    <p:sldId id="892" r:id="rId34"/>
    <p:sldId id="897" r:id="rId35"/>
    <p:sldId id="800" r:id="rId36"/>
    <p:sldId id="803" r:id="rId37"/>
    <p:sldId id="804" r:id="rId38"/>
    <p:sldId id="820" r:id="rId39"/>
    <p:sldId id="821" r:id="rId40"/>
    <p:sldId id="822" r:id="rId41"/>
    <p:sldId id="887" r:id="rId42"/>
    <p:sldId id="886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000078"/>
    <a:srgbClr val="AA0023"/>
    <a:srgbClr val="00007D"/>
    <a:srgbClr val="000000"/>
    <a:srgbClr val="A50023"/>
    <a:srgbClr val="A80000"/>
    <a:srgbClr val="9E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" autoAdjust="0"/>
    <p:restoredTop sz="91628" autoAdjust="0"/>
  </p:normalViewPr>
  <p:slideViewPr>
    <p:cSldViewPr>
      <p:cViewPr varScale="1">
        <p:scale>
          <a:sx n="99" d="100"/>
          <a:sy n="99" d="100"/>
        </p:scale>
        <p:origin x="14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5-Normal\Normal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5-Normal\Normal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5-Normal\Normal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5-Normal\Normal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5833333333332E-2"/>
          <c:y val="5.311321592187522E-2"/>
          <c:w val="0.94270833333333337"/>
          <c:h val="0.90254706533776297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Normal!$C$4:$C$1004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C-4ECC-9D6E-3B6B418321CF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Normal!$D$4:$D$64</c:f>
              <c:numCache>
                <c:formatCode>0.000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C-4ECC-9D6E-3B6B418321CF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Normal!$D$4:$D$1004</c:f>
              <c:numCache>
                <c:formatCode>0.000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DC-4ECC-9D6E-3B6B4183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25E-3"/>
          <c:y val="0"/>
          <c:w val="0.94270833333333337"/>
          <c:h val="0.90254706533776297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Normal!$C$4:$C$1004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E-42B2-9DBF-3B1314B33B3B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Normal!$D$4:$D$64</c:f>
              <c:numCache>
                <c:formatCode>0.000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E-42B2-9DBF-3B1314B33B3B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Normal!$D$4:$D$1004</c:f>
              <c:numCache>
                <c:formatCode>0.000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E-42B2-9DBF-3B1314B33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1695906432746E-2"/>
          <c:y val="1.6069338563249297E-2"/>
          <c:w val="0.93567251461988299"/>
          <c:h val="0.95179198431025214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Normal!$C$4:$C$1004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D-4CB8-948B-9FD580B8F96D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Normal!$D$4:$D$64</c:f>
              <c:numCache>
                <c:formatCode>0.000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D-4CB8-948B-9FD580B8F96D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Normal!$D$4:$D$1004</c:f>
              <c:numCache>
                <c:formatCode>0.000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D-4CB8-948B-9FD580B8F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1695906432746E-2"/>
          <c:y val="1.6069338563249297E-2"/>
          <c:w val="0.93567251461988299"/>
          <c:h val="0.95179198431025214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Normal!$C$4:$C$1004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D-4CB8-948B-9FD580B8F96D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Normal!$D$4:$D$64</c:f>
              <c:numCache>
                <c:formatCode>0.000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D-4CB8-948B-9FD580B8F96D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Normal!$D$4:$D$1004</c:f>
              <c:numCache>
                <c:formatCode>0.000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D-4CB8-948B-9FD580B8F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7/20/2020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62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388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753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622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14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721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27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1467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414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2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471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998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7107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70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794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9386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2183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2480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7674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6151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407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596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08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193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472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484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32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52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477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6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4441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013" y="1471613"/>
            <a:ext cx="3810000" cy="4643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413" y="1471613"/>
            <a:ext cx="3810000" cy="4643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843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0595" y="6675227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6178" y="6678405"/>
            <a:ext cx="9170773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89189" y="6598093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60962" y="6502378"/>
            <a:ext cx="1905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16572" y="6550223"/>
            <a:ext cx="7067140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Tests of Hypothesis,  </a:t>
            </a:r>
            <a:r>
              <a:rPr lang="en-US" sz="1400" b="1" i="1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Asef-Vaziri,</a:t>
            </a:r>
            <a:r>
              <a:rPr lang="en-US" sz="1400" b="1" i="1" baseline="0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 Systems &amp; Operations Management.</a:t>
            </a:r>
            <a:endParaRPr lang="en-US" sz="140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4" r:id="rId6"/>
    <p:sldLayoutId id="2147483815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3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6.emf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4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6.emf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0" y="0"/>
                <a:ext cx="9144000" cy="1676400"/>
              </a:xfrm>
            </p:spPr>
            <p:txBody>
              <a:bodyPr/>
              <a:lstStyle/>
              <a:p>
                <a:r>
                  <a:rPr lang="en-US" dirty="0" smtClean="0"/>
                  <a:t>Test of Hypothesis </a:t>
                </a:r>
                <a:r>
                  <a:rPr lang="en-US" dirty="0" smtClean="0"/>
                  <a:t>Part A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sz="4800" dirty="0" smtClean="0"/>
                  <a:t>By Using Confidence Interval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4800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9144000" cy="1676400"/>
              </a:xfrm>
              <a:blipFill>
                <a:blip r:embed="rId3"/>
                <a:stretch>
                  <a:fillRect t="-11636" b="-20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43173" y="6096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Don't wait for the last judgment - it takes place every day.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Albert Camus</a:t>
            </a:r>
          </a:p>
        </p:txBody>
      </p:sp>
    </p:spTree>
    <p:extLst>
      <p:ext uri="{BB962C8B-B14F-4D97-AF65-F5344CB8AC3E}">
        <p14:creationId xmlns:p14="http://schemas.microsoft.com/office/powerpoint/2010/main" val="1796456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2- One Tail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Compute 90% confidence interval. Reject, if it does not cover 20.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Alternatively, Reject if |18.1-20| &gt; 90%CI. =CONFIDENCE.NORM(0.1,3.6,36) = </a:t>
                </a:r>
                <a:r>
                  <a:rPr lang="en-US" dirty="0"/>
                  <a:t>0.98691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|18.1-17|= 1.1 &gt; 0.99,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17.11 to 19.09 does not cover 17.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 </a:t>
                </a:r>
                <a:r>
                  <a:rPr lang="en-US" dirty="0"/>
                  <a:t>reject which one?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 was negative, reject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H0</a:t>
                </a:r>
                <a:r>
                  <a:rPr lang="en-US" b="1" kern="0" baseline="-25000" dirty="0">
                    <a:solidFill>
                      <a:srgbClr val="002060"/>
                    </a:solidFill>
                  </a:rPr>
                  <a:t> 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: μ </a:t>
                </a:r>
                <a:r>
                  <a:rPr lang="en-US" b="1" kern="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002060"/>
                    </a:solidFill>
                  </a:rPr>
                  <a:t>20.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/>
                  <a:t>μ </a:t>
                </a:r>
                <a:r>
                  <a:rPr lang="en-US" dirty="0" smtClean="0"/>
                  <a:t>= 18.1-17 </a:t>
                </a:r>
                <a:r>
                  <a:rPr lang="en-US" dirty="0"/>
                  <a:t>is </a:t>
                </a:r>
                <a:r>
                  <a:rPr lang="en-US" dirty="0" smtClean="0"/>
                  <a:t>positive,  </a:t>
                </a:r>
                <a:r>
                  <a:rPr lang="en-US" dirty="0"/>
                  <a:t>reject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H0</a:t>
                </a:r>
                <a:r>
                  <a:rPr lang="en-US" b="1" kern="0" baseline="-25000" dirty="0">
                    <a:solidFill>
                      <a:srgbClr val="A50023"/>
                    </a:solidFill>
                  </a:rPr>
                  <a:t> 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: μ </a:t>
                </a:r>
                <a:r>
                  <a:rPr lang="en-US" b="1" kern="0" dirty="0">
                    <a:solidFill>
                      <a:srgbClr val="A50023"/>
                    </a:solidFill>
                    <a:sym typeface="Symbol" panose="05050102010706020507" pitchFamily="18" charset="2"/>
                  </a:rPr>
                  <a:t>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A50023"/>
                    </a:solidFill>
                  </a:rPr>
                  <a:t>20.</a:t>
                </a:r>
                <a:endParaRPr lang="en-US" b="1" kern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1" kern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1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blipFill>
                <a:blip r:embed="rId3"/>
                <a:stretch>
                  <a:fillRect l="-1001" t="-1590" b="-31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318088"/>
            <a:ext cx="3581400" cy="21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a 64 observations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18.1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kern="0" dirty="0" smtClean="0"/>
                  <a:t> =3.6. Which </a:t>
                </a:r>
                <a:r>
                  <a:rPr lang="en-US" kern="0" dirty="0"/>
                  <a:t>one of the following two tests of hypothesis do you reject with 95% confidence? </a:t>
                </a:r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r>
                  <a:rPr lang="en-US" kern="0" dirty="0" smtClean="0"/>
                  <a:t>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blipFill>
                <a:blip r:embed="rId5"/>
                <a:stretch>
                  <a:fillRect l="-1007" t="-3911" r="-940" b="-217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96359" y="1624183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(a)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H0</a:t>
            </a:r>
            <a:r>
              <a:rPr lang="en-US" b="1" kern="0" baseline="-25000" dirty="0" smtClean="0">
                <a:solidFill>
                  <a:srgbClr val="A50023"/>
                </a:solidFill>
              </a:rPr>
              <a:t> </a:t>
            </a:r>
            <a:r>
              <a:rPr lang="en-US" b="1" kern="0" dirty="0" smtClean="0">
                <a:solidFill>
                  <a:srgbClr val="A50023"/>
                </a:solidFill>
              </a:rPr>
              <a:t>: μ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</a:t>
            </a:r>
            <a:r>
              <a:rPr lang="en-US" b="1" kern="0" dirty="0" smtClean="0">
                <a:solidFill>
                  <a:srgbClr val="A50023"/>
                </a:solidFill>
              </a:rPr>
              <a:t> 17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H1:  </a:t>
            </a:r>
            <a:r>
              <a:rPr lang="en-US" b="1" i="1" kern="0" dirty="0" smtClean="0">
                <a:solidFill>
                  <a:srgbClr val="A50023"/>
                </a:solidFill>
              </a:rPr>
              <a:t>μ</a:t>
            </a:r>
            <a:r>
              <a:rPr lang="en-US" b="1" kern="0" dirty="0" smtClean="0">
                <a:solidFill>
                  <a:srgbClr val="A50023"/>
                </a:solidFill>
              </a:rPr>
              <a:t> 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&gt;17</a:t>
            </a:r>
            <a:r>
              <a:rPr lang="en-US" b="1" kern="0" dirty="0" smtClean="0">
                <a:solidFill>
                  <a:srgbClr val="A50023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6200" y="1593152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(b)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</a:rPr>
              <a:t>: μ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</a:t>
            </a:r>
            <a:r>
              <a:rPr lang="en-US" b="1" kern="0" dirty="0" smtClean="0">
                <a:solidFill>
                  <a:srgbClr val="002060"/>
                </a:solidFill>
              </a:rPr>
              <a:t> 17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H1:  </a:t>
            </a:r>
            <a:r>
              <a:rPr lang="en-US" b="1" i="1" kern="0" dirty="0" smtClean="0">
                <a:solidFill>
                  <a:srgbClr val="002060"/>
                </a:solidFill>
              </a:rPr>
              <a:t>μ</a:t>
            </a:r>
            <a:r>
              <a:rPr lang="en-US" b="1" kern="0" dirty="0" smtClean="0">
                <a:solidFill>
                  <a:srgbClr val="002060"/>
                </a:solidFill>
              </a:rPr>
              <a:t> 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&lt;17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63890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-76200" y="3886200"/>
                <a:ext cx="9107016" cy="41148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r>
                  <a:rPr lang="en-US" dirty="0" smtClean="0"/>
                  <a:t>Compute </a:t>
                </a:r>
                <a:r>
                  <a:rPr lang="en-US" kern="0" dirty="0" smtClean="0"/>
                  <a:t>CI</a:t>
                </a:r>
                <a:r>
                  <a:rPr lang="en-US" dirty="0" smtClean="0"/>
                  <a:t> </a:t>
                </a:r>
                <a:r>
                  <a:rPr lang="en-US" dirty="0"/>
                  <a:t>=</a:t>
                </a:r>
                <a:r>
                  <a:rPr lang="en-US" dirty="0" smtClean="0"/>
                  <a:t>CONFIDENCE.NORM(2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</a:t>
                </a:r>
                <a:r>
                  <a:rPr lang="en-US" dirty="0" smtClean="0"/>
                  <a:t>,s,n). </a:t>
                </a:r>
              </a:p>
              <a:p>
                <a:r>
                  <a:rPr lang="en-US" kern="0" dirty="0" smtClean="0"/>
                  <a:t>If CI (&lt;|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</a:t>
                </a:r>
                <a:r>
                  <a:rPr lang="en-US" kern="0" dirty="0" smtClean="0"/>
                  <a:t>- </a:t>
                </a:r>
                <a:r>
                  <a:rPr lang="en-US" dirty="0" smtClean="0"/>
                  <a:t>μ|</a:t>
                </a:r>
                <a:r>
                  <a:rPr lang="en-US" dirty="0" smtClean="0">
                    <a:sym typeface="Wingdings" panose="05000000000000000000" pitchFamily="2" charset="2"/>
                  </a:rPr>
                  <a:t> O</a:t>
                </a:r>
                <a:r>
                  <a:rPr lang="en-US" kern="0" dirty="0" smtClean="0"/>
                  <a:t>ne of the one-tail tests is rejected with 1-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 </a:t>
                </a:r>
                <a:r>
                  <a:rPr lang="en-US" kern="0" dirty="0" smtClean="0"/>
                  <a:t>confidence.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&lt;0</a:t>
                </a:r>
                <a:r>
                  <a:rPr lang="en-US" kern="0" dirty="0" smtClean="0"/>
                  <a:t> </a:t>
                </a:r>
                <a:r>
                  <a:rPr lang="en-US" kern="0" dirty="0" smtClean="0">
                    <a:sym typeface="Wingdings" panose="05000000000000000000" pitchFamily="2" charset="2"/>
                  </a:rPr>
                  <a:t> </a:t>
                </a:r>
                <a:r>
                  <a:rPr lang="en-US" kern="0" dirty="0" smtClean="0"/>
                  <a:t> </a:t>
                </a:r>
                <a:r>
                  <a:rPr lang="en-US" kern="0" dirty="0"/>
                  <a:t>μ </a:t>
                </a:r>
                <a:r>
                  <a:rPr lang="en-US" kern="0" dirty="0">
                    <a:sym typeface="Symbol" panose="05050102010706020507" pitchFamily="18" charset="2"/>
                  </a:rPr>
                  <a:t></a:t>
                </a:r>
                <a:r>
                  <a:rPr lang="en-US" kern="0" dirty="0"/>
                  <a:t> K</a:t>
                </a:r>
                <a:r>
                  <a:rPr lang="en-US" kern="0" dirty="0" smtClean="0"/>
                  <a:t> is rejected with </a:t>
                </a:r>
                <a:r>
                  <a:rPr lang="en-US" kern="0" dirty="0"/>
                  <a:t>1-</a:t>
                </a:r>
                <a:r>
                  <a:rPr lang="en-US" kern="0" dirty="0">
                    <a:sym typeface="Symbol" panose="05050102010706020507" pitchFamily="18" charset="2"/>
                  </a:rPr>
                  <a:t> </a:t>
                </a:r>
                <a:r>
                  <a:rPr lang="en-US" kern="0" dirty="0" smtClean="0"/>
                  <a:t>confidence.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</a:t>
                </a:r>
                <a:r>
                  <a:rPr lang="en-US" dirty="0"/>
                  <a:t> </a:t>
                </a:r>
                <a:r>
                  <a:rPr lang="en-US" dirty="0" smtClean="0"/>
                  <a:t>&gt;0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kern="0" dirty="0" smtClean="0"/>
                  <a:t>μ </a:t>
                </a:r>
                <a:r>
                  <a:rPr lang="en-US" kern="0" dirty="0">
                    <a:sym typeface="Symbol" panose="05050102010706020507" pitchFamily="18" charset="2"/>
                  </a:rPr>
                  <a:t></a:t>
                </a:r>
                <a:r>
                  <a:rPr lang="en-US" kern="0" dirty="0"/>
                  <a:t> K</a:t>
                </a:r>
                <a:r>
                  <a:rPr lang="en-US" kern="0" dirty="0" smtClean="0"/>
                  <a:t> is rejected with </a:t>
                </a:r>
                <a:r>
                  <a:rPr lang="en-US" kern="0" dirty="0"/>
                  <a:t>1-</a:t>
                </a:r>
                <a:r>
                  <a:rPr lang="en-US" kern="0" dirty="0">
                    <a:sym typeface="Symbol" panose="05050102010706020507" pitchFamily="18" charset="2"/>
                  </a:rPr>
                  <a:t> </a:t>
                </a:r>
                <a:r>
                  <a:rPr lang="en-US" kern="0" dirty="0" smtClean="0"/>
                  <a:t>confidence.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886200"/>
                <a:ext cx="9107016" cy="4114800"/>
              </a:xfrm>
              <a:prstGeom prst="rect">
                <a:avLst/>
              </a:prstGeom>
              <a:blipFill>
                <a:blip r:embed="rId3"/>
                <a:stretch>
                  <a:fillRect l="-602" t="-14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91200" y="1534604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B05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B050"/>
                </a:solidFill>
              </a:rPr>
              <a:t> </a:t>
            </a:r>
            <a:r>
              <a:rPr lang="en-US" b="1" kern="0" dirty="0" smtClean="0">
                <a:solidFill>
                  <a:srgbClr val="00B050"/>
                </a:solidFill>
              </a:rPr>
              <a:t>: μ </a:t>
            </a:r>
            <a:r>
              <a:rPr lang="en-US" b="1" kern="0" dirty="0" smtClean="0">
                <a:solidFill>
                  <a:srgbClr val="00B050"/>
                </a:solidFill>
                <a:sym typeface="Symbol" panose="05050102010706020507" pitchFamily="18" charset="2"/>
              </a:rPr>
              <a:t></a:t>
            </a:r>
            <a:r>
              <a:rPr lang="en-US" b="1" kern="0" dirty="0" smtClean="0">
                <a:solidFill>
                  <a:srgbClr val="00B050"/>
                </a:solidFill>
              </a:rPr>
              <a:t> K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B050"/>
                </a:solidFill>
              </a:rPr>
              <a:t>H1:  </a:t>
            </a:r>
            <a:r>
              <a:rPr lang="en-US" b="1" i="1" kern="0" dirty="0" smtClean="0">
                <a:solidFill>
                  <a:srgbClr val="00B050"/>
                </a:solidFill>
              </a:rPr>
              <a:t>μ</a:t>
            </a:r>
            <a:r>
              <a:rPr lang="en-US" b="1" kern="0" dirty="0" smtClean="0">
                <a:solidFill>
                  <a:srgbClr val="00B050"/>
                </a:solidFill>
              </a:rPr>
              <a:t>  </a:t>
            </a:r>
            <a:r>
              <a:rPr lang="en-US" b="1" kern="0" dirty="0" smtClean="0">
                <a:solidFill>
                  <a:srgbClr val="00B050"/>
                </a:solidFill>
                <a:sym typeface="Symbol" panose="05050102010706020507" pitchFamily="18" charset="2"/>
              </a:rPr>
              <a:t>&gt;K</a:t>
            </a:r>
            <a:r>
              <a:rPr lang="en-US" b="1" kern="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391400" y="1553457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70C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70C0"/>
                </a:solidFill>
              </a:rPr>
              <a:t> </a:t>
            </a:r>
            <a:r>
              <a:rPr lang="en-US" b="1" kern="0" dirty="0" smtClean="0">
                <a:solidFill>
                  <a:srgbClr val="0070C0"/>
                </a:solidFill>
              </a:rPr>
              <a:t>: μ </a:t>
            </a:r>
            <a:r>
              <a:rPr lang="en-US" b="1" kern="0" dirty="0" smtClean="0">
                <a:solidFill>
                  <a:srgbClr val="0070C0"/>
                </a:solidFill>
                <a:sym typeface="Symbol" panose="05050102010706020507" pitchFamily="18" charset="2"/>
              </a:rPr>
              <a:t></a:t>
            </a:r>
            <a:r>
              <a:rPr lang="en-US" b="1" kern="0" dirty="0" smtClean="0">
                <a:solidFill>
                  <a:srgbClr val="0070C0"/>
                </a:solidFill>
              </a:rPr>
              <a:t> K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70C0"/>
                </a:solidFill>
              </a:rPr>
              <a:t>H1:  </a:t>
            </a:r>
            <a:r>
              <a:rPr lang="en-US" b="1" i="1" kern="0" dirty="0" smtClean="0">
                <a:solidFill>
                  <a:srgbClr val="0070C0"/>
                </a:solidFill>
              </a:rPr>
              <a:t>μ</a:t>
            </a:r>
            <a:r>
              <a:rPr lang="en-US" b="1" kern="0" dirty="0" smtClean="0">
                <a:solidFill>
                  <a:srgbClr val="0070C0"/>
                </a:solidFill>
              </a:rPr>
              <a:t>  </a:t>
            </a:r>
            <a:r>
              <a:rPr lang="en-US" b="1" kern="0" dirty="0" smtClean="0">
                <a:solidFill>
                  <a:srgbClr val="0070C0"/>
                </a:solidFill>
                <a:sym typeface="Symbol" panose="05050102010706020507" pitchFamily="18" charset="2"/>
              </a:rPr>
              <a:t>&lt;K</a:t>
            </a:r>
            <a:r>
              <a:rPr lang="en-US" b="1" kern="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22026" y="793854"/>
                <a:ext cx="9139256" cy="293994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the following two test of hypothesis, confidence level of 1-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 confidence level, sample average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, </a:t>
                </a:r>
                <a:r>
                  <a:rPr lang="en-US" kern="0" dirty="0"/>
                  <a:t> </a:t>
                </a:r>
                <a:r>
                  <a:rPr lang="en-US" kern="0" dirty="0" smtClean="0"/>
                  <a:t>standard deviation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kern="0" dirty="0" smtClean="0"/>
                  <a:t> or s, and sample size of n. </a:t>
                </a:r>
              </a:p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</a:rPr>
                  <a:t>Conduct two-tail test for 1-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.</a:t>
                </a:r>
              </a:p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If fail to reject the two-tail with </a:t>
                </a:r>
                <a:r>
                  <a:rPr lang="en-US" kern="0" dirty="0">
                    <a:solidFill>
                      <a:srgbClr val="FF0000"/>
                    </a:solidFill>
                  </a:rPr>
                  <a:t>1-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, we can reject neither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b="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</m:t>
                    </m:r>
                  </m:oMath>
                </a14:m>
                <a:endParaRPr lang="en-US" kern="0" dirty="0" smtClean="0">
                  <a:solidFill>
                    <a:srgbClr val="00B050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</a:rPr>
                  <a:t>Nor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</m:t>
                    </m:r>
                  </m:oMath>
                </a14:m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If 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the two-tail test is rejected with </a:t>
                </a:r>
                <a:r>
                  <a:rPr lang="en-US" kern="0" dirty="0">
                    <a:solidFill>
                      <a:srgbClr val="FF0000"/>
                    </a:solidFill>
                  </a:rPr>
                  <a:t>1-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 confidence, then</a:t>
                </a:r>
                <a:endParaRPr lang="en-US" kern="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kern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" y="793854"/>
                <a:ext cx="9139256" cy="2939946"/>
              </a:xfrm>
              <a:prstGeom prst="rect">
                <a:avLst/>
              </a:prstGeom>
              <a:blipFill>
                <a:blip r:embed="rId4"/>
                <a:stretch>
                  <a:fillRect l="-1067" t="-2070" r="-734" b="-49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67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Practice</a:t>
            </a:r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887" y="794292"/>
            <a:ext cx="9079914" cy="48705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Given the following data, which test of hypothesis is rejected?</a:t>
            </a:r>
            <a:endParaRPr lang="en-US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30011" y="3785946"/>
                <a:ext cx="9137095" cy="252323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First check if the two tail test is rejected with 95%-</a:t>
                </a:r>
                <a:r>
                  <a:rPr lang="en-US" dirty="0"/>
                  <a:t>5</a:t>
                </a:r>
                <a:r>
                  <a:rPr lang="en-US" dirty="0" smtClean="0"/>
                  <a:t>% = 90% interval. If it is not rejected, then none of the three tests can be rejected.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it is rejected, and 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-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μ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is negative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 Reject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k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with 95%CI. </a:t>
                </a:r>
              </a:p>
              <a:p>
                <a:pPr marL="0" indent="0">
                  <a:buNone/>
                </a:pPr>
                <a:r>
                  <a:rPr lang="en-US" dirty="0"/>
                  <a:t>If it is rejected, and 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μ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positive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Wingdings" panose="05000000000000000000" pitchFamily="2" charset="2"/>
                  </a:rPr>
                  <a:t> Reject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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k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with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95%CI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Then </a:t>
                </a:r>
                <a:r>
                  <a:rPr lang="en-US" dirty="0"/>
                  <a:t>check if the two tail test is rejected with </a:t>
                </a:r>
                <a:r>
                  <a:rPr lang="en-US" dirty="0" smtClean="0"/>
                  <a:t>95%</a:t>
                </a:r>
                <a:endParaRPr lang="en-US" dirty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1" y="3785946"/>
                <a:ext cx="9137095" cy="2523236"/>
              </a:xfrm>
              <a:prstGeom prst="rect">
                <a:avLst/>
              </a:prstGeom>
              <a:blipFill>
                <a:blip r:embed="rId3"/>
                <a:stretch>
                  <a:fillRect l="-1067" t="-1932" r="-1268" b="-483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190" y="1273492"/>
            <a:ext cx="1710410" cy="94803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H0</a:t>
            </a:r>
            <a:r>
              <a:rPr lang="en-US" baseline="-25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: μ = </a:t>
            </a: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k</a:t>
            </a: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Ha:  μ 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 k</a:t>
            </a:r>
            <a:endParaRPr lang="en-US" kern="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362200" y="1273492"/>
            <a:ext cx="1785723" cy="94803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H0</a:t>
            </a:r>
            <a:r>
              <a:rPr lang="en-US" baseline="-25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: μ 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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k</a:t>
            </a: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Ha:  μ 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&gt; k</a:t>
            </a:r>
            <a:endParaRPr lang="en-US" kern="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02472" y="1264851"/>
            <a:ext cx="1785723" cy="94803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H0</a:t>
            </a:r>
            <a:r>
              <a:rPr lang="en-US" baseline="-25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: μ 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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k</a:t>
            </a: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Ha:  μ </a:t>
            </a: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&lt;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k</a:t>
            </a:r>
            <a:endParaRPr lang="en-US" kern="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6443" y="2335928"/>
            <a:ext cx="9079914" cy="48705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Given the following data, which test of hypothesis is rejected?</a:t>
            </a:r>
            <a:endParaRPr lang="en-US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-40294" y="2804130"/>
                <a:ext cx="8974548" cy="471978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=19.1 , </m:t>
                    </m:r>
                  </m:oMath>
                </a14:m>
                <a:r>
                  <a:rPr lang="en-US" kern="0" dirty="0" smtClean="0"/>
                  <a:t>s= 4.25 , n = 49, and 95% </a:t>
                </a:r>
                <a:r>
                  <a:rPr lang="en-US" kern="0" dirty="0"/>
                  <a:t>confidence? </a:t>
                </a:r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r>
                  <a:rPr lang="en-US" kern="0" dirty="0" smtClean="0"/>
                  <a:t> </a:t>
                </a:r>
              </a:p>
            </p:txBody>
          </p:sp>
        </mc:Choice>
        <mc:Fallback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294" y="2804130"/>
                <a:ext cx="8974548" cy="471978"/>
              </a:xfrm>
              <a:prstGeom prst="rect">
                <a:avLst/>
              </a:prstGeom>
              <a:blipFill>
                <a:blip r:embed="rId4"/>
                <a:stretch>
                  <a:fillRect l="-679" t="-9091" b="-285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160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Practice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33779" y="1346314"/>
                <a:ext cx="9338821" cy="520688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First check if the two tail test is rejected with 95%-</a:t>
                </a:r>
                <a:r>
                  <a:rPr lang="en-US" dirty="0"/>
                  <a:t>5</a:t>
                </a:r>
                <a:r>
                  <a:rPr lang="en-US" dirty="0" smtClean="0"/>
                  <a:t>% = 90% interval.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%90CI =CONFIDENCE.NORM(0.1,4.25,49</a:t>
                </a:r>
                <a:r>
                  <a:rPr lang="en-US" dirty="0"/>
                  <a:t>)</a:t>
                </a:r>
                <a:r>
                  <a:rPr lang="en-US" dirty="0"/>
                  <a:t> </a:t>
                </a:r>
                <a:r>
                  <a:rPr lang="en-US" dirty="0" smtClean="0"/>
                  <a:t>= 0.998661</a:t>
                </a:r>
              </a:p>
              <a:p>
                <a:pPr marL="0" indent="0">
                  <a:buNone/>
                </a:pPr>
                <a:r>
                  <a:rPr lang="en-US" kern="0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</a:t>
                </a:r>
                <a:r>
                  <a:rPr lang="en-US" kern="0" dirty="0"/>
                  <a:t>- </a:t>
                </a:r>
                <a:r>
                  <a:rPr lang="en-US" dirty="0"/>
                  <a:t>μ</a:t>
                </a:r>
                <a:r>
                  <a:rPr lang="en-US" dirty="0" smtClean="0"/>
                  <a:t>|=|19.1-18.5|=0.6</a:t>
                </a:r>
              </a:p>
              <a:p>
                <a:pPr marL="0" indent="0">
                  <a:buNone/>
                </a:pPr>
                <a:r>
                  <a:rPr lang="en-US" dirty="0" smtClean="0"/>
                  <a:t>0.6 &lt;0.999 </a:t>
                </a:r>
                <a:r>
                  <a:rPr lang="en-US" dirty="0" smtClean="0">
                    <a:sym typeface="Wingdings" panose="05000000000000000000" pitchFamily="2" charset="2"/>
                  </a:rPr>
                  <a:t> Fail to Reject any test. Done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Now Suppose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17.</m:t>
                    </m:r>
                  </m:oMath>
                </a14:m>
                <a:r>
                  <a:rPr lang="en-US" b="0" kern="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kern="0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/>
                  <a:t>μ</a:t>
                </a:r>
                <a:r>
                  <a:rPr lang="en-US" dirty="0"/>
                  <a:t>|=|</a:t>
                </a:r>
                <a:r>
                  <a:rPr lang="en-US" dirty="0" smtClean="0"/>
                  <a:t>17-18.5|=1.5</a:t>
                </a:r>
              </a:p>
              <a:p>
                <a:pPr marL="0" indent="0">
                  <a:buNone/>
                </a:pPr>
                <a:r>
                  <a:rPr lang="en-US" dirty="0" smtClean="0"/>
                  <a:t>1.5&gt;0.999 </a:t>
                </a:r>
                <a:r>
                  <a:rPr lang="en-US" dirty="0" smtClean="0">
                    <a:sym typeface="Wingdings" panose="05000000000000000000" pitchFamily="2" charset="2"/>
                  </a:rPr>
                  <a:t> one of the one-tail tests is rejected with 95%CI.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= -1.5 &lt;0 </a:t>
                </a:r>
                <a:r>
                  <a:rPr lang="en-US" dirty="0" smtClean="0">
                    <a:sym typeface="Wingdings" panose="05000000000000000000" pitchFamily="2" charset="2"/>
                  </a:rPr>
                  <a:t> H0: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18.5 is rejected with 95% CI.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Can we reject 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=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18.5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with 95% CI?</a:t>
                </a:r>
              </a:p>
              <a:p>
                <a:pPr marL="0" indent="0">
                  <a:buNone/>
                </a:pPr>
                <a:r>
                  <a:rPr lang="en-US" dirty="0"/>
                  <a:t>=CONFIDENCE.NORM(0.05,4.25,49)</a:t>
                </a:r>
                <a:r>
                  <a:rPr lang="en-US" dirty="0"/>
                  <a:t> </a:t>
                </a:r>
                <a:r>
                  <a:rPr lang="en-US" dirty="0" smtClean="0"/>
                  <a:t>= 1.189978</a:t>
                </a:r>
              </a:p>
              <a:p>
                <a:pPr marL="0" indent="0">
                  <a:buNone/>
                </a:pPr>
                <a:r>
                  <a:rPr lang="en-US" dirty="0" smtClean="0"/>
                  <a:t>Yes  |TS| = 1.5 &gt; 1.19</a:t>
                </a:r>
                <a:endParaRPr lang="en-US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" y="1346314"/>
                <a:ext cx="9338821" cy="5206886"/>
              </a:xfrm>
              <a:prstGeom prst="rect">
                <a:avLst/>
              </a:prstGeom>
              <a:blipFill>
                <a:blip r:embed="rId3"/>
                <a:stretch>
                  <a:fillRect l="-1044" t="-937" b="-281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69570" y="838200"/>
                <a:ext cx="8715221" cy="501658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=19.1 , </m:t>
                    </m:r>
                  </m:oMath>
                </a14:m>
                <a:r>
                  <a:rPr lang="en-US" kern="0" dirty="0" smtClean="0"/>
                  <a:t>s= 4.25 , n = 49, 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= 18.5, </a:t>
                </a:r>
                <a:r>
                  <a:rPr lang="en-US" kern="0" dirty="0" smtClean="0"/>
                  <a:t>and 95% </a:t>
                </a:r>
                <a:r>
                  <a:rPr lang="en-US" kern="0" dirty="0"/>
                  <a:t>confidence</a:t>
                </a:r>
                <a:r>
                  <a:rPr lang="en-US" kern="0" dirty="0" smtClean="0"/>
                  <a:t>?</a:t>
                </a:r>
                <a:endParaRPr lang="en-US" kern="0" dirty="0" smtClean="0"/>
              </a:p>
            </p:txBody>
          </p:sp>
        </mc:Choice>
        <mc:Fallback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" y="838200"/>
                <a:ext cx="8715221" cy="501658"/>
              </a:xfrm>
              <a:prstGeom prst="rect">
                <a:avLst/>
              </a:prstGeom>
              <a:blipFill>
                <a:blip r:embed="rId4"/>
                <a:stretch>
                  <a:fillRect l="-140" t="-12195" b="-1951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15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Practice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-15156" y="808430"/>
                <a:ext cx="9095065" cy="566856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Now suppose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</a:t>
                </a:r>
                <a:r>
                  <a:rPr lang="en-US" dirty="0" smtClean="0"/>
                  <a:t>=19.6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First check if the two tail test is rejected with 95%-</a:t>
                </a:r>
                <a:r>
                  <a:rPr lang="en-US" dirty="0"/>
                  <a:t>5</a:t>
                </a:r>
                <a:r>
                  <a:rPr lang="en-US" dirty="0" smtClean="0"/>
                  <a:t>% = 90% interval.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%90CI =CONFIDENCE.NORM(0.1,4.25,49</a:t>
                </a:r>
                <a:r>
                  <a:rPr lang="en-US" dirty="0"/>
                  <a:t>)</a:t>
                </a:r>
                <a:r>
                  <a:rPr lang="en-US" dirty="0"/>
                  <a:t> </a:t>
                </a:r>
                <a:r>
                  <a:rPr lang="en-US" dirty="0" smtClean="0"/>
                  <a:t>= 0.998661</a:t>
                </a:r>
              </a:p>
              <a:p>
                <a:pPr marL="0" indent="0">
                  <a:buNone/>
                </a:pPr>
                <a:r>
                  <a:rPr lang="en-US" dirty="0" smtClean="0"/>
                  <a:t>|19.6-18.5|=1.1</a:t>
                </a:r>
              </a:p>
              <a:p>
                <a:pPr marL="0" indent="0">
                  <a:buNone/>
                </a:pPr>
                <a:r>
                  <a:rPr lang="en-US" dirty="0" smtClean="0"/>
                  <a:t>1.1&gt;0.999 </a:t>
                </a:r>
                <a:r>
                  <a:rPr lang="en-US" dirty="0" smtClean="0">
                    <a:sym typeface="Wingdings" panose="05000000000000000000" pitchFamily="2" charset="2"/>
                  </a:rPr>
                  <a:t> one of the one-tail tests is rejected with 95%CI.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= 1.1 &gt;0 </a:t>
                </a:r>
                <a:r>
                  <a:rPr lang="en-US" dirty="0" smtClean="0">
                    <a:sym typeface="Wingdings" panose="05000000000000000000" pitchFamily="2" charset="2"/>
                  </a:rPr>
                  <a:t> H0: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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18.5 is rejected with 95% CI.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Can we reject  μ 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=</a:t>
                </a: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18.5 with 95% CI?</a:t>
                </a:r>
              </a:p>
              <a:p>
                <a:pPr marL="0" indent="0">
                  <a:buNone/>
                </a:pPr>
                <a:r>
                  <a:rPr lang="en-US" dirty="0" smtClean="0"/>
                  <a:t>=CONFIDENCE.NORM(0.05,4.25,49) = 1.189978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No.   |TS| = 1.1 </a:t>
                </a:r>
                <a:r>
                  <a:rPr lang="en-US" dirty="0"/>
                  <a:t>&lt;</a:t>
                </a:r>
                <a:r>
                  <a:rPr lang="en-US" dirty="0" smtClean="0"/>
                  <a:t> 1.19</a:t>
                </a:r>
                <a:endParaRPr lang="en-US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56" y="808430"/>
                <a:ext cx="9095065" cy="5668569"/>
              </a:xfrm>
              <a:prstGeom prst="rect">
                <a:avLst/>
              </a:prstGeom>
              <a:blipFill>
                <a:blip r:embed="rId3"/>
                <a:stretch>
                  <a:fillRect l="-1073" t="-7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292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4438" y="0"/>
                <a:ext cx="9144000" cy="1676400"/>
              </a:xfrm>
            </p:spPr>
            <p:txBody>
              <a:bodyPr/>
              <a:lstStyle/>
              <a:p>
                <a:r>
                  <a:rPr lang="en-US" dirty="0" smtClean="0"/>
                  <a:t>Test of Hypothesis </a:t>
                </a:r>
                <a:r>
                  <a:rPr lang="en-US" dirty="0" smtClean="0"/>
                  <a:t>Part B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sz="4100" dirty="0" smtClean="0"/>
                  <a:t>By Using Test Statistics and p-value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1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1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4100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438" y="0"/>
                <a:ext cx="9144000" cy="1676400"/>
              </a:xfrm>
              <a:blipFill>
                <a:blip r:embed="rId3"/>
                <a:stretch>
                  <a:fillRect l="-200" t="-1163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43173" y="6096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Don't wait for the last judgment - it takes place every day.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Albert Camus</a:t>
            </a:r>
          </a:p>
        </p:txBody>
      </p:sp>
    </p:spTree>
    <p:extLst>
      <p:ext uri="{BB962C8B-B14F-4D97-AF65-F5344CB8AC3E}">
        <p14:creationId xmlns:p14="http://schemas.microsoft.com/office/powerpoint/2010/main" val="13361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Normal </a:t>
            </a:r>
            <a:r>
              <a:rPr lang="en-US" altLang="en-US" dirty="0" smtClean="0"/>
              <a:t>&amp; Standard </a:t>
            </a:r>
            <a:r>
              <a:rPr lang="en-US" altLang="en-US" dirty="0" smtClean="0"/>
              <a:t>Normal Distribution</a:t>
            </a:r>
            <a:endParaRPr lang="en-US" alt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057400" y="3280364"/>
            <a:ext cx="335322" cy="40898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μ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8503" y="1828800"/>
            <a:ext cx="622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kern="0" dirty="0" smtClean="0">
                <a:solidFill>
                  <a:srgbClr val="002060"/>
                </a:solidFill>
                <a:latin typeface="MS Reference Sans Serif" panose="020B0604030504040204" pitchFamily="34" charset="0"/>
              </a:rPr>
              <a:t>σ</a:t>
            </a:r>
            <a:endParaRPr lang="en-US" sz="5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/>
          </p:nvPr>
        </p:nvGraphicFramePr>
        <p:xfrm>
          <a:off x="27116" y="756675"/>
          <a:ext cx="4876800" cy="289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6387" y="2117671"/>
                <a:ext cx="2401254" cy="1108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i="1" dirty="0" smtClean="0">
                    <a:solidFill>
                      <a:srgbClr val="AA0023"/>
                    </a:solidFill>
                    <a:latin typeface="Book Antiqua" panose="02040602050305030304" pitchFamily="18" charset="0"/>
                  </a:rPr>
                  <a:t>z</a:t>
                </a:r>
                <a:r>
                  <a:rPr lang="en-US" sz="5400" b="1" i="1" dirty="0" smtClean="0">
                    <a:solidFill>
                      <a:srgbClr val="00007D"/>
                    </a:solidFill>
                    <a:latin typeface="Book Antiqua" panose="0204060205030503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00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387" y="2117671"/>
                <a:ext cx="2401254" cy="1108188"/>
              </a:xfrm>
              <a:prstGeom prst="rect">
                <a:avLst/>
              </a:prstGeom>
              <a:blipFill>
                <a:blip r:embed="rId4"/>
                <a:stretch>
                  <a:fillRect l="-17513" t="-824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Chart 33"/>
          <p:cNvGraphicFramePr>
            <a:graphicFrameLocks/>
          </p:cNvGraphicFramePr>
          <p:nvPr>
            <p:extLst/>
          </p:nvPr>
        </p:nvGraphicFramePr>
        <p:xfrm>
          <a:off x="4131016" y="3276600"/>
          <a:ext cx="487680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6234094" y="5677284"/>
            <a:ext cx="335322" cy="40898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rgbClr val="AA0023"/>
                </a:solidFill>
              </a:rPr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67600" y="424844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AA0023"/>
                </a:solidFill>
                <a:latin typeface="Book Antiqua" panose="02040602050305030304" pitchFamily="18" charset="0"/>
              </a:rPr>
              <a:t>1</a:t>
            </a:r>
            <a:endParaRPr lang="en-US" sz="5400" b="1" dirty="0">
              <a:solidFill>
                <a:srgbClr val="AA0023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584" y="1571062"/>
            <a:ext cx="54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007D"/>
                </a:solidFill>
                <a:latin typeface="Book Antiqua" panose="0204060205030503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45319" y="413831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rgbClr val="AA0023"/>
                </a:solidFill>
                <a:latin typeface="Book Antiqua" panose="02040602050305030304" pitchFamily="18" charset="0"/>
              </a:rPr>
              <a:t>z</a:t>
            </a:r>
            <a:endParaRPr lang="en-US" sz="5400" b="1" i="1" dirty="0">
              <a:solidFill>
                <a:srgbClr val="AA0023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Graphic spid="34" grpId="0">
        <p:bldAsOne/>
      </p:bldGraphic>
      <p:bldP spid="35" grpId="0" animBg="1"/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/>
          <p:cNvGraphicFramePr>
            <a:graphicFrameLocks/>
          </p:cNvGraphicFramePr>
          <p:nvPr>
            <p:extLst/>
          </p:nvPr>
        </p:nvGraphicFramePr>
        <p:xfrm>
          <a:off x="4972046" y="2778013"/>
          <a:ext cx="4248154" cy="247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Two </a:t>
            </a:r>
            <a:r>
              <a:rPr lang="en-US" altLang="en-US" dirty="0" smtClean="0"/>
              <a:t>Tail </a:t>
            </a:r>
            <a:r>
              <a:rPr lang="en-US" altLang="en-US" dirty="0" smtClean="0"/>
              <a:t>Test- Test Statistic &amp; Critical Value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297" y="2708097"/>
            <a:ext cx="4185572" cy="258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458200" y="4702728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kern="0" dirty="0" smtClean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/2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12547" y="3883892"/>
            <a:ext cx="1275609" cy="1608896"/>
            <a:chOff x="7169900" y="1759387"/>
            <a:chExt cx="1275609" cy="1608896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7169900" y="2959303"/>
              <a:ext cx="335322" cy="408980"/>
            </a:xfrm>
            <a:prstGeom prst="rect">
              <a:avLst/>
            </a:prstGeom>
            <a:noFill/>
            <a:ln/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8000"/>
                <a:buFont typeface="Wingdings" pitchFamily="2" charset="2"/>
                <a:buChar char="p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65" charset="-128"/>
                  <a:cs typeface="MS Reference Sans Serif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p"/>
                <a:defRPr sz="22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8087719" y="1759387"/>
              <a:ext cx="357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1</a:t>
              </a:r>
              <a:r>
                <a:rPr lang="en-US" b="1" kern="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 </a:t>
              </a:r>
              <a:endParaRPr lang="en-US" b="1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30030" y="471108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kern="0" dirty="0" smtClean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/2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8107" y="829265"/>
            <a:ext cx="6236493" cy="52113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b="1" kern="0" dirty="0" smtClean="0">
                <a:solidFill>
                  <a:srgbClr val="AA0000"/>
                </a:solidFill>
              </a:rPr>
              <a:t>Critical Value  = NORM.S.INV(1-</a:t>
            </a:r>
            <a:r>
              <a:rPr lang="en-US" b="1" kern="0" dirty="0" smtClean="0">
                <a:solidFill>
                  <a:srgbClr val="AA0000"/>
                </a:solidFill>
                <a:sym typeface="Symbol" panose="05050102010706020507" pitchFamily="18" charset="2"/>
              </a:rPr>
              <a:t>/2</a:t>
            </a:r>
            <a:r>
              <a:rPr lang="en-US" b="1" dirty="0" smtClean="0">
                <a:solidFill>
                  <a:srgbClr val="AA0000"/>
                </a:solidFill>
              </a:rPr>
              <a:t>) </a:t>
            </a:r>
            <a:endParaRPr lang="en-US" b="1" kern="0" dirty="0">
              <a:solidFill>
                <a:srgbClr val="AA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rot="10800000">
            <a:off x="5630829" y="4092488"/>
            <a:ext cx="3208371" cy="772283"/>
            <a:chOff x="4493703" y="4423342"/>
            <a:chExt cx="3093312" cy="701219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>
              <a:off x="7404517" y="4440896"/>
              <a:ext cx="182498" cy="6836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 flipH="1">
              <a:off x="4493703" y="4423342"/>
              <a:ext cx="367337" cy="6137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1463922" y="1346872"/>
                <a:ext cx="4241125" cy="6731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b="1" kern="0" dirty="0" smtClean="0">
                    <a:solidFill>
                      <a:srgbClr val="AA0000"/>
                    </a:solidFill>
                  </a:rPr>
                  <a:t>Test-Statistic =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solidFill>
                          <a:srgbClr val="AA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kern="0" smtClean="0">
                        <a:solidFill>
                          <a:srgbClr val="AA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1" i="1" kern="0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kern="0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  <m:r>
                          <a:rPr lang="en-US" b="1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sSub>
                          <m:sSubPr>
                            <m:ctrlPr>
                              <a:rPr lang="en-US" b="1" i="1" kern="0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kern="0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b="1" i="1" kern="0">
                                    <a:solidFill>
                                      <a:srgbClr val="AA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kern="0">
                                    <a:solidFill>
                                      <a:srgbClr val="AA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 </a:t>
                </a:r>
                <a:endParaRPr lang="en-US" b="1" kern="0" dirty="0">
                  <a:solidFill>
                    <a:srgbClr val="AA0000"/>
                  </a:solidFill>
                </a:endParaRPr>
              </a:p>
            </p:txBody>
          </p:sp>
        </mc:Choice>
        <mc:Fallback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22" y="1346872"/>
                <a:ext cx="4241125" cy="673115"/>
              </a:xfrm>
              <a:prstGeom prst="rect">
                <a:avLst/>
              </a:prstGeom>
              <a:blipFill>
                <a:blip r:embed="rId5"/>
                <a:stretch>
                  <a:fillRect l="-2155" b="-72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391981" y="5240695"/>
            <a:ext cx="3081930" cy="1007705"/>
            <a:chOff x="5452470" y="4631095"/>
            <a:chExt cx="3081930" cy="1007705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7811170" y="4675307"/>
              <a:ext cx="723230" cy="8872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7622570" y="4648011"/>
              <a:ext cx="341000" cy="8841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6414598" y="4660219"/>
              <a:ext cx="1041737" cy="8719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5452470" y="4631095"/>
              <a:ext cx="1768485" cy="10077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63897" y="2058043"/>
            <a:ext cx="6290212" cy="529631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b="1" kern="0" dirty="0" smtClean="0">
                <a:solidFill>
                  <a:srgbClr val="AA0000"/>
                </a:solidFill>
              </a:rPr>
              <a:t>Reject if |Test-Statistic|&gt; </a:t>
            </a:r>
            <a:r>
              <a:rPr lang="en-US" b="1" kern="0" dirty="0">
                <a:solidFill>
                  <a:srgbClr val="AA0000"/>
                </a:solidFill>
              </a:rPr>
              <a:t>Critical Value </a:t>
            </a:r>
            <a:endParaRPr lang="en-US" b="1" kern="0" dirty="0" smtClean="0">
              <a:solidFill>
                <a:srgbClr val="AA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72120" y="1252653"/>
                <a:ext cx="1348240" cy="8643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kern="0" smtClean="0">
                              <a:solidFill>
                                <a:srgbClr val="A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kern="0" smtClean="0">
                              <a:solidFill>
                                <a:srgbClr val="AA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1" i="1" kern="0" smtClean="0">
                                  <a:solidFill>
                                    <a:srgbClr val="A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kern="0" smtClean="0">
                                  <a:solidFill>
                                    <a:srgbClr val="AA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en-US" b="1" i="1" kern="0" smtClean="0">
                          <a:solidFill>
                            <a:srgbClr val="AA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kern="0" smtClean="0">
                              <a:solidFill>
                                <a:srgbClr val="AA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kern="0" smtClean="0">
                              <a:solidFill>
                                <a:srgbClr val="AA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kern="0" smtClean="0">
                                  <a:solidFill>
                                    <a:srgbClr val="AA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kern="0" smtClean="0">
                                  <a:solidFill>
                                    <a:srgbClr val="AA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kern="0" dirty="0" smtClean="0">
                  <a:solidFill>
                    <a:srgbClr val="AA0000"/>
                  </a:solidFill>
                </a:endParaRPr>
              </a:p>
            </p:txBody>
          </p:sp>
        </mc:Choice>
        <mc:Fallback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" y="1252653"/>
                <a:ext cx="1348240" cy="864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"/>
              <p:cNvSpPr txBox="1">
                <a:spLocks noChangeArrowheads="1"/>
              </p:cNvSpPr>
              <p:nvPr/>
            </p:nvSpPr>
            <p:spPr>
              <a:xfrm>
                <a:off x="83100" y="2582372"/>
                <a:ext cx="9137100" cy="45086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n=64,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18.1,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/>
                  <a:t>=3.6, 95% confidence, and H0: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</m:oMath>
                </a14:m>
                <a:r>
                  <a:rPr lang="en-US" kern="0" dirty="0" smtClean="0">
                    <a:sym typeface="Symbol" panose="05050102010706020507" pitchFamily="18" charset="2"/>
                  </a:rPr>
                  <a:t>=19</a:t>
                </a:r>
                <a:r>
                  <a:rPr lang="en-US" kern="0" dirty="0" smtClean="0">
                    <a:sym typeface="Symbol" panose="05050102010706020507" pitchFamily="18" charset="2"/>
                  </a:rPr>
                  <a:t>.</a:t>
                </a:r>
                <a:endParaRPr lang="en-US" kern="0" dirty="0" smtClean="0"/>
              </a:p>
            </p:txBody>
          </p:sp>
        </mc:Choice>
        <mc:Fallback>
          <p:sp>
            <p:nvSpPr>
              <p:cNvPr id="3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0" y="2582372"/>
                <a:ext cx="9137100" cy="450869"/>
              </a:xfrm>
              <a:prstGeom prst="rect">
                <a:avLst/>
              </a:prstGeom>
              <a:blipFill>
                <a:blip r:embed="rId7"/>
                <a:stretch>
                  <a:fillRect l="-1067" t="-9459" b="-3378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83100" y="3054428"/>
            <a:ext cx="8064312" cy="90520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Critical Value = NORM.S.INV(1-</a:t>
            </a:r>
            <a:r>
              <a:rPr lang="en-US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0.05/2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Critical Value</a:t>
            </a:r>
            <a:r>
              <a:rPr lang="en-US" kern="0" dirty="0" smtClean="0">
                <a:solidFill>
                  <a:srgbClr val="FF0000"/>
                </a:solidFill>
              </a:rPr>
              <a:t> = NORM.S.INV(0.975</a:t>
            </a:r>
            <a:r>
              <a:rPr lang="en-US" dirty="0" smtClean="0">
                <a:solidFill>
                  <a:srgbClr val="FF0000"/>
                </a:solidFill>
              </a:rPr>
              <a:t>)= </a:t>
            </a:r>
            <a:r>
              <a:rPr lang="en-US" dirty="0" smtClean="0">
                <a:solidFill>
                  <a:srgbClr val="FF0000"/>
                </a:solidFill>
              </a:rPr>
              <a:t>1.96996</a:t>
            </a:r>
            <a:endParaRPr lang="en-US" kern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97718" y="3963124"/>
                <a:ext cx="3063156" cy="574211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rgbClr val="0070C0"/>
                    </a:solidFill>
                  </a:rPr>
                  <a:t>0.6</a:t>
                </a:r>
              </a:p>
            </p:txBody>
          </p:sp>
        </mc:Choice>
        <mc:Fallback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8" y="3963124"/>
                <a:ext cx="3063156" cy="574211"/>
              </a:xfrm>
              <a:prstGeom prst="rect">
                <a:avLst/>
              </a:prstGeom>
              <a:blipFill>
                <a:blip r:embed="rId8"/>
                <a:stretch>
                  <a:fillRect b="-191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"/>
              <p:cNvSpPr txBox="1">
                <a:spLocks noChangeArrowheads="1"/>
              </p:cNvSpPr>
              <p:nvPr/>
            </p:nvSpPr>
            <p:spPr>
              <a:xfrm>
                <a:off x="72120" y="4509717"/>
                <a:ext cx="3440443" cy="65226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kern="0" dirty="0">
                        <a:solidFill>
                          <a:srgbClr val="0070C0"/>
                        </a:solidFill>
                      </a:rPr>
                      <m:t>= 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" y="4509717"/>
                <a:ext cx="3440443" cy="652260"/>
              </a:xfrm>
              <a:prstGeom prst="rect">
                <a:avLst/>
              </a:prstGeom>
              <a:blipFill>
                <a:blip r:embed="rId9"/>
                <a:stretch>
                  <a:fillRect l="-2837" b="-102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>
              <a:xfrm>
                <a:off x="76200" y="5136121"/>
                <a:ext cx="4523665" cy="65226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kern="0" dirty="0">
                        <a:solidFill>
                          <a:srgbClr val="0070C0"/>
                        </a:solidFill>
                      </a:rPr>
                      <m:t>= 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18.1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36121"/>
                <a:ext cx="4523665" cy="652260"/>
              </a:xfrm>
              <a:prstGeom prst="rect">
                <a:avLst/>
              </a:prstGeom>
              <a:blipFill>
                <a:blip r:embed="rId10"/>
                <a:stretch>
                  <a:fillRect l="-2156" b="-46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64427" y="5754984"/>
            <a:ext cx="5447576" cy="529631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|Test-Statistic|= |1.5|= 1.5 </a:t>
            </a:r>
            <a:r>
              <a:rPr lang="en-US" kern="0" dirty="0" smtClean="0">
                <a:solidFill>
                  <a:srgbClr val="0070C0"/>
                </a:solidFill>
              </a:rPr>
              <a:t>&lt; </a:t>
            </a:r>
            <a:r>
              <a:rPr lang="en-US" dirty="0">
                <a:solidFill>
                  <a:srgbClr val="FF0000"/>
                </a:solidFill>
              </a:rPr>
              <a:t>1.96996</a:t>
            </a:r>
            <a:endParaRPr lang="en-US" kern="0" dirty="0" smtClean="0">
              <a:solidFill>
                <a:srgbClr val="0070C0"/>
              </a:solidFill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3143360" y="6071545"/>
            <a:ext cx="4104509" cy="45485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00B050"/>
                </a:solidFill>
              </a:rPr>
              <a:t>We fail </a:t>
            </a:r>
            <a:r>
              <a:rPr lang="en-US" kern="0" dirty="0" smtClean="0">
                <a:solidFill>
                  <a:srgbClr val="00B050"/>
                </a:solidFill>
              </a:rPr>
              <a:t>to reject </a:t>
            </a:r>
            <a:r>
              <a:rPr lang="en-US" dirty="0">
                <a:solidFill>
                  <a:srgbClr val="00B050"/>
                </a:solidFill>
              </a:rPr>
              <a:t>H0</a:t>
            </a:r>
            <a:r>
              <a:rPr lang="en-US" baseline="-250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: μ = </a:t>
            </a:r>
            <a:r>
              <a:rPr lang="en-US" dirty="0" smtClean="0">
                <a:solidFill>
                  <a:srgbClr val="00B050"/>
                </a:solidFill>
              </a:rPr>
              <a:t>10.</a:t>
            </a:r>
            <a:r>
              <a:rPr lang="en-US" kern="0" dirty="0" smtClean="0"/>
              <a:t> </a:t>
            </a:r>
            <a:r>
              <a:rPr lang="en-US" kern="0" dirty="0" smtClean="0"/>
              <a:t> 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50777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1" grpId="0" animBg="1"/>
      <p:bldP spid="25" grpId="0" animBg="1"/>
      <p:bldP spid="31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/>
          <p:cNvGraphicFramePr>
            <a:graphicFrameLocks/>
          </p:cNvGraphicFramePr>
          <p:nvPr>
            <p:extLst/>
          </p:nvPr>
        </p:nvGraphicFramePr>
        <p:xfrm>
          <a:off x="5029200" y="2895600"/>
          <a:ext cx="4248154" cy="247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747362"/>
          </a:xfrm>
          <a:noFill/>
          <a:ln/>
        </p:spPr>
        <p:txBody>
          <a:bodyPr/>
          <a:lstStyle/>
          <a:p>
            <a:r>
              <a:rPr lang="en-US" altLang="en-US" dirty="0" smtClean="0"/>
              <a:t>Two </a:t>
            </a:r>
            <a:r>
              <a:rPr lang="en-US" altLang="en-US" dirty="0" smtClean="0"/>
              <a:t>Tail </a:t>
            </a:r>
            <a:r>
              <a:rPr lang="en-US" altLang="en-US" dirty="0" smtClean="0"/>
              <a:t>Test- P-value &amp; </a:t>
            </a:r>
            <a:r>
              <a:rPr lang="en-US" altLang="en-US" sz="4400" b="1" dirty="0" smtClean="0">
                <a:sym typeface="Symbol" panose="05050102010706020507" pitchFamily="18" charset="2"/>
              </a:rPr>
              <a:t></a:t>
            </a:r>
            <a:endParaRPr lang="en-US" altLang="en-US" sz="4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451" y="2825684"/>
            <a:ext cx="4185572" cy="258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515354" y="4820315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kern="0" dirty="0" smtClean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/2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69701" y="4001479"/>
            <a:ext cx="1275609" cy="1608896"/>
            <a:chOff x="7169900" y="1759387"/>
            <a:chExt cx="1275609" cy="1608896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7169900" y="2959303"/>
              <a:ext cx="335322" cy="408980"/>
            </a:xfrm>
            <a:prstGeom prst="rect">
              <a:avLst/>
            </a:prstGeom>
            <a:noFill/>
            <a:ln/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8000"/>
                <a:buFont typeface="Wingdings" pitchFamily="2" charset="2"/>
                <a:buChar char="p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65" charset="-128"/>
                  <a:cs typeface="MS Reference Sans Serif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p"/>
                <a:defRPr sz="22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8087719" y="1759387"/>
              <a:ext cx="357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1</a:t>
              </a:r>
              <a:r>
                <a:rPr lang="en-US" kern="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 </a:t>
              </a:r>
              <a:endParaRPr lang="en-US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87184" y="4828667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kern="0" dirty="0" smtClean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/2</a:t>
            </a:r>
            <a:endParaRPr lang="en-US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1540189" y="1424927"/>
                <a:ext cx="4241125" cy="6731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=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189" y="1424927"/>
                <a:ext cx="4241125" cy="673115"/>
              </a:xfrm>
              <a:prstGeom prst="rect">
                <a:avLst/>
              </a:prstGeom>
              <a:blipFill>
                <a:blip r:embed="rId5"/>
                <a:stretch>
                  <a:fillRect l="-2302" b="-72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449135" y="5358282"/>
            <a:ext cx="3081930" cy="1007705"/>
            <a:chOff x="5452470" y="4631095"/>
            <a:chExt cx="3081930" cy="1007705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7811170" y="4675307"/>
              <a:ext cx="723230" cy="8872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7622570" y="4648011"/>
              <a:ext cx="341000" cy="8841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6414598" y="4660219"/>
              <a:ext cx="1041737" cy="8719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5452470" y="4631095"/>
              <a:ext cx="1768485" cy="10077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34363" y="1379438"/>
                <a:ext cx="1348240" cy="8643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</m:sSub>
                      <m:r>
                        <a:rPr lang="en-US" b="0" i="1" kern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kern="0" dirty="0" smtClean="0"/>
              </a:p>
            </p:txBody>
          </p:sp>
        </mc:Choice>
        <mc:Fallback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" y="1379438"/>
                <a:ext cx="1348240" cy="864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3"/>
              <p:cNvSpPr txBox="1">
                <a:spLocks noChangeArrowheads="1"/>
              </p:cNvSpPr>
              <p:nvPr/>
            </p:nvSpPr>
            <p:spPr>
              <a:xfrm>
                <a:off x="34363" y="1975914"/>
                <a:ext cx="7239440" cy="612297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-value is twice of the area to the right of |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" y="1975914"/>
                <a:ext cx="7239440" cy="612297"/>
              </a:xfrm>
              <a:prstGeom prst="rect">
                <a:avLst/>
              </a:prstGeom>
              <a:blipFill>
                <a:blip r:embed="rId7"/>
                <a:stretch>
                  <a:fillRect l="-1348" b="-168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3"/>
              <p:cNvSpPr txBox="1">
                <a:spLocks noChangeArrowheads="1"/>
              </p:cNvSpPr>
              <p:nvPr/>
            </p:nvSpPr>
            <p:spPr>
              <a:xfrm>
                <a:off x="-35581" y="3101394"/>
                <a:ext cx="6644557" cy="595191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18.1</m:t>
                        </m:r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US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kern="0" dirty="0" smtClean="0">
                    <a:solidFill>
                      <a:schemeClr val="tx1"/>
                    </a:solidFill>
                  </a:rPr>
                  <a:t> in the previous example</a:t>
                </a:r>
                <a:endParaRPr lang="en-US" kern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81" y="3101394"/>
                <a:ext cx="6644557" cy="595191"/>
              </a:xfrm>
              <a:prstGeom prst="rect">
                <a:avLst/>
              </a:prstGeom>
              <a:blipFill>
                <a:blip r:embed="rId8"/>
                <a:stretch>
                  <a:fillRect l="-1376" r="-826" b="-154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3"/>
              <p:cNvSpPr txBox="1">
                <a:spLocks noChangeArrowheads="1"/>
              </p:cNvSpPr>
              <p:nvPr/>
            </p:nvSpPr>
            <p:spPr>
              <a:xfrm>
                <a:off x="34363" y="3809514"/>
                <a:ext cx="5895836" cy="2783762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The area to the left of the test statistic is</a:t>
                </a:r>
              </a:p>
              <a:p>
                <a:pPr marL="0" indent="0">
                  <a:buNone/>
                </a:pPr>
                <a:r>
                  <a:rPr lang="en-US" dirty="0"/>
                  <a:t>=NORM.S.DIST(1.5,1)</a:t>
                </a:r>
                <a:r>
                  <a:rPr lang="en-US" dirty="0"/>
                  <a:t> </a:t>
                </a:r>
                <a:r>
                  <a:rPr lang="en-US" dirty="0" smtClean="0"/>
                  <a:t>= 0.933193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Therefore the area to the right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1- 0.933193= </a:t>
                </a:r>
                <a:r>
                  <a:rPr lang="en-US" dirty="0"/>
                  <a:t>0.066807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P-value =2(0.066807)=</a:t>
                </a:r>
                <a:r>
                  <a:rPr lang="en-US" dirty="0"/>
                  <a:t>0.133614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P-value</a:t>
                </a:r>
                <a:r>
                  <a:rPr lang="en-US" kern="0" dirty="0" smtClean="0"/>
                  <a:t> &gt;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>
                    <a:sym typeface="Wingdings" panose="05000000000000000000" pitchFamily="2" charset="2"/>
                  </a:rPr>
                  <a:t> Fail to Reject</a:t>
                </a:r>
                <a:endParaRPr lang="en-US" kern="0" dirty="0" smtClean="0"/>
              </a:p>
            </p:txBody>
          </p:sp>
        </mc:Choice>
        <mc:Fallback>
          <p:sp>
            <p:nvSpPr>
              <p:cNvPr id="4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" y="3809514"/>
                <a:ext cx="5895836" cy="2783762"/>
              </a:xfrm>
              <a:prstGeom prst="rect">
                <a:avLst/>
              </a:prstGeom>
              <a:blipFill>
                <a:blip r:embed="rId9"/>
                <a:stretch>
                  <a:fillRect l="-1655" t="-1751" b="-43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-15156" y="793026"/>
            <a:ext cx="4319518" cy="48025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Given a  1- </a:t>
            </a:r>
            <a:r>
              <a:rPr lang="en-US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 confidence </a:t>
            </a:r>
            <a:r>
              <a:rPr lang="en-US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level</a:t>
            </a:r>
            <a:endParaRPr lang="en-US" kern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3"/>
              <p:cNvSpPr txBox="1">
                <a:spLocks noChangeArrowheads="1"/>
              </p:cNvSpPr>
              <p:nvPr/>
            </p:nvSpPr>
            <p:spPr>
              <a:xfrm>
                <a:off x="34363" y="2602177"/>
                <a:ext cx="5620584" cy="522497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Reject the null hypothesis if p-value &lt;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" y="2602177"/>
                <a:ext cx="5620584" cy="522497"/>
              </a:xfrm>
              <a:prstGeom prst="rect">
                <a:avLst/>
              </a:prstGeom>
              <a:blipFill>
                <a:blip r:embed="rId10"/>
                <a:stretch>
                  <a:fillRect l="-1735" t="-8140" b="-1511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887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 animBg="1"/>
      <p:bldP spid="24" grpId="0" animBg="1"/>
      <p:bldP spid="41" grpId="0" animBg="1"/>
      <p:bldP spid="42" grpId="0" animBg="1"/>
      <p:bldP spid="44" grpId="0" uiExpand="1" build="p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0" y="-21684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</a:t>
            </a:r>
            <a:r>
              <a:rPr lang="en-US" altLang="en-US" dirty="0" smtClean="0"/>
              <a:t>2- </a:t>
            </a:r>
            <a:r>
              <a:rPr lang="en-US" altLang="en-US" dirty="0" smtClean="0"/>
              <a:t>One</a:t>
            </a:r>
            <a:r>
              <a:rPr lang="en-US" altLang="en-US" dirty="0" smtClean="0"/>
              <a:t> </a:t>
            </a:r>
            <a:r>
              <a:rPr lang="en-US" altLang="en-US" dirty="0" smtClean="0"/>
              <a:t>Tail Test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184" y="4635136"/>
            <a:ext cx="9164016" cy="1918064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kern="0" dirty="0" smtClean="0">
                <a:solidFill>
                  <a:srgbClr val="0070C0"/>
                </a:solidFill>
              </a:rPr>
              <a:t>|</a:t>
            </a:r>
            <a:r>
              <a:rPr lang="en-US" dirty="0">
                <a:solidFill>
                  <a:srgbClr val="0070C0"/>
                </a:solidFill>
              </a:rPr>
              <a:t> 3.16667 </a:t>
            </a:r>
            <a:r>
              <a:rPr lang="en-US" dirty="0" smtClean="0">
                <a:solidFill>
                  <a:srgbClr val="0070C0"/>
                </a:solidFill>
              </a:rPr>
              <a:t>| </a:t>
            </a:r>
            <a:r>
              <a:rPr lang="en-US" dirty="0" smtClean="0"/>
              <a:t>&gt;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rgbClr val="FF0000"/>
                </a:solidFill>
              </a:rPr>
              <a:t>1.64485 </a:t>
            </a:r>
            <a:r>
              <a:rPr lang="en-US" kern="0" dirty="0" smtClean="0">
                <a:sym typeface="Wingdings" panose="05000000000000000000" pitchFamily="2" charset="2"/>
              </a:rPr>
              <a:t></a:t>
            </a:r>
            <a:r>
              <a:rPr lang="en-US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Reject the Null Hypothesis.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Which Null Hypothesis?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Since </a:t>
            </a:r>
            <a:r>
              <a:rPr lang="en-US" dirty="0">
                <a:solidFill>
                  <a:srgbClr val="0070C0"/>
                </a:solidFill>
              </a:rPr>
              <a:t>-3.16667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kern="0" dirty="0" smtClean="0">
                <a:sym typeface="Wingdings" panose="05000000000000000000" pitchFamily="2" charset="2"/>
              </a:rPr>
              <a:t>is negative, Reject </a:t>
            </a:r>
            <a:r>
              <a:rPr lang="en-US" kern="0" dirty="0"/>
              <a:t>μ </a:t>
            </a:r>
            <a:r>
              <a:rPr lang="en-US" kern="0" dirty="0">
                <a:sym typeface="Symbol" panose="05050102010706020507" pitchFamily="18" charset="2"/>
              </a:rPr>
              <a:t></a:t>
            </a:r>
            <a:r>
              <a:rPr lang="en-US" kern="0" dirty="0"/>
              <a:t> </a:t>
            </a:r>
            <a:r>
              <a:rPr lang="en-US" kern="0" dirty="0" smtClean="0"/>
              <a:t>20. </a:t>
            </a:r>
          </a:p>
          <a:p>
            <a:r>
              <a:rPr lang="en-US" kern="0" dirty="0" smtClean="0"/>
              <a:t>Can we also say something about  </a:t>
            </a:r>
            <a:r>
              <a:rPr lang="en-US" kern="0" dirty="0"/>
              <a:t>μ </a:t>
            </a:r>
            <a:r>
              <a:rPr lang="en-US" kern="0" dirty="0">
                <a:sym typeface="Symbol" panose="05050102010706020507" pitchFamily="18" charset="2"/>
              </a:rPr>
              <a:t></a:t>
            </a:r>
            <a:r>
              <a:rPr lang="en-US" kern="0" dirty="0"/>
              <a:t> </a:t>
            </a:r>
            <a:r>
              <a:rPr lang="en-US" kern="0" dirty="0" smtClean="0"/>
              <a:t>20? Yes we fail to reject it.</a:t>
            </a:r>
            <a:endParaRPr lang="en-US" kern="0" dirty="0"/>
          </a:p>
          <a:p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38800" y="1677895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</a:t>
            </a:r>
            <a:r>
              <a:rPr lang="en-US" kern="0" dirty="0" smtClean="0">
                <a:sym typeface="Symbol" panose="05050102010706020507" pitchFamily="18" charset="2"/>
              </a:rPr>
              <a:t></a:t>
            </a:r>
            <a:r>
              <a:rPr lang="en-US" kern="0" dirty="0" smtClean="0"/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</a:t>
            </a:r>
            <a:r>
              <a:rPr lang="en-US" i="1" kern="0" dirty="0" smtClean="0"/>
              <a:t>μ</a:t>
            </a:r>
            <a:r>
              <a:rPr lang="en-US" kern="0" dirty="0" smtClean="0"/>
              <a:t>  </a:t>
            </a:r>
            <a:r>
              <a:rPr lang="en-US" kern="0" dirty="0" smtClean="0">
                <a:sym typeface="Symbol" panose="05050102010706020507" pitchFamily="18" charset="2"/>
              </a:rPr>
              <a:t>&gt;20</a:t>
            </a:r>
            <a:r>
              <a:rPr lang="en-US" kern="0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altLang="en-US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288978" y="1641698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</a:t>
            </a:r>
            <a:r>
              <a:rPr lang="en-US" kern="0" dirty="0" smtClean="0">
                <a:sym typeface="Symbol" panose="05050102010706020507" pitchFamily="18" charset="2"/>
              </a:rPr>
              <a:t></a:t>
            </a:r>
            <a:r>
              <a:rPr lang="en-US" kern="0" dirty="0" smtClean="0"/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</a:t>
            </a:r>
            <a:r>
              <a:rPr lang="en-US" i="1" kern="0" dirty="0" smtClean="0"/>
              <a:t>μ</a:t>
            </a:r>
            <a:r>
              <a:rPr lang="en-US" kern="0" dirty="0" smtClean="0"/>
              <a:t>  </a:t>
            </a:r>
            <a:r>
              <a:rPr lang="en-US" kern="0" dirty="0" smtClean="0">
                <a:sym typeface="Symbol" panose="05050102010706020507" pitchFamily="18" charset="2"/>
              </a:rPr>
              <a:t>&lt;20</a:t>
            </a:r>
            <a:r>
              <a:rPr lang="en-US" kern="0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alt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-76200" y="794291"/>
                <a:ext cx="9139256" cy="126310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the following two test of hypothesis, confidence level of 95%</a:t>
                </a:r>
                <a:r>
                  <a:rPr lang="en-US" kern="0" dirty="0" smtClean="0">
                    <a:sym typeface="Symbol" panose="05050102010706020507" pitchFamily="18" charset="2"/>
                  </a:rPr>
                  <a:t> confidence level, sample average of 18.1</a:t>
                </a:r>
                <a:r>
                  <a:rPr lang="en-US" kern="0" dirty="0" smtClean="0"/>
                  <a:t>,  standard deviation of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3.6</m:t>
                    </m:r>
                  </m:oMath>
                </a14:m>
                <a:r>
                  <a:rPr lang="en-US" kern="0" dirty="0" smtClean="0"/>
                  <a:t>, and sample size of 36. </a:t>
                </a:r>
              </a:p>
              <a:p>
                <a:pPr marL="0" indent="0">
                  <a:buNone/>
                </a:pPr>
                <a:endParaRPr lang="en-US" kern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794291"/>
                <a:ext cx="9139256" cy="1263109"/>
              </a:xfrm>
              <a:prstGeom prst="rect">
                <a:avLst/>
              </a:prstGeom>
              <a:blipFill>
                <a:blip r:embed="rId3"/>
                <a:stretch>
                  <a:fillRect l="-1000" t="-3846" r="-267" b="-52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154761" y="1962711"/>
                <a:ext cx="3063156" cy="8762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chemeClr val="tx1"/>
                    </a:solidFill>
                  </a:rPr>
                  <a:t>0.6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1" y="1962711"/>
                <a:ext cx="3063156" cy="876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56184" y="2562035"/>
                <a:ext cx="6747738" cy="65226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kern="0" dirty="0">
                        <a:solidFill>
                          <a:srgbClr val="0070C0"/>
                        </a:solidFill>
                      </a:rPr>
                      <m:t>= 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18.1−20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3.16667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" y="2562035"/>
                <a:ext cx="6747738" cy="652260"/>
              </a:xfrm>
              <a:prstGeom prst="rect">
                <a:avLst/>
              </a:prstGeom>
              <a:blipFill>
                <a:blip r:embed="rId5"/>
                <a:stretch>
                  <a:fillRect l="-1355" b="-102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982" y="3250492"/>
            <a:ext cx="7572018" cy="55022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Conduct a two tail test with 90% confidence (</a:t>
            </a:r>
            <a:r>
              <a:rPr lang="en-US" dirty="0" smtClean="0">
                <a:sym typeface="Symbol" panose="05050102010706020507" pitchFamily="18" charset="2"/>
              </a:rPr>
              <a:t>=10%)</a:t>
            </a:r>
            <a:endParaRPr lang="en-US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683" y="3723643"/>
            <a:ext cx="8064312" cy="90520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Critical Value = NORM.S.INV(1-</a:t>
            </a:r>
            <a:r>
              <a:rPr lang="en-US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0.1/2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Critical Value</a:t>
            </a:r>
            <a:r>
              <a:rPr lang="en-US" kern="0" dirty="0" smtClean="0">
                <a:solidFill>
                  <a:srgbClr val="FF0000"/>
                </a:solidFill>
              </a:rPr>
              <a:t> = NORM.S.INV(0.95)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 smtClean="0">
                <a:solidFill>
                  <a:srgbClr val="FF0000"/>
                </a:solidFill>
              </a:rPr>
              <a:t>= </a:t>
            </a:r>
            <a:r>
              <a:rPr lang="en-US" kern="0" dirty="0">
                <a:solidFill>
                  <a:srgbClr val="FF0000"/>
                </a:solidFill>
              </a:rPr>
              <a:t>1.64485 </a:t>
            </a:r>
          </a:p>
        </p:txBody>
      </p:sp>
    </p:spTree>
    <p:extLst>
      <p:ext uri="{BB962C8B-B14F-4D97-AF65-F5344CB8AC3E}">
        <p14:creationId xmlns:p14="http://schemas.microsoft.com/office/powerpoint/2010/main" val="3756718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1" y="762000"/>
                <a:ext cx="9144001" cy="5715000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Sample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is collected Randomly.  It is a small random portion </a:t>
                </a:r>
                <a:r>
                  <a:rPr lang="en-US" dirty="0" smtClean="0"/>
                  <a:t>of </a:t>
                </a:r>
                <a:r>
                  <a:rPr lang="en-US" dirty="0"/>
                  <a:t>the population. </a:t>
                </a:r>
                <a:endParaRPr lang="en-US" dirty="0" smtClean="0"/>
              </a:p>
              <a:p>
                <a:pPr lvl="1"/>
                <a:r>
                  <a:rPr lang="en-US" sz="2200" dirty="0"/>
                  <a:t>Elements of a </a:t>
                </a:r>
                <a:r>
                  <a:rPr lang="en-US" sz="2000" b="1" dirty="0"/>
                  <a:t>Random Sample </a:t>
                </a:r>
                <a:r>
                  <a:rPr lang="en-US" sz="2200" dirty="0"/>
                  <a:t>come from the </a:t>
                </a:r>
                <a:r>
                  <a:rPr lang="en-US" sz="2200" b="1" dirty="0"/>
                  <a:t>same population</a:t>
                </a:r>
                <a:r>
                  <a:rPr lang="en-US" sz="2200" dirty="0"/>
                  <a:t>.</a:t>
                </a:r>
              </a:p>
              <a:p>
                <a:pPr lvl="1"/>
                <a:r>
                  <a:rPr lang="en-US" sz="2200" dirty="0"/>
                  <a:t>Element are selected </a:t>
                </a:r>
                <a:r>
                  <a:rPr lang="en-US" sz="2200" b="1" dirty="0"/>
                  <a:t>independently</a:t>
                </a:r>
                <a:r>
                  <a:rPr lang="en-US" sz="2200" dirty="0"/>
                  <a:t>.</a:t>
                </a:r>
              </a:p>
              <a:p>
                <a:r>
                  <a:rPr lang="en-US" dirty="0" smtClean="0"/>
                  <a:t>Sample </a:t>
                </a:r>
                <a:r>
                  <a:rPr lang="en-US" dirty="0" smtClean="0"/>
                  <a:t>is used to estimate the </a:t>
                </a:r>
                <a:r>
                  <a:rPr lang="en-US" dirty="0" smtClean="0"/>
                  <a:t>value of the parameters of a population. Parameters such as </a:t>
                </a:r>
                <a:endParaRPr lang="en-US" b="1" i="1" dirty="0" smtClean="0">
                  <a:solidFill>
                    <a:srgbClr val="AA002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Average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 </a:t>
                </a:r>
                <a:r>
                  <a:rPr lang="en-US" b="1" dirty="0">
                    <a:solidFill>
                      <a:srgbClr val="AA0000"/>
                    </a:solidFill>
                  </a:rPr>
                  <a:t>of n random variables x </a:t>
                </a:r>
                <a:r>
                  <a:rPr lang="en-US" b="1" dirty="0">
                    <a:solidFill>
                      <a:srgbClr val="AA0000"/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~ </a:t>
                </a:r>
                <a:r>
                  <a:rPr lang="en-US" b="1" dirty="0">
                    <a:solidFill>
                      <a:srgbClr val="AA0000"/>
                    </a:solidFill>
                    <a:cs typeface="Arial" charset="0"/>
                    <a:sym typeface="Symbol" panose="05050102010706020507" pitchFamily="18" charset="2"/>
                  </a:rPr>
                  <a:t>, </a:t>
                </a:r>
                <a:r>
                  <a:rPr lang="el-GR" b="1" dirty="0">
                    <a:solidFill>
                      <a:srgbClr val="AA0000"/>
                    </a:solidFill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AA0000"/>
                    </a:solidFill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  <a:cs typeface="Times New Roman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</a:rPr>
                  <a:t>: </a:t>
                </a:r>
                <a:r>
                  <a:rPr lang="en-US" b="1" dirty="0">
                    <a:solidFill>
                      <a:srgbClr val="AA0000"/>
                    </a:solidFill>
                  </a:rPr>
                  <a:t>P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roportion 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in </a:t>
                </a:r>
                <a:r>
                  <a:rPr lang="en-US" b="1" dirty="0">
                    <a:solidFill>
                      <a:srgbClr val="AA0000"/>
                    </a:solidFill>
                  </a:rPr>
                  <a:t>n r</a:t>
                </a:r>
                <a:r>
                  <a:rPr lang="en-US" b="1" dirty="0" smtClean="0">
                    <a:solidFill>
                      <a:srgbClr val="AA0000"/>
                    </a:solidFill>
                  </a:rPr>
                  <a:t>andom variables, </a:t>
                </a:r>
                <a:r>
                  <a:rPr lang="en-US" b="1" dirty="0" smtClean="0">
                    <a:solidFill>
                      <a:srgbClr val="AA0000"/>
                    </a:solidFill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b="1" dirty="0">
                    <a:solidFill>
                      <a:srgbClr val="AA0000"/>
                    </a:solidFill>
                  </a:rPr>
                  <a:t>~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b="1" dirty="0" smtClean="0">
                    <a:solidFill>
                      <a:srgbClr val="AA0000"/>
                    </a:solidFill>
                    <a:cs typeface="Arial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AA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1" i="1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AA0000"/>
                    </a:solidFill>
                    <a:cs typeface="Times New Roman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A50023"/>
                    </a:solidFill>
                  </a:rPr>
                  <a:t>Central </a:t>
                </a:r>
                <a:r>
                  <a:rPr lang="en-US" b="1" dirty="0">
                    <a:solidFill>
                      <a:srgbClr val="A50023"/>
                    </a:solidFill>
                  </a:rPr>
                  <a:t>Limit Theorem. </a:t>
                </a:r>
                <a:r>
                  <a:rPr lang="en-US" dirty="0" smtClean="0"/>
                  <a:t>The distribution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  <m:r>
                      <a:rPr lang="en-US" b="1" i="1">
                        <a:solidFill>
                          <a:srgbClr val="AA002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shape towards </a:t>
                </a:r>
                <a:r>
                  <a:rPr lang="en-US" dirty="0"/>
                  <a:t>Normal distribution as the sample size (n) increases</a:t>
                </a:r>
                <a:r>
                  <a:rPr lang="en-US" dirty="0" smtClean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  <m:r>
                      <a:rPr lang="en-US" b="1" i="1">
                        <a:solidFill>
                          <a:srgbClr val="AA002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cs typeface="Times New Roman" pitchFamily="18" charset="0"/>
                  </a:rPr>
                  <a:t> </a:t>
                </a:r>
                <a:r>
                  <a:rPr lang="en-US" dirty="0" smtClean="0"/>
                  <a:t>follows </a:t>
                </a:r>
                <a:r>
                  <a:rPr lang="en-US" dirty="0"/>
                  <a:t>Normal Distribution </a:t>
                </a:r>
                <a:r>
                  <a:rPr lang="en-US" dirty="0" smtClean="0"/>
                  <a:t>when both np &amp; np(1-p)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 5.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 smtClean="0"/>
                  <a:t>T</a:t>
                </a:r>
                <a:r>
                  <a:rPr lang="en-US" sz="2200" dirty="0" smtClean="0"/>
                  <a:t>o understand the basi</a:t>
                </a:r>
                <a:r>
                  <a:rPr lang="en-US" sz="2200" dirty="0" smtClean="0"/>
                  <a:t>c concepts, we assume that sample sizes are large enough, and assume Normal Distribution in all cases.  </a:t>
                </a:r>
                <a:endParaRPr lang="en-US" sz="220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762000"/>
                <a:ext cx="9144001" cy="5715000"/>
              </a:xfrm>
              <a:blipFill>
                <a:blip r:embed="rId2"/>
                <a:stretch>
                  <a:fillRect l="-599" t="-851" b="-18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AA0000"/>
                </a:solidFill>
              </a:rPr>
              <a:t>Sampling</a:t>
            </a:r>
            <a:endParaRPr lang="en-US" dirty="0">
              <a:solidFill>
                <a:srgbClr val="A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6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4438" y="0"/>
                <a:ext cx="9144000" cy="1676400"/>
              </a:xfrm>
            </p:spPr>
            <p:txBody>
              <a:bodyPr/>
              <a:lstStyle/>
              <a:p>
                <a:r>
                  <a:rPr lang="en-US" dirty="0" smtClean="0"/>
                  <a:t>Test of Hypothesis </a:t>
                </a:r>
                <a:r>
                  <a:rPr lang="en-US" dirty="0" smtClean="0"/>
                  <a:t>Part C</a:t>
                </a:r>
                <a:br>
                  <a:rPr lang="en-US" dirty="0" smtClean="0"/>
                </a:br>
                <a:r>
                  <a:rPr lang="en-US" dirty="0" smtClean="0"/>
                  <a:t> t-Distribution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438" y="0"/>
                <a:ext cx="9144000" cy="1676400"/>
              </a:xfrm>
              <a:blipFill>
                <a:blip r:embed="rId3"/>
                <a:stretch>
                  <a:fillRect t="-11636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43173" y="6096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Don't wait for the last judgment - it takes place every day.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Albert Camus</a:t>
            </a:r>
          </a:p>
        </p:txBody>
      </p:sp>
    </p:spTree>
    <p:extLst>
      <p:ext uri="{BB962C8B-B14F-4D97-AF65-F5344CB8AC3E}">
        <p14:creationId xmlns:p14="http://schemas.microsoft.com/office/powerpoint/2010/main" val="1948783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220200" cy="5715000"/>
          </a:xfrm>
        </p:spPr>
        <p:txBody>
          <a:bodyPr/>
          <a:lstStyle/>
          <a:p>
            <a:r>
              <a:rPr lang="en-US" dirty="0" smtClean="0"/>
              <a:t>In the previous analysis we used normal distribution in all cases. That was for the purpose of simplicity in getting the basic concepts. </a:t>
            </a:r>
          </a:p>
          <a:p>
            <a:r>
              <a:rPr lang="en-US" dirty="0" smtClean="0"/>
              <a:t>In reality, when </a:t>
            </a:r>
            <a:r>
              <a:rPr lang="en-US" dirty="0"/>
              <a:t>we do not know the standard deviation of the </a:t>
            </a:r>
            <a:r>
              <a:rPr lang="en-US" dirty="0" smtClean="0"/>
              <a:t>population (</a:t>
            </a:r>
            <a:r>
              <a:rPr lang="en-US" dirty="0">
                <a:sym typeface="Symbol" panose="05050102010706020507" pitchFamily="18" charset="2"/>
              </a:rPr>
              <a:t>) </a:t>
            </a:r>
            <a:r>
              <a:rPr lang="en-US" dirty="0" smtClean="0"/>
              <a:t>, and when we estimate it </a:t>
            </a:r>
            <a:r>
              <a:rPr lang="en-US" dirty="0" smtClean="0">
                <a:sym typeface="Symbol" panose="05050102010706020507" pitchFamily="18" charset="2"/>
              </a:rPr>
              <a:t>by the standard </a:t>
            </a:r>
            <a:r>
              <a:rPr lang="en-US" dirty="0">
                <a:sym typeface="Symbol" panose="05050102010706020507" pitchFamily="18" charset="2"/>
              </a:rPr>
              <a:t>deviation of the sample (</a:t>
            </a:r>
            <a:r>
              <a:rPr lang="en-US" dirty="0" smtClean="0">
                <a:sym typeface="Symbol" panose="05050102010706020507" pitchFamily="18" charset="2"/>
              </a:rPr>
              <a:t>s) and the sample size is less than 30, instead of Normal distribution, we need to use t-distribution. 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All the steps will remain exactly as we explained earlier but</a:t>
            </a:r>
          </a:p>
          <a:p>
            <a:pPr lvl="1"/>
            <a:r>
              <a:rPr lang="en-US" sz="2200" dirty="0" smtClean="0">
                <a:sym typeface="Symbol" panose="05050102010706020507" pitchFamily="18" charset="2"/>
              </a:rPr>
              <a:t>Instead of NORM.S.DIST(z,1) </a:t>
            </a:r>
            <a:r>
              <a:rPr lang="en-US" sz="2200" dirty="0" smtClean="0">
                <a:sym typeface="Wingdings" panose="05000000000000000000" pitchFamily="2" charset="2"/>
              </a:rPr>
              <a:t> </a:t>
            </a:r>
            <a:r>
              <a:rPr lang="en-US" sz="2200" dirty="0" smtClean="0">
                <a:sym typeface="Symbol" panose="05050102010706020507" pitchFamily="18" charset="2"/>
              </a:rPr>
              <a:t>T.DIST(t,d.f.,1</a:t>
            </a:r>
            <a:r>
              <a:rPr lang="en-US" sz="2200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sz="2200" dirty="0">
                <a:sym typeface="Symbol" panose="05050102010706020507" pitchFamily="18" charset="2"/>
              </a:rPr>
              <a:t>Instead of </a:t>
            </a:r>
            <a:r>
              <a:rPr lang="en-US" sz="2200" dirty="0" smtClean="0">
                <a:sym typeface="Symbol" panose="05050102010706020507" pitchFamily="18" charset="2"/>
              </a:rPr>
              <a:t>NORM.S.INV(probability) </a:t>
            </a:r>
            <a:r>
              <a:rPr lang="en-US" sz="2200" dirty="0" smtClean="0">
                <a:sym typeface="Wingdings" panose="05000000000000000000" pitchFamily="2" charset="2"/>
              </a:rPr>
              <a:t> </a:t>
            </a:r>
            <a:r>
              <a:rPr lang="en-US" sz="2200" dirty="0" smtClean="0">
                <a:sym typeface="Symbol" panose="05050102010706020507" pitchFamily="18" charset="2"/>
              </a:rPr>
              <a:t>T.INV(probability, </a:t>
            </a:r>
            <a:r>
              <a:rPr lang="en-US" sz="2200" dirty="0" err="1" smtClean="0">
                <a:sym typeface="Symbol" panose="05050102010706020507" pitchFamily="18" charset="2"/>
              </a:rPr>
              <a:t>d.f.</a:t>
            </a:r>
            <a:r>
              <a:rPr lang="en-US" sz="2200" dirty="0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sz="2200" dirty="0" err="1">
                <a:sym typeface="Symbol" panose="05050102010706020507" pitchFamily="18" charset="2"/>
              </a:rPr>
              <a:t>d</a:t>
            </a:r>
            <a:r>
              <a:rPr lang="en-US" sz="2200" dirty="0" err="1" smtClean="0">
                <a:sym typeface="Symbol" panose="05050102010706020507" pitchFamily="18" charset="2"/>
              </a:rPr>
              <a:t>.f.</a:t>
            </a:r>
            <a:r>
              <a:rPr lang="en-US" sz="2200" dirty="0" smtClean="0">
                <a:sym typeface="Symbol" panose="05050102010706020507" pitchFamily="18" charset="2"/>
              </a:rPr>
              <a:t> = Degrees of Freedom = n-1.</a:t>
            </a:r>
          </a:p>
          <a:p>
            <a:r>
              <a:rPr lang="en-US" dirty="0" smtClean="0">
                <a:solidFill>
                  <a:srgbClr val="AA0000"/>
                </a:solidFill>
              </a:rPr>
              <a:t>Nevertheless, in the quizzes and exams, you always use Normal Distribution unless stated otherwise.</a:t>
            </a:r>
          </a:p>
          <a:p>
            <a:r>
              <a:rPr lang="en-US" dirty="0" smtClean="0">
                <a:solidFill>
                  <a:srgbClr val="AA0000"/>
                </a:solidFill>
              </a:rPr>
              <a:t>We explain two-tail tests, the logic remains the same for one-tail </a:t>
            </a:r>
            <a:endParaRPr lang="en-US" dirty="0">
              <a:solidFill>
                <a:srgbClr val="AA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sz="4400" b="1" dirty="0" smtClean="0">
                <a:sym typeface="Symbol" panose="05050102010706020507" pitchFamily="18" charset="2"/>
              </a:rPr>
              <a:t></a:t>
            </a:r>
            <a:r>
              <a:rPr lang="en-US" dirty="0" smtClean="0">
                <a:sym typeface="Symbol" panose="05050102010706020507" pitchFamily="18" charset="2"/>
              </a:rPr>
              <a:t> is Not Known and We Estimate it by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1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144000" cy="571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:r>
                  <a:rPr lang="en-US" dirty="0"/>
                  <a:t>a </a:t>
                </a:r>
                <a:r>
                  <a:rPr lang="en-US" dirty="0" smtClean="0"/>
                  <a:t>sample of 64 observations, we have can use functions =AVERAGE() and =STDEV.S() to compute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and 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the purpose of comparisons, suppose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= 18.1</a:t>
                </a:r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=</a:t>
                </a:r>
                <a:r>
                  <a:rPr lang="en-US" dirty="0" smtClean="0"/>
                  <a:t>3.6.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Compute 95% confidence interval, Test Statistic, and p-value for the same problem (</a:t>
                </a:r>
                <a:r>
                  <a:rPr lang="en-US" b="1" dirty="0">
                    <a:solidFill>
                      <a:srgbClr val="00B050"/>
                    </a:solidFill>
                  </a:rPr>
                  <a:t>H0</a:t>
                </a:r>
                <a:r>
                  <a:rPr lang="en-US" b="1" baseline="-25000" dirty="0">
                    <a:solidFill>
                      <a:srgbClr val="00B050"/>
                    </a:solidFill>
                  </a:rPr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: μ =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19, Ha</a:t>
                </a:r>
                <a:r>
                  <a:rPr lang="en-US" b="1" dirty="0">
                    <a:solidFill>
                      <a:srgbClr val="00B050"/>
                    </a:solidFill>
                  </a:rPr>
                  <a:t>:  μ  </a:t>
                </a:r>
                <a:r>
                  <a:rPr lang="en-US" b="1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 </a:t>
                </a:r>
                <a:r>
                  <a:rPr lang="en-US" b="1" dirty="0" smtClean="0">
                    <a:solidFill>
                      <a:srgbClr val="00B050"/>
                    </a:solidFill>
                    <a:sym typeface="Symbol" panose="05050102010706020507" pitchFamily="18" charset="2"/>
                  </a:rPr>
                  <a:t>19</a:t>
                </a:r>
                <a:r>
                  <a:rPr lang="en-US" b="1" dirty="0" smtClean="0">
                    <a:sym typeface="Symbol" panose="05050102010706020507" pitchFamily="18" charset="2"/>
                  </a:rPr>
                  <a:t>) 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144000" cy="5715000"/>
              </a:xfrm>
              <a:blipFill>
                <a:blip r:embed="rId2"/>
                <a:stretch>
                  <a:fillRect l="-1000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sz="4400" b="1" dirty="0" smtClean="0">
                <a:sym typeface="Symbol" panose="05050102010706020507" pitchFamily="18" charset="2"/>
              </a:rPr>
              <a:t></a:t>
            </a:r>
            <a:r>
              <a:rPr lang="en-US" dirty="0" smtClean="0">
                <a:sym typeface="Symbol" panose="05050102010706020507" pitchFamily="18" charset="2"/>
              </a:rPr>
              <a:t> is Not Known and We Estimate it by 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1"/>
              <p:cNvSpPr txBox="1">
                <a:spLocks/>
              </p:cNvSpPr>
              <p:nvPr/>
            </p:nvSpPr>
            <p:spPr>
              <a:xfrm>
                <a:off x="0" y="2819400"/>
                <a:ext cx="9144001" cy="28320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457200" indent="-457200">
                  <a:buFont typeface="Wingdings" pitchFamily="2" charset="2"/>
                  <a:buAutoNum type="alphaUcParenR"/>
                </a:pPr>
                <a:r>
                  <a:rPr lang="en-US" b="1" kern="0" dirty="0" smtClean="0">
                    <a:solidFill>
                      <a:srgbClr val="AA0023"/>
                    </a:solidFill>
                  </a:rPr>
                  <a:t>Confidence Interval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b="1" kern="0" dirty="0">
                    <a:solidFill>
                      <a:srgbClr val="AA0000"/>
                    </a:solidFill>
                  </a:rPr>
                  <a:t>t</a:t>
                </a:r>
                <a:r>
                  <a:rPr lang="en-US" b="1" kern="0" dirty="0" smtClean="0">
                    <a:solidFill>
                      <a:srgbClr val="AA0000"/>
                    </a:solidFill>
                  </a:rPr>
                  <a:t>-distribution. Degrees of Freedom = Sample Size -1 </a:t>
                </a:r>
                <a:r>
                  <a:rPr lang="en-US" b="1" kern="0" dirty="0" smtClean="0">
                    <a:solidFill>
                      <a:srgbClr val="AA0000"/>
                    </a:solidFill>
                    <a:sym typeface="Wingdings" panose="05000000000000000000" pitchFamily="2" charset="2"/>
                  </a:rPr>
                  <a:t> d.f. = n-1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CI[1-</a:t>
                </a:r>
                <a:r>
                  <a:rPr lang="en-US" kern="0" dirty="0" smtClean="0">
                    <a:sym typeface="Symbol" panose="05050102010706020507" pitchFamily="18" charset="2"/>
                  </a:rPr>
                  <a:t>]</a:t>
                </a:r>
                <a:r>
                  <a:rPr lang="en-US" kern="0" dirty="0" smtClean="0"/>
                  <a:t> = </a:t>
                </a:r>
                <a:r>
                  <a:rPr lang="en-US" b="1" kern="0" dirty="0">
                    <a:solidFill>
                      <a:srgbClr val="AA0000"/>
                    </a:solidFill>
                  </a:rPr>
                  <a:t>CONFIDENCE.T(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solidFill>
                          <a:srgbClr val="AA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</m:oMath>
                </a14:m>
                <a:r>
                  <a:rPr lang="en-US" b="1" kern="0" dirty="0" smtClean="0">
                    <a:solidFill>
                      <a:srgbClr val="AA0000"/>
                    </a:solidFill>
                  </a:rPr>
                  <a:t>,s, n-1) 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CI[0.95</a:t>
                </a:r>
                <a:r>
                  <a:rPr lang="en-US" kern="0" dirty="0" smtClean="0">
                    <a:sym typeface="Symbol" panose="05050102010706020507" pitchFamily="18" charset="2"/>
                  </a:rPr>
                  <a:t>]</a:t>
                </a:r>
                <a:r>
                  <a:rPr lang="en-US" kern="0" dirty="0" smtClean="0"/>
                  <a:t> </a:t>
                </a:r>
                <a:r>
                  <a:rPr lang="en-US" kern="0" dirty="0"/>
                  <a:t>= </a:t>
                </a:r>
                <a:r>
                  <a:rPr lang="en-US" b="1" kern="0" dirty="0" smtClean="0">
                    <a:solidFill>
                      <a:srgbClr val="AA0000"/>
                    </a:solidFill>
                  </a:rPr>
                  <a:t>CONFIDENCE.T(0.05,3.6,36-1) </a:t>
                </a:r>
                <a:r>
                  <a:rPr lang="en-US" kern="0" dirty="0" smtClean="0"/>
                  <a:t>= </a:t>
                </a:r>
                <a:r>
                  <a:rPr lang="en-US" kern="0" dirty="0"/>
                  <a:t>1.23664</a:t>
                </a:r>
                <a:r>
                  <a:rPr lang="en-US" kern="0" dirty="0" smtClean="0"/>
                  <a:t> =1.24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|18.1-19|= 0.9 &lt; 1.24 </a:t>
                </a:r>
                <a:r>
                  <a:rPr lang="en-US" kern="0" dirty="0" smtClean="0">
                    <a:sym typeface="Wingdings" panose="05000000000000000000" pitchFamily="2" charset="2"/>
                  </a:rPr>
                  <a:t> Fail to Reject.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b="1" kern="0" dirty="0">
                    <a:solidFill>
                      <a:srgbClr val="AA0023"/>
                    </a:solidFill>
                    <a:sym typeface="Wingdings" panose="05000000000000000000" pitchFamily="2" charset="2"/>
                  </a:rPr>
                  <a:t>B) Test Statistic</a:t>
                </a:r>
                <a:endParaRPr lang="en-US" b="1" kern="0" dirty="0">
                  <a:solidFill>
                    <a:srgbClr val="AA0023"/>
                  </a:solidFill>
                </a:endParaRPr>
              </a:p>
            </p:txBody>
          </p:sp>
        </mc:Choice>
        <mc:Fallback>
          <p:sp>
            <p:nvSpPr>
              <p:cNvPr id="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19400"/>
                <a:ext cx="9144001" cy="2832085"/>
              </a:xfrm>
              <a:prstGeom prst="rect">
                <a:avLst/>
              </a:prstGeom>
              <a:blipFill>
                <a:blip r:embed="rId3"/>
                <a:stretch>
                  <a:fillRect l="-1000" t="-172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886200" y="5651485"/>
                <a:ext cx="6019800" cy="6731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</a:rPr>
                  <a:t>Test-Statistic = t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18.1</m:t>
                        </m:r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=1.5 </a:t>
                </a:r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51485"/>
                <a:ext cx="6019800" cy="673115"/>
              </a:xfrm>
              <a:prstGeom prst="rect">
                <a:avLst/>
              </a:prstGeom>
              <a:blipFill>
                <a:blip r:embed="rId4"/>
                <a:stretch>
                  <a:fillRect l="-1621" b="-630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1044" y="5651485"/>
                <a:ext cx="3063156" cy="6096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rgbClr val="0070C0"/>
                    </a:solidFill>
                  </a:rPr>
                  <a:t>0.6</a:t>
                </a: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4" y="5651485"/>
                <a:ext cx="3063156" cy="609600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80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sz="4400" b="1" dirty="0" smtClean="0">
                <a:sym typeface="Symbol" panose="05050102010706020507" pitchFamily="18" charset="2"/>
              </a:rPr>
              <a:t></a:t>
            </a:r>
            <a:r>
              <a:rPr lang="en-US" dirty="0" smtClean="0">
                <a:sym typeface="Symbol" panose="05050102010706020507" pitchFamily="18" charset="2"/>
              </a:rPr>
              <a:t> is Not Known and We Estimate it by 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0" y="762000"/>
                <a:ext cx="9144000" cy="5715000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</a:rPr>
                  <a:t>Critical Value. </a:t>
                </a:r>
              </a:p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</a:rPr>
                  <a:t>We cannot use 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NORM.S.INV(1-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/2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)= </a:t>
                </a:r>
                <a:r>
                  <a:rPr lang="en-US" kern="0" dirty="0" smtClean="0">
                    <a:solidFill>
                      <a:srgbClr val="FF0000"/>
                    </a:solidFill>
                  </a:rPr>
                  <a:t>NORM.S.INV(1-</a:t>
                </a:r>
                <a:r>
                  <a:rPr lang="en-US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.05/2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</a:rPr>
                  <a:t>Critical Value </a:t>
                </a:r>
                <a:r>
                  <a:rPr lang="en-US" dirty="0" smtClean="0"/>
                  <a:t>= T.INV(1-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,n-1) T.INV(0.95,63</a:t>
                </a:r>
                <a:r>
                  <a:rPr lang="en-US" dirty="0"/>
                  <a:t>)</a:t>
                </a:r>
                <a:r>
                  <a:rPr lang="en-US" dirty="0"/>
                  <a:t> </a:t>
                </a:r>
                <a:r>
                  <a:rPr lang="en-US" dirty="0" smtClean="0"/>
                  <a:t>1.669402.</a:t>
                </a:r>
              </a:p>
              <a:p>
                <a:pPr marL="0" indent="0">
                  <a:buNone/>
                </a:pPr>
                <a:r>
                  <a:rPr lang="en-US" dirty="0" smtClean="0"/>
                  <a:t>|1.5|&lt;</a:t>
                </a:r>
                <a:r>
                  <a:rPr lang="en-US" dirty="0"/>
                  <a:t> </a:t>
                </a:r>
                <a:r>
                  <a:rPr lang="en-US" dirty="0" smtClean="0"/>
                  <a:t>1.669402 </a:t>
                </a:r>
                <a:r>
                  <a:rPr lang="en-US" dirty="0" smtClean="0">
                    <a:sym typeface="Wingdings" panose="05000000000000000000" pitchFamily="2" charset="2"/>
                  </a:rPr>
                  <a:t> Fail to Reject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AA0023"/>
                    </a:solidFill>
                    <a:sym typeface="Wingdings" panose="05000000000000000000" pitchFamily="2" charset="2"/>
                  </a:rPr>
                  <a:t>C) </a:t>
                </a:r>
                <a:r>
                  <a:rPr lang="en-US" b="1" dirty="0" smtClean="0">
                    <a:solidFill>
                      <a:srgbClr val="AA0023"/>
                    </a:solidFill>
                    <a:sym typeface="Wingdings" panose="05000000000000000000" pitchFamily="2" charset="2"/>
                  </a:rPr>
                  <a:t>p-value</a:t>
                </a:r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0070C0"/>
                    </a:solidFill>
                  </a:rPr>
                  <a:t>Test-Statistic = t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18.1</m:t>
                        </m:r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=1.5</a:t>
                </a:r>
              </a:p>
              <a:p>
                <a:pPr marL="0" indent="0">
                  <a:buNone/>
                </a:pPr>
                <a:r>
                  <a:rPr lang="en-US" dirty="0"/>
                  <a:t>Probability to the left = T.DIST(|test-statistic|,n-1,1) =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kern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= T.DIST(|1.5|,35,1</a:t>
                </a:r>
                <a:r>
                  <a:rPr lang="en-US" dirty="0"/>
                  <a:t>) </a:t>
                </a:r>
                <a:r>
                  <a:rPr lang="en-US" dirty="0"/>
                  <a:t>= 0.928709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0070C0"/>
                    </a:solidFill>
                  </a:rPr>
                  <a:t>Probability to the right = 1-</a:t>
                </a:r>
                <a:r>
                  <a:rPr lang="en-US" dirty="0"/>
                  <a:t> Probability to the left </a:t>
                </a:r>
                <a:r>
                  <a:rPr lang="en-US" dirty="0"/>
                  <a:t>= 1-</a:t>
                </a:r>
                <a:r>
                  <a:rPr lang="en-US" dirty="0"/>
                  <a:t> </a:t>
                </a:r>
                <a:r>
                  <a:rPr lang="en-US" dirty="0"/>
                  <a:t>0.928709= </a:t>
                </a:r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0070C0"/>
                    </a:solidFill>
                  </a:rPr>
                  <a:t>=</a:t>
                </a:r>
                <a:r>
                  <a:rPr lang="en-US" dirty="0"/>
                  <a:t> </a:t>
                </a:r>
                <a:r>
                  <a:rPr lang="en-US" dirty="0"/>
                  <a:t>0.071291</a:t>
                </a:r>
              </a:p>
              <a:p>
                <a:pPr marL="0" indent="0">
                  <a:buNone/>
                </a:pPr>
                <a:r>
                  <a:rPr lang="en-US" dirty="0"/>
                  <a:t>P-value = 2(</a:t>
                </a:r>
                <a:r>
                  <a:rPr lang="en-US" kern="0" dirty="0">
                    <a:solidFill>
                      <a:srgbClr val="0070C0"/>
                    </a:solidFill>
                  </a:rPr>
                  <a:t>Probability to the </a:t>
                </a:r>
                <a:r>
                  <a:rPr lang="en-US" kern="0" dirty="0">
                    <a:solidFill>
                      <a:srgbClr val="0070C0"/>
                    </a:solidFill>
                  </a:rPr>
                  <a:t>right</a:t>
                </a:r>
                <a:r>
                  <a:rPr lang="en-US" dirty="0"/>
                  <a:t>)= </a:t>
                </a:r>
                <a:r>
                  <a:rPr lang="en-US" dirty="0"/>
                  <a:t>0.142582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kern="0" dirty="0">
                    <a:solidFill>
                      <a:srgbClr val="FF0000"/>
                    </a:solidFill>
                  </a:rPr>
                  <a:t>P-value &gt; 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 Fail to Reject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AA0023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kern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5715000"/>
              </a:xfrm>
              <a:prstGeom prst="rect">
                <a:avLst/>
              </a:prstGeom>
              <a:blipFill>
                <a:blip r:embed="rId2"/>
                <a:stretch>
                  <a:fillRect l="-1000" t="-853" b="-32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768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36922" y="0"/>
                <a:ext cx="9144000" cy="2743200"/>
              </a:xfrm>
            </p:spPr>
            <p:txBody>
              <a:bodyPr/>
              <a:lstStyle/>
              <a:p>
                <a:r>
                  <a:rPr lang="en-US" dirty="0" smtClean="0"/>
                  <a:t>Test of Hypothesis</a:t>
                </a:r>
                <a:br>
                  <a:rPr lang="en-US" dirty="0" smtClean="0"/>
                </a:br>
                <a:r>
                  <a:rPr lang="en-US" dirty="0" smtClean="0"/>
                  <a:t>Part 3</a:t>
                </a:r>
                <a:br>
                  <a:rPr lang="en-US" dirty="0" smtClean="0"/>
                </a:br>
                <a:r>
                  <a:rPr lang="en-US" dirty="0" smtClean="0"/>
                  <a:t> Population Proportion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6922" y="0"/>
                <a:ext cx="9144000" cy="2743200"/>
              </a:xfrm>
              <a:blipFill>
                <a:blip r:embed="rId3"/>
                <a:stretch>
                  <a:fillRect t="-2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43173" y="6096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Don't wait for the last judgment - it takes place every day.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Albert Camus</a:t>
            </a:r>
          </a:p>
        </p:txBody>
      </p:sp>
    </p:spTree>
    <p:extLst>
      <p:ext uri="{BB962C8B-B14F-4D97-AF65-F5344CB8AC3E}">
        <p14:creationId xmlns:p14="http://schemas.microsoft.com/office/powerpoint/2010/main" val="298958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0" y="-21684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Test for Proportion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76200" y="794292"/>
            <a:ext cx="9139256" cy="81121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The procedure is exactly the same as what we learned about population Mean. The only difference is</a:t>
            </a:r>
            <a:endParaRPr lang="en-US" kern="0" dirty="0" smtClean="0"/>
          </a:p>
          <a:p>
            <a:pPr marL="0" indent="0">
              <a:buNone/>
            </a:pPr>
            <a:endParaRPr lang="en-US" kern="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1299552" y="1667721"/>
                <a:ext cx="2364245" cy="8762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acc>
                            <m:accPr>
                              <m:chr m:val="̅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kern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552" y="1667721"/>
                <a:ext cx="2364245" cy="876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56184" y="2682730"/>
                <a:ext cx="7572018" cy="55022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=</a:t>
                </a:r>
                <a:r>
                  <a:rPr lang="en-US" dirty="0" smtClean="0"/>
                  <a:t>CONFIDENCE.NORM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), n)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 smtClean="0"/>
              </a:p>
            </p:txBody>
          </p:sp>
        </mc:Choice>
        <mc:Fallback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" y="2682730"/>
                <a:ext cx="7572018" cy="550226"/>
              </a:xfrm>
              <a:prstGeom prst="rect">
                <a:avLst/>
              </a:prstGeom>
              <a:blipFill>
                <a:blip r:embed="rId4"/>
                <a:stretch>
                  <a:fillRect l="-1208" t="-7778" b="-1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-428872" y="1703546"/>
                <a:ext cx="2364245" cy="876215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kern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kern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872" y="1703546"/>
                <a:ext cx="2364245" cy="876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262" y="3335925"/>
            <a:ext cx="913579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The sampling </a:t>
            </a:r>
            <a:r>
              <a:rPr lang="en-US" sz="2400" kern="0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distribution of the sample proportion can be approximated by a normal probability distribution </a:t>
            </a:r>
            <a:r>
              <a:rPr lang="en-US" sz="2400" kern="0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when both np &amp; n(1-p) </a:t>
            </a:r>
            <a:r>
              <a:rPr lang="en-US" sz="2400" kern="0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  <a:sym typeface="Symbol" panose="05050102010706020507" pitchFamily="18" charset="2"/>
              </a:rPr>
              <a:t>5.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  <a:sym typeface="Symbol" panose="05050102010706020507" pitchFamily="18" charset="2"/>
              </a:rPr>
              <a:t>For the sake of simplicity, in this course we assume that pbar is normally distributed in all cases. </a:t>
            </a:r>
            <a:endParaRPr lang="en-US" sz="2400" kern="0" dirty="0">
              <a:latin typeface="Book Antiqua" panose="02040602050305030304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70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Two </a:t>
            </a:r>
            <a:r>
              <a:rPr lang="en-US" altLang="en-US" dirty="0" smtClean="0"/>
              <a:t>Tail </a:t>
            </a:r>
            <a:r>
              <a:rPr lang="en-US" altLang="en-US" dirty="0" smtClean="0"/>
              <a:t>Test – Using Confidences Interval.</a:t>
            </a:r>
            <a:endParaRPr lang="en-US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2190" y="2864276"/>
            <a:ext cx="5882556" cy="1013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Compute 95% confidence interval</a:t>
            </a:r>
            <a:r>
              <a:rPr lang="en-US" kern="0" dirty="0" smtClean="0"/>
              <a:t>.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AA0000"/>
                </a:solidFill>
              </a:rPr>
              <a:t>Reject, if </a:t>
            </a:r>
            <a:r>
              <a:rPr lang="en-US" kern="0" dirty="0" smtClean="0">
                <a:solidFill>
                  <a:srgbClr val="AA0000"/>
                </a:solidFill>
              </a:rPr>
              <a:t>the interval does </a:t>
            </a:r>
            <a:r>
              <a:rPr lang="en-US" kern="0" dirty="0">
                <a:solidFill>
                  <a:srgbClr val="AA0000"/>
                </a:solidFill>
              </a:rPr>
              <a:t>not cover 19.</a:t>
            </a:r>
            <a:endParaRPr lang="en-US" dirty="0">
              <a:solidFill>
                <a:srgbClr val="AA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766" y="1524000"/>
            <a:ext cx="3581400" cy="21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6887" y="794291"/>
                <a:ext cx="9079914" cy="118690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a sample of </a:t>
                </a:r>
                <a:r>
                  <a:rPr lang="en-US" kern="0" dirty="0" smtClean="0"/>
                  <a:t>64 </a:t>
                </a:r>
                <a:r>
                  <a:rPr lang="en-US" kern="0" dirty="0" smtClean="0"/>
                  <a:t>observations </a:t>
                </a:r>
                <a:r>
                  <a:rPr lang="en-US" kern="0" dirty="0" smtClean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</a:t>
                </a:r>
                <a:r>
                  <a:rPr lang="en-US" kern="0" dirty="0" smtClean="0"/>
                  <a:t>18.1 and </a:t>
                </a:r>
                <a:r>
                  <a:rPr lang="en-US" b="1" dirty="0" smtClean="0">
                    <a:solidFill>
                      <a:srgbClr val="AA0000"/>
                    </a:solidFill>
                    <a:cs typeface="Times New Roman" pitchFamily="18" charset="0"/>
                  </a:rPr>
                  <a:t>s</a:t>
                </a:r>
                <a:r>
                  <a:rPr lang="el-GR" b="1" dirty="0" smtClean="0">
                    <a:solidFill>
                      <a:srgbClr val="AA0000"/>
                    </a:solidFill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AA0000"/>
                    </a:solidFill>
                    <a:cs typeface="Times New Roman" pitchFamily="18" charset="0"/>
                  </a:rPr>
                  <a:t>=3.6</a:t>
                </a:r>
                <a:r>
                  <a:rPr lang="en-US" dirty="0" smtClean="0">
                    <a:cs typeface="Times New Roman" pitchFamily="18" charset="0"/>
                  </a:rPr>
                  <a:t>.</a:t>
                </a:r>
                <a:r>
                  <a:rPr lang="en-US" b="1" dirty="0" smtClean="0">
                    <a:cs typeface="Times New Roman" pitchFamily="18" charset="0"/>
                  </a:rPr>
                  <a:t> </a:t>
                </a:r>
                <a:r>
                  <a:rPr lang="en-US" kern="0" dirty="0" smtClean="0"/>
                  <a:t> </a:t>
                </a:r>
                <a:r>
                  <a:rPr lang="en-US" kern="0" dirty="0" smtClean="0"/>
                  <a:t>What is your conclusion regarding the test of hypothesis with 95% confidence</a:t>
                </a:r>
                <a:r>
                  <a:rPr lang="en-US" kern="0" dirty="0" smtClean="0"/>
                  <a:t>?</a:t>
                </a:r>
                <a:endParaRPr lang="en-US" kern="0" dirty="0" smtClean="0"/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" y="794291"/>
                <a:ext cx="9079914" cy="1186909"/>
              </a:xfrm>
              <a:prstGeom prst="rect">
                <a:avLst/>
              </a:prstGeom>
              <a:blipFill>
                <a:blip r:embed="rId4"/>
                <a:stretch>
                  <a:fillRect l="-1075" t="-4103" r="-1545" b="-1179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53586" y="3877565"/>
                <a:ext cx="9043215" cy="252323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AA0000"/>
                    </a:solidFill>
                  </a:rPr>
                  <a:t>That also means, </a:t>
                </a:r>
                <a:r>
                  <a:rPr lang="en-US" dirty="0" smtClean="0">
                    <a:solidFill>
                      <a:srgbClr val="AA0000"/>
                    </a:solidFill>
                  </a:rPr>
                  <a:t>Reject if </a:t>
                </a:r>
                <a:r>
                  <a:rPr lang="en-US" kern="0" dirty="0">
                    <a:solidFill>
                      <a:srgbClr val="AA0000"/>
                    </a:solidFill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>
                    <a:solidFill>
                      <a:srgbClr val="AA0000"/>
                    </a:solidFill>
                  </a:rPr>
                  <a:t> - </a:t>
                </a:r>
                <a:r>
                  <a:rPr lang="en-US" dirty="0">
                    <a:solidFill>
                      <a:srgbClr val="AA0000"/>
                    </a:solidFill>
                  </a:rPr>
                  <a:t>μ</a:t>
                </a:r>
                <a:r>
                  <a:rPr lang="en-US" dirty="0" smtClean="0">
                    <a:solidFill>
                      <a:srgbClr val="AA0000"/>
                    </a:solidFill>
                  </a:rPr>
                  <a:t>|&gt; </a:t>
                </a:r>
                <a:r>
                  <a:rPr lang="en-US" dirty="0" smtClean="0">
                    <a:solidFill>
                      <a:srgbClr val="AA0000"/>
                    </a:solidFill>
                  </a:rPr>
                  <a:t>95%CI.</a:t>
                </a:r>
                <a:endParaRPr lang="en-US" dirty="0" smtClean="0">
                  <a:solidFill>
                    <a:srgbClr val="AA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=CONFIDENCE.NORM(0.05,3.6,36) = </a:t>
                </a:r>
                <a:r>
                  <a:rPr lang="en-US" dirty="0"/>
                  <a:t>1.17598  </a:t>
                </a:r>
                <a:r>
                  <a:rPr lang="en-US" dirty="0" smtClean="0"/>
                  <a:t>= 1.18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18.1-1.18 to 18.1+1.18 </a:t>
                </a:r>
                <a:r>
                  <a:rPr lang="en-US" dirty="0">
                    <a:sym typeface="Wingdings" panose="05000000000000000000" pitchFamily="2" charset="2"/>
                  </a:rPr>
                  <a:t> 16.92 to 19.28 interval covers 19.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|</a:t>
                </a:r>
                <a:r>
                  <a:rPr lang="en-US" b="1" dirty="0">
                    <a:solidFill>
                      <a:srgbClr val="00B050"/>
                    </a:solidFill>
                  </a:rPr>
                  <a:t>18.1-19|= 0.9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olidFill>
                      <a:srgbClr val="00B050"/>
                    </a:solidFill>
                  </a:rPr>
                  <a:t>0.9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&lt;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1.18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kern="0" dirty="0" smtClean="0"/>
                  <a:t>We </a:t>
                </a:r>
                <a:r>
                  <a:rPr lang="en-US" kern="0" dirty="0" smtClean="0"/>
                  <a:t>fail to reject </a:t>
                </a:r>
                <a:r>
                  <a:rPr lang="en-US" kern="0" dirty="0"/>
                  <a:t>the null hypothesis since the confidence interval covers </a:t>
                </a:r>
                <a:r>
                  <a:rPr lang="en-US" kern="0" dirty="0" smtClean="0"/>
                  <a:t>19 (</a:t>
                </a:r>
                <a:r>
                  <a:rPr lang="en-US" b="1" dirty="0">
                    <a:solidFill>
                      <a:srgbClr val="00B050"/>
                    </a:solidFill>
                  </a:rPr>
                  <a:t>0.9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&lt; 1.18) </a:t>
                </a:r>
                <a:r>
                  <a:rPr lang="en-US" kern="0" dirty="0" smtClean="0"/>
                  <a:t>. </a:t>
                </a:r>
                <a:r>
                  <a:rPr lang="en-US" kern="0" dirty="0" smtClean="0"/>
                  <a:t>With 95% confidence we stay with </a:t>
                </a:r>
                <a:r>
                  <a:rPr lang="en-US" b="1" dirty="0">
                    <a:solidFill>
                      <a:srgbClr val="00B050"/>
                    </a:solidFill>
                  </a:rPr>
                  <a:t>μ =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19. 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6" y="3877565"/>
                <a:ext cx="9043215" cy="2523236"/>
              </a:xfrm>
              <a:prstGeom prst="rect">
                <a:avLst/>
              </a:prstGeom>
              <a:blipFill>
                <a:blip r:embed="rId5"/>
                <a:stretch>
                  <a:fillRect l="-1079" t="-1691" b="-772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781" y="1948866"/>
            <a:ext cx="1785723" cy="94803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H0</a:t>
            </a:r>
            <a:r>
              <a:rPr lang="en-US" b="1" baseline="-25000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: μ = 19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Ha:  μ  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 </a:t>
            </a:r>
            <a:r>
              <a:rPr lang="en-US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19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420060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 uiExpand="1" build="p" animBg="1"/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-304800" y="152400"/>
                <a:ext cx="9753600" cy="3048000"/>
              </a:xfrm>
            </p:spPr>
            <p:txBody>
              <a:bodyPr/>
              <a:lstStyle/>
              <a:p>
                <a:r>
                  <a:rPr lang="en-US" dirty="0" smtClean="0"/>
                  <a:t>Test of Hypothesis</a:t>
                </a:r>
                <a:br>
                  <a:rPr lang="en-US" dirty="0" smtClean="0"/>
                </a:br>
                <a:r>
                  <a:rPr lang="en-US" dirty="0" smtClean="0"/>
                  <a:t>Part 4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sz="5200" dirty="0" smtClean="0"/>
                  <a:t>Using Test Statistics and p-value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5200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304800" y="152400"/>
                <a:ext cx="9753600" cy="3048000"/>
              </a:xfrm>
              <a:blipFill>
                <a:blip r:embed="rId3"/>
                <a:stretch>
                  <a:fillRect t="-10400" r="-1063" b="-1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43173" y="6096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Don't wait for the last judgment - it takes place every day.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Albert Camus</a:t>
            </a:r>
          </a:p>
        </p:txBody>
      </p:sp>
    </p:spTree>
    <p:extLst>
      <p:ext uri="{BB962C8B-B14F-4D97-AF65-F5344CB8AC3E}">
        <p14:creationId xmlns:p14="http://schemas.microsoft.com/office/powerpoint/2010/main" val="367386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</a:t>
            </a:r>
            <a:r>
              <a:rPr lang="en-US" altLang="en-US" sz="2800" dirty="0" smtClean="0"/>
              <a:t>hen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</a:t>
            </a:r>
            <a:r>
              <a:rPr lang="en-US" altLang="en-US" sz="3200" b="1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Unknown and Sample Size is Small</a:t>
            </a:r>
            <a:endParaRPr lang="en-US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1"/>
            <a:ext cx="9594528" cy="5472608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iven the following hypothesis</a:t>
            </a:r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dirty="0"/>
              <a:t>0</a:t>
            </a:r>
            <a:r>
              <a:rPr lang="en-US" baseline="-25000" dirty="0" smtClean="0"/>
              <a:t> </a:t>
            </a:r>
            <a:r>
              <a:rPr lang="en-US" dirty="0"/>
              <a:t>: μ ≥ 5</a:t>
            </a:r>
            <a:r>
              <a:rPr lang="en-US" dirty="0" smtClean="0"/>
              <a:t>5</a:t>
            </a:r>
          </a:p>
          <a:p>
            <a:pPr marL="0" indent="0">
              <a:buNone/>
            </a:pPr>
            <a:r>
              <a:rPr lang="en-US" dirty="0" smtClean="0"/>
              <a:t>H1:  </a:t>
            </a:r>
            <a:r>
              <a:rPr lang="en-US" i="1" dirty="0"/>
              <a:t>μ</a:t>
            </a:r>
            <a:r>
              <a:rPr lang="en-US" dirty="0"/>
              <a:t> &lt; </a:t>
            </a:r>
            <a:r>
              <a:rPr lang="en-US" dirty="0" smtClean="0"/>
              <a:t>55 </a:t>
            </a:r>
          </a:p>
          <a:p>
            <a:pPr marL="0" indent="0">
              <a:buNone/>
            </a:pPr>
            <a:r>
              <a:rPr lang="en-US" dirty="0" smtClean="0"/>
              <a:t>Suppose we have failed to reject the Null hypothesis. What is the conclusion?</a:t>
            </a:r>
          </a:p>
          <a:p>
            <a:pPr marL="0" indent="0">
              <a:buNone/>
            </a:pPr>
            <a:r>
              <a:rPr lang="en-US" dirty="0" smtClean="0"/>
              <a:t>We can stay on the hypothesis that </a:t>
            </a:r>
            <a:r>
              <a:rPr lang="en-US" i="1" dirty="0"/>
              <a:t>μ</a:t>
            </a:r>
            <a:r>
              <a:rPr lang="en-US" dirty="0"/>
              <a:t> </a:t>
            </a:r>
            <a:r>
              <a:rPr lang="en-US" dirty="0" smtClean="0"/>
              <a:t>is greater than or equal to 55.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76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</a:t>
            </a:r>
            <a:r>
              <a:rPr lang="en-US" altLang="en-US" sz="2800" dirty="0" smtClean="0"/>
              <a:t>hen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</a:t>
            </a:r>
            <a:r>
              <a:rPr lang="en-US" altLang="en-US" sz="3200" b="1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Unknown and Sample Size is Small</a:t>
            </a:r>
            <a:endParaRPr lang="en-US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1"/>
            <a:ext cx="9594528" cy="5472608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iven the following hypothesis</a:t>
            </a:r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dirty="0"/>
              <a:t>0</a:t>
            </a:r>
            <a:r>
              <a:rPr lang="en-US" baseline="-25000" dirty="0" smtClean="0"/>
              <a:t> </a:t>
            </a:r>
            <a:r>
              <a:rPr lang="en-US" dirty="0"/>
              <a:t>: μ ≥ 5</a:t>
            </a:r>
            <a:r>
              <a:rPr lang="en-US" dirty="0" smtClean="0"/>
              <a:t>5</a:t>
            </a:r>
          </a:p>
          <a:p>
            <a:pPr marL="0" indent="0">
              <a:buNone/>
            </a:pPr>
            <a:r>
              <a:rPr lang="en-US" dirty="0" smtClean="0"/>
              <a:t>H1:  </a:t>
            </a:r>
            <a:r>
              <a:rPr lang="en-US" i="1" dirty="0"/>
              <a:t>μ</a:t>
            </a:r>
            <a:r>
              <a:rPr lang="en-US" dirty="0"/>
              <a:t> &lt; </a:t>
            </a:r>
            <a:r>
              <a:rPr lang="en-US" dirty="0" smtClean="0"/>
              <a:t>55 </a:t>
            </a:r>
          </a:p>
          <a:p>
            <a:pPr marL="0" indent="0">
              <a:buNone/>
            </a:pPr>
            <a:r>
              <a:rPr lang="en-US" dirty="0" smtClean="0"/>
              <a:t>Suppose we have failed to reject the Null hypothesis. What is the conclusion?</a:t>
            </a:r>
          </a:p>
          <a:p>
            <a:pPr marL="0" indent="0">
              <a:buNone/>
            </a:pPr>
            <a:r>
              <a:rPr lang="en-US" dirty="0" smtClean="0"/>
              <a:t>We can stay on the hypothesis that </a:t>
            </a:r>
            <a:r>
              <a:rPr lang="en-US" i="1" dirty="0"/>
              <a:t>μ</a:t>
            </a:r>
            <a:r>
              <a:rPr lang="en-US" dirty="0"/>
              <a:t> </a:t>
            </a:r>
            <a:r>
              <a:rPr lang="en-US" dirty="0" smtClean="0"/>
              <a:t>is greater than or equal to 55.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281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6934" y="914400"/>
            <a:ext cx="916093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following notations are interchangeable. We may use  each of them in the lectures, quizzes, and exams, terms such as  the following notations, especially in the exams and quizzes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854" y="2192250"/>
                <a:ext cx="6400800" cy="3190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of population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b="1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</a:t>
                </a: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2400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x.bar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b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en-US" sz="2400" b="1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p.bar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b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en-US" sz="2400" b="1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s.x.bar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𝒔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𝑿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en-US" sz="2400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s.x.bar</a:t>
                </a:r>
                <a:r>
                  <a:rPr lang="en-US" sz="2400" dirty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s.x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/sqrt(n) </a:t>
                </a:r>
                <a:r>
                  <a:rPr lang="en-US" sz="2400" dirty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𝒔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𝑿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b="1" dirty="0" smtClean="0">
                    <a:effectLst/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endParaRPr lang="en-US" sz="2400" b="1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" y="2192250"/>
                <a:ext cx="6400800" cy="3190232"/>
              </a:xfrm>
              <a:prstGeom prst="rect">
                <a:avLst/>
              </a:prstGeom>
              <a:blipFill>
                <a:blip r:embed="rId2"/>
                <a:stretch>
                  <a:fillRect l="-1429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4928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</a:t>
            </a:r>
            <a:r>
              <a:rPr lang="en-US" altLang="en-US" sz="2800" dirty="0" smtClean="0"/>
              <a:t>hen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</a:t>
            </a:r>
            <a:r>
              <a:rPr lang="en-US" altLang="en-US" sz="3200" b="1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Unknown and Sample Size is Small</a:t>
            </a:r>
            <a:endParaRPr lang="en-US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1"/>
            <a:ext cx="9137328" cy="5472608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dirty="0"/>
              <a:t>the following hypothesis</a:t>
            </a:r>
          </a:p>
          <a:p>
            <a:pPr marL="0" indent="0">
              <a:buNone/>
            </a:pPr>
            <a:r>
              <a:rPr lang="en-US" dirty="0"/>
              <a:t>H0</a:t>
            </a:r>
            <a:r>
              <a:rPr lang="en-US" baseline="-25000" dirty="0"/>
              <a:t> </a:t>
            </a:r>
            <a:r>
              <a:rPr lang="en-US" dirty="0"/>
              <a:t>: μ </a:t>
            </a:r>
            <a:r>
              <a:rPr lang="en-US" dirty="0" smtClean="0"/>
              <a:t>= </a:t>
            </a:r>
            <a:r>
              <a:rPr lang="en-US" dirty="0"/>
              <a:t>55</a:t>
            </a:r>
          </a:p>
          <a:p>
            <a:pPr marL="0" indent="0">
              <a:buNone/>
            </a:pPr>
            <a:r>
              <a:rPr lang="en-US" dirty="0"/>
              <a:t>H1:  μ </a:t>
            </a:r>
            <a:r>
              <a:rPr lang="en-US" dirty="0" smtClean="0">
                <a:sym typeface="Symbol" panose="05050102010706020507" pitchFamily="18" charset="2"/>
              </a:rPr>
              <a:t> </a:t>
            </a:r>
            <a:r>
              <a:rPr lang="en-US" dirty="0" smtClean="0"/>
              <a:t>55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Suppose we have a sample of 36 observations with mean of 53 and standard deviation of 12.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Compute the test statistics.</a:t>
            </a:r>
          </a:p>
          <a:p>
            <a:pPr marL="0" indent="0">
              <a:buNone/>
            </a:pPr>
            <a:r>
              <a:rPr lang="en-US" dirty="0" smtClean="0"/>
              <a:t>Compute the p value. </a:t>
            </a:r>
          </a:p>
          <a:p>
            <a:pPr marL="0" indent="0">
              <a:buNone/>
            </a:pPr>
            <a:r>
              <a:rPr lang="en-US" dirty="0" smtClean="0"/>
              <a:t>Suppose the hypothesis is changed to</a:t>
            </a:r>
          </a:p>
          <a:p>
            <a:pPr marL="0" indent="0">
              <a:buNone/>
            </a:pPr>
            <a:r>
              <a:rPr lang="en-US" dirty="0"/>
              <a:t>H0</a:t>
            </a:r>
            <a:r>
              <a:rPr lang="en-US" baseline="-25000" dirty="0"/>
              <a:t> </a:t>
            </a:r>
            <a:r>
              <a:rPr lang="en-US" dirty="0"/>
              <a:t>: μ ≥ 55</a:t>
            </a:r>
          </a:p>
          <a:p>
            <a:pPr marL="0" indent="0">
              <a:buNone/>
            </a:pPr>
            <a:r>
              <a:rPr lang="en-US" dirty="0"/>
              <a:t>H1:  μ &lt; 55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Compute the test statistics.</a:t>
            </a:r>
          </a:p>
          <a:p>
            <a:pPr marL="0" indent="0">
              <a:buNone/>
            </a:pPr>
            <a:r>
              <a:rPr lang="en-US" dirty="0"/>
              <a:t>Compute the p value.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261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</a:t>
            </a:r>
            <a:r>
              <a:rPr lang="en-US" altLang="en-US" sz="2800" dirty="0" smtClean="0"/>
              <a:t>hen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</a:t>
            </a:r>
            <a:r>
              <a:rPr lang="en-US" altLang="en-US" sz="3200" b="1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Unknown and Sample Size is Small</a:t>
            </a:r>
            <a:endParaRPr lang="en-US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1"/>
            <a:ext cx="8756328" cy="309191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the hypothesis is changed to</a:t>
            </a:r>
          </a:p>
          <a:p>
            <a:pPr marL="0" indent="0">
              <a:buNone/>
            </a:pPr>
            <a:r>
              <a:rPr lang="en-US" dirty="0" smtClean="0"/>
              <a:t>H0</a:t>
            </a:r>
            <a:r>
              <a:rPr lang="en-US" baseline="-25000" dirty="0" smtClean="0"/>
              <a:t> </a:t>
            </a:r>
            <a:r>
              <a:rPr lang="en-US" dirty="0" smtClean="0"/>
              <a:t>: μ </a:t>
            </a:r>
            <a:r>
              <a:rPr lang="en-US" dirty="0" smtClean="0">
                <a:sym typeface="Symbol" panose="05050102010706020507" pitchFamily="18" charset="2"/>
              </a:rPr>
              <a:t></a:t>
            </a:r>
            <a:r>
              <a:rPr lang="en-US" dirty="0" smtClean="0"/>
              <a:t> 55</a:t>
            </a:r>
          </a:p>
          <a:p>
            <a:pPr marL="0" indent="0">
              <a:buNone/>
            </a:pPr>
            <a:r>
              <a:rPr lang="en-US" dirty="0" smtClean="0"/>
              <a:t>H1:  μ &gt; 55 </a:t>
            </a:r>
          </a:p>
          <a:p>
            <a:pPr marL="0" indent="0">
              <a:buNone/>
            </a:pPr>
            <a:r>
              <a:rPr lang="en-US" dirty="0" smtClean="0"/>
              <a:t>Compute the test statistics.</a:t>
            </a:r>
          </a:p>
          <a:p>
            <a:pPr marL="0" indent="0">
              <a:buNone/>
            </a:pPr>
            <a:r>
              <a:rPr lang="en-US" dirty="0" smtClean="0"/>
              <a:t>Compute the p value. </a:t>
            </a:r>
          </a:p>
          <a:p>
            <a:pPr marL="0" indent="0">
              <a:buNone/>
            </a:pPr>
            <a:r>
              <a:rPr lang="en-US" dirty="0" smtClean="0"/>
              <a:t>With 95% confidence which one of the following hypothesis is rejected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3886201"/>
            <a:ext cx="1752600" cy="914399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= 55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μ </a:t>
            </a:r>
            <a:r>
              <a:rPr lang="en-US" kern="0" dirty="0" smtClean="0">
                <a:sym typeface="Symbol" panose="05050102010706020507" pitchFamily="18" charset="2"/>
              </a:rPr>
              <a:t> </a:t>
            </a:r>
            <a:r>
              <a:rPr lang="en-US" kern="0" dirty="0" smtClean="0"/>
              <a:t>55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33600" y="3874417"/>
            <a:ext cx="1752600" cy="92618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≥ 55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μ &lt; 55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60528" y="3861848"/>
            <a:ext cx="1752600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H0</a:t>
            </a:r>
            <a:r>
              <a:rPr lang="en-US" kern="0" baseline="-25000" dirty="0" smtClean="0"/>
              <a:t> </a:t>
            </a:r>
            <a:r>
              <a:rPr lang="en-US" kern="0" dirty="0" smtClean="0"/>
              <a:t>: μ </a:t>
            </a:r>
            <a:r>
              <a:rPr lang="en-US" kern="0" dirty="0" smtClean="0">
                <a:sym typeface="Symbol" panose="05050102010706020507" pitchFamily="18" charset="2"/>
              </a:rPr>
              <a:t></a:t>
            </a:r>
            <a:r>
              <a:rPr lang="en-US" kern="0" dirty="0" smtClean="0"/>
              <a:t> 55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H1:  μ &gt; 55 </a:t>
            </a:r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 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703114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sz="2800" dirty="0"/>
              <a:t>W</a:t>
            </a:r>
            <a:r>
              <a:rPr lang="en-US" altLang="en-US" sz="2800" dirty="0" smtClean="0"/>
              <a:t>hen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</a:t>
            </a:r>
            <a:r>
              <a:rPr lang="en-US" altLang="en-US" sz="3200" b="1" i="1" dirty="0" smtClean="0">
                <a:latin typeface="Symbol" panose="05050102010706020507" pitchFamily="18" charset="2"/>
              </a:rPr>
              <a:t></a:t>
            </a:r>
            <a:r>
              <a:rPr lang="en-US" altLang="en-US" sz="3200" b="1" dirty="0" smtClean="0">
                <a:latin typeface="Symbol" panose="05050102010706020507" pitchFamily="18" charset="2"/>
              </a:rPr>
              <a:t> 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Unknown and Sample Size is Small</a:t>
            </a:r>
            <a:endParaRPr lang="en-US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2" y="794290"/>
            <a:ext cx="9122172" cy="5835109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iven the following hypothesis</a:t>
            </a:r>
          </a:p>
          <a:p>
            <a:pPr marL="0" indent="0">
              <a:buNone/>
            </a:pPr>
            <a:r>
              <a:rPr lang="en-US" i="1" dirty="0" smtClean="0"/>
              <a:t>H</a:t>
            </a:r>
            <a:r>
              <a:rPr lang="en-US" dirty="0"/>
              <a:t>0</a:t>
            </a:r>
            <a:r>
              <a:rPr lang="en-US" baseline="-25000" dirty="0" smtClean="0"/>
              <a:t> </a:t>
            </a:r>
            <a:r>
              <a:rPr lang="en-US" dirty="0"/>
              <a:t>: </a:t>
            </a:r>
            <a:r>
              <a:rPr lang="en-US" i="1" dirty="0"/>
              <a:t>μ</a:t>
            </a:r>
            <a:r>
              <a:rPr lang="en-US" dirty="0"/>
              <a:t> ≥ 5</a:t>
            </a:r>
            <a:r>
              <a:rPr lang="en-US" dirty="0" smtClean="0"/>
              <a:t>5</a:t>
            </a:r>
          </a:p>
          <a:p>
            <a:pPr marL="0" indent="0">
              <a:buNone/>
            </a:pPr>
            <a:r>
              <a:rPr lang="en-US" dirty="0" smtClean="0"/>
              <a:t>H1:  </a:t>
            </a:r>
            <a:r>
              <a:rPr lang="en-US" i="1" dirty="0"/>
              <a:t>μ</a:t>
            </a:r>
            <a:r>
              <a:rPr lang="en-US" dirty="0"/>
              <a:t> &lt; </a:t>
            </a:r>
            <a:r>
              <a:rPr lang="en-US" dirty="0" smtClean="0"/>
              <a:t>55 </a:t>
            </a:r>
          </a:p>
          <a:p>
            <a:pPr marL="0" indent="0">
              <a:buNone/>
            </a:pPr>
            <a:r>
              <a:rPr lang="en-US" dirty="0" smtClean="0"/>
              <a:t>Suppose we have sample of …. Observations with mean of …, standard deviation of … and </a:t>
            </a:r>
            <a:r>
              <a:rPr lang="en-US" dirty="0" smtClean="0">
                <a:sym typeface="Symbol" panose="05050102010706020507" pitchFamily="18" charset="2"/>
              </a:rPr>
              <a:t></a:t>
            </a:r>
            <a:r>
              <a:rPr lang="en-US" dirty="0" smtClean="0"/>
              <a:t> -0.25.</a:t>
            </a:r>
          </a:p>
          <a:p>
            <a:pPr marL="0" indent="0">
              <a:buNone/>
            </a:pPr>
            <a:r>
              <a:rPr lang="en-US" dirty="0" smtClean="0"/>
              <a:t>What is the conclusion?</a:t>
            </a:r>
          </a:p>
          <a:p>
            <a:pPr marL="0" indent="0">
              <a:buNone/>
            </a:pPr>
            <a:r>
              <a:rPr lang="en-US" dirty="0" smtClean="0"/>
              <a:t>A local bakery advertises to deliver made to order products in less than 4 hours. Write </a:t>
            </a:r>
            <a:r>
              <a:rPr lang="en-US" dirty="0"/>
              <a:t>the </a:t>
            </a:r>
            <a:r>
              <a:rPr lang="en-US" dirty="0" smtClean="0"/>
              <a:t>appropriate test of hypothesis to examine this claim. </a:t>
            </a:r>
          </a:p>
          <a:p>
            <a:pPr marL="0" indent="0">
              <a:buNone/>
            </a:pPr>
            <a:r>
              <a:rPr lang="en-US" dirty="0" smtClean="0"/>
              <a:t>Out of a sample of 200 students, 90 of them where international. Compute the average and standard deviation of the same. Compute the standard </a:t>
            </a:r>
            <a:r>
              <a:rPr lang="en-US" dirty="0"/>
              <a:t>error of the </a:t>
            </a:r>
            <a:r>
              <a:rPr lang="en-US" dirty="0" smtClean="0"/>
              <a:t>proportion.</a:t>
            </a:r>
          </a:p>
          <a:p>
            <a:pPr marL="0" indent="0">
              <a:buNone/>
            </a:pPr>
            <a:r>
              <a:rPr lang="en-US" dirty="0"/>
              <a:t>A parameter </a:t>
            </a:r>
            <a:r>
              <a:rPr lang="en-US" dirty="0" smtClean="0"/>
              <a:t>– or a statistic - is </a:t>
            </a:r>
            <a:r>
              <a:rPr lang="en-US" dirty="0"/>
              <a:t>a numerical measure from a </a:t>
            </a:r>
            <a:r>
              <a:rPr lang="en-US" dirty="0" smtClean="0"/>
              <a:t>population. Examples are mu, sigma, n, pbar,..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5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038" y="11075"/>
            <a:ext cx="9174038" cy="713013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graphicFrame>
        <p:nvGraphicFramePr>
          <p:cNvPr id="97284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89195" y="4058118"/>
          <a:ext cx="3510736" cy="76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8" name="Equation" r:id="rId4" imgW="1218960" imgH="266400" progId="Equation.3">
                  <p:embed/>
                </p:oleObj>
              </mc:Choice>
              <mc:Fallback>
                <p:oleObj name="Equation" r:id="rId4" imgW="1218960" imgH="266400" progId="Equation.3">
                  <p:embed/>
                  <p:pic>
                    <p:nvPicPr>
                      <p:cNvPr id="97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95" y="4058118"/>
                        <a:ext cx="3510736" cy="76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4968108" y="849367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7304" name="Group 24"/>
          <p:cNvGrpSpPr>
            <a:grpSpLocks/>
          </p:cNvGrpSpPr>
          <p:nvPr/>
        </p:nvGrpSpPr>
        <p:grpSpPr bwMode="auto">
          <a:xfrm>
            <a:off x="179512" y="1458611"/>
            <a:ext cx="4483100" cy="2324100"/>
            <a:chOff x="1116" y="816"/>
            <a:chExt cx="2824" cy="1464"/>
          </a:xfrm>
        </p:grpSpPr>
        <p:sp>
          <p:nvSpPr>
            <p:cNvPr id="97305" name="Freeform 25"/>
            <p:cNvSpPr>
              <a:spLocks/>
            </p:cNvSpPr>
            <p:nvPr/>
          </p:nvSpPr>
          <p:spPr bwMode="auto">
            <a:xfrm>
              <a:off x="1116" y="816"/>
              <a:ext cx="2824" cy="1192"/>
            </a:xfrm>
            <a:custGeom>
              <a:avLst/>
              <a:gdLst>
                <a:gd name="T0" fmla="*/ 1344 w 2824"/>
                <a:gd name="T1" fmla="*/ 15 h 1912"/>
                <a:gd name="T2" fmla="*/ 1266 w 2824"/>
                <a:gd name="T3" fmla="*/ 87 h 1912"/>
                <a:gd name="T4" fmla="*/ 1203 w 2824"/>
                <a:gd name="T5" fmla="*/ 192 h 1912"/>
                <a:gd name="T6" fmla="*/ 1136 w 2824"/>
                <a:gd name="T7" fmla="*/ 305 h 1912"/>
                <a:gd name="T8" fmla="*/ 1094 w 2824"/>
                <a:gd name="T9" fmla="*/ 413 h 1912"/>
                <a:gd name="T10" fmla="*/ 1063 w 2824"/>
                <a:gd name="T11" fmla="*/ 513 h 1912"/>
                <a:gd name="T12" fmla="*/ 1014 w 2824"/>
                <a:gd name="T13" fmla="*/ 630 h 1912"/>
                <a:gd name="T14" fmla="*/ 987 w 2824"/>
                <a:gd name="T15" fmla="*/ 737 h 1912"/>
                <a:gd name="T16" fmla="*/ 951 w 2824"/>
                <a:gd name="T17" fmla="*/ 843 h 1912"/>
                <a:gd name="T18" fmla="*/ 924 w 2824"/>
                <a:gd name="T19" fmla="*/ 951 h 1912"/>
                <a:gd name="T20" fmla="*/ 891 w 2824"/>
                <a:gd name="T21" fmla="*/ 1062 h 1912"/>
                <a:gd name="T22" fmla="*/ 855 w 2824"/>
                <a:gd name="T23" fmla="*/ 1173 h 1912"/>
                <a:gd name="T24" fmla="*/ 810 w 2824"/>
                <a:gd name="T25" fmla="*/ 1278 h 1912"/>
                <a:gd name="T26" fmla="*/ 756 w 2824"/>
                <a:gd name="T27" fmla="*/ 1395 h 1912"/>
                <a:gd name="T28" fmla="*/ 681 w 2824"/>
                <a:gd name="T29" fmla="*/ 1518 h 1912"/>
                <a:gd name="T30" fmla="*/ 603 w 2824"/>
                <a:gd name="T31" fmla="*/ 1611 h 1912"/>
                <a:gd name="T32" fmla="*/ 498 w 2824"/>
                <a:gd name="T33" fmla="*/ 1683 h 1912"/>
                <a:gd name="T34" fmla="*/ 389 w 2824"/>
                <a:gd name="T35" fmla="*/ 1735 h 1912"/>
                <a:gd name="T36" fmla="*/ 285 w 2824"/>
                <a:gd name="T37" fmla="*/ 1773 h 1912"/>
                <a:gd name="T38" fmla="*/ 180 w 2824"/>
                <a:gd name="T39" fmla="*/ 1809 h 1912"/>
                <a:gd name="T40" fmla="*/ 66 w 2824"/>
                <a:gd name="T41" fmla="*/ 1847 h 1912"/>
                <a:gd name="T42" fmla="*/ 3 w 2824"/>
                <a:gd name="T43" fmla="*/ 1869 h 1912"/>
                <a:gd name="T44" fmla="*/ 2820 w 2824"/>
                <a:gd name="T45" fmla="*/ 1911 h 1912"/>
                <a:gd name="T46" fmla="*/ 2766 w 2824"/>
                <a:gd name="T47" fmla="*/ 1854 h 1912"/>
                <a:gd name="T48" fmla="*/ 2676 w 2824"/>
                <a:gd name="T49" fmla="*/ 1827 h 1912"/>
                <a:gd name="T50" fmla="*/ 2560 w 2824"/>
                <a:gd name="T51" fmla="*/ 1791 h 1912"/>
                <a:gd name="T52" fmla="*/ 2424 w 2824"/>
                <a:gd name="T53" fmla="*/ 1743 h 1912"/>
                <a:gd name="T54" fmla="*/ 2310 w 2824"/>
                <a:gd name="T55" fmla="*/ 1692 h 1912"/>
                <a:gd name="T56" fmla="*/ 2244 w 2824"/>
                <a:gd name="T57" fmla="*/ 1647 h 1912"/>
                <a:gd name="T58" fmla="*/ 2175 w 2824"/>
                <a:gd name="T59" fmla="*/ 1578 h 1912"/>
                <a:gd name="T60" fmla="*/ 2106 w 2824"/>
                <a:gd name="T61" fmla="*/ 1485 h 1912"/>
                <a:gd name="T62" fmla="*/ 2040 w 2824"/>
                <a:gd name="T63" fmla="*/ 1374 h 1912"/>
                <a:gd name="T64" fmla="*/ 1992 w 2824"/>
                <a:gd name="T65" fmla="*/ 1278 h 1912"/>
                <a:gd name="T66" fmla="*/ 1953 w 2824"/>
                <a:gd name="T67" fmla="*/ 1194 h 1912"/>
                <a:gd name="T68" fmla="*/ 1917 w 2824"/>
                <a:gd name="T69" fmla="*/ 1104 h 1912"/>
                <a:gd name="T70" fmla="*/ 1881 w 2824"/>
                <a:gd name="T71" fmla="*/ 996 h 1912"/>
                <a:gd name="T72" fmla="*/ 1851 w 2824"/>
                <a:gd name="T73" fmla="*/ 879 h 1912"/>
                <a:gd name="T74" fmla="*/ 1821 w 2824"/>
                <a:gd name="T75" fmla="*/ 765 h 1912"/>
                <a:gd name="T76" fmla="*/ 1776 w 2824"/>
                <a:gd name="T77" fmla="*/ 633 h 1912"/>
                <a:gd name="T78" fmla="*/ 1734 w 2824"/>
                <a:gd name="T79" fmla="*/ 505 h 1912"/>
                <a:gd name="T80" fmla="*/ 1686 w 2824"/>
                <a:gd name="T81" fmla="*/ 396 h 1912"/>
                <a:gd name="T82" fmla="*/ 1653 w 2824"/>
                <a:gd name="T83" fmla="*/ 318 h 1912"/>
                <a:gd name="T84" fmla="*/ 1614 w 2824"/>
                <a:gd name="T85" fmla="*/ 237 h 1912"/>
                <a:gd name="T86" fmla="*/ 1593 w 2824"/>
                <a:gd name="T87" fmla="*/ 195 h 1912"/>
                <a:gd name="T88" fmla="*/ 1515 w 2824"/>
                <a:gd name="T89" fmla="*/ 84 h 1912"/>
                <a:gd name="T90" fmla="*/ 1536 w 2824"/>
                <a:gd name="T91" fmla="*/ 105 h 1912"/>
                <a:gd name="T92" fmla="*/ 1467 w 2824"/>
                <a:gd name="T93" fmla="*/ 33 h 1912"/>
                <a:gd name="T94" fmla="*/ 1419 w 2824"/>
                <a:gd name="T9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4" h="1912">
                  <a:moveTo>
                    <a:pt x="1404" y="3"/>
                  </a:moveTo>
                  <a:lnTo>
                    <a:pt x="1371" y="3"/>
                  </a:lnTo>
                  <a:lnTo>
                    <a:pt x="1344" y="15"/>
                  </a:lnTo>
                  <a:lnTo>
                    <a:pt x="1320" y="30"/>
                  </a:lnTo>
                  <a:lnTo>
                    <a:pt x="1293" y="57"/>
                  </a:lnTo>
                  <a:lnTo>
                    <a:pt x="1266" y="87"/>
                  </a:lnTo>
                  <a:lnTo>
                    <a:pt x="1248" y="120"/>
                  </a:lnTo>
                  <a:lnTo>
                    <a:pt x="1221" y="153"/>
                  </a:lnTo>
                  <a:lnTo>
                    <a:pt x="1203" y="192"/>
                  </a:lnTo>
                  <a:lnTo>
                    <a:pt x="1176" y="234"/>
                  </a:lnTo>
                  <a:lnTo>
                    <a:pt x="1154" y="268"/>
                  </a:lnTo>
                  <a:lnTo>
                    <a:pt x="1136" y="305"/>
                  </a:lnTo>
                  <a:lnTo>
                    <a:pt x="1118" y="349"/>
                  </a:lnTo>
                  <a:lnTo>
                    <a:pt x="1106" y="377"/>
                  </a:lnTo>
                  <a:lnTo>
                    <a:pt x="1094" y="413"/>
                  </a:lnTo>
                  <a:lnTo>
                    <a:pt x="1083" y="449"/>
                  </a:lnTo>
                  <a:lnTo>
                    <a:pt x="1071" y="485"/>
                  </a:lnTo>
                  <a:lnTo>
                    <a:pt x="1063" y="513"/>
                  </a:lnTo>
                  <a:lnTo>
                    <a:pt x="1047" y="549"/>
                  </a:lnTo>
                  <a:lnTo>
                    <a:pt x="1029" y="591"/>
                  </a:lnTo>
                  <a:lnTo>
                    <a:pt x="1014" y="630"/>
                  </a:lnTo>
                  <a:lnTo>
                    <a:pt x="1005" y="666"/>
                  </a:lnTo>
                  <a:lnTo>
                    <a:pt x="993" y="702"/>
                  </a:lnTo>
                  <a:lnTo>
                    <a:pt x="987" y="737"/>
                  </a:lnTo>
                  <a:lnTo>
                    <a:pt x="975" y="773"/>
                  </a:lnTo>
                  <a:lnTo>
                    <a:pt x="963" y="817"/>
                  </a:lnTo>
                  <a:lnTo>
                    <a:pt x="951" y="843"/>
                  </a:lnTo>
                  <a:lnTo>
                    <a:pt x="939" y="881"/>
                  </a:lnTo>
                  <a:lnTo>
                    <a:pt x="927" y="917"/>
                  </a:lnTo>
                  <a:lnTo>
                    <a:pt x="924" y="951"/>
                  </a:lnTo>
                  <a:lnTo>
                    <a:pt x="912" y="990"/>
                  </a:lnTo>
                  <a:lnTo>
                    <a:pt x="903" y="1026"/>
                  </a:lnTo>
                  <a:lnTo>
                    <a:pt x="891" y="1062"/>
                  </a:lnTo>
                  <a:lnTo>
                    <a:pt x="879" y="1101"/>
                  </a:lnTo>
                  <a:lnTo>
                    <a:pt x="864" y="1140"/>
                  </a:lnTo>
                  <a:lnTo>
                    <a:pt x="855" y="1173"/>
                  </a:lnTo>
                  <a:lnTo>
                    <a:pt x="843" y="1206"/>
                  </a:lnTo>
                  <a:lnTo>
                    <a:pt x="825" y="1248"/>
                  </a:lnTo>
                  <a:lnTo>
                    <a:pt x="810" y="1278"/>
                  </a:lnTo>
                  <a:lnTo>
                    <a:pt x="795" y="1314"/>
                  </a:lnTo>
                  <a:lnTo>
                    <a:pt x="783" y="1347"/>
                  </a:lnTo>
                  <a:lnTo>
                    <a:pt x="756" y="1395"/>
                  </a:lnTo>
                  <a:lnTo>
                    <a:pt x="732" y="1437"/>
                  </a:lnTo>
                  <a:lnTo>
                    <a:pt x="711" y="1476"/>
                  </a:lnTo>
                  <a:lnTo>
                    <a:pt x="681" y="1518"/>
                  </a:lnTo>
                  <a:lnTo>
                    <a:pt x="657" y="1551"/>
                  </a:lnTo>
                  <a:lnTo>
                    <a:pt x="633" y="1578"/>
                  </a:lnTo>
                  <a:lnTo>
                    <a:pt x="603" y="1611"/>
                  </a:lnTo>
                  <a:lnTo>
                    <a:pt x="573" y="1635"/>
                  </a:lnTo>
                  <a:lnTo>
                    <a:pt x="540" y="1659"/>
                  </a:lnTo>
                  <a:lnTo>
                    <a:pt x="498" y="1683"/>
                  </a:lnTo>
                  <a:lnTo>
                    <a:pt x="449" y="1703"/>
                  </a:lnTo>
                  <a:lnTo>
                    <a:pt x="417" y="1719"/>
                  </a:lnTo>
                  <a:lnTo>
                    <a:pt x="389" y="1735"/>
                  </a:lnTo>
                  <a:lnTo>
                    <a:pt x="353" y="1747"/>
                  </a:lnTo>
                  <a:lnTo>
                    <a:pt x="315" y="1764"/>
                  </a:lnTo>
                  <a:lnTo>
                    <a:pt x="285" y="1773"/>
                  </a:lnTo>
                  <a:lnTo>
                    <a:pt x="258" y="1788"/>
                  </a:lnTo>
                  <a:lnTo>
                    <a:pt x="216" y="1800"/>
                  </a:lnTo>
                  <a:lnTo>
                    <a:pt x="180" y="1809"/>
                  </a:lnTo>
                  <a:lnTo>
                    <a:pt x="147" y="1824"/>
                  </a:lnTo>
                  <a:lnTo>
                    <a:pt x="102" y="1839"/>
                  </a:lnTo>
                  <a:lnTo>
                    <a:pt x="66" y="1847"/>
                  </a:lnTo>
                  <a:lnTo>
                    <a:pt x="33" y="1857"/>
                  </a:lnTo>
                  <a:lnTo>
                    <a:pt x="18" y="1863"/>
                  </a:lnTo>
                  <a:lnTo>
                    <a:pt x="3" y="1869"/>
                  </a:lnTo>
                  <a:lnTo>
                    <a:pt x="0" y="1887"/>
                  </a:lnTo>
                  <a:lnTo>
                    <a:pt x="3" y="1908"/>
                  </a:lnTo>
                  <a:lnTo>
                    <a:pt x="2820" y="1911"/>
                  </a:lnTo>
                  <a:lnTo>
                    <a:pt x="2823" y="1873"/>
                  </a:lnTo>
                  <a:lnTo>
                    <a:pt x="2799" y="1860"/>
                  </a:lnTo>
                  <a:lnTo>
                    <a:pt x="2766" y="1854"/>
                  </a:lnTo>
                  <a:lnTo>
                    <a:pt x="2739" y="1851"/>
                  </a:lnTo>
                  <a:lnTo>
                    <a:pt x="2703" y="1839"/>
                  </a:lnTo>
                  <a:lnTo>
                    <a:pt x="2676" y="1827"/>
                  </a:lnTo>
                  <a:lnTo>
                    <a:pt x="2643" y="1818"/>
                  </a:lnTo>
                  <a:lnTo>
                    <a:pt x="2604" y="1809"/>
                  </a:lnTo>
                  <a:lnTo>
                    <a:pt x="2560" y="1791"/>
                  </a:lnTo>
                  <a:lnTo>
                    <a:pt x="2514" y="1776"/>
                  </a:lnTo>
                  <a:lnTo>
                    <a:pt x="2472" y="1761"/>
                  </a:lnTo>
                  <a:lnTo>
                    <a:pt x="2424" y="1743"/>
                  </a:lnTo>
                  <a:lnTo>
                    <a:pt x="2379" y="1728"/>
                  </a:lnTo>
                  <a:lnTo>
                    <a:pt x="2343" y="1710"/>
                  </a:lnTo>
                  <a:lnTo>
                    <a:pt x="2310" y="1692"/>
                  </a:lnTo>
                  <a:lnTo>
                    <a:pt x="2286" y="1674"/>
                  </a:lnTo>
                  <a:lnTo>
                    <a:pt x="2265" y="1662"/>
                  </a:lnTo>
                  <a:lnTo>
                    <a:pt x="2244" y="1647"/>
                  </a:lnTo>
                  <a:lnTo>
                    <a:pt x="2223" y="1629"/>
                  </a:lnTo>
                  <a:lnTo>
                    <a:pt x="2199" y="1605"/>
                  </a:lnTo>
                  <a:lnTo>
                    <a:pt x="2175" y="1578"/>
                  </a:lnTo>
                  <a:lnTo>
                    <a:pt x="2148" y="1551"/>
                  </a:lnTo>
                  <a:lnTo>
                    <a:pt x="2127" y="1515"/>
                  </a:lnTo>
                  <a:lnTo>
                    <a:pt x="2106" y="1485"/>
                  </a:lnTo>
                  <a:lnTo>
                    <a:pt x="2082" y="1446"/>
                  </a:lnTo>
                  <a:lnTo>
                    <a:pt x="2061" y="1413"/>
                  </a:lnTo>
                  <a:lnTo>
                    <a:pt x="2040" y="1374"/>
                  </a:lnTo>
                  <a:lnTo>
                    <a:pt x="2022" y="1344"/>
                  </a:lnTo>
                  <a:lnTo>
                    <a:pt x="2004" y="1308"/>
                  </a:lnTo>
                  <a:lnTo>
                    <a:pt x="1992" y="1278"/>
                  </a:lnTo>
                  <a:lnTo>
                    <a:pt x="1980" y="1257"/>
                  </a:lnTo>
                  <a:lnTo>
                    <a:pt x="1968" y="1227"/>
                  </a:lnTo>
                  <a:lnTo>
                    <a:pt x="1953" y="1194"/>
                  </a:lnTo>
                  <a:lnTo>
                    <a:pt x="1941" y="1161"/>
                  </a:lnTo>
                  <a:lnTo>
                    <a:pt x="1929" y="1134"/>
                  </a:lnTo>
                  <a:lnTo>
                    <a:pt x="1917" y="1104"/>
                  </a:lnTo>
                  <a:lnTo>
                    <a:pt x="1911" y="1077"/>
                  </a:lnTo>
                  <a:lnTo>
                    <a:pt x="1899" y="1041"/>
                  </a:lnTo>
                  <a:lnTo>
                    <a:pt x="1881" y="996"/>
                  </a:lnTo>
                  <a:lnTo>
                    <a:pt x="1872" y="957"/>
                  </a:lnTo>
                  <a:lnTo>
                    <a:pt x="1863" y="921"/>
                  </a:lnTo>
                  <a:lnTo>
                    <a:pt x="1851" y="879"/>
                  </a:lnTo>
                  <a:lnTo>
                    <a:pt x="1839" y="837"/>
                  </a:lnTo>
                  <a:lnTo>
                    <a:pt x="1830" y="801"/>
                  </a:lnTo>
                  <a:lnTo>
                    <a:pt x="1821" y="765"/>
                  </a:lnTo>
                  <a:lnTo>
                    <a:pt x="1803" y="726"/>
                  </a:lnTo>
                  <a:lnTo>
                    <a:pt x="1791" y="678"/>
                  </a:lnTo>
                  <a:lnTo>
                    <a:pt x="1776" y="633"/>
                  </a:lnTo>
                  <a:lnTo>
                    <a:pt x="1764" y="591"/>
                  </a:lnTo>
                  <a:lnTo>
                    <a:pt x="1749" y="552"/>
                  </a:lnTo>
                  <a:lnTo>
                    <a:pt x="1734" y="505"/>
                  </a:lnTo>
                  <a:lnTo>
                    <a:pt x="1716" y="456"/>
                  </a:lnTo>
                  <a:lnTo>
                    <a:pt x="1698" y="423"/>
                  </a:lnTo>
                  <a:lnTo>
                    <a:pt x="1686" y="396"/>
                  </a:lnTo>
                  <a:lnTo>
                    <a:pt x="1681" y="365"/>
                  </a:lnTo>
                  <a:lnTo>
                    <a:pt x="1677" y="361"/>
                  </a:lnTo>
                  <a:lnTo>
                    <a:pt x="1653" y="318"/>
                  </a:lnTo>
                  <a:lnTo>
                    <a:pt x="1635" y="285"/>
                  </a:lnTo>
                  <a:lnTo>
                    <a:pt x="1623" y="261"/>
                  </a:lnTo>
                  <a:lnTo>
                    <a:pt x="1614" y="237"/>
                  </a:lnTo>
                  <a:lnTo>
                    <a:pt x="1605" y="219"/>
                  </a:lnTo>
                  <a:lnTo>
                    <a:pt x="1578" y="171"/>
                  </a:lnTo>
                  <a:lnTo>
                    <a:pt x="1593" y="195"/>
                  </a:lnTo>
                  <a:lnTo>
                    <a:pt x="1560" y="141"/>
                  </a:lnTo>
                  <a:lnTo>
                    <a:pt x="1521" y="87"/>
                  </a:lnTo>
                  <a:lnTo>
                    <a:pt x="1515" y="84"/>
                  </a:lnTo>
                  <a:lnTo>
                    <a:pt x="1533" y="102"/>
                  </a:lnTo>
                  <a:lnTo>
                    <a:pt x="1545" y="120"/>
                  </a:lnTo>
                  <a:lnTo>
                    <a:pt x="1536" y="105"/>
                  </a:lnTo>
                  <a:lnTo>
                    <a:pt x="1500" y="63"/>
                  </a:lnTo>
                  <a:lnTo>
                    <a:pt x="1485" y="45"/>
                  </a:lnTo>
                  <a:lnTo>
                    <a:pt x="1467" y="33"/>
                  </a:lnTo>
                  <a:lnTo>
                    <a:pt x="1452" y="18"/>
                  </a:lnTo>
                  <a:lnTo>
                    <a:pt x="1437" y="9"/>
                  </a:lnTo>
                  <a:lnTo>
                    <a:pt x="141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>
              <a:off x="1656" y="159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2035" y="1228"/>
              <a:ext cx="96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0.95</a:t>
              </a:r>
              <a:endParaRPr lang="en-US" altLang="en-US" sz="60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3432" y="1572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2404394" y="1358017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V="1">
            <a:off x="1053126" y="3557762"/>
            <a:ext cx="2838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34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87635" y="4982788"/>
          <a:ext cx="3407936" cy="7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9" name="Equation" r:id="rId6" imgW="1218960" imgH="266400" progId="Equation.3">
                  <p:embed/>
                </p:oleObj>
              </mc:Choice>
              <mc:Fallback>
                <p:oleObj name="Equation" r:id="rId6" imgW="1218960" imgH="266400" progId="Equation.3">
                  <p:embed/>
                  <p:pic>
                    <p:nvPicPr>
                      <p:cNvPr id="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35" y="4982788"/>
                        <a:ext cx="3407936" cy="7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24"/>
          <p:cNvGrpSpPr>
            <a:grpSpLocks/>
          </p:cNvGrpSpPr>
          <p:nvPr/>
        </p:nvGrpSpPr>
        <p:grpSpPr bwMode="auto">
          <a:xfrm>
            <a:off x="4697412" y="1464961"/>
            <a:ext cx="4483100" cy="2324100"/>
            <a:chOff x="1116" y="816"/>
            <a:chExt cx="2824" cy="1464"/>
          </a:xfrm>
        </p:grpSpPr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1116" y="816"/>
              <a:ext cx="2824" cy="1192"/>
            </a:xfrm>
            <a:custGeom>
              <a:avLst/>
              <a:gdLst>
                <a:gd name="T0" fmla="*/ 1344 w 2824"/>
                <a:gd name="T1" fmla="*/ 15 h 1912"/>
                <a:gd name="T2" fmla="*/ 1266 w 2824"/>
                <a:gd name="T3" fmla="*/ 87 h 1912"/>
                <a:gd name="T4" fmla="*/ 1203 w 2824"/>
                <a:gd name="T5" fmla="*/ 192 h 1912"/>
                <a:gd name="T6" fmla="*/ 1136 w 2824"/>
                <a:gd name="T7" fmla="*/ 305 h 1912"/>
                <a:gd name="T8" fmla="*/ 1094 w 2824"/>
                <a:gd name="T9" fmla="*/ 413 h 1912"/>
                <a:gd name="T10" fmla="*/ 1063 w 2824"/>
                <a:gd name="T11" fmla="*/ 513 h 1912"/>
                <a:gd name="T12" fmla="*/ 1014 w 2824"/>
                <a:gd name="T13" fmla="*/ 630 h 1912"/>
                <a:gd name="T14" fmla="*/ 987 w 2824"/>
                <a:gd name="T15" fmla="*/ 737 h 1912"/>
                <a:gd name="T16" fmla="*/ 951 w 2824"/>
                <a:gd name="T17" fmla="*/ 843 h 1912"/>
                <a:gd name="T18" fmla="*/ 924 w 2824"/>
                <a:gd name="T19" fmla="*/ 951 h 1912"/>
                <a:gd name="T20" fmla="*/ 891 w 2824"/>
                <a:gd name="T21" fmla="*/ 1062 h 1912"/>
                <a:gd name="T22" fmla="*/ 855 w 2824"/>
                <a:gd name="T23" fmla="*/ 1173 h 1912"/>
                <a:gd name="T24" fmla="*/ 810 w 2824"/>
                <a:gd name="T25" fmla="*/ 1278 h 1912"/>
                <a:gd name="T26" fmla="*/ 756 w 2824"/>
                <a:gd name="T27" fmla="*/ 1395 h 1912"/>
                <a:gd name="T28" fmla="*/ 681 w 2824"/>
                <a:gd name="T29" fmla="*/ 1518 h 1912"/>
                <a:gd name="T30" fmla="*/ 603 w 2824"/>
                <a:gd name="T31" fmla="*/ 1611 h 1912"/>
                <a:gd name="T32" fmla="*/ 498 w 2824"/>
                <a:gd name="T33" fmla="*/ 1683 h 1912"/>
                <a:gd name="T34" fmla="*/ 389 w 2824"/>
                <a:gd name="T35" fmla="*/ 1735 h 1912"/>
                <a:gd name="T36" fmla="*/ 285 w 2824"/>
                <a:gd name="T37" fmla="*/ 1773 h 1912"/>
                <a:gd name="T38" fmla="*/ 180 w 2824"/>
                <a:gd name="T39" fmla="*/ 1809 h 1912"/>
                <a:gd name="T40" fmla="*/ 66 w 2824"/>
                <a:gd name="T41" fmla="*/ 1847 h 1912"/>
                <a:gd name="T42" fmla="*/ 3 w 2824"/>
                <a:gd name="T43" fmla="*/ 1869 h 1912"/>
                <a:gd name="T44" fmla="*/ 2820 w 2824"/>
                <a:gd name="T45" fmla="*/ 1911 h 1912"/>
                <a:gd name="T46" fmla="*/ 2766 w 2824"/>
                <a:gd name="T47" fmla="*/ 1854 h 1912"/>
                <a:gd name="T48" fmla="*/ 2676 w 2824"/>
                <a:gd name="T49" fmla="*/ 1827 h 1912"/>
                <a:gd name="T50" fmla="*/ 2560 w 2824"/>
                <a:gd name="T51" fmla="*/ 1791 h 1912"/>
                <a:gd name="T52" fmla="*/ 2424 w 2824"/>
                <a:gd name="T53" fmla="*/ 1743 h 1912"/>
                <a:gd name="T54" fmla="*/ 2310 w 2824"/>
                <a:gd name="T55" fmla="*/ 1692 h 1912"/>
                <a:gd name="T56" fmla="*/ 2244 w 2824"/>
                <a:gd name="T57" fmla="*/ 1647 h 1912"/>
                <a:gd name="T58" fmla="*/ 2175 w 2824"/>
                <a:gd name="T59" fmla="*/ 1578 h 1912"/>
                <a:gd name="T60" fmla="*/ 2106 w 2824"/>
                <a:gd name="T61" fmla="*/ 1485 h 1912"/>
                <a:gd name="T62" fmla="*/ 2040 w 2824"/>
                <a:gd name="T63" fmla="*/ 1374 h 1912"/>
                <a:gd name="T64" fmla="*/ 1992 w 2824"/>
                <a:gd name="T65" fmla="*/ 1278 h 1912"/>
                <a:gd name="T66" fmla="*/ 1953 w 2824"/>
                <a:gd name="T67" fmla="*/ 1194 h 1912"/>
                <a:gd name="T68" fmla="*/ 1917 w 2824"/>
                <a:gd name="T69" fmla="*/ 1104 h 1912"/>
                <a:gd name="T70" fmla="*/ 1881 w 2824"/>
                <a:gd name="T71" fmla="*/ 996 h 1912"/>
                <a:gd name="T72" fmla="*/ 1851 w 2824"/>
                <a:gd name="T73" fmla="*/ 879 h 1912"/>
                <a:gd name="T74" fmla="*/ 1821 w 2824"/>
                <a:gd name="T75" fmla="*/ 765 h 1912"/>
                <a:gd name="T76" fmla="*/ 1776 w 2824"/>
                <a:gd name="T77" fmla="*/ 633 h 1912"/>
                <a:gd name="T78" fmla="*/ 1734 w 2824"/>
                <a:gd name="T79" fmla="*/ 505 h 1912"/>
                <a:gd name="T80" fmla="*/ 1686 w 2824"/>
                <a:gd name="T81" fmla="*/ 396 h 1912"/>
                <a:gd name="T82" fmla="*/ 1653 w 2824"/>
                <a:gd name="T83" fmla="*/ 318 h 1912"/>
                <a:gd name="T84" fmla="*/ 1614 w 2824"/>
                <a:gd name="T85" fmla="*/ 237 h 1912"/>
                <a:gd name="T86" fmla="*/ 1593 w 2824"/>
                <a:gd name="T87" fmla="*/ 195 h 1912"/>
                <a:gd name="T88" fmla="*/ 1515 w 2824"/>
                <a:gd name="T89" fmla="*/ 84 h 1912"/>
                <a:gd name="T90" fmla="*/ 1536 w 2824"/>
                <a:gd name="T91" fmla="*/ 105 h 1912"/>
                <a:gd name="T92" fmla="*/ 1467 w 2824"/>
                <a:gd name="T93" fmla="*/ 33 h 1912"/>
                <a:gd name="T94" fmla="*/ 1419 w 2824"/>
                <a:gd name="T9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4" h="1912">
                  <a:moveTo>
                    <a:pt x="1404" y="3"/>
                  </a:moveTo>
                  <a:lnTo>
                    <a:pt x="1371" y="3"/>
                  </a:lnTo>
                  <a:lnTo>
                    <a:pt x="1344" y="15"/>
                  </a:lnTo>
                  <a:lnTo>
                    <a:pt x="1320" y="30"/>
                  </a:lnTo>
                  <a:lnTo>
                    <a:pt x="1293" y="57"/>
                  </a:lnTo>
                  <a:lnTo>
                    <a:pt x="1266" y="87"/>
                  </a:lnTo>
                  <a:lnTo>
                    <a:pt x="1248" y="120"/>
                  </a:lnTo>
                  <a:lnTo>
                    <a:pt x="1221" y="153"/>
                  </a:lnTo>
                  <a:lnTo>
                    <a:pt x="1203" y="192"/>
                  </a:lnTo>
                  <a:lnTo>
                    <a:pt x="1176" y="234"/>
                  </a:lnTo>
                  <a:lnTo>
                    <a:pt x="1154" y="268"/>
                  </a:lnTo>
                  <a:lnTo>
                    <a:pt x="1136" y="305"/>
                  </a:lnTo>
                  <a:lnTo>
                    <a:pt x="1118" y="349"/>
                  </a:lnTo>
                  <a:lnTo>
                    <a:pt x="1106" y="377"/>
                  </a:lnTo>
                  <a:lnTo>
                    <a:pt x="1094" y="413"/>
                  </a:lnTo>
                  <a:lnTo>
                    <a:pt x="1083" y="449"/>
                  </a:lnTo>
                  <a:lnTo>
                    <a:pt x="1071" y="485"/>
                  </a:lnTo>
                  <a:lnTo>
                    <a:pt x="1063" y="513"/>
                  </a:lnTo>
                  <a:lnTo>
                    <a:pt x="1047" y="549"/>
                  </a:lnTo>
                  <a:lnTo>
                    <a:pt x="1029" y="591"/>
                  </a:lnTo>
                  <a:lnTo>
                    <a:pt x="1014" y="630"/>
                  </a:lnTo>
                  <a:lnTo>
                    <a:pt x="1005" y="666"/>
                  </a:lnTo>
                  <a:lnTo>
                    <a:pt x="993" y="702"/>
                  </a:lnTo>
                  <a:lnTo>
                    <a:pt x="987" y="737"/>
                  </a:lnTo>
                  <a:lnTo>
                    <a:pt x="975" y="773"/>
                  </a:lnTo>
                  <a:lnTo>
                    <a:pt x="963" y="817"/>
                  </a:lnTo>
                  <a:lnTo>
                    <a:pt x="951" y="843"/>
                  </a:lnTo>
                  <a:lnTo>
                    <a:pt x="939" y="881"/>
                  </a:lnTo>
                  <a:lnTo>
                    <a:pt x="927" y="917"/>
                  </a:lnTo>
                  <a:lnTo>
                    <a:pt x="924" y="951"/>
                  </a:lnTo>
                  <a:lnTo>
                    <a:pt x="912" y="990"/>
                  </a:lnTo>
                  <a:lnTo>
                    <a:pt x="903" y="1026"/>
                  </a:lnTo>
                  <a:lnTo>
                    <a:pt x="891" y="1062"/>
                  </a:lnTo>
                  <a:lnTo>
                    <a:pt x="879" y="1101"/>
                  </a:lnTo>
                  <a:lnTo>
                    <a:pt x="864" y="1140"/>
                  </a:lnTo>
                  <a:lnTo>
                    <a:pt x="855" y="1173"/>
                  </a:lnTo>
                  <a:lnTo>
                    <a:pt x="843" y="1206"/>
                  </a:lnTo>
                  <a:lnTo>
                    <a:pt x="825" y="1248"/>
                  </a:lnTo>
                  <a:lnTo>
                    <a:pt x="810" y="1278"/>
                  </a:lnTo>
                  <a:lnTo>
                    <a:pt x="795" y="1314"/>
                  </a:lnTo>
                  <a:lnTo>
                    <a:pt x="783" y="1347"/>
                  </a:lnTo>
                  <a:lnTo>
                    <a:pt x="756" y="1395"/>
                  </a:lnTo>
                  <a:lnTo>
                    <a:pt x="732" y="1437"/>
                  </a:lnTo>
                  <a:lnTo>
                    <a:pt x="711" y="1476"/>
                  </a:lnTo>
                  <a:lnTo>
                    <a:pt x="681" y="1518"/>
                  </a:lnTo>
                  <a:lnTo>
                    <a:pt x="657" y="1551"/>
                  </a:lnTo>
                  <a:lnTo>
                    <a:pt x="633" y="1578"/>
                  </a:lnTo>
                  <a:lnTo>
                    <a:pt x="603" y="1611"/>
                  </a:lnTo>
                  <a:lnTo>
                    <a:pt x="573" y="1635"/>
                  </a:lnTo>
                  <a:lnTo>
                    <a:pt x="540" y="1659"/>
                  </a:lnTo>
                  <a:lnTo>
                    <a:pt x="498" y="1683"/>
                  </a:lnTo>
                  <a:lnTo>
                    <a:pt x="449" y="1703"/>
                  </a:lnTo>
                  <a:lnTo>
                    <a:pt x="417" y="1719"/>
                  </a:lnTo>
                  <a:lnTo>
                    <a:pt x="389" y="1735"/>
                  </a:lnTo>
                  <a:lnTo>
                    <a:pt x="353" y="1747"/>
                  </a:lnTo>
                  <a:lnTo>
                    <a:pt x="315" y="1764"/>
                  </a:lnTo>
                  <a:lnTo>
                    <a:pt x="285" y="1773"/>
                  </a:lnTo>
                  <a:lnTo>
                    <a:pt x="258" y="1788"/>
                  </a:lnTo>
                  <a:lnTo>
                    <a:pt x="216" y="1800"/>
                  </a:lnTo>
                  <a:lnTo>
                    <a:pt x="180" y="1809"/>
                  </a:lnTo>
                  <a:lnTo>
                    <a:pt x="147" y="1824"/>
                  </a:lnTo>
                  <a:lnTo>
                    <a:pt x="102" y="1839"/>
                  </a:lnTo>
                  <a:lnTo>
                    <a:pt x="66" y="1847"/>
                  </a:lnTo>
                  <a:lnTo>
                    <a:pt x="33" y="1857"/>
                  </a:lnTo>
                  <a:lnTo>
                    <a:pt x="18" y="1863"/>
                  </a:lnTo>
                  <a:lnTo>
                    <a:pt x="3" y="1869"/>
                  </a:lnTo>
                  <a:lnTo>
                    <a:pt x="0" y="1887"/>
                  </a:lnTo>
                  <a:lnTo>
                    <a:pt x="3" y="1908"/>
                  </a:lnTo>
                  <a:lnTo>
                    <a:pt x="2820" y="1911"/>
                  </a:lnTo>
                  <a:lnTo>
                    <a:pt x="2823" y="1873"/>
                  </a:lnTo>
                  <a:lnTo>
                    <a:pt x="2799" y="1860"/>
                  </a:lnTo>
                  <a:lnTo>
                    <a:pt x="2766" y="1854"/>
                  </a:lnTo>
                  <a:lnTo>
                    <a:pt x="2739" y="1851"/>
                  </a:lnTo>
                  <a:lnTo>
                    <a:pt x="2703" y="1839"/>
                  </a:lnTo>
                  <a:lnTo>
                    <a:pt x="2676" y="1827"/>
                  </a:lnTo>
                  <a:lnTo>
                    <a:pt x="2643" y="1818"/>
                  </a:lnTo>
                  <a:lnTo>
                    <a:pt x="2604" y="1809"/>
                  </a:lnTo>
                  <a:lnTo>
                    <a:pt x="2560" y="1791"/>
                  </a:lnTo>
                  <a:lnTo>
                    <a:pt x="2514" y="1776"/>
                  </a:lnTo>
                  <a:lnTo>
                    <a:pt x="2472" y="1761"/>
                  </a:lnTo>
                  <a:lnTo>
                    <a:pt x="2424" y="1743"/>
                  </a:lnTo>
                  <a:lnTo>
                    <a:pt x="2379" y="1728"/>
                  </a:lnTo>
                  <a:lnTo>
                    <a:pt x="2343" y="1710"/>
                  </a:lnTo>
                  <a:lnTo>
                    <a:pt x="2310" y="1692"/>
                  </a:lnTo>
                  <a:lnTo>
                    <a:pt x="2286" y="1674"/>
                  </a:lnTo>
                  <a:lnTo>
                    <a:pt x="2265" y="1662"/>
                  </a:lnTo>
                  <a:lnTo>
                    <a:pt x="2244" y="1647"/>
                  </a:lnTo>
                  <a:lnTo>
                    <a:pt x="2223" y="1629"/>
                  </a:lnTo>
                  <a:lnTo>
                    <a:pt x="2199" y="1605"/>
                  </a:lnTo>
                  <a:lnTo>
                    <a:pt x="2175" y="1578"/>
                  </a:lnTo>
                  <a:lnTo>
                    <a:pt x="2148" y="1551"/>
                  </a:lnTo>
                  <a:lnTo>
                    <a:pt x="2127" y="1515"/>
                  </a:lnTo>
                  <a:lnTo>
                    <a:pt x="2106" y="1485"/>
                  </a:lnTo>
                  <a:lnTo>
                    <a:pt x="2082" y="1446"/>
                  </a:lnTo>
                  <a:lnTo>
                    <a:pt x="2061" y="1413"/>
                  </a:lnTo>
                  <a:lnTo>
                    <a:pt x="2040" y="1374"/>
                  </a:lnTo>
                  <a:lnTo>
                    <a:pt x="2022" y="1344"/>
                  </a:lnTo>
                  <a:lnTo>
                    <a:pt x="2004" y="1308"/>
                  </a:lnTo>
                  <a:lnTo>
                    <a:pt x="1992" y="1278"/>
                  </a:lnTo>
                  <a:lnTo>
                    <a:pt x="1980" y="1257"/>
                  </a:lnTo>
                  <a:lnTo>
                    <a:pt x="1968" y="1227"/>
                  </a:lnTo>
                  <a:lnTo>
                    <a:pt x="1953" y="1194"/>
                  </a:lnTo>
                  <a:lnTo>
                    <a:pt x="1941" y="1161"/>
                  </a:lnTo>
                  <a:lnTo>
                    <a:pt x="1929" y="1134"/>
                  </a:lnTo>
                  <a:lnTo>
                    <a:pt x="1917" y="1104"/>
                  </a:lnTo>
                  <a:lnTo>
                    <a:pt x="1911" y="1077"/>
                  </a:lnTo>
                  <a:lnTo>
                    <a:pt x="1899" y="1041"/>
                  </a:lnTo>
                  <a:lnTo>
                    <a:pt x="1881" y="996"/>
                  </a:lnTo>
                  <a:lnTo>
                    <a:pt x="1872" y="957"/>
                  </a:lnTo>
                  <a:lnTo>
                    <a:pt x="1863" y="921"/>
                  </a:lnTo>
                  <a:lnTo>
                    <a:pt x="1851" y="879"/>
                  </a:lnTo>
                  <a:lnTo>
                    <a:pt x="1839" y="837"/>
                  </a:lnTo>
                  <a:lnTo>
                    <a:pt x="1830" y="801"/>
                  </a:lnTo>
                  <a:lnTo>
                    <a:pt x="1821" y="765"/>
                  </a:lnTo>
                  <a:lnTo>
                    <a:pt x="1803" y="726"/>
                  </a:lnTo>
                  <a:lnTo>
                    <a:pt x="1791" y="678"/>
                  </a:lnTo>
                  <a:lnTo>
                    <a:pt x="1776" y="633"/>
                  </a:lnTo>
                  <a:lnTo>
                    <a:pt x="1764" y="591"/>
                  </a:lnTo>
                  <a:lnTo>
                    <a:pt x="1749" y="552"/>
                  </a:lnTo>
                  <a:lnTo>
                    <a:pt x="1734" y="505"/>
                  </a:lnTo>
                  <a:lnTo>
                    <a:pt x="1716" y="456"/>
                  </a:lnTo>
                  <a:lnTo>
                    <a:pt x="1698" y="423"/>
                  </a:lnTo>
                  <a:lnTo>
                    <a:pt x="1686" y="396"/>
                  </a:lnTo>
                  <a:lnTo>
                    <a:pt x="1681" y="365"/>
                  </a:lnTo>
                  <a:lnTo>
                    <a:pt x="1677" y="361"/>
                  </a:lnTo>
                  <a:lnTo>
                    <a:pt x="1653" y="318"/>
                  </a:lnTo>
                  <a:lnTo>
                    <a:pt x="1635" y="285"/>
                  </a:lnTo>
                  <a:lnTo>
                    <a:pt x="1623" y="261"/>
                  </a:lnTo>
                  <a:lnTo>
                    <a:pt x="1614" y="237"/>
                  </a:lnTo>
                  <a:lnTo>
                    <a:pt x="1605" y="219"/>
                  </a:lnTo>
                  <a:lnTo>
                    <a:pt x="1578" y="171"/>
                  </a:lnTo>
                  <a:lnTo>
                    <a:pt x="1593" y="195"/>
                  </a:lnTo>
                  <a:lnTo>
                    <a:pt x="1560" y="141"/>
                  </a:lnTo>
                  <a:lnTo>
                    <a:pt x="1521" y="87"/>
                  </a:lnTo>
                  <a:lnTo>
                    <a:pt x="1515" y="84"/>
                  </a:lnTo>
                  <a:lnTo>
                    <a:pt x="1533" y="102"/>
                  </a:lnTo>
                  <a:lnTo>
                    <a:pt x="1545" y="120"/>
                  </a:lnTo>
                  <a:lnTo>
                    <a:pt x="1536" y="105"/>
                  </a:lnTo>
                  <a:lnTo>
                    <a:pt x="1500" y="63"/>
                  </a:lnTo>
                  <a:lnTo>
                    <a:pt x="1485" y="45"/>
                  </a:lnTo>
                  <a:lnTo>
                    <a:pt x="1467" y="33"/>
                  </a:lnTo>
                  <a:lnTo>
                    <a:pt x="1452" y="18"/>
                  </a:lnTo>
                  <a:lnTo>
                    <a:pt x="1437" y="9"/>
                  </a:lnTo>
                  <a:lnTo>
                    <a:pt x="1419" y="0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>
              <a:off x="1656" y="159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2096" y="1215"/>
              <a:ext cx="81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6000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6000" dirty="0">
                <a:solidFill>
                  <a:schemeClr val="bg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432" y="1572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6901656" y="1426861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V="1">
            <a:off x="5515407" y="3566456"/>
            <a:ext cx="2838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977633" y="4145746"/>
          <a:ext cx="32496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0" name="Equation" r:id="rId8" imgW="1130040" imgH="266400" progId="Equation.3">
                  <p:embed/>
                </p:oleObj>
              </mc:Choice>
              <mc:Fallback>
                <p:oleObj name="Equation" r:id="rId8" imgW="1130040" imgH="266400" progId="Equation.3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633" y="4145746"/>
                        <a:ext cx="32496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968108" y="5069671"/>
          <a:ext cx="31623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1" name="Equation" r:id="rId10" imgW="1130040" imgH="266400" progId="Equation.3">
                  <p:embed/>
                </p:oleObj>
              </mc:Choice>
              <mc:Fallback>
                <p:oleObj name="Equation" r:id="rId10" imgW="1130040" imgH="266400" progId="Equation.3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108" y="5069671"/>
                        <a:ext cx="31623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1234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0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1"/>
            <a:ext cx="9128083" cy="723900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81700" y="738186"/>
                <a:ext cx="9461864" cy="5738814"/>
              </a:xfrm>
            </p:spPr>
            <p:txBody>
              <a:bodyPr/>
              <a:lstStyle/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</m:oMath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400" b="0" i="0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400" b="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90, 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=35,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 CI =90% </a:t>
                </a:r>
                <a:endParaRPr lang="en-US" sz="2400" dirty="0" smtClean="0">
                  <a:solidFill>
                    <a:srgbClr val="00B050"/>
                  </a:solidFill>
                  <a:latin typeface="Book Antiqua" panose="0204060205030503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 =7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Z(1-(1-.90)/2) = Z(0.95)=NORM.S.INV(0.95) = 1.644853627	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</a:rPr>
                      <m:t>1.6448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(7) ≥</m:t>
                    </m:r>
                    <m:r>
                      <m:rPr>
                        <m:sty m:val="p"/>
                      </m:rP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≥90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B050"/>
                        </a:solidFill>
                        <a:latin typeface="Book Antiqua" panose="0204060205030503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B050"/>
                        </a:solidFill>
                        <a:latin typeface="Book Antiqua" panose="02040602050305030304" pitchFamily="18" charset="0"/>
                      </a:rPr>
                      <m:t>1.6448</m:t>
                    </m:r>
                    <m:r>
                      <a:rPr lang="en-US" sz="24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(7)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Book Antiqua" panose="0204060205030503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101.514</m:t>
                      </m:r>
                      <m:r>
                        <a:rPr lang="en-US" sz="24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≥78.486</m:t>
                      </m:r>
                    </m:oMath>
                  </m:oMathPara>
                </a14:m>
                <a:endParaRPr lang="en-US" sz="2400" b="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We are 90% confident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between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78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514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b="0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400" dirty="0" smtClean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400" i="1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500"/>
                  </a:spcAft>
                  <a:buNone/>
                </a:pPr>
                <a:endParaRPr lang="en-US" sz="24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1700" y="738186"/>
                <a:ext cx="9461864" cy="57388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5836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1"/>
            <a:ext cx="9128083" cy="723900"/>
          </a:xfrm>
          <a:noFill/>
          <a:ln/>
        </p:spPr>
        <p:txBody>
          <a:bodyPr/>
          <a:lstStyle/>
          <a:p>
            <a:r>
              <a:rPr lang="en-US" altLang="en-US" dirty="0"/>
              <a:t>Relationship between </a:t>
            </a:r>
            <a:r>
              <a:rPr lang="el-GR" altLang="en-US" dirty="0"/>
              <a:t>μ</a:t>
            </a:r>
            <a:r>
              <a:rPr lang="en-US" altLang="en-US" dirty="0"/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</p:spPr>
            <p:txBody>
              <a:bodyPr/>
              <a:lstStyle/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A5002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A50023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A50023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–(NORM.INV(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A50023"/>
                    </a:solidFill>
                    <a:latin typeface="Cambria Math" panose="02040503050406030204" pitchFamily="18" charset="0"/>
                  </a:rPr>
                  <a:t>–NORM.INV(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A50023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rgbClr val="A5002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A50023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90, 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=35,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CI =90%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=7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–(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01.514≥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≥90−(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01.514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-90)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101.514≥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≥78.486</m:t>
                      </m:r>
                    </m:oMath>
                  </m:oMathPara>
                </a14:m>
                <a:endParaRPr lang="en-US" sz="2400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altLang="en-US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The 90% confident interval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between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78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514</m:t>
                    </m:r>
                    <m:r>
                      <a:rPr lang="en-US" sz="2400" b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6513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6934" y="914400"/>
            <a:ext cx="9160933" cy="86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may also use the following notations, especially in the exams and quizzes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1903542"/>
                <a:ext cx="5181600" cy="2991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b="1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μ</a:t>
                </a: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2400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x.Bar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b="1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en-US" sz="2400" b="1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p.Bar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400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s.x.bar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endParaRPr lang="en-US" sz="2400" dirty="0"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s.x.bar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err="1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s.x</a:t>
                </a:r>
                <a:r>
                  <a:rPr lang="en-US" sz="2400" dirty="0" smtClean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/sqrt(n) </a:t>
                </a:r>
                <a:r>
                  <a:rPr lang="en-US" sz="2400" dirty="0">
                    <a:latin typeface="Book Antiqua" panose="0204060205030503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 </a:t>
                </a:r>
                <a:endParaRPr lang="en-US" sz="2400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3542"/>
                <a:ext cx="5181600" cy="2991525"/>
              </a:xfrm>
              <a:prstGeom prst="rect">
                <a:avLst/>
              </a:prstGeom>
              <a:blipFill>
                <a:blip r:embed="rId2"/>
                <a:stretch>
                  <a:fillRect l="-1765" t="-2037" b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429000" y="4202273"/>
                <a:ext cx="1413656" cy="799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1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  <m:r>
                        <a:rPr lang="en-US" sz="2400" b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02273"/>
                <a:ext cx="1413656" cy="799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707539" y="3740608"/>
                <a:ext cx="6126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1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39" y="3740608"/>
                <a:ext cx="612604" cy="461665"/>
              </a:xfrm>
              <a:prstGeom prst="rect">
                <a:avLst/>
              </a:prstGeom>
              <a:blipFill>
                <a:blip r:embed="rId4"/>
                <a:stretch>
                  <a:fillRect r="-2574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5468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6" y="1"/>
            <a:ext cx="9128083" cy="7239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Relationship between </a:t>
            </a:r>
            <a:r>
              <a:rPr lang="el-GR" alt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μ</a:t>
            </a:r>
            <a:r>
              <a:rPr lang="en-US" alt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and x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6229350" y="723900"/>
            <a:ext cx="2476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</p:spPr>
            <p:txBody>
              <a:bodyPr/>
              <a:lstStyle/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 </a:t>
                </a: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/2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–(NORM.INV(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) </a:t>
                </a:r>
              </a:p>
              <a:p>
                <a:pPr marL="0" indent="0" algn="ctr">
                  <a:spcAft>
                    <a:spcPts val="1500"/>
                  </a:spcAft>
                  <a:buNone/>
                </a:pP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≥2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–NORM.INV(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/2,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90, 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=35,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=25,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CI =90%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sub>
                    </m:sSub>
                    <m:r>
                      <a:rPr lang="en-US" sz="2400" b="0" i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>
                            <a:solidFill>
                              <a:schemeClr val="accent4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>
                                <a:solidFill>
                                  <a:schemeClr val="accent4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=7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̅"/>
                          <m:ctrlPr>
                            <a:rPr lang="en-US" sz="2400" i="1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–(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NORM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/2,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accent4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sub>
                      </m:sSub>
                      <m:r>
                        <a:rPr lang="en-US" sz="2400" b="0" i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accent4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01.514≥</m:t>
                    </m:r>
                    <m:r>
                      <m:rPr>
                        <m:sty m:val="p"/>
                      </m:rP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≥90−(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01.514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-90)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101.514≥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≥78.486</m:t>
                      </m:r>
                    </m:oMath>
                  </m:oMathPara>
                </a14:m>
                <a:endParaRPr lang="en-US" sz="2400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altLang="en-US" sz="2400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The 90% confident interval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between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78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accent4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514</m:t>
                    </m:r>
                    <m:r>
                      <a:rPr lang="en-US" sz="2400" b="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1700" y="838200"/>
                <a:ext cx="9461864" cy="57388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4025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7"/>
          <p:cNvSpPr>
            <a:spLocks noChangeAspect="1" noChangeArrowheads="1" noTextEdit="1"/>
          </p:cNvSpPr>
          <p:nvPr/>
        </p:nvSpPr>
        <p:spPr bwMode="auto">
          <a:xfrm>
            <a:off x="152400" y="916364"/>
            <a:ext cx="8791575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506413" y="1384677"/>
            <a:ext cx="8024813" cy="4229100"/>
          </a:xfrm>
          <a:custGeom>
            <a:avLst/>
            <a:gdLst>
              <a:gd name="T0" fmla="*/ 573 w 21944"/>
              <a:gd name="T1" fmla="*/ 11385 h 11580"/>
              <a:gd name="T2" fmla="*/ 1582 w 21944"/>
              <a:gd name="T3" fmla="*/ 11226 h 11580"/>
              <a:gd name="T4" fmla="*/ 2587 w 21944"/>
              <a:gd name="T5" fmla="*/ 10917 h 11580"/>
              <a:gd name="T6" fmla="*/ 3581 w 21944"/>
              <a:gd name="T7" fmla="*/ 10364 h 11580"/>
              <a:gd name="T8" fmla="*/ 4585 w 21944"/>
              <a:gd name="T9" fmla="*/ 9485 h 11580"/>
              <a:gd name="T10" fmla="*/ 5593 w 21944"/>
              <a:gd name="T11" fmla="*/ 8198 h 11580"/>
              <a:gd name="T12" fmla="*/ 6597 w 21944"/>
              <a:gd name="T13" fmla="*/ 6517 h 11580"/>
              <a:gd name="T14" fmla="*/ 7611 w 21944"/>
              <a:gd name="T15" fmla="*/ 4568 h 11580"/>
              <a:gd name="T16" fmla="*/ 8628 w 21944"/>
              <a:gd name="T17" fmla="*/ 2631 h 11580"/>
              <a:gd name="T18" fmla="*/ 9649 w 21944"/>
              <a:gd name="T19" fmla="*/ 1047 h 11580"/>
              <a:gd name="T20" fmla="*/ 10171 w 21944"/>
              <a:gd name="T21" fmla="*/ 477 h 11580"/>
              <a:gd name="T22" fmla="*/ 10699 w 21944"/>
              <a:gd name="T23" fmla="*/ 122 h 11580"/>
              <a:gd name="T24" fmla="*/ 11244 w 21944"/>
              <a:gd name="T25" fmla="*/ 2 h 11580"/>
              <a:gd name="T26" fmla="*/ 11772 w 21944"/>
              <a:gd name="T27" fmla="*/ 133 h 11580"/>
              <a:gd name="T28" fmla="*/ 12288 w 21944"/>
              <a:gd name="T29" fmla="*/ 488 h 11580"/>
              <a:gd name="T30" fmla="*/ 13310 w 21944"/>
              <a:gd name="T31" fmla="*/ 1767 h 11580"/>
              <a:gd name="T32" fmla="*/ 14331 w 21944"/>
              <a:gd name="T33" fmla="*/ 3583 h 11580"/>
              <a:gd name="T34" fmla="*/ 15347 w 21944"/>
              <a:gd name="T35" fmla="*/ 5559 h 11580"/>
              <a:gd name="T36" fmla="*/ 16354 w 21944"/>
              <a:gd name="T37" fmla="*/ 7405 h 11580"/>
              <a:gd name="T38" fmla="*/ 17366 w 21944"/>
              <a:gd name="T39" fmla="*/ 8894 h 11580"/>
              <a:gd name="T40" fmla="*/ 18374 w 21944"/>
              <a:gd name="T41" fmla="*/ 9981 h 11580"/>
              <a:gd name="T42" fmla="*/ 19378 w 21944"/>
              <a:gd name="T43" fmla="*/ 10683 h 11580"/>
              <a:gd name="T44" fmla="*/ 20372 w 21944"/>
              <a:gd name="T45" fmla="*/ 11101 h 11580"/>
              <a:gd name="T46" fmla="*/ 21377 w 21944"/>
              <a:gd name="T47" fmla="*/ 11322 h 11580"/>
              <a:gd name="T48" fmla="*/ 21939 w 21944"/>
              <a:gd name="T49" fmla="*/ 11466 h 11580"/>
              <a:gd name="T50" fmla="*/ 21350 w 21944"/>
              <a:gd name="T51" fmla="*/ 11463 h 11580"/>
              <a:gd name="T52" fmla="*/ 20323 w 21944"/>
              <a:gd name="T53" fmla="*/ 11236 h 11580"/>
              <a:gd name="T54" fmla="*/ 19301 w 21944"/>
              <a:gd name="T55" fmla="*/ 10806 h 11580"/>
              <a:gd name="T56" fmla="*/ 18273 w 21944"/>
              <a:gd name="T57" fmla="*/ 10084 h 11580"/>
              <a:gd name="T58" fmla="*/ 17249 w 21944"/>
              <a:gd name="T59" fmla="*/ 8979 h 11580"/>
              <a:gd name="T60" fmla="*/ 16229 w 21944"/>
              <a:gd name="T61" fmla="*/ 7476 h 11580"/>
              <a:gd name="T62" fmla="*/ 15219 w 21944"/>
              <a:gd name="T63" fmla="*/ 5625 h 11580"/>
              <a:gd name="T64" fmla="*/ 14204 w 21944"/>
              <a:gd name="T65" fmla="*/ 3650 h 11580"/>
              <a:gd name="T66" fmla="*/ 13192 w 21944"/>
              <a:gd name="T67" fmla="*/ 1850 h 11580"/>
              <a:gd name="T68" fmla="*/ 12183 w 21944"/>
              <a:gd name="T69" fmla="*/ 585 h 11580"/>
              <a:gd name="T70" fmla="*/ 11691 w 21944"/>
              <a:gd name="T71" fmla="*/ 252 h 11580"/>
              <a:gd name="T72" fmla="*/ 11211 w 21944"/>
              <a:gd name="T73" fmla="*/ 143 h 11580"/>
              <a:gd name="T74" fmla="*/ 10732 w 21944"/>
              <a:gd name="T75" fmla="*/ 263 h 11580"/>
              <a:gd name="T76" fmla="*/ 10252 w 21944"/>
              <a:gd name="T77" fmla="*/ 596 h 11580"/>
              <a:gd name="T78" fmla="*/ 9766 w 21944"/>
              <a:gd name="T79" fmla="*/ 1130 h 11580"/>
              <a:gd name="T80" fmla="*/ 8755 w 21944"/>
              <a:gd name="T81" fmla="*/ 2698 h 11580"/>
              <a:gd name="T82" fmla="*/ 7740 w 21944"/>
              <a:gd name="T83" fmla="*/ 4633 h 11580"/>
              <a:gd name="T84" fmla="*/ 6722 w 21944"/>
              <a:gd name="T85" fmla="*/ 6588 h 11580"/>
              <a:gd name="T86" fmla="*/ 5709 w 21944"/>
              <a:gd name="T87" fmla="*/ 8283 h 11580"/>
              <a:gd name="T88" fmla="*/ 4686 w 21944"/>
              <a:gd name="T89" fmla="*/ 9588 h 11580"/>
              <a:gd name="T90" fmla="*/ 3658 w 21944"/>
              <a:gd name="T91" fmla="*/ 10485 h 11580"/>
              <a:gd name="T92" fmla="*/ 2636 w 21944"/>
              <a:gd name="T93" fmla="*/ 11052 h 11580"/>
              <a:gd name="T94" fmla="*/ 1609 w 21944"/>
              <a:gd name="T95" fmla="*/ 11367 h 11580"/>
              <a:gd name="T96" fmla="*/ 586 w 21944"/>
              <a:gd name="T97" fmla="*/ 11528 h 11580"/>
              <a:gd name="T98" fmla="*/ 4 w 21944"/>
              <a:gd name="T99" fmla="*/ 11511 h 1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944" h="11580">
                <a:moveTo>
                  <a:pt x="69" y="11433"/>
                </a:moveTo>
                <a:lnTo>
                  <a:pt x="573" y="11385"/>
                </a:lnTo>
                <a:lnTo>
                  <a:pt x="1074" y="11321"/>
                </a:lnTo>
                <a:lnTo>
                  <a:pt x="1582" y="11226"/>
                </a:lnTo>
                <a:lnTo>
                  <a:pt x="2082" y="11099"/>
                </a:lnTo>
                <a:lnTo>
                  <a:pt x="2587" y="10917"/>
                </a:lnTo>
                <a:lnTo>
                  <a:pt x="3085" y="10679"/>
                </a:lnTo>
                <a:lnTo>
                  <a:pt x="3581" y="10364"/>
                </a:lnTo>
                <a:lnTo>
                  <a:pt x="4088" y="9975"/>
                </a:lnTo>
                <a:lnTo>
                  <a:pt x="4585" y="9485"/>
                </a:lnTo>
                <a:lnTo>
                  <a:pt x="5084" y="8890"/>
                </a:lnTo>
                <a:lnTo>
                  <a:pt x="5593" y="8198"/>
                </a:lnTo>
                <a:lnTo>
                  <a:pt x="6095" y="7402"/>
                </a:lnTo>
                <a:lnTo>
                  <a:pt x="6597" y="6517"/>
                </a:lnTo>
                <a:lnTo>
                  <a:pt x="7108" y="5559"/>
                </a:lnTo>
                <a:lnTo>
                  <a:pt x="7611" y="4568"/>
                </a:lnTo>
                <a:lnTo>
                  <a:pt x="8124" y="3583"/>
                </a:lnTo>
                <a:lnTo>
                  <a:pt x="8628" y="2631"/>
                </a:lnTo>
                <a:lnTo>
                  <a:pt x="9133" y="1772"/>
                </a:lnTo>
                <a:lnTo>
                  <a:pt x="9649" y="1047"/>
                </a:lnTo>
                <a:lnTo>
                  <a:pt x="10158" y="488"/>
                </a:lnTo>
                <a:cubicBezTo>
                  <a:pt x="10162" y="484"/>
                  <a:pt x="10166" y="480"/>
                  <a:pt x="10171" y="477"/>
                </a:cubicBezTo>
                <a:lnTo>
                  <a:pt x="10675" y="133"/>
                </a:lnTo>
                <a:cubicBezTo>
                  <a:pt x="10682" y="128"/>
                  <a:pt x="10690" y="124"/>
                  <a:pt x="10699" y="122"/>
                </a:cubicBezTo>
                <a:lnTo>
                  <a:pt x="11211" y="2"/>
                </a:lnTo>
                <a:cubicBezTo>
                  <a:pt x="11222" y="0"/>
                  <a:pt x="11233" y="0"/>
                  <a:pt x="11244" y="2"/>
                </a:cubicBezTo>
                <a:lnTo>
                  <a:pt x="11748" y="122"/>
                </a:lnTo>
                <a:cubicBezTo>
                  <a:pt x="11757" y="124"/>
                  <a:pt x="11765" y="128"/>
                  <a:pt x="11772" y="133"/>
                </a:cubicBezTo>
                <a:lnTo>
                  <a:pt x="12276" y="477"/>
                </a:lnTo>
                <a:cubicBezTo>
                  <a:pt x="12281" y="480"/>
                  <a:pt x="12285" y="484"/>
                  <a:pt x="12288" y="488"/>
                </a:cubicBezTo>
                <a:lnTo>
                  <a:pt x="12800" y="1040"/>
                </a:lnTo>
                <a:lnTo>
                  <a:pt x="13310" y="1767"/>
                </a:lnTo>
                <a:lnTo>
                  <a:pt x="13825" y="2628"/>
                </a:lnTo>
                <a:lnTo>
                  <a:pt x="14331" y="3583"/>
                </a:lnTo>
                <a:lnTo>
                  <a:pt x="14836" y="4568"/>
                </a:lnTo>
                <a:lnTo>
                  <a:pt x="15347" y="5559"/>
                </a:lnTo>
                <a:lnTo>
                  <a:pt x="15851" y="6519"/>
                </a:lnTo>
                <a:lnTo>
                  <a:pt x="16354" y="7405"/>
                </a:lnTo>
                <a:lnTo>
                  <a:pt x="16864" y="8202"/>
                </a:lnTo>
                <a:lnTo>
                  <a:pt x="17366" y="8894"/>
                </a:lnTo>
                <a:lnTo>
                  <a:pt x="17867" y="9490"/>
                </a:lnTo>
                <a:lnTo>
                  <a:pt x="18374" y="9981"/>
                </a:lnTo>
                <a:lnTo>
                  <a:pt x="18872" y="10368"/>
                </a:lnTo>
                <a:lnTo>
                  <a:pt x="19378" y="10683"/>
                </a:lnTo>
                <a:lnTo>
                  <a:pt x="19874" y="10919"/>
                </a:lnTo>
                <a:lnTo>
                  <a:pt x="20372" y="11101"/>
                </a:lnTo>
                <a:lnTo>
                  <a:pt x="20877" y="11227"/>
                </a:lnTo>
                <a:lnTo>
                  <a:pt x="21377" y="11322"/>
                </a:lnTo>
                <a:lnTo>
                  <a:pt x="21877" y="11385"/>
                </a:lnTo>
                <a:cubicBezTo>
                  <a:pt x="21916" y="11390"/>
                  <a:pt x="21944" y="11426"/>
                  <a:pt x="21939" y="11466"/>
                </a:cubicBezTo>
                <a:cubicBezTo>
                  <a:pt x="21934" y="11505"/>
                  <a:pt x="21898" y="11533"/>
                  <a:pt x="21858" y="11528"/>
                </a:cubicBezTo>
                <a:lnTo>
                  <a:pt x="21350" y="11463"/>
                </a:lnTo>
                <a:lnTo>
                  <a:pt x="20842" y="11366"/>
                </a:lnTo>
                <a:lnTo>
                  <a:pt x="20323" y="11236"/>
                </a:lnTo>
                <a:lnTo>
                  <a:pt x="19813" y="11049"/>
                </a:lnTo>
                <a:lnTo>
                  <a:pt x="19301" y="10806"/>
                </a:lnTo>
                <a:lnTo>
                  <a:pt x="18783" y="10481"/>
                </a:lnTo>
                <a:lnTo>
                  <a:pt x="18273" y="10084"/>
                </a:lnTo>
                <a:lnTo>
                  <a:pt x="17756" y="9583"/>
                </a:lnTo>
                <a:lnTo>
                  <a:pt x="17249" y="8979"/>
                </a:lnTo>
                <a:lnTo>
                  <a:pt x="16743" y="8279"/>
                </a:lnTo>
                <a:lnTo>
                  <a:pt x="16229" y="7476"/>
                </a:lnTo>
                <a:lnTo>
                  <a:pt x="15724" y="6586"/>
                </a:lnTo>
                <a:lnTo>
                  <a:pt x="15219" y="5625"/>
                </a:lnTo>
                <a:lnTo>
                  <a:pt x="14707" y="4633"/>
                </a:lnTo>
                <a:lnTo>
                  <a:pt x="14204" y="3650"/>
                </a:lnTo>
                <a:lnTo>
                  <a:pt x="13702" y="2701"/>
                </a:lnTo>
                <a:lnTo>
                  <a:pt x="13192" y="1850"/>
                </a:lnTo>
                <a:lnTo>
                  <a:pt x="12695" y="1137"/>
                </a:lnTo>
                <a:lnTo>
                  <a:pt x="12183" y="585"/>
                </a:lnTo>
                <a:lnTo>
                  <a:pt x="12195" y="596"/>
                </a:lnTo>
                <a:lnTo>
                  <a:pt x="11691" y="252"/>
                </a:lnTo>
                <a:lnTo>
                  <a:pt x="11715" y="263"/>
                </a:lnTo>
                <a:lnTo>
                  <a:pt x="11211" y="143"/>
                </a:lnTo>
                <a:lnTo>
                  <a:pt x="11244" y="143"/>
                </a:lnTo>
                <a:lnTo>
                  <a:pt x="10732" y="263"/>
                </a:lnTo>
                <a:lnTo>
                  <a:pt x="10756" y="252"/>
                </a:lnTo>
                <a:lnTo>
                  <a:pt x="10252" y="596"/>
                </a:lnTo>
                <a:lnTo>
                  <a:pt x="10265" y="585"/>
                </a:lnTo>
                <a:lnTo>
                  <a:pt x="9766" y="1130"/>
                </a:lnTo>
                <a:lnTo>
                  <a:pt x="9258" y="1845"/>
                </a:lnTo>
                <a:lnTo>
                  <a:pt x="8755" y="2698"/>
                </a:lnTo>
                <a:lnTo>
                  <a:pt x="8251" y="3650"/>
                </a:lnTo>
                <a:lnTo>
                  <a:pt x="7740" y="4633"/>
                </a:lnTo>
                <a:lnTo>
                  <a:pt x="7235" y="5626"/>
                </a:lnTo>
                <a:lnTo>
                  <a:pt x="6722" y="6588"/>
                </a:lnTo>
                <a:lnTo>
                  <a:pt x="6216" y="7479"/>
                </a:lnTo>
                <a:lnTo>
                  <a:pt x="5709" y="8283"/>
                </a:lnTo>
                <a:lnTo>
                  <a:pt x="5195" y="8983"/>
                </a:lnTo>
                <a:lnTo>
                  <a:pt x="4686" y="9588"/>
                </a:lnTo>
                <a:lnTo>
                  <a:pt x="4175" y="10090"/>
                </a:lnTo>
                <a:lnTo>
                  <a:pt x="3658" y="10485"/>
                </a:lnTo>
                <a:lnTo>
                  <a:pt x="3146" y="10809"/>
                </a:lnTo>
                <a:lnTo>
                  <a:pt x="2636" y="11052"/>
                </a:lnTo>
                <a:lnTo>
                  <a:pt x="2117" y="11238"/>
                </a:lnTo>
                <a:lnTo>
                  <a:pt x="1609" y="11367"/>
                </a:lnTo>
                <a:lnTo>
                  <a:pt x="1093" y="11464"/>
                </a:lnTo>
                <a:lnTo>
                  <a:pt x="586" y="11528"/>
                </a:lnTo>
                <a:lnTo>
                  <a:pt x="82" y="11576"/>
                </a:lnTo>
                <a:cubicBezTo>
                  <a:pt x="43" y="11580"/>
                  <a:pt x="8" y="11551"/>
                  <a:pt x="4" y="11511"/>
                </a:cubicBezTo>
                <a:cubicBezTo>
                  <a:pt x="0" y="11472"/>
                  <a:pt x="29" y="11437"/>
                  <a:pt x="69" y="11433"/>
                </a:cubicBezTo>
                <a:close/>
              </a:path>
            </a:pathLst>
          </a:custGeom>
          <a:solidFill>
            <a:srgbClr val="4F81BD"/>
          </a:solidFill>
          <a:ln w="3175" cap="flat">
            <a:solidFill>
              <a:srgbClr val="4F81B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471488" y="552328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71488" y="55232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655638" y="550582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655638" y="550582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839788" y="548201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839788" y="548201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1027113" y="5447089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1027113" y="544708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1211263" y="540105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1211263" y="540105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1398588" y="5332789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1398588" y="5332789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1582738" y="524547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1582738" y="524547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766888" y="5129589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37"/>
          <p:cNvSpPr>
            <a:spLocks noChangeArrowheads="1"/>
          </p:cNvSpPr>
          <p:nvPr/>
        </p:nvSpPr>
        <p:spPr bwMode="auto">
          <a:xfrm>
            <a:off x="1766888" y="512958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1954213" y="4985127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1954213" y="4985127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2139950" y="4804152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2138363" y="4804152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2324100" y="4585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2324100" y="4585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2511425" y="4331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2511425" y="4331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2695575" y="40389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>
            <a:off x="2695575" y="40389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Oval 48"/>
          <p:cNvSpPr>
            <a:spLocks noChangeArrowheads="1"/>
          </p:cNvSpPr>
          <p:nvPr/>
        </p:nvSpPr>
        <p:spPr bwMode="auto">
          <a:xfrm>
            <a:off x="2879725" y="3715127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2879725" y="3715127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Oval 50"/>
          <p:cNvSpPr>
            <a:spLocks noChangeArrowheads="1"/>
          </p:cNvSpPr>
          <p:nvPr/>
        </p:nvSpPr>
        <p:spPr bwMode="auto">
          <a:xfrm>
            <a:off x="3067050" y="33642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Oval 51"/>
          <p:cNvSpPr>
            <a:spLocks noChangeArrowheads="1"/>
          </p:cNvSpPr>
          <p:nvPr/>
        </p:nvSpPr>
        <p:spPr bwMode="auto">
          <a:xfrm>
            <a:off x="3067050" y="33642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Oval 52"/>
          <p:cNvSpPr>
            <a:spLocks noChangeArrowheads="1"/>
          </p:cNvSpPr>
          <p:nvPr/>
        </p:nvSpPr>
        <p:spPr bwMode="auto">
          <a:xfrm>
            <a:off x="3251200" y="300233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Oval 53"/>
          <p:cNvSpPr>
            <a:spLocks noChangeArrowheads="1"/>
          </p:cNvSpPr>
          <p:nvPr/>
        </p:nvSpPr>
        <p:spPr bwMode="auto">
          <a:xfrm>
            <a:off x="3251200" y="300233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3438525" y="264356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Oval 55"/>
          <p:cNvSpPr>
            <a:spLocks noChangeArrowheads="1"/>
          </p:cNvSpPr>
          <p:nvPr/>
        </p:nvSpPr>
        <p:spPr bwMode="auto">
          <a:xfrm>
            <a:off x="3438525" y="264356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Oval 56"/>
          <p:cNvSpPr>
            <a:spLocks noChangeArrowheads="1"/>
          </p:cNvSpPr>
          <p:nvPr/>
        </p:nvSpPr>
        <p:spPr bwMode="auto">
          <a:xfrm>
            <a:off x="3622675" y="2295902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Oval 57"/>
          <p:cNvSpPr>
            <a:spLocks noChangeArrowheads="1"/>
          </p:cNvSpPr>
          <p:nvPr/>
        </p:nvSpPr>
        <p:spPr bwMode="auto">
          <a:xfrm>
            <a:off x="3622675" y="2295902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Oval 58"/>
          <p:cNvSpPr>
            <a:spLocks noChangeArrowheads="1"/>
          </p:cNvSpPr>
          <p:nvPr/>
        </p:nvSpPr>
        <p:spPr bwMode="auto">
          <a:xfrm>
            <a:off x="3806825" y="198316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59"/>
          <p:cNvSpPr>
            <a:spLocks noChangeArrowheads="1"/>
          </p:cNvSpPr>
          <p:nvPr/>
        </p:nvSpPr>
        <p:spPr bwMode="auto">
          <a:xfrm>
            <a:off x="3806825" y="198316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Oval 60"/>
          <p:cNvSpPr>
            <a:spLocks noChangeArrowheads="1"/>
          </p:cNvSpPr>
          <p:nvPr/>
        </p:nvSpPr>
        <p:spPr bwMode="auto">
          <a:xfrm>
            <a:off x="3994150" y="171963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61"/>
          <p:cNvSpPr>
            <a:spLocks noChangeArrowheads="1"/>
          </p:cNvSpPr>
          <p:nvPr/>
        </p:nvSpPr>
        <p:spPr bwMode="auto">
          <a:xfrm>
            <a:off x="3994150" y="171963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Oval 62"/>
          <p:cNvSpPr>
            <a:spLocks noChangeArrowheads="1"/>
          </p:cNvSpPr>
          <p:nvPr/>
        </p:nvSpPr>
        <p:spPr bwMode="auto">
          <a:xfrm>
            <a:off x="4178300" y="151802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Oval 63"/>
          <p:cNvSpPr>
            <a:spLocks noChangeArrowheads="1"/>
          </p:cNvSpPr>
          <p:nvPr/>
        </p:nvSpPr>
        <p:spPr bwMode="auto">
          <a:xfrm>
            <a:off x="4178300" y="151802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64"/>
          <p:cNvSpPr>
            <a:spLocks noChangeArrowheads="1"/>
          </p:cNvSpPr>
          <p:nvPr/>
        </p:nvSpPr>
        <p:spPr bwMode="auto">
          <a:xfrm>
            <a:off x="4362450" y="13926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65"/>
          <p:cNvSpPr>
            <a:spLocks noChangeArrowheads="1"/>
          </p:cNvSpPr>
          <p:nvPr/>
        </p:nvSpPr>
        <p:spPr bwMode="auto">
          <a:xfrm>
            <a:off x="4362450" y="13926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Oval 66"/>
          <p:cNvSpPr>
            <a:spLocks noChangeArrowheads="1"/>
          </p:cNvSpPr>
          <p:nvPr/>
        </p:nvSpPr>
        <p:spPr bwMode="auto">
          <a:xfrm>
            <a:off x="4549775" y="1349752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Oval 67"/>
          <p:cNvSpPr>
            <a:spLocks noChangeArrowheads="1"/>
          </p:cNvSpPr>
          <p:nvPr/>
        </p:nvSpPr>
        <p:spPr bwMode="auto">
          <a:xfrm>
            <a:off x="4549775" y="1349752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Oval 68"/>
          <p:cNvSpPr>
            <a:spLocks noChangeArrowheads="1"/>
          </p:cNvSpPr>
          <p:nvPr/>
        </p:nvSpPr>
        <p:spPr bwMode="auto">
          <a:xfrm>
            <a:off x="4733925" y="13926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69"/>
          <p:cNvSpPr>
            <a:spLocks noChangeArrowheads="1"/>
          </p:cNvSpPr>
          <p:nvPr/>
        </p:nvSpPr>
        <p:spPr bwMode="auto">
          <a:xfrm>
            <a:off x="4733925" y="13926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Oval 70"/>
          <p:cNvSpPr>
            <a:spLocks noChangeArrowheads="1"/>
          </p:cNvSpPr>
          <p:nvPr/>
        </p:nvSpPr>
        <p:spPr bwMode="auto">
          <a:xfrm>
            <a:off x="4918075" y="1518027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71"/>
          <p:cNvSpPr>
            <a:spLocks noChangeArrowheads="1"/>
          </p:cNvSpPr>
          <p:nvPr/>
        </p:nvSpPr>
        <p:spPr bwMode="auto">
          <a:xfrm>
            <a:off x="4918075" y="1518027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Oval 72"/>
          <p:cNvSpPr>
            <a:spLocks noChangeArrowheads="1"/>
          </p:cNvSpPr>
          <p:nvPr/>
        </p:nvSpPr>
        <p:spPr bwMode="auto">
          <a:xfrm>
            <a:off x="5105400" y="1719639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2" name="Oval 73"/>
          <p:cNvSpPr>
            <a:spLocks noChangeArrowheads="1"/>
          </p:cNvSpPr>
          <p:nvPr/>
        </p:nvSpPr>
        <p:spPr bwMode="auto">
          <a:xfrm>
            <a:off x="5105400" y="1719639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3" name="Oval 74"/>
          <p:cNvSpPr>
            <a:spLocks noChangeArrowheads="1"/>
          </p:cNvSpPr>
          <p:nvPr/>
        </p:nvSpPr>
        <p:spPr bwMode="auto">
          <a:xfrm>
            <a:off x="5289550" y="198316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5" name="Oval 75"/>
          <p:cNvSpPr>
            <a:spLocks noChangeArrowheads="1"/>
          </p:cNvSpPr>
          <p:nvPr/>
        </p:nvSpPr>
        <p:spPr bwMode="auto">
          <a:xfrm>
            <a:off x="5289550" y="198316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Oval 76"/>
          <p:cNvSpPr>
            <a:spLocks noChangeArrowheads="1"/>
          </p:cNvSpPr>
          <p:nvPr/>
        </p:nvSpPr>
        <p:spPr bwMode="auto">
          <a:xfrm>
            <a:off x="5476875" y="229590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7" name="Oval 77"/>
          <p:cNvSpPr>
            <a:spLocks noChangeArrowheads="1"/>
          </p:cNvSpPr>
          <p:nvPr/>
        </p:nvSpPr>
        <p:spPr bwMode="auto">
          <a:xfrm>
            <a:off x="5476875" y="229590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8" name="Oval 78"/>
          <p:cNvSpPr>
            <a:spLocks noChangeArrowheads="1"/>
          </p:cNvSpPr>
          <p:nvPr/>
        </p:nvSpPr>
        <p:spPr bwMode="auto">
          <a:xfrm>
            <a:off x="5661025" y="2643564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9" name="Oval 79"/>
          <p:cNvSpPr>
            <a:spLocks noChangeArrowheads="1"/>
          </p:cNvSpPr>
          <p:nvPr/>
        </p:nvSpPr>
        <p:spPr bwMode="auto">
          <a:xfrm>
            <a:off x="5661025" y="2643564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0" name="Oval 80"/>
          <p:cNvSpPr>
            <a:spLocks noChangeArrowheads="1"/>
          </p:cNvSpPr>
          <p:nvPr/>
        </p:nvSpPr>
        <p:spPr bwMode="auto">
          <a:xfrm>
            <a:off x="5846763" y="300233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1" name="Oval 81"/>
          <p:cNvSpPr>
            <a:spLocks noChangeArrowheads="1"/>
          </p:cNvSpPr>
          <p:nvPr/>
        </p:nvSpPr>
        <p:spPr bwMode="auto">
          <a:xfrm>
            <a:off x="5845175" y="3002339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2" name="Oval 82"/>
          <p:cNvSpPr>
            <a:spLocks noChangeArrowheads="1"/>
          </p:cNvSpPr>
          <p:nvPr/>
        </p:nvSpPr>
        <p:spPr bwMode="auto">
          <a:xfrm>
            <a:off x="6034088" y="33642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3" name="Oval 83"/>
          <p:cNvSpPr>
            <a:spLocks noChangeArrowheads="1"/>
          </p:cNvSpPr>
          <p:nvPr/>
        </p:nvSpPr>
        <p:spPr bwMode="auto">
          <a:xfrm>
            <a:off x="6034088" y="336428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4" name="Oval 84"/>
          <p:cNvSpPr>
            <a:spLocks noChangeArrowheads="1"/>
          </p:cNvSpPr>
          <p:nvPr/>
        </p:nvSpPr>
        <p:spPr bwMode="auto">
          <a:xfrm>
            <a:off x="6218238" y="3715127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5" name="Oval 85"/>
          <p:cNvSpPr>
            <a:spLocks noChangeArrowheads="1"/>
          </p:cNvSpPr>
          <p:nvPr/>
        </p:nvSpPr>
        <p:spPr bwMode="auto">
          <a:xfrm>
            <a:off x="6218238" y="3715127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6" name="Oval 86"/>
          <p:cNvSpPr>
            <a:spLocks noChangeArrowheads="1"/>
          </p:cNvSpPr>
          <p:nvPr/>
        </p:nvSpPr>
        <p:spPr bwMode="auto">
          <a:xfrm>
            <a:off x="6402388" y="40389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7" name="Oval 87"/>
          <p:cNvSpPr>
            <a:spLocks noChangeArrowheads="1"/>
          </p:cNvSpPr>
          <p:nvPr/>
        </p:nvSpPr>
        <p:spPr bwMode="auto">
          <a:xfrm>
            <a:off x="6402388" y="40389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8" name="Oval 88"/>
          <p:cNvSpPr>
            <a:spLocks noChangeArrowheads="1"/>
          </p:cNvSpPr>
          <p:nvPr/>
        </p:nvSpPr>
        <p:spPr bwMode="auto">
          <a:xfrm>
            <a:off x="6589713" y="4331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9" name="Oval 89"/>
          <p:cNvSpPr>
            <a:spLocks noChangeArrowheads="1"/>
          </p:cNvSpPr>
          <p:nvPr/>
        </p:nvSpPr>
        <p:spPr bwMode="auto">
          <a:xfrm>
            <a:off x="6589713" y="4331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0" name="Oval 90"/>
          <p:cNvSpPr>
            <a:spLocks noChangeArrowheads="1"/>
          </p:cNvSpPr>
          <p:nvPr/>
        </p:nvSpPr>
        <p:spPr bwMode="auto">
          <a:xfrm>
            <a:off x="6773863" y="45850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1" name="Oval 91"/>
          <p:cNvSpPr>
            <a:spLocks noChangeArrowheads="1"/>
          </p:cNvSpPr>
          <p:nvPr/>
        </p:nvSpPr>
        <p:spPr bwMode="auto">
          <a:xfrm>
            <a:off x="6773863" y="45850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3" name="Oval 92"/>
          <p:cNvSpPr>
            <a:spLocks noChangeArrowheads="1"/>
          </p:cNvSpPr>
          <p:nvPr/>
        </p:nvSpPr>
        <p:spPr bwMode="auto">
          <a:xfrm>
            <a:off x="6958013" y="4804152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5" name="Oval 93"/>
          <p:cNvSpPr>
            <a:spLocks noChangeArrowheads="1"/>
          </p:cNvSpPr>
          <p:nvPr/>
        </p:nvSpPr>
        <p:spPr bwMode="auto">
          <a:xfrm>
            <a:off x="6958013" y="4804152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6" name="Oval 94"/>
          <p:cNvSpPr>
            <a:spLocks noChangeArrowheads="1"/>
          </p:cNvSpPr>
          <p:nvPr/>
        </p:nvSpPr>
        <p:spPr bwMode="auto">
          <a:xfrm>
            <a:off x="7145338" y="4986714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7" name="Oval 95"/>
          <p:cNvSpPr>
            <a:spLocks noChangeArrowheads="1"/>
          </p:cNvSpPr>
          <p:nvPr/>
        </p:nvSpPr>
        <p:spPr bwMode="auto">
          <a:xfrm>
            <a:off x="7145338" y="4986714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8" name="Oval 96"/>
          <p:cNvSpPr>
            <a:spLocks noChangeArrowheads="1"/>
          </p:cNvSpPr>
          <p:nvPr/>
        </p:nvSpPr>
        <p:spPr bwMode="auto">
          <a:xfrm>
            <a:off x="7329488" y="5129589"/>
            <a:ext cx="122238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19" name="Oval 97"/>
          <p:cNvSpPr>
            <a:spLocks noChangeArrowheads="1"/>
          </p:cNvSpPr>
          <p:nvPr/>
        </p:nvSpPr>
        <p:spPr bwMode="auto">
          <a:xfrm>
            <a:off x="7329488" y="51295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0" name="Oval 98"/>
          <p:cNvSpPr>
            <a:spLocks noChangeArrowheads="1"/>
          </p:cNvSpPr>
          <p:nvPr/>
        </p:nvSpPr>
        <p:spPr bwMode="auto">
          <a:xfrm>
            <a:off x="7516813" y="5245477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1" name="Oval 99"/>
          <p:cNvSpPr>
            <a:spLocks noChangeArrowheads="1"/>
          </p:cNvSpPr>
          <p:nvPr/>
        </p:nvSpPr>
        <p:spPr bwMode="auto">
          <a:xfrm>
            <a:off x="7516813" y="5245477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2" name="Oval 100"/>
          <p:cNvSpPr>
            <a:spLocks noChangeArrowheads="1"/>
          </p:cNvSpPr>
          <p:nvPr/>
        </p:nvSpPr>
        <p:spPr bwMode="auto">
          <a:xfrm>
            <a:off x="7700963" y="53327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23" name="Oval 101"/>
          <p:cNvSpPr>
            <a:spLocks noChangeArrowheads="1"/>
          </p:cNvSpPr>
          <p:nvPr/>
        </p:nvSpPr>
        <p:spPr bwMode="auto">
          <a:xfrm>
            <a:off x="7700963" y="5332789"/>
            <a:ext cx="122238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Oval 102"/>
          <p:cNvSpPr>
            <a:spLocks noChangeArrowheads="1"/>
          </p:cNvSpPr>
          <p:nvPr/>
        </p:nvSpPr>
        <p:spPr bwMode="auto">
          <a:xfrm>
            <a:off x="7885113" y="5401052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2" name="Oval 103"/>
          <p:cNvSpPr>
            <a:spLocks noChangeArrowheads="1"/>
          </p:cNvSpPr>
          <p:nvPr/>
        </p:nvSpPr>
        <p:spPr bwMode="auto">
          <a:xfrm>
            <a:off x="7885113" y="5401052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Oval 104"/>
          <p:cNvSpPr>
            <a:spLocks noChangeArrowheads="1"/>
          </p:cNvSpPr>
          <p:nvPr/>
        </p:nvSpPr>
        <p:spPr bwMode="auto">
          <a:xfrm>
            <a:off x="8072438" y="5447089"/>
            <a:ext cx="122238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4" name="Oval 105"/>
          <p:cNvSpPr>
            <a:spLocks noChangeArrowheads="1"/>
          </p:cNvSpPr>
          <p:nvPr/>
        </p:nvSpPr>
        <p:spPr bwMode="auto">
          <a:xfrm>
            <a:off x="8072438" y="5447089"/>
            <a:ext cx="122238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Oval 106"/>
          <p:cNvSpPr>
            <a:spLocks noChangeArrowheads="1"/>
          </p:cNvSpPr>
          <p:nvPr/>
        </p:nvSpPr>
        <p:spPr bwMode="auto">
          <a:xfrm>
            <a:off x="8256588" y="5482014"/>
            <a:ext cx="123825" cy="123825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6" name="Oval 107"/>
          <p:cNvSpPr>
            <a:spLocks noChangeArrowheads="1"/>
          </p:cNvSpPr>
          <p:nvPr/>
        </p:nvSpPr>
        <p:spPr bwMode="auto">
          <a:xfrm>
            <a:off x="8256588" y="5482014"/>
            <a:ext cx="123825" cy="123825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Oval 108"/>
          <p:cNvSpPr>
            <a:spLocks noChangeArrowheads="1"/>
          </p:cNvSpPr>
          <p:nvPr/>
        </p:nvSpPr>
        <p:spPr bwMode="auto">
          <a:xfrm>
            <a:off x="8440738" y="5505827"/>
            <a:ext cx="123825" cy="122238"/>
          </a:xfrm>
          <a:prstGeom prst="ellipse">
            <a:avLst/>
          </a:prstGeom>
          <a:solidFill>
            <a:srgbClr val="4F81B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8" name="Oval 109"/>
          <p:cNvSpPr>
            <a:spLocks noChangeArrowheads="1"/>
          </p:cNvSpPr>
          <p:nvPr/>
        </p:nvSpPr>
        <p:spPr bwMode="auto">
          <a:xfrm>
            <a:off x="8440738" y="5505827"/>
            <a:ext cx="123825" cy="122238"/>
          </a:xfrm>
          <a:prstGeom prst="ellipse">
            <a:avLst/>
          </a:prstGeom>
          <a:noFill/>
          <a:ln w="17463" cap="flat">
            <a:solidFill>
              <a:srgbClr val="4F81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3194" y="0"/>
            <a:ext cx="9144000" cy="709173"/>
          </a:xfrm>
          <a:noFill/>
          <a:ln/>
        </p:spPr>
        <p:txBody>
          <a:bodyPr/>
          <a:lstStyle/>
          <a:p>
            <a:r>
              <a:rPr lang="en-US" altLang="en-US" dirty="0" smtClean="0"/>
              <a:t>Case 1. Two Tail Test- H0: </a:t>
            </a:r>
            <a:r>
              <a:rPr lang="en-US" dirty="0"/>
              <a:t>μ = </a:t>
            </a:r>
            <a:r>
              <a:rPr lang="en-US" dirty="0" smtClean="0"/>
              <a:t>K</a:t>
            </a:r>
            <a:endParaRPr lang="en-US" altLang="en-US" b="1" dirty="0"/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>
            <p:extLst/>
          </p:nvPr>
        </p:nvGraphicFramePr>
        <p:xfrm>
          <a:off x="6381545" y="3722339"/>
          <a:ext cx="266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82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545" y="3722339"/>
                        <a:ext cx="266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335825" y="3592164"/>
            <a:ext cx="223646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606014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bar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Connector 149"/>
          <p:cNvCxnSpPr/>
          <p:nvPr/>
        </p:nvCxnSpPr>
        <p:spPr bwMode="auto">
          <a:xfrm>
            <a:off x="5559422" y="1323912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6380881" y="1315238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2310780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3528390" y="1362400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>
            <a:off x="2937750" y="134454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>
            <a:off x="7623588" y="1321652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894655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/>
        </p:nvCxnSpPr>
        <p:spPr bwMode="auto">
          <a:xfrm>
            <a:off x="8269043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86093" y="4704715"/>
            <a:ext cx="9337141" cy="1181884"/>
            <a:chOff x="86093" y="4704715"/>
            <a:chExt cx="9337141" cy="1181884"/>
          </a:xfrm>
        </p:grpSpPr>
        <p:sp>
          <p:nvSpPr>
            <p:cNvPr id="113" name="Text Box 27"/>
            <p:cNvSpPr txBox="1">
              <a:spLocks noChangeArrowheads="1"/>
            </p:cNvSpPr>
            <p:nvPr/>
          </p:nvSpPr>
          <p:spPr bwMode="auto">
            <a:xfrm>
              <a:off x="3971224" y="4754335"/>
              <a:ext cx="12954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6000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6093" y="4704715"/>
              <a:ext cx="9337141" cy="1181884"/>
              <a:chOff x="86093" y="4704715"/>
              <a:chExt cx="9337141" cy="1181884"/>
            </a:xfrm>
          </p:grpSpPr>
          <p:sp>
            <p:nvSpPr>
              <p:cNvPr id="109" name="Oval 108"/>
              <p:cNvSpPr/>
              <p:nvPr/>
            </p:nvSpPr>
            <p:spPr bwMode="auto">
              <a:xfrm>
                <a:off x="372998" y="5262488"/>
                <a:ext cx="780894" cy="613677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6093" y="4704715"/>
                <a:ext cx="11525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</a:t>
                </a:r>
                <a:r>
                  <a:rPr lang="en-US" sz="2600" b="1" kern="0" dirty="0" smtClean="0">
                    <a:solidFill>
                      <a:srgbClr val="FF0000"/>
                    </a:solidFill>
                    <a:latin typeface="Book Antiqua" panose="02040602050305030304" pitchFamily="18" charset="0"/>
                    <a:sym typeface="Symbol" panose="05050102010706020507" pitchFamily="18" charset="2"/>
                  </a:rPr>
                  <a:t>/2</a:t>
                </a:r>
                <a:endParaRPr lang="en-US" sz="2600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7982434" y="5272922"/>
                <a:ext cx="780894" cy="613677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270688" y="4726045"/>
                <a:ext cx="11525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</a:t>
                </a:r>
                <a:r>
                  <a:rPr lang="en-US" sz="2600" b="1" kern="0" dirty="0" smtClean="0">
                    <a:solidFill>
                      <a:srgbClr val="FF0000"/>
                    </a:solidFill>
                    <a:latin typeface="Book Antiqua" panose="02040602050305030304" pitchFamily="18" charset="0"/>
                    <a:sym typeface="Symbol" panose="05050102010706020507" pitchFamily="18" charset="2"/>
                  </a:rPr>
                  <a:t>/2</a:t>
                </a:r>
                <a:endParaRPr lang="en-US" sz="2600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σ</a:t>
                </a:r>
                <a:r>
                  <a:rPr lang="en-US" sz="2800" b="1" dirty="0">
                    <a:solidFill>
                      <a:srgbClr val="0070C0"/>
                    </a:solidFill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  <a:blipFill>
                <a:blip r:embed="rId7"/>
                <a:stretch>
                  <a:fillRect l="-11053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Line 30"/>
          <p:cNvSpPr>
            <a:spLocks noChangeShapeType="1"/>
          </p:cNvSpPr>
          <p:nvPr/>
        </p:nvSpPr>
        <p:spPr bwMode="auto">
          <a:xfrm>
            <a:off x="1206673" y="5620679"/>
            <a:ext cx="6707199" cy="7386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2319344" y="1358728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2946314" y="1362400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16630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Two </a:t>
            </a:r>
            <a:r>
              <a:rPr lang="en-US" altLang="en-US" dirty="0" smtClean="0"/>
              <a:t>Tail </a:t>
            </a:r>
            <a:r>
              <a:rPr lang="en-US" altLang="en-US" dirty="0" smtClean="0"/>
              <a:t>Test – Using Confidences Interval.</a:t>
            </a:r>
            <a:endParaRPr lang="en-US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2190" y="2864276"/>
            <a:ext cx="5882556" cy="1013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Compute 95% confidence interval</a:t>
            </a:r>
            <a:r>
              <a:rPr lang="en-US" kern="0" dirty="0" smtClean="0"/>
              <a:t>.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AA0000"/>
                </a:solidFill>
              </a:rPr>
              <a:t>Reject, if </a:t>
            </a:r>
            <a:r>
              <a:rPr lang="en-US" kern="0" dirty="0" smtClean="0">
                <a:solidFill>
                  <a:srgbClr val="AA0000"/>
                </a:solidFill>
              </a:rPr>
              <a:t>the interval does </a:t>
            </a:r>
            <a:r>
              <a:rPr lang="en-US" kern="0" dirty="0">
                <a:solidFill>
                  <a:srgbClr val="AA0000"/>
                </a:solidFill>
              </a:rPr>
              <a:t>not cover 19.</a:t>
            </a:r>
            <a:endParaRPr lang="en-US" dirty="0">
              <a:solidFill>
                <a:srgbClr val="AA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766" y="1524000"/>
            <a:ext cx="3581400" cy="21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6887" y="794291"/>
                <a:ext cx="9079914" cy="1186909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a sample of </a:t>
                </a:r>
                <a:r>
                  <a:rPr lang="en-US" kern="0" dirty="0" smtClean="0"/>
                  <a:t>64 </a:t>
                </a:r>
                <a:r>
                  <a:rPr lang="en-US" kern="0" dirty="0" smtClean="0"/>
                  <a:t>observations </a:t>
                </a:r>
                <a:r>
                  <a:rPr lang="en-US" kern="0" dirty="0" smtClean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</a:t>
                </a:r>
                <a:r>
                  <a:rPr lang="en-US" kern="0" dirty="0" smtClean="0"/>
                  <a:t>18.1 and </a:t>
                </a:r>
                <a:r>
                  <a:rPr lang="en-US" b="1" dirty="0" smtClean="0">
                    <a:solidFill>
                      <a:srgbClr val="AA0000"/>
                    </a:solidFill>
                    <a:cs typeface="Times New Roman" pitchFamily="18" charset="0"/>
                  </a:rPr>
                  <a:t>s</a:t>
                </a:r>
                <a:r>
                  <a:rPr lang="el-GR" b="1" dirty="0" smtClean="0">
                    <a:solidFill>
                      <a:srgbClr val="AA0000"/>
                    </a:solidFill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AA0000"/>
                    </a:solidFill>
                    <a:cs typeface="Times New Roman" pitchFamily="18" charset="0"/>
                  </a:rPr>
                  <a:t>=3.6</a:t>
                </a:r>
                <a:r>
                  <a:rPr lang="en-US" dirty="0" smtClean="0">
                    <a:cs typeface="Times New Roman" pitchFamily="18" charset="0"/>
                  </a:rPr>
                  <a:t>.</a:t>
                </a:r>
                <a:r>
                  <a:rPr lang="en-US" b="1" dirty="0" smtClean="0">
                    <a:cs typeface="Times New Roman" pitchFamily="18" charset="0"/>
                  </a:rPr>
                  <a:t> </a:t>
                </a:r>
                <a:r>
                  <a:rPr lang="en-US" kern="0" dirty="0" smtClean="0"/>
                  <a:t> </a:t>
                </a:r>
                <a:r>
                  <a:rPr lang="en-US" kern="0" dirty="0" smtClean="0"/>
                  <a:t>What is your conclusion regarding the test of hypothesis with 95% confidence</a:t>
                </a:r>
                <a:r>
                  <a:rPr lang="en-US" kern="0" dirty="0" smtClean="0"/>
                  <a:t>?</a:t>
                </a:r>
                <a:endParaRPr lang="en-US" kern="0" dirty="0" smtClean="0"/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" y="794291"/>
                <a:ext cx="9079914" cy="1186909"/>
              </a:xfrm>
              <a:prstGeom prst="rect">
                <a:avLst/>
              </a:prstGeom>
              <a:blipFill>
                <a:blip r:embed="rId4"/>
                <a:stretch>
                  <a:fillRect l="-1075" t="-4103" r="-1545" b="-1179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53586" y="3877565"/>
                <a:ext cx="9043215" cy="252323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AA0000"/>
                    </a:solidFill>
                  </a:rPr>
                  <a:t>That also means, </a:t>
                </a:r>
                <a:r>
                  <a:rPr lang="en-US" dirty="0" smtClean="0">
                    <a:solidFill>
                      <a:srgbClr val="AA0000"/>
                    </a:solidFill>
                  </a:rPr>
                  <a:t>Reject if </a:t>
                </a:r>
                <a:r>
                  <a:rPr lang="en-US" kern="0" dirty="0">
                    <a:solidFill>
                      <a:srgbClr val="AA0000"/>
                    </a:solidFill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solidFill>
                              <a:srgbClr val="AA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>
                    <a:solidFill>
                      <a:srgbClr val="AA0000"/>
                    </a:solidFill>
                  </a:rPr>
                  <a:t> - </a:t>
                </a:r>
                <a:r>
                  <a:rPr lang="en-US" dirty="0">
                    <a:solidFill>
                      <a:srgbClr val="AA0000"/>
                    </a:solidFill>
                  </a:rPr>
                  <a:t>μ</a:t>
                </a:r>
                <a:r>
                  <a:rPr lang="en-US" dirty="0" smtClean="0">
                    <a:solidFill>
                      <a:srgbClr val="AA0000"/>
                    </a:solidFill>
                  </a:rPr>
                  <a:t>|&gt; </a:t>
                </a:r>
                <a:r>
                  <a:rPr lang="en-US" dirty="0" smtClean="0">
                    <a:solidFill>
                      <a:srgbClr val="AA0000"/>
                    </a:solidFill>
                  </a:rPr>
                  <a:t>95%CI.</a:t>
                </a:r>
                <a:endParaRPr lang="en-US" dirty="0" smtClean="0">
                  <a:solidFill>
                    <a:srgbClr val="AA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=CONFIDENCE.NORM(0.05,3.6,36) = </a:t>
                </a:r>
                <a:r>
                  <a:rPr lang="en-US" dirty="0"/>
                  <a:t>1.17598  </a:t>
                </a:r>
                <a:r>
                  <a:rPr lang="en-US" dirty="0" smtClean="0"/>
                  <a:t>= 1.18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18.1-1.18 to 18.1+1.18 </a:t>
                </a:r>
                <a:r>
                  <a:rPr lang="en-US" dirty="0">
                    <a:sym typeface="Wingdings" panose="05000000000000000000" pitchFamily="2" charset="2"/>
                  </a:rPr>
                  <a:t> 16.92 to 19.28 interval covers 19.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|</a:t>
                </a:r>
                <a:r>
                  <a:rPr lang="en-US" b="1" dirty="0">
                    <a:solidFill>
                      <a:srgbClr val="00B050"/>
                    </a:solidFill>
                  </a:rPr>
                  <a:t>18.1-19|= 0.9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olidFill>
                      <a:srgbClr val="00B050"/>
                    </a:solidFill>
                  </a:rPr>
                  <a:t>0.9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&lt;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1.18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kern="0" dirty="0" smtClean="0"/>
                  <a:t>We </a:t>
                </a:r>
                <a:r>
                  <a:rPr lang="en-US" kern="0" dirty="0" smtClean="0"/>
                  <a:t>fail to reject </a:t>
                </a:r>
                <a:r>
                  <a:rPr lang="en-US" kern="0" dirty="0"/>
                  <a:t>the null hypothesis since the confidence interval covers </a:t>
                </a:r>
                <a:r>
                  <a:rPr lang="en-US" kern="0" dirty="0" smtClean="0"/>
                  <a:t>19 (</a:t>
                </a:r>
                <a:r>
                  <a:rPr lang="en-US" b="1" dirty="0">
                    <a:solidFill>
                      <a:srgbClr val="00B050"/>
                    </a:solidFill>
                  </a:rPr>
                  <a:t>0.9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&lt; 1.18) </a:t>
                </a:r>
                <a:r>
                  <a:rPr lang="en-US" kern="0" dirty="0" smtClean="0"/>
                  <a:t>. </a:t>
                </a:r>
                <a:r>
                  <a:rPr lang="en-US" kern="0" dirty="0" smtClean="0"/>
                  <a:t>With 95% confidence we stay with </a:t>
                </a:r>
                <a:r>
                  <a:rPr lang="en-US" b="1" dirty="0">
                    <a:solidFill>
                      <a:srgbClr val="00B050"/>
                    </a:solidFill>
                  </a:rPr>
                  <a:t>μ =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19. 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6" y="3877565"/>
                <a:ext cx="9043215" cy="2523236"/>
              </a:xfrm>
              <a:prstGeom prst="rect">
                <a:avLst/>
              </a:prstGeom>
              <a:blipFill>
                <a:blip r:embed="rId5"/>
                <a:stretch>
                  <a:fillRect l="-1079" t="-1691" b="-772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781" y="1948866"/>
            <a:ext cx="1785723" cy="94803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H0</a:t>
            </a:r>
            <a:r>
              <a:rPr lang="en-US" b="1" baseline="-25000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: μ = 19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Ha:  μ  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 </a:t>
            </a:r>
            <a:r>
              <a:rPr lang="en-US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19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6322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 uiExpand="1" build="p" animBg="1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152400" y="916364"/>
            <a:ext cx="8791575" cy="5272088"/>
            <a:chOff x="132" y="602"/>
            <a:chExt cx="5538" cy="3321"/>
          </a:xfrm>
        </p:grpSpPr>
        <p:sp>
          <p:nvSpPr>
            <p:cNvPr id="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32" y="602"/>
              <a:ext cx="5538" cy="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314" y="3556"/>
              <a:ext cx="5138" cy="11"/>
            </a:xfrm>
            <a:prstGeom prst="rect">
              <a:avLst/>
            </a:prstGeom>
            <a:solidFill>
              <a:srgbClr val="D9D9D9"/>
            </a:solidFill>
            <a:ln w="3175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55" y="897"/>
              <a:ext cx="5055" cy="2664"/>
            </a:xfrm>
            <a:custGeom>
              <a:avLst/>
              <a:gdLst>
                <a:gd name="T0" fmla="*/ 573 w 21944"/>
                <a:gd name="T1" fmla="*/ 11385 h 11580"/>
                <a:gd name="T2" fmla="*/ 1582 w 21944"/>
                <a:gd name="T3" fmla="*/ 11226 h 11580"/>
                <a:gd name="T4" fmla="*/ 2587 w 21944"/>
                <a:gd name="T5" fmla="*/ 10917 h 11580"/>
                <a:gd name="T6" fmla="*/ 3581 w 21944"/>
                <a:gd name="T7" fmla="*/ 10364 h 11580"/>
                <a:gd name="T8" fmla="*/ 4585 w 21944"/>
                <a:gd name="T9" fmla="*/ 9485 h 11580"/>
                <a:gd name="T10" fmla="*/ 5593 w 21944"/>
                <a:gd name="T11" fmla="*/ 8198 h 11580"/>
                <a:gd name="T12" fmla="*/ 6597 w 21944"/>
                <a:gd name="T13" fmla="*/ 6517 h 11580"/>
                <a:gd name="T14" fmla="*/ 7611 w 21944"/>
                <a:gd name="T15" fmla="*/ 4568 h 11580"/>
                <a:gd name="T16" fmla="*/ 8628 w 21944"/>
                <a:gd name="T17" fmla="*/ 2631 h 11580"/>
                <a:gd name="T18" fmla="*/ 9649 w 21944"/>
                <a:gd name="T19" fmla="*/ 1047 h 11580"/>
                <a:gd name="T20" fmla="*/ 10171 w 21944"/>
                <a:gd name="T21" fmla="*/ 477 h 11580"/>
                <a:gd name="T22" fmla="*/ 10699 w 21944"/>
                <a:gd name="T23" fmla="*/ 122 h 11580"/>
                <a:gd name="T24" fmla="*/ 11244 w 21944"/>
                <a:gd name="T25" fmla="*/ 2 h 11580"/>
                <a:gd name="T26" fmla="*/ 11772 w 21944"/>
                <a:gd name="T27" fmla="*/ 133 h 11580"/>
                <a:gd name="T28" fmla="*/ 12288 w 21944"/>
                <a:gd name="T29" fmla="*/ 488 h 11580"/>
                <a:gd name="T30" fmla="*/ 13310 w 21944"/>
                <a:gd name="T31" fmla="*/ 1767 h 11580"/>
                <a:gd name="T32" fmla="*/ 14331 w 21944"/>
                <a:gd name="T33" fmla="*/ 3583 h 11580"/>
                <a:gd name="T34" fmla="*/ 15347 w 21944"/>
                <a:gd name="T35" fmla="*/ 5559 h 11580"/>
                <a:gd name="T36" fmla="*/ 16354 w 21944"/>
                <a:gd name="T37" fmla="*/ 7405 h 11580"/>
                <a:gd name="T38" fmla="*/ 17366 w 21944"/>
                <a:gd name="T39" fmla="*/ 8894 h 11580"/>
                <a:gd name="T40" fmla="*/ 18374 w 21944"/>
                <a:gd name="T41" fmla="*/ 9981 h 11580"/>
                <a:gd name="T42" fmla="*/ 19378 w 21944"/>
                <a:gd name="T43" fmla="*/ 10683 h 11580"/>
                <a:gd name="T44" fmla="*/ 20372 w 21944"/>
                <a:gd name="T45" fmla="*/ 11101 h 11580"/>
                <a:gd name="T46" fmla="*/ 21377 w 21944"/>
                <a:gd name="T47" fmla="*/ 11322 h 11580"/>
                <a:gd name="T48" fmla="*/ 21939 w 21944"/>
                <a:gd name="T49" fmla="*/ 11466 h 11580"/>
                <a:gd name="T50" fmla="*/ 21350 w 21944"/>
                <a:gd name="T51" fmla="*/ 11463 h 11580"/>
                <a:gd name="T52" fmla="*/ 20323 w 21944"/>
                <a:gd name="T53" fmla="*/ 11236 h 11580"/>
                <a:gd name="T54" fmla="*/ 19301 w 21944"/>
                <a:gd name="T55" fmla="*/ 10806 h 11580"/>
                <a:gd name="T56" fmla="*/ 18273 w 21944"/>
                <a:gd name="T57" fmla="*/ 10084 h 11580"/>
                <a:gd name="T58" fmla="*/ 17249 w 21944"/>
                <a:gd name="T59" fmla="*/ 8979 h 11580"/>
                <a:gd name="T60" fmla="*/ 16229 w 21944"/>
                <a:gd name="T61" fmla="*/ 7476 h 11580"/>
                <a:gd name="T62" fmla="*/ 15219 w 21944"/>
                <a:gd name="T63" fmla="*/ 5625 h 11580"/>
                <a:gd name="T64" fmla="*/ 14204 w 21944"/>
                <a:gd name="T65" fmla="*/ 3650 h 11580"/>
                <a:gd name="T66" fmla="*/ 13192 w 21944"/>
                <a:gd name="T67" fmla="*/ 1850 h 11580"/>
                <a:gd name="T68" fmla="*/ 12183 w 21944"/>
                <a:gd name="T69" fmla="*/ 585 h 11580"/>
                <a:gd name="T70" fmla="*/ 11691 w 21944"/>
                <a:gd name="T71" fmla="*/ 252 h 11580"/>
                <a:gd name="T72" fmla="*/ 11211 w 21944"/>
                <a:gd name="T73" fmla="*/ 143 h 11580"/>
                <a:gd name="T74" fmla="*/ 10732 w 21944"/>
                <a:gd name="T75" fmla="*/ 263 h 11580"/>
                <a:gd name="T76" fmla="*/ 10252 w 21944"/>
                <a:gd name="T77" fmla="*/ 596 h 11580"/>
                <a:gd name="T78" fmla="*/ 9766 w 21944"/>
                <a:gd name="T79" fmla="*/ 1130 h 11580"/>
                <a:gd name="T80" fmla="*/ 8755 w 21944"/>
                <a:gd name="T81" fmla="*/ 2698 h 11580"/>
                <a:gd name="T82" fmla="*/ 7740 w 21944"/>
                <a:gd name="T83" fmla="*/ 4633 h 11580"/>
                <a:gd name="T84" fmla="*/ 6722 w 21944"/>
                <a:gd name="T85" fmla="*/ 6588 h 11580"/>
                <a:gd name="T86" fmla="*/ 5709 w 21944"/>
                <a:gd name="T87" fmla="*/ 8283 h 11580"/>
                <a:gd name="T88" fmla="*/ 4686 w 21944"/>
                <a:gd name="T89" fmla="*/ 9588 h 11580"/>
                <a:gd name="T90" fmla="*/ 3658 w 21944"/>
                <a:gd name="T91" fmla="*/ 10485 h 11580"/>
                <a:gd name="T92" fmla="*/ 2636 w 21944"/>
                <a:gd name="T93" fmla="*/ 11052 h 11580"/>
                <a:gd name="T94" fmla="*/ 1609 w 21944"/>
                <a:gd name="T95" fmla="*/ 11367 h 11580"/>
                <a:gd name="T96" fmla="*/ 586 w 21944"/>
                <a:gd name="T97" fmla="*/ 11528 h 11580"/>
                <a:gd name="T98" fmla="*/ 4 w 21944"/>
                <a:gd name="T99" fmla="*/ 11511 h 1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44" h="11580">
                  <a:moveTo>
                    <a:pt x="69" y="11433"/>
                  </a:moveTo>
                  <a:lnTo>
                    <a:pt x="573" y="11385"/>
                  </a:lnTo>
                  <a:lnTo>
                    <a:pt x="1074" y="11321"/>
                  </a:lnTo>
                  <a:lnTo>
                    <a:pt x="1582" y="11226"/>
                  </a:lnTo>
                  <a:lnTo>
                    <a:pt x="2082" y="11099"/>
                  </a:lnTo>
                  <a:lnTo>
                    <a:pt x="2587" y="10917"/>
                  </a:lnTo>
                  <a:lnTo>
                    <a:pt x="3085" y="10679"/>
                  </a:lnTo>
                  <a:lnTo>
                    <a:pt x="3581" y="10364"/>
                  </a:lnTo>
                  <a:lnTo>
                    <a:pt x="4088" y="9975"/>
                  </a:lnTo>
                  <a:lnTo>
                    <a:pt x="4585" y="9485"/>
                  </a:lnTo>
                  <a:lnTo>
                    <a:pt x="5084" y="8890"/>
                  </a:lnTo>
                  <a:lnTo>
                    <a:pt x="5593" y="8198"/>
                  </a:lnTo>
                  <a:lnTo>
                    <a:pt x="6095" y="7402"/>
                  </a:lnTo>
                  <a:lnTo>
                    <a:pt x="6597" y="6517"/>
                  </a:lnTo>
                  <a:lnTo>
                    <a:pt x="7108" y="5559"/>
                  </a:lnTo>
                  <a:lnTo>
                    <a:pt x="7611" y="4568"/>
                  </a:lnTo>
                  <a:lnTo>
                    <a:pt x="8124" y="3583"/>
                  </a:lnTo>
                  <a:lnTo>
                    <a:pt x="8628" y="2631"/>
                  </a:lnTo>
                  <a:lnTo>
                    <a:pt x="9133" y="1772"/>
                  </a:lnTo>
                  <a:lnTo>
                    <a:pt x="9649" y="1047"/>
                  </a:lnTo>
                  <a:lnTo>
                    <a:pt x="10158" y="488"/>
                  </a:lnTo>
                  <a:cubicBezTo>
                    <a:pt x="10162" y="484"/>
                    <a:pt x="10166" y="480"/>
                    <a:pt x="10171" y="477"/>
                  </a:cubicBezTo>
                  <a:lnTo>
                    <a:pt x="10675" y="133"/>
                  </a:lnTo>
                  <a:cubicBezTo>
                    <a:pt x="10682" y="128"/>
                    <a:pt x="10690" y="124"/>
                    <a:pt x="10699" y="122"/>
                  </a:cubicBezTo>
                  <a:lnTo>
                    <a:pt x="11211" y="2"/>
                  </a:lnTo>
                  <a:cubicBezTo>
                    <a:pt x="11222" y="0"/>
                    <a:pt x="11233" y="0"/>
                    <a:pt x="11244" y="2"/>
                  </a:cubicBezTo>
                  <a:lnTo>
                    <a:pt x="11748" y="122"/>
                  </a:lnTo>
                  <a:cubicBezTo>
                    <a:pt x="11757" y="124"/>
                    <a:pt x="11765" y="128"/>
                    <a:pt x="11772" y="133"/>
                  </a:cubicBezTo>
                  <a:lnTo>
                    <a:pt x="12276" y="477"/>
                  </a:lnTo>
                  <a:cubicBezTo>
                    <a:pt x="12281" y="480"/>
                    <a:pt x="12285" y="484"/>
                    <a:pt x="12288" y="488"/>
                  </a:cubicBezTo>
                  <a:lnTo>
                    <a:pt x="12800" y="1040"/>
                  </a:lnTo>
                  <a:lnTo>
                    <a:pt x="13310" y="1767"/>
                  </a:lnTo>
                  <a:lnTo>
                    <a:pt x="13825" y="2628"/>
                  </a:lnTo>
                  <a:lnTo>
                    <a:pt x="14331" y="3583"/>
                  </a:lnTo>
                  <a:lnTo>
                    <a:pt x="14836" y="4568"/>
                  </a:lnTo>
                  <a:lnTo>
                    <a:pt x="15347" y="5559"/>
                  </a:lnTo>
                  <a:lnTo>
                    <a:pt x="15851" y="6519"/>
                  </a:lnTo>
                  <a:lnTo>
                    <a:pt x="16354" y="7405"/>
                  </a:lnTo>
                  <a:lnTo>
                    <a:pt x="16864" y="8202"/>
                  </a:lnTo>
                  <a:lnTo>
                    <a:pt x="17366" y="8894"/>
                  </a:lnTo>
                  <a:lnTo>
                    <a:pt x="17867" y="9490"/>
                  </a:lnTo>
                  <a:lnTo>
                    <a:pt x="18374" y="9981"/>
                  </a:lnTo>
                  <a:lnTo>
                    <a:pt x="18872" y="10368"/>
                  </a:lnTo>
                  <a:lnTo>
                    <a:pt x="19378" y="10683"/>
                  </a:lnTo>
                  <a:lnTo>
                    <a:pt x="19874" y="10919"/>
                  </a:lnTo>
                  <a:lnTo>
                    <a:pt x="20372" y="11101"/>
                  </a:lnTo>
                  <a:lnTo>
                    <a:pt x="20877" y="11227"/>
                  </a:lnTo>
                  <a:lnTo>
                    <a:pt x="21377" y="11322"/>
                  </a:lnTo>
                  <a:lnTo>
                    <a:pt x="21877" y="11385"/>
                  </a:lnTo>
                  <a:cubicBezTo>
                    <a:pt x="21916" y="11390"/>
                    <a:pt x="21944" y="11426"/>
                    <a:pt x="21939" y="11466"/>
                  </a:cubicBezTo>
                  <a:cubicBezTo>
                    <a:pt x="21934" y="11505"/>
                    <a:pt x="21898" y="11533"/>
                    <a:pt x="21858" y="11528"/>
                  </a:cubicBezTo>
                  <a:lnTo>
                    <a:pt x="21350" y="11463"/>
                  </a:lnTo>
                  <a:lnTo>
                    <a:pt x="20842" y="11366"/>
                  </a:lnTo>
                  <a:lnTo>
                    <a:pt x="20323" y="11236"/>
                  </a:lnTo>
                  <a:lnTo>
                    <a:pt x="19813" y="11049"/>
                  </a:lnTo>
                  <a:lnTo>
                    <a:pt x="19301" y="10806"/>
                  </a:lnTo>
                  <a:lnTo>
                    <a:pt x="18783" y="10481"/>
                  </a:lnTo>
                  <a:lnTo>
                    <a:pt x="18273" y="10084"/>
                  </a:lnTo>
                  <a:lnTo>
                    <a:pt x="17756" y="9583"/>
                  </a:lnTo>
                  <a:lnTo>
                    <a:pt x="17249" y="8979"/>
                  </a:lnTo>
                  <a:lnTo>
                    <a:pt x="16743" y="8279"/>
                  </a:lnTo>
                  <a:lnTo>
                    <a:pt x="16229" y="7476"/>
                  </a:lnTo>
                  <a:lnTo>
                    <a:pt x="15724" y="6586"/>
                  </a:lnTo>
                  <a:lnTo>
                    <a:pt x="15219" y="5625"/>
                  </a:lnTo>
                  <a:lnTo>
                    <a:pt x="14707" y="4633"/>
                  </a:lnTo>
                  <a:lnTo>
                    <a:pt x="14204" y="3650"/>
                  </a:lnTo>
                  <a:lnTo>
                    <a:pt x="13702" y="2701"/>
                  </a:lnTo>
                  <a:lnTo>
                    <a:pt x="13192" y="1850"/>
                  </a:lnTo>
                  <a:lnTo>
                    <a:pt x="12695" y="1137"/>
                  </a:lnTo>
                  <a:lnTo>
                    <a:pt x="12183" y="585"/>
                  </a:lnTo>
                  <a:lnTo>
                    <a:pt x="12195" y="596"/>
                  </a:lnTo>
                  <a:lnTo>
                    <a:pt x="11691" y="252"/>
                  </a:lnTo>
                  <a:lnTo>
                    <a:pt x="11715" y="263"/>
                  </a:lnTo>
                  <a:lnTo>
                    <a:pt x="11211" y="143"/>
                  </a:lnTo>
                  <a:lnTo>
                    <a:pt x="11244" y="143"/>
                  </a:lnTo>
                  <a:lnTo>
                    <a:pt x="10732" y="263"/>
                  </a:lnTo>
                  <a:lnTo>
                    <a:pt x="10756" y="252"/>
                  </a:lnTo>
                  <a:lnTo>
                    <a:pt x="10252" y="596"/>
                  </a:lnTo>
                  <a:lnTo>
                    <a:pt x="10265" y="585"/>
                  </a:lnTo>
                  <a:lnTo>
                    <a:pt x="9766" y="1130"/>
                  </a:lnTo>
                  <a:lnTo>
                    <a:pt x="9258" y="1845"/>
                  </a:lnTo>
                  <a:lnTo>
                    <a:pt x="8755" y="2698"/>
                  </a:lnTo>
                  <a:lnTo>
                    <a:pt x="8251" y="3650"/>
                  </a:lnTo>
                  <a:lnTo>
                    <a:pt x="7740" y="4633"/>
                  </a:lnTo>
                  <a:lnTo>
                    <a:pt x="7235" y="5626"/>
                  </a:lnTo>
                  <a:lnTo>
                    <a:pt x="6722" y="6588"/>
                  </a:lnTo>
                  <a:lnTo>
                    <a:pt x="6216" y="7479"/>
                  </a:lnTo>
                  <a:lnTo>
                    <a:pt x="5709" y="8283"/>
                  </a:lnTo>
                  <a:lnTo>
                    <a:pt x="5195" y="8983"/>
                  </a:lnTo>
                  <a:lnTo>
                    <a:pt x="4686" y="9588"/>
                  </a:lnTo>
                  <a:lnTo>
                    <a:pt x="4175" y="10090"/>
                  </a:lnTo>
                  <a:lnTo>
                    <a:pt x="3658" y="10485"/>
                  </a:lnTo>
                  <a:lnTo>
                    <a:pt x="3146" y="10809"/>
                  </a:lnTo>
                  <a:lnTo>
                    <a:pt x="2636" y="11052"/>
                  </a:lnTo>
                  <a:lnTo>
                    <a:pt x="2117" y="11238"/>
                  </a:lnTo>
                  <a:lnTo>
                    <a:pt x="1609" y="11367"/>
                  </a:lnTo>
                  <a:lnTo>
                    <a:pt x="1093" y="11464"/>
                  </a:lnTo>
                  <a:lnTo>
                    <a:pt x="586" y="11528"/>
                  </a:lnTo>
                  <a:lnTo>
                    <a:pt x="82" y="11576"/>
                  </a:lnTo>
                  <a:cubicBezTo>
                    <a:pt x="43" y="11580"/>
                    <a:pt x="8" y="11551"/>
                    <a:pt x="4" y="11511"/>
                  </a:cubicBezTo>
                  <a:cubicBezTo>
                    <a:pt x="0" y="11472"/>
                    <a:pt x="29" y="11437"/>
                    <a:pt x="69" y="11433"/>
                  </a:cubicBezTo>
                  <a:close/>
                </a:path>
              </a:pathLst>
            </a:custGeom>
            <a:solidFill>
              <a:srgbClr val="4F81BD"/>
            </a:solidFill>
            <a:ln w="3175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333" y="3504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333" y="3504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449" y="3493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49" y="3493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26"/>
            <p:cNvSpPr>
              <a:spLocks noChangeArrowheads="1"/>
            </p:cNvSpPr>
            <p:nvPr/>
          </p:nvSpPr>
          <p:spPr bwMode="auto">
            <a:xfrm>
              <a:off x="565" y="3478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565" y="3478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683" y="3456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683" y="3456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799" y="3427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799" y="3427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917" y="3384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917" y="3384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34"/>
            <p:cNvSpPr>
              <a:spLocks noChangeArrowheads="1"/>
            </p:cNvSpPr>
            <p:nvPr/>
          </p:nvSpPr>
          <p:spPr bwMode="auto">
            <a:xfrm>
              <a:off x="1033" y="3329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33" y="3329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36"/>
            <p:cNvSpPr>
              <a:spLocks noChangeArrowheads="1"/>
            </p:cNvSpPr>
            <p:nvPr/>
          </p:nvSpPr>
          <p:spPr bwMode="auto">
            <a:xfrm>
              <a:off x="1149" y="3256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1149" y="3256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1267" y="3165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1267" y="3165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1384" y="3051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>
              <a:off x="1383" y="3051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1500" y="291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43"/>
            <p:cNvSpPr>
              <a:spLocks noChangeArrowheads="1"/>
            </p:cNvSpPr>
            <p:nvPr/>
          </p:nvSpPr>
          <p:spPr bwMode="auto">
            <a:xfrm>
              <a:off x="1500" y="291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1618" y="275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1618" y="275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1734" y="2569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1734" y="2569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1850" y="2365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1850" y="2365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1968" y="2144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968" y="2144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2084" y="191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53"/>
            <p:cNvSpPr>
              <a:spLocks noChangeArrowheads="1"/>
            </p:cNvSpPr>
            <p:nvPr/>
          </p:nvSpPr>
          <p:spPr bwMode="auto">
            <a:xfrm>
              <a:off x="2084" y="191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54"/>
            <p:cNvSpPr>
              <a:spLocks noChangeArrowheads="1"/>
            </p:cNvSpPr>
            <p:nvPr/>
          </p:nvSpPr>
          <p:spPr bwMode="auto">
            <a:xfrm>
              <a:off x="2202" y="1690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55"/>
            <p:cNvSpPr>
              <a:spLocks noChangeArrowheads="1"/>
            </p:cNvSpPr>
            <p:nvPr/>
          </p:nvSpPr>
          <p:spPr bwMode="auto">
            <a:xfrm>
              <a:off x="2202" y="1690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2318" y="1471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2318" y="1471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58"/>
            <p:cNvSpPr>
              <a:spLocks noChangeArrowheads="1"/>
            </p:cNvSpPr>
            <p:nvPr/>
          </p:nvSpPr>
          <p:spPr bwMode="auto">
            <a:xfrm>
              <a:off x="2434" y="1274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59"/>
            <p:cNvSpPr>
              <a:spLocks noChangeArrowheads="1"/>
            </p:cNvSpPr>
            <p:nvPr/>
          </p:nvSpPr>
          <p:spPr bwMode="auto">
            <a:xfrm>
              <a:off x="2434" y="1274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60"/>
            <p:cNvSpPr>
              <a:spLocks noChangeArrowheads="1"/>
            </p:cNvSpPr>
            <p:nvPr/>
          </p:nvSpPr>
          <p:spPr bwMode="auto">
            <a:xfrm>
              <a:off x="2552" y="1108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61"/>
            <p:cNvSpPr>
              <a:spLocks noChangeArrowheads="1"/>
            </p:cNvSpPr>
            <p:nvPr/>
          </p:nvSpPr>
          <p:spPr bwMode="auto">
            <a:xfrm>
              <a:off x="2552" y="1108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62"/>
            <p:cNvSpPr>
              <a:spLocks noChangeArrowheads="1"/>
            </p:cNvSpPr>
            <p:nvPr/>
          </p:nvSpPr>
          <p:spPr bwMode="auto">
            <a:xfrm>
              <a:off x="2668" y="981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63"/>
            <p:cNvSpPr>
              <a:spLocks noChangeArrowheads="1"/>
            </p:cNvSpPr>
            <p:nvPr/>
          </p:nvSpPr>
          <p:spPr bwMode="auto">
            <a:xfrm>
              <a:off x="2668" y="981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2784" y="902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2784" y="902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2902" y="875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67"/>
            <p:cNvSpPr>
              <a:spLocks noChangeArrowheads="1"/>
            </p:cNvSpPr>
            <p:nvPr/>
          </p:nvSpPr>
          <p:spPr bwMode="auto">
            <a:xfrm>
              <a:off x="2902" y="875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68"/>
            <p:cNvSpPr>
              <a:spLocks noChangeArrowheads="1"/>
            </p:cNvSpPr>
            <p:nvPr/>
          </p:nvSpPr>
          <p:spPr bwMode="auto">
            <a:xfrm>
              <a:off x="3018" y="902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69"/>
            <p:cNvSpPr>
              <a:spLocks noChangeArrowheads="1"/>
            </p:cNvSpPr>
            <p:nvPr/>
          </p:nvSpPr>
          <p:spPr bwMode="auto">
            <a:xfrm>
              <a:off x="3018" y="902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70"/>
            <p:cNvSpPr>
              <a:spLocks noChangeArrowheads="1"/>
            </p:cNvSpPr>
            <p:nvPr/>
          </p:nvSpPr>
          <p:spPr bwMode="auto">
            <a:xfrm>
              <a:off x="3134" y="981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71"/>
            <p:cNvSpPr>
              <a:spLocks noChangeArrowheads="1"/>
            </p:cNvSpPr>
            <p:nvPr/>
          </p:nvSpPr>
          <p:spPr bwMode="auto">
            <a:xfrm>
              <a:off x="3134" y="981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72"/>
            <p:cNvSpPr>
              <a:spLocks noChangeArrowheads="1"/>
            </p:cNvSpPr>
            <p:nvPr/>
          </p:nvSpPr>
          <p:spPr bwMode="auto">
            <a:xfrm>
              <a:off x="3252" y="1108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2" name="Oval 73"/>
            <p:cNvSpPr>
              <a:spLocks noChangeArrowheads="1"/>
            </p:cNvSpPr>
            <p:nvPr/>
          </p:nvSpPr>
          <p:spPr bwMode="auto">
            <a:xfrm>
              <a:off x="3252" y="1108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3" name="Oval 74"/>
            <p:cNvSpPr>
              <a:spLocks noChangeArrowheads="1"/>
            </p:cNvSpPr>
            <p:nvPr/>
          </p:nvSpPr>
          <p:spPr bwMode="auto">
            <a:xfrm>
              <a:off x="3368" y="1274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5" name="Oval 75"/>
            <p:cNvSpPr>
              <a:spLocks noChangeArrowheads="1"/>
            </p:cNvSpPr>
            <p:nvPr/>
          </p:nvSpPr>
          <p:spPr bwMode="auto">
            <a:xfrm>
              <a:off x="3368" y="1274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6" name="Oval 76"/>
            <p:cNvSpPr>
              <a:spLocks noChangeArrowheads="1"/>
            </p:cNvSpPr>
            <p:nvPr/>
          </p:nvSpPr>
          <p:spPr bwMode="auto">
            <a:xfrm>
              <a:off x="3486" y="1471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7" name="Oval 77"/>
            <p:cNvSpPr>
              <a:spLocks noChangeArrowheads="1"/>
            </p:cNvSpPr>
            <p:nvPr/>
          </p:nvSpPr>
          <p:spPr bwMode="auto">
            <a:xfrm>
              <a:off x="3486" y="1471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8" name="Oval 78"/>
            <p:cNvSpPr>
              <a:spLocks noChangeArrowheads="1"/>
            </p:cNvSpPr>
            <p:nvPr/>
          </p:nvSpPr>
          <p:spPr bwMode="auto">
            <a:xfrm>
              <a:off x="3602" y="1690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9" name="Oval 79"/>
            <p:cNvSpPr>
              <a:spLocks noChangeArrowheads="1"/>
            </p:cNvSpPr>
            <p:nvPr/>
          </p:nvSpPr>
          <p:spPr bwMode="auto">
            <a:xfrm>
              <a:off x="3602" y="1690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0" name="Oval 80"/>
            <p:cNvSpPr>
              <a:spLocks noChangeArrowheads="1"/>
            </p:cNvSpPr>
            <p:nvPr/>
          </p:nvSpPr>
          <p:spPr bwMode="auto">
            <a:xfrm>
              <a:off x="3719" y="191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1" name="Oval 81"/>
            <p:cNvSpPr>
              <a:spLocks noChangeArrowheads="1"/>
            </p:cNvSpPr>
            <p:nvPr/>
          </p:nvSpPr>
          <p:spPr bwMode="auto">
            <a:xfrm>
              <a:off x="3718" y="1916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2" name="Oval 82"/>
            <p:cNvSpPr>
              <a:spLocks noChangeArrowheads="1"/>
            </p:cNvSpPr>
            <p:nvPr/>
          </p:nvSpPr>
          <p:spPr bwMode="auto">
            <a:xfrm>
              <a:off x="3837" y="2144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3" name="Oval 83"/>
            <p:cNvSpPr>
              <a:spLocks noChangeArrowheads="1"/>
            </p:cNvSpPr>
            <p:nvPr/>
          </p:nvSpPr>
          <p:spPr bwMode="auto">
            <a:xfrm>
              <a:off x="3837" y="2144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4" name="Oval 84"/>
            <p:cNvSpPr>
              <a:spLocks noChangeArrowheads="1"/>
            </p:cNvSpPr>
            <p:nvPr/>
          </p:nvSpPr>
          <p:spPr bwMode="auto">
            <a:xfrm>
              <a:off x="3953" y="2365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5" name="Oval 85"/>
            <p:cNvSpPr>
              <a:spLocks noChangeArrowheads="1"/>
            </p:cNvSpPr>
            <p:nvPr/>
          </p:nvSpPr>
          <p:spPr bwMode="auto">
            <a:xfrm>
              <a:off x="3953" y="2365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6" name="Oval 86"/>
            <p:cNvSpPr>
              <a:spLocks noChangeArrowheads="1"/>
            </p:cNvSpPr>
            <p:nvPr/>
          </p:nvSpPr>
          <p:spPr bwMode="auto">
            <a:xfrm>
              <a:off x="4069" y="2569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7" name="Oval 87"/>
            <p:cNvSpPr>
              <a:spLocks noChangeArrowheads="1"/>
            </p:cNvSpPr>
            <p:nvPr/>
          </p:nvSpPr>
          <p:spPr bwMode="auto">
            <a:xfrm>
              <a:off x="4069" y="2569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8" name="Oval 88"/>
            <p:cNvSpPr>
              <a:spLocks noChangeArrowheads="1"/>
            </p:cNvSpPr>
            <p:nvPr/>
          </p:nvSpPr>
          <p:spPr bwMode="auto">
            <a:xfrm>
              <a:off x="4187" y="275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9" name="Oval 89"/>
            <p:cNvSpPr>
              <a:spLocks noChangeArrowheads="1"/>
            </p:cNvSpPr>
            <p:nvPr/>
          </p:nvSpPr>
          <p:spPr bwMode="auto">
            <a:xfrm>
              <a:off x="4187" y="275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0" name="Oval 90"/>
            <p:cNvSpPr>
              <a:spLocks noChangeArrowheads="1"/>
            </p:cNvSpPr>
            <p:nvPr/>
          </p:nvSpPr>
          <p:spPr bwMode="auto">
            <a:xfrm>
              <a:off x="4303" y="291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1" name="Oval 91"/>
            <p:cNvSpPr>
              <a:spLocks noChangeArrowheads="1"/>
            </p:cNvSpPr>
            <p:nvPr/>
          </p:nvSpPr>
          <p:spPr bwMode="auto">
            <a:xfrm>
              <a:off x="4303" y="291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3" name="Oval 92"/>
            <p:cNvSpPr>
              <a:spLocks noChangeArrowheads="1"/>
            </p:cNvSpPr>
            <p:nvPr/>
          </p:nvSpPr>
          <p:spPr bwMode="auto">
            <a:xfrm>
              <a:off x="4419" y="3051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5" name="Oval 93"/>
            <p:cNvSpPr>
              <a:spLocks noChangeArrowheads="1"/>
            </p:cNvSpPr>
            <p:nvPr/>
          </p:nvSpPr>
          <p:spPr bwMode="auto">
            <a:xfrm>
              <a:off x="4419" y="3051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6" name="Oval 94"/>
            <p:cNvSpPr>
              <a:spLocks noChangeArrowheads="1"/>
            </p:cNvSpPr>
            <p:nvPr/>
          </p:nvSpPr>
          <p:spPr bwMode="auto">
            <a:xfrm>
              <a:off x="4537" y="316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7" name="Oval 95"/>
            <p:cNvSpPr>
              <a:spLocks noChangeArrowheads="1"/>
            </p:cNvSpPr>
            <p:nvPr/>
          </p:nvSpPr>
          <p:spPr bwMode="auto">
            <a:xfrm>
              <a:off x="4537" y="316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8" name="Oval 96"/>
            <p:cNvSpPr>
              <a:spLocks noChangeArrowheads="1"/>
            </p:cNvSpPr>
            <p:nvPr/>
          </p:nvSpPr>
          <p:spPr bwMode="auto">
            <a:xfrm>
              <a:off x="4653" y="325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9" name="Oval 97"/>
            <p:cNvSpPr>
              <a:spLocks noChangeArrowheads="1"/>
            </p:cNvSpPr>
            <p:nvPr/>
          </p:nvSpPr>
          <p:spPr bwMode="auto">
            <a:xfrm>
              <a:off x="4653" y="325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0" name="Oval 98"/>
            <p:cNvSpPr>
              <a:spLocks noChangeArrowheads="1"/>
            </p:cNvSpPr>
            <p:nvPr/>
          </p:nvSpPr>
          <p:spPr bwMode="auto">
            <a:xfrm>
              <a:off x="4771" y="3329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1" name="Oval 99"/>
            <p:cNvSpPr>
              <a:spLocks noChangeArrowheads="1"/>
            </p:cNvSpPr>
            <p:nvPr/>
          </p:nvSpPr>
          <p:spPr bwMode="auto">
            <a:xfrm>
              <a:off x="4771" y="3329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2" name="Oval 100"/>
            <p:cNvSpPr>
              <a:spLocks noChangeArrowheads="1"/>
            </p:cNvSpPr>
            <p:nvPr/>
          </p:nvSpPr>
          <p:spPr bwMode="auto">
            <a:xfrm>
              <a:off x="4887" y="3384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3" name="Oval 101"/>
            <p:cNvSpPr>
              <a:spLocks noChangeArrowheads="1"/>
            </p:cNvSpPr>
            <p:nvPr/>
          </p:nvSpPr>
          <p:spPr bwMode="auto">
            <a:xfrm>
              <a:off x="4887" y="3384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Oval 102"/>
            <p:cNvSpPr>
              <a:spLocks noChangeArrowheads="1"/>
            </p:cNvSpPr>
            <p:nvPr/>
          </p:nvSpPr>
          <p:spPr bwMode="auto">
            <a:xfrm>
              <a:off x="5003" y="3427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Oval 103"/>
            <p:cNvSpPr>
              <a:spLocks noChangeArrowheads="1"/>
            </p:cNvSpPr>
            <p:nvPr/>
          </p:nvSpPr>
          <p:spPr bwMode="auto">
            <a:xfrm>
              <a:off x="5003" y="3427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Oval 104"/>
            <p:cNvSpPr>
              <a:spLocks noChangeArrowheads="1"/>
            </p:cNvSpPr>
            <p:nvPr/>
          </p:nvSpPr>
          <p:spPr bwMode="auto">
            <a:xfrm>
              <a:off x="5121" y="3456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Oval 105"/>
            <p:cNvSpPr>
              <a:spLocks noChangeArrowheads="1"/>
            </p:cNvSpPr>
            <p:nvPr/>
          </p:nvSpPr>
          <p:spPr bwMode="auto">
            <a:xfrm>
              <a:off x="5121" y="345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Oval 106"/>
            <p:cNvSpPr>
              <a:spLocks noChangeArrowheads="1"/>
            </p:cNvSpPr>
            <p:nvPr/>
          </p:nvSpPr>
          <p:spPr bwMode="auto">
            <a:xfrm>
              <a:off x="5237" y="3478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Oval 107"/>
            <p:cNvSpPr>
              <a:spLocks noChangeArrowheads="1"/>
            </p:cNvSpPr>
            <p:nvPr/>
          </p:nvSpPr>
          <p:spPr bwMode="auto">
            <a:xfrm>
              <a:off x="5237" y="3478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Oval 108"/>
            <p:cNvSpPr>
              <a:spLocks noChangeArrowheads="1"/>
            </p:cNvSpPr>
            <p:nvPr/>
          </p:nvSpPr>
          <p:spPr bwMode="auto">
            <a:xfrm>
              <a:off x="5353" y="3493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Oval 109"/>
            <p:cNvSpPr>
              <a:spLocks noChangeArrowheads="1"/>
            </p:cNvSpPr>
            <p:nvPr/>
          </p:nvSpPr>
          <p:spPr bwMode="auto">
            <a:xfrm>
              <a:off x="5353" y="3493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35" name="Rectangle 132"/>
            <p:cNvSpPr>
              <a:spLocks noChangeArrowheads="1"/>
            </p:cNvSpPr>
            <p:nvPr/>
          </p:nvSpPr>
          <p:spPr bwMode="auto">
            <a:xfrm>
              <a:off x="137" y="607"/>
              <a:ext cx="5528" cy="3311"/>
            </a:xfrm>
            <a:prstGeom prst="rect">
              <a:avLst/>
            </a:prstGeom>
            <a:noFill/>
            <a:ln w="1746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3194" y="0"/>
            <a:ext cx="9144000" cy="709173"/>
          </a:xfrm>
          <a:noFill/>
          <a:ln/>
        </p:spPr>
        <p:txBody>
          <a:bodyPr/>
          <a:lstStyle/>
          <a:p>
            <a:r>
              <a:rPr lang="en-US" altLang="en-US" dirty="0" smtClean="0"/>
              <a:t>Case 2. One Tail Test- H0</a:t>
            </a:r>
            <a:r>
              <a:rPr lang="en-US" altLang="en-US" dirty="0"/>
              <a:t>: </a:t>
            </a:r>
            <a:r>
              <a:rPr lang="en-US" dirty="0"/>
              <a:t>μ </a:t>
            </a:r>
            <a:r>
              <a:rPr lang="en-US" b="1" dirty="0">
                <a:sym typeface="Symbol" panose="05050102010706020507" pitchFamily="18" charset="2"/>
              </a:rPr>
              <a:t></a:t>
            </a:r>
            <a:r>
              <a:rPr lang="en-US" dirty="0"/>
              <a:t> K</a:t>
            </a:r>
            <a:endParaRPr lang="en-US" altLang="en-US" b="1" dirty="0"/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>
            <p:extLst/>
          </p:nvPr>
        </p:nvGraphicFramePr>
        <p:xfrm>
          <a:off x="6381545" y="3722339"/>
          <a:ext cx="266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82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545" y="3722339"/>
                        <a:ext cx="266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335825" y="3592164"/>
            <a:ext cx="223646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606014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bar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3971224" y="4726045"/>
            <a:ext cx="5452010" cy="1125697"/>
            <a:chOff x="3971224" y="4726045"/>
            <a:chExt cx="5452010" cy="1125697"/>
          </a:xfrm>
        </p:grpSpPr>
        <p:sp>
          <p:nvSpPr>
            <p:cNvPr id="113" name="Text Box 27"/>
            <p:cNvSpPr txBox="1">
              <a:spLocks noChangeArrowheads="1"/>
            </p:cNvSpPr>
            <p:nvPr/>
          </p:nvSpPr>
          <p:spPr bwMode="auto">
            <a:xfrm>
              <a:off x="3971224" y="4754335"/>
              <a:ext cx="12954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6000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555631" y="4726045"/>
              <a:ext cx="1867603" cy="1125697"/>
              <a:chOff x="7555631" y="4726045"/>
              <a:chExt cx="1867603" cy="1125697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7555631" y="5272922"/>
                <a:ext cx="1207697" cy="57882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270688" y="4726045"/>
                <a:ext cx="11525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</a:t>
                </a:r>
                <a:endParaRPr lang="en-US" sz="2600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σ</a:t>
                </a:r>
                <a:r>
                  <a:rPr lang="en-US" sz="2800" b="1" dirty="0">
                    <a:solidFill>
                      <a:srgbClr val="0070C0"/>
                    </a:solidFill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  <a:blipFill>
                <a:blip r:embed="rId7"/>
                <a:stretch>
                  <a:fillRect l="-11053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Line 30"/>
          <p:cNvSpPr>
            <a:spLocks noChangeShapeType="1"/>
          </p:cNvSpPr>
          <p:nvPr/>
        </p:nvSpPr>
        <p:spPr bwMode="auto">
          <a:xfrm>
            <a:off x="275897" y="5617334"/>
            <a:ext cx="7331426" cy="20323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5559422" y="1323912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6380881" y="1315238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2310780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3406586" y="134190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937750" y="134454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7416855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8343164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8029629" y="133447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1093814" y="123383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7779601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4995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152400" y="916364"/>
            <a:ext cx="8791575" cy="5272088"/>
            <a:chOff x="132" y="602"/>
            <a:chExt cx="5538" cy="3321"/>
          </a:xfrm>
        </p:grpSpPr>
        <p:sp>
          <p:nvSpPr>
            <p:cNvPr id="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32" y="602"/>
              <a:ext cx="5538" cy="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314" y="3556"/>
              <a:ext cx="5138" cy="11"/>
            </a:xfrm>
            <a:prstGeom prst="rect">
              <a:avLst/>
            </a:prstGeom>
            <a:solidFill>
              <a:srgbClr val="D9D9D9"/>
            </a:solidFill>
            <a:ln w="3175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55" y="897"/>
              <a:ext cx="5055" cy="2664"/>
            </a:xfrm>
            <a:custGeom>
              <a:avLst/>
              <a:gdLst>
                <a:gd name="T0" fmla="*/ 573 w 21944"/>
                <a:gd name="T1" fmla="*/ 11385 h 11580"/>
                <a:gd name="T2" fmla="*/ 1582 w 21944"/>
                <a:gd name="T3" fmla="*/ 11226 h 11580"/>
                <a:gd name="T4" fmla="*/ 2587 w 21944"/>
                <a:gd name="T5" fmla="*/ 10917 h 11580"/>
                <a:gd name="T6" fmla="*/ 3581 w 21944"/>
                <a:gd name="T7" fmla="*/ 10364 h 11580"/>
                <a:gd name="T8" fmla="*/ 4585 w 21944"/>
                <a:gd name="T9" fmla="*/ 9485 h 11580"/>
                <a:gd name="T10" fmla="*/ 5593 w 21944"/>
                <a:gd name="T11" fmla="*/ 8198 h 11580"/>
                <a:gd name="T12" fmla="*/ 6597 w 21944"/>
                <a:gd name="T13" fmla="*/ 6517 h 11580"/>
                <a:gd name="T14" fmla="*/ 7611 w 21944"/>
                <a:gd name="T15" fmla="*/ 4568 h 11580"/>
                <a:gd name="T16" fmla="*/ 8628 w 21944"/>
                <a:gd name="T17" fmla="*/ 2631 h 11580"/>
                <a:gd name="T18" fmla="*/ 9649 w 21944"/>
                <a:gd name="T19" fmla="*/ 1047 h 11580"/>
                <a:gd name="T20" fmla="*/ 10171 w 21944"/>
                <a:gd name="T21" fmla="*/ 477 h 11580"/>
                <a:gd name="T22" fmla="*/ 10699 w 21944"/>
                <a:gd name="T23" fmla="*/ 122 h 11580"/>
                <a:gd name="T24" fmla="*/ 11244 w 21944"/>
                <a:gd name="T25" fmla="*/ 2 h 11580"/>
                <a:gd name="T26" fmla="*/ 11772 w 21944"/>
                <a:gd name="T27" fmla="*/ 133 h 11580"/>
                <a:gd name="T28" fmla="*/ 12288 w 21944"/>
                <a:gd name="T29" fmla="*/ 488 h 11580"/>
                <a:gd name="T30" fmla="*/ 13310 w 21944"/>
                <a:gd name="T31" fmla="*/ 1767 h 11580"/>
                <a:gd name="T32" fmla="*/ 14331 w 21944"/>
                <a:gd name="T33" fmla="*/ 3583 h 11580"/>
                <a:gd name="T34" fmla="*/ 15347 w 21944"/>
                <a:gd name="T35" fmla="*/ 5559 h 11580"/>
                <a:gd name="T36" fmla="*/ 16354 w 21944"/>
                <a:gd name="T37" fmla="*/ 7405 h 11580"/>
                <a:gd name="T38" fmla="*/ 17366 w 21944"/>
                <a:gd name="T39" fmla="*/ 8894 h 11580"/>
                <a:gd name="T40" fmla="*/ 18374 w 21944"/>
                <a:gd name="T41" fmla="*/ 9981 h 11580"/>
                <a:gd name="T42" fmla="*/ 19378 w 21944"/>
                <a:gd name="T43" fmla="*/ 10683 h 11580"/>
                <a:gd name="T44" fmla="*/ 20372 w 21944"/>
                <a:gd name="T45" fmla="*/ 11101 h 11580"/>
                <a:gd name="T46" fmla="*/ 21377 w 21944"/>
                <a:gd name="T47" fmla="*/ 11322 h 11580"/>
                <a:gd name="T48" fmla="*/ 21939 w 21944"/>
                <a:gd name="T49" fmla="*/ 11466 h 11580"/>
                <a:gd name="T50" fmla="*/ 21350 w 21944"/>
                <a:gd name="T51" fmla="*/ 11463 h 11580"/>
                <a:gd name="T52" fmla="*/ 20323 w 21944"/>
                <a:gd name="T53" fmla="*/ 11236 h 11580"/>
                <a:gd name="T54" fmla="*/ 19301 w 21944"/>
                <a:gd name="T55" fmla="*/ 10806 h 11580"/>
                <a:gd name="T56" fmla="*/ 18273 w 21944"/>
                <a:gd name="T57" fmla="*/ 10084 h 11580"/>
                <a:gd name="T58" fmla="*/ 17249 w 21944"/>
                <a:gd name="T59" fmla="*/ 8979 h 11580"/>
                <a:gd name="T60" fmla="*/ 16229 w 21944"/>
                <a:gd name="T61" fmla="*/ 7476 h 11580"/>
                <a:gd name="T62" fmla="*/ 15219 w 21944"/>
                <a:gd name="T63" fmla="*/ 5625 h 11580"/>
                <a:gd name="T64" fmla="*/ 14204 w 21944"/>
                <a:gd name="T65" fmla="*/ 3650 h 11580"/>
                <a:gd name="T66" fmla="*/ 13192 w 21944"/>
                <a:gd name="T67" fmla="*/ 1850 h 11580"/>
                <a:gd name="T68" fmla="*/ 12183 w 21944"/>
                <a:gd name="T69" fmla="*/ 585 h 11580"/>
                <a:gd name="T70" fmla="*/ 11691 w 21944"/>
                <a:gd name="T71" fmla="*/ 252 h 11580"/>
                <a:gd name="T72" fmla="*/ 11211 w 21944"/>
                <a:gd name="T73" fmla="*/ 143 h 11580"/>
                <a:gd name="T74" fmla="*/ 10732 w 21944"/>
                <a:gd name="T75" fmla="*/ 263 h 11580"/>
                <a:gd name="T76" fmla="*/ 10252 w 21944"/>
                <a:gd name="T77" fmla="*/ 596 h 11580"/>
                <a:gd name="T78" fmla="*/ 9766 w 21944"/>
                <a:gd name="T79" fmla="*/ 1130 h 11580"/>
                <a:gd name="T80" fmla="*/ 8755 w 21944"/>
                <a:gd name="T81" fmla="*/ 2698 h 11580"/>
                <a:gd name="T82" fmla="*/ 7740 w 21944"/>
                <a:gd name="T83" fmla="*/ 4633 h 11580"/>
                <a:gd name="T84" fmla="*/ 6722 w 21944"/>
                <a:gd name="T85" fmla="*/ 6588 h 11580"/>
                <a:gd name="T86" fmla="*/ 5709 w 21944"/>
                <a:gd name="T87" fmla="*/ 8283 h 11580"/>
                <a:gd name="T88" fmla="*/ 4686 w 21944"/>
                <a:gd name="T89" fmla="*/ 9588 h 11580"/>
                <a:gd name="T90" fmla="*/ 3658 w 21944"/>
                <a:gd name="T91" fmla="*/ 10485 h 11580"/>
                <a:gd name="T92" fmla="*/ 2636 w 21944"/>
                <a:gd name="T93" fmla="*/ 11052 h 11580"/>
                <a:gd name="T94" fmla="*/ 1609 w 21944"/>
                <a:gd name="T95" fmla="*/ 11367 h 11580"/>
                <a:gd name="T96" fmla="*/ 586 w 21944"/>
                <a:gd name="T97" fmla="*/ 11528 h 11580"/>
                <a:gd name="T98" fmla="*/ 4 w 21944"/>
                <a:gd name="T99" fmla="*/ 11511 h 1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44" h="11580">
                  <a:moveTo>
                    <a:pt x="69" y="11433"/>
                  </a:moveTo>
                  <a:lnTo>
                    <a:pt x="573" y="11385"/>
                  </a:lnTo>
                  <a:lnTo>
                    <a:pt x="1074" y="11321"/>
                  </a:lnTo>
                  <a:lnTo>
                    <a:pt x="1582" y="11226"/>
                  </a:lnTo>
                  <a:lnTo>
                    <a:pt x="2082" y="11099"/>
                  </a:lnTo>
                  <a:lnTo>
                    <a:pt x="2587" y="10917"/>
                  </a:lnTo>
                  <a:lnTo>
                    <a:pt x="3085" y="10679"/>
                  </a:lnTo>
                  <a:lnTo>
                    <a:pt x="3581" y="10364"/>
                  </a:lnTo>
                  <a:lnTo>
                    <a:pt x="4088" y="9975"/>
                  </a:lnTo>
                  <a:lnTo>
                    <a:pt x="4585" y="9485"/>
                  </a:lnTo>
                  <a:lnTo>
                    <a:pt x="5084" y="8890"/>
                  </a:lnTo>
                  <a:lnTo>
                    <a:pt x="5593" y="8198"/>
                  </a:lnTo>
                  <a:lnTo>
                    <a:pt x="6095" y="7402"/>
                  </a:lnTo>
                  <a:lnTo>
                    <a:pt x="6597" y="6517"/>
                  </a:lnTo>
                  <a:lnTo>
                    <a:pt x="7108" y="5559"/>
                  </a:lnTo>
                  <a:lnTo>
                    <a:pt x="7611" y="4568"/>
                  </a:lnTo>
                  <a:lnTo>
                    <a:pt x="8124" y="3583"/>
                  </a:lnTo>
                  <a:lnTo>
                    <a:pt x="8628" y="2631"/>
                  </a:lnTo>
                  <a:lnTo>
                    <a:pt x="9133" y="1772"/>
                  </a:lnTo>
                  <a:lnTo>
                    <a:pt x="9649" y="1047"/>
                  </a:lnTo>
                  <a:lnTo>
                    <a:pt x="10158" y="488"/>
                  </a:lnTo>
                  <a:cubicBezTo>
                    <a:pt x="10162" y="484"/>
                    <a:pt x="10166" y="480"/>
                    <a:pt x="10171" y="477"/>
                  </a:cubicBezTo>
                  <a:lnTo>
                    <a:pt x="10675" y="133"/>
                  </a:lnTo>
                  <a:cubicBezTo>
                    <a:pt x="10682" y="128"/>
                    <a:pt x="10690" y="124"/>
                    <a:pt x="10699" y="122"/>
                  </a:cubicBezTo>
                  <a:lnTo>
                    <a:pt x="11211" y="2"/>
                  </a:lnTo>
                  <a:cubicBezTo>
                    <a:pt x="11222" y="0"/>
                    <a:pt x="11233" y="0"/>
                    <a:pt x="11244" y="2"/>
                  </a:cubicBezTo>
                  <a:lnTo>
                    <a:pt x="11748" y="122"/>
                  </a:lnTo>
                  <a:cubicBezTo>
                    <a:pt x="11757" y="124"/>
                    <a:pt x="11765" y="128"/>
                    <a:pt x="11772" y="133"/>
                  </a:cubicBezTo>
                  <a:lnTo>
                    <a:pt x="12276" y="477"/>
                  </a:lnTo>
                  <a:cubicBezTo>
                    <a:pt x="12281" y="480"/>
                    <a:pt x="12285" y="484"/>
                    <a:pt x="12288" y="488"/>
                  </a:cubicBezTo>
                  <a:lnTo>
                    <a:pt x="12800" y="1040"/>
                  </a:lnTo>
                  <a:lnTo>
                    <a:pt x="13310" y="1767"/>
                  </a:lnTo>
                  <a:lnTo>
                    <a:pt x="13825" y="2628"/>
                  </a:lnTo>
                  <a:lnTo>
                    <a:pt x="14331" y="3583"/>
                  </a:lnTo>
                  <a:lnTo>
                    <a:pt x="14836" y="4568"/>
                  </a:lnTo>
                  <a:lnTo>
                    <a:pt x="15347" y="5559"/>
                  </a:lnTo>
                  <a:lnTo>
                    <a:pt x="15851" y="6519"/>
                  </a:lnTo>
                  <a:lnTo>
                    <a:pt x="16354" y="7405"/>
                  </a:lnTo>
                  <a:lnTo>
                    <a:pt x="16864" y="8202"/>
                  </a:lnTo>
                  <a:lnTo>
                    <a:pt x="17366" y="8894"/>
                  </a:lnTo>
                  <a:lnTo>
                    <a:pt x="17867" y="9490"/>
                  </a:lnTo>
                  <a:lnTo>
                    <a:pt x="18374" y="9981"/>
                  </a:lnTo>
                  <a:lnTo>
                    <a:pt x="18872" y="10368"/>
                  </a:lnTo>
                  <a:lnTo>
                    <a:pt x="19378" y="10683"/>
                  </a:lnTo>
                  <a:lnTo>
                    <a:pt x="19874" y="10919"/>
                  </a:lnTo>
                  <a:lnTo>
                    <a:pt x="20372" y="11101"/>
                  </a:lnTo>
                  <a:lnTo>
                    <a:pt x="20877" y="11227"/>
                  </a:lnTo>
                  <a:lnTo>
                    <a:pt x="21377" y="11322"/>
                  </a:lnTo>
                  <a:lnTo>
                    <a:pt x="21877" y="11385"/>
                  </a:lnTo>
                  <a:cubicBezTo>
                    <a:pt x="21916" y="11390"/>
                    <a:pt x="21944" y="11426"/>
                    <a:pt x="21939" y="11466"/>
                  </a:cubicBezTo>
                  <a:cubicBezTo>
                    <a:pt x="21934" y="11505"/>
                    <a:pt x="21898" y="11533"/>
                    <a:pt x="21858" y="11528"/>
                  </a:cubicBezTo>
                  <a:lnTo>
                    <a:pt x="21350" y="11463"/>
                  </a:lnTo>
                  <a:lnTo>
                    <a:pt x="20842" y="11366"/>
                  </a:lnTo>
                  <a:lnTo>
                    <a:pt x="20323" y="11236"/>
                  </a:lnTo>
                  <a:lnTo>
                    <a:pt x="19813" y="11049"/>
                  </a:lnTo>
                  <a:lnTo>
                    <a:pt x="19301" y="10806"/>
                  </a:lnTo>
                  <a:lnTo>
                    <a:pt x="18783" y="10481"/>
                  </a:lnTo>
                  <a:lnTo>
                    <a:pt x="18273" y="10084"/>
                  </a:lnTo>
                  <a:lnTo>
                    <a:pt x="17756" y="9583"/>
                  </a:lnTo>
                  <a:lnTo>
                    <a:pt x="17249" y="8979"/>
                  </a:lnTo>
                  <a:lnTo>
                    <a:pt x="16743" y="8279"/>
                  </a:lnTo>
                  <a:lnTo>
                    <a:pt x="16229" y="7476"/>
                  </a:lnTo>
                  <a:lnTo>
                    <a:pt x="15724" y="6586"/>
                  </a:lnTo>
                  <a:lnTo>
                    <a:pt x="15219" y="5625"/>
                  </a:lnTo>
                  <a:lnTo>
                    <a:pt x="14707" y="4633"/>
                  </a:lnTo>
                  <a:lnTo>
                    <a:pt x="14204" y="3650"/>
                  </a:lnTo>
                  <a:lnTo>
                    <a:pt x="13702" y="2701"/>
                  </a:lnTo>
                  <a:lnTo>
                    <a:pt x="13192" y="1850"/>
                  </a:lnTo>
                  <a:lnTo>
                    <a:pt x="12695" y="1137"/>
                  </a:lnTo>
                  <a:lnTo>
                    <a:pt x="12183" y="585"/>
                  </a:lnTo>
                  <a:lnTo>
                    <a:pt x="12195" y="596"/>
                  </a:lnTo>
                  <a:lnTo>
                    <a:pt x="11691" y="252"/>
                  </a:lnTo>
                  <a:lnTo>
                    <a:pt x="11715" y="263"/>
                  </a:lnTo>
                  <a:lnTo>
                    <a:pt x="11211" y="143"/>
                  </a:lnTo>
                  <a:lnTo>
                    <a:pt x="11244" y="143"/>
                  </a:lnTo>
                  <a:lnTo>
                    <a:pt x="10732" y="263"/>
                  </a:lnTo>
                  <a:lnTo>
                    <a:pt x="10756" y="252"/>
                  </a:lnTo>
                  <a:lnTo>
                    <a:pt x="10252" y="596"/>
                  </a:lnTo>
                  <a:lnTo>
                    <a:pt x="10265" y="585"/>
                  </a:lnTo>
                  <a:lnTo>
                    <a:pt x="9766" y="1130"/>
                  </a:lnTo>
                  <a:lnTo>
                    <a:pt x="9258" y="1845"/>
                  </a:lnTo>
                  <a:lnTo>
                    <a:pt x="8755" y="2698"/>
                  </a:lnTo>
                  <a:lnTo>
                    <a:pt x="8251" y="3650"/>
                  </a:lnTo>
                  <a:lnTo>
                    <a:pt x="7740" y="4633"/>
                  </a:lnTo>
                  <a:lnTo>
                    <a:pt x="7235" y="5626"/>
                  </a:lnTo>
                  <a:lnTo>
                    <a:pt x="6722" y="6588"/>
                  </a:lnTo>
                  <a:lnTo>
                    <a:pt x="6216" y="7479"/>
                  </a:lnTo>
                  <a:lnTo>
                    <a:pt x="5709" y="8283"/>
                  </a:lnTo>
                  <a:lnTo>
                    <a:pt x="5195" y="8983"/>
                  </a:lnTo>
                  <a:lnTo>
                    <a:pt x="4686" y="9588"/>
                  </a:lnTo>
                  <a:lnTo>
                    <a:pt x="4175" y="10090"/>
                  </a:lnTo>
                  <a:lnTo>
                    <a:pt x="3658" y="10485"/>
                  </a:lnTo>
                  <a:lnTo>
                    <a:pt x="3146" y="10809"/>
                  </a:lnTo>
                  <a:lnTo>
                    <a:pt x="2636" y="11052"/>
                  </a:lnTo>
                  <a:lnTo>
                    <a:pt x="2117" y="11238"/>
                  </a:lnTo>
                  <a:lnTo>
                    <a:pt x="1609" y="11367"/>
                  </a:lnTo>
                  <a:lnTo>
                    <a:pt x="1093" y="11464"/>
                  </a:lnTo>
                  <a:lnTo>
                    <a:pt x="586" y="11528"/>
                  </a:lnTo>
                  <a:lnTo>
                    <a:pt x="82" y="11576"/>
                  </a:lnTo>
                  <a:cubicBezTo>
                    <a:pt x="43" y="11580"/>
                    <a:pt x="8" y="11551"/>
                    <a:pt x="4" y="11511"/>
                  </a:cubicBezTo>
                  <a:cubicBezTo>
                    <a:pt x="0" y="11472"/>
                    <a:pt x="29" y="11437"/>
                    <a:pt x="69" y="11433"/>
                  </a:cubicBezTo>
                  <a:close/>
                </a:path>
              </a:pathLst>
            </a:custGeom>
            <a:solidFill>
              <a:srgbClr val="4F81BD"/>
            </a:solidFill>
            <a:ln w="3175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333" y="3504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333" y="3504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449" y="3493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449" y="3493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26"/>
            <p:cNvSpPr>
              <a:spLocks noChangeArrowheads="1"/>
            </p:cNvSpPr>
            <p:nvPr/>
          </p:nvSpPr>
          <p:spPr bwMode="auto">
            <a:xfrm>
              <a:off x="565" y="3478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565" y="3478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683" y="3456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683" y="3456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799" y="3427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799" y="3427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917" y="3384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917" y="3384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34"/>
            <p:cNvSpPr>
              <a:spLocks noChangeArrowheads="1"/>
            </p:cNvSpPr>
            <p:nvPr/>
          </p:nvSpPr>
          <p:spPr bwMode="auto">
            <a:xfrm>
              <a:off x="1033" y="3329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1033" y="3329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36"/>
            <p:cNvSpPr>
              <a:spLocks noChangeArrowheads="1"/>
            </p:cNvSpPr>
            <p:nvPr/>
          </p:nvSpPr>
          <p:spPr bwMode="auto">
            <a:xfrm>
              <a:off x="1149" y="3256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1149" y="3256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1267" y="3165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1267" y="3165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1384" y="3051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>
              <a:off x="1383" y="3051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1500" y="291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43"/>
            <p:cNvSpPr>
              <a:spLocks noChangeArrowheads="1"/>
            </p:cNvSpPr>
            <p:nvPr/>
          </p:nvSpPr>
          <p:spPr bwMode="auto">
            <a:xfrm>
              <a:off x="1500" y="291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1618" y="275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1618" y="275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1734" y="2569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1734" y="2569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1850" y="2365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1850" y="2365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1968" y="2144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968" y="2144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2084" y="191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53"/>
            <p:cNvSpPr>
              <a:spLocks noChangeArrowheads="1"/>
            </p:cNvSpPr>
            <p:nvPr/>
          </p:nvSpPr>
          <p:spPr bwMode="auto">
            <a:xfrm>
              <a:off x="2084" y="191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54"/>
            <p:cNvSpPr>
              <a:spLocks noChangeArrowheads="1"/>
            </p:cNvSpPr>
            <p:nvPr/>
          </p:nvSpPr>
          <p:spPr bwMode="auto">
            <a:xfrm>
              <a:off x="2202" y="1690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55"/>
            <p:cNvSpPr>
              <a:spLocks noChangeArrowheads="1"/>
            </p:cNvSpPr>
            <p:nvPr/>
          </p:nvSpPr>
          <p:spPr bwMode="auto">
            <a:xfrm>
              <a:off x="2202" y="1690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2318" y="1471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2318" y="1471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58"/>
            <p:cNvSpPr>
              <a:spLocks noChangeArrowheads="1"/>
            </p:cNvSpPr>
            <p:nvPr/>
          </p:nvSpPr>
          <p:spPr bwMode="auto">
            <a:xfrm>
              <a:off x="2434" y="1274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59"/>
            <p:cNvSpPr>
              <a:spLocks noChangeArrowheads="1"/>
            </p:cNvSpPr>
            <p:nvPr/>
          </p:nvSpPr>
          <p:spPr bwMode="auto">
            <a:xfrm>
              <a:off x="2434" y="1274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60"/>
            <p:cNvSpPr>
              <a:spLocks noChangeArrowheads="1"/>
            </p:cNvSpPr>
            <p:nvPr/>
          </p:nvSpPr>
          <p:spPr bwMode="auto">
            <a:xfrm>
              <a:off x="2552" y="1108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61"/>
            <p:cNvSpPr>
              <a:spLocks noChangeArrowheads="1"/>
            </p:cNvSpPr>
            <p:nvPr/>
          </p:nvSpPr>
          <p:spPr bwMode="auto">
            <a:xfrm>
              <a:off x="2552" y="1108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62"/>
            <p:cNvSpPr>
              <a:spLocks noChangeArrowheads="1"/>
            </p:cNvSpPr>
            <p:nvPr/>
          </p:nvSpPr>
          <p:spPr bwMode="auto">
            <a:xfrm>
              <a:off x="2668" y="981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63"/>
            <p:cNvSpPr>
              <a:spLocks noChangeArrowheads="1"/>
            </p:cNvSpPr>
            <p:nvPr/>
          </p:nvSpPr>
          <p:spPr bwMode="auto">
            <a:xfrm>
              <a:off x="2668" y="981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2784" y="902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2784" y="902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2902" y="875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67"/>
            <p:cNvSpPr>
              <a:spLocks noChangeArrowheads="1"/>
            </p:cNvSpPr>
            <p:nvPr/>
          </p:nvSpPr>
          <p:spPr bwMode="auto">
            <a:xfrm>
              <a:off x="2902" y="875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68"/>
            <p:cNvSpPr>
              <a:spLocks noChangeArrowheads="1"/>
            </p:cNvSpPr>
            <p:nvPr/>
          </p:nvSpPr>
          <p:spPr bwMode="auto">
            <a:xfrm>
              <a:off x="3018" y="902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69"/>
            <p:cNvSpPr>
              <a:spLocks noChangeArrowheads="1"/>
            </p:cNvSpPr>
            <p:nvPr/>
          </p:nvSpPr>
          <p:spPr bwMode="auto">
            <a:xfrm>
              <a:off x="3018" y="902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70"/>
            <p:cNvSpPr>
              <a:spLocks noChangeArrowheads="1"/>
            </p:cNvSpPr>
            <p:nvPr/>
          </p:nvSpPr>
          <p:spPr bwMode="auto">
            <a:xfrm>
              <a:off x="3134" y="981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71"/>
            <p:cNvSpPr>
              <a:spLocks noChangeArrowheads="1"/>
            </p:cNvSpPr>
            <p:nvPr/>
          </p:nvSpPr>
          <p:spPr bwMode="auto">
            <a:xfrm>
              <a:off x="3134" y="981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72"/>
            <p:cNvSpPr>
              <a:spLocks noChangeArrowheads="1"/>
            </p:cNvSpPr>
            <p:nvPr/>
          </p:nvSpPr>
          <p:spPr bwMode="auto">
            <a:xfrm>
              <a:off x="3252" y="1108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2" name="Oval 73"/>
            <p:cNvSpPr>
              <a:spLocks noChangeArrowheads="1"/>
            </p:cNvSpPr>
            <p:nvPr/>
          </p:nvSpPr>
          <p:spPr bwMode="auto">
            <a:xfrm>
              <a:off x="3252" y="1108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3" name="Oval 74"/>
            <p:cNvSpPr>
              <a:spLocks noChangeArrowheads="1"/>
            </p:cNvSpPr>
            <p:nvPr/>
          </p:nvSpPr>
          <p:spPr bwMode="auto">
            <a:xfrm>
              <a:off x="3368" y="1274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5" name="Oval 75"/>
            <p:cNvSpPr>
              <a:spLocks noChangeArrowheads="1"/>
            </p:cNvSpPr>
            <p:nvPr/>
          </p:nvSpPr>
          <p:spPr bwMode="auto">
            <a:xfrm>
              <a:off x="3368" y="1274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6" name="Oval 76"/>
            <p:cNvSpPr>
              <a:spLocks noChangeArrowheads="1"/>
            </p:cNvSpPr>
            <p:nvPr/>
          </p:nvSpPr>
          <p:spPr bwMode="auto">
            <a:xfrm>
              <a:off x="3486" y="1471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7" name="Oval 77"/>
            <p:cNvSpPr>
              <a:spLocks noChangeArrowheads="1"/>
            </p:cNvSpPr>
            <p:nvPr/>
          </p:nvSpPr>
          <p:spPr bwMode="auto">
            <a:xfrm>
              <a:off x="3486" y="1471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8" name="Oval 78"/>
            <p:cNvSpPr>
              <a:spLocks noChangeArrowheads="1"/>
            </p:cNvSpPr>
            <p:nvPr/>
          </p:nvSpPr>
          <p:spPr bwMode="auto">
            <a:xfrm>
              <a:off x="3602" y="1690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9" name="Oval 79"/>
            <p:cNvSpPr>
              <a:spLocks noChangeArrowheads="1"/>
            </p:cNvSpPr>
            <p:nvPr/>
          </p:nvSpPr>
          <p:spPr bwMode="auto">
            <a:xfrm>
              <a:off x="3602" y="1690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0" name="Oval 80"/>
            <p:cNvSpPr>
              <a:spLocks noChangeArrowheads="1"/>
            </p:cNvSpPr>
            <p:nvPr/>
          </p:nvSpPr>
          <p:spPr bwMode="auto">
            <a:xfrm>
              <a:off x="3719" y="191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1" name="Oval 81"/>
            <p:cNvSpPr>
              <a:spLocks noChangeArrowheads="1"/>
            </p:cNvSpPr>
            <p:nvPr/>
          </p:nvSpPr>
          <p:spPr bwMode="auto">
            <a:xfrm>
              <a:off x="3718" y="1916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2" name="Oval 82"/>
            <p:cNvSpPr>
              <a:spLocks noChangeArrowheads="1"/>
            </p:cNvSpPr>
            <p:nvPr/>
          </p:nvSpPr>
          <p:spPr bwMode="auto">
            <a:xfrm>
              <a:off x="3837" y="2144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3" name="Oval 83"/>
            <p:cNvSpPr>
              <a:spLocks noChangeArrowheads="1"/>
            </p:cNvSpPr>
            <p:nvPr/>
          </p:nvSpPr>
          <p:spPr bwMode="auto">
            <a:xfrm>
              <a:off x="3837" y="2144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4" name="Oval 84"/>
            <p:cNvSpPr>
              <a:spLocks noChangeArrowheads="1"/>
            </p:cNvSpPr>
            <p:nvPr/>
          </p:nvSpPr>
          <p:spPr bwMode="auto">
            <a:xfrm>
              <a:off x="3953" y="2365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5" name="Oval 85"/>
            <p:cNvSpPr>
              <a:spLocks noChangeArrowheads="1"/>
            </p:cNvSpPr>
            <p:nvPr/>
          </p:nvSpPr>
          <p:spPr bwMode="auto">
            <a:xfrm>
              <a:off x="3953" y="2365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6" name="Oval 86"/>
            <p:cNvSpPr>
              <a:spLocks noChangeArrowheads="1"/>
            </p:cNvSpPr>
            <p:nvPr/>
          </p:nvSpPr>
          <p:spPr bwMode="auto">
            <a:xfrm>
              <a:off x="4069" y="2569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7" name="Oval 87"/>
            <p:cNvSpPr>
              <a:spLocks noChangeArrowheads="1"/>
            </p:cNvSpPr>
            <p:nvPr/>
          </p:nvSpPr>
          <p:spPr bwMode="auto">
            <a:xfrm>
              <a:off x="4069" y="2569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8" name="Oval 88"/>
            <p:cNvSpPr>
              <a:spLocks noChangeArrowheads="1"/>
            </p:cNvSpPr>
            <p:nvPr/>
          </p:nvSpPr>
          <p:spPr bwMode="auto">
            <a:xfrm>
              <a:off x="4187" y="275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9" name="Oval 89"/>
            <p:cNvSpPr>
              <a:spLocks noChangeArrowheads="1"/>
            </p:cNvSpPr>
            <p:nvPr/>
          </p:nvSpPr>
          <p:spPr bwMode="auto">
            <a:xfrm>
              <a:off x="4187" y="275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0" name="Oval 90"/>
            <p:cNvSpPr>
              <a:spLocks noChangeArrowheads="1"/>
            </p:cNvSpPr>
            <p:nvPr/>
          </p:nvSpPr>
          <p:spPr bwMode="auto">
            <a:xfrm>
              <a:off x="4303" y="2913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1" name="Oval 91"/>
            <p:cNvSpPr>
              <a:spLocks noChangeArrowheads="1"/>
            </p:cNvSpPr>
            <p:nvPr/>
          </p:nvSpPr>
          <p:spPr bwMode="auto">
            <a:xfrm>
              <a:off x="4303" y="2913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3" name="Oval 92"/>
            <p:cNvSpPr>
              <a:spLocks noChangeArrowheads="1"/>
            </p:cNvSpPr>
            <p:nvPr/>
          </p:nvSpPr>
          <p:spPr bwMode="auto">
            <a:xfrm>
              <a:off x="4419" y="3051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5" name="Oval 93"/>
            <p:cNvSpPr>
              <a:spLocks noChangeArrowheads="1"/>
            </p:cNvSpPr>
            <p:nvPr/>
          </p:nvSpPr>
          <p:spPr bwMode="auto">
            <a:xfrm>
              <a:off x="4419" y="3051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6" name="Oval 94"/>
            <p:cNvSpPr>
              <a:spLocks noChangeArrowheads="1"/>
            </p:cNvSpPr>
            <p:nvPr/>
          </p:nvSpPr>
          <p:spPr bwMode="auto">
            <a:xfrm>
              <a:off x="4537" y="316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7" name="Oval 95"/>
            <p:cNvSpPr>
              <a:spLocks noChangeArrowheads="1"/>
            </p:cNvSpPr>
            <p:nvPr/>
          </p:nvSpPr>
          <p:spPr bwMode="auto">
            <a:xfrm>
              <a:off x="4537" y="316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8" name="Oval 96"/>
            <p:cNvSpPr>
              <a:spLocks noChangeArrowheads="1"/>
            </p:cNvSpPr>
            <p:nvPr/>
          </p:nvSpPr>
          <p:spPr bwMode="auto">
            <a:xfrm>
              <a:off x="4653" y="3256"/>
              <a:ext cx="77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9" name="Oval 97"/>
            <p:cNvSpPr>
              <a:spLocks noChangeArrowheads="1"/>
            </p:cNvSpPr>
            <p:nvPr/>
          </p:nvSpPr>
          <p:spPr bwMode="auto">
            <a:xfrm>
              <a:off x="4653" y="325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0" name="Oval 98"/>
            <p:cNvSpPr>
              <a:spLocks noChangeArrowheads="1"/>
            </p:cNvSpPr>
            <p:nvPr/>
          </p:nvSpPr>
          <p:spPr bwMode="auto">
            <a:xfrm>
              <a:off x="4771" y="3329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1" name="Oval 99"/>
            <p:cNvSpPr>
              <a:spLocks noChangeArrowheads="1"/>
            </p:cNvSpPr>
            <p:nvPr/>
          </p:nvSpPr>
          <p:spPr bwMode="auto">
            <a:xfrm>
              <a:off x="4771" y="3329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2" name="Oval 100"/>
            <p:cNvSpPr>
              <a:spLocks noChangeArrowheads="1"/>
            </p:cNvSpPr>
            <p:nvPr/>
          </p:nvSpPr>
          <p:spPr bwMode="auto">
            <a:xfrm>
              <a:off x="4887" y="3384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3" name="Oval 101"/>
            <p:cNvSpPr>
              <a:spLocks noChangeArrowheads="1"/>
            </p:cNvSpPr>
            <p:nvPr/>
          </p:nvSpPr>
          <p:spPr bwMode="auto">
            <a:xfrm>
              <a:off x="4887" y="3384"/>
              <a:ext cx="77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Oval 102"/>
            <p:cNvSpPr>
              <a:spLocks noChangeArrowheads="1"/>
            </p:cNvSpPr>
            <p:nvPr/>
          </p:nvSpPr>
          <p:spPr bwMode="auto">
            <a:xfrm>
              <a:off x="5003" y="3427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Oval 103"/>
            <p:cNvSpPr>
              <a:spLocks noChangeArrowheads="1"/>
            </p:cNvSpPr>
            <p:nvPr/>
          </p:nvSpPr>
          <p:spPr bwMode="auto">
            <a:xfrm>
              <a:off x="5003" y="3427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Oval 104"/>
            <p:cNvSpPr>
              <a:spLocks noChangeArrowheads="1"/>
            </p:cNvSpPr>
            <p:nvPr/>
          </p:nvSpPr>
          <p:spPr bwMode="auto">
            <a:xfrm>
              <a:off x="5121" y="3456"/>
              <a:ext cx="77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Oval 105"/>
            <p:cNvSpPr>
              <a:spLocks noChangeArrowheads="1"/>
            </p:cNvSpPr>
            <p:nvPr/>
          </p:nvSpPr>
          <p:spPr bwMode="auto">
            <a:xfrm>
              <a:off x="5121" y="3456"/>
              <a:ext cx="77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Oval 106"/>
            <p:cNvSpPr>
              <a:spLocks noChangeArrowheads="1"/>
            </p:cNvSpPr>
            <p:nvPr/>
          </p:nvSpPr>
          <p:spPr bwMode="auto">
            <a:xfrm>
              <a:off x="5237" y="3478"/>
              <a:ext cx="78" cy="7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Oval 107"/>
            <p:cNvSpPr>
              <a:spLocks noChangeArrowheads="1"/>
            </p:cNvSpPr>
            <p:nvPr/>
          </p:nvSpPr>
          <p:spPr bwMode="auto">
            <a:xfrm>
              <a:off x="5237" y="3478"/>
              <a:ext cx="78" cy="78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Oval 108"/>
            <p:cNvSpPr>
              <a:spLocks noChangeArrowheads="1"/>
            </p:cNvSpPr>
            <p:nvPr/>
          </p:nvSpPr>
          <p:spPr bwMode="auto">
            <a:xfrm>
              <a:off x="5353" y="3493"/>
              <a:ext cx="78" cy="77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Oval 109"/>
            <p:cNvSpPr>
              <a:spLocks noChangeArrowheads="1"/>
            </p:cNvSpPr>
            <p:nvPr/>
          </p:nvSpPr>
          <p:spPr bwMode="auto">
            <a:xfrm>
              <a:off x="5353" y="3493"/>
              <a:ext cx="78" cy="77"/>
            </a:xfrm>
            <a:prstGeom prst="ellipse">
              <a:avLst/>
            </a:prstGeom>
            <a:noFill/>
            <a:ln w="17463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35" name="Rectangle 132"/>
            <p:cNvSpPr>
              <a:spLocks noChangeArrowheads="1"/>
            </p:cNvSpPr>
            <p:nvPr/>
          </p:nvSpPr>
          <p:spPr bwMode="auto">
            <a:xfrm>
              <a:off x="137" y="607"/>
              <a:ext cx="5528" cy="3311"/>
            </a:xfrm>
            <a:prstGeom prst="rect">
              <a:avLst/>
            </a:prstGeom>
            <a:noFill/>
            <a:ln w="1746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3194" y="0"/>
            <a:ext cx="9144000" cy="709173"/>
          </a:xfrm>
          <a:noFill/>
          <a:ln/>
        </p:spPr>
        <p:txBody>
          <a:bodyPr/>
          <a:lstStyle/>
          <a:p>
            <a:r>
              <a:rPr lang="en-US" altLang="en-US" dirty="0" smtClean="0"/>
              <a:t>Case 2b. One Tail Test- H0</a:t>
            </a:r>
            <a:r>
              <a:rPr lang="en-US" altLang="en-US" dirty="0"/>
              <a:t>: </a:t>
            </a:r>
            <a:r>
              <a:rPr lang="en-US" dirty="0"/>
              <a:t>μ </a:t>
            </a:r>
            <a:r>
              <a:rPr lang="en-US" b="1" dirty="0" smtClean="0">
                <a:sym typeface="Symbol" panose="05050102010706020507" pitchFamily="18" charset="2"/>
              </a:rPr>
              <a:t> </a:t>
            </a:r>
            <a:r>
              <a:rPr lang="en-US" dirty="0" smtClean="0"/>
              <a:t>K</a:t>
            </a:r>
            <a:endParaRPr lang="en-US" altLang="en-US" b="1" dirty="0"/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>
            <p:extLst/>
          </p:nvPr>
        </p:nvGraphicFramePr>
        <p:xfrm>
          <a:off x="6381545" y="3722339"/>
          <a:ext cx="266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82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545" y="3722339"/>
                        <a:ext cx="266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335825" y="3592164"/>
            <a:ext cx="223646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606014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bar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04" y="5828597"/>
                <a:ext cx="556563" cy="571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2898" y="4734471"/>
            <a:ext cx="5155982" cy="1150945"/>
            <a:chOff x="110642" y="4734471"/>
            <a:chExt cx="5155982" cy="1150945"/>
          </a:xfrm>
        </p:grpSpPr>
        <p:sp>
          <p:nvSpPr>
            <p:cNvPr id="113" name="Text Box 27"/>
            <p:cNvSpPr txBox="1">
              <a:spLocks noChangeArrowheads="1"/>
            </p:cNvSpPr>
            <p:nvPr/>
          </p:nvSpPr>
          <p:spPr bwMode="auto">
            <a:xfrm>
              <a:off x="3971224" y="4754335"/>
              <a:ext cx="12954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1-</a:t>
              </a:r>
              <a:r>
                <a:rPr lang="el-GR" altLang="en-US" sz="6000" dirty="0" smtClean="0">
                  <a:solidFill>
                    <a:srgbClr val="00B050"/>
                  </a:solidFill>
                  <a:latin typeface="Book Antiqua" panose="02040602050305030304" pitchFamily="18" charset="0"/>
                </a:rPr>
                <a:t>α</a:t>
              </a:r>
              <a:endParaRPr lang="en-US" altLang="en-US" sz="6000" dirty="0"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10642" y="4734471"/>
              <a:ext cx="1233483" cy="1150945"/>
              <a:chOff x="110642" y="4734471"/>
              <a:chExt cx="1233483" cy="1150945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136428" y="5306596"/>
                <a:ext cx="1207697" cy="57882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112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10642" y="4734471"/>
                <a:ext cx="11525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kern="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</a:t>
                </a:r>
                <a:endParaRPr lang="en-US" sz="2600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70C0"/>
                    </a:solidFill>
                    <a:cs typeface="Times New Roman" pitchFamily="18" charset="0"/>
                  </a:rPr>
                  <a:t>σ</a:t>
                </a:r>
                <a:r>
                  <a:rPr lang="en-US" sz="2800" b="1" dirty="0">
                    <a:solidFill>
                      <a:srgbClr val="0070C0"/>
                    </a:solidFill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13" y="3703835"/>
                <a:ext cx="1161087" cy="531043"/>
              </a:xfrm>
              <a:prstGeom prst="rect">
                <a:avLst/>
              </a:prstGeom>
              <a:blipFill>
                <a:blip r:embed="rId7"/>
                <a:stretch>
                  <a:fillRect l="-11053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Line 30"/>
          <p:cNvSpPr>
            <a:spLocks noChangeShapeType="1"/>
          </p:cNvSpPr>
          <p:nvPr/>
        </p:nvSpPr>
        <p:spPr bwMode="auto">
          <a:xfrm>
            <a:off x="1339138" y="5584291"/>
            <a:ext cx="7331426" cy="20323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5559422" y="1323912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6380881" y="1315238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2310780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3406586" y="134190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937750" y="1344549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7416855" y="1330896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770840" y="123383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8029629" y="133447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1093814" y="1233831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8375371" y="1340877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538241" y="1218275"/>
            <a:ext cx="42809" cy="4536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8301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 smtClean="0"/>
              <a:t>Case 2- One Tail Test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Compute 90% confidence interval. Reject, if it does not cover 19.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Alternatively, Reject if </a:t>
                </a:r>
                <a:r>
                  <a:rPr lang="en-US" kern="0" dirty="0" smtClean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/>
                  <a:t>μ</a:t>
                </a:r>
                <a:r>
                  <a:rPr lang="en-US" dirty="0" smtClean="0"/>
                  <a:t>| &gt; 90%CI. =CONFIDENCE.NORM(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0.1</a:t>
                </a:r>
                <a:r>
                  <a:rPr lang="en-US" dirty="0" smtClean="0"/>
                  <a:t>,3.6,36) = </a:t>
                </a:r>
                <a:r>
                  <a:rPr lang="en-US" dirty="0"/>
                  <a:t>0.98691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|</a:t>
                </a:r>
                <a:r>
                  <a:rPr lang="en-US" b="1" dirty="0">
                    <a:solidFill>
                      <a:srgbClr val="00B050"/>
                    </a:solidFill>
                  </a:rPr>
                  <a:t>18.1-19|= 0.9 &lt;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0.99</a:t>
                </a:r>
              </a:p>
              <a:p>
                <a:pPr marL="0" indent="0">
                  <a:buNone/>
                </a:pPr>
                <a:r>
                  <a:rPr lang="en-US" dirty="0" smtClean="0"/>
                  <a:t>18.1-0.99 to 18.1+0.99 </a:t>
                </a:r>
                <a:r>
                  <a:rPr lang="en-US" dirty="0" smtClean="0">
                    <a:sym typeface="Wingdings" panose="05000000000000000000" pitchFamily="2" charset="2"/>
                  </a:rPr>
                  <a:t> 17.11 to 19.09</a:t>
                </a:r>
              </a:p>
              <a:p>
                <a:pPr marL="0" indent="0">
                  <a:buNone/>
                </a:pPr>
                <a:r>
                  <a:rPr lang="en-US" kern="0" dirty="0" smtClean="0"/>
                  <a:t>We fail to reject any of the two tests with 95% confidence. </a:t>
                </a:r>
              </a:p>
              <a:p>
                <a:pPr marL="0" indent="0">
                  <a:buNone/>
                </a:pPr>
                <a:r>
                  <a:rPr lang="en-US" dirty="0"/>
                  <a:t>But reject which one? </a:t>
                </a:r>
                <a:r>
                  <a:rPr lang="en-US" dirty="0" smtClean="0"/>
                  <a:t>If we have statistical evidence to reject?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kern="0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blipFill>
                <a:blip r:embed="rId3"/>
                <a:stretch>
                  <a:fillRect l="-1001" t="-1590" b="-298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318088"/>
            <a:ext cx="3581400" cy="21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a 64 observations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18.1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kern="0" dirty="0" smtClean="0"/>
                  <a:t> =3.6. Which </a:t>
                </a:r>
                <a:r>
                  <a:rPr lang="en-US" kern="0" dirty="0"/>
                  <a:t>one of the following two tests of hypothesis do you reject with 95% confidence? </a:t>
                </a:r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r>
                  <a:rPr lang="en-US" kern="0" dirty="0" smtClean="0"/>
                  <a:t> </a:t>
                </a: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blipFill>
                <a:blip r:embed="rId5"/>
                <a:stretch>
                  <a:fillRect l="-1007" t="-3911" r="-940" b="-217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96359" y="1624183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(a)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H0</a:t>
            </a:r>
            <a:r>
              <a:rPr lang="en-US" b="1" kern="0" baseline="-25000" dirty="0" smtClean="0">
                <a:solidFill>
                  <a:srgbClr val="A50023"/>
                </a:solidFill>
              </a:rPr>
              <a:t> </a:t>
            </a:r>
            <a:r>
              <a:rPr lang="en-US" b="1" kern="0" dirty="0" smtClean="0">
                <a:solidFill>
                  <a:srgbClr val="A50023"/>
                </a:solidFill>
              </a:rPr>
              <a:t>: μ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</a:t>
            </a:r>
            <a:r>
              <a:rPr lang="en-US" b="1" kern="0" dirty="0" smtClean="0">
                <a:solidFill>
                  <a:srgbClr val="A50023"/>
                </a:solidFill>
              </a:rPr>
              <a:t> 19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H1:  </a:t>
            </a:r>
            <a:r>
              <a:rPr lang="en-US" b="1" i="1" kern="0" dirty="0" smtClean="0">
                <a:solidFill>
                  <a:srgbClr val="A50023"/>
                </a:solidFill>
              </a:rPr>
              <a:t>μ</a:t>
            </a:r>
            <a:r>
              <a:rPr lang="en-US" b="1" kern="0" dirty="0" smtClean="0">
                <a:solidFill>
                  <a:srgbClr val="A50023"/>
                </a:solidFill>
              </a:rPr>
              <a:t>  </a:t>
            </a:r>
            <a:r>
              <a:rPr lang="en-US" b="1" kern="0" dirty="0">
                <a:solidFill>
                  <a:srgbClr val="A50023"/>
                </a:solidFill>
                <a:sym typeface="Symbol" panose="05050102010706020507" pitchFamily="18" charset="2"/>
              </a:rPr>
              <a:t>&gt;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19</a:t>
            </a:r>
            <a:r>
              <a:rPr lang="en-US" b="1" kern="0" dirty="0" smtClean="0">
                <a:solidFill>
                  <a:srgbClr val="A50023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6200" y="1593152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(b)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</a:rPr>
              <a:t>: μ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</a:t>
            </a:r>
            <a:r>
              <a:rPr lang="en-US" b="1" kern="0" dirty="0" smtClean="0">
                <a:solidFill>
                  <a:srgbClr val="002060"/>
                </a:solidFill>
              </a:rPr>
              <a:t> 19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H1:  </a:t>
            </a:r>
            <a:r>
              <a:rPr lang="en-US" b="1" i="1" kern="0" dirty="0" smtClean="0">
                <a:solidFill>
                  <a:srgbClr val="002060"/>
                </a:solidFill>
              </a:rPr>
              <a:t>μ</a:t>
            </a:r>
            <a:r>
              <a:rPr lang="en-US" b="1" kern="0" dirty="0" smtClean="0">
                <a:solidFill>
                  <a:srgbClr val="002060"/>
                </a:solidFill>
              </a:rPr>
              <a:t> 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&lt;19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25857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156" y="-20096"/>
            <a:ext cx="9144000" cy="814387"/>
          </a:xfrm>
          <a:noFill/>
          <a:ln/>
        </p:spPr>
        <p:txBody>
          <a:bodyPr/>
          <a:lstStyle/>
          <a:p>
            <a:r>
              <a:rPr lang="en-US" altLang="en-US" dirty="0"/>
              <a:t>Case 2- One Tail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Compute 90% confidence interval. Reject, if it does not cover 20.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Alternatively, Reject if |18.1-20| &gt; 90%CI. =CONFIDENCE.NORM(0.1,3.6,36) = </a:t>
                </a:r>
                <a:r>
                  <a:rPr lang="en-US" dirty="0"/>
                  <a:t>0.98691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|18.1-20|= 1.9 &gt; 0.99,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17.11 to 19.09 does not cover 20.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But </a:t>
                </a:r>
                <a:r>
                  <a:rPr lang="en-US" dirty="0"/>
                  <a:t>reject which one?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μ= 18.1-20 is negative, reject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H0</a:t>
                </a:r>
                <a:r>
                  <a:rPr lang="en-US" b="1" kern="0" baseline="-25000" dirty="0">
                    <a:solidFill>
                      <a:srgbClr val="002060"/>
                    </a:solidFill>
                  </a:rPr>
                  <a:t> 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: μ </a:t>
                </a:r>
                <a:r>
                  <a:rPr lang="en-US" b="1" kern="0" dirty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b="1" kern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002060"/>
                    </a:solidFill>
                  </a:rPr>
                  <a:t>20.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/>
                  <a:t> - </a:t>
                </a:r>
                <a:r>
                  <a:rPr lang="en-US" dirty="0" smtClean="0"/>
                  <a:t>μ was positive,  </a:t>
                </a:r>
                <a:r>
                  <a:rPr lang="en-US" dirty="0"/>
                  <a:t>reject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H0</a:t>
                </a:r>
                <a:r>
                  <a:rPr lang="en-US" b="1" kern="0" baseline="-25000" dirty="0">
                    <a:solidFill>
                      <a:srgbClr val="A50023"/>
                    </a:solidFill>
                  </a:rPr>
                  <a:t> 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: μ </a:t>
                </a:r>
                <a:r>
                  <a:rPr lang="en-US" b="1" kern="0" dirty="0">
                    <a:solidFill>
                      <a:srgbClr val="A50023"/>
                    </a:solidFill>
                    <a:sym typeface="Symbol" panose="05050102010706020507" pitchFamily="18" charset="2"/>
                  </a:rPr>
                  <a:t></a:t>
                </a:r>
                <a:r>
                  <a:rPr lang="en-US" b="1" kern="0" dirty="0">
                    <a:solidFill>
                      <a:srgbClr val="A50023"/>
                    </a:solidFill>
                  </a:rPr>
                  <a:t> </a:t>
                </a:r>
                <a:r>
                  <a:rPr lang="en-US" b="1" kern="0" dirty="0" smtClean="0">
                    <a:solidFill>
                      <a:srgbClr val="A50023"/>
                    </a:solidFill>
                  </a:rPr>
                  <a:t>20.</a:t>
                </a:r>
                <a:endParaRPr lang="en-US" b="1" kern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1" kern="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1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3444675"/>
                <a:ext cx="9128058" cy="3066753"/>
              </a:xfrm>
              <a:prstGeom prst="rect">
                <a:avLst/>
              </a:prstGeom>
              <a:blipFill>
                <a:blip r:embed="rId3"/>
                <a:stretch>
                  <a:fillRect l="-1001" t="-1590" b="-31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318088"/>
            <a:ext cx="3581400" cy="21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noFill/>
              <a:ln/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8000"/>
                  <a:buFont typeface="Wingdings" pitchFamily="2" charset="2"/>
                  <a:buChar char="p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65" charset="-128"/>
                    <a:cs typeface="MS Reference Sans Serif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p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Book Antiqua" panose="02040602050305030304" pitchFamily="18" charset="0"/>
                    <a:ea typeface="ＭＳ Ｐゴシック" pitchFamily="-112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-11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 smtClean="0"/>
                  <a:t>Given a 64 observations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 = 18.1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kern="0" dirty="0" smtClean="0"/>
                  <a:t> =3.6. Which </a:t>
                </a:r>
                <a:r>
                  <a:rPr lang="en-US" kern="0" dirty="0"/>
                  <a:t>one of the following two tests of hypothesis do you reject with 95% confidence? </a:t>
                </a:r>
              </a:p>
              <a:p>
                <a:pPr marL="0" indent="0">
                  <a:buNone/>
                </a:pPr>
                <a:endParaRPr lang="en-US" kern="0" dirty="0" smtClean="0"/>
              </a:p>
              <a:p>
                <a:pPr marL="0" indent="0">
                  <a:buNone/>
                </a:pPr>
                <a:r>
                  <a:rPr lang="en-US" kern="0" dirty="0" smtClean="0"/>
                  <a:t>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" y="734855"/>
                <a:ext cx="9079914" cy="1093946"/>
              </a:xfrm>
              <a:prstGeom prst="rect">
                <a:avLst/>
              </a:prstGeom>
              <a:blipFill>
                <a:blip r:embed="rId5"/>
                <a:stretch>
                  <a:fillRect l="-1007" t="-3911" r="-940" b="-217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96359" y="1624183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(a)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H0</a:t>
            </a:r>
            <a:r>
              <a:rPr lang="en-US" b="1" kern="0" baseline="-25000" dirty="0" smtClean="0">
                <a:solidFill>
                  <a:srgbClr val="A50023"/>
                </a:solidFill>
              </a:rPr>
              <a:t> </a:t>
            </a:r>
            <a:r>
              <a:rPr lang="en-US" b="1" kern="0" dirty="0" smtClean="0">
                <a:solidFill>
                  <a:srgbClr val="A50023"/>
                </a:solidFill>
              </a:rPr>
              <a:t>: μ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</a:t>
            </a:r>
            <a:r>
              <a:rPr lang="en-US" b="1" kern="0" dirty="0" smtClean="0">
                <a:solidFill>
                  <a:srgbClr val="A50023"/>
                </a:solidFill>
              </a:rPr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A50023"/>
                </a:solidFill>
              </a:rPr>
              <a:t>H1:  </a:t>
            </a:r>
            <a:r>
              <a:rPr lang="en-US" b="1" i="1" kern="0" dirty="0" smtClean="0">
                <a:solidFill>
                  <a:srgbClr val="A50023"/>
                </a:solidFill>
              </a:rPr>
              <a:t>μ</a:t>
            </a:r>
            <a:r>
              <a:rPr lang="en-US" b="1" kern="0" dirty="0" smtClean="0">
                <a:solidFill>
                  <a:srgbClr val="A50023"/>
                </a:solidFill>
              </a:rPr>
              <a:t>  </a:t>
            </a:r>
            <a:r>
              <a:rPr lang="en-US" b="1" kern="0" dirty="0" smtClean="0">
                <a:solidFill>
                  <a:srgbClr val="A50023"/>
                </a:solidFill>
                <a:sym typeface="Symbol" panose="05050102010706020507" pitchFamily="18" charset="2"/>
              </a:rPr>
              <a:t>&gt;20</a:t>
            </a:r>
            <a:r>
              <a:rPr lang="en-US" b="1" kern="0" dirty="0" smtClean="0">
                <a:solidFill>
                  <a:srgbClr val="A50023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6200" y="1593152"/>
            <a:ext cx="1806972" cy="9906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(b)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H0</a:t>
            </a:r>
            <a:r>
              <a:rPr lang="en-US" b="1" kern="0" baseline="-25000" dirty="0" smtClean="0">
                <a:solidFill>
                  <a:srgbClr val="002060"/>
                </a:solidFill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</a:rPr>
              <a:t>: μ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</a:t>
            </a:r>
            <a:r>
              <a:rPr lang="en-US" b="1" kern="0" dirty="0" smtClean="0">
                <a:solidFill>
                  <a:srgbClr val="002060"/>
                </a:solidFill>
              </a:rPr>
              <a:t> 20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>
                <a:solidFill>
                  <a:srgbClr val="002060"/>
                </a:solidFill>
              </a:rPr>
              <a:t>H1:  </a:t>
            </a:r>
            <a:r>
              <a:rPr lang="en-US" b="1" i="1" kern="0" dirty="0" smtClean="0">
                <a:solidFill>
                  <a:srgbClr val="002060"/>
                </a:solidFill>
              </a:rPr>
              <a:t>μ</a:t>
            </a:r>
            <a:r>
              <a:rPr lang="en-US" b="1" kern="0" dirty="0" smtClean="0">
                <a:solidFill>
                  <a:srgbClr val="002060"/>
                </a:solidFill>
              </a:rPr>
              <a:t>  </a:t>
            </a:r>
            <a:r>
              <a:rPr lang="en-US" b="1" kern="0" dirty="0" smtClean="0">
                <a:solidFill>
                  <a:srgbClr val="002060"/>
                </a:solidFill>
                <a:sym typeface="Symbol" panose="05050102010706020507" pitchFamily="18" charset="2"/>
              </a:rPr>
              <a:t>&lt;20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kern="0" dirty="0" smtClean="0"/>
              <a:t> </a:t>
            </a:r>
            <a:endParaRPr lang="en-US" alt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369721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61017</TotalTime>
  <Words>4312</Words>
  <Application>Microsoft Office PowerPoint</Application>
  <PresentationFormat>On-screen Show (4:3)</PresentationFormat>
  <Paragraphs>396</Paragraphs>
  <Slides>37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9" baseType="lpstr">
      <vt:lpstr>MS PGothic</vt:lpstr>
      <vt:lpstr>Arial</vt:lpstr>
      <vt:lpstr>Book Antiqua</vt:lpstr>
      <vt:lpstr>Calibri</vt:lpstr>
      <vt:lpstr>Calibri Light</vt:lpstr>
      <vt:lpstr>Cambria Math</vt:lpstr>
      <vt:lpstr>Garamond</vt:lpstr>
      <vt:lpstr>Impact</vt:lpstr>
      <vt:lpstr>Lucida Calligraphy</vt:lpstr>
      <vt:lpstr>Monotype Sorts</vt:lpstr>
      <vt:lpstr>MS Reference Sans Serif</vt:lpstr>
      <vt:lpstr>Symbol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Equation</vt:lpstr>
      <vt:lpstr>Test of Hypothesis Part A  By Using Confidence Interval for X ̅</vt:lpstr>
      <vt:lpstr>Sampling</vt:lpstr>
      <vt:lpstr>PowerPoint Presentation</vt:lpstr>
      <vt:lpstr>Case 1. Two Tail Test- H0: μ = K</vt:lpstr>
      <vt:lpstr>Two Tail Test – Using Confidences Interval.</vt:lpstr>
      <vt:lpstr>Case 2. One Tail Test- H0: μ  K</vt:lpstr>
      <vt:lpstr>Case 2b. One Tail Test- H0: μ  K</vt:lpstr>
      <vt:lpstr>Case 2- One Tail Test</vt:lpstr>
      <vt:lpstr>Case 2- One Tail Test</vt:lpstr>
      <vt:lpstr>Case 2- One Tail Test</vt:lpstr>
      <vt:lpstr>Case 2</vt:lpstr>
      <vt:lpstr>Practice</vt:lpstr>
      <vt:lpstr>Practice</vt:lpstr>
      <vt:lpstr>Practice</vt:lpstr>
      <vt:lpstr>Test of Hypothesis Part B  By Using Test Statistics and p-value for X ̅</vt:lpstr>
      <vt:lpstr>Normal &amp; Standard Normal Distribution</vt:lpstr>
      <vt:lpstr>Two Tail Test- Test Statistic &amp; Critical Value</vt:lpstr>
      <vt:lpstr>Two Tail Test- P-value &amp; </vt:lpstr>
      <vt:lpstr>Case 2- One Tail Test</vt:lpstr>
      <vt:lpstr>Test of Hypothesis Part C  t-Distribution for X ̅</vt:lpstr>
      <vt:lpstr>When  is Not Known and We Estimate it by s</vt:lpstr>
      <vt:lpstr>When  is Not Known and We Estimate it by s</vt:lpstr>
      <vt:lpstr>When  is Not Known and We Estimate it by s</vt:lpstr>
      <vt:lpstr>Test of Hypothesis Part 3  Population Proportion  p ̅</vt:lpstr>
      <vt:lpstr>Test for Proportion</vt:lpstr>
      <vt:lpstr>Two Tail Test – Using Confidences Interval.</vt:lpstr>
      <vt:lpstr>Test of Hypothesis Part 4  Using Test Statistics and p-value for p ̅</vt:lpstr>
      <vt:lpstr>When   is Unknown and Sample Size is Small</vt:lpstr>
      <vt:lpstr>When   is Unknown and Sample Size is Small</vt:lpstr>
      <vt:lpstr>When   is Unknown and Sample Size is Small</vt:lpstr>
      <vt:lpstr>When   is Unknown and Sample Size is Small</vt:lpstr>
      <vt:lpstr>When   is Unknown and Sample Size is Small</vt:lpstr>
      <vt:lpstr>Relationship between μ and x</vt:lpstr>
      <vt:lpstr>Relationship between μ and x</vt:lpstr>
      <vt:lpstr>Relationship between μ and x</vt:lpstr>
      <vt:lpstr>PowerPoint Presentation</vt:lpstr>
      <vt:lpstr>Relationship between μ and x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944</cp:revision>
  <cp:lastPrinted>2019-05-09T17:43:43Z</cp:lastPrinted>
  <dcterms:created xsi:type="dcterms:W3CDTF">2008-11-22T01:06:20Z</dcterms:created>
  <dcterms:modified xsi:type="dcterms:W3CDTF">2020-07-22T21:18:46Z</dcterms:modified>
</cp:coreProperties>
</file>