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50"/>
  </p:notesMasterIdLst>
  <p:handoutMasterIdLst>
    <p:handoutMasterId r:id="rId51"/>
  </p:handoutMasterIdLst>
  <p:sldIdLst>
    <p:sldId id="742" r:id="rId7"/>
    <p:sldId id="901" r:id="rId8"/>
    <p:sldId id="774" r:id="rId9"/>
    <p:sldId id="888" r:id="rId10"/>
    <p:sldId id="831" r:id="rId11"/>
    <p:sldId id="810" r:id="rId12"/>
    <p:sldId id="863" r:id="rId13"/>
    <p:sldId id="864" r:id="rId14"/>
    <p:sldId id="815" r:id="rId15"/>
    <p:sldId id="816" r:id="rId16"/>
    <p:sldId id="817" r:id="rId17"/>
    <p:sldId id="818" r:id="rId18"/>
    <p:sldId id="859" r:id="rId19"/>
    <p:sldId id="861" r:id="rId20"/>
    <p:sldId id="862" r:id="rId21"/>
    <p:sldId id="895" r:id="rId22"/>
    <p:sldId id="906" r:id="rId23"/>
    <p:sldId id="907" r:id="rId24"/>
    <p:sldId id="908" r:id="rId25"/>
    <p:sldId id="905" r:id="rId26"/>
    <p:sldId id="851" r:id="rId27"/>
    <p:sldId id="852" r:id="rId28"/>
    <p:sldId id="853" r:id="rId29"/>
    <p:sldId id="850" r:id="rId30"/>
    <p:sldId id="902" r:id="rId31"/>
    <p:sldId id="903" r:id="rId32"/>
    <p:sldId id="896" r:id="rId33"/>
    <p:sldId id="899" r:id="rId34"/>
    <p:sldId id="889" r:id="rId35"/>
    <p:sldId id="893" r:id="rId36"/>
    <p:sldId id="890" r:id="rId37"/>
    <p:sldId id="868" r:id="rId38"/>
    <p:sldId id="900" r:id="rId39"/>
    <p:sldId id="892" r:id="rId40"/>
    <p:sldId id="898" r:id="rId41"/>
    <p:sldId id="897" r:id="rId42"/>
    <p:sldId id="800" r:id="rId43"/>
    <p:sldId id="803" r:id="rId44"/>
    <p:sldId id="804" r:id="rId45"/>
    <p:sldId id="820" r:id="rId46"/>
    <p:sldId id="821" r:id="rId47"/>
    <p:sldId id="822" r:id="rId48"/>
    <p:sldId id="886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000078"/>
    <a:srgbClr val="AA0023"/>
    <a:srgbClr val="00007D"/>
    <a:srgbClr val="000000"/>
    <a:srgbClr val="A50023"/>
    <a:srgbClr val="A80000"/>
    <a:srgbClr val="9E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1429" autoAdjust="0"/>
  </p:normalViewPr>
  <p:slideViewPr>
    <p:cSldViewPr>
      <p:cViewPr varScale="1">
        <p:scale>
          <a:sx n="102" d="100"/>
          <a:sy n="102" d="100"/>
        </p:scale>
        <p:origin x="22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5833333333332E-2"/>
          <c:y val="5.311321592187522E-2"/>
          <c:w val="0.94270833333333337"/>
          <c:h val="0.90254706533776297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C-4ECC-9D6E-3B6B418321CF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C-4ECC-9D6E-3B6B418321CF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C-4ECC-9D6E-3B6B4183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25E-3"/>
          <c:y val="0"/>
          <c:w val="0.94270833333333337"/>
          <c:h val="0.90254706533776297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2B2-9DBF-3B1314B33B3B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E-42B2-9DBF-3B1314B33B3B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E-42B2-9DBF-3B1314B33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1695906432746E-2"/>
          <c:y val="1.6069338563249297E-2"/>
          <c:w val="0.93567251461988299"/>
          <c:h val="0.9517919843102521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D-4CB8-948B-9FD580B8F96D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D-4CB8-948B-9FD580B8F96D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D-4CB8-948B-9FD580B8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1695906432746E-2"/>
          <c:y val="1.6069338563249297E-2"/>
          <c:w val="0.93567251461988299"/>
          <c:h val="0.9517919843102521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D-4CB8-948B-9FD580B8F96D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D-4CB8-948B-9FD580B8F96D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D-4CB8-948B-9FD580B8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7/23/2020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62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6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38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53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227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14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8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3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8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72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2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47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1467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414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477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183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9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70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794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27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9386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18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71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2480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7674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151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074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08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9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9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72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84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32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52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77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44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1471613"/>
            <a:ext cx="3810000" cy="464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1471613"/>
            <a:ext cx="3810000" cy="464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84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0223"/>
            <a:ext cx="706714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Tests of Hypothesis,  </a:t>
            </a:r>
            <a:r>
              <a:rPr lang="en-US" sz="1400" b="1" i="1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</a:t>
            </a:r>
            <a:r>
              <a:rPr lang="en-US" sz="1400" b="1" i="1" baseline="0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Systems &amp; Operations Management.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4" r:id="rId6"/>
    <p:sldLayoutId id="2147483815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ccHpnyaH4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3.xml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emf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4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3.emf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Tests of Hypothesis</a:t>
            </a:r>
            <a:endParaRPr lang="en-US" sz="4800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179645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2- One Tail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-39774" y="3429000"/>
                <a:ext cx="9128058" cy="3066753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Compute 90% confidence interval. Reject, if it does not cover 20.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Alternatively, Reject if |18.1-20| &gt; 90%CI. =CONFIDENCE.NORM(0.1,3.6,36) = </a:t>
                </a:r>
                <a:r>
                  <a:rPr lang="en-US" dirty="0"/>
                  <a:t>0.98691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|18.1-20|= 1.9 &gt; 0.99,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17.11 to 19.09 does not cover 20.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</a:t>
                </a:r>
                <a:r>
                  <a:rPr lang="en-US" dirty="0"/>
                  <a:t>reject which one?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μ= 18.1-20 is negative, reject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002060"/>
                    </a:solidFill>
                  </a:rPr>
                  <a:t>20.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was positive,  </a:t>
                </a:r>
                <a:r>
                  <a:rPr lang="en-US" dirty="0"/>
                  <a:t>reject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A50023"/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A50023"/>
                    </a:solidFill>
                  </a:rPr>
                  <a:t>20.</a:t>
                </a: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774" y="3429000"/>
                <a:ext cx="9128058" cy="3066753"/>
              </a:xfrm>
              <a:prstGeom prst="rect">
                <a:avLst/>
              </a:prstGeom>
              <a:blipFill>
                <a:blip r:embed="rId3"/>
                <a:stretch>
                  <a:fillRect l="-1001" t="-1590" b="-298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18088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64 observations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=3.6. Which </a:t>
                </a:r>
                <a:r>
                  <a:rPr lang="en-US" kern="0" dirty="0"/>
                  <a:t>one of the following two tests of hypothesis do you reject with 95% 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blipFill>
                <a:blip r:embed="rId5"/>
                <a:stretch>
                  <a:fillRect l="-1007" t="-3911" r="-940" b="-217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6359" y="1624183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(a)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H0</a:t>
            </a:r>
            <a:r>
              <a:rPr lang="en-US" b="1" kern="0" baseline="-25000" dirty="0" smtClean="0">
                <a:solidFill>
                  <a:srgbClr val="A50023"/>
                </a:solidFill>
              </a:rPr>
              <a:t> </a:t>
            </a:r>
            <a:r>
              <a:rPr lang="en-US" b="1" kern="0" dirty="0" smtClean="0">
                <a:solidFill>
                  <a:srgbClr val="A50023"/>
                </a:solidFill>
              </a:rPr>
              <a:t>: μ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A50023"/>
                </a:solidFill>
              </a:rPr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H1:  </a:t>
            </a:r>
            <a:r>
              <a:rPr lang="en-US" b="1" i="1" kern="0" dirty="0" smtClean="0">
                <a:solidFill>
                  <a:srgbClr val="A50023"/>
                </a:solidFill>
              </a:rPr>
              <a:t>μ</a:t>
            </a:r>
            <a:r>
              <a:rPr lang="en-US" b="1" kern="0" dirty="0" smtClean="0">
                <a:solidFill>
                  <a:srgbClr val="A50023"/>
                </a:solidFill>
              </a:rPr>
              <a:t> 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&gt;20</a:t>
            </a:r>
            <a:r>
              <a:rPr lang="en-US" b="1" kern="0" dirty="0" smtClean="0">
                <a:solidFill>
                  <a:srgbClr val="A50023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1593152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(b)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</a:rPr>
              <a:t>: μ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2060"/>
                </a:solidFill>
              </a:rPr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H1:  </a:t>
            </a:r>
            <a:r>
              <a:rPr lang="en-US" b="1" i="1" kern="0" dirty="0" smtClean="0">
                <a:solidFill>
                  <a:srgbClr val="002060"/>
                </a:solidFill>
              </a:rPr>
              <a:t>μ</a:t>
            </a:r>
            <a:r>
              <a:rPr lang="en-US" b="1" kern="0" dirty="0" smtClean="0">
                <a:solidFill>
                  <a:srgbClr val="002060"/>
                </a:solidFill>
              </a:rPr>
              <a:t> 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&lt;20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36972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2- One Tail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Compute 90% confidence interval. Reject, if it does not cover 20.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Alternatively, Reject if |18.1-20| &gt; 90%CI. =CONFIDENCE.NORM(0.1,3.6,36) = </a:t>
                </a:r>
                <a:r>
                  <a:rPr lang="en-US" dirty="0"/>
                  <a:t>0.98691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|18.1-17|= 1.1 &gt; 0.99,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17.11 to 19.09 does not cover 17.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</a:t>
                </a:r>
                <a:r>
                  <a:rPr lang="en-US" dirty="0"/>
                  <a:t>reject which one?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 was negative, reject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002060"/>
                    </a:solidFill>
                  </a:rPr>
                  <a:t>20.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 </a:t>
                </a:r>
                <a:r>
                  <a:rPr lang="en-US" dirty="0" smtClean="0"/>
                  <a:t>= 18.1-17 </a:t>
                </a:r>
                <a:r>
                  <a:rPr lang="en-US" dirty="0"/>
                  <a:t>is </a:t>
                </a:r>
                <a:r>
                  <a:rPr lang="en-US" dirty="0" smtClean="0"/>
                  <a:t>positive,  </a:t>
                </a:r>
                <a:r>
                  <a:rPr lang="en-US" dirty="0"/>
                  <a:t>reject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A50023"/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A50023"/>
                    </a:solidFill>
                  </a:rPr>
                  <a:t>20.</a:t>
                </a: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blipFill>
                <a:blip r:embed="rId3"/>
                <a:stretch>
                  <a:fillRect l="-1001" t="-1590" b="-31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18088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64 observations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=3.6. Which </a:t>
                </a:r>
                <a:r>
                  <a:rPr lang="en-US" kern="0" dirty="0"/>
                  <a:t>one of the following two tests of hypothesis do you reject with 95% 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blipFill>
                <a:blip r:embed="rId5"/>
                <a:stretch>
                  <a:fillRect l="-1007" t="-3911" r="-940" b="-217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6359" y="1624183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(a)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H0</a:t>
            </a:r>
            <a:r>
              <a:rPr lang="en-US" b="1" kern="0" baseline="-25000" dirty="0" smtClean="0">
                <a:solidFill>
                  <a:srgbClr val="A50023"/>
                </a:solidFill>
              </a:rPr>
              <a:t> </a:t>
            </a:r>
            <a:r>
              <a:rPr lang="en-US" b="1" kern="0" dirty="0" smtClean="0">
                <a:solidFill>
                  <a:srgbClr val="A50023"/>
                </a:solidFill>
              </a:rPr>
              <a:t>: μ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A50023"/>
                </a:solidFill>
              </a:rPr>
              <a:t> 17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H1:  </a:t>
            </a:r>
            <a:r>
              <a:rPr lang="en-US" b="1" i="1" kern="0" dirty="0" smtClean="0">
                <a:solidFill>
                  <a:srgbClr val="A50023"/>
                </a:solidFill>
              </a:rPr>
              <a:t>μ</a:t>
            </a:r>
            <a:r>
              <a:rPr lang="en-US" b="1" kern="0" dirty="0" smtClean="0">
                <a:solidFill>
                  <a:srgbClr val="A50023"/>
                </a:solidFill>
              </a:rPr>
              <a:t> 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&gt;17</a:t>
            </a:r>
            <a:r>
              <a:rPr lang="en-US" b="1" kern="0" dirty="0" smtClean="0">
                <a:solidFill>
                  <a:srgbClr val="A50023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1593152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(b)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</a:rPr>
              <a:t>: μ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2060"/>
                </a:solidFill>
              </a:rPr>
              <a:t> 17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H1:  </a:t>
            </a:r>
            <a:r>
              <a:rPr lang="en-US" b="1" i="1" kern="0" dirty="0" smtClean="0">
                <a:solidFill>
                  <a:srgbClr val="002060"/>
                </a:solidFill>
              </a:rPr>
              <a:t>μ</a:t>
            </a:r>
            <a:r>
              <a:rPr lang="en-US" b="1" kern="0" dirty="0" smtClean="0">
                <a:solidFill>
                  <a:srgbClr val="002060"/>
                </a:solidFill>
              </a:rPr>
              <a:t> 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&lt;17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63890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266" y="3901005"/>
                <a:ext cx="9107016" cy="22098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r>
                  <a:rPr lang="en-US" dirty="0" smtClean="0"/>
                  <a:t>Compute </a:t>
                </a:r>
                <a:r>
                  <a:rPr lang="en-US" kern="0" dirty="0" smtClean="0"/>
                  <a:t>CI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:r>
                  <a:rPr lang="en-US" dirty="0" smtClean="0"/>
                  <a:t>CONFIDENCE.NORM(2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</a:t>
                </a:r>
                <a:r>
                  <a:rPr lang="en-US" dirty="0" smtClean="0"/>
                  <a:t>,s,n). </a:t>
                </a:r>
              </a:p>
              <a:p>
                <a:r>
                  <a:rPr lang="en-US" kern="0" dirty="0" smtClean="0"/>
                  <a:t>If CI (&lt;|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</a:t>
                </a:r>
                <a:r>
                  <a:rPr lang="en-US" kern="0" dirty="0" smtClean="0"/>
                  <a:t>- </a:t>
                </a:r>
                <a:r>
                  <a:rPr lang="en-US" dirty="0" smtClean="0"/>
                  <a:t>μ|</a:t>
                </a:r>
                <a:r>
                  <a:rPr lang="en-US" dirty="0" smtClean="0">
                    <a:sym typeface="Wingdings" panose="05000000000000000000" pitchFamily="2" charset="2"/>
                  </a:rPr>
                  <a:t> O</a:t>
                </a:r>
                <a:r>
                  <a:rPr lang="en-US" kern="0" dirty="0" smtClean="0"/>
                  <a:t>ne of the one-tail tests is rejected with 1-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 </a:t>
                </a:r>
                <a:r>
                  <a:rPr lang="en-US" kern="0" dirty="0" smtClean="0"/>
                  <a:t>confidence.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" y="3901005"/>
                <a:ext cx="9107016" cy="2209800"/>
              </a:xfrm>
              <a:prstGeom prst="rect">
                <a:avLst/>
              </a:prstGeom>
              <a:blipFill>
                <a:blip r:embed="rId3"/>
                <a:stretch>
                  <a:fillRect l="-669" t="-27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91200" y="1534604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B05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B050"/>
                </a:solidFill>
              </a:rPr>
              <a:t> </a:t>
            </a:r>
            <a:r>
              <a:rPr lang="en-US" b="1" kern="0" dirty="0" smtClean="0">
                <a:solidFill>
                  <a:srgbClr val="00B050"/>
                </a:solidFill>
              </a:rPr>
              <a:t>: μ </a:t>
            </a:r>
            <a:r>
              <a:rPr lang="en-US" b="1" kern="0" dirty="0" smtClean="0">
                <a:solidFill>
                  <a:srgbClr val="00B050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00B050"/>
                </a:solidFill>
              </a:rPr>
              <a:t> K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B050"/>
                </a:solidFill>
              </a:rPr>
              <a:t>H1:  </a:t>
            </a:r>
            <a:r>
              <a:rPr lang="en-US" b="1" i="1" kern="0" dirty="0" smtClean="0">
                <a:solidFill>
                  <a:srgbClr val="00B050"/>
                </a:solidFill>
              </a:rPr>
              <a:t>μ</a:t>
            </a:r>
            <a:r>
              <a:rPr lang="en-US" b="1" kern="0" dirty="0" smtClean="0">
                <a:solidFill>
                  <a:srgbClr val="00B050"/>
                </a:solidFill>
              </a:rPr>
              <a:t>  </a:t>
            </a:r>
            <a:r>
              <a:rPr lang="en-US" b="1" kern="0" dirty="0" smtClean="0">
                <a:solidFill>
                  <a:srgbClr val="00B050"/>
                </a:solidFill>
                <a:sym typeface="Symbol" panose="05050102010706020507" pitchFamily="18" charset="2"/>
              </a:rPr>
              <a:t>&gt;K</a:t>
            </a:r>
            <a:r>
              <a:rPr lang="en-US" b="1" kern="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91400" y="1553457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70C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70C0"/>
                </a:solidFill>
              </a:rPr>
              <a:t> </a:t>
            </a:r>
            <a:r>
              <a:rPr lang="en-US" b="1" kern="0" dirty="0" smtClean="0">
                <a:solidFill>
                  <a:srgbClr val="0070C0"/>
                </a:solidFill>
              </a:rPr>
              <a:t>: μ </a:t>
            </a:r>
            <a:r>
              <a:rPr lang="en-US" b="1" kern="0" dirty="0" smtClean="0">
                <a:solidFill>
                  <a:srgbClr val="0070C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70C0"/>
                </a:solidFill>
              </a:rPr>
              <a:t> K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70C0"/>
                </a:solidFill>
              </a:rPr>
              <a:t>H1:  </a:t>
            </a:r>
            <a:r>
              <a:rPr lang="en-US" b="1" i="1" kern="0" dirty="0" smtClean="0">
                <a:solidFill>
                  <a:srgbClr val="0070C0"/>
                </a:solidFill>
              </a:rPr>
              <a:t>μ</a:t>
            </a:r>
            <a:r>
              <a:rPr lang="en-US" b="1" kern="0" dirty="0" smtClean="0">
                <a:solidFill>
                  <a:srgbClr val="0070C0"/>
                </a:solidFill>
              </a:rPr>
              <a:t>  </a:t>
            </a:r>
            <a:r>
              <a:rPr lang="en-US" b="1" kern="0" dirty="0" smtClean="0">
                <a:solidFill>
                  <a:srgbClr val="0070C0"/>
                </a:solidFill>
                <a:sym typeface="Symbol" panose="05050102010706020507" pitchFamily="18" charset="2"/>
              </a:rPr>
              <a:t>&lt;K</a:t>
            </a:r>
            <a:r>
              <a:rPr lang="en-US" b="1" kern="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22026" y="793854"/>
                <a:ext cx="9139256" cy="173135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the following two test of hypothesis, confidence level of 1-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 confidence level, sample average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, </a:t>
                </a:r>
                <a:r>
                  <a:rPr lang="en-US" kern="0" dirty="0"/>
                  <a:t> </a:t>
                </a:r>
                <a:r>
                  <a:rPr lang="en-US" kern="0" dirty="0" smtClean="0"/>
                  <a:t>standard deviation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kern="0" dirty="0" smtClean="0"/>
                  <a:t> or s, and sample size of n. </a:t>
                </a:r>
              </a:p>
              <a:p>
                <a:pPr marL="0" indent="0">
                  <a:buNone/>
                </a:pPr>
                <a:endParaRPr lang="en-US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" y="793854"/>
                <a:ext cx="9139256" cy="1731350"/>
              </a:xfrm>
              <a:prstGeom prst="rect">
                <a:avLst/>
              </a:prstGeom>
              <a:blipFill>
                <a:blip r:embed="rId4"/>
                <a:stretch>
                  <a:fillRect l="-1067" t="-3521" r="-73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59116" y="2029904"/>
                <a:ext cx="9139256" cy="1740388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r>
                  <a:rPr lang="en-US" kern="0" dirty="0" smtClean="0">
                    <a:solidFill>
                      <a:srgbClr val="FF0000"/>
                    </a:solidFill>
                  </a:rPr>
                  <a:t>Conduct two-tail test for 1-</a:t>
                </a:r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.</a:t>
                </a:r>
              </a:p>
              <a:p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If fail to reject the two-tail with </a:t>
                </a:r>
                <a:r>
                  <a:rPr lang="en-US" kern="0" dirty="0">
                    <a:solidFill>
                      <a:srgbClr val="FF0000"/>
                    </a:solidFill>
                  </a:rPr>
                  <a:t>1-</a:t>
                </a:r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, we can reject neither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</a:rPr>
                  <a:t>nor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 </a:t>
                </a:r>
              </a:p>
              <a:p>
                <a:r>
                  <a:rPr lang="en-US" kern="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If 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the two-tail test is rejected with </a:t>
                </a:r>
                <a:r>
                  <a:rPr lang="en-US" kern="0" dirty="0">
                    <a:solidFill>
                      <a:srgbClr val="FF0000"/>
                    </a:solidFill>
                  </a:rPr>
                  <a:t>1-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 confidence, then</a:t>
                </a:r>
                <a:endParaRPr lang="en-US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" y="2029904"/>
                <a:ext cx="9139256" cy="1740388"/>
              </a:xfrm>
              <a:prstGeom prst="rect">
                <a:avLst/>
              </a:prstGeom>
              <a:blipFill>
                <a:blip r:embed="rId5"/>
                <a:stretch>
                  <a:fillRect l="-667" t="-3509" b="-631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-39495" y="5175454"/>
                <a:ext cx="9107016" cy="954108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&lt;0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 </a:t>
                </a:r>
                <a:r>
                  <a:rPr lang="en-US" kern="0" dirty="0" smtClean="0"/>
                  <a:t> </a:t>
                </a:r>
                <a:r>
                  <a:rPr lang="en-US" kern="0" dirty="0"/>
                  <a:t>μ </a:t>
                </a:r>
                <a:r>
                  <a:rPr lang="en-US" kern="0" dirty="0">
                    <a:sym typeface="Symbol" panose="05050102010706020507" pitchFamily="18" charset="2"/>
                  </a:rPr>
                  <a:t></a:t>
                </a:r>
                <a:r>
                  <a:rPr lang="en-US" kern="0" dirty="0"/>
                  <a:t> K</a:t>
                </a:r>
                <a:r>
                  <a:rPr lang="en-US" kern="0" dirty="0" smtClean="0"/>
                  <a:t> is rejected with </a:t>
                </a:r>
                <a:r>
                  <a:rPr lang="en-US" kern="0" dirty="0"/>
                  <a:t>1-</a:t>
                </a:r>
                <a:r>
                  <a:rPr lang="en-US" kern="0" dirty="0">
                    <a:sym typeface="Symbol" panose="05050102010706020507" pitchFamily="18" charset="2"/>
                  </a:rPr>
                  <a:t> </a:t>
                </a:r>
                <a:r>
                  <a:rPr lang="en-US" kern="0" dirty="0" smtClean="0"/>
                  <a:t>confidence.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</a:t>
                </a:r>
                <a:r>
                  <a:rPr lang="en-US" dirty="0"/>
                  <a:t> </a:t>
                </a:r>
                <a:r>
                  <a:rPr lang="en-US" dirty="0" smtClean="0"/>
                  <a:t>&gt;0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kern="0" dirty="0" smtClean="0"/>
                  <a:t>μ </a:t>
                </a:r>
                <a:r>
                  <a:rPr lang="en-US" kern="0" dirty="0">
                    <a:sym typeface="Symbol" panose="05050102010706020507" pitchFamily="18" charset="2"/>
                  </a:rPr>
                  <a:t></a:t>
                </a:r>
                <a:r>
                  <a:rPr lang="en-US" kern="0" dirty="0"/>
                  <a:t> K</a:t>
                </a:r>
                <a:r>
                  <a:rPr lang="en-US" kern="0" dirty="0" smtClean="0"/>
                  <a:t> is rejected with </a:t>
                </a:r>
                <a:r>
                  <a:rPr lang="en-US" kern="0" dirty="0"/>
                  <a:t>1-</a:t>
                </a:r>
                <a:r>
                  <a:rPr lang="en-US" kern="0" dirty="0">
                    <a:sym typeface="Symbol" panose="05050102010706020507" pitchFamily="18" charset="2"/>
                  </a:rPr>
                  <a:t> </a:t>
                </a:r>
                <a:r>
                  <a:rPr lang="en-US" kern="0" dirty="0" smtClean="0"/>
                  <a:t>confidence.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95" y="5175454"/>
                <a:ext cx="9107016" cy="954108"/>
              </a:xfrm>
              <a:prstGeom prst="rect">
                <a:avLst/>
              </a:prstGeom>
              <a:blipFill>
                <a:blip r:embed="rId6"/>
                <a:stretch>
                  <a:fillRect t="-6369" b="-891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6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uiExpand="1" build="p"/>
      <p:bldP spid="11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887" y="794292"/>
            <a:ext cx="9079914" cy="48705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Given the following data, which test of hypothesis is rejected?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42190" y="3419654"/>
                <a:ext cx="9137095" cy="252323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First check if the two tail test is rejected with 95%-</a:t>
                </a:r>
                <a:r>
                  <a:rPr lang="en-US" dirty="0"/>
                  <a:t>5</a:t>
                </a:r>
                <a:r>
                  <a:rPr lang="en-US" dirty="0" smtClean="0"/>
                  <a:t>% = 90% interval.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it is not rejected, then none of the three tests can be rejected.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it is rejected, and 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-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is negative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 Reject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k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with 95%CI. </a:t>
                </a:r>
              </a:p>
              <a:p>
                <a:pPr marL="0" indent="0">
                  <a:buNone/>
                </a:pPr>
                <a:r>
                  <a:rPr lang="en-US" dirty="0"/>
                  <a:t>If it is rejected, and 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μ  is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positive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 Reject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k with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95%CI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Then </a:t>
                </a:r>
                <a:r>
                  <a:rPr lang="en-US" dirty="0"/>
                  <a:t>check if the two tail test is rejected with </a:t>
                </a:r>
                <a:r>
                  <a:rPr lang="en-US" dirty="0" smtClean="0"/>
                  <a:t>95%.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" y="3419654"/>
                <a:ext cx="9137095" cy="2523236"/>
              </a:xfrm>
              <a:prstGeom prst="rect">
                <a:avLst/>
              </a:prstGeom>
              <a:blipFill>
                <a:blip r:embed="rId3"/>
                <a:stretch>
                  <a:fillRect l="-1067" t="-1932" r="-1268" b="-772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190" y="1273492"/>
            <a:ext cx="1710410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H0</a:t>
            </a:r>
            <a:r>
              <a:rPr lang="en-US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μ = k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Ha: 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 k</a:t>
            </a:r>
            <a:endParaRPr lang="en-US" kern="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62200" y="1273492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H0</a:t>
            </a:r>
            <a:r>
              <a:rPr lang="en-US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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k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Ha: 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&gt; k</a:t>
            </a:r>
            <a:endParaRPr lang="en-US" kern="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02472" y="1264851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H0</a:t>
            </a:r>
            <a:r>
              <a:rPr lang="en-US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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k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Ha:  μ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&lt;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k</a:t>
            </a:r>
            <a:endParaRPr lang="en-US" kern="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6443" y="2335928"/>
            <a:ext cx="9079914" cy="48705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Given the following data, which test of hypothesis is rejected?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18744" y="2884744"/>
                <a:ext cx="8974548" cy="471978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=19.1 , </m:t>
                    </m:r>
                  </m:oMath>
                </a14:m>
                <a:r>
                  <a:rPr lang="en-US" kern="0" dirty="0" smtClean="0"/>
                  <a:t>s= 4.25 , n = 49, and 95% </a:t>
                </a:r>
                <a:r>
                  <a:rPr lang="en-US" kern="0" dirty="0"/>
                  <a:t>confidence? 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" y="2884744"/>
                <a:ext cx="8974548" cy="471978"/>
              </a:xfrm>
              <a:prstGeom prst="rect">
                <a:avLst/>
              </a:prstGeom>
              <a:blipFill>
                <a:blip r:embed="rId4"/>
                <a:stretch>
                  <a:fillRect l="-679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16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9019" y="1295400"/>
                <a:ext cx="9084981" cy="520688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First check if the two tail test is rejected with 95%-</a:t>
                </a:r>
                <a:r>
                  <a:rPr lang="en-US" dirty="0"/>
                  <a:t>5</a:t>
                </a:r>
                <a:r>
                  <a:rPr lang="en-US" dirty="0" smtClean="0"/>
                  <a:t>% = 90% interval.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%90CI =CONFIDENCE.NORM(0.1,4.25,49</a:t>
                </a:r>
                <a:r>
                  <a:rPr lang="en-US" dirty="0"/>
                  <a:t>) </a:t>
                </a:r>
                <a:r>
                  <a:rPr lang="en-US" dirty="0" smtClean="0"/>
                  <a:t>= 0.998661</a:t>
                </a:r>
              </a:p>
              <a:p>
                <a:pPr marL="0" indent="0">
                  <a:buNone/>
                </a:pPr>
                <a:r>
                  <a:rPr lang="en-US" kern="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</a:t>
                </a:r>
                <a:r>
                  <a:rPr lang="en-US" dirty="0" smtClean="0"/>
                  <a:t>|=|19.1-18.5|=0.6</a:t>
                </a:r>
              </a:p>
              <a:p>
                <a:pPr marL="0" indent="0">
                  <a:buNone/>
                </a:pPr>
                <a:r>
                  <a:rPr lang="en-US" dirty="0" smtClean="0"/>
                  <a:t>0.6 &lt;0.999 </a:t>
                </a:r>
                <a:r>
                  <a:rPr lang="en-US" dirty="0" smtClean="0">
                    <a:sym typeface="Wingdings" panose="05000000000000000000" pitchFamily="2" charset="2"/>
                  </a:rPr>
                  <a:t> Fail to reject any test. Done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Now Suppose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17.</m:t>
                    </m:r>
                  </m:oMath>
                </a14:m>
                <a:r>
                  <a:rPr lang="en-US" b="0" kern="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kern="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μ|=|</a:t>
                </a:r>
                <a:r>
                  <a:rPr lang="en-US" dirty="0" smtClean="0"/>
                  <a:t>17-18.5|=1.5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1.5&gt;0.999 </a:t>
                </a:r>
                <a:r>
                  <a:rPr lang="en-US" dirty="0" smtClean="0">
                    <a:sym typeface="Wingdings" panose="05000000000000000000" pitchFamily="2" charset="2"/>
                  </a:rPr>
                  <a:t> one of the one-tail tests is rejected with 95%CI.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= -1.5 &lt;0 </a:t>
                </a:r>
                <a:r>
                  <a:rPr lang="en-US" dirty="0" smtClean="0">
                    <a:sym typeface="Wingdings" panose="05000000000000000000" pitchFamily="2" charset="2"/>
                  </a:rPr>
                  <a:t> H0: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18.5 is rejected with 95% 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Can we reject 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17 with 95% confidence?</a:t>
                </a:r>
              </a:p>
              <a:p>
                <a:pPr marL="0" indent="0">
                  <a:buNone/>
                </a:pPr>
                <a:r>
                  <a:rPr lang="en-US" dirty="0"/>
                  <a:t>=CONFIDENCE.NORM(0.05,4.25,49) </a:t>
                </a:r>
                <a:r>
                  <a:rPr lang="en-US" dirty="0" smtClean="0"/>
                  <a:t>= 1.189978</a:t>
                </a:r>
              </a:p>
              <a:p>
                <a:pPr marL="0" indent="0">
                  <a:buNone/>
                </a:pPr>
                <a:r>
                  <a:rPr lang="en-US" dirty="0" smtClean="0"/>
                  <a:t>Yes  |TS| = 1.5 &gt; 1.19</a:t>
                </a:r>
                <a:endParaRPr lang="en-US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" y="1295400"/>
                <a:ext cx="9084981" cy="5206886"/>
              </a:xfrm>
              <a:prstGeom prst="rect">
                <a:avLst/>
              </a:prstGeom>
              <a:blipFill>
                <a:blip r:embed="rId3"/>
                <a:stretch>
                  <a:fillRect l="-1074" t="-937" b="-269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69570" y="838200"/>
                <a:ext cx="8715221" cy="501658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=19.1 , </m:t>
                    </m:r>
                  </m:oMath>
                </a14:m>
                <a:r>
                  <a:rPr lang="en-US" kern="0" dirty="0" smtClean="0"/>
                  <a:t>s= 4.25 , n = 49, 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= 18.5, </a:t>
                </a:r>
                <a:r>
                  <a:rPr lang="en-US" kern="0" dirty="0" smtClean="0"/>
                  <a:t>and 95% </a:t>
                </a:r>
                <a:r>
                  <a:rPr lang="en-US" kern="0" dirty="0"/>
                  <a:t>confidence</a:t>
                </a:r>
                <a:r>
                  <a:rPr lang="en-US" kern="0" dirty="0" smtClean="0"/>
                  <a:t>?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" y="838200"/>
                <a:ext cx="8715221" cy="501658"/>
              </a:xfrm>
              <a:prstGeom prst="rect">
                <a:avLst/>
              </a:prstGeom>
              <a:blipFill>
                <a:blip r:embed="rId4"/>
                <a:stretch>
                  <a:fillRect l="-140" t="-12195" b="-1951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15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-15156" y="808430"/>
                <a:ext cx="9095065" cy="566856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Now suppose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</a:t>
                </a:r>
                <a:r>
                  <a:rPr lang="en-US" dirty="0" smtClean="0"/>
                  <a:t>=19.6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First check if the two tail test is rejected with 95%-</a:t>
                </a:r>
                <a:r>
                  <a:rPr lang="en-US" dirty="0"/>
                  <a:t>5</a:t>
                </a:r>
                <a:r>
                  <a:rPr lang="en-US" dirty="0" smtClean="0"/>
                  <a:t>% = 90% interval.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%90CI =CONFIDENCE.NORM(0.1,4.25,49</a:t>
                </a:r>
                <a:r>
                  <a:rPr lang="en-US" dirty="0"/>
                  <a:t>) </a:t>
                </a:r>
                <a:r>
                  <a:rPr lang="en-US" dirty="0" smtClean="0"/>
                  <a:t>= 0.998661</a:t>
                </a:r>
              </a:p>
              <a:p>
                <a:pPr marL="0" indent="0">
                  <a:buNone/>
                </a:pPr>
                <a:r>
                  <a:rPr lang="en-US" dirty="0" smtClean="0"/>
                  <a:t>|19.6-18.5|=1.1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1.1&gt;0.999 </a:t>
                </a:r>
                <a:r>
                  <a:rPr lang="en-US" dirty="0" smtClean="0">
                    <a:sym typeface="Wingdings" panose="05000000000000000000" pitchFamily="2" charset="2"/>
                  </a:rPr>
                  <a:t> one of the one-tail tests is rejected with 95%CI.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= 1.1 &gt; 0 </a:t>
                </a:r>
                <a:r>
                  <a:rPr lang="en-US" dirty="0" smtClean="0">
                    <a:sym typeface="Wingdings" panose="05000000000000000000" pitchFamily="2" charset="2"/>
                  </a:rPr>
                  <a:t> H0: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18.5 is rejected with 95% 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Can we reject  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18.5 with 95% CI?</a:t>
                </a:r>
              </a:p>
              <a:p>
                <a:pPr marL="0" indent="0">
                  <a:buNone/>
                </a:pPr>
                <a:r>
                  <a:rPr lang="en-US" dirty="0" smtClean="0"/>
                  <a:t>=CONFIDENCE.NORM(0.05,4.25,49) = 1.189978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No.   |TS| = 1.1 </a:t>
                </a:r>
                <a:r>
                  <a:rPr lang="en-US" dirty="0"/>
                  <a:t>&lt;</a:t>
                </a:r>
                <a:r>
                  <a:rPr lang="en-US" dirty="0" smtClean="0"/>
                  <a:t> 1.19</a:t>
                </a:r>
                <a:endParaRPr lang="en-US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56" y="808430"/>
                <a:ext cx="9095065" cy="5668569"/>
              </a:xfrm>
              <a:prstGeom prst="rect">
                <a:avLst/>
              </a:prstGeom>
              <a:blipFill>
                <a:blip r:embed="rId3"/>
                <a:stretch>
                  <a:fillRect l="-1073" t="-7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9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0" y="15240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Part B</a:t>
                </a:r>
                <a:br>
                  <a:rPr lang="en-US" dirty="0" smtClean="0"/>
                </a:br>
                <a:r>
                  <a:rPr lang="en-US" sz="3900" dirty="0" smtClean="0"/>
                  <a:t>Two Population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9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3900" dirty="0" smtClean="0">
                    <a:ea typeface="ＭＳ Ｐゴシック" charset="-128"/>
                  </a:rPr>
                  <a:t>  Using Confidence Interval</a:t>
                </a:r>
                <a:br>
                  <a:rPr lang="en-US" sz="3900" dirty="0" smtClean="0">
                    <a:ea typeface="ＭＳ Ｐゴシック" charset="-128"/>
                  </a:rPr>
                </a:br>
                <a:endParaRPr lang="en-US" sz="39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52400"/>
                <a:ext cx="9144000" cy="1676400"/>
              </a:xfrm>
              <a:blipFill>
                <a:blip r:embed="rId3"/>
                <a:stretch>
                  <a:fillRect l="-2133" t="-22545"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Hypothesis 2- &amp; 1-Tail Using CI</a:t>
            </a:r>
            <a:endParaRPr lang="en-US" dirty="0"/>
          </a:p>
        </p:txBody>
      </p:sp>
      <p:pic>
        <p:nvPicPr>
          <p:cNvPr id="4" name="ticcHpnyaH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71600"/>
            <a:ext cx="9076267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83" y="1"/>
            <a:ext cx="1086969" cy="7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Hypothesis 2- &amp; 1-Tail Using CI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02122"/>
              </p:ext>
            </p:extLst>
          </p:nvPr>
        </p:nvGraphicFramePr>
        <p:xfrm>
          <a:off x="152400" y="2971800"/>
          <a:ext cx="8645236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Worksheet" r:id="rId4" imgW="12439561" imgH="4276529" progId="Excel.Sheet.12">
                  <p:embed/>
                </p:oleObj>
              </mc:Choice>
              <mc:Fallback>
                <p:oleObj name="Worksheet" r:id="rId4" imgW="12439561" imgH="42765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971800"/>
                        <a:ext cx="8645236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44" y="762000"/>
            <a:ext cx="9139256" cy="1263109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The following file contains 5 tabs. The lecture was recoded based on the  last tab. While you do not need to go through all other four tabs. But they include useful material. 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9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Hypothesis 2- &amp; 1-Tail Using CI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44" y="762000"/>
            <a:ext cx="9139256" cy="1263109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The following computations are on the second tab of </a:t>
            </a:r>
            <a:r>
              <a:rPr lang="en-US" kern="0" smtClean="0"/>
              <a:t>the Excel file. 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73430"/>
              </p:ext>
            </p:extLst>
          </p:nvPr>
        </p:nvGraphicFramePr>
        <p:xfrm>
          <a:off x="228600" y="2025109"/>
          <a:ext cx="850582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Worksheet" r:id="rId4" imgW="8506047" imgH="4391064" progId="Excel.Sheet.12">
                  <p:embed/>
                </p:oleObj>
              </mc:Choice>
              <mc:Fallback>
                <p:oleObj name="Worksheet" r:id="rId4" imgW="8506047" imgH="4391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025109"/>
                        <a:ext cx="8505825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0" y="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Part A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sz="4800" dirty="0" smtClean="0"/>
                  <a:t>By Using 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4800" dirty="0" smtClean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1676400"/>
              </a:xfrm>
              <a:blipFill>
                <a:blip r:embed="rId3"/>
                <a:stretch>
                  <a:fillRect t="-11636" b="-20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28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Part </a:t>
                </a:r>
                <a:r>
                  <a:rPr lang="en-US" dirty="0" smtClean="0"/>
                  <a:t>C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sz="4100" dirty="0" smtClean="0"/>
                  <a:t>By Using Test Statistics and p-value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41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  <a:blipFill>
                <a:blip r:embed="rId3"/>
                <a:stretch>
                  <a:fillRect l="-200" t="-1163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05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Normal &amp; Standard Normal Distribution</a:t>
            </a:r>
            <a:endParaRPr lang="en-US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57400" y="3280364"/>
            <a:ext cx="335322" cy="40898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μ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8503" y="1828800"/>
            <a:ext cx="622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kern="0" dirty="0" smtClean="0">
                <a:solidFill>
                  <a:srgbClr val="002060"/>
                </a:solidFill>
                <a:latin typeface="MS Reference Sans Serif" panose="020B0604030504040204" pitchFamily="34" charset="0"/>
              </a:rPr>
              <a:t>σ</a:t>
            </a:r>
            <a:endParaRPr lang="en-US" sz="5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/>
          </p:nvPr>
        </p:nvGraphicFramePr>
        <p:xfrm>
          <a:off x="27116" y="756675"/>
          <a:ext cx="4876800" cy="289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6387" y="2117671"/>
                <a:ext cx="2401254" cy="1108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i="1" dirty="0" smtClean="0">
                    <a:solidFill>
                      <a:srgbClr val="AA0023"/>
                    </a:solidFill>
                    <a:latin typeface="Book Antiqua" panose="02040602050305030304" pitchFamily="18" charset="0"/>
                  </a:rPr>
                  <a:t>z</a:t>
                </a:r>
                <a:r>
                  <a:rPr lang="en-US" sz="5400" b="1" i="1" dirty="0" smtClean="0">
                    <a:solidFill>
                      <a:srgbClr val="00007D"/>
                    </a:solidFill>
                    <a:latin typeface="Book Antiqua" panose="0204060205030503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387" y="2117671"/>
                <a:ext cx="2401254" cy="1108188"/>
              </a:xfrm>
              <a:prstGeom prst="rect">
                <a:avLst/>
              </a:prstGeom>
              <a:blipFill>
                <a:blip r:embed="rId4"/>
                <a:stretch>
                  <a:fillRect l="-17513" t="-824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4131016" y="3276600"/>
          <a:ext cx="48768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234094" y="5677284"/>
            <a:ext cx="335322" cy="40898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AA0023"/>
                </a:solidFill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67600" y="424844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AA0023"/>
                </a:solidFill>
                <a:latin typeface="Book Antiqua" panose="02040602050305030304" pitchFamily="18" charset="0"/>
              </a:rPr>
              <a:t>1</a:t>
            </a:r>
            <a:endParaRPr lang="en-US" sz="5400" b="1" dirty="0">
              <a:solidFill>
                <a:srgbClr val="AA0023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584" y="1571062"/>
            <a:ext cx="54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007D"/>
                </a:solidFill>
                <a:latin typeface="Book Antiqua" panose="0204060205030503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45319" y="413831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AA0023"/>
                </a:solidFill>
                <a:latin typeface="Book Antiqua" panose="02040602050305030304" pitchFamily="18" charset="0"/>
              </a:rPr>
              <a:t>z</a:t>
            </a:r>
            <a:endParaRPr lang="en-US" sz="5400" b="1" i="1" dirty="0">
              <a:solidFill>
                <a:srgbClr val="AA0023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Graphic spid="34" grpId="0">
        <p:bldAsOne/>
      </p:bldGraphic>
      <p:bldP spid="35" grpId="0" animBg="1"/>
      <p:bldP spid="3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>
            <a:graphicFrameLocks/>
          </p:cNvGraphicFramePr>
          <p:nvPr>
            <p:extLst/>
          </p:nvPr>
        </p:nvGraphicFramePr>
        <p:xfrm>
          <a:off x="4972046" y="2778013"/>
          <a:ext cx="4248154" cy="24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Two Tail Test- Test Statistic &amp; Critical Value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297" y="2708097"/>
            <a:ext cx="4185572" cy="258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58200" y="470272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12547" y="3883892"/>
            <a:ext cx="1275609" cy="1608896"/>
            <a:chOff x="7169900" y="1759387"/>
            <a:chExt cx="1275609" cy="1608896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7169900" y="2959303"/>
              <a:ext cx="335322" cy="408980"/>
            </a:xfrm>
            <a:prstGeom prst="rect">
              <a:avLst/>
            </a:prstGeom>
            <a:noFill/>
            <a:ln/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p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8087719" y="1759387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1</a:t>
              </a:r>
              <a:r>
                <a:rPr lang="en-US" b="1" kern="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30030" y="471108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107" y="829265"/>
            <a:ext cx="6236493" cy="52113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AA0000"/>
                </a:solidFill>
              </a:rPr>
              <a:t>Critical Value  = NORM.S.INV(1-</a:t>
            </a:r>
            <a:r>
              <a:rPr lang="en-US" b="1" kern="0" dirty="0" smtClean="0">
                <a:solidFill>
                  <a:srgbClr val="AA0000"/>
                </a:solidFill>
                <a:sym typeface="Symbol" panose="05050102010706020507" pitchFamily="18" charset="2"/>
              </a:rPr>
              <a:t>/2</a:t>
            </a:r>
            <a:r>
              <a:rPr lang="en-US" b="1" dirty="0" smtClean="0">
                <a:solidFill>
                  <a:srgbClr val="AA0000"/>
                </a:solidFill>
              </a:rPr>
              <a:t>) </a:t>
            </a:r>
            <a:endParaRPr lang="en-US" b="1" kern="0" dirty="0">
              <a:solidFill>
                <a:srgbClr val="AA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5630829" y="4092488"/>
            <a:ext cx="3208371" cy="772283"/>
            <a:chOff x="4493703" y="4423342"/>
            <a:chExt cx="3093312" cy="701219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>
              <a:off x="7404517" y="4440896"/>
              <a:ext cx="182498" cy="6836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H="1">
              <a:off x="4493703" y="4423342"/>
              <a:ext cx="367337" cy="613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463922" y="1346872"/>
                <a:ext cx="4241125" cy="6731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b="1" kern="0" dirty="0" smtClean="0">
                    <a:solidFill>
                      <a:srgbClr val="AA0000"/>
                    </a:solidFill>
                  </a:rPr>
                  <a:t>Test-Statistic =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srgbClr val="AA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kern="0" smtClean="0">
                        <a:solidFill>
                          <a:srgbClr val="AA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  <m:r>
                          <a:rPr lang="en-US" b="1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sSub>
                          <m:sSubPr>
                            <m:ctrlP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b="1" i="1" kern="0">
                                    <a:solidFill>
                                      <a:srgbClr val="AA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kern="0">
                                    <a:solidFill>
                                      <a:srgbClr val="AA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 </a:t>
                </a:r>
                <a:endParaRPr lang="en-US" b="1" kern="0" dirty="0">
                  <a:solidFill>
                    <a:srgbClr val="AA0000"/>
                  </a:solidFill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22" y="1346872"/>
                <a:ext cx="4241125" cy="673115"/>
              </a:xfrm>
              <a:prstGeom prst="rect">
                <a:avLst/>
              </a:prstGeom>
              <a:blipFill>
                <a:blip r:embed="rId5"/>
                <a:stretch>
                  <a:fillRect l="-2155" b="-72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391981" y="5240695"/>
            <a:ext cx="3081930" cy="1007705"/>
            <a:chOff x="5452470" y="4631095"/>
            <a:chExt cx="3081930" cy="100770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7811170" y="4675307"/>
              <a:ext cx="723230" cy="8872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7622570" y="4648011"/>
              <a:ext cx="341000" cy="8841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6414598" y="4660219"/>
              <a:ext cx="1041737" cy="8719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5452470" y="4631095"/>
              <a:ext cx="1768485" cy="10077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3897" y="2058043"/>
            <a:ext cx="6290212" cy="529631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AA0000"/>
                </a:solidFill>
              </a:rPr>
              <a:t>Reject if </a:t>
            </a:r>
            <a:r>
              <a:rPr lang="en-US" b="1" kern="0" dirty="0" smtClean="0"/>
              <a:t>|</a:t>
            </a:r>
            <a:r>
              <a:rPr lang="en-US" b="1" kern="0" dirty="0" smtClean="0">
                <a:solidFill>
                  <a:srgbClr val="0070C0"/>
                </a:solidFill>
              </a:rPr>
              <a:t>Test-Statistic</a:t>
            </a:r>
            <a:r>
              <a:rPr lang="en-US" b="1" kern="0" dirty="0" smtClean="0"/>
              <a:t>|&gt;</a:t>
            </a:r>
            <a:r>
              <a:rPr lang="en-US" b="1" kern="0" dirty="0" smtClean="0">
                <a:solidFill>
                  <a:srgbClr val="0070C0"/>
                </a:solidFill>
              </a:rPr>
              <a:t> </a:t>
            </a:r>
            <a:r>
              <a:rPr lang="en-US" b="1" kern="0" dirty="0">
                <a:solidFill>
                  <a:srgbClr val="FF0000"/>
                </a:solidFill>
              </a:rPr>
              <a:t>Critical Value </a:t>
            </a:r>
            <a:endParaRPr lang="en-US" b="1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72120" y="1252653"/>
                <a:ext cx="1348240" cy="8643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en-US" b="1" i="1" kern="0" smtClean="0">
                          <a:solidFill>
                            <a:srgbClr val="AA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kern="0" dirty="0" smtClean="0">
                  <a:solidFill>
                    <a:srgbClr val="AA0000"/>
                  </a:solidFill>
                </a:endParaRP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" y="1252653"/>
                <a:ext cx="1348240" cy="864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 txBox="1">
                <a:spLocks noChangeArrowheads="1"/>
              </p:cNvSpPr>
              <p:nvPr/>
            </p:nvSpPr>
            <p:spPr>
              <a:xfrm>
                <a:off x="83100" y="2582372"/>
                <a:ext cx="9137100" cy="45086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n=64,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18.1,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kern="0" dirty="0" smtClean="0"/>
                  <a:t> =3.6, 95% confidence, and H0: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</m:oMath>
                </a14:m>
                <a:r>
                  <a:rPr lang="en-US" kern="0" dirty="0" smtClean="0">
                    <a:sym typeface="Symbol" panose="05050102010706020507" pitchFamily="18" charset="2"/>
                  </a:rPr>
                  <a:t>=19.</a:t>
                </a:r>
                <a:endParaRPr lang="en-US" kern="0" dirty="0" smtClean="0"/>
              </a:p>
            </p:txBody>
          </p:sp>
        </mc:Choice>
        <mc:Fallback xmlns="">
          <p:sp>
            <p:nvSpPr>
              <p:cNvPr id="3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0" y="2582372"/>
                <a:ext cx="9137100" cy="450869"/>
              </a:xfrm>
              <a:prstGeom prst="rect">
                <a:avLst/>
              </a:prstGeom>
              <a:blipFill>
                <a:blip r:embed="rId7"/>
                <a:stretch>
                  <a:fillRect l="-1067" t="-9459" b="-337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83100" y="3054428"/>
            <a:ext cx="8064312" cy="90520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Critical Value = NORM.S.INV(1-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0.05/2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Critical Value</a:t>
            </a:r>
            <a:r>
              <a:rPr lang="en-US" kern="0" dirty="0" smtClean="0">
                <a:solidFill>
                  <a:srgbClr val="FF0000"/>
                </a:solidFill>
              </a:rPr>
              <a:t> = NORM.S.INV(0.975</a:t>
            </a:r>
            <a:r>
              <a:rPr lang="en-US" dirty="0" smtClean="0">
                <a:solidFill>
                  <a:srgbClr val="FF0000"/>
                </a:solidFill>
              </a:rPr>
              <a:t>)= 1.96996</a:t>
            </a:r>
            <a:endParaRPr lang="en-US" kern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97718" y="3963124"/>
                <a:ext cx="3063156" cy="574211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0.6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8" y="3963124"/>
                <a:ext cx="3063156" cy="574211"/>
              </a:xfrm>
              <a:prstGeom prst="rect">
                <a:avLst/>
              </a:prstGeom>
              <a:blipFill>
                <a:blip r:embed="rId8"/>
                <a:stretch>
                  <a:fillRect b="-191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>
              <a:xfrm>
                <a:off x="72120" y="4509717"/>
                <a:ext cx="3440443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" y="4509717"/>
                <a:ext cx="3440443" cy="652260"/>
              </a:xfrm>
              <a:prstGeom prst="rect">
                <a:avLst/>
              </a:prstGeom>
              <a:blipFill>
                <a:blip r:embed="rId9"/>
                <a:stretch>
                  <a:fillRect l="-2837" b="-102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>
              <a:xfrm>
                <a:off x="76200" y="5136121"/>
                <a:ext cx="4523665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36121"/>
                <a:ext cx="4523665" cy="652260"/>
              </a:xfrm>
              <a:prstGeom prst="rect">
                <a:avLst/>
              </a:prstGeom>
              <a:blipFill>
                <a:blip r:embed="rId10"/>
                <a:stretch>
                  <a:fillRect l="-2156" b="-46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4427" y="5754984"/>
            <a:ext cx="5447576" cy="529631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|Test-Statistic|= |1.5|= 1.5 &lt; </a:t>
            </a:r>
            <a:r>
              <a:rPr lang="en-US" dirty="0">
                <a:solidFill>
                  <a:srgbClr val="FF0000"/>
                </a:solidFill>
              </a:rPr>
              <a:t>1.96996</a:t>
            </a: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3143360" y="6071545"/>
            <a:ext cx="4104509" cy="45485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B050"/>
                </a:solidFill>
              </a:rPr>
              <a:t>We fail to reject </a:t>
            </a:r>
            <a:r>
              <a:rPr lang="en-US" dirty="0">
                <a:solidFill>
                  <a:srgbClr val="00B050"/>
                </a:solidFill>
              </a:rPr>
              <a:t>H0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: μ = </a:t>
            </a:r>
            <a:r>
              <a:rPr lang="en-US" dirty="0" smtClean="0">
                <a:solidFill>
                  <a:srgbClr val="00B050"/>
                </a:solidFill>
              </a:rPr>
              <a:t>10.</a:t>
            </a:r>
            <a:r>
              <a:rPr lang="en-US" kern="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0777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 animBg="1"/>
      <p:bldP spid="25" grpId="0" animBg="1"/>
      <p:bldP spid="31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>
            <a:graphicFrameLocks/>
          </p:cNvGraphicFramePr>
          <p:nvPr>
            <p:extLst/>
          </p:nvPr>
        </p:nvGraphicFramePr>
        <p:xfrm>
          <a:off x="5029200" y="2895600"/>
          <a:ext cx="4248154" cy="24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747362"/>
          </a:xfrm>
          <a:noFill/>
          <a:ln/>
        </p:spPr>
        <p:txBody>
          <a:bodyPr/>
          <a:lstStyle/>
          <a:p>
            <a:r>
              <a:rPr lang="en-US" altLang="en-US" dirty="0" smtClean="0"/>
              <a:t>Two Tail Test- P-value &amp; </a:t>
            </a:r>
            <a:r>
              <a:rPr lang="en-US" altLang="en-US" sz="4400" b="1" dirty="0" smtClean="0">
                <a:sym typeface="Symbol" panose="05050102010706020507" pitchFamily="18" charset="2"/>
              </a:rPr>
              <a:t></a:t>
            </a:r>
            <a:endParaRPr lang="en-US" altLang="en-US" sz="4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51" y="2825684"/>
            <a:ext cx="4185572" cy="258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515354" y="4820315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69701" y="4001479"/>
            <a:ext cx="1275609" cy="1608896"/>
            <a:chOff x="7169900" y="1759387"/>
            <a:chExt cx="1275609" cy="1608896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7169900" y="2959303"/>
              <a:ext cx="335322" cy="408980"/>
            </a:xfrm>
            <a:prstGeom prst="rect">
              <a:avLst/>
            </a:prstGeom>
            <a:noFill/>
            <a:ln/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p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8087719" y="1759387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1</a:t>
              </a:r>
              <a:r>
                <a:rPr lang="en-US" kern="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 </a:t>
              </a:r>
              <a:endParaRPr lang="en-US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87184" y="482866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540189" y="1424927"/>
                <a:ext cx="4241125" cy="6731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=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89" y="1424927"/>
                <a:ext cx="4241125" cy="673115"/>
              </a:xfrm>
              <a:prstGeom prst="rect">
                <a:avLst/>
              </a:prstGeom>
              <a:blipFill>
                <a:blip r:embed="rId5"/>
                <a:stretch>
                  <a:fillRect l="-2302" b="-72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449135" y="5358282"/>
            <a:ext cx="3081930" cy="1007705"/>
            <a:chOff x="5452470" y="4631095"/>
            <a:chExt cx="3081930" cy="100770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7811170" y="4675307"/>
              <a:ext cx="723230" cy="8872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7622570" y="4648011"/>
              <a:ext cx="341000" cy="8841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6414598" y="4660219"/>
              <a:ext cx="1041737" cy="8719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5452470" y="4631095"/>
              <a:ext cx="1768485" cy="10077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34363" y="1379438"/>
                <a:ext cx="1348240" cy="8643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r>
                        <a:rPr lang="en-US" b="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1379438"/>
                <a:ext cx="1348240" cy="864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>
              <a:xfrm>
                <a:off x="34363" y="1975914"/>
                <a:ext cx="7239440" cy="612297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p-value is twice of the area to the right of |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1975914"/>
                <a:ext cx="7239440" cy="612297"/>
              </a:xfrm>
              <a:prstGeom prst="rect">
                <a:avLst/>
              </a:prstGeom>
              <a:blipFill>
                <a:blip r:embed="rId7"/>
                <a:stretch>
                  <a:fillRect l="-1348" b="-168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 txBox="1">
                <a:spLocks noChangeArrowheads="1"/>
              </p:cNvSpPr>
              <p:nvPr/>
            </p:nvSpPr>
            <p:spPr>
              <a:xfrm>
                <a:off x="-35581" y="3101394"/>
                <a:ext cx="6644557" cy="595191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18.1−19</m:t>
                        </m:r>
                      </m:num>
                      <m:den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 in the previous example</a:t>
                </a:r>
              </a:p>
            </p:txBody>
          </p:sp>
        </mc:Choice>
        <mc:Fallback xmlns="">
          <p:sp>
            <p:nvSpPr>
              <p:cNvPr id="4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81" y="3101394"/>
                <a:ext cx="6644557" cy="595191"/>
              </a:xfrm>
              <a:prstGeom prst="rect">
                <a:avLst/>
              </a:prstGeom>
              <a:blipFill>
                <a:blip r:embed="rId8"/>
                <a:stretch>
                  <a:fillRect l="-1376" r="-826" b="-154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 txBox="1">
                <a:spLocks noChangeArrowheads="1"/>
              </p:cNvSpPr>
              <p:nvPr/>
            </p:nvSpPr>
            <p:spPr>
              <a:xfrm>
                <a:off x="34363" y="3809514"/>
                <a:ext cx="5895836" cy="2783762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The area to the left of the test statistic is</a:t>
                </a:r>
              </a:p>
              <a:p>
                <a:pPr marL="0" indent="0">
                  <a:buNone/>
                </a:pPr>
                <a:r>
                  <a:rPr lang="en-US" dirty="0"/>
                  <a:t>=NORM.S.DIST(1.5,1) </a:t>
                </a:r>
                <a:r>
                  <a:rPr lang="en-US" dirty="0" smtClean="0"/>
                  <a:t>= 0.933193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Therefore the area to the right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1- 0.933193= </a:t>
                </a:r>
                <a:r>
                  <a:rPr lang="en-US" dirty="0"/>
                  <a:t>0.066807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P-value =2(0.066807)=</a:t>
                </a:r>
                <a:r>
                  <a:rPr lang="en-US" dirty="0"/>
                  <a:t>0.133614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P-value</a:t>
                </a:r>
                <a:r>
                  <a:rPr lang="en-US" kern="0" dirty="0" smtClean="0"/>
                  <a:t> &gt;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 Fail to Reject</a:t>
                </a:r>
                <a:endParaRPr lang="en-US" kern="0" dirty="0" smtClean="0"/>
              </a:p>
            </p:txBody>
          </p:sp>
        </mc:Choice>
        <mc:Fallback xmlns="">
          <p:sp>
            <p:nvSpPr>
              <p:cNvPr id="4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3809514"/>
                <a:ext cx="5895836" cy="2783762"/>
              </a:xfrm>
              <a:prstGeom prst="rect">
                <a:avLst/>
              </a:prstGeom>
              <a:blipFill>
                <a:blip r:embed="rId9"/>
                <a:stretch>
                  <a:fillRect l="-1655" t="-1751" b="-43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-15156" y="793026"/>
            <a:ext cx="4319518" cy="48025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Given a  1- 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 confidence level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3"/>
              <p:cNvSpPr txBox="1">
                <a:spLocks noChangeArrowheads="1"/>
              </p:cNvSpPr>
              <p:nvPr/>
            </p:nvSpPr>
            <p:spPr>
              <a:xfrm>
                <a:off x="34363" y="2602177"/>
                <a:ext cx="5620584" cy="522497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Reject the null hypothesis if p-value &lt;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2602177"/>
                <a:ext cx="5620584" cy="522497"/>
              </a:xfrm>
              <a:prstGeom prst="rect">
                <a:avLst/>
              </a:prstGeom>
              <a:blipFill>
                <a:blip r:embed="rId10"/>
                <a:stretch>
                  <a:fillRect l="-1735" t="-8140" b="-1511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8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 animBg="1"/>
      <p:bldP spid="24" grpId="0" animBg="1"/>
      <p:bldP spid="41" grpId="0" animBg="1"/>
      <p:bldP spid="42" grpId="0" animBg="1"/>
      <p:bldP spid="44" grpId="0" uiExpand="1" build="p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0" y="-21684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</a:t>
            </a:r>
            <a:r>
              <a:rPr lang="en-US" altLang="en-US" dirty="0" smtClean="0"/>
              <a:t>2- One Tail Test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184" y="4635136"/>
            <a:ext cx="9164016" cy="1918064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kern="0" dirty="0" smtClean="0">
                <a:solidFill>
                  <a:srgbClr val="0070C0"/>
                </a:solidFill>
              </a:rPr>
              <a:t>|</a:t>
            </a:r>
            <a:r>
              <a:rPr lang="en-US" dirty="0">
                <a:solidFill>
                  <a:srgbClr val="0070C0"/>
                </a:solidFill>
              </a:rPr>
              <a:t> 3.16667 </a:t>
            </a:r>
            <a:r>
              <a:rPr lang="en-US" dirty="0" smtClean="0">
                <a:solidFill>
                  <a:srgbClr val="0070C0"/>
                </a:solidFill>
              </a:rPr>
              <a:t>| </a:t>
            </a:r>
            <a:r>
              <a:rPr lang="en-US" dirty="0" smtClean="0"/>
              <a:t>&gt;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</a:rPr>
              <a:t>1.64485 </a:t>
            </a:r>
            <a:r>
              <a:rPr lang="en-US" kern="0" dirty="0" smtClean="0">
                <a:sym typeface="Wingdings" panose="05000000000000000000" pitchFamily="2" charset="2"/>
              </a:rPr>
              <a:t></a:t>
            </a:r>
            <a:r>
              <a:rPr lang="en-US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Reject the Null Hypothesis.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Which Null Hypothesis?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Since </a:t>
            </a:r>
            <a:r>
              <a:rPr lang="en-US" dirty="0">
                <a:solidFill>
                  <a:srgbClr val="0070C0"/>
                </a:solidFill>
              </a:rPr>
              <a:t>-3.16667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kern="0" dirty="0" smtClean="0">
                <a:sym typeface="Wingdings" panose="05000000000000000000" pitchFamily="2" charset="2"/>
              </a:rPr>
              <a:t>is negative, Reject </a:t>
            </a:r>
            <a:r>
              <a:rPr lang="en-US" kern="0" dirty="0"/>
              <a:t>μ </a:t>
            </a:r>
            <a:r>
              <a:rPr lang="en-US" kern="0" dirty="0">
                <a:sym typeface="Symbol" panose="05050102010706020507" pitchFamily="18" charset="2"/>
              </a:rPr>
              <a:t></a:t>
            </a:r>
            <a:r>
              <a:rPr lang="en-US" kern="0" dirty="0"/>
              <a:t> </a:t>
            </a:r>
            <a:r>
              <a:rPr lang="en-US" kern="0" dirty="0" smtClean="0"/>
              <a:t>20. 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38800" y="1677895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</a:t>
            </a:r>
            <a:r>
              <a:rPr lang="en-US" kern="0" dirty="0" smtClean="0"/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</a:t>
            </a:r>
            <a:r>
              <a:rPr lang="en-US" i="1" kern="0" dirty="0" smtClean="0"/>
              <a:t>μ</a:t>
            </a:r>
            <a:r>
              <a:rPr lang="en-US" kern="0" dirty="0" smtClean="0"/>
              <a:t>  </a:t>
            </a:r>
            <a:r>
              <a:rPr lang="en-US" kern="0" dirty="0" smtClean="0">
                <a:sym typeface="Symbol" panose="05050102010706020507" pitchFamily="18" charset="2"/>
              </a:rPr>
              <a:t>&gt;20</a:t>
            </a:r>
            <a:r>
              <a:rPr lang="en-US" kern="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288978" y="1641698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</a:t>
            </a:r>
            <a:r>
              <a:rPr lang="en-US" kern="0" dirty="0" smtClean="0"/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</a:t>
            </a:r>
            <a:r>
              <a:rPr lang="en-US" i="1" kern="0" dirty="0" smtClean="0"/>
              <a:t>μ</a:t>
            </a:r>
            <a:r>
              <a:rPr lang="en-US" kern="0" dirty="0" smtClean="0"/>
              <a:t>  </a:t>
            </a:r>
            <a:r>
              <a:rPr lang="en-US" kern="0" dirty="0" smtClean="0">
                <a:sym typeface="Symbol" panose="05050102010706020507" pitchFamily="18" charset="2"/>
              </a:rPr>
              <a:t>&lt;20</a:t>
            </a:r>
            <a:r>
              <a:rPr lang="en-US" kern="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-76200" y="794291"/>
                <a:ext cx="9139256" cy="126310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the following two test of hypothesis, confidence level of 95%</a:t>
                </a:r>
                <a:r>
                  <a:rPr lang="en-US" kern="0" dirty="0" smtClean="0">
                    <a:sym typeface="Symbol" panose="05050102010706020507" pitchFamily="18" charset="2"/>
                  </a:rPr>
                  <a:t> confidence level, sample average of 18.1</a:t>
                </a:r>
                <a:r>
                  <a:rPr lang="en-US" kern="0" dirty="0" smtClean="0"/>
                  <a:t>,  standard deviation of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3.6</m:t>
                    </m:r>
                  </m:oMath>
                </a14:m>
                <a:r>
                  <a:rPr lang="en-US" kern="0" dirty="0" smtClean="0"/>
                  <a:t>, and sample size of 36. </a:t>
                </a:r>
              </a:p>
              <a:p>
                <a:pPr marL="0" indent="0">
                  <a:buNone/>
                </a:pPr>
                <a:endParaRPr lang="en-US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794291"/>
                <a:ext cx="9139256" cy="1263109"/>
              </a:xfrm>
              <a:prstGeom prst="rect">
                <a:avLst/>
              </a:prstGeom>
              <a:blipFill>
                <a:blip r:embed="rId3"/>
                <a:stretch>
                  <a:fillRect l="-1000" t="-3846" r="-267" b="-52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154761" y="1962711"/>
                <a:ext cx="3063156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0.6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1" y="1962711"/>
                <a:ext cx="3063156" cy="876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6184" y="2562035"/>
                <a:ext cx="6747738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18.1−20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3.16667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" y="2562035"/>
                <a:ext cx="6747738" cy="652260"/>
              </a:xfrm>
              <a:prstGeom prst="rect">
                <a:avLst/>
              </a:prstGeom>
              <a:blipFill>
                <a:blip r:embed="rId5"/>
                <a:stretch>
                  <a:fillRect l="-1355" b="-102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82" y="3250492"/>
            <a:ext cx="7572018" cy="55022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Conduct a two tail test with 90% confidence (</a:t>
            </a:r>
            <a:r>
              <a:rPr lang="en-US" dirty="0" smtClean="0">
                <a:sym typeface="Symbol" panose="05050102010706020507" pitchFamily="18" charset="2"/>
              </a:rPr>
              <a:t>=10%)</a:t>
            </a: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683" y="3723643"/>
            <a:ext cx="8064312" cy="90520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Critical Value = NORM.S.INV(1-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0.1/2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Critical Value</a:t>
            </a:r>
            <a:r>
              <a:rPr lang="en-US" kern="0" dirty="0" smtClean="0">
                <a:solidFill>
                  <a:srgbClr val="FF0000"/>
                </a:solidFill>
              </a:rPr>
              <a:t> = NORM.S.INV(0.95)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= </a:t>
            </a:r>
            <a:r>
              <a:rPr lang="en-US" kern="0" dirty="0">
                <a:solidFill>
                  <a:srgbClr val="FF0000"/>
                </a:solidFill>
              </a:rPr>
              <a:t>1.64485 </a:t>
            </a:r>
          </a:p>
        </p:txBody>
      </p:sp>
    </p:spTree>
    <p:extLst>
      <p:ext uri="{BB962C8B-B14F-4D97-AF65-F5344CB8AC3E}">
        <p14:creationId xmlns:p14="http://schemas.microsoft.com/office/powerpoint/2010/main" val="375671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0" y="-21684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</a:t>
            </a:r>
            <a:r>
              <a:rPr lang="en-US" altLang="en-US" dirty="0" smtClean="0"/>
              <a:t>2- One Tail Test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184" y="4635136"/>
            <a:ext cx="9164016" cy="1918064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kern="0" dirty="0" smtClean="0">
                <a:solidFill>
                  <a:srgbClr val="0070C0"/>
                </a:solidFill>
              </a:rPr>
              <a:t>|</a:t>
            </a:r>
            <a:r>
              <a:rPr lang="en-US" dirty="0" smtClean="0">
                <a:solidFill>
                  <a:srgbClr val="0070C0"/>
                </a:solidFill>
              </a:rPr>
              <a:t> 3.16667 | </a:t>
            </a:r>
            <a:r>
              <a:rPr lang="en-US" dirty="0" smtClean="0"/>
              <a:t>&gt;</a:t>
            </a:r>
            <a:r>
              <a:rPr lang="en-US" kern="0" dirty="0" smtClean="0">
                <a:solidFill>
                  <a:srgbClr val="FF0000"/>
                </a:solidFill>
              </a:rPr>
              <a:t> 1.64485 </a:t>
            </a:r>
            <a:r>
              <a:rPr lang="en-US" kern="0" dirty="0" smtClean="0">
                <a:sym typeface="Wingdings" panose="05000000000000000000" pitchFamily="2" charset="2"/>
              </a:rPr>
              <a:t></a:t>
            </a:r>
            <a:r>
              <a:rPr lang="en-US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Reject the Null Hypothesis.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Which Null Hypothesis?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Since </a:t>
            </a:r>
            <a:r>
              <a:rPr lang="en-US" dirty="0" smtClean="0">
                <a:solidFill>
                  <a:srgbClr val="0070C0"/>
                </a:solidFill>
              </a:rPr>
              <a:t>-3.16667  </a:t>
            </a:r>
            <a:r>
              <a:rPr lang="en-US" kern="0" dirty="0" smtClean="0">
                <a:sym typeface="Wingdings" panose="05000000000000000000" pitchFamily="2" charset="2"/>
              </a:rPr>
              <a:t>is negative, Reject </a:t>
            </a:r>
            <a:r>
              <a:rPr lang="en-US" kern="0" dirty="0" smtClean="0"/>
              <a:t>μ </a:t>
            </a:r>
            <a:r>
              <a:rPr lang="en-US" kern="0" dirty="0" smtClean="0">
                <a:sym typeface="Symbol" panose="05050102010706020507" pitchFamily="18" charset="2"/>
              </a:rPr>
              <a:t></a:t>
            </a:r>
            <a:r>
              <a:rPr lang="en-US" kern="0" dirty="0" smtClean="0"/>
              <a:t> 20. </a:t>
            </a:r>
          </a:p>
          <a:p>
            <a:r>
              <a:rPr lang="en-US" kern="0" dirty="0" smtClean="0"/>
              <a:t>Can we also say something about  </a:t>
            </a:r>
            <a:r>
              <a:rPr lang="en-US" kern="0" dirty="0"/>
              <a:t>μ </a:t>
            </a:r>
            <a:r>
              <a:rPr lang="en-US" kern="0" dirty="0">
                <a:sym typeface="Symbol" panose="05050102010706020507" pitchFamily="18" charset="2"/>
              </a:rPr>
              <a:t></a:t>
            </a:r>
            <a:r>
              <a:rPr lang="en-US" kern="0" dirty="0"/>
              <a:t> </a:t>
            </a:r>
            <a:r>
              <a:rPr lang="en-US" kern="0" dirty="0" smtClean="0"/>
              <a:t>20? Yes we fail to reject it.</a:t>
            </a:r>
            <a:endParaRPr lang="en-US" kern="0" dirty="0"/>
          </a:p>
          <a:p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38800" y="1677895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</a:t>
            </a:r>
            <a:r>
              <a:rPr lang="en-US" kern="0" dirty="0" smtClean="0"/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</a:t>
            </a:r>
            <a:r>
              <a:rPr lang="en-US" i="1" kern="0" dirty="0" smtClean="0"/>
              <a:t>μ</a:t>
            </a:r>
            <a:r>
              <a:rPr lang="en-US" kern="0" dirty="0" smtClean="0"/>
              <a:t>  </a:t>
            </a:r>
            <a:r>
              <a:rPr lang="en-US" kern="0" dirty="0" smtClean="0">
                <a:sym typeface="Symbol" panose="05050102010706020507" pitchFamily="18" charset="2"/>
              </a:rPr>
              <a:t>&gt;20</a:t>
            </a:r>
            <a:r>
              <a:rPr lang="en-US" kern="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288978" y="1641698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</a:t>
            </a:r>
            <a:r>
              <a:rPr lang="en-US" kern="0" dirty="0" smtClean="0"/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</a:t>
            </a:r>
            <a:r>
              <a:rPr lang="en-US" i="1" kern="0" dirty="0" smtClean="0"/>
              <a:t>μ</a:t>
            </a:r>
            <a:r>
              <a:rPr lang="en-US" kern="0" dirty="0" smtClean="0"/>
              <a:t>  </a:t>
            </a:r>
            <a:r>
              <a:rPr lang="en-US" kern="0" dirty="0" smtClean="0">
                <a:sym typeface="Symbol" panose="05050102010706020507" pitchFamily="18" charset="2"/>
              </a:rPr>
              <a:t>&lt;20</a:t>
            </a:r>
            <a:r>
              <a:rPr lang="en-US" kern="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-76200" y="794291"/>
                <a:ext cx="9139256" cy="126310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the following two test of hypothesis, confidence level of 95%</a:t>
                </a:r>
                <a:r>
                  <a:rPr lang="en-US" kern="0" dirty="0" smtClean="0">
                    <a:sym typeface="Symbol" panose="05050102010706020507" pitchFamily="18" charset="2"/>
                  </a:rPr>
                  <a:t> confidence level, sample average of 18.1</a:t>
                </a:r>
                <a:r>
                  <a:rPr lang="en-US" kern="0" dirty="0" smtClean="0"/>
                  <a:t>,  standard deviation of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3.6</m:t>
                    </m:r>
                  </m:oMath>
                </a14:m>
                <a:r>
                  <a:rPr lang="en-US" kern="0" dirty="0" smtClean="0"/>
                  <a:t>, and sample size of 36. </a:t>
                </a:r>
              </a:p>
              <a:p>
                <a:pPr marL="0" indent="0">
                  <a:buNone/>
                </a:pPr>
                <a:endParaRPr lang="en-US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794291"/>
                <a:ext cx="9139256" cy="1263109"/>
              </a:xfrm>
              <a:prstGeom prst="rect">
                <a:avLst/>
              </a:prstGeom>
              <a:blipFill>
                <a:blip r:embed="rId3"/>
                <a:stretch>
                  <a:fillRect l="-1000" t="-3846" r="-267" b="-52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154761" y="1962711"/>
                <a:ext cx="3063156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0.6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1" y="1962711"/>
                <a:ext cx="3063156" cy="876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6184" y="2562035"/>
                <a:ext cx="6747738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18.1−20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3.16667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" y="2562035"/>
                <a:ext cx="6747738" cy="652260"/>
              </a:xfrm>
              <a:prstGeom prst="rect">
                <a:avLst/>
              </a:prstGeom>
              <a:blipFill>
                <a:blip r:embed="rId5"/>
                <a:stretch>
                  <a:fillRect l="-1355" b="-102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82" y="3250492"/>
            <a:ext cx="7572018" cy="55022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Conduct a two tail test with 90% confidence (</a:t>
            </a:r>
            <a:r>
              <a:rPr lang="en-US" dirty="0" smtClean="0">
                <a:sym typeface="Symbol" panose="05050102010706020507" pitchFamily="18" charset="2"/>
              </a:rPr>
              <a:t>=10%)</a:t>
            </a: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683" y="3723643"/>
            <a:ext cx="8064312" cy="90520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Critical Value = NORM.S.INV(1-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0.1/2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Critical Value</a:t>
            </a:r>
            <a:r>
              <a:rPr lang="en-US" kern="0" dirty="0" smtClean="0">
                <a:solidFill>
                  <a:srgbClr val="FF0000"/>
                </a:solidFill>
              </a:rPr>
              <a:t> = NORM.S.INV(0.95)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= </a:t>
            </a:r>
            <a:r>
              <a:rPr lang="en-US" kern="0" dirty="0">
                <a:solidFill>
                  <a:srgbClr val="FF0000"/>
                </a:solidFill>
              </a:rPr>
              <a:t>1.64485 </a:t>
            </a:r>
          </a:p>
        </p:txBody>
      </p:sp>
    </p:spTree>
    <p:extLst>
      <p:ext uri="{BB962C8B-B14F-4D97-AF65-F5344CB8AC3E}">
        <p14:creationId xmlns:p14="http://schemas.microsoft.com/office/powerpoint/2010/main" val="3078283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0" y="-21684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</a:t>
            </a:r>
            <a:r>
              <a:rPr lang="en-US" altLang="en-US" dirty="0" smtClean="0"/>
              <a:t>2- One Tail Test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0508" y="3800708"/>
            <a:ext cx="3733800" cy="62176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kern="0" dirty="0" smtClean="0"/>
              <a:t>Yes we fail to reject it.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84096" y="2264770"/>
                <a:ext cx="6747738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3.16667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6" y="2264770"/>
                <a:ext cx="6747738" cy="652260"/>
              </a:xfrm>
              <a:prstGeom prst="rect">
                <a:avLst/>
              </a:prstGeom>
              <a:blipFill>
                <a:blip r:embed="rId3"/>
                <a:stretch>
                  <a:fillRect l="-1355" t="-65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0508" y="2743200"/>
            <a:ext cx="8064312" cy="90520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Critical Value = NORM.S.INV(1-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0.05/2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Critical Value</a:t>
            </a:r>
            <a:r>
              <a:rPr lang="en-US" kern="0" dirty="0" smtClean="0">
                <a:solidFill>
                  <a:srgbClr val="FF0000"/>
                </a:solidFill>
              </a:rPr>
              <a:t> = NORM.S.INV(0.975)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1.959964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6855" y="824760"/>
            <a:ext cx="8305800" cy="136957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kern="0" dirty="0" smtClean="0"/>
              <a:t>Can we also say something about  μ </a:t>
            </a:r>
            <a:r>
              <a:rPr lang="en-US" kern="0" dirty="0" smtClean="0">
                <a:sym typeface="Symbol" panose="05050102010706020507" pitchFamily="18" charset="2"/>
              </a:rPr>
              <a:t></a:t>
            </a:r>
            <a:r>
              <a:rPr lang="en-US" kern="0" dirty="0" smtClean="0"/>
              <a:t> 20? </a:t>
            </a:r>
          </a:p>
          <a:p>
            <a:r>
              <a:rPr lang="en-US" kern="0" dirty="0" smtClean="0"/>
              <a:t>Yes we fail to reject it.</a:t>
            </a:r>
          </a:p>
          <a:p>
            <a:r>
              <a:rPr lang="en-US" kern="0" dirty="0"/>
              <a:t>Can we also say something about  μ </a:t>
            </a:r>
            <a:r>
              <a:rPr lang="en-US" kern="0" dirty="0" smtClean="0">
                <a:sym typeface="Symbol" panose="05050102010706020507" pitchFamily="18" charset="2"/>
              </a:rPr>
              <a:t>=</a:t>
            </a:r>
            <a:r>
              <a:rPr lang="en-US" kern="0" dirty="0" smtClean="0"/>
              <a:t>20?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7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uiExpand="1" build="p"/>
      <p:bldP spid="1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Part </a:t>
                </a:r>
                <a:r>
                  <a:rPr lang="en-US" dirty="0" smtClean="0"/>
                  <a:t>D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t-Distribution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  <a:blipFill>
                <a:blip r:embed="rId3"/>
                <a:stretch>
                  <a:fillRect t="-11636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1948783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" y="762000"/>
                <a:ext cx="9144001" cy="5715000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Sample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is collected Randomly.  It is a small random portion of </a:t>
                </a:r>
                <a:r>
                  <a:rPr lang="en-US" dirty="0"/>
                  <a:t>the population. </a:t>
                </a:r>
                <a:endParaRPr lang="en-US" dirty="0" smtClean="0"/>
              </a:p>
              <a:p>
                <a:pPr lvl="1"/>
                <a:r>
                  <a:rPr lang="en-US" sz="2200" dirty="0"/>
                  <a:t>Elements of a </a:t>
                </a:r>
                <a:r>
                  <a:rPr lang="en-US" sz="2000" b="1" dirty="0"/>
                  <a:t>Random Sample </a:t>
                </a:r>
                <a:r>
                  <a:rPr lang="en-US" sz="2200" dirty="0"/>
                  <a:t>come from the </a:t>
                </a:r>
                <a:r>
                  <a:rPr lang="en-US" sz="2200" b="1" dirty="0"/>
                  <a:t>same population</a:t>
                </a:r>
                <a:r>
                  <a:rPr lang="en-US" sz="2200" dirty="0"/>
                  <a:t>.</a:t>
                </a:r>
              </a:p>
              <a:p>
                <a:pPr lvl="1"/>
                <a:r>
                  <a:rPr lang="en-US" sz="2200" dirty="0"/>
                  <a:t>Element are selected </a:t>
                </a:r>
                <a:r>
                  <a:rPr lang="en-US" sz="2200" b="1" dirty="0"/>
                  <a:t>independently</a:t>
                </a:r>
                <a:r>
                  <a:rPr lang="en-US" sz="2200" dirty="0"/>
                  <a:t>.</a:t>
                </a:r>
              </a:p>
              <a:p>
                <a:r>
                  <a:rPr lang="en-US" dirty="0" smtClean="0"/>
                  <a:t>Sample is used to estimate the value of the parameters of a population. Parameters such as </a:t>
                </a:r>
                <a:endParaRPr lang="en-US" b="1" i="1" dirty="0" smtClean="0">
                  <a:solidFill>
                    <a:srgbClr val="AA002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 Average </a:t>
                </a:r>
                <a:r>
                  <a:rPr lang="en-US" b="1" dirty="0">
                    <a:solidFill>
                      <a:srgbClr val="AA0000"/>
                    </a:solidFill>
                  </a:rPr>
                  <a:t>of n random variables x </a:t>
                </a:r>
                <a:r>
                  <a:rPr lang="en-US" b="1" dirty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~ </a:t>
                </a:r>
                <a:r>
                  <a:rPr lang="en-US" b="1" dirty="0">
                    <a:solidFill>
                      <a:srgbClr val="AA0000"/>
                    </a:solidFill>
                    <a:cs typeface="Arial" charset="0"/>
                    <a:sym typeface="Symbol" panose="05050102010706020507" pitchFamily="18" charset="2"/>
                  </a:rPr>
                  <a:t>, </a:t>
                </a:r>
                <a:r>
                  <a:rPr lang="el-GR" b="1" dirty="0">
                    <a:solidFill>
                      <a:srgbClr val="AA0000"/>
                    </a:solidFill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: </a:t>
                </a:r>
                <a:r>
                  <a:rPr lang="en-US" b="1" dirty="0">
                    <a:solidFill>
                      <a:srgbClr val="AA0000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roportion in </a:t>
                </a:r>
                <a:r>
                  <a:rPr lang="en-US" b="1" dirty="0">
                    <a:solidFill>
                      <a:srgbClr val="AA0000"/>
                    </a:solidFill>
                  </a:rPr>
                  <a:t>n r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andom variables, </a:t>
                </a:r>
                <a:r>
                  <a:rPr lang="en-US" b="1" dirty="0" smtClean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>
                    <a:solidFill>
                      <a:srgbClr val="AA0000"/>
                    </a:solidFill>
                  </a:rPr>
                  <a:t>~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  <a:cs typeface="Arial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A50023"/>
                    </a:solidFill>
                  </a:rPr>
                  <a:t>Central </a:t>
                </a:r>
                <a:r>
                  <a:rPr lang="en-US" b="1" dirty="0">
                    <a:solidFill>
                      <a:srgbClr val="A50023"/>
                    </a:solidFill>
                  </a:rPr>
                  <a:t>Limit Theorem. </a:t>
                </a:r>
                <a:r>
                  <a:rPr lang="en-US" dirty="0" smtClean="0"/>
                  <a:t>The distribution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b="1" i="1">
                        <a:solidFill>
                          <a:srgbClr val="AA002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shape towards </a:t>
                </a:r>
                <a:r>
                  <a:rPr lang="en-US" dirty="0"/>
                  <a:t>Normal distribution as the sample size (n) increases</a:t>
                </a:r>
                <a:r>
                  <a:rPr lang="en-US" dirty="0" smtClean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b="1" i="1">
                        <a:solidFill>
                          <a:srgbClr val="AA002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:r>
                  <a:rPr lang="en-US" dirty="0" smtClean="0"/>
                  <a:t>follows </a:t>
                </a:r>
                <a:r>
                  <a:rPr lang="en-US" dirty="0"/>
                  <a:t>Normal Distribution </a:t>
                </a:r>
                <a:r>
                  <a:rPr lang="en-US" dirty="0" smtClean="0"/>
                  <a:t>when both np &amp; np(1-p)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 5.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smtClean="0"/>
                  <a:t>To understand the basic concepts, we assume that sample sizes are large enough, and assume Normal Distribution in all cases.  </a:t>
                </a:r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62000"/>
                <a:ext cx="9144001" cy="5715000"/>
              </a:xfrm>
              <a:blipFill>
                <a:blip r:embed="rId2"/>
                <a:stretch>
                  <a:fillRect l="-599" t="-851" b="-18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AA0000"/>
                </a:solidFill>
              </a:rPr>
              <a:t>Sampling</a:t>
            </a:r>
            <a:endParaRPr lang="en-US" dirty="0">
              <a:solidFill>
                <a:srgbClr val="A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83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5715000"/>
          </a:xfrm>
        </p:spPr>
        <p:txBody>
          <a:bodyPr/>
          <a:lstStyle/>
          <a:p>
            <a:r>
              <a:rPr lang="en-US" dirty="0" smtClean="0"/>
              <a:t>In the previous analysis we used normal distribution in all cases. That was for the purpose of simplicity in getting the basic concepts. </a:t>
            </a:r>
          </a:p>
          <a:p>
            <a:r>
              <a:rPr lang="en-US" dirty="0" smtClean="0"/>
              <a:t>In reality, when </a:t>
            </a:r>
            <a:r>
              <a:rPr lang="en-US" dirty="0"/>
              <a:t>we do not know the standard deviation of the </a:t>
            </a:r>
            <a:r>
              <a:rPr lang="en-US" dirty="0" smtClean="0"/>
              <a:t>population (</a:t>
            </a:r>
            <a:r>
              <a:rPr lang="en-US" dirty="0">
                <a:sym typeface="Symbol" panose="05050102010706020507" pitchFamily="18" charset="2"/>
              </a:rPr>
              <a:t>) </a:t>
            </a:r>
            <a:r>
              <a:rPr lang="en-US" dirty="0" smtClean="0"/>
              <a:t>, and when we estimate it </a:t>
            </a:r>
            <a:r>
              <a:rPr lang="en-US" dirty="0" smtClean="0">
                <a:sym typeface="Symbol" panose="05050102010706020507" pitchFamily="18" charset="2"/>
              </a:rPr>
              <a:t>by the standard </a:t>
            </a:r>
            <a:r>
              <a:rPr lang="en-US" dirty="0">
                <a:sym typeface="Symbol" panose="05050102010706020507" pitchFamily="18" charset="2"/>
              </a:rPr>
              <a:t>deviation of the sample (</a:t>
            </a:r>
            <a:r>
              <a:rPr lang="en-US" dirty="0" smtClean="0">
                <a:sym typeface="Symbol" panose="05050102010706020507" pitchFamily="18" charset="2"/>
              </a:rPr>
              <a:t>s) and the sample size is less than 30, instead of Normal distribution, we need to use t-distribution.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All the steps will remain exactly as we explained earlier but</a:t>
            </a:r>
          </a:p>
          <a:p>
            <a:pPr lvl="1"/>
            <a:r>
              <a:rPr lang="en-US" sz="2200" dirty="0" smtClean="0">
                <a:sym typeface="Symbol" panose="05050102010706020507" pitchFamily="18" charset="2"/>
              </a:rPr>
              <a:t>Instead of NORM.S.DIST(z,1) </a:t>
            </a:r>
            <a:r>
              <a:rPr lang="en-US" sz="2200" dirty="0" smtClean="0"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ym typeface="Symbol" panose="05050102010706020507" pitchFamily="18" charset="2"/>
              </a:rPr>
              <a:t>T.DIST(t,d.f.,1</a:t>
            </a:r>
            <a:r>
              <a:rPr lang="en-US" sz="2200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sz="2200" dirty="0">
                <a:sym typeface="Symbol" panose="05050102010706020507" pitchFamily="18" charset="2"/>
              </a:rPr>
              <a:t>Instead of </a:t>
            </a:r>
            <a:r>
              <a:rPr lang="en-US" sz="2200" dirty="0" smtClean="0">
                <a:sym typeface="Symbol" panose="05050102010706020507" pitchFamily="18" charset="2"/>
              </a:rPr>
              <a:t>NORM.S.INV(probability) </a:t>
            </a:r>
            <a:r>
              <a:rPr lang="en-US" sz="2200" dirty="0" smtClean="0"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ym typeface="Symbol" panose="05050102010706020507" pitchFamily="18" charset="2"/>
              </a:rPr>
              <a:t>T.INV(probability, d.f.)</a:t>
            </a:r>
          </a:p>
          <a:p>
            <a:pPr lvl="1"/>
            <a:r>
              <a:rPr lang="en-US" sz="2200" dirty="0">
                <a:sym typeface="Symbol" panose="05050102010706020507" pitchFamily="18" charset="2"/>
              </a:rPr>
              <a:t>d</a:t>
            </a:r>
            <a:r>
              <a:rPr lang="en-US" sz="2200" dirty="0" smtClean="0">
                <a:sym typeface="Symbol" panose="05050102010706020507" pitchFamily="18" charset="2"/>
              </a:rPr>
              <a:t>.f. = Degrees of Freedom = n-1.</a:t>
            </a:r>
          </a:p>
          <a:p>
            <a:r>
              <a:rPr lang="en-US" dirty="0" smtClean="0">
                <a:solidFill>
                  <a:srgbClr val="AA0000"/>
                </a:solidFill>
              </a:rPr>
              <a:t>Nevertheless, in the quizzes and exams, you always use Normal Distribution unless stated otherwise.</a:t>
            </a:r>
          </a:p>
          <a:p>
            <a:r>
              <a:rPr lang="en-US" dirty="0" smtClean="0">
                <a:solidFill>
                  <a:srgbClr val="AA0000"/>
                </a:solidFill>
              </a:rPr>
              <a:t>We explain two-tail tests, the logic remains the same for one-tail </a:t>
            </a:r>
            <a:endParaRPr lang="en-US" dirty="0">
              <a:solidFill>
                <a:srgbClr val="AA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z="4400" b="1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Not Known and We Estimate it by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" y="762000"/>
                <a:ext cx="9144002" cy="5715000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Sample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is collected Randomly.  It is a small random portion of </a:t>
                </a:r>
                <a:r>
                  <a:rPr lang="en-US" dirty="0"/>
                  <a:t>the population. </a:t>
                </a:r>
                <a:endParaRPr lang="en-US" dirty="0" smtClean="0"/>
              </a:p>
              <a:p>
                <a:pPr lvl="1"/>
                <a:r>
                  <a:rPr lang="en-US" sz="2200" dirty="0"/>
                  <a:t>Elements of a </a:t>
                </a:r>
                <a:r>
                  <a:rPr lang="en-US" sz="2000" b="1" dirty="0"/>
                  <a:t>Random Sample </a:t>
                </a:r>
                <a:r>
                  <a:rPr lang="en-US" sz="2200" dirty="0"/>
                  <a:t>come from the </a:t>
                </a:r>
                <a:r>
                  <a:rPr lang="en-US" sz="2200" b="1" dirty="0"/>
                  <a:t>same population</a:t>
                </a:r>
                <a:r>
                  <a:rPr lang="en-US" sz="2200" dirty="0"/>
                  <a:t>.</a:t>
                </a:r>
              </a:p>
              <a:p>
                <a:pPr lvl="1"/>
                <a:r>
                  <a:rPr lang="en-US" sz="2200" dirty="0"/>
                  <a:t>Element are selected </a:t>
                </a:r>
                <a:r>
                  <a:rPr lang="en-US" sz="2200" b="1" dirty="0"/>
                  <a:t>independently</a:t>
                </a:r>
                <a:r>
                  <a:rPr lang="en-US" sz="2200" dirty="0"/>
                  <a:t>.</a:t>
                </a:r>
              </a:p>
              <a:p>
                <a:r>
                  <a:rPr lang="en-US" dirty="0" smtClean="0"/>
                  <a:t>Sample is used to estimate the value of the parameters of a population. Parameters such as average, StdDev, and proportion.  </a:t>
                </a:r>
                <a:endParaRPr lang="en-US" b="1" i="1" dirty="0" smtClean="0">
                  <a:solidFill>
                    <a:srgbClr val="AA002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 Average </a:t>
                </a:r>
                <a:r>
                  <a:rPr lang="en-US" b="1" dirty="0">
                    <a:solidFill>
                      <a:srgbClr val="AA0000"/>
                    </a:solidFill>
                  </a:rPr>
                  <a:t>of n random variables x </a:t>
                </a:r>
                <a:r>
                  <a:rPr lang="en-US" b="1" dirty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~ </a:t>
                </a:r>
                <a:r>
                  <a:rPr lang="en-US" b="1" dirty="0">
                    <a:solidFill>
                      <a:srgbClr val="AA0000"/>
                    </a:solidFill>
                    <a:cs typeface="Arial" charset="0"/>
                    <a:sym typeface="Symbol" panose="05050102010706020507" pitchFamily="18" charset="2"/>
                  </a:rPr>
                  <a:t>, </a:t>
                </a:r>
                <a:r>
                  <a:rPr lang="el-GR" b="1" dirty="0">
                    <a:solidFill>
                      <a:srgbClr val="AA0000"/>
                    </a:solidFill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A50023"/>
                    </a:solidFill>
                  </a:rPr>
                  <a:t>Central </a:t>
                </a:r>
                <a:r>
                  <a:rPr lang="en-US" b="1" dirty="0">
                    <a:solidFill>
                      <a:srgbClr val="A50023"/>
                    </a:solidFill>
                  </a:rPr>
                  <a:t>Limit Theorem. </a:t>
                </a:r>
                <a:r>
                  <a:rPr lang="en-US" dirty="0" smtClean="0"/>
                  <a:t>The distribution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 smtClean="0"/>
                  <a:t> shape towards </a:t>
                </a:r>
                <a:r>
                  <a:rPr lang="en-US" dirty="0"/>
                  <a:t>Normal distribution as the sample size (n) increases</a:t>
                </a:r>
                <a:r>
                  <a:rPr lang="en-US" dirty="0" smtClean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smtClean="0"/>
                  <a:t>To understand the basic concepts, we assume that sample sizes are large enough, and assume Normal Distribution in all cases.  </a:t>
                </a:r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62000"/>
                <a:ext cx="9144002" cy="5715000"/>
              </a:xfrm>
              <a:blipFill>
                <a:blip r:embed="rId2"/>
                <a:stretch>
                  <a:fillRect l="-599" t="-8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AA0000"/>
                </a:solidFill>
              </a:rPr>
              <a:t>Sampling</a:t>
            </a:r>
            <a:endParaRPr lang="en-US" dirty="0">
              <a:solidFill>
                <a:srgbClr val="A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6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:r>
                  <a:rPr lang="en-US" dirty="0"/>
                  <a:t>a </a:t>
                </a:r>
                <a:r>
                  <a:rPr lang="en-US" dirty="0" smtClean="0"/>
                  <a:t>sample of 64 observations, we have can use functions =AVERAGE() and =STDEV.S() to compute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and 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the purpose of comparisons, suppose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= 18.1</a:t>
                </a:r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=</a:t>
                </a:r>
                <a:r>
                  <a:rPr lang="en-US" dirty="0" smtClean="0"/>
                  <a:t>3.6.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Compute 95% confidence interval, Test Statistic, and p-value for the same problem (</a:t>
                </a:r>
                <a:r>
                  <a:rPr lang="en-US" b="1" dirty="0">
                    <a:solidFill>
                      <a:srgbClr val="00B050"/>
                    </a:solidFill>
                  </a:rPr>
                  <a:t>H0</a:t>
                </a:r>
                <a:r>
                  <a:rPr lang="en-US" b="1" baseline="-25000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: μ =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19, Ha</a:t>
                </a:r>
                <a:r>
                  <a:rPr lang="en-US" b="1" dirty="0">
                    <a:solidFill>
                      <a:srgbClr val="00B050"/>
                    </a:solidFill>
                  </a:rPr>
                  <a:t>:  μ  </a:t>
                </a:r>
                <a:r>
                  <a:rPr lang="en-US" b="1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 </a:t>
                </a:r>
                <a:r>
                  <a:rPr lang="en-US" b="1" dirty="0" smtClean="0">
                    <a:solidFill>
                      <a:srgbClr val="00B050"/>
                    </a:solidFill>
                    <a:sym typeface="Symbol" panose="05050102010706020507" pitchFamily="18" charset="2"/>
                  </a:rPr>
                  <a:t>19</a:t>
                </a:r>
                <a:r>
                  <a:rPr lang="en-US" b="1" dirty="0" smtClean="0">
                    <a:sym typeface="Symbol" panose="05050102010706020507" pitchFamily="18" charset="2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715000"/>
              </a:xfrm>
              <a:blipFill>
                <a:blip r:embed="rId2"/>
                <a:stretch>
                  <a:fillRect l="-1000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z="4400" b="1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Not Known and We Estimate it by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0" y="2819400"/>
                <a:ext cx="9144001" cy="28320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457200" indent="-457200">
                  <a:buFont typeface="Wingdings" pitchFamily="2" charset="2"/>
                  <a:buAutoNum type="alphaUcParenR"/>
                </a:pPr>
                <a:r>
                  <a:rPr lang="en-US" b="1" kern="0" dirty="0" smtClean="0">
                    <a:solidFill>
                      <a:srgbClr val="AA0023"/>
                    </a:solidFill>
                  </a:rPr>
                  <a:t>Confidence Interval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b="1" kern="0" dirty="0">
                    <a:solidFill>
                      <a:srgbClr val="AA0000"/>
                    </a:solidFill>
                  </a:rPr>
                  <a:t>t</a:t>
                </a:r>
                <a:r>
                  <a:rPr lang="en-US" b="1" kern="0" dirty="0" smtClean="0">
                    <a:solidFill>
                      <a:srgbClr val="AA0000"/>
                    </a:solidFill>
                  </a:rPr>
                  <a:t>-distribution. Degrees of Freedom = Sample Size -1 </a:t>
                </a:r>
                <a:r>
                  <a:rPr lang="en-US" b="1" kern="0" dirty="0" smtClean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 d.f. = n-1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CI[1-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]</a:t>
                </a:r>
                <a:r>
                  <a:rPr lang="en-US" kern="0" dirty="0" smtClean="0"/>
                  <a:t> = </a:t>
                </a:r>
                <a:r>
                  <a:rPr lang="en-US" b="1" kern="0" dirty="0">
                    <a:solidFill>
                      <a:srgbClr val="AA0000"/>
                    </a:solidFill>
                  </a:rPr>
                  <a:t>CONFIDENCE.T(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solidFill>
                          <a:srgbClr val="AA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</m:oMath>
                </a14:m>
                <a:r>
                  <a:rPr lang="en-US" b="1" kern="0" dirty="0" smtClean="0">
                    <a:solidFill>
                      <a:srgbClr val="AA0000"/>
                    </a:solidFill>
                  </a:rPr>
                  <a:t>,s, n-1) 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CI[0.95</a:t>
                </a:r>
                <a:r>
                  <a:rPr lang="en-US" kern="0" dirty="0" smtClean="0">
                    <a:sym typeface="Symbol" panose="05050102010706020507" pitchFamily="18" charset="2"/>
                  </a:rPr>
                  <a:t>]</a:t>
                </a:r>
                <a:r>
                  <a:rPr lang="en-US" kern="0" dirty="0" smtClean="0"/>
                  <a:t> </a:t>
                </a:r>
                <a:r>
                  <a:rPr lang="en-US" kern="0" dirty="0"/>
                  <a:t>= </a:t>
                </a:r>
                <a:r>
                  <a:rPr lang="en-US" b="1" kern="0" dirty="0" smtClean="0">
                    <a:solidFill>
                      <a:srgbClr val="AA0000"/>
                    </a:solidFill>
                  </a:rPr>
                  <a:t>CONFIDENCE.T(0.05,3.6,36-1) </a:t>
                </a:r>
                <a:r>
                  <a:rPr lang="en-US" kern="0" dirty="0" smtClean="0"/>
                  <a:t>= </a:t>
                </a:r>
                <a:r>
                  <a:rPr lang="en-US" kern="0" dirty="0"/>
                  <a:t>1.23664</a:t>
                </a:r>
                <a:r>
                  <a:rPr lang="en-US" kern="0" dirty="0" smtClean="0"/>
                  <a:t> =1.24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|18.1-19|= 0.9 &lt; 1.24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 Fail to Reject.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b="1" kern="0" dirty="0">
                    <a:solidFill>
                      <a:srgbClr val="AA0023"/>
                    </a:solidFill>
                    <a:sym typeface="Wingdings" panose="05000000000000000000" pitchFamily="2" charset="2"/>
                  </a:rPr>
                  <a:t>B) Test Statistic</a:t>
                </a:r>
                <a:endParaRPr lang="en-US" b="1" kern="0" dirty="0">
                  <a:solidFill>
                    <a:srgbClr val="AA0023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9400"/>
                <a:ext cx="9144001" cy="2832085"/>
              </a:xfrm>
              <a:prstGeom prst="rect">
                <a:avLst/>
              </a:prstGeom>
              <a:blipFill>
                <a:blip r:embed="rId3"/>
                <a:stretch>
                  <a:fillRect l="-1000" t="-172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886200" y="5651485"/>
                <a:ext cx="6019800" cy="6731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= t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=1.5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51485"/>
                <a:ext cx="6019800" cy="673115"/>
              </a:xfrm>
              <a:prstGeom prst="rect">
                <a:avLst/>
              </a:prstGeom>
              <a:blipFill>
                <a:blip r:embed="rId4"/>
                <a:stretch>
                  <a:fillRect l="-1621" b="-63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1044" y="5651485"/>
                <a:ext cx="3063156" cy="6096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0.6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4" y="5651485"/>
                <a:ext cx="3063156" cy="609600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0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z="4400" b="1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Not Known and We Estimate it by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0" y="762000"/>
                <a:ext cx="9144000" cy="57150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Critical Value. </a:t>
                </a: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We cannot use  NORM.S.INV(1-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/2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)=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NORM.S.INV(1-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.05/2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Critical Value </a:t>
                </a:r>
                <a:r>
                  <a:rPr lang="en-US" dirty="0" smtClean="0"/>
                  <a:t>= T.INV(1-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,n-1) T.INV(0.95,63</a:t>
                </a:r>
                <a:r>
                  <a:rPr lang="en-US" dirty="0"/>
                  <a:t>) </a:t>
                </a:r>
                <a:r>
                  <a:rPr lang="en-US" dirty="0" smtClean="0"/>
                  <a:t>1.669402.</a:t>
                </a:r>
              </a:p>
              <a:p>
                <a:pPr marL="0" indent="0">
                  <a:buNone/>
                </a:pPr>
                <a:r>
                  <a:rPr lang="en-US" dirty="0" smtClean="0"/>
                  <a:t>|1.5|&lt;</a:t>
                </a:r>
                <a:r>
                  <a:rPr lang="en-US" dirty="0"/>
                  <a:t> </a:t>
                </a:r>
                <a:r>
                  <a:rPr lang="en-US" dirty="0" smtClean="0"/>
                  <a:t>1.669402 </a:t>
                </a:r>
                <a:r>
                  <a:rPr lang="en-US" dirty="0" smtClean="0">
                    <a:sym typeface="Wingdings" panose="05000000000000000000" pitchFamily="2" charset="2"/>
                  </a:rPr>
                  <a:t> Fail to Reject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AA0023"/>
                    </a:solidFill>
                    <a:sym typeface="Wingdings" panose="05000000000000000000" pitchFamily="2" charset="2"/>
                  </a:rPr>
                  <a:t>C) </a:t>
                </a:r>
                <a:r>
                  <a:rPr lang="en-US" b="1" dirty="0" smtClean="0">
                    <a:solidFill>
                      <a:srgbClr val="AA0023"/>
                    </a:solidFill>
                    <a:sym typeface="Wingdings" panose="05000000000000000000" pitchFamily="2" charset="2"/>
                  </a:rPr>
                  <a:t>p-value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0070C0"/>
                    </a:solidFill>
                  </a:rPr>
                  <a:t>Test-Statistic = t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18.1−19</m:t>
                        </m:r>
                      </m:num>
                      <m:den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=1.5</a:t>
                </a:r>
              </a:p>
              <a:p>
                <a:pPr marL="0" indent="0">
                  <a:buNone/>
                </a:pPr>
                <a:r>
                  <a:rPr lang="en-US" dirty="0"/>
                  <a:t>Probability to the left = T.DIST(|test-statistic|,n-1,1) =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= T.DIST(|1.5|,35,1) = 0.928709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0070C0"/>
                    </a:solidFill>
                  </a:rPr>
                  <a:t>Probability to the right = 1-</a:t>
                </a:r>
                <a:r>
                  <a:rPr lang="en-US" dirty="0"/>
                  <a:t> Probability to the left = 1- 0.928709= 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0070C0"/>
                    </a:solidFill>
                  </a:rPr>
                  <a:t>=</a:t>
                </a:r>
                <a:r>
                  <a:rPr lang="en-US" dirty="0"/>
                  <a:t> 0.071291</a:t>
                </a:r>
              </a:p>
              <a:p>
                <a:pPr marL="0" indent="0">
                  <a:buNone/>
                </a:pPr>
                <a:r>
                  <a:rPr lang="en-US" dirty="0"/>
                  <a:t>P-value = 2(</a:t>
                </a:r>
                <a:r>
                  <a:rPr lang="en-US" kern="0" dirty="0">
                    <a:solidFill>
                      <a:srgbClr val="0070C0"/>
                    </a:solidFill>
                  </a:rPr>
                  <a:t>Probability to the right</a:t>
                </a:r>
                <a:r>
                  <a:rPr lang="en-US" dirty="0"/>
                  <a:t>)= 0.142582 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FF0000"/>
                    </a:solidFill>
                  </a:rPr>
                  <a:t>P-value &gt; 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 Fail to Reject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AA0023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715000"/>
              </a:xfrm>
              <a:prstGeom prst="rect">
                <a:avLst/>
              </a:prstGeom>
              <a:blipFill>
                <a:blip r:embed="rId2"/>
                <a:stretch>
                  <a:fillRect l="-1000" t="-853" b="-32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768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-304800" y="152400"/>
                <a:ext cx="9753600" cy="3048000"/>
              </a:xfrm>
            </p:spPr>
            <p:txBody>
              <a:bodyPr/>
              <a:lstStyle/>
              <a:p>
                <a:r>
                  <a:rPr lang="en-US" dirty="0" smtClean="0"/>
                  <a:t>Test of Hypothesis</a:t>
                </a:r>
                <a:br>
                  <a:rPr lang="en-US" dirty="0" smtClean="0"/>
                </a:br>
                <a:r>
                  <a:rPr lang="en-US" dirty="0" smtClean="0"/>
                  <a:t>Part </a:t>
                </a:r>
                <a:r>
                  <a:rPr lang="en-US" dirty="0" smtClean="0"/>
                  <a:t>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sz="5200" dirty="0" smtClean="0"/>
                  <a:t>Using Test Statistics and p-value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52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304800" y="152400"/>
                <a:ext cx="9753600" cy="3048000"/>
              </a:xfrm>
              <a:blipFill>
                <a:blip r:embed="rId3"/>
                <a:stretch>
                  <a:fillRect t="-10400" r="-1063" b="-1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86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90" y="762000"/>
                <a:ext cx="9144001" cy="3301622"/>
              </a:xfrm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: </a:t>
                </a:r>
                <a:r>
                  <a:rPr lang="en-US" b="1" dirty="0">
                    <a:solidFill>
                      <a:srgbClr val="AA0000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roportion in </a:t>
                </a:r>
                <a:r>
                  <a:rPr lang="en-US" b="1" dirty="0">
                    <a:solidFill>
                      <a:srgbClr val="AA0000"/>
                    </a:solidFill>
                  </a:rPr>
                  <a:t>n r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andom variables, </a:t>
                </a:r>
                <a:r>
                  <a:rPr lang="en-US" b="1" dirty="0" smtClean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>
                    <a:solidFill>
                      <a:srgbClr val="AA0000"/>
                    </a:solidFill>
                  </a:rPr>
                  <a:t>~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  <a:cs typeface="Arial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sampling distribution of the sample proportion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b="1" i="1">
                        <a:solidFill>
                          <a:srgbClr val="AA002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approximated by a normal probability distribution when both np &amp; n(1-p) </a:t>
                </a:r>
                <a:r>
                  <a:rPr lang="en-US" dirty="0">
                    <a:sym typeface="Symbol" panose="05050102010706020507" pitchFamily="18" charset="2"/>
                  </a:rPr>
                  <a:t>5.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For the sake of simplicity, in this course we assume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is normally distributed in all cases. </a:t>
                </a:r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0" y="762000"/>
                <a:ext cx="9144001" cy="3301622"/>
              </a:xfrm>
              <a:blipFill>
                <a:blip r:embed="rId2"/>
                <a:stretch>
                  <a:fillRect l="-667" b="-2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AA0000"/>
                </a:solidFill>
              </a:rPr>
              <a:t>Sampling</a:t>
            </a:r>
            <a:endParaRPr lang="en-US" dirty="0">
              <a:solidFill>
                <a:srgbClr val="AA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1395768" y="4166591"/>
                <a:ext cx="2364245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acc>
                            <m:accPr>
                              <m:chr m:val="̅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kern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8" y="4166591"/>
                <a:ext cx="2364245" cy="876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52400" y="5181600"/>
                <a:ext cx="7572018" cy="55022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=CONFIDENCE.NORM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), n)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81600"/>
                <a:ext cx="7572018" cy="550226"/>
              </a:xfrm>
              <a:prstGeom prst="rect">
                <a:avLst/>
              </a:prstGeom>
              <a:blipFill>
                <a:blip r:embed="rId4"/>
                <a:stretch>
                  <a:fillRect l="-1208" t="-7778" b="-1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-332656" y="4202416"/>
                <a:ext cx="2364245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656" y="4202416"/>
                <a:ext cx="2364245" cy="876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02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p.bar – Every Thing the same as X.bar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213528" cy="3472909"/>
          </a:xfrm>
          <a:noFill/>
          <a:ln/>
        </p:spPr>
        <p:txBody>
          <a:bodyPr/>
          <a:lstStyle/>
          <a:p>
            <a:r>
              <a:rPr lang="en-US" dirty="0" smtClean="0"/>
              <a:t>All the procedures for p.bar stays as for X-bar. The only differences are the following substitutions (at no additional cos!) </a:t>
            </a:r>
          </a:p>
          <a:p>
            <a:r>
              <a:rPr lang="en-US" dirty="0" smtClean="0"/>
              <a:t>mu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p</a:t>
            </a:r>
          </a:p>
          <a:p>
            <a:r>
              <a:rPr lang="en-US" dirty="0" smtClean="0"/>
              <a:t>X.bar </a:t>
            </a:r>
            <a:r>
              <a:rPr lang="en-US" dirty="0" smtClean="0">
                <a:sym typeface="Wingdings" panose="05000000000000000000" pitchFamily="2" charset="2"/>
              </a:rPr>
              <a:t> p.bar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s.X.bar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SQRT(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p.bar(1-p.bar)/n</a:t>
            </a:r>
            <a:r>
              <a:rPr lang="en-US" dirty="0" smtClean="0">
                <a:sym typeface="Wingdings" panose="05000000000000000000" pitchFamily="2" charset="2"/>
              </a:rPr>
              <a:t>)   note the position of n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(1-alpha)CI= (alpha, p.bar(1.p.bar),n) , note the position of n is different than that of the previous one.</a:t>
            </a:r>
          </a:p>
        </p:txBody>
      </p:sp>
    </p:spTree>
    <p:extLst>
      <p:ext uri="{BB962C8B-B14F-4D97-AF65-F5344CB8AC3E}">
        <p14:creationId xmlns:p14="http://schemas.microsoft.com/office/powerpoint/2010/main" val="396760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152400"/>
            <a:ext cx="9753600" cy="3048000"/>
          </a:xfrm>
        </p:spPr>
        <p:txBody>
          <a:bodyPr/>
          <a:lstStyle/>
          <a:p>
            <a:r>
              <a:rPr lang="en-US" dirty="0" smtClean="0"/>
              <a:t>Test of Hypothesis</a:t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 smtClean="0"/>
              <a:t>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Additional Examples</a:t>
            </a:r>
            <a:endParaRPr lang="en-US" sz="5200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348816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594528" cy="547260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iven the following hypothesis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dirty="0"/>
              <a:t>0</a:t>
            </a:r>
            <a:r>
              <a:rPr lang="en-US" baseline="-25000" dirty="0" smtClean="0"/>
              <a:t> </a:t>
            </a:r>
            <a:r>
              <a:rPr lang="en-US" dirty="0"/>
              <a:t>: μ ≥ 5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H1:  </a:t>
            </a:r>
            <a:r>
              <a:rPr lang="en-US" i="1" dirty="0"/>
              <a:t>μ</a:t>
            </a:r>
            <a:r>
              <a:rPr lang="en-US" dirty="0"/>
              <a:t> &lt; </a:t>
            </a:r>
            <a:r>
              <a:rPr lang="en-US" dirty="0" smtClean="0"/>
              <a:t>55 </a:t>
            </a:r>
          </a:p>
          <a:p>
            <a:pPr marL="0" indent="0">
              <a:buNone/>
            </a:pPr>
            <a:r>
              <a:rPr lang="en-US" dirty="0" smtClean="0"/>
              <a:t>Suppose we have failed to reject the Null hypothesis. What is the conclusion?</a:t>
            </a:r>
          </a:p>
          <a:p>
            <a:pPr marL="0" indent="0">
              <a:buNone/>
            </a:pPr>
            <a:r>
              <a:rPr lang="en-US" dirty="0" smtClean="0"/>
              <a:t>We can stay on the hypothesis that </a:t>
            </a:r>
            <a:r>
              <a:rPr lang="en-US" i="1" dirty="0"/>
              <a:t>μ</a:t>
            </a:r>
            <a:r>
              <a:rPr lang="en-US" dirty="0"/>
              <a:t> </a:t>
            </a:r>
            <a:r>
              <a:rPr lang="en-US" dirty="0" smtClean="0"/>
              <a:t>is greater than or equal to 55.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81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137328" cy="547260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/>
              <a:t>the following hypothesis</a:t>
            </a:r>
          </a:p>
          <a:p>
            <a:pPr marL="0" indent="0">
              <a:buNone/>
            </a:pPr>
            <a:r>
              <a:rPr lang="en-US" dirty="0"/>
              <a:t>H0</a:t>
            </a:r>
            <a:r>
              <a:rPr lang="en-US" baseline="-25000" dirty="0"/>
              <a:t> </a:t>
            </a:r>
            <a:r>
              <a:rPr lang="en-US" dirty="0"/>
              <a:t>: μ </a:t>
            </a:r>
            <a:r>
              <a:rPr lang="en-US" dirty="0" smtClean="0"/>
              <a:t>= </a:t>
            </a:r>
            <a:r>
              <a:rPr lang="en-US" dirty="0"/>
              <a:t>55</a:t>
            </a:r>
          </a:p>
          <a:p>
            <a:pPr marL="0" indent="0">
              <a:buNone/>
            </a:pPr>
            <a:r>
              <a:rPr lang="en-US" dirty="0"/>
              <a:t>H1:  μ </a:t>
            </a:r>
            <a:r>
              <a:rPr lang="en-US" dirty="0" smtClean="0">
                <a:sym typeface="Symbol" panose="05050102010706020507" pitchFamily="18" charset="2"/>
              </a:rPr>
              <a:t> </a:t>
            </a:r>
            <a:r>
              <a:rPr lang="en-US" dirty="0" smtClean="0"/>
              <a:t>55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Suppose we have a sample of 36 observations with mean of 53 and standard deviation of 12.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Compute the test statistics.</a:t>
            </a:r>
          </a:p>
          <a:p>
            <a:pPr marL="0" indent="0">
              <a:buNone/>
            </a:pPr>
            <a:r>
              <a:rPr lang="en-US" dirty="0" smtClean="0"/>
              <a:t>Compute the p value. </a:t>
            </a:r>
          </a:p>
          <a:p>
            <a:pPr marL="0" indent="0">
              <a:buNone/>
            </a:pPr>
            <a:r>
              <a:rPr lang="en-US" dirty="0" smtClean="0"/>
              <a:t>Suppose the hypothesis is changed to</a:t>
            </a:r>
          </a:p>
          <a:p>
            <a:pPr marL="0" indent="0">
              <a:buNone/>
            </a:pPr>
            <a:r>
              <a:rPr lang="en-US" dirty="0"/>
              <a:t>H0</a:t>
            </a:r>
            <a:r>
              <a:rPr lang="en-US" baseline="-25000" dirty="0"/>
              <a:t> </a:t>
            </a:r>
            <a:r>
              <a:rPr lang="en-US" dirty="0"/>
              <a:t>: μ ≥ 55</a:t>
            </a:r>
          </a:p>
          <a:p>
            <a:pPr marL="0" indent="0">
              <a:buNone/>
            </a:pPr>
            <a:r>
              <a:rPr lang="en-US" dirty="0"/>
              <a:t>H1:  μ &lt; 55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Compute the test statistics.</a:t>
            </a:r>
          </a:p>
          <a:p>
            <a:pPr marL="0" indent="0">
              <a:buNone/>
            </a:pPr>
            <a:r>
              <a:rPr lang="en-US" dirty="0"/>
              <a:t>Compute the p value.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26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8756328" cy="309191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the hypothesis is changed to</a:t>
            </a:r>
          </a:p>
          <a:p>
            <a:pPr marL="0" indent="0">
              <a:buNone/>
            </a:pPr>
            <a:r>
              <a:rPr lang="en-US" dirty="0" smtClean="0"/>
              <a:t>H0</a:t>
            </a:r>
            <a:r>
              <a:rPr lang="en-US" baseline="-25000" dirty="0" smtClean="0"/>
              <a:t> </a:t>
            </a:r>
            <a:r>
              <a:rPr lang="en-US" dirty="0" smtClean="0"/>
              <a:t>: μ </a:t>
            </a:r>
            <a:r>
              <a:rPr lang="en-US" dirty="0" smtClean="0">
                <a:sym typeface="Symbol" panose="05050102010706020507" pitchFamily="18" charset="2"/>
              </a:rPr>
              <a:t></a:t>
            </a:r>
            <a:r>
              <a:rPr lang="en-US" dirty="0" smtClean="0"/>
              <a:t> 55</a:t>
            </a:r>
          </a:p>
          <a:p>
            <a:pPr marL="0" indent="0">
              <a:buNone/>
            </a:pPr>
            <a:r>
              <a:rPr lang="en-US" dirty="0" smtClean="0"/>
              <a:t>H1:  μ &gt; 55 </a:t>
            </a:r>
          </a:p>
          <a:p>
            <a:pPr marL="0" indent="0">
              <a:buNone/>
            </a:pPr>
            <a:r>
              <a:rPr lang="en-US" dirty="0" smtClean="0"/>
              <a:t>Compute the test statistics.</a:t>
            </a:r>
          </a:p>
          <a:p>
            <a:pPr marL="0" indent="0">
              <a:buNone/>
            </a:pPr>
            <a:r>
              <a:rPr lang="en-US" dirty="0" smtClean="0"/>
              <a:t>Compute the p value. </a:t>
            </a:r>
          </a:p>
          <a:p>
            <a:pPr marL="0" indent="0">
              <a:buNone/>
            </a:pPr>
            <a:r>
              <a:rPr lang="en-US" dirty="0" smtClean="0"/>
              <a:t>With 95% confidence which one of the following hypothesis is rejected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3886201"/>
            <a:ext cx="1752600" cy="914399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= 55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μ </a:t>
            </a:r>
            <a:r>
              <a:rPr lang="en-US" kern="0" dirty="0" smtClean="0">
                <a:sym typeface="Symbol" panose="05050102010706020507" pitchFamily="18" charset="2"/>
              </a:rPr>
              <a:t> </a:t>
            </a:r>
            <a:r>
              <a:rPr lang="en-US" kern="0" dirty="0" smtClean="0"/>
              <a:t>55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33600" y="3874417"/>
            <a:ext cx="1752600" cy="92618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≥ 55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μ &lt; 55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60528" y="3861848"/>
            <a:ext cx="1752600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</a:t>
            </a:r>
            <a:r>
              <a:rPr lang="en-US" kern="0" dirty="0" smtClean="0"/>
              <a:t> 55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μ &gt; 55 </a:t>
            </a: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70311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0"/>
            <a:ext cx="9122172" cy="5835109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iven the following hypothesis</a:t>
            </a:r>
          </a:p>
          <a:p>
            <a:pPr marL="0" indent="0">
              <a:buNone/>
            </a:pPr>
            <a:r>
              <a:rPr lang="en-US" i="1" dirty="0" smtClean="0"/>
              <a:t>H</a:t>
            </a:r>
            <a:r>
              <a:rPr lang="en-US" dirty="0"/>
              <a:t>0</a:t>
            </a:r>
            <a:r>
              <a:rPr lang="en-US" baseline="-25000" dirty="0" smtClean="0"/>
              <a:t> </a:t>
            </a:r>
            <a:r>
              <a:rPr lang="en-US" dirty="0"/>
              <a:t>: </a:t>
            </a:r>
            <a:r>
              <a:rPr lang="en-US" i="1" dirty="0"/>
              <a:t>μ</a:t>
            </a:r>
            <a:r>
              <a:rPr lang="en-US" dirty="0"/>
              <a:t> ≥ 5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H1:  </a:t>
            </a:r>
            <a:r>
              <a:rPr lang="en-US" i="1" dirty="0"/>
              <a:t>μ</a:t>
            </a:r>
            <a:r>
              <a:rPr lang="en-US" dirty="0"/>
              <a:t> &lt; </a:t>
            </a:r>
            <a:r>
              <a:rPr lang="en-US" dirty="0" smtClean="0"/>
              <a:t>55 </a:t>
            </a:r>
          </a:p>
          <a:p>
            <a:pPr marL="0" indent="0">
              <a:buNone/>
            </a:pPr>
            <a:r>
              <a:rPr lang="en-US" dirty="0" smtClean="0"/>
              <a:t>Suppose we have sample of …. Observations with mean of …, standard deviation of … and 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dirty="0" smtClean="0"/>
              <a:t> -0.25.</a:t>
            </a:r>
          </a:p>
          <a:p>
            <a:pPr marL="0" indent="0">
              <a:buNone/>
            </a:pPr>
            <a:r>
              <a:rPr lang="en-US" dirty="0" smtClean="0"/>
              <a:t>What is the conclusion?</a:t>
            </a:r>
          </a:p>
          <a:p>
            <a:pPr marL="0" indent="0">
              <a:buNone/>
            </a:pPr>
            <a:r>
              <a:rPr lang="en-US" dirty="0" smtClean="0"/>
              <a:t>A local bakery advertises to deliver made to order products in less than 4 hours. Write </a:t>
            </a:r>
            <a:r>
              <a:rPr lang="en-US" dirty="0"/>
              <a:t>the </a:t>
            </a:r>
            <a:r>
              <a:rPr lang="en-US" dirty="0" smtClean="0"/>
              <a:t>appropriate test of hypothesis to examine this claim. </a:t>
            </a:r>
          </a:p>
          <a:p>
            <a:pPr marL="0" indent="0">
              <a:buNone/>
            </a:pPr>
            <a:r>
              <a:rPr lang="en-US" dirty="0" smtClean="0"/>
              <a:t>Out of a sample of 200 students, 90 of them where international. Compute the average and standard deviation of the same. Compute the standard </a:t>
            </a:r>
            <a:r>
              <a:rPr lang="en-US" dirty="0"/>
              <a:t>error of the </a:t>
            </a:r>
            <a:r>
              <a:rPr lang="en-US" dirty="0" smtClean="0"/>
              <a:t>proportion.</a:t>
            </a:r>
          </a:p>
          <a:p>
            <a:pPr marL="0" indent="0">
              <a:buNone/>
            </a:pPr>
            <a:r>
              <a:rPr lang="en-US" dirty="0"/>
              <a:t>A parameter </a:t>
            </a:r>
            <a:r>
              <a:rPr lang="en-US" dirty="0" smtClean="0"/>
              <a:t>– or a statistic - is </a:t>
            </a:r>
            <a:r>
              <a:rPr lang="en-US" dirty="0"/>
              <a:t>a numerical measure from a </a:t>
            </a:r>
            <a:r>
              <a:rPr lang="en-US" dirty="0" smtClean="0"/>
              <a:t>population. Examples are mu, sigma, n, pbar,..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Interchangeable Notations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6934" y="914400"/>
            <a:ext cx="916093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following notations are interchangeable. We may use  each of them in the lectures, quizzes, and exams, terms such as  the following notations, especially in the exams and quizzes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854" y="2192250"/>
                <a:ext cx="6400800" cy="253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of population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x.bar 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sz="2400" b="1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s.x.bar 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s.x.bar</a:t>
                </a: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s.x/sqrt(n) </a:t>
                </a: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b="1" dirty="0" smtClean="0">
                    <a:effectLst/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" y="2192250"/>
                <a:ext cx="6400800" cy="2537426"/>
              </a:xfrm>
              <a:prstGeom prst="rect">
                <a:avLst/>
              </a:prstGeom>
              <a:blipFill>
                <a:blip r:embed="rId2"/>
                <a:stretch>
                  <a:fillRect l="-1429" t="-2404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4928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38" y="11075"/>
            <a:ext cx="9174038" cy="713013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graphicFrame>
        <p:nvGraphicFramePr>
          <p:cNvPr id="97284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89195" y="4058118"/>
          <a:ext cx="3510736" cy="76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2" name="Equation" r:id="rId4" imgW="1218960" imgH="266400" progId="Equation.3">
                  <p:embed/>
                </p:oleObj>
              </mc:Choice>
              <mc:Fallback>
                <p:oleObj name="Equation" r:id="rId4" imgW="1218960" imgH="266400" progId="Equation.3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95" y="4058118"/>
                        <a:ext cx="3510736" cy="76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4968108" y="849367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179512" y="1458611"/>
            <a:ext cx="4483100" cy="2324100"/>
            <a:chOff x="1116" y="816"/>
            <a:chExt cx="2824" cy="1464"/>
          </a:xfrm>
        </p:grpSpPr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2035" y="1228"/>
              <a:ext cx="96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0.95</a:t>
              </a:r>
              <a:endParaRPr lang="en-US" altLang="en-US" sz="60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2404394" y="1358017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V="1">
            <a:off x="1053126" y="3557762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34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87635" y="4982788"/>
          <a:ext cx="3407936" cy="7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3" name="Equation" r:id="rId6" imgW="1218960" imgH="266400" progId="Equation.3">
                  <p:embed/>
                </p:oleObj>
              </mc:Choice>
              <mc:Fallback>
                <p:oleObj name="Equation" r:id="rId6" imgW="1218960" imgH="266400" progId="Equation.3">
                  <p:embed/>
                  <p:pic>
                    <p:nvPicPr>
                      <p:cNvPr id="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5" y="4982788"/>
                        <a:ext cx="3407936" cy="7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4697412" y="1464961"/>
            <a:ext cx="4483100" cy="2324100"/>
            <a:chOff x="1116" y="816"/>
            <a:chExt cx="2824" cy="1464"/>
          </a:xfrm>
        </p:grpSpPr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2096" y="1215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6901656" y="1426861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5515407" y="3566456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977633" y="4145746"/>
          <a:ext cx="32496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4" name="Equation" r:id="rId8" imgW="1130040" imgH="266400" progId="Equation.3">
                  <p:embed/>
                </p:oleObj>
              </mc:Choice>
              <mc:Fallback>
                <p:oleObj name="Equation" r:id="rId8" imgW="1130040" imgH="266400" progId="Equation.3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633" y="4145746"/>
                        <a:ext cx="32496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968108" y="5069671"/>
          <a:ext cx="31623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5" name="Equation" r:id="rId10" imgW="1130040" imgH="266400" progId="Equation.3">
                  <p:embed/>
                </p:oleObj>
              </mc:Choice>
              <mc:Fallback>
                <p:oleObj name="Equation" r:id="rId10" imgW="1130040" imgH="266400" progId="Equation.3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108" y="5069671"/>
                        <a:ext cx="31623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1234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0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738186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CI =90% </a:t>
                </a:r>
                <a:endParaRPr lang="en-US" sz="2400" dirty="0" smtClean="0">
                  <a:solidFill>
                    <a:srgbClr val="00B050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Z(1-(1-.90)/2) = Z(0.95)=NORM.S.INV(0.95) = 1.644853627	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1.6448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(7) ≥</m:t>
                    </m:r>
                    <m:r>
                      <m:rPr>
                        <m:sty m:val="p"/>
                      </m:rP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≥90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1.6448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101.514</m:t>
                      </m:r>
                      <m:r>
                        <a:rPr lang="en-US" sz="24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We are 90% confident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dirty="0" smtClean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i="1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endParaRPr lang="en-US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738186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5836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–(NORM.INV(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–NORM.INV(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–(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01.514≥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≥90−(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01.514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-90)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101.514≥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The 90% confident interval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513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Relationship between </a:t>
            </a:r>
            <a:r>
              <a:rPr lang="el-GR" alt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μ</a:t>
            </a:r>
            <a:r>
              <a:rPr lang="en-US" alt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–(NORM.INV(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–NORM.INV(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–(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01.514≥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≥90−(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01.514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-90)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101.514≥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The 90% confident interval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4025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7"/>
          <p:cNvSpPr>
            <a:spLocks noChangeAspect="1" noChangeArrowheads="1" noTextEdit="1"/>
          </p:cNvSpPr>
          <p:nvPr/>
        </p:nvSpPr>
        <p:spPr bwMode="auto">
          <a:xfrm>
            <a:off x="152400" y="916364"/>
            <a:ext cx="87915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506413" y="1384677"/>
            <a:ext cx="8024813" cy="4229100"/>
          </a:xfrm>
          <a:custGeom>
            <a:avLst/>
            <a:gdLst>
              <a:gd name="T0" fmla="*/ 573 w 21944"/>
              <a:gd name="T1" fmla="*/ 11385 h 11580"/>
              <a:gd name="T2" fmla="*/ 1582 w 21944"/>
              <a:gd name="T3" fmla="*/ 11226 h 11580"/>
              <a:gd name="T4" fmla="*/ 2587 w 21944"/>
              <a:gd name="T5" fmla="*/ 10917 h 11580"/>
              <a:gd name="T6" fmla="*/ 3581 w 21944"/>
              <a:gd name="T7" fmla="*/ 10364 h 11580"/>
              <a:gd name="T8" fmla="*/ 4585 w 21944"/>
              <a:gd name="T9" fmla="*/ 9485 h 11580"/>
              <a:gd name="T10" fmla="*/ 5593 w 21944"/>
              <a:gd name="T11" fmla="*/ 8198 h 11580"/>
              <a:gd name="T12" fmla="*/ 6597 w 21944"/>
              <a:gd name="T13" fmla="*/ 6517 h 11580"/>
              <a:gd name="T14" fmla="*/ 7611 w 21944"/>
              <a:gd name="T15" fmla="*/ 4568 h 11580"/>
              <a:gd name="T16" fmla="*/ 8628 w 21944"/>
              <a:gd name="T17" fmla="*/ 2631 h 11580"/>
              <a:gd name="T18" fmla="*/ 9649 w 21944"/>
              <a:gd name="T19" fmla="*/ 1047 h 11580"/>
              <a:gd name="T20" fmla="*/ 10171 w 21944"/>
              <a:gd name="T21" fmla="*/ 477 h 11580"/>
              <a:gd name="T22" fmla="*/ 10699 w 21944"/>
              <a:gd name="T23" fmla="*/ 122 h 11580"/>
              <a:gd name="T24" fmla="*/ 11244 w 21944"/>
              <a:gd name="T25" fmla="*/ 2 h 11580"/>
              <a:gd name="T26" fmla="*/ 11772 w 21944"/>
              <a:gd name="T27" fmla="*/ 133 h 11580"/>
              <a:gd name="T28" fmla="*/ 12288 w 21944"/>
              <a:gd name="T29" fmla="*/ 488 h 11580"/>
              <a:gd name="T30" fmla="*/ 13310 w 21944"/>
              <a:gd name="T31" fmla="*/ 1767 h 11580"/>
              <a:gd name="T32" fmla="*/ 14331 w 21944"/>
              <a:gd name="T33" fmla="*/ 3583 h 11580"/>
              <a:gd name="T34" fmla="*/ 15347 w 21944"/>
              <a:gd name="T35" fmla="*/ 5559 h 11580"/>
              <a:gd name="T36" fmla="*/ 16354 w 21944"/>
              <a:gd name="T37" fmla="*/ 7405 h 11580"/>
              <a:gd name="T38" fmla="*/ 17366 w 21944"/>
              <a:gd name="T39" fmla="*/ 8894 h 11580"/>
              <a:gd name="T40" fmla="*/ 18374 w 21944"/>
              <a:gd name="T41" fmla="*/ 9981 h 11580"/>
              <a:gd name="T42" fmla="*/ 19378 w 21944"/>
              <a:gd name="T43" fmla="*/ 10683 h 11580"/>
              <a:gd name="T44" fmla="*/ 20372 w 21944"/>
              <a:gd name="T45" fmla="*/ 11101 h 11580"/>
              <a:gd name="T46" fmla="*/ 21377 w 21944"/>
              <a:gd name="T47" fmla="*/ 11322 h 11580"/>
              <a:gd name="T48" fmla="*/ 21939 w 21944"/>
              <a:gd name="T49" fmla="*/ 11466 h 11580"/>
              <a:gd name="T50" fmla="*/ 21350 w 21944"/>
              <a:gd name="T51" fmla="*/ 11463 h 11580"/>
              <a:gd name="T52" fmla="*/ 20323 w 21944"/>
              <a:gd name="T53" fmla="*/ 11236 h 11580"/>
              <a:gd name="T54" fmla="*/ 19301 w 21944"/>
              <a:gd name="T55" fmla="*/ 10806 h 11580"/>
              <a:gd name="T56" fmla="*/ 18273 w 21944"/>
              <a:gd name="T57" fmla="*/ 10084 h 11580"/>
              <a:gd name="T58" fmla="*/ 17249 w 21944"/>
              <a:gd name="T59" fmla="*/ 8979 h 11580"/>
              <a:gd name="T60" fmla="*/ 16229 w 21944"/>
              <a:gd name="T61" fmla="*/ 7476 h 11580"/>
              <a:gd name="T62" fmla="*/ 15219 w 21944"/>
              <a:gd name="T63" fmla="*/ 5625 h 11580"/>
              <a:gd name="T64" fmla="*/ 14204 w 21944"/>
              <a:gd name="T65" fmla="*/ 3650 h 11580"/>
              <a:gd name="T66" fmla="*/ 13192 w 21944"/>
              <a:gd name="T67" fmla="*/ 1850 h 11580"/>
              <a:gd name="T68" fmla="*/ 12183 w 21944"/>
              <a:gd name="T69" fmla="*/ 585 h 11580"/>
              <a:gd name="T70" fmla="*/ 11691 w 21944"/>
              <a:gd name="T71" fmla="*/ 252 h 11580"/>
              <a:gd name="T72" fmla="*/ 11211 w 21944"/>
              <a:gd name="T73" fmla="*/ 143 h 11580"/>
              <a:gd name="T74" fmla="*/ 10732 w 21944"/>
              <a:gd name="T75" fmla="*/ 263 h 11580"/>
              <a:gd name="T76" fmla="*/ 10252 w 21944"/>
              <a:gd name="T77" fmla="*/ 596 h 11580"/>
              <a:gd name="T78" fmla="*/ 9766 w 21944"/>
              <a:gd name="T79" fmla="*/ 1130 h 11580"/>
              <a:gd name="T80" fmla="*/ 8755 w 21944"/>
              <a:gd name="T81" fmla="*/ 2698 h 11580"/>
              <a:gd name="T82" fmla="*/ 7740 w 21944"/>
              <a:gd name="T83" fmla="*/ 4633 h 11580"/>
              <a:gd name="T84" fmla="*/ 6722 w 21944"/>
              <a:gd name="T85" fmla="*/ 6588 h 11580"/>
              <a:gd name="T86" fmla="*/ 5709 w 21944"/>
              <a:gd name="T87" fmla="*/ 8283 h 11580"/>
              <a:gd name="T88" fmla="*/ 4686 w 21944"/>
              <a:gd name="T89" fmla="*/ 9588 h 11580"/>
              <a:gd name="T90" fmla="*/ 3658 w 21944"/>
              <a:gd name="T91" fmla="*/ 10485 h 11580"/>
              <a:gd name="T92" fmla="*/ 2636 w 21944"/>
              <a:gd name="T93" fmla="*/ 11052 h 11580"/>
              <a:gd name="T94" fmla="*/ 1609 w 21944"/>
              <a:gd name="T95" fmla="*/ 11367 h 11580"/>
              <a:gd name="T96" fmla="*/ 586 w 21944"/>
              <a:gd name="T97" fmla="*/ 11528 h 11580"/>
              <a:gd name="T98" fmla="*/ 4 w 21944"/>
              <a:gd name="T99" fmla="*/ 11511 h 1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944" h="11580">
                <a:moveTo>
                  <a:pt x="69" y="11433"/>
                </a:moveTo>
                <a:lnTo>
                  <a:pt x="573" y="11385"/>
                </a:lnTo>
                <a:lnTo>
                  <a:pt x="1074" y="11321"/>
                </a:lnTo>
                <a:lnTo>
                  <a:pt x="1582" y="11226"/>
                </a:lnTo>
                <a:lnTo>
                  <a:pt x="2082" y="11099"/>
                </a:lnTo>
                <a:lnTo>
                  <a:pt x="2587" y="10917"/>
                </a:lnTo>
                <a:lnTo>
                  <a:pt x="3085" y="10679"/>
                </a:lnTo>
                <a:lnTo>
                  <a:pt x="3581" y="10364"/>
                </a:lnTo>
                <a:lnTo>
                  <a:pt x="4088" y="9975"/>
                </a:lnTo>
                <a:lnTo>
                  <a:pt x="4585" y="9485"/>
                </a:lnTo>
                <a:lnTo>
                  <a:pt x="5084" y="8890"/>
                </a:lnTo>
                <a:lnTo>
                  <a:pt x="5593" y="8198"/>
                </a:lnTo>
                <a:lnTo>
                  <a:pt x="6095" y="7402"/>
                </a:lnTo>
                <a:lnTo>
                  <a:pt x="6597" y="6517"/>
                </a:lnTo>
                <a:lnTo>
                  <a:pt x="7108" y="5559"/>
                </a:lnTo>
                <a:lnTo>
                  <a:pt x="7611" y="4568"/>
                </a:lnTo>
                <a:lnTo>
                  <a:pt x="8124" y="3583"/>
                </a:lnTo>
                <a:lnTo>
                  <a:pt x="8628" y="2631"/>
                </a:lnTo>
                <a:lnTo>
                  <a:pt x="9133" y="1772"/>
                </a:lnTo>
                <a:lnTo>
                  <a:pt x="9649" y="1047"/>
                </a:lnTo>
                <a:lnTo>
                  <a:pt x="10158" y="488"/>
                </a:lnTo>
                <a:cubicBezTo>
                  <a:pt x="10162" y="484"/>
                  <a:pt x="10166" y="480"/>
                  <a:pt x="10171" y="477"/>
                </a:cubicBezTo>
                <a:lnTo>
                  <a:pt x="10675" y="133"/>
                </a:lnTo>
                <a:cubicBezTo>
                  <a:pt x="10682" y="128"/>
                  <a:pt x="10690" y="124"/>
                  <a:pt x="10699" y="122"/>
                </a:cubicBezTo>
                <a:lnTo>
                  <a:pt x="11211" y="2"/>
                </a:lnTo>
                <a:cubicBezTo>
                  <a:pt x="11222" y="0"/>
                  <a:pt x="11233" y="0"/>
                  <a:pt x="11244" y="2"/>
                </a:cubicBezTo>
                <a:lnTo>
                  <a:pt x="11748" y="122"/>
                </a:lnTo>
                <a:cubicBezTo>
                  <a:pt x="11757" y="124"/>
                  <a:pt x="11765" y="128"/>
                  <a:pt x="11772" y="133"/>
                </a:cubicBezTo>
                <a:lnTo>
                  <a:pt x="12276" y="477"/>
                </a:lnTo>
                <a:cubicBezTo>
                  <a:pt x="12281" y="480"/>
                  <a:pt x="12285" y="484"/>
                  <a:pt x="12288" y="488"/>
                </a:cubicBezTo>
                <a:lnTo>
                  <a:pt x="12800" y="1040"/>
                </a:lnTo>
                <a:lnTo>
                  <a:pt x="13310" y="1767"/>
                </a:lnTo>
                <a:lnTo>
                  <a:pt x="13825" y="2628"/>
                </a:lnTo>
                <a:lnTo>
                  <a:pt x="14331" y="3583"/>
                </a:lnTo>
                <a:lnTo>
                  <a:pt x="14836" y="4568"/>
                </a:lnTo>
                <a:lnTo>
                  <a:pt x="15347" y="5559"/>
                </a:lnTo>
                <a:lnTo>
                  <a:pt x="15851" y="6519"/>
                </a:lnTo>
                <a:lnTo>
                  <a:pt x="16354" y="7405"/>
                </a:lnTo>
                <a:lnTo>
                  <a:pt x="16864" y="8202"/>
                </a:lnTo>
                <a:lnTo>
                  <a:pt x="17366" y="8894"/>
                </a:lnTo>
                <a:lnTo>
                  <a:pt x="17867" y="9490"/>
                </a:lnTo>
                <a:lnTo>
                  <a:pt x="18374" y="9981"/>
                </a:lnTo>
                <a:lnTo>
                  <a:pt x="18872" y="10368"/>
                </a:lnTo>
                <a:lnTo>
                  <a:pt x="19378" y="10683"/>
                </a:lnTo>
                <a:lnTo>
                  <a:pt x="19874" y="10919"/>
                </a:lnTo>
                <a:lnTo>
                  <a:pt x="20372" y="11101"/>
                </a:lnTo>
                <a:lnTo>
                  <a:pt x="20877" y="11227"/>
                </a:lnTo>
                <a:lnTo>
                  <a:pt x="21377" y="11322"/>
                </a:lnTo>
                <a:lnTo>
                  <a:pt x="21877" y="11385"/>
                </a:lnTo>
                <a:cubicBezTo>
                  <a:pt x="21916" y="11390"/>
                  <a:pt x="21944" y="11426"/>
                  <a:pt x="21939" y="11466"/>
                </a:cubicBezTo>
                <a:cubicBezTo>
                  <a:pt x="21934" y="11505"/>
                  <a:pt x="21898" y="11533"/>
                  <a:pt x="21858" y="11528"/>
                </a:cubicBezTo>
                <a:lnTo>
                  <a:pt x="21350" y="11463"/>
                </a:lnTo>
                <a:lnTo>
                  <a:pt x="20842" y="11366"/>
                </a:lnTo>
                <a:lnTo>
                  <a:pt x="20323" y="11236"/>
                </a:lnTo>
                <a:lnTo>
                  <a:pt x="19813" y="11049"/>
                </a:lnTo>
                <a:lnTo>
                  <a:pt x="19301" y="10806"/>
                </a:lnTo>
                <a:lnTo>
                  <a:pt x="18783" y="10481"/>
                </a:lnTo>
                <a:lnTo>
                  <a:pt x="18273" y="10084"/>
                </a:lnTo>
                <a:lnTo>
                  <a:pt x="17756" y="9583"/>
                </a:lnTo>
                <a:lnTo>
                  <a:pt x="17249" y="8979"/>
                </a:lnTo>
                <a:lnTo>
                  <a:pt x="16743" y="8279"/>
                </a:lnTo>
                <a:lnTo>
                  <a:pt x="16229" y="7476"/>
                </a:lnTo>
                <a:lnTo>
                  <a:pt x="15724" y="6586"/>
                </a:lnTo>
                <a:lnTo>
                  <a:pt x="15219" y="5625"/>
                </a:lnTo>
                <a:lnTo>
                  <a:pt x="14707" y="4633"/>
                </a:lnTo>
                <a:lnTo>
                  <a:pt x="14204" y="3650"/>
                </a:lnTo>
                <a:lnTo>
                  <a:pt x="13702" y="2701"/>
                </a:lnTo>
                <a:lnTo>
                  <a:pt x="13192" y="1850"/>
                </a:lnTo>
                <a:lnTo>
                  <a:pt x="12695" y="1137"/>
                </a:lnTo>
                <a:lnTo>
                  <a:pt x="12183" y="585"/>
                </a:lnTo>
                <a:lnTo>
                  <a:pt x="12195" y="596"/>
                </a:lnTo>
                <a:lnTo>
                  <a:pt x="11691" y="252"/>
                </a:lnTo>
                <a:lnTo>
                  <a:pt x="11715" y="263"/>
                </a:lnTo>
                <a:lnTo>
                  <a:pt x="11211" y="143"/>
                </a:lnTo>
                <a:lnTo>
                  <a:pt x="11244" y="143"/>
                </a:lnTo>
                <a:lnTo>
                  <a:pt x="10732" y="263"/>
                </a:lnTo>
                <a:lnTo>
                  <a:pt x="10756" y="252"/>
                </a:lnTo>
                <a:lnTo>
                  <a:pt x="10252" y="596"/>
                </a:lnTo>
                <a:lnTo>
                  <a:pt x="10265" y="585"/>
                </a:lnTo>
                <a:lnTo>
                  <a:pt x="9766" y="1130"/>
                </a:lnTo>
                <a:lnTo>
                  <a:pt x="9258" y="1845"/>
                </a:lnTo>
                <a:lnTo>
                  <a:pt x="8755" y="2698"/>
                </a:lnTo>
                <a:lnTo>
                  <a:pt x="8251" y="3650"/>
                </a:lnTo>
                <a:lnTo>
                  <a:pt x="7740" y="4633"/>
                </a:lnTo>
                <a:lnTo>
                  <a:pt x="7235" y="5626"/>
                </a:lnTo>
                <a:lnTo>
                  <a:pt x="6722" y="6588"/>
                </a:lnTo>
                <a:lnTo>
                  <a:pt x="6216" y="7479"/>
                </a:lnTo>
                <a:lnTo>
                  <a:pt x="5709" y="8283"/>
                </a:lnTo>
                <a:lnTo>
                  <a:pt x="5195" y="8983"/>
                </a:lnTo>
                <a:lnTo>
                  <a:pt x="4686" y="9588"/>
                </a:lnTo>
                <a:lnTo>
                  <a:pt x="4175" y="10090"/>
                </a:lnTo>
                <a:lnTo>
                  <a:pt x="3658" y="10485"/>
                </a:lnTo>
                <a:lnTo>
                  <a:pt x="3146" y="10809"/>
                </a:lnTo>
                <a:lnTo>
                  <a:pt x="2636" y="11052"/>
                </a:lnTo>
                <a:lnTo>
                  <a:pt x="2117" y="11238"/>
                </a:lnTo>
                <a:lnTo>
                  <a:pt x="1609" y="11367"/>
                </a:lnTo>
                <a:lnTo>
                  <a:pt x="1093" y="11464"/>
                </a:lnTo>
                <a:lnTo>
                  <a:pt x="586" y="11528"/>
                </a:lnTo>
                <a:lnTo>
                  <a:pt x="82" y="11576"/>
                </a:lnTo>
                <a:cubicBezTo>
                  <a:pt x="43" y="11580"/>
                  <a:pt x="8" y="11551"/>
                  <a:pt x="4" y="11511"/>
                </a:cubicBezTo>
                <a:cubicBezTo>
                  <a:pt x="0" y="11472"/>
                  <a:pt x="29" y="11437"/>
                  <a:pt x="69" y="11433"/>
                </a:cubicBezTo>
                <a:close/>
              </a:path>
            </a:pathLst>
          </a:custGeom>
          <a:solidFill>
            <a:srgbClr val="4F81BD"/>
          </a:solidFill>
          <a:ln w="3175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2139950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2138363" y="4804152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3067050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51"/>
          <p:cNvSpPr>
            <a:spLocks noChangeArrowheads="1"/>
          </p:cNvSpPr>
          <p:nvPr/>
        </p:nvSpPr>
        <p:spPr bwMode="auto">
          <a:xfrm>
            <a:off x="3067050" y="3364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Oval 52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Oval 56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Oval 57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60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62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63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65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66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67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68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69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71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Oval 72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2" name="Oval 73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3" name="Oval 74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5" name="Oval 75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Oval 76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7" name="Oval 77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8" name="Oval 78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9" name="Oval 79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0" name="Oval 80"/>
          <p:cNvSpPr>
            <a:spLocks noChangeArrowheads="1"/>
          </p:cNvSpPr>
          <p:nvPr/>
        </p:nvSpPr>
        <p:spPr bwMode="auto">
          <a:xfrm>
            <a:off x="5846763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1" name="Oval 81"/>
          <p:cNvSpPr>
            <a:spLocks noChangeArrowheads="1"/>
          </p:cNvSpPr>
          <p:nvPr/>
        </p:nvSpPr>
        <p:spPr bwMode="auto">
          <a:xfrm>
            <a:off x="5845175" y="300233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Oval 82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3" name="Oval 83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4" name="Oval 84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5" name="Oval 85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6" name="Oval 86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7" name="Oval 87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8" name="Oval 88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9" name="Oval 89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0" name="Oval 90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1" name="Oval 91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3" name="Oval 92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5" name="Oval 93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6" name="Oval 94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7" name="Oval 95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8" name="Oval 96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9" name="Oval 97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0" name="Oval 98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1" name="Oval 99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2" name="Oval 100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3" name="Oval 101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Oval 102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Oval 103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Oval 104"/>
          <p:cNvSpPr>
            <a:spLocks noChangeArrowheads="1"/>
          </p:cNvSpPr>
          <p:nvPr/>
        </p:nvSpPr>
        <p:spPr bwMode="auto">
          <a:xfrm>
            <a:off x="8072438" y="54470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Oval 105"/>
          <p:cNvSpPr>
            <a:spLocks noChangeArrowheads="1"/>
          </p:cNvSpPr>
          <p:nvPr/>
        </p:nvSpPr>
        <p:spPr bwMode="auto">
          <a:xfrm>
            <a:off x="8072438" y="54470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Oval 106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Oval 107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Oval 108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Oval 109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194" y="0"/>
            <a:ext cx="9144000" cy="709173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1. Two Tail Test- H0: </a:t>
            </a:r>
            <a:r>
              <a:rPr lang="en-US" dirty="0"/>
              <a:t>μ = </a:t>
            </a:r>
            <a:r>
              <a:rPr lang="en-US" dirty="0" smtClean="0"/>
              <a:t>K</a:t>
            </a:r>
            <a:endParaRPr lang="en-US" altLang="en-US" b="1" dirty="0"/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>
            <p:extLst/>
          </p:nvPr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294757" y="3592613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0601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bar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Connector 149"/>
          <p:cNvCxnSpPr/>
          <p:nvPr/>
        </p:nvCxnSpPr>
        <p:spPr bwMode="auto">
          <a:xfrm>
            <a:off x="5559422" y="132391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6380881" y="131523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2310780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3528390" y="1362400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2937750" y="134454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>
            <a:off x="7623588" y="132165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894655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>
            <a:off x="8269043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86093" y="4704715"/>
            <a:ext cx="9337141" cy="1181884"/>
            <a:chOff x="86093" y="4704715"/>
            <a:chExt cx="9337141" cy="1181884"/>
          </a:xfrm>
        </p:grpSpPr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971224" y="4754335"/>
              <a:ext cx="12954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6093" y="4704715"/>
              <a:ext cx="9337141" cy="1181884"/>
              <a:chOff x="86093" y="4704715"/>
              <a:chExt cx="9337141" cy="1181884"/>
            </a:xfrm>
          </p:grpSpPr>
          <p:sp>
            <p:nvSpPr>
              <p:cNvPr id="109" name="Oval 108"/>
              <p:cNvSpPr/>
              <p:nvPr/>
            </p:nvSpPr>
            <p:spPr bwMode="auto">
              <a:xfrm>
                <a:off x="372998" y="5262488"/>
                <a:ext cx="780894" cy="613677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6093" y="4704715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sz="2600" b="1" kern="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sym typeface="Symbol" panose="05050102010706020507" pitchFamily="18" charset="2"/>
                  </a:rPr>
                  <a:t>/2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982434" y="5272922"/>
                <a:ext cx="780894" cy="613677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270688" y="4726045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sz="2600" b="1" kern="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sym typeface="Symbol" panose="05050102010706020507" pitchFamily="18" charset="2"/>
                  </a:rPr>
                  <a:t>/2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σ</a:t>
                </a:r>
                <a:r>
                  <a:rPr lang="en-US" sz="2800" b="1" dirty="0">
                    <a:solidFill>
                      <a:srgbClr val="0070C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  <a:blipFill>
                <a:blip r:embed="rId7"/>
                <a:stretch>
                  <a:fillRect l="-11053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1206673" y="5620679"/>
            <a:ext cx="6707199" cy="7386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8113467" y="135758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614711" y="131826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441325" y="5605839"/>
            <a:ext cx="8156575" cy="17463"/>
          </a:xfrm>
          <a:prstGeom prst="rect">
            <a:avLst/>
          </a:prstGeom>
          <a:solidFill>
            <a:srgbClr val="D9D9D9"/>
          </a:solidFill>
          <a:ln w="3175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30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Two Tail Test – Using Confidences Interval.</a:t>
            </a:r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190" y="2864276"/>
            <a:ext cx="5882556" cy="1013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Compute 95% confidence interval.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AA0000"/>
                </a:solidFill>
              </a:rPr>
              <a:t>Reject, if </a:t>
            </a:r>
            <a:r>
              <a:rPr lang="en-US" kern="0" dirty="0" smtClean="0">
                <a:solidFill>
                  <a:srgbClr val="AA0000"/>
                </a:solidFill>
              </a:rPr>
              <a:t>the interval does </a:t>
            </a:r>
            <a:r>
              <a:rPr lang="en-US" kern="0" dirty="0">
                <a:solidFill>
                  <a:srgbClr val="AA0000"/>
                </a:solidFill>
              </a:rPr>
              <a:t>not cover 19.</a:t>
            </a:r>
            <a:endParaRPr lang="en-US" dirty="0">
              <a:solidFill>
                <a:srgbClr val="AA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766" y="1524000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6887" y="794291"/>
                <a:ext cx="9079914" cy="118690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sample of 64 observations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 </a:t>
                </a:r>
                <a:r>
                  <a:rPr lang="en-US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s</a:t>
                </a:r>
                <a:r>
                  <a:rPr lang="el-GR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=3.6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cs typeface="Times New Roman" pitchFamily="18" charset="0"/>
                  </a:rPr>
                  <a:t> </a:t>
                </a:r>
                <a:r>
                  <a:rPr lang="en-US" kern="0" dirty="0" smtClean="0"/>
                  <a:t> What is your conclusion regarding the test of hypothesis with 95% confidence?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" y="794291"/>
                <a:ext cx="9079914" cy="1186909"/>
              </a:xfrm>
              <a:prstGeom prst="rect">
                <a:avLst/>
              </a:prstGeom>
              <a:blipFill>
                <a:blip r:embed="rId4"/>
                <a:stretch>
                  <a:fillRect l="-1075" t="-4103" r="-1545" b="-117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3586" y="3877565"/>
                <a:ext cx="9043215" cy="252323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AA0000"/>
                    </a:solidFill>
                  </a:rPr>
                  <a:t>That also means, Reject if </a:t>
                </a:r>
                <a:r>
                  <a:rPr lang="en-US" kern="0" dirty="0">
                    <a:solidFill>
                      <a:srgbClr val="AA0000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>
                    <a:solidFill>
                      <a:srgbClr val="AA0000"/>
                    </a:solidFill>
                  </a:rPr>
                  <a:t> - </a:t>
                </a:r>
                <a:r>
                  <a:rPr lang="en-US" dirty="0">
                    <a:solidFill>
                      <a:srgbClr val="AA0000"/>
                    </a:solidFill>
                  </a:rPr>
                  <a:t>μ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|&gt; 95%CI.</a:t>
                </a:r>
              </a:p>
              <a:p>
                <a:pPr marL="0" indent="0">
                  <a:buNone/>
                </a:pPr>
                <a:r>
                  <a:rPr lang="en-US" dirty="0" smtClean="0"/>
                  <a:t>=CONFIDENCE.NORM(0.05,3.6,36) = </a:t>
                </a:r>
                <a:r>
                  <a:rPr lang="en-US" dirty="0"/>
                  <a:t>1.17598  </a:t>
                </a:r>
                <a:r>
                  <a:rPr lang="en-US" dirty="0" smtClean="0"/>
                  <a:t>= 1.18</a:t>
                </a:r>
              </a:p>
              <a:p>
                <a:pPr marL="0" indent="0">
                  <a:buNone/>
                </a:pPr>
                <a:r>
                  <a:rPr lang="en-US" dirty="0"/>
                  <a:t>18.1-1.18 to 18.1+1.18 </a:t>
                </a:r>
                <a:r>
                  <a:rPr lang="en-US" dirty="0">
                    <a:sym typeface="Wingdings" panose="05000000000000000000" pitchFamily="2" charset="2"/>
                  </a:rPr>
                  <a:t> 16.92 to 19.28 interval covers 19.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|</a:t>
                </a:r>
                <a:r>
                  <a:rPr lang="en-US" b="1" dirty="0">
                    <a:solidFill>
                      <a:srgbClr val="00B050"/>
                    </a:solidFill>
                  </a:rPr>
                  <a:t>18.1-19|= 0.9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rgbClr val="00B050"/>
                    </a:solidFill>
                  </a:rPr>
                  <a:t>0.9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&lt; 1.18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kern="0" dirty="0" smtClean="0"/>
                  <a:t>We fail to reject </a:t>
                </a:r>
                <a:r>
                  <a:rPr lang="en-US" kern="0" dirty="0"/>
                  <a:t>the null hypothesis since the confidence interval covers </a:t>
                </a:r>
                <a:r>
                  <a:rPr lang="en-US" kern="0" dirty="0" smtClean="0"/>
                  <a:t>19 (</a:t>
                </a:r>
                <a:r>
                  <a:rPr lang="en-US" b="1" dirty="0">
                    <a:solidFill>
                      <a:srgbClr val="00B050"/>
                    </a:solidFill>
                  </a:rPr>
                  <a:t>0.9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&lt; 1.18) </a:t>
                </a:r>
                <a:r>
                  <a:rPr lang="en-US" kern="0" dirty="0" smtClean="0"/>
                  <a:t>. With 95% confidence we stay with </a:t>
                </a:r>
                <a:r>
                  <a:rPr lang="en-US" b="1" dirty="0">
                    <a:solidFill>
                      <a:srgbClr val="00B050"/>
                    </a:solidFill>
                  </a:rPr>
                  <a:t>μ =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19. 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" y="3877565"/>
                <a:ext cx="9043215" cy="2523236"/>
              </a:xfrm>
              <a:prstGeom prst="rect">
                <a:avLst/>
              </a:prstGeom>
              <a:blipFill>
                <a:blip r:embed="rId5"/>
                <a:stretch>
                  <a:fillRect l="-1079" t="-1691" b="-772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781" y="1948866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H0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: μ = 19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Ha:  μ 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 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19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6322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uiExpand="1" build="p" animBg="1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7"/>
          <p:cNvSpPr>
            <a:spLocks noChangeAspect="1" noChangeArrowheads="1" noTextEdit="1"/>
          </p:cNvSpPr>
          <p:nvPr/>
        </p:nvSpPr>
        <p:spPr bwMode="auto">
          <a:xfrm>
            <a:off x="152400" y="916364"/>
            <a:ext cx="87915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41325" y="5605839"/>
            <a:ext cx="8156575" cy="17463"/>
          </a:xfrm>
          <a:prstGeom prst="rect">
            <a:avLst/>
          </a:prstGeom>
          <a:solidFill>
            <a:srgbClr val="D9D9D9"/>
          </a:solidFill>
          <a:ln w="3175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506413" y="1384677"/>
            <a:ext cx="8024813" cy="4229100"/>
          </a:xfrm>
          <a:custGeom>
            <a:avLst/>
            <a:gdLst>
              <a:gd name="T0" fmla="*/ 573 w 21944"/>
              <a:gd name="T1" fmla="*/ 11385 h 11580"/>
              <a:gd name="T2" fmla="*/ 1582 w 21944"/>
              <a:gd name="T3" fmla="*/ 11226 h 11580"/>
              <a:gd name="T4" fmla="*/ 2587 w 21944"/>
              <a:gd name="T5" fmla="*/ 10917 h 11580"/>
              <a:gd name="T6" fmla="*/ 3581 w 21944"/>
              <a:gd name="T7" fmla="*/ 10364 h 11580"/>
              <a:gd name="T8" fmla="*/ 4585 w 21944"/>
              <a:gd name="T9" fmla="*/ 9485 h 11580"/>
              <a:gd name="T10" fmla="*/ 5593 w 21944"/>
              <a:gd name="T11" fmla="*/ 8198 h 11580"/>
              <a:gd name="T12" fmla="*/ 6597 w 21944"/>
              <a:gd name="T13" fmla="*/ 6517 h 11580"/>
              <a:gd name="T14" fmla="*/ 7611 w 21944"/>
              <a:gd name="T15" fmla="*/ 4568 h 11580"/>
              <a:gd name="T16" fmla="*/ 8628 w 21944"/>
              <a:gd name="T17" fmla="*/ 2631 h 11580"/>
              <a:gd name="T18" fmla="*/ 9649 w 21944"/>
              <a:gd name="T19" fmla="*/ 1047 h 11580"/>
              <a:gd name="T20" fmla="*/ 10171 w 21944"/>
              <a:gd name="T21" fmla="*/ 477 h 11580"/>
              <a:gd name="T22" fmla="*/ 10699 w 21944"/>
              <a:gd name="T23" fmla="*/ 122 h 11580"/>
              <a:gd name="T24" fmla="*/ 11244 w 21944"/>
              <a:gd name="T25" fmla="*/ 2 h 11580"/>
              <a:gd name="T26" fmla="*/ 11772 w 21944"/>
              <a:gd name="T27" fmla="*/ 133 h 11580"/>
              <a:gd name="T28" fmla="*/ 12288 w 21944"/>
              <a:gd name="T29" fmla="*/ 488 h 11580"/>
              <a:gd name="T30" fmla="*/ 13310 w 21944"/>
              <a:gd name="T31" fmla="*/ 1767 h 11580"/>
              <a:gd name="T32" fmla="*/ 14331 w 21944"/>
              <a:gd name="T33" fmla="*/ 3583 h 11580"/>
              <a:gd name="T34" fmla="*/ 15347 w 21944"/>
              <a:gd name="T35" fmla="*/ 5559 h 11580"/>
              <a:gd name="T36" fmla="*/ 16354 w 21944"/>
              <a:gd name="T37" fmla="*/ 7405 h 11580"/>
              <a:gd name="T38" fmla="*/ 17366 w 21944"/>
              <a:gd name="T39" fmla="*/ 8894 h 11580"/>
              <a:gd name="T40" fmla="*/ 18374 w 21944"/>
              <a:gd name="T41" fmla="*/ 9981 h 11580"/>
              <a:gd name="T42" fmla="*/ 19378 w 21944"/>
              <a:gd name="T43" fmla="*/ 10683 h 11580"/>
              <a:gd name="T44" fmla="*/ 20372 w 21944"/>
              <a:gd name="T45" fmla="*/ 11101 h 11580"/>
              <a:gd name="T46" fmla="*/ 21377 w 21944"/>
              <a:gd name="T47" fmla="*/ 11322 h 11580"/>
              <a:gd name="T48" fmla="*/ 21939 w 21944"/>
              <a:gd name="T49" fmla="*/ 11466 h 11580"/>
              <a:gd name="T50" fmla="*/ 21350 w 21944"/>
              <a:gd name="T51" fmla="*/ 11463 h 11580"/>
              <a:gd name="T52" fmla="*/ 20323 w 21944"/>
              <a:gd name="T53" fmla="*/ 11236 h 11580"/>
              <a:gd name="T54" fmla="*/ 19301 w 21944"/>
              <a:gd name="T55" fmla="*/ 10806 h 11580"/>
              <a:gd name="T56" fmla="*/ 18273 w 21944"/>
              <a:gd name="T57" fmla="*/ 10084 h 11580"/>
              <a:gd name="T58" fmla="*/ 17249 w 21944"/>
              <a:gd name="T59" fmla="*/ 8979 h 11580"/>
              <a:gd name="T60" fmla="*/ 16229 w 21944"/>
              <a:gd name="T61" fmla="*/ 7476 h 11580"/>
              <a:gd name="T62" fmla="*/ 15219 w 21944"/>
              <a:gd name="T63" fmla="*/ 5625 h 11580"/>
              <a:gd name="T64" fmla="*/ 14204 w 21944"/>
              <a:gd name="T65" fmla="*/ 3650 h 11580"/>
              <a:gd name="T66" fmla="*/ 13192 w 21944"/>
              <a:gd name="T67" fmla="*/ 1850 h 11580"/>
              <a:gd name="T68" fmla="*/ 12183 w 21944"/>
              <a:gd name="T69" fmla="*/ 585 h 11580"/>
              <a:gd name="T70" fmla="*/ 11691 w 21944"/>
              <a:gd name="T71" fmla="*/ 252 h 11580"/>
              <a:gd name="T72" fmla="*/ 11211 w 21944"/>
              <a:gd name="T73" fmla="*/ 143 h 11580"/>
              <a:gd name="T74" fmla="*/ 10732 w 21944"/>
              <a:gd name="T75" fmla="*/ 263 h 11580"/>
              <a:gd name="T76" fmla="*/ 10252 w 21944"/>
              <a:gd name="T77" fmla="*/ 596 h 11580"/>
              <a:gd name="T78" fmla="*/ 9766 w 21944"/>
              <a:gd name="T79" fmla="*/ 1130 h 11580"/>
              <a:gd name="T80" fmla="*/ 8755 w 21944"/>
              <a:gd name="T81" fmla="*/ 2698 h 11580"/>
              <a:gd name="T82" fmla="*/ 7740 w 21944"/>
              <a:gd name="T83" fmla="*/ 4633 h 11580"/>
              <a:gd name="T84" fmla="*/ 6722 w 21944"/>
              <a:gd name="T85" fmla="*/ 6588 h 11580"/>
              <a:gd name="T86" fmla="*/ 5709 w 21944"/>
              <a:gd name="T87" fmla="*/ 8283 h 11580"/>
              <a:gd name="T88" fmla="*/ 4686 w 21944"/>
              <a:gd name="T89" fmla="*/ 9588 h 11580"/>
              <a:gd name="T90" fmla="*/ 3658 w 21944"/>
              <a:gd name="T91" fmla="*/ 10485 h 11580"/>
              <a:gd name="T92" fmla="*/ 2636 w 21944"/>
              <a:gd name="T93" fmla="*/ 11052 h 11580"/>
              <a:gd name="T94" fmla="*/ 1609 w 21944"/>
              <a:gd name="T95" fmla="*/ 11367 h 11580"/>
              <a:gd name="T96" fmla="*/ 586 w 21944"/>
              <a:gd name="T97" fmla="*/ 11528 h 11580"/>
              <a:gd name="T98" fmla="*/ 4 w 21944"/>
              <a:gd name="T99" fmla="*/ 11511 h 1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944" h="11580">
                <a:moveTo>
                  <a:pt x="69" y="11433"/>
                </a:moveTo>
                <a:lnTo>
                  <a:pt x="573" y="11385"/>
                </a:lnTo>
                <a:lnTo>
                  <a:pt x="1074" y="11321"/>
                </a:lnTo>
                <a:lnTo>
                  <a:pt x="1582" y="11226"/>
                </a:lnTo>
                <a:lnTo>
                  <a:pt x="2082" y="11099"/>
                </a:lnTo>
                <a:lnTo>
                  <a:pt x="2587" y="10917"/>
                </a:lnTo>
                <a:lnTo>
                  <a:pt x="3085" y="10679"/>
                </a:lnTo>
                <a:lnTo>
                  <a:pt x="3581" y="10364"/>
                </a:lnTo>
                <a:lnTo>
                  <a:pt x="4088" y="9975"/>
                </a:lnTo>
                <a:lnTo>
                  <a:pt x="4585" y="9485"/>
                </a:lnTo>
                <a:lnTo>
                  <a:pt x="5084" y="8890"/>
                </a:lnTo>
                <a:lnTo>
                  <a:pt x="5593" y="8198"/>
                </a:lnTo>
                <a:lnTo>
                  <a:pt x="6095" y="7402"/>
                </a:lnTo>
                <a:lnTo>
                  <a:pt x="6597" y="6517"/>
                </a:lnTo>
                <a:lnTo>
                  <a:pt x="7108" y="5559"/>
                </a:lnTo>
                <a:lnTo>
                  <a:pt x="7611" y="4568"/>
                </a:lnTo>
                <a:lnTo>
                  <a:pt x="8124" y="3583"/>
                </a:lnTo>
                <a:lnTo>
                  <a:pt x="8628" y="2631"/>
                </a:lnTo>
                <a:lnTo>
                  <a:pt x="9133" y="1772"/>
                </a:lnTo>
                <a:lnTo>
                  <a:pt x="9649" y="1047"/>
                </a:lnTo>
                <a:lnTo>
                  <a:pt x="10158" y="488"/>
                </a:lnTo>
                <a:cubicBezTo>
                  <a:pt x="10162" y="484"/>
                  <a:pt x="10166" y="480"/>
                  <a:pt x="10171" y="477"/>
                </a:cubicBezTo>
                <a:lnTo>
                  <a:pt x="10675" y="133"/>
                </a:lnTo>
                <a:cubicBezTo>
                  <a:pt x="10682" y="128"/>
                  <a:pt x="10690" y="124"/>
                  <a:pt x="10699" y="122"/>
                </a:cubicBezTo>
                <a:lnTo>
                  <a:pt x="11211" y="2"/>
                </a:lnTo>
                <a:cubicBezTo>
                  <a:pt x="11222" y="0"/>
                  <a:pt x="11233" y="0"/>
                  <a:pt x="11244" y="2"/>
                </a:cubicBezTo>
                <a:lnTo>
                  <a:pt x="11748" y="122"/>
                </a:lnTo>
                <a:cubicBezTo>
                  <a:pt x="11757" y="124"/>
                  <a:pt x="11765" y="128"/>
                  <a:pt x="11772" y="133"/>
                </a:cubicBezTo>
                <a:lnTo>
                  <a:pt x="12276" y="477"/>
                </a:lnTo>
                <a:cubicBezTo>
                  <a:pt x="12281" y="480"/>
                  <a:pt x="12285" y="484"/>
                  <a:pt x="12288" y="488"/>
                </a:cubicBezTo>
                <a:lnTo>
                  <a:pt x="12800" y="1040"/>
                </a:lnTo>
                <a:lnTo>
                  <a:pt x="13310" y="1767"/>
                </a:lnTo>
                <a:lnTo>
                  <a:pt x="13825" y="2628"/>
                </a:lnTo>
                <a:lnTo>
                  <a:pt x="14331" y="3583"/>
                </a:lnTo>
                <a:lnTo>
                  <a:pt x="14836" y="4568"/>
                </a:lnTo>
                <a:lnTo>
                  <a:pt x="15347" y="5559"/>
                </a:lnTo>
                <a:lnTo>
                  <a:pt x="15851" y="6519"/>
                </a:lnTo>
                <a:lnTo>
                  <a:pt x="16354" y="7405"/>
                </a:lnTo>
                <a:lnTo>
                  <a:pt x="16864" y="8202"/>
                </a:lnTo>
                <a:lnTo>
                  <a:pt x="17366" y="8894"/>
                </a:lnTo>
                <a:lnTo>
                  <a:pt x="17867" y="9490"/>
                </a:lnTo>
                <a:lnTo>
                  <a:pt x="18374" y="9981"/>
                </a:lnTo>
                <a:lnTo>
                  <a:pt x="18872" y="10368"/>
                </a:lnTo>
                <a:lnTo>
                  <a:pt x="19378" y="10683"/>
                </a:lnTo>
                <a:lnTo>
                  <a:pt x="19874" y="10919"/>
                </a:lnTo>
                <a:lnTo>
                  <a:pt x="20372" y="11101"/>
                </a:lnTo>
                <a:lnTo>
                  <a:pt x="20877" y="11227"/>
                </a:lnTo>
                <a:lnTo>
                  <a:pt x="21377" y="11322"/>
                </a:lnTo>
                <a:lnTo>
                  <a:pt x="21877" y="11385"/>
                </a:lnTo>
                <a:cubicBezTo>
                  <a:pt x="21916" y="11390"/>
                  <a:pt x="21944" y="11426"/>
                  <a:pt x="21939" y="11466"/>
                </a:cubicBezTo>
                <a:cubicBezTo>
                  <a:pt x="21934" y="11505"/>
                  <a:pt x="21898" y="11533"/>
                  <a:pt x="21858" y="11528"/>
                </a:cubicBezTo>
                <a:lnTo>
                  <a:pt x="21350" y="11463"/>
                </a:lnTo>
                <a:lnTo>
                  <a:pt x="20842" y="11366"/>
                </a:lnTo>
                <a:lnTo>
                  <a:pt x="20323" y="11236"/>
                </a:lnTo>
                <a:lnTo>
                  <a:pt x="19813" y="11049"/>
                </a:lnTo>
                <a:lnTo>
                  <a:pt x="19301" y="10806"/>
                </a:lnTo>
                <a:lnTo>
                  <a:pt x="18783" y="10481"/>
                </a:lnTo>
                <a:lnTo>
                  <a:pt x="18273" y="10084"/>
                </a:lnTo>
                <a:lnTo>
                  <a:pt x="17756" y="9583"/>
                </a:lnTo>
                <a:lnTo>
                  <a:pt x="17249" y="8979"/>
                </a:lnTo>
                <a:lnTo>
                  <a:pt x="16743" y="8279"/>
                </a:lnTo>
                <a:lnTo>
                  <a:pt x="16229" y="7476"/>
                </a:lnTo>
                <a:lnTo>
                  <a:pt x="15724" y="6586"/>
                </a:lnTo>
                <a:lnTo>
                  <a:pt x="15219" y="5625"/>
                </a:lnTo>
                <a:lnTo>
                  <a:pt x="14707" y="4633"/>
                </a:lnTo>
                <a:lnTo>
                  <a:pt x="14204" y="3650"/>
                </a:lnTo>
                <a:lnTo>
                  <a:pt x="13702" y="2701"/>
                </a:lnTo>
                <a:lnTo>
                  <a:pt x="13192" y="1850"/>
                </a:lnTo>
                <a:lnTo>
                  <a:pt x="12695" y="1137"/>
                </a:lnTo>
                <a:lnTo>
                  <a:pt x="12183" y="585"/>
                </a:lnTo>
                <a:lnTo>
                  <a:pt x="12195" y="596"/>
                </a:lnTo>
                <a:lnTo>
                  <a:pt x="11691" y="252"/>
                </a:lnTo>
                <a:lnTo>
                  <a:pt x="11715" y="263"/>
                </a:lnTo>
                <a:lnTo>
                  <a:pt x="11211" y="143"/>
                </a:lnTo>
                <a:lnTo>
                  <a:pt x="11244" y="143"/>
                </a:lnTo>
                <a:lnTo>
                  <a:pt x="10732" y="263"/>
                </a:lnTo>
                <a:lnTo>
                  <a:pt x="10756" y="252"/>
                </a:lnTo>
                <a:lnTo>
                  <a:pt x="10252" y="596"/>
                </a:lnTo>
                <a:lnTo>
                  <a:pt x="10265" y="585"/>
                </a:lnTo>
                <a:lnTo>
                  <a:pt x="9766" y="1130"/>
                </a:lnTo>
                <a:lnTo>
                  <a:pt x="9258" y="1845"/>
                </a:lnTo>
                <a:lnTo>
                  <a:pt x="8755" y="2698"/>
                </a:lnTo>
                <a:lnTo>
                  <a:pt x="8251" y="3650"/>
                </a:lnTo>
                <a:lnTo>
                  <a:pt x="7740" y="4633"/>
                </a:lnTo>
                <a:lnTo>
                  <a:pt x="7235" y="5626"/>
                </a:lnTo>
                <a:lnTo>
                  <a:pt x="6722" y="6588"/>
                </a:lnTo>
                <a:lnTo>
                  <a:pt x="6216" y="7479"/>
                </a:lnTo>
                <a:lnTo>
                  <a:pt x="5709" y="8283"/>
                </a:lnTo>
                <a:lnTo>
                  <a:pt x="5195" y="8983"/>
                </a:lnTo>
                <a:lnTo>
                  <a:pt x="4686" y="9588"/>
                </a:lnTo>
                <a:lnTo>
                  <a:pt x="4175" y="10090"/>
                </a:lnTo>
                <a:lnTo>
                  <a:pt x="3658" y="10485"/>
                </a:lnTo>
                <a:lnTo>
                  <a:pt x="3146" y="10809"/>
                </a:lnTo>
                <a:lnTo>
                  <a:pt x="2636" y="11052"/>
                </a:lnTo>
                <a:lnTo>
                  <a:pt x="2117" y="11238"/>
                </a:lnTo>
                <a:lnTo>
                  <a:pt x="1609" y="11367"/>
                </a:lnTo>
                <a:lnTo>
                  <a:pt x="1093" y="11464"/>
                </a:lnTo>
                <a:lnTo>
                  <a:pt x="586" y="11528"/>
                </a:lnTo>
                <a:lnTo>
                  <a:pt x="82" y="11576"/>
                </a:lnTo>
                <a:cubicBezTo>
                  <a:pt x="43" y="11580"/>
                  <a:pt x="8" y="11551"/>
                  <a:pt x="4" y="11511"/>
                </a:cubicBezTo>
                <a:cubicBezTo>
                  <a:pt x="0" y="11472"/>
                  <a:pt x="29" y="11437"/>
                  <a:pt x="69" y="11433"/>
                </a:cubicBezTo>
                <a:close/>
              </a:path>
            </a:pathLst>
          </a:custGeom>
          <a:solidFill>
            <a:srgbClr val="4F81BD"/>
          </a:solidFill>
          <a:ln w="3175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2139950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2138363" y="4804152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3067050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51"/>
          <p:cNvSpPr>
            <a:spLocks noChangeArrowheads="1"/>
          </p:cNvSpPr>
          <p:nvPr/>
        </p:nvSpPr>
        <p:spPr bwMode="auto">
          <a:xfrm>
            <a:off x="3067050" y="3364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Oval 52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Oval 56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Oval 57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60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62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63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65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66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67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68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69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71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Oval 72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2" name="Oval 73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3" name="Oval 74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5" name="Oval 75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Oval 76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7" name="Oval 77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8" name="Oval 78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9" name="Oval 79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0" name="Oval 80"/>
          <p:cNvSpPr>
            <a:spLocks noChangeArrowheads="1"/>
          </p:cNvSpPr>
          <p:nvPr/>
        </p:nvSpPr>
        <p:spPr bwMode="auto">
          <a:xfrm>
            <a:off x="5846763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1" name="Oval 81"/>
          <p:cNvSpPr>
            <a:spLocks noChangeArrowheads="1"/>
          </p:cNvSpPr>
          <p:nvPr/>
        </p:nvSpPr>
        <p:spPr bwMode="auto">
          <a:xfrm>
            <a:off x="5845175" y="300233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Oval 82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3" name="Oval 83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4" name="Oval 84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5" name="Oval 85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6" name="Oval 86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7" name="Oval 87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8" name="Oval 88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9" name="Oval 89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0" name="Oval 90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1" name="Oval 91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3" name="Oval 92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5" name="Oval 93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6" name="Oval 94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7" name="Oval 95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8" name="Oval 96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9" name="Oval 97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0" name="Oval 98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1" name="Oval 99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2" name="Oval 100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3" name="Oval 101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Oval 102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Oval 103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Oval 104"/>
          <p:cNvSpPr>
            <a:spLocks noChangeArrowheads="1"/>
          </p:cNvSpPr>
          <p:nvPr/>
        </p:nvSpPr>
        <p:spPr bwMode="auto">
          <a:xfrm>
            <a:off x="8072438" y="54470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Oval 105"/>
          <p:cNvSpPr>
            <a:spLocks noChangeArrowheads="1"/>
          </p:cNvSpPr>
          <p:nvPr/>
        </p:nvSpPr>
        <p:spPr bwMode="auto">
          <a:xfrm>
            <a:off x="8072438" y="54470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Oval 106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Oval 107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Oval 108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Oval 109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194" y="0"/>
            <a:ext cx="9144000" cy="709173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2. One Tail Test- H0</a:t>
            </a:r>
            <a:r>
              <a:rPr lang="en-US" altLang="en-US" dirty="0"/>
              <a:t>: </a:t>
            </a:r>
            <a:r>
              <a:rPr lang="en-US" dirty="0"/>
              <a:t>μ </a:t>
            </a:r>
            <a:r>
              <a:rPr lang="en-US" b="1" dirty="0">
                <a:sym typeface="Symbol" panose="05050102010706020507" pitchFamily="18" charset="2"/>
              </a:rPr>
              <a:t></a:t>
            </a:r>
            <a:r>
              <a:rPr lang="en-US" dirty="0"/>
              <a:t> K</a:t>
            </a:r>
            <a:endParaRPr lang="en-US" altLang="en-US" b="1" dirty="0"/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>
            <p:extLst/>
          </p:nvPr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35825" y="3592164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0601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bar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3971224" y="4726045"/>
            <a:ext cx="5452010" cy="1125697"/>
            <a:chOff x="3971224" y="4726045"/>
            <a:chExt cx="5452010" cy="1125697"/>
          </a:xfrm>
        </p:grpSpPr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971224" y="4754335"/>
              <a:ext cx="12954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555631" y="4726045"/>
              <a:ext cx="1867603" cy="1125697"/>
              <a:chOff x="7555631" y="4726045"/>
              <a:chExt cx="1867603" cy="1125697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7555631" y="5272922"/>
                <a:ext cx="1207697" cy="57882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270688" y="4726045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σ</a:t>
                </a:r>
                <a:r>
                  <a:rPr lang="en-US" sz="2800" b="1" dirty="0">
                    <a:solidFill>
                      <a:srgbClr val="0070C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  <a:blipFill>
                <a:blip r:embed="rId7"/>
                <a:stretch>
                  <a:fillRect l="-11053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192512" y="5588054"/>
            <a:ext cx="7331426" cy="2032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5559422" y="132391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6380881" y="131523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310780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3406586" y="134190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937750" y="134454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7416855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834316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8029629" y="133447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1093814" y="123383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779601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534096" y="119279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499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7"/>
          <p:cNvSpPr>
            <a:spLocks noChangeAspect="1" noChangeArrowheads="1" noTextEdit="1"/>
          </p:cNvSpPr>
          <p:nvPr/>
        </p:nvSpPr>
        <p:spPr bwMode="auto">
          <a:xfrm>
            <a:off x="152400" y="916364"/>
            <a:ext cx="87915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41325" y="5605839"/>
            <a:ext cx="8156575" cy="17463"/>
          </a:xfrm>
          <a:prstGeom prst="rect">
            <a:avLst/>
          </a:prstGeom>
          <a:solidFill>
            <a:srgbClr val="D9D9D9"/>
          </a:solidFill>
          <a:ln w="3175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506413" y="1384677"/>
            <a:ext cx="8024813" cy="4229100"/>
          </a:xfrm>
          <a:custGeom>
            <a:avLst/>
            <a:gdLst>
              <a:gd name="T0" fmla="*/ 573 w 21944"/>
              <a:gd name="T1" fmla="*/ 11385 h 11580"/>
              <a:gd name="T2" fmla="*/ 1582 w 21944"/>
              <a:gd name="T3" fmla="*/ 11226 h 11580"/>
              <a:gd name="T4" fmla="*/ 2587 w 21944"/>
              <a:gd name="T5" fmla="*/ 10917 h 11580"/>
              <a:gd name="T6" fmla="*/ 3581 w 21944"/>
              <a:gd name="T7" fmla="*/ 10364 h 11580"/>
              <a:gd name="T8" fmla="*/ 4585 w 21944"/>
              <a:gd name="T9" fmla="*/ 9485 h 11580"/>
              <a:gd name="T10" fmla="*/ 5593 w 21944"/>
              <a:gd name="T11" fmla="*/ 8198 h 11580"/>
              <a:gd name="T12" fmla="*/ 6597 w 21944"/>
              <a:gd name="T13" fmla="*/ 6517 h 11580"/>
              <a:gd name="T14" fmla="*/ 7611 w 21944"/>
              <a:gd name="T15" fmla="*/ 4568 h 11580"/>
              <a:gd name="T16" fmla="*/ 8628 w 21944"/>
              <a:gd name="T17" fmla="*/ 2631 h 11580"/>
              <a:gd name="T18" fmla="*/ 9649 w 21944"/>
              <a:gd name="T19" fmla="*/ 1047 h 11580"/>
              <a:gd name="T20" fmla="*/ 10171 w 21944"/>
              <a:gd name="T21" fmla="*/ 477 h 11580"/>
              <a:gd name="T22" fmla="*/ 10699 w 21944"/>
              <a:gd name="T23" fmla="*/ 122 h 11580"/>
              <a:gd name="T24" fmla="*/ 11244 w 21944"/>
              <a:gd name="T25" fmla="*/ 2 h 11580"/>
              <a:gd name="T26" fmla="*/ 11772 w 21944"/>
              <a:gd name="T27" fmla="*/ 133 h 11580"/>
              <a:gd name="T28" fmla="*/ 12288 w 21944"/>
              <a:gd name="T29" fmla="*/ 488 h 11580"/>
              <a:gd name="T30" fmla="*/ 13310 w 21944"/>
              <a:gd name="T31" fmla="*/ 1767 h 11580"/>
              <a:gd name="T32" fmla="*/ 14331 w 21944"/>
              <a:gd name="T33" fmla="*/ 3583 h 11580"/>
              <a:gd name="T34" fmla="*/ 15347 w 21944"/>
              <a:gd name="T35" fmla="*/ 5559 h 11580"/>
              <a:gd name="T36" fmla="*/ 16354 w 21944"/>
              <a:gd name="T37" fmla="*/ 7405 h 11580"/>
              <a:gd name="T38" fmla="*/ 17366 w 21944"/>
              <a:gd name="T39" fmla="*/ 8894 h 11580"/>
              <a:gd name="T40" fmla="*/ 18374 w 21944"/>
              <a:gd name="T41" fmla="*/ 9981 h 11580"/>
              <a:gd name="T42" fmla="*/ 19378 w 21944"/>
              <a:gd name="T43" fmla="*/ 10683 h 11580"/>
              <a:gd name="T44" fmla="*/ 20372 w 21944"/>
              <a:gd name="T45" fmla="*/ 11101 h 11580"/>
              <a:gd name="T46" fmla="*/ 21377 w 21944"/>
              <a:gd name="T47" fmla="*/ 11322 h 11580"/>
              <a:gd name="T48" fmla="*/ 21939 w 21944"/>
              <a:gd name="T49" fmla="*/ 11466 h 11580"/>
              <a:gd name="T50" fmla="*/ 21350 w 21944"/>
              <a:gd name="T51" fmla="*/ 11463 h 11580"/>
              <a:gd name="T52" fmla="*/ 20323 w 21944"/>
              <a:gd name="T53" fmla="*/ 11236 h 11580"/>
              <a:gd name="T54" fmla="*/ 19301 w 21944"/>
              <a:gd name="T55" fmla="*/ 10806 h 11580"/>
              <a:gd name="T56" fmla="*/ 18273 w 21944"/>
              <a:gd name="T57" fmla="*/ 10084 h 11580"/>
              <a:gd name="T58" fmla="*/ 17249 w 21944"/>
              <a:gd name="T59" fmla="*/ 8979 h 11580"/>
              <a:gd name="T60" fmla="*/ 16229 w 21944"/>
              <a:gd name="T61" fmla="*/ 7476 h 11580"/>
              <a:gd name="T62" fmla="*/ 15219 w 21944"/>
              <a:gd name="T63" fmla="*/ 5625 h 11580"/>
              <a:gd name="T64" fmla="*/ 14204 w 21944"/>
              <a:gd name="T65" fmla="*/ 3650 h 11580"/>
              <a:gd name="T66" fmla="*/ 13192 w 21944"/>
              <a:gd name="T67" fmla="*/ 1850 h 11580"/>
              <a:gd name="T68" fmla="*/ 12183 w 21944"/>
              <a:gd name="T69" fmla="*/ 585 h 11580"/>
              <a:gd name="T70" fmla="*/ 11691 w 21944"/>
              <a:gd name="T71" fmla="*/ 252 h 11580"/>
              <a:gd name="T72" fmla="*/ 11211 w 21944"/>
              <a:gd name="T73" fmla="*/ 143 h 11580"/>
              <a:gd name="T74" fmla="*/ 10732 w 21944"/>
              <a:gd name="T75" fmla="*/ 263 h 11580"/>
              <a:gd name="T76" fmla="*/ 10252 w 21944"/>
              <a:gd name="T77" fmla="*/ 596 h 11580"/>
              <a:gd name="T78" fmla="*/ 9766 w 21944"/>
              <a:gd name="T79" fmla="*/ 1130 h 11580"/>
              <a:gd name="T80" fmla="*/ 8755 w 21944"/>
              <a:gd name="T81" fmla="*/ 2698 h 11580"/>
              <a:gd name="T82" fmla="*/ 7740 w 21944"/>
              <a:gd name="T83" fmla="*/ 4633 h 11580"/>
              <a:gd name="T84" fmla="*/ 6722 w 21944"/>
              <a:gd name="T85" fmla="*/ 6588 h 11580"/>
              <a:gd name="T86" fmla="*/ 5709 w 21944"/>
              <a:gd name="T87" fmla="*/ 8283 h 11580"/>
              <a:gd name="T88" fmla="*/ 4686 w 21944"/>
              <a:gd name="T89" fmla="*/ 9588 h 11580"/>
              <a:gd name="T90" fmla="*/ 3658 w 21944"/>
              <a:gd name="T91" fmla="*/ 10485 h 11580"/>
              <a:gd name="T92" fmla="*/ 2636 w 21944"/>
              <a:gd name="T93" fmla="*/ 11052 h 11580"/>
              <a:gd name="T94" fmla="*/ 1609 w 21944"/>
              <a:gd name="T95" fmla="*/ 11367 h 11580"/>
              <a:gd name="T96" fmla="*/ 586 w 21944"/>
              <a:gd name="T97" fmla="*/ 11528 h 11580"/>
              <a:gd name="T98" fmla="*/ 4 w 21944"/>
              <a:gd name="T99" fmla="*/ 11511 h 1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944" h="11580">
                <a:moveTo>
                  <a:pt x="69" y="11433"/>
                </a:moveTo>
                <a:lnTo>
                  <a:pt x="573" y="11385"/>
                </a:lnTo>
                <a:lnTo>
                  <a:pt x="1074" y="11321"/>
                </a:lnTo>
                <a:lnTo>
                  <a:pt x="1582" y="11226"/>
                </a:lnTo>
                <a:lnTo>
                  <a:pt x="2082" y="11099"/>
                </a:lnTo>
                <a:lnTo>
                  <a:pt x="2587" y="10917"/>
                </a:lnTo>
                <a:lnTo>
                  <a:pt x="3085" y="10679"/>
                </a:lnTo>
                <a:lnTo>
                  <a:pt x="3581" y="10364"/>
                </a:lnTo>
                <a:lnTo>
                  <a:pt x="4088" y="9975"/>
                </a:lnTo>
                <a:lnTo>
                  <a:pt x="4585" y="9485"/>
                </a:lnTo>
                <a:lnTo>
                  <a:pt x="5084" y="8890"/>
                </a:lnTo>
                <a:lnTo>
                  <a:pt x="5593" y="8198"/>
                </a:lnTo>
                <a:lnTo>
                  <a:pt x="6095" y="7402"/>
                </a:lnTo>
                <a:lnTo>
                  <a:pt x="6597" y="6517"/>
                </a:lnTo>
                <a:lnTo>
                  <a:pt x="7108" y="5559"/>
                </a:lnTo>
                <a:lnTo>
                  <a:pt x="7611" y="4568"/>
                </a:lnTo>
                <a:lnTo>
                  <a:pt x="8124" y="3583"/>
                </a:lnTo>
                <a:lnTo>
                  <a:pt x="8628" y="2631"/>
                </a:lnTo>
                <a:lnTo>
                  <a:pt x="9133" y="1772"/>
                </a:lnTo>
                <a:lnTo>
                  <a:pt x="9649" y="1047"/>
                </a:lnTo>
                <a:lnTo>
                  <a:pt x="10158" y="488"/>
                </a:lnTo>
                <a:cubicBezTo>
                  <a:pt x="10162" y="484"/>
                  <a:pt x="10166" y="480"/>
                  <a:pt x="10171" y="477"/>
                </a:cubicBezTo>
                <a:lnTo>
                  <a:pt x="10675" y="133"/>
                </a:lnTo>
                <a:cubicBezTo>
                  <a:pt x="10682" y="128"/>
                  <a:pt x="10690" y="124"/>
                  <a:pt x="10699" y="122"/>
                </a:cubicBezTo>
                <a:lnTo>
                  <a:pt x="11211" y="2"/>
                </a:lnTo>
                <a:cubicBezTo>
                  <a:pt x="11222" y="0"/>
                  <a:pt x="11233" y="0"/>
                  <a:pt x="11244" y="2"/>
                </a:cubicBezTo>
                <a:lnTo>
                  <a:pt x="11748" y="122"/>
                </a:lnTo>
                <a:cubicBezTo>
                  <a:pt x="11757" y="124"/>
                  <a:pt x="11765" y="128"/>
                  <a:pt x="11772" y="133"/>
                </a:cubicBezTo>
                <a:lnTo>
                  <a:pt x="12276" y="477"/>
                </a:lnTo>
                <a:cubicBezTo>
                  <a:pt x="12281" y="480"/>
                  <a:pt x="12285" y="484"/>
                  <a:pt x="12288" y="488"/>
                </a:cubicBezTo>
                <a:lnTo>
                  <a:pt x="12800" y="1040"/>
                </a:lnTo>
                <a:lnTo>
                  <a:pt x="13310" y="1767"/>
                </a:lnTo>
                <a:lnTo>
                  <a:pt x="13825" y="2628"/>
                </a:lnTo>
                <a:lnTo>
                  <a:pt x="14331" y="3583"/>
                </a:lnTo>
                <a:lnTo>
                  <a:pt x="14836" y="4568"/>
                </a:lnTo>
                <a:lnTo>
                  <a:pt x="15347" y="5559"/>
                </a:lnTo>
                <a:lnTo>
                  <a:pt x="15851" y="6519"/>
                </a:lnTo>
                <a:lnTo>
                  <a:pt x="16354" y="7405"/>
                </a:lnTo>
                <a:lnTo>
                  <a:pt x="16864" y="8202"/>
                </a:lnTo>
                <a:lnTo>
                  <a:pt x="17366" y="8894"/>
                </a:lnTo>
                <a:lnTo>
                  <a:pt x="17867" y="9490"/>
                </a:lnTo>
                <a:lnTo>
                  <a:pt x="18374" y="9981"/>
                </a:lnTo>
                <a:lnTo>
                  <a:pt x="18872" y="10368"/>
                </a:lnTo>
                <a:lnTo>
                  <a:pt x="19378" y="10683"/>
                </a:lnTo>
                <a:lnTo>
                  <a:pt x="19874" y="10919"/>
                </a:lnTo>
                <a:lnTo>
                  <a:pt x="20372" y="11101"/>
                </a:lnTo>
                <a:lnTo>
                  <a:pt x="20877" y="11227"/>
                </a:lnTo>
                <a:lnTo>
                  <a:pt x="21377" y="11322"/>
                </a:lnTo>
                <a:lnTo>
                  <a:pt x="21877" y="11385"/>
                </a:lnTo>
                <a:cubicBezTo>
                  <a:pt x="21916" y="11390"/>
                  <a:pt x="21944" y="11426"/>
                  <a:pt x="21939" y="11466"/>
                </a:cubicBezTo>
                <a:cubicBezTo>
                  <a:pt x="21934" y="11505"/>
                  <a:pt x="21898" y="11533"/>
                  <a:pt x="21858" y="11528"/>
                </a:cubicBezTo>
                <a:lnTo>
                  <a:pt x="21350" y="11463"/>
                </a:lnTo>
                <a:lnTo>
                  <a:pt x="20842" y="11366"/>
                </a:lnTo>
                <a:lnTo>
                  <a:pt x="20323" y="11236"/>
                </a:lnTo>
                <a:lnTo>
                  <a:pt x="19813" y="11049"/>
                </a:lnTo>
                <a:lnTo>
                  <a:pt x="19301" y="10806"/>
                </a:lnTo>
                <a:lnTo>
                  <a:pt x="18783" y="10481"/>
                </a:lnTo>
                <a:lnTo>
                  <a:pt x="18273" y="10084"/>
                </a:lnTo>
                <a:lnTo>
                  <a:pt x="17756" y="9583"/>
                </a:lnTo>
                <a:lnTo>
                  <a:pt x="17249" y="8979"/>
                </a:lnTo>
                <a:lnTo>
                  <a:pt x="16743" y="8279"/>
                </a:lnTo>
                <a:lnTo>
                  <a:pt x="16229" y="7476"/>
                </a:lnTo>
                <a:lnTo>
                  <a:pt x="15724" y="6586"/>
                </a:lnTo>
                <a:lnTo>
                  <a:pt x="15219" y="5625"/>
                </a:lnTo>
                <a:lnTo>
                  <a:pt x="14707" y="4633"/>
                </a:lnTo>
                <a:lnTo>
                  <a:pt x="14204" y="3650"/>
                </a:lnTo>
                <a:lnTo>
                  <a:pt x="13702" y="2701"/>
                </a:lnTo>
                <a:lnTo>
                  <a:pt x="13192" y="1850"/>
                </a:lnTo>
                <a:lnTo>
                  <a:pt x="12695" y="1137"/>
                </a:lnTo>
                <a:lnTo>
                  <a:pt x="12183" y="585"/>
                </a:lnTo>
                <a:lnTo>
                  <a:pt x="12195" y="596"/>
                </a:lnTo>
                <a:lnTo>
                  <a:pt x="11691" y="252"/>
                </a:lnTo>
                <a:lnTo>
                  <a:pt x="11715" y="263"/>
                </a:lnTo>
                <a:lnTo>
                  <a:pt x="11211" y="143"/>
                </a:lnTo>
                <a:lnTo>
                  <a:pt x="11244" y="143"/>
                </a:lnTo>
                <a:lnTo>
                  <a:pt x="10732" y="263"/>
                </a:lnTo>
                <a:lnTo>
                  <a:pt x="10756" y="252"/>
                </a:lnTo>
                <a:lnTo>
                  <a:pt x="10252" y="596"/>
                </a:lnTo>
                <a:lnTo>
                  <a:pt x="10265" y="585"/>
                </a:lnTo>
                <a:lnTo>
                  <a:pt x="9766" y="1130"/>
                </a:lnTo>
                <a:lnTo>
                  <a:pt x="9258" y="1845"/>
                </a:lnTo>
                <a:lnTo>
                  <a:pt x="8755" y="2698"/>
                </a:lnTo>
                <a:lnTo>
                  <a:pt x="8251" y="3650"/>
                </a:lnTo>
                <a:lnTo>
                  <a:pt x="7740" y="4633"/>
                </a:lnTo>
                <a:lnTo>
                  <a:pt x="7235" y="5626"/>
                </a:lnTo>
                <a:lnTo>
                  <a:pt x="6722" y="6588"/>
                </a:lnTo>
                <a:lnTo>
                  <a:pt x="6216" y="7479"/>
                </a:lnTo>
                <a:lnTo>
                  <a:pt x="5709" y="8283"/>
                </a:lnTo>
                <a:lnTo>
                  <a:pt x="5195" y="8983"/>
                </a:lnTo>
                <a:lnTo>
                  <a:pt x="4686" y="9588"/>
                </a:lnTo>
                <a:lnTo>
                  <a:pt x="4175" y="10090"/>
                </a:lnTo>
                <a:lnTo>
                  <a:pt x="3658" y="10485"/>
                </a:lnTo>
                <a:lnTo>
                  <a:pt x="3146" y="10809"/>
                </a:lnTo>
                <a:lnTo>
                  <a:pt x="2636" y="11052"/>
                </a:lnTo>
                <a:lnTo>
                  <a:pt x="2117" y="11238"/>
                </a:lnTo>
                <a:lnTo>
                  <a:pt x="1609" y="11367"/>
                </a:lnTo>
                <a:lnTo>
                  <a:pt x="1093" y="11464"/>
                </a:lnTo>
                <a:lnTo>
                  <a:pt x="586" y="11528"/>
                </a:lnTo>
                <a:lnTo>
                  <a:pt x="82" y="11576"/>
                </a:lnTo>
                <a:cubicBezTo>
                  <a:pt x="43" y="11580"/>
                  <a:pt x="8" y="11551"/>
                  <a:pt x="4" y="11511"/>
                </a:cubicBezTo>
                <a:cubicBezTo>
                  <a:pt x="0" y="11472"/>
                  <a:pt x="29" y="11437"/>
                  <a:pt x="69" y="11433"/>
                </a:cubicBezTo>
                <a:close/>
              </a:path>
            </a:pathLst>
          </a:custGeom>
          <a:solidFill>
            <a:srgbClr val="4F81BD"/>
          </a:solidFill>
          <a:ln w="3175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2139950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2138363" y="4804152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3067050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51"/>
          <p:cNvSpPr>
            <a:spLocks noChangeArrowheads="1"/>
          </p:cNvSpPr>
          <p:nvPr/>
        </p:nvSpPr>
        <p:spPr bwMode="auto">
          <a:xfrm>
            <a:off x="3067050" y="3364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Oval 52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Oval 56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Oval 57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60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62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63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65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66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67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68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69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71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Oval 72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2" name="Oval 73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3" name="Oval 74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5" name="Oval 75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Oval 76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7" name="Oval 77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8" name="Oval 78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9" name="Oval 79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0" name="Oval 80"/>
          <p:cNvSpPr>
            <a:spLocks noChangeArrowheads="1"/>
          </p:cNvSpPr>
          <p:nvPr/>
        </p:nvSpPr>
        <p:spPr bwMode="auto">
          <a:xfrm>
            <a:off x="5846763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1" name="Oval 81"/>
          <p:cNvSpPr>
            <a:spLocks noChangeArrowheads="1"/>
          </p:cNvSpPr>
          <p:nvPr/>
        </p:nvSpPr>
        <p:spPr bwMode="auto">
          <a:xfrm>
            <a:off x="5845175" y="300233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Oval 82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3" name="Oval 83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4" name="Oval 84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5" name="Oval 85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6" name="Oval 86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7" name="Oval 87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8" name="Oval 88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9" name="Oval 89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0" name="Oval 90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1" name="Oval 91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3" name="Oval 92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5" name="Oval 93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6" name="Oval 94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7" name="Oval 95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8" name="Oval 96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9" name="Oval 97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0" name="Oval 98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1" name="Oval 99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2" name="Oval 100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3" name="Oval 101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Oval 102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Oval 103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Oval 104"/>
          <p:cNvSpPr>
            <a:spLocks noChangeArrowheads="1"/>
          </p:cNvSpPr>
          <p:nvPr/>
        </p:nvSpPr>
        <p:spPr bwMode="auto">
          <a:xfrm>
            <a:off x="8072438" y="54470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Oval 105"/>
          <p:cNvSpPr>
            <a:spLocks noChangeArrowheads="1"/>
          </p:cNvSpPr>
          <p:nvPr/>
        </p:nvSpPr>
        <p:spPr bwMode="auto">
          <a:xfrm>
            <a:off x="8072438" y="54470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Oval 106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Oval 107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Oval 108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Oval 109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194" y="0"/>
            <a:ext cx="9144000" cy="709173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2b. One Tail Test- H0</a:t>
            </a:r>
            <a:r>
              <a:rPr lang="en-US" altLang="en-US" dirty="0"/>
              <a:t>: </a:t>
            </a:r>
            <a:r>
              <a:rPr lang="en-US" dirty="0"/>
              <a:t>μ </a:t>
            </a:r>
            <a:r>
              <a:rPr lang="en-US" b="1" dirty="0" smtClean="0">
                <a:sym typeface="Symbol" panose="05050102010706020507" pitchFamily="18" charset="2"/>
              </a:rPr>
              <a:t> </a:t>
            </a:r>
            <a:r>
              <a:rPr lang="en-US" dirty="0" smtClean="0"/>
              <a:t>K</a:t>
            </a:r>
            <a:endParaRPr lang="en-US" altLang="en-US" b="1" dirty="0"/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>
            <p:extLst/>
          </p:nvPr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35825" y="3592164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0601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bar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2898" y="4734471"/>
            <a:ext cx="5155982" cy="1150945"/>
            <a:chOff x="110642" y="4734471"/>
            <a:chExt cx="5155982" cy="1150945"/>
          </a:xfrm>
        </p:grpSpPr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971224" y="4754335"/>
              <a:ext cx="12954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0642" y="4734471"/>
              <a:ext cx="1233483" cy="1150945"/>
              <a:chOff x="110642" y="4734471"/>
              <a:chExt cx="1233483" cy="1150945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136428" y="5306596"/>
                <a:ext cx="1207697" cy="57882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10642" y="4734471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σ</a:t>
                </a:r>
                <a:r>
                  <a:rPr lang="en-US" sz="2800" b="1" dirty="0">
                    <a:solidFill>
                      <a:srgbClr val="0070C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  <a:blipFill>
                <a:blip r:embed="rId7"/>
                <a:stretch>
                  <a:fillRect l="-11053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1339138" y="5584291"/>
            <a:ext cx="7331426" cy="2032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5559422" y="132391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6380881" y="131523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310780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3406586" y="134190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937750" y="134454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7416855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770840" y="123383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8029629" y="133447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1093814" y="123383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8375371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538241" y="1218275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301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2- One Tail Test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Compute 90% confidence interval. Reject, if it does not cover 19.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Alternatively, Reject if </a:t>
                </a:r>
                <a:r>
                  <a:rPr lang="en-US" kern="0" dirty="0" smtClean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</a:t>
                </a:r>
                <a:r>
                  <a:rPr lang="en-US" dirty="0" smtClean="0"/>
                  <a:t>| &gt; 90%CI. =CONFIDENCE.NORM(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0.1</a:t>
                </a:r>
                <a:r>
                  <a:rPr lang="en-US" dirty="0" smtClean="0"/>
                  <a:t>,3.6,36) = </a:t>
                </a:r>
                <a:r>
                  <a:rPr lang="en-US" dirty="0"/>
                  <a:t>0.98691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|</a:t>
                </a:r>
                <a:r>
                  <a:rPr lang="en-US" b="1" dirty="0">
                    <a:solidFill>
                      <a:srgbClr val="00B050"/>
                    </a:solidFill>
                  </a:rPr>
                  <a:t>18.1-19|= 0.9 &lt;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0.99</a:t>
                </a:r>
              </a:p>
              <a:p>
                <a:pPr marL="0" indent="0">
                  <a:buNone/>
                </a:pPr>
                <a:r>
                  <a:rPr lang="en-US" dirty="0" smtClean="0"/>
                  <a:t>18.1-0.99 to 18.1+0.99 </a:t>
                </a:r>
                <a:r>
                  <a:rPr lang="en-US" dirty="0" smtClean="0">
                    <a:sym typeface="Wingdings" panose="05000000000000000000" pitchFamily="2" charset="2"/>
                  </a:rPr>
                  <a:t> 17.11 to 19.09</a:t>
                </a:r>
              </a:p>
              <a:p>
                <a:pPr marL="0" indent="0">
                  <a:buNone/>
                </a:pPr>
                <a:r>
                  <a:rPr lang="en-US" kern="0" dirty="0" smtClean="0"/>
                  <a:t>We fail to reject any of the two tests with 95% confidence. </a:t>
                </a:r>
              </a:p>
              <a:p>
                <a:pPr marL="0" indent="0">
                  <a:buNone/>
                </a:pPr>
                <a:r>
                  <a:rPr lang="en-US" dirty="0"/>
                  <a:t>But reject which one? </a:t>
                </a:r>
                <a:r>
                  <a:rPr lang="en-US" dirty="0" smtClean="0"/>
                  <a:t>If we have statistical evidence to reject?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blipFill>
                <a:blip r:embed="rId3"/>
                <a:stretch>
                  <a:fillRect l="-1001" t="-1590" b="-298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18088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64 observations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=3.6. Which </a:t>
                </a:r>
                <a:r>
                  <a:rPr lang="en-US" kern="0" dirty="0"/>
                  <a:t>one of the following two tests of hypothesis do you reject with 95% 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blipFill>
                <a:blip r:embed="rId5"/>
                <a:stretch>
                  <a:fillRect l="-1007" t="-3911" r="-940" b="-217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6359" y="1624183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(a)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H0</a:t>
            </a:r>
            <a:r>
              <a:rPr lang="en-US" b="1" kern="0" baseline="-25000" dirty="0" smtClean="0">
                <a:solidFill>
                  <a:srgbClr val="A50023"/>
                </a:solidFill>
              </a:rPr>
              <a:t> </a:t>
            </a:r>
            <a:r>
              <a:rPr lang="en-US" b="1" kern="0" dirty="0" smtClean="0">
                <a:solidFill>
                  <a:srgbClr val="A50023"/>
                </a:solidFill>
              </a:rPr>
              <a:t>: μ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A50023"/>
                </a:solidFill>
              </a:rPr>
              <a:t> 19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H1:  </a:t>
            </a:r>
            <a:r>
              <a:rPr lang="en-US" b="1" i="1" kern="0" dirty="0" smtClean="0">
                <a:solidFill>
                  <a:srgbClr val="A50023"/>
                </a:solidFill>
              </a:rPr>
              <a:t>μ</a:t>
            </a:r>
            <a:r>
              <a:rPr lang="en-US" b="1" kern="0" dirty="0" smtClean="0">
                <a:solidFill>
                  <a:srgbClr val="A50023"/>
                </a:solidFill>
              </a:rPr>
              <a:t>  </a:t>
            </a:r>
            <a:r>
              <a:rPr lang="en-US" b="1" kern="0" dirty="0">
                <a:solidFill>
                  <a:srgbClr val="A50023"/>
                </a:solidFill>
                <a:sym typeface="Symbol" panose="05050102010706020507" pitchFamily="18" charset="2"/>
              </a:rPr>
              <a:t>&gt;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19</a:t>
            </a:r>
            <a:r>
              <a:rPr lang="en-US" b="1" kern="0" dirty="0" smtClean="0">
                <a:solidFill>
                  <a:srgbClr val="A50023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1593152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(b)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</a:rPr>
              <a:t>: μ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2060"/>
                </a:solidFill>
              </a:rPr>
              <a:t> 19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H1:  </a:t>
            </a:r>
            <a:r>
              <a:rPr lang="en-US" b="1" i="1" kern="0" dirty="0" smtClean="0">
                <a:solidFill>
                  <a:srgbClr val="002060"/>
                </a:solidFill>
              </a:rPr>
              <a:t>μ</a:t>
            </a:r>
            <a:r>
              <a:rPr lang="en-US" b="1" kern="0" dirty="0" smtClean="0">
                <a:solidFill>
                  <a:srgbClr val="002060"/>
                </a:solidFill>
              </a:rPr>
              <a:t> 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&lt;19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25857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61998</TotalTime>
  <Words>4582</Words>
  <Application>Microsoft Office PowerPoint</Application>
  <PresentationFormat>On-screen Show (4:3)</PresentationFormat>
  <Paragraphs>425</Paragraphs>
  <Slides>43</Slides>
  <Notes>35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6" baseType="lpstr">
      <vt:lpstr>ＭＳ Ｐゴシック</vt:lpstr>
      <vt:lpstr>Arial</vt:lpstr>
      <vt:lpstr>Book Antiqua</vt:lpstr>
      <vt:lpstr>Calibri</vt:lpstr>
      <vt:lpstr>Calibri Light</vt:lpstr>
      <vt:lpstr>Cambria Math</vt:lpstr>
      <vt:lpstr>Garamond</vt:lpstr>
      <vt:lpstr>Impact</vt:lpstr>
      <vt:lpstr>Lucida Calligraphy</vt:lpstr>
      <vt:lpstr>Monotype Sorts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Equation</vt:lpstr>
      <vt:lpstr>Microsoft Excel Worksheet</vt:lpstr>
      <vt:lpstr>Tests of Hypothesis</vt:lpstr>
      <vt:lpstr>Test of Hypothesis Part A  By Using Confidence Interval for X ̅</vt:lpstr>
      <vt:lpstr>Sampling</vt:lpstr>
      <vt:lpstr>Interchangeable Notations</vt:lpstr>
      <vt:lpstr>Case 1. Two Tail Test- H0: μ = K</vt:lpstr>
      <vt:lpstr>Two Tail Test – Using Confidences Interval.</vt:lpstr>
      <vt:lpstr>Case 2. One Tail Test- H0: μ  K</vt:lpstr>
      <vt:lpstr>Case 2b. One Tail Test- H0: μ  K</vt:lpstr>
      <vt:lpstr>Case 2- One Tail Test</vt:lpstr>
      <vt:lpstr>Case 2- One Tail Test</vt:lpstr>
      <vt:lpstr>Case 2- One Tail Test</vt:lpstr>
      <vt:lpstr>Case 2</vt:lpstr>
      <vt:lpstr>Practice</vt:lpstr>
      <vt:lpstr>Practice</vt:lpstr>
      <vt:lpstr>Practice</vt:lpstr>
      <vt:lpstr>Test of Hypothesis Part B Two Population X ̅  Using Confidence Interval </vt:lpstr>
      <vt:lpstr>Test of Hypothesis 2- &amp; 1-Tail Using CI</vt:lpstr>
      <vt:lpstr>Test of Hypothesis 2- &amp; 1-Tail Using CI</vt:lpstr>
      <vt:lpstr>Test of Hypothesis 2- &amp; 1-Tail Using CI</vt:lpstr>
      <vt:lpstr>Test of Hypothesis Part C  By Using Test Statistics and p-value for X ̅</vt:lpstr>
      <vt:lpstr>Normal &amp; Standard Normal Distribution</vt:lpstr>
      <vt:lpstr>Two Tail Test- Test Statistic &amp; Critical Value</vt:lpstr>
      <vt:lpstr>Two Tail Test- P-value &amp; </vt:lpstr>
      <vt:lpstr>Case 2- One Tail Test</vt:lpstr>
      <vt:lpstr>Case 2- One Tail Test</vt:lpstr>
      <vt:lpstr>Case 2- One Tail Test</vt:lpstr>
      <vt:lpstr>Test of Hypothesis Part D  t-Distribution for X ̅</vt:lpstr>
      <vt:lpstr>Sampling</vt:lpstr>
      <vt:lpstr>When  is Not Known and We Estimate it by s</vt:lpstr>
      <vt:lpstr>When  is Not Known and We Estimate it by s</vt:lpstr>
      <vt:lpstr>When  is Not Known and We Estimate it by s</vt:lpstr>
      <vt:lpstr>Test of Hypothesis Part E  Using Test Statistics and p-value for p ̅</vt:lpstr>
      <vt:lpstr>Sampling</vt:lpstr>
      <vt:lpstr>p.bar – Every Thing the same as X.bar</vt:lpstr>
      <vt:lpstr>Test of Hypothesis Part F  Additional Examples</vt:lpstr>
      <vt:lpstr>When   is Unknown and Sample Size is Small</vt:lpstr>
      <vt:lpstr>When   is Unknown and Sample Size is Small</vt:lpstr>
      <vt:lpstr>When   is Unknown and Sample Size is Small</vt:lpstr>
      <vt:lpstr>When   is Unknown and Sample Size is Small</vt:lpstr>
      <vt:lpstr>Relationship between μ and x</vt:lpstr>
      <vt:lpstr>Relationship between μ and x</vt:lpstr>
      <vt:lpstr>Relationship between μ and x</vt:lpstr>
      <vt:lpstr>Relationship between μ and x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960</cp:revision>
  <cp:lastPrinted>2019-05-09T17:43:43Z</cp:lastPrinted>
  <dcterms:created xsi:type="dcterms:W3CDTF">2008-11-22T01:06:20Z</dcterms:created>
  <dcterms:modified xsi:type="dcterms:W3CDTF">2020-07-23T16:56:24Z</dcterms:modified>
</cp:coreProperties>
</file>