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 id="2147483784" r:id="rId2"/>
    <p:sldMasterId id="2147483764" r:id="rId3"/>
    <p:sldMasterId id="2147483785" r:id="rId4"/>
  </p:sldMasterIdLst>
  <p:notesMasterIdLst>
    <p:notesMasterId r:id="rId58"/>
  </p:notesMasterIdLst>
  <p:handoutMasterIdLst>
    <p:handoutMasterId r:id="rId59"/>
  </p:handoutMasterIdLst>
  <p:sldIdLst>
    <p:sldId id="647" r:id="rId5"/>
    <p:sldId id="377" r:id="rId6"/>
    <p:sldId id="649" r:id="rId7"/>
    <p:sldId id="654" r:id="rId8"/>
    <p:sldId id="655" r:id="rId9"/>
    <p:sldId id="656" r:id="rId10"/>
    <p:sldId id="679" r:id="rId11"/>
    <p:sldId id="657" r:id="rId12"/>
    <p:sldId id="658" r:id="rId13"/>
    <p:sldId id="659" r:id="rId14"/>
    <p:sldId id="660" r:id="rId15"/>
    <p:sldId id="661" r:id="rId16"/>
    <p:sldId id="662" r:id="rId17"/>
    <p:sldId id="663" r:id="rId18"/>
    <p:sldId id="664" r:id="rId19"/>
    <p:sldId id="665" r:id="rId20"/>
    <p:sldId id="666" r:id="rId21"/>
    <p:sldId id="667" r:id="rId22"/>
    <p:sldId id="668" r:id="rId23"/>
    <p:sldId id="670" r:id="rId24"/>
    <p:sldId id="671" r:id="rId25"/>
    <p:sldId id="672" r:id="rId26"/>
    <p:sldId id="674" r:id="rId27"/>
    <p:sldId id="675" r:id="rId28"/>
    <p:sldId id="676" r:id="rId29"/>
    <p:sldId id="677" r:id="rId30"/>
    <p:sldId id="610" r:id="rId31"/>
    <p:sldId id="613" r:id="rId32"/>
    <p:sldId id="614" r:id="rId33"/>
    <p:sldId id="678" r:id="rId34"/>
    <p:sldId id="616" r:id="rId35"/>
    <p:sldId id="619" r:id="rId36"/>
    <p:sldId id="618" r:id="rId37"/>
    <p:sldId id="620" r:id="rId38"/>
    <p:sldId id="621" r:id="rId39"/>
    <p:sldId id="624" r:id="rId40"/>
    <p:sldId id="645" r:id="rId41"/>
    <p:sldId id="626" r:id="rId42"/>
    <p:sldId id="627" r:id="rId43"/>
    <p:sldId id="628" r:id="rId44"/>
    <p:sldId id="646" r:id="rId45"/>
    <p:sldId id="630" r:id="rId46"/>
    <p:sldId id="652" r:id="rId47"/>
    <p:sldId id="650" r:id="rId48"/>
    <p:sldId id="682" r:id="rId49"/>
    <p:sldId id="631" r:id="rId50"/>
    <p:sldId id="632" r:id="rId51"/>
    <p:sldId id="653" r:id="rId52"/>
    <p:sldId id="643" r:id="rId53"/>
    <p:sldId id="639" r:id="rId54"/>
    <p:sldId id="640" r:id="rId55"/>
    <p:sldId id="680" r:id="rId56"/>
    <p:sldId id="681" r:id="rId5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ＭＳ Ｐゴシック" charset="-128"/>
        <a:cs typeface="+mn-cs"/>
      </a:defRPr>
    </a:lvl1pPr>
    <a:lvl2pPr marL="457200" algn="l" rtl="0" eaLnBrk="0" fontAlgn="base" hangingPunct="0">
      <a:spcBef>
        <a:spcPct val="0"/>
      </a:spcBef>
      <a:spcAft>
        <a:spcPct val="0"/>
      </a:spcAft>
      <a:defRPr kern="1200">
        <a:solidFill>
          <a:schemeClr val="tx1"/>
        </a:solidFill>
        <a:latin typeface="Verdana" pitchFamily="34" charset="0"/>
        <a:ea typeface="ＭＳ Ｐゴシック" charset="-128"/>
        <a:cs typeface="+mn-cs"/>
      </a:defRPr>
    </a:lvl2pPr>
    <a:lvl3pPr marL="914400" algn="l" rtl="0" eaLnBrk="0" fontAlgn="base" hangingPunct="0">
      <a:spcBef>
        <a:spcPct val="0"/>
      </a:spcBef>
      <a:spcAft>
        <a:spcPct val="0"/>
      </a:spcAft>
      <a:defRPr kern="1200">
        <a:solidFill>
          <a:schemeClr val="tx1"/>
        </a:solidFill>
        <a:latin typeface="Verdana" pitchFamily="34" charset="0"/>
        <a:ea typeface="ＭＳ Ｐゴシック" charset="-128"/>
        <a:cs typeface="+mn-cs"/>
      </a:defRPr>
    </a:lvl3pPr>
    <a:lvl4pPr marL="1371600" algn="l" rtl="0" eaLnBrk="0" fontAlgn="base" hangingPunct="0">
      <a:spcBef>
        <a:spcPct val="0"/>
      </a:spcBef>
      <a:spcAft>
        <a:spcPct val="0"/>
      </a:spcAft>
      <a:defRPr kern="1200">
        <a:solidFill>
          <a:schemeClr val="tx1"/>
        </a:solidFill>
        <a:latin typeface="Verdana" pitchFamily="34" charset="0"/>
        <a:ea typeface="ＭＳ Ｐゴシック" charset="-128"/>
        <a:cs typeface="+mn-cs"/>
      </a:defRPr>
    </a:lvl4pPr>
    <a:lvl5pPr marL="1828800" algn="l" rtl="0" eaLnBrk="0" fontAlgn="base" hangingPunct="0">
      <a:spcBef>
        <a:spcPct val="0"/>
      </a:spcBef>
      <a:spcAft>
        <a:spcPct val="0"/>
      </a:spcAft>
      <a:defRPr kern="1200">
        <a:solidFill>
          <a:schemeClr val="tx1"/>
        </a:solidFill>
        <a:latin typeface="Verdana" pitchFamily="34" charset="0"/>
        <a:ea typeface="ＭＳ Ｐゴシック" charset="-128"/>
        <a:cs typeface="+mn-cs"/>
      </a:defRPr>
    </a:lvl5pPr>
    <a:lvl6pPr marL="2286000" algn="l" defTabSz="914400" rtl="0" eaLnBrk="1" latinLnBrk="0" hangingPunct="1">
      <a:defRPr kern="1200">
        <a:solidFill>
          <a:schemeClr val="tx1"/>
        </a:solidFill>
        <a:latin typeface="Verdana" pitchFamily="34" charset="0"/>
        <a:ea typeface="ＭＳ Ｐゴシック" charset="-128"/>
        <a:cs typeface="+mn-cs"/>
      </a:defRPr>
    </a:lvl6pPr>
    <a:lvl7pPr marL="2743200" algn="l" defTabSz="914400" rtl="0" eaLnBrk="1" latinLnBrk="0" hangingPunct="1">
      <a:defRPr kern="1200">
        <a:solidFill>
          <a:schemeClr val="tx1"/>
        </a:solidFill>
        <a:latin typeface="Verdana" pitchFamily="34" charset="0"/>
        <a:ea typeface="ＭＳ Ｐゴシック" charset="-128"/>
        <a:cs typeface="+mn-cs"/>
      </a:defRPr>
    </a:lvl7pPr>
    <a:lvl8pPr marL="3200400" algn="l" defTabSz="914400" rtl="0" eaLnBrk="1" latinLnBrk="0" hangingPunct="1">
      <a:defRPr kern="1200">
        <a:solidFill>
          <a:schemeClr val="tx1"/>
        </a:solidFill>
        <a:latin typeface="Verdana" pitchFamily="34" charset="0"/>
        <a:ea typeface="ＭＳ Ｐゴシック" charset="-128"/>
        <a:cs typeface="+mn-cs"/>
      </a:defRPr>
    </a:lvl8pPr>
    <a:lvl9pPr marL="3657600" algn="l" defTabSz="914400" rtl="0" eaLnBrk="1" latinLnBrk="0" hangingPunct="1">
      <a:defRPr kern="1200">
        <a:solidFill>
          <a:schemeClr val="tx1"/>
        </a:solidFill>
        <a:latin typeface="Verdana" pitchFamily="34"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orie Hamalian" initials="" lastIdx="0" clrIdx="0"/>
  <p:cmAuthor id="1" name="Asef-Vaziri, Ardavan"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007D"/>
    <a:srgbClr val="A50023"/>
    <a:srgbClr val="00863D"/>
    <a:srgbClr val="FF9900"/>
    <a:srgbClr val="370000"/>
    <a:srgbClr val="9B0000"/>
    <a:srgbClr val="000078"/>
    <a:srgbClr val="A8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p:cViewPr varScale="1">
        <p:scale>
          <a:sx n="71" d="100"/>
          <a:sy n="71" d="100"/>
        </p:scale>
        <p:origin x="270" y="5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42" d="100"/>
          <a:sy n="42" d="100"/>
        </p:scale>
        <p:origin x="-1363" y="-8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image" Target="../media/image6.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image" Target="../media/image16.emf"/><Relationship Id="rId4" Type="http://schemas.openxmlformats.org/officeDocument/2006/relationships/image" Target="../media/image19.e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image" Target="../media/image22.e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image" Target="../media/image25.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 Id="rId4" Type="http://schemas.openxmlformats.org/officeDocument/2006/relationships/image" Target="../media/image3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wmf"/><Relationship Id="rId1" Type="http://schemas.openxmlformats.org/officeDocument/2006/relationships/image" Target="../media/image33.wmf"/><Relationship Id="rId5" Type="http://schemas.openxmlformats.org/officeDocument/2006/relationships/image" Target="../media/image37.wmf"/><Relationship Id="rId4" Type="http://schemas.openxmlformats.org/officeDocument/2006/relationships/image" Target="../media/image36.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image" Target="../media/image37.wmf"/><Relationship Id="rId4" Type="http://schemas.openxmlformats.org/officeDocument/2006/relationships/image" Target="../media/image40.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image" Target="../media/image41.e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image" Target="../media/image44.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DC6186B-400D-4624-82D1-203DE0AF0EEF}" type="datetimeFigureOut">
              <a:rPr lang="en-US" smtClean="0"/>
              <a:pPr/>
              <a:t>4/11/2016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E32CB61-0B8C-464B-856B-111D8B5619C2}" type="slidenum">
              <a:rPr lang="en-US" smtClean="0"/>
              <a:pPr/>
              <a:t>‹#›</a:t>
            </a:fld>
            <a:endParaRPr lang="en-US" dirty="0"/>
          </a:p>
        </p:txBody>
      </p:sp>
    </p:spTree>
    <p:extLst>
      <p:ext uri="{BB962C8B-B14F-4D97-AF65-F5344CB8AC3E}">
        <p14:creationId xmlns:p14="http://schemas.microsoft.com/office/powerpoint/2010/main" val="17015550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FD8C8DB6-9E1D-439C-B96B-0657302EFE49}" type="datetime1">
              <a:rPr lang="en-US"/>
              <a:pPr/>
              <a:t>4/11/2016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F7C678DA-66FA-46F9-8031-1CB2E52D81FB}" type="slidenum">
              <a:rPr lang="en-US"/>
              <a:pPr/>
              <a:t>‹#›</a:t>
            </a:fld>
            <a:endParaRPr lang="en-US" dirty="0"/>
          </a:p>
        </p:txBody>
      </p:sp>
    </p:spTree>
    <p:extLst>
      <p:ext uri="{BB962C8B-B14F-4D97-AF65-F5344CB8AC3E}">
        <p14:creationId xmlns:p14="http://schemas.microsoft.com/office/powerpoint/2010/main" val="195947671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ＭＳ Ｐゴシック" pitchFamily="-107"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C678DA-66FA-46F9-8031-1CB2E52D81FB}" type="slidenum">
              <a:rPr lang="en-US" smtClean="0"/>
              <a:pPr/>
              <a:t>2</a:t>
            </a:fld>
            <a:endParaRPr lang="en-US"/>
          </a:p>
        </p:txBody>
      </p:sp>
    </p:spTree>
    <p:extLst>
      <p:ext uri="{BB962C8B-B14F-4D97-AF65-F5344CB8AC3E}">
        <p14:creationId xmlns:p14="http://schemas.microsoft.com/office/powerpoint/2010/main" val="1396220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5886F655-8A52-4B5C-BBA0-FD673D4C3E33}" type="slidenum">
              <a:rPr lang="en-US" sz="1200" smtClean="0"/>
              <a:pPr eaLnBrk="1" hangingPunct="1"/>
              <a:t>15</a:t>
            </a:fld>
            <a:endParaRPr lang="en-US" sz="1200" smtClean="0"/>
          </a:p>
        </p:txBody>
      </p:sp>
    </p:spTree>
    <p:extLst>
      <p:ext uri="{BB962C8B-B14F-4D97-AF65-F5344CB8AC3E}">
        <p14:creationId xmlns:p14="http://schemas.microsoft.com/office/powerpoint/2010/main" val="3782804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6"/>
          <p:cNvSpPr>
            <a:spLocks noGrp="1" noChangeArrowheads="1"/>
          </p:cNvSpPr>
          <p:nvPr>
            <p:ph type="hdr" sz="quarter"/>
          </p:nvPr>
        </p:nvSpPr>
        <p:spPr>
          <a:xfrm>
            <a:off x="0" y="0"/>
            <a:ext cx="2971800" cy="457200"/>
          </a:xfrm>
          <a:prstGeom prst="rect">
            <a:avLst/>
          </a:prstGeom>
        </p:spPr>
        <p:txBody>
          <a:bodyPr/>
          <a:lstStyle/>
          <a:p>
            <a:pPr>
              <a:defRPr/>
            </a:pPr>
            <a:endParaRPr lang="en-US">
              <a:solidFill>
                <a:prstClr val="black"/>
              </a:solidFill>
            </a:endParaRPr>
          </a:p>
        </p:txBody>
      </p:sp>
      <p:sp>
        <p:nvSpPr>
          <p:cNvPr id="3" name="Rectangle 1027"/>
          <p:cNvSpPr>
            <a:spLocks noGrp="1" noChangeArrowheads="1"/>
          </p:cNvSpPr>
          <p:nvPr>
            <p:ph type="dt" sz="quarter" idx="1"/>
          </p:nvPr>
        </p:nvSpPr>
        <p:spPr>
          <a:xfrm>
            <a:off x="3884613" y="0"/>
            <a:ext cx="2971800" cy="457200"/>
          </a:xfrm>
          <a:prstGeom prst="rect">
            <a:avLst/>
          </a:prstGeom>
        </p:spPr>
        <p:txBody>
          <a:bodyPr/>
          <a:lstStyle/>
          <a:p>
            <a:pPr>
              <a:defRPr/>
            </a:pPr>
            <a:endParaRPr lang="en-US">
              <a:solidFill>
                <a:prstClr val="black"/>
              </a:solidFill>
            </a:endParaRPr>
          </a:p>
        </p:txBody>
      </p:sp>
      <p:sp>
        <p:nvSpPr>
          <p:cNvPr id="4" name="Rectangle 1030"/>
          <p:cNvSpPr>
            <a:spLocks noGrp="1" noChangeArrowheads="1"/>
          </p:cNvSpPr>
          <p:nvPr>
            <p:ph type="ftr" sz="quarter" idx="4"/>
          </p:nvPr>
        </p:nvSpPr>
        <p:spPr>
          <a:xfrm>
            <a:off x="0" y="8685213"/>
            <a:ext cx="2971800" cy="457200"/>
          </a:xfrm>
          <a:prstGeom prst="rect">
            <a:avLst/>
          </a:prstGeom>
        </p:spPr>
        <p:txBody>
          <a:bodyPr/>
          <a:lstStyle/>
          <a:p>
            <a:pPr>
              <a:defRPr/>
            </a:pPr>
            <a:endParaRPr lang="en-US">
              <a:solidFill>
                <a:prstClr val="black"/>
              </a:solidFill>
            </a:endParaRPr>
          </a:p>
        </p:txBody>
      </p:sp>
      <p:sp>
        <p:nvSpPr>
          <p:cNvPr id="5" name="Rectangle 1031"/>
          <p:cNvSpPr>
            <a:spLocks noGrp="1" noChangeArrowheads="1"/>
          </p:cNvSpPr>
          <p:nvPr>
            <p:ph type="sldNum" sz="quarter" idx="5"/>
          </p:nvPr>
        </p:nvSpPr>
        <p:spPr>
          <a:xfrm>
            <a:off x="3884613" y="8685213"/>
            <a:ext cx="2971800" cy="457200"/>
          </a:xfrm>
          <a:prstGeom prst="rect">
            <a:avLst/>
          </a:prstGeom>
        </p:spPr>
        <p:txBody>
          <a:bodyPr/>
          <a:lstStyle/>
          <a:p>
            <a:pPr>
              <a:defRPr/>
            </a:pPr>
            <a:fld id="{2451D47E-A50C-430E-BA51-1D96DD276BDF}" type="slidenum">
              <a:rPr lang="en-US">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4190310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6"/>
          <p:cNvSpPr>
            <a:spLocks noGrp="1" noChangeArrowheads="1"/>
          </p:cNvSpPr>
          <p:nvPr>
            <p:ph type="hdr" sz="quarter"/>
          </p:nvPr>
        </p:nvSpPr>
        <p:spPr>
          <a:xfrm>
            <a:off x="0" y="0"/>
            <a:ext cx="2971800" cy="457200"/>
          </a:xfrm>
          <a:prstGeom prst="rect">
            <a:avLst/>
          </a:prstGeom>
        </p:spPr>
        <p:txBody>
          <a:bodyPr/>
          <a:lstStyle/>
          <a:p>
            <a:pPr>
              <a:defRPr/>
            </a:pPr>
            <a:endParaRPr lang="en-US"/>
          </a:p>
        </p:txBody>
      </p:sp>
      <p:sp>
        <p:nvSpPr>
          <p:cNvPr id="3" name="Rectangle 1027"/>
          <p:cNvSpPr>
            <a:spLocks noGrp="1" noChangeArrowheads="1"/>
          </p:cNvSpPr>
          <p:nvPr>
            <p:ph type="dt" sz="quarter" idx="1"/>
          </p:nvPr>
        </p:nvSpPr>
        <p:spPr>
          <a:xfrm>
            <a:off x="3884613" y="0"/>
            <a:ext cx="2971800" cy="457200"/>
          </a:xfrm>
          <a:prstGeom prst="rect">
            <a:avLst/>
          </a:prstGeom>
        </p:spPr>
        <p:txBody>
          <a:bodyPr/>
          <a:lstStyle/>
          <a:p>
            <a:pPr>
              <a:defRPr/>
            </a:pPr>
            <a:endParaRPr lang="en-US"/>
          </a:p>
        </p:txBody>
      </p:sp>
      <p:sp>
        <p:nvSpPr>
          <p:cNvPr id="4" name="Rectangle 1030"/>
          <p:cNvSpPr>
            <a:spLocks noGrp="1" noChangeArrowheads="1"/>
          </p:cNvSpPr>
          <p:nvPr>
            <p:ph type="ftr" sz="quarter" idx="4"/>
          </p:nvPr>
        </p:nvSpPr>
        <p:spPr>
          <a:xfrm>
            <a:off x="0" y="8685213"/>
            <a:ext cx="2971800" cy="457200"/>
          </a:xfrm>
          <a:prstGeom prst="rect">
            <a:avLst/>
          </a:prstGeom>
        </p:spPr>
        <p:txBody>
          <a:bodyPr/>
          <a:lstStyle/>
          <a:p>
            <a:pPr>
              <a:defRPr/>
            </a:pPr>
            <a:endParaRPr lang="en-US"/>
          </a:p>
        </p:txBody>
      </p:sp>
      <p:sp>
        <p:nvSpPr>
          <p:cNvPr id="5" name="Rectangle 1031"/>
          <p:cNvSpPr>
            <a:spLocks noGrp="1" noChangeArrowheads="1"/>
          </p:cNvSpPr>
          <p:nvPr>
            <p:ph type="sldNum" sz="quarter" idx="5"/>
          </p:nvPr>
        </p:nvSpPr>
        <p:spPr>
          <a:xfrm>
            <a:off x="3884613" y="8685213"/>
            <a:ext cx="2971800" cy="457200"/>
          </a:xfrm>
          <a:prstGeom prst="rect">
            <a:avLst/>
          </a:prstGeom>
        </p:spPr>
        <p:txBody>
          <a:bodyPr/>
          <a:lstStyle/>
          <a:p>
            <a:pPr>
              <a:defRPr/>
            </a:pPr>
            <a:fld id="{2451D47E-A50C-430E-BA51-1D96DD276BDF}" type="slidenum">
              <a:rPr lang="en-US"/>
              <a:pPr>
                <a:defRPr/>
              </a:pPr>
              <a:t>20</a:t>
            </a:fld>
            <a:endParaRPr lang="en-US"/>
          </a:p>
        </p:txBody>
      </p:sp>
    </p:spTree>
    <p:extLst>
      <p:ext uri="{BB962C8B-B14F-4D97-AF65-F5344CB8AC3E}">
        <p14:creationId xmlns:p14="http://schemas.microsoft.com/office/powerpoint/2010/main" val="26889185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6"/>
          <p:cNvSpPr>
            <a:spLocks noGrp="1" noChangeArrowheads="1"/>
          </p:cNvSpPr>
          <p:nvPr>
            <p:ph type="hdr" sz="quarter"/>
          </p:nvPr>
        </p:nvSpPr>
        <p:spPr>
          <a:xfrm>
            <a:off x="0" y="0"/>
            <a:ext cx="2971800" cy="457200"/>
          </a:xfrm>
          <a:prstGeom prst="rect">
            <a:avLst/>
          </a:prstGeom>
        </p:spPr>
        <p:txBody>
          <a:bodyPr/>
          <a:lstStyle/>
          <a:p>
            <a:pPr>
              <a:defRPr/>
            </a:pPr>
            <a:endParaRPr lang="en-US"/>
          </a:p>
        </p:txBody>
      </p:sp>
      <p:sp>
        <p:nvSpPr>
          <p:cNvPr id="3" name="Rectangle 1027"/>
          <p:cNvSpPr>
            <a:spLocks noGrp="1" noChangeArrowheads="1"/>
          </p:cNvSpPr>
          <p:nvPr>
            <p:ph type="dt" sz="quarter" idx="1"/>
          </p:nvPr>
        </p:nvSpPr>
        <p:spPr>
          <a:xfrm>
            <a:off x="3884613" y="0"/>
            <a:ext cx="2971800" cy="457200"/>
          </a:xfrm>
          <a:prstGeom prst="rect">
            <a:avLst/>
          </a:prstGeom>
        </p:spPr>
        <p:txBody>
          <a:bodyPr/>
          <a:lstStyle/>
          <a:p>
            <a:pPr>
              <a:defRPr/>
            </a:pPr>
            <a:endParaRPr lang="en-US"/>
          </a:p>
        </p:txBody>
      </p:sp>
      <p:sp>
        <p:nvSpPr>
          <p:cNvPr id="4" name="Rectangle 1030"/>
          <p:cNvSpPr>
            <a:spLocks noGrp="1" noChangeArrowheads="1"/>
          </p:cNvSpPr>
          <p:nvPr>
            <p:ph type="ftr" sz="quarter" idx="4"/>
          </p:nvPr>
        </p:nvSpPr>
        <p:spPr>
          <a:xfrm>
            <a:off x="0" y="8685213"/>
            <a:ext cx="2971800" cy="457200"/>
          </a:xfrm>
          <a:prstGeom prst="rect">
            <a:avLst/>
          </a:prstGeom>
        </p:spPr>
        <p:txBody>
          <a:bodyPr/>
          <a:lstStyle/>
          <a:p>
            <a:pPr>
              <a:defRPr/>
            </a:pPr>
            <a:endParaRPr lang="en-US"/>
          </a:p>
        </p:txBody>
      </p:sp>
      <p:sp>
        <p:nvSpPr>
          <p:cNvPr id="5" name="Rectangle 1031"/>
          <p:cNvSpPr>
            <a:spLocks noGrp="1" noChangeArrowheads="1"/>
          </p:cNvSpPr>
          <p:nvPr>
            <p:ph type="sldNum" sz="quarter" idx="5"/>
          </p:nvPr>
        </p:nvSpPr>
        <p:spPr>
          <a:xfrm>
            <a:off x="3884613" y="8685213"/>
            <a:ext cx="2971800" cy="457200"/>
          </a:xfrm>
          <a:prstGeom prst="rect">
            <a:avLst/>
          </a:prstGeom>
        </p:spPr>
        <p:txBody>
          <a:bodyPr/>
          <a:lstStyle/>
          <a:p>
            <a:pPr>
              <a:defRPr/>
            </a:pPr>
            <a:fld id="{2451D47E-A50C-430E-BA51-1D96DD276BDF}" type="slidenum">
              <a:rPr lang="en-US"/>
              <a:pPr>
                <a:defRPr/>
              </a:pPr>
              <a:t>21</a:t>
            </a:fld>
            <a:endParaRPr lang="en-US"/>
          </a:p>
        </p:txBody>
      </p:sp>
    </p:spTree>
    <p:extLst>
      <p:ext uri="{BB962C8B-B14F-4D97-AF65-F5344CB8AC3E}">
        <p14:creationId xmlns:p14="http://schemas.microsoft.com/office/powerpoint/2010/main" val="2498310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6"/>
          <p:cNvSpPr>
            <a:spLocks noGrp="1" noChangeArrowheads="1"/>
          </p:cNvSpPr>
          <p:nvPr>
            <p:ph type="hdr" sz="quarter"/>
          </p:nvPr>
        </p:nvSpPr>
        <p:spPr>
          <a:xfrm>
            <a:off x="0" y="0"/>
            <a:ext cx="2971800" cy="457200"/>
          </a:xfrm>
          <a:prstGeom prst="rect">
            <a:avLst/>
          </a:prstGeom>
        </p:spPr>
        <p:txBody>
          <a:bodyPr/>
          <a:lstStyle/>
          <a:p>
            <a:pPr>
              <a:defRPr/>
            </a:pPr>
            <a:endParaRPr lang="en-US"/>
          </a:p>
        </p:txBody>
      </p:sp>
      <p:sp>
        <p:nvSpPr>
          <p:cNvPr id="3" name="Rectangle 1027"/>
          <p:cNvSpPr>
            <a:spLocks noGrp="1" noChangeArrowheads="1"/>
          </p:cNvSpPr>
          <p:nvPr>
            <p:ph type="dt" sz="quarter" idx="1"/>
          </p:nvPr>
        </p:nvSpPr>
        <p:spPr>
          <a:xfrm>
            <a:off x="3884613" y="0"/>
            <a:ext cx="2971800" cy="457200"/>
          </a:xfrm>
          <a:prstGeom prst="rect">
            <a:avLst/>
          </a:prstGeom>
        </p:spPr>
        <p:txBody>
          <a:bodyPr/>
          <a:lstStyle/>
          <a:p>
            <a:pPr>
              <a:defRPr/>
            </a:pPr>
            <a:endParaRPr lang="en-US"/>
          </a:p>
        </p:txBody>
      </p:sp>
      <p:sp>
        <p:nvSpPr>
          <p:cNvPr id="4" name="Rectangle 1030"/>
          <p:cNvSpPr>
            <a:spLocks noGrp="1" noChangeArrowheads="1"/>
          </p:cNvSpPr>
          <p:nvPr>
            <p:ph type="ftr" sz="quarter" idx="4"/>
          </p:nvPr>
        </p:nvSpPr>
        <p:spPr>
          <a:xfrm>
            <a:off x="0" y="8685213"/>
            <a:ext cx="2971800" cy="457200"/>
          </a:xfrm>
          <a:prstGeom prst="rect">
            <a:avLst/>
          </a:prstGeom>
        </p:spPr>
        <p:txBody>
          <a:bodyPr/>
          <a:lstStyle/>
          <a:p>
            <a:pPr>
              <a:defRPr/>
            </a:pPr>
            <a:endParaRPr lang="en-US"/>
          </a:p>
        </p:txBody>
      </p:sp>
      <p:sp>
        <p:nvSpPr>
          <p:cNvPr id="5" name="Rectangle 1031"/>
          <p:cNvSpPr>
            <a:spLocks noGrp="1" noChangeArrowheads="1"/>
          </p:cNvSpPr>
          <p:nvPr>
            <p:ph type="sldNum" sz="quarter" idx="5"/>
          </p:nvPr>
        </p:nvSpPr>
        <p:spPr>
          <a:xfrm>
            <a:off x="3884613" y="8685213"/>
            <a:ext cx="2971800" cy="457200"/>
          </a:xfrm>
          <a:prstGeom prst="rect">
            <a:avLst/>
          </a:prstGeom>
        </p:spPr>
        <p:txBody>
          <a:bodyPr/>
          <a:lstStyle/>
          <a:p>
            <a:pPr>
              <a:defRPr/>
            </a:pPr>
            <a:fld id="{2451D47E-A50C-430E-BA51-1D96DD276BDF}" type="slidenum">
              <a:rPr lang="en-US"/>
              <a:pPr>
                <a:defRPr/>
              </a:pPr>
              <a:t>22</a:t>
            </a:fld>
            <a:endParaRPr lang="en-US"/>
          </a:p>
        </p:txBody>
      </p:sp>
    </p:spTree>
    <p:extLst>
      <p:ext uri="{BB962C8B-B14F-4D97-AF65-F5344CB8AC3E}">
        <p14:creationId xmlns:p14="http://schemas.microsoft.com/office/powerpoint/2010/main" val="42143810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2"/>
          <p:cNvSpPr>
            <a:spLocks noGrp="1" noRot="1" noChangeAspect="1" noChangeArrowheads="1" noTextEdit="1"/>
          </p:cNvSpPr>
          <p:nvPr>
            <p:ph type="sldImg"/>
          </p:nvPr>
        </p:nvSpPr>
        <p:spPr>
          <a:xfrm>
            <a:off x="1143000" y="685800"/>
            <a:ext cx="4572000" cy="3429000"/>
          </a:xfrm>
          <a:ln/>
        </p:spPr>
      </p:sp>
      <p:sp>
        <p:nvSpPr>
          <p:cNvPr id="5580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13243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6"/>
          <p:cNvSpPr>
            <a:spLocks noGrp="1" noChangeArrowheads="1"/>
          </p:cNvSpPr>
          <p:nvPr>
            <p:ph type="hdr" sz="quarter"/>
          </p:nvPr>
        </p:nvSpPr>
        <p:spPr>
          <a:xfrm>
            <a:off x="0" y="0"/>
            <a:ext cx="2971800" cy="457200"/>
          </a:xfrm>
          <a:prstGeom prst="rect">
            <a:avLst/>
          </a:prstGeom>
        </p:spPr>
        <p:txBody>
          <a:bodyPr/>
          <a:lstStyle/>
          <a:p>
            <a:pPr>
              <a:defRPr/>
            </a:pPr>
            <a:endParaRPr lang="en-US">
              <a:solidFill>
                <a:prstClr val="black"/>
              </a:solidFill>
            </a:endParaRPr>
          </a:p>
        </p:txBody>
      </p:sp>
      <p:sp>
        <p:nvSpPr>
          <p:cNvPr id="3" name="Rectangle 1027"/>
          <p:cNvSpPr>
            <a:spLocks noGrp="1" noChangeArrowheads="1"/>
          </p:cNvSpPr>
          <p:nvPr>
            <p:ph type="dt" sz="quarter" idx="1"/>
          </p:nvPr>
        </p:nvSpPr>
        <p:spPr>
          <a:xfrm>
            <a:off x="3884613" y="0"/>
            <a:ext cx="2971800" cy="457200"/>
          </a:xfrm>
          <a:prstGeom prst="rect">
            <a:avLst/>
          </a:prstGeom>
        </p:spPr>
        <p:txBody>
          <a:bodyPr/>
          <a:lstStyle/>
          <a:p>
            <a:pPr>
              <a:defRPr/>
            </a:pPr>
            <a:endParaRPr lang="en-US">
              <a:solidFill>
                <a:prstClr val="black"/>
              </a:solidFill>
            </a:endParaRPr>
          </a:p>
        </p:txBody>
      </p:sp>
      <p:sp>
        <p:nvSpPr>
          <p:cNvPr id="4" name="Rectangle 1030"/>
          <p:cNvSpPr>
            <a:spLocks noGrp="1" noChangeArrowheads="1"/>
          </p:cNvSpPr>
          <p:nvPr>
            <p:ph type="ftr" sz="quarter" idx="4"/>
          </p:nvPr>
        </p:nvSpPr>
        <p:spPr>
          <a:xfrm>
            <a:off x="0" y="8685213"/>
            <a:ext cx="2971800" cy="457200"/>
          </a:xfrm>
          <a:prstGeom prst="rect">
            <a:avLst/>
          </a:prstGeom>
        </p:spPr>
        <p:txBody>
          <a:bodyPr/>
          <a:lstStyle/>
          <a:p>
            <a:pPr>
              <a:defRPr/>
            </a:pPr>
            <a:endParaRPr lang="en-US">
              <a:solidFill>
                <a:prstClr val="black"/>
              </a:solidFill>
            </a:endParaRPr>
          </a:p>
        </p:txBody>
      </p:sp>
      <p:sp>
        <p:nvSpPr>
          <p:cNvPr id="5" name="Rectangle 1031"/>
          <p:cNvSpPr>
            <a:spLocks noGrp="1" noChangeArrowheads="1"/>
          </p:cNvSpPr>
          <p:nvPr>
            <p:ph type="sldNum" sz="quarter" idx="5"/>
          </p:nvPr>
        </p:nvSpPr>
        <p:spPr>
          <a:xfrm>
            <a:off x="3884613" y="8685213"/>
            <a:ext cx="2971800" cy="457200"/>
          </a:xfrm>
          <a:prstGeom prst="rect">
            <a:avLst/>
          </a:prstGeom>
        </p:spPr>
        <p:txBody>
          <a:bodyPr/>
          <a:lstStyle/>
          <a:p>
            <a:pPr>
              <a:defRPr/>
            </a:pPr>
            <a:fld id="{2451D47E-A50C-430E-BA51-1D96DD276BDF}" type="slidenum">
              <a:rPr lang="en-US">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4114558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6"/>
          <p:cNvSpPr>
            <a:spLocks noGrp="1" noChangeArrowheads="1"/>
          </p:cNvSpPr>
          <p:nvPr>
            <p:ph type="hdr" sz="quarter"/>
          </p:nvPr>
        </p:nvSpPr>
        <p:spPr>
          <a:xfrm>
            <a:off x="0" y="0"/>
            <a:ext cx="2971800" cy="457200"/>
          </a:xfrm>
          <a:prstGeom prst="rect">
            <a:avLst/>
          </a:prstGeom>
        </p:spPr>
        <p:txBody>
          <a:bodyPr/>
          <a:lstStyle/>
          <a:p>
            <a:pPr>
              <a:defRPr/>
            </a:pPr>
            <a:endParaRPr lang="en-US" dirty="0">
              <a:solidFill>
                <a:prstClr val="black"/>
              </a:solidFill>
            </a:endParaRPr>
          </a:p>
        </p:txBody>
      </p:sp>
      <p:sp>
        <p:nvSpPr>
          <p:cNvPr id="3" name="Rectangle 1027"/>
          <p:cNvSpPr>
            <a:spLocks noGrp="1" noChangeArrowheads="1"/>
          </p:cNvSpPr>
          <p:nvPr>
            <p:ph type="dt" sz="quarter" idx="1"/>
          </p:nvPr>
        </p:nvSpPr>
        <p:spPr>
          <a:xfrm>
            <a:off x="3884613" y="0"/>
            <a:ext cx="2971800" cy="457200"/>
          </a:xfrm>
          <a:prstGeom prst="rect">
            <a:avLst/>
          </a:prstGeom>
        </p:spPr>
        <p:txBody>
          <a:bodyPr/>
          <a:lstStyle/>
          <a:p>
            <a:pPr>
              <a:defRPr/>
            </a:pPr>
            <a:endParaRPr lang="en-US" dirty="0">
              <a:solidFill>
                <a:prstClr val="black"/>
              </a:solidFill>
            </a:endParaRPr>
          </a:p>
        </p:txBody>
      </p:sp>
      <p:sp>
        <p:nvSpPr>
          <p:cNvPr id="4" name="Rectangle 1030"/>
          <p:cNvSpPr>
            <a:spLocks noGrp="1" noChangeArrowheads="1"/>
          </p:cNvSpPr>
          <p:nvPr>
            <p:ph type="ftr" sz="quarter" idx="4"/>
          </p:nvPr>
        </p:nvSpPr>
        <p:spPr>
          <a:xfrm>
            <a:off x="0" y="8685213"/>
            <a:ext cx="2971800" cy="457200"/>
          </a:xfrm>
          <a:prstGeom prst="rect">
            <a:avLst/>
          </a:prstGeom>
        </p:spPr>
        <p:txBody>
          <a:bodyPr/>
          <a:lstStyle/>
          <a:p>
            <a:pPr>
              <a:defRPr/>
            </a:pPr>
            <a:endParaRPr lang="en-US" dirty="0">
              <a:solidFill>
                <a:prstClr val="black"/>
              </a:solidFill>
            </a:endParaRPr>
          </a:p>
        </p:txBody>
      </p:sp>
      <p:sp>
        <p:nvSpPr>
          <p:cNvPr id="5" name="Rectangle 1031"/>
          <p:cNvSpPr>
            <a:spLocks noGrp="1" noChangeArrowheads="1"/>
          </p:cNvSpPr>
          <p:nvPr>
            <p:ph type="sldNum" sz="quarter" idx="5"/>
          </p:nvPr>
        </p:nvSpPr>
        <p:spPr>
          <a:xfrm>
            <a:off x="3884613" y="8685213"/>
            <a:ext cx="2971800" cy="457200"/>
          </a:xfrm>
          <a:prstGeom prst="rect">
            <a:avLst/>
          </a:prstGeom>
        </p:spPr>
        <p:txBody>
          <a:bodyPr/>
          <a:lstStyle/>
          <a:p>
            <a:pPr>
              <a:defRPr/>
            </a:pPr>
            <a:fld id="{2451D47E-A50C-430E-BA51-1D96DD276BDF}" type="slidenum">
              <a:rPr lang="en-US">
                <a:solidFill>
                  <a:prstClr val="black"/>
                </a:solidFill>
              </a:rPr>
              <a:pPr>
                <a:defRPr/>
              </a:pPr>
              <a:t>25</a:t>
            </a:fld>
            <a:endParaRPr lang="en-US" dirty="0">
              <a:solidFill>
                <a:prstClr val="black"/>
              </a:solidFill>
            </a:endParaRPr>
          </a:p>
        </p:txBody>
      </p:sp>
    </p:spTree>
    <p:extLst>
      <p:ext uri="{BB962C8B-B14F-4D97-AF65-F5344CB8AC3E}">
        <p14:creationId xmlns:p14="http://schemas.microsoft.com/office/powerpoint/2010/main" val="24893205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5886F655-8A52-4B5C-BBA0-FD673D4C3E33}" type="slidenum">
              <a:rPr lang="en-US" sz="1200" smtClean="0"/>
              <a:pPr eaLnBrk="1" hangingPunct="1"/>
              <a:t>30</a:t>
            </a:fld>
            <a:endParaRPr lang="en-US" sz="1200" smtClean="0"/>
          </a:p>
        </p:txBody>
      </p:sp>
    </p:spTree>
    <p:extLst>
      <p:ext uri="{BB962C8B-B14F-4D97-AF65-F5344CB8AC3E}">
        <p14:creationId xmlns:p14="http://schemas.microsoft.com/office/powerpoint/2010/main" val="599718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Rot="1" noChangeAspect="1" noChangeArrowheads="1" noTextEdit="1"/>
          </p:cNvSpPr>
          <p:nvPr>
            <p:ph type="sldImg"/>
          </p:nvPr>
        </p:nvSpPr>
        <p:spPr>
          <a:xfrm>
            <a:off x="1150938" y="692150"/>
            <a:ext cx="4556125" cy="3416300"/>
          </a:xfrm>
          <a:ln cap="flat"/>
        </p:spPr>
      </p:sp>
      <p:sp>
        <p:nvSpPr>
          <p:cNvPr id="9219" name="Rectangle 3"/>
          <p:cNvSpPr>
            <a:spLocks noGrp="1" noChangeArrowheads="1"/>
          </p:cNvSpPr>
          <p:nvPr>
            <p:ph type="body" idx="1"/>
          </p:nvPr>
        </p:nvSpPr>
        <p:spPr>
          <a:ln/>
        </p:spPr>
        <p:txBody>
          <a:bodyPr/>
          <a:lstStyle/>
          <a:p>
            <a:endParaRPr lang="en-US" altLang="en-US"/>
          </a:p>
        </p:txBody>
      </p:sp>
    </p:spTree>
    <p:extLst>
      <p:ext uri="{BB962C8B-B14F-4D97-AF65-F5344CB8AC3E}">
        <p14:creationId xmlns:p14="http://schemas.microsoft.com/office/powerpoint/2010/main" val="326538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C678DA-66FA-46F9-8031-1CB2E52D81FB}" type="slidenum">
              <a:rPr lang="en-US" smtClean="0"/>
              <a:pPr/>
              <a:t>3</a:t>
            </a:fld>
            <a:endParaRPr lang="en-US"/>
          </a:p>
        </p:txBody>
      </p:sp>
    </p:spTree>
    <p:extLst>
      <p:ext uri="{BB962C8B-B14F-4D97-AF65-F5344CB8AC3E}">
        <p14:creationId xmlns:p14="http://schemas.microsoft.com/office/powerpoint/2010/main" val="39703783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Rot="1" noChangeAspect="1" noChangeArrowheads="1" noTextEdit="1"/>
          </p:cNvSpPr>
          <p:nvPr>
            <p:ph type="sldImg"/>
          </p:nvPr>
        </p:nvSpPr>
        <p:spPr>
          <a:xfrm>
            <a:off x="1150938" y="692150"/>
            <a:ext cx="4556125" cy="3416300"/>
          </a:xfrm>
          <a:ln cap="flat"/>
        </p:spPr>
      </p:sp>
      <p:sp>
        <p:nvSpPr>
          <p:cNvPr id="9219" name="Rectangle 3"/>
          <p:cNvSpPr>
            <a:spLocks noGrp="1" noChangeArrowheads="1"/>
          </p:cNvSpPr>
          <p:nvPr>
            <p:ph type="body" idx="1"/>
          </p:nvPr>
        </p:nvSpPr>
        <p:spPr>
          <a:ln/>
        </p:spPr>
        <p:txBody>
          <a:bodyPr/>
          <a:lstStyle/>
          <a:p>
            <a:endParaRPr lang="en-US" altLang="en-US"/>
          </a:p>
        </p:txBody>
      </p:sp>
    </p:spTree>
    <p:extLst>
      <p:ext uri="{BB962C8B-B14F-4D97-AF65-F5344CB8AC3E}">
        <p14:creationId xmlns:p14="http://schemas.microsoft.com/office/powerpoint/2010/main" val="11194172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xfrm>
            <a:off x="1150938" y="692150"/>
            <a:ext cx="4556125" cy="3416300"/>
          </a:xfrm>
          <a:ln cap="flat"/>
        </p:spPr>
      </p:sp>
      <p:sp>
        <p:nvSpPr>
          <p:cNvPr id="98307" name="Rectangle 3"/>
          <p:cNvSpPr>
            <a:spLocks noGrp="1" noChangeArrowheads="1"/>
          </p:cNvSpPr>
          <p:nvPr>
            <p:ph type="body" idx="1"/>
          </p:nvPr>
        </p:nvSpPr>
        <p:spPr>
          <a:ln/>
        </p:spPr>
        <p:txBody>
          <a:bodyPr/>
          <a:lstStyle/>
          <a:p>
            <a:endParaRPr lang="en-US" altLang="en-US"/>
          </a:p>
        </p:txBody>
      </p:sp>
    </p:spTree>
    <p:extLst>
      <p:ext uri="{BB962C8B-B14F-4D97-AF65-F5344CB8AC3E}">
        <p14:creationId xmlns:p14="http://schemas.microsoft.com/office/powerpoint/2010/main" val="6372637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xfrm>
            <a:off x="1150938" y="692150"/>
            <a:ext cx="4556125" cy="3416300"/>
          </a:xfrm>
          <a:ln cap="flat"/>
        </p:spPr>
      </p:sp>
      <p:sp>
        <p:nvSpPr>
          <p:cNvPr id="98307" name="Rectangle 3"/>
          <p:cNvSpPr>
            <a:spLocks noGrp="1" noChangeArrowheads="1"/>
          </p:cNvSpPr>
          <p:nvPr>
            <p:ph type="body" idx="1"/>
          </p:nvPr>
        </p:nvSpPr>
        <p:spPr>
          <a:ln/>
        </p:spPr>
        <p:txBody>
          <a:bodyPr/>
          <a:lstStyle/>
          <a:p>
            <a:endParaRPr lang="en-US" altLang="en-US"/>
          </a:p>
        </p:txBody>
      </p:sp>
    </p:spTree>
    <p:extLst>
      <p:ext uri="{BB962C8B-B14F-4D97-AF65-F5344CB8AC3E}">
        <p14:creationId xmlns:p14="http://schemas.microsoft.com/office/powerpoint/2010/main" val="21623329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xfrm>
            <a:off x="1150938" y="692150"/>
            <a:ext cx="4556125" cy="3416300"/>
          </a:xfrm>
          <a:ln cap="flat"/>
        </p:spPr>
      </p:sp>
      <p:sp>
        <p:nvSpPr>
          <p:cNvPr id="98307" name="Rectangle 3"/>
          <p:cNvSpPr>
            <a:spLocks noGrp="1" noChangeArrowheads="1"/>
          </p:cNvSpPr>
          <p:nvPr>
            <p:ph type="body" idx="1"/>
          </p:nvPr>
        </p:nvSpPr>
        <p:spPr>
          <a:ln/>
        </p:spPr>
        <p:txBody>
          <a:bodyPr/>
          <a:lstStyle/>
          <a:p>
            <a:endParaRPr lang="en-US" altLang="en-US"/>
          </a:p>
        </p:txBody>
      </p:sp>
    </p:spTree>
    <p:extLst>
      <p:ext uri="{BB962C8B-B14F-4D97-AF65-F5344CB8AC3E}">
        <p14:creationId xmlns:p14="http://schemas.microsoft.com/office/powerpoint/2010/main" val="10444459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Rot="1" noChangeAspect="1" noChangeArrowheads="1" noTextEdit="1"/>
          </p:cNvSpPr>
          <p:nvPr>
            <p:ph type="sldImg"/>
          </p:nvPr>
        </p:nvSpPr>
        <p:spPr>
          <a:xfrm>
            <a:off x="1150938" y="692150"/>
            <a:ext cx="4556125" cy="3416300"/>
          </a:xfrm>
          <a:ln cap="flat"/>
        </p:spPr>
      </p:sp>
      <p:sp>
        <p:nvSpPr>
          <p:cNvPr id="9219" name="Rectangle 3"/>
          <p:cNvSpPr>
            <a:spLocks noGrp="1" noChangeArrowheads="1"/>
          </p:cNvSpPr>
          <p:nvPr>
            <p:ph type="body" idx="1"/>
          </p:nvPr>
        </p:nvSpPr>
        <p:spPr>
          <a:ln/>
        </p:spPr>
        <p:txBody>
          <a:bodyPr/>
          <a:lstStyle/>
          <a:p>
            <a:endParaRPr lang="en-US" altLang="en-US"/>
          </a:p>
        </p:txBody>
      </p:sp>
    </p:spTree>
    <p:extLst>
      <p:ext uri="{BB962C8B-B14F-4D97-AF65-F5344CB8AC3E}">
        <p14:creationId xmlns:p14="http://schemas.microsoft.com/office/powerpoint/2010/main" val="23384593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xfrm>
            <a:off x="1150938" y="692150"/>
            <a:ext cx="4556125" cy="3416300"/>
          </a:xfrm>
          <a:ln cap="flat"/>
        </p:spPr>
      </p:sp>
      <p:sp>
        <p:nvSpPr>
          <p:cNvPr id="65539" name="Rectangle 3"/>
          <p:cNvSpPr>
            <a:spLocks noGrp="1" noChangeArrowheads="1"/>
          </p:cNvSpPr>
          <p:nvPr>
            <p:ph type="body" idx="1"/>
          </p:nvPr>
        </p:nvSpPr>
        <p:spPr>
          <a:ln/>
        </p:spPr>
        <p:txBody>
          <a:bodyPr/>
          <a:lstStyle/>
          <a:p>
            <a:endParaRPr lang="en-US" altLang="en-US"/>
          </a:p>
        </p:txBody>
      </p:sp>
    </p:spTree>
    <p:extLst>
      <p:ext uri="{BB962C8B-B14F-4D97-AF65-F5344CB8AC3E}">
        <p14:creationId xmlns:p14="http://schemas.microsoft.com/office/powerpoint/2010/main" val="19894668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1150938" y="692150"/>
            <a:ext cx="4556125" cy="3416300"/>
          </a:xfrm>
          <a:ln cap="flat"/>
        </p:spPr>
      </p:sp>
      <p:sp>
        <p:nvSpPr>
          <p:cNvPr id="17411" name="Rectangle 3"/>
          <p:cNvSpPr>
            <a:spLocks noGrp="1" noChangeArrowheads="1"/>
          </p:cNvSpPr>
          <p:nvPr>
            <p:ph type="body" idx="1"/>
          </p:nvPr>
        </p:nvSpPr>
        <p:spPr>
          <a:ln/>
        </p:spPr>
        <p:txBody>
          <a:bodyPr/>
          <a:lstStyle/>
          <a:p>
            <a:endParaRPr lang="en-US" altLang="en-US"/>
          </a:p>
        </p:txBody>
      </p:sp>
    </p:spTree>
    <p:extLst>
      <p:ext uri="{BB962C8B-B14F-4D97-AF65-F5344CB8AC3E}">
        <p14:creationId xmlns:p14="http://schemas.microsoft.com/office/powerpoint/2010/main" val="11182863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xfrm>
            <a:off x="1150938" y="692150"/>
            <a:ext cx="4556125" cy="3416300"/>
          </a:xfrm>
          <a:ln cap="flat"/>
        </p:spPr>
      </p:sp>
      <p:sp>
        <p:nvSpPr>
          <p:cNvPr id="19459" name="Rectangle 3"/>
          <p:cNvSpPr>
            <a:spLocks noGrp="1" noChangeArrowheads="1"/>
          </p:cNvSpPr>
          <p:nvPr>
            <p:ph type="body" idx="1"/>
          </p:nvPr>
        </p:nvSpPr>
        <p:spPr>
          <a:ln/>
        </p:spPr>
        <p:txBody>
          <a:bodyPr/>
          <a:lstStyle/>
          <a:p>
            <a:endParaRPr lang="en-US" altLang="en-US"/>
          </a:p>
        </p:txBody>
      </p:sp>
    </p:spTree>
    <p:extLst>
      <p:ext uri="{BB962C8B-B14F-4D97-AF65-F5344CB8AC3E}">
        <p14:creationId xmlns:p14="http://schemas.microsoft.com/office/powerpoint/2010/main" val="13076130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xfrm>
            <a:off x="1150938" y="692150"/>
            <a:ext cx="4556125" cy="3416300"/>
          </a:xfrm>
          <a:ln cap="flat"/>
        </p:spPr>
      </p:sp>
      <p:sp>
        <p:nvSpPr>
          <p:cNvPr id="19459" name="Rectangle 3"/>
          <p:cNvSpPr>
            <a:spLocks noGrp="1" noChangeArrowheads="1"/>
          </p:cNvSpPr>
          <p:nvPr>
            <p:ph type="body" idx="1"/>
          </p:nvPr>
        </p:nvSpPr>
        <p:spPr>
          <a:ln/>
        </p:spPr>
        <p:txBody>
          <a:bodyPr/>
          <a:lstStyle/>
          <a:p>
            <a:endParaRPr lang="en-US" altLang="en-US"/>
          </a:p>
        </p:txBody>
      </p:sp>
    </p:spTree>
    <p:extLst>
      <p:ext uri="{BB962C8B-B14F-4D97-AF65-F5344CB8AC3E}">
        <p14:creationId xmlns:p14="http://schemas.microsoft.com/office/powerpoint/2010/main" val="31894964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xfrm>
            <a:off x="1150938" y="692150"/>
            <a:ext cx="4556125" cy="3416300"/>
          </a:xfrm>
          <a:ln cap="flat"/>
        </p:spPr>
      </p:sp>
      <p:sp>
        <p:nvSpPr>
          <p:cNvPr id="25603" name="Rectangle 3"/>
          <p:cNvSpPr>
            <a:spLocks noGrp="1" noChangeArrowheads="1"/>
          </p:cNvSpPr>
          <p:nvPr>
            <p:ph type="body" idx="1"/>
          </p:nvPr>
        </p:nvSpPr>
        <p:spPr>
          <a:ln/>
        </p:spPr>
        <p:txBody>
          <a:bodyPr/>
          <a:lstStyle/>
          <a:p>
            <a:endParaRPr lang="en-US" altLang="en-US"/>
          </a:p>
        </p:txBody>
      </p:sp>
    </p:spTree>
    <p:extLst>
      <p:ext uri="{BB962C8B-B14F-4D97-AF65-F5344CB8AC3E}">
        <p14:creationId xmlns:p14="http://schemas.microsoft.com/office/powerpoint/2010/main" val="496997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CBA447C9-035C-4000-8C48-46CEA0707C3A}" type="slidenum">
              <a:rPr lang="en-US" sz="1200" smtClean="0"/>
              <a:pPr eaLnBrk="1" hangingPunct="1"/>
              <a:t>4</a:t>
            </a:fld>
            <a:endParaRPr lang="en-US" sz="1200" smtClean="0"/>
          </a:p>
        </p:txBody>
      </p:sp>
    </p:spTree>
    <p:extLst>
      <p:ext uri="{BB962C8B-B14F-4D97-AF65-F5344CB8AC3E}">
        <p14:creationId xmlns:p14="http://schemas.microsoft.com/office/powerpoint/2010/main" val="38140089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xfrm>
            <a:off x="1150938" y="692150"/>
            <a:ext cx="4556125" cy="3416300"/>
          </a:xfrm>
          <a:ln cap="flat"/>
        </p:spPr>
      </p:sp>
      <p:sp>
        <p:nvSpPr>
          <p:cNvPr id="29699" name="Rectangle 3"/>
          <p:cNvSpPr>
            <a:spLocks noGrp="1" noChangeArrowheads="1"/>
          </p:cNvSpPr>
          <p:nvPr>
            <p:ph type="body" idx="1"/>
          </p:nvPr>
        </p:nvSpPr>
        <p:spPr>
          <a:ln/>
        </p:spPr>
        <p:txBody>
          <a:bodyPr/>
          <a:lstStyle/>
          <a:p>
            <a:endParaRPr lang="en-US" altLang="en-US"/>
          </a:p>
        </p:txBody>
      </p:sp>
    </p:spTree>
    <p:extLst>
      <p:ext uri="{BB962C8B-B14F-4D97-AF65-F5344CB8AC3E}">
        <p14:creationId xmlns:p14="http://schemas.microsoft.com/office/powerpoint/2010/main" val="7977390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xfrm>
            <a:off x="1150938" y="692150"/>
            <a:ext cx="4556125" cy="3416300"/>
          </a:xfrm>
          <a:ln cap="flat"/>
        </p:spPr>
      </p:sp>
      <p:sp>
        <p:nvSpPr>
          <p:cNvPr id="31747" name="Rectangle 3"/>
          <p:cNvSpPr>
            <a:spLocks noGrp="1" noChangeArrowheads="1"/>
          </p:cNvSpPr>
          <p:nvPr>
            <p:ph type="body" idx="1"/>
          </p:nvPr>
        </p:nvSpPr>
        <p:spPr>
          <a:ln/>
        </p:spPr>
        <p:txBody>
          <a:bodyPr/>
          <a:lstStyle/>
          <a:p>
            <a:endParaRPr lang="en-US" altLang="en-US"/>
          </a:p>
        </p:txBody>
      </p:sp>
    </p:spTree>
    <p:extLst>
      <p:ext uri="{BB962C8B-B14F-4D97-AF65-F5344CB8AC3E}">
        <p14:creationId xmlns:p14="http://schemas.microsoft.com/office/powerpoint/2010/main" val="2845887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5886F655-8A52-4B5C-BBA0-FD673D4C3E33}" type="slidenum">
              <a:rPr lang="en-US" sz="1200" smtClean="0"/>
              <a:pPr eaLnBrk="1" hangingPunct="1"/>
              <a:t>7</a:t>
            </a:fld>
            <a:endParaRPr lang="en-US" sz="1200" smtClean="0"/>
          </a:p>
        </p:txBody>
      </p:sp>
    </p:spTree>
    <p:extLst>
      <p:ext uri="{BB962C8B-B14F-4D97-AF65-F5344CB8AC3E}">
        <p14:creationId xmlns:p14="http://schemas.microsoft.com/office/powerpoint/2010/main" val="2617058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2"/>
          <p:cNvSpPr>
            <a:spLocks noGrp="1" noRot="1" noChangeAspect="1" noChangeArrowheads="1" noTextEdit="1"/>
          </p:cNvSpPr>
          <p:nvPr>
            <p:ph type="sldImg"/>
          </p:nvPr>
        </p:nvSpPr>
        <p:spPr>
          <a:xfrm>
            <a:off x="1143000" y="685800"/>
            <a:ext cx="4572000" cy="3429000"/>
          </a:xfrm>
          <a:ln/>
        </p:spPr>
      </p:sp>
      <p:sp>
        <p:nvSpPr>
          <p:cNvPr id="5693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36058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6"/>
          <p:cNvSpPr>
            <a:spLocks noGrp="1" noChangeArrowheads="1"/>
          </p:cNvSpPr>
          <p:nvPr>
            <p:ph type="hdr" sz="quarter"/>
          </p:nvPr>
        </p:nvSpPr>
        <p:spPr>
          <a:xfrm>
            <a:off x="0" y="0"/>
            <a:ext cx="2971800" cy="457200"/>
          </a:xfrm>
          <a:prstGeom prst="rect">
            <a:avLst/>
          </a:prstGeom>
        </p:spPr>
        <p:txBody>
          <a:bodyPr/>
          <a:lstStyle/>
          <a:p>
            <a:pPr>
              <a:defRPr/>
            </a:pPr>
            <a:endParaRPr lang="en-US"/>
          </a:p>
        </p:txBody>
      </p:sp>
      <p:sp>
        <p:nvSpPr>
          <p:cNvPr id="3" name="Rectangle 1027"/>
          <p:cNvSpPr>
            <a:spLocks noGrp="1" noChangeArrowheads="1"/>
          </p:cNvSpPr>
          <p:nvPr>
            <p:ph type="dt" sz="quarter" idx="1"/>
          </p:nvPr>
        </p:nvSpPr>
        <p:spPr>
          <a:xfrm>
            <a:off x="3884613" y="0"/>
            <a:ext cx="2971800" cy="457200"/>
          </a:xfrm>
          <a:prstGeom prst="rect">
            <a:avLst/>
          </a:prstGeom>
        </p:spPr>
        <p:txBody>
          <a:bodyPr/>
          <a:lstStyle/>
          <a:p>
            <a:pPr>
              <a:defRPr/>
            </a:pPr>
            <a:endParaRPr lang="en-US"/>
          </a:p>
        </p:txBody>
      </p:sp>
      <p:sp>
        <p:nvSpPr>
          <p:cNvPr id="4" name="Rectangle 1030"/>
          <p:cNvSpPr>
            <a:spLocks noGrp="1" noChangeArrowheads="1"/>
          </p:cNvSpPr>
          <p:nvPr>
            <p:ph type="ftr" sz="quarter" idx="4"/>
          </p:nvPr>
        </p:nvSpPr>
        <p:spPr>
          <a:xfrm>
            <a:off x="0" y="8685213"/>
            <a:ext cx="2971800" cy="457200"/>
          </a:xfrm>
          <a:prstGeom prst="rect">
            <a:avLst/>
          </a:prstGeom>
        </p:spPr>
        <p:txBody>
          <a:bodyPr/>
          <a:lstStyle/>
          <a:p>
            <a:pPr>
              <a:defRPr/>
            </a:pPr>
            <a:endParaRPr lang="en-US"/>
          </a:p>
        </p:txBody>
      </p:sp>
      <p:sp>
        <p:nvSpPr>
          <p:cNvPr id="5" name="Rectangle 1031"/>
          <p:cNvSpPr>
            <a:spLocks noGrp="1" noChangeArrowheads="1"/>
          </p:cNvSpPr>
          <p:nvPr>
            <p:ph type="sldNum" sz="quarter" idx="5"/>
          </p:nvPr>
        </p:nvSpPr>
        <p:spPr>
          <a:xfrm>
            <a:off x="3884613" y="8685213"/>
            <a:ext cx="2971800" cy="457200"/>
          </a:xfrm>
          <a:prstGeom prst="rect">
            <a:avLst/>
          </a:prstGeom>
        </p:spPr>
        <p:txBody>
          <a:bodyPr/>
          <a:lstStyle/>
          <a:p>
            <a:pPr>
              <a:defRPr/>
            </a:pPr>
            <a:fld id="{2451D47E-A50C-430E-BA51-1D96DD276BDF}" type="slidenum">
              <a:rPr lang="en-US"/>
              <a:pPr>
                <a:defRPr/>
              </a:pPr>
              <a:t>9</a:t>
            </a:fld>
            <a:endParaRPr lang="en-US"/>
          </a:p>
        </p:txBody>
      </p:sp>
    </p:spTree>
    <p:extLst>
      <p:ext uri="{BB962C8B-B14F-4D97-AF65-F5344CB8AC3E}">
        <p14:creationId xmlns:p14="http://schemas.microsoft.com/office/powerpoint/2010/main" val="3470406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6"/>
          <p:cNvSpPr>
            <a:spLocks noGrp="1" noChangeArrowheads="1"/>
          </p:cNvSpPr>
          <p:nvPr>
            <p:ph type="hdr" sz="quarter"/>
          </p:nvPr>
        </p:nvSpPr>
        <p:spPr>
          <a:xfrm>
            <a:off x="0" y="0"/>
            <a:ext cx="2971800" cy="457200"/>
          </a:xfrm>
          <a:prstGeom prst="rect">
            <a:avLst/>
          </a:prstGeom>
        </p:spPr>
        <p:txBody>
          <a:bodyPr/>
          <a:lstStyle/>
          <a:p>
            <a:pPr>
              <a:defRPr/>
            </a:pPr>
            <a:endParaRPr lang="en-US">
              <a:solidFill>
                <a:prstClr val="black"/>
              </a:solidFill>
            </a:endParaRPr>
          </a:p>
        </p:txBody>
      </p:sp>
      <p:sp>
        <p:nvSpPr>
          <p:cNvPr id="3" name="Rectangle 1027"/>
          <p:cNvSpPr>
            <a:spLocks noGrp="1" noChangeArrowheads="1"/>
          </p:cNvSpPr>
          <p:nvPr>
            <p:ph type="dt" sz="quarter" idx="1"/>
          </p:nvPr>
        </p:nvSpPr>
        <p:spPr>
          <a:xfrm>
            <a:off x="3884613" y="0"/>
            <a:ext cx="2971800" cy="457200"/>
          </a:xfrm>
          <a:prstGeom prst="rect">
            <a:avLst/>
          </a:prstGeom>
        </p:spPr>
        <p:txBody>
          <a:bodyPr/>
          <a:lstStyle/>
          <a:p>
            <a:pPr>
              <a:defRPr/>
            </a:pPr>
            <a:endParaRPr lang="en-US">
              <a:solidFill>
                <a:prstClr val="black"/>
              </a:solidFill>
            </a:endParaRPr>
          </a:p>
        </p:txBody>
      </p:sp>
      <p:sp>
        <p:nvSpPr>
          <p:cNvPr id="4" name="Rectangle 1030"/>
          <p:cNvSpPr>
            <a:spLocks noGrp="1" noChangeArrowheads="1"/>
          </p:cNvSpPr>
          <p:nvPr>
            <p:ph type="ftr" sz="quarter" idx="4"/>
          </p:nvPr>
        </p:nvSpPr>
        <p:spPr>
          <a:xfrm>
            <a:off x="0" y="8685213"/>
            <a:ext cx="2971800" cy="457200"/>
          </a:xfrm>
          <a:prstGeom prst="rect">
            <a:avLst/>
          </a:prstGeom>
        </p:spPr>
        <p:txBody>
          <a:bodyPr/>
          <a:lstStyle/>
          <a:p>
            <a:pPr>
              <a:defRPr/>
            </a:pPr>
            <a:endParaRPr lang="en-US">
              <a:solidFill>
                <a:prstClr val="black"/>
              </a:solidFill>
            </a:endParaRPr>
          </a:p>
        </p:txBody>
      </p:sp>
      <p:sp>
        <p:nvSpPr>
          <p:cNvPr id="5" name="Rectangle 1031"/>
          <p:cNvSpPr>
            <a:spLocks noGrp="1" noChangeArrowheads="1"/>
          </p:cNvSpPr>
          <p:nvPr>
            <p:ph type="sldNum" sz="quarter" idx="5"/>
          </p:nvPr>
        </p:nvSpPr>
        <p:spPr>
          <a:xfrm>
            <a:off x="3884613" y="8685213"/>
            <a:ext cx="2971800" cy="457200"/>
          </a:xfrm>
          <a:prstGeom prst="rect">
            <a:avLst/>
          </a:prstGeom>
        </p:spPr>
        <p:txBody>
          <a:bodyPr/>
          <a:lstStyle/>
          <a:p>
            <a:pPr>
              <a:defRPr/>
            </a:pPr>
            <a:fld id="{2451D47E-A50C-430E-BA51-1D96DD276BDF}" type="slidenum">
              <a:rPr lang="en-US">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1556334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6"/>
          <p:cNvSpPr>
            <a:spLocks noGrp="1" noChangeArrowheads="1"/>
          </p:cNvSpPr>
          <p:nvPr>
            <p:ph type="hdr" sz="quarter"/>
          </p:nvPr>
        </p:nvSpPr>
        <p:spPr>
          <a:xfrm>
            <a:off x="0" y="0"/>
            <a:ext cx="2971800" cy="457200"/>
          </a:xfrm>
          <a:prstGeom prst="rect">
            <a:avLst/>
          </a:prstGeom>
        </p:spPr>
        <p:txBody>
          <a:bodyPr/>
          <a:lstStyle/>
          <a:p>
            <a:pPr>
              <a:defRPr/>
            </a:pPr>
            <a:endParaRPr lang="en-US">
              <a:solidFill>
                <a:prstClr val="black"/>
              </a:solidFill>
            </a:endParaRPr>
          </a:p>
        </p:txBody>
      </p:sp>
      <p:sp>
        <p:nvSpPr>
          <p:cNvPr id="3" name="Rectangle 1027"/>
          <p:cNvSpPr>
            <a:spLocks noGrp="1" noChangeArrowheads="1"/>
          </p:cNvSpPr>
          <p:nvPr>
            <p:ph type="dt" sz="quarter" idx="1"/>
          </p:nvPr>
        </p:nvSpPr>
        <p:spPr>
          <a:xfrm>
            <a:off x="3884613" y="0"/>
            <a:ext cx="2971800" cy="457200"/>
          </a:xfrm>
          <a:prstGeom prst="rect">
            <a:avLst/>
          </a:prstGeom>
        </p:spPr>
        <p:txBody>
          <a:bodyPr/>
          <a:lstStyle/>
          <a:p>
            <a:pPr>
              <a:defRPr/>
            </a:pPr>
            <a:endParaRPr lang="en-US">
              <a:solidFill>
                <a:prstClr val="black"/>
              </a:solidFill>
            </a:endParaRPr>
          </a:p>
        </p:txBody>
      </p:sp>
      <p:sp>
        <p:nvSpPr>
          <p:cNvPr id="4" name="Rectangle 1030"/>
          <p:cNvSpPr>
            <a:spLocks noGrp="1" noChangeArrowheads="1"/>
          </p:cNvSpPr>
          <p:nvPr>
            <p:ph type="ftr" sz="quarter" idx="4"/>
          </p:nvPr>
        </p:nvSpPr>
        <p:spPr>
          <a:xfrm>
            <a:off x="0" y="8685213"/>
            <a:ext cx="2971800" cy="457200"/>
          </a:xfrm>
          <a:prstGeom prst="rect">
            <a:avLst/>
          </a:prstGeom>
        </p:spPr>
        <p:txBody>
          <a:bodyPr/>
          <a:lstStyle/>
          <a:p>
            <a:pPr>
              <a:defRPr/>
            </a:pPr>
            <a:endParaRPr lang="en-US">
              <a:solidFill>
                <a:prstClr val="black"/>
              </a:solidFill>
            </a:endParaRPr>
          </a:p>
        </p:txBody>
      </p:sp>
      <p:sp>
        <p:nvSpPr>
          <p:cNvPr id="5" name="Rectangle 1031"/>
          <p:cNvSpPr>
            <a:spLocks noGrp="1" noChangeArrowheads="1"/>
          </p:cNvSpPr>
          <p:nvPr>
            <p:ph type="sldNum" sz="quarter" idx="5"/>
          </p:nvPr>
        </p:nvSpPr>
        <p:spPr>
          <a:xfrm>
            <a:off x="3884613" y="8685213"/>
            <a:ext cx="2971800" cy="457200"/>
          </a:xfrm>
          <a:prstGeom prst="rect">
            <a:avLst/>
          </a:prstGeom>
        </p:spPr>
        <p:txBody>
          <a:bodyPr/>
          <a:lstStyle/>
          <a:p>
            <a:pPr>
              <a:defRPr/>
            </a:pPr>
            <a:fld id="{2451D47E-A50C-430E-BA51-1D96DD276BDF}" type="slidenum">
              <a:rPr lang="en-US">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1759351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5886F655-8A52-4B5C-BBA0-FD673D4C3E33}" type="slidenum">
              <a:rPr lang="en-US" sz="1200" smtClean="0"/>
              <a:pPr eaLnBrk="1" hangingPunct="1"/>
              <a:t>12</a:t>
            </a:fld>
            <a:endParaRPr lang="en-US" sz="1200" smtClean="0"/>
          </a:p>
        </p:txBody>
      </p:sp>
    </p:spTree>
    <p:extLst>
      <p:ext uri="{BB962C8B-B14F-4D97-AF65-F5344CB8AC3E}">
        <p14:creationId xmlns:p14="http://schemas.microsoft.com/office/powerpoint/2010/main" val="1798558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1" name="Rectangle 10"/>
          <p:cNvSpPr/>
          <p:nvPr userDrawn="1"/>
        </p:nvSpPr>
        <p:spPr bwMode="auto">
          <a:xfrm>
            <a:off x="0" y="0"/>
            <a:ext cx="9144000" cy="6858000"/>
          </a:xfrm>
          <a:prstGeom prst="rect">
            <a:avLst/>
          </a:prstGeom>
          <a:solidFill>
            <a:schemeClr val="accent4">
              <a:lumMod val="65000"/>
              <a:lumOff val="3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Verdana" pitchFamily="-112" charset="0"/>
            </a:endParaRPr>
          </a:p>
        </p:txBody>
      </p:sp>
      <p:sp>
        <p:nvSpPr>
          <p:cNvPr id="36866" name="Rectangle 2"/>
          <p:cNvSpPr>
            <a:spLocks noGrp="1" noChangeArrowheads="1"/>
          </p:cNvSpPr>
          <p:nvPr>
            <p:ph type="ctrTitle"/>
          </p:nvPr>
        </p:nvSpPr>
        <p:spPr>
          <a:xfrm>
            <a:off x="0" y="0"/>
            <a:ext cx="9144000" cy="2438400"/>
          </a:xfrm>
          <a:prstGeom prst="rect">
            <a:avLst/>
          </a:prstGeom>
          <a:ln>
            <a:solidFill>
              <a:schemeClr val="accent4">
                <a:lumMod val="65000"/>
                <a:lumOff val="35000"/>
              </a:schemeClr>
            </a:solidFill>
          </a:ln>
        </p:spPr>
        <p:txBody>
          <a:bodyPr/>
          <a:lstStyle>
            <a:lvl1pPr algn="ctr">
              <a:defRPr sz="5400" b="0" baseline="0">
                <a:solidFill>
                  <a:schemeClr val="bg1"/>
                </a:solidFill>
              </a:defRPr>
            </a:lvl1pPr>
          </a:lstStyle>
          <a:p>
            <a:r>
              <a:rPr lang="en-US" dirty="0" smtClean="0"/>
              <a:t>Click to edit Master title style</a:t>
            </a:r>
            <a:endParaRPr lang="en-US" dirty="0"/>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a:defRPr/>
            </a:lvl1pPr>
          </a:lstStyle>
          <a:p>
            <a:endParaRPr lang="en-US" dirty="0"/>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a:defRPr/>
            </a:lvl1pPr>
          </a:lstStyle>
          <a:p>
            <a:endParaRPr lang="en-US" dirty="0"/>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a:defRPr/>
            </a:lvl1pPr>
          </a:lstStyle>
          <a:p>
            <a:fld id="{D0944D79-BC56-44F6-9F07-E5F5D587D50A}" type="slidenum">
              <a:rPr lang="en-US"/>
              <a:pPr/>
              <a:t>‹#›</a:t>
            </a:fld>
            <a:endParaRPr lang="en-US" dirty="0"/>
          </a:p>
        </p:txBody>
      </p:sp>
    </p:spTree>
    <p:extLst>
      <p:ext uri="{BB962C8B-B14F-4D97-AF65-F5344CB8AC3E}">
        <p14:creationId xmlns:p14="http://schemas.microsoft.com/office/powerpoint/2010/main" val="336651429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52791461"/>
      </p:ext>
    </p:extLst>
  </p:cSld>
  <p:clrMapOvr>
    <a:masterClrMapping/>
  </p:clrMapOvr>
  <p:transition>
    <p:zoom/>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412875"/>
            <a:ext cx="8915400" cy="4530725"/>
          </a:xfrm>
        </p:spPr>
        <p:txBody>
          <a:bodyPr/>
          <a:lstStyle>
            <a:lvl1pPr>
              <a:defRPr>
                <a:solidFill>
                  <a:schemeClr val="tx1"/>
                </a:solidFill>
              </a:defRPr>
            </a:lvl1pPr>
            <a:lvl2pPr>
              <a:defRPr sz="2600">
                <a:solidFill>
                  <a:schemeClr val="tx1"/>
                </a:solidFill>
              </a:defRPr>
            </a:lvl2pPr>
            <a:lvl3pPr>
              <a:defRPr sz="2400">
                <a:solidFill>
                  <a:schemeClr val="tx1"/>
                </a:solidFill>
              </a:defRPr>
            </a:lvl3pPr>
            <a:lvl4pPr>
              <a:defRPr sz="2200">
                <a:solidFill>
                  <a:schemeClr val="tx1"/>
                </a:solidFill>
              </a:defRPr>
            </a:lvl4pPr>
            <a:lvl5pPr>
              <a:buClrTx/>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50"/>
          <p:cNvSpPr>
            <a:spLocks noGrp="1" noChangeArrowheads="1"/>
          </p:cNvSpPr>
          <p:nvPr>
            <p:ph type="title"/>
          </p:nvPr>
        </p:nvSpPr>
        <p:spPr bwMode="gray">
          <a:xfrm>
            <a:off x="250825" y="0"/>
            <a:ext cx="8893175" cy="1016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a:t>
            </a:r>
            <a:br>
              <a:rPr lang="en-US" dirty="0" smtClean="0"/>
            </a:br>
            <a:r>
              <a:rPr lang="en-US" dirty="0" smtClean="0"/>
              <a:t>title style</a:t>
            </a: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50"/>
          <p:cNvSpPr>
            <a:spLocks noGrp="1" noChangeArrowheads="1"/>
          </p:cNvSpPr>
          <p:nvPr>
            <p:ph type="title"/>
          </p:nvPr>
        </p:nvSpPr>
        <p:spPr bwMode="gray">
          <a:xfrm>
            <a:off x="250825" y="152400"/>
            <a:ext cx="8677275" cy="863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a:t>
            </a:r>
            <a:br>
              <a:rPr lang="en-US" dirty="0" smtClean="0"/>
            </a:br>
            <a:r>
              <a:rPr lang="en-US" dirty="0" smtClean="0"/>
              <a:t>title style</a:t>
            </a: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50"/>
          <p:cNvSpPr>
            <a:spLocks noGrp="1" noChangeArrowheads="1"/>
          </p:cNvSpPr>
          <p:nvPr>
            <p:ph type="title"/>
          </p:nvPr>
        </p:nvSpPr>
        <p:spPr bwMode="gray">
          <a:xfrm>
            <a:off x="250825" y="152400"/>
            <a:ext cx="8677275" cy="863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a:t>
            </a:r>
            <a:br>
              <a:rPr lang="en-US" dirty="0" smtClean="0"/>
            </a:br>
            <a:r>
              <a:rPr lang="en-US" dirty="0" smtClean="0"/>
              <a:t>title style</a:t>
            </a: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4800" y="685800"/>
            <a:ext cx="8534400" cy="5486400"/>
          </a:xfrm>
          <a:prstGeom prst="rect">
            <a:avLst/>
          </a:prstGeom>
        </p:spPr>
        <p:txBody>
          <a:bodyPr/>
          <a:lstStyle>
            <a:lvl1pPr>
              <a:defRPr sz="2000">
                <a:latin typeface="Tahoma" pitchFamily="34" charset="0"/>
                <a:cs typeface="Tahoma" pitchFamily="34" charset="0"/>
              </a:defRPr>
            </a:lvl1pPr>
          </a:lstStyle>
          <a:p>
            <a:r>
              <a:rPr lang="en-US" dirty="0" smtClean="0"/>
              <a:t>Click to edit Master title style</a:t>
            </a:r>
            <a:endParaRPr lang="en-US" dirty="0"/>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Content Placeholder 3"/>
          <p:cNvSpPr>
            <a:spLocks noGrp="1" noChangeArrowheads="1"/>
          </p:cNvSpPr>
          <p:nvPr>
            <p:ph idx="1"/>
          </p:nvPr>
        </p:nvSpPr>
        <p:spPr bwMode="auto">
          <a:xfrm>
            <a:off x="381000" y="685800"/>
            <a:ext cx="8229600" cy="54101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endParaRPr lang="en-US" dirty="0" smtClean="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8352" y="980728"/>
            <a:ext cx="9008143" cy="5328592"/>
          </a:xfrm>
        </p:spPr>
        <p:txBody>
          <a:bodyPr/>
          <a:lstStyle>
            <a:lvl1pPr>
              <a:buSzPct val="88000"/>
              <a:defRPr>
                <a:solidFill>
                  <a:schemeClr val="tx1"/>
                </a:solidFill>
              </a:defRPr>
            </a:lvl1pPr>
            <a:lvl2pPr>
              <a:defRPr sz="2600">
                <a:solidFill>
                  <a:schemeClr val="tx1"/>
                </a:solidFill>
              </a:defRPr>
            </a:lvl2pPr>
            <a:lvl3pPr>
              <a:defRPr sz="2400">
                <a:solidFill>
                  <a:schemeClr val="tx1"/>
                </a:solidFill>
              </a:defRPr>
            </a:lvl3pPr>
            <a:lvl4pPr>
              <a:defRPr sz="2200">
                <a:solidFill>
                  <a:schemeClr val="tx1"/>
                </a:solidFill>
              </a:defRPr>
            </a:lvl4pPr>
            <a:lvl5pPr>
              <a:buClrTx/>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50"/>
          <p:cNvSpPr>
            <a:spLocks noGrp="1" noChangeArrowheads="1"/>
          </p:cNvSpPr>
          <p:nvPr>
            <p:ph type="title"/>
          </p:nvPr>
        </p:nvSpPr>
        <p:spPr bwMode="gray">
          <a:xfrm>
            <a:off x="1" y="0"/>
            <a:ext cx="9144000" cy="8367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a:t>
            </a:r>
            <a:br>
              <a:rPr lang="en-US" dirty="0" smtClean="0"/>
            </a:br>
            <a:r>
              <a:rPr lang="en-US" dirty="0" smtClean="0"/>
              <a:t>title style</a:t>
            </a:r>
          </a:p>
        </p:txBody>
      </p:sp>
    </p:spTree>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0"/>
          <p:cNvSpPr>
            <a:spLocks noGrp="1" noChangeArrowheads="1"/>
          </p:cNvSpPr>
          <p:nvPr>
            <p:ph type="title"/>
          </p:nvPr>
        </p:nvSpPr>
        <p:spPr bwMode="gray">
          <a:xfrm>
            <a:off x="250825" y="152400"/>
            <a:ext cx="8677275" cy="863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a:t>
            </a:r>
            <a:br>
              <a:rPr lang="en-US" dirty="0" smtClean="0"/>
            </a:br>
            <a:r>
              <a:rPr lang="en-US" dirty="0" smtClean="0"/>
              <a:t>title style</a:t>
            </a:r>
          </a:p>
        </p:txBody>
      </p:sp>
      <p:sp>
        <p:nvSpPr>
          <p:cNvPr id="7" name="Rectangle 6"/>
          <p:cNvSpPr/>
          <p:nvPr userDrawn="1"/>
        </p:nvSpPr>
        <p:spPr bwMode="auto">
          <a:xfrm>
            <a:off x="0" y="1219200"/>
            <a:ext cx="9144000" cy="5257800"/>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Verdana" pitchFamily="-112" charset="0"/>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50"/>
          <p:cNvSpPr>
            <a:spLocks noGrp="1" noChangeArrowheads="1"/>
          </p:cNvSpPr>
          <p:nvPr>
            <p:ph type="title"/>
          </p:nvPr>
        </p:nvSpPr>
        <p:spPr bwMode="gray">
          <a:xfrm>
            <a:off x="250825" y="152400"/>
            <a:ext cx="8677275" cy="863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a:t>
            </a:r>
            <a:br>
              <a:rPr lang="en-US" dirty="0" smtClean="0"/>
            </a:br>
            <a:r>
              <a:rPr lang="en-US" dirty="0" smtClean="0"/>
              <a:t>title style</a:t>
            </a: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50"/>
          <p:cNvSpPr>
            <a:spLocks noGrp="1" noChangeArrowheads="1"/>
          </p:cNvSpPr>
          <p:nvPr>
            <p:ph type="title"/>
          </p:nvPr>
        </p:nvSpPr>
        <p:spPr bwMode="gray">
          <a:xfrm>
            <a:off x="250825" y="152400"/>
            <a:ext cx="8677275" cy="863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a:t>
            </a:r>
            <a:br>
              <a:rPr lang="en-US" dirty="0" smtClean="0"/>
            </a:br>
            <a:r>
              <a:rPr lang="en-US" dirty="0" smtClean="0"/>
              <a:t>title style</a:t>
            </a: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11" name="Rectangle 10"/>
          <p:cNvSpPr/>
          <p:nvPr userDrawn="1"/>
        </p:nvSpPr>
        <p:spPr bwMode="auto">
          <a:xfrm>
            <a:off x="0" y="0"/>
            <a:ext cx="9144000" cy="6858000"/>
          </a:xfrm>
          <a:prstGeom prst="rect">
            <a:avLst/>
          </a:prstGeom>
          <a:solidFill>
            <a:srgbClr val="A5002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Verdana" pitchFamily="-112" charset="0"/>
            </a:endParaRPr>
          </a:p>
        </p:txBody>
      </p:sp>
      <p:sp>
        <p:nvSpPr>
          <p:cNvPr id="36866" name="Rectangle 2"/>
          <p:cNvSpPr>
            <a:spLocks noGrp="1" noChangeArrowheads="1"/>
          </p:cNvSpPr>
          <p:nvPr>
            <p:ph type="ctrTitle"/>
          </p:nvPr>
        </p:nvSpPr>
        <p:spPr>
          <a:xfrm>
            <a:off x="0" y="0"/>
            <a:ext cx="9144000" cy="2438400"/>
          </a:xfrm>
          <a:prstGeom prst="rect">
            <a:avLst/>
          </a:prstGeom>
        </p:spPr>
        <p:txBody>
          <a:bodyPr/>
          <a:lstStyle>
            <a:lvl1pPr algn="ctr">
              <a:defRPr sz="5400" b="0" baseline="0">
                <a:solidFill>
                  <a:schemeClr val="bg1"/>
                </a:solidFill>
              </a:defRPr>
            </a:lvl1pPr>
          </a:lstStyle>
          <a:p>
            <a:r>
              <a:rPr lang="en-US" dirty="0" smtClean="0"/>
              <a:t>Click to edit Master title style</a:t>
            </a:r>
            <a:endParaRPr lang="en-US" dirty="0"/>
          </a:p>
        </p:txBody>
      </p:sp>
      <p:sp>
        <p:nvSpPr>
          <p:cNvPr id="6" name="Content Placeholder 3"/>
          <p:cNvSpPr>
            <a:spLocks noGrp="1"/>
          </p:cNvSpPr>
          <p:nvPr>
            <p:ph sz="half" idx="2"/>
          </p:nvPr>
        </p:nvSpPr>
        <p:spPr>
          <a:xfrm>
            <a:off x="2438400" y="5562600"/>
            <a:ext cx="6477000" cy="990600"/>
          </a:xfrm>
        </p:spPr>
        <p:txBody>
          <a:bodyPr/>
          <a:lstStyle>
            <a:lvl1pPr algn="r">
              <a:buNone/>
              <a:defRPr>
                <a:solidFill>
                  <a:schemeClr val="bg1"/>
                </a:solidFill>
                <a:latin typeface="Lucida Calligraphy" pitchFamily="66" charset="0"/>
              </a:defRPr>
            </a:lvl1pPr>
          </a:lstStyle>
          <a:p>
            <a:pPr lvl="0"/>
            <a:r>
              <a:rPr lang="en-US" dirty="0" smtClean="0"/>
              <a:t>Click to edit Master text styles</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62013" y="1471613"/>
            <a:ext cx="3810000" cy="46434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24413" y="1471613"/>
            <a:ext cx="3810000" cy="46434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2562857"/>
      </p:ext>
    </p:extLst>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Rectangle 50"/>
          <p:cNvSpPr>
            <a:spLocks noGrp="1" noChangeArrowheads="1"/>
          </p:cNvSpPr>
          <p:nvPr>
            <p:ph type="title"/>
          </p:nvPr>
        </p:nvSpPr>
        <p:spPr bwMode="gray">
          <a:xfrm>
            <a:off x="0" y="0"/>
            <a:ext cx="9144000" cy="863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a:t>
            </a:r>
            <a:br>
              <a:rPr lang="en-US" dirty="0" smtClean="0"/>
            </a:br>
            <a:r>
              <a:rPr lang="en-US" dirty="0" smtClean="0"/>
              <a:t>title style</a:t>
            </a:r>
          </a:p>
        </p:txBody>
      </p:sp>
    </p:spTree>
    <p:extLst>
      <p:ext uri="{BB962C8B-B14F-4D97-AF65-F5344CB8AC3E}">
        <p14:creationId xmlns:p14="http://schemas.microsoft.com/office/powerpoint/2010/main" val="524718144"/>
      </p:ext>
    </p:extLst>
  </p:cSld>
  <p:clrMapOvr>
    <a:masterClrMapping/>
  </p:clrMapOvr>
  <p:transition>
    <p:zoom/>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58775" y="188913"/>
            <a:ext cx="8497888" cy="863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31800" y="1520825"/>
            <a:ext cx="4087813" cy="4632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72013" y="1520825"/>
            <a:ext cx="4087812" cy="2239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72013" y="3913188"/>
            <a:ext cx="4087812" cy="2239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0133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0" y="914400"/>
            <a:ext cx="8915400" cy="5486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1" name="Text Box 57"/>
          <p:cNvSpPr txBox="1">
            <a:spLocks noChangeArrowheads="1"/>
          </p:cNvSpPr>
          <p:nvPr userDrawn="1"/>
        </p:nvSpPr>
        <p:spPr bwMode="auto">
          <a:xfrm>
            <a:off x="8458200" y="6581775"/>
            <a:ext cx="685800" cy="276999"/>
          </a:xfrm>
          <a:prstGeom prst="rect">
            <a:avLst/>
          </a:prstGeom>
          <a:noFill/>
          <a:ln w="9525">
            <a:noFill/>
            <a:miter lim="800000"/>
            <a:headEnd/>
            <a:tailEnd/>
          </a:ln>
          <a:effectLst/>
        </p:spPr>
        <p:txBody>
          <a:bodyPr wrap="square">
            <a:spAutoFit/>
          </a:bodyPr>
          <a:lstStyle/>
          <a:p>
            <a:pPr algn="r">
              <a:defRPr/>
            </a:pPr>
            <a:fld id="{0CC00814-8DFB-4A98-8C67-ED9467B5CADE}" type="slidenum">
              <a:rPr lang="en-US" sz="1200" b="1" i="1" smtClean="0">
                <a:solidFill>
                  <a:schemeClr val="tx1"/>
                </a:solidFill>
              </a:rPr>
              <a:pPr algn="r">
                <a:defRPr/>
              </a:pPr>
              <a:t>‹#›</a:t>
            </a:fld>
            <a:endParaRPr lang="en-US" sz="1200" b="1" i="1" dirty="0">
              <a:solidFill>
                <a:schemeClr val="tx1"/>
              </a:solidFill>
            </a:endParaRPr>
          </a:p>
        </p:txBody>
      </p:sp>
      <p:sp>
        <p:nvSpPr>
          <p:cNvPr id="12" name="Text Box 57"/>
          <p:cNvSpPr txBox="1">
            <a:spLocks noChangeArrowheads="1"/>
          </p:cNvSpPr>
          <p:nvPr userDrawn="1"/>
        </p:nvSpPr>
        <p:spPr bwMode="auto">
          <a:xfrm>
            <a:off x="4171950" y="6553200"/>
            <a:ext cx="3067050" cy="276999"/>
          </a:xfrm>
          <a:prstGeom prst="rect">
            <a:avLst/>
          </a:prstGeom>
          <a:noFill/>
          <a:ln w="9525">
            <a:noFill/>
            <a:miter lim="800000"/>
            <a:headEnd/>
            <a:tailEnd/>
          </a:ln>
          <a:effectLst/>
        </p:spPr>
        <p:txBody>
          <a:bodyPr>
            <a:spAutoFit/>
          </a:bodyPr>
          <a:lstStyle/>
          <a:p>
            <a:pPr>
              <a:defRPr/>
            </a:pPr>
            <a:r>
              <a:rPr lang="en-US" sz="1200" b="1" i="1" kern="1200" dirty="0">
                <a:solidFill>
                  <a:schemeClr val="tx1"/>
                </a:solidFill>
                <a:latin typeface="Verdana" pitchFamily="34" charset="0"/>
                <a:ea typeface="ＭＳ Ｐゴシック" charset="-128"/>
                <a:cs typeface="+mn-cs"/>
              </a:rPr>
              <a:t>Ardavan Asef-Vaziri    </a:t>
            </a:r>
            <a:r>
              <a:rPr lang="en-US" sz="1200" b="1" i="1" kern="1200" dirty="0" smtClean="0">
                <a:solidFill>
                  <a:schemeClr val="tx1"/>
                </a:solidFill>
                <a:latin typeface="Verdana" pitchFamily="34" charset="0"/>
                <a:ea typeface="ＭＳ Ｐゴシック" charset="-128"/>
                <a:cs typeface="+mn-cs"/>
              </a:rPr>
              <a:t>Jan.-2016</a:t>
            </a:r>
            <a:endParaRPr lang="en-US" sz="1200" b="1" i="1" kern="1200" dirty="0">
              <a:solidFill>
                <a:schemeClr val="tx1"/>
              </a:solidFill>
              <a:latin typeface="Verdana" pitchFamily="34" charset="0"/>
              <a:ea typeface="ＭＳ Ｐゴシック" charset="-128"/>
              <a:cs typeface="+mn-cs"/>
            </a:endParaRPr>
          </a:p>
        </p:txBody>
      </p:sp>
      <p:sp>
        <p:nvSpPr>
          <p:cNvPr id="13" name="Text Box 57"/>
          <p:cNvSpPr txBox="1">
            <a:spLocks noChangeArrowheads="1"/>
          </p:cNvSpPr>
          <p:nvPr userDrawn="1"/>
        </p:nvSpPr>
        <p:spPr bwMode="auto">
          <a:xfrm>
            <a:off x="0" y="6553200"/>
            <a:ext cx="4267200" cy="276999"/>
          </a:xfrm>
          <a:prstGeom prst="rect">
            <a:avLst/>
          </a:prstGeom>
          <a:noFill/>
          <a:ln w="9525">
            <a:noFill/>
            <a:miter lim="800000"/>
            <a:headEnd/>
            <a:tailEnd/>
          </a:ln>
          <a:effectLst/>
        </p:spPr>
        <p:txBody>
          <a:bodyPr wrap="square">
            <a:spAutoFit/>
          </a:bodyPr>
          <a:lstStyle/>
          <a:p>
            <a:pPr algn="l">
              <a:defRPr/>
            </a:pPr>
            <a:r>
              <a:rPr lang="en-US" sz="1200" b="1" i="1" dirty="0" smtClean="0">
                <a:solidFill>
                  <a:schemeClr val="tx1"/>
                </a:solidFill>
              </a:rPr>
              <a:t>Sampling Distribution &amp; Confidence Interval </a:t>
            </a:r>
            <a:endParaRPr lang="en-US" sz="1200" b="1" i="1" dirty="0">
              <a:solidFill>
                <a:schemeClr val="tx1"/>
              </a:solidFill>
            </a:endParaRPr>
          </a:p>
        </p:txBody>
      </p:sp>
      <p:sp>
        <p:nvSpPr>
          <p:cNvPr id="14" name="Rectangle 50"/>
          <p:cNvSpPr>
            <a:spLocks noGrp="1" noChangeArrowheads="1"/>
          </p:cNvSpPr>
          <p:nvPr>
            <p:ph type="title"/>
          </p:nvPr>
        </p:nvSpPr>
        <p:spPr bwMode="gray">
          <a:xfrm>
            <a:off x="0" y="0"/>
            <a:ext cx="9144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cxnSp>
        <p:nvCxnSpPr>
          <p:cNvPr id="19" name="Straight Connector 18"/>
          <p:cNvCxnSpPr/>
          <p:nvPr userDrawn="1"/>
        </p:nvCxnSpPr>
        <p:spPr bwMode="auto">
          <a:xfrm>
            <a:off x="0" y="838200"/>
            <a:ext cx="9144000" cy="1588"/>
          </a:xfrm>
          <a:prstGeom prst="line">
            <a:avLst/>
          </a:prstGeom>
          <a:solidFill>
            <a:schemeClr val="accent1"/>
          </a:solidFill>
          <a:ln w="76200" cap="flat" cmpd="sng" algn="ctr">
            <a:solidFill>
              <a:schemeClr val="accent4"/>
            </a:solidFill>
            <a:prstDash val="solid"/>
            <a:round/>
            <a:headEnd type="none" w="med" len="med"/>
            <a:tailEnd type="none" w="med" len="med"/>
          </a:ln>
          <a:effectLst/>
        </p:spPr>
      </p:cxnSp>
      <p:cxnSp>
        <p:nvCxnSpPr>
          <p:cNvPr id="20" name="Straight Connector 19"/>
          <p:cNvCxnSpPr/>
          <p:nvPr userDrawn="1"/>
        </p:nvCxnSpPr>
        <p:spPr bwMode="auto">
          <a:xfrm>
            <a:off x="0" y="6475412"/>
            <a:ext cx="9144000" cy="1588"/>
          </a:xfrm>
          <a:prstGeom prst="line">
            <a:avLst/>
          </a:prstGeom>
          <a:solidFill>
            <a:schemeClr val="accent1"/>
          </a:solidFill>
          <a:ln w="76200" cap="flat" cmpd="sng" algn="ctr">
            <a:noFill/>
            <a:prstDash val="solid"/>
            <a:round/>
            <a:headEnd type="none" w="med" len="med"/>
            <a:tailEnd type="none" w="med" len="med"/>
          </a:ln>
          <a:effectLst/>
        </p:spPr>
      </p:cxnSp>
      <p:cxnSp>
        <p:nvCxnSpPr>
          <p:cNvPr id="10" name="Straight Connector 9"/>
          <p:cNvCxnSpPr/>
          <p:nvPr userDrawn="1"/>
        </p:nvCxnSpPr>
        <p:spPr bwMode="auto">
          <a:xfrm>
            <a:off x="0" y="6477000"/>
            <a:ext cx="9144000" cy="1588"/>
          </a:xfrm>
          <a:prstGeom prst="line">
            <a:avLst/>
          </a:prstGeom>
          <a:solidFill>
            <a:schemeClr val="accent1"/>
          </a:solidFill>
          <a:ln w="57150" cap="flat" cmpd="sng" algn="ctr">
            <a:solidFill>
              <a:schemeClr val="tx1"/>
            </a:solidFill>
            <a:prstDash val="solid"/>
            <a:round/>
            <a:headEnd type="none" w="med" len="med"/>
            <a:tailEnd type="none" w="med" len="med"/>
          </a:ln>
          <a:effectLst/>
        </p:spPr>
      </p:cxnSp>
    </p:spTree>
  </p:cSld>
  <p:clrMap bg1="lt1" tx1="dk1" bg2="lt2" tx2="dk2" accent1="accent1" accent2="accent2" accent3="accent3" accent4="accent4" accent5="accent5" accent6="accent6" hlink="hlink" folHlink="folHlink"/>
  <p:sldLayoutIdLst>
    <p:sldLayoutId id="2147483763" r:id="rId1"/>
    <p:sldLayoutId id="2147483752" r:id="rId2"/>
    <p:sldLayoutId id="2147483756" r:id="rId3"/>
    <p:sldLayoutId id="2147483761" r:id="rId4"/>
    <p:sldLayoutId id="2147483762" r:id="rId5"/>
    <p:sldLayoutId id="2147483789" r:id="rId6"/>
    <p:sldLayoutId id="2147483790" r:id="rId7"/>
    <p:sldLayoutId id="2147483791" r:id="rId8"/>
    <p:sldLayoutId id="2147483792" r:id="rId9"/>
    <p:sldLayoutId id="2147483793" r:id="rId10"/>
    <p:sldLayoutId id="2147483794" r:id="rId11"/>
  </p:sldLayoutIdLst>
  <p:transition/>
  <p:timing>
    <p:tnLst>
      <p:par>
        <p:cTn id="1" dur="indefinite" restart="never" nodeType="tmRoot"/>
      </p:par>
    </p:tnLst>
  </p:timing>
  <p:txStyles>
    <p:titleStyle>
      <a:lvl1pPr algn="l" rtl="0" eaLnBrk="1" fontAlgn="base" hangingPunct="1">
        <a:spcBef>
          <a:spcPct val="0"/>
        </a:spcBef>
        <a:spcAft>
          <a:spcPct val="0"/>
        </a:spcAft>
        <a:defRPr sz="3600">
          <a:solidFill>
            <a:schemeClr val="tx1"/>
          </a:solidFill>
          <a:latin typeface="Impact" pitchFamily="34" charset="0"/>
          <a:ea typeface="ＭＳ Ｐゴシック" pitchFamily="-65" charset="-128"/>
          <a:cs typeface="Impact" pitchFamily="34" charset="0"/>
        </a:defRPr>
      </a:lvl1pPr>
      <a:lvl2pPr algn="l" rtl="0" eaLnBrk="1" fontAlgn="base" hangingPunct="1">
        <a:spcBef>
          <a:spcPct val="0"/>
        </a:spcBef>
        <a:spcAft>
          <a:spcPct val="0"/>
        </a:spcAft>
        <a:defRPr sz="4400">
          <a:solidFill>
            <a:schemeClr val="tx2"/>
          </a:solidFill>
          <a:latin typeface="Garamond" pitchFamily="-112" charset="0"/>
          <a:ea typeface="ＭＳ Ｐゴシック" pitchFamily="-65" charset="-128"/>
          <a:cs typeface="ＭＳ Ｐゴシック" pitchFamily="-65" charset="-128"/>
        </a:defRPr>
      </a:lvl2pPr>
      <a:lvl3pPr algn="l" rtl="0" eaLnBrk="1" fontAlgn="base" hangingPunct="1">
        <a:spcBef>
          <a:spcPct val="0"/>
        </a:spcBef>
        <a:spcAft>
          <a:spcPct val="0"/>
        </a:spcAft>
        <a:defRPr sz="4400">
          <a:solidFill>
            <a:schemeClr val="tx2"/>
          </a:solidFill>
          <a:latin typeface="Garamond" pitchFamily="-112" charset="0"/>
          <a:ea typeface="ＭＳ Ｐゴシック" pitchFamily="-65" charset="-128"/>
          <a:cs typeface="ＭＳ Ｐゴシック" pitchFamily="-65" charset="-128"/>
        </a:defRPr>
      </a:lvl3pPr>
      <a:lvl4pPr algn="l" rtl="0" eaLnBrk="1" fontAlgn="base" hangingPunct="1">
        <a:spcBef>
          <a:spcPct val="0"/>
        </a:spcBef>
        <a:spcAft>
          <a:spcPct val="0"/>
        </a:spcAft>
        <a:defRPr sz="4400">
          <a:solidFill>
            <a:schemeClr val="tx2"/>
          </a:solidFill>
          <a:latin typeface="Garamond" pitchFamily="-112" charset="0"/>
          <a:ea typeface="ＭＳ Ｐゴシック" pitchFamily="-65" charset="-128"/>
          <a:cs typeface="ＭＳ Ｐゴシック" pitchFamily="-65" charset="-128"/>
        </a:defRPr>
      </a:lvl4pPr>
      <a:lvl5pPr algn="l" rtl="0" eaLnBrk="1" fontAlgn="base" hangingPunct="1">
        <a:spcBef>
          <a:spcPct val="0"/>
        </a:spcBef>
        <a:spcAft>
          <a:spcPct val="0"/>
        </a:spcAft>
        <a:defRPr sz="4400">
          <a:solidFill>
            <a:schemeClr val="tx2"/>
          </a:solidFill>
          <a:latin typeface="Garamond" pitchFamily="-112"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4400">
          <a:solidFill>
            <a:schemeClr val="tx2"/>
          </a:solidFill>
          <a:latin typeface="Garamond" pitchFamily="-112" charset="0"/>
        </a:defRPr>
      </a:lvl6pPr>
      <a:lvl7pPr marL="914400" algn="l" rtl="0" eaLnBrk="1" fontAlgn="base" hangingPunct="1">
        <a:spcBef>
          <a:spcPct val="0"/>
        </a:spcBef>
        <a:spcAft>
          <a:spcPct val="0"/>
        </a:spcAft>
        <a:defRPr sz="4400">
          <a:solidFill>
            <a:schemeClr val="tx2"/>
          </a:solidFill>
          <a:latin typeface="Garamond" pitchFamily="-112" charset="0"/>
        </a:defRPr>
      </a:lvl7pPr>
      <a:lvl8pPr marL="1371600" algn="l" rtl="0" eaLnBrk="1" fontAlgn="base" hangingPunct="1">
        <a:spcBef>
          <a:spcPct val="0"/>
        </a:spcBef>
        <a:spcAft>
          <a:spcPct val="0"/>
        </a:spcAft>
        <a:defRPr sz="4400">
          <a:solidFill>
            <a:schemeClr val="tx2"/>
          </a:solidFill>
          <a:latin typeface="Garamond" pitchFamily="-112" charset="0"/>
        </a:defRPr>
      </a:lvl8pPr>
      <a:lvl9pPr marL="1828800" algn="l" rtl="0" eaLnBrk="1" fontAlgn="base" hangingPunct="1">
        <a:spcBef>
          <a:spcPct val="0"/>
        </a:spcBef>
        <a:spcAft>
          <a:spcPct val="0"/>
        </a:spcAft>
        <a:defRPr sz="4400">
          <a:solidFill>
            <a:schemeClr val="tx2"/>
          </a:solidFill>
          <a:latin typeface="Garamond" pitchFamily="-112" charset="0"/>
        </a:defRPr>
      </a:lvl9pPr>
    </p:titleStyle>
    <p:bodyStyle>
      <a:lvl1pPr marL="342900" indent="-342900" algn="l" rtl="0" eaLnBrk="1" fontAlgn="base" hangingPunct="1">
        <a:spcBef>
          <a:spcPct val="20000"/>
        </a:spcBef>
        <a:spcAft>
          <a:spcPct val="0"/>
        </a:spcAft>
        <a:buClr>
          <a:schemeClr val="tx1"/>
        </a:buClr>
        <a:buSzPct val="75000"/>
        <a:buFont typeface="Wingdings" pitchFamily="2" charset="2"/>
        <a:buChar char="p"/>
        <a:defRPr sz="2400">
          <a:solidFill>
            <a:schemeClr val="tx1"/>
          </a:solidFill>
          <a:latin typeface="Book Antiqua" pitchFamily="18" charset="0"/>
          <a:ea typeface="ＭＳ Ｐゴシック" pitchFamily="-65" charset="-128"/>
          <a:cs typeface="Book Antiqua" pitchFamily="18" charset="0"/>
        </a:defRPr>
      </a:lvl1pPr>
      <a:lvl2pPr marL="742950" indent="-285750" algn="l" rtl="0" eaLnBrk="1" fontAlgn="base" hangingPunct="1">
        <a:spcBef>
          <a:spcPct val="20000"/>
        </a:spcBef>
        <a:spcAft>
          <a:spcPct val="0"/>
        </a:spcAft>
        <a:buClr>
          <a:schemeClr val="tx1"/>
        </a:buClr>
        <a:buSzPct val="75000"/>
        <a:buFont typeface="Wingdings" pitchFamily="2" charset="2"/>
        <a:buChar char="n"/>
        <a:defRPr sz="2200">
          <a:solidFill>
            <a:schemeClr val="tx1"/>
          </a:solidFill>
          <a:latin typeface="Book Antiqua" pitchFamily="18" charset="0"/>
          <a:ea typeface="ＭＳ Ｐゴシック" pitchFamily="-112" charset="-128"/>
        </a:defRPr>
      </a:lvl2pPr>
      <a:lvl3pPr marL="1143000" indent="-228600" algn="l" rtl="0" eaLnBrk="1" fontAlgn="base" hangingPunct="1">
        <a:spcBef>
          <a:spcPct val="20000"/>
        </a:spcBef>
        <a:spcAft>
          <a:spcPct val="0"/>
        </a:spcAft>
        <a:buClr>
          <a:schemeClr val="tx1"/>
        </a:buClr>
        <a:buSzPct val="65000"/>
        <a:buFont typeface="Wingdings" pitchFamily="2" charset="2"/>
        <a:buChar char="p"/>
        <a:defRPr sz="2000">
          <a:solidFill>
            <a:schemeClr val="tx1"/>
          </a:solidFill>
          <a:latin typeface="Book Antiqua" pitchFamily="18" charset="0"/>
          <a:ea typeface="ＭＳ Ｐゴシック" pitchFamily="-112" charset="-128"/>
        </a:defRPr>
      </a:lvl3pPr>
      <a:lvl4pPr marL="1600200" indent="-228600" algn="l" rtl="0" eaLnBrk="1" fontAlgn="base" hangingPunct="1">
        <a:spcBef>
          <a:spcPct val="20000"/>
        </a:spcBef>
        <a:spcAft>
          <a:spcPct val="0"/>
        </a:spcAft>
        <a:buClr>
          <a:schemeClr val="tx1"/>
        </a:buClr>
        <a:buFont typeface="Wingdings" pitchFamily="2" charset="2"/>
        <a:buChar char="§"/>
        <a:defRPr sz="2000">
          <a:solidFill>
            <a:schemeClr val="tx1"/>
          </a:solidFill>
          <a:latin typeface="Book Antiqua" pitchFamily="18" charset="0"/>
          <a:ea typeface="ＭＳ Ｐゴシック" pitchFamily="-112" charset="-128"/>
        </a:defRPr>
      </a:lvl4pPr>
      <a:lvl5pPr marL="2057400" indent="-228600" algn="l" rtl="0" eaLnBrk="1" fontAlgn="base" hangingPunct="1">
        <a:spcBef>
          <a:spcPct val="20000"/>
        </a:spcBef>
        <a:spcAft>
          <a:spcPct val="0"/>
        </a:spcAft>
        <a:buClr>
          <a:schemeClr val="tx2"/>
        </a:buClr>
        <a:buSzPct val="80000"/>
        <a:buFont typeface="Wingdings" pitchFamily="2" charset="2"/>
        <a:buChar char="§"/>
        <a:defRPr sz="2000">
          <a:solidFill>
            <a:schemeClr val="tx1"/>
          </a:solidFill>
          <a:latin typeface="MS Reference Sans Serif" pitchFamily="34" charset="0"/>
          <a:ea typeface="ＭＳ Ｐゴシック" pitchFamily="-112" charset="-128"/>
        </a:defRPr>
      </a:lvl5pPr>
      <a:lvl6pPr marL="25146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381000" y="685800"/>
            <a:ext cx="8229600" cy="54101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endParaRPr lang="en-US" dirty="0" smtClean="0"/>
          </a:p>
        </p:txBody>
      </p:sp>
      <p:sp>
        <p:nvSpPr>
          <p:cNvPr id="11" name="Text Box 57"/>
          <p:cNvSpPr txBox="1">
            <a:spLocks noChangeArrowheads="1"/>
          </p:cNvSpPr>
          <p:nvPr userDrawn="1"/>
        </p:nvSpPr>
        <p:spPr bwMode="auto">
          <a:xfrm>
            <a:off x="8458200" y="6581775"/>
            <a:ext cx="685800" cy="276999"/>
          </a:xfrm>
          <a:prstGeom prst="rect">
            <a:avLst/>
          </a:prstGeom>
          <a:noFill/>
          <a:ln w="9525">
            <a:noFill/>
            <a:miter lim="800000"/>
            <a:headEnd/>
            <a:tailEnd/>
          </a:ln>
          <a:effectLst/>
        </p:spPr>
        <p:txBody>
          <a:bodyPr wrap="square">
            <a:spAutoFit/>
          </a:bodyPr>
          <a:lstStyle/>
          <a:p>
            <a:pPr algn="r">
              <a:defRPr/>
            </a:pPr>
            <a:fld id="{0CC00814-8DFB-4A98-8C67-ED9467B5CADE}" type="slidenum">
              <a:rPr lang="en-US" sz="1200" b="1" i="1" smtClean="0">
                <a:solidFill>
                  <a:srgbClr val="00B050"/>
                </a:solidFill>
              </a:rPr>
              <a:pPr algn="r">
                <a:defRPr/>
              </a:pPr>
              <a:t>‹#›</a:t>
            </a:fld>
            <a:endParaRPr lang="en-US" sz="1200" b="1" i="1" dirty="0">
              <a:solidFill>
                <a:srgbClr val="00B050"/>
              </a:solidFill>
            </a:endParaRPr>
          </a:p>
        </p:txBody>
      </p:sp>
      <p:sp>
        <p:nvSpPr>
          <p:cNvPr id="12" name="Text Box 57"/>
          <p:cNvSpPr txBox="1">
            <a:spLocks noChangeArrowheads="1"/>
          </p:cNvSpPr>
          <p:nvPr userDrawn="1"/>
        </p:nvSpPr>
        <p:spPr bwMode="auto">
          <a:xfrm>
            <a:off x="4171950" y="6553200"/>
            <a:ext cx="3067050" cy="276999"/>
          </a:xfrm>
          <a:prstGeom prst="rect">
            <a:avLst/>
          </a:prstGeom>
          <a:noFill/>
          <a:ln w="9525">
            <a:noFill/>
            <a:miter lim="800000"/>
            <a:headEnd/>
            <a:tailEnd/>
          </a:ln>
          <a:effectLst/>
        </p:spPr>
        <p:txBody>
          <a:bodyPr>
            <a:spAutoFit/>
          </a:bodyPr>
          <a:lstStyle/>
          <a:p>
            <a:pPr>
              <a:defRPr/>
            </a:pPr>
            <a:r>
              <a:rPr lang="en-US" sz="1200" b="1" i="1" dirty="0">
                <a:solidFill>
                  <a:srgbClr val="00B050"/>
                </a:solidFill>
              </a:rPr>
              <a:t>Ardavan Asef-Vaziri    </a:t>
            </a:r>
            <a:r>
              <a:rPr lang="en-US" sz="1200" b="1" i="1" dirty="0" smtClean="0">
                <a:solidFill>
                  <a:srgbClr val="00B050"/>
                </a:solidFill>
              </a:rPr>
              <a:t>Jul-09</a:t>
            </a:r>
            <a:endParaRPr lang="en-US" sz="1200" b="1" i="1" dirty="0">
              <a:solidFill>
                <a:srgbClr val="00B050"/>
              </a:solidFill>
            </a:endParaRPr>
          </a:p>
        </p:txBody>
      </p:sp>
      <p:sp>
        <p:nvSpPr>
          <p:cNvPr id="13" name="Text Box 57"/>
          <p:cNvSpPr txBox="1">
            <a:spLocks noChangeArrowheads="1"/>
          </p:cNvSpPr>
          <p:nvPr userDrawn="1"/>
        </p:nvSpPr>
        <p:spPr bwMode="auto">
          <a:xfrm>
            <a:off x="0" y="6553200"/>
            <a:ext cx="4267200" cy="276999"/>
          </a:xfrm>
          <a:prstGeom prst="rect">
            <a:avLst/>
          </a:prstGeom>
          <a:noFill/>
          <a:ln w="9525">
            <a:noFill/>
            <a:miter lim="800000"/>
            <a:headEnd/>
            <a:tailEnd/>
          </a:ln>
          <a:effectLst/>
        </p:spPr>
        <p:txBody>
          <a:bodyPr wrap="square">
            <a:spAutoFit/>
          </a:bodyPr>
          <a:lstStyle/>
          <a:p>
            <a:pPr algn="l">
              <a:defRPr/>
            </a:pPr>
            <a:r>
              <a:rPr lang="en-US" sz="1200" b="1" i="1" kern="1200" dirty="0" smtClean="0">
                <a:solidFill>
                  <a:srgbClr val="00B050"/>
                </a:solidFill>
                <a:latin typeface="Verdana" pitchFamily="34" charset="0"/>
                <a:ea typeface="ＭＳ Ｐゴシック" charset="-128"/>
                <a:cs typeface="+mn-cs"/>
              </a:rPr>
              <a:t>Theory of Constraints:  1- Throughput World </a:t>
            </a:r>
            <a:endParaRPr lang="en-US" sz="1200" b="1" i="1" kern="1200" dirty="0">
              <a:solidFill>
                <a:srgbClr val="00B050"/>
              </a:solidFill>
              <a:latin typeface="Verdana" pitchFamily="34" charset="0"/>
              <a:ea typeface="ＭＳ Ｐゴシック" charset="-128"/>
              <a:cs typeface="+mn-cs"/>
            </a:endParaRPr>
          </a:p>
        </p:txBody>
      </p:sp>
      <p:cxnSp>
        <p:nvCxnSpPr>
          <p:cNvPr id="19" name="Straight Connector 18"/>
          <p:cNvCxnSpPr/>
          <p:nvPr userDrawn="1"/>
        </p:nvCxnSpPr>
        <p:spPr bwMode="auto">
          <a:xfrm>
            <a:off x="0" y="455612"/>
            <a:ext cx="9144000" cy="1588"/>
          </a:xfrm>
          <a:prstGeom prst="line">
            <a:avLst/>
          </a:prstGeom>
          <a:solidFill>
            <a:schemeClr val="accent1"/>
          </a:solidFill>
          <a:ln w="127000" cap="flat" cmpd="sng" algn="ctr">
            <a:solidFill>
              <a:srgbClr val="00B050"/>
            </a:solidFill>
            <a:prstDash val="solid"/>
            <a:round/>
            <a:headEnd type="none" w="med" len="med"/>
            <a:tailEnd type="none" w="med" len="med"/>
          </a:ln>
          <a:effectLst/>
        </p:spPr>
      </p:cxnSp>
      <p:cxnSp>
        <p:nvCxnSpPr>
          <p:cNvPr id="20" name="Straight Connector 19"/>
          <p:cNvCxnSpPr/>
          <p:nvPr userDrawn="1"/>
        </p:nvCxnSpPr>
        <p:spPr bwMode="auto">
          <a:xfrm>
            <a:off x="0" y="6475412"/>
            <a:ext cx="9144000" cy="1588"/>
          </a:xfrm>
          <a:prstGeom prst="line">
            <a:avLst/>
          </a:prstGeom>
          <a:solidFill>
            <a:schemeClr val="accent1"/>
          </a:solidFill>
          <a:ln w="76200" cap="flat" cmpd="sng" algn="ctr">
            <a:solidFill>
              <a:srgbClr val="00B050"/>
            </a:solidFill>
            <a:prstDash val="solid"/>
            <a:round/>
            <a:headEnd type="none" w="med" len="med"/>
            <a:tailEnd type="none" w="med" len="med"/>
          </a:ln>
          <a:effectLst/>
        </p:spPr>
      </p:cxnSp>
      <p:sp>
        <p:nvSpPr>
          <p:cNvPr id="9" name="Text Box 57"/>
          <p:cNvSpPr txBox="1">
            <a:spLocks noChangeArrowheads="1"/>
          </p:cNvSpPr>
          <p:nvPr userDrawn="1"/>
        </p:nvSpPr>
        <p:spPr bwMode="auto">
          <a:xfrm>
            <a:off x="152400" y="-76200"/>
            <a:ext cx="4267200" cy="523220"/>
          </a:xfrm>
          <a:prstGeom prst="rect">
            <a:avLst/>
          </a:prstGeom>
          <a:noFill/>
          <a:ln w="9525">
            <a:noFill/>
            <a:miter lim="800000"/>
            <a:headEnd/>
            <a:tailEnd/>
          </a:ln>
          <a:effectLst/>
        </p:spPr>
        <p:txBody>
          <a:bodyPr wrap="square">
            <a:spAutoFit/>
          </a:bodyPr>
          <a:lstStyle/>
          <a:p>
            <a:pPr algn="l">
              <a:defRPr/>
            </a:pPr>
            <a:r>
              <a:rPr lang="en-US" sz="2800" b="0" i="0" dirty="0" smtClean="0">
                <a:solidFill>
                  <a:srgbClr val="00B050"/>
                </a:solidFill>
                <a:latin typeface="Impact" pitchFamily="34" charset="0"/>
              </a:rPr>
              <a:t>Information</a:t>
            </a:r>
            <a:endParaRPr lang="en-US" sz="2800" b="0" i="0" dirty="0">
              <a:solidFill>
                <a:srgbClr val="00B050"/>
              </a:solidFill>
              <a:latin typeface="Impact" pitchFamily="34" charset="0"/>
            </a:endParaRPr>
          </a:p>
        </p:txBody>
      </p:sp>
    </p:spTree>
  </p:cSld>
  <p:clrMap bg1="lt1" tx1="dk1" bg2="lt2" tx2="dk2" accent1="accent1" accent2="accent2" accent3="accent3" accent4="accent4" accent5="accent5" accent6="accent6" hlink="hlink" folHlink="folHlink"/>
  <p:transition/>
  <p:timing>
    <p:tnLst>
      <p:par>
        <p:cTn id="1" dur="indefinite" restart="never" nodeType="tmRoot"/>
      </p:par>
    </p:tnLst>
  </p:timing>
  <p:txStyles>
    <p:titleStyle>
      <a:lvl1pPr algn="l" rtl="0" eaLnBrk="1" fontAlgn="base" hangingPunct="1">
        <a:spcBef>
          <a:spcPct val="0"/>
        </a:spcBef>
        <a:spcAft>
          <a:spcPct val="0"/>
        </a:spcAft>
        <a:defRPr sz="3600">
          <a:solidFill>
            <a:srgbClr val="00B050"/>
          </a:solidFill>
          <a:latin typeface="Impact" pitchFamily="34" charset="0"/>
          <a:ea typeface="ＭＳ Ｐゴシック" pitchFamily="-65" charset="-128"/>
          <a:cs typeface="Impact" pitchFamily="34" charset="0"/>
        </a:defRPr>
      </a:lvl1pPr>
      <a:lvl2pPr algn="l" rtl="0" eaLnBrk="1" fontAlgn="base" hangingPunct="1">
        <a:spcBef>
          <a:spcPct val="0"/>
        </a:spcBef>
        <a:spcAft>
          <a:spcPct val="0"/>
        </a:spcAft>
        <a:defRPr sz="4400">
          <a:solidFill>
            <a:schemeClr val="tx2"/>
          </a:solidFill>
          <a:latin typeface="Garamond" pitchFamily="-112" charset="0"/>
          <a:ea typeface="ＭＳ Ｐゴシック" pitchFamily="-65" charset="-128"/>
          <a:cs typeface="ＭＳ Ｐゴシック" pitchFamily="-65" charset="-128"/>
        </a:defRPr>
      </a:lvl2pPr>
      <a:lvl3pPr algn="l" rtl="0" eaLnBrk="1" fontAlgn="base" hangingPunct="1">
        <a:spcBef>
          <a:spcPct val="0"/>
        </a:spcBef>
        <a:spcAft>
          <a:spcPct val="0"/>
        </a:spcAft>
        <a:defRPr sz="4400">
          <a:solidFill>
            <a:schemeClr val="tx2"/>
          </a:solidFill>
          <a:latin typeface="Garamond" pitchFamily="-112" charset="0"/>
          <a:ea typeface="ＭＳ Ｐゴシック" pitchFamily="-65" charset="-128"/>
          <a:cs typeface="ＭＳ Ｐゴシック" pitchFamily="-65" charset="-128"/>
        </a:defRPr>
      </a:lvl3pPr>
      <a:lvl4pPr algn="l" rtl="0" eaLnBrk="1" fontAlgn="base" hangingPunct="1">
        <a:spcBef>
          <a:spcPct val="0"/>
        </a:spcBef>
        <a:spcAft>
          <a:spcPct val="0"/>
        </a:spcAft>
        <a:defRPr sz="4400">
          <a:solidFill>
            <a:schemeClr val="tx2"/>
          </a:solidFill>
          <a:latin typeface="Garamond" pitchFamily="-112" charset="0"/>
          <a:ea typeface="ＭＳ Ｐゴシック" pitchFamily="-65" charset="-128"/>
          <a:cs typeface="ＭＳ Ｐゴシック" pitchFamily="-65" charset="-128"/>
        </a:defRPr>
      </a:lvl4pPr>
      <a:lvl5pPr algn="l" rtl="0" eaLnBrk="1" fontAlgn="base" hangingPunct="1">
        <a:spcBef>
          <a:spcPct val="0"/>
        </a:spcBef>
        <a:spcAft>
          <a:spcPct val="0"/>
        </a:spcAft>
        <a:defRPr sz="4400">
          <a:solidFill>
            <a:schemeClr val="tx2"/>
          </a:solidFill>
          <a:latin typeface="Garamond" pitchFamily="-112"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4400">
          <a:solidFill>
            <a:schemeClr val="tx2"/>
          </a:solidFill>
          <a:latin typeface="Garamond" pitchFamily="-112" charset="0"/>
        </a:defRPr>
      </a:lvl6pPr>
      <a:lvl7pPr marL="914400" algn="l" rtl="0" eaLnBrk="1" fontAlgn="base" hangingPunct="1">
        <a:spcBef>
          <a:spcPct val="0"/>
        </a:spcBef>
        <a:spcAft>
          <a:spcPct val="0"/>
        </a:spcAft>
        <a:defRPr sz="4400">
          <a:solidFill>
            <a:schemeClr val="tx2"/>
          </a:solidFill>
          <a:latin typeface="Garamond" pitchFamily="-112" charset="0"/>
        </a:defRPr>
      </a:lvl7pPr>
      <a:lvl8pPr marL="1371600" algn="l" rtl="0" eaLnBrk="1" fontAlgn="base" hangingPunct="1">
        <a:spcBef>
          <a:spcPct val="0"/>
        </a:spcBef>
        <a:spcAft>
          <a:spcPct val="0"/>
        </a:spcAft>
        <a:defRPr sz="4400">
          <a:solidFill>
            <a:schemeClr val="tx2"/>
          </a:solidFill>
          <a:latin typeface="Garamond" pitchFamily="-112" charset="0"/>
        </a:defRPr>
      </a:lvl8pPr>
      <a:lvl9pPr marL="1828800" algn="l" rtl="0" eaLnBrk="1" fontAlgn="base" hangingPunct="1">
        <a:spcBef>
          <a:spcPct val="0"/>
        </a:spcBef>
        <a:spcAft>
          <a:spcPct val="0"/>
        </a:spcAft>
        <a:defRPr sz="4400">
          <a:solidFill>
            <a:schemeClr val="tx2"/>
          </a:solidFill>
          <a:latin typeface="Garamond" pitchFamily="-112" charset="0"/>
        </a:defRPr>
      </a:lvl9pPr>
    </p:titleStyle>
    <p:bodyStyle>
      <a:lvl1pPr marL="342900" indent="-342900" algn="l" rtl="0" eaLnBrk="1" fontAlgn="base" hangingPunct="1">
        <a:spcBef>
          <a:spcPct val="20000"/>
        </a:spcBef>
        <a:spcAft>
          <a:spcPct val="0"/>
        </a:spcAft>
        <a:buClrTx/>
        <a:buSzPct val="75000"/>
        <a:buFont typeface="Wingdings" pitchFamily="2" charset="2"/>
        <a:buNone/>
        <a:defRPr sz="2000">
          <a:solidFill>
            <a:schemeClr val="tx1"/>
          </a:solidFill>
          <a:latin typeface="MS Reference Sans Serif" pitchFamily="34" charset="0"/>
          <a:ea typeface="ＭＳ Ｐゴシック" pitchFamily="-65" charset="-128"/>
          <a:cs typeface="MS Reference Sans Serif" pitchFamily="34" charset="0"/>
        </a:defRPr>
      </a:lvl1pPr>
      <a:lvl2pPr marL="742950" indent="-285750" algn="l" rtl="0" eaLnBrk="1" fontAlgn="base" hangingPunct="1">
        <a:spcBef>
          <a:spcPct val="20000"/>
        </a:spcBef>
        <a:spcAft>
          <a:spcPct val="0"/>
        </a:spcAft>
        <a:buClrTx/>
        <a:buSzPct val="75000"/>
        <a:buFont typeface="Wingdings" pitchFamily="2" charset="2"/>
        <a:buChar char="n"/>
        <a:defRPr sz="2400">
          <a:solidFill>
            <a:schemeClr val="tx1"/>
          </a:solidFill>
          <a:latin typeface="MS Reference Sans Serif" pitchFamily="34" charset="0"/>
          <a:ea typeface="ＭＳ Ｐゴシック" pitchFamily="-112" charset="-128"/>
        </a:defRPr>
      </a:lvl2pPr>
      <a:lvl3pPr marL="1143000" indent="-228600" algn="l" rtl="0" eaLnBrk="1" fontAlgn="base" hangingPunct="1">
        <a:spcBef>
          <a:spcPct val="20000"/>
        </a:spcBef>
        <a:spcAft>
          <a:spcPct val="0"/>
        </a:spcAft>
        <a:buClr>
          <a:schemeClr val="tx1"/>
        </a:buClr>
        <a:buSzPct val="65000"/>
        <a:buFont typeface="Wingdings" pitchFamily="2" charset="2"/>
        <a:buChar char="p"/>
        <a:defRPr sz="2000">
          <a:solidFill>
            <a:schemeClr val="tx1"/>
          </a:solidFill>
          <a:latin typeface="MS Reference Sans Serif" pitchFamily="34" charset="0"/>
          <a:ea typeface="ＭＳ Ｐゴシック" pitchFamily="-112" charset="-128"/>
        </a:defRPr>
      </a:lvl3pPr>
      <a:lvl4pPr marL="1600200" indent="-228600" algn="l" rtl="0" eaLnBrk="1" fontAlgn="base" hangingPunct="1">
        <a:spcBef>
          <a:spcPct val="20000"/>
        </a:spcBef>
        <a:spcAft>
          <a:spcPct val="0"/>
        </a:spcAft>
        <a:buClrTx/>
        <a:buFont typeface="Wingdings" pitchFamily="2" charset="2"/>
        <a:buChar char="§"/>
        <a:defRPr sz="2000">
          <a:solidFill>
            <a:schemeClr val="tx1"/>
          </a:solidFill>
          <a:latin typeface="MS Reference Sans Serif" pitchFamily="34" charset="0"/>
          <a:ea typeface="ＭＳ Ｐゴシック" pitchFamily="-112" charset="-128"/>
        </a:defRPr>
      </a:lvl4pPr>
      <a:lvl5pPr marL="2057400" indent="-228600" algn="l" rtl="0" eaLnBrk="1" fontAlgn="base" hangingPunct="1">
        <a:spcBef>
          <a:spcPct val="20000"/>
        </a:spcBef>
        <a:spcAft>
          <a:spcPct val="0"/>
        </a:spcAft>
        <a:buClr>
          <a:schemeClr val="tx2"/>
        </a:buClr>
        <a:buSzPct val="80000"/>
        <a:buFont typeface="Wingdings" pitchFamily="2" charset="2"/>
        <a:buChar char="§"/>
        <a:defRPr sz="2000">
          <a:solidFill>
            <a:schemeClr val="tx1"/>
          </a:solidFill>
          <a:latin typeface="MS Reference Sans Serif" pitchFamily="34" charset="0"/>
          <a:ea typeface="ＭＳ Ｐゴシック" pitchFamily="-112" charset="-128"/>
        </a:defRPr>
      </a:lvl5pPr>
      <a:lvl6pPr marL="25146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schemeClr>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381000" y="1412875"/>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1" name="Text Box 57"/>
          <p:cNvSpPr txBox="1">
            <a:spLocks noChangeArrowheads="1"/>
          </p:cNvSpPr>
          <p:nvPr userDrawn="1"/>
        </p:nvSpPr>
        <p:spPr bwMode="auto">
          <a:xfrm>
            <a:off x="8458200" y="6581775"/>
            <a:ext cx="685800" cy="276999"/>
          </a:xfrm>
          <a:prstGeom prst="rect">
            <a:avLst/>
          </a:prstGeom>
          <a:noFill/>
          <a:ln w="9525">
            <a:noFill/>
            <a:miter lim="800000"/>
            <a:headEnd/>
            <a:tailEnd/>
          </a:ln>
          <a:effectLst/>
        </p:spPr>
        <p:txBody>
          <a:bodyPr wrap="square">
            <a:spAutoFit/>
          </a:bodyPr>
          <a:lstStyle/>
          <a:p>
            <a:pPr algn="r">
              <a:defRPr/>
            </a:pPr>
            <a:fld id="{0CC00814-8DFB-4A98-8C67-ED9467B5CADE}" type="slidenum">
              <a:rPr lang="en-US" sz="1200" b="1" i="1" smtClean="0">
                <a:solidFill>
                  <a:srgbClr val="002060"/>
                </a:solidFill>
              </a:rPr>
              <a:pPr algn="r">
                <a:defRPr/>
              </a:pPr>
              <a:t>‹#›</a:t>
            </a:fld>
            <a:endParaRPr lang="en-US" sz="1200" b="1" i="1" dirty="0">
              <a:solidFill>
                <a:srgbClr val="002060"/>
              </a:solidFill>
            </a:endParaRPr>
          </a:p>
        </p:txBody>
      </p:sp>
      <p:sp>
        <p:nvSpPr>
          <p:cNvPr id="12" name="Text Box 57"/>
          <p:cNvSpPr txBox="1">
            <a:spLocks noChangeArrowheads="1"/>
          </p:cNvSpPr>
          <p:nvPr userDrawn="1"/>
        </p:nvSpPr>
        <p:spPr bwMode="auto">
          <a:xfrm>
            <a:off x="4171950" y="6553200"/>
            <a:ext cx="3067050" cy="276999"/>
          </a:xfrm>
          <a:prstGeom prst="rect">
            <a:avLst/>
          </a:prstGeom>
          <a:noFill/>
          <a:ln w="9525">
            <a:noFill/>
            <a:miter lim="800000"/>
            <a:headEnd/>
            <a:tailEnd/>
          </a:ln>
          <a:effectLst/>
        </p:spPr>
        <p:txBody>
          <a:bodyPr>
            <a:spAutoFit/>
          </a:bodyPr>
          <a:lstStyle/>
          <a:p>
            <a:pPr>
              <a:defRPr/>
            </a:pPr>
            <a:r>
              <a:rPr lang="en-US" sz="1200" b="1" i="1" dirty="0">
                <a:solidFill>
                  <a:srgbClr val="002060"/>
                </a:solidFill>
              </a:rPr>
              <a:t>Ardavan Asef-Vaziri    </a:t>
            </a:r>
            <a:r>
              <a:rPr lang="en-US" sz="1200" b="1" i="1" dirty="0" smtClean="0">
                <a:solidFill>
                  <a:srgbClr val="002060"/>
                </a:solidFill>
              </a:rPr>
              <a:t>Jul-09</a:t>
            </a:r>
            <a:endParaRPr lang="en-US" sz="1200" b="1" i="1" dirty="0">
              <a:solidFill>
                <a:srgbClr val="002060"/>
              </a:solidFill>
            </a:endParaRPr>
          </a:p>
        </p:txBody>
      </p:sp>
      <p:sp>
        <p:nvSpPr>
          <p:cNvPr id="13" name="Text Box 57"/>
          <p:cNvSpPr txBox="1">
            <a:spLocks noChangeArrowheads="1"/>
          </p:cNvSpPr>
          <p:nvPr userDrawn="1"/>
        </p:nvSpPr>
        <p:spPr bwMode="auto">
          <a:xfrm>
            <a:off x="0" y="6553200"/>
            <a:ext cx="4267200" cy="276999"/>
          </a:xfrm>
          <a:prstGeom prst="rect">
            <a:avLst/>
          </a:prstGeom>
          <a:noFill/>
          <a:ln w="9525">
            <a:noFill/>
            <a:miter lim="800000"/>
            <a:headEnd/>
            <a:tailEnd/>
          </a:ln>
          <a:effectLst/>
        </p:spPr>
        <p:txBody>
          <a:bodyPr wrap="square">
            <a:spAutoFit/>
          </a:bodyPr>
          <a:lstStyle/>
          <a:p>
            <a:pPr algn="l" rtl="0" eaLnBrk="0" fontAlgn="base" hangingPunct="0">
              <a:spcBef>
                <a:spcPct val="0"/>
              </a:spcBef>
              <a:spcAft>
                <a:spcPct val="0"/>
              </a:spcAft>
              <a:defRPr/>
            </a:pPr>
            <a:r>
              <a:rPr lang="en-US" sz="1200" b="1" i="1" kern="1200" dirty="0" smtClean="0">
                <a:solidFill>
                  <a:srgbClr val="002060"/>
                </a:solidFill>
                <a:latin typeface="Verdana" pitchFamily="34" charset="0"/>
                <a:ea typeface="ＭＳ Ｐゴシック" charset="-128"/>
                <a:cs typeface="+mn-cs"/>
              </a:rPr>
              <a:t>Theory of Constraints:  1- Throughput World </a:t>
            </a:r>
            <a:endParaRPr lang="en-US" sz="1200" b="1" i="1" kern="1200" dirty="0">
              <a:solidFill>
                <a:srgbClr val="002060"/>
              </a:solidFill>
              <a:latin typeface="Verdana" pitchFamily="34" charset="0"/>
              <a:ea typeface="ＭＳ Ｐゴシック" charset="-128"/>
              <a:cs typeface="+mn-cs"/>
            </a:endParaRPr>
          </a:p>
        </p:txBody>
      </p:sp>
      <p:sp>
        <p:nvSpPr>
          <p:cNvPr id="14" name="Rectangle 50"/>
          <p:cNvSpPr>
            <a:spLocks noGrp="1" noChangeArrowheads="1"/>
          </p:cNvSpPr>
          <p:nvPr>
            <p:ph type="title"/>
          </p:nvPr>
        </p:nvSpPr>
        <p:spPr bwMode="gray">
          <a:xfrm>
            <a:off x="250825" y="0"/>
            <a:ext cx="8664575"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Practice: </a:t>
            </a:r>
            <a:br>
              <a:rPr lang="en-US" dirty="0" smtClean="0"/>
            </a:br>
            <a:endParaRPr lang="en-US" dirty="0" smtClean="0"/>
          </a:p>
        </p:txBody>
      </p:sp>
      <p:cxnSp>
        <p:nvCxnSpPr>
          <p:cNvPr id="19" name="Straight Connector 18"/>
          <p:cNvCxnSpPr/>
          <p:nvPr userDrawn="1"/>
        </p:nvCxnSpPr>
        <p:spPr bwMode="auto">
          <a:xfrm>
            <a:off x="0" y="1141412"/>
            <a:ext cx="9144000" cy="1588"/>
          </a:xfrm>
          <a:prstGeom prst="line">
            <a:avLst/>
          </a:prstGeom>
          <a:solidFill>
            <a:schemeClr val="accent1"/>
          </a:solidFill>
          <a:ln w="127000" cap="flat" cmpd="sng" algn="ctr">
            <a:solidFill>
              <a:srgbClr val="002060"/>
            </a:solidFill>
            <a:prstDash val="solid"/>
            <a:round/>
            <a:headEnd type="none" w="med" len="med"/>
            <a:tailEnd type="none" w="med" len="med"/>
          </a:ln>
          <a:effectLst/>
        </p:spPr>
      </p:cxnSp>
      <p:cxnSp>
        <p:nvCxnSpPr>
          <p:cNvPr id="20" name="Straight Connector 19"/>
          <p:cNvCxnSpPr/>
          <p:nvPr userDrawn="1"/>
        </p:nvCxnSpPr>
        <p:spPr bwMode="auto">
          <a:xfrm>
            <a:off x="0" y="6475412"/>
            <a:ext cx="9144000" cy="1588"/>
          </a:xfrm>
          <a:prstGeom prst="line">
            <a:avLst/>
          </a:prstGeom>
          <a:solidFill>
            <a:schemeClr val="accent1"/>
          </a:solidFill>
          <a:ln w="76200" cap="flat" cmpd="sng" algn="ctr">
            <a:solidFill>
              <a:srgbClr val="002060"/>
            </a:solidFill>
            <a:prstDash val="solid"/>
            <a:round/>
            <a:headEnd type="none" w="med" len="med"/>
            <a:tailEnd type="none" w="med" len="med"/>
          </a:ln>
          <a:effectLst/>
        </p:spPr>
      </p:cxnSp>
    </p:spTree>
  </p:cSld>
  <p:clrMap bg1="lt1" tx1="dk1" bg2="lt2" tx2="dk2" accent1="accent1" accent2="accent2" accent3="accent3" accent4="accent4" accent5="accent5" accent6="accent6" hlink="hlink" folHlink="folHlink"/>
  <p:sldLayoutIdLst>
    <p:sldLayoutId id="2147483766" r:id="rId1"/>
    <p:sldLayoutId id="2147483768" r:id="rId2"/>
    <p:sldLayoutId id="2147483769" r:id="rId3"/>
  </p:sldLayoutIdLst>
  <p:transition/>
  <p:timing>
    <p:tnLst>
      <p:par>
        <p:cTn id="1" dur="indefinite" restart="never" nodeType="tmRoot"/>
      </p:par>
    </p:tnLst>
  </p:timing>
  <p:txStyles>
    <p:titleStyle>
      <a:lvl1pPr algn="l" rtl="0" eaLnBrk="1" fontAlgn="base" hangingPunct="1">
        <a:spcBef>
          <a:spcPct val="0"/>
        </a:spcBef>
        <a:spcAft>
          <a:spcPct val="0"/>
        </a:spcAft>
        <a:defRPr sz="3600">
          <a:solidFill>
            <a:srgbClr val="002060"/>
          </a:solidFill>
          <a:latin typeface="Impact" pitchFamily="34" charset="0"/>
          <a:ea typeface="ＭＳ Ｐゴシック" pitchFamily="-65" charset="-128"/>
          <a:cs typeface="Impact" pitchFamily="34" charset="0"/>
        </a:defRPr>
      </a:lvl1pPr>
      <a:lvl2pPr algn="l" rtl="0" eaLnBrk="1" fontAlgn="base" hangingPunct="1">
        <a:spcBef>
          <a:spcPct val="0"/>
        </a:spcBef>
        <a:spcAft>
          <a:spcPct val="0"/>
        </a:spcAft>
        <a:defRPr sz="4400">
          <a:solidFill>
            <a:schemeClr val="tx2"/>
          </a:solidFill>
          <a:latin typeface="Garamond" pitchFamily="-112" charset="0"/>
          <a:ea typeface="ＭＳ Ｐゴシック" pitchFamily="-65" charset="-128"/>
          <a:cs typeface="ＭＳ Ｐゴシック" pitchFamily="-65" charset="-128"/>
        </a:defRPr>
      </a:lvl2pPr>
      <a:lvl3pPr algn="l" rtl="0" eaLnBrk="1" fontAlgn="base" hangingPunct="1">
        <a:spcBef>
          <a:spcPct val="0"/>
        </a:spcBef>
        <a:spcAft>
          <a:spcPct val="0"/>
        </a:spcAft>
        <a:defRPr sz="4400">
          <a:solidFill>
            <a:schemeClr val="tx2"/>
          </a:solidFill>
          <a:latin typeface="Garamond" pitchFamily="-112" charset="0"/>
          <a:ea typeface="ＭＳ Ｐゴシック" pitchFamily="-65" charset="-128"/>
          <a:cs typeface="ＭＳ Ｐゴシック" pitchFamily="-65" charset="-128"/>
        </a:defRPr>
      </a:lvl3pPr>
      <a:lvl4pPr algn="l" rtl="0" eaLnBrk="1" fontAlgn="base" hangingPunct="1">
        <a:spcBef>
          <a:spcPct val="0"/>
        </a:spcBef>
        <a:spcAft>
          <a:spcPct val="0"/>
        </a:spcAft>
        <a:defRPr sz="4400">
          <a:solidFill>
            <a:schemeClr val="tx2"/>
          </a:solidFill>
          <a:latin typeface="Garamond" pitchFamily="-112" charset="0"/>
          <a:ea typeface="ＭＳ Ｐゴシック" pitchFamily="-65" charset="-128"/>
          <a:cs typeface="ＭＳ Ｐゴシック" pitchFamily="-65" charset="-128"/>
        </a:defRPr>
      </a:lvl4pPr>
      <a:lvl5pPr algn="l" rtl="0" eaLnBrk="1" fontAlgn="base" hangingPunct="1">
        <a:spcBef>
          <a:spcPct val="0"/>
        </a:spcBef>
        <a:spcAft>
          <a:spcPct val="0"/>
        </a:spcAft>
        <a:defRPr sz="4400">
          <a:solidFill>
            <a:schemeClr val="tx2"/>
          </a:solidFill>
          <a:latin typeface="Garamond" pitchFamily="-112"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4400">
          <a:solidFill>
            <a:schemeClr val="tx2"/>
          </a:solidFill>
          <a:latin typeface="Garamond" pitchFamily="-112" charset="0"/>
        </a:defRPr>
      </a:lvl6pPr>
      <a:lvl7pPr marL="914400" algn="l" rtl="0" eaLnBrk="1" fontAlgn="base" hangingPunct="1">
        <a:spcBef>
          <a:spcPct val="0"/>
        </a:spcBef>
        <a:spcAft>
          <a:spcPct val="0"/>
        </a:spcAft>
        <a:defRPr sz="4400">
          <a:solidFill>
            <a:schemeClr val="tx2"/>
          </a:solidFill>
          <a:latin typeface="Garamond" pitchFamily="-112" charset="0"/>
        </a:defRPr>
      </a:lvl7pPr>
      <a:lvl8pPr marL="1371600" algn="l" rtl="0" eaLnBrk="1" fontAlgn="base" hangingPunct="1">
        <a:spcBef>
          <a:spcPct val="0"/>
        </a:spcBef>
        <a:spcAft>
          <a:spcPct val="0"/>
        </a:spcAft>
        <a:defRPr sz="4400">
          <a:solidFill>
            <a:schemeClr val="tx2"/>
          </a:solidFill>
          <a:latin typeface="Garamond" pitchFamily="-112" charset="0"/>
        </a:defRPr>
      </a:lvl8pPr>
      <a:lvl9pPr marL="1828800" algn="l" rtl="0" eaLnBrk="1" fontAlgn="base" hangingPunct="1">
        <a:spcBef>
          <a:spcPct val="0"/>
        </a:spcBef>
        <a:spcAft>
          <a:spcPct val="0"/>
        </a:spcAft>
        <a:defRPr sz="4400">
          <a:solidFill>
            <a:schemeClr val="tx2"/>
          </a:solidFill>
          <a:latin typeface="Garamond" pitchFamily="-112" charset="0"/>
        </a:defRPr>
      </a:lvl9pPr>
    </p:titleStyle>
    <p:bodyStyle>
      <a:lvl1pPr marL="342900" indent="-342900" algn="l" rtl="0" eaLnBrk="1" fontAlgn="base" hangingPunct="1">
        <a:spcBef>
          <a:spcPct val="20000"/>
        </a:spcBef>
        <a:spcAft>
          <a:spcPct val="0"/>
        </a:spcAft>
        <a:buClrTx/>
        <a:buSzPct val="75000"/>
        <a:buFont typeface="Wingdings" pitchFamily="2" charset="2"/>
        <a:buChar char="p"/>
        <a:defRPr sz="2800">
          <a:solidFill>
            <a:srgbClr val="002060"/>
          </a:solidFill>
          <a:latin typeface="MS Reference Sans Serif" pitchFamily="34" charset="0"/>
          <a:ea typeface="ＭＳ Ｐゴシック" pitchFamily="-65" charset="-128"/>
          <a:cs typeface="MS Reference Sans Serif" pitchFamily="34" charset="0"/>
        </a:defRPr>
      </a:lvl1pPr>
      <a:lvl2pPr marL="742950" indent="-285750" algn="l" rtl="0" eaLnBrk="1" fontAlgn="base" hangingPunct="1">
        <a:spcBef>
          <a:spcPct val="20000"/>
        </a:spcBef>
        <a:spcAft>
          <a:spcPct val="0"/>
        </a:spcAft>
        <a:buClrTx/>
        <a:buSzPct val="75000"/>
        <a:buFont typeface="Wingdings" pitchFamily="2" charset="2"/>
        <a:buChar char="n"/>
        <a:defRPr sz="2400">
          <a:solidFill>
            <a:srgbClr val="002060"/>
          </a:solidFill>
          <a:latin typeface="MS Reference Sans Serif" pitchFamily="34" charset="0"/>
          <a:ea typeface="ＭＳ Ｐゴシック" pitchFamily="-112" charset="-128"/>
        </a:defRPr>
      </a:lvl2pPr>
      <a:lvl3pPr marL="1143000" indent="-228600" algn="l" rtl="0" eaLnBrk="1" fontAlgn="base" hangingPunct="1">
        <a:spcBef>
          <a:spcPct val="20000"/>
        </a:spcBef>
        <a:spcAft>
          <a:spcPct val="0"/>
        </a:spcAft>
        <a:buClr>
          <a:schemeClr val="tx1"/>
        </a:buClr>
        <a:buSzPct val="65000"/>
        <a:buFont typeface="Wingdings" pitchFamily="2" charset="2"/>
        <a:buChar char="p"/>
        <a:defRPr sz="2000">
          <a:solidFill>
            <a:srgbClr val="002060"/>
          </a:solidFill>
          <a:latin typeface="MS Reference Sans Serif" pitchFamily="34" charset="0"/>
          <a:ea typeface="ＭＳ Ｐゴシック" pitchFamily="-112" charset="-128"/>
        </a:defRPr>
      </a:lvl3pPr>
      <a:lvl4pPr marL="1600200" indent="-228600" algn="l" rtl="0" eaLnBrk="1" fontAlgn="base" hangingPunct="1">
        <a:spcBef>
          <a:spcPct val="20000"/>
        </a:spcBef>
        <a:spcAft>
          <a:spcPct val="0"/>
        </a:spcAft>
        <a:buClrTx/>
        <a:buFont typeface="Wingdings" pitchFamily="2" charset="2"/>
        <a:buChar char="§"/>
        <a:defRPr sz="2000">
          <a:solidFill>
            <a:srgbClr val="002060"/>
          </a:solidFill>
          <a:latin typeface="MS Reference Sans Serif" pitchFamily="34" charset="0"/>
          <a:ea typeface="ＭＳ Ｐゴシック" pitchFamily="-112" charset="-128"/>
        </a:defRPr>
      </a:lvl4pPr>
      <a:lvl5pPr marL="2057400" indent="-228600" algn="l" rtl="0" eaLnBrk="1" fontAlgn="base" hangingPunct="1">
        <a:spcBef>
          <a:spcPct val="20000"/>
        </a:spcBef>
        <a:spcAft>
          <a:spcPct val="0"/>
        </a:spcAft>
        <a:buClr>
          <a:schemeClr val="tx2"/>
        </a:buClr>
        <a:buSzPct val="80000"/>
        <a:buFont typeface="Wingdings" pitchFamily="2" charset="2"/>
        <a:buChar char="§"/>
        <a:defRPr sz="2000">
          <a:solidFill>
            <a:schemeClr val="tx1"/>
          </a:solidFill>
          <a:latin typeface="MS Reference Sans Serif" pitchFamily="34" charset="0"/>
          <a:ea typeface="ＭＳ Ｐゴシック" pitchFamily="-112" charset="-128"/>
        </a:defRPr>
      </a:lvl5pPr>
      <a:lvl6pPr marL="25146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381000" y="685800"/>
            <a:ext cx="8229600" cy="54101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endParaRPr lang="en-US" dirty="0" smtClean="0"/>
          </a:p>
        </p:txBody>
      </p:sp>
      <p:sp>
        <p:nvSpPr>
          <p:cNvPr id="11" name="Text Box 57"/>
          <p:cNvSpPr txBox="1">
            <a:spLocks noChangeArrowheads="1"/>
          </p:cNvSpPr>
          <p:nvPr userDrawn="1"/>
        </p:nvSpPr>
        <p:spPr bwMode="auto">
          <a:xfrm>
            <a:off x="8458200" y="6581775"/>
            <a:ext cx="685800" cy="276999"/>
          </a:xfrm>
          <a:prstGeom prst="rect">
            <a:avLst/>
          </a:prstGeom>
          <a:noFill/>
          <a:ln w="9525">
            <a:noFill/>
            <a:miter lim="800000"/>
            <a:headEnd/>
            <a:tailEnd/>
          </a:ln>
          <a:effectLst/>
        </p:spPr>
        <p:txBody>
          <a:bodyPr wrap="square">
            <a:spAutoFit/>
          </a:bodyPr>
          <a:lstStyle/>
          <a:p>
            <a:pPr algn="r">
              <a:defRPr/>
            </a:pPr>
            <a:fld id="{0CC00814-8DFB-4A98-8C67-ED9467B5CADE}" type="slidenum">
              <a:rPr lang="en-US" sz="1200" b="1" i="1" smtClean="0">
                <a:solidFill>
                  <a:srgbClr val="00B050"/>
                </a:solidFill>
              </a:rPr>
              <a:pPr algn="r">
                <a:defRPr/>
              </a:pPr>
              <a:t>‹#›</a:t>
            </a:fld>
            <a:endParaRPr lang="en-US" sz="1200" b="1" i="1" dirty="0">
              <a:solidFill>
                <a:srgbClr val="00B050"/>
              </a:solidFill>
            </a:endParaRPr>
          </a:p>
        </p:txBody>
      </p:sp>
      <p:sp>
        <p:nvSpPr>
          <p:cNvPr id="12" name="Text Box 57"/>
          <p:cNvSpPr txBox="1">
            <a:spLocks noChangeArrowheads="1"/>
          </p:cNvSpPr>
          <p:nvPr userDrawn="1"/>
        </p:nvSpPr>
        <p:spPr bwMode="auto">
          <a:xfrm>
            <a:off x="4171950" y="6553200"/>
            <a:ext cx="3067050" cy="276225"/>
          </a:xfrm>
          <a:prstGeom prst="rect">
            <a:avLst/>
          </a:prstGeom>
          <a:noFill/>
          <a:ln w="9525">
            <a:noFill/>
            <a:miter lim="800000"/>
            <a:headEnd/>
            <a:tailEnd/>
          </a:ln>
          <a:effectLst/>
        </p:spPr>
        <p:txBody>
          <a:bodyPr>
            <a:spAutoFit/>
          </a:bodyPr>
          <a:lstStyle/>
          <a:p>
            <a:pPr>
              <a:defRPr/>
            </a:pPr>
            <a:r>
              <a:rPr lang="en-US" sz="1200" b="1" i="1" dirty="0">
                <a:solidFill>
                  <a:srgbClr val="00B050"/>
                </a:solidFill>
              </a:rPr>
              <a:t>Ardavan Asef-Vaziri    6/4/2009</a:t>
            </a:r>
          </a:p>
        </p:txBody>
      </p:sp>
      <p:sp>
        <p:nvSpPr>
          <p:cNvPr id="13" name="Text Box 57"/>
          <p:cNvSpPr txBox="1">
            <a:spLocks noChangeArrowheads="1"/>
          </p:cNvSpPr>
          <p:nvPr userDrawn="1"/>
        </p:nvSpPr>
        <p:spPr bwMode="auto">
          <a:xfrm>
            <a:off x="0" y="6553200"/>
            <a:ext cx="4267200" cy="276999"/>
          </a:xfrm>
          <a:prstGeom prst="rect">
            <a:avLst/>
          </a:prstGeom>
          <a:noFill/>
          <a:ln w="9525">
            <a:noFill/>
            <a:miter lim="800000"/>
            <a:headEnd/>
            <a:tailEnd/>
          </a:ln>
          <a:effectLst/>
        </p:spPr>
        <p:txBody>
          <a:bodyPr wrap="square">
            <a:spAutoFit/>
          </a:bodyPr>
          <a:lstStyle/>
          <a:p>
            <a:pPr algn="l">
              <a:defRPr/>
            </a:pPr>
            <a:r>
              <a:rPr lang="en-US" sz="1200" b="1" i="1" dirty="0" smtClean="0">
                <a:solidFill>
                  <a:srgbClr val="00B050"/>
                </a:solidFill>
              </a:rPr>
              <a:t>Lean Thinking:  1- Introduction </a:t>
            </a:r>
            <a:endParaRPr lang="en-US" sz="1200" b="1" i="1" dirty="0">
              <a:solidFill>
                <a:srgbClr val="00B050"/>
              </a:solidFill>
            </a:endParaRPr>
          </a:p>
        </p:txBody>
      </p:sp>
      <p:cxnSp>
        <p:nvCxnSpPr>
          <p:cNvPr id="19" name="Straight Connector 18"/>
          <p:cNvCxnSpPr/>
          <p:nvPr userDrawn="1"/>
        </p:nvCxnSpPr>
        <p:spPr bwMode="auto">
          <a:xfrm>
            <a:off x="0" y="455612"/>
            <a:ext cx="9144000" cy="1588"/>
          </a:xfrm>
          <a:prstGeom prst="line">
            <a:avLst/>
          </a:prstGeom>
          <a:solidFill>
            <a:schemeClr val="accent1"/>
          </a:solidFill>
          <a:ln w="127000" cap="flat" cmpd="sng" algn="ctr">
            <a:solidFill>
              <a:srgbClr val="00B050"/>
            </a:solidFill>
            <a:prstDash val="solid"/>
            <a:round/>
            <a:headEnd type="none" w="med" len="med"/>
            <a:tailEnd type="none" w="med" len="med"/>
          </a:ln>
          <a:effectLst/>
        </p:spPr>
      </p:cxnSp>
      <p:cxnSp>
        <p:nvCxnSpPr>
          <p:cNvPr id="20" name="Straight Connector 19"/>
          <p:cNvCxnSpPr/>
          <p:nvPr userDrawn="1"/>
        </p:nvCxnSpPr>
        <p:spPr bwMode="auto">
          <a:xfrm>
            <a:off x="0" y="6475412"/>
            <a:ext cx="9144000" cy="1588"/>
          </a:xfrm>
          <a:prstGeom prst="line">
            <a:avLst/>
          </a:prstGeom>
          <a:solidFill>
            <a:schemeClr val="accent1"/>
          </a:solidFill>
          <a:ln w="76200" cap="flat" cmpd="sng" algn="ctr">
            <a:solidFill>
              <a:srgbClr val="00B050"/>
            </a:solidFill>
            <a:prstDash val="solid"/>
            <a:round/>
            <a:headEnd type="none" w="med" len="med"/>
            <a:tailEnd type="none" w="med" len="med"/>
          </a:ln>
          <a:effectLst/>
        </p:spPr>
      </p:cxnSp>
      <p:sp>
        <p:nvSpPr>
          <p:cNvPr id="9" name="Text Box 57"/>
          <p:cNvSpPr txBox="1">
            <a:spLocks noChangeArrowheads="1"/>
          </p:cNvSpPr>
          <p:nvPr userDrawn="1"/>
        </p:nvSpPr>
        <p:spPr bwMode="auto">
          <a:xfrm>
            <a:off x="152400" y="-76200"/>
            <a:ext cx="4267200" cy="523220"/>
          </a:xfrm>
          <a:prstGeom prst="rect">
            <a:avLst/>
          </a:prstGeom>
          <a:noFill/>
          <a:ln w="9525">
            <a:noFill/>
            <a:miter lim="800000"/>
            <a:headEnd/>
            <a:tailEnd/>
          </a:ln>
          <a:effectLst/>
        </p:spPr>
        <p:txBody>
          <a:bodyPr wrap="square">
            <a:spAutoFit/>
          </a:bodyPr>
          <a:lstStyle/>
          <a:p>
            <a:pPr algn="l">
              <a:defRPr/>
            </a:pPr>
            <a:r>
              <a:rPr lang="en-US" sz="2800" b="0" i="0" dirty="0" smtClean="0">
                <a:solidFill>
                  <a:srgbClr val="00B050"/>
                </a:solidFill>
                <a:latin typeface="Impact" pitchFamily="34" charset="0"/>
              </a:rPr>
              <a:t>Information</a:t>
            </a:r>
            <a:endParaRPr lang="en-US" sz="2800" b="0" i="0" dirty="0">
              <a:solidFill>
                <a:srgbClr val="00B050"/>
              </a:solidFill>
              <a:latin typeface="Impact" pitchFamily="34" charset="0"/>
            </a:endParaRPr>
          </a:p>
        </p:txBody>
      </p:sp>
    </p:spTree>
  </p:cSld>
  <p:clrMap bg1="lt1" tx1="dk1" bg2="lt2" tx2="dk2" accent1="accent1" accent2="accent2" accent3="accent3" accent4="accent4" accent5="accent5" accent6="accent6" hlink="hlink" folHlink="folHlink"/>
  <p:sldLayoutIdLst>
    <p:sldLayoutId id="2147483787" r:id="rId1"/>
    <p:sldLayoutId id="2147483786" r:id="rId2"/>
  </p:sldLayoutIdLst>
  <p:transition/>
  <p:timing>
    <p:tnLst>
      <p:par>
        <p:cTn id="1" dur="indefinite" restart="never" nodeType="tmRoot"/>
      </p:par>
    </p:tnLst>
  </p:timing>
  <p:txStyles>
    <p:titleStyle>
      <a:lvl1pPr algn="l" rtl="0" eaLnBrk="1" fontAlgn="base" hangingPunct="1">
        <a:spcBef>
          <a:spcPct val="0"/>
        </a:spcBef>
        <a:spcAft>
          <a:spcPct val="0"/>
        </a:spcAft>
        <a:defRPr sz="3600">
          <a:solidFill>
            <a:srgbClr val="00B050"/>
          </a:solidFill>
          <a:latin typeface="Impact" pitchFamily="34" charset="0"/>
          <a:ea typeface="ＭＳ Ｐゴシック" pitchFamily="-65" charset="-128"/>
          <a:cs typeface="Impact" pitchFamily="34" charset="0"/>
        </a:defRPr>
      </a:lvl1pPr>
      <a:lvl2pPr algn="l" rtl="0" eaLnBrk="1" fontAlgn="base" hangingPunct="1">
        <a:spcBef>
          <a:spcPct val="0"/>
        </a:spcBef>
        <a:spcAft>
          <a:spcPct val="0"/>
        </a:spcAft>
        <a:defRPr sz="4400">
          <a:solidFill>
            <a:schemeClr val="tx2"/>
          </a:solidFill>
          <a:latin typeface="Garamond" pitchFamily="-112" charset="0"/>
          <a:ea typeface="ＭＳ Ｐゴシック" pitchFamily="-65" charset="-128"/>
          <a:cs typeface="ＭＳ Ｐゴシック" pitchFamily="-65" charset="-128"/>
        </a:defRPr>
      </a:lvl2pPr>
      <a:lvl3pPr algn="l" rtl="0" eaLnBrk="1" fontAlgn="base" hangingPunct="1">
        <a:spcBef>
          <a:spcPct val="0"/>
        </a:spcBef>
        <a:spcAft>
          <a:spcPct val="0"/>
        </a:spcAft>
        <a:defRPr sz="4400">
          <a:solidFill>
            <a:schemeClr val="tx2"/>
          </a:solidFill>
          <a:latin typeface="Garamond" pitchFamily="-112" charset="0"/>
          <a:ea typeface="ＭＳ Ｐゴシック" pitchFamily="-65" charset="-128"/>
          <a:cs typeface="ＭＳ Ｐゴシック" pitchFamily="-65" charset="-128"/>
        </a:defRPr>
      </a:lvl3pPr>
      <a:lvl4pPr algn="l" rtl="0" eaLnBrk="1" fontAlgn="base" hangingPunct="1">
        <a:spcBef>
          <a:spcPct val="0"/>
        </a:spcBef>
        <a:spcAft>
          <a:spcPct val="0"/>
        </a:spcAft>
        <a:defRPr sz="4400">
          <a:solidFill>
            <a:schemeClr val="tx2"/>
          </a:solidFill>
          <a:latin typeface="Garamond" pitchFamily="-112" charset="0"/>
          <a:ea typeface="ＭＳ Ｐゴシック" pitchFamily="-65" charset="-128"/>
          <a:cs typeface="ＭＳ Ｐゴシック" pitchFamily="-65" charset="-128"/>
        </a:defRPr>
      </a:lvl4pPr>
      <a:lvl5pPr algn="l" rtl="0" eaLnBrk="1" fontAlgn="base" hangingPunct="1">
        <a:spcBef>
          <a:spcPct val="0"/>
        </a:spcBef>
        <a:spcAft>
          <a:spcPct val="0"/>
        </a:spcAft>
        <a:defRPr sz="4400">
          <a:solidFill>
            <a:schemeClr val="tx2"/>
          </a:solidFill>
          <a:latin typeface="Garamond" pitchFamily="-112"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4400">
          <a:solidFill>
            <a:schemeClr val="tx2"/>
          </a:solidFill>
          <a:latin typeface="Garamond" pitchFamily="-112" charset="0"/>
        </a:defRPr>
      </a:lvl6pPr>
      <a:lvl7pPr marL="914400" algn="l" rtl="0" eaLnBrk="1" fontAlgn="base" hangingPunct="1">
        <a:spcBef>
          <a:spcPct val="0"/>
        </a:spcBef>
        <a:spcAft>
          <a:spcPct val="0"/>
        </a:spcAft>
        <a:defRPr sz="4400">
          <a:solidFill>
            <a:schemeClr val="tx2"/>
          </a:solidFill>
          <a:latin typeface="Garamond" pitchFamily="-112" charset="0"/>
        </a:defRPr>
      </a:lvl7pPr>
      <a:lvl8pPr marL="1371600" algn="l" rtl="0" eaLnBrk="1" fontAlgn="base" hangingPunct="1">
        <a:spcBef>
          <a:spcPct val="0"/>
        </a:spcBef>
        <a:spcAft>
          <a:spcPct val="0"/>
        </a:spcAft>
        <a:defRPr sz="4400">
          <a:solidFill>
            <a:schemeClr val="tx2"/>
          </a:solidFill>
          <a:latin typeface="Garamond" pitchFamily="-112" charset="0"/>
        </a:defRPr>
      </a:lvl8pPr>
      <a:lvl9pPr marL="1828800" algn="l" rtl="0" eaLnBrk="1" fontAlgn="base" hangingPunct="1">
        <a:spcBef>
          <a:spcPct val="0"/>
        </a:spcBef>
        <a:spcAft>
          <a:spcPct val="0"/>
        </a:spcAft>
        <a:defRPr sz="4400">
          <a:solidFill>
            <a:schemeClr val="tx2"/>
          </a:solidFill>
          <a:latin typeface="Garamond" pitchFamily="-112" charset="0"/>
        </a:defRPr>
      </a:lvl9pPr>
    </p:titleStyle>
    <p:bodyStyle>
      <a:lvl1pPr marL="342900" indent="-342900" algn="l" rtl="0" eaLnBrk="1" fontAlgn="base" hangingPunct="1">
        <a:spcBef>
          <a:spcPct val="20000"/>
        </a:spcBef>
        <a:spcAft>
          <a:spcPct val="0"/>
        </a:spcAft>
        <a:buClrTx/>
        <a:buSzPct val="75000"/>
        <a:buFont typeface="Wingdings" pitchFamily="2" charset="2"/>
        <a:buNone/>
        <a:defRPr sz="2000">
          <a:solidFill>
            <a:srgbClr val="00B050"/>
          </a:solidFill>
          <a:latin typeface="MS Reference Sans Serif" pitchFamily="34" charset="0"/>
          <a:ea typeface="ＭＳ Ｐゴシック" pitchFamily="-65" charset="-128"/>
          <a:cs typeface="MS Reference Sans Serif" pitchFamily="34" charset="0"/>
        </a:defRPr>
      </a:lvl1pPr>
      <a:lvl2pPr marL="742950" indent="-285750" algn="l" rtl="0" eaLnBrk="1" fontAlgn="base" hangingPunct="1">
        <a:spcBef>
          <a:spcPct val="20000"/>
        </a:spcBef>
        <a:spcAft>
          <a:spcPct val="0"/>
        </a:spcAft>
        <a:buClrTx/>
        <a:buSzPct val="75000"/>
        <a:buFont typeface="Wingdings" pitchFamily="2" charset="2"/>
        <a:buChar char="n"/>
        <a:defRPr sz="2400">
          <a:solidFill>
            <a:schemeClr val="tx1"/>
          </a:solidFill>
          <a:latin typeface="MS Reference Sans Serif" pitchFamily="34" charset="0"/>
          <a:ea typeface="ＭＳ Ｐゴシック" pitchFamily="-112" charset="-128"/>
        </a:defRPr>
      </a:lvl2pPr>
      <a:lvl3pPr marL="1143000" indent="-228600" algn="l" rtl="0" eaLnBrk="1" fontAlgn="base" hangingPunct="1">
        <a:spcBef>
          <a:spcPct val="20000"/>
        </a:spcBef>
        <a:spcAft>
          <a:spcPct val="0"/>
        </a:spcAft>
        <a:buClr>
          <a:schemeClr val="tx1"/>
        </a:buClr>
        <a:buSzPct val="65000"/>
        <a:buFont typeface="Wingdings" pitchFamily="2" charset="2"/>
        <a:buChar char="p"/>
        <a:defRPr sz="2000">
          <a:solidFill>
            <a:schemeClr val="tx1"/>
          </a:solidFill>
          <a:latin typeface="MS Reference Sans Serif" pitchFamily="34" charset="0"/>
          <a:ea typeface="ＭＳ Ｐゴシック" pitchFamily="-112" charset="-128"/>
        </a:defRPr>
      </a:lvl3pPr>
      <a:lvl4pPr marL="1600200" indent="-228600" algn="l" rtl="0" eaLnBrk="1" fontAlgn="base" hangingPunct="1">
        <a:spcBef>
          <a:spcPct val="20000"/>
        </a:spcBef>
        <a:spcAft>
          <a:spcPct val="0"/>
        </a:spcAft>
        <a:buClrTx/>
        <a:buFont typeface="Wingdings" pitchFamily="2" charset="2"/>
        <a:buChar char="§"/>
        <a:defRPr sz="2000">
          <a:solidFill>
            <a:schemeClr val="tx1"/>
          </a:solidFill>
          <a:latin typeface="MS Reference Sans Serif" pitchFamily="34" charset="0"/>
          <a:ea typeface="ＭＳ Ｐゴシック" pitchFamily="-112" charset="-128"/>
        </a:defRPr>
      </a:lvl4pPr>
      <a:lvl5pPr marL="2057400" indent="-228600" algn="l" rtl="0" eaLnBrk="1" fontAlgn="base" hangingPunct="1">
        <a:spcBef>
          <a:spcPct val="20000"/>
        </a:spcBef>
        <a:spcAft>
          <a:spcPct val="0"/>
        </a:spcAft>
        <a:buClr>
          <a:schemeClr val="tx2"/>
        </a:buClr>
        <a:buSzPct val="80000"/>
        <a:buFont typeface="Wingdings" pitchFamily="2" charset="2"/>
        <a:buChar char="§"/>
        <a:defRPr sz="2000">
          <a:solidFill>
            <a:schemeClr val="tx1"/>
          </a:solidFill>
          <a:latin typeface="MS Reference Sans Serif" pitchFamily="34" charset="0"/>
          <a:ea typeface="ＭＳ Ｐゴシック" pitchFamily="-112" charset="-128"/>
        </a:defRPr>
      </a:lvl5pPr>
      <a:lvl6pPr marL="25146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0.xml"/><Relationship Id="rId1" Type="http://schemas.openxmlformats.org/officeDocument/2006/relationships/vmlDrawing" Target="../drawings/vmlDrawing3.vml"/><Relationship Id="rId6" Type="http://schemas.openxmlformats.org/officeDocument/2006/relationships/image" Target="../media/image24.png"/><Relationship Id="rId5" Type="http://schemas.openxmlformats.org/officeDocument/2006/relationships/image" Target="../media/image6.wmf"/><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7.png"/><Relationship Id="rId2" Type="http://schemas.openxmlformats.org/officeDocument/2006/relationships/slideLayout" Target="../slideLayouts/slideLayout10.xml"/><Relationship Id="rId1" Type="http://schemas.openxmlformats.org/officeDocument/2006/relationships/vmlDrawing" Target="../drawings/vmlDrawing4.vml"/><Relationship Id="rId6" Type="http://schemas.openxmlformats.org/officeDocument/2006/relationships/image" Target="../media/image25.png"/><Relationship Id="rId5" Type="http://schemas.openxmlformats.org/officeDocument/2006/relationships/image" Target="../media/image6.wmf"/><Relationship Id="rId4"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8.emf"/><Relationship Id="rId5" Type="http://schemas.openxmlformats.org/officeDocument/2006/relationships/package" Target="../embeddings/Microsoft_Excel_Worksheet5.xlsx"/><Relationship Id="rId4" Type="http://schemas.openxmlformats.org/officeDocument/2006/relationships/image" Target="../media/image7.emf"/></Relationships>
</file>

<file path=ppt/slides/_rels/slide1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11.emf"/></Relationships>
</file>

<file path=ppt/slides/_rels/slide17.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12.emf"/></Relationships>
</file>

<file path=ppt/slides/_rels/slide18.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13.e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0.xml"/><Relationship Id="rId1" Type="http://schemas.openxmlformats.org/officeDocument/2006/relationships/vmlDrawing" Target="../drawings/vmlDrawing9.vml"/><Relationship Id="rId5" Type="http://schemas.openxmlformats.org/officeDocument/2006/relationships/image" Target="../media/image6.wmf"/><Relationship Id="rId4" Type="http://schemas.openxmlformats.org/officeDocument/2006/relationships/oleObject" Target="../embeddings/oleObject3.bin"/></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5.png"/><Relationship Id="rId2" Type="http://schemas.openxmlformats.org/officeDocument/2006/relationships/slideLayout" Target="../slideLayouts/slideLayout10.xml"/><Relationship Id="rId1" Type="http://schemas.openxmlformats.org/officeDocument/2006/relationships/vmlDrawing" Target="../drawings/vmlDrawing10.vml"/><Relationship Id="rId5" Type="http://schemas.openxmlformats.org/officeDocument/2006/relationships/image" Target="../media/image14.emf"/><Relationship Id="rId4" Type="http://schemas.openxmlformats.org/officeDocument/2006/relationships/package" Target="../embeddings/Microsoft_Excel_Worksheet9.xlsx"/></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0.xml"/><Relationship Id="rId1" Type="http://schemas.openxmlformats.org/officeDocument/2006/relationships/vmlDrawing" Target="../drawings/vmlDrawing11.vml"/><Relationship Id="rId6" Type="http://schemas.openxmlformats.org/officeDocument/2006/relationships/image" Target="../media/image20.png"/><Relationship Id="rId5" Type="http://schemas.openxmlformats.org/officeDocument/2006/relationships/image" Target="../media/image6.wmf"/><Relationship Id="rId4" Type="http://schemas.openxmlformats.org/officeDocument/2006/relationships/oleObject" Target="../embeddings/oleObject4.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22.png"/><Relationship Id="rId2" Type="http://schemas.openxmlformats.org/officeDocument/2006/relationships/slideLayout" Target="../slideLayouts/slideLayout10.xml"/><Relationship Id="rId1" Type="http://schemas.openxmlformats.org/officeDocument/2006/relationships/vmlDrawing" Target="../drawings/vmlDrawing12.vml"/><Relationship Id="rId6" Type="http://schemas.openxmlformats.org/officeDocument/2006/relationships/image" Target="../media/image21.png"/><Relationship Id="rId5" Type="http://schemas.openxmlformats.org/officeDocument/2006/relationships/image" Target="../media/image6.wmf"/><Relationship Id="rId4" Type="http://schemas.openxmlformats.org/officeDocument/2006/relationships/oleObject" Target="../embeddings/oleObject5.bin"/></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15.emf"/><Relationship Id="rId2" Type="http://schemas.openxmlformats.org/officeDocument/2006/relationships/slideLayout" Target="../slideLayouts/slideLayout10.xml"/><Relationship Id="rId1" Type="http://schemas.openxmlformats.org/officeDocument/2006/relationships/vmlDrawing" Target="../drawings/vmlDrawing13.vml"/><Relationship Id="rId6" Type="http://schemas.openxmlformats.org/officeDocument/2006/relationships/package" Target="../embeddings/Microsoft_Excel_Worksheet10.xlsx"/><Relationship Id="rId5" Type="http://schemas.openxmlformats.org/officeDocument/2006/relationships/image" Target="../media/image6.wmf"/><Relationship Id="rId4" Type="http://schemas.openxmlformats.org/officeDocument/2006/relationships/oleObject" Target="../embeddings/oleObject6.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0.xml"/><Relationship Id="rId1" Type="http://schemas.openxmlformats.org/officeDocument/2006/relationships/vmlDrawing" Target="../drawings/vmlDrawing14.vml"/><Relationship Id="rId5" Type="http://schemas.openxmlformats.org/officeDocument/2006/relationships/image" Target="../media/image6.wmf"/><Relationship Id="rId4" Type="http://schemas.openxmlformats.org/officeDocument/2006/relationships/oleObject" Target="../embeddings/oleObject7.bin"/></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7mYDHbrLEQo"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hyperlink" Target="http://www.csun.edu/~aa2035/CourseBase/S-Sampling-CI/ArdiCh78.xlsx" TargetMode="External"/><Relationship Id="rId5" Type="http://schemas.openxmlformats.org/officeDocument/2006/relationships/hyperlink" Target="https://www.youtube.com/watch?v=lwpobQmUTd8" TargetMode="External"/><Relationship Id="rId4" Type="http://schemas.openxmlformats.org/officeDocument/2006/relationships/hyperlink" Target="https://www.youtube.com/watch?v=q50GpTdFYyI"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package" Target="../embeddings/Microsoft_Excel_Worksheet11.xlsx"/><Relationship Id="rId7" Type="http://schemas.openxmlformats.org/officeDocument/2006/relationships/package" Target="../embeddings/Microsoft_Excel_Worksheet13.xlsx"/><Relationship Id="rId12" Type="http://schemas.openxmlformats.org/officeDocument/2006/relationships/image" Target="../media/image21.emf"/><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17.emf"/><Relationship Id="rId11" Type="http://schemas.openxmlformats.org/officeDocument/2006/relationships/image" Target="../media/image20.emf"/><Relationship Id="rId5" Type="http://schemas.openxmlformats.org/officeDocument/2006/relationships/package" Target="../embeddings/Microsoft_Excel_Worksheet12.xlsx"/><Relationship Id="rId10" Type="http://schemas.openxmlformats.org/officeDocument/2006/relationships/image" Target="../media/image19.emf"/><Relationship Id="rId4" Type="http://schemas.openxmlformats.org/officeDocument/2006/relationships/image" Target="../media/image16.emf"/><Relationship Id="rId9" Type="http://schemas.openxmlformats.org/officeDocument/2006/relationships/package" Target="../embeddings/Microsoft_Excel_Worksheet14.xlsx"/></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23.emf"/><Relationship Id="rId7" Type="http://schemas.openxmlformats.org/officeDocument/2006/relationships/package" Target="../embeddings/Microsoft_Excel_Worksheet16.xlsx"/><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22.emf"/><Relationship Id="rId5" Type="http://schemas.openxmlformats.org/officeDocument/2006/relationships/package" Target="../embeddings/Microsoft_Excel_Worksheet15.xlsx"/><Relationship Id="rId4" Type="http://schemas.openxmlformats.org/officeDocument/2006/relationships/image" Target="../media/image6.png"/><Relationship Id="rId9" Type="http://schemas.openxmlformats.org/officeDocument/2006/relationships/image" Target="../media/image24.emf"/></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19.xml"/><Relationship Id="rId7" Type="http://schemas.openxmlformats.org/officeDocument/2006/relationships/image" Target="../media/image26.wmf"/><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oleObject" Target="../embeddings/oleObject9.bin"/><Relationship Id="rId5" Type="http://schemas.openxmlformats.org/officeDocument/2006/relationships/image" Target="../media/image25.emf"/><Relationship Id="rId10" Type="http://schemas.openxmlformats.org/officeDocument/2006/relationships/image" Target="../media/image27.wmf"/><Relationship Id="rId4" Type="http://schemas.openxmlformats.org/officeDocument/2006/relationships/oleObject" Target="../embeddings/oleObject8.bin"/><Relationship Id="rId9" Type="http://schemas.openxmlformats.org/officeDocument/2006/relationships/oleObject" Target="../embeddings/oleObject10.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28.emf"/><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image" Target="../media/image25.emf"/><Relationship Id="rId5" Type="http://schemas.openxmlformats.org/officeDocument/2006/relationships/oleObject" Target="../embeddings/oleObject11.bin"/><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notesSlide" Target="../notesSlides/notesSlide21.xml"/><Relationship Id="rId7" Type="http://schemas.openxmlformats.org/officeDocument/2006/relationships/image" Target="../media/image30.wmf"/><Relationship Id="rId2" Type="http://schemas.openxmlformats.org/officeDocument/2006/relationships/slideLayout" Target="../slideLayouts/slideLayout7.xml"/><Relationship Id="rId1" Type="http://schemas.openxmlformats.org/officeDocument/2006/relationships/vmlDrawing" Target="../drawings/vmlDrawing19.vml"/><Relationship Id="rId6" Type="http://schemas.openxmlformats.org/officeDocument/2006/relationships/oleObject" Target="../embeddings/oleObject13.bin"/><Relationship Id="rId11" Type="http://schemas.openxmlformats.org/officeDocument/2006/relationships/image" Target="../media/image32.wmf"/><Relationship Id="rId5" Type="http://schemas.openxmlformats.org/officeDocument/2006/relationships/image" Target="../media/image29.wmf"/><Relationship Id="rId10" Type="http://schemas.openxmlformats.org/officeDocument/2006/relationships/oleObject" Target="../embeddings/oleObject15.bin"/><Relationship Id="rId4" Type="http://schemas.openxmlformats.org/officeDocument/2006/relationships/oleObject" Target="../embeddings/oleObject12.bin"/><Relationship Id="rId9" Type="http://schemas.openxmlformats.org/officeDocument/2006/relationships/image" Target="../media/image31.wmf"/></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18.bin"/><Relationship Id="rId13" Type="http://schemas.openxmlformats.org/officeDocument/2006/relationships/image" Target="../media/image37.wmf"/><Relationship Id="rId3" Type="http://schemas.openxmlformats.org/officeDocument/2006/relationships/notesSlide" Target="../notesSlides/notesSlide22.xml"/><Relationship Id="rId7" Type="http://schemas.openxmlformats.org/officeDocument/2006/relationships/image" Target="../media/image34.wmf"/><Relationship Id="rId12" Type="http://schemas.openxmlformats.org/officeDocument/2006/relationships/oleObject" Target="../embeddings/oleObject20.bin"/><Relationship Id="rId2" Type="http://schemas.openxmlformats.org/officeDocument/2006/relationships/slideLayout" Target="../slideLayouts/slideLayout7.xml"/><Relationship Id="rId1" Type="http://schemas.openxmlformats.org/officeDocument/2006/relationships/vmlDrawing" Target="../drawings/vmlDrawing20.vml"/><Relationship Id="rId6" Type="http://schemas.openxmlformats.org/officeDocument/2006/relationships/oleObject" Target="../embeddings/oleObject17.bin"/><Relationship Id="rId11" Type="http://schemas.openxmlformats.org/officeDocument/2006/relationships/image" Target="../media/image36.wmf"/><Relationship Id="rId5" Type="http://schemas.openxmlformats.org/officeDocument/2006/relationships/image" Target="../media/image33.wmf"/><Relationship Id="rId10" Type="http://schemas.openxmlformats.org/officeDocument/2006/relationships/oleObject" Target="../embeddings/oleObject19.bin"/><Relationship Id="rId4" Type="http://schemas.openxmlformats.org/officeDocument/2006/relationships/oleObject" Target="../embeddings/oleObject16.bin"/><Relationship Id="rId9" Type="http://schemas.openxmlformats.org/officeDocument/2006/relationships/image" Target="../media/image35.w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23.bin"/><Relationship Id="rId3" Type="http://schemas.openxmlformats.org/officeDocument/2006/relationships/notesSlide" Target="../notesSlides/notesSlide23.xml"/><Relationship Id="rId7" Type="http://schemas.openxmlformats.org/officeDocument/2006/relationships/image" Target="../media/image38.wmf"/><Relationship Id="rId2" Type="http://schemas.openxmlformats.org/officeDocument/2006/relationships/slideLayout" Target="../slideLayouts/slideLayout7.xml"/><Relationship Id="rId1" Type="http://schemas.openxmlformats.org/officeDocument/2006/relationships/vmlDrawing" Target="../drawings/vmlDrawing21.vml"/><Relationship Id="rId6" Type="http://schemas.openxmlformats.org/officeDocument/2006/relationships/oleObject" Target="../embeddings/oleObject22.bin"/><Relationship Id="rId11" Type="http://schemas.openxmlformats.org/officeDocument/2006/relationships/image" Target="../media/image40.wmf"/><Relationship Id="rId5" Type="http://schemas.openxmlformats.org/officeDocument/2006/relationships/image" Target="../media/image37.wmf"/><Relationship Id="rId10" Type="http://schemas.openxmlformats.org/officeDocument/2006/relationships/oleObject" Target="../embeddings/oleObject24.bin"/><Relationship Id="rId4" Type="http://schemas.openxmlformats.org/officeDocument/2006/relationships/oleObject" Target="../embeddings/oleObject21.bin"/><Relationship Id="rId9" Type="http://schemas.openxmlformats.org/officeDocument/2006/relationships/image" Target="../media/image39.wmf"/></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28.emf"/><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image" Target="../media/image25.emf"/><Relationship Id="rId5" Type="http://schemas.openxmlformats.org/officeDocument/2006/relationships/oleObject" Target="../embeddings/oleObject25.bin"/><Relationship Id="rId4" Type="http://schemas.openxmlformats.org/officeDocument/2006/relationships/image" Target="../media/image180.png"/></Relationships>
</file>

<file path=ppt/slides/_rels/slide42.xml.rels><?xml version="1.0" encoding="UTF-8" standalone="yes"?>
<Relationships xmlns="http://schemas.openxmlformats.org/package/2006/relationships"><Relationship Id="rId8" Type="http://schemas.openxmlformats.org/officeDocument/2006/relationships/package" Target="../embeddings/Microsoft_Excel_Worksheet19.xlsx"/><Relationship Id="rId3" Type="http://schemas.openxmlformats.org/officeDocument/2006/relationships/notesSlide" Target="../notesSlides/notesSlide25.xml"/><Relationship Id="rId7" Type="http://schemas.openxmlformats.org/officeDocument/2006/relationships/image" Target="../media/image42.emf"/><Relationship Id="rId2" Type="http://schemas.openxmlformats.org/officeDocument/2006/relationships/slideLayout" Target="../slideLayouts/slideLayout2.xml"/><Relationship Id="rId1" Type="http://schemas.openxmlformats.org/officeDocument/2006/relationships/vmlDrawing" Target="../drawings/vmlDrawing23.vml"/><Relationship Id="rId6" Type="http://schemas.openxmlformats.org/officeDocument/2006/relationships/package" Target="../embeddings/Microsoft_Excel_Worksheet18.xlsx"/><Relationship Id="rId5" Type="http://schemas.openxmlformats.org/officeDocument/2006/relationships/image" Target="../media/image41.emf"/><Relationship Id="rId4" Type="http://schemas.openxmlformats.org/officeDocument/2006/relationships/package" Target="../embeddings/Microsoft_Excel_Worksheet17.xlsx"/><Relationship Id="rId9" Type="http://schemas.openxmlformats.org/officeDocument/2006/relationships/image" Target="../media/image43.em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image" Target="../media/image45.emf"/><Relationship Id="rId5" Type="http://schemas.openxmlformats.org/officeDocument/2006/relationships/package" Target="../embeddings/Microsoft_Excel_Worksheet21.xlsx"/><Relationship Id="rId4" Type="http://schemas.openxmlformats.org/officeDocument/2006/relationships/image" Target="../media/image44.emf"/></Relationships>
</file>

<file path=ppt/slides/_rels/slide47.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openxmlformats.org/officeDocument/2006/relationships/slideLayout" Target="../slideLayouts/slideLayout2.xml"/><Relationship Id="rId1" Type="http://schemas.openxmlformats.org/officeDocument/2006/relationships/vmlDrawing" Target="../drawings/vmlDrawing25.vml"/><Relationship Id="rId4" Type="http://schemas.openxmlformats.org/officeDocument/2006/relationships/image" Target="../media/image46.emf"/></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mlDrawing" Target="../drawings/vmlDrawing26.vml"/><Relationship Id="rId5" Type="http://schemas.openxmlformats.org/officeDocument/2006/relationships/image" Target="../media/image50.wmf"/><Relationship Id="rId4" Type="http://schemas.openxmlformats.org/officeDocument/2006/relationships/oleObject" Target="../embeddings/oleObject26.bin"/></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mlDrawing" Target="../drawings/vmlDrawing27.vml"/><Relationship Id="rId5" Type="http://schemas.openxmlformats.org/officeDocument/2006/relationships/image" Target="../media/image51.emf"/><Relationship Id="rId4" Type="http://schemas.openxmlformats.org/officeDocument/2006/relationships/package" Target="../embeddings/Microsoft_Excel_Worksheet23.xlsx"/></Relationships>
</file>

<file path=ppt/slides/_rels/slide5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emf"/><Relationship Id="rId5" Type="http://schemas.openxmlformats.org/officeDocument/2006/relationships/package" Target="../embeddings/Microsoft_Excel_Worksheet2.xlsx"/><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0.xml"/><Relationship Id="rId1" Type="http://schemas.openxmlformats.org/officeDocument/2006/relationships/vmlDrawing" Target="../drawings/vmlDrawing2.vml"/><Relationship Id="rId5" Type="http://schemas.openxmlformats.org/officeDocument/2006/relationships/image" Target="../media/image5.emf"/><Relationship Id="rId4" Type="http://schemas.openxmlformats.org/officeDocument/2006/relationships/package" Target="../embeddings/Microsoft_Excel_Worksheet3.xlsx"/></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443293"/>
            <a:ext cx="9144000" cy="5971873"/>
          </a:xfrm>
          <a:prstGeom prst="rect">
            <a:avLst/>
          </a:prstGeom>
        </p:spPr>
      </p:pic>
    </p:spTree>
    <p:extLst>
      <p:ext uri="{BB962C8B-B14F-4D97-AF65-F5344CB8AC3E}">
        <p14:creationId xmlns:p14="http://schemas.microsoft.com/office/powerpoint/2010/main" val="3191534618"/>
      </p:ext>
    </p:extLst>
  </p:cSld>
  <p:clrMapOvr>
    <a:masterClrMapping/>
  </p:clrMapOvr>
  <p:transition>
    <p:zo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5363" name="Object 3"/>
          <p:cNvGraphicFramePr>
            <a:graphicFrameLocks noGrp="1" noChangeAspect="1"/>
          </p:cNvGraphicFramePr>
          <p:nvPr>
            <p:ph sz="quarter" idx="2"/>
            <p:extLst/>
          </p:nvPr>
        </p:nvGraphicFramePr>
        <p:xfrm>
          <a:off x="6496050" y="2882900"/>
          <a:ext cx="114300" cy="177800"/>
        </p:xfrm>
        <a:graphic>
          <a:graphicData uri="http://schemas.openxmlformats.org/presentationml/2006/ole">
            <mc:AlternateContent xmlns:mc="http://schemas.openxmlformats.org/markup-compatibility/2006">
              <mc:Choice xmlns:v="urn:schemas-microsoft-com:vml" Requires="v">
                <p:oleObj spid="_x0000_s174093" name="Equation" r:id="rId4" imgW="114102" imgH="177492" progId="">
                  <p:embed/>
                </p:oleObj>
              </mc:Choice>
              <mc:Fallback>
                <p:oleObj name="Equation" r:id="rId4" imgW="114102" imgH="17749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6050" y="2882900"/>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38986" name="Text Box 10"/>
          <p:cNvSpPr txBox="1">
            <a:spLocks noChangeArrowheads="1"/>
          </p:cNvSpPr>
          <p:nvPr/>
        </p:nvSpPr>
        <p:spPr bwMode="auto">
          <a:xfrm>
            <a:off x="59810" y="830354"/>
            <a:ext cx="9072561" cy="4339650"/>
          </a:xfrm>
          <a:prstGeom prst="rect">
            <a:avLst/>
          </a:prstGeom>
          <a:noFill/>
          <a:ln w="12700">
            <a:noFill/>
            <a:miter lim="800000"/>
            <a:headEnd/>
            <a:tailEnd/>
          </a:ln>
        </p:spPr>
        <p:txBody>
          <a:bodyPr wrap="square">
            <a:spAutoFit/>
          </a:bodyPr>
          <a:lstStyle/>
          <a:p>
            <a:r>
              <a:rPr lang="en-US" sz="2400" dirty="0">
                <a:solidFill>
                  <a:srgbClr val="000000"/>
                </a:solidFill>
                <a:latin typeface="Book Antiqua" pitchFamily="18" charset="0"/>
              </a:rPr>
              <a:t>If </a:t>
            </a:r>
            <a:r>
              <a:rPr lang="en-US" sz="2400" dirty="0">
                <a:solidFill>
                  <a:srgbClr val="CC0000"/>
                </a:solidFill>
                <a:latin typeface="Book Antiqua" pitchFamily="18" charset="0"/>
              </a:rPr>
              <a:t>L</a:t>
            </a:r>
            <a:r>
              <a:rPr lang="en-US" sz="2400" dirty="0" smtClean="0">
                <a:solidFill>
                  <a:srgbClr val="CC0000"/>
                </a:solidFill>
                <a:latin typeface="Book Antiqua" pitchFamily="18" charset="0"/>
              </a:rPr>
              <a:t>ead time </a:t>
            </a:r>
            <a:r>
              <a:rPr lang="en-US" sz="2400" dirty="0">
                <a:solidFill>
                  <a:srgbClr val="000000"/>
                </a:solidFill>
                <a:latin typeface="Book Antiqua" pitchFamily="18" charset="0"/>
              </a:rPr>
              <a:t>is variable and </a:t>
            </a:r>
            <a:r>
              <a:rPr lang="en-US" sz="2400" dirty="0" smtClean="0">
                <a:solidFill>
                  <a:srgbClr val="00863D"/>
                </a:solidFill>
                <a:latin typeface="Book Antiqua" pitchFamily="18" charset="0"/>
              </a:rPr>
              <a:t>Demand</a:t>
            </a:r>
            <a:r>
              <a:rPr lang="en-US" sz="2400" dirty="0" smtClean="0">
                <a:solidFill>
                  <a:srgbClr val="3333CC"/>
                </a:solidFill>
                <a:latin typeface="Book Antiqua" pitchFamily="18" charset="0"/>
              </a:rPr>
              <a:t> </a:t>
            </a:r>
            <a:r>
              <a:rPr lang="en-US" sz="2400" dirty="0" smtClean="0">
                <a:solidFill>
                  <a:srgbClr val="000000"/>
                </a:solidFill>
                <a:latin typeface="Book Antiqua" pitchFamily="18" charset="0"/>
              </a:rPr>
              <a:t>is fixed</a:t>
            </a:r>
          </a:p>
          <a:p>
            <a:endParaRPr lang="en-US" sz="2400" dirty="0">
              <a:solidFill>
                <a:srgbClr val="000000"/>
              </a:solidFill>
              <a:latin typeface="Book Antiqua" pitchFamily="18" charset="0"/>
            </a:endParaRPr>
          </a:p>
          <a:p>
            <a:pPr>
              <a:spcAft>
                <a:spcPts val="1200"/>
              </a:spcAft>
            </a:pPr>
            <a:r>
              <a:rPr lang="en-US" sz="2400" b="1" dirty="0" smtClean="0">
                <a:solidFill>
                  <a:srgbClr val="000000"/>
                </a:solidFill>
                <a:latin typeface="Book Antiqua" pitchFamily="18" charset="0"/>
              </a:rPr>
              <a:t>L</a:t>
            </a:r>
            <a:r>
              <a:rPr lang="en-US" sz="2400" dirty="0" smtClean="0">
                <a:solidFill>
                  <a:srgbClr val="000000"/>
                </a:solidFill>
                <a:latin typeface="Book Antiqua" pitchFamily="18" charset="0"/>
              </a:rPr>
              <a:t>: Lead Time</a:t>
            </a:r>
            <a:endParaRPr lang="en-US" sz="2400" dirty="0" smtClean="0">
              <a:solidFill>
                <a:srgbClr val="FF0000"/>
              </a:solidFill>
              <a:latin typeface="Book Antiqua" pitchFamily="18" charset="0"/>
            </a:endParaRPr>
          </a:p>
          <a:p>
            <a:pPr>
              <a:spcAft>
                <a:spcPts val="1200"/>
              </a:spcAft>
            </a:pPr>
            <a:r>
              <a:rPr lang="en-US" sz="2400" dirty="0" smtClean="0">
                <a:solidFill>
                  <a:srgbClr val="000000"/>
                </a:solidFill>
                <a:latin typeface="Book Antiqua" pitchFamily="18" charset="0"/>
              </a:rPr>
              <a:t>L: Average Lead Time</a:t>
            </a:r>
          </a:p>
          <a:p>
            <a:pPr>
              <a:spcAft>
                <a:spcPts val="1200"/>
              </a:spcAft>
            </a:pPr>
            <a:r>
              <a:rPr lang="en-US" sz="2400" dirty="0" smtClean="0">
                <a:solidFill>
                  <a:srgbClr val="000000"/>
                </a:solidFill>
                <a:latin typeface="Book Antiqua" pitchFamily="18" charset="0"/>
                <a:sym typeface="Symbol"/>
              </a:rPr>
              <a:t></a:t>
            </a:r>
            <a:r>
              <a:rPr lang="en-US" sz="2400" baseline="-25000" dirty="0">
                <a:solidFill>
                  <a:srgbClr val="000000"/>
                </a:solidFill>
                <a:latin typeface="Book Antiqua" pitchFamily="18" charset="0"/>
                <a:sym typeface="Symbol"/>
              </a:rPr>
              <a:t>L</a:t>
            </a:r>
            <a:r>
              <a:rPr lang="en-US" sz="2400" dirty="0" smtClean="0">
                <a:solidFill>
                  <a:srgbClr val="000000"/>
                </a:solidFill>
                <a:latin typeface="Book Antiqua" pitchFamily="18" charset="0"/>
                <a:sym typeface="Symbol"/>
              </a:rPr>
              <a:t>: Standard deviation of </a:t>
            </a:r>
            <a:r>
              <a:rPr lang="en-US" sz="2400" dirty="0" smtClean="0">
                <a:latin typeface="Book Antiqua" pitchFamily="18" charset="0"/>
                <a:sym typeface="Symbol"/>
              </a:rPr>
              <a:t>Lead time</a:t>
            </a:r>
          </a:p>
          <a:p>
            <a:pPr>
              <a:spcAft>
                <a:spcPts val="1200"/>
              </a:spcAft>
            </a:pPr>
            <a:r>
              <a:rPr lang="en-US" sz="2400" dirty="0" smtClean="0">
                <a:solidFill>
                  <a:srgbClr val="000000"/>
                </a:solidFill>
                <a:latin typeface="Book Antiqua" pitchFamily="18" charset="0"/>
              </a:rPr>
              <a:t>R: Demand per period</a:t>
            </a:r>
            <a:endParaRPr lang="en-US" sz="2400" dirty="0">
              <a:solidFill>
                <a:srgbClr val="FF0000"/>
              </a:solidFill>
              <a:latin typeface="Book Antiqua" pitchFamily="18" charset="0"/>
            </a:endParaRPr>
          </a:p>
          <a:p>
            <a:pPr>
              <a:spcAft>
                <a:spcPts val="1200"/>
              </a:spcAft>
            </a:pPr>
            <a:r>
              <a:rPr lang="en-US" sz="2400" dirty="0" smtClean="0">
                <a:solidFill>
                  <a:srgbClr val="000000"/>
                </a:solidFill>
                <a:latin typeface="Book Antiqua" pitchFamily="18" charset="0"/>
                <a:sym typeface="Symbol"/>
              </a:rPr>
              <a:t>LTD: Average Demand during lead time</a:t>
            </a:r>
          </a:p>
          <a:p>
            <a:pPr>
              <a:spcAft>
                <a:spcPts val="1200"/>
              </a:spcAft>
            </a:pPr>
            <a:r>
              <a:rPr lang="en-US" sz="2400" dirty="0" smtClean="0">
                <a:solidFill>
                  <a:srgbClr val="C00000"/>
                </a:solidFill>
                <a:latin typeface="Book Antiqua" pitchFamily="18" charset="0"/>
                <a:sym typeface="Symbol"/>
              </a:rPr>
              <a:t>LTD = L × R </a:t>
            </a:r>
          </a:p>
          <a:p>
            <a:pPr>
              <a:spcAft>
                <a:spcPts val="1200"/>
              </a:spcAft>
            </a:pPr>
            <a:r>
              <a:rPr lang="en-US" sz="2400" dirty="0" smtClean="0">
                <a:solidFill>
                  <a:srgbClr val="000000"/>
                </a:solidFill>
                <a:latin typeface="Book Antiqua" pitchFamily="18" charset="0"/>
                <a:sym typeface="Symbol"/>
              </a:rPr>
              <a:t></a:t>
            </a:r>
            <a:r>
              <a:rPr lang="en-US" sz="2400" baseline="-25000" dirty="0" smtClean="0">
                <a:solidFill>
                  <a:srgbClr val="000000"/>
                </a:solidFill>
                <a:latin typeface="Book Antiqua" pitchFamily="18" charset="0"/>
                <a:sym typeface="Symbol"/>
              </a:rPr>
              <a:t>LTD</a:t>
            </a:r>
            <a:r>
              <a:rPr lang="en-US" sz="2400" dirty="0" smtClean="0">
                <a:solidFill>
                  <a:srgbClr val="000000"/>
                </a:solidFill>
                <a:latin typeface="Book Antiqua" pitchFamily="18" charset="0"/>
                <a:sym typeface="Symbol"/>
              </a:rPr>
              <a:t>: </a:t>
            </a:r>
            <a:r>
              <a:rPr lang="en-US" sz="2400" dirty="0">
                <a:solidFill>
                  <a:srgbClr val="000000"/>
                </a:solidFill>
                <a:latin typeface="Book Antiqua" pitchFamily="18" charset="0"/>
                <a:sym typeface="Symbol"/>
              </a:rPr>
              <a:t>Standard deviation of demand </a:t>
            </a:r>
            <a:r>
              <a:rPr lang="en-US" sz="2400" dirty="0" smtClean="0">
                <a:solidFill>
                  <a:srgbClr val="000000"/>
                </a:solidFill>
                <a:latin typeface="Book Antiqua" pitchFamily="18" charset="0"/>
                <a:sym typeface="Symbol"/>
              </a:rPr>
              <a:t>during lead time</a:t>
            </a:r>
            <a:endParaRPr lang="en-US" sz="2400" dirty="0">
              <a:solidFill>
                <a:srgbClr val="000000"/>
              </a:solidFill>
              <a:latin typeface="Book Antiqua" pitchFamily="18" charset="0"/>
            </a:endParaRPr>
          </a:p>
        </p:txBody>
      </p:sp>
      <p:sp>
        <p:nvSpPr>
          <p:cNvPr id="15374" name="Text Box 14"/>
          <p:cNvSpPr txBox="1">
            <a:spLocks noChangeArrowheads="1"/>
          </p:cNvSpPr>
          <p:nvPr/>
        </p:nvSpPr>
        <p:spPr bwMode="auto">
          <a:xfrm>
            <a:off x="0" y="107921"/>
            <a:ext cx="9143999" cy="584775"/>
          </a:xfrm>
          <a:prstGeom prst="rect">
            <a:avLst/>
          </a:prstGeom>
          <a:noFill/>
          <a:ln w="12700">
            <a:noFill/>
            <a:miter lim="800000"/>
            <a:headEnd/>
            <a:tailEnd/>
          </a:ln>
        </p:spPr>
        <p:txBody>
          <a:bodyPr wrap="square">
            <a:spAutoFit/>
          </a:bodyPr>
          <a:lstStyle/>
          <a:p>
            <a:r>
              <a:rPr lang="el-GR" sz="3200" dirty="0">
                <a:solidFill>
                  <a:srgbClr val="000000"/>
                </a:solidFill>
                <a:latin typeface="Impact" pitchFamily="34" charset="0"/>
              </a:rPr>
              <a:t>μ</a:t>
            </a:r>
            <a:r>
              <a:rPr lang="en-US" sz="3200" dirty="0">
                <a:solidFill>
                  <a:srgbClr val="000000"/>
                </a:solidFill>
                <a:latin typeface="Impact" pitchFamily="34" charset="0"/>
              </a:rPr>
              <a:t> and </a:t>
            </a:r>
            <a:r>
              <a:rPr lang="el-GR" sz="3200" dirty="0">
                <a:solidFill>
                  <a:srgbClr val="000000"/>
                </a:solidFill>
                <a:latin typeface="Impact" pitchFamily="34" charset="0"/>
              </a:rPr>
              <a:t>σ</a:t>
            </a:r>
            <a:r>
              <a:rPr lang="en-US" sz="3200" dirty="0">
                <a:solidFill>
                  <a:srgbClr val="000000"/>
                </a:solidFill>
                <a:latin typeface="Impact" pitchFamily="34" charset="0"/>
              </a:rPr>
              <a:t> of </a:t>
            </a:r>
            <a:r>
              <a:rPr lang="en-US" sz="3200" dirty="0" smtClean="0">
                <a:solidFill>
                  <a:srgbClr val="000000"/>
                </a:solidFill>
                <a:latin typeface="Impact" pitchFamily="34" charset="0"/>
              </a:rPr>
              <a:t>L and Fixed R</a:t>
            </a:r>
            <a:endParaRPr lang="en-US" sz="3200" dirty="0">
              <a:solidFill>
                <a:srgbClr val="000000"/>
              </a:solidFill>
              <a:latin typeface="Impact" pitchFamily="34" charset="0"/>
            </a:endParaRPr>
          </a:p>
        </p:txBody>
      </p:sp>
      <mc:AlternateContent xmlns:mc="http://schemas.openxmlformats.org/markup-compatibility/2006" xmlns:a14="http://schemas.microsoft.com/office/drawing/2010/main">
        <mc:Choice Requires="a14">
          <p:sp>
            <p:nvSpPr>
              <p:cNvPr id="6" name="TextBox 5"/>
              <p:cNvSpPr txBox="1"/>
              <p:nvPr/>
            </p:nvSpPr>
            <p:spPr>
              <a:xfrm>
                <a:off x="3347864" y="5141652"/>
                <a:ext cx="1995867" cy="584775"/>
              </a:xfrm>
              <a:prstGeom prst="rect">
                <a:avLst/>
              </a:prstGeom>
              <a:noFill/>
            </p:spPr>
            <p:txBody>
              <a:bodyPr wrap="none" rtlCol="0">
                <a:spAutoFit/>
              </a:bodyPr>
              <a:lstStyle/>
              <a:p>
                <a14:m>
                  <m:oMath xmlns:m="http://schemas.openxmlformats.org/officeDocument/2006/math">
                    <m:sSub>
                      <m:sSubPr>
                        <m:ctrlPr>
                          <a:rPr lang="en-US" sz="3200" i="1" smtClean="0">
                            <a:solidFill>
                              <a:srgbClr val="C00000"/>
                            </a:solidFill>
                            <a:latin typeface="Cambria Math" panose="02040503050406030204" pitchFamily="18" charset="0"/>
                          </a:rPr>
                        </m:ctrlPr>
                      </m:sSubPr>
                      <m:e>
                        <m:r>
                          <a:rPr lang="en-US" sz="3200" b="0" i="1" smtClean="0">
                            <a:solidFill>
                              <a:srgbClr val="C00000"/>
                            </a:solidFill>
                            <a:latin typeface="Cambria Math"/>
                            <a:ea typeface="Cambria Math"/>
                          </a:rPr>
                          <m:t>𝜎</m:t>
                        </m:r>
                      </m:e>
                      <m:sub>
                        <m:r>
                          <a:rPr lang="en-US" sz="3200" b="0" i="1" smtClean="0">
                            <a:solidFill>
                              <a:srgbClr val="C00000"/>
                            </a:solidFill>
                            <a:latin typeface="Cambria Math"/>
                          </a:rPr>
                          <m:t>𝐿𝑇𝐷</m:t>
                        </m:r>
                      </m:sub>
                    </m:sSub>
                  </m:oMath>
                </a14:m>
                <a:r>
                  <a:rPr lang="en-US" sz="3200" dirty="0" smtClean="0">
                    <a:solidFill>
                      <a:srgbClr val="C00000"/>
                    </a:solidFill>
                  </a:rPr>
                  <a:t>=</a:t>
                </a:r>
                <a:r>
                  <a:rPr lang="en-US" sz="3200" dirty="0" smtClean="0">
                    <a:solidFill>
                      <a:srgbClr val="C00000"/>
                    </a:solidFill>
                    <a:latin typeface="Book Antiqua" pitchFamily="18" charset="0"/>
                  </a:rPr>
                  <a:t>R</a:t>
                </a:r>
                <a14:m>
                  <m:oMath xmlns:m="http://schemas.openxmlformats.org/officeDocument/2006/math">
                    <m:sSub>
                      <m:sSubPr>
                        <m:ctrlPr>
                          <a:rPr lang="en-US" sz="3200" b="0" i="1" dirty="0" smtClean="0">
                            <a:solidFill>
                              <a:srgbClr val="C00000"/>
                            </a:solidFill>
                            <a:latin typeface="Cambria Math" panose="02040503050406030204" pitchFamily="18" charset="0"/>
                          </a:rPr>
                        </m:ctrlPr>
                      </m:sSubPr>
                      <m:e>
                        <m:r>
                          <a:rPr lang="en-US" sz="3200" b="0" i="1" dirty="0" smtClean="0">
                            <a:solidFill>
                              <a:srgbClr val="C00000"/>
                            </a:solidFill>
                            <a:latin typeface="Cambria Math"/>
                            <a:ea typeface="Cambria Math"/>
                          </a:rPr>
                          <m:t>𝜎</m:t>
                        </m:r>
                      </m:e>
                      <m:sub>
                        <m:r>
                          <a:rPr lang="en-US" sz="3200" b="0" i="1" dirty="0" smtClean="0">
                            <a:solidFill>
                              <a:srgbClr val="C00000"/>
                            </a:solidFill>
                            <a:latin typeface="Cambria Math"/>
                            <a:ea typeface="Cambria Math"/>
                          </a:rPr>
                          <m:t>𝐿</m:t>
                        </m:r>
                      </m:sub>
                    </m:sSub>
                  </m:oMath>
                </a14:m>
                <a:endParaRPr lang="en-US" sz="3200" dirty="0">
                  <a:solidFill>
                    <a:srgbClr val="C00000"/>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3347864" y="5141652"/>
                <a:ext cx="1995867" cy="584775"/>
              </a:xfrm>
              <a:prstGeom prst="rect">
                <a:avLst/>
              </a:prstGeom>
              <a:blipFill rotWithShape="0">
                <a:blip r:embed="rId6"/>
                <a:stretch>
                  <a:fillRect t="-16667" b="-34375"/>
                </a:stretch>
              </a:blipFill>
            </p:spPr>
            <p:txBody>
              <a:bodyPr/>
              <a:lstStyle/>
              <a:p>
                <a:r>
                  <a:rPr lang="en-US">
                    <a:noFill/>
                  </a:rPr>
                  <a:t> </a:t>
                </a:r>
              </a:p>
            </p:txBody>
          </p:sp>
        </mc:Fallback>
      </mc:AlternateContent>
    </p:spTree>
    <p:extLst>
      <p:ext uri="{BB962C8B-B14F-4D97-AF65-F5344CB8AC3E}">
        <p14:creationId xmlns:p14="http://schemas.microsoft.com/office/powerpoint/2010/main" val="27639466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38986">
                                            <p:txEl>
                                              <p:pRg st="0" end="0"/>
                                            </p:txEl>
                                          </p:spTgt>
                                        </p:tgtEl>
                                        <p:attrNameLst>
                                          <p:attrName>style.visibility</p:attrName>
                                        </p:attrNameLst>
                                      </p:cBhvr>
                                      <p:to>
                                        <p:strVal val="visible"/>
                                      </p:to>
                                    </p:set>
                                    <p:animEffect transition="in" filter="dissolve">
                                      <p:cBhvr>
                                        <p:cTn id="7" dur="500"/>
                                        <p:tgtEl>
                                          <p:spTgt spid="6389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38986">
                                            <p:txEl>
                                              <p:pRg st="2" end="2"/>
                                            </p:txEl>
                                          </p:spTgt>
                                        </p:tgtEl>
                                        <p:attrNameLst>
                                          <p:attrName>style.visibility</p:attrName>
                                        </p:attrNameLst>
                                      </p:cBhvr>
                                      <p:to>
                                        <p:strVal val="visible"/>
                                      </p:to>
                                    </p:set>
                                    <p:animEffect transition="in" filter="dissolve">
                                      <p:cBhvr>
                                        <p:cTn id="12" dur="500"/>
                                        <p:tgtEl>
                                          <p:spTgt spid="63898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38986">
                                            <p:txEl>
                                              <p:pRg st="3" end="3"/>
                                            </p:txEl>
                                          </p:spTgt>
                                        </p:tgtEl>
                                        <p:attrNameLst>
                                          <p:attrName>style.visibility</p:attrName>
                                        </p:attrNameLst>
                                      </p:cBhvr>
                                      <p:to>
                                        <p:strVal val="visible"/>
                                      </p:to>
                                    </p:set>
                                    <p:animEffect transition="in" filter="dissolve">
                                      <p:cBhvr>
                                        <p:cTn id="17" dur="500"/>
                                        <p:tgtEl>
                                          <p:spTgt spid="63898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38986">
                                            <p:txEl>
                                              <p:pRg st="4" end="4"/>
                                            </p:txEl>
                                          </p:spTgt>
                                        </p:tgtEl>
                                        <p:attrNameLst>
                                          <p:attrName>style.visibility</p:attrName>
                                        </p:attrNameLst>
                                      </p:cBhvr>
                                      <p:to>
                                        <p:strVal val="visible"/>
                                      </p:to>
                                    </p:set>
                                    <p:animEffect transition="in" filter="dissolve">
                                      <p:cBhvr>
                                        <p:cTn id="22" dur="500"/>
                                        <p:tgtEl>
                                          <p:spTgt spid="63898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38986">
                                            <p:txEl>
                                              <p:pRg st="5" end="5"/>
                                            </p:txEl>
                                          </p:spTgt>
                                        </p:tgtEl>
                                        <p:attrNameLst>
                                          <p:attrName>style.visibility</p:attrName>
                                        </p:attrNameLst>
                                      </p:cBhvr>
                                      <p:to>
                                        <p:strVal val="visible"/>
                                      </p:to>
                                    </p:set>
                                    <p:animEffect transition="in" filter="dissolve">
                                      <p:cBhvr>
                                        <p:cTn id="27" dur="500"/>
                                        <p:tgtEl>
                                          <p:spTgt spid="63898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38986">
                                            <p:txEl>
                                              <p:pRg st="6" end="6"/>
                                            </p:txEl>
                                          </p:spTgt>
                                        </p:tgtEl>
                                        <p:attrNameLst>
                                          <p:attrName>style.visibility</p:attrName>
                                        </p:attrNameLst>
                                      </p:cBhvr>
                                      <p:to>
                                        <p:strVal val="visible"/>
                                      </p:to>
                                    </p:set>
                                    <p:animEffect transition="in" filter="dissolve">
                                      <p:cBhvr>
                                        <p:cTn id="32" dur="500"/>
                                        <p:tgtEl>
                                          <p:spTgt spid="63898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638986">
                                            <p:txEl>
                                              <p:pRg st="7" end="7"/>
                                            </p:txEl>
                                          </p:spTgt>
                                        </p:tgtEl>
                                        <p:attrNameLst>
                                          <p:attrName>style.visibility</p:attrName>
                                        </p:attrNameLst>
                                      </p:cBhvr>
                                      <p:to>
                                        <p:strVal val="visible"/>
                                      </p:to>
                                    </p:set>
                                    <p:animEffect transition="in" filter="dissolve">
                                      <p:cBhvr>
                                        <p:cTn id="37" dur="500"/>
                                        <p:tgtEl>
                                          <p:spTgt spid="638986">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638986">
                                            <p:txEl>
                                              <p:pRg st="8" end="8"/>
                                            </p:txEl>
                                          </p:spTgt>
                                        </p:tgtEl>
                                        <p:attrNameLst>
                                          <p:attrName>style.visibility</p:attrName>
                                        </p:attrNameLst>
                                      </p:cBhvr>
                                      <p:to>
                                        <p:strVal val="visible"/>
                                      </p:to>
                                    </p:set>
                                    <p:animEffect transition="in" filter="dissolve">
                                      <p:cBhvr>
                                        <p:cTn id="42" dur="500"/>
                                        <p:tgtEl>
                                          <p:spTgt spid="638986">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dissolve">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8986" grpId="0" build="p"/>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5363" name="Object 3"/>
          <p:cNvGraphicFramePr>
            <a:graphicFrameLocks noGrp="1" noChangeAspect="1"/>
          </p:cNvGraphicFramePr>
          <p:nvPr>
            <p:ph sz="quarter" idx="2"/>
            <p:extLst/>
          </p:nvPr>
        </p:nvGraphicFramePr>
        <p:xfrm>
          <a:off x="6496050" y="2882900"/>
          <a:ext cx="114300" cy="177800"/>
        </p:xfrm>
        <a:graphic>
          <a:graphicData uri="http://schemas.openxmlformats.org/presentationml/2006/ole">
            <mc:AlternateContent xmlns:mc="http://schemas.openxmlformats.org/markup-compatibility/2006">
              <mc:Choice xmlns:v="urn:schemas-microsoft-com:vml" Requires="v">
                <p:oleObj spid="_x0000_s175118" name="Equation" r:id="rId4" imgW="114102" imgH="177492" progId="">
                  <p:embed/>
                </p:oleObj>
              </mc:Choice>
              <mc:Fallback>
                <p:oleObj name="Equation" r:id="rId4" imgW="114102" imgH="17749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6050" y="2882900"/>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38986" name="Text Box 10"/>
          <p:cNvSpPr txBox="1">
            <a:spLocks noChangeArrowheads="1"/>
          </p:cNvSpPr>
          <p:nvPr/>
        </p:nvSpPr>
        <p:spPr bwMode="auto">
          <a:xfrm>
            <a:off x="71438" y="1016000"/>
            <a:ext cx="9072561" cy="4124206"/>
          </a:xfrm>
          <a:prstGeom prst="rect">
            <a:avLst/>
          </a:prstGeom>
          <a:noFill/>
          <a:ln w="12700">
            <a:noFill/>
            <a:miter lim="800000"/>
            <a:headEnd/>
            <a:tailEnd/>
          </a:ln>
        </p:spPr>
        <p:txBody>
          <a:bodyPr wrap="square">
            <a:spAutoFit/>
          </a:bodyPr>
          <a:lstStyle/>
          <a:p>
            <a:pPr>
              <a:spcAft>
                <a:spcPts val="1200"/>
              </a:spcAft>
            </a:pPr>
            <a:r>
              <a:rPr lang="en-US" sz="2400" dirty="0">
                <a:solidFill>
                  <a:srgbClr val="000000"/>
                </a:solidFill>
                <a:latin typeface="Book Antiqua" pitchFamily="18" charset="0"/>
              </a:rPr>
              <a:t>If </a:t>
            </a:r>
            <a:r>
              <a:rPr lang="en-US" sz="2400" dirty="0">
                <a:solidFill>
                  <a:srgbClr val="C00000"/>
                </a:solidFill>
                <a:latin typeface="Book Antiqua" pitchFamily="18" charset="0"/>
              </a:rPr>
              <a:t>L</a:t>
            </a:r>
            <a:r>
              <a:rPr lang="en-US" sz="2400" dirty="0" smtClean="0">
                <a:solidFill>
                  <a:srgbClr val="C00000"/>
                </a:solidFill>
                <a:latin typeface="Book Antiqua" pitchFamily="18" charset="0"/>
              </a:rPr>
              <a:t>ead time </a:t>
            </a:r>
            <a:r>
              <a:rPr lang="en-US" sz="2400" dirty="0">
                <a:solidFill>
                  <a:srgbClr val="000000"/>
                </a:solidFill>
                <a:latin typeface="Book Antiqua" pitchFamily="18" charset="0"/>
              </a:rPr>
              <a:t>is variable and </a:t>
            </a:r>
            <a:r>
              <a:rPr lang="en-US" sz="2400" dirty="0" smtClean="0">
                <a:solidFill>
                  <a:srgbClr val="00863D"/>
                </a:solidFill>
                <a:latin typeface="Book Antiqua" pitchFamily="18" charset="0"/>
              </a:rPr>
              <a:t>Demand</a:t>
            </a:r>
            <a:r>
              <a:rPr lang="en-US" sz="2400" dirty="0" smtClean="0">
                <a:solidFill>
                  <a:srgbClr val="3333CC"/>
                </a:solidFill>
                <a:latin typeface="Book Antiqua" pitchFamily="18" charset="0"/>
              </a:rPr>
              <a:t> </a:t>
            </a:r>
            <a:r>
              <a:rPr lang="en-US" sz="2400" b="1" dirty="0">
                <a:solidFill>
                  <a:srgbClr val="000000"/>
                </a:solidFill>
                <a:latin typeface="Book Antiqua" pitchFamily="18" charset="0"/>
              </a:rPr>
              <a:t>is fixed</a:t>
            </a:r>
          </a:p>
          <a:p>
            <a:pPr>
              <a:spcAft>
                <a:spcPts val="1200"/>
              </a:spcAft>
            </a:pPr>
            <a:r>
              <a:rPr lang="en-US" sz="2400" b="1" dirty="0" smtClean="0">
                <a:solidFill>
                  <a:srgbClr val="000000"/>
                </a:solidFill>
                <a:latin typeface="Book Antiqua" pitchFamily="18" charset="0"/>
              </a:rPr>
              <a:t>L</a:t>
            </a:r>
            <a:r>
              <a:rPr lang="en-US" sz="2400" dirty="0" smtClean="0">
                <a:solidFill>
                  <a:srgbClr val="000000"/>
                </a:solidFill>
                <a:latin typeface="Book Antiqua" pitchFamily="18" charset="0"/>
              </a:rPr>
              <a:t>: Lead Time</a:t>
            </a:r>
            <a:endParaRPr lang="en-US" sz="2400" dirty="0" smtClean="0">
              <a:solidFill>
                <a:srgbClr val="FF0000"/>
              </a:solidFill>
              <a:latin typeface="Book Antiqua" pitchFamily="18" charset="0"/>
            </a:endParaRPr>
          </a:p>
          <a:p>
            <a:pPr>
              <a:spcAft>
                <a:spcPts val="1200"/>
              </a:spcAft>
            </a:pPr>
            <a:r>
              <a:rPr lang="en-US" sz="2400" dirty="0" smtClean="0">
                <a:solidFill>
                  <a:srgbClr val="000000"/>
                </a:solidFill>
                <a:latin typeface="Book Antiqua" pitchFamily="18" charset="0"/>
              </a:rPr>
              <a:t>L: Average Lead Time = </a:t>
            </a:r>
            <a:r>
              <a:rPr lang="en-US" sz="2400" dirty="0">
                <a:solidFill>
                  <a:srgbClr val="C00000"/>
                </a:solidFill>
                <a:latin typeface="Book Antiqua" pitchFamily="18" charset="0"/>
              </a:rPr>
              <a:t>5</a:t>
            </a:r>
            <a:r>
              <a:rPr lang="en-US" sz="2400" dirty="0" smtClean="0">
                <a:solidFill>
                  <a:srgbClr val="C00000"/>
                </a:solidFill>
                <a:latin typeface="Book Antiqua" pitchFamily="18" charset="0"/>
              </a:rPr>
              <a:t> days</a:t>
            </a:r>
          </a:p>
          <a:p>
            <a:pPr>
              <a:spcAft>
                <a:spcPts val="1200"/>
              </a:spcAft>
            </a:pPr>
            <a:r>
              <a:rPr lang="en-US" sz="2400" dirty="0" smtClean="0">
                <a:solidFill>
                  <a:srgbClr val="000000"/>
                </a:solidFill>
                <a:latin typeface="Book Antiqua" pitchFamily="18" charset="0"/>
                <a:sym typeface="Symbol"/>
              </a:rPr>
              <a:t></a:t>
            </a:r>
            <a:r>
              <a:rPr lang="en-US" sz="2400" baseline="-25000" dirty="0">
                <a:solidFill>
                  <a:srgbClr val="000000"/>
                </a:solidFill>
                <a:latin typeface="Book Antiqua" pitchFamily="18" charset="0"/>
                <a:sym typeface="Symbol"/>
              </a:rPr>
              <a:t>L</a:t>
            </a:r>
            <a:r>
              <a:rPr lang="en-US" sz="2400" dirty="0" smtClean="0">
                <a:solidFill>
                  <a:srgbClr val="000000"/>
                </a:solidFill>
                <a:latin typeface="Book Antiqua" pitchFamily="18" charset="0"/>
                <a:sym typeface="Symbol"/>
              </a:rPr>
              <a:t>: Standard deviation of </a:t>
            </a:r>
            <a:r>
              <a:rPr lang="en-US" sz="2400" dirty="0" smtClean="0">
                <a:latin typeface="Book Antiqua" pitchFamily="18" charset="0"/>
                <a:sym typeface="Symbol"/>
              </a:rPr>
              <a:t>Lead time = </a:t>
            </a:r>
            <a:r>
              <a:rPr lang="en-US" sz="2400" dirty="0">
                <a:solidFill>
                  <a:srgbClr val="C00000"/>
                </a:solidFill>
                <a:latin typeface="Book Antiqua" pitchFamily="18" charset="0"/>
                <a:sym typeface="Symbol"/>
              </a:rPr>
              <a:t>1</a:t>
            </a:r>
            <a:r>
              <a:rPr lang="en-US" sz="2400" dirty="0" smtClean="0">
                <a:solidFill>
                  <a:srgbClr val="C00000"/>
                </a:solidFill>
                <a:latin typeface="Book Antiqua" pitchFamily="18" charset="0"/>
                <a:sym typeface="Symbol"/>
              </a:rPr>
              <a:t> day</a:t>
            </a:r>
          </a:p>
          <a:p>
            <a:pPr>
              <a:spcAft>
                <a:spcPts val="1200"/>
              </a:spcAft>
            </a:pPr>
            <a:r>
              <a:rPr lang="en-US" sz="2400" dirty="0" smtClean="0">
                <a:solidFill>
                  <a:srgbClr val="000000"/>
                </a:solidFill>
                <a:latin typeface="Book Antiqua" pitchFamily="18" charset="0"/>
              </a:rPr>
              <a:t>R: Demand per period = 50 </a:t>
            </a:r>
            <a:r>
              <a:rPr lang="en-US" sz="2400" dirty="0" smtClean="0">
                <a:solidFill>
                  <a:srgbClr val="C00000"/>
                </a:solidFill>
                <a:latin typeface="Book Antiqua" pitchFamily="18" charset="0"/>
              </a:rPr>
              <a:t>per day</a:t>
            </a:r>
            <a:endParaRPr lang="en-US" sz="2400" dirty="0">
              <a:solidFill>
                <a:srgbClr val="C00000"/>
              </a:solidFill>
              <a:latin typeface="Book Antiqua" pitchFamily="18" charset="0"/>
            </a:endParaRPr>
          </a:p>
          <a:p>
            <a:pPr>
              <a:spcAft>
                <a:spcPts val="1200"/>
              </a:spcAft>
            </a:pPr>
            <a:r>
              <a:rPr lang="en-US" sz="2400" dirty="0" smtClean="0">
                <a:solidFill>
                  <a:srgbClr val="000000"/>
                </a:solidFill>
                <a:latin typeface="Book Antiqua" pitchFamily="18" charset="0"/>
                <a:sym typeface="Symbol"/>
              </a:rPr>
              <a:t>LTD: Average Demand During Lead Time</a:t>
            </a:r>
          </a:p>
          <a:p>
            <a:pPr>
              <a:spcAft>
                <a:spcPts val="1200"/>
              </a:spcAft>
            </a:pPr>
            <a:r>
              <a:rPr lang="en-US" sz="2400" dirty="0" smtClean="0">
                <a:solidFill>
                  <a:srgbClr val="C00000"/>
                </a:solidFill>
                <a:latin typeface="Book Antiqua" pitchFamily="18" charset="0"/>
                <a:sym typeface="Symbol"/>
              </a:rPr>
              <a:t>LTD = </a:t>
            </a:r>
            <a:r>
              <a:rPr lang="en-US" sz="2400" dirty="0">
                <a:solidFill>
                  <a:srgbClr val="C00000"/>
                </a:solidFill>
                <a:latin typeface="Book Antiqua" pitchFamily="18" charset="0"/>
                <a:sym typeface="Symbol"/>
              </a:rPr>
              <a:t>5</a:t>
            </a:r>
            <a:r>
              <a:rPr lang="en-US" sz="2400" dirty="0" smtClean="0">
                <a:solidFill>
                  <a:srgbClr val="C00000"/>
                </a:solidFill>
                <a:latin typeface="Book Antiqua" pitchFamily="18" charset="0"/>
                <a:sym typeface="Symbol"/>
              </a:rPr>
              <a:t> × 50 = 250 </a:t>
            </a:r>
          </a:p>
          <a:p>
            <a:pPr>
              <a:spcAft>
                <a:spcPts val="1200"/>
              </a:spcAft>
            </a:pPr>
            <a:r>
              <a:rPr lang="en-US" sz="2400" dirty="0" smtClean="0">
                <a:solidFill>
                  <a:srgbClr val="000000"/>
                </a:solidFill>
                <a:latin typeface="Book Antiqua" pitchFamily="18" charset="0"/>
                <a:sym typeface="Symbol"/>
              </a:rPr>
              <a:t></a:t>
            </a:r>
            <a:r>
              <a:rPr lang="en-US" sz="2400" baseline="-25000" dirty="0" smtClean="0">
                <a:solidFill>
                  <a:srgbClr val="000000"/>
                </a:solidFill>
                <a:latin typeface="Book Antiqua" pitchFamily="18" charset="0"/>
                <a:sym typeface="Symbol"/>
              </a:rPr>
              <a:t>LTD</a:t>
            </a:r>
            <a:r>
              <a:rPr lang="en-US" sz="2400" dirty="0" smtClean="0">
                <a:solidFill>
                  <a:srgbClr val="000000"/>
                </a:solidFill>
                <a:latin typeface="Book Antiqua" pitchFamily="18" charset="0"/>
                <a:sym typeface="Symbol"/>
              </a:rPr>
              <a:t>: </a:t>
            </a:r>
            <a:r>
              <a:rPr lang="en-US" sz="2400" dirty="0">
                <a:solidFill>
                  <a:srgbClr val="000000"/>
                </a:solidFill>
                <a:latin typeface="Book Antiqua" pitchFamily="18" charset="0"/>
                <a:sym typeface="Symbol"/>
              </a:rPr>
              <a:t>Standard deviation of demand </a:t>
            </a:r>
            <a:r>
              <a:rPr lang="en-US" sz="2400" dirty="0" smtClean="0">
                <a:solidFill>
                  <a:srgbClr val="000000"/>
                </a:solidFill>
                <a:latin typeface="Book Antiqua" pitchFamily="18" charset="0"/>
                <a:sym typeface="Symbol"/>
              </a:rPr>
              <a:t>during lead time</a:t>
            </a:r>
            <a:endParaRPr lang="en-US" sz="2400" dirty="0">
              <a:solidFill>
                <a:srgbClr val="000000"/>
              </a:solidFill>
              <a:latin typeface="Book Antiqua" pitchFamily="18" charset="0"/>
            </a:endParaRPr>
          </a:p>
        </p:txBody>
      </p:sp>
      <p:sp>
        <p:nvSpPr>
          <p:cNvPr id="15374" name="Text Box 14"/>
          <p:cNvSpPr txBox="1">
            <a:spLocks noChangeArrowheads="1"/>
          </p:cNvSpPr>
          <p:nvPr/>
        </p:nvSpPr>
        <p:spPr bwMode="auto">
          <a:xfrm>
            <a:off x="0" y="107921"/>
            <a:ext cx="9143999" cy="584775"/>
          </a:xfrm>
          <a:prstGeom prst="rect">
            <a:avLst/>
          </a:prstGeom>
          <a:noFill/>
          <a:ln w="12700">
            <a:noFill/>
            <a:miter lim="800000"/>
            <a:headEnd/>
            <a:tailEnd/>
          </a:ln>
        </p:spPr>
        <p:txBody>
          <a:bodyPr wrap="square">
            <a:spAutoFit/>
          </a:bodyPr>
          <a:lstStyle/>
          <a:p>
            <a:r>
              <a:rPr lang="el-GR" sz="3200" dirty="0">
                <a:solidFill>
                  <a:srgbClr val="000000"/>
                </a:solidFill>
                <a:latin typeface="Impact" pitchFamily="34" charset="0"/>
              </a:rPr>
              <a:t>μ</a:t>
            </a:r>
            <a:r>
              <a:rPr lang="en-US" sz="3200" dirty="0">
                <a:solidFill>
                  <a:srgbClr val="000000"/>
                </a:solidFill>
                <a:latin typeface="Impact" pitchFamily="34" charset="0"/>
              </a:rPr>
              <a:t> and </a:t>
            </a:r>
            <a:r>
              <a:rPr lang="el-GR" sz="3200" dirty="0">
                <a:solidFill>
                  <a:srgbClr val="000000"/>
                </a:solidFill>
                <a:latin typeface="Impact" pitchFamily="34" charset="0"/>
              </a:rPr>
              <a:t>σ</a:t>
            </a:r>
            <a:r>
              <a:rPr lang="en-US" sz="3200" dirty="0">
                <a:solidFill>
                  <a:srgbClr val="000000"/>
                </a:solidFill>
                <a:latin typeface="Impact" pitchFamily="34" charset="0"/>
              </a:rPr>
              <a:t> of </a:t>
            </a:r>
            <a:r>
              <a:rPr lang="en-US" sz="3200" dirty="0" smtClean="0">
                <a:solidFill>
                  <a:srgbClr val="000000"/>
                </a:solidFill>
                <a:latin typeface="Impact" pitchFamily="34" charset="0"/>
              </a:rPr>
              <a:t>L and Fixed R</a:t>
            </a:r>
            <a:endParaRPr lang="en-US" sz="3200" dirty="0">
              <a:solidFill>
                <a:srgbClr val="000000"/>
              </a:solidFill>
              <a:latin typeface="Impact" pitchFamily="34" charset="0"/>
            </a:endParaRPr>
          </a:p>
        </p:txBody>
      </p:sp>
      <mc:AlternateContent xmlns:mc="http://schemas.openxmlformats.org/markup-compatibility/2006" xmlns:a14="http://schemas.microsoft.com/office/drawing/2010/main">
        <mc:Choice Requires="a14">
          <p:sp>
            <p:nvSpPr>
              <p:cNvPr id="7" name="TextBox 6"/>
              <p:cNvSpPr txBox="1"/>
              <p:nvPr/>
            </p:nvSpPr>
            <p:spPr>
              <a:xfrm>
                <a:off x="63302" y="5081548"/>
                <a:ext cx="1765740" cy="523220"/>
              </a:xfrm>
              <a:prstGeom prst="rect">
                <a:avLst/>
              </a:prstGeom>
              <a:noFill/>
            </p:spPr>
            <p:txBody>
              <a:bodyPr wrap="none" rtlCol="0">
                <a:spAutoFit/>
              </a:bodyPr>
              <a:lstStyle/>
              <a:p>
                <a14:m>
                  <m:oMath xmlns:m="http://schemas.openxmlformats.org/officeDocument/2006/math">
                    <m:sSub>
                      <m:sSubPr>
                        <m:ctrlPr>
                          <a:rPr lang="en-US" sz="2800" i="1" smtClean="0">
                            <a:solidFill>
                              <a:srgbClr val="C00000"/>
                            </a:solidFill>
                            <a:latin typeface="Cambria Math" panose="02040503050406030204" pitchFamily="18" charset="0"/>
                          </a:rPr>
                        </m:ctrlPr>
                      </m:sSubPr>
                      <m:e>
                        <m:r>
                          <a:rPr lang="en-US" sz="2800" b="0" i="1" smtClean="0">
                            <a:solidFill>
                              <a:srgbClr val="C00000"/>
                            </a:solidFill>
                            <a:latin typeface="Cambria Math"/>
                            <a:ea typeface="Cambria Math"/>
                          </a:rPr>
                          <m:t>𝜎</m:t>
                        </m:r>
                      </m:e>
                      <m:sub>
                        <m:r>
                          <a:rPr lang="en-US" sz="2800" b="0" i="1" smtClean="0">
                            <a:solidFill>
                              <a:srgbClr val="C00000"/>
                            </a:solidFill>
                            <a:latin typeface="Cambria Math"/>
                          </a:rPr>
                          <m:t>𝐿𝑇𝐷</m:t>
                        </m:r>
                      </m:sub>
                    </m:sSub>
                  </m:oMath>
                </a14:m>
                <a:r>
                  <a:rPr lang="en-US" sz="2800" dirty="0" smtClean="0">
                    <a:solidFill>
                      <a:srgbClr val="C00000"/>
                    </a:solidFill>
                  </a:rPr>
                  <a:t>=</a:t>
                </a:r>
                <a:r>
                  <a:rPr lang="en-US" sz="2800" dirty="0" smtClean="0">
                    <a:solidFill>
                      <a:srgbClr val="C00000"/>
                    </a:solidFill>
                    <a:latin typeface="Book Antiqua" pitchFamily="18" charset="0"/>
                  </a:rPr>
                  <a:t>R</a:t>
                </a:r>
                <a14:m>
                  <m:oMath xmlns:m="http://schemas.openxmlformats.org/officeDocument/2006/math">
                    <m:sSub>
                      <m:sSubPr>
                        <m:ctrlPr>
                          <a:rPr lang="en-US" sz="2800" b="0" i="1" dirty="0" smtClean="0">
                            <a:solidFill>
                              <a:srgbClr val="C00000"/>
                            </a:solidFill>
                            <a:latin typeface="Cambria Math" panose="02040503050406030204" pitchFamily="18" charset="0"/>
                          </a:rPr>
                        </m:ctrlPr>
                      </m:sSubPr>
                      <m:e>
                        <m:r>
                          <a:rPr lang="en-US" sz="2800" b="0" i="1" dirty="0" smtClean="0">
                            <a:solidFill>
                              <a:srgbClr val="C00000"/>
                            </a:solidFill>
                            <a:latin typeface="Cambria Math"/>
                            <a:ea typeface="Cambria Math"/>
                          </a:rPr>
                          <m:t>𝜎</m:t>
                        </m:r>
                      </m:e>
                      <m:sub>
                        <m:r>
                          <a:rPr lang="en-US" sz="2800" b="0" i="1" dirty="0" smtClean="0">
                            <a:solidFill>
                              <a:srgbClr val="C00000"/>
                            </a:solidFill>
                            <a:latin typeface="Cambria Math"/>
                            <a:ea typeface="Cambria Math"/>
                          </a:rPr>
                          <m:t>𝐿</m:t>
                        </m:r>
                      </m:sub>
                    </m:sSub>
                  </m:oMath>
                </a14:m>
                <a:endParaRPr lang="en-US" sz="2800" dirty="0">
                  <a:solidFill>
                    <a:srgbClr val="C00000"/>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63302" y="5081548"/>
                <a:ext cx="1765740" cy="523220"/>
              </a:xfrm>
              <a:prstGeom prst="rect">
                <a:avLst/>
              </a:prstGeom>
              <a:blipFill rotWithShape="0">
                <a:blip r:embed="rId6"/>
                <a:stretch>
                  <a:fillRect t="-16471" b="-341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2483768" y="5095266"/>
                <a:ext cx="2621167" cy="523220"/>
              </a:xfrm>
              <a:prstGeom prst="rect">
                <a:avLst/>
              </a:prstGeom>
              <a:noFill/>
            </p:spPr>
            <p:txBody>
              <a:bodyPr wrap="none" rtlCol="0">
                <a:spAutoFit/>
              </a:bodyPr>
              <a:lstStyle/>
              <a:p>
                <a14:m>
                  <m:oMath xmlns:m="http://schemas.openxmlformats.org/officeDocument/2006/math">
                    <m:sSub>
                      <m:sSubPr>
                        <m:ctrlPr>
                          <a:rPr lang="en-US" sz="2800" i="1" smtClean="0">
                            <a:solidFill>
                              <a:srgbClr val="C00000"/>
                            </a:solidFill>
                            <a:latin typeface="Cambria Math" panose="02040503050406030204" pitchFamily="18" charset="0"/>
                          </a:rPr>
                        </m:ctrlPr>
                      </m:sSubPr>
                      <m:e>
                        <m:r>
                          <a:rPr lang="en-US" sz="2800" b="0" i="1" smtClean="0">
                            <a:solidFill>
                              <a:srgbClr val="C00000"/>
                            </a:solidFill>
                            <a:latin typeface="Cambria Math"/>
                            <a:ea typeface="Cambria Math"/>
                          </a:rPr>
                          <m:t>𝜎</m:t>
                        </m:r>
                      </m:e>
                      <m:sub>
                        <m:r>
                          <a:rPr lang="en-US" sz="2800" b="0" i="1" smtClean="0">
                            <a:solidFill>
                              <a:srgbClr val="C00000"/>
                            </a:solidFill>
                            <a:latin typeface="Cambria Math"/>
                          </a:rPr>
                          <m:t>𝐿𝑇𝐷</m:t>
                        </m:r>
                      </m:sub>
                    </m:sSub>
                  </m:oMath>
                </a14:m>
                <a:r>
                  <a:rPr lang="en-US" sz="2800" dirty="0" smtClean="0">
                    <a:solidFill>
                      <a:srgbClr val="C00000"/>
                    </a:solidFill>
                  </a:rPr>
                  <a:t>=</a:t>
                </a:r>
                <a:r>
                  <a:rPr lang="en-US" sz="2800" dirty="0" smtClean="0">
                    <a:solidFill>
                      <a:srgbClr val="C00000"/>
                    </a:solidFill>
                    <a:latin typeface="Book Antiqua" pitchFamily="18" charset="0"/>
                  </a:rPr>
                  <a:t>50(1) =50</a:t>
                </a:r>
                <a:endParaRPr lang="en-US" sz="2800" dirty="0">
                  <a:solidFill>
                    <a:srgbClr val="C0000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483768" y="5095266"/>
                <a:ext cx="2621167" cy="523220"/>
              </a:xfrm>
              <a:prstGeom prst="rect">
                <a:avLst/>
              </a:prstGeom>
              <a:blipFill rotWithShape="0">
                <a:blip r:embed="rId7"/>
                <a:stretch>
                  <a:fillRect t="-16279" r="-3721" b="-32558"/>
                </a:stretch>
              </a:blipFill>
            </p:spPr>
            <p:txBody>
              <a:bodyPr/>
              <a:lstStyle/>
              <a:p>
                <a:r>
                  <a:rPr lang="en-US">
                    <a:noFill/>
                  </a:rPr>
                  <a:t> </a:t>
                </a:r>
              </a:p>
            </p:txBody>
          </p:sp>
        </mc:Fallback>
      </mc:AlternateContent>
      <p:sp>
        <p:nvSpPr>
          <p:cNvPr id="9" name="Text Box 10"/>
          <p:cNvSpPr txBox="1">
            <a:spLocks noChangeArrowheads="1"/>
          </p:cNvSpPr>
          <p:nvPr/>
        </p:nvSpPr>
        <p:spPr bwMode="auto">
          <a:xfrm>
            <a:off x="71438" y="5718293"/>
            <a:ext cx="6547048" cy="461665"/>
          </a:xfrm>
          <a:prstGeom prst="rect">
            <a:avLst/>
          </a:prstGeom>
          <a:noFill/>
          <a:ln w="12700">
            <a:noFill/>
            <a:miter lim="800000"/>
            <a:headEnd/>
            <a:tailEnd/>
          </a:ln>
        </p:spPr>
        <p:txBody>
          <a:bodyPr wrap="square">
            <a:spAutoFit/>
          </a:bodyPr>
          <a:lstStyle/>
          <a:p>
            <a:pPr lvl="0">
              <a:spcAft>
                <a:spcPts val="1800"/>
              </a:spcAft>
            </a:pPr>
            <a:r>
              <a:rPr lang="en-US" sz="2400" dirty="0" smtClean="0">
                <a:latin typeface="Book Antiqua" panose="02040602050305030304" pitchFamily="18" charset="0"/>
              </a:rPr>
              <a:t>=NORM.INV(0.9,250,50) </a:t>
            </a:r>
            <a:r>
              <a:rPr lang="en-US" sz="2400" dirty="0" smtClean="0">
                <a:solidFill>
                  <a:srgbClr val="000000"/>
                </a:solidFill>
                <a:latin typeface="Book Antiqua" pitchFamily="18" charset="0"/>
                <a:sym typeface="Symbol"/>
              </a:rPr>
              <a:t>=</a:t>
            </a:r>
            <a:r>
              <a:rPr lang="en-US" sz="2400" dirty="0" smtClean="0">
                <a:latin typeface="Book Antiqua" panose="02040602050305030304" pitchFamily="18" charset="0"/>
              </a:rPr>
              <a:t>314.1 </a:t>
            </a:r>
            <a:endParaRPr lang="en-US" sz="2400" dirty="0">
              <a:solidFill>
                <a:srgbClr val="000000"/>
              </a:solidFill>
              <a:latin typeface="Book Antiqua" pitchFamily="18" charset="0"/>
              <a:sym typeface="Symbol"/>
            </a:endParaRPr>
          </a:p>
        </p:txBody>
      </p:sp>
    </p:spTree>
    <p:extLst>
      <p:ext uri="{BB962C8B-B14F-4D97-AF65-F5344CB8AC3E}">
        <p14:creationId xmlns:p14="http://schemas.microsoft.com/office/powerpoint/2010/main" val="26874337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38986">
                                            <p:txEl>
                                              <p:pRg st="0" end="0"/>
                                            </p:txEl>
                                          </p:spTgt>
                                        </p:tgtEl>
                                        <p:attrNameLst>
                                          <p:attrName>style.visibility</p:attrName>
                                        </p:attrNameLst>
                                      </p:cBhvr>
                                      <p:to>
                                        <p:strVal val="visible"/>
                                      </p:to>
                                    </p:set>
                                    <p:animEffect transition="in" filter="dissolve">
                                      <p:cBhvr>
                                        <p:cTn id="7" dur="500"/>
                                        <p:tgtEl>
                                          <p:spTgt spid="6389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38986">
                                            <p:txEl>
                                              <p:pRg st="1" end="1"/>
                                            </p:txEl>
                                          </p:spTgt>
                                        </p:tgtEl>
                                        <p:attrNameLst>
                                          <p:attrName>style.visibility</p:attrName>
                                        </p:attrNameLst>
                                      </p:cBhvr>
                                      <p:to>
                                        <p:strVal val="visible"/>
                                      </p:to>
                                    </p:set>
                                    <p:animEffect transition="in" filter="dissolve">
                                      <p:cBhvr>
                                        <p:cTn id="12" dur="500"/>
                                        <p:tgtEl>
                                          <p:spTgt spid="63898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38986">
                                            <p:txEl>
                                              <p:pRg st="2" end="2"/>
                                            </p:txEl>
                                          </p:spTgt>
                                        </p:tgtEl>
                                        <p:attrNameLst>
                                          <p:attrName>style.visibility</p:attrName>
                                        </p:attrNameLst>
                                      </p:cBhvr>
                                      <p:to>
                                        <p:strVal val="visible"/>
                                      </p:to>
                                    </p:set>
                                    <p:animEffect transition="in" filter="dissolve">
                                      <p:cBhvr>
                                        <p:cTn id="17" dur="500"/>
                                        <p:tgtEl>
                                          <p:spTgt spid="63898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38986">
                                            <p:txEl>
                                              <p:pRg st="3" end="3"/>
                                            </p:txEl>
                                          </p:spTgt>
                                        </p:tgtEl>
                                        <p:attrNameLst>
                                          <p:attrName>style.visibility</p:attrName>
                                        </p:attrNameLst>
                                      </p:cBhvr>
                                      <p:to>
                                        <p:strVal val="visible"/>
                                      </p:to>
                                    </p:set>
                                    <p:animEffect transition="in" filter="dissolve">
                                      <p:cBhvr>
                                        <p:cTn id="22" dur="500"/>
                                        <p:tgtEl>
                                          <p:spTgt spid="63898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38986">
                                            <p:txEl>
                                              <p:pRg st="4" end="4"/>
                                            </p:txEl>
                                          </p:spTgt>
                                        </p:tgtEl>
                                        <p:attrNameLst>
                                          <p:attrName>style.visibility</p:attrName>
                                        </p:attrNameLst>
                                      </p:cBhvr>
                                      <p:to>
                                        <p:strVal val="visible"/>
                                      </p:to>
                                    </p:set>
                                    <p:animEffect transition="in" filter="dissolve">
                                      <p:cBhvr>
                                        <p:cTn id="27" dur="500"/>
                                        <p:tgtEl>
                                          <p:spTgt spid="63898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38986">
                                            <p:txEl>
                                              <p:pRg st="5" end="5"/>
                                            </p:txEl>
                                          </p:spTgt>
                                        </p:tgtEl>
                                        <p:attrNameLst>
                                          <p:attrName>style.visibility</p:attrName>
                                        </p:attrNameLst>
                                      </p:cBhvr>
                                      <p:to>
                                        <p:strVal val="visible"/>
                                      </p:to>
                                    </p:set>
                                    <p:animEffect transition="in" filter="dissolve">
                                      <p:cBhvr>
                                        <p:cTn id="32" dur="500"/>
                                        <p:tgtEl>
                                          <p:spTgt spid="63898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638986">
                                            <p:txEl>
                                              <p:pRg st="6" end="6"/>
                                            </p:txEl>
                                          </p:spTgt>
                                        </p:tgtEl>
                                        <p:attrNameLst>
                                          <p:attrName>style.visibility</p:attrName>
                                        </p:attrNameLst>
                                      </p:cBhvr>
                                      <p:to>
                                        <p:strVal val="visible"/>
                                      </p:to>
                                    </p:set>
                                    <p:animEffect transition="in" filter="dissolve">
                                      <p:cBhvr>
                                        <p:cTn id="37" dur="500"/>
                                        <p:tgtEl>
                                          <p:spTgt spid="63898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638986">
                                            <p:txEl>
                                              <p:pRg st="7" end="7"/>
                                            </p:txEl>
                                          </p:spTgt>
                                        </p:tgtEl>
                                        <p:attrNameLst>
                                          <p:attrName>style.visibility</p:attrName>
                                        </p:attrNameLst>
                                      </p:cBhvr>
                                      <p:to>
                                        <p:strVal val="visible"/>
                                      </p:to>
                                    </p:set>
                                    <p:animEffect transition="in" filter="dissolve">
                                      <p:cBhvr>
                                        <p:cTn id="42" dur="500"/>
                                        <p:tgtEl>
                                          <p:spTgt spid="63898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dissolv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dissolve">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dissolve">
                                      <p:cBhvr>
                                        <p:cTn id="5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8986" grpId="0" build="p"/>
      <p:bldP spid="7" grpId="0"/>
      <p:bldP spid="8" grpId="0"/>
      <p:bldP spid="9" grpId="0" build="p" bldLvl="2"/>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276" name="Text Box 11"/>
              <p:cNvSpPr txBox="1">
                <a:spLocks noChangeArrowheads="1"/>
              </p:cNvSpPr>
              <p:nvPr/>
            </p:nvSpPr>
            <p:spPr bwMode="auto">
              <a:xfrm>
                <a:off x="25730" y="927874"/>
                <a:ext cx="9118270" cy="6997685"/>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dirty="0" smtClean="0">
                    <a:latin typeface="Book Antiqua" pitchFamily="18" charset="0"/>
                  </a:rPr>
                  <a:t>A random variable </a:t>
                </a:r>
                <a:r>
                  <a:rPr lang="en-US" b="1" dirty="0">
                    <a:solidFill>
                      <a:srgbClr val="00863D"/>
                    </a:solidFill>
                    <a:latin typeface="Book Antiqua" pitchFamily="18" charset="0"/>
                  </a:rPr>
                  <a:t>x</a:t>
                </a:r>
                <a:r>
                  <a:rPr lang="en-US" dirty="0">
                    <a:latin typeface="Book Antiqua" pitchFamily="18" charset="0"/>
                  </a:rPr>
                  <a:t> </a:t>
                </a:r>
                <a:r>
                  <a:rPr lang="en-US" dirty="0" smtClean="0">
                    <a:latin typeface="Book Antiqua" pitchFamily="18" charset="0"/>
                  </a:rPr>
                  <a:t>has mean </a:t>
                </a:r>
                <a:r>
                  <a:rPr lang="en-US" dirty="0">
                    <a:latin typeface="Book Antiqua" pitchFamily="18" charset="0"/>
                  </a:rPr>
                  <a:t>of </a:t>
                </a:r>
                <a:r>
                  <a:rPr lang="en-US" b="1" dirty="0">
                    <a:solidFill>
                      <a:srgbClr val="00863D"/>
                    </a:solidFill>
                    <a:latin typeface="Impact" pitchFamily="34" charset="0"/>
                    <a:cs typeface="Arial" charset="0"/>
                    <a:sym typeface="Symbol" panose="05050102010706020507" pitchFamily="18" charset="2"/>
                  </a:rPr>
                  <a:t></a:t>
                </a:r>
                <a:r>
                  <a:rPr lang="en-US" b="1" dirty="0">
                    <a:latin typeface="Impact" pitchFamily="34" charset="0"/>
                    <a:cs typeface="Arial" charset="0"/>
                    <a:sym typeface="Symbol" panose="05050102010706020507" pitchFamily="18" charset="2"/>
                  </a:rPr>
                  <a:t> </a:t>
                </a:r>
                <a:r>
                  <a:rPr lang="en-US" dirty="0">
                    <a:latin typeface="Book Antiqua" pitchFamily="18" charset="0"/>
                  </a:rPr>
                  <a:t>, and standard deviation of </a:t>
                </a:r>
                <a:r>
                  <a:rPr lang="el-GR" dirty="0" smtClean="0">
                    <a:solidFill>
                      <a:srgbClr val="00863D"/>
                    </a:solidFill>
                    <a:latin typeface="Book Antiqua" pitchFamily="18" charset="0"/>
                    <a:cs typeface="Times New Roman" pitchFamily="18" charset="0"/>
                  </a:rPr>
                  <a:t>σ</a:t>
                </a:r>
                <a:r>
                  <a:rPr lang="en-US" dirty="0" smtClean="0">
                    <a:latin typeface="Book Antiqua" pitchFamily="18" charset="0"/>
                    <a:cs typeface="Times New Roman" pitchFamily="18" charset="0"/>
                  </a:rPr>
                  <a:t>. </a:t>
                </a:r>
                <a:r>
                  <a:rPr lang="en-US" dirty="0">
                    <a:latin typeface="Book Antiqua" pitchFamily="18" charset="0"/>
                  </a:rPr>
                  <a:t>A random variable </a:t>
                </a:r>
                <a:r>
                  <a:rPr lang="en-US" b="1" dirty="0">
                    <a:solidFill>
                      <a:srgbClr val="A50023"/>
                    </a:solidFill>
                    <a:latin typeface="Book Antiqua" pitchFamily="18" charset="0"/>
                  </a:rPr>
                  <a:t>y</a:t>
                </a:r>
                <a:r>
                  <a:rPr lang="en-US" dirty="0">
                    <a:latin typeface="Book Antiqua" pitchFamily="18" charset="0"/>
                  </a:rPr>
                  <a:t> is equal to summation of </a:t>
                </a:r>
                <a:r>
                  <a:rPr lang="en-US" dirty="0" smtClean="0">
                    <a:solidFill>
                      <a:srgbClr val="0070C0"/>
                    </a:solidFill>
                    <a:latin typeface="Book Antiqua" pitchFamily="18" charset="0"/>
                  </a:rPr>
                  <a:t>2</a:t>
                </a:r>
                <a:r>
                  <a:rPr lang="en-US" dirty="0" smtClean="0">
                    <a:latin typeface="Book Antiqua" pitchFamily="18" charset="0"/>
                  </a:rPr>
                  <a:t> </a:t>
                </a:r>
                <a:r>
                  <a:rPr lang="en-US" dirty="0">
                    <a:latin typeface="Book Antiqua" pitchFamily="18" charset="0"/>
                  </a:rPr>
                  <a:t>random variable </a:t>
                </a:r>
                <a:r>
                  <a:rPr lang="en-US" dirty="0">
                    <a:solidFill>
                      <a:srgbClr val="00863D"/>
                    </a:solidFill>
                    <a:latin typeface="Book Antiqua" pitchFamily="18" charset="0"/>
                  </a:rPr>
                  <a:t>x</a:t>
                </a:r>
                <a:r>
                  <a:rPr lang="en-US" dirty="0" smtClean="0">
                    <a:solidFill>
                      <a:srgbClr val="1A1A7E"/>
                    </a:solidFill>
                    <a:latin typeface="Book Antiqua" pitchFamily="18" charset="0"/>
                    <a:sym typeface="Symbol" panose="05050102010706020507" pitchFamily="18" charset="2"/>
                  </a:rPr>
                  <a:t>.</a:t>
                </a:r>
              </a:p>
              <a:p>
                <a:r>
                  <a:rPr lang="en-US" sz="2800" b="1" dirty="0">
                    <a:solidFill>
                      <a:srgbClr val="A50023"/>
                    </a:solidFill>
                    <a:latin typeface="Book Antiqua" pitchFamily="18" charset="0"/>
                    <a:sym typeface="Symbol" panose="05050102010706020507" pitchFamily="18" charset="2"/>
                  </a:rPr>
                  <a:t>y</a:t>
                </a:r>
                <a:r>
                  <a:rPr lang="en-US" sz="2800" b="1" dirty="0" smtClean="0">
                    <a:solidFill>
                      <a:srgbClr val="1A1A7E"/>
                    </a:solidFill>
                    <a:latin typeface="Book Antiqua" pitchFamily="18" charset="0"/>
                    <a:sym typeface="Symbol" panose="05050102010706020507" pitchFamily="18" charset="2"/>
                  </a:rPr>
                  <a:t> = </a:t>
                </a:r>
                <a:r>
                  <a:rPr lang="en-US" sz="2800" b="1" dirty="0" smtClean="0">
                    <a:solidFill>
                      <a:srgbClr val="00863D"/>
                    </a:solidFill>
                    <a:latin typeface="Book Antiqua" pitchFamily="18" charset="0"/>
                    <a:sym typeface="Symbol" panose="05050102010706020507" pitchFamily="18" charset="2"/>
                  </a:rPr>
                  <a:t>x1+x2</a:t>
                </a:r>
              </a:p>
              <a:p>
                <a:r>
                  <a:rPr lang="en-US" sz="2800" b="1" dirty="0">
                    <a:solidFill>
                      <a:srgbClr val="00863D"/>
                    </a:solidFill>
                    <a:latin typeface="Book Antiqua" pitchFamily="18" charset="0"/>
                    <a:cs typeface="Times New Roman" pitchFamily="18" charset="0"/>
                  </a:rPr>
                  <a:t>x: (</a:t>
                </a:r>
                <a:r>
                  <a:rPr lang="en-US" sz="2800" b="1" dirty="0">
                    <a:solidFill>
                      <a:srgbClr val="00863D"/>
                    </a:solidFill>
                    <a:latin typeface="Impact" pitchFamily="34" charset="0"/>
                    <a:cs typeface="Arial" charset="0"/>
                    <a:sym typeface="Symbol" panose="05050102010706020507" pitchFamily="18" charset="2"/>
                  </a:rPr>
                  <a:t> ,</a:t>
                </a:r>
                <a:r>
                  <a:rPr lang="el-GR" sz="2800" b="1" dirty="0">
                    <a:solidFill>
                      <a:srgbClr val="00863D"/>
                    </a:solidFill>
                    <a:latin typeface="Book Antiqua" pitchFamily="18" charset="0"/>
                    <a:cs typeface="Times New Roman" pitchFamily="18" charset="0"/>
                  </a:rPr>
                  <a:t> σ</a:t>
                </a:r>
                <a:r>
                  <a:rPr lang="en-US" sz="2800" b="1" dirty="0">
                    <a:solidFill>
                      <a:srgbClr val="00863D"/>
                    </a:solidFill>
                    <a:latin typeface="Book Antiqua" pitchFamily="18" charset="0"/>
                    <a:cs typeface="Times New Roman" pitchFamily="18" charset="0"/>
                  </a:rPr>
                  <a:t>) </a:t>
                </a:r>
                <a:r>
                  <a:rPr lang="en-US" sz="2800" b="1" dirty="0">
                    <a:latin typeface="Book Antiqua" pitchFamily="18" charset="0"/>
                    <a:cs typeface="Times New Roman" pitchFamily="18" charset="0"/>
                    <a:sym typeface="Wingdings" panose="05000000000000000000" pitchFamily="2" charset="2"/>
                  </a:rPr>
                  <a:t> </a:t>
                </a:r>
                <a:r>
                  <a:rPr lang="en-US" sz="2800" b="1" dirty="0">
                    <a:solidFill>
                      <a:srgbClr val="C00000"/>
                    </a:solidFill>
                    <a:latin typeface="Book Antiqua" pitchFamily="18" charset="0"/>
                    <a:cs typeface="Times New Roman" pitchFamily="18" charset="0"/>
                  </a:rPr>
                  <a:t>y: (?,?)</a:t>
                </a:r>
              </a:p>
              <a:p>
                <a:endParaRPr lang="en-US" sz="1800" b="1" dirty="0">
                  <a:solidFill>
                    <a:srgbClr val="00863D"/>
                  </a:solidFill>
                  <a:latin typeface="Book Antiqua" pitchFamily="18" charset="0"/>
                  <a:sym typeface="Symbol" panose="05050102010706020507" pitchFamily="18" charset="2"/>
                </a:endParaRPr>
              </a:p>
              <a:p>
                <a:r>
                  <a:rPr lang="en-US" sz="2800" b="1" dirty="0" smtClean="0">
                    <a:solidFill>
                      <a:srgbClr val="C00000"/>
                    </a:solidFill>
                    <a:latin typeface="Book Antiqua" pitchFamily="18" charset="0"/>
                    <a:cs typeface="Times New Roman" pitchFamily="18" charset="0"/>
                  </a:rPr>
                  <a:t>Mean(y</a:t>
                </a:r>
                <a:r>
                  <a:rPr lang="en-US" sz="2800" b="1" dirty="0">
                    <a:solidFill>
                      <a:srgbClr val="C00000"/>
                    </a:solidFill>
                    <a:latin typeface="Book Antiqua" pitchFamily="18" charset="0"/>
                    <a:cs typeface="Times New Roman" pitchFamily="18" charset="0"/>
                  </a:rPr>
                  <a:t>) </a:t>
                </a:r>
                <a:r>
                  <a:rPr lang="en-US" sz="2800" b="1" dirty="0" smtClean="0">
                    <a:solidFill>
                      <a:srgbClr val="C00000"/>
                    </a:solidFill>
                    <a:latin typeface="Book Antiqua" pitchFamily="18" charset="0"/>
                    <a:cs typeface="Times New Roman" pitchFamily="18" charset="0"/>
                  </a:rPr>
                  <a:t>= </a:t>
                </a:r>
                <a:r>
                  <a:rPr lang="en-US" sz="2800" b="1" dirty="0" smtClean="0">
                    <a:solidFill>
                      <a:srgbClr val="C00000"/>
                    </a:solidFill>
                    <a:latin typeface="Impact" pitchFamily="34" charset="0"/>
                    <a:cs typeface="Arial" charset="0"/>
                    <a:sym typeface="Symbol" panose="05050102010706020507" pitchFamily="18" charset="2"/>
                  </a:rPr>
                  <a:t></a:t>
                </a:r>
                <a:r>
                  <a:rPr lang="en-US" sz="2800" b="1" baseline="-25000" dirty="0">
                    <a:solidFill>
                      <a:srgbClr val="C00000"/>
                    </a:solidFill>
                    <a:latin typeface="Book Antiqua" pitchFamily="18" charset="0"/>
                    <a:cs typeface="Times New Roman" pitchFamily="18" charset="0"/>
                  </a:rPr>
                  <a:t>y</a:t>
                </a:r>
                <a:r>
                  <a:rPr lang="en-US" sz="2800" b="1" dirty="0" smtClean="0">
                    <a:latin typeface="Impact" pitchFamily="34" charset="0"/>
                    <a:cs typeface="Arial" charset="0"/>
                    <a:sym typeface="Symbol" panose="05050102010706020507" pitchFamily="18" charset="2"/>
                  </a:rPr>
                  <a:t> </a:t>
                </a:r>
                <a:r>
                  <a:rPr lang="en-US" sz="2800" b="1" dirty="0" smtClean="0">
                    <a:solidFill>
                      <a:srgbClr val="C00000"/>
                    </a:solidFill>
                    <a:latin typeface="Book Antiqua" pitchFamily="18" charset="0"/>
                    <a:cs typeface="Times New Roman" pitchFamily="18" charset="0"/>
                  </a:rPr>
                  <a:t>= </a:t>
                </a:r>
                <a:r>
                  <a:rPr lang="en-US" sz="2800" b="1" dirty="0">
                    <a:solidFill>
                      <a:srgbClr val="00863D"/>
                    </a:solidFill>
                    <a:latin typeface="Book Antiqua" pitchFamily="18" charset="0"/>
                    <a:cs typeface="Times New Roman" pitchFamily="18" charset="0"/>
                  </a:rPr>
                  <a:t>Mean(x1)+ Mean(x1</a:t>
                </a:r>
                <a:r>
                  <a:rPr lang="en-US" sz="2800" b="1" dirty="0" smtClean="0">
                    <a:solidFill>
                      <a:srgbClr val="00863D"/>
                    </a:solidFill>
                    <a:latin typeface="Book Antiqua" pitchFamily="18" charset="0"/>
                    <a:cs typeface="Times New Roman" pitchFamily="18" charset="0"/>
                  </a:rPr>
                  <a:t>)  </a:t>
                </a:r>
                <a:r>
                  <a:rPr lang="en-US" sz="2800" b="1" dirty="0">
                    <a:latin typeface="Book Antiqua" pitchFamily="18" charset="0"/>
                    <a:cs typeface="Times New Roman" pitchFamily="18" charset="0"/>
                  </a:rPr>
                  <a:t>=</a:t>
                </a:r>
                <a:r>
                  <a:rPr lang="en-US" sz="2800" b="1" dirty="0" smtClean="0">
                    <a:solidFill>
                      <a:srgbClr val="C00000"/>
                    </a:solidFill>
                    <a:latin typeface="Book Antiqua" pitchFamily="18" charset="0"/>
                    <a:cs typeface="Times New Roman" pitchFamily="18" charset="0"/>
                  </a:rPr>
                  <a:t> </a:t>
                </a:r>
                <a:r>
                  <a:rPr lang="en-US" sz="2800" b="1" dirty="0" smtClean="0">
                    <a:solidFill>
                      <a:srgbClr val="00863D"/>
                    </a:solidFill>
                    <a:latin typeface="Impact" pitchFamily="34" charset="0"/>
                    <a:cs typeface="Arial" charset="0"/>
                    <a:sym typeface="Symbol" panose="05050102010706020507" pitchFamily="18" charset="2"/>
                  </a:rPr>
                  <a:t> </a:t>
                </a:r>
                <a:r>
                  <a:rPr lang="en-US" sz="2800" b="1" dirty="0">
                    <a:solidFill>
                      <a:srgbClr val="00863D"/>
                    </a:solidFill>
                    <a:latin typeface="Impact" pitchFamily="34" charset="0"/>
                    <a:cs typeface="Arial" charset="0"/>
                    <a:sym typeface="Symbol" panose="05050102010706020507" pitchFamily="18" charset="2"/>
                  </a:rPr>
                  <a:t> + </a:t>
                </a:r>
                <a:r>
                  <a:rPr lang="en-US" sz="2800" b="1" dirty="0" smtClean="0">
                    <a:solidFill>
                      <a:srgbClr val="00863D"/>
                    </a:solidFill>
                    <a:latin typeface="Impact" pitchFamily="34" charset="0"/>
                    <a:cs typeface="Arial" charset="0"/>
                    <a:sym typeface="Symbol" panose="05050102010706020507" pitchFamily="18" charset="2"/>
                  </a:rPr>
                  <a:t> = </a:t>
                </a:r>
                <a:r>
                  <a:rPr lang="en-US" sz="2800" b="1" dirty="0">
                    <a:solidFill>
                      <a:srgbClr val="0070C0"/>
                    </a:solidFill>
                    <a:latin typeface="Book Antiqua" pitchFamily="18" charset="0"/>
                    <a:sym typeface="Symbol" panose="05050102010706020507" pitchFamily="18" charset="2"/>
                  </a:rPr>
                  <a:t>2</a:t>
                </a:r>
                <a:r>
                  <a:rPr lang="en-US" sz="2800" b="1" dirty="0" smtClean="0">
                    <a:solidFill>
                      <a:srgbClr val="00863D"/>
                    </a:solidFill>
                    <a:latin typeface="Impact" pitchFamily="34" charset="0"/>
                    <a:cs typeface="Arial" charset="0"/>
                    <a:sym typeface="Symbol" panose="05050102010706020507" pitchFamily="18" charset="2"/>
                  </a:rPr>
                  <a:t> </a:t>
                </a:r>
                <a:r>
                  <a:rPr lang="en-US" sz="2800" b="1" dirty="0">
                    <a:solidFill>
                      <a:srgbClr val="00863D"/>
                    </a:solidFill>
                    <a:latin typeface="Impact" pitchFamily="34" charset="0"/>
                    <a:cs typeface="Arial" charset="0"/>
                    <a:sym typeface="Symbol" panose="05050102010706020507" pitchFamily="18" charset="2"/>
                  </a:rPr>
                  <a:t></a:t>
                </a:r>
                <a:endParaRPr lang="en-US" sz="2800" b="1" dirty="0">
                  <a:solidFill>
                    <a:srgbClr val="C00000"/>
                  </a:solidFill>
                  <a:latin typeface="Book Antiqua" pitchFamily="18" charset="0"/>
                  <a:cs typeface="Times New Roman" pitchFamily="18" charset="0"/>
                </a:endParaRPr>
              </a:p>
              <a:p>
                <a:r>
                  <a:rPr lang="en-US" sz="2800" b="1" dirty="0" smtClean="0">
                    <a:solidFill>
                      <a:srgbClr val="C00000"/>
                    </a:solidFill>
                    <a:latin typeface="Book Antiqua" pitchFamily="18" charset="0"/>
                    <a:cs typeface="Times New Roman" pitchFamily="18" charset="0"/>
                  </a:rPr>
                  <a:t>VAR(y</a:t>
                </a:r>
                <a:r>
                  <a:rPr lang="en-US" sz="2800" b="1" dirty="0">
                    <a:solidFill>
                      <a:srgbClr val="C00000"/>
                    </a:solidFill>
                    <a:latin typeface="Book Antiqua" pitchFamily="18" charset="0"/>
                    <a:cs typeface="Times New Roman" pitchFamily="18" charset="0"/>
                  </a:rPr>
                  <a:t>) </a:t>
                </a:r>
                <a:r>
                  <a:rPr lang="en-US" sz="2800" b="1" dirty="0" smtClean="0">
                    <a:solidFill>
                      <a:srgbClr val="C00000"/>
                    </a:solidFill>
                    <a:latin typeface="Book Antiqua" pitchFamily="18" charset="0"/>
                    <a:cs typeface="Times New Roman" pitchFamily="18" charset="0"/>
                  </a:rPr>
                  <a:t>= </a:t>
                </a:r>
                <a:r>
                  <a:rPr lang="el-GR" sz="2800" b="1" dirty="0" smtClean="0">
                    <a:solidFill>
                      <a:srgbClr val="C00000"/>
                    </a:solidFill>
                    <a:latin typeface="Book Antiqua" pitchFamily="18" charset="0"/>
                    <a:cs typeface="Times New Roman" pitchFamily="18" charset="0"/>
                  </a:rPr>
                  <a:t>σ</a:t>
                </a:r>
                <a:r>
                  <a:rPr lang="en-US" sz="2800" b="1" baseline="-25000" dirty="0">
                    <a:solidFill>
                      <a:srgbClr val="C00000"/>
                    </a:solidFill>
                    <a:latin typeface="Book Antiqua" pitchFamily="18" charset="0"/>
                    <a:cs typeface="Times New Roman" pitchFamily="18" charset="0"/>
                  </a:rPr>
                  <a:t> y </a:t>
                </a:r>
                <a:r>
                  <a:rPr lang="en-US" sz="2800" b="1" baseline="30000" dirty="0" smtClean="0">
                    <a:solidFill>
                      <a:srgbClr val="C00000"/>
                    </a:solidFill>
                    <a:latin typeface="Book Antiqua" pitchFamily="18" charset="0"/>
                    <a:cs typeface="Times New Roman" pitchFamily="18" charset="0"/>
                  </a:rPr>
                  <a:t>2</a:t>
                </a:r>
                <a:r>
                  <a:rPr lang="en-US" sz="2800" b="1" baseline="-25000" dirty="0" smtClean="0">
                    <a:solidFill>
                      <a:srgbClr val="C00000"/>
                    </a:solidFill>
                    <a:latin typeface="Book Antiqua" pitchFamily="18" charset="0"/>
                    <a:cs typeface="Times New Roman" pitchFamily="18" charset="0"/>
                  </a:rPr>
                  <a:t>  = </a:t>
                </a:r>
                <a:r>
                  <a:rPr lang="en-US" sz="2800" b="1" dirty="0" smtClean="0">
                    <a:solidFill>
                      <a:srgbClr val="00863D"/>
                    </a:solidFill>
                    <a:latin typeface="Book Antiqua" pitchFamily="18" charset="0"/>
                    <a:cs typeface="Times New Roman" pitchFamily="18" charset="0"/>
                  </a:rPr>
                  <a:t>VAR(x1) +  </a:t>
                </a:r>
                <a:r>
                  <a:rPr lang="en-US" sz="2800" b="1" dirty="0">
                    <a:solidFill>
                      <a:srgbClr val="00863D"/>
                    </a:solidFill>
                    <a:latin typeface="Book Antiqua" pitchFamily="18" charset="0"/>
                    <a:cs typeface="Times New Roman" pitchFamily="18" charset="0"/>
                  </a:rPr>
                  <a:t>VAR(x1</a:t>
                </a:r>
                <a:r>
                  <a:rPr lang="en-US" sz="2800" b="1" dirty="0" smtClean="0">
                    <a:solidFill>
                      <a:srgbClr val="00863D"/>
                    </a:solidFill>
                    <a:latin typeface="Book Antiqua" pitchFamily="18" charset="0"/>
                    <a:cs typeface="Times New Roman" pitchFamily="18" charset="0"/>
                  </a:rPr>
                  <a:t>)</a:t>
                </a:r>
                <a:r>
                  <a:rPr lang="en-US" sz="2800" b="1" dirty="0">
                    <a:latin typeface="Book Antiqua" pitchFamily="18" charset="0"/>
                    <a:cs typeface="Times New Roman" pitchFamily="18" charset="0"/>
                  </a:rPr>
                  <a:t> </a:t>
                </a:r>
                <a:r>
                  <a:rPr lang="en-US" sz="2800" b="1" dirty="0" smtClean="0">
                    <a:latin typeface="Book Antiqua" pitchFamily="18" charset="0"/>
                    <a:cs typeface="Times New Roman" pitchFamily="18" charset="0"/>
                  </a:rPr>
                  <a:t>= </a:t>
                </a:r>
                <a:r>
                  <a:rPr lang="el-GR" sz="2800" b="1" dirty="0">
                    <a:solidFill>
                      <a:srgbClr val="00863D"/>
                    </a:solidFill>
                    <a:latin typeface="Book Antiqua" pitchFamily="18" charset="0"/>
                    <a:cs typeface="Times New Roman" pitchFamily="18" charset="0"/>
                  </a:rPr>
                  <a:t>σ</a:t>
                </a:r>
                <a:r>
                  <a:rPr lang="en-US" sz="2800" b="1" baseline="30000" dirty="0" smtClean="0">
                    <a:solidFill>
                      <a:srgbClr val="00863D"/>
                    </a:solidFill>
                    <a:latin typeface="Book Antiqua" pitchFamily="18" charset="0"/>
                    <a:cs typeface="Times New Roman" pitchFamily="18" charset="0"/>
                  </a:rPr>
                  <a:t>2 </a:t>
                </a:r>
                <a:r>
                  <a:rPr lang="en-US" sz="2800" b="1" dirty="0">
                    <a:solidFill>
                      <a:srgbClr val="00863D"/>
                    </a:solidFill>
                    <a:latin typeface="Impact" pitchFamily="34" charset="0"/>
                    <a:cs typeface="Arial" charset="0"/>
                  </a:rPr>
                  <a:t>+</a:t>
                </a:r>
                <a:r>
                  <a:rPr lang="en-US" sz="2800" b="1" baseline="30000" dirty="0" smtClean="0">
                    <a:solidFill>
                      <a:srgbClr val="00863D"/>
                    </a:solidFill>
                    <a:latin typeface="Book Antiqua" pitchFamily="18" charset="0"/>
                    <a:cs typeface="Times New Roman" pitchFamily="18" charset="0"/>
                  </a:rPr>
                  <a:t> </a:t>
                </a:r>
                <a:r>
                  <a:rPr lang="el-GR" sz="2800" b="1" dirty="0">
                    <a:solidFill>
                      <a:srgbClr val="00863D"/>
                    </a:solidFill>
                    <a:latin typeface="Book Antiqua" pitchFamily="18" charset="0"/>
                    <a:cs typeface="Times New Roman" pitchFamily="18" charset="0"/>
                  </a:rPr>
                  <a:t>σ</a:t>
                </a:r>
                <a:r>
                  <a:rPr lang="en-US" sz="2800" b="1" baseline="30000" dirty="0" smtClean="0">
                    <a:solidFill>
                      <a:srgbClr val="00863D"/>
                    </a:solidFill>
                    <a:latin typeface="Book Antiqua" pitchFamily="18" charset="0"/>
                    <a:cs typeface="Times New Roman" pitchFamily="18" charset="0"/>
                  </a:rPr>
                  <a:t>2</a:t>
                </a:r>
                <a:r>
                  <a:rPr lang="en-US" sz="2800" b="1" dirty="0">
                    <a:solidFill>
                      <a:srgbClr val="00863D"/>
                    </a:solidFill>
                    <a:latin typeface="Impact" pitchFamily="34" charset="0"/>
                    <a:cs typeface="Arial" charset="0"/>
                  </a:rPr>
                  <a:t> = </a:t>
                </a:r>
                <a:r>
                  <a:rPr lang="en-US" sz="2800" b="1" dirty="0" smtClean="0">
                    <a:solidFill>
                      <a:srgbClr val="0070C0"/>
                    </a:solidFill>
                    <a:latin typeface="Book Antiqua" pitchFamily="18" charset="0"/>
                  </a:rPr>
                  <a:t>2</a:t>
                </a:r>
                <a:r>
                  <a:rPr lang="el-GR" sz="2800" b="1" dirty="0" smtClean="0">
                    <a:solidFill>
                      <a:srgbClr val="00863D"/>
                    </a:solidFill>
                    <a:latin typeface="Book Antiqua" pitchFamily="18" charset="0"/>
                    <a:cs typeface="Times New Roman" pitchFamily="18" charset="0"/>
                  </a:rPr>
                  <a:t> σ</a:t>
                </a:r>
                <a:r>
                  <a:rPr lang="en-US" sz="2800" b="1" baseline="30000" dirty="0" smtClean="0">
                    <a:solidFill>
                      <a:srgbClr val="00863D"/>
                    </a:solidFill>
                    <a:latin typeface="Book Antiqua" pitchFamily="18" charset="0"/>
                    <a:cs typeface="Times New Roman" pitchFamily="18" charset="0"/>
                  </a:rPr>
                  <a:t>2</a:t>
                </a:r>
              </a:p>
              <a:p>
                <a:r>
                  <a:rPr lang="en-US" sz="2800" b="1" dirty="0" smtClean="0">
                    <a:solidFill>
                      <a:srgbClr val="C00000"/>
                    </a:solidFill>
                    <a:latin typeface="Book Antiqua" pitchFamily="18" charset="0"/>
                    <a:cs typeface="Times New Roman" pitchFamily="18" charset="0"/>
                  </a:rPr>
                  <a:t>StdDev(y</a:t>
                </a:r>
                <a:r>
                  <a:rPr lang="en-US" sz="2800" b="1" dirty="0">
                    <a:solidFill>
                      <a:srgbClr val="C00000"/>
                    </a:solidFill>
                    <a:latin typeface="Book Antiqua" pitchFamily="18" charset="0"/>
                    <a:cs typeface="Times New Roman" pitchFamily="18" charset="0"/>
                  </a:rPr>
                  <a:t>) = </a:t>
                </a:r>
                <a:r>
                  <a:rPr lang="el-GR" sz="2800" b="1" dirty="0">
                    <a:solidFill>
                      <a:srgbClr val="C00000"/>
                    </a:solidFill>
                    <a:latin typeface="Book Antiqua" pitchFamily="18" charset="0"/>
                    <a:cs typeface="Times New Roman" pitchFamily="18" charset="0"/>
                  </a:rPr>
                  <a:t>σ</a:t>
                </a:r>
                <a:r>
                  <a:rPr lang="en-US" sz="2800" b="1" baseline="-25000" dirty="0">
                    <a:solidFill>
                      <a:srgbClr val="C00000"/>
                    </a:solidFill>
                    <a:latin typeface="Book Antiqua" pitchFamily="18" charset="0"/>
                    <a:cs typeface="Times New Roman" pitchFamily="18" charset="0"/>
                  </a:rPr>
                  <a:t> </a:t>
                </a:r>
                <a:r>
                  <a:rPr lang="en-US" sz="2800" b="1" baseline="-25000" dirty="0" smtClean="0">
                    <a:solidFill>
                      <a:srgbClr val="C00000"/>
                    </a:solidFill>
                    <a:latin typeface="Book Antiqua" pitchFamily="18" charset="0"/>
                    <a:cs typeface="Times New Roman" pitchFamily="18" charset="0"/>
                  </a:rPr>
                  <a:t>y</a:t>
                </a:r>
                <a:r>
                  <a:rPr lang="en-US" sz="2800" b="1" dirty="0" smtClean="0">
                    <a:solidFill>
                      <a:srgbClr val="C00000"/>
                    </a:solidFill>
                    <a:latin typeface="Book Antiqua" pitchFamily="18" charset="0"/>
                    <a:cs typeface="Times New Roman" pitchFamily="18" charset="0"/>
                  </a:rPr>
                  <a:t> </a:t>
                </a:r>
                <a:r>
                  <a:rPr lang="en-US" sz="2800" b="1" dirty="0" smtClean="0">
                    <a:latin typeface="Book Antiqua" pitchFamily="18" charset="0"/>
                    <a:cs typeface="Times New Roman" pitchFamily="18" charset="0"/>
                  </a:rPr>
                  <a:t>= </a:t>
                </a:r>
                <a14:m>
                  <m:oMath xmlns:m="http://schemas.openxmlformats.org/officeDocument/2006/math">
                    <m:rad>
                      <m:radPr>
                        <m:degHide m:val="on"/>
                        <m:ctrlPr>
                          <a:rPr lang="el-GR" sz="2800" b="1" i="1">
                            <a:latin typeface="Cambria Math" panose="02040503050406030204" pitchFamily="18" charset="0"/>
                            <a:cs typeface="Times New Roman" pitchFamily="18" charset="0"/>
                          </a:rPr>
                        </m:ctrlPr>
                      </m:radPr>
                      <m:deg/>
                      <m:e>
                        <m:r>
                          <a:rPr lang="en-US" sz="2800" b="1" i="1">
                            <a:latin typeface="Cambria Math" panose="02040503050406030204" pitchFamily="18" charset="0"/>
                            <a:cs typeface="Times New Roman" pitchFamily="18" charset="0"/>
                          </a:rPr>
                          <m:t>𝟐</m:t>
                        </m:r>
                      </m:e>
                    </m:rad>
                  </m:oMath>
                </a14:m>
                <a:r>
                  <a:rPr lang="el-GR" sz="2800" b="1" dirty="0" smtClean="0">
                    <a:solidFill>
                      <a:srgbClr val="00863D"/>
                    </a:solidFill>
                    <a:latin typeface="Book Antiqua" pitchFamily="18" charset="0"/>
                    <a:cs typeface="Times New Roman" pitchFamily="18" charset="0"/>
                  </a:rPr>
                  <a:t>σ</a:t>
                </a:r>
                <a:endParaRPr lang="en-US" sz="2800" b="1" dirty="0" smtClean="0">
                  <a:solidFill>
                    <a:srgbClr val="00863D"/>
                  </a:solidFill>
                  <a:latin typeface="Book Antiqua" pitchFamily="18" charset="0"/>
                  <a:cs typeface="Times New Roman" pitchFamily="18" charset="0"/>
                </a:endParaRPr>
              </a:p>
              <a:p>
                <a:r>
                  <a:rPr lang="en-US" dirty="0">
                    <a:latin typeface="Book Antiqua" pitchFamily="18" charset="0"/>
                    <a:cs typeface="Times New Roman" pitchFamily="18" charset="0"/>
                  </a:rPr>
                  <a:t>Using simulation in excel  show what is the mean and standard deviation of </a:t>
                </a:r>
                <a:r>
                  <a:rPr lang="en-US" dirty="0" smtClean="0">
                    <a:latin typeface="Book Antiqua" pitchFamily="18" charset="0"/>
                    <a:cs typeface="Times New Roman" pitchFamily="18" charset="0"/>
                  </a:rPr>
                  <a:t>inversing $20,000 in one stock or </a:t>
                </a:r>
                <a:r>
                  <a:rPr lang="en-US" dirty="0">
                    <a:latin typeface="Book Antiqua" pitchFamily="18" charset="0"/>
                    <a:cs typeface="Times New Roman" pitchFamily="18" charset="0"/>
                  </a:rPr>
                  <a:t>inversing </a:t>
                </a:r>
                <a:r>
                  <a:rPr lang="en-US" dirty="0" smtClean="0">
                    <a:latin typeface="Book Antiqua" pitchFamily="18" charset="0"/>
                    <a:cs typeface="Times New Roman" pitchFamily="18" charset="0"/>
                  </a:rPr>
                  <a:t>two $10,000 each in one stock. </a:t>
                </a:r>
              </a:p>
              <a:p>
                <a:r>
                  <a:rPr lang="en-US" dirty="0" smtClean="0">
                    <a:latin typeface="Book Antiqua" pitchFamily="18" charset="0"/>
                    <a:cs typeface="Times New Roman" pitchFamily="18" charset="0"/>
                  </a:rPr>
                  <a:t>Suppose past data shows that return of all these stocks are 0.05, 0.5.  </a:t>
                </a:r>
                <a:endParaRPr lang="en-US" b="1" i="1" dirty="0">
                  <a:solidFill>
                    <a:srgbClr val="1A1A7E"/>
                  </a:solidFill>
                  <a:latin typeface="Book Antiqua" pitchFamily="18" charset="0"/>
                  <a:cs typeface="Times New Roman" pitchFamily="18" charset="0"/>
                </a:endParaRPr>
              </a:p>
              <a:p>
                <a:endParaRPr lang="en-US" b="1" dirty="0">
                  <a:solidFill>
                    <a:srgbClr val="00863D"/>
                  </a:solidFill>
                  <a:latin typeface="Book Antiqua" pitchFamily="18" charset="0"/>
                  <a:cs typeface="Times New Roman" pitchFamily="18" charset="0"/>
                </a:endParaRPr>
              </a:p>
              <a:p>
                <a:endParaRPr lang="en-US" b="1" dirty="0" smtClean="0">
                  <a:solidFill>
                    <a:srgbClr val="00863D"/>
                  </a:solidFill>
                  <a:latin typeface="Book Antiqua" pitchFamily="18" charset="0"/>
                  <a:cs typeface="Times New Roman" pitchFamily="18" charset="0"/>
                </a:endParaRPr>
              </a:p>
              <a:p>
                <a:endParaRPr lang="en-US" b="1" baseline="30000" dirty="0">
                  <a:solidFill>
                    <a:srgbClr val="00863D"/>
                  </a:solidFill>
                  <a:latin typeface="Book Antiqua" pitchFamily="18" charset="0"/>
                  <a:cs typeface="Times New Roman" pitchFamily="18" charset="0"/>
                </a:endParaRPr>
              </a:p>
              <a:p>
                <a:endParaRPr lang="en-US" b="1" baseline="30000" dirty="0">
                  <a:solidFill>
                    <a:srgbClr val="C00000"/>
                  </a:solidFill>
                  <a:latin typeface="Book Antiqua" pitchFamily="18" charset="0"/>
                  <a:cs typeface="Times New Roman" pitchFamily="18" charset="0"/>
                </a:endParaRPr>
              </a:p>
              <a:p>
                <a:endParaRPr lang="en-US" b="1" baseline="30000" dirty="0">
                  <a:solidFill>
                    <a:srgbClr val="C00000"/>
                  </a:solidFill>
                  <a:latin typeface="Book Antiqua" pitchFamily="18" charset="0"/>
                  <a:cs typeface="Times New Roman" pitchFamily="18" charset="0"/>
                </a:endParaRPr>
              </a:p>
            </p:txBody>
          </p:sp>
        </mc:Choice>
        <mc:Fallback xmlns="">
          <p:sp>
            <p:nvSpPr>
              <p:cNvPr id="11276" name="Text Box 11"/>
              <p:cNvSpPr txBox="1">
                <a:spLocks noRot="1" noChangeAspect="1" noMove="1" noResize="1" noEditPoints="1" noAdjustHandles="1" noChangeArrowheads="1" noChangeShapeType="1" noTextEdit="1"/>
              </p:cNvSpPr>
              <p:nvPr/>
            </p:nvSpPr>
            <p:spPr bwMode="auto">
              <a:xfrm>
                <a:off x="25730" y="927874"/>
                <a:ext cx="9118270" cy="6997685"/>
              </a:xfrm>
              <a:prstGeom prst="rect">
                <a:avLst/>
              </a:prstGeom>
              <a:blipFill rotWithShape="0">
                <a:blip r:embed="rId3"/>
                <a:stretch>
                  <a:fillRect l="-1337" t="-87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noFill/>
                  </a:rPr>
                  <a:t> </a:t>
                </a:r>
              </a:p>
            </p:txBody>
          </p:sp>
        </mc:Fallback>
      </mc:AlternateContent>
      <p:sp>
        <p:nvSpPr>
          <p:cNvPr id="14" name="Text Box 3"/>
          <p:cNvSpPr txBox="1">
            <a:spLocks noChangeArrowheads="1"/>
          </p:cNvSpPr>
          <p:nvPr/>
        </p:nvSpPr>
        <p:spPr bwMode="auto">
          <a:xfrm>
            <a:off x="-16099" y="89893"/>
            <a:ext cx="941146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sz="3600" dirty="0">
                <a:latin typeface="Impact" pitchFamily="34" charset="0"/>
                <a:cs typeface="Arial" charset="0"/>
              </a:rPr>
              <a:t>X:</a:t>
            </a:r>
            <a:r>
              <a:rPr lang="en-US" sz="3600" b="1" dirty="0">
                <a:latin typeface="Impact" pitchFamily="34" charset="0"/>
                <a:cs typeface="Arial" charset="0"/>
                <a:sym typeface="Symbol" panose="05050102010706020507" pitchFamily="18" charset="2"/>
              </a:rPr>
              <a:t> , , </a:t>
            </a:r>
            <a:r>
              <a:rPr lang="en-US" sz="3600" dirty="0">
                <a:latin typeface="Impact" pitchFamily="34" charset="0"/>
                <a:cs typeface="Arial" charset="0"/>
              </a:rPr>
              <a:t>y = x1+X2, </a:t>
            </a:r>
            <a:r>
              <a:rPr lang="en-US" sz="4400" b="1" dirty="0">
                <a:latin typeface="Impact" pitchFamily="34" charset="0"/>
                <a:cs typeface="Arial" charset="0"/>
                <a:sym typeface="Symbol" panose="05050102010706020507" pitchFamily="18" charset="2"/>
              </a:rPr>
              <a:t></a:t>
            </a:r>
            <a:r>
              <a:rPr lang="en-US" sz="3600" baseline="-25000" dirty="0">
                <a:latin typeface="Impact" pitchFamily="34" charset="0"/>
                <a:cs typeface="Arial" charset="0"/>
                <a:sym typeface="Symbol" panose="05050102010706020507" pitchFamily="18" charset="2"/>
              </a:rPr>
              <a:t>y</a:t>
            </a:r>
            <a:r>
              <a:rPr lang="en-US" sz="3600" dirty="0">
                <a:latin typeface="Impact" pitchFamily="34" charset="0"/>
                <a:cs typeface="Arial" charset="0"/>
                <a:sym typeface="Symbol" panose="05050102010706020507" pitchFamily="18" charset="2"/>
              </a:rPr>
              <a:t> = 2</a:t>
            </a:r>
            <a:r>
              <a:rPr lang="en-US" sz="4400" b="1" dirty="0">
                <a:latin typeface="Impact" pitchFamily="34" charset="0"/>
                <a:cs typeface="Arial" charset="0"/>
                <a:sym typeface="Symbol" panose="05050102010706020507" pitchFamily="18" charset="2"/>
              </a:rPr>
              <a:t></a:t>
            </a:r>
            <a:r>
              <a:rPr lang="en-US" sz="3600" dirty="0">
                <a:latin typeface="Impact" pitchFamily="34" charset="0"/>
                <a:cs typeface="Arial" charset="0"/>
                <a:sym typeface="Symbol" panose="05050102010706020507" pitchFamily="18" charset="2"/>
              </a:rPr>
              <a:t>, </a:t>
            </a:r>
            <a:r>
              <a:rPr lang="en-US" sz="4400" b="1" dirty="0">
                <a:latin typeface="Impact" pitchFamily="34" charset="0"/>
                <a:cs typeface="Arial" charset="0"/>
                <a:sym typeface="Symbol" panose="05050102010706020507" pitchFamily="18" charset="2"/>
              </a:rPr>
              <a:t></a:t>
            </a:r>
            <a:r>
              <a:rPr lang="en-US" sz="3600" b="1" baseline="30000" dirty="0">
                <a:latin typeface="Impact" pitchFamily="34" charset="0"/>
                <a:cs typeface="Arial" charset="0"/>
                <a:sym typeface="Symbol" panose="05050102010706020507" pitchFamily="18" charset="2"/>
              </a:rPr>
              <a:t>2</a:t>
            </a:r>
            <a:r>
              <a:rPr lang="en-US" sz="3600" baseline="-25000" dirty="0">
                <a:latin typeface="Impact" pitchFamily="34" charset="0"/>
                <a:cs typeface="Arial" charset="0"/>
                <a:sym typeface="Symbol" panose="05050102010706020507" pitchFamily="18" charset="2"/>
              </a:rPr>
              <a:t> y</a:t>
            </a:r>
            <a:r>
              <a:rPr lang="en-US" sz="3600" dirty="0">
                <a:latin typeface="Impact" pitchFamily="34" charset="0"/>
                <a:cs typeface="Arial" charset="0"/>
                <a:sym typeface="Symbol" panose="05050102010706020507" pitchFamily="18" charset="2"/>
              </a:rPr>
              <a:t>= 2</a:t>
            </a:r>
            <a:r>
              <a:rPr lang="en-US" sz="4400" b="1" dirty="0">
                <a:latin typeface="Impact" pitchFamily="34" charset="0"/>
                <a:cs typeface="Arial" charset="0"/>
                <a:sym typeface="Symbol" panose="05050102010706020507" pitchFamily="18" charset="2"/>
              </a:rPr>
              <a:t></a:t>
            </a:r>
            <a:r>
              <a:rPr lang="en-US" sz="3600" b="1" baseline="30000" dirty="0" smtClean="0">
                <a:latin typeface="Impact" pitchFamily="34" charset="0"/>
                <a:cs typeface="Arial" charset="0"/>
                <a:sym typeface="Symbol" panose="05050102010706020507" pitchFamily="18" charset="2"/>
              </a:rPr>
              <a:t>2</a:t>
            </a:r>
            <a:r>
              <a:rPr lang="en-US" sz="3600" b="1" dirty="0" smtClean="0">
                <a:latin typeface="Impact" pitchFamily="34" charset="0"/>
                <a:cs typeface="Arial" charset="0"/>
                <a:sym typeface="Symbol" panose="05050102010706020507" pitchFamily="18" charset="2"/>
              </a:rPr>
              <a:t>,</a:t>
            </a:r>
            <a:r>
              <a:rPr lang="en-US" sz="3600" dirty="0">
                <a:latin typeface="Impact" pitchFamily="34" charset="0"/>
                <a:cs typeface="Arial" charset="0"/>
                <a:sym typeface="Symbol" panose="05050102010706020507" pitchFamily="18" charset="2"/>
              </a:rPr>
              <a:t> </a:t>
            </a:r>
            <a:r>
              <a:rPr lang="en-US" sz="3600" dirty="0" smtClean="0">
                <a:latin typeface="Impact" pitchFamily="34" charset="0"/>
                <a:cs typeface="Arial" charset="0"/>
                <a:sym typeface="Symbol" panose="05050102010706020507" pitchFamily="18" charset="2"/>
              </a:rPr>
              <a:t></a:t>
            </a:r>
            <a:r>
              <a:rPr lang="en-US" sz="4400" b="1" dirty="0" smtClean="0">
                <a:latin typeface="Impact" pitchFamily="34" charset="0"/>
                <a:cs typeface="Arial" charset="0"/>
                <a:sym typeface="Symbol" panose="05050102010706020507" pitchFamily="18" charset="2"/>
              </a:rPr>
              <a:t></a:t>
            </a:r>
            <a:r>
              <a:rPr lang="en-US" sz="3600" baseline="-25000" dirty="0" smtClean="0">
                <a:latin typeface="Impact" pitchFamily="34" charset="0"/>
                <a:cs typeface="Arial" charset="0"/>
                <a:sym typeface="Symbol" panose="05050102010706020507" pitchFamily="18" charset="2"/>
              </a:rPr>
              <a:t> </a:t>
            </a:r>
            <a:r>
              <a:rPr lang="en-US" sz="3600" baseline="-25000" dirty="0">
                <a:latin typeface="Impact" pitchFamily="34" charset="0"/>
                <a:cs typeface="Arial" charset="0"/>
                <a:sym typeface="Symbol" panose="05050102010706020507" pitchFamily="18" charset="2"/>
              </a:rPr>
              <a:t>y</a:t>
            </a:r>
            <a:r>
              <a:rPr lang="en-US" sz="3600" dirty="0">
                <a:latin typeface="Impact" pitchFamily="34" charset="0"/>
                <a:cs typeface="Arial" charset="0"/>
                <a:sym typeface="Symbol" panose="05050102010706020507" pitchFamily="18" charset="2"/>
              </a:rPr>
              <a:t>= </a:t>
            </a:r>
            <a:r>
              <a:rPr lang="en-US" sz="3600" dirty="0" smtClean="0">
                <a:latin typeface="Impact" pitchFamily="34" charset="0"/>
                <a:cs typeface="Arial" charset="0"/>
                <a:sym typeface="Symbol" panose="05050102010706020507" pitchFamily="18" charset="2"/>
              </a:rPr>
              <a:t>√2</a:t>
            </a:r>
            <a:r>
              <a:rPr lang="en-US" sz="4400" b="1" dirty="0" smtClean="0">
                <a:latin typeface="Impact" pitchFamily="34" charset="0"/>
                <a:cs typeface="Arial" charset="0"/>
                <a:sym typeface="Symbol" panose="05050102010706020507" pitchFamily="18" charset="2"/>
              </a:rPr>
              <a:t></a:t>
            </a:r>
            <a:r>
              <a:rPr lang="en-US" sz="3600" b="1" baseline="30000" dirty="0" smtClean="0">
                <a:latin typeface="Impact" pitchFamily="34" charset="0"/>
                <a:cs typeface="Arial" charset="0"/>
                <a:sym typeface="Symbol" panose="05050102010706020507" pitchFamily="18" charset="2"/>
              </a:rPr>
              <a:t> </a:t>
            </a:r>
            <a:r>
              <a:rPr lang="en-US" sz="3600" baseline="-25000" dirty="0" smtClean="0">
                <a:latin typeface="Impact" pitchFamily="34" charset="0"/>
                <a:cs typeface="Arial" charset="0"/>
                <a:sym typeface="Symbol" panose="05050102010706020507" pitchFamily="18" charset="2"/>
              </a:rPr>
              <a:t> </a:t>
            </a:r>
            <a:r>
              <a:rPr lang="en-US" sz="3600" dirty="0" smtClean="0">
                <a:latin typeface="Impact" pitchFamily="34" charset="0"/>
                <a:cs typeface="Arial" charset="0"/>
                <a:sym typeface="Symbol" panose="05050102010706020507" pitchFamily="18" charset="2"/>
              </a:rPr>
              <a:t> </a:t>
            </a:r>
            <a:endParaRPr lang="en-US" sz="3600" dirty="0">
              <a:latin typeface="Impact" pitchFamily="34" charset="0"/>
              <a:cs typeface="Arial" charset="0"/>
            </a:endParaRPr>
          </a:p>
          <a:p>
            <a:endParaRPr lang="en-US" sz="3600" dirty="0">
              <a:latin typeface="Impact" pitchFamily="34" charset="0"/>
              <a:cs typeface="Arial" charset="0"/>
            </a:endParaRPr>
          </a:p>
        </p:txBody>
      </p:sp>
      <p:cxnSp>
        <p:nvCxnSpPr>
          <p:cNvPr id="3" name="Straight Connector 2"/>
          <p:cNvCxnSpPr/>
          <p:nvPr/>
        </p:nvCxnSpPr>
        <p:spPr bwMode="auto">
          <a:xfrm>
            <a:off x="7956376" y="260648"/>
            <a:ext cx="288032"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3612899459"/>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388"/>
            <a:ext cx="9144000" cy="814387"/>
          </a:xfrm>
        </p:spPr>
        <p:txBody>
          <a:bodyPr/>
          <a:lstStyle/>
          <a:p>
            <a:r>
              <a:rPr lang="en-US" dirty="0" smtClean="0"/>
              <a:t>20,000 One Stock or 20,000 in Two Stocks</a:t>
            </a:r>
            <a:endParaRPr lang="en-US" dirty="0"/>
          </a:p>
        </p:txBody>
      </p:sp>
      <p:graphicFrame>
        <p:nvGraphicFramePr>
          <p:cNvPr id="3" name="Object 2"/>
          <p:cNvGraphicFramePr>
            <a:graphicFrameLocks noChangeAspect="1"/>
          </p:cNvGraphicFramePr>
          <p:nvPr/>
        </p:nvGraphicFramePr>
        <p:xfrm>
          <a:off x="179511" y="980728"/>
          <a:ext cx="4456641" cy="5328592"/>
        </p:xfrm>
        <a:graphic>
          <a:graphicData uri="http://schemas.openxmlformats.org/presentationml/2006/ole">
            <mc:AlternateContent xmlns:mc="http://schemas.openxmlformats.org/markup-compatibility/2006">
              <mc:Choice xmlns:v="urn:schemas-microsoft-com:vml" Requires="v">
                <p:oleObj spid="_x0000_s176152" name="Worksheet" r:id="rId3" imgW="2628934" imgH="3143340" progId="Excel.Sheet.12">
                  <p:embed/>
                </p:oleObj>
              </mc:Choice>
              <mc:Fallback>
                <p:oleObj name="Worksheet" r:id="rId3" imgW="2628934" imgH="3143340" progId="Excel.Sheet.12">
                  <p:embed/>
                  <p:pic>
                    <p:nvPicPr>
                      <p:cNvPr id="0" name=""/>
                      <p:cNvPicPr/>
                      <p:nvPr/>
                    </p:nvPicPr>
                    <p:blipFill>
                      <a:blip r:embed="rId4"/>
                      <a:stretch>
                        <a:fillRect/>
                      </a:stretch>
                    </p:blipFill>
                    <p:spPr>
                      <a:xfrm>
                        <a:off x="179511" y="980728"/>
                        <a:ext cx="4456641" cy="5328592"/>
                      </a:xfrm>
                      <a:prstGeom prst="rect">
                        <a:avLst/>
                      </a:prstGeom>
                    </p:spPr>
                  </p:pic>
                </p:oleObj>
              </mc:Fallback>
            </mc:AlternateContent>
          </a:graphicData>
        </a:graphic>
      </p:graphicFrame>
      <p:graphicFrame>
        <p:nvGraphicFramePr>
          <p:cNvPr id="4" name="Object 3"/>
          <p:cNvGraphicFramePr>
            <a:graphicFrameLocks noChangeAspect="1"/>
          </p:cNvGraphicFramePr>
          <p:nvPr/>
        </p:nvGraphicFramePr>
        <p:xfrm>
          <a:off x="4716015" y="2564904"/>
          <a:ext cx="4304957" cy="2304256"/>
        </p:xfrm>
        <a:graphic>
          <a:graphicData uri="http://schemas.openxmlformats.org/presentationml/2006/ole">
            <mc:AlternateContent xmlns:mc="http://schemas.openxmlformats.org/markup-compatibility/2006">
              <mc:Choice xmlns:v="urn:schemas-microsoft-com:vml" Requires="v">
                <p:oleObj spid="_x0000_s176153" name="Worksheet" r:id="rId5" imgW="2971732" imgH="1590570" progId="Excel.Sheet.12">
                  <p:embed/>
                </p:oleObj>
              </mc:Choice>
              <mc:Fallback>
                <p:oleObj name="Worksheet" r:id="rId5" imgW="2971732" imgH="1590570" progId="Excel.Sheet.12">
                  <p:embed/>
                  <p:pic>
                    <p:nvPicPr>
                      <p:cNvPr id="0" name=""/>
                      <p:cNvPicPr/>
                      <p:nvPr/>
                    </p:nvPicPr>
                    <p:blipFill>
                      <a:blip r:embed="rId6"/>
                      <a:stretch>
                        <a:fillRect/>
                      </a:stretch>
                    </p:blipFill>
                    <p:spPr>
                      <a:xfrm>
                        <a:off x="4716015" y="2564904"/>
                        <a:ext cx="4304957" cy="2304256"/>
                      </a:xfrm>
                      <a:prstGeom prst="rect">
                        <a:avLst/>
                      </a:prstGeom>
                    </p:spPr>
                  </p:pic>
                </p:oleObj>
              </mc:Fallback>
            </mc:AlternateContent>
          </a:graphicData>
        </a:graphic>
      </p:graphicFrame>
    </p:spTree>
    <p:extLst>
      <p:ext uri="{BB962C8B-B14F-4D97-AF65-F5344CB8AC3E}">
        <p14:creationId xmlns:p14="http://schemas.microsoft.com/office/powerpoint/2010/main" val="1009551538"/>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388"/>
            <a:ext cx="9144000" cy="814387"/>
          </a:xfrm>
        </p:spPr>
        <p:txBody>
          <a:bodyPr/>
          <a:lstStyle/>
          <a:p>
            <a:r>
              <a:rPr lang="en-US" dirty="0" smtClean="0"/>
              <a:t>20,000 One Stock or 20,000 in Two Stocks</a:t>
            </a:r>
            <a:endParaRPr lang="en-US" dirty="0"/>
          </a:p>
        </p:txBody>
      </p:sp>
      <p:pic>
        <p:nvPicPr>
          <p:cNvPr id="6" name="Picture 5"/>
          <p:cNvPicPr>
            <a:picLocks noChangeAspect="1"/>
          </p:cNvPicPr>
          <p:nvPr/>
        </p:nvPicPr>
        <p:blipFill>
          <a:blip r:embed="rId2"/>
          <a:stretch>
            <a:fillRect/>
          </a:stretch>
        </p:blipFill>
        <p:spPr>
          <a:xfrm>
            <a:off x="15032" y="866775"/>
            <a:ext cx="9155662" cy="5578822"/>
          </a:xfrm>
          <a:prstGeom prst="rect">
            <a:avLst/>
          </a:prstGeom>
        </p:spPr>
      </p:pic>
    </p:spTree>
    <p:extLst>
      <p:ext uri="{BB962C8B-B14F-4D97-AF65-F5344CB8AC3E}">
        <p14:creationId xmlns:p14="http://schemas.microsoft.com/office/powerpoint/2010/main" val="3166201093"/>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1276" name="Text Box 11"/>
              <p:cNvSpPr txBox="1">
                <a:spLocks noChangeArrowheads="1"/>
              </p:cNvSpPr>
              <p:nvPr/>
            </p:nvSpPr>
            <p:spPr bwMode="auto">
              <a:xfrm>
                <a:off x="25730" y="927874"/>
                <a:ext cx="9118270" cy="6484852"/>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dirty="0" smtClean="0">
                    <a:latin typeface="Book Antiqua" pitchFamily="18" charset="0"/>
                  </a:rPr>
                  <a:t>A random variable </a:t>
                </a:r>
                <a:r>
                  <a:rPr lang="en-US" b="1" dirty="0">
                    <a:solidFill>
                      <a:srgbClr val="00863D"/>
                    </a:solidFill>
                    <a:latin typeface="Book Antiqua" pitchFamily="18" charset="0"/>
                  </a:rPr>
                  <a:t>x</a:t>
                </a:r>
                <a:r>
                  <a:rPr lang="en-US" dirty="0">
                    <a:latin typeface="Book Antiqua" pitchFamily="18" charset="0"/>
                  </a:rPr>
                  <a:t> </a:t>
                </a:r>
                <a:r>
                  <a:rPr lang="en-US" dirty="0" smtClean="0">
                    <a:latin typeface="Book Antiqua" pitchFamily="18" charset="0"/>
                  </a:rPr>
                  <a:t>has mean </a:t>
                </a:r>
                <a:r>
                  <a:rPr lang="en-US" dirty="0">
                    <a:latin typeface="Book Antiqua" pitchFamily="18" charset="0"/>
                  </a:rPr>
                  <a:t>of </a:t>
                </a:r>
                <a:r>
                  <a:rPr lang="en-US" b="1" dirty="0">
                    <a:solidFill>
                      <a:srgbClr val="00863D"/>
                    </a:solidFill>
                    <a:latin typeface="Impact" pitchFamily="34" charset="0"/>
                    <a:cs typeface="Arial" charset="0"/>
                    <a:sym typeface="Symbol" panose="05050102010706020507" pitchFamily="18" charset="2"/>
                  </a:rPr>
                  <a:t></a:t>
                </a:r>
                <a:r>
                  <a:rPr lang="en-US" b="1" dirty="0">
                    <a:latin typeface="Impact" pitchFamily="34" charset="0"/>
                    <a:cs typeface="Arial" charset="0"/>
                    <a:sym typeface="Symbol" panose="05050102010706020507" pitchFamily="18" charset="2"/>
                  </a:rPr>
                  <a:t> </a:t>
                </a:r>
                <a:r>
                  <a:rPr lang="en-US" dirty="0">
                    <a:latin typeface="Book Antiqua" pitchFamily="18" charset="0"/>
                  </a:rPr>
                  <a:t>, and standard deviation of </a:t>
                </a:r>
                <a:r>
                  <a:rPr lang="el-GR" dirty="0" smtClean="0">
                    <a:solidFill>
                      <a:srgbClr val="00863D"/>
                    </a:solidFill>
                    <a:latin typeface="Book Antiqua" pitchFamily="18" charset="0"/>
                    <a:cs typeface="Times New Roman" pitchFamily="18" charset="0"/>
                  </a:rPr>
                  <a:t>σ</a:t>
                </a:r>
                <a:r>
                  <a:rPr lang="en-US" dirty="0" smtClean="0">
                    <a:latin typeface="Book Antiqua" pitchFamily="18" charset="0"/>
                    <a:cs typeface="Times New Roman" pitchFamily="18" charset="0"/>
                  </a:rPr>
                  <a:t>. </a:t>
                </a:r>
                <a:r>
                  <a:rPr lang="en-US" dirty="0">
                    <a:latin typeface="Book Antiqua" pitchFamily="18" charset="0"/>
                  </a:rPr>
                  <a:t>A random variable </a:t>
                </a:r>
                <a:r>
                  <a:rPr lang="en-US" b="1" dirty="0">
                    <a:solidFill>
                      <a:srgbClr val="A50023"/>
                    </a:solidFill>
                    <a:latin typeface="Book Antiqua" pitchFamily="18" charset="0"/>
                  </a:rPr>
                  <a:t>y</a:t>
                </a:r>
                <a:r>
                  <a:rPr lang="en-US" dirty="0">
                    <a:latin typeface="Book Antiqua" pitchFamily="18" charset="0"/>
                  </a:rPr>
                  <a:t> is equal to summation of </a:t>
                </a:r>
                <a:r>
                  <a:rPr lang="en-US" dirty="0" smtClean="0">
                    <a:solidFill>
                      <a:srgbClr val="0070C0"/>
                    </a:solidFill>
                    <a:latin typeface="Book Antiqua" pitchFamily="18" charset="0"/>
                  </a:rPr>
                  <a:t>2</a:t>
                </a:r>
                <a:r>
                  <a:rPr lang="en-US" dirty="0" smtClean="0">
                    <a:latin typeface="Book Antiqua" pitchFamily="18" charset="0"/>
                  </a:rPr>
                  <a:t> </a:t>
                </a:r>
                <a:r>
                  <a:rPr lang="en-US" dirty="0">
                    <a:latin typeface="Book Antiqua" pitchFamily="18" charset="0"/>
                  </a:rPr>
                  <a:t>random variable </a:t>
                </a:r>
                <a:r>
                  <a:rPr lang="en-US" dirty="0">
                    <a:solidFill>
                      <a:srgbClr val="00863D"/>
                    </a:solidFill>
                    <a:latin typeface="Book Antiqua" pitchFamily="18" charset="0"/>
                  </a:rPr>
                  <a:t>x</a:t>
                </a:r>
                <a:r>
                  <a:rPr lang="en-US" dirty="0" smtClean="0">
                    <a:solidFill>
                      <a:srgbClr val="1A1A7E"/>
                    </a:solidFill>
                    <a:latin typeface="Book Antiqua" pitchFamily="18" charset="0"/>
                    <a:sym typeface="Symbol" panose="05050102010706020507" pitchFamily="18" charset="2"/>
                  </a:rPr>
                  <a:t>.</a:t>
                </a:r>
              </a:p>
              <a:p>
                <a:r>
                  <a:rPr lang="en-US" b="1" dirty="0">
                    <a:solidFill>
                      <a:srgbClr val="A50023"/>
                    </a:solidFill>
                    <a:latin typeface="Book Antiqua" pitchFamily="18" charset="0"/>
                    <a:sym typeface="Symbol" panose="05050102010706020507" pitchFamily="18" charset="2"/>
                  </a:rPr>
                  <a:t>y</a:t>
                </a:r>
                <a:r>
                  <a:rPr lang="en-US" b="1" dirty="0" smtClean="0">
                    <a:solidFill>
                      <a:srgbClr val="1A1A7E"/>
                    </a:solidFill>
                    <a:latin typeface="Book Antiqua" pitchFamily="18" charset="0"/>
                    <a:sym typeface="Symbol" panose="05050102010706020507" pitchFamily="18" charset="2"/>
                  </a:rPr>
                  <a:t> = </a:t>
                </a:r>
                <a:r>
                  <a:rPr lang="en-US" b="1" dirty="0" smtClean="0">
                    <a:solidFill>
                      <a:srgbClr val="00863D"/>
                    </a:solidFill>
                    <a:latin typeface="Book Antiqua" pitchFamily="18" charset="0"/>
                    <a:sym typeface="Symbol" panose="05050102010706020507" pitchFamily="18" charset="2"/>
                  </a:rPr>
                  <a:t>x1+x2</a:t>
                </a:r>
              </a:p>
              <a:p>
                <a:r>
                  <a:rPr lang="en-US" b="1" dirty="0">
                    <a:solidFill>
                      <a:srgbClr val="00863D"/>
                    </a:solidFill>
                    <a:latin typeface="Book Antiqua" pitchFamily="18" charset="0"/>
                    <a:cs typeface="Times New Roman" pitchFamily="18" charset="0"/>
                  </a:rPr>
                  <a:t>x: (</a:t>
                </a:r>
                <a:r>
                  <a:rPr lang="en-US" b="1" dirty="0">
                    <a:solidFill>
                      <a:srgbClr val="00863D"/>
                    </a:solidFill>
                    <a:latin typeface="Impact" pitchFamily="34" charset="0"/>
                    <a:cs typeface="Arial" charset="0"/>
                    <a:sym typeface="Symbol" panose="05050102010706020507" pitchFamily="18" charset="2"/>
                  </a:rPr>
                  <a:t> ,</a:t>
                </a:r>
                <a:r>
                  <a:rPr lang="el-GR" b="1" dirty="0">
                    <a:solidFill>
                      <a:srgbClr val="00863D"/>
                    </a:solidFill>
                    <a:latin typeface="Book Antiqua" pitchFamily="18" charset="0"/>
                    <a:cs typeface="Times New Roman" pitchFamily="18" charset="0"/>
                  </a:rPr>
                  <a:t> σ</a:t>
                </a:r>
                <a:r>
                  <a:rPr lang="en-US" b="1" dirty="0">
                    <a:solidFill>
                      <a:srgbClr val="00863D"/>
                    </a:solidFill>
                    <a:latin typeface="Book Antiqua" pitchFamily="18" charset="0"/>
                    <a:cs typeface="Times New Roman" pitchFamily="18" charset="0"/>
                  </a:rPr>
                  <a:t>) </a:t>
                </a:r>
                <a:r>
                  <a:rPr lang="en-US" b="1" dirty="0">
                    <a:latin typeface="Book Antiqua" pitchFamily="18" charset="0"/>
                    <a:cs typeface="Times New Roman" pitchFamily="18" charset="0"/>
                    <a:sym typeface="Wingdings" panose="05000000000000000000" pitchFamily="2" charset="2"/>
                  </a:rPr>
                  <a:t> </a:t>
                </a:r>
                <a:r>
                  <a:rPr lang="en-US" b="1" dirty="0">
                    <a:solidFill>
                      <a:srgbClr val="C00000"/>
                    </a:solidFill>
                    <a:latin typeface="Book Antiqua" pitchFamily="18" charset="0"/>
                    <a:cs typeface="Times New Roman" pitchFamily="18" charset="0"/>
                  </a:rPr>
                  <a:t>y: (?,?)</a:t>
                </a:r>
              </a:p>
              <a:p>
                <a:endParaRPr lang="en-US" b="1" dirty="0">
                  <a:solidFill>
                    <a:srgbClr val="00863D"/>
                  </a:solidFill>
                  <a:latin typeface="Book Antiqua" pitchFamily="18" charset="0"/>
                  <a:sym typeface="Symbol" panose="05050102010706020507" pitchFamily="18" charset="2"/>
                </a:endParaRPr>
              </a:p>
              <a:p>
                <a:r>
                  <a:rPr lang="en-US" b="1" dirty="0" smtClean="0">
                    <a:solidFill>
                      <a:srgbClr val="C00000"/>
                    </a:solidFill>
                    <a:latin typeface="Impact" pitchFamily="34" charset="0"/>
                    <a:cs typeface="Arial" charset="0"/>
                    <a:sym typeface="Symbol" panose="05050102010706020507" pitchFamily="18" charset="2"/>
                  </a:rPr>
                  <a:t></a:t>
                </a:r>
                <a:r>
                  <a:rPr lang="en-US" b="1" baseline="-25000" dirty="0">
                    <a:solidFill>
                      <a:srgbClr val="C00000"/>
                    </a:solidFill>
                    <a:latin typeface="Book Antiqua" pitchFamily="18" charset="0"/>
                    <a:cs typeface="Times New Roman" pitchFamily="18" charset="0"/>
                  </a:rPr>
                  <a:t>y</a:t>
                </a:r>
                <a:r>
                  <a:rPr lang="en-US" b="1" dirty="0" smtClean="0">
                    <a:latin typeface="Impact" pitchFamily="34" charset="0"/>
                    <a:cs typeface="Arial" charset="0"/>
                    <a:sym typeface="Symbol" panose="05050102010706020507" pitchFamily="18" charset="2"/>
                  </a:rPr>
                  <a:t> </a:t>
                </a:r>
                <a:r>
                  <a:rPr lang="en-US" b="1" dirty="0" smtClean="0">
                    <a:solidFill>
                      <a:srgbClr val="00863D"/>
                    </a:solidFill>
                    <a:latin typeface="Impact" pitchFamily="34" charset="0"/>
                    <a:cs typeface="Arial" charset="0"/>
                    <a:sym typeface="Symbol" panose="05050102010706020507" pitchFamily="18" charset="2"/>
                  </a:rPr>
                  <a:t>= </a:t>
                </a:r>
                <a:r>
                  <a:rPr lang="en-US" b="1" dirty="0" smtClean="0">
                    <a:solidFill>
                      <a:srgbClr val="00863D"/>
                    </a:solidFill>
                    <a:latin typeface="Book Antiqua" panose="02040602050305030304" pitchFamily="18" charset="0"/>
                    <a:cs typeface="Arial" charset="0"/>
                    <a:sym typeface="Symbol" panose="05050102010706020507" pitchFamily="18" charset="2"/>
                  </a:rPr>
                  <a:t>2</a:t>
                </a:r>
                <a:r>
                  <a:rPr lang="en-US" b="1" dirty="0" smtClean="0">
                    <a:solidFill>
                      <a:srgbClr val="00863D"/>
                    </a:solidFill>
                    <a:latin typeface="Impact" pitchFamily="34" charset="0"/>
                    <a:cs typeface="Arial" charset="0"/>
                    <a:sym typeface="Symbol" panose="05050102010706020507" pitchFamily="18" charset="2"/>
                  </a:rPr>
                  <a:t></a:t>
                </a:r>
                <a:endParaRPr lang="en-US" b="1" dirty="0">
                  <a:solidFill>
                    <a:srgbClr val="C00000"/>
                  </a:solidFill>
                  <a:latin typeface="Book Antiqua" pitchFamily="18" charset="0"/>
                  <a:cs typeface="Times New Roman" pitchFamily="18" charset="0"/>
                </a:endParaRPr>
              </a:p>
              <a:p>
                <a:r>
                  <a:rPr lang="el-GR" b="1" dirty="0" smtClean="0">
                    <a:solidFill>
                      <a:srgbClr val="C00000"/>
                    </a:solidFill>
                    <a:latin typeface="Book Antiqua" pitchFamily="18" charset="0"/>
                    <a:cs typeface="Times New Roman" pitchFamily="18" charset="0"/>
                  </a:rPr>
                  <a:t>σ</a:t>
                </a:r>
                <a:r>
                  <a:rPr lang="en-US" b="1" baseline="-25000" dirty="0" smtClean="0">
                    <a:solidFill>
                      <a:srgbClr val="C00000"/>
                    </a:solidFill>
                    <a:latin typeface="Book Antiqua" pitchFamily="18" charset="0"/>
                    <a:cs typeface="Times New Roman" pitchFamily="18" charset="0"/>
                  </a:rPr>
                  <a:t>y</a:t>
                </a:r>
                <a:r>
                  <a:rPr lang="en-US" b="1" baseline="30000" dirty="0" smtClean="0">
                    <a:solidFill>
                      <a:srgbClr val="C00000"/>
                    </a:solidFill>
                    <a:latin typeface="Book Antiqua" pitchFamily="18" charset="0"/>
                    <a:cs typeface="Times New Roman" pitchFamily="18" charset="0"/>
                  </a:rPr>
                  <a:t>2</a:t>
                </a:r>
                <a:r>
                  <a:rPr lang="en-US" b="1" baseline="-25000" dirty="0" smtClean="0">
                    <a:solidFill>
                      <a:srgbClr val="C00000"/>
                    </a:solidFill>
                    <a:latin typeface="Book Antiqua" pitchFamily="18" charset="0"/>
                    <a:cs typeface="Times New Roman" pitchFamily="18" charset="0"/>
                  </a:rPr>
                  <a:t>  </a:t>
                </a:r>
                <a:r>
                  <a:rPr lang="en-US" b="1" dirty="0" smtClean="0">
                    <a:solidFill>
                      <a:srgbClr val="C00000"/>
                    </a:solidFill>
                    <a:latin typeface="Book Antiqua" pitchFamily="18" charset="0"/>
                    <a:cs typeface="Times New Roman" pitchFamily="18" charset="0"/>
                  </a:rPr>
                  <a:t>=</a:t>
                </a:r>
                <a:r>
                  <a:rPr lang="en-US" b="1" baseline="-25000" dirty="0">
                    <a:solidFill>
                      <a:srgbClr val="C00000"/>
                    </a:solidFill>
                    <a:latin typeface="Book Antiqua" pitchFamily="18" charset="0"/>
                    <a:cs typeface="Times New Roman" pitchFamily="18" charset="0"/>
                  </a:rPr>
                  <a:t> </a:t>
                </a:r>
                <a:r>
                  <a:rPr lang="en-US" b="1" dirty="0" smtClean="0">
                    <a:solidFill>
                      <a:srgbClr val="00863D"/>
                    </a:solidFill>
                    <a:latin typeface="Impact" pitchFamily="34" charset="0"/>
                    <a:cs typeface="Arial" charset="0"/>
                  </a:rPr>
                  <a:t> </a:t>
                </a:r>
                <a:r>
                  <a:rPr lang="en-US" b="1" dirty="0" smtClean="0">
                    <a:solidFill>
                      <a:srgbClr val="0070C0"/>
                    </a:solidFill>
                    <a:latin typeface="Book Antiqua" pitchFamily="18" charset="0"/>
                  </a:rPr>
                  <a:t>2</a:t>
                </a:r>
                <a:r>
                  <a:rPr lang="el-GR" b="1" dirty="0" smtClean="0">
                    <a:solidFill>
                      <a:srgbClr val="00863D"/>
                    </a:solidFill>
                    <a:latin typeface="Book Antiqua" pitchFamily="18" charset="0"/>
                    <a:cs typeface="Times New Roman" pitchFamily="18" charset="0"/>
                  </a:rPr>
                  <a:t>σ</a:t>
                </a:r>
                <a:r>
                  <a:rPr lang="en-US" b="1" baseline="30000" dirty="0" smtClean="0">
                    <a:solidFill>
                      <a:srgbClr val="00863D"/>
                    </a:solidFill>
                    <a:latin typeface="Book Antiqua" pitchFamily="18" charset="0"/>
                    <a:cs typeface="Times New Roman" pitchFamily="18" charset="0"/>
                  </a:rPr>
                  <a:t>2   </a:t>
                </a:r>
                <a:r>
                  <a:rPr lang="en-US" b="1" dirty="0" smtClean="0">
                    <a:solidFill>
                      <a:srgbClr val="00863D"/>
                    </a:solidFill>
                    <a:latin typeface="Book Antiqua" pitchFamily="18" charset="0"/>
                    <a:cs typeface="Times New Roman" pitchFamily="18" charset="0"/>
                    <a:sym typeface="Wingdings" panose="05000000000000000000" pitchFamily="2" charset="2"/>
                  </a:rPr>
                  <a:t> </a:t>
                </a:r>
                <a:r>
                  <a:rPr lang="en-US" b="1" dirty="0" smtClean="0">
                    <a:solidFill>
                      <a:srgbClr val="C00000"/>
                    </a:solidFill>
                    <a:latin typeface="Book Antiqua" pitchFamily="18" charset="0"/>
                    <a:cs typeface="Times New Roman" pitchFamily="18" charset="0"/>
                  </a:rPr>
                  <a:t> </a:t>
                </a:r>
                <a:r>
                  <a:rPr lang="el-GR" b="1" dirty="0">
                    <a:solidFill>
                      <a:srgbClr val="C00000"/>
                    </a:solidFill>
                    <a:latin typeface="Book Antiqua" pitchFamily="18" charset="0"/>
                    <a:cs typeface="Times New Roman" pitchFamily="18" charset="0"/>
                  </a:rPr>
                  <a:t>σ</a:t>
                </a:r>
                <a:r>
                  <a:rPr lang="en-US" b="1" baseline="-25000" dirty="0">
                    <a:solidFill>
                      <a:srgbClr val="C00000"/>
                    </a:solidFill>
                    <a:latin typeface="Book Antiqua" pitchFamily="18" charset="0"/>
                    <a:cs typeface="Times New Roman" pitchFamily="18" charset="0"/>
                  </a:rPr>
                  <a:t> </a:t>
                </a:r>
                <a:r>
                  <a:rPr lang="en-US" b="1" baseline="-25000" dirty="0" smtClean="0">
                    <a:solidFill>
                      <a:srgbClr val="C00000"/>
                    </a:solidFill>
                    <a:latin typeface="Book Antiqua" pitchFamily="18" charset="0"/>
                    <a:cs typeface="Times New Roman" pitchFamily="18" charset="0"/>
                  </a:rPr>
                  <a:t>y</a:t>
                </a:r>
                <a:r>
                  <a:rPr lang="en-US" b="1" dirty="0" smtClean="0">
                    <a:solidFill>
                      <a:srgbClr val="C00000"/>
                    </a:solidFill>
                    <a:latin typeface="Book Antiqua" pitchFamily="18" charset="0"/>
                    <a:cs typeface="Times New Roman" pitchFamily="18" charset="0"/>
                  </a:rPr>
                  <a:t> </a:t>
                </a:r>
                <a:r>
                  <a:rPr lang="en-US" b="1" dirty="0" smtClean="0">
                    <a:latin typeface="Book Antiqua" pitchFamily="18" charset="0"/>
                    <a:cs typeface="Times New Roman" pitchFamily="18" charset="0"/>
                  </a:rPr>
                  <a:t>= </a:t>
                </a:r>
                <a14:m>
                  <m:oMath xmlns:m="http://schemas.openxmlformats.org/officeDocument/2006/math">
                    <m:rad>
                      <m:radPr>
                        <m:degHide m:val="on"/>
                        <m:ctrlPr>
                          <a:rPr lang="el-GR" b="1" i="1">
                            <a:latin typeface="Cambria Math" panose="02040503050406030204" pitchFamily="18" charset="0"/>
                            <a:cs typeface="Times New Roman" pitchFamily="18" charset="0"/>
                          </a:rPr>
                        </m:ctrlPr>
                      </m:radPr>
                      <m:deg/>
                      <m:e>
                        <m:r>
                          <a:rPr lang="en-US" b="1" i="1">
                            <a:latin typeface="Cambria Math" panose="02040503050406030204" pitchFamily="18" charset="0"/>
                            <a:cs typeface="Times New Roman" pitchFamily="18" charset="0"/>
                          </a:rPr>
                          <m:t>𝟐</m:t>
                        </m:r>
                      </m:e>
                    </m:rad>
                  </m:oMath>
                </a14:m>
                <a:r>
                  <a:rPr lang="el-GR" b="1" dirty="0" smtClean="0">
                    <a:solidFill>
                      <a:srgbClr val="00863D"/>
                    </a:solidFill>
                    <a:latin typeface="Book Antiqua" pitchFamily="18" charset="0"/>
                    <a:cs typeface="Times New Roman" pitchFamily="18" charset="0"/>
                  </a:rPr>
                  <a:t>σ</a:t>
                </a:r>
                <a:endParaRPr lang="en-US" b="1" dirty="0" smtClean="0">
                  <a:solidFill>
                    <a:srgbClr val="00863D"/>
                  </a:solidFill>
                  <a:latin typeface="Book Antiqua" pitchFamily="18" charset="0"/>
                  <a:cs typeface="Times New Roman" pitchFamily="18" charset="0"/>
                </a:endParaRPr>
              </a:p>
              <a:p>
                <a:endParaRPr lang="en-US" b="1" dirty="0" smtClean="0">
                  <a:solidFill>
                    <a:srgbClr val="A50023"/>
                  </a:solidFill>
                  <a:latin typeface="Book Antiqua" pitchFamily="18" charset="0"/>
                  <a:sym typeface="Symbol" panose="05050102010706020507" pitchFamily="18" charset="2"/>
                </a:endParaRPr>
              </a:p>
              <a:p>
                <a:r>
                  <a:rPr lang="en-US" b="1" dirty="0" smtClean="0">
                    <a:solidFill>
                      <a:srgbClr val="A50023"/>
                    </a:solidFill>
                    <a:latin typeface="Book Antiqua" pitchFamily="18" charset="0"/>
                    <a:sym typeface="Symbol" panose="05050102010706020507" pitchFamily="18" charset="2"/>
                  </a:rPr>
                  <a:t>y</a:t>
                </a:r>
                <a:r>
                  <a:rPr lang="en-US" b="1" dirty="0" smtClean="0">
                    <a:solidFill>
                      <a:srgbClr val="1A1A7E"/>
                    </a:solidFill>
                    <a:latin typeface="Book Antiqua" pitchFamily="18" charset="0"/>
                    <a:sym typeface="Symbol" panose="05050102010706020507" pitchFamily="18" charset="2"/>
                  </a:rPr>
                  <a:t> </a:t>
                </a:r>
                <a:r>
                  <a:rPr lang="en-US" b="1" dirty="0">
                    <a:solidFill>
                      <a:srgbClr val="1A1A7E"/>
                    </a:solidFill>
                    <a:latin typeface="Book Antiqua" pitchFamily="18" charset="0"/>
                    <a:sym typeface="Symbol" panose="05050102010706020507" pitchFamily="18" charset="2"/>
                  </a:rPr>
                  <a:t>= </a:t>
                </a:r>
                <a:r>
                  <a:rPr lang="en-US" b="1" dirty="0" smtClean="0">
                    <a:solidFill>
                      <a:srgbClr val="00863D"/>
                    </a:solidFill>
                    <a:latin typeface="Book Antiqua" pitchFamily="18" charset="0"/>
                    <a:sym typeface="Symbol" panose="05050102010706020507" pitchFamily="18" charset="2"/>
                  </a:rPr>
                  <a:t>x1+x2+ x3+ ……….+</a:t>
                </a:r>
                <a:r>
                  <a:rPr lang="en-US" b="1" dirty="0" err="1" smtClean="0">
                    <a:solidFill>
                      <a:srgbClr val="00863D"/>
                    </a:solidFill>
                    <a:latin typeface="Book Antiqua" pitchFamily="18" charset="0"/>
                    <a:sym typeface="Symbol" panose="05050102010706020507" pitchFamily="18" charset="2"/>
                  </a:rPr>
                  <a:t>xn</a:t>
                </a:r>
                <a:endParaRPr lang="en-US" b="1" dirty="0">
                  <a:solidFill>
                    <a:srgbClr val="00863D"/>
                  </a:solidFill>
                  <a:latin typeface="Book Antiqua" pitchFamily="18" charset="0"/>
                  <a:sym typeface="Symbol" panose="05050102010706020507" pitchFamily="18" charset="2"/>
                </a:endParaRPr>
              </a:p>
              <a:p>
                <a:r>
                  <a:rPr lang="en-US" b="1" dirty="0">
                    <a:solidFill>
                      <a:srgbClr val="00863D"/>
                    </a:solidFill>
                    <a:latin typeface="Book Antiqua" pitchFamily="18" charset="0"/>
                    <a:cs typeface="Times New Roman" pitchFamily="18" charset="0"/>
                  </a:rPr>
                  <a:t>x: (</a:t>
                </a:r>
                <a:r>
                  <a:rPr lang="en-US" b="1" dirty="0">
                    <a:solidFill>
                      <a:srgbClr val="00863D"/>
                    </a:solidFill>
                    <a:latin typeface="Impact" pitchFamily="34" charset="0"/>
                    <a:cs typeface="Arial" charset="0"/>
                    <a:sym typeface="Symbol" panose="05050102010706020507" pitchFamily="18" charset="2"/>
                  </a:rPr>
                  <a:t> ,</a:t>
                </a:r>
                <a:r>
                  <a:rPr lang="el-GR" b="1" dirty="0">
                    <a:solidFill>
                      <a:srgbClr val="00863D"/>
                    </a:solidFill>
                    <a:latin typeface="Book Antiqua" pitchFamily="18" charset="0"/>
                    <a:cs typeface="Times New Roman" pitchFamily="18" charset="0"/>
                  </a:rPr>
                  <a:t> σ</a:t>
                </a:r>
                <a:r>
                  <a:rPr lang="en-US" b="1" dirty="0">
                    <a:solidFill>
                      <a:srgbClr val="00863D"/>
                    </a:solidFill>
                    <a:latin typeface="Book Antiqua" pitchFamily="18" charset="0"/>
                    <a:cs typeface="Times New Roman" pitchFamily="18" charset="0"/>
                  </a:rPr>
                  <a:t>) </a:t>
                </a:r>
                <a:r>
                  <a:rPr lang="en-US" b="1" dirty="0">
                    <a:latin typeface="Book Antiqua" pitchFamily="18" charset="0"/>
                    <a:cs typeface="Times New Roman" pitchFamily="18" charset="0"/>
                    <a:sym typeface="Wingdings" panose="05000000000000000000" pitchFamily="2" charset="2"/>
                  </a:rPr>
                  <a:t> </a:t>
                </a:r>
                <a:r>
                  <a:rPr lang="en-US" b="1" smtClean="0">
                    <a:solidFill>
                      <a:srgbClr val="C00000"/>
                    </a:solidFill>
                    <a:latin typeface="Book Antiqua" pitchFamily="18" charset="0"/>
                    <a:cs typeface="Times New Roman" pitchFamily="18" charset="0"/>
                  </a:rPr>
                  <a:t>y </a:t>
                </a:r>
                <a:r>
                  <a:rPr lang="en-US" b="1" smtClean="0">
                    <a:solidFill>
                      <a:srgbClr val="C00000"/>
                    </a:solidFill>
                    <a:latin typeface="Book Antiqua" pitchFamily="18" charset="0"/>
                    <a:cs typeface="Times New Roman" pitchFamily="18" charset="0"/>
                  </a:rPr>
                  <a:t>= (?,?)</a:t>
                </a:r>
                <a:endParaRPr lang="en-US" b="1" dirty="0">
                  <a:solidFill>
                    <a:srgbClr val="C00000"/>
                  </a:solidFill>
                  <a:latin typeface="Book Antiqua" pitchFamily="18" charset="0"/>
                  <a:cs typeface="Times New Roman" pitchFamily="18" charset="0"/>
                </a:endParaRPr>
              </a:p>
              <a:p>
                <a:r>
                  <a:rPr lang="en-US" b="1" dirty="0" smtClean="0">
                    <a:solidFill>
                      <a:srgbClr val="C00000"/>
                    </a:solidFill>
                    <a:latin typeface="Impact" pitchFamily="34" charset="0"/>
                    <a:cs typeface="Arial" charset="0"/>
                    <a:sym typeface="Symbol" panose="05050102010706020507" pitchFamily="18" charset="2"/>
                  </a:rPr>
                  <a:t></a:t>
                </a:r>
                <a:r>
                  <a:rPr lang="en-US" b="1" baseline="-25000" dirty="0">
                    <a:solidFill>
                      <a:srgbClr val="C00000"/>
                    </a:solidFill>
                    <a:latin typeface="Book Antiqua" pitchFamily="18" charset="0"/>
                    <a:cs typeface="Times New Roman" pitchFamily="18" charset="0"/>
                  </a:rPr>
                  <a:t>y</a:t>
                </a:r>
                <a:r>
                  <a:rPr lang="en-US" b="1" dirty="0">
                    <a:latin typeface="Impact" pitchFamily="34" charset="0"/>
                    <a:cs typeface="Arial" charset="0"/>
                    <a:sym typeface="Symbol" panose="05050102010706020507" pitchFamily="18" charset="2"/>
                  </a:rPr>
                  <a:t> </a:t>
                </a:r>
                <a:r>
                  <a:rPr lang="en-US" b="1" dirty="0">
                    <a:solidFill>
                      <a:srgbClr val="C00000"/>
                    </a:solidFill>
                    <a:latin typeface="Book Antiqua" pitchFamily="18" charset="0"/>
                    <a:cs typeface="Times New Roman" pitchFamily="18" charset="0"/>
                  </a:rPr>
                  <a:t>= </a:t>
                </a:r>
                <a:r>
                  <a:rPr lang="en-US" b="1" dirty="0" smtClean="0">
                    <a:solidFill>
                      <a:srgbClr val="00863D"/>
                    </a:solidFill>
                    <a:latin typeface="Impact" pitchFamily="34" charset="0"/>
                    <a:cs typeface="Arial" charset="0"/>
                    <a:sym typeface="Symbol" panose="05050102010706020507" pitchFamily="18" charset="2"/>
                  </a:rPr>
                  <a:t> </a:t>
                </a:r>
                <a:r>
                  <a:rPr lang="en-US" b="1" dirty="0">
                    <a:solidFill>
                      <a:srgbClr val="00863D"/>
                    </a:solidFill>
                    <a:latin typeface="Book Antiqua" panose="02040602050305030304" pitchFamily="18" charset="0"/>
                    <a:cs typeface="Arial" charset="0"/>
                    <a:sym typeface="Symbol" panose="05050102010706020507" pitchFamily="18" charset="2"/>
                  </a:rPr>
                  <a:t>n</a:t>
                </a:r>
                <a:r>
                  <a:rPr lang="en-US" b="1" dirty="0" smtClean="0">
                    <a:solidFill>
                      <a:srgbClr val="00863D"/>
                    </a:solidFill>
                    <a:latin typeface="Impact" pitchFamily="34" charset="0"/>
                    <a:cs typeface="Arial" charset="0"/>
                    <a:sym typeface="Symbol" panose="05050102010706020507" pitchFamily="18" charset="2"/>
                  </a:rPr>
                  <a:t></a:t>
                </a:r>
                <a:endParaRPr lang="en-US" b="1" dirty="0">
                  <a:solidFill>
                    <a:srgbClr val="C00000"/>
                  </a:solidFill>
                  <a:latin typeface="Book Antiqua" pitchFamily="18" charset="0"/>
                  <a:cs typeface="Times New Roman" pitchFamily="18" charset="0"/>
                </a:endParaRPr>
              </a:p>
              <a:p>
                <a:r>
                  <a:rPr lang="el-GR" b="1" dirty="0" smtClean="0">
                    <a:solidFill>
                      <a:srgbClr val="C00000"/>
                    </a:solidFill>
                    <a:latin typeface="Book Antiqua" pitchFamily="18" charset="0"/>
                    <a:cs typeface="Times New Roman" pitchFamily="18" charset="0"/>
                  </a:rPr>
                  <a:t>σ</a:t>
                </a:r>
                <a:r>
                  <a:rPr lang="en-US" b="1" baseline="-25000" dirty="0" smtClean="0">
                    <a:solidFill>
                      <a:srgbClr val="C00000"/>
                    </a:solidFill>
                    <a:latin typeface="Book Antiqua" pitchFamily="18" charset="0"/>
                    <a:cs typeface="Times New Roman" pitchFamily="18" charset="0"/>
                  </a:rPr>
                  <a:t>y</a:t>
                </a:r>
                <a:r>
                  <a:rPr lang="en-US" b="1" baseline="30000" dirty="0" smtClean="0">
                    <a:solidFill>
                      <a:srgbClr val="C00000"/>
                    </a:solidFill>
                    <a:latin typeface="Book Antiqua" pitchFamily="18" charset="0"/>
                    <a:cs typeface="Times New Roman" pitchFamily="18" charset="0"/>
                  </a:rPr>
                  <a:t>2</a:t>
                </a:r>
                <a:r>
                  <a:rPr lang="en-US" b="1" baseline="-25000" dirty="0" smtClean="0">
                    <a:solidFill>
                      <a:srgbClr val="C00000"/>
                    </a:solidFill>
                    <a:latin typeface="Book Antiqua" pitchFamily="18" charset="0"/>
                    <a:cs typeface="Times New Roman" pitchFamily="18" charset="0"/>
                  </a:rPr>
                  <a:t>  </a:t>
                </a:r>
                <a:r>
                  <a:rPr lang="en-US" b="1" dirty="0">
                    <a:solidFill>
                      <a:srgbClr val="C00000"/>
                    </a:solidFill>
                    <a:latin typeface="Book Antiqua" pitchFamily="18" charset="0"/>
                    <a:cs typeface="Times New Roman" pitchFamily="18" charset="0"/>
                  </a:rPr>
                  <a:t>= </a:t>
                </a:r>
                <a:r>
                  <a:rPr lang="en-US" b="1" dirty="0" smtClean="0">
                    <a:solidFill>
                      <a:srgbClr val="00863D"/>
                    </a:solidFill>
                    <a:latin typeface="Impact" pitchFamily="34" charset="0"/>
                    <a:cs typeface="Arial" charset="0"/>
                  </a:rPr>
                  <a:t> </a:t>
                </a:r>
                <a:r>
                  <a:rPr lang="en-US" b="1" dirty="0" smtClean="0">
                    <a:solidFill>
                      <a:srgbClr val="0070C0"/>
                    </a:solidFill>
                    <a:latin typeface="Book Antiqua" pitchFamily="18" charset="0"/>
                  </a:rPr>
                  <a:t>n</a:t>
                </a:r>
                <a:r>
                  <a:rPr lang="el-GR" b="1" dirty="0" smtClean="0">
                    <a:solidFill>
                      <a:srgbClr val="00863D"/>
                    </a:solidFill>
                    <a:latin typeface="Book Antiqua" pitchFamily="18" charset="0"/>
                    <a:cs typeface="Times New Roman" pitchFamily="18" charset="0"/>
                  </a:rPr>
                  <a:t> </a:t>
                </a:r>
                <a:r>
                  <a:rPr lang="el-GR" b="1" dirty="0">
                    <a:solidFill>
                      <a:srgbClr val="00863D"/>
                    </a:solidFill>
                    <a:latin typeface="Book Antiqua" pitchFamily="18" charset="0"/>
                    <a:cs typeface="Times New Roman" pitchFamily="18" charset="0"/>
                  </a:rPr>
                  <a:t>σ</a:t>
                </a:r>
                <a:r>
                  <a:rPr lang="en-US" b="1" baseline="30000" dirty="0" smtClean="0">
                    <a:solidFill>
                      <a:srgbClr val="00863D"/>
                    </a:solidFill>
                    <a:latin typeface="Book Antiqua" pitchFamily="18" charset="0"/>
                    <a:cs typeface="Times New Roman" pitchFamily="18" charset="0"/>
                  </a:rPr>
                  <a:t>2   </a:t>
                </a:r>
                <a:r>
                  <a:rPr lang="en-US" b="1" dirty="0" smtClean="0">
                    <a:solidFill>
                      <a:srgbClr val="00863D"/>
                    </a:solidFill>
                    <a:latin typeface="Book Antiqua" pitchFamily="18" charset="0"/>
                    <a:cs typeface="Times New Roman" pitchFamily="18" charset="0"/>
                    <a:sym typeface="Wingdings" panose="05000000000000000000" pitchFamily="2" charset="2"/>
                  </a:rPr>
                  <a:t> </a:t>
                </a:r>
                <a:r>
                  <a:rPr lang="el-GR" b="1" dirty="0" smtClean="0">
                    <a:solidFill>
                      <a:srgbClr val="C00000"/>
                    </a:solidFill>
                    <a:latin typeface="Book Antiqua" pitchFamily="18" charset="0"/>
                    <a:cs typeface="Times New Roman" pitchFamily="18" charset="0"/>
                  </a:rPr>
                  <a:t>σ</a:t>
                </a:r>
                <a:r>
                  <a:rPr lang="en-US" b="1" baseline="-25000" dirty="0" smtClean="0">
                    <a:solidFill>
                      <a:srgbClr val="C00000"/>
                    </a:solidFill>
                    <a:latin typeface="Book Antiqua" pitchFamily="18" charset="0"/>
                    <a:cs typeface="Times New Roman" pitchFamily="18" charset="0"/>
                  </a:rPr>
                  <a:t>y</a:t>
                </a:r>
                <a:r>
                  <a:rPr lang="en-US" b="1" dirty="0" smtClean="0">
                    <a:solidFill>
                      <a:srgbClr val="C00000"/>
                    </a:solidFill>
                    <a:latin typeface="Book Antiqua" pitchFamily="18" charset="0"/>
                    <a:cs typeface="Times New Roman" pitchFamily="18" charset="0"/>
                  </a:rPr>
                  <a:t> </a:t>
                </a:r>
                <a:r>
                  <a:rPr lang="en-US" b="1" dirty="0">
                    <a:latin typeface="Book Antiqua" pitchFamily="18" charset="0"/>
                    <a:cs typeface="Times New Roman" pitchFamily="18" charset="0"/>
                  </a:rPr>
                  <a:t>= </a:t>
                </a:r>
                <a14:m>
                  <m:oMath xmlns:m="http://schemas.openxmlformats.org/officeDocument/2006/math">
                    <m:rad>
                      <m:radPr>
                        <m:degHide m:val="on"/>
                        <m:ctrlPr>
                          <a:rPr lang="el-GR" b="1" i="1">
                            <a:latin typeface="Cambria Math" panose="02040503050406030204" pitchFamily="18" charset="0"/>
                            <a:cs typeface="Times New Roman" pitchFamily="18" charset="0"/>
                          </a:rPr>
                        </m:ctrlPr>
                      </m:radPr>
                      <m:deg/>
                      <m:e>
                        <m:r>
                          <a:rPr lang="en-US" b="1" i="1" smtClean="0">
                            <a:latin typeface="Cambria Math" panose="02040503050406030204" pitchFamily="18" charset="0"/>
                            <a:cs typeface="Times New Roman" pitchFamily="18" charset="0"/>
                          </a:rPr>
                          <m:t>𝒏</m:t>
                        </m:r>
                      </m:e>
                    </m:rad>
                  </m:oMath>
                </a14:m>
                <a:r>
                  <a:rPr lang="el-GR" b="1" dirty="0">
                    <a:solidFill>
                      <a:srgbClr val="00863D"/>
                    </a:solidFill>
                    <a:latin typeface="Book Antiqua" pitchFamily="18" charset="0"/>
                    <a:cs typeface="Times New Roman" pitchFamily="18" charset="0"/>
                  </a:rPr>
                  <a:t>σ</a:t>
                </a:r>
                <a:endParaRPr lang="en-US" b="1" dirty="0">
                  <a:solidFill>
                    <a:srgbClr val="00863D"/>
                  </a:solidFill>
                  <a:latin typeface="Book Antiqua" pitchFamily="18" charset="0"/>
                  <a:cs typeface="Times New Roman" pitchFamily="18" charset="0"/>
                </a:endParaRPr>
              </a:p>
              <a:p>
                <a:endParaRPr lang="en-US" b="1" dirty="0">
                  <a:solidFill>
                    <a:srgbClr val="00863D"/>
                  </a:solidFill>
                  <a:latin typeface="Book Antiqua" pitchFamily="18" charset="0"/>
                  <a:cs typeface="Times New Roman" pitchFamily="18" charset="0"/>
                </a:endParaRPr>
              </a:p>
              <a:p>
                <a:endParaRPr lang="en-US" b="1" dirty="0" smtClean="0">
                  <a:solidFill>
                    <a:srgbClr val="00863D"/>
                  </a:solidFill>
                  <a:latin typeface="Book Antiqua" pitchFamily="18" charset="0"/>
                  <a:cs typeface="Times New Roman" pitchFamily="18" charset="0"/>
                </a:endParaRPr>
              </a:p>
              <a:p>
                <a:endParaRPr lang="en-US" b="1" baseline="30000" dirty="0">
                  <a:solidFill>
                    <a:srgbClr val="00863D"/>
                  </a:solidFill>
                  <a:latin typeface="Book Antiqua" pitchFamily="18" charset="0"/>
                  <a:cs typeface="Times New Roman" pitchFamily="18" charset="0"/>
                </a:endParaRPr>
              </a:p>
              <a:p>
                <a:endParaRPr lang="en-US" b="1" baseline="30000" dirty="0">
                  <a:solidFill>
                    <a:srgbClr val="C00000"/>
                  </a:solidFill>
                  <a:latin typeface="Book Antiqua" pitchFamily="18" charset="0"/>
                  <a:cs typeface="Times New Roman" pitchFamily="18" charset="0"/>
                </a:endParaRPr>
              </a:p>
              <a:p>
                <a:endParaRPr lang="en-US" b="1" baseline="30000" dirty="0">
                  <a:solidFill>
                    <a:srgbClr val="C00000"/>
                  </a:solidFill>
                  <a:latin typeface="Book Antiqua" pitchFamily="18" charset="0"/>
                  <a:cs typeface="Times New Roman" pitchFamily="18" charset="0"/>
                </a:endParaRPr>
              </a:p>
            </p:txBody>
          </p:sp>
        </mc:Choice>
        <mc:Fallback>
          <p:sp>
            <p:nvSpPr>
              <p:cNvPr id="11276" name="Text Box 11"/>
              <p:cNvSpPr txBox="1">
                <a:spLocks noRot="1" noChangeAspect="1" noMove="1" noResize="1" noEditPoints="1" noAdjustHandles="1" noChangeArrowheads="1" noChangeShapeType="1" noTextEdit="1"/>
              </p:cNvSpPr>
              <p:nvPr/>
            </p:nvSpPr>
            <p:spPr bwMode="auto">
              <a:xfrm>
                <a:off x="25730" y="927874"/>
                <a:ext cx="9118270" cy="6484852"/>
              </a:xfrm>
              <a:prstGeom prst="rect">
                <a:avLst/>
              </a:prstGeom>
              <a:blipFill rotWithShape="0">
                <a:blip r:embed="rId3"/>
                <a:stretch>
                  <a:fillRect l="-1003" t="-94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noFill/>
                  </a:rPr>
                  <a:t> </a:t>
                </a:r>
              </a:p>
            </p:txBody>
          </p:sp>
        </mc:Fallback>
      </mc:AlternateContent>
      <p:sp>
        <p:nvSpPr>
          <p:cNvPr id="14" name="Text Box 3"/>
          <p:cNvSpPr txBox="1">
            <a:spLocks noChangeArrowheads="1"/>
          </p:cNvSpPr>
          <p:nvPr/>
        </p:nvSpPr>
        <p:spPr bwMode="auto">
          <a:xfrm>
            <a:off x="-16099" y="89893"/>
            <a:ext cx="941146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sz="3600" dirty="0">
                <a:latin typeface="Impact" pitchFamily="34" charset="0"/>
                <a:cs typeface="Arial" charset="0"/>
              </a:rPr>
              <a:t>X:</a:t>
            </a:r>
            <a:r>
              <a:rPr lang="en-US" sz="3600" b="1" dirty="0">
                <a:latin typeface="Impact" pitchFamily="34" charset="0"/>
                <a:cs typeface="Arial" charset="0"/>
                <a:sym typeface="Symbol" panose="05050102010706020507" pitchFamily="18" charset="2"/>
              </a:rPr>
              <a:t> , , </a:t>
            </a:r>
            <a:r>
              <a:rPr lang="en-US" sz="3600" dirty="0">
                <a:latin typeface="Impact" pitchFamily="34" charset="0"/>
                <a:cs typeface="Arial" charset="0"/>
              </a:rPr>
              <a:t>y = x1+X2, </a:t>
            </a:r>
            <a:r>
              <a:rPr lang="en-US" sz="4400" b="1" dirty="0">
                <a:latin typeface="Impact" pitchFamily="34" charset="0"/>
                <a:cs typeface="Arial" charset="0"/>
                <a:sym typeface="Symbol" panose="05050102010706020507" pitchFamily="18" charset="2"/>
              </a:rPr>
              <a:t></a:t>
            </a:r>
            <a:r>
              <a:rPr lang="en-US" sz="3600" baseline="-25000" dirty="0">
                <a:latin typeface="Impact" pitchFamily="34" charset="0"/>
                <a:cs typeface="Arial" charset="0"/>
                <a:sym typeface="Symbol" panose="05050102010706020507" pitchFamily="18" charset="2"/>
              </a:rPr>
              <a:t>y</a:t>
            </a:r>
            <a:r>
              <a:rPr lang="en-US" sz="3600" dirty="0">
                <a:latin typeface="Impact" pitchFamily="34" charset="0"/>
                <a:cs typeface="Arial" charset="0"/>
                <a:sym typeface="Symbol" panose="05050102010706020507" pitchFamily="18" charset="2"/>
              </a:rPr>
              <a:t> = 2</a:t>
            </a:r>
            <a:r>
              <a:rPr lang="en-US" sz="4400" b="1" dirty="0">
                <a:latin typeface="Impact" pitchFamily="34" charset="0"/>
                <a:cs typeface="Arial" charset="0"/>
                <a:sym typeface="Symbol" panose="05050102010706020507" pitchFamily="18" charset="2"/>
              </a:rPr>
              <a:t></a:t>
            </a:r>
            <a:r>
              <a:rPr lang="en-US" sz="3600" dirty="0">
                <a:latin typeface="Impact" pitchFamily="34" charset="0"/>
                <a:cs typeface="Arial" charset="0"/>
                <a:sym typeface="Symbol" panose="05050102010706020507" pitchFamily="18" charset="2"/>
              </a:rPr>
              <a:t>, </a:t>
            </a:r>
            <a:r>
              <a:rPr lang="en-US" sz="4400" b="1" dirty="0">
                <a:latin typeface="Impact" pitchFamily="34" charset="0"/>
                <a:cs typeface="Arial" charset="0"/>
                <a:sym typeface="Symbol" panose="05050102010706020507" pitchFamily="18" charset="2"/>
              </a:rPr>
              <a:t></a:t>
            </a:r>
            <a:r>
              <a:rPr lang="en-US" sz="3600" b="1" baseline="30000" dirty="0">
                <a:latin typeface="Impact" pitchFamily="34" charset="0"/>
                <a:cs typeface="Arial" charset="0"/>
                <a:sym typeface="Symbol" panose="05050102010706020507" pitchFamily="18" charset="2"/>
              </a:rPr>
              <a:t>2</a:t>
            </a:r>
            <a:r>
              <a:rPr lang="en-US" sz="3600" baseline="-25000" dirty="0">
                <a:latin typeface="Impact" pitchFamily="34" charset="0"/>
                <a:cs typeface="Arial" charset="0"/>
                <a:sym typeface="Symbol" panose="05050102010706020507" pitchFamily="18" charset="2"/>
              </a:rPr>
              <a:t> y</a:t>
            </a:r>
            <a:r>
              <a:rPr lang="en-US" sz="3600" dirty="0">
                <a:latin typeface="Impact" pitchFamily="34" charset="0"/>
                <a:cs typeface="Arial" charset="0"/>
                <a:sym typeface="Symbol" panose="05050102010706020507" pitchFamily="18" charset="2"/>
              </a:rPr>
              <a:t>= 2</a:t>
            </a:r>
            <a:r>
              <a:rPr lang="en-US" sz="4400" b="1" dirty="0">
                <a:latin typeface="Impact" pitchFamily="34" charset="0"/>
                <a:cs typeface="Arial" charset="0"/>
                <a:sym typeface="Symbol" panose="05050102010706020507" pitchFamily="18" charset="2"/>
              </a:rPr>
              <a:t></a:t>
            </a:r>
            <a:r>
              <a:rPr lang="en-US" sz="3600" b="1" baseline="30000" dirty="0" smtClean="0">
                <a:latin typeface="Impact" pitchFamily="34" charset="0"/>
                <a:cs typeface="Arial" charset="0"/>
                <a:sym typeface="Symbol" panose="05050102010706020507" pitchFamily="18" charset="2"/>
              </a:rPr>
              <a:t>2</a:t>
            </a:r>
            <a:r>
              <a:rPr lang="en-US" sz="3600" b="1" dirty="0" smtClean="0">
                <a:latin typeface="Impact" pitchFamily="34" charset="0"/>
                <a:cs typeface="Arial" charset="0"/>
                <a:sym typeface="Symbol" panose="05050102010706020507" pitchFamily="18" charset="2"/>
              </a:rPr>
              <a:t>,</a:t>
            </a:r>
            <a:r>
              <a:rPr lang="en-US" sz="3600" dirty="0">
                <a:latin typeface="Impact" pitchFamily="34" charset="0"/>
                <a:cs typeface="Arial" charset="0"/>
                <a:sym typeface="Symbol" panose="05050102010706020507" pitchFamily="18" charset="2"/>
              </a:rPr>
              <a:t> </a:t>
            </a:r>
            <a:r>
              <a:rPr lang="en-US" sz="3600" dirty="0" smtClean="0">
                <a:latin typeface="Impact" pitchFamily="34" charset="0"/>
                <a:cs typeface="Arial" charset="0"/>
                <a:sym typeface="Symbol" panose="05050102010706020507" pitchFamily="18" charset="2"/>
              </a:rPr>
              <a:t></a:t>
            </a:r>
            <a:r>
              <a:rPr lang="en-US" sz="4400" b="1" dirty="0" smtClean="0">
                <a:latin typeface="Impact" pitchFamily="34" charset="0"/>
                <a:cs typeface="Arial" charset="0"/>
                <a:sym typeface="Symbol" panose="05050102010706020507" pitchFamily="18" charset="2"/>
              </a:rPr>
              <a:t></a:t>
            </a:r>
            <a:r>
              <a:rPr lang="en-US" sz="3600" baseline="-25000" dirty="0" smtClean="0">
                <a:latin typeface="Impact" pitchFamily="34" charset="0"/>
                <a:cs typeface="Arial" charset="0"/>
                <a:sym typeface="Symbol" panose="05050102010706020507" pitchFamily="18" charset="2"/>
              </a:rPr>
              <a:t> </a:t>
            </a:r>
            <a:r>
              <a:rPr lang="en-US" sz="3600" baseline="-25000" dirty="0">
                <a:latin typeface="Impact" pitchFamily="34" charset="0"/>
                <a:cs typeface="Arial" charset="0"/>
                <a:sym typeface="Symbol" panose="05050102010706020507" pitchFamily="18" charset="2"/>
              </a:rPr>
              <a:t>y</a:t>
            </a:r>
            <a:r>
              <a:rPr lang="en-US" sz="3600" dirty="0">
                <a:latin typeface="Impact" pitchFamily="34" charset="0"/>
                <a:cs typeface="Arial" charset="0"/>
                <a:sym typeface="Symbol" panose="05050102010706020507" pitchFamily="18" charset="2"/>
              </a:rPr>
              <a:t>= </a:t>
            </a:r>
            <a:r>
              <a:rPr lang="en-US" sz="3600" dirty="0" smtClean="0">
                <a:latin typeface="Impact" pitchFamily="34" charset="0"/>
                <a:cs typeface="Arial" charset="0"/>
                <a:sym typeface="Symbol" panose="05050102010706020507" pitchFamily="18" charset="2"/>
              </a:rPr>
              <a:t>√2</a:t>
            </a:r>
            <a:r>
              <a:rPr lang="en-US" sz="4400" b="1" dirty="0" smtClean="0">
                <a:latin typeface="Impact" pitchFamily="34" charset="0"/>
                <a:cs typeface="Arial" charset="0"/>
                <a:sym typeface="Symbol" panose="05050102010706020507" pitchFamily="18" charset="2"/>
              </a:rPr>
              <a:t></a:t>
            </a:r>
            <a:r>
              <a:rPr lang="en-US" sz="3600" b="1" baseline="30000" dirty="0" smtClean="0">
                <a:latin typeface="Impact" pitchFamily="34" charset="0"/>
                <a:cs typeface="Arial" charset="0"/>
                <a:sym typeface="Symbol" panose="05050102010706020507" pitchFamily="18" charset="2"/>
              </a:rPr>
              <a:t> </a:t>
            </a:r>
            <a:r>
              <a:rPr lang="en-US" sz="3600" baseline="-25000" dirty="0" smtClean="0">
                <a:latin typeface="Impact" pitchFamily="34" charset="0"/>
                <a:cs typeface="Arial" charset="0"/>
                <a:sym typeface="Symbol" panose="05050102010706020507" pitchFamily="18" charset="2"/>
              </a:rPr>
              <a:t> </a:t>
            </a:r>
            <a:r>
              <a:rPr lang="en-US" sz="3600" dirty="0" smtClean="0">
                <a:latin typeface="Impact" pitchFamily="34" charset="0"/>
                <a:cs typeface="Arial" charset="0"/>
                <a:sym typeface="Symbol" panose="05050102010706020507" pitchFamily="18" charset="2"/>
              </a:rPr>
              <a:t> </a:t>
            </a:r>
            <a:endParaRPr lang="en-US" sz="3600" dirty="0">
              <a:latin typeface="Impact" pitchFamily="34" charset="0"/>
              <a:cs typeface="Arial" charset="0"/>
            </a:endParaRPr>
          </a:p>
          <a:p>
            <a:endParaRPr lang="en-US" sz="3600" dirty="0">
              <a:latin typeface="Impact" pitchFamily="34" charset="0"/>
              <a:cs typeface="Arial" charset="0"/>
            </a:endParaRPr>
          </a:p>
        </p:txBody>
      </p:sp>
      <p:cxnSp>
        <p:nvCxnSpPr>
          <p:cNvPr id="3" name="Straight Connector 2"/>
          <p:cNvCxnSpPr/>
          <p:nvPr/>
        </p:nvCxnSpPr>
        <p:spPr bwMode="auto">
          <a:xfrm>
            <a:off x="7956376" y="260648"/>
            <a:ext cx="288032"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3673666"/>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388"/>
            <a:ext cx="9144000" cy="814387"/>
          </a:xfrm>
        </p:spPr>
        <p:txBody>
          <a:bodyPr/>
          <a:lstStyle/>
          <a:p>
            <a:r>
              <a:rPr lang="en-US" sz="3200" dirty="0" smtClean="0"/>
              <a:t>100,000 in One </a:t>
            </a:r>
            <a:r>
              <a:rPr lang="en-US" sz="3200" dirty="0"/>
              <a:t>S</a:t>
            </a:r>
            <a:r>
              <a:rPr lang="en-US" sz="3200" dirty="0" smtClean="0"/>
              <a:t>tock or 10,000 in Each of 10 stocks</a:t>
            </a:r>
            <a:endParaRPr lang="en-US" sz="3200" dirty="0"/>
          </a:p>
        </p:txBody>
      </p:sp>
      <p:sp>
        <p:nvSpPr>
          <p:cNvPr id="3" name="Content Placeholder 2"/>
          <p:cNvSpPr>
            <a:spLocks noGrp="1"/>
          </p:cNvSpPr>
          <p:nvPr>
            <p:ph idx="1"/>
          </p:nvPr>
        </p:nvSpPr>
        <p:spPr>
          <a:xfrm>
            <a:off x="106930" y="951472"/>
            <a:ext cx="8930140" cy="1866900"/>
          </a:xfrm>
        </p:spPr>
        <p:txBody>
          <a:bodyPr/>
          <a:lstStyle/>
          <a:p>
            <a:pPr marL="0" indent="0">
              <a:buNone/>
            </a:pPr>
            <a:r>
              <a:rPr lang="en-US" dirty="0" smtClean="0"/>
              <a:t>Suppose there are 10 stocks and with high probability they all have Normal pdf </a:t>
            </a:r>
            <a:r>
              <a:rPr lang="en-US" dirty="0"/>
              <a:t>return </a:t>
            </a:r>
            <a:r>
              <a:rPr lang="en-US" dirty="0" smtClean="0"/>
              <a:t>with </a:t>
            </a:r>
            <a:r>
              <a:rPr lang="en-US" dirty="0"/>
              <a:t>mean of 5% and </a:t>
            </a:r>
            <a:r>
              <a:rPr lang="en-US" dirty="0" smtClean="0"/>
              <a:t>standard deviation of 5%.  </a:t>
            </a:r>
            <a:r>
              <a:rPr lang="en-US" dirty="0"/>
              <a:t>These stocks are your only options and no more information </a:t>
            </a:r>
            <a:r>
              <a:rPr lang="en-US" dirty="0" smtClean="0"/>
              <a:t>is available. You have to invest $100,000. What do you do?</a:t>
            </a:r>
          </a:p>
          <a:p>
            <a:pPr marL="0" indent="0">
              <a:buNone/>
            </a:pPr>
            <a:endParaRPr lang="en-US" dirty="0" smtClean="0"/>
          </a:p>
          <a:p>
            <a:pPr marL="0" indent="0">
              <a:buNone/>
            </a:pPr>
            <a:endParaRPr lang="en-US" dirty="0"/>
          </a:p>
          <a:p>
            <a:pPr marL="0" indent="0">
              <a:buNone/>
            </a:pPr>
            <a:endParaRPr lang="en-US" dirty="0"/>
          </a:p>
        </p:txBody>
      </p:sp>
      <p:graphicFrame>
        <p:nvGraphicFramePr>
          <p:cNvPr id="5" name="Object 4"/>
          <p:cNvGraphicFramePr>
            <a:graphicFrameLocks noChangeAspect="1"/>
          </p:cNvGraphicFramePr>
          <p:nvPr>
            <p:extLst/>
          </p:nvPr>
        </p:nvGraphicFramePr>
        <p:xfrm>
          <a:off x="227283" y="3212976"/>
          <a:ext cx="8689434" cy="2736304"/>
        </p:xfrm>
        <a:graphic>
          <a:graphicData uri="http://schemas.openxmlformats.org/presentationml/2006/ole">
            <mc:AlternateContent xmlns:mc="http://schemas.openxmlformats.org/markup-compatibility/2006">
              <mc:Choice xmlns:v="urn:schemas-microsoft-com:vml" Requires="v">
                <p:oleObj spid="_x0000_s177165" name="Worksheet" r:id="rId3" imgW="6200902" imgH="1952640" progId="Excel.Sheet.12">
                  <p:embed/>
                </p:oleObj>
              </mc:Choice>
              <mc:Fallback>
                <p:oleObj name="Worksheet" r:id="rId3" imgW="6200902" imgH="1952640" progId="Excel.Sheet.12">
                  <p:embed/>
                  <p:pic>
                    <p:nvPicPr>
                      <p:cNvPr id="0" name=""/>
                      <p:cNvPicPr/>
                      <p:nvPr/>
                    </p:nvPicPr>
                    <p:blipFill>
                      <a:blip r:embed="rId4"/>
                      <a:stretch>
                        <a:fillRect/>
                      </a:stretch>
                    </p:blipFill>
                    <p:spPr>
                      <a:xfrm>
                        <a:off x="227283" y="3212976"/>
                        <a:ext cx="8689434" cy="2736304"/>
                      </a:xfrm>
                      <a:prstGeom prst="rect">
                        <a:avLst/>
                      </a:prstGeom>
                    </p:spPr>
                  </p:pic>
                </p:oleObj>
              </mc:Fallback>
            </mc:AlternateContent>
          </a:graphicData>
        </a:graphic>
      </p:graphicFrame>
    </p:spTree>
    <p:extLst>
      <p:ext uri="{BB962C8B-B14F-4D97-AF65-F5344CB8AC3E}">
        <p14:creationId xmlns:p14="http://schemas.microsoft.com/office/powerpoint/2010/main" val="2776046453"/>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892"/>
            <a:ext cx="8928849" cy="814387"/>
          </a:xfrm>
        </p:spPr>
        <p:txBody>
          <a:bodyPr/>
          <a:lstStyle/>
          <a:p>
            <a:r>
              <a:rPr lang="en-US" dirty="0" smtClean="0"/>
              <a:t>100,000 vs. 10(10,000) investment in N(5%, 5%)</a:t>
            </a:r>
            <a:endParaRPr lang="en-US" dirty="0"/>
          </a:p>
        </p:txBody>
      </p:sp>
      <p:graphicFrame>
        <p:nvGraphicFramePr>
          <p:cNvPr id="6" name="Object 5"/>
          <p:cNvGraphicFramePr>
            <a:graphicFrameLocks noChangeAspect="1"/>
          </p:cNvGraphicFramePr>
          <p:nvPr>
            <p:extLst/>
          </p:nvPr>
        </p:nvGraphicFramePr>
        <p:xfrm>
          <a:off x="107061" y="1916832"/>
          <a:ext cx="8892769" cy="2952328"/>
        </p:xfrm>
        <a:graphic>
          <a:graphicData uri="http://schemas.openxmlformats.org/presentationml/2006/ole">
            <mc:AlternateContent xmlns:mc="http://schemas.openxmlformats.org/markup-compatibility/2006">
              <mc:Choice xmlns:v="urn:schemas-microsoft-com:vml" Requires="v">
                <p:oleObj spid="_x0000_s178189" name="Worksheet" r:id="rId3" imgW="4733810" imgH="1571670" progId="Excel.Sheet.12">
                  <p:embed/>
                </p:oleObj>
              </mc:Choice>
              <mc:Fallback>
                <p:oleObj name="Worksheet" r:id="rId3" imgW="4733810" imgH="1571670" progId="Excel.Sheet.12">
                  <p:embed/>
                  <p:pic>
                    <p:nvPicPr>
                      <p:cNvPr id="0" name=""/>
                      <p:cNvPicPr/>
                      <p:nvPr/>
                    </p:nvPicPr>
                    <p:blipFill>
                      <a:blip r:embed="rId4"/>
                      <a:stretch>
                        <a:fillRect/>
                      </a:stretch>
                    </p:blipFill>
                    <p:spPr>
                      <a:xfrm>
                        <a:off x="107061" y="1916832"/>
                        <a:ext cx="8892769" cy="2952328"/>
                      </a:xfrm>
                      <a:prstGeom prst="rect">
                        <a:avLst/>
                      </a:prstGeom>
                    </p:spPr>
                  </p:pic>
                </p:oleObj>
              </mc:Fallback>
            </mc:AlternateContent>
          </a:graphicData>
        </a:graphic>
      </p:graphicFrame>
    </p:spTree>
    <p:extLst>
      <p:ext uri="{BB962C8B-B14F-4D97-AF65-F5344CB8AC3E}">
        <p14:creationId xmlns:p14="http://schemas.microsoft.com/office/powerpoint/2010/main" val="3198645204"/>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92" y="0"/>
            <a:ext cx="9238328" cy="836712"/>
          </a:xfrm>
        </p:spPr>
        <p:txBody>
          <a:bodyPr/>
          <a:lstStyle/>
          <a:p>
            <a:r>
              <a:rPr lang="en-US" dirty="0"/>
              <a:t>Risk Aversion Individual</a:t>
            </a:r>
          </a:p>
        </p:txBody>
      </p:sp>
      <p:graphicFrame>
        <p:nvGraphicFramePr>
          <p:cNvPr id="4" name="Object 3"/>
          <p:cNvGraphicFramePr>
            <a:graphicFrameLocks noChangeAspect="1"/>
          </p:cNvGraphicFramePr>
          <p:nvPr>
            <p:extLst/>
          </p:nvPr>
        </p:nvGraphicFramePr>
        <p:xfrm>
          <a:off x="-218749" y="1341438"/>
          <a:ext cx="9430395" cy="4535834"/>
        </p:xfrm>
        <a:graphic>
          <a:graphicData uri="http://schemas.openxmlformats.org/presentationml/2006/ole">
            <mc:AlternateContent xmlns:mc="http://schemas.openxmlformats.org/markup-compatibility/2006">
              <mc:Choice xmlns:v="urn:schemas-microsoft-com:vml" Requires="v">
                <p:oleObj spid="_x0000_s179213" name="Worksheet" r:id="rId3" imgW="8680619" imgH="4175858" progId="Excel.Sheet.12">
                  <p:embed/>
                </p:oleObj>
              </mc:Choice>
              <mc:Fallback>
                <p:oleObj name="Worksheet" r:id="rId3" imgW="8680619" imgH="4175858" progId="Excel.Sheet.12">
                  <p:embed/>
                  <p:pic>
                    <p:nvPicPr>
                      <p:cNvPr id="0" name=""/>
                      <p:cNvPicPr/>
                      <p:nvPr/>
                    </p:nvPicPr>
                    <p:blipFill>
                      <a:blip r:embed="rId4"/>
                      <a:stretch>
                        <a:fillRect/>
                      </a:stretch>
                    </p:blipFill>
                    <p:spPr>
                      <a:xfrm>
                        <a:off x="-218749" y="1341438"/>
                        <a:ext cx="9430395" cy="4535834"/>
                      </a:xfrm>
                      <a:prstGeom prst="rect">
                        <a:avLst/>
                      </a:prstGeom>
                    </p:spPr>
                  </p:pic>
                </p:oleObj>
              </mc:Fallback>
            </mc:AlternateContent>
          </a:graphicData>
        </a:graphic>
      </p:graphicFrame>
    </p:spTree>
    <p:extLst>
      <p:ext uri="{BB962C8B-B14F-4D97-AF65-F5344CB8AC3E}">
        <p14:creationId xmlns:p14="http://schemas.microsoft.com/office/powerpoint/2010/main" val="255306763"/>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5363" name="Object 3"/>
          <p:cNvGraphicFramePr>
            <a:graphicFrameLocks noGrp="1" noChangeAspect="1"/>
          </p:cNvGraphicFramePr>
          <p:nvPr>
            <p:ph sz="quarter" idx="2"/>
            <p:extLst/>
          </p:nvPr>
        </p:nvGraphicFramePr>
        <p:xfrm>
          <a:off x="6496050" y="2882900"/>
          <a:ext cx="114300" cy="177800"/>
        </p:xfrm>
        <a:graphic>
          <a:graphicData uri="http://schemas.openxmlformats.org/presentationml/2006/ole">
            <mc:AlternateContent xmlns:mc="http://schemas.openxmlformats.org/markup-compatibility/2006">
              <mc:Choice xmlns:v="urn:schemas-microsoft-com:vml" Requires="v">
                <p:oleObj spid="_x0000_s180237" name="Equation" r:id="rId4" imgW="114102" imgH="177492" progId="">
                  <p:embed/>
                </p:oleObj>
              </mc:Choice>
              <mc:Fallback>
                <p:oleObj name="Equation" r:id="rId4" imgW="114102" imgH="17749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6050" y="2882900"/>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38986" name="Text Box 10"/>
          <p:cNvSpPr txBox="1">
            <a:spLocks noChangeArrowheads="1"/>
          </p:cNvSpPr>
          <p:nvPr/>
        </p:nvSpPr>
        <p:spPr bwMode="auto">
          <a:xfrm>
            <a:off x="0" y="819557"/>
            <a:ext cx="9072561" cy="1938992"/>
          </a:xfrm>
          <a:prstGeom prst="rect">
            <a:avLst/>
          </a:prstGeom>
          <a:noFill/>
          <a:ln w="12700">
            <a:noFill/>
            <a:miter lim="800000"/>
            <a:headEnd/>
            <a:tailEnd/>
          </a:ln>
        </p:spPr>
        <p:txBody>
          <a:bodyPr wrap="square">
            <a:spAutoFit/>
          </a:bodyPr>
          <a:lstStyle/>
          <a:p>
            <a:r>
              <a:rPr lang="en-US" sz="2000" dirty="0" smtClean="0">
                <a:latin typeface="Book Antiqua" pitchFamily="18" charset="0"/>
              </a:rPr>
              <a:t>Daily demand for your merchandise has mean of 20 and standard deviation of 5. Sales price is $100 per unit of product.</a:t>
            </a:r>
          </a:p>
          <a:p>
            <a:r>
              <a:rPr lang="en-US" sz="2000" dirty="0" smtClean="0">
                <a:latin typeface="Book Antiqua" pitchFamily="18" charset="0"/>
              </a:rPr>
              <a:t>You have decided to close this business line in 60 days. Your supplier has also decided to close this line immediately, but has agreed to  provide your last order at a cost of $60 per unit. Any unsold product will be disposed at cost of $10 per unit. How many units do you order</a:t>
            </a:r>
            <a:endParaRPr lang="en-US" sz="2000" dirty="0">
              <a:latin typeface="Book Antiqua" pitchFamily="18" charset="0"/>
            </a:endParaRPr>
          </a:p>
        </p:txBody>
      </p:sp>
      <p:sp>
        <p:nvSpPr>
          <p:cNvPr id="15374" name="Text Box 14"/>
          <p:cNvSpPr txBox="1">
            <a:spLocks noChangeArrowheads="1"/>
          </p:cNvSpPr>
          <p:nvPr/>
        </p:nvSpPr>
        <p:spPr bwMode="auto">
          <a:xfrm>
            <a:off x="0" y="107921"/>
            <a:ext cx="9143999" cy="584775"/>
          </a:xfrm>
          <a:prstGeom prst="rect">
            <a:avLst/>
          </a:prstGeom>
          <a:noFill/>
          <a:ln w="12700">
            <a:noFill/>
            <a:miter lim="800000"/>
            <a:headEnd/>
            <a:tailEnd/>
          </a:ln>
        </p:spPr>
        <p:txBody>
          <a:bodyPr wrap="square">
            <a:spAutoFit/>
          </a:bodyPr>
          <a:lstStyle/>
          <a:p>
            <a:r>
              <a:rPr lang="en-US" sz="3200" dirty="0" smtClean="0">
                <a:solidFill>
                  <a:srgbClr val="000000"/>
                </a:solidFill>
                <a:latin typeface="Impact" pitchFamily="34" charset="0"/>
              </a:rPr>
              <a:t>Problem Game- The News Vendor Problem</a:t>
            </a:r>
            <a:endParaRPr lang="en-US" sz="3200" dirty="0">
              <a:solidFill>
                <a:srgbClr val="000000"/>
              </a:solidFill>
              <a:latin typeface="Impact" pitchFamily="34" charset="0"/>
            </a:endParaRPr>
          </a:p>
        </p:txBody>
      </p:sp>
      <p:sp>
        <p:nvSpPr>
          <p:cNvPr id="6" name="Text Box 21"/>
          <p:cNvSpPr txBox="1">
            <a:spLocks noChangeArrowheads="1"/>
          </p:cNvSpPr>
          <p:nvPr/>
        </p:nvSpPr>
        <p:spPr bwMode="auto">
          <a:xfrm>
            <a:off x="73742" y="2634198"/>
            <a:ext cx="9070258" cy="3944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spcAft>
                <a:spcPts val="1000"/>
              </a:spcAft>
            </a:pPr>
            <a:r>
              <a:rPr lang="en-US" sz="2400" dirty="0">
                <a:latin typeface="Book Antiqua" pitchFamily="18" charset="0"/>
              </a:rPr>
              <a:t>LTD = R ×L =20 ×60 = </a:t>
            </a:r>
            <a:r>
              <a:rPr lang="en-US" sz="2400" dirty="0" smtClean="0">
                <a:latin typeface="Book Antiqua" pitchFamily="18" charset="0"/>
              </a:rPr>
              <a:t>1200.</a:t>
            </a:r>
          </a:p>
          <a:p>
            <a:pPr>
              <a:spcAft>
                <a:spcPts val="1000"/>
              </a:spcAft>
            </a:pPr>
            <a:r>
              <a:rPr lang="en-US" sz="2400" dirty="0" smtClean="0">
                <a:latin typeface="Book Antiqua" pitchFamily="18" charset="0"/>
              </a:rPr>
              <a:t>Should we order 1200 units or more or less?</a:t>
            </a:r>
          </a:p>
          <a:p>
            <a:pPr>
              <a:spcAft>
                <a:spcPts val="1000"/>
              </a:spcAft>
            </a:pPr>
            <a:r>
              <a:rPr lang="en-US" sz="2400" dirty="0" smtClean="0">
                <a:latin typeface="Book Antiqua" pitchFamily="18" charset="0"/>
              </a:rPr>
              <a:t>It depends on our service level. </a:t>
            </a:r>
            <a:endParaRPr lang="en-US" sz="2400" dirty="0">
              <a:latin typeface="Book Antiqua" pitchFamily="18" charset="0"/>
            </a:endParaRPr>
          </a:p>
          <a:p>
            <a:pPr>
              <a:spcAft>
                <a:spcPts val="1000"/>
              </a:spcAft>
            </a:pPr>
            <a:r>
              <a:rPr lang="en-US" sz="2400" dirty="0" smtClean="0">
                <a:latin typeface="Book Antiqua" pitchFamily="18" charset="0"/>
              </a:rPr>
              <a:t>Underage cost = Cu = p </a:t>
            </a:r>
            <a:r>
              <a:rPr lang="en-US" sz="2400" dirty="0">
                <a:latin typeface="Book Antiqua" pitchFamily="18" charset="0"/>
              </a:rPr>
              <a:t>– c = </a:t>
            </a:r>
            <a:r>
              <a:rPr lang="en-US" sz="2400" dirty="0" smtClean="0">
                <a:latin typeface="Book Antiqua" pitchFamily="18" charset="0"/>
              </a:rPr>
              <a:t>100 – 60 = 40</a:t>
            </a:r>
            <a:r>
              <a:rPr lang="en-US" sz="2400" dirty="0">
                <a:latin typeface="Book Antiqua" pitchFamily="18" charset="0"/>
              </a:rPr>
              <a:t>.  </a:t>
            </a:r>
          </a:p>
          <a:p>
            <a:pPr>
              <a:spcAft>
                <a:spcPts val="1000"/>
              </a:spcAft>
            </a:pPr>
            <a:r>
              <a:rPr lang="en-US" sz="2400" dirty="0" smtClean="0">
                <a:latin typeface="Book Antiqua" pitchFamily="18" charset="0"/>
              </a:rPr>
              <a:t>Overage cost = Co = 60-0+</a:t>
            </a:r>
            <a:r>
              <a:rPr lang="en-US" sz="2400" dirty="0" smtClean="0">
                <a:solidFill>
                  <a:srgbClr val="FF0000"/>
                </a:solidFill>
                <a:latin typeface="Book Antiqua" pitchFamily="18" charset="0"/>
              </a:rPr>
              <a:t>10</a:t>
            </a:r>
            <a:r>
              <a:rPr lang="en-US" sz="2400" dirty="0" smtClean="0">
                <a:latin typeface="Book Antiqua" pitchFamily="18" charset="0"/>
              </a:rPr>
              <a:t> =</a:t>
            </a:r>
            <a:r>
              <a:rPr lang="en-US" sz="2400" dirty="0" smtClean="0">
                <a:solidFill>
                  <a:srgbClr val="FF0000"/>
                </a:solidFill>
                <a:latin typeface="Book Antiqua" pitchFamily="18" charset="0"/>
              </a:rPr>
              <a:t>70</a:t>
            </a:r>
            <a:r>
              <a:rPr lang="en-US" sz="2400" dirty="0" smtClean="0">
                <a:latin typeface="Book Antiqua" pitchFamily="18" charset="0"/>
              </a:rPr>
              <a:t> </a:t>
            </a:r>
            <a:endParaRPr lang="en-US" sz="2400" dirty="0">
              <a:latin typeface="Book Antiqua" pitchFamily="18" charset="0"/>
            </a:endParaRPr>
          </a:p>
          <a:p>
            <a:pPr>
              <a:spcAft>
                <a:spcPts val="1000"/>
              </a:spcAft>
            </a:pPr>
            <a:r>
              <a:rPr lang="en-US" sz="2400" dirty="0" smtClean="0">
                <a:latin typeface="Book Antiqua" pitchFamily="18" charset="0"/>
              </a:rPr>
              <a:t>SL = Cu/(</a:t>
            </a:r>
            <a:r>
              <a:rPr lang="en-US" sz="2400" dirty="0" err="1" smtClean="0">
                <a:latin typeface="Book Antiqua" pitchFamily="18" charset="0"/>
              </a:rPr>
              <a:t>Cu+Co</a:t>
            </a:r>
            <a:r>
              <a:rPr lang="en-US" sz="2400" dirty="0" smtClean="0">
                <a:latin typeface="Book Antiqua" pitchFamily="18" charset="0"/>
              </a:rPr>
              <a:t>)  =  40/(40+70) </a:t>
            </a:r>
            <a:r>
              <a:rPr lang="en-US" sz="2400" dirty="0">
                <a:latin typeface="Book Antiqua" pitchFamily="18" charset="0"/>
              </a:rPr>
              <a:t>= </a:t>
            </a:r>
            <a:r>
              <a:rPr lang="en-US" sz="2400" dirty="0" smtClean="0">
                <a:latin typeface="Book Antiqua" pitchFamily="18" charset="0"/>
              </a:rPr>
              <a:t>0.3636.</a:t>
            </a:r>
          </a:p>
          <a:p>
            <a:pPr>
              <a:spcAft>
                <a:spcPts val="1000"/>
              </a:spcAft>
            </a:pPr>
            <a:r>
              <a:rPr lang="en-US" sz="2400" dirty="0" smtClean="0">
                <a:latin typeface="Book Antiqua" pitchFamily="18" charset="0"/>
              </a:rPr>
              <a:t>Due to high overage cost, </a:t>
            </a:r>
            <a:r>
              <a:rPr lang="en-US" sz="2400" b="1" dirty="0" smtClean="0">
                <a:solidFill>
                  <a:srgbClr val="FF0000"/>
                </a:solidFill>
                <a:latin typeface="Book Antiqua" pitchFamily="18" charset="0"/>
              </a:rPr>
              <a:t>SL*&lt; 50%. </a:t>
            </a:r>
          </a:p>
          <a:p>
            <a:pPr>
              <a:spcAft>
                <a:spcPts val="1000"/>
              </a:spcAft>
            </a:pPr>
            <a:r>
              <a:rPr lang="en-US" sz="2400" dirty="0" smtClean="0">
                <a:latin typeface="Book Antiqua" pitchFamily="18" charset="0"/>
              </a:rPr>
              <a:t>Z(0.3636) = </a:t>
            </a:r>
            <a:r>
              <a:rPr lang="zh-CN" altLang="en-US" sz="2400" dirty="0" smtClean="0">
                <a:solidFill>
                  <a:srgbClr val="FF0000"/>
                </a:solidFill>
                <a:latin typeface="Book Antiqua" pitchFamily="18" charset="0"/>
              </a:rPr>
              <a:t>？</a:t>
            </a:r>
            <a:endParaRPr lang="en-US" sz="2400" dirty="0" smtClean="0">
              <a:solidFill>
                <a:srgbClr val="FF0000"/>
              </a:solidFill>
              <a:latin typeface="Book Antiqua" pitchFamily="18" charset="0"/>
            </a:endParaRPr>
          </a:p>
        </p:txBody>
      </p:sp>
    </p:spTree>
    <p:extLst>
      <p:ext uri="{BB962C8B-B14F-4D97-AF65-F5344CB8AC3E}">
        <p14:creationId xmlns:p14="http://schemas.microsoft.com/office/powerpoint/2010/main" val="38959761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dissolv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dissolv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dissolv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dissolv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dissolve">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dissolve">
                                      <p:cBhvr>
                                        <p:cTn id="42"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p:txBody>
          <a:bodyPr/>
          <a:lstStyle/>
          <a:p>
            <a:r>
              <a:rPr lang="en-US" dirty="0" smtClean="0"/>
              <a:t>Sampling and Confidence Interval</a:t>
            </a:r>
            <a:endParaRPr lang="en-US" dirty="0" smtClean="0">
              <a:ea typeface="ＭＳ Ｐゴシック" charset="-128"/>
            </a:endParaRPr>
          </a:p>
        </p:txBody>
      </p:sp>
      <p:sp>
        <p:nvSpPr>
          <p:cNvPr id="4" name="Content Placeholder 5"/>
          <p:cNvSpPr>
            <a:spLocks noGrp="1"/>
          </p:cNvSpPr>
          <p:nvPr>
            <p:ph sz="half" idx="2"/>
          </p:nvPr>
        </p:nvSpPr>
        <p:spPr>
          <a:xfrm>
            <a:off x="0" y="2420888"/>
            <a:ext cx="5758113" cy="2358752"/>
          </a:xfrm>
        </p:spPr>
        <p:txBody>
          <a:bodyPr/>
          <a:lstStyle/>
          <a:p>
            <a:pPr>
              <a:spcBef>
                <a:spcPct val="0"/>
              </a:spcBef>
            </a:pPr>
            <a:r>
              <a:rPr lang="en-US" altLang="en-US" dirty="0" smtClean="0">
                <a:latin typeface="Book Antiqua" pitchFamily="18" charset="0"/>
              </a:rPr>
              <a:t>How </a:t>
            </a:r>
            <a:r>
              <a:rPr lang="en-US" altLang="en-US" dirty="0">
                <a:latin typeface="Book Antiqua" pitchFamily="18" charset="0"/>
              </a:rPr>
              <a:t>can it be that mathematics, being after all a product of human thought independent of experience, is so admirably adapted to the objects </a:t>
            </a:r>
            <a:r>
              <a:rPr lang="en-US" altLang="en-US" dirty="0" smtClean="0">
                <a:latin typeface="Book Antiqua" pitchFamily="18" charset="0"/>
              </a:rPr>
              <a:t>of reality</a:t>
            </a:r>
            <a:endParaRPr lang="en-US" altLang="en-US" dirty="0">
              <a:latin typeface="Book Antiqua" pitchFamily="18" charset="0"/>
            </a:endParaRPr>
          </a:p>
          <a:p>
            <a:pPr>
              <a:spcBef>
                <a:spcPct val="0"/>
              </a:spcBef>
            </a:pPr>
            <a:r>
              <a:rPr lang="en-US" altLang="en-US" dirty="0">
                <a:latin typeface="Book Antiqua" pitchFamily="18" charset="0"/>
              </a:rPr>
              <a:t>Albert Einstein</a:t>
            </a:r>
          </a:p>
          <a:p>
            <a:pPr algn="l"/>
            <a:endParaRPr lang="en-US" dirty="0"/>
          </a:p>
        </p:txBody>
      </p:sp>
      <p:pic>
        <p:nvPicPr>
          <p:cNvPr id="5" name="Picture 2" descr="C:\Program Files\Microsoft Office\MEDIA\CAGCAT10\j0234687.gif"/>
          <p:cNvPicPr>
            <a:picLocks noChangeAspect="1" noChangeArrowheads="1" noCrop="1"/>
          </p:cNvPicPr>
          <p:nvPr/>
        </p:nvPicPr>
        <p:blipFill>
          <a:blip r:embed="rId3"/>
          <a:srcRect/>
          <a:stretch>
            <a:fillRect/>
          </a:stretch>
        </p:blipFill>
        <p:spPr bwMode="auto">
          <a:xfrm>
            <a:off x="5834313" y="2438400"/>
            <a:ext cx="3233487" cy="1905000"/>
          </a:xfrm>
          <a:prstGeom prst="rect">
            <a:avLst/>
          </a:prstGeom>
          <a:noFill/>
        </p:spPr>
      </p:pic>
      <p:sp>
        <p:nvSpPr>
          <p:cNvPr id="6" name="TextBox 5"/>
          <p:cNvSpPr txBox="1"/>
          <p:nvPr/>
        </p:nvSpPr>
        <p:spPr>
          <a:xfrm>
            <a:off x="0" y="5380672"/>
            <a:ext cx="9144000" cy="923330"/>
          </a:xfrm>
          <a:prstGeom prst="rect">
            <a:avLst/>
          </a:prstGeom>
          <a:noFill/>
        </p:spPr>
        <p:txBody>
          <a:bodyPr wrap="square" rtlCol="0">
            <a:spAutoFit/>
          </a:bodyPr>
          <a:lstStyle/>
          <a:p>
            <a:r>
              <a:rPr lang="en-US" dirty="0" smtClean="0">
                <a:solidFill>
                  <a:schemeClr val="bg1"/>
                </a:solidFill>
                <a:latin typeface="Book Antiqua" pitchFamily="18" charset="0"/>
              </a:rPr>
              <a:t>Some parts of these slides were prepared based on </a:t>
            </a:r>
          </a:p>
          <a:p>
            <a:r>
              <a:rPr lang="en-US" dirty="0" smtClean="0">
                <a:solidFill>
                  <a:schemeClr val="bg1"/>
                </a:solidFill>
                <a:latin typeface="Book Antiqua" pitchFamily="18" charset="0"/>
              </a:rPr>
              <a:t>Managing Business Process Flow, </a:t>
            </a:r>
            <a:r>
              <a:rPr lang="en-US" dirty="0" err="1" smtClean="0">
                <a:solidFill>
                  <a:schemeClr val="bg1"/>
                </a:solidFill>
                <a:latin typeface="Book Antiqua" pitchFamily="18" charset="0"/>
              </a:rPr>
              <a:t>Anupindi</a:t>
            </a:r>
            <a:r>
              <a:rPr lang="en-US" dirty="0" smtClean="0">
                <a:solidFill>
                  <a:schemeClr val="bg1"/>
                </a:solidFill>
                <a:latin typeface="Book Antiqua" pitchFamily="18" charset="0"/>
              </a:rPr>
              <a:t> et al. 2012. Pearson.</a:t>
            </a:r>
          </a:p>
          <a:p>
            <a:r>
              <a:rPr lang="en-US" dirty="0" smtClean="0">
                <a:solidFill>
                  <a:schemeClr val="bg1"/>
                </a:solidFill>
                <a:latin typeface="Book Antiqua" pitchFamily="18" charset="0"/>
              </a:rPr>
              <a:t>Essentials of Modern </a:t>
            </a:r>
            <a:r>
              <a:rPr lang="en-US" dirty="0" err="1" smtClean="0">
                <a:solidFill>
                  <a:schemeClr val="bg1"/>
                </a:solidFill>
                <a:latin typeface="Book Antiqua" pitchFamily="18" charset="0"/>
              </a:rPr>
              <a:t>Busines</a:t>
            </a:r>
            <a:r>
              <a:rPr lang="en-US" dirty="0" smtClean="0">
                <a:solidFill>
                  <a:schemeClr val="bg1"/>
                </a:solidFill>
                <a:latin typeface="Book Antiqua" pitchFamily="18" charset="0"/>
              </a:rPr>
              <a:t> Statistics, Anderson et al. 2012. Cengage.</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74" name="Text Box 14"/>
          <p:cNvSpPr txBox="1">
            <a:spLocks noChangeArrowheads="1"/>
          </p:cNvSpPr>
          <p:nvPr/>
        </p:nvSpPr>
        <p:spPr bwMode="auto">
          <a:xfrm>
            <a:off x="1" y="24825"/>
            <a:ext cx="9143999" cy="584775"/>
          </a:xfrm>
          <a:prstGeom prst="rect">
            <a:avLst/>
          </a:prstGeom>
          <a:noFill/>
          <a:ln w="12700">
            <a:noFill/>
            <a:miter lim="800000"/>
            <a:headEnd/>
            <a:tailEnd/>
          </a:ln>
        </p:spPr>
        <p:txBody>
          <a:bodyPr wrap="square">
            <a:spAutoFit/>
          </a:bodyPr>
          <a:lstStyle/>
          <a:p>
            <a:r>
              <a:rPr lang="el-GR" sz="3200" dirty="0">
                <a:latin typeface="Impact" pitchFamily="34" charset="0"/>
              </a:rPr>
              <a:t>μ</a:t>
            </a:r>
            <a:r>
              <a:rPr lang="en-US" sz="3200" dirty="0">
                <a:latin typeface="Impact" pitchFamily="34" charset="0"/>
              </a:rPr>
              <a:t> and </a:t>
            </a:r>
            <a:r>
              <a:rPr lang="el-GR" sz="3200" dirty="0">
                <a:latin typeface="Impact" pitchFamily="34" charset="0"/>
              </a:rPr>
              <a:t>σ</a:t>
            </a:r>
            <a:r>
              <a:rPr lang="en-US" sz="3200" dirty="0">
                <a:latin typeface="Impact" pitchFamily="34" charset="0"/>
              </a:rPr>
              <a:t> of demand per period and fixed </a:t>
            </a:r>
            <a:r>
              <a:rPr lang="en-US" sz="3200" dirty="0" smtClean="0">
                <a:latin typeface="Impact" pitchFamily="34" charset="0"/>
              </a:rPr>
              <a:t>L</a:t>
            </a:r>
            <a:endParaRPr lang="en-US" sz="3200" dirty="0">
              <a:latin typeface="Impact"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4092938728"/>
              </p:ext>
            </p:extLst>
          </p:nvPr>
        </p:nvGraphicFramePr>
        <p:xfrm>
          <a:off x="683568" y="980728"/>
          <a:ext cx="7488832" cy="5455901"/>
        </p:xfrm>
        <a:graphic>
          <a:graphicData uri="http://schemas.openxmlformats.org/presentationml/2006/ole">
            <mc:AlternateContent xmlns:mc="http://schemas.openxmlformats.org/markup-compatibility/2006">
              <mc:Choice xmlns:v="urn:schemas-microsoft-com:vml" Requires="v">
                <p:oleObj spid="_x0000_s182285" name="Worksheet" r:id="rId4" imgW="4105210" imgH="2990790" progId="Excel.Sheet.12">
                  <p:embed/>
                </p:oleObj>
              </mc:Choice>
              <mc:Fallback>
                <p:oleObj name="Worksheet" r:id="rId4" imgW="4105210" imgH="2990790" progId="Excel.Sheet.12">
                  <p:embed/>
                  <p:pic>
                    <p:nvPicPr>
                      <p:cNvPr id="0" name=""/>
                      <p:cNvPicPr/>
                      <p:nvPr/>
                    </p:nvPicPr>
                    <p:blipFill>
                      <a:blip r:embed="rId5"/>
                      <a:stretch>
                        <a:fillRect/>
                      </a:stretch>
                    </p:blipFill>
                    <p:spPr>
                      <a:xfrm>
                        <a:off x="683568" y="980728"/>
                        <a:ext cx="7488832" cy="5455901"/>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0" name="Text Box 11"/>
              <p:cNvSpPr txBox="1">
                <a:spLocks noChangeArrowheads="1"/>
              </p:cNvSpPr>
              <p:nvPr/>
            </p:nvSpPr>
            <p:spPr bwMode="auto">
              <a:xfrm>
                <a:off x="1077476" y="1294161"/>
                <a:ext cx="3456384" cy="465769"/>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b="1" dirty="0" smtClean="0">
                    <a:latin typeface="Book Antiqua" pitchFamily="18" charset="0"/>
                    <a:cs typeface="Times New Roman" pitchFamily="18" charset="0"/>
                  </a:rPr>
                  <a:t>x</a:t>
                </a:r>
                <a:r>
                  <a:rPr lang="en-US" b="1" dirty="0">
                    <a:latin typeface="Book Antiqua" pitchFamily="18" charset="0"/>
                    <a:cs typeface="Times New Roman" pitchFamily="18" charset="0"/>
                  </a:rPr>
                  <a:t>: (</a:t>
                </a:r>
                <a:r>
                  <a:rPr lang="en-US" b="1" dirty="0">
                    <a:latin typeface="Impact" pitchFamily="34" charset="0"/>
                    <a:cs typeface="Arial" charset="0"/>
                    <a:sym typeface="Symbol" panose="05050102010706020507" pitchFamily="18" charset="2"/>
                  </a:rPr>
                  <a:t> ,</a:t>
                </a:r>
                <a:r>
                  <a:rPr lang="el-GR" b="1" dirty="0">
                    <a:latin typeface="Book Antiqua" pitchFamily="18" charset="0"/>
                    <a:cs typeface="Times New Roman" pitchFamily="18" charset="0"/>
                  </a:rPr>
                  <a:t> σ</a:t>
                </a:r>
                <a:r>
                  <a:rPr lang="en-US" b="1" dirty="0">
                    <a:latin typeface="Book Antiqua" pitchFamily="18" charset="0"/>
                    <a:cs typeface="Times New Roman" pitchFamily="18" charset="0"/>
                  </a:rPr>
                  <a:t>) </a:t>
                </a:r>
                <a:r>
                  <a:rPr lang="en-US" b="1" dirty="0">
                    <a:latin typeface="Book Antiqua" pitchFamily="18" charset="0"/>
                    <a:cs typeface="Times New Roman" pitchFamily="18" charset="0"/>
                    <a:sym typeface="Wingdings" panose="05000000000000000000" pitchFamily="2" charset="2"/>
                  </a:rPr>
                  <a:t> </a:t>
                </a:r>
                <a:r>
                  <a:rPr lang="en-US" b="1" dirty="0">
                    <a:latin typeface="Book Antiqua" pitchFamily="18" charset="0"/>
                    <a:cs typeface="Times New Roman" pitchFamily="18" charset="0"/>
                  </a:rPr>
                  <a:t>y: </a:t>
                </a:r>
                <a:r>
                  <a:rPr lang="en-US" b="1" dirty="0" smtClean="0">
                    <a:latin typeface="Book Antiqua" pitchFamily="18" charset="0"/>
                    <a:cs typeface="Times New Roman" pitchFamily="18" charset="0"/>
                  </a:rPr>
                  <a:t>(n</a:t>
                </a:r>
                <a:r>
                  <a:rPr lang="en-US" b="1" dirty="0" smtClean="0">
                    <a:latin typeface="Impact" pitchFamily="34" charset="0"/>
                    <a:cs typeface="Arial" charset="0"/>
                    <a:sym typeface="Symbol" panose="05050102010706020507" pitchFamily="18" charset="2"/>
                  </a:rPr>
                  <a:t> </a:t>
                </a:r>
                <a:r>
                  <a:rPr lang="en-US" b="1" dirty="0">
                    <a:latin typeface="Impact" pitchFamily="34" charset="0"/>
                    <a:cs typeface="Arial" charset="0"/>
                    <a:sym typeface="Symbol" panose="05050102010706020507" pitchFamily="18" charset="2"/>
                  </a:rPr>
                  <a:t>,</a:t>
                </a:r>
                <a:r>
                  <a:rPr lang="el-GR" b="1" dirty="0">
                    <a:latin typeface="Book Antiqua" pitchFamily="18" charset="0"/>
                    <a:cs typeface="Times New Roman" pitchFamily="18" charset="0"/>
                  </a:rPr>
                  <a:t> </a:t>
                </a:r>
                <a14:m>
                  <m:oMath xmlns:m="http://schemas.openxmlformats.org/officeDocument/2006/math">
                    <m:rad>
                      <m:radPr>
                        <m:degHide m:val="on"/>
                        <m:ctrlPr>
                          <a:rPr lang="en-US" i="1" dirty="0" smtClean="0">
                            <a:solidFill>
                              <a:schemeClr val="tx1"/>
                            </a:solidFill>
                            <a:latin typeface="Cambria Math" panose="02040503050406030204" pitchFamily="18" charset="0"/>
                          </a:rPr>
                        </m:ctrlPr>
                      </m:radPr>
                      <m:deg/>
                      <m:e>
                        <m:r>
                          <a:rPr lang="en-US" b="0" i="1" dirty="0" smtClean="0">
                            <a:solidFill>
                              <a:schemeClr val="tx1"/>
                            </a:solidFill>
                            <a:latin typeface="Cambria Math" panose="02040503050406030204" pitchFamily="18" charset="0"/>
                          </a:rPr>
                          <m:t>𝑛</m:t>
                        </m:r>
                      </m:e>
                    </m:rad>
                  </m:oMath>
                </a14:m>
                <a:r>
                  <a:rPr lang="en-US" b="1" dirty="0" smtClean="0">
                    <a:latin typeface="Book Antiqua" pitchFamily="18" charset="0"/>
                    <a:cs typeface="Times New Roman" pitchFamily="18" charset="0"/>
                  </a:rPr>
                  <a:t> </a:t>
                </a:r>
                <a:r>
                  <a:rPr lang="el-GR" b="1" dirty="0" smtClean="0">
                    <a:latin typeface="Book Antiqua" pitchFamily="18" charset="0"/>
                    <a:cs typeface="Times New Roman" pitchFamily="18" charset="0"/>
                  </a:rPr>
                  <a:t>σ</a:t>
                </a:r>
                <a:r>
                  <a:rPr lang="en-US" b="1" dirty="0" smtClean="0">
                    <a:latin typeface="Book Antiqua" pitchFamily="18" charset="0"/>
                    <a:cs typeface="Times New Roman" pitchFamily="18" charset="0"/>
                  </a:rPr>
                  <a:t>)</a:t>
                </a:r>
                <a:endParaRPr lang="en-US" b="1" baseline="30000" dirty="0">
                  <a:solidFill>
                    <a:srgbClr val="C00000"/>
                  </a:solidFill>
                  <a:latin typeface="Book Antiqua" pitchFamily="18" charset="0"/>
                  <a:cs typeface="Times New Roman" pitchFamily="18" charset="0"/>
                </a:endParaRPr>
              </a:p>
            </p:txBody>
          </p:sp>
        </mc:Choice>
        <mc:Fallback xmlns="">
          <p:sp>
            <p:nvSpPr>
              <p:cNvPr id="10" name="Text Box 11"/>
              <p:cNvSpPr txBox="1">
                <a:spLocks noRot="1" noChangeAspect="1" noMove="1" noResize="1" noEditPoints="1" noAdjustHandles="1" noChangeArrowheads="1" noChangeShapeType="1" noTextEdit="1"/>
              </p:cNvSpPr>
              <p:nvPr/>
            </p:nvSpPr>
            <p:spPr bwMode="auto">
              <a:xfrm>
                <a:off x="1077476" y="1294161"/>
                <a:ext cx="3456384" cy="465769"/>
              </a:xfrm>
              <a:prstGeom prst="rect">
                <a:avLst/>
              </a:prstGeom>
              <a:blipFill rotWithShape="0">
                <a:blip r:embed="rId7"/>
                <a:stretch>
                  <a:fillRect l="-2116" t="-11688" r="-1940" b="-2857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1817946671"/>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5363" name="Object 3"/>
          <p:cNvGraphicFramePr>
            <a:graphicFrameLocks noGrp="1" noChangeAspect="1"/>
          </p:cNvGraphicFramePr>
          <p:nvPr>
            <p:ph sz="quarter" idx="2"/>
            <p:extLst/>
          </p:nvPr>
        </p:nvGraphicFramePr>
        <p:xfrm>
          <a:off x="6496050" y="2882900"/>
          <a:ext cx="114300" cy="177800"/>
        </p:xfrm>
        <a:graphic>
          <a:graphicData uri="http://schemas.openxmlformats.org/presentationml/2006/ole">
            <mc:AlternateContent xmlns:mc="http://schemas.openxmlformats.org/markup-compatibility/2006">
              <mc:Choice xmlns:v="urn:schemas-microsoft-com:vml" Requires="v">
                <p:oleObj spid="_x0000_s183309" name="Equation" r:id="rId4" imgW="114102" imgH="177492" progId="">
                  <p:embed/>
                </p:oleObj>
              </mc:Choice>
              <mc:Fallback>
                <p:oleObj name="Equation" r:id="rId4" imgW="114102" imgH="17749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6050" y="2882900"/>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38986" name="Text Box 10"/>
          <p:cNvSpPr txBox="1">
            <a:spLocks noChangeArrowheads="1"/>
          </p:cNvSpPr>
          <p:nvPr/>
        </p:nvSpPr>
        <p:spPr bwMode="auto">
          <a:xfrm>
            <a:off x="83313" y="928163"/>
            <a:ext cx="9072561" cy="4339650"/>
          </a:xfrm>
          <a:prstGeom prst="rect">
            <a:avLst/>
          </a:prstGeom>
          <a:noFill/>
          <a:ln w="12700">
            <a:noFill/>
            <a:miter lim="800000"/>
            <a:headEnd/>
            <a:tailEnd/>
          </a:ln>
        </p:spPr>
        <p:txBody>
          <a:bodyPr wrap="square">
            <a:spAutoFit/>
          </a:bodyPr>
          <a:lstStyle/>
          <a:p>
            <a:r>
              <a:rPr lang="en-US" sz="2400" dirty="0">
                <a:latin typeface="Book Antiqua" pitchFamily="18" charset="0"/>
              </a:rPr>
              <a:t>If </a:t>
            </a:r>
            <a:r>
              <a:rPr lang="en-US" sz="2400" dirty="0" smtClean="0">
                <a:solidFill>
                  <a:srgbClr val="C00000"/>
                </a:solidFill>
                <a:latin typeface="Book Antiqua" pitchFamily="18" charset="0"/>
              </a:rPr>
              <a:t>Demand</a:t>
            </a:r>
            <a:r>
              <a:rPr lang="en-US" sz="2400" dirty="0" smtClean="0">
                <a:solidFill>
                  <a:srgbClr val="CC0000"/>
                </a:solidFill>
                <a:latin typeface="Book Antiqua" pitchFamily="18" charset="0"/>
              </a:rPr>
              <a:t> </a:t>
            </a:r>
            <a:r>
              <a:rPr lang="en-US" sz="2400" dirty="0">
                <a:latin typeface="Book Antiqua" pitchFamily="18" charset="0"/>
              </a:rPr>
              <a:t>is variable and </a:t>
            </a:r>
            <a:r>
              <a:rPr lang="en-US" sz="2400" dirty="0">
                <a:solidFill>
                  <a:srgbClr val="00863D"/>
                </a:solidFill>
                <a:latin typeface="Book Antiqua" pitchFamily="18" charset="0"/>
              </a:rPr>
              <a:t>Lead time </a:t>
            </a:r>
            <a:r>
              <a:rPr lang="en-US" sz="2400" dirty="0">
                <a:latin typeface="Book Antiqua" pitchFamily="18" charset="0"/>
              </a:rPr>
              <a:t>is </a:t>
            </a:r>
            <a:r>
              <a:rPr lang="en-US" sz="2400" dirty="0" smtClean="0">
                <a:latin typeface="Book Antiqua" pitchFamily="18" charset="0"/>
              </a:rPr>
              <a:t>fixed</a:t>
            </a:r>
          </a:p>
          <a:p>
            <a:endParaRPr lang="en-US" sz="2400" dirty="0">
              <a:latin typeface="Book Antiqua" pitchFamily="18" charset="0"/>
            </a:endParaRPr>
          </a:p>
          <a:p>
            <a:pPr>
              <a:spcAft>
                <a:spcPts val="1200"/>
              </a:spcAft>
            </a:pPr>
            <a:r>
              <a:rPr lang="en-US" sz="2400" dirty="0" smtClean="0">
                <a:latin typeface="Book Antiqua" pitchFamily="18" charset="0"/>
              </a:rPr>
              <a:t>L: Lead Time</a:t>
            </a:r>
          </a:p>
          <a:p>
            <a:pPr>
              <a:spcAft>
                <a:spcPts val="1200"/>
              </a:spcAft>
            </a:pPr>
            <a:r>
              <a:rPr lang="en-US" sz="2400" b="1" dirty="0" smtClean="0">
                <a:latin typeface="Book Antiqua" pitchFamily="18" charset="0"/>
              </a:rPr>
              <a:t>R</a:t>
            </a:r>
            <a:r>
              <a:rPr lang="en-US" sz="2400" dirty="0" smtClean="0">
                <a:latin typeface="Book Antiqua" pitchFamily="18" charset="0"/>
              </a:rPr>
              <a:t>: Demand per period (per day, week, month)</a:t>
            </a:r>
          </a:p>
          <a:p>
            <a:pPr>
              <a:spcAft>
                <a:spcPts val="1200"/>
              </a:spcAft>
            </a:pPr>
            <a:r>
              <a:rPr lang="en-US" sz="2400" dirty="0" smtClean="0">
                <a:latin typeface="Book Antiqua" pitchFamily="18" charset="0"/>
              </a:rPr>
              <a:t>R: Average Demand per period (day, week, month)</a:t>
            </a:r>
          </a:p>
          <a:p>
            <a:pPr>
              <a:spcAft>
                <a:spcPts val="1200"/>
              </a:spcAft>
            </a:pPr>
            <a:r>
              <a:rPr lang="en-US" sz="2400" dirty="0" smtClean="0">
                <a:latin typeface="Book Antiqua" pitchFamily="18" charset="0"/>
                <a:sym typeface="Symbol"/>
              </a:rPr>
              <a:t></a:t>
            </a:r>
            <a:r>
              <a:rPr lang="en-US" sz="2400" baseline="-25000" dirty="0" smtClean="0">
                <a:latin typeface="Book Antiqua" pitchFamily="18" charset="0"/>
                <a:sym typeface="Symbol"/>
              </a:rPr>
              <a:t>R</a:t>
            </a:r>
            <a:r>
              <a:rPr lang="en-US" sz="2400" dirty="0" smtClean="0">
                <a:latin typeface="Book Antiqua" pitchFamily="18" charset="0"/>
                <a:sym typeface="Symbol"/>
              </a:rPr>
              <a:t>: Standard deviation of demand (per period)</a:t>
            </a:r>
          </a:p>
          <a:p>
            <a:pPr>
              <a:spcAft>
                <a:spcPts val="1200"/>
              </a:spcAft>
            </a:pPr>
            <a:r>
              <a:rPr lang="en-US" sz="2400" dirty="0" smtClean="0">
                <a:latin typeface="Book Antiqua" pitchFamily="18" charset="0"/>
                <a:sym typeface="Symbol"/>
              </a:rPr>
              <a:t>LTD: Average Demand During Lead Time</a:t>
            </a:r>
          </a:p>
          <a:p>
            <a:pPr>
              <a:spcAft>
                <a:spcPts val="1200"/>
              </a:spcAft>
            </a:pPr>
            <a:r>
              <a:rPr lang="en-US" sz="2400" dirty="0" smtClean="0">
                <a:solidFill>
                  <a:srgbClr val="C00000"/>
                </a:solidFill>
                <a:latin typeface="Book Antiqua" pitchFamily="18" charset="0"/>
                <a:sym typeface="Symbol"/>
              </a:rPr>
              <a:t>LTD = L × R</a:t>
            </a:r>
          </a:p>
          <a:p>
            <a:pPr>
              <a:spcAft>
                <a:spcPts val="1200"/>
              </a:spcAft>
            </a:pPr>
            <a:r>
              <a:rPr lang="en-US" sz="2400" dirty="0" smtClean="0">
                <a:latin typeface="Book Antiqua" pitchFamily="18" charset="0"/>
                <a:sym typeface="Symbol"/>
              </a:rPr>
              <a:t></a:t>
            </a:r>
            <a:r>
              <a:rPr lang="en-US" sz="2400" baseline="-25000" dirty="0" smtClean="0">
                <a:latin typeface="Book Antiqua" pitchFamily="18" charset="0"/>
                <a:sym typeface="Symbol"/>
              </a:rPr>
              <a:t>LTD</a:t>
            </a:r>
            <a:r>
              <a:rPr lang="en-US" sz="2400" dirty="0" smtClean="0">
                <a:latin typeface="Book Antiqua" pitchFamily="18" charset="0"/>
                <a:sym typeface="Symbol"/>
              </a:rPr>
              <a:t>: </a:t>
            </a:r>
            <a:r>
              <a:rPr lang="en-US" sz="2400" dirty="0">
                <a:latin typeface="Book Antiqua" pitchFamily="18" charset="0"/>
                <a:sym typeface="Symbol"/>
              </a:rPr>
              <a:t>Standard deviation of demand </a:t>
            </a:r>
            <a:r>
              <a:rPr lang="en-US" sz="2400" dirty="0" smtClean="0">
                <a:latin typeface="Book Antiqua" pitchFamily="18" charset="0"/>
                <a:sym typeface="Symbol"/>
              </a:rPr>
              <a:t>during lead time</a:t>
            </a:r>
            <a:endParaRPr lang="en-US" sz="2400" dirty="0">
              <a:latin typeface="Book Antiqua" pitchFamily="18" charset="0"/>
            </a:endParaRPr>
          </a:p>
        </p:txBody>
      </p:sp>
      <p:sp>
        <p:nvSpPr>
          <p:cNvPr id="15374" name="Text Box 14"/>
          <p:cNvSpPr txBox="1">
            <a:spLocks noChangeArrowheads="1"/>
          </p:cNvSpPr>
          <p:nvPr/>
        </p:nvSpPr>
        <p:spPr bwMode="auto">
          <a:xfrm>
            <a:off x="0" y="0"/>
            <a:ext cx="9143999" cy="584775"/>
          </a:xfrm>
          <a:prstGeom prst="rect">
            <a:avLst/>
          </a:prstGeom>
          <a:noFill/>
          <a:ln w="12700">
            <a:noFill/>
            <a:miter lim="800000"/>
            <a:headEnd/>
            <a:tailEnd/>
          </a:ln>
        </p:spPr>
        <p:txBody>
          <a:bodyPr wrap="square">
            <a:spAutoFit/>
          </a:bodyPr>
          <a:lstStyle/>
          <a:p>
            <a:r>
              <a:rPr lang="el-GR" sz="3200" dirty="0">
                <a:latin typeface="Impact" pitchFamily="34" charset="0"/>
              </a:rPr>
              <a:t>μ</a:t>
            </a:r>
            <a:r>
              <a:rPr lang="en-US" sz="3200" dirty="0">
                <a:latin typeface="Impact" pitchFamily="34" charset="0"/>
              </a:rPr>
              <a:t> and </a:t>
            </a:r>
            <a:r>
              <a:rPr lang="el-GR" sz="3200" dirty="0">
                <a:latin typeface="Impact" pitchFamily="34" charset="0"/>
              </a:rPr>
              <a:t>σ</a:t>
            </a:r>
            <a:r>
              <a:rPr lang="en-US" sz="3200" dirty="0">
                <a:latin typeface="Impact" pitchFamily="34" charset="0"/>
              </a:rPr>
              <a:t> of demand per period and fixed </a:t>
            </a:r>
            <a:r>
              <a:rPr lang="en-US" sz="3200" dirty="0" smtClean="0">
                <a:latin typeface="Impact" pitchFamily="34" charset="0"/>
              </a:rPr>
              <a:t>L</a:t>
            </a:r>
            <a:endParaRPr lang="en-US" sz="3200" dirty="0">
              <a:latin typeface="Impact" pitchFamily="34" charset="0"/>
            </a:endParaRPr>
          </a:p>
        </p:txBody>
      </p:sp>
      <mc:AlternateContent xmlns:mc="http://schemas.openxmlformats.org/markup-compatibility/2006" xmlns:a14="http://schemas.microsoft.com/office/drawing/2010/main">
        <mc:Choice Requires="a14">
          <p:sp>
            <p:nvSpPr>
              <p:cNvPr id="2" name="TextBox 1"/>
              <p:cNvSpPr txBox="1"/>
              <p:nvPr/>
            </p:nvSpPr>
            <p:spPr>
              <a:xfrm>
                <a:off x="2915816" y="5373216"/>
                <a:ext cx="2252348" cy="631198"/>
              </a:xfrm>
              <a:prstGeom prst="rect">
                <a:avLst/>
              </a:prstGeom>
              <a:noFill/>
            </p:spPr>
            <p:txBody>
              <a:bodyPr wrap="none" rtlCol="0">
                <a:spAutoFit/>
              </a:bodyPr>
              <a:lstStyle/>
              <a:p>
                <a14:m>
                  <m:oMath xmlns:m="http://schemas.openxmlformats.org/officeDocument/2006/math">
                    <m:sSub>
                      <m:sSubPr>
                        <m:ctrlPr>
                          <a:rPr lang="en-US" sz="3200" i="1" smtClean="0">
                            <a:solidFill>
                              <a:srgbClr val="C00000"/>
                            </a:solidFill>
                            <a:latin typeface="Cambria Math" panose="02040503050406030204" pitchFamily="18" charset="0"/>
                          </a:rPr>
                        </m:ctrlPr>
                      </m:sSubPr>
                      <m:e>
                        <m:r>
                          <a:rPr lang="en-US" sz="3200" b="0" i="1" smtClean="0">
                            <a:solidFill>
                              <a:srgbClr val="C00000"/>
                            </a:solidFill>
                            <a:latin typeface="Cambria Math"/>
                            <a:ea typeface="Cambria Math"/>
                          </a:rPr>
                          <m:t>𝜎</m:t>
                        </m:r>
                      </m:e>
                      <m:sub>
                        <m:r>
                          <a:rPr lang="en-US" sz="3200" b="0" i="1" smtClean="0">
                            <a:solidFill>
                              <a:srgbClr val="C00000"/>
                            </a:solidFill>
                            <a:latin typeface="Cambria Math"/>
                          </a:rPr>
                          <m:t>𝐿𝑇𝐷</m:t>
                        </m:r>
                      </m:sub>
                    </m:sSub>
                  </m:oMath>
                </a14:m>
                <a:r>
                  <a:rPr lang="en-US" sz="3200" dirty="0" smtClean="0">
                    <a:solidFill>
                      <a:srgbClr val="C00000"/>
                    </a:solidFill>
                  </a:rPr>
                  <a:t>=</a:t>
                </a:r>
                <a14:m>
                  <m:oMath xmlns:m="http://schemas.openxmlformats.org/officeDocument/2006/math">
                    <m:rad>
                      <m:radPr>
                        <m:degHide m:val="on"/>
                        <m:ctrlPr>
                          <a:rPr lang="en-US" sz="3200" i="1" dirty="0" smtClean="0">
                            <a:solidFill>
                              <a:srgbClr val="C00000"/>
                            </a:solidFill>
                            <a:latin typeface="Cambria Math" panose="02040503050406030204" pitchFamily="18" charset="0"/>
                          </a:rPr>
                        </m:ctrlPr>
                      </m:radPr>
                      <m:deg/>
                      <m:e>
                        <m:r>
                          <a:rPr lang="en-US" sz="3200" b="0" i="1" dirty="0" smtClean="0">
                            <a:solidFill>
                              <a:srgbClr val="C00000"/>
                            </a:solidFill>
                            <a:latin typeface="Cambria Math"/>
                          </a:rPr>
                          <m:t>𝐿</m:t>
                        </m:r>
                      </m:e>
                    </m:rad>
                    <m:sSub>
                      <m:sSubPr>
                        <m:ctrlPr>
                          <a:rPr lang="en-US" sz="3200" b="0" i="1" dirty="0" smtClean="0">
                            <a:solidFill>
                              <a:srgbClr val="C00000"/>
                            </a:solidFill>
                            <a:latin typeface="Cambria Math" panose="02040503050406030204" pitchFamily="18" charset="0"/>
                          </a:rPr>
                        </m:ctrlPr>
                      </m:sSubPr>
                      <m:e>
                        <m:r>
                          <a:rPr lang="en-US" sz="3200" b="0" i="1" dirty="0" smtClean="0">
                            <a:solidFill>
                              <a:srgbClr val="C00000"/>
                            </a:solidFill>
                            <a:latin typeface="Cambria Math"/>
                            <a:ea typeface="Cambria Math"/>
                          </a:rPr>
                          <m:t>𝜎</m:t>
                        </m:r>
                      </m:e>
                      <m:sub>
                        <m:r>
                          <a:rPr lang="en-US" sz="3200" b="0" i="1" dirty="0" smtClean="0">
                            <a:solidFill>
                              <a:srgbClr val="C00000"/>
                            </a:solidFill>
                            <a:latin typeface="Cambria Math"/>
                          </a:rPr>
                          <m:t>𝑅</m:t>
                        </m:r>
                      </m:sub>
                    </m:sSub>
                  </m:oMath>
                </a14:m>
                <a:endParaRPr lang="en-US" sz="3200" dirty="0">
                  <a:solidFill>
                    <a:srgbClr val="FF0000"/>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2915816" y="5373216"/>
                <a:ext cx="2252348" cy="631198"/>
              </a:xfrm>
              <a:prstGeom prst="rect">
                <a:avLst/>
              </a:prstGeom>
              <a:blipFill rotWithShape="0">
                <a:blip r:embed="rId6"/>
                <a:stretch>
                  <a:fillRect t="-5769" b="-29808"/>
                </a:stretch>
              </a:blipFill>
            </p:spPr>
            <p:txBody>
              <a:bodyPr/>
              <a:lstStyle/>
              <a:p>
                <a:r>
                  <a:rPr lang="en-US">
                    <a:noFill/>
                  </a:rPr>
                  <a:t> </a:t>
                </a:r>
              </a:p>
            </p:txBody>
          </p:sp>
        </mc:Fallback>
      </mc:AlternateContent>
    </p:spTree>
    <p:extLst>
      <p:ext uri="{BB962C8B-B14F-4D97-AF65-F5344CB8AC3E}">
        <p14:creationId xmlns:p14="http://schemas.microsoft.com/office/powerpoint/2010/main" val="40722136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38986">
                                            <p:txEl>
                                              <p:pRg st="0" end="0"/>
                                            </p:txEl>
                                          </p:spTgt>
                                        </p:tgtEl>
                                        <p:attrNameLst>
                                          <p:attrName>style.visibility</p:attrName>
                                        </p:attrNameLst>
                                      </p:cBhvr>
                                      <p:to>
                                        <p:strVal val="visible"/>
                                      </p:to>
                                    </p:set>
                                    <p:animEffect transition="in" filter="dissolve">
                                      <p:cBhvr>
                                        <p:cTn id="7" dur="500"/>
                                        <p:tgtEl>
                                          <p:spTgt spid="6389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38986">
                                            <p:txEl>
                                              <p:pRg st="2" end="2"/>
                                            </p:txEl>
                                          </p:spTgt>
                                        </p:tgtEl>
                                        <p:attrNameLst>
                                          <p:attrName>style.visibility</p:attrName>
                                        </p:attrNameLst>
                                      </p:cBhvr>
                                      <p:to>
                                        <p:strVal val="visible"/>
                                      </p:to>
                                    </p:set>
                                    <p:animEffect transition="in" filter="dissolve">
                                      <p:cBhvr>
                                        <p:cTn id="12" dur="500"/>
                                        <p:tgtEl>
                                          <p:spTgt spid="63898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38986">
                                            <p:txEl>
                                              <p:pRg st="3" end="3"/>
                                            </p:txEl>
                                          </p:spTgt>
                                        </p:tgtEl>
                                        <p:attrNameLst>
                                          <p:attrName>style.visibility</p:attrName>
                                        </p:attrNameLst>
                                      </p:cBhvr>
                                      <p:to>
                                        <p:strVal val="visible"/>
                                      </p:to>
                                    </p:set>
                                    <p:animEffect transition="in" filter="dissolve">
                                      <p:cBhvr>
                                        <p:cTn id="17" dur="500"/>
                                        <p:tgtEl>
                                          <p:spTgt spid="63898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38986">
                                            <p:txEl>
                                              <p:pRg st="4" end="4"/>
                                            </p:txEl>
                                          </p:spTgt>
                                        </p:tgtEl>
                                        <p:attrNameLst>
                                          <p:attrName>style.visibility</p:attrName>
                                        </p:attrNameLst>
                                      </p:cBhvr>
                                      <p:to>
                                        <p:strVal val="visible"/>
                                      </p:to>
                                    </p:set>
                                    <p:animEffect transition="in" filter="dissolve">
                                      <p:cBhvr>
                                        <p:cTn id="22" dur="500"/>
                                        <p:tgtEl>
                                          <p:spTgt spid="63898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38986">
                                            <p:txEl>
                                              <p:pRg st="5" end="5"/>
                                            </p:txEl>
                                          </p:spTgt>
                                        </p:tgtEl>
                                        <p:attrNameLst>
                                          <p:attrName>style.visibility</p:attrName>
                                        </p:attrNameLst>
                                      </p:cBhvr>
                                      <p:to>
                                        <p:strVal val="visible"/>
                                      </p:to>
                                    </p:set>
                                    <p:animEffect transition="in" filter="dissolve">
                                      <p:cBhvr>
                                        <p:cTn id="27" dur="500"/>
                                        <p:tgtEl>
                                          <p:spTgt spid="63898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38986">
                                            <p:txEl>
                                              <p:pRg st="6" end="6"/>
                                            </p:txEl>
                                          </p:spTgt>
                                        </p:tgtEl>
                                        <p:attrNameLst>
                                          <p:attrName>style.visibility</p:attrName>
                                        </p:attrNameLst>
                                      </p:cBhvr>
                                      <p:to>
                                        <p:strVal val="visible"/>
                                      </p:to>
                                    </p:set>
                                    <p:animEffect transition="in" filter="dissolve">
                                      <p:cBhvr>
                                        <p:cTn id="32" dur="500"/>
                                        <p:tgtEl>
                                          <p:spTgt spid="63898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638986">
                                            <p:txEl>
                                              <p:pRg st="7" end="7"/>
                                            </p:txEl>
                                          </p:spTgt>
                                        </p:tgtEl>
                                        <p:attrNameLst>
                                          <p:attrName>style.visibility</p:attrName>
                                        </p:attrNameLst>
                                      </p:cBhvr>
                                      <p:to>
                                        <p:strVal val="visible"/>
                                      </p:to>
                                    </p:set>
                                    <p:animEffect transition="in" filter="dissolve">
                                      <p:cBhvr>
                                        <p:cTn id="37" dur="500"/>
                                        <p:tgtEl>
                                          <p:spTgt spid="638986">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638986">
                                            <p:txEl>
                                              <p:pRg st="8" end="8"/>
                                            </p:txEl>
                                          </p:spTgt>
                                        </p:tgtEl>
                                        <p:attrNameLst>
                                          <p:attrName>style.visibility</p:attrName>
                                        </p:attrNameLst>
                                      </p:cBhvr>
                                      <p:to>
                                        <p:strVal val="visible"/>
                                      </p:to>
                                    </p:set>
                                    <p:animEffect transition="in" filter="dissolve">
                                      <p:cBhvr>
                                        <p:cTn id="42" dur="500"/>
                                        <p:tgtEl>
                                          <p:spTgt spid="638986">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dissolve">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8986" grpId="0" build="p"/>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5363" name="Object 3"/>
          <p:cNvGraphicFramePr>
            <a:graphicFrameLocks noGrp="1" noChangeAspect="1"/>
          </p:cNvGraphicFramePr>
          <p:nvPr>
            <p:ph sz="quarter" idx="2"/>
            <p:extLst/>
          </p:nvPr>
        </p:nvGraphicFramePr>
        <p:xfrm>
          <a:off x="6496050" y="2882900"/>
          <a:ext cx="114300" cy="177800"/>
        </p:xfrm>
        <a:graphic>
          <a:graphicData uri="http://schemas.openxmlformats.org/presentationml/2006/ole">
            <mc:AlternateContent xmlns:mc="http://schemas.openxmlformats.org/markup-compatibility/2006">
              <mc:Choice xmlns:v="urn:schemas-microsoft-com:vml" Requires="v">
                <p:oleObj spid="_x0000_s184333" name="Equation" r:id="rId4" imgW="114102" imgH="177492" progId="">
                  <p:embed/>
                </p:oleObj>
              </mc:Choice>
              <mc:Fallback>
                <p:oleObj name="Equation" r:id="rId4" imgW="114102" imgH="17749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6050" y="2882900"/>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38986" name="Text Box 10"/>
          <p:cNvSpPr txBox="1">
            <a:spLocks noChangeArrowheads="1"/>
          </p:cNvSpPr>
          <p:nvPr/>
        </p:nvSpPr>
        <p:spPr bwMode="auto">
          <a:xfrm>
            <a:off x="71439" y="931765"/>
            <a:ext cx="9072561" cy="4339650"/>
          </a:xfrm>
          <a:prstGeom prst="rect">
            <a:avLst/>
          </a:prstGeom>
          <a:noFill/>
          <a:ln w="12700">
            <a:noFill/>
            <a:miter lim="800000"/>
            <a:headEnd/>
            <a:tailEnd/>
          </a:ln>
        </p:spPr>
        <p:txBody>
          <a:bodyPr wrap="square">
            <a:spAutoFit/>
          </a:bodyPr>
          <a:lstStyle/>
          <a:p>
            <a:r>
              <a:rPr lang="en-US" sz="2400" dirty="0">
                <a:latin typeface="Book Antiqua" pitchFamily="18" charset="0"/>
              </a:rPr>
              <a:t>If </a:t>
            </a:r>
            <a:r>
              <a:rPr lang="en-US" sz="2400" dirty="0">
                <a:solidFill>
                  <a:srgbClr val="C00000"/>
                </a:solidFill>
                <a:latin typeface="Book Antiqua" pitchFamily="18" charset="0"/>
              </a:rPr>
              <a:t>demand</a:t>
            </a:r>
            <a:r>
              <a:rPr lang="en-US" sz="2400" dirty="0">
                <a:solidFill>
                  <a:srgbClr val="CC0000"/>
                </a:solidFill>
                <a:latin typeface="Book Antiqua" pitchFamily="18" charset="0"/>
              </a:rPr>
              <a:t> </a:t>
            </a:r>
            <a:r>
              <a:rPr lang="en-US" sz="2400" dirty="0">
                <a:latin typeface="Book Antiqua" pitchFamily="18" charset="0"/>
              </a:rPr>
              <a:t>is variable and </a:t>
            </a:r>
            <a:r>
              <a:rPr lang="en-US" sz="2400" dirty="0">
                <a:solidFill>
                  <a:srgbClr val="00863D"/>
                </a:solidFill>
                <a:latin typeface="Book Antiqua" pitchFamily="18" charset="0"/>
              </a:rPr>
              <a:t>Lead time </a:t>
            </a:r>
            <a:r>
              <a:rPr lang="en-US" sz="2400" dirty="0">
                <a:latin typeface="Book Antiqua" pitchFamily="18" charset="0"/>
              </a:rPr>
              <a:t>is </a:t>
            </a:r>
            <a:r>
              <a:rPr lang="en-US" sz="2400" dirty="0" smtClean="0">
                <a:latin typeface="Book Antiqua" pitchFamily="18" charset="0"/>
              </a:rPr>
              <a:t>fixed</a:t>
            </a:r>
          </a:p>
          <a:p>
            <a:endParaRPr lang="en-US" sz="2400" dirty="0">
              <a:latin typeface="Book Antiqua" pitchFamily="18" charset="0"/>
            </a:endParaRPr>
          </a:p>
          <a:p>
            <a:pPr>
              <a:spcAft>
                <a:spcPts val="1200"/>
              </a:spcAft>
            </a:pPr>
            <a:r>
              <a:rPr lang="en-US" sz="2400" dirty="0" smtClean="0">
                <a:latin typeface="Book Antiqua" pitchFamily="18" charset="0"/>
              </a:rPr>
              <a:t>L: Lead Time = </a:t>
            </a:r>
            <a:r>
              <a:rPr lang="en-US" sz="2400" dirty="0">
                <a:latin typeface="Book Antiqua" pitchFamily="18" charset="0"/>
              </a:rPr>
              <a:t>5</a:t>
            </a:r>
            <a:r>
              <a:rPr lang="en-US" sz="2400" dirty="0" smtClean="0">
                <a:latin typeface="Book Antiqua" pitchFamily="18" charset="0"/>
              </a:rPr>
              <a:t> </a:t>
            </a:r>
            <a:r>
              <a:rPr lang="en-US" sz="2400" dirty="0" smtClean="0">
                <a:solidFill>
                  <a:srgbClr val="C00000"/>
                </a:solidFill>
                <a:latin typeface="Book Antiqua" pitchFamily="18" charset="0"/>
              </a:rPr>
              <a:t>days</a:t>
            </a:r>
          </a:p>
          <a:p>
            <a:pPr>
              <a:spcAft>
                <a:spcPts val="1200"/>
              </a:spcAft>
            </a:pPr>
            <a:r>
              <a:rPr lang="en-US" sz="2400" b="1" dirty="0" smtClean="0">
                <a:latin typeface="Book Antiqua" pitchFamily="18" charset="0"/>
              </a:rPr>
              <a:t>R</a:t>
            </a:r>
            <a:r>
              <a:rPr lang="en-US" sz="2400" dirty="0" smtClean="0">
                <a:latin typeface="Book Antiqua" pitchFamily="18" charset="0"/>
              </a:rPr>
              <a:t>: Demand per </a:t>
            </a:r>
            <a:r>
              <a:rPr lang="en-US" sz="2400" dirty="0" smtClean="0">
                <a:solidFill>
                  <a:srgbClr val="C00000"/>
                </a:solidFill>
                <a:latin typeface="Book Antiqua" pitchFamily="18" charset="0"/>
              </a:rPr>
              <a:t>day</a:t>
            </a:r>
            <a:r>
              <a:rPr lang="en-US" sz="2400" dirty="0" smtClean="0">
                <a:solidFill>
                  <a:srgbClr val="FF0000"/>
                </a:solidFill>
                <a:latin typeface="Book Antiqua" pitchFamily="18" charset="0"/>
              </a:rPr>
              <a:t> </a:t>
            </a:r>
          </a:p>
          <a:p>
            <a:pPr>
              <a:spcAft>
                <a:spcPts val="1200"/>
              </a:spcAft>
            </a:pPr>
            <a:r>
              <a:rPr lang="en-US" sz="2400" dirty="0" smtClean="0">
                <a:latin typeface="Book Antiqua" pitchFamily="18" charset="0"/>
              </a:rPr>
              <a:t>R: Average </a:t>
            </a:r>
            <a:r>
              <a:rPr lang="en-US" sz="2400" dirty="0" smtClean="0">
                <a:solidFill>
                  <a:srgbClr val="C00000"/>
                </a:solidFill>
                <a:latin typeface="Book Antiqua" pitchFamily="18" charset="0"/>
                <a:sym typeface="Symbol"/>
              </a:rPr>
              <a:t>daily</a:t>
            </a:r>
            <a:r>
              <a:rPr lang="en-US" sz="2400" dirty="0" smtClean="0">
                <a:latin typeface="Book Antiqua" pitchFamily="18" charset="0"/>
              </a:rPr>
              <a:t> demand =50</a:t>
            </a:r>
          </a:p>
          <a:p>
            <a:pPr>
              <a:spcAft>
                <a:spcPts val="1200"/>
              </a:spcAft>
            </a:pPr>
            <a:r>
              <a:rPr lang="en-US" sz="2400" dirty="0" smtClean="0">
                <a:latin typeface="Book Antiqua" pitchFamily="18" charset="0"/>
                <a:sym typeface="Symbol"/>
              </a:rPr>
              <a:t></a:t>
            </a:r>
            <a:r>
              <a:rPr lang="en-US" sz="2400" baseline="-25000" dirty="0" smtClean="0">
                <a:latin typeface="Book Antiqua" pitchFamily="18" charset="0"/>
                <a:sym typeface="Symbol"/>
              </a:rPr>
              <a:t>R</a:t>
            </a:r>
            <a:r>
              <a:rPr lang="en-US" sz="2400" dirty="0" smtClean="0">
                <a:latin typeface="Book Antiqua" pitchFamily="18" charset="0"/>
                <a:sym typeface="Symbol"/>
              </a:rPr>
              <a:t>: Standard deviation of </a:t>
            </a:r>
            <a:r>
              <a:rPr lang="en-US" sz="2400" dirty="0" smtClean="0">
                <a:solidFill>
                  <a:srgbClr val="C00000"/>
                </a:solidFill>
                <a:latin typeface="Book Antiqua" pitchFamily="18" charset="0"/>
                <a:sym typeface="Symbol"/>
              </a:rPr>
              <a:t>daily</a:t>
            </a:r>
            <a:r>
              <a:rPr lang="en-US" sz="2400" dirty="0" smtClean="0">
                <a:latin typeface="Book Antiqua" pitchFamily="18" charset="0"/>
                <a:sym typeface="Symbol"/>
              </a:rPr>
              <a:t> demand =10</a:t>
            </a:r>
          </a:p>
          <a:p>
            <a:pPr>
              <a:spcAft>
                <a:spcPts val="1200"/>
              </a:spcAft>
            </a:pPr>
            <a:r>
              <a:rPr lang="en-US" sz="2400" dirty="0" smtClean="0">
                <a:latin typeface="Book Antiqua" pitchFamily="18" charset="0"/>
                <a:sym typeface="Symbol"/>
              </a:rPr>
              <a:t>LTD: Average Demand During </a:t>
            </a:r>
            <a:r>
              <a:rPr lang="en-US" sz="2400" dirty="0" smtClean="0">
                <a:solidFill>
                  <a:srgbClr val="C00000"/>
                </a:solidFill>
                <a:latin typeface="Book Antiqua" pitchFamily="18" charset="0"/>
                <a:sym typeface="Symbol"/>
              </a:rPr>
              <a:t>Lead Time</a:t>
            </a:r>
          </a:p>
          <a:p>
            <a:pPr>
              <a:spcAft>
                <a:spcPts val="1200"/>
              </a:spcAft>
            </a:pPr>
            <a:r>
              <a:rPr lang="en-US" sz="2400" dirty="0" smtClean="0">
                <a:solidFill>
                  <a:srgbClr val="C00000"/>
                </a:solidFill>
                <a:latin typeface="Book Antiqua" pitchFamily="18" charset="0"/>
                <a:sym typeface="Symbol"/>
              </a:rPr>
              <a:t>LTD = L × R = </a:t>
            </a:r>
            <a:r>
              <a:rPr lang="en-US" sz="2400" dirty="0">
                <a:solidFill>
                  <a:srgbClr val="C00000"/>
                </a:solidFill>
                <a:latin typeface="Book Antiqua" pitchFamily="18" charset="0"/>
                <a:sym typeface="Symbol"/>
              </a:rPr>
              <a:t>5</a:t>
            </a:r>
            <a:r>
              <a:rPr lang="en-US" sz="2400" dirty="0" smtClean="0">
                <a:solidFill>
                  <a:srgbClr val="C00000"/>
                </a:solidFill>
                <a:latin typeface="Book Antiqua" pitchFamily="18" charset="0"/>
                <a:sym typeface="Symbol"/>
              </a:rPr>
              <a:t> </a:t>
            </a:r>
            <a:r>
              <a:rPr lang="en-US" sz="2400" dirty="0">
                <a:solidFill>
                  <a:srgbClr val="C00000"/>
                </a:solidFill>
                <a:latin typeface="Book Antiqua" pitchFamily="18" charset="0"/>
                <a:sym typeface="Symbol"/>
              </a:rPr>
              <a:t>× </a:t>
            </a:r>
            <a:r>
              <a:rPr lang="en-US" sz="2400" dirty="0" smtClean="0">
                <a:solidFill>
                  <a:srgbClr val="C00000"/>
                </a:solidFill>
                <a:latin typeface="Book Antiqua" pitchFamily="18" charset="0"/>
                <a:sym typeface="Symbol"/>
              </a:rPr>
              <a:t>50 = 250</a:t>
            </a:r>
          </a:p>
          <a:p>
            <a:pPr>
              <a:spcAft>
                <a:spcPts val="1200"/>
              </a:spcAft>
            </a:pPr>
            <a:r>
              <a:rPr lang="en-US" sz="2400" dirty="0" smtClean="0">
                <a:latin typeface="Book Antiqua" pitchFamily="18" charset="0"/>
                <a:sym typeface="Symbol"/>
              </a:rPr>
              <a:t></a:t>
            </a:r>
            <a:r>
              <a:rPr lang="en-US" sz="2400" baseline="-25000" dirty="0" smtClean="0">
                <a:latin typeface="Book Antiqua" pitchFamily="18" charset="0"/>
                <a:sym typeface="Symbol"/>
              </a:rPr>
              <a:t>LTD</a:t>
            </a:r>
            <a:r>
              <a:rPr lang="en-US" sz="2400" dirty="0" smtClean="0">
                <a:latin typeface="Book Antiqua" pitchFamily="18" charset="0"/>
                <a:sym typeface="Symbol"/>
              </a:rPr>
              <a:t>: </a:t>
            </a:r>
            <a:r>
              <a:rPr lang="en-US" sz="2400" dirty="0">
                <a:latin typeface="Book Antiqua" pitchFamily="18" charset="0"/>
                <a:sym typeface="Symbol"/>
              </a:rPr>
              <a:t>Standard deviation of demand </a:t>
            </a:r>
            <a:r>
              <a:rPr lang="en-US" sz="2400" dirty="0" smtClean="0">
                <a:latin typeface="Book Antiqua" pitchFamily="18" charset="0"/>
                <a:sym typeface="Symbol"/>
              </a:rPr>
              <a:t>during lead time</a:t>
            </a:r>
            <a:endParaRPr lang="en-US" sz="2400" dirty="0">
              <a:latin typeface="Book Antiqua" pitchFamily="18" charset="0"/>
            </a:endParaRPr>
          </a:p>
        </p:txBody>
      </p:sp>
      <p:sp>
        <p:nvSpPr>
          <p:cNvPr id="15374" name="Text Box 14"/>
          <p:cNvSpPr txBox="1">
            <a:spLocks noChangeArrowheads="1"/>
          </p:cNvSpPr>
          <p:nvPr/>
        </p:nvSpPr>
        <p:spPr bwMode="auto">
          <a:xfrm>
            <a:off x="1" y="24825"/>
            <a:ext cx="9143999" cy="584775"/>
          </a:xfrm>
          <a:prstGeom prst="rect">
            <a:avLst/>
          </a:prstGeom>
          <a:noFill/>
          <a:ln w="12700">
            <a:noFill/>
            <a:miter lim="800000"/>
            <a:headEnd/>
            <a:tailEnd/>
          </a:ln>
        </p:spPr>
        <p:txBody>
          <a:bodyPr wrap="square">
            <a:spAutoFit/>
          </a:bodyPr>
          <a:lstStyle/>
          <a:p>
            <a:r>
              <a:rPr lang="el-GR" sz="3200" dirty="0">
                <a:latin typeface="Impact" pitchFamily="34" charset="0"/>
              </a:rPr>
              <a:t>μ</a:t>
            </a:r>
            <a:r>
              <a:rPr lang="en-US" sz="3200" dirty="0">
                <a:latin typeface="Impact" pitchFamily="34" charset="0"/>
              </a:rPr>
              <a:t> and </a:t>
            </a:r>
            <a:r>
              <a:rPr lang="el-GR" sz="3200" dirty="0">
                <a:latin typeface="Impact" pitchFamily="34" charset="0"/>
              </a:rPr>
              <a:t>σ</a:t>
            </a:r>
            <a:r>
              <a:rPr lang="en-US" sz="3200" dirty="0">
                <a:latin typeface="Impact" pitchFamily="34" charset="0"/>
              </a:rPr>
              <a:t> of demand per period and fixed </a:t>
            </a:r>
            <a:r>
              <a:rPr lang="en-US" sz="3200" dirty="0" smtClean="0">
                <a:latin typeface="Impact" pitchFamily="34" charset="0"/>
              </a:rPr>
              <a:t>L</a:t>
            </a:r>
            <a:endParaRPr lang="en-US" sz="3200" dirty="0">
              <a:latin typeface="Impact" pitchFamily="34" charset="0"/>
            </a:endParaRPr>
          </a:p>
        </p:txBody>
      </p:sp>
      <mc:AlternateContent xmlns:mc="http://schemas.openxmlformats.org/markup-compatibility/2006" xmlns:a14="http://schemas.microsoft.com/office/drawing/2010/main">
        <mc:Choice Requires="a14">
          <p:sp>
            <p:nvSpPr>
              <p:cNvPr id="8" name="TextBox 7"/>
              <p:cNvSpPr txBox="1"/>
              <p:nvPr/>
            </p:nvSpPr>
            <p:spPr>
              <a:xfrm>
                <a:off x="719452" y="5445224"/>
                <a:ext cx="2252348" cy="631198"/>
              </a:xfrm>
              <a:prstGeom prst="rect">
                <a:avLst/>
              </a:prstGeom>
              <a:noFill/>
            </p:spPr>
            <p:txBody>
              <a:bodyPr wrap="none" rtlCol="0">
                <a:spAutoFit/>
              </a:bodyPr>
              <a:lstStyle/>
              <a:p>
                <a14:m>
                  <m:oMath xmlns:m="http://schemas.openxmlformats.org/officeDocument/2006/math">
                    <m:sSub>
                      <m:sSubPr>
                        <m:ctrlPr>
                          <a:rPr lang="en-US" sz="3200" i="1" smtClean="0">
                            <a:solidFill>
                              <a:srgbClr val="C00000"/>
                            </a:solidFill>
                            <a:latin typeface="Cambria Math" panose="02040503050406030204" pitchFamily="18" charset="0"/>
                          </a:rPr>
                        </m:ctrlPr>
                      </m:sSubPr>
                      <m:e>
                        <m:r>
                          <a:rPr lang="en-US" sz="3200" b="0" i="1" smtClean="0">
                            <a:solidFill>
                              <a:srgbClr val="C00000"/>
                            </a:solidFill>
                            <a:latin typeface="Cambria Math"/>
                            <a:ea typeface="Cambria Math"/>
                          </a:rPr>
                          <m:t>𝜎</m:t>
                        </m:r>
                      </m:e>
                      <m:sub>
                        <m:r>
                          <a:rPr lang="en-US" sz="3200" b="0" i="1" smtClean="0">
                            <a:solidFill>
                              <a:srgbClr val="C00000"/>
                            </a:solidFill>
                            <a:latin typeface="Cambria Math"/>
                          </a:rPr>
                          <m:t>𝐿𝑇𝐷</m:t>
                        </m:r>
                      </m:sub>
                    </m:sSub>
                  </m:oMath>
                </a14:m>
                <a:r>
                  <a:rPr lang="en-US" sz="3200" dirty="0" smtClean="0">
                    <a:solidFill>
                      <a:srgbClr val="C00000"/>
                    </a:solidFill>
                  </a:rPr>
                  <a:t>=</a:t>
                </a:r>
                <a14:m>
                  <m:oMath xmlns:m="http://schemas.openxmlformats.org/officeDocument/2006/math">
                    <m:rad>
                      <m:radPr>
                        <m:degHide m:val="on"/>
                        <m:ctrlPr>
                          <a:rPr lang="en-US" sz="3200" i="1" dirty="0" smtClean="0">
                            <a:solidFill>
                              <a:srgbClr val="C00000"/>
                            </a:solidFill>
                            <a:latin typeface="Cambria Math" panose="02040503050406030204" pitchFamily="18" charset="0"/>
                          </a:rPr>
                        </m:ctrlPr>
                      </m:radPr>
                      <m:deg/>
                      <m:e>
                        <m:r>
                          <a:rPr lang="en-US" sz="3200" b="0" i="1" dirty="0" smtClean="0">
                            <a:solidFill>
                              <a:srgbClr val="C00000"/>
                            </a:solidFill>
                            <a:latin typeface="Cambria Math"/>
                          </a:rPr>
                          <m:t>𝐿</m:t>
                        </m:r>
                      </m:e>
                    </m:rad>
                    <m:sSub>
                      <m:sSubPr>
                        <m:ctrlPr>
                          <a:rPr lang="en-US" sz="3200" b="0" i="1" dirty="0" smtClean="0">
                            <a:solidFill>
                              <a:srgbClr val="C00000"/>
                            </a:solidFill>
                            <a:latin typeface="Cambria Math" panose="02040503050406030204" pitchFamily="18" charset="0"/>
                          </a:rPr>
                        </m:ctrlPr>
                      </m:sSubPr>
                      <m:e>
                        <m:r>
                          <a:rPr lang="en-US" sz="3200" b="0" i="1" dirty="0" smtClean="0">
                            <a:solidFill>
                              <a:srgbClr val="C00000"/>
                            </a:solidFill>
                            <a:latin typeface="Cambria Math"/>
                            <a:ea typeface="Cambria Math"/>
                          </a:rPr>
                          <m:t>𝜎</m:t>
                        </m:r>
                      </m:e>
                      <m:sub>
                        <m:r>
                          <a:rPr lang="en-US" sz="3200" b="0" i="1" dirty="0" smtClean="0">
                            <a:solidFill>
                              <a:srgbClr val="C00000"/>
                            </a:solidFill>
                            <a:latin typeface="Cambria Math"/>
                          </a:rPr>
                          <m:t>𝑅</m:t>
                        </m:r>
                      </m:sub>
                    </m:sSub>
                  </m:oMath>
                </a14:m>
                <a:endParaRPr lang="en-US" sz="3200" dirty="0">
                  <a:solidFill>
                    <a:srgbClr val="C0000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719452" y="5445224"/>
                <a:ext cx="2252348" cy="631198"/>
              </a:xfrm>
              <a:prstGeom prst="rect">
                <a:avLst/>
              </a:prstGeom>
              <a:blipFill rotWithShape="0">
                <a:blip r:embed="rId6"/>
                <a:stretch>
                  <a:fillRect t="-5769" b="-298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3445825" y="5525358"/>
                <a:ext cx="4898392" cy="636200"/>
              </a:xfrm>
              <a:prstGeom prst="rect">
                <a:avLst/>
              </a:prstGeom>
              <a:noFill/>
            </p:spPr>
            <p:txBody>
              <a:bodyPr wrap="none" rtlCol="0">
                <a:spAutoFit/>
              </a:bodyPr>
              <a:lstStyle/>
              <a:p>
                <a14:m>
                  <m:oMath xmlns:m="http://schemas.openxmlformats.org/officeDocument/2006/math">
                    <m:sSub>
                      <m:sSubPr>
                        <m:ctrlPr>
                          <a:rPr lang="en-US" sz="3200" i="1" smtClean="0">
                            <a:solidFill>
                              <a:srgbClr val="C00000"/>
                            </a:solidFill>
                            <a:latin typeface="Cambria Math" panose="02040503050406030204" pitchFamily="18" charset="0"/>
                          </a:rPr>
                        </m:ctrlPr>
                      </m:sSubPr>
                      <m:e>
                        <m:r>
                          <a:rPr lang="en-US" sz="3200" b="0" i="1" smtClean="0">
                            <a:solidFill>
                              <a:srgbClr val="C00000"/>
                            </a:solidFill>
                            <a:latin typeface="Cambria Math"/>
                            <a:ea typeface="Cambria Math"/>
                          </a:rPr>
                          <m:t>𝜎</m:t>
                        </m:r>
                      </m:e>
                      <m:sub>
                        <m:r>
                          <a:rPr lang="en-US" sz="3200" b="0" i="1" smtClean="0">
                            <a:solidFill>
                              <a:srgbClr val="C00000"/>
                            </a:solidFill>
                            <a:latin typeface="Cambria Math"/>
                          </a:rPr>
                          <m:t>𝐿𝑇𝐷</m:t>
                        </m:r>
                      </m:sub>
                    </m:sSub>
                  </m:oMath>
                </a14:m>
                <a:r>
                  <a:rPr lang="en-US" sz="3200" dirty="0" smtClean="0">
                    <a:solidFill>
                      <a:srgbClr val="C00000"/>
                    </a:solidFill>
                  </a:rPr>
                  <a:t>=</a:t>
                </a:r>
                <a14:m>
                  <m:oMath xmlns:m="http://schemas.openxmlformats.org/officeDocument/2006/math">
                    <m:rad>
                      <m:radPr>
                        <m:degHide m:val="on"/>
                        <m:ctrlPr>
                          <a:rPr lang="en-US" sz="3200" i="1" dirty="0" smtClean="0">
                            <a:solidFill>
                              <a:srgbClr val="C00000"/>
                            </a:solidFill>
                            <a:latin typeface="Cambria Math" panose="02040503050406030204" pitchFamily="18" charset="0"/>
                          </a:rPr>
                        </m:ctrlPr>
                      </m:radPr>
                      <m:deg/>
                      <m:e>
                        <m:r>
                          <a:rPr lang="en-US" sz="3200" b="0" i="1" dirty="0" smtClean="0">
                            <a:solidFill>
                              <a:srgbClr val="C00000"/>
                            </a:solidFill>
                            <a:latin typeface="Cambria Math" panose="02040503050406030204" pitchFamily="18" charset="0"/>
                          </a:rPr>
                          <m:t>5</m:t>
                        </m:r>
                      </m:e>
                    </m:rad>
                    <m:d>
                      <m:dPr>
                        <m:ctrlPr>
                          <a:rPr lang="en-US" sz="3200" b="0" i="1" dirty="0" smtClean="0">
                            <a:solidFill>
                              <a:srgbClr val="C00000"/>
                            </a:solidFill>
                            <a:latin typeface="Cambria Math" panose="02040503050406030204" pitchFamily="18" charset="0"/>
                          </a:rPr>
                        </m:ctrlPr>
                      </m:dPr>
                      <m:e>
                        <m:r>
                          <a:rPr lang="en-US" sz="3200" b="0" i="0" dirty="0" smtClean="0">
                            <a:solidFill>
                              <a:srgbClr val="C00000"/>
                            </a:solidFill>
                            <a:latin typeface="Cambria Math" panose="02040503050406030204" pitchFamily="18" charset="0"/>
                          </a:rPr>
                          <m:t>10</m:t>
                        </m:r>
                      </m:e>
                    </m:d>
                    <m:r>
                      <a:rPr lang="en-US" sz="3200" b="0" i="0" dirty="0" smtClean="0">
                        <a:solidFill>
                          <a:srgbClr val="C00000"/>
                        </a:solidFill>
                        <a:latin typeface="Cambria Math"/>
                      </a:rPr>
                      <m:t>=2</m:t>
                    </m:r>
                    <m:r>
                      <a:rPr lang="en-US" sz="3200" b="0" i="0" dirty="0" smtClean="0">
                        <a:solidFill>
                          <a:srgbClr val="C00000"/>
                        </a:solidFill>
                        <a:latin typeface="Cambria Math" panose="02040503050406030204" pitchFamily="18" charset="0"/>
                      </a:rPr>
                      <m:t>2.4 </m:t>
                    </m:r>
                  </m:oMath>
                </a14:m>
                <a:r>
                  <a:rPr lang="en-US" sz="3200" dirty="0" smtClean="0">
                    <a:solidFill>
                      <a:srgbClr val="C00000"/>
                    </a:solidFill>
                    <a:sym typeface="Symbol" panose="05050102010706020507" pitchFamily="18" charset="2"/>
                  </a:rPr>
                  <a:t> </a:t>
                </a:r>
                <a:r>
                  <a:rPr lang="en-US" sz="3200" dirty="0">
                    <a:solidFill>
                      <a:srgbClr val="C00000"/>
                    </a:solidFill>
                    <a:latin typeface="Cambria Math"/>
                    <a:sym typeface="Symbol" panose="05050102010706020507" pitchFamily="18" charset="2"/>
                  </a:rPr>
                  <a:t>25</a:t>
                </a:r>
                <a:endParaRPr lang="en-US" sz="3200" dirty="0">
                  <a:solidFill>
                    <a:srgbClr val="C00000"/>
                  </a:solidFill>
                  <a:latin typeface="Cambria Math"/>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3445825" y="5525358"/>
                <a:ext cx="4898392" cy="636200"/>
              </a:xfrm>
              <a:prstGeom prst="rect">
                <a:avLst/>
              </a:prstGeom>
              <a:blipFill rotWithShape="0">
                <a:blip r:embed="rId7"/>
                <a:stretch>
                  <a:fillRect t="-5714" r="-871" b="-29524"/>
                </a:stretch>
              </a:blipFill>
            </p:spPr>
            <p:txBody>
              <a:bodyPr/>
              <a:lstStyle/>
              <a:p>
                <a:r>
                  <a:rPr lang="en-US">
                    <a:noFill/>
                  </a:rPr>
                  <a:t> </a:t>
                </a:r>
              </a:p>
            </p:txBody>
          </p:sp>
        </mc:Fallback>
      </mc:AlternateContent>
    </p:spTree>
    <p:extLst>
      <p:ext uri="{BB962C8B-B14F-4D97-AF65-F5344CB8AC3E}">
        <p14:creationId xmlns:p14="http://schemas.microsoft.com/office/powerpoint/2010/main" val="30312028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38986">
                                            <p:txEl>
                                              <p:pRg st="0" end="0"/>
                                            </p:txEl>
                                          </p:spTgt>
                                        </p:tgtEl>
                                        <p:attrNameLst>
                                          <p:attrName>style.visibility</p:attrName>
                                        </p:attrNameLst>
                                      </p:cBhvr>
                                      <p:to>
                                        <p:strVal val="visible"/>
                                      </p:to>
                                    </p:set>
                                    <p:animEffect transition="in" filter="dissolve">
                                      <p:cBhvr>
                                        <p:cTn id="7" dur="500"/>
                                        <p:tgtEl>
                                          <p:spTgt spid="6389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38986">
                                            <p:txEl>
                                              <p:pRg st="2" end="2"/>
                                            </p:txEl>
                                          </p:spTgt>
                                        </p:tgtEl>
                                        <p:attrNameLst>
                                          <p:attrName>style.visibility</p:attrName>
                                        </p:attrNameLst>
                                      </p:cBhvr>
                                      <p:to>
                                        <p:strVal val="visible"/>
                                      </p:to>
                                    </p:set>
                                    <p:animEffect transition="in" filter="dissolve">
                                      <p:cBhvr>
                                        <p:cTn id="12" dur="500"/>
                                        <p:tgtEl>
                                          <p:spTgt spid="63898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38986">
                                            <p:txEl>
                                              <p:pRg st="3" end="3"/>
                                            </p:txEl>
                                          </p:spTgt>
                                        </p:tgtEl>
                                        <p:attrNameLst>
                                          <p:attrName>style.visibility</p:attrName>
                                        </p:attrNameLst>
                                      </p:cBhvr>
                                      <p:to>
                                        <p:strVal val="visible"/>
                                      </p:to>
                                    </p:set>
                                    <p:animEffect transition="in" filter="dissolve">
                                      <p:cBhvr>
                                        <p:cTn id="17" dur="500"/>
                                        <p:tgtEl>
                                          <p:spTgt spid="63898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38986">
                                            <p:txEl>
                                              <p:pRg st="4" end="4"/>
                                            </p:txEl>
                                          </p:spTgt>
                                        </p:tgtEl>
                                        <p:attrNameLst>
                                          <p:attrName>style.visibility</p:attrName>
                                        </p:attrNameLst>
                                      </p:cBhvr>
                                      <p:to>
                                        <p:strVal val="visible"/>
                                      </p:to>
                                    </p:set>
                                    <p:animEffect transition="in" filter="dissolve">
                                      <p:cBhvr>
                                        <p:cTn id="22" dur="500"/>
                                        <p:tgtEl>
                                          <p:spTgt spid="63898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38986">
                                            <p:txEl>
                                              <p:pRg st="5" end="5"/>
                                            </p:txEl>
                                          </p:spTgt>
                                        </p:tgtEl>
                                        <p:attrNameLst>
                                          <p:attrName>style.visibility</p:attrName>
                                        </p:attrNameLst>
                                      </p:cBhvr>
                                      <p:to>
                                        <p:strVal val="visible"/>
                                      </p:to>
                                    </p:set>
                                    <p:animEffect transition="in" filter="dissolve">
                                      <p:cBhvr>
                                        <p:cTn id="27" dur="500"/>
                                        <p:tgtEl>
                                          <p:spTgt spid="63898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38986">
                                            <p:txEl>
                                              <p:pRg st="6" end="6"/>
                                            </p:txEl>
                                          </p:spTgt>
                                        </p:tgtEl>
                                        <p:attrNameLst>
                                          <p:attrName>style.visibility</p:attrName>
                                        </p:attrNameLst>
                                      </p:cBhvr>
                                      <p:to>
                                        <p:strVal val="visible"/>
                                      </p:to>
                                    </p:set>
                                    <p:animEffect transition="in" filter="dissolve">
                                      <p:cBhvr>
                                        <p:cTn id="32" dur="500"/>
                                        <p:tgtEl>
                                          <p:spTgt spid="63898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638986">
                                            <p:txEl>
                                              <p:pRg st="7" end="7"/>
                                            </p:txEl>
                                          </p:spTgt>
                                        </p:tgtEl>
                                        <p:attrNameLst>
                                          <p:attrName>style.visibility</p:attrName>
                                        </p:attrNameLst>
                                      </p:cBhvr>
                                      <p:to>
                                        <p:strVal val="visible"/>
                                      </p:to>
                                    </p:set>
                                    <p:animEffect transition="in" filter="dissolve">
                                      <p:cBhvr>
                                        <p:cTn id="37" dur="500"/>
                                        <p:tgtEl>
                                          <p:spTgt spid="638986">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638986">
                                            <p:txEl>
                                              <p:pRg st="8" end="8"/>
                                            </p:txEl>
                                          </p:spTgt>
                                        </p:tgtEl>
                                        <p:attrNameLst>
                                          <p:attrName>style.visibility</p:attrName>
                                        </p:attrNameLst>
                                      </p:cBhvr>
                                      <p:to>
                                        <p:strVal val="visible"/>
                                      </p:to>
                                    </p:set>
                                    <p:animEffect transition="in" filter="dissolve">
                                      <p:cBhvr>
                                        <p:cTn id="42" dur="500"/>
                                        <p:tgtEl>
                                          <p:spTgt spid="638986">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dissolv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dissolve">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8986" grpId="0" build="p"/>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Text Box 2"/>
          <p:cNvSpPr txBox="1">
            <a:spLocks noChangeArrowheads="1"/>
          </p:cNvSpPr>
          <p:nvPr/>
        </p:nvSpPr>
        <p:spPr bwMode="auto">
          <a:xfrm>
            <a:off x="-55562" y="831478"/>
            <a:ext cx="9144000" cy="4862870"/>
          </a:xfrm>
          <a:prstGeom prst="rect">
            <a:avLst/>
          </a:prstGeom>
          <a:noFill/>
          <a:ln w="12700">
            <a:noFill/>
            <a:miter lim="800000"/>
            <a:headEnd/>
            <a:tailEnd/>
          </a:ln>
          <a:effectLst/>
        </p:spPr>
        <p:txBody>
          <a:bodyPr>
            <a:spAutoFit/>
          </a:bodyPr>
          <a:lstStyle/>
          <a:p>
            <a:pPr marL="457200" indent="-457200"/>
            <a:r>
              <a:rPr lang="en-US" sz="2800" dirty="0" smtClean="0">
                <a:latin typeface="Book Antiqua" pitchFamily="18" charset="0"/>
              </a:rPr>
              <a:t>The Problem originally was: If average demand per day is </a:t>
            </a:r>
            <a:r>
              <a:rPr lang="en-US" sz="2800" dirty="0">
                <a:latin typeface="Book Antiqua" pitchFamily="18" charset="0"/>
              </a:rPr>
              <a:t>5</a:t>
            </a:r>
            <a:r>
              <a:rPr lang="en-US" sz="2800" dirty="0" smtClean="0">
                <a:latin typeface="Book Antiqua" pitchFamily="18" charset="0"/>
              </a:rPr>
              <a:t>0 units and standard deviation of demand is 10 per day, and lead time is </a:t>
            </a:r>
            <a:r>
              <a:rPr lang="en-US" sz="2800" dirty="0">
                <a:latin typeface="Book Antiqua" pitchFamily="18" charset="0"/>
              </a:rPr>
              <a:t>5</a:t>
            </a:r>
            <a:r>
              <a:rPr lang="en-US" sz="2800" dirty="0" smtClean="0">
                <a:latin typeface="Book Antiqua" pitchFamily="18" charset="0"/>
              </a:rPr>
              <a:t> days. Compute ROP at 90% service level. Compute </a:t>
            </a:r>
            <a:r>
              <a:rPr lang="en-US" sz="2800" dirty="0">
                <a:solidFill>
                  <a:srgbClr val="000000"/>
                </a:solidFill>
                <a:latin typeface="Book Antiqua" pitchFamily="18" charset="0"/>
              </a:rPr>
              <a:t>safety stock</a:t>
            </a:r>
            <a:r>
              <a:rPr lang="en-US" sz="2800" dirty="0" smtClean="0">
                <a:latin typeface="Book Antiqua" pitchFamily="18" charset="0"/>
              </a:rPr>
              <a:t>.</a:t>
            </a:r>
          </a:p>
          <a:p>
            <a:pPr marL="457200" indent="-457200"/>
            <a:endParaRPr lang="en-US" sz="1400" dirty="0" smtClean="0">
              <a:latin typeface="Book Antiqua" pitchFamily="18" charset="0"/>
            </a:endParaRPr>
          </a:p>
          <a:p>
            <a:pPr marL="457200" indent="-457200"/>
            <a:r>
              <a:rPr lang="en-US" sz="2800" dirty="0" smtClean="0">
                <a:latin typeface="Book Antiqua" pitchFamily="18" charset="0"/>
              </a:rPr>
              <a:t>We transformed it to: The </a:t>
            </a:r>
            <a:r>
              <a:rPr lang="en-US" sz="2800" dirty="0">
                <a:latin typeface="Book Antiqua" pitchFamily="18" charset="0"/>
              </a:rPr>
              <a:t>average demand during the lead time is </a:t>
            </a:r>
            <a:r>
              <a:rPr lang="en-US" sz="2800" dirty="0" smtClean="0">
                <a:latin typeface="Book Antiqua" pitchFamily="18" charset="0"/>
              </a:rPr>
              <a:t>250 </a:t>
            </a:r>
            <a:r>
              <a:rPr lang="en-US" sz="2800" dirty="0">
                <a:latin typeface="Book Antiqua" pitchFamily="18" charset="0"/>
              </a:rPr>
              <a:t>and the standard deviation of demand during the lead time </a:t>
            </a:r>
            <a:r>
              <a:rPr lang="en-US" sz="2800" dirty="0" smtClean="0">
                <a:latin typeface="Book Antiqua" pitchFamily="18" charset="0"/>
              </a:rPr>
              <a:t>is 22.4. Compute </a:t>
            </a:r>
            <a:r>
              <a:rPr lang="en-US" sz="2800" dirty="0">
                <a:latin typeface="Book Antiqua" pitchFamily="18" charset="0"/>
              </a:rPr>
              <a:t>ROP at 90% service level</a:t>
            </a:r>
            <a:r>
              <a:rPr lang="en-US" sz="2800" dirty="0" smtClean="0">
                <a:latin typeface="Book Antiqua" pitchFamily="18" charset="0"/>
              </a:rPr>
              <a:t>. Compute </a:t>
            </a:r>
            <a:r>
              <a:rPr lang="en-US" sz="2800" dirty="0">
                <a:solidFill>
                  <a:srgbClr val="000000"/>
                </a:solidFill>
                <a:latin typeface="Book Antiqua" pitchFamily="18" charset="0"/>
              </a:rPr>
              <a:t>safety stock</a:t>
            </a:r>
            <a:r>
              <a:rPr lang="en-US" sz="2800" dirty="0" smtClean="0">
                <a:latin typeface="Book Antiqua" pitchFamily="18" charset="0"/>
              </a:rPr>
              <a:t>.</a:t>
            </a:r>
          </a:p>
          <a:p>
            <a:pPr marL="457200" indent="-457200"/>
            <a:endParaRPr lang="en-US" sz="2400" b="1" dirty="0" smtClean="0">
              <a:latin typeface="Book Antiqua" panose="02040602050305030304" pitchFamily="18" charset="0"/>
            </a:endParaRPr>
          </a:p>
          <a:p>
            <a:pPr marL="457200" indent="-457200"/>
            <a:r>
              <a:rPr lang="en-US" sz="2400" b="1" dirty="0" smtClean="0">
                <a:latin typeface="Book Antiqua" panose="02040602050305030304" pitchFamily="18" charset="0"/>
              </a:rPr>
              <a:t>=</a:t>
            </a:r>
            <a:r>
              <a:rPr lang="en-US" sz="2400" b="1" dirty="0">
                <a:latin typeface="Book Antiqua" panose="02040602050305030304" pitchFamily="18" charset="0"/>
              </a:rPr>
              <a:t>NORM.INV(0.9,250,22.4) </a:t>
            </a:r>
            <a:endParaRPr lang="en-US" sz="2400" b="1" dirty="0" smtClean="0">
              <a:latin typeface="Book Antiqua" panose="02040602050305030304" pitchFamily="18" charset="0"/>
            </a:endParaRPr>
          </a:p>
          <a:p>
            <a:pPr marL="457200" indent="-457200"/>
            <a:r>
              <a:rPr lang="en-US" sz="2400" b="1" dirty="0" smtClean="0">
                <a:latin typeface="Book Antiqua" panose="02040602050305030304" pitchFamily="18" charset="0"/>
              </a:rPr>
              <a:t>=</a:t>
            </a:r>
            <a:r>
              <a:rPr lang="en-US" sz="2400" dirty="0">
                <a:latin typeface="Book Antiqua" panose="02040602050305030304" pitchFamily="18" charset="0"/>
              </a:rPr>
              <a:t>278.7 </a:t>
            </a:r>
            <a:r>
              <a:rPr lang="en-US" sz="2400" dirty="0" smtClean="0">
                <a:latin typeface="Book Antiqua" panose="02040602050305030304" pitchFamily="18" charset="0"/>
                <a:sym typeface="Symbol" panose="05050102010706020507" pitchFamily="18" charset="2"/>
              </a:rPr>
              <a:t> 279 </a:t>
            </a:r>
            <a:endParaRPr lang="en-US" sz="2400" b="1" dirty="0" smtClean="0">
              <a:latin typeface="Book Antiqua" pitchFamily="18" charset="0"/>
            </a:endParaRPr>
          </a:p>
        </p:txBody>
      </p:sp>
      <p:sp>
        <p:nvSpPr>
          <p:cNvPr id="557076" name="Text Box 20"/>
          <p:cNvSpPr txBox="1">
            <a:spLocks noChangeArrowheads="1"/>
          </p:cNvSpPr>
          <p:nvPr/>
        </p:nvSpPr>
        <p:spPr bwMode="auto">
          <a:xfrm>
            <a:off x="0" y="0"/>
            <a:ext cx="9088438" cy="584775"/>
          </a:xfrm>
          <a:prstGeom prst="rect">
            <a:avLst/>
          </a:prstGeom>
          <a:noFill/>
          <a:ln w="12700">
            <a:noFill/>
            <a:miter lim="800000"/>
            <a:headEnd/>
            <a:tailEnd/>
          </a:ln>
          <a:effectLst/>
        </p:spPr>
        <p:txBody>
          <a:bodyPr wrap="square">
            <a:spAutoFit/>
          </a:bodyPr>
          <a:lstStyle/>
          <a:p>
            <a:r>
              <a:rPr lang="en-US" sz="3200" dirty="0" smtClean="0">
                <a:latin typeface="Impact" pitchFamily="34" charset="0"/>
              </a:rPr>
              <a:t>Now It is Transformed</a:t>
            </a:r>
            <a:endParaRPr lang="en-US" sz="3200" dirty="0">
              <a:latin typeface="Impact" pitchFamily="34" charset="0"/>
            </a:endParaRPr>
          </a:p>
        </p:txBody>
      </p:sp>
    </p:spTree>
    <p:extLst>
      <p:ext uri="{BB962C8B-B14F-4D97-AF65-F5344CB8AC3E}">
        <p14:creationId xmlns:p14="http://schemas.microsoft.com/office/powerpoint/2010/main" val="128769871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57058">
                                            <p:txEl>
                                              <p:pRg st="0" end="0"/>
                                            </p:txEl>
                                          </p:spTgt>
                                        </p:tgtEl>
                                        <p:attrNameLst>
                                          <p:attrName>style.visibility</p:attrName>
                                        </p:attrNameLst>
                                      </p:cBhvr>
                                      <p:to>
                                        <p:strVal val="visible"/>
                                      </p:to>
                                    </p:set>
                                    <p:animEffect transition="in" filter="dissolve">
                                      <p:cBhvr>
                                        <p:cTn id="7" dur="500"/>
                                        <p:tgtEl>
                                          <p:spTgt spid="5570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57058">
                                            <p:txEl>
                                              <p:pRg st="2" end="2"/>
                                            </p:txEl>
                                          </p:spTgt>
                                        </p:tgtEl>
                                        <p:attrNameLst>
                                          <p:attrName>style.visibility</p:attrName>
                                        </p:attrNameLst>
                                      </p:cBhvr>
                                      <p:to>
                                        <p:strVal val="visible"/>
                                      </p:to>
                                    </p:set>
                                    <p:animEffect transition="in" filter="dissolve">
                                      <p:cBhvr>
                                        <p:cTn id="12" dur="500"/>
                                        <p:tgtEl>
                                          <p:spTgt spid="55705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57058">
                                            <p:txEl>
                                              <p:pRg st="4" end="4"/>
                                            </p:txEl>
                                          </p:spTgt>
                                        </p:tgtEl>
                                        <p:attrNameLst>
                                          <p:attrName>style.visibility</p:attrName>
                                        </p:attrNameLst>
                                      </p:cBhvr>
                                      <p:to>
                                        <p:strVal val="visible"/>
                                      </p:to>
                                    </p:set>
                                    <p:animEffect transition="in" filter="dissolve">
                                      <p:cBhvr>
                                        <p:cTn id="17" dur="500"/>
                                        <p:tgtEl>
                                          <p:spTgt spid="55705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57058">
                                            <p:txEl>
                                              <p:pRg st="5" end="5"/>
                                            </p:txEl>
                                          </p:spTgt>
                                        </p:tgtEl>
                                        <p:attrNameLst>
                                          <p:attrName>style.visibility</p:attrName>
                                        </p:attrNameLst>
                                      </p:cBhvr>
                                      <p:to>
                                        <p:strVal val="visible"/>
                                      </p:to>
                                    </p:set>
                                    <p:animEffect transition="in" filter="dissolve">
                                      <p:cBhvr>
                                        <p:cTn id="22" dur="500"/>
                                        <p:tgtEl>
                                          <p:spTgt spid="55705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7058"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5363" name="Object 3"/>
          <p:cNvGraphicFramePr>
            <a:graphicFrameLocks noGrp="1" noChangeAspect="1"/>
          </p:cNvGraphicFramePr>
          <p:nvPr>
            <p:ph sz="quarter" idx="2"/>
            <p:extLst/>
          </p:nvPr>
        </p:nvGraphicFramePr>
        <p:xfrm>
          <a:off x="6496050" y="2882900"/>
          <a:ext cx="114300" cy="177800"/>
        </p:xfrm>
        <a:graphic>
          <a:graphicData uri="http://schemas.openxmlformats.org/presentationml/2006/ole">
            <mc:AlternateContent xmlns:mc="http://schemas.openxmlformats.org/markup-compatibility/2006">
              <mc:Choice xmlns:v="urn:schemas-microsoft-com:vml" Requires="v">
                <p:oleObj spid="_x0000_s185368" name="Equation" r:id="rId4" imgW="114102" imgH="177492" progId="">
                  <p:embed/>
                </p:oleObj>
              </mc:Choice>
              <mc:Fallback>
                <p:oleObj name="Equation" r:id="rId4" imgW="114102" imgH="17749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6050" y="2882900"/>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374" name="Text Box 14"/>
          <p:cNvSpPr txBox="1">
            <a:spLocks noChangeArrowheads="1"/>
          </p:cNvSpPr>
          <p:nvPr/>
        </p:nvSpPr>
        <p:spPr bwMode="auto">
          <a:xfrm>
            <a:off x="0" y="107921"/>
            <a:ext cx="9143999" cy="584775"/>
          </a:xfrm>
          <a:prstGeom prst="rect">
            <a:avLst/>
          </a:prstGeom>
          <a:noFill/>
          <a:ln w="12700">
            <a:noFill/>
            <a:miter lim="800000"/>
            <a:headEnd/>
            <a:tailEnd/>
          </a:ln>
        </p:spPr>
        <p:txBody>
          <a:bodyPr wrap="square">
            <a:spAutoFit/>
          </a:bodyPr>
          <a:lstStyle/>
          <a:p>
            <a:r>
              <a:rPr lang="en-US" sz="3200" dirty="0" smtClean="0">
                <a:solidFill>
                  <a:srgbClr val="000000"/>
                </a:solidFill>
                <a:latin typeface="Impact" pitchFamily="34" charset="0"/>
              </a:rPr>
              <a:t>Comparing the two problems</a:t>
            </a:r>
            <a:endParaRPr lang="en-US" sz="3200" dirty="0">
              <a:solidFill>
                <a:srgbClr val="000000"/>
              </a:solidFill>
              <a:latin typeface="Impact" pitchFamily="34"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71120131"/>
              </p:ext>
            </p:extLst>
          </p:nvPr>
        </p:nvGraphicFramePr>
        <p:xfrm>
          <a:off x="161925" y="1933575"/>
          <a:ext cx="8820150" cy="2990850"/>
        </p:xfrm>
        <a:graphic>
          <a:graphicData uri="http://schemas.openxmlformats.org/presentationml/2006/ole">
            <mc:AlternateContent xmlns:mc="http://schemas.openxmlformats.org/markup-compatibility/2006">
              <mc:Choice xmlns:v="urn:schemas-microsoft-com:vml" Requires="v">
                <p:oleObj spid="_x0000_s185369" name="Worksheet" r:id="rId6" imgW="8820111" imgH="2990790" progId="Excel.Sheet.12">
                  <p:embed/>
                </p:oleObj>
              </mc:Choice>
              <mc:Fallback>
                <p:oleObj name="Worksheet" r:id="rId6" imgW="8820111" imgH="2990790" progId="Excel.Sheet.12">
                  <p:embed/>
                  <p:pic>
                    <p:nvPicPr>
                      <p:cNvPr id="0" name=""/>
                      <p:cNvPicPr/>
                      <p:nvPr/>
                    </p:nvPicPr>
                    <p:blipFill>
                      <a:blip r:embed="rId7"/>
                      <a:stretch>
                        <a:fillRect/>
                      </a:stretch>
                    </p:blipFill>
                    <p:spPr>
                      <a:xfrm>
                        <a:off x="161925" y="1933575"/>
                        <a:ext cx="8820150" cy="2990850"/>
                      </a:xfrm>
                      <a:prstGeom prst="rect">
                        <a:avLst/>
                      </a:prstGeom>
                    </p:spPr>
                  </p:pic>
                </p:oleObj>
              </mc:Fallback>
            </mc:AlternateContent>
          </a:graphicData>
        </a:graphic>
      </p:graphicFrame>
    </p:spTree>
    <p:extLst>
      <p:ext uri="{BB962C8B-B14F-4D97-AF65-F5344CB8AC3E}">
        <p14:creationId xmlns:p14="http://schemas.microsoft.com/office/powerpoint/2010/main" val="451185236"/>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5363" name="Object 3"/>
          <p:cNvGraphicFramePr>
            <a:graphicFrameLocks noGrp="1" noChangeAspect="1"/>
          </p:cNvGraphicFramePr>
          <p:nvPr>
            <p:ph sz="quarter" idx="2"/>
            <p:extLst/>
          </p:nvPr>
        </p:nvGraphicFramePr>
        <p:xfrm>
          <a:off x="6496050" y="2882900"/>
          <a:ext cx="114300" cy="177800"/>
        </p:xfrm>
        <a:graphic>
          <a:graphicData uri="http://schemas.openxmlformats.org/presentationml/2006/ole">
            <mc:AlternateContent xmlns:mc="http://schemas.openxmlformats.org/markup-compatibility/2006">
              <mc:Choice xmlns:v="urn:schemas-microsoft-com:vml" Requires="v">
                <p:oleObj spid="_x0000_s186382" name="Equation" r:id="rId4" imgW="114102" imgH="177492" progId="">
                  <p:embed/>
                </p:oleObj>
              </mc:Choice>
              <mc:Fallback>
                <p:oleObj name="Equation" r:id="rId4" imgW="114102" imgH="17749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6050" y="2882900"/>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38986" name="Text Box 10"/>
          <p:cNvSpPr txBox="1">
            <a:spLocks noChangeArrowheads="1"/>
          </p:cNvSpPr>
          <p:nvPr/>
        </p:nvSpPr>
        <p:spPr bwMode="auto">
          <a:xfrm>
            <a:off x="-4761" y="913944"/>
            <a:ext cx="9072561" cy="2677656"/>
          </a:xfrm>
          <a:prstGeom prst="rect">
            <a:avLst/>
          </a:prstGeom>
          <a:noFill/>
          <a:ln w="12700">
            <a:noFill/>
            <a:miter lim="800000"/>
            <a:headEnd/>
            <a:tailEnd/>
          </a:ln>
        </p:spPr>
        <p:txBody>
          <a:bodyPr wrap="square">
            <a:spAutoFit/>
          </a:bodyPr>
          <a:lstStyle/>
          <a:p>
            <a:pPr algn="l"/>
            <a:r>
              <a:rPr lang="en-US" sz="2400" dirty="0" smtClean="0">
                <a:latin typeface="Book Antiqua" pitchFamily="18" charset="0"/>
              </a:rPr>
              <a:t>Daily demand for your merchandise has mean of 20 and standard deviation of 5. Sales price is $100 per unit of product.</a:t>
            </a:r>
          </a:p>
          <a:p>
            <a:pPr algn="l"/>
            <a:r>
              <a:rPr lang="en-US" sz="2400" dirty="0" smtClean="0">
                <a:latin typeface="Book Antiqua" pitchFamily="18" charset="0"/>
              </a:rPr>
              <a:t>You have decided to close this business line in 64 days. Your supplier has also decided to close this line immediately, but has agreed to provide your last order at a cost of $60 per unit. Any unsold product will be disposed at cost of $10 per unit. How many units do you order</a:t>
            </a:r>
            <a:endParaRPr lang="en-US" sz="2400" dirty="0">
              <a:latin typeface="Book Antiqua" pitchFamily="18" charset="0"/>
            </a:endParaRPr>
          </a:p>
        </p:txBody>
      </p:sp>
      <p:sp>
        <p:nvSpPr>
          <p:cNvPr id="15374" name="Text Box 14"/>
          <p:cNvSpPr txBox="1">
            <a:spLocks noChangeArrowheads="1"/>
          </p:cNvSpPr>
          <p:nvPr/>
        </p:nvSpPr>
        <p:spPr bwMode="auto">
          <a:xfrm>
            <a:off x="0" y="107921"/>
            <a:ext cx="9143999" cy="646331"/>
          </a:xfrm>
          <a:prstGeom prst="rect">
            <a:avLst/>
          </a:prstGeom>
          <a:noFill/>
          <a:ln w="12700">
            <a:noFill/>
            <a:miter lim="800000"/>
            <a:headEnd/>
            <a:tailEnd/>
          </a:ln>
        </p:spPr>
        <p:txBody>
          <a:bodyPr wrap="square">
            <a:spAutoFit/>
          </a:bodyPr>
          <a:lstStyle/>
          <a:p>
            <a:r>
              <a:rPr lang="en-US" sz="3600" dirty="0" smtClean="0">
                <a:latin typeface="Impact" pitchFamily="34" charset="0"/>
              </a:rPr>
              <a:t>The News Vendor Problem- Example</a:t>
            </a:r>
            <a:endParaRPr lang="en-US" sz="3600" dirty="0">
              <a:latin typeface="Impact" pitchFamily="34" charset="0"/>
            </a:endParaRPr>
          </a:p>
        </p:txBody>
      </p:sp>
      <p:sp>
        <p:nvSpPr>
          <p:cNvPr id="6" name="Text Box 21"/>
          <p:cNvSpPr txBox="1">
            <a:spLocks noChangeArrowheads="1"/>
          </p:cNvSpPr>
          <p:nvPr/>
        </p:nvSpPr>
        <p:spPr bwMode="auto">
          <a:xfrm>
            <a:off x="-4762" y="3616071"/>
            <a:ext cx="9070258"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spcAft>
                <a:spcPts val="0"/>
              </a:spcAft>
            </a:pPr>
            <a:r>
              <a:rPr lang="en-US" sz="2400" dirty="0">
                <a:latin typeface="Book Antiqua" pitchFamily="18" charset="0"/>
              </a:rPr>
              <a:t>Underage cost = Cu = = 100 – 60 = 40.  </a:t>
            </a:r>
          </a:p>
          <a:p>
            <a:pPr>
              <a:spcAft>
                <a:spcPts val="0"/>
              </a:spcAft>
            </a:pPr>
            <a:r>
              <a:rPr lang="en-US" sz="2400" dirty="0">
                <a:latin typeface="Book Antiqua" pitchFamily="18" charset="0"/>
              </a:rPr>
              <a:t>Overage cost = Co = 60 +</a:t>
            </a:r>
            <a:r>
              <a:rPr lang="en-US" sz="2400" dirty="0">
                <a:solidFill>
                  <a:srgbClr val="FF0000"/>
                </a:solidFill>
                <a:latin typeface="Book Antiqua" pitchFamily="18" charset="0"/>
              </a:rPr>
              <a:t>10</a:t>
            </a:r>
            <a:r>
              <a:rPr lang="en-US" sz="2400" dirty="0">
                <a:latin typeface="Book Antiqua" pitchFamily="18" charset="0"/>
              </a:rPr>
              <a:t> =</a:t>
            </a:r>
            <a:r>
              <a:rPr lang="en-US" sz="2400" dirty="0">
                <a:solidFill>
                  <a:srgbClr val="FF0000"/>
                </a:solidFill>
                <a:latin typeface="Book Antiqua" pitchFamily="18" charset="0"/>
              </a:rPr>
              <a:t>70</a:t>
            </a:r>
            <a:r>
              <a:rPr lang="en-US" sz="2400" dirty="0">
                <a:latin typeface="Book Antiqua" pitchFamily="18" charset="0"/>
              </a:rPr>
              <a:t> </a:t>
            </a:r>
          </a:p>
          <a:p>
            <a:pPr>
              <a:spcAft>
                <a:spcPts val="0"/>
              </a:spcAft>
            </a:pPr>
            <a:r>
              <a:rPr lang="en-US" sz="2400" dirty="0">
                <a:latin typeface="Book Antiqua" pitchFamily="18" charset="0"/>
              </a:rPr>
              <a:t>SL = Cu/(Cu+Co)  =  40/(40+70) = 0.3636</a:t>
            </a:r>
            <a:r>
              <a:rPr lang="en-US" sz="2400" dirty="0" smtClean="0">
                <a:latin typeface="Book Antiqua" pitchFamily="18" charset="0"/>
              </a:rPr>
              <a:t>.</a:t>
            </a:r>
          </a:p>
          <a:p>
            <a:pPr>
              <a:spcAft>
                <a:spcPts val="0"/>
              </a:spcAft>
            </a:pPr>
            <a:r>
              <a:rPr lang="en-US" sz="2400" dirty="0">
                <a:latin typeface="Book Antiqua" pitchFamily="18" charset="0"/>
              </a:rPr>
              <a:t>Due to high overage cost, </a:t>
            </a:r>
            <a:r>
              <a:rPr lang="en-US" sz="2400" b="1" dirty="0">
                <a:solidFill>
                  <a:srgbClr val="FF0000"/>
                </a:solidFill>
                <a:latin typeface="Book Antiqua" pitchFamily="18" charset="0"/>
              </a:rPr>
              <a:t>SL*&lt; 50%. </a:t>
            </a:r>
          </a:p>
          <a:p>
            <a:pPr>
              <a:spcAft>
                <a:spcPts val="0"/>
              </a:spcAft>
            </a:pPr>
            <a:endParaRPr lang="en-US" sz="2800" dirty="0" smtClean="0">
              <a:latin typeface="Symbol" panose="05050102010706020507" pitchFamily="18" charset="2"/>
            </a:endParaRPr>
          </a:p>
        </p:txBody>
      </p:sp>
    </p:spTree>
    <p:extLst>
      <p:ext uri="{BB962C8B-B14F-4D97-AF65-F5344CB8AC3E}">
        <p14:creationId xmlns:p14="http://schemas.microsoft.com/office/powerpoint/2010/main" val="21016065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dissolv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dissolv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mc:AlternateContent xmlns:mc="http://schemas.openxmlformats.org/markup-compatibility/2006" xmlns:a14="http://schemas.microsoft.com/office/drawing/2010/main">
        <mc:Choice Requires="a14">
          <p:sp>
            <p:nvSpPr>
              <p:cNvPr id="20488" name="Text Box 8"/>
              <p:cNvSpPr txBox="1">
                <a:spLocks noChangeArrowheads="1"/>
              </p:cNvSpPr>
              <p:nvPr/>
            </p:nvSpPr>
            <p:spPr bwMode="auto">
              <a:xfrm>
                <a:off x="0" y="836712"/>
                <a:ext cx="9159240" cy="454996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spcAft>
                    <a:spcPts val="0"/>
                  </a:spcAft>
                </a:pPr>
                <a:endParaRPr lang="en-US" sz="2400" dirty="0" smtClean="0">
                  <a:latin typeface="Book Antiqua" pitchFamily="18" charset="0"/>
                </a:endParaRPr>
              </a:p>
              <a:p>
                <a:pPr>
                  <a:spcAft>
                    <a:spcPts val="1000"/>
                  </a:spcAft>
                </a:pPr>
                <a:r>
                  <a:rPr lang="en-US" sz="2400" dirty="0">
                    <a:latin typeface="Book Antiqua" pitchFamily="18" charset="0"/>
                  </a:rPr>
                  <a:t>LTD = R ×L =20 ×64 = 1280.</a:t>
                </a:r>
              </a:p>
              <a:p>
                <a:pPr>
                  <a:spcAft>
                    <a:spcPts val="1000"/>
                  </a:spcAft>
                </a:pPr>
                <a:r>
                  <a:rPr lang="en-US" sz="2400" dirty="0">
                    <a:latin typeface="Symbol" panose="05050102010706020507" pitchFamily="18" charset="2"/>
                  </a:rPr>
                  <a:t>s</a:t>
                </a:r>
                <a:r>
                  <a:rPr lang="en-US" sz="2000" baseline="-25000" dirty="0">
                    <a:latin typeface="Book Antiqua" pitchFamily="18" charset="0"/>
                  </a:rPr>
                  <a:t>LTD  </a:t>
                </a:r>
                <a:r>
                  <a:rPr lang="en-US" sz="2400" dirty="0">
                    <a:latin typeface="Book Antiqua" pitchFamily="18" charset="0"/>
                  </a:rPr>
                  <a:t>= </a:t>
                </a:r>
                <a:r>
                  <a:rPr lang="en-US" sz="2400" dirty="0" smtClean="0">
                    <a:latin typeface="Book Antiqua" pitchFamily="18" charset="0"/>
                  </a:rPr>
                  <a:t>(</a:t>
                </a:r>
                <a14:m>
                  <m:oMath xmlns:m="http://schemas.openxmlformats.org/officeDocument/2006/math">
                    <m:rad>
                      <m:radPr>
                        <m:degHide m:val="on"/>
                        <m:ctrlPr>
                          <a:rPr lang="el-GR" sz="2400" b="1" i="1">
                            <a:latin typeface="Cambria Math" panose="02040503050406030204" pitchFamily="18" charset="0"/>
                            <a:cs typeface="Times New Roman" pitchFamily="18" charset="0"/>
                          </a:rPr>
                        </m:ctrlPr>
                      </m:radPr>
                      <m:deg/>
                      <m:e>
                        <m:r>
                          <a:rPr lang="en-US" sz="2400" b="0" i="1" smtClean="0">
                            <a:latin typeface="Cambria Math" panose="02040503050406030204" pitchFamily="18" charset="0"/>
                            <a:cs typeface="Times New Roman" pitchFamily="18" charset="0"/>
                          </a:rPr>
                          <m:t>𝐿</m:t>
                        </m:r>
                      </m:e>
                    </m:rad>
                  </m:oMath>
                </a14:m>
                <a:r>
                  <a:rPr lang="en-US" sz="2400" dirty="0" smtClean="0">
                    <a:latin typeface="Book Antiqua" pitchFamily="18" charset="0"/>
                  </a:rPr>
                  <a:t>)*(</a:t>
                </a:r>
                <a:r>
                  <a:rPr lang="en-US" sz="2800" dirty="0">
                    <a:latin typeface="Symbol" panose="05050102010706020507" pitchFamily="18" charset="2"/>
                  </a:rPr>
                  <a:t>s</a:t>
                </a:r>
                <a:r>
                  <a:rPr lang="en-US" sz="2400" baseline="-25000" dirty="0">
                    <a:latin typeface="Book Antiqua" pitchFamily="18" charset="0"/>
                  </a:rPr>
                  <a:t>R</a:t>
                </a:r>
                <a:r>
                  <a:rPr lang="en-US" sz="2400" dirty="0">
                    <a:latin typeface="Book Antiqua" pitchFamily="18" charset="0"/>
                  </a:rPr>
                  <a:t>)</a:t>
                </a:r>
              </a:p>
              <a:p>
                <a:pPr>
                  <a:spcAft>
                    <a:spcPts val="1000"/>
                  </a:spcAft>
                </a:pPr>
                <a:r>
                  <a:rPr lang="en-US" sz="2400" dirty="0">
                    <a:latin typeface="Symbol" panose="05050102010706020507" pitchFamily="18" charset="2"/>
                  </a:rPr>
                  <a:t>s</a:t>
                </a:r>
                <a:r>
                  <a:rPr lang="en-US" sz="2000" baseline="-25000" dirty="0">
                    <a:latin typeface="Book Antiqua" pitchFamily="18" charset="0"/>
                  </a:rPr>
                  <a:t>LTD  </a:t>
                </a:r>
                <a:r>
                  <a:rPr lang="en-US" sz="2400" dirty="0">
                    <a:latin typeface="Book Antiqua" pitchFamily="18" charset="0"/>
                  </a:rPr>
                  <a:t>=  (</a:t>
                </a:r>
                <a14:m>
                  <m:oMath xmlns:m="http://schemas.openxmlformats.org/officeDocument/2006/math">
                    <m:rad>
                      <m:radPr>
                        <m:degHide m:val="on"/>
                        <m:ctrlPr>
                          <a:rPr lang="el-GR" sz="2400" b="1" i="1">
                            <a:latin typeface="Cambria Math" panose="02040503050406030204" pitchFamily="18" charset="0"/>
                            <a:cs typeface="Times New Roman" pitchFamily="18" charset="0"/>
                          </a:rPr>
                        </m:ctrlPr>
                      </m:radPr>
                      <m:deg/>
                      <m:e>
                        <m:r>
                          <a:rPr lang="en-US" sz="2400" b="0" i="1" smtClean="0">
                            <a:latin typeface="Cambria Math" panose="02040503050406030204" pitchFamily="18" charset="0"/>
                            <a:cs typeface="Times New Roman" pitchFamily="18" charset="0"/>
                          </a:rPr>
                          <m:t>64</m:t>
                        </m:r>
                      </m:e>
                    </m:rad>
                  </m:oMath>
                </a14:m>
                <a:r>
                  <a:rPr lang="en-US" sz="2400" dirty="0">
                    <a:latin typeface="Book Antiqua" pitchFamily="18" charset="0"/>
                  </a:rPr>
                  <a:t>)*</a:t>
                </a:r>
                <a:r>
                  <a:rPr lang="en-US" sz="2800" dirty="0">
                    <a:latin typeface="Symbol" panose="05050102010706020507" pitchFamily="18" charset="2"/>
                  </a:rPr>
                  <a:t> (5) = </a:t>
                </a:r>
                <a:r>
                  <a:rPr lang="en-US" sz="2800" dirty="0" smtClean="0">
                    <a:latin typeface="Symbol" panose="05050102010706020507" pitchFamily="18" charset="2"/>
                  </a:rPr>
                  <a:t>40</a:t>
                </a:r>
              </a:p>
              <a:p>
                <a:pPr>
                  <a:spcAft>
                    <a:spcPts val="1000"/>
                  </a:spcAft>
                </a:pPr>
                <a:r>
                  <a:rPr lang="en-US" sz="2400" dirty="0" smtClean="0">
                    <a:latin typeface="Book Antiqua" pitchFamily="18" charset="0"/>
                  </a:rPr>
                  <a:t>SL</a:t>
                </a:r>
                <a:r>
                  <a:rPr lang="en-US" sz="2400" dirty="0">
                    <a:latin typeface="Book Antiqua" pitchFamily="18" charset="0"/>
                  </a:rPr>
                  <a:t>* = </a:t>
                </a:r>
                <a:r>
                  <a:rPr lang="en-US" sz="2400" dirty="0" smtClean="0">
                    <a:latin typeface="Book Antiqua" pitchFamily="18" charset="0"/>
                  </a:rPr>
                  <a:t>0.3636</a:t>
                </a:r>
              </a:p>
              <a:p>
                <a:pPr>
                  <a:spcAft>
                    <a:spcPts val="1000"/>
                  </a:spcAft>
                </a:pPr>
                <a:r>
                  <a:rPr lang="en-US" sz="2400" dirty="0">
                    <a:latin typeface="Book Antiqua" pitchFamily="18" charset="0"/>
                  </a:rPr>
                  <a:t>T</a:t>
                </a:r>
                <a:r>
                  <a:rPr lang="en-US" sz="2400" dirty="0" smtClean="0">
                    <a:latin typeface="Book Antiqua" pitchFamily="18" charset="0"/>
                  </a:rPr>
                  <a:t>he </a:t>
                </a:r>
                <a:r>
                  <a:rPr lang="en-US" sz="2400" dirty="0">
                    <a:latin typeface="Book Antiqua" pitchFamily="18" charset="0"/>
                  </a:rPr>
                  <a:t>optimal Q</a:t>
                </a:r>
                <a:r>
                  <a:rPr lang="en-US" sz="2400" dirty="0" smtClean="0">
                    <a:latin typeface="Book Antiqua" pitchFamily="18" charset="0"/>
                  </a:rPr>
                  <a:t> = LTD + </a:t>
                </a:r>
                <a:r>
                  <a:rPr lang="en-US" sz="2400" dirty="0">
                    <a:latin typeface="Book Antiqua" pitchFamily="18" charset="0"/>
                  </a:rPr>
                  <a:t>z </a:t>
                </a:r>
                <a:r>
                  <a:rPr lang="el-GR" sz="2400" dirty="0" smtClean="0">
                    <a:latin typeface="Book Antiqua" pitchFamily="18" charset="0"/>
                  </a:rPr>
                  <a:t>σ</a:t>
                </a:r>
                <a:r>
                  <a:rPr lang="en-US" sz="2400" baseline="-25000" dirty="0" smtClean="0">
                    <a:latin typeface="Book Antiqua" pitchFamily="18" charset="0"/>
                  </a:rPr>
                  <a:t>LTD</a:t>
                </a:r>
                <a:endParaRPr lang="en-US" sz="2400" dirty="0" smtClean="0">
                  <a:latin typeface="Book Antiqua" pitchFamily="18" charset="0"/>
                </a:endParaRPr>
              </a:p>
              <a:p>
                <a:pPr algn="l"/>
                <a:r>
                  <a:rPr lang="en-US" sz="2400" dirty="0" smtClean="0">
                    <a:latin typeface="Book Antiqua" pitchFamily="18" charset="0"/>
                  </a:rPr>
                  <a:t>=</a:t>
                </a:r>
                <a:r>
                  <a:rPr lang="en-US" sz="2400" dirty="0">
                    <a:latin typeface="Book Antiqua" pitchFamily="18" charset="0"/>
                  </a:rPr>
                  <a:t>NORM.INV(probability</a:t>
                </a:r>
                <a:r>
                  <a:rPr lang="en-US" sz="2400" dirty="0" smtClean="0">
                    <a:latin typeface="Book Antiqua" pitchFamily="18" charset="0"/>
                  </a:rPr>
                  <a:t>, mean, standard_dev)</a:t>
                </a:r>
              </a:p>
              <a:p>
                <a:pPr algn="l"/>
                <a:r>
                  <a:rPr lang="en-US" sz="2400" dirty="0" smtClean="0">
                    <a:latin typeface="Book Antiqua" pitchFamily="18" charset="0"/>
                  </a:rPr>
                  <a:t>=NORM.INV(0.3636,1280,40)</a:t>
                </a:r>
                <a:endParaRPr lang="en-US" sz="2400" dirty="0">
                  <a:latin typeface="Book Antiqua" pitchFamily="18" charset="0"/>
                </a:endParaRPr>
              </a:p>
              <a:p>
                <a:pPr algn="l"/>
                <a:r>
                  <a:rPr lang="en-US" sz="2400" dirty="0" smtClean="0">
                    <a:latin typeface="Book Antiqua" pitchFamily="18" charset="0"/>
                  </a:rPr>
                  <a:t>=1266.0459</a:t>
                </a:r>
                <a:endParaRPr lang="en-US" sz="2400" dirty="0">
                  <a:latin typeface="Book Antiqua" pitchFamily="18" charset="0"/>
                </a:endParaRPr>
              </a:p>
              <a:p>
                <a:pPr algn="l"/>
                <a:endParaRPr lang="en-US" sz="2400" dirty="0">
                  <a:latin typeface="Book Antiqua" pitchFamily="18" charset="0"/>
                </a:endParaRPr>
              </a:p>
            </p:txBody>
          </p:sp>
        </mc:Choice>
        <mc:Fallback xmlns="">
          <p:sp>
            <p:nvSpPr>
              <p:cNvPr id="20488" name="Text Box 8"/>
              <p:cNvSpPr txBox="1">
                <a:spLocks noRot="1" noChangeAspect="1" noMove="1" noResize="1" noEditPoints="1" noAdjustHandles="1" noChangeArrowheads="1" noChangeShapeType="1" noTextEdit="1"/>
              </p:cNvSpPr>
              <p:nvPr/>
            </p:nvSpPr>
            <p:spPr bwMode="auto">
              <a:xfrm>
                <a:off x="0" y="836712"/>
                <a:ext cx="9159240" cy="4549964"/>
              </a:xfrm>
              <a:prstGeom prst="rect">
                <a:avLst/>
              </a:prstGeom>
              <a:blipFill rotWithShape="0">
                <a:blip r:embed="rId2"/>
                <a:stretch>
                  <a:fillRect l="-99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9" name="Text Box 14"/>
          <p:cNvSpPr txBox="1">
            <a:spLocks noChangeArrowheads="1"/>
          </p:cNvSpPr>
          <p:nvPr/>
        </p:nvSpPr>
        <p:spPr bwMode="auto">
          <a:xfrm>
            <a:off x="1" y="53610"/>
            <a:ext cx="9143999" cy="646331"/>
          </a:xfrm>
          <a:prstGeom prst="rect">
            <a:avLst/>
          </a:prstGeom>
          <a:noFill/>
          <a:ln w="12700">
            <a:noFill/>
            <a:miter lim="800000"/>
            <a:headEnd/>
            <a:tailEnd/>
          </a:ln>
        </p:spPr>
        <p:txBody>
          <a:bodyPr wrap="square">
            <a:spAutoFit/>
          </a:bodyPr>
          <a:lstStyle/>
          <a:p>
            <a:r>
              <a:rPr lang="en-US" sz="3600" dirty="0" smtClean="0">
                <a:latin typeface="Impact" pitchFamily="34" charset="0"/>
              </a:rPr>
              <a:t>The </a:t>
            </a:r>
            <a:r>
              <a:rPr lang="en-US" sz="3600" dirty="0">
                <a:latin typeface="Impact" pitchFamily="34" charset="0"/>
              </a:rPr>
              <a:t>News Vendor </a:t>
            </a:r>
            <a:r>
              <a:rPr lang="en-US" sz="3600" dirty="0" smtClean="0">
                <a:latin typeface="Impact" pitchFamily="34" charset="0"/>
              </a:rPr>
              <a:t>Problem- Extended</a:t>
            </a:r>
            <a:endParaRPr lang="en-US" sz="3600" dirty="0">
              <a:latin typeface="Impact" pitchFamily="34" charset="0"/>
            </a:endParaRPr>
          </a:p>
        </p:txBody>
      </p:sp>
    </p:spTree>
    <p:extLst>
      <p:ext uri="{BB962C8B-B14F-4D97-AF65-F5344CB8AC3E}">
        <p14:creationId xmlns:p14="http://schemas.microsoft.com/office/powerpoint/2010/main" val="3080770339"/>
      </p:ext>
    </p:extLst>
  </p:cSld>
  <p:clrMapOvr>
    <a:masterClrMapping/>
  </p:clrMapOvr>
  <p:transition>
    <p:zo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836712"/>
            <a:ext cx="9144000" cy="5437336"/>
          </a:xfrm>
        </p:spPr>
        <p:txBody>
          <a:bodyPr/>
          <a:lstStyle/>
          <a:p>
            <a:r>
              <a:rPr lang="en-US" b="1" dirty="0"/>
              <a:t>E</a:t>
            </a:r>
            <a:r>
              <a:rPr lang="en-US" b="1" dirty="0" smtClean="0"/>
              <a:t>lement. </a:t>
            </a:r>
            <a:r>
              <a:rPr lang="en-US" dirty="0" smtClean="0"/>
              <a:t>Any </a:t>
            </a:r>
            <a:r>
              <a:rPr lang="en-US" dirty="0"/>
              <a:t>unit of </a:t>
            </a:r>
            <a:r>
              <a:rPr lang="en-US" b="1" dirty="0"/>
              <a:t>data</a:t>
            </a:r>
            <a:r>
              <a:rPr lang="en-US" dirty="0"/>
              <a:t> defined for processing is a </a:t>
            </a:r>
            <a:r>
              <a:rPr lang="en-US" b="1" dirty="0"/>
              <a:t>data element</a:t>
            </a:r>
            <a:r>
              <a:rPr lang="en-US" dirty="0"/>
              <a:t>; for example, ACCOUNT NUMBER, NAME, ADDRESS and </a:t>
            </a:r>
            <a:r>
              <a:rPr lang="en-US" dirty="0" smtClean="0"/>
              <a:t>CITY. </a:t>
            </a:r>
            <a:r>
              <a:rPr lang="en-US" b="1" dirty="0" smtClean="0"/>
              <a:t>A population</a:t>
            </a:r>
            <a:r>
              <a:rPr lang="en-US" dirty="0" smtClean="0"/>
              <a:t> </a:t>
            </a:r>
            <a:r>
              <a:rPr lang="en-US" dirty="0"/>
              <a:t>is a collection of all the elements of interest. </a:t>
            </a:r>
          </a:p>
          <a:p>
            <a:r>
              <a:rPr lang="en-US" b="1" dirty="0"/>
              <a:t>S</a:t>
            </a:r>
            <a:r>
              <a:rPr lang="en-US" b="1" dirty="0" smtClean="0"/>
              <a:t>ample</a:t>
            </a:r>
            <a:r>
              <a:rPr lang="en-US" dirty="0" smtClean="0"/>
              <a:t> </a:t>
            </a:r>
            <a:r>
              <a:rPr lang="en-US" dirty="0"/>
              <a:t>is a subset of the population. </a:t>
            </a:r>
            <a:r>
              <a:rPr lang="en-US" dirty="0" smtClean="0"/>
              <a:t>It contains </a:t>
            </a:r>
            <a:r>
              <a:rPr lang="en-US" dirty="0"/>
              <a:t>only a portion of the population</a:t>
            </a:r>
            <a:r>
              <a:rPr lang="en-US" dirty="0" smtClean="0"/>
              <a:t>.</a:t>
            </a:r>
          </a:p>
          <a:p>
            <a:r>
              <a:rPr lang="en-US" b="1" dirty="0" smtClean="0"/>
              <a:t>Frame. </a:t>
            </a:r>
            <a:r>
              <a:rPr lang="en-US" dirty="0" smtClean="0"/>
              <a:t>A </a:t>
            </a:r>
            <a:r>
              <a:rPr lang="en-US" b="1" dirty="0"/>
              <a:t>sampling frame</a:t>
            </a:r>
            <a:r>
              <a:rPr lang="en-US" dirty="0"/>
              <a:t> is the source material or device from which </a:t>
            </a:r>
            <a:r>
              <a:rPr lang="en-US" smtClean="0"/>
              <a:t>a sample </a:t>
            </a:r>
            <a:r>
              <a:rPr lang="en-US" dirty="0" smtClean="0"/>
              <a:t>is </a:t>
            </a:r>
            <a:r>
              <a:rPr lang="en-US" dirty="0"/>
              <a:t>drawn</a:t>
            </a:r>
            <a:r>
              <a:rPr lang="en-US" dirty="0" smtClean="0"/>
              <a:t>. </a:t>
            </a:r>
            <a:r>
              <a:rPr lang="en-US" dirty="0"/>
              <a:t>It is a list of all those within </a:t>
            </a:r>
            <a:r>
              <a:rPr lang="en-US" dirty="0" smtClean="0"/>
              <a:t>a population who </a:t>
            </a:r>
            <a:r>
              <a:rPr lang="en-US" dirty="0"/>
              <a:t>can be sampled, and may include individuals, households or institutions</a:t>
            </a:r>
            <a:r>
              <a:rPr lang="en-US" dirty="0" smtClean="0"/>
              <a:t> is a list of objects</a:t>
            </a:r>
            <a:endParaRPr lang="en-US" dirty="0"/>
          </a:p>
          <a:p>
            <a:r>
              <a:rPr lang="en-US" dirty="0" smtClean="0"/>
              <a:t>The </a:t>
            </a:r>
            <a:r>
              <a:rPr lang="en-US" dirty="0"/>
              <a:t>sample results </a:t>
            </a:r>
            <a:r>
              <a:rPr lang="en-US" dirty="0" smtClean="0"/>
              <a:t>provide </a:t>
            </a:r>
            <a:r>
              <a:rPr lang="en-US" dirty="0"/>
              <a:t>estimates of the values of the population characteristics</a:t>
            </a:r>
          </a:p>
          <a:p>
            <a:r>
              <a:rPr lang="en-US" dirty="0" smtClean="0"/>
              <a:t>With </a:t>
            </a:r>
            <a:r>
              <a:rPr lang="en-US" dirty="0"/>
              <a:t>proper sampling methods, the sample results can provide “good” estimates of the population characteristics.</a:t>
            </a:r>
          </a:p>
          <a:p>
            <a:endParaRPr lang="en-US" dirty="0"/>
          </a:p>
          <a:p>
            <a:pPr marL="0" indent="0">
              <a:buNone/>
            </a:pPr>
            <a:endParaRPr lang="en-US" dirty="0">
              <a:effectLst>
                <a:outerShdw blurRad="38100" dist="38100" dir="2700000" algn="tl">
                  <a:srgbClr val="000000"/>
                </a:outerShdw>
              </a:effectLst>
            </a:endParaRPr>
          </a:p>
          <a:p>
            <a:endParaRPr lang="en-US" dirty="0">
              <a:effectLst>
                <a:outerShdw blurRad="38100" dist="38100" dir="2700000" algn="tl">
                  <a:srgbClr val="000000"/>
                </a:outerShdw>
              </a:effectLst>
            </a:endParaRPr>
          </a:p>
          <a:p>
            <a:endParaRPr lang="en-US" dirty="0"/>
          </a:p>
          <a:p>
            <a:endParaRPr lang="en-US" dirty="0">
              <a:effectLst>
                <a:outerShdw blurRad="38100" dist="38100" dir="2700000" algn="tl">
                  <a:srgbClr val="000000"/>
                </a:outerShdw>
              </a:effectLst>
            </a:endParaRPr>
          </a:p>
          <a:p>
            <a:endParaRPr lang="en-US" dirty="0"/>
          </a:p>
        </p:txBody>
      </p:sp>
      <p:sp>
        <p:nvSpPr>
          <p:cNvPr id="3" name="Title 2"/>
          <p:cNvSpPr>
            <a:spLocks noGrp="1"/>
          </p:cNvSpPr>
          <p:nvPr>
            <p:ph type="title"/>
          </p:nvPr>
        </p:nvSpPr>
        <p:spPr>
          <a:xfrm>
            <a:off x="1" y="0"/>
            <a:ext cx="9144000" cy="836712"/>
          </a:xfrm>
        </p:spPr>
        <p:txBody>
          <a:bodyPr/>
          <a:lstStyle/>
          <a:p>
            <a:r>
              <a:rPr lang="en-US" dirty="0" smtClean="0"/>
              <a:t>Sampling</a:t>
            </a:r>
            <a:endParaRPr lang="en-US" dirty="0"/>
          </a:p>
        </p:txBody>
      </p:sp>
    </p:spTree>
    <p:extLst>
      <p:ext uri="{BB962C8B-B14F-4D97-AF65-F5344CB8AC3E}">
        <p14:creationId xmlns:p14="http://schemas.microsoft.com/office/powerpoint/2010/main" val="3260461335"/>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Clr>
                <a:srgbClr val="66FFFF"/>
              </a:buClr>
              <a:buSzPct val="75000"/>
              <a:buNone/>
            </a:pPr>
            <a:r>
              <a:rPr lang="en-US" dirty="0"/>
              <a:t>St. Andrew’s College received 900 applications </a:t>
            </a:r>
            <a:r>
              <a:rPr lang="en-US" dirty="0" smtClean="0"/>
              <a:t>for admission </a:t>
            </a:r>
            <a:r>
              <a:rPr lang="en-US" dirty="0"/>
              <a:t>in the upcoming year from </a:t>
            </a:r>
            <a:r>
              <a:rPr lang="en-US" dirty="0" smtClean="0"/>
              <a:t>prospective students</a:t>
            </a:r>
            <a:r>
              <a:rPr lang="en-US" dirty="0"/>
              <a:t>.  The applicants were numbered, from 1 </a:t>
            </a:r>
            <a:r>
              <a:rPr lang="en-US" dirty="0" smtClean="0"/>
              <a:t>to 900</a:t>
            </a:r>
            <a:r>
              <a:rPr lang="en-US" dirty="0"/>
              <a:t>, as their applications arrived.  The Director </a:t>
            </a:r>
            <a:r>
              <a:rPr lang="en-US" dirty="0" smtClean="0"/>
              <a:t>of Admissions </a:t>
            </a:r>
            <a:r>
              <a:rPr lang="en-US" dirty="0"/>
              <a:t>would like to select a simple </a:t>
            </a:r>
            <a:r>
              <a:rPr lang="en-US" dirty="0" smtClean="0"/>
              <a:t>random sample </a:t>
            </a:r>
            <a:r>
              <a:rPr lang="en-US" dirty="0"/>
              <a:t>of 30 applicants.</a:t>
            </a:r>
          </a:p>
          <a:p>
            <a:pPr>
              <a:buClr>
                <a:srgbClr val="66FFFF"/>
              </a:buClr>
              <a:buSzPct val="75000"/>
              <a:buNone/>
            </a:pPr>
            <a:r>
              <a:rPr lang="en-US" dirty="0"/>
              <a:t>Generate rand() in column next to the names. Then sort the rand column. Select the top 30 names. </a:t>
            </a:r>
          </a:p>
          <a:p>
            <a:pPr>
              <a:buClr>
                <a:srgbClr val="66FFFF"/>
              </a:buClr>
              <a:buSzPct val="75000"/>
              <a:buNone/>
            </a:pPr>
            <a:r>
              <a:rPr lang="en-US" dirty="0"/>
              <a:t>Sometimes we want to select a sample, but find it is not possible to obtain a list of all elements in the population.</a:t>
            </a:r>
          </a:p>
          <a:p>
            <a:pPr>
              <a:buClr>
                <a:srgbClr val="66FFFF"/>
              </a:buClr>
              <a:buSzPct val="75000"/>
              <a:buNone/>
            </a:pPr>
            <a:r>
              <a:rPr lang="en-US" dirty="0"/>
              <a:t>As a result, we cannot construct a frame for the </a:t>
            </a:r>
            <a:r>
              <a:rPr lang="en-US" dirty="0" smtClean="0"/>
              <a:t>population. We </a:t>
            </a:r>
            <a:r>
              <a:rPr lang="en-US" dirty="0"/>
              <a:t>cannot use the random number </a:t>
            </a:r>
            <a:r>
              <a:rPr lang="en-US" dirty="0" smtClean="0"/>
              <a:t>selection procedure</a:t>
            </a:r>
            <a:r>
              <a:rPr lang="en-US" dirty="0"/>
              <a:t>.</a:t>
            </a:r>
          </a:p>
          <a:p>
            <a:pPr>
              <a:buClr>
                <a:srgbClr val="66FFFF"/>
              </a:buClr>
              <a:buSzPct val="75000"/>
              <a:buNone/>
            </a:pPr>
            <a:r>
              <a:rPr lang="en-US" dirty="0"/>
              <a:t> Most often this situation occurs in infinite population</a:t>
            </a:r>
          </a:p>
          <a:p>
            <a:pPr>
              <a:buClr>
                <a:srgbClr val="66FFFF"/>
              </a:buClr>
              <a:buSzPct val="75000"/>
              <a:buNone/>
            </a:pPr>
            <a:r>
              <a:rPr lang="en-US" dirty="0"/>
              <a:t>      cases.</a:t>
            </a:r>
          </a:p>
        </p:txBody>
      </p:sp>
      <p:sp>
        <p:nvSpPr>
          <p:cNvPr id="3" name="Title 2"/>
          <p:cNvSpPr>
            <a:spLocks noGrp="1"/>
          </p:cNvSpPr>
          <p:nvPr>
            <p:ph type="title"/>
          </p:nvPr>
        </p:nvSpPr>
        <p:spPr/>
        <p:txBody>
          <a:bodyPr/>
          <a:lstStyle/>
          <a:p>
            <a:r>
              <a:rPr lang="en-US" dirty="0"/>
              <a:t>Sampling from a Finite Population</a:t>
            </a:r>
          </a:p>
        </p:txBody>
      </p:sp>
    </p:spTree>
    <p:extLst>
      <p:ext uri="{BB962C8B-B14F-4D97-AF65-F5344CB8AC3E}">
        <p14:creationId xmlns:p14="http://schemas.microsoft.com/office/powerpoint/2010/main" val="2652863071"/>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Clr>
                <a:srgbClr val="66FFFF"/>
              </a:buClr>
              <a:buSzPct val="75000"/>
              <a:buNone/>
            </a:pPr>
            <a:r>
              <a:rPr lang="en-US" dirty="0"/>
              <a:t>Populations are often generated by an ongoing process where there is no upper limit on the number of units that can be generated</a:t>
            </a:r>
            <a:r>
              <a:rPr lang="en-US" dirty="0" smtClean="0"/>
              <a:t>. Examples </a:t>
            </a:r>
            <a:r>
              <a:rPr lang="en-US" dirty="0"/>
              <a:t>of on-going processes, with infinite populations, are:</a:t>
            </a:r>
          </a:p>
          <a:p>
            <a:pPr>
              <a:buClrTx/>
              <a:buSzPct val="90000"/>
              <a:buFont typeface="Wingdings" panose="05000000000000000000" pitchFamily="2" charset="2"/>
              <a:buChar char="§"/>
            </a:pPr>
            <a:r>
              <a:rPr lang="en-US" dirty="0" smtClean="0"/>
              <a:t>parts </a:t>
            </a:r>
            <a:r>
              <a:rPr lang="en-US" dirty="0"/>
              <a:t>being manufactured on a production line</a:t>
            </a:r>
          </a:p>
          <a:p>
            <a:pPr>
              <a:buClrTx/>
              <a:buSzPct val="90000"/>
              <a:buFont typeface="Wingdings" panose="05000000000000000000" pitchFamily="2" charset="2"/>
              <a:buChar char="§"/>
            </a:pPr>
            <a:r>
              <a:rPr lang="en-US" dirty="0" smtClean="0"/>
              <a:t>transactions </a:t>
            </a:r>
            <a:r>
              <a:rPr lang="en-US" dirty="0"/>
              <a:t>occurring at a </a:t>
            </a:r>
            <a:r>
              <a:rPr lang="en-US" dirty="0" smtClean="0"/>
              <a:t>bank</a:t>
            </a:r>
          </a:p>
          <a:p>
            <a:pPr>
              <a:buClrTx/>
              <a:buSzPct val="90000"/>
              <a:buFont typeface="Wingdings" panose="05000000000000000000" pitchFamily="2" charset="2"/>
              <a:buChar char="§"/>
            </a:pPr>
            <a:r>
              <a:rPr lang="en-US" dirty="0" smtClean="0"/>
              <a:t>telephone </a:t>
            </a:r>
            <a:r>
              <a:rPr lang="en-US" dirty="0"/>
              <a:t>calls arriving at a technical help </a:t>
            </a:r>
            <a:r>
              <a:rPr lang="en-US" dirty="0" smtClean="0"/>
              <a:t>desk</a:t>
            </a:r>
          </a:p>
          <a:p>
            <a:pPr>
              <a:buClrTx/>
              <a:buSzPct val="90000"/>
              <a:buFont typeface="Wingdings" panose="05000000000000000000" pitchFamily="2" charset="2"/>
              <a:buChar char="§"/>
            </a:pPr>
            <a:r>
              <a:rPr lang="en-US" dirty="0" smtClean="0"/>
              <a:t>customers </a:t>
            </a:r>
            <a:r>
              <a:rPr lang="en-US" dirty="0"/>
              <a:t>entering a </a:t>
            </a:r>
            <a:r>
              <a:rPr lang="en-US" dirty="0" smtClean="0"/>
              <a:t>store</a:t>
            </a:r>
          </a:p>
          <a:p>
            <a:pPr>
              <a:buClr>
                <a:srgbClr val="66FFFF"/>
              </a:buClr>
              <a:buSzPct val="75000"/>
              <a:buNone/>
            </a:pPr>
            <a:r>
              <a:rPr lang="en-US" dirty="0" smtClean="0"/>
              <a:t>These are objects.</a:t>
            </a:r>
          </a:p>
          <a:p>
            <a:pPr>
              <a:buClr>
                <a:srgbClr val="66FFFF"/>
              </a:buClr>
              <a:buSzPct val="75000"/>
              <a:buNone/>
            </a:pPr>
            <a:r>
              <a:rPr lang="en-US" dirty="0"/>
              <a:t>A random sample from an infinite population is a sample selected such that the following conditions are satisfied.</a:t>
            </a:r>
          </a:p>
          <a:p>
            <a:pPr>
              <a:lnSpc>
                <a:spcPct val="90000"/>
              </a:lnSpc>
              <a:buClrTx/>
              <a:buSzPct val="120000"/>
              <a:buFont typeface="Wingdings" panose="05000000000000000000" pitchFamily="2" charset="2"/>
              <a:buChar char="§"/>
            </a:pPr>
            <a:r>
              <a:rPr lang="en-US" sz="2200" dirty="0"/>
              <a:t>Each element selected comes from the population of interest.</a:t>
            </a:r>
          </a:p>
          <a:p>
            <a:pPr>
              <a:buClrTx/>
              <a:buSzPct val="125000"/>
              <a:buFont typeface="Wingdings" panose="05000000000000000000" pitchFamily="2" charset="2"/>
              <a:buChar char="§"/>
            </a:pPr>
            <a:r>
              <a:rPr lang="en-US" sz="2200" dirty="0" smtClean="0"/>
              <a:t>Each </a:t>
            </a:r>
            <a:r>
              <a:rPr lang="en-US" sz="2200" dirty="0"/>
              <a:t>element is selected independently.</a:t>
            </a:r>
          </a:p>
          <a:p>
            <a:pPr>
              <a:buClr>
                <a:srgbClr val="66FFFF"/>
              </a:buClr>
              <a:buSzPct val="75000"/>
              <a:buNone/>
            </a:pPr>
            <a:endParaRPr lang="en-US" dirty="0"/>
          </a:p>
          <a:p>
            <a:pPr marL="0" indent="0">
              <a:lnSpc>
                <a:spcPct val="90000"/>
              </a:lnSpc>
              <a:buClr>
                <a:srgbClr val="66FFFF"/>
              </a:buClr>
              <a:buSzPct val="75000"/>
              <a:buNone/>
            </a:pPr>
            <a:r>
              <a:rPr lang="en-US" dirty="0"/>
              <a:t> </a:t>
            </a:r>
          </a:p>
        </p:txBody>
      </p:sp>
      <p:sp>
        <p:nvSpPr>
          <p:cNvPr id="3" name="Title 2"/>
          <p:cNvSpPr>
            <a:spLocks noGrp="1"/>
          </p:cNvSpPr>
          <p:nvPr>
            <p:ph type="title"/>
          </p:nvPr>
        </p:nvSpPr>
        <p:spPr/>
        <p:txBody>
          <a:bodyPr/>
          <a:lstStyle/>
          <a:p>
            <a:r>
              <a:rPr lang="en-US" dirty="0"/>
              <a:t>Sampling from an Infinite Population</a:t>
            </a:r>
          </a:p>
        </p:txBody>
      </p:sp>
    </p:spTree>
    <p:extLst>
      <p:ext uri="{BB962C8B-B14F-4D97-AF65-F5344CB8AC3E}">
        <p14:creationId xmlns:p14="http://schemas.microsoft.com/office/powerpoint/2010/main" val="3482596575"/>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1520" y="836712"/>
            <a:ext cx="8818438" cy="4339650"/>
          </a:xfrm>
          <a:prstGeom prst="rect">
            <a:avLst/>
          </a:prstGeom>
          <a:solidFill>
            <a:schemeClr val="bg1"/>
          </a:solidFill>
        </p:spPr>
        <p:txBody>
          <a:bodyPr wrap="square">
            <a:spAutoFit/>
          </a:bodyPr>
          <a:lstStyle/>
          <a:p>
            <a:pPr algn="ctr">
              <a:spcAft>
                <a:spcPts val="1200"/>
              </a:spcAft>
            </a:pPr>
            <a:r>
              <a:rPr lang="en-US" sz="2800" b="1" dirty="0" smtClean="0">
                <a:solidFill>
                  <a:srgbClr val="C00000"/>
                </a:solidFill>
                <a:latin typeface="Book Antiqua" panose="02040602050305030304" pitchFamily="18" charset="0"/>
              </a:rPr>
              <a:t>Before coming to class, please watch the following 3 repository lectures </a:t>
            </a:r>
            <a:r>
              <a:rPr lang="en-US" sz="2800" b="1" dirty="0">
                <a:solidFill>
                  <a:srgbClr val="C00000"/>
                </a:solidFill>
                <a:latin typeface="Book Antiqua" panose="02040602050305030304" pitchFamily="18" charset="0"/>
              </a:rPr>
              <a:t>on </a:t>
            </a:r>
            <a:r>
              <a:rPr lang="en-US" sz="2800" b="1" dirty="0" err="1" smtClean="0">
                <a:solidFill>
                  <a:srgbClr val="C00000"/>
                </a:solidFill>
                <a:latin typeface="Book Antiqua" panose="02040602050305030304" pitchFamily="18" charset="0"/>
              </a:rPr>
              <a:t>youtube</a:t>
            </a:r>
            <a:endParaRPr lang="en-US" sz="2800" b="1" dirty="0" smtClean="0">
              <a:solidFill>
                <a:srgbClr val="C00000"/>
              </a:solidFill>
              <a:latin typeface="Book Antiqua" panose="02040602050305030304" pitchFamily="18" charset="0"/>
            </a:endParaRPr>
          </a:p>
          <a:p>
            <a:r>
              <a:rPr lang="en-US" sz="2400" u="sng" dirty="0">
                <a:hlinkClick r:id="rId3"/>
              </a:rPr>
              <a:t>Mean and Variance of Sample </a:t>
            </a:r>
            <a:r>
              <a:rPr lang="en-US" sz="2400" u="sng" dirty="0" err="1">
                <a:hlinkClick r:id="rId3"/>
              </a:rPr>
              <a:t>Mean.youtube.repository</a:t>
            </a:r>
            <a:r>
              <a:rPr lang="en-US" sz="2400" u="sng" dirty="0">
                <a:hlinkClick r:id="rId3"/>
              </a:rPr>
              <a:t> </a:t>
            </a:r>
            <a:endParaRPr lang="en-US" sz="2400" u="sng" dirty="0" smtClean="0"/>
          </a:p>
          <a:p>
            <a:r>
              <a:rPr lang="en-US" sz="2400" dirty="0"/>
              <a:t>https://www.youtube.com/watch?v=7mYDHbrLEQo</a:t>
            </a:r>
          </a:p>
          <a:p>
            <a:r>
              <a:rPr lang="en-US" sz="2000" u="sng" dirty="0">
                <a:hlinkClick r:id="rId4"/>
              </a:rPr>
              <a:t>The Sampling Distribution of the Sample </a:t>
            </a:r>
            <a:r>
              <a:rPr lang="en-US" sz="2000" u="sng" dirty="0" err="1" smtClean="0">
                <a:hlinkClick r:id="rId4"/>
              </a:rPr>
              <a:t>Mean.youtube.repository</a:t>
            </a:r>
            <a:endParaRPr lang="en-US" sz="2000" u="sng" dirty="0" smtClean="0"/>
          </a:p>
          <a:p>
            <a:r>
              <a:rPr lang="en-US" sz="2400" dirty="0"/>
              <a:t>https://www.youtube.com/watch?v=q50GpTdFYyI</a:t>
            </a:r>
          </a:p>
          <a:p>
            <a:r>
              <a:rPr lang="en-US" sz="2000" u="sng" dirty="0">
                <a:hlinkClick r:id="rId5"/>
              </a:rPr>
              <a:t>Confidence </a:t>
            </a:r>
            <a:r>
              <a:rPr lang="en-US" sz="2000" u="sng" dirty="0" err="1" smtClean="0">
                <a:hlinkClick r:id="rId5"/>
              </a:rPr>
              <a:t>Interval.youtube.repository</a:t>
            </a:r>
            <a:endParaRPr lang="en-US" sz="2000" u="sng" dirty="0" smtClean="0"/>
          </a:p>
          <a:p>
            <a:r>
              <a:rPr lang="en-US" sz="2400" dirty="0"/>
              <a:t>https://www.youtube.com/watch?v=lwpobQmUTd8</a:t>
            </a:r>
          </a:p>
          <a:p>
            <a:r>
              <a:rPr lang="en-US" sz="2800" b="1" dirty="0" smtClean="0">
                <a:solidFill>
                  <a:srgbClr val="C00000"/>
                </a:solidFill>
                <a:latin typeface="Book Antiqua" panose="02040602050305030304" pitchFamily="18" charset="0"/>
              </a:rPr>
              <a:t>The </a:t>
            </a:r>
            <a:r>
              <a:rPr lang="en-US" sz="2800" b="1" dirty="0">
                <a:solidFill>
                  <a:srgbClr val="C00000"/>
                </a:solidFill>
                <a:latin typeface="Book Antiqua" panose="02040602050305030304" pitchFamily="18" charset="0"/>
              </a:rPr>
              <a:t>link to the excel file </a:t>
            </a:r>
          </a:p>
          <a:p>
            <a:r>
              <a:rPr lang="en-US" sz="2800" u="sng" dirty="0" smtClean="0">
                <a:hlinkClick r:id="rId6"/>
              </a:rPr>
              <a:t>Sampling </a:t>
            </a:r>
            <a:r>
              <a:rPr lang="en-US" sz="2800" u="sng" dirty="0">
                <a:hlinkClick r:id="rId6"/>
              </a:rPr>
              <a:t>and Confidence Interval-</a:t>
            </a:r>
            <a:r>
              <a:rPr lang="en-US" sz="2800" u="sng" dirty="0" err="1">
                <a:hlinkClick r:id="rId6"/>
              </a:rPr>
              <a:t>exl</a:t>
            </a:r>
            <a:endParaRPr lang="en-US" sz="2800" dirty="0"/>
          </a:p>
          <a:p>
            <a:pPr algn="ctr">
              <a:spcAft>
                <a:spcPts val="1200"/>
              </a:spcAft>
            </a:pPr>
            <a:r>
              <a:rPr lang="en-US" dirty="0"/>
              <a:t>http://www.csun.edu/~</a:t>
            </a:r>
            <a:r>
              <a:rPr lang="en-US" dirty="0" smtClean="0"/>
              <a:t>aa2035/CourseBase/S-Sampling-CI/ArdiCh78.xlsx</a:t>
            </a:r>
            <a:endParaRPr lang="en-US" dirty="0"/>
          </a:p>
        </p:txBody>
      </p:sp>
    </p:spTree>
    <p:extLst>
      <p:ext uri="{BB962C8B-B14F-4D97-AF65-F5344CB8AC3E}">
        <p14:creationId xmlns:p14="http://schemas.microsoft.com/office/powerpoint/2010/main" val="2332903241"/>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276" name="Text Box 11"/>
              <p:cNvSpPr txBox="1">
                <a:spLocks noChangeArrowheads="1"/>
              </p:cNvSpPr>
              <p:nvPr/>
            </p:nvSpPr>
            <p:spPr bwMode="auto">
              <a:xfrm>
                <a:off x="-16100" y="908720"/>
                <a:ext cx="9298798" cy="6519092"/>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sz="2800" dirty="0" smtClean="0">
                    <a:latin typeface="Book Antiqua" pitchFamily="18" charset="0"/>
                  </a:rPr>
                  <a:t>A random variable </a:t>
                </a:r>
                <a:r>
                  <a:rPr lang="en-US" sz="2800" b="1" dirty="0">
                    <a:solidFill>
                      <a:srgbClr val="00863D"/>
                    </a:solidFill>
                    <a:latin typeface="Book Antiqua" pitchFamily="18" charset="0"/>
                  </a:rPr>
                  <a:t>x</a:t>
                </a:r>
                <a:r>
                  <a:rPr lang="en-US" sz="2800" dirty="0">
                    <a:latin typeface="Book Antiqua" pitchFamily="18" charset="0"/>
                  </a:rPr>
                  <a:t> </a:t>
                </a:r>
                <a:r>
                  <a:rPr lang="en-US" sz="2800" dirty="0" smtClean="0">
                    <a:latin typeface="Book Antiqua" pitchFamily="18" charset="0"/>
                  </a:rPr>
                  <a:t>has mean </a:t>
                </a:r>
                <a:r>
                  <a:rPr lang="en-US" sz="2800" dirty="0">
                    <a:latin typeface="Book Antiqua" pitchFamily="18" charset="0"/>
                  </a:rPr>
                  <a:t>of </a:t>
                </a:r>
                <a:r>
                  <a:rPr lang="en-US" sz="2800" b="1" dirty="0">
                    <a:solidFill>
                      <a:srgbClr val="00863D"/>
                    </a:solidFill>
                    <a:latin typeface="Impact" pitchFamily="34" charset="0"/>
                    <a:cs typeface="Arial" charset="0"/>
                    <a:sym typeface="Symbol" panose="05050102010706020507" pitchFamily="18" charset="2"/>
                  </a:rPr>
                  <a:t></a:t>
                </a:r>
                <a:r>
                  <a:rPr lang="en-US" sz="2800" b="1" dirty="0">
                    <a:latin typeface="Impact" pitchFamily="34" charset="0"/>
                    <a:cs typeface="Arial" charset="0"/>
                    <a:sym typeface="Symbol" panose="05050102010706020507" pitchFamily="18" charset="2"/>
                  </a:rPr>
                  <a:t> </a:t>
                </a:r>
                <a:r>
                  <a:rPr lang="en-US" sz="2800" dirty="0">
                    <a:latin typeface="Book Antiqua" pitchFamily="18" charset="0"/>
                  </a:rPr>
                  <a:t>, and standard deviation of </a:t>
                </a:r>
                <a:r>
                  <a:rPr lang="el-GR" sz="2800" dirty="0" smtClean="0">
                    <a:solidFill>
                      <a:srgbClr val="00863D"/>
                    </a:solidFill>
                    <a:latin typeface="Book Antiqua" pitchFamily="18" charset="0"/>
                    <a:cs typeface="Times New Roman" pitchFamily="18" charset="0"/>
                  </a:rPr>
                  <a:t>σ</a:t>
                </a:r>
                <a:r>
                  <a:rPr lang="en-US" sz="2800" dirty="0" smtClean="0">
                    <a:latin typeface="Book Antiqua" pitchFamily="18" charset="0"/>
                    <a:cs typeface="Times New Roman" pitchFamily="18" charset="0"/>
                  </a:rPr>
                  <a:t>. </a:t>
                </a:r>
                <a:r>
                  <a:rPr lang="en-US" sz="2800" dirty="0" smtClean="0">
                    <a:latin typeface="Book Antiqua" pitchFamily="18" charset="0"/>
                  </a:rPr>
                  <a:t>A </a:t>
                </a:r>
                <a:r>
                  <a:rPr lang="en-US" sz="2800" dirty="0">
                    <a:latin typeface="Book Antiqua" pitchFamily="18" charset="0"/>
                  </a:rPr>
                  <a:t>random variable </a:t>
                </a:r>
                <a:r>
                  <a:rPr lang="en-US" sz="2800" b="1" dirty="0">
                    <a:solidFill>
                      <a:srgbClr val="A50023"/>
                    </a:solidFill>
                    <a:latin typeface="Book Antiqua" pitchFamily="18" charset="0"/>
                  </a:rPr>
                  <a:t>y</a:t>
                </a:r>
                <a:r>
                  <a:rPr lang="en-US" sz="2800" dirty="0">
                    <a:latin typeface="Book Antiqua" pitchFamily="18" charset="0"/>
                  </a:rPr>
                  <a:t> is equal to </a:t>
                </a:r>
                <a:r>
                  <a:rPr lang="en-US" sz="2800" dirty="0" smtClean="0">
                    <a:latin typeface="Book Antiqua" pitchFamily="18" charset="0"/>
                  </a:rPr>
                  <a:t>the average of </a:t>
                </a:r>
                <a:r>
                  <a:rPr lang="en-US" sz="2800" dirty="0" smtClean="0">
                    <a:solidFill>
                      <a:srgbClr val="0070C0"/>
                    </a:solidFill>
                    <a:latin typeface="Book Antiqua" pitchFamily="18" charset="0"/>
                  </a:rPr>
                  <a:t>2</a:t>
                </a:r>
                <a:r>
                  <a:rPr lang="en-US" sz="2800" dirty="0" smtClean="0">
                    <a:latin typeface="Book Antiqua" pitchFamily="18" charset="0"/>
                  </a:rPr>
                  <a:t> </a:t>
                </a:r>
                <a:r>
                  <a:rPr lang="en-US" sz="2800" dirty="0">
                    <a:latin typeface="Book Antiqua" pitchFamily="18" charset="0"/>
                  </a:rPr>
                  <a:t>random </a:t>
                </a:r>
                <a:r>
                  <a:rPr lang="en-US" sz="2800" dirty="0" smtClean="0">
                    <a:latin typeface="Book Antiqua" pitchFamily="18" charset="0"/>
                  </a:rPr>
                  <a:t>variables </a:t>
                </a:r>
                <a:r>
                  <a:rPr lang="en-US" sz="2800" dirty="0">
                    <a:solidFill>
                      <a:srgbClr val="00863D"/>
                    </a:solidFill>
                    <a:latin typeface="Book Antiqua" pitchFamily="18" charset="0"/>
                  </a:rPr>
                  <a:t>x</a:t>
                </a:r>
                <a:r>
                  <a:rPr lang="en-US" sz="2800" dirty="0" smtClean="0">
                    <a:solidFill>
                      <a:srgbClr val="1A1A7E"/>
                    </a:solidFill>
                    <a:latin typeface="Book Antiqua" pitchFamily="18" charset="0"/>
                    <a:sym typeface="Symbol" panose="05050102010706020507" pitchFamily="18" charset="2"/>
                  </a:rPr>
                  <a:t>.</a:t>
                </a:r>
              </a:p>
              <a:p>
                <a:r>
                  <a:rPr lang="en-US" sz="2800" b="1" dirty="0">
                    <a:latin typeface="Book Antiqua" pitchFamily="18" charset="0"/>
                    <a:sym typeface="Symbol" panose="05050102010706020507" pitchFamily="18" charset="2"/>
                  </a:rPr>
                  <a:t>y</a:t>
                </a:r>
                <a:r>
                  <a:rPr lang="en-US" sz="2800" b="1" dirty="0" smtClean="0">
                    <a:latin typeface="Book Antiqua" pitchFamily="18" charset="0"/>
                    <a:sym typeface="Symbol" panose="05050102010706020507" pitchFamily="18" charset="2"/>
                  </a:rPr>
                  <a:t> = (x1+x2)/2</a:t>
                </a:r>
              </a:p>
              <a:p>
                <a:r>
                  <a:rPr lang="en-US" sz="2800" b="1" dirty="0">
                    <a:latin typeface="Book Antiqua" pitchFamily="18" charset="0"/>
                    <a:cs typeface="Times New Roman" pitchFamily="18" charset="0"/>
                  </a:rPr>
                  <a:t>x: (</a:t>
                </a:r>
                <a:r>
                  <a:rPr lang="en-US" sz="2800" b="1" dirty="0">
                    <a:latin typeface="Impact" pitchFamily="34" charset="0"/>
                    <a:cs typeface="Arial" charset="0"/>
                    <a:sym typeface="Symbol" panose="05050102010706020507" pitchFamily="18" charset="2"/>
                  </a:rPr>
                  <a:t> ,</a:t>
                </a:r>
                <a:r>
                  <a:rPr lang="el-GR" sz="2800" b="1" dirty="0">
                    <a:latin typeface="Book Antiqua" pitchFamily="18" charset="0"/>
                    <a:cs typeface="Times New Roman" pitchFamily="18" charset="0"/>
                  </a:rPr>
                  <a:t> σ</a:t>
                </a:r>
                <a:r>
                  <a:rPr lang="en-US" sz="2800" b="1" dirty="0">
                    <a:latin typeface="Book Antiqua" pitchFamily="18" charset="0"/>
                    <a:cs typeface="Times New Roman" pitchFamily="18" charset="0"/>
                  </a:rPr>
                  <a:t>) </a:t>
                </a:r>
                <a:r>
                  <a:rPr lang="en-US" sz="2800" b="1" dirty="0">
                    <a:latin typeface="Book Antiqua" pitchFamily="18" charset="0"/>
                    <a:cs typeface="Times New Roman" pitchFamily="18" charset="0"/>
                    <a:sym typeface="Wingdings" panose="05000000000000000000" pitchFamily="2" charset="2"/>
                  </a:rPr>
                  <a:t> </a:t>
                </a:r>
                <a:r>
                  <a:rPr lang="en-US" sz="2800" b="1" dirty="0">
                    <a:latin typeface="Book Antiqua" pitchFamily="18" charset="0"/>
                    <a:cs typeface="Times New Roman" pitchFamily="18" charset="0"/>
                  </a:rPr>
                  <a:t>y: </a:t>
                </a:r>
                <a:r>
                  <a:rPr lang="en-US" sz="2800" b="1" dirty="0" smtClean="0">
                    <a:latin typeface="Book Antiqua" pitchFamily="18" charset="0"/>
                    <a:cs typeface="Times New Roman" pitchFamily="18" charset="0"/>
                  </a:rPr>
                  <a:t>(?,?)</a:t>
                </a:r>
              </a:p>
              <a:p>
                <a:r>
                  <a:rPr lang="en-US" sz="2800" b="1" dirty="0" smtClean="0">
                    <a:latin typeface="Book Antiqua" pitchFamily="18" charset="0"/>
                    <a:cs typeface="Times New Roman" pitchFamily="18" charset="0"/>
                  </a:rPr>
                  <a:t>If it was </a:t>
                </a:r>
                <a:r>
                  <a:rPr lang="en-US" sz="2800" b="1" dirty="0" smtClean="0">
                    <a:solidFill>
                      <a:srgbClr val="00B050"/>
                    </a:solidFill>
                    <a:latin typeface="Book Antiqua" pitchFamily="18" charset="0"/>
                    <a:sym typeface="Symbol" panose="05050102010706020507" pitchFamily="18" charset="2"/>
                  </a:rPr>
                  <a:t>x1+x2</a:t>
                </a:r>
                <a:r>
                  <a:rPr lang="en-US" sz="2800" b="1" dirty="0" smtClean="0">
                    <a:latin typeface="Book Antiqua" pitchFamily="18" charset="0"/>
                    <a:sym typeface="Symbol" panose="05050102010706020507" pitchFamily="18" charset="2"/>
                  </a:rPr>
                  <a:t> then </a:t>
                </a:r>
                <a:r>
                  <a:rPr lang="en-US" sz="2800" b="1" dirty="0" smtClean="0">
                    <a:solidFill>
                      <a:srgbClr val="00B050"/>
                    </a:solidFill>
                    <a:latin typeface="Book Antiqua" pitchFamily="18" charset="0"/>
                    <a:sym typeface="Symbol" panose="05050102010706020507" pitchFamily="18" charset="2"/>
                  </a:rPr>
                  <a:t>x1+x2: (2</a:t>
                </a:r>
                <a:r>
                  <a:rPr lang="en-US" sz="2800" b="1" dirty="0" smtClean="0">
                    <a:solidFill>
                      <a:srgbClr val="00B050"/>
                    </a:solidFill>
                    <a:latin typeface="Impact" pitchFamily="34" charset="0"/>
                    <a:cs typeface="Arial" charset="0"/>
                    <a:sym typeface="Symbol" panose="05050102010706020507" pitchFamily="18" charset="2"/>
                  </a:rPr>
                  <a:t> </a:t>
                </a:r>
                <a:r>
                  <a:rPr lang="en-US" sz="2800" b="1" dirty="0">
                    <a:solidFill>
                      <a:srgbClr val="00B050"/>
                    </a:solidFill>
                    <a:latin typeface="Impact" pitchFamily="34" charset="0"/>
                    <a:cs typeface="Arial" charset="0"/>
                    <a:sym typeface="Symbol" panose="05050102010706020507" pitchFamily="18" charset="2"/>
                  </a:rPr>
                  <a:t>,</a:t>
                </a:r>
                <a:r>
                  <a:rPr lang="el-GR" sz="2800" b="1" dirty="0">
                    <a:solidFill>
                      <a:srgbClr val="00B050"/>
                    </a:solidFill>
                    <a:latin typeface="Book Antiqua" pitchFamily="18" charset="0"/>
                    <a:cs typeface="Times New Roman" pitchFamily="18" charset="0"/>
                  </a:rPr>
                  <a:t> </a:t>
                </a:r>
                <a14:m>
                  <m:oMath xmlns:m="http://schemas.openxmlformats.org/officeDocument/2006/math">
                    <m:rad>
                      <m:radPr>
                        <m:degHide m:val="on"/>
                        <m:ctrlPr>
                          <a:rPr lang="el-GR" sz="2800" b="1" i="1" smtClean="0">
                            <a:solidFill>
                              <a:srgbClr val="00B050"/>
                            </a:solidFill>
                            <a:latin typeface="Cambria Math" panose="02040503050406030204" pitchFamily="18" charset="0"/>
                            <a:cs typeface="Times New Roman" pitchFamily="18" charset="0"/>
                          </a:rPr>
                        </m:ctrlPr>
                      </m:radPr>
                      <m:deg/>
                      <m:e>
                        <m:r>
                          <a:rPr lang="en-US" sz="2800" b="1" i="1" smtClean="0">
                            <a:solidFill>
                              <a:srgbClr val="00B050"/>
                            </a:solidFill>
                            <a:latin typeface="Cambria Math" panose="02040503050406030204" pitchFamily="18" charset="0"/>
                            <a:cs typeface="Times New Roman" pitchFamily="18" charset="0"/>
                          </a:rPr>
                          <m:t>𝟐</m:t>
                        </m:r>
                      </m:e>
                    </m:rad>
                  </m:oMath>
                </a14:m>
                <a:r>
                  <a:rPr lang="el-GR" sz="2800" b="1" dirty="0" smtClean="0">
                    <a:solidFill>
                      <a:srgbClr val="00B050"/>
                    </a:solidFill>
                    <a:latin typeface="Book Antiqua" pitchFamily="18" charset="0"/>
                    <a:cs typeface="Times New Roman" pitchFamily="18" charset="0"/>
                  </a:rPr>
                  <a:t>σ</a:t>
                </a:r>
                <a:r>
                  <a:rPr lang="en-US" sz="2800" b="1" dirty="0" smtClean="0">
                    <a:solidFill>
                      <a:srgbClr val="00B050"/>
                    </a:solidFill>
                    <a:latin typeface="Book Antiqua" pitchFamily="18" charset="0"/>
                    <a:cs typeface="Times New Roman" pitchFamily="18" charset="0"/>
                  </a:rPr>
                  <a:t>)</a:t>
                </a:r>
                <a:endParaRPr lang="en-US" sz="2800" b="1" dirty="0">
                  <a:solidFill>
                    <a:srgbClr val="00B050"/>
                  </a:solidFill>
                  <a:latin typeface="Book Antiqua" pitchFamily="18" charset="0"/>
                  <a:sym typeface="Symbol" panose="05050102010706020507" pitchFamily="18" charset="2"/>
                </a:endParaRPr>
              </a:p>
              <a:p>
                <a:r>
                  <a:rPr lang="en-US" sz="2800" b="1" dirty="0" smtClean="0">
                    <a:latin typeface="Book Antiqua" pitchFamily="18" charset="0"/>
                    <a:cs typeface="Times New Roman" pitchFamily="18" charset="0"/>
                  </a:rPr>
                  <a:t>Since it is </a:t>
                </a:r>
                <a:r>
                  <a:rPr lang="en-US" sz="2800" b="1" dirty="0" smtClean="0">
                    <a:solidFill>
                      <a:srgbClr val="FF0000"/>
                    </a:solidFill>
                    <a:latin typeface="Book Antiqua" pitchFamily="18" charset="0"/>
                    <a:cs typeface="Times New Roman" pitchFamily="18" charset="0"/>
                  </a:rPr>
                  <a:t>(x1+x2)/2 </a:t>
                </a:r>
                <a:r>
                  <a:rPr lang="en-US" sz="2800" b="1" dirty="0" smtClean="0">
                    <a:latin typeface="Book Antiqua" pitchFamily="18" charset="0"/>
                    <a:cs typeface="Times New Roman" pitchFamily="18" charset="0"/>
                  </a:rPr>
                  <a:t>or </a:t>
                </a:r>
                <a:r>
                  <a:rPr lang="en-US" sz="2800" b="1" dirty="0" smtClean="0">
                    <a:solidFill>
                      <a:srgbClr val="FF0000"/>
                    </a:solidFill>
                    <a:latin typeface="Book Antiqua" pitchFamily="18" charset="0"/>
                    <a:cs typeface="Times New Roman" pitchFamily="18" charset="0"/>
                  </a:rPr>
                  <a:t>1/2</a:t>
                </a:r>
                <a:r>
                  <a:rPr lang="en-US" sz="2800" b="1" dirty="0" smtClean="0">
                    <a:latin typeface="Book Antiqua" pitchFamily="18" charset="0"/>
                    <a:cs typeface="Times New Roman" pitchFamily="18" charset="0"/>
                  </a:rPr>
                  <a:t>(</a:t>
                </a:r>
                <a:r>
                  <a:rPr lang="en-US" sz="2800" b="1" dirty="0" smtClean="0">
                    <a:solidFill>
                      <a:srgbClr val="00B050"/>
                    </a:solidFill>
                    <a:latin typeface="Book Antiqua" pitchFamily="18" charset="0"/>
                    <a:cs typeface="Times New Roman" pitchFamily="18" charset="0"/>
                  </a:rPr>
                  <a:t>x1+x2</a:t>
                </a:r>
                <a:r>
                  <a:rPr lang="en-US" sz="2800" b="1" dirty="0" smtClean="0">
                    <a:latin typeface="Book Antiqua" pitchFamily="18" charset="0"/>
                    <a:cs typeface="Times New Roman" pitchFamily="18" charset="0"/>
                  </a:rPr>
                  <a:t>): 1/2</a:t>
                </a:r>
                <a:r>
                  <a:rPr lang="en-US" sz="2800" b="1" dirty="0" smtClean="0">
                    <a:latin typeface="Book Antiqua" pitchFamily="18" charset="0"/>
                    <a:sym typeface="Symbol" panose="05050102010706020507" pitchFamily="18" charset="2"/>
                  </a:rPr>
                  <a:t>(2</a:t>
                </a:r>
                <a:r>
                  <a:rPr lang="en-US" sz="2800" b="1" dirty="0">
                    <a:latin typeface="Impact" pitchFamily="34" charset="0"/>
                    <a:cs typeface="Arial" charset="0"/>
                    <a:sym typeface="Symbol" panose="05050102010706020507" pitchFamily="18" charset="2"/>
                  </a:rPr>
                  <a:t> ,</a:t>
                </a:r>
                <a:r>
                  <a:rPr lang="el-GR" sz="2800" b="1" dirty="0">
                    <a:latin typeface="Book Antiqua" pitchFamily="18" charset="0"/>
                    <a:cs typeface="Times New Roman" pitchFamily="18" charset="0"/>
                  </a:rPr>
                  <a:t> </a:t>
                </a:r>
                <a14:m>
                  <m:oMath xmlns:m="http://schemas.openxmlformats.org/officeDocument/2006/math">
                    <m:rad>
                      <m:radPr>
                        <m:degHide m:val="on"/>
                        <m:ctrlPr>
                          <a:rPr lang="el-GR" sz="2800" b="1" i="1">
                            <a:latin typeface="Cambria Math" panose="02040503050406030204" pitchFamily="18" charset="0"/>
                            <a:cs typeface="Times New Roman" pitchFamily="18" charset="0"/>
                          </a:rPr>
                        </m:ctrlPr>
                      </m:radPr>
                      <m:deg/>
                      <m:e>
                        <m:r>
                          <a:rPr lang="en-US" sz="2800" b="1" i="1">
                            <a:latin typeface="Cambria Math" panose="02040503050406030204" pitchFamily="18" charset="0"/>
                            <a:cs typeface="Times New Roman" pitchFamily="18" charset="0"/>
                          </a:rPr>
                          <m:t>𝟐</m:t>
                        </m:r>
                      </m:e>
                    </m:rad>
                  </m:oMath>
                </a14:m>
                <a:r>
                  <a:rPr lang="el-GR" sz="2800" b="1" dirty="0" smtClean="0">
                    <a:latin typeface="Book Antiqua" pitchFamily="18" charset="0"/>
                    <a:cs typeface="Times New Roman" pitchFamily="18" charset="0"/>
                  </a:rPr>
                  <a:t>σ</a:t>
                </a:r>
                <a:r>
                  <a:rPr lang="en-US" sz="2800" b="1" dirty="0" smtClean="0">
                    <a:latin typeface="Book Antiqua" pitchFamily="18" charset="0"/>
                    <a:cs typeface="Times New Roman" pitchFamily="18" charset="0"/>
                  </a:rPr>
                  <a:t>)</a:t>
                </a:r>
              </a:p>
              <a:p>
                <a:r>
                  <a:rPr lang="en-US" sz="2800" b="1" dirty="0" smtClean="0">
                    <a:latin typeface="Book Antiqua" pitchFamily="18" charset="0"/>
                    <a:sym typeface="Symbol" panose="05050102010706020507" pitchFamily="18" charset="2"/>
                  </a:rPr>
                  <a:t>That is: </a:t>
                </a:r>
                <a:r>
                  <a:rPr lang="en-US" sz="2800" b="1" dirty="0" smtClean="0">
                    <a:latin typeface="Impact" pitchFamily="34" charset="0"/>
                    <a:cs typeface="Arial" charset="0"/>
                    <a:sym typeface="Symbol" panose="05050102010706020507" pitchFamily="18" charset="2"/>
                  </a:rPr>
                  <a:t> </a:t>
                </a:r>
                <a:r>
                  <a:rPr lang="en-US" sz="2800" b="1" dirty="0">
                    <a:latin typeface="Impact" pitchFamily="34" charset="0"/>
                    <a:cs typeface="Arial" charset="0"/>
                    <a:sym typeface="Symbol" panose="05050102010706020507" pitchFamily="18" charset="2"/>
                  </a:rPr>
                  <a:t>,</a:t>
                </a:r>
                <a:r>
                  <a:rPr lang="el-GR" sz="2800" b="1" dirty="0">
                    <a:latin typeface="Book Antiqua" pitchFamily="18" charset="0"/>
                    <a:cs typeface="Times New Roman" pitchFamily="18" charset="0"/>
                  </a:rPr>
                  <a:t> </a:t>
                </a:r>
                <a:r>
                  <a:rPr lang="en-US" sz="2800" b="1" dirty="0" smtClean="0">
                    <a:latin typeface="Book Antiqua" pitchFamily="18" charset="0"/>
                    <a:cs typeface="Times New Roman" pitchFamily="18" charset="0"/>
                  </a:rPr>
                  <a:t>(</a:t>
                </a:r>
                <a14:m>
                  <m:oMath xmlns:m="http://schemas.openxmlformats.org/officeDocument/2006/math">
                    <m:rad>
                      <m:radPr>
                        <m:degHide m:val="on"/>
                        <m:ctrlPr>
                          <a:rPr lang="el-GR" sz="2800" b="1" i="1">
                            <a:latin typeface="Cambria Math" panose="02040503050406030204" pitchFamily="18" charset="0"/>
                            <a:cs typeface="Times New Roman" pitchFamily="18" charset="0"/>
                          </a:rPr>
                        </m:ctrlPr>
                      </m:radPr>
                      <m:deg/>
                      <m:e>
                        <m:r>
                          <a:rPr lang="en-US" sz="2800" b="1" i="1">
                            <a:latin typeface="Cambria Math" panose="02040503050406030204" pitchFamily="18" charset="0"/>
                            <a:cs typeface="Times New Roman" pitchFamily="18" charset="0"/>
                          </a:rPr>
                          <m:t>𝟐</m:t>
                        </m:r>
                      </m:e>
                    </m:rad>
                  </m:oMath>
                </a14:m>
                <a:r>
                  <a:rPr lang="en-US" sz="2800" b="1" dirty="0" smtClean="0">
                    <a:latin typeface="Book Antiqua" pitchFamily="18" charset="0"/>
                    <a:cs typeface="Times New Roman" pitchFamily="18" charset="0"/>
                  </a:rPr>
                  <a:t>/2)</a:t>
                </a:r>
                <a:r>
                  <a:rPr lang="el-GR" sz="2800" b="1" dirty="0" smtClean="0">
                    <a:latin typeface="Book Antiqua" pitchFamily="18" charset="0"/>
                    <a:cs typeface="Times New Roman" pitchFamily="18" charset="0"/>
                  </a:rPr>
                  <a:t>σ</a:t>
                </a:r>
                <a:endParaRPr lang="en-US" sz="2800" b="1" dirty="0" smtClean="0">
                  <a:latin typeface="Book Antiqua" pitchFamily="18" charset="0"/>
                  <a:cs typeface="Times New Roman" pitchFamily="18" charset="0"/>
                </a:endParaRPr>
              </a:p>
              <a:p>
                <a:r>
                  <a:rPr lang="en-US" sz="2800" b="1" dirty="0">
                    <a:latin typeface="Book Antiqua" pitchFamily="18" charset="0"/>
                    <a:sym typeface="Symbol" panose="05050102010706020507" pitchFamily="18" charset="2"/>
                  </a:rPr>
                  <a:t>That is: </a:t>
                </a:r>
                <a:r>
                  <a:rPr lang="en-US" sz="2800" b="1" dirty="0">
                    <a:latin typeface="Impact" pitchFamily="34" charset="0"/>
                    <a:cs typeface="Arial" charset="0"/>
                    <a:sym typeface="Symbol" panose="05050102010706020507" pitchFamily="18" charset="2"/>
                  </a:rPr>
                  <a:t> ,</a:t>
                </a:r>
                <a:r>
                  <a:rPr lang="el-GR" sz="2800" b="1" dirty="0">
                    <a:latin typeface="Book Antiqua" pitchFamily="18" charset="0"/>
                    <a:cs typeface="Times New Roman" pitchFamily="18" charset="0"/>
                  </a:rPr>
                  <a:t> </a:t>
                </a:r>
                <a14:m>
                  <m:oMath xmlns:m="http://schemas.openxmlformats.org/officeDocument/2006/math">
                    <m:rad>
                      <m:radPr>
                        <m:degHide m:val="on"/>
                        <m:ctrlPr>
                          <a:rPr lang="el-GR" sz="2800" b="1" i="1">
                            <a:latin typeface="Cambria Math" panose="02040503050406030204" pitchFamily="18" charset="0"/>
                            <a:cs typeface="Times New Roman" pitchFamily="18" charset="0"/>
                          </a:rPr>
                        </m:ctrlPr>
                      </m:radPr>
                      <m:deg/>
                      <m:e>
                        <m:r>
                          <a:rPr lang="en-US" sz="2800" b="1" i="1">
                            <a:latin typeface="Cambria Math" panose="02040503050406030204" pitchFamily="18" charset="0"/>
                            <a:cs typeface="Times New Roman" pitchFamily="18" charset="0"/>
                          </a:rPr>
                          <m:t>𝟐</m:t>
                        </m:r>
                      </m:e>
                    </m:rad>
                  </m:oMath>
                </a14:m>
                <a:r>
                  <a:rPr lang="en-US" sz="2800" b="1" dirty="0" smtClean="0">
                    <a:latin typeface="Book Antiqua" pitchFamily="18" charset="0"/>
                    <a:cs typeface="Times New Roman" pitchFamily="18" charset="0"/>
                  </a:rPr>
                  <a:t>/(</a:t>
                </a:r>
                <a14:m>
                  <m:oMath xmlns:m="http://schemas.openxmlformats.org/officeDocument/2006/math">
                    <m:rad>
                      <m:radPr>
                        <m:degHide m:val="on"/>
                        <m:ctrlPr>
                          <a:rPr lang="el-GR" sz="2800" b="1" i="1">
                            <a:latin typeface="Cambria Math" panose="02040503050406030204" pitchFamily="18" charset="0"/>
                            <a:cs typeface="Times New Roman" pitchFamily="18" charset="0"/>
                          </a:rPr>
                        </m:ctrlPr>
                      </m:radPr>
                      <m:deg/>
                      <m:e>
                        <m:r>
                          <a:rPr lang="en-US" sz="2800" b="1" i="1">
                            <a:latin typeface="Cambria Math" panose="02040503050406030204" pitchFamily="18" charset="0"/>
                            <a:cs typeface="Times New Roman" pitchFamily="18" charset="0"/>
                          </a:rPr>
                          <m:t>𝟐</m:t>
                        </m:r>
                      </m:e>
                    </m:rad>
                    <m:rad>
                      <m:radPr>
                        <m:degHide m:val="on"/>
                        <m:ctrlPr>
                          <a:rPr lang="el-GR" sz="2800" b="1" i="1">
                            <a:latin typeface="Cambria Math" panose="02040503050406030204" pitchFamily="18" charset="0"/>
                            <a:cs typeface="Times New Roman" pitchFamily="18" charset="0"/>
                          </a:rPr>
                        </m:ctrlPr>
                      </m:radPr>
                      <m:deg/>
                      <m:e>
                        <m:r>
                          <a:rPr lang="en-US" sz="2800" b="1" i="1">
                            <a:latin typeface="Cambria Math" panose="02040503050406030204" pitchFamily="18" charset="0"/>
                            <a:cs typeface="Times New Roman" pitchFamily="18" charset="0"/>
                          </a:rPr>
                          <m:t>𝟐</m:t>
                        </m:r>
                      </m:e>
                    </m:rad>
                  </m:oMath>
                </a14:m>
                <a:r>
                  <a:rPr lang="en-US" sz="2800" b="1" dirty="0" smtClean="0">
                    <a:latin typeface="Book Antiqua" pitchFamily="18" charset="0"/>
                    <a:cs typeface="Times New Roman" pitchFamily="18" charset="0"/>
                  </a:rPr>
                  <a:t>)</a:t>
                </a:r>
                <a:r>
                  <a:rPr lang="el-GR" sz="2800" b="1" dirty="0">
                    <a:latin typeface="Book Antiqua" pitchFamily="18" charset="0"/>
                    <a:cs typeface="Times New Roman" pitchFamily="18" charset="0"/>
                  </a:rPr>
                  <a:t>σ</a:t>
                </a:r>
                <a:endParaRPr lang="en-US" sz="2800" b="1" dirty="0">
                  <a:latin typeface="Book Antiqua" pitchFamily="18" charset="0"/>
                  <a:cs typeface="Times New Roman" pitchFamily="18" charset="0"/>
                </a:endParaRPr>
              </a:p>
              <a:p>
                <a:endParaRPr lang="en-US" sz="2800" b="1" dirty="0" smtClean="0">
                  <a:latin typeface="Book Antiqua" pitchFamily="18" charset="0"/>
                  <a:cs typeface="Times New Roman" pitchFamily="18" charset="0"/>
                </a:endParaRPr>
              </a:p>
              <a:p>
                <a:r>
                  <a:rPr lang="en-US" sz="2800" b="1" dirty="0">
                    <a:latin typeface="Book Antiqua" pitchFamily="18" charset="0"/>
                    <a:sym typeface="Symbol" panose="05050102010706020507" pitchFamily="18" charset="2"/>
                  </a:rPr>
                  <a:t>y = (x1+x2)/</a:t>
                </a:r>
                <a:r>
                  <a:rPr lang="en-US" sz="2800" b="1" dirty="0" smtClean="0">
                    <a:latin typeface="Book Antiqua" pitchFamily="18" charset="0"/>
                    <a:sym typeface="Symbol" panose="05050102010706020507" pitchFamily="18" charset="2"/>
                  </a:rPr>
                  <a:t>2: </a:t>
                </a:r>
                <a:r>
                  <a:rPr lang="en-US" sz="2800" b="1" dirty="0" smtClean="0">
                    <a:latin typeface="Book Antiqua" pitchFamily="18" charset="0"/>
                    <a:cs typeface="Times New Roman" pitchFamily="18" charset="0"/>
                  </a:rPr>
                  <a:t> </a:t>
                </a:r>
                <a:r>
                  <a:rPr lang="en-US" sz="2800" b="1" dirty="0">
                    <a:latin typeface="Impact" pitchFamily="34" charset="0"/>
                    <a:cs typeface="Arial" charset="0"/>
                    <a:sym typeface="Symbol" panose="05050102010706020507" pitchFamily="18" charset="2"/>
                  </a:rPr>
                  <a:t> ,</a:t>
                </a:r>
                <a:r>
                  <a:rPr lang="el-GR" sz="2800" b="1" dirty="0">
                    <a:latin typeface="Book Antiqua" pitchFamily="18" charset="0"/>
                    <a:cs typeface="Times New Roman" pitchFamily="18" charset="0"/>
                  </a:rPr>
                  <a:t> </a:t>
                </a:r>
                <a:r>
                  <a:rPr lang="el-GR" sz="2800" b="1" dirty="0" smtClean="0">
                    <a:latin typeface="Book Antiqua" pitchFamily="18" charset="0"/>
                    <a:cs typeface="Times New Roman" pitchFamily="18" charset="0"/>
                  </a:rPr>
                  <a:t>σ</a:t>
                </a:r>
                <a:r>
                  <a:rPr lang="en-US" sz="2800" b="1" dirty="0" smtClean="0">
                    <a:latin typeface="Book Antiqua" pitchFamily="18" charset="0"/>
                    <a:cs typeface="Times New Roman" pitchFamily="18" charset="0"/>
                  </a:rPr>
                  <a:t>/</a:t>
                </a:r>
                <a14:m>
                  <m:oMath xmlns:m="http://schemas.openxmlformats.org/officeDocument/2006/math">
                    <m:rad>
                      <m:radPr>
                        <m:degHide m:val="on"/>
                        <m:ctrlPr>
                          <a:rPr lang="el-GR" sz="2800" b="1" i="1">
                            <a:latin typeface="Cambria Math" panose="02040503050406030204" pitchFamily="18" charset="0"/>
                            <a:cs typeface="Times New Roman" pitchFamily="18" charset="0"/>
                          </a:rPr>
                        </m:ctrlPr>
                      </m:radPr>
                      <m:deg/>
                      <m:e>
                        <m:r>
                          <a:rPr lang="en-US" sz="2800" b="1" i="1">
                            <a:latin typeface="Cambria Math" panose="02040503050406030204" pitchFamily="18" charset="0"/>
                            <a:cs typeface="Times New Roman" pitchFamily="18" charset="0"/>
                          </a:rPr>
                          <m:t>𝟐</m:t>
                        </m:r>
                      </m:e>
                    </m:rad>
                  </m:oMath>
                </a14:m>
                <a:endParaRPr lang="en-US" sz="2800" b="1" dirty="0">
                  <a:latin typeface="Book Antiqua" pitchFamily="18" charset="0"/>
                  <a:sym typeface="Symbol" panose="05050102010706020507" pitchFamily="18" charset="2"/>
                </a:endParaRPr>
              </a:p>
              <a:p>
                <a:endParaRPr lang="en-US" b="1" dirty="0">
                  <a:solidFill>
                    <a:srgbClr val="00863D"/>
                  </a:solidFill>
                  <a:latin typeface="Book Antiqua" pitchFamily="18" charset="0"/>
                  <a:cs typeface="Times New Roman" pitchFamily="18" charset="0"/>
                </a:endParaRPr>
              </a:p>
              <a:p>
                <a:endParaRPr lang="en-US" b="1" dirty="0" smtClean="0">
                  <a:solidFill>
                    <a:srgbClr val="00863D"/>
                  </a:solidFill>
                  <a:latin typeface="Book Antiqua" pitchFamily="18" charset="0"/>
                  <a:cs typeface="Times New Roman" pitchFamily="18" charset="0"/>
                </a:endParaRPr>
              </a:p>
              <a:p>
                <a:endParaRPr lang="en-US" b="1" baseline="30000" dirty="0">
                  <a:solidFill>
                    <a:srgbClr val="00863D"/>
                  </a:solidFill>
                  <a:latin typeface="Book Antiqua" pitchFamily="18" charset="0"/>
                  <a:cs typeface="Times New Roman" pitchFamily="18" charset="0"/>
                </a:endParaRPr>
              </a:p>
              <a:p>
                <a:endParaRPr lang="en-US" b="1" baseline="30000" dirty="0">
                  <a:solidFill>
                    <a:srgbClr val="C00000"/>
                  </a:solidFill>
                  <a:latin typeface="Book Antiqua" pitchFamily="18" charset="0"/>
                  <a:cs typeface="Times New Roman" pitchFamily="18" charset="0"/>
                </a:endParaRPr>
              </a:p>
              <a:p>
                <a:endParaRPr lang="en-US" b="1" baseline="30000" dirty="0">
                  <a:solidFill>
                    <a:srgbClr val="C00000"/>
                  </a:solidFill>
                  <a:latin typeface="Book Antiqua" pitchFamily="18" charset="0"/>
                  <a:cs typeface="Times New Roman" pitchFamily="18" charset="0"/>
                </a:endParaRPr>
              </a:p>
            </p:txBody>
          </p:sp>
        </mc:Choice>
        <mc:Fallback xmlns="">
          <p:sp>
            <p:nvSpPr>
              <p:cNvPr id="11276" name="Text Box 11"/>
              <p:cNvSpPr txBox="1">
                <a:spLocks noRot="1" noChangeAspect="1" noMove="1" noResize="1" noEditPoints="1" noAdjustHandles="1" noChangeArrowheads="1" noChangeShapeType="1" noTextEdit="1"/>
              </p:cNvSpPr>
              <p:nvPr/>
            </p:nvSpPr>
            <p:spPr bwMode="auto">
              <a:xfrm>
                <a:off x="-16100" y="908720"/>
                <a:ext cx="9298798" cy="6519092"/>
              </a:xfrm>
              <a:prstGeom prst="rect">
                <a:avLst/>
              </a:prstGeom>
              <a:blipFill rotWithShape="0">
                <a:blip r:embed="rId3"/>
                <a:stretch>
                  <a:fillRect l="-1311" t="-112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 Box 3"/>
              <p:cNvSpPr txBox="1">
                <a:spLocks noChangeArrowheads="1"/>
              </p:cNvSpPr>
              <p:nvPr/>
            </p:nvSpPr>
            <p:spPr bwMode="auto">
              <a:xfrm>
                <a:off x="-16100" y="-27384"/>
                <a:ext cx="9628659" cy="769441"/>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sz="3200" dirty="0" smtClean="0">
                    <a:latin typeface="Impact" pitchFamily="34" charset="0"/>
                    <a:cs typeface="Arial" charset="0"/>
                  </a:rPr>
                  <a:t>X:</a:t>
                </a:r>
                <a:r>
                  <a:rPr lang="en-US" sz="3200" b="1" dirty="0">
                    <a:latin typeface="Impact" pitchFamily="34" charset="0"/>
                    <a:cs typeface="Arial" charset="0"/>
                    <a:sym typeface="Symbol" panose="05050102010706020507" pitchFamily="18" charset="2"/>
                  </a:rPr>
                  <a:t> </a:t>
                </a:r>
                <a:r>
                  <a:rPr lang="en-US" sz="4400" b="1" dirty="0">
                    <a:latin typeface="Impact" pitchFamily="34" charset="0"/>
                    <a:cs typeface="Arial" charset="0"/>
                    <a:sym typeface="Symbol" panose="05050102010706020507" pitchFamily="18" charset="2"/>
                  </a:rPr>
                  <a:t>, </a:t>
                </a:r>
                <a:r>
                  <a:rPr lang="en-US" sz="3200" b="1" dirty="0">
                    <a:latin typeface="Impact" pitchFamily="34" charset="0"/>
                    <a:cs typeface="Arial" charset="0"/>
                    <a:sym typeface="Symbol" panose="05050102010706020507" pitchFamily="18" charset="2"/>
                  </a:rPr>
                  <a:t>, </a:t>
                </a:r>
                <a:r>
                  <a:rPr lang="en-US" sz="3200" dirty="0">
                    <a:latin typeface="Impact" pitchFamily="34" charset="0"/>
                    <a:cs typeface="Arial" charset="0"/>
                  </a:rPr>
                  <a:t>y = </a:t>
                </a:r>
                <a:r>
                  <a:rPr lang="en-US" sz="3200" dirty="0" smtClean="0">
                    <a:latin typeface="Impact" pitchFamily="34" charset="0"/>
                    <a:cs typeface="Arial" charset="0"/>
                  </a:rPr>
                  <a:t>(x1+X2)/2, </a:t>
                </a:r>
                <a:r>
                  <a:rPr lang="en-US" sz="4000" b="1" dirty="0">
                    <a:latin typeface="Impact" pitchFamily="34" charset="0"/>
                    <a:cs typeface="Arial" charset="0"/>
                    <a:sym typeface="Symbol" panose="05050102010706020507" pitchFamily="18" charset="2"/>
                  </a:rPr>
                  <a:t></a:t>
                </a:r>
                <a:r>
                  <a:rPr lang="en-US" sz="4000" baseline="-25000" dirty="0">
                    <a:latin typeface="Impact" pitchFamily="34" charset="0"/>
                    <a:cs typeface="Arial" charset="0"/>
                    <a:sym typeface="Symbol" panose="05050102010706020507" pitchFamily="18" charset="2"/>
                  </a:rPr>
                  <a:t>y</a:t>
                </a:r>
                <a:r>
                  <a:rPr lang="en-US" sz="4000" dirty="0">
                    <a:latin typeface="Impact" pitchFamily="34" charset="0"/>
                    <a:cs typeface="Arial" charset="0"/>
                    <a:sym typeface="Symbol" panose="05050102010706020507" pitchFamily="18" charset="2"/>
                  </a:rPr>
                  <a:t> = </a:t>
                </a:r>
                <a:r>
                  <a:rPr lang="en-US" sz="4000" b="1" dirty="0" smtClean="0">
                    <a:latin typeface="Impact" pitchFamily="34" charset="0"/>
                    <a:cs typeface="Arial" charset="0"/>
                    <a:sym typeface="Symbol" panose="05050102010706020507" pitchFamily="18" charset="2"/>
                  </a:rPr>
                  <a:t></a:t>
                </a:r>
                <a:r>
                  <a:rPr lang="en-US" sz="4000" dirty="0">
                    <a:latin typeface="Impact" pitchFamily="34" charset="0"/>
                    <a:cs typeface="Arial" charset="0"/>
                    <a:sym typeface="Symbol" panose="05050102010706020507" pitchFamily="18" charset="2"/>
                  </a:rPr>
                  <a:t>, </a:t>
                </a:r>
                <a:r>
                  <a:rPr lang="en-US" sz="4000" b="1" dirty="0">
                    <a:latin typeface="Impact" pitchFamily="34" charset="0"/>
                    <a:cs typeface="Arial" charset="0"/>
                    <a:sym typeface="Symbol" panose="05050102010706020507" pitchFamily="18" charset="2"/>
                  </a:rPr>
                  <a:t></a:t>
                </a:r>
                <a:r>
                  <a:rPr lang="en-US" sz="4000" b="1" baseline="30000" dirty="0">
                    <a:latin typeface="Impact" pitchFamily="34" charset="0"/>
                    <a:cs typeface="Arial" charset="0"/>
                    <a:sym typeface="Symbol" panose="05050102010706020507" pitchFamily="18" charset="2"/>
                  </a:rPr>
                  <a:t>2</a:t>
                </a:r>
                <a:r>
                  <a:rPr lang="en-US" sz="4000" baseline="-25000" dirty="0">
                    <a:latin typeface="Impact" pitchFamily="34" charset="0"/>
                    <a:cs typeface="Arial" charset="0"/>
                    <a:sym typeface="Symbol" panose="05050102010706020507" pitchFamily="18" charset="2"/>
                  </a:rPr>
                  <a:t> y</a:t>
                </a:r>
                <a:r>
                  <a:rPr lang="en-US" sz="4000" dirty="0">
                    <a:latin typeface="Impact" pitchFamily="34" charset="0"/>
                    <a:cs typeface="Arial" charset="0"/>
                    <a:sym typeface="Symbol" panose="05050102010706020507" pitchFamily="18" charset="2"/>
                  </a:rPr>
                  <a:t>= </a:t>
                </a:r>
                <a:r>
                  <a:rPr lang="en-US" sz="4000" b="1" dirty="0" smtClean="0">
                    <a:latin typeface="Impact" pitchFamily="34" charset="0"/>
                    <a:cs typeface="Arial" charset="0"/>
                    <a:sym typeface="Symbol" panose="05050102010706020507" pitchFamily="18" charset="2"/>
                  </a:rPr>
                  <a:t></a:t>
                </a:r>
                <a:r>
                  <a:rPr lang="en-US" sz="4000" b="1" baseline="30000" dirty="0" smtClean="0">
                    <a:latin typeface="Impact" pitchFamily="34" charset="0"/>
                    <a:cs typeface="Arial" charset="0"/>
                    <a:sym typeface="Symbol" panose="05050102010706020507" pitchFamily="18" charset="2"/>
                  </a:rPr>
                  <a:t>2</a:t>
                </a:r>
                <a:r>
                  <a:rPr lang="en-US" sz="4000" b="1" dirty="0" smtClean="0">
                    <a:latin typeface="Impact" pitchFamily="34" charset="0"/>
                    <a:cs typeface="Arial" charset="0"/>
                    <a:sym typeface="Symbol" panose="05050102010706020507" pitchFamily="18" charset="2"/>
                  </a:rPr>
                  <a:t>/2</a:t>
                </a:r>
                <a:r>
                  <a:rPr lang="en-US" sz="3200" b="1" dirty="0" smtClean="0">
                    <a:latin typeface="Impact" pitchFamily="34" charset="0"/>
                    <a:cs typeface="Arial" charset="0"/>
                    <a:sym typeface="Symbol" panose="05050102010706020507" pitchFamily="18" charset="2"/>
                  </a:rPr>
                  <a:t>,</a:t>
                </a:r>
                <a:r>
                  <a:rPr lang="en-US" sz="3200" dirty="0" smtClean="0">
                    <a:latin typeface="Impact" pitchFamily="34" charset="0"/>
                    <a:cs typeface="Arial" charset="0"/>
                    <a:sym typeface="Symbol" panose="05050102010706020507" pitchFamily="18" charset="2"/>
                  </a:rPr>
                  <a:t> </a:t>
                </a:r>
                <a:r>
                  <a:rPr lang="en-US" sz="3200" b="1" dirty="0" smtClean="0">
                    <a:latin typeface="Impact" pitchFamily="34" charset="0"/>
                    <a:cs typeface="Arial" charset="0"/>
                    <a:sym typeface="Symbol" panose="05050102010706020507" pitchFamily="18" charset="2"/>
                  </a:rPr>
                  <a:t></a:t>
                </a:r>
                <a:r>
                  <a:rPr lang="en-US" sz="3200" baseline="-25000" dirty="0" smtClean="0">
                    <a:latin typeface="Impact" pitchFamily="34" charset="0"/>
                    <a:cs typeface="Arial" charset="0"/>
                    <a:sym typeface="Symbol" panose="05050102010706020507" pitchFamily="18" charset="2"/>
                  </a:rPr>
                  <a:t> </a:t>
                </a:r>
                <a:r>
                  <a:rPr lang="en-US" sz="3200" baseline="-25000" dirty="0">
                    <a:latin typeface="Impact" pitchFamily="34" charset="0"/>
                    <a:cs typeface="Arial" charset="0"/>
                    <a:sym typeface="Symbol" panose="05050102010706020507" pitchFamily="18" charset="2"/>
                  </a:rPr>
                  <a:t>y</a:t>
                </a:r>
                <a:r>
                  <a:rPr lang="en-US" sz="3200" dirty="0">
                    <a:latin typeface="Impact" pitchFamily="34" charset="0"/>
                    <a:cs typeface="Arial" charset="0"/>
                    <a:sym typeface="Symbol" panose="05050102010706020507" pitchFamily="18" charset="2"/>
                  </a:rPr>
                  <a:t>= </a:t>
                </a:r>
                <a:r>
                  <a:rPr lang="en-US" sz="3200" b="1" dirty="0">
                    <a:latin typeface="Impact" pitchFamily="34" charset="0"/>
                    <a:cs typeface="Arial" charset="0"/>
                    <a:sym typeface="Symbol" panose="05050102010706020507" pitchFamily="18" charset="2"/>
                  </a:rPr>
                  <a:t> </a:t>
                </a:r>
                <a:r>
                  <a:rPr lang="en-US" sz="3200" b="1" dirty="0" smtClean="0">
                    <a:latin typeface="Impact" pitchFamily="34" charset="0"/>
                    <a:cs typeface="Arial" charset="0"/>
                    <a:sym typeface="Symbol" panose="05050102010706020507" pitchFamily="18" charset="2"/>
                  </a:rPr>
                  <a:t>/</a:t>
                </a:r>
                <a14:m>
                  <m:oMath xmlns:m="http://schemas.openxmlformats.org/officeDocument/2006/math">
                    <m:rad>
                      <m:radPr>
                        <m:degHide m:val="on"/>
                        <m:ctrlPr>
                          <a:rPr lang="en-US" sz="3200" i="1" dirty="0" smtClean="0">
                            <a:latin typeface="Cambria Math" panose="02040503050406030204" pitchFamily="18" charset="0"/>
                            <a:cs typeface="Arial" charset="0"/>
                            <a:sym typeface="Symbol" panose="05050102010706020507" pitchFamily="18" charset="2"/>
                          </a:rPr>
                        </m:ctrlPr>
                      </m:radPr>
                      <m:deg/>
                      <m:e>
                        <m:r>
                          <a:rPr lang="en-US" sz="3200" b="0" i="1" dirty="0" smtClean="0">
                            <a:latin typeface="Cambria Math" panose="02040503050406030204" pitchFamily="18" charset="0"/>
                            <a:cs typeface="Arial" charset="0"/>
                            <a:sym typeface="Symbol" panose="05050102010706020507" pitchFamily="18" charset="2"/>
                          </a:rPr>
                          <m:t>2</m:t>
                        </m:r>
                      </m:e>
                    </m:rad>
                  </m:oMath>
                </a14:m>
                <a:endParaRPr lang="en-US" sz="3600" dirty="0">
                  <a:latin typeface="Impact" pitchFamily="34" charset="0"/>
                  <a:cs typeface="Arial" charset="0"/>
                </a:endParaRPr>
              </a:p>
            </p:txBody>
          </p:sp>
        </mc:Choice>
        <mc:Fallback xmlns="">
          <p:sp>
            <p:nvSpPr>
              <p:cNvPr id="14" name="Text Box 3"/>
              <p:cNvSpPr txBox="1">
                <a:spLocks noRot="1" noChangeAspect="1" noMove="1" noResize="1" noEditPoints="1" noAdjustHandles="1" noChangeArrowheads="1" noChangeShapeType="1" noTextEdit="1"/>
              </p:cNvSpPr>
              <p:nvPr/>
            </p:nvSpPr>
            <p:spPr bwMode="auto">
              <a:xfrm>
                <a:off x="-16100" y="-27384"/>
                <a:ext cx="9628659" cy="769441"/>
              </a:xfrm>
              <a:prstGeom prst="rect">
                <a:avLst/>
              </a:prstGeom>
              <a:blipFill rotWithShape="0">
                <a:blip r:embed="rId4"/>
                <a:stretch>
                  <a:fillRect l="-1582" t="-17460" b="-3730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3327197728"/>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2</a:t>
            </a:r>
            <a:r>
              <a:rPr lang="en-US" dirty="0" smtClean="0"/>
              <a:t>0 Samples of size 25</a:t>
            </a:r>
            <a:endParaRPr lang="en-US" dirty="0"/>
          </a:p>
        </p:txBody>
      </p:sp>
      <p:graphicFrame>
        <p:nvGraphicFramePr>
          <p:cNvPr id="14" name="Object 13"/>
          <p:cNvGraphicFramePr>
            <a:graphicFrameLocks noChangeAspect="1"/>
          </p:cNvGraphicFramePr>
          <p:nvPr>
            <p:extLst>
              <p:ext uri="{D42A27DB-BD31-4B8C-83A1-F6EECF244321}">
                <p14:modId xmlns:p14="http://schemas.microsoft.com/office/powerpoint/2010/main" val="1282746394"/>
              </p:ext>
            </p:extLst>
          </p:nvPr>
        </p:nvGraphicFramePr>
        <p:xfrm>
          <a:off x="211142" y="1662749"/>
          <a:ext cx="8721717" cy="1944216"/>
        </p:xfrm>
        <a:graphic>
          <a:graphicData uri="http://schemas.openxmlformats.org/presentationml/2006/ole">
            <mc:AlternateContent xmlns:mc="http://schemas.openxmlformats.org/markup-compatibility/2006">
              <mc:Choice xmlns:v="urn:schemas-microsoft-com:vml" Requires="v">
                <p:oleObj spid="_x0000_s151692" name="Worksheet" r:id="rId3" imgW="9572701" imgH="2133540" progId="Excel.Sheet.12">
                  <p:embed/>
                </p:oleObj>
              </mc:Choice>
              <mc:Fallback>
                <p:oleObj name="Worksheet" r:id="rId3" imgW="9572701" imgH="2133540" progId="Excel.Sheet.12">
                  <p:embed/>
                  <p:pic>
                    <p:nvPicPr>
                      <p:cNvPr id="0" name=""/>
                      <p:cNvPicPr/>
                      <p:nvPr/>
                    </p:nvPicPr>
                    <p:blipFill>
                      <a:blip r:embed="rId4"/>
                      <a:stretch>
                        <a:fillRect/>
                      </a:stretch>
                    </p:blipFill>
                    <p:spPr>
                      <a:xfrm>
                        <a:off x="211142" y="1662749"/>
                        <a:ext cx="8721717" cy="1944216"/>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579720044"/>
              </p:ext>
            </p:extLst>
          </p:nvPr>
        </p:nvGraphicFramePr>
        <p:xfrm>
          <a:off x="231110" y="941182"/>
          <a:ext cx="2796063" cy="619882"/>
        </p:xfrm>
        <a:graphic>
          <a:graphicData uri="http://schemas.openxmlformats.org/presentationml/2006/ole">
            <mc:AlternateContent xmlns:mc="http://schemas.openxmlformats.org/markup-compatibility/2006">
              <mc:Choice xmlns:v="urn:schemas-microsoft-com:vml" Requires="v">
                <p:oleObj spid="_x0000_s151693" name="Worksheet" r:id="rId5" imgW="2019244" imgH="447660" progId="Excel.Sheet.12">
                  <p:embed/>
                </p:oleObj>
              </mc:Choice>
              <mc:Fallback>
                <p:oleObj name="Worksheet" r:id="rId5" imgW="2019244" imgH="447660" progId="Excel.Sheet.12">
                  <p:embed/>
                  <p:pic>
                    <p:nvPicPr>
                      <p:cNvPr id="0" name=""/>
                      <p:cNvPicPr/>
                      <p:nvPr/>
                    </p:nvPicPr>
                    <p:blipFill>
                      <a:blip r:embed="rId6"/>
                      <a:stretch>
                        <a:fillRect/>
                      </a:stretch>
                    </p:blipFill>
                    <p:spPr>
                      <a:xfrm>
                        <a:off x="231110" y="941182"/>
                        <a:ext cx="2796063" cy="619882"/>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931671896"/>
              </p:ext>
            </p:extLst>
          </p:nvPr>
        </p:nvGraphicFramePr>
        <p:xfrm>
          <a:off x="231110" y="4149080"/>
          <a:ext cx="2272072" cy="631131"/>
        </p:xfrm>
        <a:graphic>
          <a:graphicData uri="http://schemas.openxmlformats.org/presentationml/2006/ole">
            <mc:AlternateContent xmlns:mc="http://schemas.openxmlformats.org/markup-compatibility/2006">
              <mc:Choice xmlns:v="urn:schemas-microsoft-com:vml" Requires="v">
                <p:oleObj spid="_x0000_s151694" name="Worksheet" r:id="rId7" imgW="1542999" imgH="428760" progId="Excel.Sheet.12">
                  <p:embed/>
                </p:oleObj>
              </mc:Choice>
              <mc:Fallback>
                <p:oleObj name="Worksheet" r:id="rId7" imgW="1542999" imgH="428760" progId="Excel.Sheet.12">
                  <p:embed/>
                  <p:pic>
                    <p:nvPicPr>
                      <p:cNvPr id="0" name=""/>
                      <p:cNvPicPr/>
                      <p:nvPr/>
                    </p:nvPicPr>
                    <p:blipFill>
                      <a:blip r:embed="rId8"/>
                      <a:stretch>
                        <a:fillRect/>
                      </a:stretch>
                    </p:blipFill>
                    <p:spPr>
                      <a:xfrm>
                        <a:off x="231110" y="4149080"/>
                        <a:ext cx="2272072" cy="631131"/>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2937371204"/>
              </p:ext>
            </p:extLst>
          </p:nvPr>
        </p:nvGraphicFramePr>
        <p:xfrm>
          <a:off x="231110" y="3606965"/>
          <a:ext cx="8701749" cy="389766"/>
        </p:xfrm>
        <a:graphic>
          <a:graphicData uri="http://schemas.openxmlformats.org/presentationml/2006/ole">
            <mc:AlternateContent xmlns:mc="http://schemas.openxmlformats.org/markup-compatibility/2006">
              <mc:Choice xmlns:v="urn:schemas-microsoft-com:vml" Requires="v">
                <p:oleObj spid="_x0000_s151695" name="Worksheet" r:id="rId9" imgW="9572701" imgH="428760" progId="Excel.Sheet.12">
                  <p:embed/>
                </p:oleObj>
              </mc:Choice>
              <mc:Fallback>
                <p:oleObj name="Worksheet" r:id="rId9" imgW="9572701" imgH="428760" progId="Excel.Sheet.12">
                  <p:embed/>
                  <p:pic>
                    <p:nvPicPr>
                      <p:cNvPr id="0" name=""/>
                      <p:cNvPicPr/>
                      <p:nvPr/>
                    </p:nvPicPr>
                    <p:blipFill>
                      <a:blip r:embed="rId10"/>
                      <a:stretch>
                        <a:fillRect/>
                      </a:stretch>
                    </p:blipFill>
                    <p:spPr>
                      <a:xfrm>
                        <a:off x="231110" y="3606965"/>
                        <a:ext cx="8701749" cy="389766"/>
                      </a:xfrm>
                      <a:prstGeom prst="rect">
                        <a:avLst/>
                      </a:prstGeom>
                    </p:spPr>
                  </p:pic>
                </p:oleObj>
              </mc:Fallback>
            </mc:AlternateContent>
          </a:graphicData>
        </a:graphic>
      </p:graphicFrame>
      <p:pic>
        <p:nvPicPr>
          <p:cNvPr id="20" name="Picture 19"/>
          <p:cNvPicPr>
            <a:picLocks noChangeAspect="1"/>
          </p:cNvPicPr>
          <p:nvPr/>
        </p:nvPicPr>
        <p:blipFill>
          <a:blip r:embed="rId11"/>
          <a:stretch>
            <a:fillRect/>
          </a:stretch>
        </p:blipFill>
        <p:spPr>
          <a:xfrm>
            <a:off x="2411760" y="4293095"/>
            <a:ext cx="3292954" cy="1974653"/>
          </a:xfrm>
          <a:prstGeom prst="rect">
            <a:avLst/>
          </a:prstGeom>
        </p:spPr>
      </p:pic>
      <p:pic>
        <p:nvPicPr>
          <p:cNvPr id="2" name="Picture 1"/>
          <p:cNvPicPr>
            <a:picLocks noChangeAspect="1"/>
          </p:cNvPicPr>
          <p:nvPr/>
        </p:nvPicPr>
        <p:blipFill>
          <a:blip r:embed="rId12"/>
          <a:stretch>
            <a:fillRect/>
          </a:stretch>
        </p:blipFill>
        <p:spPr>
          <a:xfrm>
            <a:off x="5749529" y="4281450"/>
            <a:ext cx="3312368" cy="1986297"/>
          </a:xfrm>
          <a:prstGeom prst="rect">
            <a:avLst/>
          </a:prstGeom>
        </p:spPr>
      </p:pic>
    </p:spTree>
    <p:extLst>
      <p:ext uri="{BB962C8B-B14F-4D97-AF65-F5344CB8AC3E}">
        <p14:creationId xmlns:p14="http://schemas.microsoft.com/office/powerpoint/2010/main" val="9497488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ssolv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a:xfrm>
                <a:off x="28351" y="908720"/>
                <a:ext cx="9115649" cy="5544616"/>
              </a:xfrm>
            </p:spPr>
            <p:txBody>
              <a:bodyPr/>
              <a:lstStyle/>
              <a:p>
                <a:pPr>
                  <a:spcBef>
                    <a:spcPts val="0"/>
                  </a:spcBef>
                  <a:spcAft>
                    <a:spcPts val="0"/>
                  </a:spcAft>
                  <a:buClr>
                    <a:srgbClr val="66FFFF"/>
                  </a:buClr>
                  <a:buSzPct val="75000"/>
                  <a:buNone/>
                </a:pPr>
                <a:r>
                  <a:rPr lang="en-US" dirty="0" smtClean="0"/>
                  <a:t>A random variable x1: (</a:t>
                </a:r>
                <a:r>
                  <a:rPr lang="en-US" dirty="0" smtClean="0">
                    <a:sym typeface="Symbol" panose="05050102010706020507" pitchFamily="18" charset="2"/>
                  </a:rPr>
                  <a:t> and )</a:t>
                </a:r>
              </a:p>
              <a:p>
                <a:pPr>
                  <a:spcBef>
                    <a:spcPts val="0"/>
                  </a:spcBef>
                  <a:spcAft>
                    <a:spcPts val="0"/>
                  </a:spcAft>
                  <a:buClr>
                    <a:srgbClr val="66FFFF"/>
                  </a:buClr>
                  <a:buSzPct val="75000"/>
                  <a:buNone/>
                </a:pPr>
                <a:r>
                  <a:rPr lang="en-US" dirty="0" smtClean="0"/>
                  <a:t>A </a:t>
                </a:r>
                <a:r>
                  <a:rPr lang="en-US" dirty="0"/>
                  <a:t>random variable </a:t>
                </a:r>
                <a:r>
                  <a:rPr lang="en-US" dirty="0" smtClean="0"/>
                  <a:t>x2: </a:t>
                </a:r>
                <a:r>
                  <a:rPr lang="en-US" dirty="0"/>
                  <a:t>(</a:t>
                </a:r>
                <a:r>
                  <a:rPr lang="en-US" dirty="0">
                    <a:sym typeface="Symbol" panose="05050102010706020507" pitchFamily="18" charset="2"/>
                  </a:rPr>
                  <a:t> and )</a:t>
                </a:r>
              </a:p>
              <a:p>
                <a:pPr>
                  <a:spcBef>
                    <a:spcPts val="0"/>
                  </a:spcBef>
                  <a:spcAft>
                    <a:spcPts val="0"/>
                  </a:spcAft>
                  <a:buClr>
                    <a:srgbClr val="66FFFF"/>
                  </a:buClr>
                  <a:buSzPct val="75000"/>
                  <a:buNone/>
                </a:pPr>
                <a:r>
                  <a:rPr lang="en-US" dirty="0" smtClean="0">
                    <a:sym typeface="Symbol" panose="05050102010706020507" pitchFamily="18" charset="2"/>
                  </a:rPr>
                  <a:t>……………………………………..</a:t>
                </a:r>
              </a:p>
              <a:p>
                <a:pPr>
                  <a:spcBef>
                    <a:spcPts val="0"/>
                  </a:spcBef>
                  <a:spcAft>
                    <a:spcPts val="0"/>
                  </a:spcAft>
                  <a:buClr>
                    <a:srgbClr val="66FFFF"/>
                  </a:buClr>
                  <a:buSzPct val="75000"/>
                  <a:buNone/>
                </a:pPr>
                <a:r>
                  <a:rPr lang="en-US" dirty="0"/>
                  <a:t>A random variable </a:t>
                </a:r>
                <a:r>
                  <a:rPr lang="en-US" dirty="0" err="1" smtClean="0"/>
                  <a:t>xn</a:t>
                </a:r>
                <a:r>
                  <a:rPr lang="en-US" dirty="0" smtClean="0"/>
                  <a:t>: </a:t>
                </a:r>
                <a:r>
                  <a:rPr lang="en-US" dirty="0"/>
                  <a:t>(</a:t>
                </a:r>
                <a:r>
                  <a:rPr lang="en-US" dirty="0">
                    <a:sym typeface="Symbol" panose="05050102010706020507" pitchFamily="18" charset="2"/>
                  </a:rPr>
                  <a:t> and </a:t>
                </a:r>
                <a:r>
                  <a:rPr lang="en-US" dirty="0" smtClean="0">
                    <a:sym typeface="Symbol" panose="05050102010706020507" pitchFamily="18" charset="2"/>
                  </a:rPr>
                  <a:t>)</a:t>
                </a:r>
              </a:p>
              <a:p>
                <a:pPr>
                  <a:spcBef>
                    <a:spcPts val="0"/>
                  </a:spcBef>
                  <a:spcAft>
                    <a:spcPts val="1200"/>
                  </a:spcAft>
                  <a:buClr>
                    <a:srgbClr val="66FFFF"/>
                  </a:buClr>
                  <a:buSzPct val="75000"/>
                  <a:buNone/>
                </a:pPr>
                <a:r>
                  <a:rPr lang="en-US" dirty="0"/>
                  <a:t>A random </a:t>
                </a:r>
                <a:r>
                  <a:rPr lang="en-US" dirty="0" smtClean="0"/>
                  <a:t>variable y = x1+x2+…..+</a:t>
                </a:r>
                <a:r>
                  <a:rPr lang="en-US" dirty="0" err="1" smtClean="0"/>
                  <a:t>xn</a:t>
                </a:r>
                <a:r>
                  <a:rPr lang="en-US" dirty="0" smtClean="0"/>
                  <a:t>: (?,?)</a:t>
                </a:r>
              </a:p>
              <a:p>
                <a:pPr>
                  <a:spcBef>
                    <a:spcPts val="0"/>
                  </a:spcBef>
                  <a:spcAft>
                    <a:spcPts val="1200"/>
                  </a:spcAft>
                  <a:buClr>
                    <a:srgbClr val="66FFFF"/>
                  </a:buClr>
                  <a:buSzPct val="75000"/>
                  <a:buNone/>
                </a:pPr>
                <a:r>
                  <a:rPr lang="en-US" dirty="0" smtClean="0">
                    <a:sym typeface="Symbol" panose="05050102010706020507" pitchFamily="18" charset="2"/>
                  </a:rPr>
                  <a:t>Mean(y</a:t>
                </a:r>
                <a:r>
                  <a:rPr lang="en-US" dirty="0">
                    <a:sym typeface="Symbol" panose="05050102010706020507" pitchFamily="18" charset="2"/>
                  </a:rPr>
                  <a:t>) = </a:t>
                </a:r>
                <a:r>
                  <a:rPr lang="en-US" dirty="0" smtClean="0">
                    <a:sym typeface="Symbol" panose="05050102010706020507" pitchFamily="18" charset="2"/>
                  </a:rPr>
                  <a:t>Mean(x1</a:t>
                </a:r>
                <a:r>
                  <a:rPr lang="en-US" dirty="0">
                    <a:sym typeface="Symbol" panose="05050102010706020507" pitchFamily="18" charset="2"/>
                  </a:rPr>
                  <a:t>)+ </a:t>
                </a:r>
                <a:r>
                  <a:rPr lang="en-US" dirty="0" smtClean="0">
                    <a:sym typeface="Symbol" panose="05050102010706020507" pitchFamily="18" charset="2"/>
                  </a:rPr>
                  <a:t>Mean(x2</a:t>
                </a:r>
                <a:r>
                  <a:rPr lang="en-US" dirty="0">
                    <a:sym typeface="Symbol" panose="05050102010706020507" pitchFamily="18" charset="2"/>
                  </a:rPr>
                  <a:t>)+ ……. + </a:t>
                </a:r>
                <a:r>
                  <a:rPr lang="en-US" dirty="0" smtClean="0">
                    <a:sym typeface="Symbol" panose="05050102010706020507" pitchFamily="18" charset="2"/>
                  </a:rPr>
                  <a:t>Mean(</a:t>
                </a:r>
                <a:r>
                  <a:rPr lang="en-US" dirty="0" err="1" smtClean="0">
                    <a:sym typeface="Symbol" panose="05050102010706020507" pitchFamily="18" charset="2"/>
                  </a:rPr>
                  <a:t>xn</a:t>
                </a:r>
                <a:r>
                  <a:rPr lang="en-US" dirty="0">
                    <a:sym typeface="Symbol" panose="05050102010706020507" pitchFamily="18" charset="2"/>
                  </a:rPr>
                  <a:t>) </a:t>
                </a:r>
              </a:p>
              <a:p>
                <a:pPr>
                  <a:spcBef>
                    <a:spcPts val="0"/>
                  </a:spcBef>
                  <a:spcAft>
                    <a:spcPts val="1200"/>
                  </a:spcAft>
                  <a:buClr>
                    <a:srgbClr val="66FFFF"/>
                  </a:buClr>
                  <a:buSzPct val="75000"/>
                  <a:buNone/>
                </a:pPr>
                <a:r>
                  <a:rPr lang="en-US" dirty="0" smtClean="0">
                    <a:sym typeface="Symbol" panose="05050102010706020507" pitchFamily="18" charset="2"/>
                  </a:rPr>
                  <a:t>(y) = </a:t>
                </a:r>
                <a:r>
                  <a:rPr lang="en-US" dirty="0">
                    <a:sym typeface="Symbol" panose="05050102010706020507" pitchFamily="18" charset="2"/>
                  </a:rPr>
                  <a:t></a:t>
                </a:r>
                <a:r>
                  <a:rPr lang="en-US" dirty="0" smtClean="0">
                    <a:sym typeface="Symbol" panose="05050102010706020507" pitchFamily="18" charset="2"/>
                  </a:rPr>
                  <a:t>(x1)+ </a:t>
                </a:r>
                <a:r>
                  <a:rPr lang="en-US" dirty="0">
                    <a:sym typeface="Symbol" panose="05050102010706020507" pitchFamily="18" charset="2"/>
                  </a:rPr>
                  <a:t>(</a:t>
                </a:r>
                <a:r>
                  <a:rPr lang="en-US" dirty="0" smtClean="0">
                    <a:sym typeface="Symbol" panose="05050102010706020507" pitchFamily="18" charset="2"/>
                  </a:rPr>
                  <a:t>x2)+ ……. + </a:t>
                </a:r>
                <a:r>
                  <a:rPr lang="en-US" dirty="0">
                    <a:sym typeface="Symbol" panose="05050102010706020507" pitchFamily="18" charset="2"/>
                  </a:rPr>
                  <a:t>(</a:t>
                </a:r>
                <a:r>
                  <a:rPr lang="en-US" dirty="0" err="1" smtClean="0">
                    <a:sym typeface="Symbol" panose="05050102010706020507" pitchFamily="18" charset="2"/>
                  </a:rPr>
                  <a:t>xn</a:t>
                </a:r>
                <a:r>
                  <a:rPr lang="en-US" dirty="0" smtClean="0">
                    <a:sym typeface="Symbol" panose="05050102010706020507" pitchFamily="18" charset="2"/>
                  </a:rPr>
                  <a:t>) </a:t>
                </a:r>
              </a:p>
              <a:p>
                <a:pPr>
                  <a:spcBef>
                    <a:spcPts val="0"/>
                  </a:spcBef>
                  <a:spcAft>
                    <a:spcPts val="1200"/>
                  </a:spcAft>
                  <a:buClr>
                    <a:srgbClr val="66FFFF"/>
                  </a:buClr>
                  <a:buSzPct val="75000"/>
                  <a:buNone/>
                </a:pPr>
                <a:r>
                  <a:rPr lang="en-US" dirty="0">
                    <a:sym typeface="Symbol" panose="05050102010706020507" pitchFamily="18" charset="2"/>
                  </a:rPr>
                  <a:t> </a:t>
                </a:r>
                <a:r>
                  <a:rPr lang="en-US" dirty="0" smtClean="0">
                    <a:sym typeface="Symbol" panose="05050102010706020507" pitchFamily="18" charset="2"/>
                  </a:rPr>
                  <a:t>(y) = n</a:t>
                </a:r>
                <a:r>
                  <a:rPr lang="en-US" dirty="0">
                    <a:sym typeface="Symbol" panose="05050102010706020507" pitchFamily="18" charset="2"/>
                  </a:rPr>
                  <a:t> (</a:t>
                </a:r>
                <a:r>
                  <a:rPr lang="en-US" dirty="0" smtClean="0">
                    <a:sym typeface="Symbol" panose="05050102010706020507" pitchFamily="18" charset="2"/>
                  </a:rPr>
                  <a:t>x)</a:t>
                </a:r>
              </a:p>
              <a:p>
                <a:pPr>
                  <a:spcBef>
                    <a:spcPts val="0"/>
                  </a:spcBef>
                  <a:spcAft>
                    <a:spcPts val="1200"/>
                  </a:spcAft>
                  <a:buClr>
                    <a:srgbClr val="66FFFF"/>
                  </a:buClr>
                  <a:buSzPct val="75000"/>
                  <a:buNone/>
                </a:pPr>
                <a:r>
                  <a:rPr lang="en-US" dirty="0" smtClean="0">
                    <a:sym typeface="Symbol" panose="05050102010706020507" pitchFamily="18" charset="2"/>
                  </a:rPr>
                  <a:t>Var(y) = Var(</a:t>
                </a:r>
                <a:r>
                  <a:rPr lang="en-US" dirty="0">
                    <a:sym typeface="Symbol" panose="05050102010706020507" pitchFamily="18" charset="2"/>
                  </a:rPr>
                  <a:t>x1)+ </a:t>
                </a:r>
                <a:r>
                  <a:rPr lang="en-US" dirty="0" smtClean="0">
                    <a:sym typeface="Symbol" panose="05050102010706020507" pitchFamily="18" charset="2"/>
                  </a:rPr>
                  <a:t>Var(x2)+  </a:t>
                </a:r>
                <a:r>
                  <a:rPr lang="en-US" dirty="0">
                    <a:sym typeface="Symbol" panose="05050102010706020507" pitchFamily="18" charset="2"/>
                  </a:rPr>
                  <a:t>……. </a:t>
                </a:r>
                <a:r>
                  <a:rPr lang="en-US" dirty="0" smtClean="0">
                    <a:sym typeface="Symbol" panose="05050102010706020507" pitchFamily="18" charset="2"/>
                  </a:rPr>
                  <a:t>Var(</a:t>
                </a:r>
                <a:r>
                  <a:rPr lang="en-US" dirty="0" err="1" smtClean="0">
                    <a:sym typeface="Symbol" panose="05050102010706020507" pitchFamily="18" charset="2"/>
                  </a:rPr>
                  <a:t>xn</a:t>
                </a:r>
                <a:r>
                  <a:rPr lang="en-US" dirty="0" smtClean="0">
                    <a:sym typeface="Symbol" panose="05050102010706020507" pitchFamily="18" charset="2"/>
                  </a:rPr>
                  <a:t>)</a:t>
                </a:r>
              </a:p>
              <a:p>
                <a:pPr>
                  <a:spcBef>
                    <a:spcPts val="0"/>
                  </a:spcBef>
                  <a:spcAft>
                    <a:spcPts val="1200"/>
                  </a:spcAft>
                  <a:buClr>
                    <a:srgbClr val="66FFFF"/>
                  </a:buClr>
                  <a:buSzPct val="75000"/>
                  <a:buNone/>
                </a:pPr>
                <a:r>
                  <a:rPr lang="en-US" dirty="0">
                    <a:sym typeface="Symbol" panose="05050102010706020507" pitchFamily="18" charset="2"/>
                  </a:rPr>
                  <a:t></a:t>
                </a:r>
                <a:r>
                  <a:rPr lang="en-US" baseline="30000" dirty="0">
                    <a:sym typeface="Symbol" panose="05050102010706020507" pitchFamily="18" charset="2"/>
                  </a:rPr>
                  <a:t>2</a:t>
                </a:r>
                <a:r>
                  <a:rPr lang="en-US" dirty="0" smtClean="0">
                    <a:sym typeface="Symbol" panose="05050102010706020507" pitchFamily="18" charset="2"/>
                  </a:rPr>
                  <a:t>(y</a:t>
                </a:r>
                <a:r>
                  <a:rPr lang="en-US" dirty="0">
                    <a:sym typeface="Symbol" panose="05050102010706020507" pitchFamily="18" charset="2"/>
                  </a:rPr>
                  <a:t>) = </a:t>
                </a:r>
                <a:r>
                  <a:rPr lang="en-US" baseline="30000" dirty="0">
                    <a:sym typeface="Symbol" panose="05050102010706020507" pitchFamily="18" charset="2"/>
                  </a:rPr>
                  <a:t>2 </a:t>
                </a:r>
                <a:r>
                  <a:rPr lang="en-US" dirty="0" smtClean="0">
                    <a:sym typeface="Symbol" panose="05050102010706020507" pitchFamily="18" charset="2"/>
                  </a:rPr>
                  <a:t>+ </a:t>
                </a:r>
                <a:r>
                  <a:rPr lang="en-US" dirty="0">
                    <a:sym typeface="Symbol" panose="05050102010706020507" pitchFamily="18" charset="2"/>
                  </a:rPr>
                  <a:t></a:t>
                </a:r>
                <a:r>
                  <a:rPr lang="en-US" baseline="30000" dirty="0">
                    <a:sym typeface="Symbol" panose="05050102010706020507" pitchFamily="18" charset="2"/>
                  </a:rPr>
                  <a:t>2 </a:t>
                </a:r>
                <a:r>
                  <a:rPr lang="en-US" dirty="0" smtClean="0">
                    <a:sym typeface="Symbol" panose="05050102010706020507" pitchFamily="18" charset="2"/>
                  </a:rPr>
                  <a:t>+  </a:t>
                </a:r>
                <a:r>
                  <a:rPr lang="en-US" dirty="0">
                    <a:sym typeface="Symbol" panose="05050102010706020507" pitchFamily="18" charset="2"/>
                  </a:rPr>
                  <a:t>……. </a:t>
                </a:r>
                <a:r>
                  <a:rPr lang="en-US" dirty="0" smtClean="0">
                    <a:sym typeface="Symbol" panose="05050102010706020507" pitchFamily="18" charset="2"/>
                  </a:rPr>
                  <a:t></a:t>
                </a:r>
                <a:r>
                  <a:rPr lang="en-US" baseline="30000" dirty="0" smtClean="0">
                    <a:sym typeface="Symbol" panose="05050102010706020507" pitchFamily="18" charset="2"/>
                  </a:rPr>
                  <a:t>2</a:t>
                </a:r>
                <a:endParaRPr lang="en-US" dirty="0">
                  <a:sym typeface="Symbol" panose="05050102010706020507" pitchFamily="18" charset="2"/>
                </a:endParaRPr>
              </a:p>
              <a:p>
                <a:pPr>
                  <a:spcBef>
                    <a:spcPts val="0"/>
                  </a:spcBef>
                  <a:spcAft>
                    <a:spcPts val="1200"/>
                  </a:spcAft>
                  <a:buClr>
                    <a:srgbClr val="66FFFF"/>
                  </a:buClr>
                  <a:buSzPct val="75000"/>
                  <a:buNone/>
                </a:pPr>
                <a:r>
                  <a:rPr lang="en-US" dirty="0" smtClean="0">
                    <a:sym typeface="Symbol" panose="05050102010706020507" pitchFamily="18" charset="2"/>
                  </a:rPr>
                  <a:t></a:t>
                </a:r>
                <a:r>
                  <a:rPr lang="en-US" baseline="30000" dirty="0" smtClean="0">
                    <a:sym typeface="Symbol" panose="05050102010706020507" pitchFamily="18" charset="2"/>
                  </a:rPr>
                  <a:t>2</a:t>
                </a:r>
                <a:r>
                  <a:rPr lang="en-US" dirty="0" smtClean="0">
                    <a:sym typeface="Symbol" panose="05050102010706020507" pitchFamily="18" charset="2"/>
                  </a:rPr>
                  <a:t>(y) </a:t>
                </a:r>
                <a:r>
                  <a:rPr lang="en-US" dirty="0">
                    <a:sym typeface="Symbol" panose="05050102010706020507" pitchFamily="18" charset="2"/>
                  </a:rPr>
                  <a:t>= n </a:t>
                </a:r>
                <a:r>
                  <a:rPr lang="en-US" baseline="30000" dirty="0">
                    <a:sym typeface="Symbol" panose="05050102010706020507" pitchFamily="18" charset="2"/>
                  </a:rPr>
                  <a:t>2 </a:t>
                </a:r>
                <a:r>
                  <a:rPr lang="en-US" dirty="0" smtClean="0">
                    <a:sym typeface="Symbol" panose="05050102010706020507" pitchFamily="18" charset="2"/>
                  </a:rPr>
                  <a:t>(x) </a:t>
                </a:r>
              </a:p>
              <a:p>
                <a:pPr>
                  <a:spcBef>
                    <a:spcPts val="0"/>
                  </a:spcBef>
                  <a:spcAft>
                    <a:spcPts val="1200"/>
                  </a:spcAft>
                  <a:buClr>
                    <a:srgbClr val="66FFFF"/>
                  </a:buClr>
                  <a:buSzPct val="75000"/>
                  <a:buNone/>
                </a:pPr>
                <a:r>
                  <a:rPr lang="en-US" dirty="0" smtClean="0">
                    <a:sym typeface="Symbol" panose="05050102010706020507" pitchFamily="18" charset="2"/>
                  </a:rPr>
                  <a:t>(y</a:t>
                </a:r>
                <a:r>
                  <a:rPr lang="en-US" dirty="0">
                    <a:sym typeface="Symbol" panose="05050102010706020507" pitchFamily="18" charset="2"/>
                  </a:rPr>
                  <a:t>) = </a:t>
                </a:r>
                <a:r>
                  <a:rPr lang="en-US" dirty="0" smtClean="0">
                    <a:sym typeface="Symbol" panose="05050102010706020507" pitchFamily="18" charset="2"/>
                  </a:rPr>
                  <a:t> </a:t>
                </a:r>
                <a14:m>
                  <m:oMath xmlns:m="http://schemas.openxmlformats.org/officeDocument/2006/math">
                    <m:rad>
                      <m:radPr>
                        <m:degHide m:val="on"/>
                        <m:ctrlPr>
                          <a:rPr lang="en-US" i="1" smtClean="0">
                            <a:latin typeface="Cambria Math" panose="02040503050406030204" pitchFamily="18" charset="0"/>
                            <a:sym typeface="Symbol" panose="05050102010706020507" pitchFamily="18" charset="2"/>
                          </a:rPr>
                        </m:ctrlPr>
                      </m:radPr>
                      <m:deg/>
                      <m:e>
                        <m:r>
                          <a:rPr lang="en-US" b="0" i="1" smtClean="0">
                            <a:latin typeface="Cambria Math" panose="02040503050406030204" pitchFamily="18" charset="0"/>
                            <a:sym typeface="Symbol" panose="05050102010706020507" pitchFamily="18" charset="2"/>
                          </a:rPr>
                          <m:t>𝑛</m:t>
                        </m:r>
                      </m:e>
                    </m:rad>
                    <m:r>
                      <a:rPr lang="en-US" b="0" i="1" smtClean="0">
                        <a:latin typeface="Cambria Math" panose="02040503050406030204" pitchFamily="18" charset="0"/>
                        <a:sym typeface="Symbol" panose="05050102010706020507" pitchFamily="18" charset="2"/>
                      </a:rPr>
                      <m:t> </m:t>
                    </m:r>
                  </m:oMath>
                </a14:m>
                <a:r>
                  <a:rPr lang="en-US" dirty="0">
                    <a:sym typeface="Symbol" panose="05050102010706020507" pitchFamily="18" charset="2"/>
                  </a:rPr>
                  <a:t></a:t>
                </a:r>
                <a:r>
                  <a:rPr lang="en-US" dirty="0" smtClean="0">
                    <a:sym typeface="Symbol" panose="05050102010706020507" pitchFamily="18" charset="2"/>
                  </a:rPr>
                  <a:t>(x) </a:t>
                </a:r>
              </a:p>
              <a:p>
                <a:pPr>
                  <a:buClr>
                    <a:srgbClr val="66FFFF"/>
                  </a:buClr>
                  <a:buSzPct val="75000"/>
                  <a:buNone/>
                </a:pPr>
                <a:endParaRPr lang="en-US" dirty="0">
                  <a:sym typeface="Symbol" panose="05050102010706020507" pitchFamily="18" charset="2"/>
                </a:endParaRPr>
              </a:p>
              <a:p>
                <a:pPr>
                  <a:buClr>
                    <a:srgbClr val="66FFFF"/>
                  </a:buClr>
                  <a:buSzPct val="75000"/>
                  <a:buNone/>
                </a:pPr>
                <a:endParaRPr lang="en-US" dirty="0">
                  <a:sym typeface="Symbol" panose="05050102010706020507" pitchFamily="18" charset="2"/>
                </a:endParaRPr>
              </a:p>
              <a:p>
                <a:pPr>
                  <a:buClr>
                    <a:srgbClr val="66FFFF"/>
                  </a:buClr>
                  <a:buSzPct val="75000"/>
                  <a:buNone/>
                </a:pPr>
                <a:endParaRPr lang="en-US" dirty="0" smtClean="0">
                  <a:sym typeface="Symbol" panose="05050102010706020507" pitchFamily="18" charset="2"/>
                </a:endParaRPr>
              </a:p>
              <a:p>
                <a:pPr>
                  <a:buClr>
                    <a:srgbClr val="66FFFF"/>
                  </a:buClr>
                  <a:buSzPct val="75000"/>
                  <a:buNone/>
                </a:pPr>
                <a:r>
                  <a:rPr lang="en-US" dirty="0" smtClean="0"/>
                  <a:t> </a:t>
                </a:r>
                <a:endParaRPr lang="en-US" dirty="0">
                  <a:effectLst>
                    <a:outerShdw blurRad="38100" dist="38100" dir="2700000" algn="tl">
                      <a:srgbClr val="000000"/>
                    </a:outerShdw>
                  </a:effectLst>
                </a:endParaRPr>
              </a:p>
              <a:p>
                <a:pPr marL="0" indent="0">
                  <a:buNone/>
                </a:pPr>
                <a:endParaRPr lang="en-US" dirty="0">
                  <a:effectLst/>
                </a:endParaRPr>
              </a:p>
              <a:p>
                <a:endParaRPr lang="en-US" dirty="0">
                  <a:effectLst>
                    <a:outerShdw blurRad="38100" dist="38100" dir="2700000" algn="tl">
                      <a:srgbClr val="000000"/>
                    </a:outerShdw>
                  </a:effectLst>
                </a:endParaRPr>
              </a:p>
              <a:p>
                <a:endParaRPr lang="en-US" dirty="0">
                  <a:effectLst>
                    <a:outerShdw blurRad="38100" dist="38100" dir="2700000" algn="tl">
                      <a:srgbClr val="000000"/>
                    </a:outerShdw>
                  </a:effectLst>
                </a:endParaRPr>
              </a:p>
              <a:p>
                <a:pPr marL="0" indent="0">
                  <a:buClrTx/>
                  <a:buSzPct val="125000"/>
                  <a:buNone/>
                </a:pPr>
                <a:endParaRPr lang="en-US" dirty="0"/>
              </a:p>
              <a:p>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xfrm>
                <a:off x="28351" y="908720"/>
                <a:ext cx="9115649" cy="5544616"/>
              </a:xfrm>
              <a:blipFill rotWithShape="0">
                <a:blip r:embed="rId2"/>
                <a:stretch>
                  <a:fillRect l="-1070" t="-1099" b="-2747"/>
                </a:stretch>
              </a:blipFill>
            </p:spPr>
            <p:txBody>
              <a:bodyPr/>
              <a:lstStyle/>
              <a:p>
                <a:r>
                  <a:rPr lang="en-US">
                    <a:noFill/>
                  </a:rPr>
                  <a:t> </a:t>
                </a:r>
              </a:p>
            </p:txBody>
          </p:sp>
        </mc:Fallback>
      </mc:AlternateContent>
      <p:sp>
        <p:nvSpPr>
          <p:cNvPr id="3" name="Title 2"/>
          <p:cNvSpPr>
            <a:spLocks noGrp="1"/>
          </p:cNvSpPr>
          <p:nvPr>
            <p:ph type="title"/>
          </p:nvPr>
        </p:nvSpPr>
        <p:spPr/>
        <p:txBody>
          <a:bodyPr/>
          <a:lstStyle/>
          <a:p>
            <a:r>
              <a:rPr lang="en-US" dirty="0"/>
              <a:t>Sampling from an Infinite Population</a:t>
            </a:r>
          </a:p>
        </p:txBody>
      </p:sp>
    </p:spTree>
    <p:extLst>
      <p:ext uri="{BB962C8B-B14F-4D97-AF65-F5344CB8AC3E}">
        <p14:creationId xmlns:p14="http://schemas.microsoft.com/office/powerpoint/2010/main" val="38356913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ssolv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dissolv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dissolv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dissolv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dissolv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dissolve">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dissolve">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dissolve">
                                      <p:cBhvr>
                                        <p:cTn id="47" dur="5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dissolve">
                                      <p:cBhvr>
                                        <p:cTn id="52" dur="500"/>
                                        <p:tgtEl>
                                          <p:spTgt spid="2">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2">
                                            <p:txEl>
                                              <p:pRg st="10" end="10"/>
                                            </p:txEl>
                                          </p:spTgt>
                                        </p:tgtEl>
                                        <p:attrNameLst>
                                          <p:attrName>style.visibility</p:attrName>
                                        </p:attrNameLst>
                                      </p:cBhvr>
                                      <p:to>
                                        <p:strVal val="visible"/>
                                      </p:to>
                                    </p:set>
                                    <p:animEffect transition="in" filter="dissolve">
                                      <p:cBhvr>
                                        <p:cTn id="57" dur="500"/>
                                        <p:tgtEl>
                                          <p:spTgt spid="2">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2">
                                            <p:txEl>
                                              <p:pRg st="11" end="11"/>
                                            </p:txEl>
                                          </p:spTgt>
                                        </p:tgtEl>
                                        <p:attrNameLst>
                                          <p:attrName>style.visibility</p:attrName>
                                        </p:attrNameLst>
                                      </p:cBhvr>
                                      <p:to>
                                        <p:strVal val="visible"/>
                                      </p:to>
                                    </p:set>
                                    <p:animEffect transition="in" filter="dissolve">
                                      <p:cBhvr>
                                        <p:cTn id="62" dur="500"/>
                                        <p:tgtEl>
                                          <p:spTgt spid="2">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2">
                                            <p:txEl>
                                              <p:pRg st="15" end="15"/>
                                            </p:txEl>
                                          </p:spTgt>
                                        </p:tgtEl>
                                        <p:attrNameLst>
                                          <p:attrName>style.visibility</p:attrName>
                                        </p:attrNameLst>
                                      </p:cBhvr>
                                      <p:to>
                                        <p:strVal val="visible"/>
                                      </p:to>
                                    </p:set>
                                    <p:animEffect transition="in" filter="dissolve">
                                      <p:cBhvr>
                                        <p:cTn id="67" dur="500"/>
                                        <p:tgtEl>
                                          <p:spTgt spid="2">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p:txBody>
              <a:bodyPr/>
              <a:lstStyle/>
              <a:p>
                <a:pPr>
                  <a:spcBef>
                    <a:spcPts val="0"/>
                  </a:spcBef>
                  <a:spcAft>
                    <a:spcPts val="1200"/>
                  </a:spcAft>
                  <a:buClr>
                    <a:srgbClr val="66FFFF"/>
                  </a:buClr>
                  <a:buSzPct val="75000"/>
                  <a:buNone/>
                </a:pPr>
                <a:r>
                  <a:rPr lang="en-US" dirty="0" smtClean="0">
                    <a:sym typeface="Symbol" panose="05050102010706020507" pitchFamily="18" charset="2"/>
                  </a:rPr>
                  <a:t>A random Variable y= </a:t>
                </a:r>
                <a:r>
                  <a:rPr lang="en-US" dirty="0" err="1">
                    <a:sym typeface="Symbol" panose="05050102010706020507" pitchFamily="18" charset="2"/>
                  </a:rPr>
                  <a:t>SUMx</a:t>
                </a:r>
                <a:r>
                  <a:rPr lang="en-US" dirty="0">
                    <a:sym typeface="Symbol" panose="05050102010706020507" pitchFamily="18" charset="2"/>
                  </a:rPr>
                  <a:t>: (n </a:t>
                </a:r>
                <a:r>
                  <a:rPr lang="en-US" dirty="0" smtClean="0">
                    <a:sym typeface="Symbol" panose="05050102010706020507" pitchFamily="18" charset="2"/>
                  </a:rPr>
                  <a:t>, </a:t>
                </a:r>
                <a14:m>
                  <m:oMath xmlns:m="http://schemas.openxmlformats.org/officeDocument/2006/math">
                    <m:rad>
                      <m:radPr>
                        <m:degHide m:val="on"/>
                        <m:ctrlPr>
                          <a:rPr lang="en-US" i="1">
                            <a:latin typeface="Cambria Math" panose="02040503050406030204" pitchFamily="18" charset="0"/>
                            <a:sym typeface="Symbol" panose="05050102010706020507" pitchFamily="18" charset="2"/>
                          </a:rPr>
                        </m:ctrlPr>
                      </m:radPr>
                      <m:deg/>
                      <m:e>
                        <m:r>
                          <a:rPr lang="en-US" i="1">
                            <a:latin typeface="Cambria Math" panose="02040503050406030204" pitchFamily="18" charset="0"/>
                            <a:sym typeface="Symbol" panose="05050102010706020507" pitchFamily="18" charset="2"/>
                          </a:rPr>
                          <m:t>𝑛</m:t>
                        </m:r>
                      </m:e>
                    </m:rad>
                    <m:r>
                      <a:rPr lang="en-US" i="1">
                        <a:latin typeface="Cambria Math" panose="02040503050406030204" pitchFamily="18" charset="0"/>
                        <a:sym typeface="Symbol" panose="05050102010706020507" pitchFamily="18" charset="2"/>
                      </a:rPr>
                      <m:t> </m:t>
                    </m:r>
                  </m:oMath>
                </a14:m>
                <a:r>
                  <a:rPr lang="en-US" dirty="0" smtClean="0">
                    <a:sym typeface="Symbol" panose="05050102010706020507" pitchFamily="18" charset="2"/>
                  </a:rPr>
                  <a:t>)</a:t>
                </a:r>
                <a:endParaRPr lang="en-US" dirty="0">
                  <a:sym typeface="Symbol" panose="05050102010706020507" pitchFamily="18" charset="2"/>
                </a:endParaRPr>
              </a:p>
              <a:p>
                <a:pPr>
                  <a:spcBef>
                    <a:spcPts val="0"/>
                  </a:spcBef>
                  <a:spcAft>
                    <a:spcPts val="1200"/>
                  </a:spcAft>
                  <a:buClr>
                    <a:srgbClr val="66FFFF"/>
                  </a:buClr>
                  <a:buSzPct val="75000"/>
                  <a:buNone/>
                </a:pPr>
                <a:r>
                  <a:rPr lang="en-US" dirty="0">
                    <a:sym typeface="Symbol" panose="05050102010706020507" pitchFamily="18" charset="2"/>
                  </a:rPr>
                  <a:t>A random Variable </a:t>
                </a:r>
                <a:r>
                  <a:rPr lang="en-US" dirty="0" err="1">
                    <a:sym typeface="Symbol" panose="05050102010706020507" pitchFamily="18" charset="2"/>
                  </a:rPr>
                  <a:t>SUMx</a:t>
                </a:r>
                <a:r>
                  <a:rPr lang="en-US" dirty="0">
                    <a:sym typeface="Symbol" panose="05050102010706020507" pitchFamily="18" charset="2"/>
                  </a:rPr>
                  <a:t>/n = </a:t>
                </a:r>
                <a14:m>
                  <m:oMath xmlns:m="http://schemas.openxmlformats.org/officeDocument/2006/math">
                    <m:bar>
                      <m:barPr>
                        <m:pos m:val="top"/>
                        <m:ctrlPr>
                          <a:rPr lang="en-US" i="1">
                            <a:latin typeface="Cambria Math" panose="02040503050406030204" pitchFamily="18" charset="0"/>
                            <a:sym typeface="Symbol" panose="05050102010706020507" pitchFamily="18" charset="2"/>
                          </a:rPr>
                        </m:ctrlPr>
                      </m:barPr>
                      <m:e>
                        <m:r>
                          <a:rPr lang="en-US" i="1" smtClean="0">
                            <a:latin typeface="Cambria Math" panose="02040503050406030204" pitchFamily="18" charset="0"/>
                            <a:sym typeface="Symbol" panose="05050102010706020507" pitchFamily="18" charset="2"/>
                          </a:rPr>
                          <m:t>𝑋</m:t>
                        </m:r>
                      </m:e>
                    </m:bar>
                  </m:oMath>
                </a14:m>
                <a:r>
                  <a:rPr lang="en-US" dirty="0" smtClean="0">
                    <a:sym typeface="Symbol" panose="05050102010706020507" pitchFamily="18" charset="2"/>
                  </a:rPr>
                  <a:t>: </a:t>
                </a:r>
                <a:r>
                  <a:rPr lang="en-US" dirty="0">
                    <a:sym typeface="Symbol" panose="05050102010706020507" pitchFamily="18" charset="2"/>
                  </a:rPr>
                  <a:t>(?, ?)</a:t>
                </a:r>
              </a:p>
              <a:p>
                <a:pPr>
                  <a:spcBef>
                    <a:spcPts val="0"/>
                  </a:spcBef>
                  <a:spcAft>
                    <a:spcPts val="1200"/>
                  </a:spcAft>
                  <a:buClr>
                    <a:srgbClr val="66FFFF"/>
                  </a:buClr>
                  <a:buSzPct val="75000"/>
                  <a:buNone/>
                </a:pPr>
                <a:r>
                  <a:rPr lang="en-US" dirty="0" smtClean="0">
                    <a:sym typeface="Symbol" panose="05050102010706020507" pitchFamily="18" charset="2"/>
                  </a:rPr>
                  <a:t>A </a:t>
                </a:r>
                <a:r>
                  <a:rPr lang="en-US" dirty="0">
                    <a:sym typeface="Symbol" panose="05050102010706020507" pitchFamily="18" charset="2"/>
                  </a:rPr>
                  <a:t>random </a:t>
                </a:r>
                <a:r>
                  <a:rPr lang="en-US" dirty="0" smtClean="0">
                    <a:sym typeface="Symbol" panose="05050102010706020507" pitchFamily="18" charset="2"/>
                  </a:rPr>
                  <a:t>Variable  </a:t>
                </a:r>
                <a:r>
                  <a:rPr lang="en-US" dirty="0" err="1">
                    <a:sym typeface="Symbol" panose="05050102010706020507" pitchFamily="18" charset="2"/>
                  </a:rPr>
                  <a:t>SUMx</a:t>
                </a:r>
                <a:r>
                  <a:rPr lang="en-US" dirty="0">
                    <a:sym typeface="Symbol" panose="05050102010706020507" pitchFamily="18" charset="2"/>
                  </a:rPr>
                  <a:t>: (</a:t>
                </a:r>
                <a:r>
                  <a:rPr lang="en-US" dirty="0" smtClean="0">
                    <a:sym typeface="Symbol" panose="05050102010706020507" pitchFamily="18" charset="2"/>
                  </a:rPr>
                  <a:t>n, </a:t>
                </a:r>
                <a14:m>
                  <m:oMath xmlns:m="http://schemas.openxmlformats.org/officeDocument/2006/math">
                    <m:rad>
                      <m:radPr>
                        <m:degHide m:val="on"/>
                        <m:ctrlPr>
                          <a:rPr lang="en-US" i="1">
                            <a:latin typeface="Cambria Math" panose="02040503050406030204" pitchFamily="18" charset="0"/>
                            <a:sym typeface="Symbol" panose="05050102010706020507" pitchFamily="18" charset="2"/>
                          </a:rPr>
                        </m:ctrlPr>
                      </m:radPr>
                      <m:deg/>
                      <m:e>
                        <m:r>
                          <a:rPr lang="en-US" i="1">
                            <a:latin typeface="Cambria Math" panose="02040503050406030204" pitchFamily="18" charset="0"/>
                            <a:sym typeface="Symbol" panose="05050102010706020507" pitchFamily="18" charset="2"/>
                          </a:rPr>
                          <m:t>𝑛</m:t>
                        </m:r>
                      </m:e>
                    </m:rad>
                  </m:oMath>
                </a14:m>
                <a:r>
                  <a:rPr lang="en-US" dirty="0" smtClean="0">
                    <a:sym typeface="Symbol" panose="05050102010706020507" pitchFamily="18" charset="2"/>
                  </a:rPr>
                  <a:t>)</a:t>
                </a:r>
                <a:endParaRPr lang="en-US" dirty="0">
                  <a:sym typeface="Symbol" panose="05050102010706020507" pitchFamily="18" charset="2"/>
                </a:endParaRPr>
              </a:p>
              <a:p>
                <a:pPr>
                  <a:spcBef>
                    <a:spcPts val="0"/>
                  </a:spcBef>
                  <a:spcAft>
                    <a:spcPts val="1200"/>
                  </a:spcAft>
                  <a:buClr>
                    <a:srgbClr val="66FFFF"/>
                  </a:buClr>
                  <a:buSzPct val="75000"/>
                  <a:buNone/>
                </a:pPr>
                <a:r>
                  <a:rPr lang="en-US" dirty="0">
                    <a:sym typeface="Symbol" panose="05050102010706020507" pitchFamily="18" charset="2"/>
                  </a:rPr>
                  <a:t>A random Variable </a:t>
                </a:r>
                <a:r>
                  <a:rPr lang="en-US" dirty="0" smtClean="0">
                    <a:sym typeface="Symbol" panose="05050102010706020507" pitchFamily="18" charset="2"/>
                  </a:rPr>
                  <a:t> </a:t>
                </a:r>
                <a14:m>
                  <m:oMath xmlns:m="http://schemas.openxmlformats.org/officeDocument/2006/math">
                    <m:bar>
                      <m:barPr>
                        <m:pos m:val="top"/>
                        <m:ctrlPr>
                          <a:rPr lang="en-US" i="1">
                            <a:latin typeface="Cambria Math" panose="02040503050406030204" pitchFamily="18" charset="0"/>
                            <a:sym typeface="Symbol" panose="05050102010706020507" pitchFamily="18" charset="2"/>
                          </a:rPr>
                        </m:ctrlPr>
                      </m:barPr>
                      <m:e>
                        <m:r>
                          <a:rPr lang="en-US" i="1">
                            <a:latin typeface="Cambria Math" panose="02040503050406030204" pitchFamily="18" charset="0"/>
                            <a:sym typeface="Symbol" panose="05050102010706020507" pitchFamily="18" charset="2"/>
                          </a:rPr>
                          <m:t>𝑋</m:t>
                        </m:r>
                      </m:e>
                    </m:bar>
                    <m:r>
                      <a:rPr lang="en-US" b="0" i="0" smtClean="0">
                        <a:latin typeface="Cambria Math" panose="02040503050406030204" pitchFamily="18" charset="0"/>
                        <a:sym typeface="Symbol" panose="05050102010706020507" pitchFamily="18" charset="2"/>
                      </a:rPr>
                      <m:t>= </m:t>
                    </m:r>
                  </m:oMath>
                </a14:m>
                <a:r>
                  <a:rPr lang="en-US" dirty="0" smtClean="0">
                    <a:sym typeface="Symbol" panose="05050102010706020507" pitchFamily="18" charset="2"/>
                  </a:rPr>
                  <a:t>SUMx/n </a:t>
                </a:r>
                <a:r>
                  <a:rPr lang="en-US" dirty="0">
                    <a:sym typeface="Symbol" panose="05050102010706020507" pitchFamily="18" charset="2"/>
                  </a:rPr>
                  <a:t>= </a:t>
                </a:r>
                <a:r>
                  <a:rPr lang="en-US" dirty="0" smtClean="0">
                    <a:sym typeface="Symbol" panose="05050102010706020507" pitchFamily="18" charset="2"/>
                  </a:rPr>
                  <a:t>(1/n)</a:t>
                </a:r>
                <a:r>
                  <a:rPr lang="en-US" dirty="0">
                    <a:sym typeface="Symbol" panose="05050102010706020507" pitchFamily="18" charset="2"/>
                  </a:rPr>
                  <a:t> </a:t>
                </a:r>
                <a:r>
                  <a:rPr lang="en-US" dirty="0" err="1" smtClean="0">
                    <a:sym typeface="Symbol" panose="05050102010706020507" pitchFamily="18" charset="2"/>
                  </a:rPr>
                  <a:t>SUMx</a:t>
                </a:r>
                <a:endParaRPr lang="en-US" dirty="0" smtClean="0">
                  <a:sym typeface="Symbol" panose="05050102010706020507" pitchFamily="18" charset="2"/>
                </a:endParaRPr>
              </a:p>
              <a:p>
                <a:pPr>
                  <a:spcBef>
                    <a:spcPts val="0"/>
                  </a:spcBef>
                  <a:spcAft>
                    <a:spcPts val="1200"/>
                  </a:spcAft>
                  <a:buClr>
                    <a:srgbClr val="66FFFF"/>
                  </a:buClr>
                  <a:buSzPct val="75000"/>
                  <a:buNone/>
                </a:pPr>
                <a:r>
                  <a:rPr lang="en-US" dirty="0" smtClean="0">
                    <a:sym typeface="Symbol" panose="05050102010706020507" pitchFamily="18" charset="2"/>
                  </a:rPr>
                  <a:t>Mean (</a:t>
                </a:r>
                <a14:m>
                  <m:oMath xmlns:m="http://schemas.openxmlformats.org/officeDocument/2006/math">
                    <m:bar>
                      <m:barPr>
                        <m:pos m:val="top"/>
                        <m:ctrlPr>
                          <a:rPr lang="en-US" i="1">
                            <a:latin typeface="Cambria Math" panose="02040503050406030204" pitchFamily="18" charset="0"/>
                            <a:sym typeface="Symbol" panose="05050102010706020507" pitchFamily="18" charset="2"/>
                          </a:rPr>
                        </m:ctrlPr>
                      </m:barPr>
                      <m:e>
                        <m:r>
                          <a:rPr lang="en-US" i="1">
                            <a:latin typeface="Cambria Math" panose="02040503050406030204" pitchFamily="18" charset="0"/>
                            <a:sym typeface="Symbol" panose="05050102010706020507" pitchFamily="18" charset="2"/>
                          </a:rPr>
                          <m:t>𝑋</m:t>
                        </m:r>
                      </m:e>
                    </m:bar>
                  </m:oMath>
                </a14:m>
                <a:r>
                  <a:rPr lang="en-US" dirty="0" smtClean="0">
                    <a:sym typeface="Symbol" panose="05050102010706020507" pitchFamily="18" charset="2"/>
                  </a:rPr>
                  <a:t>) = n/n = </a:t>
                </a:r>
              </a:p>
              <a:p>
                <a:pPr>
                  <a:spcBef>
                    <a:spcPts val="0"/>
                  </a:spcBef>
                  <a:spcAft>
                    <a:spcPts val="1200"/>
                  </a:spcAft>
                  <a:buClr>
                    <a:srgbClr val="66FFFF"/>
                  </a:buClr>
                  <a:buSzPct val="75000"/>
                  <a:buNone/>
                </a:pPr>
                <a:r>
                  <a:rPr lang="en-US" dirty="0" smtClean="0">
                    <a:sym typeface="Symbol" panose="05050102010706020507" pitchFamily="18" charset="2"/>
                  </a:rPr>
                  <a:t>StdDev </a:t>
                </a:r>
                <a:r>
                  <a:rPr lang="en-US" dirty="0">
                    <a:sym typeface="Symbol" panose="05050102010706020507" pitchFamily="18" charset="2"/>
                  </a:rPr>
                  <a:t>(</a:t>
                </a:r>
                <a14:m>
                  <m:oMath xmlns:m="http://schemas.openxmlformats.org/officeDocument/2006/math">
                    <m:bar>
                      <m:barPr>
                        <m:pos m:val="top"/>
                        <m:ctrlPr>
                          <a:rPr lang="en-US" i="1">
                            <a:latin typeface="Cambria Math" panose="02040503050406030204" pitchFamily="18" charset="0"/>
                            <a:sym typeface="Symbol" panose="05050102010706020507" pitchFamily="18" charset="2"/>
                          </a:rPr>
                        </m:ctrlPr>
                      </m:barPr>
                      <m:e>
                        <m:r>
                          <a:rPr lang="en-US" i="1">
                            <a:latin typeface="Cambria Math" panose="02040503050406030204" pitchFamily="18" charset="0"/>
                            <a:sym typeface="Symbol" panose="05050102010706020507" pitchFamily="18" charset="2"/>
                          </a:rPr>
                          <m:t>𝑋</m:t>
                        </m:r>
                      </m:e>
                    </m:bar>
                  </m:oMath>
                </a14:m>
                <a:r>
                  <a:rPr lang="en-US" dirty="0">
                    <a:sym typeface="Symbol" panose="05050102010706020507" pitchFamily="18" charset="2"/>
                  </a:rPr>
                  <a:t>) = </a:t>
                </a:r>
                <a:r>
                  <a:rPr lang="en-US" dirty="0" smtClean="0">
                    <a:sym typeface="Symbol" panose="05050102010706020507" pitchFamily="18" charset="2"/>
                  </a:rPr>
                  <a:t>(1/n)*</a:t>
                </a:r>
                <a14:m>
                  <m:oMath xmlns:m="http://schemas.openxmlformats.org/officeDocument/2006/math">
                    <m:rad>
                      <m:radPr>
                        <m:degHide m:val="on"/>
                        <m:ctrlPr>
                          <a:rPr lang="en-US" i="1">
                            <a:latin typeface="Cambria Math" panose="02040503050406030204" pitchFamily="18" charset="0"/>
                            <a:sym typeface="Symbol" panose="05050102010706020507" pitchFamily="18" charset="2"/>
                          </a:rPr>
                        </m:ctrlPr>
                      </m:radPr>
                      <m:deg/>
                      <m:e>
                        <m:r>
                          <a:rPr lang="en-US" i="1">
                            <a:latin typeface="Cambria Math" panose="02040503050406030204" pitchFamily="18" charset="0"/>
                            <a:sym typeface="Symbol" panose="05050102010706020507" pitchFamily="18" charset="2"/>
                          </a:rPr>
                          <m:t>𝑛</m:t>
                        </m:r>
                      </m:e>
                    </m:rad>
                    <m:r>
                      <a:rPr lang="en-US" i="1">
                        <a:latin typeface="Cambria Math" panose="02040503050406030204" pitchFamily="18" charset="0"/>
                        <a:sym typeface="Symbol" panose="05050102010706020507" pitchFamily="18" charset="2"/>
                      </a:rPr>
                      <m:t> </m:t>
                    </m:r>
                  </m:oMath>
                </a14:m>
                <a:r>
                  <a:rPr lang="en-US" dirty="0" smtClean="0">
                    <a:sym typeface="Symbol" panose="05050102010706020507" pitchFamily="18" charset="2"/>
                  </a:rPr>
                  <a:t> = /</a:t>
                </a:r>
                <a14:m>
                  <m:oMath xmlns:m="http://schemas.openxmlformats.org/officeDocument/2006/math">
                    <m:rad>
                      <m:radPr>
                        <m:degHide m:val="on"/>
                        <m:ctrlPr>
                          <a:rPr lang="en-US" i="1">
                            <a:latin typeface="Cambria Math" panose="02040503050406030204" pitchFamily="18" charset="0"/>
                            <a:sym typeface="Symbol" panose="05050102010706020507" pitchFamily="18" charset="2"/>
                          </a:rPr>
                        </m:ctrlPr>
                      </m:radPr>
                      <m:deg/>
                      <m:e>
                        <m:r>
                          <a:rPr lang="en-US" i="1">
                            <a:latin typeface="Cambria Math" panose="02040503050406030204" pitchFamily="18" charset="0"/>
                            <a:sym typeface="Symbol" panose="05050102010706020507" pitchFamily="18" charset="2"/>
                          </a:rPr>
                          <m:t>𝑛</m:t>
                        </m:r>
                      </m:e>
                    </m:rad>
                    <m:r>
                      <a:rPr lang="en-US" i="1">
                        <a:latin typeface="Cambria Math" panose="02040503050406030204" pitchFamily="18" charset="0"/>
                        <a:sym typeface="Symbol" panose="05050102010706020507" pitchFamily="18" charset="2"/>
                      </a:rPr>
                      <m:t> </m:t>
                    </m:r>
                  </m:oMath>
                </a14:m>
                <a:endParaRPr lang="en-US" dirty="0" smtClean="0">
                  <a:sym typeface="Symbol" panose="05050102010706020507" pitchFamily="18" charset="2"/>
                </a:endParaRPr>
              </a:p>
              <a:p>
                <a:pPr>
                  <a:spcBef>
                    <a:spcPts val="0"/>
                  </a:spcBef>
                  <a:spcAft>
                    <a:spcPts val="1200"/>
                  </a:spcAft>
                  <a:buClr>
                    <a:srgbClr val="66FFFF"/>
                  </a:buClr>
                  <a:buSzPct val="75000"/>
                  <a:buNone/>
                </a:pPr>
                <a:endParaRPr lang="en-US" sz="2000" dirty="0">
                  <a:sym typeface="Symbol" panose="05050102010706020507" pitchFamily="18" charset="2"/>
                </a:endParaRPr>
              </a:p>
              <a:p>
                <a:pPr>
                  <a:spcBef>
                    <a:spcPts val="0"/>
                  </a:spcBef>
                  <a:spcAft>
                    <a:spcPts val="1200"/>
                  </a:spcAft>
                  <a:buClr>
                    <a:srgbClr val="66FFFF"/>
                  </a:buClr>
                  <a:buSzPct val="75000"/>
                  <a:buNone/>
                </a:pPr>
                <a:r>
                  <a:rPr lang="en-US" b="1" dirty="0" smtClean="0">
                    <a:solidFill>
                      <a:srgbClr val="C00000"/>
                    </a:solidFill>
                    <a:sym typeface="Symbol" panose="05050102010706020507" pitchFamily="18" charset="2"/>
                  </a:rPr>
                  <a:t>x: </a:t>
                </a:r>
                <a:r>
                  <a:rPr lang="en-US" b="1" dirty="0" smtClean="0">
                    <a:solidFill>
                      <a:srgbClr val="C00000"/>
                    </a:solidFill>
                  </a:rPr>
                  <a:t>(</a:t>
                </a:r>
                <a:r>
                  <a:rPr lang="en-US" b="1" dirty="0">
                    <a:solidFill>
                      <a:srgbClr val="C00000"/>
                    </a:solidFill>
                    <a:sym typeface="Symbol" panose="05050102010706020507" pitchFamily="18" charset="2"/>
                  </a:rPr>
                  <a:t> and </a:t>
                </a:r>
                <a:r>
                  <a:rPr lang="en-US" b="1" dirty="0" smtClean="0">
                    <a:solidFill>
                      <a:srgbClr val="C00000"/>
                    </a:solidFill>
                    <a:sym typeface="Symbol" panose="05050102010706020507" pitchFamily="18" charset="2"/>
                  </a:rPr>
                  <a:t>)</a:t>
                </a:r>
              </a:p>
              <a:p>
                <a:pPr>
                  <a:spcBef>
                    <a:spcPts val="0"/>
                  </a:spcBef>
                  <a:spcAft>
                    <a:spcPts val="1200"/>
                  </a:spcAft>
                  <a:buClr>
                    <a:srgbClr val="66FFFF"/>
                  </a:buClr>
                  <a:buSzPct val="75000"/>
                  <a:buNone/>
                </a:pPr>
                <a14:m>
                  <m:oMath xmlns:m="http://schemas.openxmlformats.org/officeDocument/2006/math">
                    <m:bar>
                      <m:barPr>
                        <m:pos m:val="top"/>
                        <m:ctrlPr>
                          <a:rPr lang="en-US" b="1" i="1" smtClean="0">
                            <a:solidFill>
                              <a:srgbClr val="C00000"/>
                            </a:solidFill>
                            <a:latin typeface="Cambria Math" panose="02040503050406030204" pitchFamily="18" charset="0"/>
                            <a:sym typeface="Symbol" panose="05050102010706020507" pitchFamily="18" charset="2"/>
                          </a:rPr>
                        </m:ctrlPr>
                      </m:barPr>
                      <m:e>
                        <m:r>
                          <a:rPr lang="en-US" b="1" i="1" smtClean="0">
                            <a:solidFill>
                              <a:srgbClr val="C00000"/>
                            </a:solidFill>
                            <a:latin typeface="Cambria Math" panose="02040503050406030204" pitchFamily="18" charset="0"/>
                            <a:sym typeface="Symbol" panose="05050102010706020507" pitchFamily="18" charset="2"/>
                          </a:rPr>
                          <m:t>𝑿</m:t>
                        </m:r>
                      </m:e>
                    </m:bar>
                    <m:r>
                      <a:rPr lang="en-US" b="1" i="1" smtClean="0">
                        <a:solidFill>
                          <a:srgbClr val="C00000"/>
                        </a:solidFill>
                        <a:latin typeface="Cambria Math" panose="02040503050406030204" pitchFamily="18" charset="0"/>
                        <a:sym typeface="Symbol" panose="05050102010706020507" pitchFamily="18" charset="2"/>
                      </a:rPr>
                      <m:t>: </m:t>
                    </m:r>
                  </m:oMath>
                </a14:m>
                <a:r>
                  <a:rPr lang="en-US" b="1" dirty="0" smtClean="0">
                    <a:solidFill>
                      <a:srgbClr val="C00000"/>
                    </a:solidFill>
                    <a:sym typeface="Symbol" panose="05050102010706020507" pitchFamily="18" charset="2"/>
                  </a:rPr>
                  <a:t>(, /</a:t>
                </a:r>
                <a14:m>
                  <m:oMath xmlns:m="http://schemas.openxmlformats.org/officeDocument/2006/math">
                    <m:rad>
                      <m:radPr>
                        <m:degHide m:val="on"/>
                        <m:ctrlPr>
                          <a:rPr lang="en-US" b="1" i="1">
                            <a:solidFill>
                              <a:srgbClr val="C00000"/>
                            </a:solidFill>
                            <a:latin typeface="Cambria Math" panose="02040503050406030204" pitchFamily="18" charset="0"/>
                            <a:sym typeface="Symbol" panose="05050102010706020507" pitchFamily="18" charset="2"/>
                          </a:rPr>
                        </m:ctrlPr>
                      </m:radPr>
                      <m:deg/>
                      <m:e>
                        <m:r>
                          <a:rPr lang="en-US" b="1" i="1">
                            <a:solidFill>
                              <a:srgbClr val="C00000"/>
                            </a:solidFill>
                            <a:latin typeface="Cambria Math" panose="02040503050406030204" pitchFamily="18" charset="0"/>
                            <a:sym typeface="Symbol" panose="05050102010706020507" pitchFamily="18" charset="2"/>
                          </a:rPr>
                          <m:t>𝒏</m:t>
                        </m:r>
                      </m:e>
                    </m:rad>
                  </m:oMath>
                </a14:m>
                <a:r>
                  <a:rPr lang="en-US" b="1" dirty="0" smtClean="0">
                    <a:solidFill>
                      <a:srgbClr val="C00000"/>
                    </a:solidFill>
                    <a:sym typeface="Symbol" panose="05050102010706020507" pitchFamily="18" charset="2"/>
                  </a:rPr>
                  <a:t>)</a:t>
                </a:r>
              </a:p>
              <a:p>
                <a:pPr>
                  <a:buClr>
                    <a:srgbClr val="66FFFF"/>
                  </a:buClr>
                  <a:buSzPct val="75000"/>
                  <a:buNone/>
                </a:pPr>
                <a:endParaRPr lang="en-US" sz="2000" dirty="0" smtClean="0">
                  <a:sym typeface="Symbol" panose="05050102010706020507" pitchFamily="18" charset="2"/>
                </a:endParaRPr>
              </a:p>
              <a:p>
                <a:pPr>
                  <a:buClr>
                    <a:srgbClr val="66FFFF"/>
                  </a:buClr>
                  <a:buSzPct val="75000"/>
                  <a:buNone/>
                </a:pPr>
                <a:endParaRPr lang="en-US" dirty="0">
                  <a:sym typeface="Symbol" panose="05050102010706020507" pitchFamily="18" charset="2"/>
                </a:endParaRPr>
              </a:p>
              <a:p>
                <a:pPr>
                  <a:buClr>
                    <a:srgbClr val="66FFFF"/>
                  </a:buClr>
                  <a:buSzPct val="75000"/>
                  <a:buNone/>
                </a:pPr>
                <a:endParaRPr lang="en-US" dirty="0">
                  <a:sym typeface="Symbol" panose="05050102010706020507" pitchFamily="18" charset="2"/>
                </a:endParaRPr>
              </a:p>
              <a:p>
                <a:pPr>
                  <a:buClr>
                    <a:srgbClr val="66FFFF"/>
                  </a:buClr>
                  <a:buSzPct val="75000"/>
                  <a:buNone/>
                </a:pPr>
                <a:endParaRPr lang="en-US" dirty="0">
                  <a:sym typeface="Symbol" panose="05050102010706020507" pitchFamily="18" charset="2"/>
                </a:endParaRPr>
              </a:p>
              <a:p>
                <a:pPr>
                  <a:buClr>
                    <a:srgbClr val="66FFFF"/>
                  </a:buClr>
                  <a:buSzPct val="75000"/>
                  <a:buNone/>
                </a:pPr>
                <a:endParaRPr lang="en-US" dirty="0">
                  <a:sym typeface="Symbol" panose="05050102010706020507" pitchFamily="18" charset="2"/>
                </a:endParaRPr>
              </a:p>
              <a:p>
                <a:pPr>
                  <a:buClr>
                    <a:srgbClr val="66FFFF"/>
                  </a:buClr>
                  <a:buSzPct val="75000"/>
                  <a:buNone/>
                </a:pPr>
                <a:endParaRPr lang="en-US" dirty="0" smtClean="0">
                  <a:sym typeface="Symbol" panose="05050102010706020507" pitchFamily="18" charset="2"/>
                </a:endParaRPr>
              </a:p>
              <a:p>
                <a:pPr>
                  <a:buClr>
                    <a:srgbClr val="66FFFF"/>
                  </a:buClr>
                  <a:buSzPct val="75000"/>
                  <a:buNone/>
                </a:pPr>
                <a:r>
                  <a:rPr lang="en-US" dirty="0" smtClean="0"/>
                  <a:t> </a:t>
                </a:r>
                <a:endParaRPr lang="en-US" dirty="0">
                  <a:effectLst>
                    <a:outerShdw blurRad="38100" dist="38100" dir="2700000" algn="tl">
                      <a:srgbClr val="000000"/>
                    </a:outerShdw>
                  </a:effectLst>
                </a:endParaRPr>
              </a:p>
              <a:p>
                <a:pPr marL="0" indent="0">
                  <a:buNone/>
                </a:pPr>
                <a:endParaRPr lang="en-US" dirty="0">
                  <a:effectLst/>
                </a:endParaRPr>
              </a:p>
              <a:p>
                <a:endParaRPr lang="en-US" dirty="0">
                  <a:effectLst>
                    <a:outerShdw blurRad="38100" dist="38100" dir="2700000" algn="tl">
                      <a:srgbClr val="000000"/>
                    </a:outerShdw>
                  </a:effectLst>
                </a:endParaRPr>
              </a:p>
              <a:p>
                <a:endParaRPr lang="en-US" dirty="0">
                  <a:effectLst>
                    <a:outerShdw blurRad="38100" dist="38100" dir="2700000" algn="tl">
                      <a:srgbClr val="000000"/>
                    </a:outerShdw>
                  </a:effectLst>
                </a:endParaRPr>
              </a:p>
              <a:p>
                <a:pPr marL="0" indent="0">
                  <a:buClrTx/>
                  <a:buSzPct val="125000"/>
                  <a:buNone/>
                </a:pPr>
                <a:endParaRPr lang="en-US" dirty="0"/>
              </a:p>
              <a:p>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blipFill rotWithShape="0">
                <a:blip r:embed="rId2"/>
                <a:stretch>
                  <a:fillRect l="-1083" t="-1030"/>
                </a:stretch>
              </a:blipFill>
            </p:spPr>
            <p:txBody>
              <a:bodyPr/>
              <a:lstStyle/>
              <a:p>
                <a:r>
                  <a:rPr lang="en-US">
                    <a:noFill/>
                  </a:rPr>
                  <a:t> </a:t>
                </a:r>
              </a:p>
            </p:txBody>
          </p:sp>
        </mc:Fallback>
      </mc:AlternateContent>
      <p:sp>
        <p:nvSpPr>
          <p:cNvPr id="3" name="Title 2"/>
          <p:cNvSpPr>
            <a:spLocks noGrp="1"/>
          </p:cNvSpPr>
          <p:nvPr>
            <p:ph type="title"/>
          </p:nvPr>
        </p:nvSpPr>
        <p:spPr/>
        <p:txBody>
          <a:bodyPr/>
          <a:lstStyle/>
          <a:p>
            <a:r>
              <a:rPr lang="en-US" dirty="0"/>
              <a:t>Sampling </a:t>
            </a:r>
            <a:r>
              <a:rPr lang="en-US" dirty="0" smtClean="0"/>
              <a:t>from </a:t>
            </a:r>
            <a:r>
              <a:rPr lang="en-US" dirty="0"/>
              <a:t>an Infinite Population</a:t>
            </a:r>
          </a:p>
        </p:txBody>
      </p:sp>
    </p:spTree>
    <p:extLst>
      <p:ext uri="{BB962C8B-B14F-4D97-AF65-F5344CB8AC3E}">
        <p14:creationId xmlns:p14="http://schemas.microsoft.com/office/powerpoint/2010/main" val="4017459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ssolv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dissolv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dissolv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dissolv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dissolv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dissolve">
                                      <p:cBhvr>
                                        <p:cTn id="37" dur="500"/>
                                        <p:tgtEl>
                                          <p:spTgt spid="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dissolve">
                                      <p:cBhvr>
                                        <p:cTn id="42" dur="500"/>
                                        <p:tgtEl>
                                          <p:spTgt spid="2">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
                                            <p:txEl>
                                              <p:pRg st="15" end="15"/>
                                            </p:txEl>
                                          </p:spTgt>
                                        </p:tgtEl>
                                        <p:attrNameLst>
                                          <p:attrName>style.visibility</p:attrName>
                                        </p:attrNameLst>
                                      </p:cBhvr>
                                      <p:to>
                                        <p:strVal val="visible"/>
                                      </p:to>
                                    </p:set>
                                    <p:animEffect transition="in" filter="dissolve">
                                      <p:cBhvr>
                                        <p:cTn id="47" dur="500"/>
                                        <p:tgtEl>
                                          <p:spTgt spid="2">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itle 2"/>
              <p:cNvSpPr>
                <a:spLocks noGrp="1"/>
              </p:cNvSpPr>
              <p:nvPr>
                <p:ph type="title"/>
              </p:nvPr>
            </p:nvSpPr>
            <p:spPr/>
            <p:txBody>
              <a:bodyPr/>
              <a:lstStyle/>
              <a:p>
                <a:r>
                  <a:rPr lang="en-US" dirty="0" smtClean="0"/>
                  <a:t>Standard Deviation of </a:t>
                </a:r>
                <a14:m>
                  <m:oMath xmlns:m="http://schemas.openxmlformats.org/officeDocument/2006/math">
                    <m:bar>
                      <m:barPr>
                        <m:pos m:val="top"/>
                        <m:ctrlPr>
                          <a:rPr lang="en-US" i="1" smtClean="0">
                            <a:latin typeface="Cambria Math" panose="02040503050406030204" pitchFamily="18" charset="0"/>
                          </a:rPr>
                        </m:ctrlPr>
                      </m:barPr>
                      <m:e>
                        <m:r>
                          <a:rPr lang="en-US" b="0" i="1" smtClean="0">
                            <a:latin typeface="Cambria Math" panose="02040503050406030204" pitchFamily="18" charset="0"/>
                          </a:rPr>
                          <m:t>𝑋</m:t>
                        </m:r>
                      </m:e>
                    </m:bar>
                  </m:oMath>
                </a14:m>
                <a:r>
                  <a:rPr lang="en-US" dirty="0"/>
                  <a:t> </a:t>
                </a:r>
                <a:r>
                  <a:rPr lang="en-US" dirty="0" smtClean="0"/>
                  <a:t>for N=25 and N=50 </a:t>
                </a:r>
                <a:endParaRPr lang="en-US" dirty="0"/>
              </a:p>
            </p:txBody>
          </p:sp>
        </mc:Choice>
        <mc:Fallback xmlns="">
          <p:sp>
            <p:nvSpPr>
              <p:cNvPr id="3" name="Title 2"/>
              <p:cNvSpPr>
                <a:spLocks noGrp="1" noRot="1" noChangeAspect="1" noMove="1" noResize="1" noEditPoints="1" noAdjustHandles="1" noChangeArrowheads="1" noChangeShapeType="1" noTextEdit="1"/>
              </p:cNvSpPr>
              <p:nvPr>
                <p:ph type="title"/>
              </p:nvPr>
            </p:nvSpPr>
            <p:spPr>
              <a:blipFill rotWithShape="0">
                <a:blip r:embed="rId4"/>
                <a:stretch>
                  <a:fillRect l="-2000" b="-18978"/>
                </a:stretch>
              </a:blipFill>
            </p:spPr>
            <p:txBody>
              <a:bodyPr/>
              <a:lstStyle/>
              <a:p>
                <a:r>
                  <a:rPr lang="en-US">
                    <a:noFill/>
                  </a:rPr>
                  <a:t> </a:t>
                </a:r>
              </a:p>
            </p:txBody>
          </p:sp>
        </mc:Fallback>
      </mc:AlternateContent>
      <p:graphicFrame>
        <p:nvGraphicFramePr>
          <p:cNvPr id="9" name="Object 8"/>
          <p:cNvGraphicFramePr>
            <a:graphicFrameLocks noChangeAspect="1"/>
          </p:cNvGraphicFramePr>
          <p:nvPr>
            <p:extLst>
              <p:ext uri="{D42A27DB-BD31-4B8C-83A1-F6EECF244321}">
                <p14:modId xmlns:p14="http://schemas.microsoft.com/office/powerpoint/2010/main" val="535703474"/>
              </p:ext>
            </p:extLst>
          </p:nvPr>
        </p:nvGraphicFramePr>
        <p:xfrm>
          <a:off x="107504" y="908720"/>
          <a:ext cx="8933761" cy="2952328"/>
        </p:xfrm>
        <a:graphic>
          <a:graphicData uri="http://schemas.openxmlformats.org/presentationml/2006/ole">
            <mc:AlternateContent xmlns:mc="http://schemas.openxmlformats.org/markup-compatibility/2006">
              <mc:Choice xmlns:v="urn:schemas-microsoft-com:vml" Requires="v">
                <p:oleObj spid="_x0000_s152654" name="Worksheet" r:id="rId5" imgW="9572701" imgH="3162240" progId="Excel.Sheet.12">
                  <p:embed/>
                </p:oleObj>
              </mc:Choice>
              <mc:Fallback>
                <p:oleObj name="Worksheet" r:id="rId5" imgW="9572701" imgH="3162240" progId="Excel.Sheet.12">
                  <p:embed/>
                  <p:pic>
                    <p:nvPicPr>
                      <p:cNvPr id="0" name=""/>
                      <p:cNvPicPr/>
                      <p:nvPr/>
                    </p:nvPicPr>
                    <p:blipFill>
                      <a:blip r:embed="rId6"/>
                      <a:stretch>
                        <a:fillRect/>
                      </a:stretch>
                    </p:blipFill>
                    <p:spPr>
                      <a:xfrm>
                        <a:off x="107504" y="908720"/>
                        <a:ext cx="8933761" cy="2952328"/>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097529837"/>
              </p:ext>
            </p:extLst>
          </p:nvPr>
        </p:nvGraphicFramePr>
        <p:xfrm>
          <a:off x="107504" y="4149080"/>
          <a:ext cx="3096344" cy="2263836"/>
        </p:xfrm>
        <a:graphic>
          <a:graphicData uri="http://schemas.openxmlformats.org/presentationml/2006/ole">
            <mc:AlternateContent xmlns:mc="http://schemas.openxmlformats.org/markup-compatibility/2006">
              <mc:Choice xmlns:v="urn:schemas-microsoft-com:vml" Requires="v">
                <p:oleObj spid="_x0000_s152655" name="Worksheet" r:id="rId7" imgW="2019244" imgH="1476360" progId="Excel.Sheet.12">
                  <p:embed/>
                </p:oleObj>
              </mc:Choice>
              <mc:Fallback>
                <p:oleObj name="Worksheet" r:id="rId7" imgW="2019244" imgH="1476360" progId="Excel.Sheet.12">
                  <p:embed/>
                  <p:pic>
                    <p:nvPicPr>
                      <p:cNvPr id="0" name=""/>
                      <p:cNvPicPr/>
                      <p:nvPr/>
                    </p:nvPicPr>
                    <p:blipFill>
                      <a:blip r:embed="rId8"/>
                      <a:stretch>
                        <a:fillRect/>
                      </a:stretch>
                    </p:blipFill>
                    <p:spPr>
                      <a:xfrm>
                        <a:off x="107504" y="4149080"/>
                        <a:ext cx="3096344" cy="2263836"/>
                      </a:xfrm>
                      <a:prstGeom prst="rect">
                        <a:avLst/>
                      </a:prstGeom>
                    </p:spPr>
                  </p:pic>
                </p:oleObj>
              </mc:Fallback>
            </mc:AlternateContent>
          </a:graphicData>
        </a:graphic>
      </p:graphicFrame>
      <p:pic>
        <p:nvPicPr>
          <p:cNvPr id="2" name="Picture 1"/>
          <p:cNvPicPr>
            <a:picLocks noChangeAspect="1"/>
          </p:cNvPicPr>
          <p:nvPr/>
        </p:nvPicPr>
        <p:blipFill>
          <a:blip r:embed="rId9"/>
          <a:stretch>
            <a:fillRect/>
          </a:stretch>
        </p:blipFill>
        <p:spPr>
          <a:xfrm>
            <a:off x="4860032" y="3849350"/>
            <a:ext cx="4181232" cy="2563565"/>
          </a:xfrm>
          <a:prstGeom prst="rect">
            <a:avLst/>
          </a:prstGeom>
        </p:spPr>
      </p:pic>
    </p:spTree>
    <p:extLst>
      <p:ext uri="{BB962C8B-B14F-4D97-AF65-F5344CB8AC3E}">
        <p14:creationId xmlns:p14="http://schemas.microsoft.com/office/powerpoint/2010/main" val="33430835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a:xfrm>
                <a:off x="1" y="980728"/>
                <a:ext cx="9008143" cy="5328592"/>
              </a:xfrm>
            </p:spPr>
            <p:txBody>
              <a:bodyPr/>
              <a:lstStyle/>
              <a:p>
                <a:pPr>
                  <a:buClr>
                    <a:srgbClr val="66FFFF"/>
                  </a:buClr>
                  <a:buSzPct val="75000"/>
                  <a:buNone/>
                </a:pPr>
                <a:r>
                  <a:rPr lang="en-US" u="sng" dirty="0" smtClean="0">
                    <a:effectLst/>
                  </a:rPr>
                  <a:t>CENTRAL </a:t>
                </a:r>
                <a:r>
                  <a:rPr lang="en-US" u="sng" dirty="0">
                    <a:effectLst/>
                  </a:rPr>
                  <a:t>LIMIT </a:t>
                </a:r>
                <a:r>
                  <a:rPr lang="en-US" u="sng" dirty="0" smtClean="0">
                    <a:effectLst/>
                  </a:rPr>
                  <a:t>THEOREM: </a:t>
                </a:r>
                <a:r>
                  <a:rPr lang="en-US" dirty="0" smtClean="0">
                    <a:effectLst/>
                  </a:rPr>
                  <a:t>In </a:t>
                </a:r>
                <a:r>
                  <a:rPr lang="en-US" dirty="0">
                    <a:effectLst/>
                  </a:rPr>
                  <a:t>selecting random samples of size n from a population, the sampling distribution of the sample mean </a:t>
                </a:r>
                <a14:m>
                  <m:oMath xmlns:m="http://schemas.openxmlformats.org/officeDocument/2006/math">
                    <m:bar>
                      <m:barPr>
                        <m:pos m:val="top"/>
                        <m:ctrlPr>
                          <a:rPr lang="en-US" i="1">
                            <a:effectLst/>
                            <a:latin typeface="Cambria Math" panose="02040503050406030204" pitchFamily="18" charset="0"/>
                          </a:rPr>
                        </m:ctrlPr>
                      </m:barPr>
                      <m:e>
                        <m:r>
                          <a:rPr lang="en-US">
                            <a:effectLst/>
                            <a:latin typeface="Cambria Math" panose="02040503050406030204" pitchFamily="18" charset="0"/>
                          </a:rPr>
                          <m:t>𝑋</m:t>
                        </m:r>
                      </m:e>
                    </m:bar>
                  </m:oMath>
                </a14:m>
                <a:r>
                  <a:rPr lang="en-US" dirty="0">
                    <a:effectLst/>
                  </a:rPr>
                  <a:t> can be a</a:t>
                </a:r>
                <a:r>
                  <a:rPr lang="en-US" dirty="0" smtClean="0">
                    <a:effectLst/>
                  </a:rPr>
                  <a:t>pproximated </a:t>
                </a:r>
                <a:r>
                  <a:rPr lang="en-US" dirty="0">
                    <a:effectLst/>
                  </a:rPr>
                  <a:t>by a normal distribution as the sample size becomes large</a:t>
                </a:r>
                <a:r>
                  <a:rPr lang="en-US" dirty="0" smtClean="0">
                    <a:effectLst/>
                  </a:rPr>
                  <a:t>.</a:t>
                </a:r>
              </a:p>
              <a:p>
                <a:pPr>
                  <a:buClr>
                    <a:srgbClr val="66FFFF"/>
                  </a:buClr>
                  <a:buSzPct val="75000"/>
                  <a:buNone/>
                </a:pPr>
                <a:endParaRPr lang="en-US" dirty="0"/>
              </a:p>
              <a:p>
                <a:pPr>
                  <a:buClr>
                    <a:srgbClr val="66FFFF"/>
                  </a:buClr>
                  <a:buSzPct val="75000"/>
                  <a:buNone/>
                </a:pPr>
                <a:endParaRPr lang="en-US" dirty="0">
                  <a:effectLst/>
                </a:endParaRPr>
              </a:p>
              <a:p>
                <a:pPr>
                  <a:buClr>
                    <a:srgbClr val="66FFFF"/>
                  </a:buClr>
                  <a:buSzPct val="75000"/>
                  <a:buNone/>
                </a:pPr>
                <a:r>
                  <a:rPr lang="en-US" dirty="0" smtClean="0">
                    <a:sym typeface="Symbol" panose="05050102010706020507" pitchFamily="18" charset="2"/>
                  </a:rPr>
                  <a:t> </a:t>
                </a:r>
              </a:p>
              <a:p>
                <a:pPr>
                  <a:buClr>
                    <a:srgbClr val="66FFFF"/>
                  </a:buClr>
                  <a:buSzPct val="75000"/>
                  <a:buNone/>
                </a:pPr>
                <a:r>
                  <a:rPr lang="en-US" dirty="0" smtClean="0"/>
                  <a:t> </a:t>
                </a:r>
                <a:endParaRPr lang="en-US" dirty="0">
                  <a:effectLst>
                    <a:outerShdw blurRad="38100" dist="38100" dir="2700000" algn="tl">
                      <a:srgbClr val="000000"/>
                    </a:outerShdw>
                  </a:effectLst>
                </a:endParaRPr>
              </a:p>
              <a:p>
                <a:pPr marL="0" indent="0">
                  <a:buNone/>
                </a:pPr>
                <a:endParaRPr lang="en-US" dirty="0">
                  <a:effectLst/>
                </a:endParaRPr>
              </a:p>
              <a:p>
                <a:endParaRPr lang="en-US" dirty="0">
                  <a:effectLst>
                    <a:outerShdw blurRad="38100" dist="38100" dir="2700000" algn="tl">
                      <a:srgbClr val="000000"/>
                    </a:outerShdw>
                  </a:effectLst>
                </a:endParaRPr>
              </a:p>
              <a:p>
                <a:endParaRPr lang="en-US" dirty="0">
                  <a:effectLst>
                    <a:outerShdw blurRad="38100" dist="38100" dir="2700000" algn="tl">
                      <a:srgbClr val="000000"/>
                    </a:outerShdw>
                  </a:effectLst>
                </a:endParaRPr>
              </a:p>
              <a:p>
                <a:pPr marL="0" indent="0">
                  <a:buClrTx/>
                  <a:buSzPct val="125000"/>
                  <a:buNone/>
                </a:pPr>
                <a:endParaRPr lang="en-US" dirty="0"/>
              </a:p>
              <a:p>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xfrm>
                <a:off x="1" y="980728"/>
                <a:ext cx="9008143" cy="5328592"/>
              </a:xfrm>
              <a:blipFill rotWithShape="0">
                <a:blip r:embed="rId2"/>
                <a:stretch>
                  <a:fillRect l="-1015" t="-915" r="-406"/>
                </a:stretch>
              </a:blipFill>
            </p:spPr>
            <p:txBody>
              <a:bodyPr/>
              <a:lstStyle/>
              <a:p>
                <a:r>
                  <a:rPr lang="en-US">
                    <a:noFill/>
                  </a:rPr>
                  <a:t> </a:t>
                </a:r>
              </a:p>
            </p:txBody>
          </p:sp>
        </mc:Fallback>
      </mc:AlternateContent>
      <p:sp>
        <p:nvSpPr>
          <p:cNvPr id="3" name="Title 2"/>
          <p:cNvSpPr>
            <a:spLocks noGrp="1"/>
          </p:cNvSpPr>
          <p:nvPr>
            <p:ph type="title"/>
          </p:nvPr>
        </p:nvSpPr>
        <p:spPr/>
        <p:txBody>
          <a:bodyPr/>
          <a:lstStyle/>
          <a:p>
            <a:r>
              <a:rPr lang="en-US" dirty="0"/>
              <a:t>Sampling </a:t>
            </a:r>
            <a:r>
              <a:rPr lang="en-US" dirty="0" smtClean="0"/>
              <a:t>from </a:t>
            </a:r>
            <a:r>
              <a:rPr lang="en-US" dirty="0"/>
              <a:t>an Infinite Population</a:t>
            </a:r>
          </a:p>
        </p:txBody>
      </p:sp>
    </p:spTree>
    <p:extLst>
      <p:ext uri="{BB962C8B-B14F-4D97-AF65-F5344CB8AC3E}">
        <p14:creationId xmlns:p14="http://schemas.microsoft.com/office/powerpoint/2010/main" val="82035353"/>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63202"/>
            <a:ext cx="9144000" cy="814387"/>
          </a:xfrm>
          <a:noFill/>
          <a:ln/>
        </p:spPr>
        <p:txBody>
          <a:bodyPr/>
          <a:lstStyle/>
          <a:p>
            <a:r>
              <a:rPr lang="en-US" altLang="en-US" dirty="0"/>
              <a:t>Interval Estimation vs Point Estimation</a:t>
            </a:r>
          </a:p>
        </p:txBody>
      </p:sp>
      <p:sp>
        <p:nvSpPr>
          <p:cNvPr id="8195" name="Rectangle 3"/>
          <p:cNvSpPr>
            <a:spLocks noGrp="1" noChangeArrowheads="1"/>
          </p:cNvSpPr>
          <p:nvPr>
            <p:ph type="body" idx="1"/>
          </p:nvPr>
        </p:nvSpPr>
        <p:spPr>
          <a:xfrm>
            <a:off x="323528" y="3564038"/>
            <a:ext cx="2592288" cy="476688"/>
          </a:xfrm>
          <a:noFill/>
          <a:ln/>
        </p:spPr>
        <p:txBody>
          <a:bodyPr/>
          <a:lstStyle/>
          <a:p>
            <a:r>
              <a:rPr lang="en-US" altLang="en-US" dirty="0" smtClean="0"/>
              <a:t>Point estimate;          </a:t>
            </a:r>
            <a:endParaRPr lang="en-US" altLang="en-US" dirty="0"/>
          </a:p>
        </p:txBody>
      </p:sp>
      <p:graphicFrame>
        <p:nvGraphicFramePr>
          <p:cNvPr id="8212" name="Object 20"/>
          <p:cNvGraphicFramePr>
            <a:graphicFrameLocks noChangeAspect="1"/>
          </p:cNvGraphicFramePr>
          <p:nvPr/>
        </p:nvGraphicFramePr>
        <p:xfrm>
          <a:off x="6500813" y="3463925"/>
          <a:ext cx="266700" cy="312738"/>
        </p:xfrm>
        <a:graphic>
          <a:graphicData uri="http://schemas.openxmlformats.org/presentationml/2006/ole">
            <mc:AlternateContent xmlns:mc="http://schemas.openxmlformats.org/markup-compatibility/2006">
              <mc:Choice xmlns:v="urn:schemas-microsoft-com:vml" Requires="v">
                <p:oleObj spid="_x0000_s153700" name="Equation" r:id="rId4" imgW="139680" imgH="164880" progId="Equation.3">
                  <p:embed/>
                </p:oleObj>
              </mc:Choice>
              <mc:Fallback>
                <p:oleObj name="Equation" r:id="rId4" imgW="139680" imgH="1648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0813" y="3463925"/>
                        <a:ext cx="266700" cy="312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214" name="Rectangle 22"/>
          <p:cNvSpPr>
            <a:spLocks noChangeArrowheads="1"/>
          </p:cNvSpPr>
          <p:nvPr/>
        </p:nvSpPr>
        <p:spPr bwMode="auto">
          <a:xfrm>
            <a:off x="804863" y="3333750"/>
            <a:ext cx="7886700" cy="1585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Clr>
                <a:schemeClr val="tx2"/>
              </a:buClr>
              <a:buSzPct val="75000"/>
              <a:buFont typeface="Monotype Sorts" pitchFamily="2" charset="2"/>
              <a:buChar char="n"/>
              <a:defRPr sz="2400">
                <a:solidFill>
                  <a:schemeClr val="tx1"/>
                </a:solidFill>
                <a:effectLst>
                  <a:outerShdw blurRad="38100" dist="38100" dir="2700000" algn="tl">
                    <a:srgbClr val="000000"/>
                  </a:outerShdw>
                </a:effectLst>
                <a:latin typeface="Book Antiqua" panose="02040602050305030304" pitchFamily="18" charset="0"/>
              </a:defRPr>
            </a:lvl1pPr>
            <a:lvl2pPr marL="742950" indent="-285750">
              <a:spcBef>
                <a:spcPct val="20000"/>
              </a:spcBef>
              <a:buClr>
                <a:schemeClr val="tx2"/>
              </a:buClr>
              <a:buSzPct val="100000"/>
              <a:buChar char="•"/>
              <a:defRPr sz="2400">
                <a:solidFill>
                  <a:schemeClr val="tx1"/>
                </a:solidFill>
                <a:effectLst>
                  <a:outerShdw blurRad="38100" dist="38100" dir="2700000" algn="tl">
                    <a:srgbClr val="000000"/>
                  </a:outerShdw>
                </a:effectLst>
                <a:latin typeface="Book Antiqua" panose="02040602050305030304" pitchFamily="18" charset="0"/>
              </a:defRPr>
            </a:lvl2pPr>
            <a:lvl3pPr marL="1143000" indent="-228600">
              <a:spcBef>
                <a:spcPct val="20000"/>
              </a:spcBef>
              <a:buClr>
                <a:schemeClr val="tx1"/>
              </a:buClr>
              <a:buSzPct val="100000"/>
              <a:buChar char="•"/>
              <a:defRPr sz="2400">
                <a:solidFill>
                  <a:schemeClr val="tx1"/>
                </a:solidFill>
                <a:effectLst>
                  <a:outerShdw blurRad="38100" dist="38100" dir="2700000" algn="tl">
                    <a:srgbClr val="000000"/>
                  </a:outerShdw>
                </a:effectLst>
                <a:latin typeface="Book Antiqua" panose="02040602050305030304" pitchFamily="18" charset="0"/>
              </a:defRPr>
            </a:lvl3pPr>
            <a:lvl4pPr marL="1600200" indent="-228600">
              <a:spcBef>
                <a:spcPct val="20000"/>
              </a:spcBef>
              <a:buClr>
                <a:schemeClr val="tx1"/>
              </a:buClr>
              <a:buSzPct val="100000"/>
              <a:buChar char="–"/>
              <a:defRPr sz="2400">
                <a:solidFill>
                  <a:schemeClr val="tx1"/>
                </a:solidFill>
                <a:effectLst>
                  <a:outerShdw blurRad="38100" dist="38100" dir="2700000" algn="tl">
                    <a:srgbClr val="000000"/>
                  </a:outerShdw>
                </a:effectLst>
                <a:latin typeface="Book Antiqua" panose="02040602050305030304" pitchFamily="18" charset="0"/>
              </a:defRPr>
            </a:lvl4pPr>
            <a:lvl5pPr marL="2057400" indent="-228600">
              <a:spcBef>
                <a:spcPct val="20000"/>
              </a:spcBef>
              <a:buClr>
                <a:schemeClr val="tx1"/>
              </a:buClr>
              <a:buSzPct val="100000"/>
              <a:buChar char="•"/>
              <a:defRPr sz="2400">
                <a:solidFill>
                  <a:schemeClr val="tx1"/>
                </a:solidFill>
                <a:effectLst>
                  <a:outerShdw blurRad="38100" dist="38100" dir="2700000" algn="tl">
                    <a:srgbClr val="000000"/>
                  </a:outerShdw>
                </a:effectLst>
                <a:latin typeface="Book Antiqua" panose="02040602050305030304" pitchFamily="18" charset="0"/>
              </a:defRPr>
            </a:lvl5pPr>
            <a:lvl6pPr marL="2514600" indent="-228600" eaLnBrk="0" fontAlgn="base" hangingPunct="0">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Book Antiqua" panose="02040602050305030304" pitchFamily="18" charset="0"/>
              </a:defRPr>
            </a:lvl6pPr>
            <a:lvl7pPr marL="2971800" indent="-228600" eaLnBrk="0" fontAlgn="base" hangingPunct="0">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Book Antiqua" panose="02040602050305030304" pitchFamily="18" charset="0"/>
              </a:defRPr>
            </a:lvl7pPr>
            <a:lvl8pPr marL="3429000" indent="-228600" eaLnBrk="0" fontAlgn="base" hangingPunct="0">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Book Antiqua" panose="02040602050305030304" pitchFamily="18" charset="0"/>
              </a:defRPr>
            </a:lvl8pPr>
            <a:lvl9pPr marL="3886200" indent="-228600" eaLnBrk="0" fontAlgn="base" hangingPunct="0">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Book Antiqua" panose="02040602050305030304" pitchFamily="18" charset="0"/>
              </a:defRPr>
            </a:lvl9pPr>
          </a:lstStyle>
          <a:p>
            <a:pPr>
              <a:buFont typeface="Monotype Sorts" pitchFamily="2" charset="2"/>
              <a:buNone/>
            </a:pPr>
            <a:endParaRPr lang="en-US" altLang="en-US" dirty="0">
              <a:sym typeface="Symbol" panose="05050102010706020507" pitchFamily="18" charset="2"/>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912040681"/>
              </p:ext>
            </p:extLst>
          </p:nvPr>
        </p:nvGraphicFramePr>
        <p:xfrm>
          <a:off x="2915816" y="3620294"/>
          <a:ext cx="868891" cy="420431"/>
        </p:xfrm>
        <a:graphic>
          <a:graphicData uri="http://schemas.openxmlformats.org/presentationml/2006/ole">
            <mc:AlternateContent xmlns:mc="http://schemas.openxmlformats.org/markup-compatibility/2006">
              <mc:Choice xmlns:v="urn:schemas-microsoft-com:vml" Requires="v">
                <p:oleObj spid="_x0000_s153701" name="Equation" r:id="rId6" imgW="393480" imgH="190440" progId="Equation.3">
                  <p:embed/>
                </p:oleObj>
              </mc:Choice>
              <mc:Fallback>
                <p:oleObj name="Equation" r:id="rId6" imgW="393480" imgH="190440" progId="Equation.3">
                  <p:embed/>
                  <p:pic>
                    <p:nvPicPr>
                      <p:cNvPr id="0" name=""/>
                      <p:cNvPicPr/>
                      <p:nvPr/>
                    </p:nvPicPr>
                    <p:blipFill>
                      <a:blip r:embed="rId7"/>
                      <a:stretch>
                        <a:fillRect/>
                      </a:stretch>
                    </p:blipFill>
                    <p:spPr>
                      <a:xfrm>
                        <a:off x="2915816" y="3620294"/>
                        <a:ext cx="868891" cy="420431"/>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8" name="Rectangle 3"/>
              <p:cNvSpPr txBox="1">
                <a:spLocks noChangeArrowheads="1"/>
              </p:cNvSpPr>
              <p:nvPr/>
            </p:nvSpPr>
            <p:spPr bwMode="auto">
              <a:xfrm>
                <a:off x="66159" y="892224"/>
                <a:ext cx="9077841" cy="26718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tx1"/>
                  </a:buClr>
                  <a:buSzPct val="88000"/>
                  <a:buFont typeface="Wingdings" pitchFamily="2" charset="2"/>
                  <a:buChar char="p"/>
                  <a:defRPr sz="2400">
                    <a:solidFill>
                      <a:schemeClr val="tx1"/>
                    </a:solidFill>
                    <a:latin typeface="Book Antiqua" pitchFamily="18" charset="0"/>
                    <a:ea typeface="ＭＳ Ｐゴシック" pitchFamily="-65" charset="-128"/>
                    <a:cs typeface="Book Antiqua" pitchFamily="18" charset="0"/>
                  </a:defRPr>
                </a:lvl1pPr>
                <a:lvl2pPr marL="742950" indent="-285750" algn="l" rtl="0" eaLnBrk="1" fontAlgn="base" hangingPunct="1">
                  <a:spcBef>
                    <a:spcPct val="20000"/>
                  </a:spcBef>
                  <a:spcAft>
                    <a:spcPct val="0"/>
                  </a:spcAft>
                  <a:buClr>
                    <a:schemeClr val="tx1"/>
                  </a:buClr>
                  <a:buSzPct val="75000"/>
                  <a:buFont typeface="Wingdings" pitchFamily="2" charset="2"/>
                  <a:buChar char="n"/>
                  <a:defRPr sz="2600">
                    <a:solidFill>
                      <a:schemeClr val="tx1"/>
                    </a:solidFill>
                    <a:latin typeface="Book Antiqua" pitchFamily="18" charset="0"/>
                    <a:ea typeface="ＭＳ Ｐゴシック" pitchFamily="-112" charset="-128"/>
                  </a:defRPr>
                </a:lvl2pPr>
                <a:lvl3pPr marL="1143000" indent="-228600" algn="l" rtl="0" eaLnBrk="1" fontAlgn="base" hangingPunct="1">
                  <a:spcBef>
                    <a:spcPct val="20000"/>
                  </a:spcBef>
                  <a:spcAft>
                    <a:spcPct val="0"/>
                  </a:spcAft>
                  <a:buClr>
                    <a:schemeClr val="tx1"/>
                  </a:buClr>
                  <a:buSzPct val="65000"/>
                  <a:buFont typeface="Wingdings" pitchFamily="2" charset="2"/>
                  <a:buChar char="p"/>
                  <a:defRPr sz="2400">
                    <a:solidFill>
                      <a:schemeClr val="tx1"/>
                    </a:solidFill>
                    <a:latin typeface="Book Antiqua" pitchFamily="18" charset="0"/>
                    <a:ea typeface="ＭＳ Ｐゴシック" pitchFamily="-112" charset="-128"/>
                  </a:defRPr>
                </a:lvl3pPr>
                <a:lvl4pPr marL="1600200" indent="-228600" algn="l" rtl="0" eaLnBrk="1" fontAlgn="base" hangingPunct="1">
                  <a:spcBef>
                    <a:spcPct val="20000"/>
                  </a:spcBef>
                  <a:spcAft>
                    <a:spcPct val="0"/>
                  </a:spcAft>
                  <a:buClr>
                    <a:schemeClr val="tx1"/>
                  </a:buClr>
                  <a:buFont typeface="Wingdings" pitchFamily="2" charset="2"/>
                  <a:buChar char="§"/>
                  <a:defRPr sz="2200">
                    <a:solidFill>
                      <a:schemeClr val="tx1"/>
                    </a:solidFill>
                    <a:latin typeface="Book Antiqua" pitchFamily="18" charset="0"/>
                    <a:ea typeface="ＭＳ Ｐゴシック" pitchFamily="-112" charset="-128"/>
                  </a:defRPr>
                </a:lvl4pPr>
                <a:lvl5pPr marL="2057400" indent="-228600" algn="l" rtl="0" eaLnBrk="1" fontAlgn="base" hangingPunct="1">
                  <a:spcBef>
                    <a:spcPct val="20000"/>
                  </a:spcBef>
                  <a:spcAft>
                    <a:spcPct val="0"/>
                  </a:spcAft>
                  <a:buClrTx/>
                  <a:buSzPct val="80000"/>
                  <a:buFont typeface="Wingdings" pitchFamily="2" charset="2"/>
                  <a:buChar char="§"/>
                  <a:defRPr sz="2000">
                    <a:solidFill>
                      <a:schemeClr val="tx1"/>
                    </a:solidFill>
                    <a:latin typeface="MS Reference Sans Serif" pitchFamily="34" charset="0"/>
                    <a:ea typeface="ＭＳ Ｐゴシック" pitchFamily="-112" charset="-128"/>
                  </a:defRPr>
                </a:lvl5pPr>
                <a:lvl6pPr marL="25146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9pPr>
              </a:lstStyle>
              <a:p>
                <a:pPr>
                  <a:buFont typeface="Monotype Sorts" pitchFamily="2" charset="2"/>
                  <a:buNone/>
                </a:pPr>
                <a14:m>
                  <m:oMath xmlns:m="http://schemas.openxmlformats.org/officeDocument/2006/math">
                    <m:bar>
                      <m:barPr>
                        <m:pos m:val="top"/>
                        <m:ctrlPr>
                          <a:rPr lang="en-US" altLang="en-US" i="1" kern="0" smtClean="0">
                            <a:latin typeface="Cambria Math" panose="02040503050406030204" pitchFamily="18" charset="0"/>
                          </a:rPr>
                        </m:ctrlPr>
                      </m:barPr>
                      <m:e>
                        <m:r>
                          <a:rPr lang="en-US" altLang="en-US" i="1" kern="0" smtClean="0">
                            <a:latin typeface="Cambria Math" panose="02040503050406030204" pitchFamily="18" charset="0"/>
                          </a:rPr>
                          <m:t>𝑋</m:t>
                        </m:r>
                      </m:e>
                    </m:bar>
                  </m:oMath>
                </a14:m>
                <a:r>
                  <a:rPr lang="en-US" altLang="en-US" kern="0" dirty="0" smtClean="0"/>
                  <a:t> provides </a:t>
                </a:r>
                <a:r>
                  <a:rPr lang="en-US" altLang="en-US" kern="0" dirty="0"/>
                  <a:t>a  point estimate for </a:t>
                </a:r>
                <a:r>
                  <a:rPr lang="en-US" altLang="en-US" kern="0" dirty="0" smtClean="0">
                    <a:sym typeface="Symbol" panose="05050102010706020507" pitchFamily="18" charset="2"/>
                  </a:rPr>
                  <a:t></a:t>
                </a:r>
              </a:p>
              <a:p>
                <a:pPr>
                  <a:buFont typeface="Wingdings" pitchFamily="2" charset="2"/>
                  <a:buNone/>
                </a:pPr>
                <a:r>
                  <a:rPr lang="en-US" altLang="en-US" kern="0" dirty="0">
                    <a:sym typeface="Symbol" panose="05050102010706020507" pitchFamily="18" charset="2"/>
                  </a:rPr>
                  <a:t>Point estimate is based on just one sample, we can not expect it to be equal to the corresponding population parameter. </a:t>
                </a:r>
                <a:endParaRPr lang="en-US" altLang="en-US" kern="0" dirty="0" smtClean="0">
                  <a:sym typeface="Symbol" panose="05050102010706020507" pitchFamily="18" charset="2"/>
                </a:endParaRPr>
              </a:p>
              <a:p>
                <a:pPr>
                  <a:buFont typeface="Wingdings" pitchFamily="2" charset="2"/>
                  <a:buNone/>
                </a:pPr>
                <a:r>
                  <a:rPr lang="en-US" altLang="en-US" kern="0" dirty="0">
                    <a:sym typeface="Symbol" panose="05050102010706020507" pitchFamily="18" charset="2"/>
                  </a:rPr>
                  <a:t>Indeed, each sample will have a </a:t>
                </a:r>
                <a:r>
                  <a:rPr lang="en-US" altLang="en-US" kern="0" dirty="0" smtClean="0">
                    <a:sym typeface="Symbol" panose="05050102010706020507" pitchFamily="18" charset="2"/>
                  </a:rPr>
                  <a:t>different </a:t>
                </a:r>
                <a14:m>
                  <m:oMath xmlns:m="http://schemas.openxmlformats.org/officeDocument/2006/math">
                    <m:bar>
                      <m:barPr>
                        <m:pos m:val="top"/>
                        <m:ctrlPr>
                          <a:rPr lang="en-US" altLang="en-US" i="1" kern="0">
                            <a:latin typeface="Cambria Math" panose="02040503050406030204" pitchFamily="18" charset="0"/>
                          </a:rPr>
                        </m:ctrlPr>
                      </m:barPr>
                      <m:e>
                        <m:r>
                          <a:rPr lang="en-US" altLang="en-US" i="1" kern="0">
                            <a:latin typeface="Cambria Math" panose="02040503050406030204" pitchFamily="18" charset="0"/>
                          </a:rPr>
                          <m:t>𝑋</m:t>
                        </m:r>
                      </m:e>
                    </m:bar>
                  </m:oMath>
                </a14:m>
                <a:r>
                  <a:rPr lang="en-US" altLang="en-US" kern="0" dirty="0"/>
                  <a:t> </a:t>
                </a:r>
                <a:r>
                  <a:rPr lang="en-US" altLang="en-US" kern="0" dirty="0" smtClean="0"/>
                  <a:t>, where </a:t>
                </a:r>
                <a:r>
                  <a:rPr lang="en-US" altLang="en-US" kern="0" dirty="0" smtClean="0">
                    <a:sym typeface="Symbol" panose="05050102010706020507" pitchFamily="18" charset="2"/>
                  </a:rPr>
                  <a:t>none of the </a:t>
                </a:r>
                <a14:m>
                  <m:oMath xmlns:m="http://schemas.openxmlformats.org/officeDocument/2006/math">
                    <m:bar>
                      <m:barPr>
                        <m:pos m:val="top"/>
                        <m:ctrlPr>
                          <a:rPr lang="en-US" altLang="en-US" i="1" kern="0">
                            <a:latin typeface="Cambria Math" panose="02040503050406030204" pitchFamily="18" charset="0"/>
                          </a:rPr>
                        </m:ctrlPr>
                      </m:barPr>
                      <m:e>
                        <m:r>
                          <a:rPr lang="en-US" altLang="en-US" i="1" kern="0">
                            <a:latin typeface="Cambria Math" panose="02040503050406030204" pitchFamily="18" charset="0"/>
                          </a:rPr>
                          <m:t>𝑋</m:t>
                        </m:r>
                      </m:e>
                    </m:bar>
                    <m:r>
                      <a:rPr lang="en-US" altLang="en-US" i="1" kern="0" smtClean="0">
                        <a:latin typeface="Cambria Math" panose="02040503050406030204" pitchFamily="18" charset="0"/>
                      </a:rPr>
                      <m:t>𝑠</m:t>
                    </m:r>
                  </m:oMath>
                </a14:m>
                <a:r>
                  <a:rPr lang="en-US" altLang="en-US" kern="0" dirty="0" smtClean="0">
                    <a:sym typeface="Symbol" panose="05050102010706020507" pitchFamily="18" charset="2"/>
                  </a:rPr>
                  <a:t> </a:t>
                </a:r>
                <a:r>
                  <a:rPr lang="en-US" altLang="en-US" kern="0" dirty="0">
                    <a:sym typeface="Symbol" panose="05050102010706020507" pitchFamily="18" charset="2"/>
                  </a:rPr>
                  <a:t>is equal to . But they are all unbiased estimates of  </a:t>
                </a:r>
                <a:r>
                  <a:rPr lang="en-US" altLang="en-US" kern="0" dirty="0" smtClean="0">
                    <a:sym typeface="Symbol" panose="05050102010706020507" pitchFamily="18" charset="2"/>
                  </a:rPr>
                  <a:t>.</a:t>
                </a:r>
              </a:p>
              <a:p>
                <a:pPr>
                  <a:buFont typeface="Wingdings" pitchFamily="2" charset="2"/>
                  <a:buNone/>
                </a:pPr>
                <a:r>
                  <a:rPr lang="en-US" altLang="en-US" kern="0" dirty="0" smtClean="0">
                    <a:sym typeface="Symbol" panose="05050102010706020507" pitchFamily="18" charset="2"/>
                  </a:rPr>
                  <a:t>Unbiased </a:t>
                </a:r>
                <a:r>
                  <a:rPr lang="en-US" altLang="en-US" kern="0" dirty="0">
                    <a:sym typeface="Symbol" panose="05050102010706020507" pitchFamily="18" charset="2"/>
                  </a:rPr>
                  <a:t>means their expected value is equal to </a:t>
                </a:r>
                <a:r>
                  <a:rPr lang="en-US" altLang="en-US" kern="0" dirty="0" smtClean="0">
                    <a:sym typeface="Symbol" panose="05050102010706020507" pitchFamily="18" charset="2"/>
                  </a:rPr>
                  <a:t>.</a:t>
                </a:r>
              </a:p>
              <a:p>
                <a:pPr>
                  <a:buFont typeface="Wingdings" pitchFamily="2" charset="2"/>
                  <a:buNone/>
                </a:pPr>
                <a:endParaRPr lang="en-US" altLang="en-US" i="1" kern="0" dirty="0">
                  <a:sym typeface="Symbol" panose="05050102010706020507" pitchFamily="18" charset="2"/>
                </a:endParaRPr>
              </a:p>
            </p:txBody>
          </p:sp>
        </mc:Choice>
        <mc:Fallback xmlns="">
          <p:sp>
            <p:nvSpPr>
              <p:cNvPr id="8" name="Rectangle 3"/>
              <p:cNvSpPr txBox="1">
                <a:spLocks noRot="1" noChangeAspect="1" noMove="1" noResize="1" noEditPoints="1" noAdjustHandles="1" noChangeArrowheads="1" noChangeShapeType="1" noTextEdit="1"/>
              </p:cNvSpPr>
              <p:nvPr/>
            </p:nvSpPr>
            <p:spPr bwMode="auto">
              <a:xfrm>
                <a:off x="66159" y="892224"/>
                <a:ext cx="9077841" cy="2671813"/>
              </a:xfrm>
              <a:prstGeom prst="rect">
                <a:avLst/>
              </a:prstGeom>
              <a:blipFill rotWithShape="0">
                <a:blip r:embed="rId8"/>
                <a:stretch>
                  <a:fillRect l="-1075" t="-683" r="-1209" b="-3872"/>
                </a:stretch>
              </a:blipFill>
              <a:ln w="9525">
                <a:noFill/>
                <a:miter lim="800000"/>
                <a:headEnd/>
                <a:tailEnd/>
              </a:ln>
            </p:spPr>
            <p:txBody>
              <a:bodyPr/>
              <a:lstStyle/>
              <a:p>
                <a:r>
                  <a:rPr lang="en-US">
                    <a:noFill/>
                  </a:rPr>
                  <a:t> </a:t>
                </a:r>
              </a:p>
            </p:txBody>
          </p:sp>
        </mc:Fallback>
      </mc:AlternateContent>
      <p:sp>
        <p:nvSpPr>
          <p:cNvPr id="9" name="Rectangle 3"/>
          <p:cNvSpPr txBox="1">
            <a:spLocks noChangeArrowheads="1"/>
          </p:cNvSpPr>
          <p:nvPr/>
        </p:nvSpPr>
        <p:spPr bwMode="auto">
          <a:xfrm>
            <a:off x="251520" y="4293096"/>
            <a:ext cx="3024336" cy="17124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tx1"/>
              </a:buClr>
              <a:buSzPct val="88000"/>
              <a:buFont typeface="Wingdings" pitchFamily="2" charset="2"/>
              <a:buChar char="p"/>
              <a:defRPr sz="2400">
                <a:solidFill>
                  <a:schemeClr val="tx1"/>
                </a:solidFill>
                <a:latin typeface="Book Antiqua" pitchFamily="18" charset="0"/>
                <a:ea typeface="ＭＳ Ｐゴシック" pitchFamily="-65" charset="-128"/>
                <a:cs typeface="Book Antiqua" pitchFamily="18" charset="0"/>
              </a:defRPr>
            </a:lvl1pPr>
            <a:lvl2pPr marL="742950" indent="-285750" algn="l" rtl="0" eaLnBrk="1" fontAlgn="base" hangingPunct="1">
              <a:spcBef>
                <a:spcPct val="20000"/>
              </a:spcBef>
              <a:spcAft>
                <a:spcPct val="0"/>
              </a:spcAft>
              <a:buClr>
                <a:schemeClr val="tx1"/>
              </a:buClr>
              <a:buSzPct val="75000"/>
              <a:buFont typeface="Wingdings" pitchFamily="2" charset="2"/>
              <a:buChar char="n"/>
              <a:defRPr sz="2600">
                <a:solidFill>
                  <a:schemeClr val="tx1"/>
                </a:solidFill>
                <a:latin typeface="Book Antiqua" pitchFamily="18" charset="0"/>
                <a:ea typeface="ＭＳ Ｐゴシック" pitchFamily="-112" charset="-128"/>
              </a:defRPr>
            </a:lvl2pPr>
            <a:lvl3pPr marL="1143000" indent="-228600" algn="l" rtl="0" eaLnBrk="1" fontAlgn="base" hangingPunct="1">
              <a:spcBef>
                <a:spcPct val="20000"/>
              </a:spcBef>
              <a:spcAft>
                <a:spcPct val="0"/>
              </a:spcAft>
              <a:buClr>
                <a:schemeClr val="tx1"/>
              </a:buClr>
              <a:buSzPct val="65000"/>
              <a:buFont typeface="Wingdings" pitchFamily="2" charset="2"/>
              <a:buChar char="p"/>
              <a:defRPr sz="2400">
                <a:solidFill>
                  <a:schemeClr val="tx1"/>
                </a:solidFill>
                <a:latin typeface="Book Antiqua" pitchFamily="18" charset="0"/>
                <a:ea typeface="ＭＳ Ｐゴシック" pitchFamily="-112" charset="-128"/>
              </a:defRPr>
            </a:lvl3pPr>
            <a:lvl4pPr marL="1600200" indent="-228600" algn="l" rtl="0" eaLnBrk="1" fontAlgn="base" hangingPunct="1">
              <a:spcBef>
                <a:spcPct val="20000"/>
              </a:spcBef>
              <a:spcAft>
                <a:spcPct val="0"/>
              </a:spcAft>
              <a:buClr>
                <a:schemeClr val="tx1"/>
              </a:buClr>
              <a:buFont typeface="Wingdings" pitchFamily="2" charset="2"/>
              <a:buChar char="§"/>
              <a:defRPr sz="2200">
                <a:solidFill>
                  <a:schemeClr val="tx1"/>
                </a:solidFill>
                <a:latin typeface="Book Antiqua" pitchFamily="18" charset="0"/>
                <a:ea typeface="ＭＳ Ｐゴシック" pitchFamily="-112" charset="-128"/>
              </a:defRPr>
            </a:lvl4pPr>
            <a:lvl5pPr marL="2057400" indent="-228600" algn="l" rtl="0" eaLnBrk="1" fontAlgn="base" hangingPunct="1">
              <a:spcBef>
                <a:spcPct val="20000"/>
              </a:spcBef>
              <a:spcAft>
                <a:spcPct val="0"/>
              </a:spcAft>
              <a:buClrTx/>
              <a:buSzPct val="80000"/>
              <a:buFont typeface="Wingdings" pitchFamily="2" charset="2"/>
              <a:buChar char="§"/>
              <a:defRPr sz="2000">
                <a:solidFill>
                  <a:schemeClr val="tx1"/>
                </a:solidFill>
                <a:latin typeface="MS Reference Sans Serif" pitchFamily="34" charset="0"/>
                <a:ea typeface="ＭＳ Ｐゴシック" pitchFamily="-112" charset="-128"/>
              </a:defRPr>
            </a:lvl5pPr>
            <a:lvl6pPr marL="25146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9pPr>
          </a:lstStyle>
          <a:p>
            <a:r>
              <a:rPr lang="en-US" altLang="en-US" kern="0" dirty="0" smtClean="0"/>
              <a:t>Interval Estimate ; with a certain confidence (probability)  </a:t>
            </a:r>
          </a:p>
          <a:p>
            <a:pPr marL="0" indent="0">
              <a:buFont typeface="Wingdings" pitchFamily="2" charset="2"/>
              <a:buNone/>
            </a:pPr>
            <a:endParaRPr lang="en-US" altLang="en-US" kern="0" dirty="0" smtClean="0"/>
          </a:p>
          <a:p>
            <a:pPr>
              <a:buFont typeface="Wingdings" pitchFamily="2" charset="2"/>
              <a:buNone/>
            </a:pPr>
            <a:endParaRPr lang="en-US" altLang="en-US" kern="0" dirty="0" smtClean="0">
              <a:sym typeface="Symbol" panose="05050102010706020507" pitchFamily="18" charset="2"/>
            </a:endParaRPr>
          </a:p>
          <a:p>
            <a:pPr>
              <a:buFont typeface="Wingdings" pitchFamily="2" charset="2"/>
              <a:buNone/>
            </a:pPr>
            <a:endParaRPr lang="en-US" altLang="en-US" kern="0" dirty="0" smtClean="0">
              <a:sym typeface="Symbol" panose="05050102010706020507" pitchFamily="18" charset="2"/>
            </a:endParaRPr>
          </a:p>
          <a:p>
            <a:pPr>
              <a:buFont typeface="Monotype Sorts" pitchFamily="2" charset="2"/>
              <a:buNone/>
            </a:pPr>
            <a:r>
              <a:rPr lang="en-US" altLang="en-US" kern="0" dirty="0" smtClean="0">
                <a:sym typeface="Symbol" panose="05050102010706020507" pitchFamily="18" charset="2"/>
              </a:rPr>
              <a:t> </a:t>
            </a:r>
            <a:endParaRPr lang="en-US" altLang="en-US" i="1" kern="0" dirty="0">
              <a:sym typeface="Symbol" panose="05050102010706020507" pitchFamily="18" charset="2"/>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133702145"/>
              </p:ext>
            </p:extLst>
          </p:nvPr>
        </p:nvGraphicFramePr>
        <p:xfrm>
          <a:off x="3403119" y="5373216"/>
          <a:ext cx="2580590" cy="477887"/>
        </p:xfrm>
        <a:graphic>
          <a:graphicData uri="http://schemas.openxmlformats.org/presentationml/2006/ole">
            <mc:AlternateContent xmlns:mc="http://schemas.openxmlformats.org/markup-compatibility/2006">
              <mc:Choice xmlns:v="urn:schemas-microsoft-com:vml" Requires="v">
                <p:oleObj spid="_x0000_s153702" name="Equation" r:id="rId9" imgW="1028520" imgH="190440" progId="Equation.3">
                  <p:embed/>
                </p:oleObj>
              </mc:Choice>
              <mc:Fallback>
                <p:oleObj name="Equation" r:id="rId9" imgW="1028520" imgH="190440" progId="Equation.3">
                  <p:embed/>
                  <p:pic>
                    <p:nvPicPr>
                      <p:cNvPr id="0" name=""/>
                      <p:cNvPicPr/>
                      <p:nvPr/>
                    </p:nvPicPr>
                    <p:blipFill>
                      <a:blip r:embed="rId10"/>
                      <a:stretch>
                        <a:fillRect/>
                      </a:stretch>
                    </p:blipFill>
                    <p:spPr>
                      <a:xfrm>
                        <a:off x="3403119" y="5373216"/>
                        <a:ext cx="2580590" cy="477887"/>
                      </a:xfrm>
                      <a:prstGeom prst="rect">
                        <a:avLst/>
                      </a:prstGeom>
                    </p:spPr>
                  </p:pic>
                </p:oleObj>
              </mc:Fallback>
            </mc:AlternateContent>
          </a:graphicData>
        </a:graphic>
      </p:graphicFrame>
    </p:spTree>
    <p:extLst>
      <p:ext uri="{BB962C8B-B14F-4D97-AF65-F5344CB8AC3E}">
        <p14:creationId xmlns:p14="http://schemas.microsoft.com/office/powerpoint/2010/main" val="31292641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dissolv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dissolv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dissolv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195">
                                            <p:txEl>
                                              <p:pRg st="0" end="0"/>
                                            </p:txEl>
                                          </p:spTgt>
                                        </p:tgtEl>
                                        <p:attrNameLst>
                                          <p:attrName>style.visibility</p:attrName>
                                        </p:attrNameLst>
                                      </p:cBhvr>
                                      <p:to>
                                        <p:strVal val="visible"/>
                                      </p:to>
                                    </p:set>
                                    <p:animEffect transition="in" filter="dissolve">
                                      <p:cBhvr>
                                        <p:cTn id="27" dur="500"/>
                                        <p:tgtEl>
                                          <p:spTgt spid="819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dissolv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dissolv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dissolv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P spid="8" grpId="0" build="p"/>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194" name="Rectangle 2"/>
              <p:cNvSpPr>
                <a:spLocks noGrp="1" noChangeArrowheads="1"/>
              </p:cNvSpPr>
              <p:nvPr>
                <p:ph type="title"/>
              </p:nvPr>
            </p:nvSpPr>
            <p:spPr>
              <a:xfrm>
                <a:off x="0" y="63202"/>
                <a:ext cx="9144000" cy="814387"/>
              </a:xfrm>
              <a:noFill/>
              <a:ln/>
            </p:spPr>
            <p:txBody>
              <a:bodyPr/>
              <a:lstStyle/>
              <a:p>
                <a14:m>
                  <m:oMath xmlns:m="http://schemas.openxmlformats.org/officeDocument/2006/math">
                    <m:bar>
                      <m:barPr>
                        <m:pos m:val="top"/>
                        <m:ctrlPr>
                          <a:rPr lang="en-US" altLang="en-US" i="1">
                            <a:latin typeface="Cambria Math" panose="02040503050406030204" pitchFamily="18" charset="0"/>
                          </a:rPr>
                        </m:ctrlPr>
                      </m:barPr>
                      <m:e>
                        <m:r>
                          <a:rPr lang="en-US" altLang="en-US" i="1">
                            <a:latin typeface="Cambria Math" panose="02040503050406030204" pitchFamily="18" charset="0"/>
                          </a:rPr>
                          <m:t>𝑋</m:t>
                        </m:r>
                      </m:e>
                    </m:bar>
                  </m:oMath>
                </a14:m>
                <a:r>
                  <a:rPr lang="en-US" altLang="en-US" dirty="0" smtClean="0"/>
                  <a:t> Distribution: (1-</a:t>
                </a:r>
                <a:r>
                  <a:rPr lang="en-US" altLang="en-US" b="1" dirty="0" smtClean="0">
                    <a:sym typeface="Symbol" panose="05050102010706020507" pitchFamily="18" charset="2"/>
                  </a:rPr>
                  <a:t>) </a:t>
                </a:r>
                <a:r>
                  <a:rPr lang="en-US" altLang="en-US" dirty="0" smtClean="0">
                    <a:sym typeface="Symbol" panose="05050102010706020507" pitchFamily="18" charset="2"/>
                  </a:rPr>
                  <a:t>Probability</a:t>
                </a:r>
                <a:r>
                  <a:rPr lang="en-US" altLang="en-US" b="1" dirty="0" smtClean="0">
                    <a:sym typeface="Symbol" panose="05050102010706020507" pitchFamily="18" charset="2"/>
                  </a:rPr>
                  <a:t>  </a:t>
                </a:r>
                <a:r>
                  <a:rPr lang="en-US" b="1" dirty="0" smtClean="0">
                    <a:sym typeface="Symbol" panose="05050102010706020507" pitchFamily="18" charset="2"/>
                  </a:rPr>
                  <a:t></a:t>
                </a:r>
                <a:r>
                  <a:rPr lang="en-US" dirty="0" smtClean="0">
                    <a:sym typeface="Symbol" panose="05050102010706020507" pitchFamily="18" charset="2"/>
                  </a:rPr>
                  <a:t>/</a:t>
                </a:r>
                <a14:m>
                  <m:oMath xmlns:m="http://schemas.openxmlformats.org/officeDocument/2006/math">
                    <m:rad>
                      <m:radPr>
                        <m:degHide m:val="on"/>
                        <m:ctrlPr>
                          <a:rPr lang="en-US" b="1" i="1">
                            <a:latin typeface="Cambria Math" panose="02040503050406030204" pitchFamily="18" charset="0"/>
                            <a:sym typeface="Symbol" panose="05050102010706020507" pitchFamily="18" charset="2"/>
                          </a:rPr>
                        </m:ctrlPr>
                      </m:radPr>
                      <m:deg/>
                      <m:e>
                        <m:r>
                          <a:rPr lang="en-US" b="1" i="1">
                            <a:latin typeface="Cambria Math" panose="02040503050406030204" pitchFamily="18" charset="0"/>
                            <a:sym typeface="Symbol" panose="05050102010706020507" pitchFamily="18" charset="2"/>
                          </a:rPr>
                          <m:t>𝒏</m:t>
                        </m:r>
                      </m:e>
                    </m:rad>
                    <m:r>
                      <a:rPr lang="en-US" i="1">
                        <a:latin typeface="Cambria Math" panose="02040503050406030204" pitchFamily="18" charset="0"/>
                        <a:sym typeface="Symbol" panose="05050102010706020507" pitchFamily="18" charset="2"/>
                      </a:rPr>
                      <m:t> </m:t>
                    </m:r>
                  </m:oMath>
                </a14:m>
                <a:r>
                  <a:rPr lang="en-US" altLang="en-US" b="1" dirty="0" smtClean="0">
                    <a:sym typeface="Symbol" panose="05050102010706020507" pitchFamily="18" charset="2"/>
                  </a:rPr>
                  <a:t> </a:t>
                </a:r>
                <a:endParaRPr lang="en-US" altLang="en-US" b="1" dirty="0"/>
              </a:p>
            </p:txBody>
          </p:sp>
        </mc:Choice>
        <mc:Fallback xmlns="">
          <p:sp>
            <p:nvSpPr>
              <p:cNvPr id="8194" name="Rectangle 2"/>
              <p:cNvSpPr>
                <a:spLocks noGrp="1" noRot="1" noChangeAspect="1" noMove="1" noResize="1" noEditPoints="1" noAdjustHandles="1" noChangeArrowheads="1" noChangeShapeType="1" noTextEdit="1"/>
              </p:cNvSpPr>
              <p:nvPr>
                <p:ph type="title"/>
              </p:nvPr>
            </p:nvSpPr>
            <p:spPr>
              <a:xfrm>
                <a:off x="0" y="63202"/>
                <a:ext cx="9144000" cy="814387"/>
              </a:xfrm>
              <a:blipFill rotWithShape="0">
                <a:blip r:embed="rId4"/>
                <a:stretch>
                  <a:fillRect b="-20896"/>
                </a:stretch>
              </a:blipFill>
              <a:ln/>
            </p:spPr>
            <p:txBody>
              <a:bodyPr/>
              <a:lstStyle/>
              <a:p>
                <a:r>
                  <a:rPr lang="en-US">
                    <a:noFill/>
                  </a:rPr>
                  <a:t> </a:t>
                </a:r>
              </a:p>
            </p:txBody>
          </p:sp>
        </mc:Fallback>
      </mc:AlternateContent>
      <p:graphicFrame>
        <p:nvGraphicFramePr>
          <p:cNvPr id="8212" name="Object 20"/>
          <p:cNvGraphicFramePr>
            <a:graphicFrameLocks noChangeAspect="1"/>
          </p:cNvGraphicFramePr>
          <p:nvPr>
            <p:extLst>
              <p:ext uri="{D42A27DB-BD31-4B8C-83A1-F6EECF244321}">
                <p14:modId xmlns:p14="http://schemas.microsoft.com/office/powerpoint/2010/main" val="3351123045"/>
              </p:ext>
            </p:extLst>
          </p:nvPr>
        </p:nvGraphicFramePr>
        <p:xfrm>
          <a:off x="6381545" y="3722339"/>
          <a:ext cx="266700" cy="312738"/>
        </p:xfrm>
        <a:graphic>
          <a:graphicData uri="http://schemas.openxmlformats.org/presentationml/2006/ole">
            <mc:AlternateContent xmlns:mc="http://schemas.openxmlformats.org/markup-compatibility/2006">
              <mc:Choice xmlns:v="urn:schemas-microsoft-com:vml" Requires="v">
                <p:oleObj spid="_x0000_s170019" name="Equation" r:id="rId5" imgW="139680" imgH="164880" progId="Equation.3">
                  <p:embed/>
                </p:oleObj>
              </mc:Choice>
              <mc:Fallback>
                <p:oleObj name="Equation" r:id="rId5" imgW="139680" imgH="1648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1545" y="3722339"/>
                        <a:ext cx="266700" cy="312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214" name="Rectangle 22"/>
          <p:cNvSpPr>
            <a:spLocks noChangeArrowheads="1"/>
          </p:cNvSpPr>
          <p:nvPr/>
        </p:nvSpPr>
        <p:spPr bwMode="auto">
          <a:xfrm>
            <a:off x="6335825" y="3592164"/>
            <a:ext cx="2236469" cy="44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Clr>
                <a:schemeClr val="tx2"/>
              </a:buClr>
              <a:buSzPct val="75000"/>
              <a:buFont typeface="Monotype Sorts" pitchFamily="2" charset="2"/>
              <a:buChar char="n"/>
              <a:defRPr sz="2400">
                <a:solidFill>
                  <a:schemeClr val="tx1"/>
                </a:solidFill>
                <a:effectLst>
                  <a:outerShdw blurRad="38100" dist="38100" dir="2700000" algn="tl">
                    <a:srgbClr val="000000"/>
                  </a:outerShdw>
                </a:effectLst>
                <a:latin typeface="Book Antiqua" panose="02040602050305030304" pitchFamily="18" charset="0"/>
              </a:defRPr>
            </a:lvl1pPr>
            <a:lvl2pPr marL="742950" indent="-285750">
              <a:spcBef>
                <a:spcPct val="20000"/>
              </a:spcBef>
              <a:buClr>
                <a:schemeClr val="tx2"/>
              </a:buClr>
              <a:buSzPct val="100000"/>
              <a:buChar char="•"/>
              <a:defRPr sz="2400">
                <a:solidFill>
                  <a:schemeClr val="tx1"/>
                </a:solidFill>
                <a:effectLst>
                  <a:outerShdw blurRad="38100" dist="38100" dir="2700000" algn="tl">
                    <a:srgbClr val="000000"/>
                  </a:outerShdw>
                </a:effectLst>
                <a:latin typeface="Book Antiqua" panose="02040602050305030304" pitchFamily="18" charset="0"/>
              </a:defRPr>
            </a:lvl2pPr>
            <a:lvl3pPr marL="1143000" indent="-228600">
              <a:spcBef>
                <a:spcPct val="20000"/>
              </a:spcBef>
              <a:buClr>
                <a:schemeClr val="tx1"/>
              </a:buClr>
              <a:buSzPct val="100000"/>
              <a:buChar char="•"/>
              <a:defRPr sz="2400">
                <a:solidFill>
                  <a:schemeClr val="tx1"/>
                </a:solidFill>
                <a:effectLst>
                  <a:outerShdw blurRad="38100" dist="38100" dir="2700000" algn="tl">
                    <a:srgbClr val="000000"/>
                  </a:outerShdw>
                </a:effectLst>
                <a:latin typeface="Book Antiqua" panose="02040602050305030304" pitchFamily="18" charset="0"/>
              </a:defRPr>
            </a:lvl3pPr>
            <a:lvl4pPr marL="1600200" indent="-228600">
              <a:spcBef>
                <a:spcPct val="20000"/>
              </a:spcBef>
              <a:buClr>
                <a:schemeClr val="tx1"/>
              </a:buClr>
              <a:buSzPct val="100000"/>
              <a:buChar char="–"/>
              <a:defRPr sz="2400">
                <a:solidFill>
                  <a:schemeClr val="tx1"/>
                </a:solidFill>
                <a:effectLst>
                  <a:outerShdw blurRad="38100" dist="38100" dir="2700000" algn="tl">
                    <a:srgbClr val="000000"/>
                  </a:outerShdw>
                </a:effectLst>
                <a:latin typeface="Book Antiqua" panose="02040602050305030304" pitchFamily="18" charset="0"/>
              </a:defRPr>
            </a:lvl4pPr>
            <a:lvl5pPr marL="2057400" indent="-228600">
              <a:spcBef>
                <a:spcPct val="20000"/>
              </a:spcBef>
              <a:buClr>
                <a:schemeClr val="tx1"/>
              </a:buClr>
              <a:buSzPct val="100000"/>
              <a:buChar char="•"/>
              <a:defRPr sz="2400">
                <a:solidFill>
                  <a:schemeClr val="tx1"/>
                </a:solidFill>
                <a:effectLst>
                  <a:outerShdw blurRad="38100" dist="38100" dir="2700000" algn="tl">
                    <a:srgbClr val="000000"/>
                  </a:outerShdw>
                </a:effectLst>
                <a:latin typeface="Book Antiqua" panose="02040602050305030304" pitchFamily="18" charset="0"/>
              </a:defRPr>
            </a:lvl5pPr>
            <a:lvl6pPr marL="2514600" indent="-228600" eaLnBrk="0" fontAlgn="base" hangingPunct="0">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Book Antiqua" panose="02040602050305030304" pitchFamily="18" charset="0"/>
              </a:defRPr>
            </a:lvl6pPr>
            <a:lvl7pPr marL="2971800" indent="-228600" eaLnBrk="0" fontAlgn="base" hangingPunct="0">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Book Antiqua" panose="02040602050305030304" pitchFamily="18" charset="0"/>
              </a:defRPr>
            </a:lvl7pPr>
            <a:lvl8pPr marL="3429000" indent="-228600" eaLnBrk="0" fontAlgn="base" hangingPunct="0">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Book Antiqua" panose="02040602050305030304" pitchFamily="18" charset="0"/>
              </a:defRPr>
            </a:lvl8pPr>
            <a:lvl9pPr marL="3886200" indent="-228600" eaLnBrk="0" fontAlgn="base" hangingPunct="0">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Book Antiqua" panose="02040602050305030304" pitchFamily="18" charset="0"/>
              </a:defRPr>
            </a:lvl9pPr>
          </a:lstStyle>
          <a:p>
            <a:pPr>
              <a:buFont typeface="Monotype Sorts" pitchFamily="2" charset="2"/>
              <a:buNone/>
            </a:pPr>
            <a:endParaRPr lang="en-US" altLang="en-US" dirty="0">
              <a:sym typeface="Symbol" panose="05050102010706020507" pitchFamily="18" charset="2"/>
            </a:endParaRPr>
          </a:p>
        </p:txBody>
      </p:sp>
      <p:pic>
        <p:nvPicPr>
          <p:cNvPr id="5" name="Picture 4"/>
          <p:cNvPicPr>
            <a:picLocks noChangeAspect="1"/>
          </p:cNvPicPr>
          <p:nvPr/>
        </p:nvPicPr>
        <p:blipFill>
          <a:blip r:embed="rId7"/>
          <a:stretch>
            <a:fillRect/>
          </a:stretch>
        </p:blipFill>
        <p:spPr>
          <a:xfrm>
            <a:off x="210176" y="956153"/>
            <a:ext cx="8791676" cy="5272022"/>
          </a:xfrm>
          <a:prstGeom prst="rect">
            <a:avLst/>
          </a:prstGeom>
        </p:spPr>
      </p:pic>
      <p:sp>
        <p:nvSpPr>
          <p:cNvPr id="8" name="TextBox 7"/>
          <p:cNvSpPr txBox="1"/>
          <p:nvPr/>
        </p:nvSpPr>
        <p:spPr>
          <a:xfrm>
            <a:off x="6335826" y="3592164"/>
            <a:ext cx="2077346" cy="369332"/>
          </a:xfrm>
          <a:prstGeom prst="rect">
            <a:avLst/>
          </a:prstGeom>
          <a:noFill/>
        </p:spPr>
        <p:txBody>
          <a:bodyPr wrap="square" rtlCol="0">
            <a:spAutoFit/>
          </a:bodyPr>
          <a:lstStyle/>
          <a:p>
            <a:r>
              <a:rPr lang="en-US" dirty="0" smtClean="0"/>
              <a:t>35/sqrt(25)=7</a:t>
            </a:r>
            <a:endParaRPr lang="en-US" dirty="0"/>
          </a:p>
        </p:txBody>
      </p:sp>
      <p:cxnSp>
        <p:nvCxnSpPr>
          <p:cNvPr id="30" name="Straight Connector 29"/>
          <p:cNvCxnSpPr/>
          <p:nvPr/>
        </p:nvCxnSpPr>
        <p:spPr bwMode="auto">
          <a:xfrm>
            <a:off x="4606014" y="1284156"/>
            <a:ext cx="42809" cy="4536504"/>
          </a:xfrm>
          <a:prstGeom prst="line">
            <a:avLst/>
          </a:prstGeom>
          <a:solidFill>
            <a:schemeClr val="accent1"/>
          </a:solidFill>
          <a:ln w="57150" cap="flat" cmpd="sng" algn="ctr">
            <a:solidFill>
              <a:srgbClr val="00007D"/>
            </a:solidFill>
            <a:prstDash val="solid"/>
            <a:round/>
            <a:headEnd type="none" w="med" len="med"/>
            <a:tailEnd type="none" w="med" len="med"/>
          </a:ln>
          <a:effectLst/>
        </p:spPr>
      </p:cxnSp>
      <p:grpSp>
        <p:nvGrpSpPr>
          <p:cNvPr id="47" name="Group 46"/>
          <p:cNvGrpSpPr/>
          <p:nvPr/>
        </p:nvGrpSpPr>
        <p:grpSpPr>
          <a:xfrm>
            <a:off x="1763688" y="5472442"/>
            <a:ext cx="442897" cy="374686"/>
            <a:chOff x="2550188" y="1236508"/>
            <a:chExt cx="442897" cy="374686"/>
          </a:xfrm>
        </p:grpSpPr>
        <p:cxnSp>
          <p:nvCxnSpPr>
            <p:cNvPr id="42" name="Straight Connector 41"/>
            <p:cNvCxnSpPr/>
            <p:nvPr/>
          </p:nvCxnSpPr>
          <p:spPr bwMode="auto">
            <a:xfrm>
              <a:off x="2550188" y="1236508"/>
              <a:ext cx="442897" cy="0"/>
            </a:xfrm>
            <a:prstGeom prst="line">
              <a:avLst/>
            </a:prstGeom>
            <a:solidFill>
              <a:schemeClr val="accent1"/>
            </a:solidFill>
            <a:ln w="76200" cap="flat" cmpd="sng" algn="ctr">
              <a:solidFill>
                <a:srgbClr val="C00000"/>
              </a:solidFill>
              <a:prstDash val="solid"/>
              <a:round/>
              <a:headEnd type="none" w="med" len="med"/>
              <a:tailEnd type="none" w="med" len="med"/>
            </a:ln>
            <a:effectLst/>
          </p:spPr>
        </p:cxnSp>
        <p:cxnSp>
          <p:nvCxnSpPr>
            <p:cNvPr id="28" name="Straight Connector 27"/>
            <p:cNvCxnSpPr/>
            <p:nvPr/>
          </p:nvCxnSpPr>
          <p:spPr bwMode="auto">
            <a:xfrm>
              <a:off x="2575114" y="1306819"/>
              <a:ext cx="360040" cy="304375"/>
            </a:xfrm>
            <a:prstGeom prst="line">
              <a:avLst/>
            </a:prstGeom>
            <a:solidFill>
              <a:schemeClr val="accent1"/>
            </a:solidFill>
            <a:ln w="76200" cap="flat" cmpd="sng" algn="ctr">
              <a:solidFill>
                <a:srgbClr val="C00000"/>
              </a:solidFill>
              <a:prstDash val="solid"/>
              <a:round/>
              <a:headEnd type="none" w="med" len="med"/>
              <a:tailEnd type="none" w="med" len="med"/>
            </a:ln>
            <a:effectLst/>
          </p:spPr>
        </p:cxnSp>
        <p:cxnSp>
          <p:nvCxnSpPr>
            <p:cNvPr id="46" name="Straight Connector 45"/>
            <p:cNvCxnSpPr/>
            <p:nvPr/>
          </p:nvCxnSpPr>
          <p:spPr bwMode="auto">
            <a:xfrm flipH="1">
              <a:off x="2568365" y="1306819"/>
              <a:ext cx="366789" cy="294999"/>
            </a:xfrm>
            <a:prstGeom prst="line">
              <a:avLst/>
            </a:prstGeom>
            <a:solidFill>
              <a:schemeClr val="accent1"/>
            </a:solidFill>
            <a:ln w="76200" cap="flat" cmpd="sng" algn="ctr">
              <a:solidFill>
                <a:srgbClr val="C00000"/>
              </a:solidFill>
              <a:prstDash val="solid"/>
              <a:round/>
              <a:headEnd type="none" w="med" len="med"/>
              <a:tailEnd type="none" w="med" len="med"/>
            </a:ln>
            <a:effectLst/>
          </p:spPr>
        </p:cxnSp>
      </p:grpSp>
      <p:grpSp>
        <p:nvGrpSpPr>
          <p:cNvPr id="97" name="Group 96"/>
          <p:cNvGrpSpPr/>
          <p:nvPr/>
        </p:nvGrpSpPr>
        <p:grpSpPr>
          <a:xfrm>
            <a:off x="5143625" y="5456022"/>
            <a:ext cx="442897" cy="374686"/>
            <a:chOff x="2550188" y="1236508"/>
            <a:chExt cx="442897" cy="374686"/>
          </a:xfrm>
        </p:grpSpPr>
        <p:cxnSp>
          <p:nvCxnSpPr>
            <p:cNvPr id="98" name="Straight Connector 97"/>
            <p:cNvCxnSpPr/>
            <p:nvPr/>
          </p:nvCxnSpPr>
          <p:spPr bwMode="auto">
            <a:xfrm>
              <a:off x="2550188" y="1236508"/>
              <a:ext cx="442897" cy="0"/>
            </a:xfrm>
            <a:prstGeom prst="line">
              <a:avLst/>
            </a:prstGeom>
            <a:solidFill>
              <a:schemeClr val="accent1"/>
            </a:solidFill>
            <a:ln w="76200" cap="flat" cmpd="sng" algn="ctr">
              <a:solidFill>
                <a:srgbClr val="C00000"/>
              </a:solidFill>
              <a:prstDash val="solid"/>
              <a:round/>
              <a:headEnd type="none" w="med" len="med"/>
              <a:tailEnd type="none" w="med" len="med"/>
            </a:ln>
            <a:effectLst/>
          </p:spPr>
        </p:cxnSp>
        <p:cxnSp>
          <p:nvCxnSpPr>
            <p:cNvPr id="99" name="Straight Connector 98"/>
            <p:cNvCxnSpPr/>
            <p:nvPr/>
          </p:nvCxnSpPr>
          <p:spPr bwMode="auto">
            <a:xfrm>
              <a:off x="2575114" y="1306819"/>
              <a:ext cx="360040" cy="304375"/>
            </a:xfrm>
            <a:prstGeom prst="line">
              <a:avLst/>
            </a:prstGeom>
            <a:solidFill>
              <a:schemeClr val="accent1"/>
            </a:solidFill>
            <a:ln w="76200" cap="flat" cmpd="sng" algn="ctr">
              <a:solidFill>
                <a:srgbClr val="C00000"/>
              </a:solidFill>
              <a:prstDash val="solid"/>
              <a:round/>
              <a:headEnd type="none" w="med" len="med"/>
              <a:tailEnd type="none" w="med" len="med"/>
            </a:ln>
            <a:effectLst/>
          </p:spPr>
        </p:cxnSp>
        <p:cxnSp>
          <p:nvCxnSpPr>
            <p:cNvPr id="100" name="Straight Connector 99"/>
            <p:cNvCxnSpPr/>
            <p:nvPr/>
          </p:nvCxnSpPr>
          <p:spPr bwMode="auto">
            <a:xfrm flipH="1">
              <a:off x="2568365" y="1306819"/>
              <a:ext cx="366789" cy="294999"/>
            </a:xfrm>
            <a:prstGeom prst="line">
              <a:avLst/>
            </a:prstGeom>
            <a:solidFill>
              <a:schemeClr val="accent1"/>
            </a:solidFill>
            <a:ln w="76200" cap="flat" cmpd="sng" algn="ctr">
              <a:solidFill>
                <a:srgbClr val="C00000"/>
              </a:solidFill>
              <a:prstDash val="solid"/>
              <a:round/>
              <a:headEnd type="none" w="med" len="med"/>
              <a:tailEnd type="none" w="med" len="med"/>
            </a:ln>
            <a:effectLst/>
          </p:spPr>
        </p:cxnSp>
      </p:grpSp>
      <p:grpSp>
        <p:nvGrpSpPr>
          <p:cNvPr id="101" name="Group 100"/>
          <p:cNvGrpSpPr/>
          <p:nvPr/>
        </p:nvGrpSpPr>
        <p:grpSpPr>
          <a:xfrm>
            <a:off x="6637585" y="5456011"/>
            <a:ext cx="442897" cy="374686"/>
            <a:chOff x="2550188" y="1236508"/>
            <a:chExt cx="442897" cy="374686"/>
          </a:xfrm>
        </p:grpSpPr>
        <p:cxnSp>
          <p:nvCxnSpPr>
            <p:cNvPr id="102" name="Straight Connector 101"/>
            <p:cNvCxnSpPr/>
            <p:nvPr/>
          </p:nvCxnSpPr>
          <p:spPr bwMode="auto">
            <a:xfrm>
              <a:off x="2550188" y="1236508"/>
              <a:ext cx="442897" cy="0"/>
            </a:xfrm>
            <a:prstGeom prst="line">
              <a:avLst/>
            </a:prstGeom>
            <a:solidFill>
              <a:schemeClr val="accent1"/>
            </a:solidFill>
            <a:ln w="76200" cap="flat" cmpd="sng" algn="ctr">
              <a:solidFill>
                <a:srgbClr val="C00000"/>
              </a:solidFill>
              <a:prstDash val="solid"/>
              <a:round/>
              <a:headEnd type="none" w="med" len="med"/>
              <a:tailEnd type="none" w="med" len="med"/>
            </a:ln>
            <a:effectLst/>
          </p:spPr>
        </p:cxnSp>
        <p:cxnSp>
          <p:nvCxnSpPr>
            <p:cNvPr id="103" name="Straight Connector 102"/>
            <p:cNvCxnSpPr/>
            <p:nvPr/>
          </p:nvCxnSpPr>
          <p:spPr bwMode="auto">
            <a:xfrm>
              <a:off x="2575114" y="1306819"/>
              <a:ext cx="360040" cy="304375"/>
            </a:xfrm>
            <a:prstGeom prst="line">
              <a:avLst/>
            </a:prstGeom>
            <a:solidFill>
              <a:schemeClr val="accent1"/>
            </a:solidFill>
            <a:ln w="76200" cap="flat" cmpd="sng" algn="ctr">
              <a:solidFill>
                <a:srgbClr val="C00000"/>
              </a:solidFill>
              <a:prstDash val="solid"/>
              <a:round/>
              <a:headEnd type="none" w="med" len="med"/>
              <a:tailEnd type="none" w="med" len="med"/>
            </a:ln>
            <a:effectLst/>
          </p:spPr>
        </p:cxnSp>
        <p:cxnSp>
          <p:nvCxnSpPr>
            <p:cNvPr id="104" name="Straight Connector 103"/>
            <p:cNvCxnSpPr/>
            <p:nvPr/>
          </p:nvCxnSpPr>
          <p:spPr bwMode="auto">
            <a:xfrm flipH="1">
              <a:off x="2568365" y="1306819"/>
              <a:ext cx="366789" cy="294999"/>
            </a:xfrm>
            <a:prstGeom prst="line">
              <a:avLst/>
            </a:prstGeom>
            <a:solidFill>
              <a:schemeClr val="accent1"/>
            </a:solidFill>
            <a:ln w="76200" cap="flat" cmpd="sng" algn="ctr">
              <a:solidFill>
                <a:srgbClr val="C00000"/>
              </a:solidFill>
              <a:prstDash val="solid"/>
              <a:round/>
              <a:headEnd type="none" w="med" len="med"/>
              <a:tailEnd type="none" w="med" len="med"/>
            </a:ln>
            <a:effectLst/>
          </p:spPr>
        </p:cxnSp>
      </p:grpSp>
      <p:grpSp>
        <p:nvGrpSpPr>
          <p:cNvPr id="105" name="Group 104"/>
          <p:cNvGrpSpPr/>
          <p:nvPr/>
        </p:nvGrpSpPr>
        <p:grpSpPr>
          <a:xfrm>
            <a:off x="2735010" y="5476680"/>
            <a:ext cx="442897" cy="374686"/>
            <a:chOff x="2550188" y="1236508"/>
            <a:chExt cx="442897" cy="374686"/>
          </a:xfrm>
        </p:grpSpPr>
        <p:cxnSp>
          <p:nvCxnSpPr>
            <p:cNvPr id="106" name="Straight Connector 105"/>
            <p:cNvCxnSpPr/>
            <p:nvPr/>
          </p:nvCxnSpPr>
          <p:spPr bwMode="auto">
            <a:xfrm>
              <a:off x="2550188" y="1236508"/>
              <a:ext cx="442897" cy="0"/>
            </a:xfrm>
            <a:prstGeom prst="line">
              <a:avLst/>
            </a:prstGeom>
            <a:solidFill>
              <a:schemeClr val="accent1"/>
            </a:solidFill>
            <a:ln w="76200" cap="flat" cmpd="sng" algn="ctr">
              <a:solidFill>
                <a:srgbClr val="C00000"/>
              </a:solidFill>
              <a:prstDash val="solid"/>
              <a:round/>
              <a:headEnd type="none" w="med" len="med"/>
              <a:tailEnd type="none" w="med" len="med"/>
            </a:ln>
            <a:effectLst/>
          </p:spPr>
        </p:cxnSp>
        <p:cxnSp>
          <p:nvCxnSpPr>
            <p:cNvPr id="107" name="Straight Connector 106"/>
            <p:cNvCxnSpPr/>
            <p:nvPr/>
          </p:nvCxnSpPr>
          <p:spPr bwMode="auto">
            <a:xfrm>
              <a:off x="2575114" y="1306819"/>
              <a:ext cx="360040" cy="304375"/>
            </a:xfrm>
            <a:prstGeom prst="line">
              <a:avLst/>
            </a:prstGeom>
            <a:solidFill>
              <a:schemeClr val="accent1"/>
            </a:solidFill>
            <a:ln w="76200" cap="flat" cmpd="sng" algn="ctr">
              <a:solidFill>
                <a:srgbClr val="C00000"/>
              </a:solidFill>
              <a:prstDash val="solid"/>
              <a:round/>
              <a:headEnd type="none" w="med" len="med"/>
              <a:tailEnd type="none" w="med" len="med"/>
            </a:ln>
            <a:effectLst/>
          </p:spPr>
        </p:cxnSp>
        <p:cxnSp>
          <p:nvCxnSpPr>
            <p:cNvPr id="108" name="Straight Connector 107"/>
            <p:cNvCxnSpPr/>
            <p:nvPr/>
          </p:nvCxnSpPr>
          <p:spPr bwMode="auto">
            <a:xfrm flipH="1">
              <a:off x="2568365" y="1306819"/>
              <a:ext cx="366789" cy="294999"/>
            </a:xfrm>
            <a:prstGeom prst="line">
              <a:avLst/>
            </a:prstGeom>
            <a:solidFill>
              <a:schemeClr val="accent1"/>
            </a:solidFill>
            <a:ln w="76200" cap="flat" cmpd="sng" algn="ctr">
              <a:solidFill>
                <a:srgbClr val="C00000"/>
              </a:solidFill>
              <a:prstDash val="solid"/>
              <a:round/>
              <a:headEnd type="none" w="med" len="med"/>
              <a:tailEnd type="none" w="med" len="med"/>
            </a:ln>
            <a:effectLst/>
          </p:spPr>
        </p:cxnSp>
      </p:grpSp>
      <p:grpSp>
        <p:nvGrpSpPr>
          <p:cNvPr id="109" name="Group 108"/>
          <p:cNvGrpSpPr/>
          <p:nvPr/>
        </p:nvGrpSpPr>
        <p:grpSpPr>
          <a:xfrm>
            <a:off x="7172322" y="5456011"/>
            <a:ext cx="442897" cy="374686"/>
            <a:chOff x="2550188" y="1236508"/>
            <a:chExt cx="442897" cy="374686"/>
          </a:xfrm>
        </p:grpSpPr>
        <p:cxnSp>
          <p:nvCxnSpPr>
            <p:cNvPr id="110" name="Straight Connector 109"/>
            <p:cNvCxnSpPr/>
            <p:nvPr/>
          </p:nvCxnSpPr>
          <p:spPr bwMode="auto">
            <a:xfrm>
              <a:off x="2550188" y="1236508"/>
              <a:ext cx="442897" cy="0"/>
            </a:xfrm>
            <a:prstGeom prst="line">
              <a:avLst/>
            </a:prstGeom>
            <a:solidFill>
              <a:schemeClr val="accent1"/>
            </a:solidFill>
            <a:ln w="76200" cap="flat" cmpd="sng" algn="ctr">
              <a:solidFill>
                <a:srgbClr val="C00000"/>
              </a:solidFill>
              <a:prstDash val="solid"/>
              <a:round/>
              <a:headEnd type="none" w="med" len="med"/>
              <a:tailEnd type="none" w="med" len="med"/>
            </a:ln>
            <a:effectLst/>
          </p:spPr>
        </p:cxnSp>
        <p:cxnSp>
          <p:nvCxnSpPr>
            <p:cNvPr id="111" name="Straight Connector 110"/>
            <p:cNvCxnSpPr/>
            <p:nvPr/>
          </p:nvCxnSpPr>
          <p:spPr bwMode="auto">
            <a:xfrm>
              <a:off x="2575114" y="1306819"/>
              <a:ext cx="360040" cy="304375"/>
            </a:xfrm>
            <a:prstGeom prst="line">
              <a:avLst/>
            </a:prstGeom>
            <a:solidFill>
              <a:schemeClr val="accent1"/>
            </a:solidFill>
            <a:ln w="76200" cap="flat" cmpd="sng" algn="ctr">
              <a:solidFill>
                <a:srgbClr val="C00000"/>
              </a:solidFill>
              <a:prstDash val="solid"/>
              <a:round/>
              <a:headEnd type="none" w="med" len="med"/>
              <a:tailEnd type="none" w="med" len="med"/>
            </a:ln>
            <a:effectLst/>
          </p:spPr>
        </p:cxnSp>
        <p:cxnSp>
          <p:nvCxnSpPr>
            <p:cNvPr id="112" name="Straight Connector 111"/>
            <p:cNvCxnSpPr/>
            <p:nvPr/>
          </p:nvCxnSpPr>
          <p:spPr bwMode="auto">
            <a:xfrm flipH="1">
              <a:off x="2568365" y="1306819"/>
              <a:ext cx="366789" cy="294999"/>
            </a:xfrm>
            <a:prstGeom prst="line">
              <a:avLst/>
            </a:prstGeom>
            <a:solidFill>
              <a:schemeClr val="accent1"/>
            </a:solidFill>
            <a:ln w="76200" cap="flat" cmpd="sng" algn="ctr">
              <a:solidFill>
                <a:srgbClr val="C00000"/>
              </a:solidFill>
              <a:prstDash val="solid"/>
              <a:round/>
              <a:headEnd type="none" w="med" len="med"/>
              <a:tailEnd type="none" w="med" len="med"/>
            </a:ln>
            <a:effectLst/>
          </p:spPr>
        </p:cxnSp>
      </p:grpSp>
      <p:grpSp>
        <p:nvGrpSpPr>
          <p:cNvPr id="113" name="Group 112"/>
          <p:cNvGrpSpPr/>
          <p:nvPr/>
        </p:nvGrpSpPr>
        <p:grpSpPr>
          <a:xfrm>
            <a:off x="4153840" y="5462147"/>
            <a:ext cx="442897" cy="374686"/>
            <a:chOff x="2550188" y="1236508"/>
            <a:chExt cx="442897" cy="374686"/>
          </a:xfrm>
        </p:grpSpPr>
        <p:cxnSp>
          <p:nvCxnSpPr>
            <p:cNvPr id="114" name="Straight Connector 113"/>
            <p:cNvCxnSpPr/>
            <p:nvPr/>
          </p:nvCxnSpPr>
          <p:spPr bwMode="auto">
            <a:xfrm>
              <a:off x="2550188" y="1236508"/>
              <a:ext cx="442897" cy="0"/>
            </a:xfrm>
            <a:prstGeom prst="line">
              <a:avLst/>
            </a:prstGeom>
            <a:solidFill>
              <a:schemeClr val="accent1"/>
            </a:solidFill>
            <a:ln w="76200" cap="flat" cmpd="sng" algn="ctr">
              <a:solidFill>
                <a:srgbClr val="C00000"/>
              </a:solidFill>
              <a:prstDash val="solid"/>
              <a:round/>
              <a:headEnd type="none" w="med" len="med"/>
              <a:tailEnd type="none" w="med" len="med"/>
            </a:ln>
            <a:effectLst/>
          </p:spPr>
        </p:cxnSp>
        <p:cxnSp>
          <p:nvCxnSpPr>
            <p:cNvPr id="115" name="Straight Connector 114"/>
            <p:cNvCxnSpPr/>
            <p:nvPr/>
          </p:nvCxnSpPr>
          <p:spPr bwMode="auto">
            <a:xfrm>
              <a:off x="2575114" y="1306819"/>
              <a:ext cx="360040" cy="304375"/>
            </a:xfrm>
            <a:prstGeom prst="line">
              <a:avLst/>
            </a:prstGeom>
            <a:solidFill>
              <a:schemeClr val="accent1"/>
            </a:solidFill>
            <a:ln w="76200" cap="flat" cmpd="sng" algn="ctr">
              <a:solidFill>
                <a:srgbClr val="C00000"/>
              </a:solidFill>
              <a:prstDash val="solid"/>
              <a:round/>
              <a:headEnd type="none" w="med" len="med"/>
              <a:tailEnd type="none" w="med" len="med"/>
            </a:ln>
            <a:effectLst/>
          </p:spPr>
        </p:cxnSp>
        <p:cxnSp>
          <p:nvCxnSpPr>
            <p:cNvPr id="116" name="Straight Connector 115"/>
            <p:cNvCxnSpPr/>
            <p:nvPr/>
          </p:nvCxnSpPr>
          <p:spPr bwMode="auto">
            <a:xfrm flipH="1">
              <a:off x="2568365" y="1306819"/>
              <a:ext cx="366789" cy="294999"/>
            </a:xfrm>
            <a:prstGeom prst="line">
              <a:avLst/>
            </a:prstGeom>
            <a:solidFill>
              <a:schemeClr val="accent1"/>
            </a:solidFill>
            <a:ln w="76200" cap="flat" cmpd="sng" algn="ctr">
              <a:solidFill>
                <a:srgbClr val="C00000"/>
              </a:solidFill>
              <a:prstDash val="solid"/>
              <a:round/>
              <a:headEnd type="none" w="med" len="med"/>
              <a:tailEnd type="none" w="med" len="med"/>
            </a:ln>
            <a:effectLst/>
          </p:spPr>
        </p:cxnSp>
      </p:grpSp>
      <p:grpSp>
        <p:nvGrpSpPr>
          <p:cNvPr id="117" name="Group 116"/>
          <p:cNvGrpSpPr/>
          <p:nvPr/>
        </p:nvGrpSpPr>
        <p:grpSpPr>
          <a:xfrm>
            <a:off x="4680574" y="5456022"/>
            <a:ext cx="442897" cy="374686"/>
            <a:chOff x="2550188" y="1236508"/>
            <a:chExt cx="442897" cy="374686"/>
          </a:xfrm>
        </p:grpSpPr>
        <p:cxnSp>
          <p:nvCxnSpPr>
            <p:cNvPr id="118" name="Straight Connector 117"/>
            <p:cNvCxnSpPr/>
            <p:nvPr/>
          </p:nvCxnSpPr>
          <p:spPr bwMode="auto">
            <a:xfrm>
              <a:off x="2550188" y="1236508"/>
              <a:ext cx="442897" cy="0"/>
            </a:xfrm>
            <a:prstGeom prst="line">
              <a:avLst/>
            </a:prstGeom>
            <a:solidFill>
              <a:schemeClr val="accent1"/>
            </a:solidFill>
            <a:ln w="76200" cap="flat" cmpd="sng" algn="ctr">
              <a:solidFill>
                <a:srgbClr val="C00000"/>
              </a:solidFill>
              <a:prstDash val="solid"/>
              <a:round/>
              <a:headEnd type="none" w="med" len="med"/>
              <a:tailEnd type="none" w="med" len="med"/>
            </a:ln>
            <a:effectLst/>
          </p:spPr>
        </p:cxnSp>
        <p:cxnSp>
          <p:nvCxnSpPr>
            <p:cNvPr id="119" name="Straight Connector 118"/>
            <p:cNvCxnSpPr/>
            <p:nvPr/>
          </p:nvCxnSpPr>
          <p:spPr bwMode="auto">
            <a:xfrm>
              <a:off x="2575114" y="1306819"/>
              <a:ext cx="360040" cy="304375"/>
            </a:xfrm>
            <a:prstGeom prst="line">
              <a:avLst/>
            </a:prstGeom>
            <a:solidFill>
              <a:schemeClr val="accent1"/>
            </a:solidFill>
            <a:ln w="76200" cap="flat" cmpd="sng" algn="ctr">
              <a:solidFill>
                <a:srgbClr val="C00000"/>
              </a:solidFill>
              <a:prstDash val="solid"/>
              <a:round/>
              <a:headEnd type="none" w="med" len="med"/>
              <a:tailEnd type="none" w="med" len="med"/>
            </a:ln>
            <a:effectLst/>
          </p:spPr>
        </p:cxnSp>
        <p:cxnSp>
          <p:nvCxnSpPr>
            <p:cNvPr id="120" name="Straight Connector 119"/>
            <p:cNvCxnSpPr/>
            <p:nvPr/>
          </p:nvCxnSpPr>
          <p:spPr bwMode="auto">
            <a:xfrm flipH="1">
              <a:off x="2568365" y="1306819"/>
              <a:ext cx="366789" cy="294999"/>
            </a:xfrm>
            <a:prstGeom prst="line">
              <a:avLst/>
            </a:prstGeom>
            <a:solidFill>
              <a:schemeClr val="accent1"/>
            </a:solidFill>
            <a:ln w="76200" cap="flat" cmpd="sng" algn="ctr">
              <a:solidFill>
                <a:srgbClr val="C00000"/>
              </a:solidFill>
              <a:prstDash val="solid"/>
              <a:round/>
              <a:headEnd type="none" w="med" len="med"/>
              <a:tailEnd type="none" w="med" len="med"/>
            </a:ln>
            <a:effectLst/>
          </p:spPr>
        </p:cxnSp>
      </p:grpSp>
      <p:grpSp>
        <p:nvGrpSpPr>
          <p:cNvPr id="121" name="Group 120"/>
          <p:cNvGrpSpPr/>
          <p:nvPr/>
        </p:nvGrpSpPr>
        <p:grpSpPr>
          <a:xfrm>
            <a:off x="5623985" y="5456022"/>
            <a:ext cx="442897" cy="374686"/>
            <a:chOff x="2550188" y="1236508"/>
            <a:chExt cx="442897" cy="374686"/>
          </a:xfrm>
        </p:grpSpPr>
        <p:cxnSp>
          <p:nvCxnSpPr>
            <p:cNvPr id="122" name="Straight Connector 121"/>
            <p:cNvCxnSpPr/>
            <p:nvPr/>
          </p:nvCxnSpPr>
          <p:spPr bwMode="auto">
            <a:xfrm>
              <a:off x="2550188" y="1236508"/>
              <a:ext cx="442897" cy="0"/>
            </a:xfrm>
            <a:prstGeom prst="line">
              <a:avLst/>
            </a:prstGeom>
            <a:solidFill>
              <a:schemeClr val="accent1"/>
            </a:solidFill>
            <a:ln w="76200" cap="flat" cmpd="sng" algn="ctr">
              <a:solidFill>
                <a:srgbClr val="C00000"/>
              </a:solidFill>
              <a:prstDash val="solid"/>
              <a:round/>
              <a:headEnd type="none" w="med" len="med"/>
              <a:tailEnd type="none" w="med" len="med"/>
            </a:ln>
            <a:effectLst/>
          </p:spPr>
        </p:cxnSp>
        <p:cxnSp>
          <p:nvCxnSpPr>
            <p:cNvPr id="123" name="Straight Connector 122"/>
            <p:cNvCxnSpPr/>
            <p:nvPr/>
          </p:nvCxnSpPr>
          <p:spPr bwMode="auto">
            <a:xfrm>
              <a:off x="2575114" y="1306819"/>
              <a:ext cx="360040" cy="304375"/>
            </a:xfrm>
            <a:prstGeom prst="line">
              <a:avLst/>
            </a:prstGeom>
            <a:solidFill>
              <a:schemeClr val="accent1"/>
            </a:solidFill>
            <a:ln w="76200" cap="flat" cmpd="sng" algn="ctr">
              <a:solidFill>
                <a:srgbClr val="C00000"/>
              </a:solidFill>
              <a:prstDash val="solid"/>
              <a:round/>
              <a:headEnd type="none" w="med" len="med"/>
              <a:tailEnd type="none" w="med" len="med"/>
            </a:ln>
            <a:effectLst/>
          </p:spPr>
        </p:cxnSp>
        <p:cxnSp>
          <p:nvCxnSpPr>
            <p:cNvPr id="124" name="Straight Connector 123"/>
            <p:cNvCxnSpPr/>
            <p:nvPr/>
          </p:nvCxnSpPr>
          <p:spPr bwMode="auto">
            <a:xfrm flipH="1">
              <a:off x="2568365" y="1306819"/>
              <a:ext cx="366789" cy="294999"/>
            </a:xfrm>
            <a:prstGeom prst="line">
              <a:avLst/>
            </a:prstGeom>
            <a:solidFill>
              <a:schemeClr val="accent1"/>
            </a:solidFill>
            <a:ln w="76200" cap="flat" cmpd="sng" algn="ctr">
              <a:solidFill>
                <a:srgbClr val="C00000"/>
              </a:solidFill>
              <a:prstDash val="solid"/>
              <a:round/>
              <a:headEnd type="none" w="med" len="med"/>
              <a:tailEnd type="none" w="med" len="med"/>
            </a:ln>
            <a:effectLst/>
          </p:spPr>
        </p:cxnSp>
      </p:grpSp>
      <p:grpSp>
        <p:nvGrpSpPr>
          <p:cNvPr id="125" name="Group 124"/>
          <p:cNvGrpSpPr/>
          <p:nvPr/>
        </p:nvGrpSpPr>
        <p:grpSpPr>
          <a:xfrm>
            <a:off x="2257459" y="5477542"/>
            <a:ext cx="442897" cy="374686"/>
            <a:chOff x="2550188" y="1236508"/>
            <a:chExt cx="442897" cy="374686"/>
          </a:xfrm>
        </p:grpSpPr>
        <p:cxnSp>
          <p:nvCxnSpPr>
            <p:cNvPr id="126" name="Straight Connector 125"/>
            <p:cNvCxnSpPr/>
            <p:nvPr/>
          </p:nvCxnSpPr>
          <p:spPr bwMode="auto">
            <a:xfrm>
              <a:off x="2550188" y="1236508"/>
              <a:ext cx="442897" cy="0"/>
            </a:xfrm>
            <a:prstGeom prst="line">
              <a:avLst/>
            </a:prstGeom>
            <a:solidFill>
              <a:schemeClr val="accent1"/>
            </a:solidFill>
            <a:ln w="76200" cap="flat" cmpd="sng" algn="ctr">
              <a:solidFill>
                <a:srgbClr val="C00000"/>
              </a:solidFill>
              <a:prstDash val="solid"/>
              <a:round/>
              <a:headEnd type="none" w="med" len="med"/>
              <a:tailEnd type="none" w="med" len="med"/>
            </a:ln>
            <a:effectLst/>
          </p:spPr>
        </p:cxnSp>
        <p:cxnSp>
          <p:nvCxnSpPr>
            <p:cNvPr id="127" name="Straight Connector 126"/>
            <p:cNvCxnSpPr/>
            <p:nvPr/>
          </p:nvCxnSpPr>
          <p:spPr bwMode="auto">
            <a:xfrm>
              <a:off x="2575114" y="1306819"/>
              <a:ext cx="360040" cy="304375"/>
            </a:xfrm>
            <a:prstGeom prst="line">
              <a:avLst/>
            </a:prstGeom>
            <a:solidFill>
              <a:schemeClr val="accent1"/>
            </a:solidFill>
            <a:ln w="76200" cap="flat" cmpd="sng" algn="ctr">
              <a:solidFill>
                <a:srgbClr val="C00000"/>
              </a:solidFill>
              <a:prstDash val="solid"/>
              <a:round/>
              <a:headEnd type="none" w="med" len="med"/>
              <a:tailEnd type="none" w="med" len="med"/>
            </a:ln>
            <a:effectLst/>
          </p:spPr>
        </p:cxnSp>
        <p:cxnSp>
          <p:nvCxnSpPr>
            <p:cNvPr id="128" name="Straight Connector 127"/>
            <p:cNvCxnSpPr/>
            <p:nvPr/>
          </p:nvCxnSpPr>
          <p:spPr bwMode="auto">
            <a:xfrm flipH="1">
              <a:off x="2568365" y="1306819"/>
              <a:ext cx="366789" cy="294999"/>
            </a:xfrm>
            <a:prstGeom prst="line">
              <a:avLst/>
            </a:prstGeom>
            <a:solidFill>
              <a:schemeClr val="accent1"/>
            </a:solidFill>
            <a:ln w="76200" cap="flat" cmpd="sng" algn="ctr">
              <a:solidFill>
                <a:srgbClr val="C00000"/>
              </a:solidFill>
              <a:prstDash val="solid"/>
              <a:round/>
              <a:headEnd type="none" w="med" len="med"/>
              <a:tailEnd type="none" w="med" len="med"/>
            </a:ln>
            <a:effectLst/>
          </p:spPr>
        </p:cxnSp>
      </p:grpSp>
      <p:grpSp>
        <p:nvGrpSpPr>
          <p:cNvPr id="129" name="Group 128"/>
          <p:cNvGrpSpPr/>
          <p:nvPr/>
        </p:nvGrpSpPr>
        <p:grpSpPr>
          <a:xfrm>
            <a:off x="3194079" y="5477542"/>
            <a:ext cx="442897" cy="374686"/>
            <a:chOff x="2550188" y="1236508"/>
            <a:chExt cx="442897" cy="374686"/>
          </a:xfrm>
        </p:grpSpPr>
        <p:cxnSp>
          <p:nvCxnSpPr>
            <p:cNvPr id="130" name="Straight Connector 129"/>
            <p:cNvCxnSpPr/>
            <p:nvPr/>
          </p:nvCxnSpPr>
          <p:spPr bwMode="auto">
            <a:xfrm>
              <a:off x="2550188" y="1236508"/>
              <a:ext cx="442897" cy="0"/>
            </a:xfrm>
            <a:prstGeom prst="line">
              <a:avLst/>
            </a:prstGeom>
            <a:solidFill>
              <a:schemeClr val="accent1"/>
            </a:solidFill>
            <a:ln w="76200" cap="flat" cmpd="sng" algn="ctr">
              <a:solidFill>
                <a:srgbClr val="C00000"/>
              </a:solidFill>
              <a:prstDash val="solid"/>
              <a:round/>
              <a:headEnd type="none" w="med" len="med"/>
              <a:tailEnd type="none" w="med" len="med"/>
            </a:ln>
            <a:effectLst/>
          </p:spPr>
        </p:cxnSp>
        <p:cxnSp>
          <p:nvCxnSpPr>
            <p:cNvPr id="131" name="Straight Connector 130"/>
            <p:cNvCxnSpPr/>
            <p:nvPr/>
          </p:nvCxnSpPr>
          <p:spPr bwMode="auto">
            <a:xfrm>
              <a:off x="2575114" y="1306819"/>
              <a:ext cx="360040" cy="304375"/>
            </a:xfrm>
            <a:prstGeom prst="line">
              <a:avLst/>
            </a:prstGeom>
            <a:solidFill>
              <a:schemeClr val="accent1"/>
            </a:solidFill>
            <a:ln w="76200" cap="flat" cmpd="sng" algn="ctr">
              <a:solidFill>
                <a:srgbClr val="C00000"/>
              </a:solidFill>
              <a:prstDash val="solid"/>
              <a:round/>
              <a:headEnd type="none" w="med" len="med"/>
              <a:tailEnd type="none" w="med" len="med"/>
            </a:ln>
            <a:effectLst/>
          </p:spPr>
        </p:cxnSp>
        <p:cxnSp>
          <p:nvCxnSpPr>
            <p:cNvPr id="132" name="Straight Connector 131"/>
            <p:cNvCxnSpPr/>
            <p:nvPr/>
          </p:nvCxnSpPr>
          <p:spPr bwMode="auto">
            <a:xfrm flipH="1">
              <a:off x="2568365" y="1306819"/>
              <a:ext cx="366789" cy="294999"/>
            </a:xfrm>
            <a:prstGeom prst="line">
              <a:avLst/>
            </a:prstGeom>
            <a:solidFill>
              <a:schemeClr val="accent1"/>
            </a:solidFill>
            <a:ln w="76200" cap="flat" cmpd="sng" algn="ctr">
              <a:solidFill>
                <a:srgbClr val="C00000"/>
              </a:solidFill>
              <a:prstDash val="solid"/>
              <a:round/>
              <a:headEnd type="none" w="med" len="med"/>
              <a:tailEnd type="none" w="med" len="med"/>
            </a:ln>
            <a:effectLst/>
          </p:spPr>
        </p:cxnSp>
      </p:grpSp>
      <p:grpSp>
        <p:nvGrpSpPr>
          <p:cNvPr id="133" name="Group 132"/>
          <p:cNvGrpSpPr/>
          <p:nvPr/>
        </p:nvGrpSpPr>
        <p:grpSpPr>
          <a:xfrm>
            <a:off x="6119272" y="5457446"/>
            <a:ext cx="442897" cy="374686"/>
            <a:chOff x="2550188" y="1236508"/>
            <a:chExt cx="442897" cy="374686"/>
          </a:xfrm>
        </p:grpSpPr>
        <p:cxnSp>
          <p:nvCxnSpPr>
            <p:cNvPr id="134" name="Straight Connector 133"/>
            <p:cNvCxnSpPr/>
            <p:nvPr/>
          </p:nvCxnSpPr>
          <p:spPr bwMode="auto">
            <a:xfrm>
              <a:off x="2550188" y="1236508"/>
              <a:ext cx="442897" cy="0"/>
            </a:xfrm>
            <a:prstGeom prst="line">
              <a:avLst/>
            </a:prstGeom>
            <a:solidFill>
              <a:schemeClr val="accent1"/>
            </a:solidFill>
            <a:ln w="76200" cap="flat" cmpd="sng" algn="ctr">
              <a:solidFill>
                <a:srgbClr val="C00000"/>
              </a:solidFill>
              <a:prstDash val="solid"/>
              <a:round/>
              <a:headEnd type="none" w="med" len="med"/>
              <a:tailEnd type="none" w="med" len="med"/>
            </a:ln>
            <a:effectLst/>
          </p:spPr>
        </p:cxnSp>
        <p:cxnSp>
          <p:nvCxnSpPr>
            <p:cNvPr id="135" name="Straight Connector 134"/>
            <p:cNvCxnSpPr/>
            <p:nvPr/>
          </p:nvCxnSpPr>
          <p:spPr bwMode="auto">
            <a:xfrm>
              <a:off x="2575114" y="1306819"/>
              <a:ext cx="360040" cy="304375"/>
            </a:xfrm>
            <a:prstGeom prst="line">
              <a:avLst/>
            </a:prstGeom>
            <a:solidFill>
              <a:schemeClr val="accent1"/>
            </a:solidFill>
            <a:ln w="76200" cap="flat" cmpd="sng" algn="ctr">
              <a:solidFill>
                <a:srgbClr val="C00000"/>
              </a:solidFill>
              <a:prstDash val="solid"/>
              <a:round/>
              <a:headEnd type="none" w="med" len="med"/>
              <a:tailEnd type="none" w="med" len="med"/>
            </a:ln>
            <a:effectLst/>
          </p:spPr>
        </p:cxnSp>
        <p:cxnSp>
          <p:nvCxnSpPr>
            <p:cNvPr id="136" name="Straight Connector 135"/>
            <p:cNvCxnSpPr/>
            <p:nvPr/>
          </p:nvCxnSpPr>
          <p:spPr bwMode="auto">
            <a:xfrm flipH="1">
              <a:off x="2568365" y="1306819"/>
              <a:ext cx="366789" cy="294999"/>
            </a:xfrm>
            <a:prstGeom prst="line">
              <a:avLst/>
            </a:prstGeom>
            <a:solidFill>
              <a:schemeClr val="accent1"/>
            </a:solidFill>
            <a:ln w="76200" cap="flat" cmpd="sng" algn="ctr">
              <a:solidFill>
                <a:srgbClr val="C00000"/>
              </a:solidFill>
              <a:prstDash val="solid"/>
              <a:round/>
              <a:headEnd type="none" w="med" len="med"/>
              <a:tailEnd type="none" w="med" len="med"/>
            </a:ln>
            <a:effectLst/>
          </p:spPr>
        </p:cxnSp>
      </p:grpSp>
      <p:grpSp>
        <p:nvGrpSpPr>
          <p:cNvPr id="137" name="Group 136"/>
          <p:cNvGrpSpPr/>
          <p:nvPr/>
        </p:nvGrpSpPr>
        <p:grpSpPr>
          <a:xfrm>
            <a:off x="3674732" y="5462470"/>
            <a:ext cx="442897" cy="374686"/>
            <a:chOff x="2550188" y="1236508"/>
            <a:chExt cx="442897" cy="374686"/>
          </a:xfrm>
        </p:grpSpPr>
        <p:cxnSp>
          <p:nvCxnSpPr>
            <p:cNvPr id="138" name="Straight Connector 137"/>
            <p:cNvCxnSpPr/>
            <p:nvPr/>
          </p:nvCxnSpPr>
          <p:spPr bwMode="auto">
            <a:xfrm>
              <a:off x="2550188" y="1236508"/>
              <a:ext cx="442897" cy="0"/>
            </a:xfrm>
            <a:prstGeom prst="line">
              <a:avLst/>
            </a:prstGeom>
            <a:solidFill>
              <a:schemeClr val="accent1"/>
            </a:solidFill>
            <a:ln w="76200" cap="flat" cmpd="sng" algn="ctr">
              <a:solidFill>
                <a:srgbClr val="C00000"/>
              </a:solidFill>
              <a:prstDash val="solid"/>
              <a:round/>
              <a:headEnd type="none" w="med" len="med"/>
              <a:tailEnd type="none" w="med" len="med"/>
            </a:ln>
            <a:effectLst/>
          </p:spPr>
        </p:cxnSp>
        <p:cxnSp>
          <p:nvCxnSpPr>
            <p:cNvPr id="139" name="Straight Connector 138"/>
            <p:cNvCxnSpPr/>
            <p:nvPr/>
          </p:nvCxnSpPr>
          <p:spPr bwMode="auto">
            <a:xfrm>
              <a:off x="2575114" y="1306819"/>
              <a:ext cx="360040" cy="304375"/>
            </a:xfrm>
            <a:prstGeom prst="line">
              <a:avLst/>
            </a:prstGeom>
            <a:solidFill>
              <a:schemeClr val="accent1"/>
            </a:solidFill>
            <a:ln w="76200" cap="flat" cmpd="sng" algn="ctr">
              <a:solidFill>
                <a:srgbClr val="C00000"/>
              </a:solidFill>
              <a:prstDash val="solid"/>
              <a:round/>
              <a:headEnd type="none" w="med" len="med"/>
              <a:tailEnd type="none" w="med" len="med"/>
            </a:ln>
            <a:effectLst/>
          </p:spPr>
        </p:cxnSp>
        <p:cxnSp>
          <p:nvCxnSpPr>
            <p:cNvPr id="140" name="Straight Connector 139"/>
            <p:cNvCxnSpPr/>
            <p:nvPr/>
          </p:nvCxnSpPr>
          <p:spPr bwMode="auto">
            <a:xfrm flipH="1">
              <a:off x="2568365" y="1306819"/>
              <a:ext cx="366789" cy="294999"/>
            </a:xfrm>
            <a:prstGeom prst="line">
              <a:avLst/>
            </a:prstGeom>
            <a:solidFill>
              <a:schemeClr val="accent1"/>
            </a:solidFill>
            <a:ln w="76200" cap="flat" cmpd="sng" algn="ctr">
              <a:solidFill>
                <a:srgbClr val="C00000"/>
              </a:solidFill>
              <a:prstDash val="solid"/>
              <a:round/>
              <a:headEnd type="none" w="med" len="med"/>
              <a:tailEnd type="none" w="med" len="med"/>
            </a:ln>
            <a:effectLst/>
          </p:spPr>
        </p:cxnSp>
      </p:grpSp>
    </p:spTree>
    <p:extLst>
      <p:ext uri="{BB962C8B-B14F-4D97-AF65-F5344CB8AC3E}">
        <p14:creationId xmlns:p14="http://schemas.microsoft.com/office/powerpoint/2010/main" val="26133443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dissolve">
                                      <p:cBhvr>
                                        <p:cTn id="7" dur="500"/>
                                        <p:tgtEl>
                                          <p:spTgt spid="47"/>
                                        </p:tgtEl>
                                      </p:cBhvr>
                                    </p:animEffect>
                                  </p:childTnLst>
                                  <p:subTnLst>
                                    <p:set>
                                      <p:cBhvr override="childStyle">
                                        <p:cTn dur="1" fill="hold" display="0" masterRel="nextClick" afterEffect="1"/>
                                        <p:tgtEl>
                                          <p:spTgt spid="47"/>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dissolve">
                                      <p:cBhvr>
                                        <p:cTn id="12" dur="500"/>
                                        <p:tgtEl>
                                          <p:spTgt spid="97"/>
                                        </p:tgtEl>
                                      </p:cBhvr>
                                    </p:animEffect>
                                  </p:childTnLst>
                                  <p:subTnLst>
                                    <p:set>
                                      <p:cBhvr override="childStyle">
                                        <p:cTn dur="1" fill="hold" display="0" masterRel="nextClick" afterEffect="1"/>
                                        <p:tgtEl>
                                          <p:spTgt spid="97"/>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1"/>
                                        </p:tgtEl>
                                        <p:attrNameLst>
                                          <p:attrName>style.visibility</p:attrName>
                                        </p:attrNameLst>
                                      </p:cBhvr>
                                      <p:to>
                                        <p:strVal val="visible"/>
                                      </p:to>
                                    </p:set>
                                    <p:animEffect transition="in" filter="dissolve">
                                      <p:cBhvr>
                                        <p:cTn id="17" dur="500"/>
                                        <p:tgtEl>
                                          <p:spTgt spid="101"/>
                                        </p:tgtEl>
                                      </p:cBhvr>
                                    </p:animEffect>
                                  </p:childTnLst>
                                  <p:subTnLst>
                                    <p:set>
                                      <p:cBhvr override="childStyle">
                                        <p:cTn dur="1" fill="hold" display="0" masterRel="nextClick" afterEffect="1"/>
                                        <p:tgtEl>
                                          <p:spTgt spid="101"/>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5"/>
                                        </p:tgtEl>
                                        <p:attrNameLst>
                                          <p:attrName>style.visibility</p:attrName>
                                        </p:attrNameLst>
                                      </p:cBhvr>
                                      <p:to>
                                        <p:strVal val="visible"/>
                                      </p:to>
                                    </p:set>
                                    <p:animEffect transition="in" filter="dissolve">
                                      <p:cBhvr>
                                        <p:cTn id="22" dur="500"/>
                                        <p:tgtEl>
                                          <p:spTgt spid="105"/>
                                        </p:tgtEl>
                                      </p:cBhvr>
                                    </p:animEffect>
                                  </p:childTnLst>
                                  <p:subTnLst>
                                    <p:set>
                                      <p:cBhvr override="childStyle">
                                        <p:cTn dur="1" fill="hold" display="0" masterRel="nextClick" afterEffect="1"/>
                                        <p:tgtEl>
                                          <p:spTgt spid="105"/>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dissolve">
                                      <p:cBhvr>
                                        <p:cTn id="27" dur="500"/>
                                        <p:tgtEl>
                                          <p:spTgt spid="109"/>
                                        </p:tgtEl>
                                      </p:cBhvr>
                                    </p:animEffect>
                                  </p:childTnLst>
                                  <p:subTnLst>
                                    <p:set>
                                      <p:cBhvr override="childStyle">
                                        <p:cTn dur="1" fill="hold" display="0" masterRel="nextClick" afterEffect="1"/>
                                        <p:tgtEl>
                                          <p:spTgt spid="109"/>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13"/>
                                        </p:tgtEl>
                                        <p:attrNameLst>
                                          <p:attrName>style.visibility</p:attrName>
                                        </p:attrNameLst>
                                      </p:cBhvr>
                                      <p:to>
                                        <p:strVal val="visible"/>
                                      </p:to>
                                    </p:set>
                                    <p:animEffect transition="in" filter="dissolve">
                                      <p:cBhvr>
                                        <p:cTn id="32" dur="500"/>
                                        <p:tgtEl>
                                          <p:spTgt spid="113"/>
                                        </p:tgtEl>
                                      </p:cBhvr>
                                    </p:animEffect>
                                  </p:childTnLst>
                                  <p:subTnLst>
                                    <p:set>
                                      <p:cBhvr override="childStyle">
                                        <p:cTn dur="1" fill="hold" display="0" masterRel="nextClick" afterEffect="1"/>
                                        <p:tgtEl>
                                          <p:spTgt spid="113"/>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17"/>
                                        </p:tgtEl>
                                        <p:attrNameLst>
                                          <p:attrName>style.visibility</p:attrName>
                                        </p:attrNameLst>
                                      </p:cBhvr>
                                      <p:to>
                                        <p:strVal val="visible"/>
                                      </p:to>
                                    </p:set>
                                    <p:animEffect transition="in" filter="dissolve">
                                      <p:cBhvr>
                                        <p:cTn id="37" dur="500"/>
                                        <p:tgtEl>
                                          <p:spTgt spid="117"/>
                                        </p:tgtEl>
                                      </p:cBhvr>
                                    </p:animEffect>
                                  </p:childTnLst>
                                  <p:subTnLst>
                                    <p:set>
                                      <p:cBhvr override="childStyle">
                                        <p:cTn dur="1" fill="hold" display="0" masterRel="nextClick" afterEffect="1"/>
                                        <p:tgtEl>
                                          <p:spTgt spid="117"/>
                                        </p:tgtEl>
                                        <p:attrNameLst>
                                          <p:attrName>style.visibility</p:attrName>
                                        </p:attrNameLst>
                                      </p:cBhvr>
                                      <p:to>
                                        <p:strVal val="hidden"/>
                                      </p:to>
                                    </p:set>
                                  </p:sub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21"/>
                                        </p:tgtEl>
                                        <p:attrNameLst>
                                          <p:attrName>style.visibility</p:attrName>
                                        </p:attrNameLst>
                                      </p:cBhvr>
                                      <p:to>
                                        <p:strVal val="visible"/>
                                      </p:to>
                                    </p:set>
                                    <p:animEffect transition="in" filter="dissolve">
                                      <p:cBhvr>
                                        <p:cTn id="42" dur="500"/>
                                        <p:tgtEl>
                                          <p:spTgt spid="121"/>
                                        </p:tgtEl>
                                      </p:cBhvr>
                                    </p:animEffect>
                                  </p:childTnLst>
                                  <p:subTnLst>
                                    <p:set>
                                      <p:cBhvr override="childStyle">
                                        <p:cTn dur="1" fill="hold" display="0" masterRel="nextClick" afterEffect="1"/>
                                        <p:tgtEl>
                                          <p:spTgt spid="121"/>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25"/>
                                        </p:tgtEl>
                                        <p:attrNameLst>
                                          <p:attrName>style.visibility</p:attrName>
                                        </p:attrNameLst>
                                      </p:cBhvr>
                                      <p:to>
                                        <p:strVal val="visible"/>
                                      </p:to>
                                    </p:set>
                                    <p:animEffect transition="in" filter="dissolve">
                                      <p:cBhvr>
                                        <p:cTn id="47" dur="500"/>
                                        <p:tgtEl>
                                          <p:spTgt spid="125"/>
                                        </p:tgtEl>
                                      </p:cBhvr>
                                    </p:animEffect>
                                  </p:childTnLst>
                                  <p:subTnLst>
                                    <p:set>
                                      <p:cBhvr override="childStyle">
                                        <p:cTn dur="1" fill="hold" display="0" masterRel="nextClick" afterEffect="1"/>
                                        <p:tgtEl>
                                          <p:spTgt spid="125"/>
                                        </p:tgtEl>
                                        <p:attrNameLst>
                                          <p:attrName>style.visibility</p:attrName>
                                        </p:attrNameLst>
                                      </p:cBhvr>
                                      <p:to>
                                        <p:strVal val="hidden"/>
                                      </p:to>
                                    </p:set>
                                  </p:sub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129"/>
                                        </p:tgtEl>
                                        <p:attrNameLst>
                                          <p:attrName>style.visibility</p:attrName>
                                        </p:attrNameLst>
                                      </p:cBhvr>
                                      <p:to>
                                        <p:strVal val="visible"/>
                                      </p:to>
                                    </p:set>
                                    <p:animEffect transition="in" filter="dissolve">
                                      <p:cBhvr>
                                        <p:cTn id="52" dur="500"/>
                                        <p:tgtEl>
                                          <p:spTgt spid="129"/>
                                        </p:tgtEl>
                                      </p:cBhvr>
                                    </p:animEffect>
                                  </p:childTnLst>
                                  <p:subTnLst>
                                    <p:set>
                                      <p:cBhvr override="childStyle">
                                        <p:cTn dur="1" fill="hold" display="0" masterRel="nextClick" afterEffect="1"/>
                                        <p:tgtEl>
                                          <p:spTgt spid="129"/>
                                        </p:tgtEl>
                                        <p:attrNameLst>
                                          <p:attrName>style.visibility</p:attrName>
                                        </p:attrNameLst>
                                      </p:cBhvr>
                                      <p:to>
                                        <p:strVal val="hidden"/>
                                      </p:to>
                                    </p:set>
                                  </p:sub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133"/>
                                        </p:tgtEl>
                                        <p:attrNameLst>
                                          <p:attrName>style.visibility</p:attrName>
                                        </p:attrNameLst>
                                      </p:cBhvr>
                                      <p:to>
                                        <p:strVal val="visible"/>
                                      </p:to>
                                    </p:set>
                                    <p:animEffect transition="in" filter="dissolve">
                                      <p:cBhvr>
                                        <p:cTn id="57" dur="500"/>
                                        <p:tgtEl>
                                          <p:spTgt spid="133"/>
                                        </p:tgtEl>
                                      </p:cBhvr>
                                    </p:animEffect>
                                  </p:childTnLst>
                                  <p:subTnLst>
                                    <p:set>
                                      <p:cBhvr override="childStyle">
                                        <p:cTn dur="1" fill="hold" display="0" masterRel="nextClick" afterEffect="1"/>
                                        <p:tgtEl>
                                          <p:spTgt spid="133"/>
                                        </p:tgtEl>
                                        <p:attrNameLst>
                                          <p:attrName>style.visibility</p:attrName>
                                        </p:attrNameLst>
                                      </p:cBhvr>
                                      <p:to>
                                        <p:strVal val="hidden"/>
                                      </p:to>
                                    </p:set>
                                  </p:subTnLst>
                                </p:cTn>
                              </p:par>
                            </p:childTnLst>
                          </p:cTn>
                        </p:par>
                      </p:childTnLst>
                    </p:cTn>
                  </p:par>
                  <p:par>
                    <p:cTn id="58" fill="hold">
                      <p:stCondLst>
                        <p:cond delay="indefinite"/>
                      </p:stCondLst>
                      <p:childTnLst>
                        <p:par>
                          <p:cTn id="59" fill="hold">
                            <p:stCondLst>
                              <p:cond delay="0"/>
                            </p:stCondLst>
                            <p:childTnLst>
                              <p:par>
                                <p:cTn id="60" presetID="9" presetClass="entr" presetSubtype="0" fill="hold" nodeType="clickEffect">
                                  <p:stCondLst>
                                    <p:cond delay="0"/>
                                  </p:stCondLst>
                                  <p:childTnLst>
                                    <p:set>
                                      <p:cBhvr>
                                        <p:cTn id="61" dur="1" fill="hold">
                                          <p:stCondLst>
                                            <p:cond delay="0"/>
                                          </p:stCondLst>
                                        </p:cTn>
                                        <p:tgtEl>
                                          <p:spTgt spid="137"/>
                                        </p:tgtEl>
                                        <p:attrNameLst>
                                          <p:attrName>style.visibility</p:attrName>
                                        </p:attrNameLst>
                                      </p:cBhvr>
                                      <p:to>
                                        <p:strVal val="visible"/>
                                      </p:to>
                                    </p:set>
                                    <p:animEffect transition="in" filter="dissolve">
                                      <p:cBhvr>
                                        <p:cTn id="62" dur="500"/>
                                        <p:tgtEl>
                                          <p:spTgt spid="137"/>
                                        </p:tgtEl>
                                      </p:cBhvr>
                                    </p:animEffect>
                                  </p:childTnLst>
                                  <p:subTnLst>
                                    <p:set>
                                      <p:cBhvr override="childStyle">
                                        <p:cTn dur="1" fill="hold" display="0" masterRel="nextClick" afterEffect="1"/>
                                        <p:tgtEl>
                                          <p:spTgt spid="13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30038" y="11075"/>
            <a:ext cx="9174038" cy="814387"/>
          </a:xfrm>
          <a:noFill/>
          <a:ln/>
        </p:spPr>
        <p:txBody>
          <a:bodyPr/>
          <a:lstStyle/>
          <a:p>
            <a:r>
              <a:rPr lang="en-US" altLang="en-US" dirty="0"/>
              <a:t>Relationship between </a:t>
            </a:r>
            <a:r>
              <a:rPr lang="el-GR" altLang="en-US" dirty="0"/>
              <a:t>μ</a:t>
            </a:r>
            <a:r>
              <a:rPr lang="en-US" altLang="en-US" dirty="0"/>
              <a:t> and x</a:t>
            </a:r>
          </a:p>
        </p:txBody>
      </p:sp>
      <p:graphicFrame>
        <p:nvGraphicFramePr>
          <p:cNvPr id="97284" name="Object 4"/>
          <p:cNvGraphicFramePr>
            <a:graphicFrameLocks noGrp="1" noChangeAspect="1"/>
          </p:cNvGraphicFramePr>
          <p:nvPr>
            <p:ph sz="half" idx="2"/>
            <p:extLst>
              <p:ext uri="{D42A27DB-BD31-4B8C-83A1-F6EECF244321}">
                <p14:modId xmlns:p14="http://schemas.microsoft.com/office/powerpoint/2010/main" val="893177990"/>
              </p:ext>
            </p:extLst>
          </p:nvPr>
        </p:nvGraphicFramePr>
        <p:xfrm>
          <a:off x="485200" y="4279585"/>
          <a:ext cx="3510736" cy="767499"/>
        </p:xfrm>
        <a:graphic>
          <a:graphicData uri="http://schemas.openxmlformats.org/presentationml/2006/ole">
            <mc:AlternateContent xmlns:mc="http://schemas.openxmlformats.org/markup-compatibility/2006">
              <mc:Choice xmlns:v="urn:schemas-microsoft-com:vml" Requires="v">
                <p:oleObj spid="_x0000_s155792" name="Equation" r:id="rId4" imgW="1218960" imgH="266400" progId="Equation.3">
                  <p:embed/>
                </p:oleObj>
              </mc:Choice>
              <mc:Fallback>
                <p:oleObj name="Equation" r:id="rId4" imgW="1218960" imgH="266400" progId="Equation.3">
                  <p:embed/>
                  <p:pic>
                    <p:nvPicPr>
                      <p:cNvPr id="0" name=""/>
                      <p:cNvPicPr>
                        <a:picLocks noChangeAspect="1" noChangeArrowheads="1"/>
                      </p:cNvPicPr>
                      <p:nvPr/>
                    </p:nvPicPr>
                    <p:blipFill>
                      <a:blip r:embed="rId5"/>
                      <a:srcRect/>
                      <a:stretch>
                        <a:fillRect/>
                      </a:stretch>
                    </p:blipFill>
                    <p:spPr bwMode="auto">
                      <a:xfrm>
                        <a:off x="485200" y="4279585"/>
                        <a:ext cx="3510736" cy="767499"/>
                      </a:xfrm>
                      <a:prstGeom prst="rect">
                        <a:avLst/>
                      </a:prstGeom>
                      <a:noFill/>
                      <a:ln>
                        <a:noFill/>
                      </a:ln>
                      <a:effectLst/>
                    </p:spPr>
                  </p:pic>
                </p:oleObj>
              </mc:Fallback>
            </mc:AlternateContent>
          </a:graphicData>
        </a:graphic>
      </p:graphicFrame>
      <p:sp>
        <p:nvSpPr>
          <p:cNvPr id="97300" name="Line 20"/>
          <p:cNvSpPr>
            <a:spLocks noChangeShapeType="1"/>
          </p:cNvSpPr>
          <p:nvPr/>
        </p:nvSpPr>
        <p:spPr bwMode="auto">
          <a:xfrm flipV="1">
            <a:off x="4968108" y="849367"/>
            <a:ext cx="247650"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97304" name="Group 24"/>
          <p:cNvGrpSpPr>
            <a:grpSpLocks/>
          </p:cNvGrpSpPr>
          <p:nvPr/>
        </p:nvGrpSpPr>
        <p:grpSpPr bwMode="auto">
          <a:xfrm>
            <a:off x="179512" y="1458611"/>
            <a:ext cx="4483100" cy="2324100"/>
            <a:chOff x="1116" y="816"/>
            <a:chExt cx="2824" cy="1464"/>
          </a:xfrm>
        </p:grpSpPr>
        <p:sp>
          <p:nvSpPr>
            <p:cNvPr id="97305" name="Freeform 25"/>
            <p:cNvSpPr>
              <a:spLocks/>
            </p:cNvSpPr>
            <p:nvPr/>
          </p:nvSpPr>
          <p:spPr bwMode="auto">
            <a:xfrm>
              <a:off x="1116" y="816"/>
              <a:ext cx="2824" cy="1192"/>
            </a:xfrm>
            <a:custGeom>
              <a:avLst/>
              <a:gdLst>
                <a:gd name="T0" fmla="*/ 1344 w 2824"/>
                <a:gd name="T1" fmla="*/ 15 h 1912"/>
                <a:gd name="T2" fmla="*/ 1266 w 2824"/>
                <a:gd name="T3" fmla="*/ 87 h 1912"/>
                <a:gd name="T4" fmla="*/ 1203 w 2824"/>
                <a:gd name="T5" fmla="*/ 192 h 1912"/>
                <a:gd name="T6" fmla="*/ 1136 w 2824"/>
                <a:gd name="T7" fmla="*/ 305 h 1912"/>
                <a:gd name="T8" fmla="*/ 1094 w 2824"/>
                <a:gd name="T9" fmla="*/ 413 h 1912"/>
                <a:gd name="T10" fmla="*/ 1063 w 2824"/>
                <a:gd name="T11" fmla="*/ 513 h 1912"/>
                <a:gd name="T12" fmla="*/ 1014 w 2824"/>
                <a:gd name="T13" fmla="*/ 630 h 1912"/>
                <a:gd name="T14" fmla="*/ 987 w 2824"/>
                <a:gd name="T15" fmla="*/ 737 h 1912"/>
                <a:gd name="T16" fmla="*/ 951 w 2824"/>
                <a:gd name="T17" fmla="*/ 843 h 1912"/>
                <a:gd name="T18" fmla="*/ 924 w 2824"/>
                <a:gd name="T19" fmla="*/ 951 h 1912"/>
                <a:gd name="T20" fmla="*/ 891 w 2824"/>
                <a:gd name="T21" fmla="*/ 1062 h 1912"/>
                <a:gd name="T22" fmla="*/ 855 w 2824"/>
                <a:gd name="T23" fmla="*/ 1173 h 1912"/>
                <a:gd name="T24" fmla="*/ 810 w 2824"/>
                <a:gd name="T25" fmla="*/ 1278 h 1912"/>
                <a:gd name="T26" fmla="*/ 756 w 2824"/>
                <a:gd name="T27" fmla="*/ 1395 h 1912"/>
                <a:gd name="T28" fmla="*/ 681 w 2824"/>
                <a:gd name="T29" fmla="*/ 1518 h 1912"/>
                <a:gd name="T30" fmla="*/ 603 w 2824"/>
                <a:gd name="T31" fmla="*/ 1611 h 1912"/>
                <a:gd name="T32" fmla="*/ 498 w 2824"/>
                <a:gd name="T33" fmla="*/ 1683 h 1912"/>
                <a:gd name="T34" fmla="*/ 389 w 2824"/>
                <a:gd name="T35" fmla="*/ 1735 h 1912"/>
                <a:gd name="T36" fmla="*/ 285 w 2824"/>
                <a:gd name="T37" fmla="*/ 1773 h 1912"/>
                <a:gd name="T38" fmla="*/ 180 w 2824"/>
                <a:gd name="T39" fmla="*/ 1809 h 1912"/>
                <a:gd name="T40" fmla="*/ 66 w 2824"/>
                <a:gd name="T41" fmla="*/ 1847 h 1912"/>
                <a:gd name="T42" fmla="*/ 3 w 2824"/>
                <a:gd name="T43" fmla="*/ 1869 h 1912"/>
                <a:gd name="T44" fmla="*/ 2820 w 2824"/>
                <a:gd name="T45" fmla="*/ 1911 h 1912"/>
                <a:gd name="T46" fmla="*/ 2766 w 2824"/>
                <a:gd name="T47" fmla="*/ 1854 h 1912"/>
                <a:gd name="T48" fmla="*/ 2676 w 2824"/>
                <a:gd name="T49" fmla="*/ 1827 h 1912"/>
                <a:gd name="T50" fmla="*/ 2560 w 2824"/>
                <a:gd name="T51" fmla="*/ 1791 h 1912"/>
                <a:gd name="T52" fmla="*/ 2424 w 2824"/>
                <a:gd name="T53" fmla="*/ 1743 h 1912"/>
                <a:gd name="T54" fmla="*/ 2310 w 2824"/>
                <a:gd name="T55" fmla="*/ 1692 h 1912"/>
                <a:gd name="T56" fmla="*/ 2244 w 2824"/>
                <a:gd name="T57" fmla="*/ 1647 h 1912"/>
                <a:gd name="T58" fmla="*/ 2175 w 2824"/>
                <a:gd name="T59" fmla="*/ 1578 h 1912"/>
                <a:gd name="T60" fmla="*/ 2106 w 2824"/>
                <a:gd name="T61" fmla="*/ 1485 h 1912"/>
                <a:gd name="T62" fmla="*/ 2040 w 2824"/>
                <a:gd name="T63" fmla="*/ 1374 h 1912"/>
                <a:gd name="T64" fmla="*/ 1992 w 2824"/>
                <a:gd name="T65" fmla="*/ 1278 h 1912"/>
                <a:gd name="T66" fmla="*/ 1953 w 2824"/>
                <a:gd name="T67" fmla="*/ 1194 h 1912"/>
                <a:gd name="T68" fmla="*/ 1917 w 2824"/>
                <a:gd name="T69" fmla="*/ 1104 h 1912"/>
                <a:gd name="T70" fmla="*/ 1881 w 2824"/>
                <a:gd name="T71" fmla="*/ 996 h 1912"/>
                <a:gd name="T72" fmla="*/ 1851 w 2824"/>
                <a:gd name="T73" fmla="*/ 879 h 1912"/>
                <a:gd name="T74" fmla="*/ 1821 w 2824"/>
                <a:gd name="T75" fmla="*/ 765 h 1912"/>
                <a:gd name="T76" fmla="*/ 1776 w 2824"/>
                <a:gd name="T77" fmla="*/ 633 h 1912"/>
                <a:gd name="T78" fmla="*/ 1734 w 2824"/>
                <a:gd name="T79" fmla="*/ 505 h 1912"/>
                <a:gd name="T80" fmla="*/ 1686 w 2824"/>
                <a:gd name="T81" fmla="*/ 396 h 1912"/>
                <a:gd name="T82" fmla="*/ 1653 w 2824"/>
                <a:gd name="T83" fmla="*/ 318 h 1912"/>
                <a:gd name="T84" fmla="*/ 1614 w 2824"/>
                <a:gd name="T85" fmla="*/ 237 h 1912"/>
                <a:gd name="T86" fmla="*/ 1593 w 2824"/>
                <a:gd name="T87" fmla="*/ 195 h 1912"/>
                <a:gd name="T88" fmla="*/ 1515 w 2824"/>
                <a:gd name="T89" fmla="*/ 84 h 1912"/>
                <a:gd name="T90" fmla="*/ 1536 w 2824"/>
                <a:gd name="T91" fmla="*/ 105 h 1912"/>
                <a:gd name="T92" fmla="*/ 1467 w 2824"/>
                <a:gd name="T93" fmla="*/ 33 h 1912"/>
                <a:gd name="T94" fmla="*/ 1419 w 2824"/>
                <a:gd name="T95" fmla="*/ 0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24" h="1912">
                  <a:moveTo>
                    <a:pt x="1404" y="3"/>
                  </a:moveTo>
                  <a:lnTo>
                    <a:pt x="1371" y="3"/>
                  </a:lnTo>
                  <a:lnTo>
                    <a:pt x="1344" y="15"/>
                  </a:lnTo>
                  <a:lnTo>
                    <a:pt x="1320" y="30"/>
                  </a:lnTo>
                  <a:lnTo>
                    <a:pt x="1293" y="57"/>
                  </a:lnTo>
                  <a:lnTo>
                    <a:pt x="1266" y="87"/>
                  </a:lnTo>
                  <a:lnTo>
                    <a:pt x="1248" y="120"/>
                  </a:lnTo>
                  <a:lnTo>
                    <a:pt x="1221" y="153"/>
                  </a:lnTo>
                  <a:lnTo>
                    <a:pt x="1203" y="192"/>
                  </a:lnTo>
                  <a:lnTo>
                    <a:pt x="1176" y="234"/>
                  </a:lnTo>
                  <a:lnTo>
                    <a:pt x="1154" y="268"/>
                  </a:lnTo>
                  <a:lnTo>
                    <a:pt x="1136" y="305"/>
                  </a:lnTo>
                  <a:lnTo>
                    <a:pt x="1118" y="349"/>
                  </a:lnTo>
                  <a:lnTo>
                    <a:pt x="1106" y="377"/>
                  </a:lnTo>
                  <a:lnTo>
                    <a:pt x="1094" y="413"/>
                  </a:lnTo>
                  <a:lnTo>
                    <a:pt x="1083" y="449"/>
                  </a:lnTo>
                  <a:lnTo>
                    <a:pt x="1071" y="485"/>
                  </a:lnTo>
                  <a:lnTo>
                    <a:pt x="1063" y="513"/>
                  </a:lnTo>
                  <a:lnTo>
                    <a:pt x="1047" y="549"/>
                  </a:lnTo>
                  <a:lnTo>
                    <a:pt x="1029" y="591"/>
                  </a:lnTo>
                  <a:lnTo>
                    <a:pt x="1014" y="630"/>
                  </a:lnTo>
                  <a:lnTo>
                    <a:pt x="1005" y="666"/>
                  </a:lnTo>
                  <a:lnTo>
                    <a:pt x="993" y="702"/>
                  </a:lnTo>
                  <a:lnTo>
                    <a:pt x="987" y="737"/>
                  </a:lnTo>
                  <a:lnTo>
                    <a:pt x="975" y="773"/>
                  </a:lnTo>
                  <a:lnTo>
                    <a:pt x="963" y="817"/>
                  </a:lnTo>
                  <a:lnTo>
                    <a:pt x="951" y="843"/>
                  </a:lnTo>
                  <a:lnTo>
                    <a:pt x="939" y="881"/>
                  </a:lnTo>
                  <a:lnTo>
                    <a:pt x="927" y="917"/>
                  </a:lnTo>
                  <a:lnTo>
                    <a:pt x="924" y="951"/>
                  </a:lnTo>
                  <a:lnTo>
                    <a:pt x="912" y="990"/>
                  </a:lnTo>
                  <a:lnTo>
                    <a:pt x="903" y="1026"/>
                  </a:lnTo>
                  <a:lnTo>
                    <a:pt x="891" y="1062"/>
                  </a:lnTo>
                  <a:lnTo>
                    <a:pt x="879" y="1101"/>
                  </a:lnTo>
                  <a:lnTo>
                    <a:pt x="864" y="1140"/>
                  </a:lnTo>
                  <a:lnTo>
                    <a:pt x="855" y="1173"/>
                  </a:lnTo>
                  <a:lnTo>
                    <a:pt x="843" y="1206"/>
                  </a:lnTo>
                  <a:lnTo>
                    <a:pt x="825" y="1248"/>
                  </a:lnTo>
                  <a:lnTo>
                    <a:pt x="810" y="1278"/>
                  </a:lnTo>
                  <a:lnTo>
                    <a:pt x="795" y="1314"/>
                  </a:lnTo>
                  <a:lnTo>
                    <a:pt x="783" y="1347"/>
                  </a:lnTo>
                  <a:lnTo>
                    <a:pt x="756" y="1395"/>
                  </a:lnTo>
                  <a:lnTo>
                    <a:pt x="732" y="1437"/>
                  </a:lnTo>
                  <a:lnTo>
                    <a:pt x="711" y="1476"/>
                  </a:lnTo>
                  <a:lnTo>
                    <a:pt x="681" y="1518"/>
                  </a:lnTo>
                  <a:lnTo>
                    <a:pt x="657" y="1551"/>
                  </a:lnTo>
                  <a:lnTo>
                    <a:pt x="633" y="1578"/>
                  </a:lnTo>
                  <a:lnTo>
                    <a:pt x="603" y="1611"/>
                  </a:lnTo>
                  <a:lnTo>
                    <a:pt x="573" y="1635"/>
                  </a:lnTo>
                  <a:lnTo>
                    <a:pt x="540" y="1659"/>
                  </a:lnTo>
                  <a:lnTo>
                    <a:pt x="498" y="1683"/>
                  </a:lnTo>
                  <a:lnTo>
                    <a:pt x="449" y="1703"/>
                  </a:lnTo>
                  <a:lnTo>
                    <a:pt x="417" y="1719"/>
                  </a:lnTo>
                  <a:lnTo>
                    <a:pt x="389" y="1735"/>
                  </a:lnTo>
                  <a:lnTo>
                    <a:pt x="353" y="1747"/>
                  </a:lnTo>
                  <a:lnTo>
                    <a:pt x="315" y="1764"/>
                  </a:lnTo>
                  <a:lnTo>
                    <a:pt x="285" y="1773"/>
                  </a:lnTo>
                  <a:lnTo>
                    <a:pt x="258" y="1788"/>
                  </a:lnTo>
                  <a:lnTo>
                    <a:pt x="216" y="1800"/>
                  </a:lnTo>
                  <a:lnTo>
                    <a:pt x="180" y="1809"/>
                  </a:lnTo>
                  <a:lnTo>
                    <a:pt x="147" y="1824"/>
                  </a:lnTo>
                  <a:lnTo>
                    <a:pt x="102" y="1839"/>
                  </a:lnTo>
                  <a:lnTo>
                    <a:pt x="66" y="1847"/>
                  </a:lnTo>
                  <a:lnTo>
                    <a:pt x="33" y="1857"/>
                  </a:lnTo>
                  <a:lnTo>
                    <a:pt x="18" y="1863"/>
                  </a:lnTo>
                  <a:lnTo>
                    <a:pt x="3" y="1869"/>
                  </a:lnTo>
                  <a:lnTo>
                    <a:pt x="0" y="1887"/>
                  </a:lnTo>
                  <a:lnTo>
                    <a:pt x="3" y="1908"/>
                  </a:lnTo>
                  <a:lnTo>
                    <a:pt x="2820" y="1911"/>
                  </a:lnTo>
                  <a:lnTo>
                    <a:pt x="2823" y="1873"/>
                  </a:lnTo>
                  <a:lnTo>
                    <a:pt x="2799" y="1860"/>
                  </a:lnTo>
                  <a:lnTo>
                    <a:pt x="2766" y="1854"/>
                  </a:lnTo>
                  <a:lnTo>
                    <a:pt x="2739" y="1851"/>
                  </a:lnTo>
                  <a:lnTo>
                    <a:pt x="2703" y="1839"/>
                  </a:lnTo>
                  <a:lnTo>
                    <a:pt x="2676" y="1827"/>
                  </a:lnTo>
                  <a:lnTo>
                    <a:pt x="2643" y="1818"/>
                  </a:lnTo>
                  <a:lnTo>
                    <a:pt x="2604" y="1809"/>
                  </a:lnTo>
                  <a:lnTo>
                    <a:pt x="2560" y="1791"/>
                  </a:lnTo>
                  <a:lnTo>
                    <a:pt x="2514" y="1776"/>
                  </a:lnTo>
                  <a:lnTo>
                    <a:pt x="2472" y="1761"/>
                  </a:lnTo>
                  <a:lnTo>
                    <a:pt x="2424" y="1743"/>
                  </a:lnTo>
                  <a:lnTo>
                    <a:pt x="2379" y="1728"/>
                  </a:lnTo>
                  <a:lnTo>
                    <a:pt x="2343" y="1710"/>
                  </a:lnTo>
                  <a:lnTo>
                    <a:pt x="2310" y="1692"/>
                  </a:lnTo>
                  <a:lnTo>
                    <a:pt x="2286" y="1674"/>
                  </a:lnTo>
                  <a:lnTo>
                    <a:pt x="2265" y="1662"/>
                  </a:lnTo>
                  <a:lnTo>
                    <a:pt x="2244" y="1647"/>
                  </a:lnTo>
                  <a:lnTo>
                    <a:pt x="2223" y="1629"/>
                  </a:lnTo>
                  <a:lnTo>
                    <a:pt x="2199" y="1605"/>
                  </a:lnTo>
                  <a:lnTo>
                    <a:pt x="2175" y="1578"/>
                  </a:lnTo>
                  <a:lnTo>
                    <a:pt x="2148" y="1551"/>
                  </a:lnTo>
                  <a:lnTo>
                    <a:pt x="2127" y="1515"/>
                  </a:lnTo>
                  <a:lnTo>
                    <a:pt x="2106" y="1485"/>
                  </a:lnTo>
                  <a:lnTo>
                    <a:pt x="2082" y="1446"/>
                  </a:lnTo>
                  <a:lnTo>
                    <a:pt x="2061" y="1413"/>
                  </a:lnTo>
                  <a:lnTo>
                    <a:pt x="2040" y="1374"/>
                  </a:lnTo>
                  <a:lnTo>
                    <a:pt x="2022" y="1344"/>
                  </a:lnTo>
                  <a:lnTo>
                    <a:pt x="2004" y="1308"/>
                  </a:lnTo>
                  <a:lnTo>
                    <a:pt x="1992" y="1278"/>
                  </a:lnTo>
                  <a:lnTo>
                    <a:pt x="1980" y="1257"/>
                  </a:lnTo>
                  <a:lnTo>
                    <a:pt x="1968" y="1227"/>
                  </a:lnTo>
                  <a:lnTo>
                    <a:pt x="1953" y="1194"/>
                  </a:lnTo>
                  <a:lnTo>
                    <a:pt x="1941" y="1161"/>
                  </a:lnTo>
                  <a:lnTo>
                    <a:pt x="1929" y="1134"/>
                  </a:lnTo>
                  <a:lnTo>
                    <a:pt x="1917" y="1104"/>
                  </a:lnTo>
                  <a:lnTo>
                    <a:pt x="1911" y="1077"/>
                  </a:lnTo>
                  <a:lnTo>
                    <a:pt x="1899" y="1041"/>
                  </a:lnTo>
                  <a:lnTo>
                    <a:pt x="1881" y="996"/>
                  </a:lnTo>
                  <a:lnTo>
                    <a:pt x="1872" y="957"/>
                  </a:lnTo>
                  <a:lnTo>
                    <a:pt x="1863" y="921"/>
                  </a:lnTo>
                  <a:lnTo>
                    <a:pt x="1851" y="879"/>
                  </a:lnTo>
                  <a:lnTo>
                    <a:pt x="1839" y="837"/>
                  </a:lnTo>
                  <a:lnTo>
                    <a:pt x="1830" y="801"/>
                  </a:lnTo>
                  <a:lnTo>
                    <a:pt x="1821" y="765"/>
                  </a:lnTo>
                  <a:lnTo>
                    <a:pt x="1803" y="726"/>
                  </a:lnTo>
                  <a:lnTo>
                    <a:pt x="1791" y="678"/>
                  </a:lnTo>
                  <a:lnTo>
                    <a:pt x="1776" y="633"/>
                  </a:lnTo>
                  <a:lnTo>
                    <a:pt x="1764" y="591"/>
                  </a:lnTo>
                  <a:lnTo>
                    <a:pt x="1749" y="552"/>
                  </a:lnTo>
                  <a:lnTo>
                    <a:pt x="1734" y="505"/>
                  </a:lnTo>
                  <a:lnTo>
                    <a:pt x="1716" y="456"/>
                  </a:lnTo>
                  <a:lnTo>
                    <a:pt x="1698" y="423"/>
                  </a:lnTo>
                  <a:lnTo>
                    <a:pt x="1686" y="396"/>
                  </a:lnTo>
                  <a:lnTo>
                    <a:pt x="1681" y="365"/>
                  </a:lnTo>
                  <a:lnTo>
                    <a:pt x="1677" y="361"/>
                  </a:lnTo>
                  <a:lnTo>
                    <a:pt x="1653" y="318"/>
                  </a:lnTo>
                  <a:lnTo>
                    <a:pt x="1635" y="285"/>
                  </a:lnTo>
                  <a:lnTo>
                    <a:pt x="1623" y="261"/>
                  </a:lnTo>
                  <a:lnTo>
                    <a:pt x="1614" y="237"/>
                  </a:lnTo>
                  <a:lnTo>
                    <a:pt x="1605" y="219"/>
                  </a:lnTo>
                  <a:lnTo>
                    <a:pt x="1578" y="171"/>
                  </a:lnTo>
                  <a:lnTo>
                    <a:pt x="1593" y="195"/>
                  </a:lnTo>
                  <a:lnTo>
                    <a:pt x="1560" y="141"/>
                  </a:lnTo>
                  <a:lnTo>
                    <a:pt x="1521" y="87"/>
                  </a:lnTo>
                  <a:lnTo>
                    <a:pt x="1515" y="84"/>
                  </a:lnTo>
                  <a:lnTo>
                    <a:pt x="1533" y="102"/>
                  </a:lnTo>
                  <a:lnTo>
                    <a:pt x="1545" y="120"/>
                  </a:lnTo>
                  <a:lnTo>
                    <a:pt x="1536" y="105"/>
                  </a:lnTo>
                  <a:lnTo>
                    <a:pt x="1500" y="63"/>
                  </a:lnTo>
                  <a:lnTo>
                    <a:pt x="1485" y="45"/>
                  </a:lnTo>
                  <a:lnTo>
                    <a:pt x="1467" y="33"/>
                  </a:lnTo>
                  <a:lnTo>
                    <a:pt x="1452" y="18"/>
                  </a:lnTo>
                  <a:lnTo>
                    <a:pt x="1437" y="9"/>
                  </a:lnTo>
                  <a:lnTo>
                    <a:pt x="1419" y="0"/>
                  </a:lnTo>
                </a:path>
              </a:pathLst>
            </a:custGeom>
            <a:solidFill>
              <a:srgbClr val="0070C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06" name="Line 26"/>
            <p:cNvSpPr>
              <a:spLocks noChangeShapeType="1"/>
            </p:cNvSpPr>
            <p:nvPr/>
          </p:nvSpPr>
          <p:spPr bwMode="auto">
            <a:xfrm>
              <a:off x="1656" y="1596"/>
              <a:ext cx="0" cy="68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07" name="Text Box 27"/>
            <p:cNvSpPr txBox="1">
              <a:spLocks noChangeArrowheads="1"/>
            </p:cNvSpPr>
            <p:nvPr/>
          </p:nvSpPr>
          <p:spPr bwMode="auto">
            <a:xfrm>
              <a:off x="2035" y="1228"/>
              <a:ext cx="965" cy="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6000" dirty="0" smtClean="0">
                  <a:solidFill>
                    <a:schemeClr val="bg1"/>
                  </a:solidFill>
                  <a:latin typeface="Book Antiqua" panose="02040602050305030304" pitchFamily="18" charset="0"/>
                </a:rPr>
                <a:t>0.95</a:t>
              </a:r>
              <a:endParaRPr lang="en-US" altLang="en-US" sz="6000" dirty="0">
                <a:solidFill>
                  <a:schemeClr val="bg1"/>
                </a:solidFill>
                <a:latin typeface="Book Antiqua" panose="02040602050305030304" pitchFamily="18" charset="0"/>
              </a:endParaRPr>
            </a:p>
          </p:txBody>
        </p:sp>
        <p:sp>
          <p:nvSpPr>
            <p:cNvPr id="97308" name="Line 28"/>
            <p:cNvSpPr>
              <a:spLocks noChangeShapeType="1"/>
            </p:cNvSpPr>
            <p:nvPr/>
          </p:nvSpPr>
          <p:spPr bwMode="auto">
            <a:xfrm>
              <a:off x="3432" y="1572"/>
              <a:ext cx="0" cy="68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7309" name="Line 29"/>
          <p:cNvSpPr>
            <a:spLocks noChangeShapeType="1"/>
          </p:cNvSpPr>
          <p:nvPr/>
        </p:nvSpPr>
        <p:spPr bwMode="auto">
          <a:xfrm>
            <a:off x="2404394" y="1358017"/>
            <a:ext cx="0" cy="25908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10" name="Line 30"/>
          <p:cNvSpPr>
            <a:spLocks noChangeShapeType="1"/>
          </p:cNvSpPr>
          <p:nvPr/>
        </p:nvSpPr>
        <p:spPr bwMode="auto">
          <a:xfrm flipV="1">
            <a:off x="1053126" y="3557762"/>
            <a:ext cx="2838450" cy="19050"/>
          </a:xfrm>
          <a:prstGeom prst="line">
            <a:avLst/>
          </a:prstGeom>
          <a:noFill/>
          <a:ln w="762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34" name="Object 4"/>
          <p:cNvGraphicFramePr>
            <a:graphicFrameLocks noGrp="1" noChangeAspect="1"/>
          </p:cNvGraphicFramePr>
          <p:nvPr>
            <p:ph sz="half" idx="2"/>
            <p:extLst>
              <p:ext uri="{D42A27DB-BD31-4B8C-83A1-F6EECF244321}">
                <p14:modId xmlns:p14="http://schemas.microsoft.com/office/powerpoint/2010/main" val="908889638"/>
              </p:ext>
            </p:extLst>
          </p:nvPr>
        </p:nvGraphicFramePr>
        <p:xfrm>
          <a:off x="483640" y="5204255"/>
          <a:ext cx="3407936" cy="745025"/>
        </p:xfrm>
        <a:graphic>
          <a:graphicData uri="http://schemas.openxmlformats.org/presentationml/2006/ole">
            <mc:AlternateContent xmlns:mc="http://schemas.openxmlformats.org/markup-compatibility/2006">
              <mc:Choice xmlns:v="urn:schemas-microsoft-com:vml" Requires="v">
                <p:oleObj spid="_x0000_s155793" name="Equation" r:id="rId6" imgW="1218960" imgH="266400" progId="Equation.3">
                  <p:embed/>
                </p:oleObj>
              </mc:Choice>
              <mc:Fallback>
                <p:oleObj name="Equation" r:id="rId6" imgW="1218960" imgH="266400" progId="Equation.3">
                  <p:embed/>
                  <p:pic>
                    <p:nvPicPr>
                      <p:cNvPr id="0" name=""/>
                      <p:cNvPicPr>
                        <a:picLocks noChangeAspect="1" noChangeArrowheads="1"/>
                      </p:cNvPicPr>
                      <p:nvPr/>
                    </p:nvPicPr>
                    <p:blipFill>
                      <a:blip r:embed="rId7"/>
                      <a:srcRect/>
                      <a:stretch>
                        <a:fillRect/>
                      </a:stretch>
                    </p:blipFill>
                    <p:spPr bwMode="auto">
                      <a:xfrm>
                        <a:off x="483640" y="5204255"/>
                        <a:ext cx="3407936" cy="745025"/>
                      </a:xfrm>
                      <a:prstGeom prst="rect">
                        <a:avLst/>
                      </a:prstGeom>
                      <a:noFill/>
                      <a:ln>
                        <a:noFill/>
                      </a:ln>
                      <a:effectLst/>
                    </p:spPr>
                  </p:pic>
                </p:oleObj>
              </mc:Fallback>
            </mc:AlternateContent>
          </a:graphicData>
        </a:graphic>
      </p:graphicFrame>
      <p:grpSp>
        <p:nvGrpSpPr>
          <p:cNvPr id="35" name="Group 24"/>
          <p:cNvGrpSpPr>
            <a:grpSpLocks/>
          </p:cNvGrpSpPr>
          <p:nvPr/>
        </p:nvGrpSpPr>
        <p:grpSpPr bwMode="auto">
          <a:xfrm>
            <a:off x="4697412" y="1464961"/>
            <a:ext cx="4483100" cy="2324100"/>
            <a:chOff x="1116" y="816"/>
            <a:chExt cx="2824" cy="1464"/>
          </a:xfrm>
        </p:grpSpPr>
        <p:sp>
          <p:nvSpPr>
            <p:cNvPr id="36" name="Freeform 25"/>
            <p:cNvSpPr>
              <a:spLocks/>
            </p:cNvSpPr>
            <p:nvPr/>
          </p:nvSpPr>
          <p:spPr bwMode="auto">
            <a:xfrm>
              <a:off x="1116" y="816"/>
              <a:ext cx="2824" cy="1192"/>
            </a:xfrm>
            <a:custGeom>
              <a:avLst/>
              <a:gdLst>
                <a:gd name="T0" fmla="*/ 1344 w 2824"/>
                <a:gd name="T1" fmla="*/ 15 h 1912"/>
                <a:gd name="T2" fmla="*/ 1266 w 2824"/>
                <a:gd name="T3" fmla="*/ 87 h 1912"/>
                <a:gd name="T4" fmla="*/ 1203 w 2824"/>
                <a:gd name="T5" fmla="*/ 192 h 1912"/>
                <a:gd name="T6" fmla="*/ 1136 w 2824"/>
                <a:gd name="T7" fmla="*/ 305 h 1912"/>
                <a:gd name="T8" fmla="*/ 1094 w 2824"/>
                <a:gd name="T9" fmla="*/ 413 h 1912"/>
                <a:gd name="T10" fmla="*/ 1063 w 2824"/>
                <a:gd name="T11" fmla="*/ 513 h 1912"/>
                <a:gd name="T12" fmla="*/ 1014 w 2824"/>
                <a:gd name="T13" fmla="*/ 630 h 1912"/>
                <a:gd name="T14" fmla="*/ 987 w 2824"/>
                <a:gd name="T15" fmla="*/ 737 h 1912"/>
                <a:gd name="T16" fmla="*/ 951 w 2824"/>
                <a:gd name="T17" fmla="*/ 843 h 1912"/>
                <a:gd name="T18" fmla="*/ 924 w 2824"/>
                <a:gd name="T19" fmla="*/ 951 h 1912"/>
                <a:gd name="T20" fmla="*/ 891 w 2824"/>
                <a:gd name="T21" fmla="*/ 1062 h 1912"/>
                <a:gd name="T22" fmla="*/ 855 w 2824"/>
                <a:gd name="T23" fmla="*/ 1173 h 1912"/>
                <a:gd name="T24" fmla="*/ 810 w 2824"/>
                <a:gd name="T25" fmla="*/ 1278 h 1912"/>
                <a:gd name="T26" fmla="*/ 756 w 2824"/>
                <a:gd name="T27" fmla="*/ 1395 h 1912"/>
                <a:gd name="T28" fmla="*/ 681 w 2824"/>
                <a:gd name="T29" fmla="*/ 1518 h 1912"/>
                <a:gd name="T30" fmla="*/ 603 w 2824"/>
                <a:gd name="T31" fmla="*/ 1611 h 1912"/>
                <a:gd name="T32" fmla="*/ 498 w 2824"/>
                <a:gd name="T33" fmla="*/ 1683 h 1912"/>
                <a:gd name="T34" fmla="*/ 389 w 2824"/>
                <a:gd name="T35" fmla="*/ 1735 h 1912"/>
                <a:gd name="T36" fmla="*/ 285 w 2824"/>
                <a:gd name="T37" fmla="*/ 1773 h 1912"/>
                <a:gd name="T38" fmla="*/ 180 w 2824"/>
                <a:gd name="T39" fmla="*/ 1809 h 1912"/>
                <a:gd name="T40" fmla="*/ 66 w 2824"/>
                <a:gd name="T41" fmla="*/ 1847 h 1912"/>
                <a:gd name="T42" fmla="*/ 3 w 2824"/>
                <a:gd name="T43" fmla="*/ 1869 h 1912"/>
                <a:gd name="T44" fmla="*/ 2820 w 2824"/>
                <a:gd name="T45" fmla="*/ 1911 h 1912"/>
                <a:gd name="T46" fmla="*/ 2766 w 2824"/>
                <a:gd name="T47" fmla="*/ 1854 h 1912"/>
                <a:gd name="T48" fmla="*/ 2676 w 2824"/>
                <a:gd name="T49" fmla="*/ 1827 h 1912"/>
                <a:gd name="T50" fmla="*/ 2560 w 2824"/>
                <a:gd name="T51" fmla="*/ 1791 h 1912"/>
                <a:gd name="T52" fmla="*/ 2424 w 2824"/>
                <a:gd name="T53" fmla="*/ 1743 h 1912"/>
                <a:gd name="T54" fmla="*/ 2310 w 2824"/>
                <a:gd name="T55" fmla="*/ 1692 h 1912"/>
                <a:gd name="T56" fmla="*/ 2244 w 2824"/>
                <a:gd name="T57" fmla="*/ 1647 h 1912"/>
                <a:gd name="T58" fmla="*/ 2175 w 2824"/>
                <a:gd name="T59" fmla="*/ 1578 h 1912"/>
                <a:gd name="T60" fmla="*/ 2106 w 2824"/>
                <a:gd name="T61" fmla="*/ 1485 h 1912"/>
                <a:gd name="T62" fmla="*/ 2040 w 2824"/>
                <a:gd name="T63" fmla="*/ 1374 h 1912"/>
                <a:gd name="T64" fmla="*/ 1992 w 2824"/>
                <a:gd name="T65" fmla="*/ 1278 h 1912"/>
                <a:gd name="T66" fmla="*/ 1953 w 2824"/>
                <a:gd name="T67" fmla="*/ 1194 h 1912"/>
                <a:gd name="T68" fmla="*/ 1917 w 2824"/>
                <a:gd name="T69" fmla="*/ 1104 h 1912"/>
                <a:gd name="T70" fmla="*/ 1881 w 2824"/>
                <a:gd name="T71" fmla="*/ 996 h 1912"/>
                <a:gd name="T72" fmla="*/ 1851 w 2824"/>
                <a:gd name="T73" fmla="*/ 879 h 1912"/>
                <a:gd name="T74" fmla="*/ 1821 w 2824"/>
                <a:gd name="T75" fmla="*/ 765 h 1912"/>
                <a:gd name="T76" fmla="*/ 1776 w 2824"/>
                <a:gd name="T77" fmla="*/ 633 h 1912"/>
                <a:gd name="T78" fmla="*/ 1734 w 2824"/>
                <a:gd name="T79" fmla="*/ 505 h 1912"/>
                <a:gd name="T80" fmla="*/ 1686 w 2824"/>
                <a:gd name="T81" fmla="*/ 396 h 1912"/>
                <a:gd name="T82" fmla="*/ 1653 w 2824"/>
                <a:gd name="T83" fmla="*/ 318 h 1912"/>
                <a:gd name="T84" fmla="*/ 1614 w 2824"/>
                <a:gd name="T85" fmla="*/ 237 h 1912"/>
                <a:gd name="T86" fmla="*/ 1593 w 2824"/>
                <a:gd name="T87" fmla="*/ 195 h 1912"/>
                <a:gd name="T88" fmla="*/ 1515 w 2824"/>
                <a:gd name="T89" fmla="*/ 84 h 1912"/>
                <a:gd name="T90" fmla="*/ 1536 w 2824"/>
                <a:gd name="T91" fmla="*/ 105 h 1912"/>
                <a:gd name="T92" fmla="*/ 1467 w 2824"/>
                <a:gd name="T93" fmla="*/ 33 h 1912"/>
                <a:gd name="T94" fmla="*/ 1419 w 2824"/>
                <a:gd name="T95" fmla="*/ 0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24" h="1912">
                  <a:moveTo>
                    <a:pt x="1404" y="3"/>
                  </a:moveTo>
                  <a:lnTo>
                    <a:pt x="1371" y="3"/>
                  </a:lnTo>
                  <a:lnTo>
                    <a:pt x="1344" y="15"/>
                  </a:lnTo>
                  <a:lnTo>
                    <a:pt x="1320" y="30"/>
                  </a:lnTo>
                  <a:lnTo>
                    <a:pt x="1293" y="57"/>
                  </a:lnTo>
                  <a:lnTo>
                    <a:pt x="1266" y="87"/>
                  </a:lnTo>
                  <a:lnTo>
                    <a:pt x="1248" y="120"/>
                  </a:lnTo>
                  <a:lnTo>
                    <a:pt x="1221" y="153"/>
                  </a:lnTo>
                  <a:lnTo>
                    <a:pt x="1203" y="192"/>
                  </a:lnTo>
                  <a:lnTo>
                    <a:pt x="1176" y="234"/>
                  </a:lnTo>
                  <a:lnTo>
                    <a:pt x="1154" y="268"/>
                  </a:lnTo>
                  <a:lnTo>
                    <a:pt x="1136" y="305"/>
                  </a:lnTo>
                  <a:lnTo>
                    <a:pt x="1118" y="349"/>
                  </a:lnTo>
                  <a:lnTo>
                    <a:pt x="1106" y="377"/>
                  </a:lnTo>
                  <a:lnTo>
                    <a:pt x="1094" y="413"/>
                  </a:lnTo>
                  <a:lnTo>
                    <a:pt x="1083" y="449"/>
                  </a:lnTo>
                  <a:lnTo>
                    <a:pt x="1071" y="485"/>
                  </a:lnTo>
                  <a:lnTo>
                    <a:pt x="1063" y="513"/>
                  </a:lnTo>
                  <a:lnTo>
                    <a:pt x="1047" y="549"/>
                  </a:lnTo>
                  <a:lnTo>
                    <a:pt x="1029" y="591"/>
                  </a:lnTo>
                  <a:lnTo>
                    <a:pt x="1014" y="630"/>
                  </a:lnTo>
                  <a:lnTo>
                    <a:pt x="1005" y="666"/>
                  </a:lnTo>
                  <a:lnTo>
                    <a:pt x="993" y="702"/>
                  </a:lnTo>
                  <a:lnTo>
                    <a:pt x="987" y="737"/>
                  </a:lnTo>
                  <a:lnTo>
                    <a:pt x="975" y="773"/>
                  </a:lnTo>
                  <a:lnTo>
                    <a:pt x="963" y="817"/>
                  </a:lnTo>
                  <a:lnTo>
                    <a:pt x="951" y="843"/>
                  </a:lnTo>
                  <a:lnTo>
                    <a:pt x="939" y="881"/>
                  </a:lnTo>
                  <a:lnTo>
                    <a:pt x="927" y="917"/>
                  </a:lnTo>
                  <a:lnTo>
                    <a:pt x="924" y="951"/>
                  </a:lnTo>
                  <a:lnTo>
                    <a:pt x="912" y="990"/>
                  </a:lnTo>
                  <a:lnTo>
                    <a:pt x="903" y="1026"/>
                  </a:lnTo>
                  <a:lnTo>
                    <a:pt x="891" y="1062"/>
                  </a:lnTo>
                  <a:lnTo>
                    <a:pt x="879" y="1101"/>
                  </a:lnTo>
                  <a:lnTo>
                    <a:pt x="864" y="1140"/>
                  </a:lnTo>
                  <a:lnTo>
                    <a:pt x="855" y="1173"/>
                  </a:lnTo>
                  <a:lnTo>
                    <a:pt x="843" y="1206"/>
                  </a:lnTo>
                  <a:lnTo>
                    <a:pt x="825" y="1248"/>
                  </a:lnTo>
                  <a:lnTo>
                    <a:pt x="810" y="1278"/>
                  </a:lnTo>
                  <a:lnTo>
                    <a:pt x="795" y="1314"/>
                  </a:lnTo>
                  <a:lnTo>
                    <a:pt x="783" y="1347"/>
                  </a:lnTo>
                  <a:lnTo>
                    <a:pt x="756" y="1395"/>
                  </a:lnTo>
                  <a:lnTo>
                    <a:pt x="732" y="1437"/>
                  </a:lnTo>
                  <a:lnTo>
                    <a:pt x="711" y="1476"/>
                  </a:lnTo>
                  <a:lnTo>
                    <a:pt x="681" y="1518"/>
                  </a:lnTo>
                  <a:lnTo>
                    <a:pt x="657" y="1551"/>
                  </a:lnTo>
                  <a:lnTo>
                    <a:pt x="633" y="1578"/>
                  </a:lnTo>
                  <a:lnTo>
                    <a:pt x="603" y="1611"/>
                  </a:lnTo>
                  <a:lnTo>
                    <a:pt x="573" y="1635"/>
                  </a:lnTo>
                  <a:lnTo>
                    <a:pt x="540" y="1659"/>
                  </a:lnTo>
                  <a:lnTo>
                    <a:pt x="498" y="1683"/>
                  </a:lnTo>
                  <a:lnTo>
                    <a:pt x="449" y="1703"/>
                  </a:lnTo>
                  <a:lnTo>
                    <a:pt x="417" y="1719"/>
                  </a:lnTo>
                  <a:lnTo>
                    <a:pt x="389" y="1735"/>
                  </a:lnTo>
                  <a:lnTo>
                    <a:pt x="353" y="1747"/>
                  </a:lnTo>
                  <a:lnTo>
                    <a:pt x="315" y="1764"/>
                  </a:lnTo>
                  <a:lnTo>
                    <a:pt x="285" y="1773"/>
                  </a:lnTo>
                  <a:lnTo>
                    <a:pt x="258" y="1788"/>
                  </a:lnTo>
                  <a:lnTo>
                    <a:pt x="216" y="1800"/>
                  </a:lnTo>
                  <a:lnTo>
                    <a:pt x="180" y="1809"/>
                  </a:lnTo>
                  <a:lnTo>
                    <a:pt x="147" y="1824"/>
                  </a:lnTo>
                  <a:lnTo>
                    <a:pt x="102" y="1839"/>
                  </a:lnTo>
                  <a:lnTo>
                    <a:pt x="66" y="1847"/>
                  </a:lnTo>
                  <a:lnTo>
                    <a:pt x="33" y="1857"/>
                  </a:lnTo>
                  <a:lnTo>
                    <a:pt x="18" y="1863"/>
                  </a:lnTo>
                  <a:lnTo>
                    <a:pt x="3" y="1869"/>
                  </a:lnTo>
                  <a:lnTo>
                    <a:pt x="0" y="1887"/>
                  </a:lnTo>
                  <a:lnTo>
                    <a:pt x="3" y="1908"/>
                  </a:lnTo>
                  <a:lnTo>
                    <a:pt x="2820" y="1911"/>
                  </a:lnTo>
                  <a:lnTo>
                    <a:pt x="2823" y="1873"/>
                  </a:lnTo>
                  <a:lnTo>
                    <a:pt x="2799" y="1860"/>
                  </a:lnTo>
                  <a:lnTo>
                    <a:pt x="2766" y="1854"/>
                  </a:lnTo>
                  <a:lnTo>
                    <a:pt x="2739" y="1851"/>
                  </a:lnTo>
                  <a:lnTo>
                    <a:pt x="2703" y="1839"/>
                  </a:lnTo>
                  <a:lnTo>
                    <a:pt x="2676" y="1827"/>
                  </a:lnTo>
                  <a:lnTo>
                    <a:pt x="2643" y="1818"/>
                  </a:lnTo>
                  <a:lnTo>
                    <a:pt x="2604" y="1809"/>
                  </a:lnTo>
                  <a:lnTo>
                    <a:pt x="2560" y="1791"/>
                  </a:lnTo>
                  <a:lnTo>
                    <a:pt x="2514" y="1776"/>
                  </a:lnTo>
                  <a:lnTo>
                    <a:pt x="2472" y="1761"/>
                  </a:lnTo>
                  <a:lnTo>
                    <a:pt x="2424" y="1743"/>
                  </a:lnTo>
                  <a:lnTo>
                    <a:pt x="2379" y="1728"/>
                  </a:lnTo>
                  <a:lnTo>
                    <a:pt x="2343" y="1710"/>
                  </a:lnTo>
                  <a:lnTo>
                    <a:pt x="2310" y="1692"/>
                  </a:lnTo>
                  <a:lnTo>
                    <a:pt x="2286" y="1674"/>
                  </a:lnTo>
                  <a:lnTo>
                    <a:pt x="2265" y="1662"/>
                  </a:lnTo>
                  <a:lnTo>
                    <a:pt x="2244" y="1647"/>
                  </a:lnTo>
                  <a:lnTo>
                    <a:pt x="2223" y="1629"/>
                  </a:lnTo>
                  <a:lnTo>
                    <a:pt x="2199" y="1605"/>
                  </a:lnTo>
                  <a:lnTo>
                    <a:pt x="2175" y="1578"/>
                  </a:lnTo>
                  <a:lnTo>
                    <a:pt x="2148" y="1551"/>
                  </a:lnTo>
                  <a:lnTo>
                    <a:pt x="2127" y="1515"/>
                  </a:lnTo>
                  <a:lnTo>
                    <a:pt x="2106" y="1485"/>
                  </a:lnTo>
                  <a:lnTo>
                    <a:pt x="2082" y="1446"/>
                  </a:lnTo>
                  <a:lnTo>
                    <a:pt x="2061" y="1413"/>
                  </a:lnTo>
                  <a:lnTo>
                    <a:pt x="2040" y="1374"/>
                  </a:lnTo>
                  <a:lnTo>
                    <a:pt x="2022" y="1344"/>
                  </a:lnTo>
                  <a:lnTo>
                    <a:pt x="2004" y="1308"/>
                  </a:lnTo>
                  <a:lnTo>
                    <a:pt x="1992" y="1278"/>
                  </a:lnTo>
                  <a:lnTo>
                    <a:pt x="1980" y="1257"/>
                  </a:lnTo>
                  <a:lnTo>
                    <a:pt x="1968" y="1227"/>
                  </a:lnTo>
                  <a:lnTo>
                    <a:pt x="1953" y="1194"/>
                  </a:lnTo>
                  <a:lnTo>
                    <a:pt x="1941" y="1161"/>
                  </a:lnTo>
                  <a:lnTo>
                    <a:pt x="1929" y="1134"/>
                  </a:lnTo>
                  <a:lnTo>
                    <a:pt x="1917" y="1104"/>
                  </a:lnTo>
                  <a:lnTo>
                    <a:pt x="1911" y="1077"/>
                  </a:lnTo>
                  <a:lnTo>
                    <a:pt x="1899" y="1041"/>
                  </a:lnTo>
                  <a:lnTo>
                    <a:pt x="1881" y="996"/>
                  </a:lnTo>
                  <a:lnTo>
                    <a:pt x="1872" y="957"/>
                  </a:lnTo>
                  <a:lnTo>
                    <a:pt x="1863" y="921"/>
                  </a:lnTo>
                  <a:lnTo>
                    <a:pt x="1851" y="879"/>
                  </a:lnTo>
                  <a:lnTo>
                    <a:pt x="1839" y="837"/>
                  </a:lnTo>
                  <a:lnTo>
                    <a:pt x="1830" y="801"/>
                  </a:lnTo>
                  <a:lnTo>
                    <a:pt x="1821" y="765"/>
                  </a:lnTo>
                  <a:lnTo>
                    <a:pt x="1803" y="726"/>
                  </a:lnTo>
                  <a:lnTo>
                    <a:pt x="1791" y="678"/>
                  </a:lnTo>
                  <a:lnTo>
                    <a:pt x="1776" y="633"/>
                  </a:lnTo>
                  <a:lnTo>
                    <a:pt x="1764" y="591"/>
                  </a:lnTo>
                  <a:lnTo>
                    <a:pt x="1749" y="552"/>
                  </a:lnTo>
                  <a:lnTo>
                    <a:pt x="1734" y="505"/>
                  </a:lnTo>
                  <a:lnTo>
                    <a:pt x="1716" y="456"/>
                  </a:lnTo>
                  <a:lnTo>
                    <a:pt x="1698" y="423"/>
                  </a:lnTo>
                  <a:lnTo>
                    <a:pt x="1686" y="396"/>
                  </a:lnTo>
                  <a:lnTo>
                    <a:pt x="1681" y="365"/>
                  </a:lnTo>
                  <a:lnTo>
                    <a:pt x="1677" y="361"/>
                  </a:lnTo>
                  <a:lnTo>
                    <a:pt x="1653" y="318"/>
                  </a:lnTo>
                  <a:lnTo>
                    <a:pt x="1635" y="285"/>
                  </a:lnTo>
                  <a:lnTo>
                    <a:pt x="1623" y="261"/>
                  </a:lnTo>
                  <a:lnTo>
                    <a:pt x="1614" y="237"/>
                  </a:lnTo>
                  <a:lnTo>
                    <a:pt x="1605" y="219"/>
                  </a:lnTo>
                  <a:lnTo>
                    <a:pt x="1578" y="171"/>
                  </a:lnTo>
                  <a:lnTo>
                    <a:pt x="1593" y="195"/>
                  </a:lnTo>
                  <a:lnTo>
                    <a:pt x="1560" y="141"/>
                  </a:lnTo>
                  <a:lnTo>
                    <a:pt x="1521" y="87"/>
                  </a:lnTo>
                  <a:lnTo>
                    <a:pt x="1515" y="84"/>
                  </a:lnTo>
                  <a:lnTo>
                    <a:pt x="1533" y="102"/>
                  </a:lnTo>
                  <a:lnTo>
                    <a:pt x="1545" y="120"/>
                  </a:lnTo>
                  <a:lnTo>
                    <a:pt x="1536" y="105"/>
                  </a:lnTo>
                  <a:lnTo>
                    <a:pt x="1500" y="63"/>
                  </a:lnTo>
                  <a:lnTo>
                    <a:pt x="1485" y="45"/>
                  </a:lnTo>
                  <a:lnTo>
                    <a:pt x="1467" y="33"/>
                  </a:lnTo>
                  <a:lnTo>
                    <a:pt x="1452" y="18"/>
                  </a:lnTo>
                  <a:lnTo>
                    <a:pt x="1437" y="9"/>
                  </a:lnTo>
                  <a:lnTo>
                    <a:pt x="1419" y="0"/>
                  </a:lnTo>
                </a:path>
              </a:pathLst>
            </a:custGeom>
            <a:solidFill>
              <a:srgbClr val="0070C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Line 26"/>
            <p:cNvSpPr>
              <a:spLocks noChangeShapeType="1"/>
            </p:cNvSpPr>
            <p:nvPr/>
          </p:nvSpPr>
          <p:spPr bwMode="auto">
            <a:xfrm>
              <a:off x="1656" y="1596"/>
              <a:ext cx="0" cy="68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 name="Text Box 27"/>
            <p:cNvSpPr txBox="1">
              <a:spLocks noChangeArrowheads="1"/>
            </p:cNvSpPr>
            <p:nvPr/>
          </p:nvSpPr>
          <p:spPr bwMode="auto">
            <a:xfrm>
              <a:off x="2096" y="1215"/>
              <a:ext cx="816" cy="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6000" dirty="0" smtClean="0">
                  <a:solidFill>
                    <a:schemeClr val="bg1"/>
                  </a:solidFill>
                  <a:latin typeface="Book Antiqua" panose="02040602050305030304" pitchFamily="18" charset="0"/>
                </a:rPr>
                <a:t>1-</a:t>
              </a:r>
              <a:r>
                <a:rPr lang="el-GR" altLang="en-US" sz="6000" dirty="0" smtClean="0">
                  <a:solidFill>
                    <a:schemeClr val="bg1"/>
                  </a:solidFill>
                  <a:latin typeface="Book Antiqua" panose="02040602050305030304" pitchFamily="18" charset="0"/>
                </a:rPr>
                <a:t>α</a:t>
              </a:r>
              <a:endParaRPr lang="en-US" altLang="en-US" sz="6000" dirty="0">
                <a:solidFill>
                  <a:schemeClr val="bg1"/>
                </a:solidFill>
                <a:latin typeface="Book Antiqua" panose="02040602050305030304" pitchFamily="18" charset="0"/>
              </a:endParaRPr>
            </a:p>
          </p:txBody>
        </p:sp>
        <p:sp>
          <p:nvSpPr>
            <p:cNvPr id="39" name="Line 28"/>
            <p:cNvSpPr>
              <a:spLocks noChangeShapeType="1"/>
            </p:cNvSpPr>
            <p:nvPr/>
          </p:nvSpPr>
          <p:spPr bwMode="auto">
            <a:xfrm>
              <a:off x="3432" y="1572"/>
              <a:ext cx="0" cy="68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0" name="Line 29"/>
          <p:cNvSpPr>
            <a:spLocks noChangeShapeType="1"/>
          </p:cNvSpPr>
          <p:nvPr/>
        </p:nvSpPr>
        <p:spPr bwMode="auto">
          <a:xfrm>
            <a:off x="6901656" y="1426861"/>
            <a:ext cx="0" cy="25908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Line 30"/>
          <p:cNvSpPr>
            <a:spLocks noChangeShapeType="1"/>
          </p:cNvSpPr>
          <p:nvPr/>
        </p:nvSpPr>
        <p:spPr bwMode="auto">
          <a:xfrm flipV="1">
            <a:off x="5515407" y="3566456"/>
            <a:ext cx="2838450" cy="19050"/>
          </a:xfrm>
          <a:prstGeom prst="line">
            <a:avLst/>
          </a:prstGeom>
          <a:noFill/>
          <a:ln w="762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20" name="Object 4"/>
          <p:cNvGraphicFramePr>
            <a:graphicFrameLocks noGrp="1" noChangeAspect="1"/>
          </p:cNvGraphicFramePr>
          <p:nvPr>
            <p:ph sz="half" idx="2"/>
            <p:extLst>
              <p:ext uri="{D42A27DB-BD31-4B8C-83A1-F6EECF244321}">
                <p14:modId xmlns:p14="http://schemas.microsoft.com/office/powerpoint/2010/main" val="1053384410"/>
              </p:ext>
            </p:extLst>
          </p:nvPr>
        </p:nvGraphicFramePr>
        <p:xfrm>
          <a:off x="4973638" y="4367213"/>
          <a:ext cx="3249612" cy="766762"/>
        </p:xfrm>
        <a:graphic>
          <a:graphicData uri="http://schemas.openxmlformats.org/presentationml/2006/ole">
            <mc:AlternateContent xmlns:mc="http://schemas.openxmlformats.org/markup-compatibility/2006">
              <mc:Choice xmlns:v="urn:schemas-microsoft-com:vml" Requires="v">
                <p:oleObj spid="_x0000_s155794" name="Equation" r:id="rId8" imgW="1130040" imgH="266400" progId="Equation.3">
                  <p:embed/>
                </p:oleObj>
              </mc:Choice>
              <mc:Fallback>
                <p:oleObj name="Equation" r:id="rId8" imgW="1130040" imgH="266400" progId="Equation.3">
                  <p:embed/>
                  <p:pic>
                    <p:nvPicPr>
                      <p:cNvPr id="0" name=""/>
                      <p:cNvPicPr>
                        <a:picLocks noChangeAspect="1" noChangeArrowheads="1"/>
                      </p:cNvPicPr>
                      <p:nvPr/>
                    </p:nvPicPr>
                    <p:blipFill>
                      <a:blip r:embed="rId9"/>
                      <a:srcRect/>
                      <a:stretch>
                        <a:fillRect/>
                      </a:stretch>
                    </p:blipFill>
                    <p:spPr bwMode="auto">
                      <a:xfrm>
                        <a:off x="4973638" y="4367213"/>
                        <a:ext cx="3249612" cy="766762"/>
                      </a:xfrm>
                      <a:prstGeom prst="rect">
                        <a:avLst/>
                      </a:prstGeom>
                      <a:noFill/>
                      <a:ln>
                        <a:noFill/>
                      </a:ln>
                      <a:effectLst/>
                    </p:spPr>
                  </p:pic>
                </p:oleObj>
              </mc:Fallback>
            </mc:AlternateContent>
          </a:graphicData>
        </a:graphic>
      </p:graphicFrame>
      <p:graphicFrame>
        <p:nvGraphicFramePr>
          <p:cNvPr id="21" name="Object 4"/>
          <p:cNvGraphicFramePr>
            <a:graphicFrameLocks noGrp="1" noChangeAspect="1"/>
          </p:cNvGraphicFramePr>
          <p:nvPr>
            <p:ph sz="half" idx="2"/>
            <p:extLst>
              <p:ext uri="{D42A27DB-BD31-4B8C-83A1-F6EECF244321}">
                <p14:modId xmlns:p14="http://schemas.microsoft.com/office/powerpoint/2010/main" val="2485218001"/>
              </p:ext>
            </p:extLst>
          </p:nvPr>
        </p:nvGraphicFramePr>
        <p:xfrm>
          <a:off x="4964113" y="5291138"/>
          <a:ext cx="3162300" cy="746125"/>
        </p:xfrm>
        <a:graphic>
          <a:graphicData uri="http://schemas.openxmlformats.org/presentationml/2006/ole">
            <mc:AlternateContent xmlns:mc="http://schemas.openxmlformats.org/markup-compatibility/2006">
              <mc:Choice xmlns:v="urn:schemas-microsoft-com:vml" Requires="v">
                <p:oleObj spid="_x0000_s155795" name="Equation" r:id="rId10" imgW="1130040" imgH="266400" progId="Equation.3">
                  <p:embed/>
                </p:oleObj>
              </mc:Choice>
              <mc:Fallback>
                <p:oleObj name="Equation" r:id="rId10" imgW="1130040" imgH="266400" progId="Equation.3">
                  <p:embed/>
                  <p:pic>
                    <p:nvPicPr>
                      <p:cNvPr id="0" name=""/>
                      <p:cNvPicPr>
                        <a:picLocks noChangeAspect="1" noChangeArrowheads="1"/>
                      </p:cNvPicPr>
                      <p:nvPr/>
                    </p:nvPicPr>
                    <p:blipFill>
                      <a:blip r:embed="rId11"/>
                      <a:srcRect/>
                      <a:stretch>
                        <a:fillRect/>
                      </a:stretch>
                    </p:blipFill>
                    <p:spPr bwMode="auto">
                      <a:xfrm>
                        <a:off x="4964113" y="5291138"/>
                        <a:ext cx="3162300" cy="746125"/>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632525794"/>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32" fill="hold" grpId="0" nodeType="clickEffect">
                                  <p:stCondLst>
                                    <p:cond delay="0"/>
                                  </p:stCondLst>
                                  <p:childTnLst>
                                    <p:set>
                                      <p:cBhvr>
                                        <p:cTn id="6" dur="1" fill="hold">
                                          <p:stCondLst>
                                            <p:cond delay="0"/>
                                          </p:stCondLst>
                                        </p:cTn>
                                        <p:tgtEl>
                                          <p:spTgt spid="97310"/>
                                        </p:tgtEl>
                                        <p:attrNameLst>
                                          <p:attrName>style.visibility</p:attrName>
                                        </p:attrNameLst>
                                      </p:cBhvr>
                                      <p:to>
                                        <p:strVal val="visible"/>
                                      </p:to>
                                    </p:set>
                                    <p:animEffect transition="in" filter="diamond(out)">
                                      <p:cBhvr>
                                        <p:cTn id="7" dur="2000"/>
                                        <p:tgtEl>
                                          <p:spTgt spid="973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7284"/>
                                        </p:tgtEl>
                                        <p:attrNameLst>
                                          <p:attrName>style.visibility</p:attrName>
                                        </p:attrNameLst>
                                      </p:cBhvr>
                                      <p:to>
                                        <p:strVal val="visible"/>
                                      </p:to>
                                    </p:set>
                                    <p:animEffect transition="in" filter="dissolve">
                                      <p:cBhvr>
                                        <p:cTn id="12" dur="500"/>
                                        <p:tgtEl>
                                          <p:spTgt spid="9728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dissolv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32"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diamond(out)">
                                      <p:cBhvr>
                                        <p:cTn id="22" dur="20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dissolv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dissolve">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10" grpId="0" animBg="1"/>
      <p:bldP spid="4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15916" y="0"/>
            <a:ext cx="9128083" cy="814387"/>
          </a:xfrm>
          <a:noFill/>
          <a:ln/>
        </p:spPr>
        <p:txBody>
          <a:bodyPr/>
          <a:lstStyle/>
          <a:p>
            <a:r>
              <a:rPr lang="en-US" altLang="en-US" dirty="0"/>
              <a:t>Relationship between </a:t>
            </a:r>
            <a:r>
              <a:rPr lang="el-GR" altLang="en-US" dirty="0"/>
              <a:t>μ</a:t>
            </a:r>
            <a:r>
              <a:rPr lang="en-US" altLang="en-US" dirty="0"/>
              <a:t> and x</a:t>
            </a:r>
          </a:p>
        </p:txBody>
      </p:sp>
      <p:graphicFrame>
        <p:nvGraphicFramePr>
          <p:cNvPr id="97284" name="Object 4"/>
          <p:cNvGraphicFramePr>
            <a:graphicFrameLocks noGrp="1" noChangeAspect="1"/>
          </p:cNvGraphicFramePr>
          <p:nvPr>
            <p:ph sz="half" idx="2"/>
            <p:extLst>
              <p:ext uri="{D42A27DB-BD31-4B8C-83A1-F6EECF244321}">
                <p14:modId xmlns:p14="http://schemas.microsoft.com/office/powerpoint/2010/main" val="515191800"/>
              </p:ext>
            </p:extLst>
          </p:nvPr>
        </p:nvGraphicFramePr>
        <p:xfrm>
          <a:off x="354560" y="1393825"/>
          <a:ext cx="3981747" cy="939472"/>
        </p:xfrm>
        <a:graphic>
          <a:graphicData uri="http://schemas.openxmlformats.org/presentationml/2006/ole">
            <mc:AlternateContent xmlns:mc="http://schemas.openxmlformats.org/markup-compatibility/2006">
              <mc:Choice xmlns:v="urn:schemas-microsoft-com:vml" Requires="v">
                <p:oleObj spid="_x0000_s156839" name="Equation" r:id="rId4" imgW="1130040" imgH="266400" progId="Equation.3">
                  <p:embed/>
                </p:oleObj>
              </mc:Choice>
              <mc:Fallback>
                <p:oleObj name="Equation" r:id="rId4" imgW="1130040" imgH="266400" progId="Equation.3">
                  <p:embed/>
                  <p:pic>
                    <p:nvPicPr>
                      <p:cNvPr id="0" name=""/>
                      <p:cNvPicPr>
                        <a:picLocks noChangeAspect="1" noChangeArrowheads="1"/>
                      </p:cNvPicPr>
                      <p:nvPr/>
                    </p:nvPicPr>
                    <p:blipFill>
                      <a:blip r:embed="rId5"/>
                      <a:srcRect/>
                      <a:stretch>
                        <a:fillRect/>
                      </a:stretch>
                    </p:blipFill>
                    <p:spPr bwMode="auto">
                      <a:xfrm>
                        <a:off x="354560" y="1393825"/>
                        <a:ext cx="3981747" cy="939472"/>
                      </a:xfrm>
                      <a:prstGeom prst="rect">
                        <a:avLst/>
                      </a:prstGeom>
                      <a:noFill/>
                      <a:ln>
                        <a:noFill/>
                      </a:ln>
                      <a:effectLst/>
                    </p:spPr>
                  </p:pic>
                </p:oleObj>
              </mc:Fallback>
            </mc:AlternateContent>
          </a:graphicData>
        </a:graphic>
      </p:graphicFrame>
      <p:sp>
        <p:nvSpPr>
          <p:cNvPr id="97300" name="Line 20"/>
          <p:cNvSpPr>
            <a:spLocks noChangeShapeType="1"/>
          </p:cNvSpPr>
          <p:nvPr/>
        </p:nvSpPr>
        <p:spPr bwMode="auto">
          <a:xfrm flipV="1">
            <a:off x="6229350" y="723900"/>
            <a:ext cx="247650"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34" name="Object 4"/>
          <p:cNvGraphicFramePr>
            <a:graphicFrameLocks noGrp="1" noChangeAspect="1"/>
          </p:cNvGraphicFramePr>
          <p:nvPr>
            <p:ph sz="half" idx="2"/>
            <p:extLst>
              <p:ext uri="{D42A27DB-BD31-4B8C-83A1-F6EECF244321}">
                <p14:modId xmlns:p14="http://schemas.microsoft.com/office/powerpoint/2010/main" val="1796660363"/>
              </p:ext>
            </p:extLst>
          </p:nvPr>
        </p:nvGraphicFramePr>
        <p:xfrm>
          <a:off x="4607147" y="1393825"/>
          <a:ext cx="4190012" cy="988611"/>
        </p:xfrm>
        <a:graphic>
          <a:graphicData uri="http://schemas.openxmlformats.org/presentationml/2006/ole">
            <mc:AlternateContent xmlns:mc="http://schemas.openxmlformats.org/markup-compatibility/2006">
              <mc:Choice xmlns:v="urn:schemas-microsoft-com:vml" Requires="v">
                <p:oleObj spid="_x0000_s156840" name="Equation" r:id="rId6" imgW="1130040" imgH="266400" progId="Equation.3">
                  <p:embed/>
                </p:oleObj>
              </mc:Choice>
              <mc:Fallback>
                <p:oleObj name="Equation" r:id="rId6" imgW="1130040" imgH="266400" progId="Equation.3">
                  <p:embed/>
                  <p:pic>
                    <p:nvPicPr>
                      <p:cNvPr id="0" name=""/>
                      <p:cNvPicPr>
                        <a:picLocks noChangeAspect="1" noChangeArrowheads="1"/>
                      </p:cNvPicPr>
                      <p:nvPr/>
                    </p:nvPicPr>
                    <p:blipFill>
                      <a:blip r:embed="rId7"/>
                      <a:srcRect/>
                      <a:stretch>
                        <a:fillRect/>
                      </a:stretch>
                    </p:blipFill>
                    <p:spPr bwMode="auto">
                      <a:xfrm>
                        <a:off x="4607147" y="1393825"/>
                        <a:ext cx="4190012" cy="988611"/>
                      </a:xfrm>
                      <a:prstGeom prst="rect">
                        <a:avLst/>
                      </a:prstGeom>
                      <a:noFill/>
                      <a:ln>
                        <a:noFill/>
                      </a:ln>
                      <a:effectLst/>
                    </p:spPr>
                  </p:pic>
                </p:oleObj>
              </mc:Fallback>
            </mc:AlternateContent>
          </a:graphicData>
        </a:graphic>
      </p:graphicFrame>
      <p:graphicFrame>
        <p:nvGraphicFramePr>
          <p:cNvPr id="17" name="Object 4"/>
          <p:cNvGraphicFramePr>
            <a:graphicFrameLocks noGrp="1" noChangeAspect="1"/>
          </p:cNvGraphicFramePr>
          <p:nvPr>
            <p:ph sz="half" idx="2"/>
            <p:extLst>
              <p:ext uri="{D42A27DB-BD31-4B8C-83A1-F6EECF244321}">
                <p14:modId xmlns:p14="http://schemas.microsoft.com/office/powerpoint/2010/main" val="712381023"/>
              </p:ext>
            </p:extLst>
          </p:nvPr>
        </p:nvGraphicFramePr>
        <p:xfrm>
          <a:off x="354013" y="3109913"/>
          <a:ext cx="3983037" cy="928687"/>
        </p:xfrm>
        <a:graphic>
          <a:graphicData uri="http://schemas.openxmlformats.org/presentationml/2006/ole">
            <mc:AlternateContent xmlns:mc="http://schemas.openxmlformats.org/markup-compatibility/2006">
              <mc:Choice xmlns:v="urn:schemas-microsoft-com:vml" Requires="v">
                <p:oleObj spid="_x0000_s156841" name="Equation" r:id="rId8" imgW="1143000" imgH="266400" progId="Equation.3">
                  <p:embed/>
                </p:oleObj>
              </mc:Choice>
              <mc:Fallback>
                <p:oleObj name="Equation" r:id="rId8" imgW="1143000" imgH="266400" progId="Equation.3">
                  <p:embed/>
                  <p:pic>
                    <p:nvPicPr>
                      <p:cNvPr id="0" name=""/>
                      <p:cNvPicPr>
                        <a:picLocks noChangeAspect="1" noChangeArrowheads="1"/>
                      </p:cNvPicPr>
                      <p:nvPr/>
                    </p:nvPicPr>
                    <p:blipFill>
                      <a:blip r:embed="rId9"/>
                      <a:srcRect/>
                      <a:stretch>
                        <a:fillRect/>
                      </a:stretch>
                    </p:blipFill>
                    <p:spPr bwMode="auto">
                      <a:xfrm>
                        <a:off x="354013" y="3109913"/>
                        <a:ext cx="3983037" cy="928687"/>
                      </a:xfrm>
                      <a:prstGeom prst="rect">
                        <a:avLst/>
                      </a:prstGeom>
                      <a:noFill/>
                      <a:ln>
                        <a:noFill/>
                      </a:ln>
                      <a:effectLst/>
                    </p:spPr>
                  </p:pic>
                </p:oleObj>
              </mc:Fallback>
            </mc:AlternateContent>
          </a:graphicData>
        </a:graphic>
      </p:graphicFrame>
      <p:graphicFrame>
        <p:nvGraphicFramePr>
          <p:cNvPr id="18" name="Object 4"/>
          <p:cNvGraphicFramePr>
            <a:graphicFrameLocks noGrp="1" noChangeAspect="1"/>
          </p:cNvGraphicFramePr>
          <p:nvPr>
            <p:ph sz="half" idx="2"/>
            <p:extLst>
              <p:ext uri="{D42A27DB-BD31-4B8C-83A1-F6EECF244321}">
                <p14:modId xmlns:p14="http://schemas.microsoft.com/office/powerpoint/2010/main" val="415433781"/>
              </p:ext>
            </p:extLst>
          </p:nvPr>
        </p:nvGraphicFramePr>
        <p:xfrm>
          <a:off x="4606925" y="3084513"/>
          <a:ext cx="4191000" cy="977900"/>
        </p:xfrm>
        <a:graphic>
          <a:graphicData uri="http://schemas.openxmlformats.org/presentationml/2006/ole">
            <mc:AlternateContent xmlns:mc="http://schemas.openxmlformats.org/markup-compatibility/2006">
              <mc:Choice xmlns:v="urn:schemas-microsoft-com:vml" Requires="v">
                <p:oleObj spid="_x0000_s156842" name="Equation" r:id="rId10" imgW="1143000" imgH="266400" progId="Equation.3">
                  <p:embed/>
                </p:oleObj>
              </mc:Choice>
              <mc:Fallback>
                <p:oleObj name="Equation" r:id="rId10" imgW="1143000" imgH="266400" progId="Equation.3">
                  <p:embed/>
                  <p:pic>
                    <p:nvPicPr>
                      <p:cNvPr id="0" name=""/>
                      <p:cNvPicPr>
                        <a:picLocks noChangeAspect="1" noChangeArrowheads="1"/>
                      </p:cNvPicPr>
                      <p:nvPr/>
                    </p:nvPicPr>
                    <p:blipFill>
                      <a:blip r:embed="rId11"/>
                      <a:srcRect/>
                      <a:stretch>
                        <a:fillRect/>
                      </a:stretch>
                    </p:blipFill>
                    <p:spPr bwMode="auto">
                      <a:xfrm>
                        <a:off x="4606925" y="3084513"/>
                        <a:ext cx="4191000" cy="977900"/>
                      </a:xfrm>
                      <a:prstGeom prst="rect">
                        <a:avLst/>
                      </a:prstGeom>
                      <a:noFill/>
                      <a:ln>
                        <a:noFill/>
                      </a:ln>
                      <a:effectLst/>
                    </p:spPr>
                  </p:pic>
                </p:oleObj>
              </mc:Fallback>
            </mc:AlternateContent>
          </a:graphicData>
        </a:graphic>
      </p:graphicFrame>
      <p:graphicFrame>
        <p:nvGraphicFramePr>
          <p:cNvPr id="19" name="Object 4"/>
          <p:cNvGraphicFramePr>
            <a:graphicFrameLocks noGrp="1" noChangeAspect="1"/>
          </p:cNvGraphicFramePr>
          <p:nvPr>
            <p:ph sz="half" idx="2"/>
            <p:extLst>
              <p:ext uri="{D42A27DB-BD31-4B8C-83A1-F6EECF244321}">
                <p14:modId xmlns:p14="http://schemas.microsoft.com/office/powerpoint/2010/main" val="3134765240"/>
              </p:ext>
            </p:extLst>
          </p:nvPr>
        </p:nvGraphicFramePr>
        <p:xfrm>
          <a:off x="897492" y="4874813"/>
          <a:ext cx="6877629" cy="864914"/>
        </p:xfrm>
        <a:graphic>
          <a:graphicData uri="http://schemas.openxmlformats.org/presentationml/2006/ole">
            <mc:AlternateContent xmlns:mc="http://schemas.openxmlformats.org/markup-compatibility/2006">
              <mc:Choice xmlns:v="urn:schemas-microsoft-com:vml" Requires="v">
                <p:oleObj spid="_x0000_s156843" name="Equation" r:id="rId12" imgW="2120760" imgH="266400" progId="Equation.3">
                  <p:embed/>
                </p:oleObj>
              </mc:Choice>
              <mc:Fallback>
                <p:oleObj name="Equation" r:id="rId12" imgW="2120760" imgH="266400" progId="Equation.3">
                  <p:embed/>
                  <p:pic>
                    <p:nvPicPr>
                      <p:cNvPr id="0" name=""/>
                      <p:cNvPicPr>
                        <a:picLocks noChangeAspect="1" noChangeArrowheads="1"/>
                      </p:cNvPicPr>
                      <p:nvPr/>
                    </p:nvPicPr>
                    <p:blipFill>
                      <a:blip r:embed="rId13"/>
                      <a:srcRect/>
                      <a:stretch>
                        <a:fillRect/>
                      </a:stretch>
                    </p:blipFill>
                    <p:spPr bwMode="auto">
                      <a:xfrm>
                        <a:off x="897492" y="4874813"/>
                        <a:ext cx="6877629" cy="864914"/>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18705859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7284"/>
                                        </p:tgtEl>
                                        <p:attrNameLst>
                                          <p:attrName>style.visibility</p:attrName>
                                        </p:attrNameLst>
                                      </p:cBhvr>
                                      <p:to>
                                        <p:strVal val="visible"/>
                                      </p:to>
                                    </p:set>
                                    <p:animEffect transition="in" filter="dissolve">
                                      <p:cBhvr>
                                        <p:cTn id="7" dur="500"/>
                                        <p:tgtEl>
                                          <p:spTgt spid="9728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dissolv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dissolv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dissolv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41" name="Text Box 3"/>
          <p:cNvSpPr txBox="1">
            <a:spLocks noChangeArrowheads="1"/>
          </p:cNvSpPr>
          <p:nvPr/>
        </p:nvSpPr>
        <p:spPr bwMode="auto">
          <a:xfrm>
            <a:off x="-16099" y="44624"/>
            <a:ext cx="941146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sz="3600" dirty="0" smtClean="0">
                <a:latin typeface="Impact" pitchFamily="34" charset="0"/>
                <a:cs typeface="Arial" charset="0"/>
              </a:rPr>
              <a:t>X:</a:t>
            </a:r>
            <a:r>
              <a:rPr lang="en-US" sz="3600" b="1" dirty="0">
                <a:latin typeface="Impact" pitchFamily="34" charset="0"/>
                <a:cs typeface="Arial" charset="0"/>
                <a:sym typeface="Symbol" panose="05050102010706020507" pitchFamily="18" charset="2"/>
              </a:rPr>
              <a:t> </a:t>
            </a:r>
            <a:r>
              <a:rPr lang="en-US" sz="3600" b="1" dirty="0" smtClean="0">
                <a:latin typeface="Impact" pitchFamily="34" charset="0"/>
                <a:cs typeface="Arial" charset="0"/>
                <a:sym typeface="Symbol" panose="05050102010706020507" pitchFamily="18" charset="2"/>
              </a:rPr>
              <a:t>, ,  </a:t>
            </a:r>
            <a:r>
              <a:rPr lang="en-US" sz="3600" dirty="0" smtClean="0">
                <a:latin typeface="Impact" pitchFamily="34" charset="0"/>
                <a:cs typeface="Arial" charset="0"/>
              </a:rPr>
              <a:t> y = 2x</a:t>
            </a:r>
            <a:r>
              <a:rPr lang="en-US" sz="3600" dirty="0" smtClean="0">
                <a:latin typeface="Impact" pitchFamily="34" charset="0"/>
                <a:cs typeface="Arial" charset="0"/>
                <a:sym typeface="Wingdings" panose="05000000000000000000" pitchFamily="2" charset="2"/>
              </a:rPr>
              <a:t> </a:t>
            </a:r>
            <a:r>
              <a:rPr lang="en-US" sz="4400" b="1" dirty="0" smtClean="0">
                <a:latin typeface="Impact" pitchFamily="34" charset="0"/>
                <a:cs typeface="Arial" charset="0"/>
                <a:sym typeface="Symbol" panose="05050102010706020507" pitchFamily="18" charset="2"/>
              </a:rPr>
              <a:t></a:t>
            </a:r>
            <a:r>
              <a:rPr lang="en-US" sz="3600" baseline="-25000" dirty="0" smtClean="0">
                <a:latin typeface="Impact" pitchFamily="34" charset="0"/>
                <a:cs typeface="Arial" charset="0"/>
                <a:sym typeface="Symbol" panose="05050102010706020507" pitchFamily="18" charset="2"/>
              </a:rPr>
              <a:t>y</a:t>
            </a:r>
            <a:r>
              <a:rPr lang="en-US" sz="3600" dirty="0" smtClean="0">
                <a:latin typeface="Impact" pitchFamily="34" charset="0"/>
                <a:cs typeface="Arial" charset="0"/>
                <a:sym typeface="Symbol" panose="05050102010706020507" pitchFamily="18" charset="2"/>
              </a:rPr>
              <a:t> = 2</a:t>
            </a:r>
            <a:r>
              <a:rPr lang="en-US" sz="4400" b="1" dirty="0" smtClean="0">
                <a:latin typeface="Impact" pitchFamily="34" charset="0"/>
                <a:cs typeface="Arial" charset="0"/>
                <a:sym typeface="Symbol" panose="05050102010706020507" pitchFamily="18" charset="2"/>
              </a:rPr>
              <a:t></a:t>
            </a:r>
            <a:r>
              <a:rPr lang="en-US" sz="3600" dirty="0" smtClean="0">
                <a:latin typeface="Impact" pitchFamily="34" charset="0"/>
                <a:cs typeface="Arial" charset="0"/>
                <a:sym typeface="Symbol" panose="05050102010706020507" pitchFamily="18" charset="2"/>
              </a:rPr>
              <a:t>, </a:t>
            </a:r>
            <a:r>
              <a:rPr lang="en-US" sz="4400" b="1" dirty="0" smtClean="0">
                <a:latin typeface="Impact" pitchFamily="34" charset="0"/>
                <a:cs typeface="Arial" charset="0"/>
                <a:sym typeface="Symbol" panose="05050102010706020507" pitchFamily="18" charset="2"/>
              </a:rPr>
              <a:t></a:t>
            </a:r>
            <a:r>
              <a:rPr lang="en-US" sz="3600" baseline="-25000" dirty="0">
                <a:latin typeface="Impact" pitchFamily="34" charset="0"/>
                <a:cs typeface="Arial" charset="0"/>
                <a:sym typeface="Symbol" panose="05050102010706020507" pitchFamily="18" charset="2"/>
              </a:rPr>
              <a:t> </a:t>
            </a:r>
            <a:r>
              <a:rPr lang="en-US" sz="3600" baseline="-25000" dirty="0" smtClean="0">
                <a:latin typeface="Impact" pitchFamily="34" charset="0"/>
                <a:cs typeface="Arial" charset="0"/>
                <a:sym typeface="Symbol" panose="05050102010706020507" pitchFamily="18" charset="2"/>
              </a:rPr>
              <a:t>y</a:t>
            </a:r>
            <a:r>
              <a:rPr lang="en-US" sz="3600" dirty="0" smtClean="0">
                <a:latin typeface="Impact" pitchFamily="34" charset="0"/>
                <a:cs typeface="Arial" charset="0"/>
                <a:sym typeface="Symbol" panose="05050102010706020507" pitchFamily="18" charset="2"/>
              </a:rPr>
              <a:t> = 2</a:t>
            </a:r>
            <a:r>
              <a:rPr lang="en-US" sz="4400" b="1" dirty="0" smtClean="0">
                <a:latin typeface="Impact" pitchFamily="34" charset="0"/>
                <a:cs typeface="Arial" charset="0"/>
                <a:sym typeface="Symbol" panose="05050102010706020507" pitchFamily="18" charset="2"/>
              </a:rPr>
              <a:t></a:t>
            </a:r>
            <a:r>
              <a:rPr lang="en-US" sz="3600" dirty="0" smtClean="0">
                <a:latin typeface="Impact" pitchFamily="34" charset="0"/>
                <a:cs typeface="Arial" charset="0"/>
                <a:sym typeface="Symbol" panose="05050102010706020507" pitchFamily="18" charset="2"/>
              </a:rPr>
              <a:t> </a:t>
            </a:r>
            <a:endParaRPr lang="en-US" sz="3600" dirty="0">
              <a:latin typeface="Impact" pitchFamily="34" charset="0"/>
              <a:cs typeface="Arial" charset="0"/>
            </a:endParaRPr>
          </a:p>
        </p:txBody>
      </p:sp>
      <p:sp>
        <p:nvSpPr>
          <p:cNvPr id="907268" name="Text Box 4"/>
          <p:cNvSpPr txBox="1">
            <a:spLocks noChangeArrowheads="1"/>
          </p:cNvSpPr>
          <p:nvPr/>
        </p:nvSpPr>
        <p:spPr bwMode="auto">
          <a:xfrm>
            <a:off x="0" y="908721"/>
            <a:ext cx="91440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dirty="0" smtClean="0">
                <a:latin typeface="Book Antiqua" pitchFamily="18" charset="0"/>
                <a:cs typeface="Times New Roman" pitchFamily="18" charset="0"/>
              </a:rPr>
              <a:t>Past  data on a specific stock shows that the return </a:t>
            </a:r>
            <a:r>
              <a:rPr lang="en-US" dirty="0">
                <a:latin typeface="Book Antiqua" pitchFamily="18" charset="0"/>
                <a:cs typeface="Times New Roman" pitchFamily="18" charset="0"/>
              </a:rPr>
              <a:t>of this stock has a  mean of </a:t>
            </a:r>
            <a:r>
              <a:rPr lang="en-US" dirty="0" smtClean="0">
                <a:latin typeface="Book Antiqua" pitchFamily="18" charset="0"/>
                <a:cs typeface="Times New Roman" pitchFamily="18" charset="0"/>
              </a:rPr>
              <a:t>0.05 </a:t>
            </a:r>
            <a:r>
              <a:rPr lang="en-US" dirty="0">
                <a:latin typeface="Book Antiqua" pitchFamily="18" charset="0"/>
                <a:cs typeface="Times New Roman" pitchFamily="18" charset="0"/>
              </a:rPr>
              <a:t>and StdDev of 0.05. Therefore, </a:t>
            </a:r>
            <a:r>
              <a:rPr lang="en-US" dirty="0" smtClean="0">
                <a:latin typeface="Book Antiqua" pitchFamily="18" charset="0"/>
                <a:cs typeface="Times New Roman" pitchFamily="18" charset="0"/>
              </a:rPr>
              <a:t>if we invest $1, our investment after one year will have an </a:t>
            </a:r>
            <a:r>
              <a:rPr lang="en-US" dirty="0">
                <a:latin typeface="Book Antiqua" pitchFamily="18" charset="0"/>
                <a:cs typeface="Times New Roman" pitchFamily="18" charset="0"/>
              </a:rPr>
              <a:t>average of </a:t>
            </a:r>
            <a:r>
              <a:rPr lang="en-US" dirty="0" smtClean="0">
                <a:latin typeface="Book Antiqua" pitchFamily="18" charset="0"/>
                <a:cs typeface="Times New Roman" pitchFamily="18" charset="0"/>
              </a:rPr>
              <a:t>$0.05 </a:t>
            </a:r>
            <a:r>
              <a:rPr lang="en-US" dirty="0">
                <a:latin typeface="Book Antiqua" pitchFamily="18" charset="0"/>
                <a:cs typeface="Times New Roman" pitchFamily="18" charset="0"/>
              </a:rPr>
              <a:t>and standard deviation of </a:t>
            </a:r>
            <a:r>
              <a:rPr lang="en-US" dirty="0" smtClean="0">
                <a:latin typeface="Book Antiqua" pitchFamily="18" charset="0"/>
                <a:cs typeface="Times New Roman" pitchFamily="18" charset="0"/>
              </a:rPr>
              <a:t>$0.05</a:t>
            </a:r>
            <a:r>
              <a:rPr lang="en-US" dirty="0">
                <a:latin typeface="Book Antiqua" pitchFamily="18" charset="0"/>
                <a:cs typeface="Times New Roman" pitchFamily="18" charset="0"/>
              </a:rPr>
              <a:t>. </a:t>
            </a:r>
          </a:p>
          <a:p>
            <a:endParaRPr lang="en-US" dirty="0" smtClean="0">
              <a:latin typeface="Book Antiqua" pitchFamily="18" charset="0"/>
              <a:cs typeface="Times New Roman" pitchFamily="18" charset="0"/>
            </a:endParaRPr>
          </a:p>
          <a:p>
            <a:r>
              <a:rPr lang="en-US" dirty="0" smtClean="0">
                <a:latin typeface="Book Antiqua" pitchFamily="18" charset="0"/>
                <a:cs typeface="Times New Roman" pitchFamily="18" charset="0"/>
              </a:rPr>
              <a:t>Using simulation in excel  show what is the mean and standard deviation of 10,000 and 20,000 investments. </a:t>
            </a:r>
          </a:p>
          <a:p>
            <a:endParaRPr lang="en-US" dirty="0" smtClean="0">
              <a:latin typeface="Book Antiqua" pitchFamily="18" charset="0"/>
              <a:cs typeface="Times New Roman" pitchFamily="18" charset="0"/>
            </a:endParaRPr>
          </a:p>
          <a:p>
            <a:r>
              <a:rPr lang="en-US" dirty="0">
                <a:latin typeface="Book Antiqua" pitchFamily="18" charset="0"/>
              </a:rPr>
              <a:t>A random variable </a:t>
            </a:r>
            <a:r>
              <a:rPr lang="en-US" b="1" dirty="0" smtClean="0">
                <a:solidFill>
                  <a:srgbClr val="00B050"/>
                </a:solidFill>
                <a:latin typeface="Book Antiqua" pitchFamily="18" charset="0"/>
                <a:cs typeface="Times New Roman" pitchFamily="18" charset="0"/>
              </a:rPr>
              <a:t>x</a:t>
            </a:r>
            <a:r>
              <a:rPr lang="en-US" dirty="0" smtClean="0">
                <a:latin typeface="Book Antiqua" pitchFamily="18" charset="0"/>
              </a:rPr>
              <a:t> </a:t>
            </a:r>
            <a:r>
              <a:rPr lang="en-US" dirty="0">
                <a:latin typeface="Book Antiqua" pitchFamily="18" charset="0"/>
              </a:rPr>
              <a:t>with mean of </a:t>
            </a:r>
            <a:r>
              <a:rPr lang="en-US" b="1" dirty="0">
                <a:solidFill>
                  <a:srgbClr val="00B050"/>
                </a:solidFill>
                <a:latin typeface="Impact" pitchFamily="34" charset="0"/>
                <a:cs typeface="Arial" charset="0"/>
                <a:sym typeface="Symbol" panose="05050102010706020507" pitchFamily="18" charset="2"/>
              </a:rPr>
              <a:t></a:t>
            </a:r>
            <a:r>
              <a:rPr lang="en-US" b="1" dirty="0">
                <a:latin typeface="Impact" pitchFamily="34" charset="0"/>
                <a:cs typeface="Arial" charset="0"/>
                <a:sym typeface="Symbol" panose="05050102010706020507" pitchFamily="18" charset="2"/>
              </a:rPr>
              <a:t> </a:t>
            </a:r>
            <a:r>
              <a:rPr lang="en-US" dirty="0">
                <a:latin typeface="Book Antiqua" pitchFamily="18" charset="0"/>
              </a:rPr>
              <a:t>, and standard deviation of </a:t>
            </a:r>
            <a:r>
              <a:rPr lang="el-GR" b="1" dirty="0">
                <a:solidFill>
                  <a:srgbClr val="00B050"/>
                </a:solidFill>
                <a:latin typeface="Book Antiqua" pitchFamily="18" charset="0"/>
                <a:cs typeface="Times New Roman" pitchFamily="18" charset="0"/>
              </a:rPr>
              <a:t>σ</a:t>
            </a:r>
            <a:r>
              <a:rPr lang="en-US" dirty="0">
                <a:latin typeface="Book Antiqua" pitchFamily="18" charset="0"/>
                <a:cs typeface="Times New Roman" pitchFamily="18" charset="0"/>
              </a:rPr>
              <a:t> is multiplied by </a:t>
            </a:r>
            <a:r>
              <a:rPr lang="en-US" b="1" dirty="0">
                <a:solidFill>
                  <a:srgbClr val="0070C0"/>
                </a:solidFill>
                <a:latin typeface="Book Antiqua" pitchFamily="18" charset="0"/>
                <a:cs typeface="Times New Roman" pitchFamily="18" charset="0"/>
              </a:rPr>
              <a:t>2</a:t>
            </a:r>
            <a:r>
              <a:rPr lang="en-US" dirty="0">
                <a:latin typeface="Book Antiqua" pitchFamily="18" charset="0"/>
                <a:cs typeface="Times New Roman" pitchFamily="18" charset="0"/>
              </a:rPr>
              <a:t> generates the random variable </a:t>
            </a:r>
            <a:r>
              <a:rPr lang="en-US" b="1" dirty="0">
                <a:solidFill>
                  <a:srgbClr val="FF0000"/>
                </a:solidFill>
                <a:latin typeface="Book Antiqua" pitchFamily="18" charset="0"/>
                <a:cs typeface="Times New Roman" pitchFamily="18" charset="0"/>
              </a:rPr>
              <a:t>y</a:t>
            </a:r>
            <a:r>
              <a:rPr lang="en-US" b="1" dirty="0">
                <a:latin typeface="Book Antiqua" pitchFamily="18" charset="0"/>
                <a:cs typeface="Times New Roman" pitchFamily="18" charset="0"/>
              </a:rPr>
              <a:t>=</a:t>
            </a:r>
            <a:r>
              <a:rPr lang="en-US" b="1" dirty="0">
                <a:solidFill>
                  <a:srgbClr val="0070C0"/>
                </a:solidFill>
                <a:latin typeface="Book Antiqua" pitchFamily="18" charset="0"/>
                <a:cs typeface="Times New Roman" pitchFamily="18" charset="0"/>
              </a:rPr>
              <a:t>2</a:t>
            </a:r>
            <a:r>
              <a:rPr lang="en-US" b="1" dirty="0">
                <a:solidFill>
                  <a:srgbClr val="00B050"/>
                </a:solidFill>
                <a:latin typeface="Book Antiqua" pitchFamily="18" charset="0"/>
                <a:cs typeface="Times New Roman" pitchFamily="18" charset="0"/>
              </a:rPr>
              <a:t>x</a:t>
            </a:r>
            <a:r>
              <a:rPr lang="en-US" dirty="0">
                <a:latin typeface="Book Antiqua" pitchFamily="18" charset="0"/>
                <a:cs typeface="Times New Roman" pitchFamily="18" charset="0"/>
              </a:rPr>
              <a:t>.  </a:t>
            </a:r>
          </a:p>
          <a:p>
            <a:r>
              <a:rPr lang="en-US" b="1" dirty="0">
                <a:latin typeface="Book Antiqua" pitchFamily="18" charset="0"/>
                <a:cs typeface="Times New Roman" pitchFamily="18" charset="0"/>
              </a:rPr>
              <a:t>x: (</a:t>
            </a:r>
            <a:r>
              <a:rPr lang="en-US" b="1" dirty="0">
                <a:solidFill>
                  <a:srgbClr val="00B050"/>
                </a:solidFill>
                <a:latin typeface="Impact" pitchFamily="34" charset="0"/>
                <a:cs typeface="Arial" charset="0"/>
                <a:sym typeface="Symbol" panose="05050102010706020507" pitchFamily="18" charset="2"/>
              </a:rPr>
              <a:t></a:t>
            </a:r>
            <a:r>
              <a:rPr lang="en-US" b="1" dirty="0">
                <a:latin typeface="Impact" pitchFamily="34" charset="0"/>
                <a:cs typeface="Arial" charset="0"/>
                <a:sym typeface="Symbol" panose="05050102010706020507" pitchFamily="18" charset="2"/>
              </a:rPr>
              <a:t> ,</a:t>
            </a:r>
            <a:r>
              <a:rPr lang="el-GR" b="1" dirty="0">
                <a:latin typeface="Book Antiqua" pitchFamily="18" charset="0"/>
                <a:cs typeface="Times New Roman" pitchFamily="18" charset="0"/>
              </a:rPr>
              <a:t> </a:t>
            </a:r>
            <a:r>
              <a:rPr lang="el-GR" b="1" dirty="0">
                <a:solidFill>
                  <a:srgbClr val="00B050"/>
                </a:solidFill>
                <a:latin typeface="Book Antiqua" pitchFamily="18" charset="0"/>
                <a:cs typeface="Times New Roman" pitchFamily="18" charset="0"/>
              </a:rPr>
              <a:t>σ</a:t>
            </a:r>
            <a:r>
              <a:rPr lang="en-US" b="1" dirty="0">
                <a:latin typeface="Book Antiqua" pitchFamily="18" charset="0"/>
                <a:cs typeface="Times New Roman" pitchFamily="18" charset="0"/>
              </a:rPr>
              <a:t>) </a:t>
            </a:r>
            <a:r>
              <a:rPr lang="en-US" dirty="0">
                <a:latin typeface="Book Antiqua" pitchFamily="18" charset="0"/>
                <a:cs typeface="Times New Roman" pitchFamily="18" charset="0"/>
                <a:sym typeface="Wingdings" panose="05000000000000000000" pitchFamily="2" charset="2"/>
              </a:rPr>
              <a:t> </a:t>
            </a:r>
            <a:r>
              <a:rPr lang="en-US" b="1" dirty="0">
                <a:solidFill>
                  <a:srgbClr val="FF0000"/>
                </a:solidFill>
                <a:latin typeface="Book Antiqua" pitchFamily="18" charset="0"/>
                <a:cs typeface="Times New Roman" pitchFamily="18" charset="0"/>
              </a:rPr>
              <a:t>y</a:t>
            </a:r>
            <a:r>
              <a:rPr lang="en-US" b="1" dirty="0">
                <a:latin typeface="Book Antiqua" pitchFamily="18" charset="0"/>
                <a:cs typeface="Times New Roman" pitchFamily="18" charset="0"/>
              </a:rPr>
              <a:t>: (</a:t>
            </a:r>
            <a:r>
              <a:rPr lang="en-US" b="1" dirty="0">
                <a:solidFill>
                  <a:srgbClr val="FF0000"/>
                </a:solidFill>
                <a:latin typeface="Book Antiqua" pitchFamily="18" charset="0"/>
                <a:cs typeface="Times New Roman" pitchFamily="18" charset="0"/>
              </a:rPr>
              <a:t>?</a:t>
            </a:r>
            <a:r>
              <a:rPr lang="en-US" b="1" dirty="0">
                <a:latin typeface="Book Antiqua" pitchFamily="18" charset="0"/>
                <a:cs typeface="Times New Roman" pitchFamily="18" charset="0"/>
              </a:rPr>
              <a:t>,</a:t>
            </a:r>
            <a:r>
              <a:rPr lang="en-US" b="1" dirty="0">
                <a:solidFill>
                  <a:srgbClr val="FF0000"/>
                </a:solidFill>
                <a:latin typeface="Book Antiqua" pitchFamily="18" charset="0"/>
                <a:cs typeface="Times New Roman" pitchFamily="18" charset="0"/>
              </a:rPr>
              <a:t>?</a:t>
            </a:r>
            <a:r>
              <a:rPr lang="en-US" b="1" dirty="0">
                <a:latin typeface="Book Antiqua" pitchFamily="18" charset="0"/>
                <a:cs typeface="Times New Roman" pitchFamily="18" charset="0"/>
              </a:rPr>
              <a:t>)</a:t>
            </a:r>
          </a:p>
          <a:p>
            <a:endParaRPr lang="en-US" b="1" i="1" dirty="0" smtClean="0">
              <a:solidFill>
                <a:srgbClr val="1A1A7E"/>
              </a:solidFill>
              <a:latin typeface="Book Antiqua" pitchFamily="18" charset="0"/>
              <a:cs typeface="Times New Roman" pitchFamily="18" charset="0"/>
            </a:endParaRPr>
          </a:p>
        </p:txBody>
      </p:sp>
    </p:spTree>
    <p:extLst>
      <p:ext uri="{BB962C8B-B14F-4D97-AF65-F5344CB8AC3E}">
        <p14:creationId xmlns:p14="http://schemas.microsoft.com/office/powerpoint/2010/main" val="22978115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07268">
                                            <p:txEl>
                                              <p:pRg st="0" end="0"/>
                                            </p:txEl>
                                          </p:spTgt>
                                        </p:tgtEl>
                                        <p:attrNameLst>
                                          <p:attrName>style.visibility</p:attrName>
                                        </p:attrNameLst>
                                      </p:cBhvr>
                                      <p:to>
                                        <p:strVal val="visible"/>
                                      </p:to>
                                    </p:set>
                                    <p:animEffect transition="in" filter="dissolve">
                                      <p:cBhvr>
                                        <p:cTn id="7" dur="500"/>
                                        <p:tgtEl>
                                          <p:spTgt spid="90726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07268">
                                            <p:txEl>
                                              <p:pRg st="2" end="2"/>
                                            </p:txEl>
                                          </p:spTgt>
                                        </p:tgtEl>
                                        <p:attrNameLst>
                                          <p:attrName>style.visibility</p:attrName>
                                        </p:attrNameLst>
                                      </p:cBhvr>
                                      <p:to>
                                        <p:strVal val="visible"/>
                                      </p:to>
                                    </p:set>
                                    <p:animEffect transition="in" filter="dissolve">
                                      <p:cBhvr>
                                        <p:cTn id="12" dur="500"/>
                                        <p:tgtEl>
                                          <p:spTgt spid="90726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07268">
                                            <p:txEl>
                                              <p:pRg st="4" end="4"/>
                                            </p:txEl>
                                          </p:spTgt>
                                        </p:tgtEl>
                                        <p:attrNameLst>
                                          <p:attrName>style.visibility</p:attrName>
                                        </p:attrNameLst>
                                      </p:cBhvr>
                                      <p:to>
                                        <p:strVal val="visible"/>
                                      </p:to>
                                    </p:set>
                                    <p:animEffect transition="in" filter="dissolve">
                                      <p:cBhvr>
                                        <p:cTn id="17" dur="500"/>
                                        <p:tgtEl>
                                          <p:spTgt spid="90726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07268">
                                            <p:txEl>
                                              <p:pRg st="5" end="5"/>
                                            </p:txEl>
                                          </p:spTgt>
                                        </p:tgtEl>
                                        <p:attrNameLst>
                                          <p:attrName>style.visibility</p:attrName>
                                        </p:attrNameLst>
                                      </p:cBhvr>
                                      <p:to>
                                        <p:strVal val="visible"/>
                                      </p:to>
                                    </p:set>
                                    <p:animEffect transition="in" filter="dissolve">
                                      <p:cBhvr>
                                        <p:cTn id="22" dur="500"/>
                                        <p:tgtEl>
                                          <p:spTgt spid="90726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7268"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0" y="15369"/>
            <a:ext cx="9144000" cy="814387"/>
          </a:xfrm>
          <a:noFill/>
          <a:ln/>
        </p:spPr>
        <p:txBody>
          <a:bodyPr/>
          <a:lstStyle/>
          <a:p>
            <a:r>
              <a:rPr lang="en-US" altLang="en-US" dirty="0"/>
              <a:t>Relationship between </a:t>
            </a:r>
            <a:r>
              <a:rPr lang="el-GR" altLang="en-US" dirty="0"/>
              <a:t>μ</a:t>
            </a:r>
            <a:r>
              <a:rPr lang="en-US" altLang="en-US" dirty="0"/>
              <a:t> and x</a:t>
            </a:r>
          </a:p>
        </p:txBody>
      </p:sp>
      <p:sp>
        <p:nvSpPr>
          <p:cNvPr id="97300" name="Line 20"/>
          <p:cNvSpPr>
            <a:spLocks noChangeShapeType="1"/>
          </p:cNvSpPr>
          <p:nvPr/>
        </p:nvSpPr>
        <p:spPr bwMode="auto">
          <a:xfrm flipV="1">
            <a:off x="6229350" y="723900"/>
            <a:ext cx="247650"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19" name="Object 4"/>
          <p:cNvGraphicFramePr>
            <a:graphicFrameLocks noGrp="1" noChangeAspect="1"/>
          </p:cNvGraphicFramePr>
          <p:nvPr>
            <p:ph sz="half" idx="2"/>
            <p:extLst>
              <p:ext uri="{D42A27DB-BD31-4B8C-83A1-F6EECF244321}">
                <p14:modId xmlns:p14="http://schemas.microsoft.com/office/powerpoint/2010/main" val="2357785586"/>
              </p:ext>
            </p:extLst>
          </p:nvPr>
        </p:nvGraphicFramePr>
        <p:xfrm>
          <a:off x="971600" y="1408387"/>
          <a:ext cx="6877629" cy="864914"/>
        </p:xfrm>
        <a:graphic>
          <a:graphicData uri="http://schemas.openxmlformats.org/presentationml/2006/ole">
            <mc:AlternateContent xmlns:mc="http://schemas.openxmlformats.org/markup-compatibility/2006">
              <mc:Choice xmlns:v="urn:schemas-microsoft-com:vml" Requires="v">
                <p:oleObj spid="_x0000_s157830" name="Equation" r:id="rId4" imgW="2120760" imgH="266400" progId="Equation.3">
                  <p:embed/>
                </p:oleObj>
              </mc:Choice>
              <mc:Fallback>
                <p:oleObj name="Equation" r:id="rId4" imgW="2120760" imgH="266400" progId="Equation.3">
                  <p:embed/>
                  <p:pic>
                    <p:nvPicPr>
                      <p:cNvPr id="0" name=""/>
                      <p:cNvPicPr>
                        <a:picLocks noChangeAspect="1" noChangeArrowheads="1"/>
                      </p:cNvPicPr>
                      <p:nvPr/>
                    </p:nvPicPr>
                    <p:blipFill>
                      <a:blip r:embed="rId5"/>
                      <a:srcRect/>
                      <a:stretch>
                        <a:fillRect/>
                      </a:stretch>
                    </p:blipFill>
                    <p:spPr bwMode="auto">
                      <a:xfrm>
                        <a:off x="971600" y="1408387"/>
                        <a:ext cx="6877629" cy="864914"/>
                      </a:xfrm>
                      <a:prstGeom prst="rect">
                        <a:avLst/>
                      </a:prstGeom>
                      <a:noFill/>
                      <a:ln>
                        <a:noFill/>
                      </a:ln>
                      <a:effectLst/>
                    </p:spPr>
                  </p:pic>
                </p:oleObj>
              </mc:Fallback>
            </mc:AlternateContent>
          </a:graphicData>
        </a:graphic>
      </p:graphicFrame>
      <p:graphicFrame>
        <p:nvGraphicFramePr>
          <p:cNvPr id="13" name="Object 4"/>
          <p:cNvGraphicFramePr>
            <a:graphicFrameLocks noGrp="1" noChangeAspect="1"/>
          </p:cNvGraphicFramePr>
          <p:nvPr>
            <p:ph sz="half" idx="2"/>
            <p:extLst>
              <p:ext uri="{D42A27DB-BD31-4B8C-83A1-F6EECF244321}">
                <p14:modId xmlns:p14="http://schemas.microsoft.com/office/powerpoint/2010/main" val="2996343592"/>
              </p:ext>
            </p:extLst>
          </p:nvPr>
        </p:nvGraphicFramePr>
        <p:xfrm>
          <a:off x="1090613" y="2819400"/>
          <a:ext cx="6877050" cy="793750"/>
        </p:xfrm>
        <a:graphic>
          <a:graphicData uri="http://schemas.openxmlformats.org/presentationml/2006/ole">
            <mc:AlternateContent xmlns:mc="http://schemas.openxmlformats.org/markup-compatibility/2006">
              <mc:Choice xmlns:v="urn:schemas-microsoft-com:vml" Requires="v">
                <p:oleObj spid="_x0000_s157831" name="Equation" r:id="rId6" imgW="2311200" imgH="266400" progId="Equation.3">
                  <p:embed/>
                </p:oleObj>
              </mc:Choice>
              <mc:Fallback>
                <p:oleObj name="Equation" r:id="rId6" imgW="2311200" imgH="266400" progId="Equation.3">
                  <p:embed/>
                  <p:pic>
                    <p:nvPicPr>
                      <p:cNvPr id="0" name=""/>
                      <p:cNvPicPr>
                        <a:picLocks noChangeAspect="1" noChangeArrowheads="1"/>
                      </p:cNvPicPr>
                      <p:nvPr/>
                    </p:nvPicPr>
                    <p:blipFill>
                      <a:blip r:embed="rId7"/>
                      <a:srcRect/>
                      <a:stretch>
                        <a:fillRect/>
                      </a:stretch>
                    </p:blipFill>
                    <p:spPr bwMode="auto">
                      <a:xfrm>
                        <a:off x="1090613" y="2819400"/>
                        <a:ext cx="6877050" cy="793750"/>
                      </a:xfrm>
                      <a:prstGeom prst="rect">
                        <a:avLst/>
                      </a:prstGeom>
                      <a:noFill/>
                      <a:ln>
                        <a:noFill/>
                      </a:ln>
                      <a:effectLst/>
                    </p:spPr>
                  </p:pic>
                </p:oleObj>
              </mc:Fallback>
            </mc:AlternateContent>
          </a:graphicData>
        </a:graphic>
      </p:graphicFrame>
      <p:graphicFrame>
        <p:nvGraphicFramePr>
          <p:cNvPr id="14" name="Object 4"/>
          <p:cNvGraphicFramePr>
            <a:graphicFrameLocks noGrp="1" noChangeAspect="1"/>
          </p:cNvGraphicFramePr>
          <p:nvPr>
            <p:ph sz="half" idx="2"/>
            <p:extLst>
              <p:ext uri="{D42A27DB-BD31-4B8C-83A1-F6EECF244321}">
                <p14:modId xmlns:p14="http://schemas.microsoft.com/office/powerpoint/2010/main" val="1913422685"/>
              </p:ext>
            </p:extLst>
          </p:nvPr>
        </p:nvGraphicFramePr>
        <p:xfrm>
          <a:off x="1693863" y="4092575"/>
          <a:ext cx="5668962" cy="793750"/>
        </p:xfrm>
        <a:graphic>
          <a:graphicData uri="http://schemas.openxmlformats.org/presentationml/2006/ole">
            <mc:AlternateContent xmlns:mc="http://schemas.openxmlformats.org/markup-compatibility/2006">
              <mc:Choice xmlns:v="urn:schemas-microsoft-com:vml" Requires="v">
                <p:oleObj spid="_x0000_s157832" name="Equation" r:id="rId8" imgW="1904760" imgH="266400" progId="Equation.3">
                  <p:embed/>
                </p:oleObj>
              </mc:Choice>
              <mc:Fallback>
                <p:oleObj name="Equation" r:id="rId8" imgW="1904760" imgH="266400" progId="Equation.3">
                  <p:embed/>
                  <p:pic>
                    <p:nvPicPr>
                      <p:cNvPr id="0" name=""/>
                      <p:cNvPicPr>
                        <a:picLocks noChangeAspect="1" noChangeArrowheads="1"/>
                      </p:cNvPicPr>
                      <p:nvPr/>
                    </p:nvPicPr>
                    <p:blipFill>
                      <a:blip r:embed="rId9"/>
                      <a:srcRect/>
                      <a:stretch>
                        <a:fillRect/>
                      </a:stretch>
                    </p:blipFill>
                    <p:spPr bwMode="auto">
                      <a:xfrm>
                        <a:off x="1693863" y="4092575"/>
                        <a:ext cx="5668962" cy="793750"/>
                      </a:xfrm>
                      <a:prstGeom prst="rect">
                        <a:avLst/>
                      </a:prstGeom>
                      <a:noFill/>
                      <a:ln>
                        <a:noFill/>
                      </a:ln>
                      <a:effectLst/>
                    </p:spPr>
                  </p:pic>
                </p:oleObj>
              </mc:Fallback>
            </mc:AlternateContent>
          </a:graphicData>
        </a:graphic>
      </p:graphicFrame>
      <p:graphicFrame>
        <p:nvGraphicFramePr>
          <p:cNvPr id="15" name="Object 4"/>
          <p:cNvGraphicFramePr>
            <a:graphicFrameLocks noGrp="1" noChangeAspect="1"/>
          </p:cNvGraphicFramePr>
          <p:nvPr>
            <p:ph sz="half" idx="2"/>
            <p:extLst>
              <p:ext uri="{D42A27DB-BD31-4B8C-83A1-F6EECF244321}">
                <p14:modId xmlns:p14="http://schemas.microsoft.com/office/powerpoint/2010/main" val="2433249061"/>
              </p:ext>
            </p:extLst>
          </p:nvPr>
        </p:nvGraphicFramePr>
        <p:xfrm>
          <a:off x="1844675" y="5229200"/>
          <a:ext cx="5518150" cy="793750"/>
        </p:xfrm>
        <a:graphic>
          <a:graphicData uri="http://schemas.openxmlformats.org/presentationml/2006/ole">
            <mc:AlternateContent xmlns:mc="http://schemas.openxmlformats.org/markup-compatibility/2006">
              <mc:Choice xmlns:v="urn:schemas-microsoft-com:vml" Requires="v">
                <p:oleObj spid="_x0000_s157833" name="Equation" r:id="rId10" imgW="1854000" imgH="266400" progId="Equation.3">
                  <p:embed/>
                </p:oleObj>
              </mc:Choice>
              <mc:Fallback>
                <p:oleObj name="Equation" r:id="rId10" imgW="1854000" imgH="266400" progId="Equation.3">
                  <p:embed/>
                  <p:pic>
                    <p:nvPicPr>
                      <p:cNvPr id="0" name=""/>
                      <p:cNvPicPr>
                        <a:picLocks noChangeAspect="1" noChangeArrowheads="1"/>
                      </p:cNvPicPr>
                      <p:nvPr/>
                    </p:nvPicPr>
                    <p:blipFill>
                      <a:blip r:embed="rId11"/>
                      <a:srcRect/>
                      <a:stretch>
                        <a:fillRect/>
                      </a:stretch>
                    </p:blipFill>
                    <p:spPr bwMode="auto">
                      <a:xfrm>
                        <a:off x="1844675" y="5229200"/>
                        <a:ext cx="5518150" cy="79375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62607090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194" name="Rectangle 2"/>
              <p:cNvSpPr>
                <a:spLocks noGrp="1" noChangeArrowheads="1"/>
              </p:cNvSpPr>
              <p:nvPr>
                <p:ph type="title"/>
              </p:nvPr>
            </p:nvSpPr>
            <p:spPr>
              <a:xfrm>
                <a:off x="0" y="63202"/>
                <a:ext cx="9144000" cy="814387"/>
              </a:xfrm>
              <a:noFill/>
              <a:ln/>
            </p:spPr>
            <p:txBody>
              <a:bodyPr/>
              <a:lstStyle/>
              <a:p>
                <a14:m>
                  <m:oMath xmlns:m="http://schemas.openxmlformats.org/officeDocument/2006/math">
                    <m:bar>
                      <m:barPr>
                        <m:pos m:val="top"/>
                        <m:ctrlPr>
                          <a:rPr lang="en-US" altLang="en-US" i="1">
                            <a:latin typeface="Cambria Math" panose="02040503050406030204" pitchFamily="18" charset="0"/>
                          </a:rPr>
                        </m:ctrlPr>
                      </m:barPr>
                      <m:e>
                        <m:r>
                          <a:rPr lang="en-US" altLang="en-US" i="1">
                            <a:latin typeface="Cambria Math" panose="02040503050406030204" pitchFamily="18" charset="0"/>
                          </a:rPr>
                          <m:t>𝑋</m:t>
                        </m:r>
                      </m:e>
                    </m:bar>
                  </m:oMath>
                </a14:m>
                <a:r>
                  <a:rPr lang="en-US" altLang="en-US" dirty="0" smtClean="0"/>
                  <a:t> Distribution</a:t>
                </a:r>
                <a:endParaRPr lang="en-US" altLang="en-US" dirty="0"/>
              </a:p>
            </p:txBody>
          </p:sp>
        </mc:Choice>
        <mc:Fallback xmlns="">
          <p:sp>
            <p:nvSpPr>
              <p:cNvPr id="8194" name="Rectangle 2"/>
              <p:cNvSpPr>
                <a:spLocks noGrp="1" noRot="1" noChangeAspect="1" noMove="1" noResize="1" noEditPoints="1" noAdjustHandles="1" noChangeArrowheads="1" noChangeShapeType="1" noTextEdit="1"/>
              </p:cNvSpPr>
              <p:nvPr>
                <p:ph type="title"/>
              </p:nvPr>
            </p:nvSpPr>
            <p:spPr>
              <a:xfrm>
                <a:off x="0" y="63202"/>
                <a:ext cx="9144000" cy="814387"/>
              </a:xfrm>
              <a:blipFill rotWithShape="0">
                <a:blip r:embed="rId4"/>
                <a:stretch>
                  <a:fillRect b="-20896"/>
                </a:stretch>
              </a:blipFill>
              <a:ln/>
            </p:spPr>
            <p:txBody>
              <a:bodyPr/>
              <a:lstStyle/>
              <a:p>
                <a:r>
                  <a:rPr lang="en-US">
                    <a:noFill/>
                  </a:rPr>
                  <a:t> </a:t>
                </a:r>
              </a:p>
            </p:txBody>
          </p:sp>
        </mc:Fallback>
      </mc:AlternateContent>
      <p:graphicFrame>
        <p:nvGraphicFramePr>
          <p:cNvPr id="8212" name="Object 20"/>
          <p:cNvGraphicFramePr>
            <a:graphicFrameLocks noChangeAspect="1"/>
          </p:cNvGraphicFramePr>
          <p:nvPr/>
        </p:nvGraphicFramePr>
        <p:xfrm>
          <a:off x="6381545" y="3722339"/>
          <a:ext cx="266700" cy="312738"/>
        </p:xfrm>
        <a:graphic>
          <a:graphicData uri="http://schemas.openxmlformats.org/presentationml/2006/ole">
            <mc:AlternateContent xmlns:mc="http://schemas.openxmlformats.org/markup-compatibility/2006">
              <mc:Choice xmlns:v="urn:schemas-microsoft-com:vml" Requires="v">
                <p:oleObj spid="_x0000_s171036" name="Equation" r:id="rId5" imgW="139680" imgH="164880" progId="Equation.3">
                  <p:embed/>
                </p:oleObj>
              </mc:Choice>
              <mc:Fallback>
                <p:oleObj name="Equation" r:id="rId5" imgW="139680" imgH="1648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1545" y="3722339"/>
                        <a:ext cx="266700" cy="312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214" name="Rectangle 22"/>
          <p:cNvSpPr>
            <a:spLocks noChangeArrowheads="1"/>
          </p:cNvSpPr>
          <p:nvPr/>
        </p:nvSpPr>
        <p:spPr bwMode="auto">
          <a:xfrm>
            <a:off x="6335825" y="3592164"/>
            <a:ext cx="2236469" cy="44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Clr>
                <a:schemeClr val="tx2"/>
              </a:buClr>
              <a:buSzPct val="75000"/>
              <a:buFont typeface="Monotype Sorts" pitchFamily="2" charset="2"/>
              <a:buChar char="n"/>
              <a:defRPr sz="2400">
                <a:solidFill>
                  <a:schemeClr val="tx1"/>
                </a:solidFill>
                <a:effectLst>
                  <a:outerShdw blurRad="38100" dist="38100" dir="2700000" algn="tl">
                    <a:srgbClr val="000000"/>
                  </a:outerShdw>
                </a:effectLst>
                <a:latin typeface="Book Antiqua" panose="02040602050305030304" pitchFamily="18" charset="0"/>
              </a:defRPr>
            </a:lvl1pPr>
            <a:lvl2pPr marL="742950" indent="-285750">
              <a:spcBef>
                <a:spcPct val="20000"/>
              </a:spcBef>
              <a:buClr>
                <a:schemeClr val="tx2"/>
              </a:buClr>
              <a:buSzPct val="100000"/>
              <a:buChar char="•"/>
              <a:defRPr sz="2400">
                <a:solidFill>
                  <a:schemeClr val="tx1"/>
                </a:solidFill>
                <a:effectLst>
                  <a:outerShdw blurRad="38100" dist="38100" dir="2700000" algn="tl">
                    <a:srgbClr val="000000"/>
                  </a:outerShdw>
                </a:effectLst>
                <a:latin typeface="Book Antiqua" panose="02040602050305030304" pitchFamily="18" charset="0"/>
              </a:defRPr>
            </a:lvl2pPr>
            <a:lvl3pPr marL="1143000" indent="-228600">
              <a:spcBef>
                <a:spcPct val="20000"/>
              </a:spcBef>
              <a:buClr>
                <a:schemeClr val="tx1"/>
              </a:buClr>
              <a:buSzPct val="100000"/>
              <a:buChar char="•"/>
              <a:defRPr sz="2400">
                <a:solidFill>
                  <a:schemeClr val="tx1"/>
                </a:solidFill>
                <a:effectLst>
                  <a:outerShdw blurRad="38100" dist="38100" dir="2700000" algn="tl">
                    <a:srgbClr val="000000"/>
                  </a:outerShdw>
                </a:effectLst>
                <a:latin typeface="Book Antiqua" panose="02040602050305030304" pitchFamily="18" charset="0"/>
              </a:defRPr>
            </a:lvl3pPr>
            <a:lvl4pPr marL="1600200" indent="-228600">
              <a:spcBef>
                <a:spcPct val="20000"/>
              </a:spcBef>
              <a:buClr>
                <a:schemeClr val="tx1"/>
              </a:buClr>
              <a:buSzPct val="100000"/>
              <a:buChar char="–"/>
              <a:defRPr sz="2400">
                <a:solidFill>
                  <a:schemeClr val="tx1"/>
                </a:solidFill>
                <a:effectLst>
                  <a:outerShdw blurRad="38100" dist="38100" dir="2700000" algn="tl">
                    <a:srgbClr val="000000"/>
                  </a:outerShdw>
                </a:effectLst>
                <a:latin typeface="Book Antiqua" panose="02040602050305030304" pitchFamily="18" charset="0"/>
              </a:defRPr>
            </a:lvl4pPr>
            <a:lvl5pPr marL="2057400" indent="-228600">
              <a:spcBef>
                <a:spcPct val="20000"/>
              </a:spcBef>
              <a:buClr>
                <a:schemeClr val="tx1"/>
              </a:buClr>
              <a:buSzPct val="100000"/>
              <a:buChar char="•"/>
              <a:defRPr sz="2400">
                <a:solidFill>
                  <a:schemeClr val="tx1"/>
                </a:solidFill>
                <a:effectLst>
                  <a:outerShdw blurRad="38100" dist="38100" dir="2700000" algn="tl">
                    <a:srgbClr val="000000"/>
                  </a:outerShdw>
                </a:effectLst>
                <a:latin typeface="Book Antiqua" panose="02040602050305030304" pitchFamily="18" charset="0"/>
              </a:defRPr>
            </a:lvl5pPr>
            <a:lvl6pPr marL="2514600" indent="-228600" eaLnBrk="0" fontAlgn="base" hangingPunct="0">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Book Antiqua" panose="02040602050305030304" pitchFamily="18" charset="0"/>
              </a:defRPr>
            </a:lvl6pPr>
            <a:lvl7pPr marL="2971800" indent="-228600" eaLnBrk="0" fontAlgn="base" hangingPunct="0">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Book Antiqua" panose="02040602050305030304" pitchFamily="18" charset="0"/>
              </a:defRPr>
            </a:lvl7pPr>
            <a:lvl8pPr marL="3429000" indent="-228600" eaLnBrk="0" fontAlgn="base" hangingPunct="0">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Book Antiqua" panose="02040602050305030304" pitchFamily="18" charset="0"/>
              </a:defRPr>
            </a:lvl8pPr>
            <a:lvl9pPr marL="3886200" indent="-228600" eaLnBrk="0" fontAlgn="base" hangingPunct="0">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Book Antiqua" panose="02040602050305030304" pitchFamily="18" charset="0"/>
              </a:defRPr>
            </a:lvl9pPr>
          </a:lstStyle>
          <a:p>
            <a:pPr>
              <a:buFont typeface="Monotype Sorts" pitchFamily="2" charset="2"/>
              <a:buNone/>
            </a:pPr>
            <a:endParaRPr lang="en-US" altLang="en-US" dirty="0">
              <a:sym typeface="Symbol" panose="05050102010706020507" pitchFamily="18" charset="2"/>
            </a:endParaRPr>
          </a:p>
        </p:txBody>
      </p:sp>
      <p:pic>
        <p:nvPicPr>
          <p:cNvPr id="5" name="Picture 4"/>
          <p:cNvPicPr>
            <a:picLocks noChangeAspect="1"/>
          </p:cNvPicPr>
          <p:nvPr/>
        </p:nvPicPr>
        <p:blipFill>
          <a:blip r:embed="rId7"/>
          <a:stretch>
            <a:fillRect/>
          </a:stretch>
        </p:blipFill>
        <p:spPr>
          <a:xfrm>
            <a:off x="225205" y="956153"/>
            <a:ext cx="8791676" cy="5272022"/>
          </a:xfrm>
          <a:prstGeom prst="rect">
            <a:avLst/>
          </a:prstGeom>
        </p:spPr>
      </p:pic>
      <p:sp>
        <p:nvSpPr>
          <p:cNvPr id="8" name="TextBox 7"/>
          <p:cNvSpPr txBox="1"/>
          <p:nvPr/>
        </p:nvSpPr>
        <p:spPr>
          <a:xfrm>
            <a:off x="6335826" y="3592164"/>
            <a:ext cx="2077346" cy="369332"/>
          </a:xfrm>
          <a:prstGeom prst="rect">
            <a:avLst/>
          </a:prstGeom>
          <a:noFill/>
        </p:spPr>
        <p:txBody>
          <a:bodyPr wrap="square" rtlCol="0">
            <a:spAutoFit/>
          </a:bodyPr>
          <a:lstStyle/>
          <a:p>
            <a:r>
              <a:rPr lang="en-US" dirty="0" smtClean="0"/>
              <a:t>35/sqrt(25)=7</a:t>
            </a:r>
            <a:endParaRPr lang="en-US" dirty="0"/>
          </a:p>
        </p:txBody>
      </p:sp>
      <p:cxnSp>
        <p:nvCxnSpPr>
          <p:cNvPr id="30" name="Straight Connector 29"/>
          <p:cNvCxnSpPr/>
          <p:nvPr/>
        </p:nvCxnSpPr>
        <p:spPr bwMode="auto">
          <a:xfrm>
            <a:off x="4664822" y="1323912"/>
            <a:ext cx="42809" cy="4536504"/>
          </a:xfrm>
          <a:prstGeom prst="line">
            <a:avLst/>
          </a:prstGeom>
          <a:solidFill>
            <a:schemeClr val="accent1"/>
          </a:solidFill>
          <a:ln w="76200" cap="flat" cmpd="sng" algn="ctr">
            <a:solidFill>
              <a:srgbClr val="C00000"/>
            </a:solidFill>
            <a:prstDash val="solid"/>
            <a:round/>
            <a:headEnd type="none" w="med" len="med"/>
            <a:tailEnd type="none" w="med" len="med"/>
          </a:ln>
          <a:effectLst/>
        </p:spPr>
      </p:cxnSp>
      <p:grpSp>
        <p:nvGrpSpPr>
          <p:cNvPr id="47" name="Group 46"/>
          <p:cNvGrpSpPr/>
          <p:nvPr/>
        </p:nvGrpSpPr>
        <p:grpSpPr>
          <a:xfrm>
            <a:off x="2194161" y="5426830"/>
            <a:ext cx="442897" cy="374686"/>
            <a:chOff x="2550188" y="1236508"/>
            <a:chExt cx="442897" cy="374686"/>
          </a:xfrm>
        </p:grpSpPr>
        <p:cxnSp>
          <p:nvCxnSpPr>
            <p:cNvPr id="42" name="Straight Connector 41"/>
            <p:cNvCxnSpPr/>
            <p:nvPr/>
          </p:nvCxnSpPr>
          <p:spPr bwMode="auto">
            <a:xfrm>
              <a:off x="2550188" y="1236508"/>
              <a:ext cx="442897" cy="0"/>
            </a:xfrm>
            <a:prstGeom prst="line">
              <a:avLst/>
            </a:prstGeom>
            <a:solidFill>
              <a:schemeClr val="accent1"/>
            </a:solidFill>
            <a:ln w="76200" cap="flat" cmpd="sng" algn="ctr">
              <a:solidFill>
                <a:srgbClr val="C00000"/>
              </a:solidFill>
              <a:prstDash val="solid"/>
              <a:round/>
              <a:headEnd type="none" w="med" len="med"/>
              <a:tailEnd type="none" w="med" len="med"/>
            </a:ln>
            <a:effectLst/>
          </p:spPr>
        </p:cxnSp>
        <p:cxnSp>
          <p:nvCxnSpPr>
            <p:cNvPr id="28" name="Straight Connector 27"/>
            <p:cNvCxnSpPr/>
            <p:nvPr/>
          </p:nvCxnSpPr>
          <p:spPr bwMode="auto">
            <a:xfrm>
              <a:off x="2575114" y="1306819"/>
              <a:ext cx="360040" cy="304375"/>
            </a:xfrm>
            <a:prstGeom prst="line">
              <a:avLst/>
            </a:prstGeom>
            <a:solidFill>
              <a:schemeClr val="accent1"/>
            </a:solidFill>
            <a:ln w="76200" cap="flat" cmpd="sng" algn="ctr">
              <a:solidFill>
                <a:srgbClr val="C00000"/>
              </a:solidFill>
              <a:prstDash val="solid"/>
              <a:round/>
              <a:headEnd type="none" w="med" len="med"/>
              <a:tailEnd type="none" w="med" len="med"/>
            </a:ln>
            <a:effectLst/>
          </p:spPr>
        </p:cxnSp>
        <p:cxnSp>
          <p:nvCxnSpPr>
            <p:cNvPr id="46" name="Straight Connector 45"/>
            <p:cNvCxnSpPr/>
            <p:nvPr/>
          </p:nvCxnSpPr>
          <p:spPr bwMode="auto">
            <a:xfrm flipH="1">
              <a:off x="2568365" y="1306819"/>
              <a:ext cx="366789" cy="294999"/>
            </a:xfrm>
            <a:prstGeom prst="line">
              <a:avLst/>
            </a:prstGeom>
            <a:solidFill>
              <a:schemeClr val="accent1"/>
            </a:solidFill>
            <a:ln w="76200" cap="flat" cmpd="sng" algn="ctr">
              <a:solidFill>
                <a:srgbClr val="C00000"/>
              </a:solidFill>
              <a:prstDash val="solid"/>
              <a:round/>
              <a:headEnd type="none" w="med" len="med"/>
              <a:tailEnd type="none" w="med" len="med"/>
            </a:ln>
            <a:effectLst/>
          </p:spPr>
        </p:cxnSp>
      </p:grpSp>
      <p:sp>
        <p:nvSpPr>
          <p:cNvPr id="65" name="Line 30"/>
          <p:cNvSpPr>
            <a:spLocks noChangeShapeType="1"/>
          </p:cNvSpPr>
          <p:nvPr/>
        </p:nvSpPr>
        <p:spPr bwMode="auto">
          <a:xfrm flipV="1">
            <a:off x="-324544" y="5622799"/>
            <a:ext cx="5323168" cy="21841"/>
          </a:xfrm>
          <a:prstGeom prst="line">
            <a:avLst/>
          </a:prstGeom>
          <a:noFill/>
          <a:ln w="762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6" name="Group 65"/>
          <p:cNvGrpSpPr/>
          <p:nvPr/>
        </p:nvGrpSpPr>
        <p:grpSpPr>
          <a:xfrm>
            <a:off x="5847738" y="5419297"/>
            <a:ext cx="442897" cy="374686"/>
            <a:chOff x="2550188" y="1236508"/>
            <a:chExt cx="442897" cy="374686"/>
          </a:xfrm>
        </p:grpSpPr>
        <p:cxnSp>
          <p:nvCxnSpPr>
            <p:cNvPr id="67" name="Straight Connector 66"/>
            <p:cNvCxnSpPr/>
            <p:nvPr/>
          </p:nvCxnSpPr>
          <p:spPr bwMode="auto">
            <a:xfrm>
              <a:off x="2550188" y="1236508"/>
              <a:ext cx="442897" cy="0"/>
            </a:xfrm>
            <a:prstGeom prst="line">
              <a:avLst/>
            </a:prstGeom>
            <a:solidFill>
              <a:schemeClr val="accent1"/>
            </a:solidFill>
            <a:ln w="76200" cap="flat" cmpd="sng" algn="ctr">
              <a:solidFill>
                <a:srgbClr val="C00000"/>
              </a:solidFill>
              <a:prstDash val="solid"/>
              <a:round/>
              <a:headEnd type="none" w="med" len="med"/>
              <a:tailEnd type="none" w="med" len="med"/>
            </a:ln>
            <a:effectLst/>
          </p:spPr>
        </p:cxnSp>
        <p:cxnSp>
          <p:nvCxnSpPr>
            <p:cNvPr id="68" name="Straight Connector 67"/>
            <p:cNvCxnSpPr/>
            <p:nvPr/>
          </p:nvCxnSpPr>
          <p:spPr bwMode="auto">
            <a:xfrm>
              <a:off x="2575114" y="1306819"/>
              <a:ext cx="360040" cy="304375"/>
            </a:xfrm>
            <a:prstGeom prst="line">
              <a:avLst/>
            </a:prstGeom>
            <a:solidFill>
              <a:schemeClr val="accent1"/>
            </a:solidFill>
            <a:ln w="76200" cap="flat" cmpd="sng" algn="ctr">
              <a:solidFill>
                <a:srgbClr val="C00000"/>
              </a:solidFill>
              <a:prstDash val="solid"/>
              <a:round/>
              <a:headEnd type="none" w="med" len="med"/>
              <a:tailEnd type="none" w="med" len="med"/>
            </a:ln>
            <a:effectLst/>
          </p:spPr>
        </p:cxnSp>
        <p:cxnSp>
          <p:nvCxnSpPr>
            <p:cNvPr id="69" name="Straight Connector 68"/>
            <p:cNvCxnSpPr/>
            <p:nvPr/>
          </p:nvCxnSpPr>
          <p:spPr bwMode="auto">
            <a:xfrm flipH="1">
              <a:off x="2568365" y="1306819"/>
              <a:ext cx="366789" cy="294999"/>
            </a:xfrm>
            <a:prstGeom prst="line">
              <a:avLst/>
            </a:prstGeom>
            <a:solidFill>
              <a:schemeClr val="accent1"/>
            </a:solidFill>
            <a:ln w="76200" cap="flat" cmpd="sng" algn="ctr">
              <a:solidFill>
                <a:srgbClr val="C00000"/>
              </a:solidFill>
              <a:prstDash val="solid"/>
              <a:round/>
              <a:headEnd type="none" w="med" len="med"/>
              <a:tailEnd type="none" w="med" len="med"/>
            </a:ln>
            <a:effectLst/>
          </p:spPr>
        </p:cxnSp>
      </p:grpSp>
      <p:sp>
        <p:nvSpPr>
          <p:cNvPr id="70" name="Line 30"/>
          <p:cNvSpPr>
            <a:spLocks noChangeShapeType="1"/>
          </p:cNvSpPr>
          <p:nvPr/>
        </p:nvSpPr>
        <p:spPr bwMode="auto">
          <a:xfrm flipV="1">
            <a:off x="3329033" y="5615266"/>
            <a:ext cx="5323168" cy="21841"/>
          </a:xfrm>
          <a:prstGeom prst="line">
            <a:avLst/>
          </a:prstGeom>
          <a:noFill/>
          <a:ln w="762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71" name="Group 70"/>
          <p:cNvGrpSpPr/>
          <p:nvPr/>
        </p:nvGrpSpPr>
        <p:grpSpPr>
          <a:xfrm>
            <a:off x="4138377" y="5419297"/>
            <a:ext cx="442897" cy="374686"/>
            <a:chOff x="2550188" y="1236508"/>
            <a:chExt cx="442897" cy="374686"/>
          </a:xfrm>
        </p:grpSpPr>
        <p:cxnSp>
          <p:nvCxnSpPr>
            <p:cNvPr id="72" name="Straight Connector 71"/>
            <p:cNvCxnSpPr/>
            <p:nvPr/>
          </p:nvCxnSpPr>
          <p:spPr bwMode="auto">
            <a:xfrm>
              <a:off x="2550188" y="1236508"/>
              <a:ext cx="442897" cy="0"/>
            </a:xfrm>
            <a:prstGeom prst="line">
              <a:avLst/>
            </a:prstGeom>
            <a:solidFill>
              <a:schemeClr val="accent1"/>
            </a:solidFill>
            <a:ln w="76200" cap="flat" cmpd="sng" algn="ctr">
              <a:solidFill>
                <a:srgbClr val="C00000"/>
              </a:solidFill>
              <a:prstDash val="solid"/>
              <a:round/>
              <a:headEnd type="none" w="med" len="med"/>
              <a:tailEnd type="none" w="med" len="med"/>
            </a:ln>
            <a:effectLst/>
          </p:spPr>
        </p:cxnSp>
        <p:cxnSp>
          <p:nvCxnSpPr>
            <p:cNvPr id="73" name="Straight Connector 72"/>
            <p:cNvCxnSpPr/>
            <p:nvPr/>
          </p:nvCxnSpPr>
          <p:spPr bwMode="auto">
            <a:xfrm>
              <a:off x="2575114" y="1306819"/>
              <a:ext cx="360040" cy="304375"/>
            </a:xfrm>
            <a:prstGeom prst="line">
              <a:avLst/>
            </a:prstGeom>
            <a:solidFill>
              <a:schemeClr val="accent1"/>
            </a:solidFill>
            <a:ln w="76200" cap="flat" cmpd="sng" algn="ctr">
              <a:solidFill>
                <a:srgbClr val="C00000"/>
              </a:solidFill>
              <a:prstDash val="solid"/>
              <a:round/>
              <a:headEnd type="none" w="med" len="med"/>
              <a:tailEnd type="none" w="med" len="med"/>
            </a:ln>
            <a:effectLst/>
          </p:spPr>
        </p:cxnSp>
        <p:cxnSp>
          <p:nvCxnSpPr>
            <p:cNvPr id="74" name="Straight Connector 73"/>
            <p:cNvCxnSpPr/>
            <p:nvPr/>
          </p:nvCxnSpPr>
          <p:spPr bwMode="auto">
            <a:xfrm flipH="1">
              <a:off x="2568365" y="1306819"/>
              <a:ext cx="366789" cy="294999"/>
            </a:xfrm>
            <a:prstGeom prst="line">
              <a:avLst/>
            </a:prstGeom>
            <a:solidFill>
              <a:schemeClr val="accent1"/>
            </a:solidFill>
            <a:ln w="76200" cap="flat" cmpd="sng" algn="ctr">
              <a:solidFill>
                <a:srgbClr val="C00000"/>
              </a:solidFill>
              <a:prstDash val="solid"/>
              <a:round/>
              <a:headEnd type="none" w="med" len="med"/>
              <a:tailEnd type="none" w="med" len="med"/>
            </a:ln>
            <a:effectLst/>
          </p:spPr>
        </p:cxnSp>
      </p:grpSp>
      <p:sp>
        <p:nvSpPr>
          <p:cNvPr id="75" name="Line 30"/>
          <p:cNvSpPr>
            <a:spLocks noChangeShapeType="1"/>
          </p:cNvSpPr>
          <p:nvPr/>
        </p:nvSpPr>
        <p:spPr bwMode="auto">
          <a:xfrm flipV="1">
            <a:off x="1619672" y="5615266"/>
            <a:ext cx="5323168" cy="21841"/>
          </a:xfrm>
          <a:prstGeom prst="line">
            <a:avLst/>
          </a:prstGeom>
          <a:noFill/>
          <a:ln w="762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76" name="Group 75"/>
          <p:cNvGrpSpPr/>
          <p:nvPr/>
        </p:nvGrpSpPr>
        <p:grpSpPr>
          <a:xfrm>
            <a:off x="7039939" y="5408376"/>
            <a:ext cx="442897" cy="374686"/>
            <a:chOff x="2550188" y="1236508"/>
            <a:chExt cx="442897" cy="374686"/>
          </a:xfrm>
        </p:grpSpPr>
        <p:cxnSp>
          <p:nvCxnSpPr>
            <p:cNvPr id="77" name="Straight Connector 76"/>
            <p:cNvCxnSpPr/>
            <p:nvPr/>
          </p:nvCxnSpPr>
          <p:spPr bwMode="auto">
            <a:xfrm>
              <a:off x="2550188" y="1236508"/>
              <a:ext cx="442897" cy="0"/>
            </a:xfrm>
            <a:prstGeom prst="line">
              <a:avLst/>
            </a:prstGeom>
            <a:solidFill>
              <a:schemeClr val="accent1"/>
            </a:solidFill>
            <a:ln w="76200" cap="flat" cmpd="sng" algn="ctr">
              <a:solidFill>
                <a:srgbClr val="C00000"/>
              </a:solidFill>
              <a:prstDash val="solid"/>
              <a:round/>
              <a:headEnd type="none" w="med" len="med"/>
              <a:tailEnd type="none" w="med" len="med"/>
            </a:ln>
            <a:effectLst/>
          </p:spPr>
        </p:cxnSp>
        <p:cxnSp>
          <p:nvCxnSpPr>
            <p:cNvPr id="78" name="Straight Connector 77"/>
            <p:cNvCxnSpPr/>
            <p:nvPr/>
          </p:nvCxnSpPr>
          <p:spPr bwMode="auto">
            <a:xfrm>
              <a:off x="2575114" y="1306819"/>
              <a:ext cx="360040" cy="304375"/>
            </a:xfrm>
            <a:prstGeom prst="line">
              <a:avLst/>
            </a:prstGeom>
            <a:solidFill>
              <a:schemeClr val="accent1"/>
            </a:solidFill>
            <a:ln w="76200" cap="flat" cmpd="sng" algn="ctr">
              <a:solidFill>
                <a:srgbClr val="C00000"/>
              </a:solidFill>
              <a:prstDash val="solid"/>
              <a:round/>
              <a:headEnd type="none" w="med" len="med"/>
              <a:tailEnd type="none" w="med" len="med"/>
            </a:ln>
            <a:effectLst/>
          </p:spPr>
        </p:cxnSp>
        <p:cxnSp>
          <p:nvCxnSpPr>
            <p:cNvPr id="79" name="Straight Connector 78"/>
            <p:cNvCxnSpPr/>
            <p:nvPr/>
          </p:nvCxnSpPr>
          <p:spPr bwMode="auto">
            <a:xfrm flipH="1">
              <a:off x="2568365" y="1306819"/>
              <a:ext cx="366789" cy="294999"/>
            </a:xfrm>
            <a:prstGeom prst="line">
              <a:avLst/>
            </a:prstGeom>
            <a:solidFill>
              <a:schemeClr val="accent1"/>
            </a:solidFill>
            <a:ln w="76200" cap="flat" cmpd="sng" algn="ctr">
              <a:solidFill>
                <a:srgbClr val="C00000"/>
              </a:solidFill>
              <a:prstDash val="solid"/>
              <a:round/>
              <a:headEnd type="none" w="med" len="med"/>
              <a:tailEnd type="none" w="med" len="med"/>
            </a:ln>
            <a:effectLst/>
          </p:spPr>
        </p:cxnSp>
      </p:grpSp>
      <p:sp>
        <p:nvSpPr>
          <p:cNvPr id="80" name="Line 30"/>
          <p:cNvSpPr>
            <a:spLocks noChangeShapeType="1"/>
          </p:cNvSpPr>
          <p:nvPr/>
        </p:nvSpPr>
        <p:spPr bwMode="auto">
          <a:xfrm flipV="1">
            <a:off x="4521234" y="5604345"/>
            <a:ext cx="5323168" cy="21841"/>
          </a:xfrm>
          <a:prstGeom prst="line">
            <a:avLst/>
          </a:prstGeom>
          <a:noFill/>
          <a:ln w="762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81" name="Group 80"/>
          <p:cNvGrpSpPr/>
          <p:nvPr/>
        </p:nvGrpSpPr>
        <p:grpSpPr>
          <a:xfrm>
            <a:off x="2877877" y="5429297"/>
            <a:ext cx="442897" cy="374686"/>
            <a:chOff x="2550188" y="1236508"/>
            <a:chExt cx="442897" cy="374686"/>
          </a:xfrm>
        </p:grpSpPr>
        <p:cxnSp>
          <p:nvCxnSpPr>
            <p:cNvPr id="82" name="Straight Connector 81"/>
            <p:cNvCxnSpPr/>
            <p:nvPr/>
          </p:nvCxnSpPr>
          <p:spPr bwMode="auto">
            <a:xfrm>
              <a:off x="2550188" y="1236508"/>
              <a:ext cx="442897" cy="0"/>
            </a:xfrm>
            <a:prstGeom prst="line">
              <a:avLst/>
            </a:prstGeom>
            <a:solidFill>
              <a:schemeClr val="accent1"/>
            </a:solidFill>
            <a:ln w="76200" cap="flat" cmpd="sng" algn="ctr">
              <a:solidFill>
                <a:srgbClr val="C00000"/>
              </a:solidFill>
              <a:prstDash val="solid"/>
              <a:round/>
              <a:headEnd type="none" w="med" len="med"/>
              <a:tailEnd type="none" w="med" len="med"/>
            </a:ln>
            <a:effectLst/>
          </p:spPr>
        </p:cxnSp>
        <p:cxnSp>
          <p:nvCxnSpPr>
            <p:cNvPr id="83" name="Straight Connector 82"/>
            <p:cNvCxnSpPr/>
            <p:nvPr/>
          </p:nvCxnSpPr>
          <p:spPr bwMode="auto">
            <a:xfrm>
              <a:off x="2575114" y="1306819"/>
              <a:ext cx="360040" cy="304375"/>
            </a:xfrm>
            <a:prstGeom prst="line">
              <a:avLst/>
            </a:prstGeom>
            <a:solidFill>
              <a:schemeClr val="accent1"/>
            </a:solidFill>
            <a:ln w="76200" cap="flat" cmpd="sng" algn="ctr">
              <a:solidFill>
                <a:srgbClr val="C00000"/>
              </a:solidFill>
              <a:prstDash val="solid"/>
              <a:round/>
              <a:headEnd type="none" w="med" len="med"/>
              <a:tailEnd type="none" w="med" len="med"/>
            </a:ln>
            <a:effectLst/>
          </p:spPr>
        </p:cxnSp>
        <p:cxnSp>
          <p:nvCxnSpPr>
            <p:cNvPr id="84" name="Straight Connector 83"/>
            <p:cNvCxnSpPr/>
            <p:nvPr/>
          </p:nvCxnSpPr>
          <p:spPr bwMode="auto">
            <a:xfrm flipH="1">
              <a:off x="2568365" y="1306819"/>
              <a:ext cx="366789" cy="294999"/>
            </a:xfrm>
            <a:prstGeom prst="line">
              <a:avLst/>
            </a:prstGeom>
            <a:solidFill>
              <a:schemeClr val="accent1"/>
            </a:solidFill>
            <a:ln w="76200" cap="flat" cmpd="sng" algn="ctr">
              <a:solidFill>
                <a:srgbClr val="C00000"/>
              </a:solidFill>
              <a:prstDash val="solid"/>
              <a:round/>
              <a:headEnd type="none" w="med" len="med"/>
              <a:tailEnd type="none" w="med" len="med"/>
            </a:ln>
            <a:effectLst/>
          </p:spPr>
        </p:cxnSp>
      </p:grpSp>
      <p:sp>
        <p:nvSpPr>
          <p:cNvPr id="85" name="Line 30"/>
          <p:cNvSpPr>
            <a:spLocks noChangeShapeType="1"/>
          </p:cNvSpPr>
          <p:nvPr/>
        </p:nvSpPr>
        <p:spPr bwMode="auto">
          <a:xfrm flipV="1">
            <a:off x="359172" y="5625266"/>
            <a:ext cx="5323168" cy="21841"/>
          </a:xfrm>
          <a:prstGeom prst="line">
            <a:avLst/>
          </a:prstGeom>
          <a:noFill/>
          <a:ln w="762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86" name="Group 85"/>
          <p:cNvGrpSpPr/>
          <p:nvPr/>
        </p:nvGrpSpPr>
        <p:grpSpPr>
          <a:xfrm>
            <a:off x="4981444" y="5419297"/>
            <a:ext cx="442897" cy="374686"/>
            <a:chOff x="2550188" y="1236508"/>
            <a:chExt cx="442897" cy="374686"/>
          </a:xfrm>
        </p:grpSpPr>
        <p:cxnSp>
          <p:nvCxnSpPr>
            <p:cNvPr id="87" name="Straight Connector 86"/>
            <p:cNvCxnSpPr/>
            <p:nvPr/>
          </p:nvCxnSpPr>
          <p:spPr bwMode="auto">
            <a:xfrm>
              <a:off x="2550188" y="1236508"/>
              <a:ext cx="442897" cy="0"/>
            </a:xfrm>
            <a:prstGeom prst="line">
              <a:avLst/>
            </a:prstGeom>
            <a:solidFill>
              <a:schemeClr val="accent1"/>
            </a:solidFill>
            <a:ln w="76200" cap="flat" cmpd="sng" algn="ctr">
              <a:solidFill>
                <a:srgbClr val="C00000"/>
              </a:solidFill>
              <a:prstDash val="solid"/>
              <a:round/>
              <a:headEnd type="none" w="med" len="med"/>
              <a:tailEnd type="none" w="med" len="med"/>
            </a:ln>
            <a:effectLst/>
          </p:spPr>
        </p:cxnSp>
        <p:cxnSp>
          <p:nvCxnSpPr>
            <p:cNvPr id="88" name="Straight Connector 87"/>
            <p:cNvCxnSpPr/>
            <p:nvPr/>
          </p:nvCxnSpPr>
          <p:spPr bwMode="auto">
            <a:xfrm>
              <a:off x="2575114" y="1306819"/>
              <a:ext cx="360040" cy="304375"/>
            </a:xfrm>
            <a:prstGeom prst="line">
              <a:avLst/>
            </a:prstGeom>
            <a:solidFill>
              <a:schemeClr val="accent1"/>
            </a:solidFill>
            <a:ln w="76200" cap="flat" cmpd="sng" algn="ctr">
              <a:solidFill>
                <a:srgbClr val="C00000"/>
              </a:solidFill>
              <a:prstDash val="solid"/>
              <a:round/>
              <a:headEnd type="none" w="med" len="med"/>
              <a:tailEnd type="none" w="med" len="med"/>
            </a:ln>
            <a:effectLst/>
          </p:spPr>
        </p:cxnSp>
        <p:cxnSp>
          <p:nvCxnSpPr>
            <p:cNvPr id="89" name="Straight Connector 88"/>
            <p:cNvCxnSpPr/>
            <p:nvPr/>
          </p:nvCxnSpPr>
          <p:spPr bwMode="auto">
            <a:xfrm flipH="1">
              <a:off x="2568365" y="1306819"/>
              <a:ext cx="366789" cy="294999"/>
            </a:xfrm>
            <a:prstGeom prst="line">
              <a:avLst/>
            </a:prstGeom>
            <a:solidFill>
              <a:schemeClr val="accent1"/>
            </a:solidFill>
            <a:ln w="76200" cap="flat" cmpd="sng" algn="ctr">
              <a:solidFill>
                <a:srgbClr val="C00000"/>
              </a:solidFill>
              <a:prstDash val="solid"/>
              <a:round/>
              <a:headEnd type="none" w="med" len="med"/>
              <a:tailEnd type="none" w="med" len="med"/>
            </a:ln>
            <a:effectLst/>
          </p:spPr>
        </p:cxnSp>
      </p:grpSp>
      <p:sp>
        <p:nvSpPr>
          <p:cNvPr id="90" name="Line 30"/>
          <p:cNvSpPr>
            <a:spLocks noChangeShapeType="1"/>
          </p:cNvSpPr>
          <p:nvPr/>
        </p:nvSpPr>
        <p:spPr bwMode="auto">
          <a:xfrm flipV="1">
            <a:off x="2462739" y="5615266"/>
            <a:ext cx="5323168" cy="21841"/>
          </a:xfrm>
          <a:prstGeom prst="line">
            <a:avLst/>
          </a:prstGeom>
          <a:noFill/>
          <a:ln w="762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91" name="Group 90"/>
          <p:cNvGrpSpPr/>
          <p:nvPr/>
        </p:nvGrpSpPr>
        <p:grpSpPr>
          <a:xfrm>
            <a:off x="3531362" y="5428398"/>
            <a:ext cx="442897" cy="374686"/>
            <a:chOff x="2550188" y="1236508"/>
            <a:chExt cx="442897" cy="374686"/>
          </a:xfrm>
        </p:grpSpPr>
        <p:cxnSp>
          <p:nvCxnSpPr>
            <p:cNvPr id="92" name="Straight Connector 91"/>
            <p:cNvCxnSpPr/>
            <p:nvPr/>
          </p:nvCxnSpPr>
          <p:spPr bwMode="auto">
            <a:xfrm>
              <a:off x="2550188" y="1236508"/>
              <a:ext cx="442897" cy="0"/>
            </a:xfrm>
            <a:prstGeom prst="line">
              <a:avLst/>
            </a:prstGeom>
            <a:solidFill>
              <a:schemeClr val="accent1"/>
            </a:solidFill>
            <a:ln w="76200" cap="flat" cmpd="sng" algn="ctr">
              <a:solidFill>
                <a:srgbClr val="C00000"/>
              </a:solidFill>
              <a:prstDash val="solid"/>
              <a:round/>
              <a:headEnd type="none" w="med" len="med"/>
              <a:tailEnd type="none" w="med" len="med"/>
            </a:ln>
            <a:effectLst/>
          </p:spPr>
        </p:cxnSp>
        <p:cxnSp>
          <p:nvCxnSpPr>
            <p:cNvPr id="93" name="Straight Connector 92"/>
            <p:cNvCxnSpPr/>
            <p:nvPr/>
          </p:nvCxnSpPr>
          <p:spPr bwMode="auto">
            <a:xfrm>
              <a:off x="2575114" y="1306819"/>
              <a:ext cx="360040" cy="304375"/>
            </a:xfrm>
            <a:prstGeom prst="line">
              <a:avLst/>
            </a:prstGeom>
            <a:solidFill>
              <a:schemeClr val="accent1"/>
            </a:solidFill>
            <a:ln w="76200" cap="flat" cmpd="sng" algn="ctr">
              <a:solidFill>
                <a:srgbClr val="C00000"/>
              </a:solidFill>
              <a:prstDash val="solid"/>
              <a:round/>
              <a:headEnd type="none" w="med" len="med"/>
              <a:tailEnd type="none" w="med" len="med"/>
            </a:ln>
            <a:effectLst/>
          </p:spPr>
        </p:cxnSp>
        <p:cxnSp>
          <p:nvCxnSpPr>
            <p:cNvPr id="94" name="Straight Connector 93"/>
            <p:cNvCxnSpPr/>
            <p:nvPr/>
          </p:nvCxnSpPr>
          <p:spPr bwMode="auto">
            <a:xfrm flipH="1">
              <a:off x="2568365" y="1306819"/>
              <a:ext cx="366789" cy="294999"/>
            </a:xfrm>
            <a:prstGeom prst="line">
              <a:avLst/>
            </a:prstGeom>
            <a:solidFill>
              <a:schemeClr val="accent1"/>
            </a:solidFill>
            <a:ln w="76200" cap="flat" cmpd="sng" algn="ctr">
              <a:solidFill>
                <a:srgbClr val="C00000"/>
              </a:solidFill>
              <a:prstDash val="solid"/>
              <a:round/>
              <a:headEnd type="none" w="med" len="med"/>
              <a:tailEnd type="none" w="med" len="med"/>
            </a:ln>
            <a:effectLst/>
          </p:spPr>
        </p:cxnSp>
      </p:grpSp>
      <p:sp>
        <p:nvSpPr>
          <p:cNvPr id="95" name="Line 30"/>
          <p:cNvSpPr>
            <a:spLocks noChangeShapeType="1"/>
          </p:cNvSpPr>
          <p:nvPr/>
        </p:nvSpPr>
        <p:spPr bwMode="auto">
          <a:xfrm flipV="1">
            <a:off x="1012657" y="5624367"/>
            <a:ext cx="5323168" cy="21841"/>
          </a:xfrm>
          <a:prstGeom prst="line">
            <a:avLst/>
          </a:prstGeom>
          <a:noFill/>
          <a:ln w="762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96" name="Group 95"/>
          <p:cNvGrpSpPr/>
          <p:nvPr/>
        </p:nvGrpSpPr>
        <p:grpSpPr>
          <a:xfrm>
            <a:off x="6494851" y="5419297"/>
            <a:ext cx="442897" cy="374686"/>
            <a:chOff x="2550188" y="1236508"/>
            <a:chExt cx="442897" cy="374686"/>
          </a:xfrm>
        </p:grpSpPr>
        <p:cxnSp>
          <p:nvCxnSpPr>
            <p:cNvPr id="142" name="Straight Connector 141"/>
            <p:cNvCxnSpPr/>
            <p:nvPr/>
          </p:nvCxnSpPr>
          <p:spPr bwMode="auto">
            <a:xfrm>
              <a:off x="2550188" y="1236508"/>
              <a:ext cx="442897" cy="0"/>
            </a:xfrm>
            <a:prstGeom prst="line">
              <a:avLst/>
            </a:prstGeom>
            <a:solidFill>
              <a:schemeClr val="accent1"/>
            </a:solidFill>
            <a:ln w="76200" cap="flat" cmpd="sng" algn="ctr">
              <a:solidFill>
                <a:srgbClr val="C00000"/>
              </a:solidFill>
              <a:prstDash val="solid"/>
              <a:round/>
              <a:headEnd type="none" w="med" len="med"/>
              <a:tailEnd type="none" w="med" len="med"/>
            </a:ln>
            <a:effectLst/>
          </p:spPr>
        </p:cxnSp>
        <p:cxnSp>
          <p:nvCxnSpPr>
            <p:cNvPr id="143" name="Straight Connector 142"/>
            <p:cNvCxnSpPr/>
            <p:nvPr/>
          </p:nvCxnSpPr>
          <p:spPr bwMode="auto">
            <a:xfrm>
              <a:off x="2575114" y="1306819"/>
              <a:ext cx="360040" cy="304375"/>
            </a:xfrm>
            <a:prstGeom prst="line">
              <a:avLst/>
            </a:prstGeom>
            <a:solidFill>
              <a:schemeClr val="accent1"/>
            </a:solidFill>
            <a:ln w="76200" cap="flat" cmpd="sng" algn="ctr">
              <a:solidFill>
                <a:srgbClr val="C00000"/>
              </a:solidFill>
              <a:prstDash val="solid"/>
              <a:round/>
              <a:headEnd type="none" w="med" len="med"/>
              <a:tailEnd type="none" w="med" len="med"/>
            </a:ln>
            <a:effectLst/>
          </p:spPr>
        </p:cxnSp>
        <p:cxnSp>
          <p:nvCxnSpPr>
            <p:cNvPr id="144" name="Straight Connector 143"/>
            <p:cNvCxnSpPr/>
            <p:nvPr/>
          </p:nvCxnSpPr>
          <p:spPr bwMode="auto">
            <a:xfrm flipH="1">
              <a:off x="2568365" y="1306819"/>
              <a:ext cx="366789" cy="294999"/>
            </a:xfrm>
            <a:prstGeom prst="line">
              <a:avLst/>
            </a:prstGeom>
            <a:solidFill>
              <a:schemeClr val="accent1"/>
            </a:solidFill>
            <a:ln w="76200" cap="flat" cmpd="sng" algn="ctr">
              <a:solidFill>
                <a:srgbClr val="C00000"/>
              </a:solidFill>
              <a:prstDash val="solid"/>
              <a:round/>
              <a:headEnd type="none" w="med" len="med"/>
              <a:tailEnd type="none" w="med" len="med"/>
            </a:ln>
            <a:effectLst/>
          </p:spPr>
        </p:cxnSp>
      </p:grpSp>
      <p:sp>
        <p:nvSpPr>
          <p:cNvPr id="145" name="Line 30"/>
          <p:cNvSpPr>
            <a:spLocks noChangeShapeType="1"/>
          </p:cNvSpPr>
          <p:nvPr/>
        </p:nvSpPr>
        <p:spPr bwMode="auto">
          <a:xfrm flipV="1">
            <a:off x="3976146" y="5615266"/>
            <a:ext cx="5323168" cy="21841"/>
          </a:xfrm>
          <a:prstGeom prst="line">
            <a:avLst/>
          </a:prstGeom>
          <a:noFill/>
          <a:ln w="762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46" name="Group 145"/>
          <p:cNvGrpSpPr/>
          <p:nvPr/>
        </p:nvGrpSpPr>
        <p:grpSpPr>
          <a:xfrm>
            <a:off x="1393183" y="5419297"/>
            <a:ext cx="442897" cy="374686"/>
            <a:chOff x="2550188" y="1236508"/>
            <a:chExt cx="442897" cy="374686"/>
          </a:xfrm>
        </p:grpSpPr>
        <p:cxnSp>
          <p:nvCxnSpPr>
            <p:cNvPr id="147" name="Straight Connector 146"/>
            <p:cNvCxnSpPr/>
            <p:nvPr/>
          </p:nvCxnSpPr>
          <p:spPr bwMode="auto">
            <a:xfrm>
              <a:off x="2550188" y="1236508"/>
              <a:ext cx="442897" cy="0"/>
            </a:xfrm>
            <a:prstGeom prst="line">
              <a:avLst/>
            </a:prstGeom>
            <a:solidFill>
              <a:schemeClr val="accent1"/>
            </a:solidFill>
            <a:ln w="76200" cap="flat" cmpd="sng" algn="ctr">
              <a:solidFill>
                <a:srgbClr val="C00000"/>
              </a:solidFill>
              <a:prstDash val="solid"/>
              <a:round/>
              <a:headEnd type="none" w="med" len="med"/>
              <a:tailEnd type="none" w="med" len="med"/>
            </a:ln>
            <a:effectLst/>
          </p:spPr>
        </p:cxnSp>
        <p:cxnSp>
          <p:nvCxnSpPr>
            <p:cNvPr id="148" name="Straight Connector 147"/>
            <p:cNvCxnSpPr/>
            <p:nvPr/>
          </p:nvCxnSpPr>
          <p:spPr bwMode="auto">
            <a:xfrm>
              <a:off x="2575114" y="1306819"/>
              <a:ext cx="360040" cy="304375"/>
            </a:xfrm>
            <a:prstGeom prst="line">
              <a:avLst/>
            </a:prstGeom>
            <a:solidFill>
              <a:schemeClr val="accent1"/>
            </a:solidFill>
            <a:ln w="76200" cap="flat" cmpd="sng" algn="ctr">
              <a:solidFill>
                <a:srgbClr val="C00000"/>
              </a:solidFill>
              <a:prstDash val="solid"/>
              <a:round/>
              <a:headEnd type="none" w="med" len="med"/>
              <a:tailEnd type="none" w="med" len="med"/>
            </a:ln>
            <a:effectLst/>
          </p:spPr>
        </p:cxnSp>
        <p:cxnSp>
          <p:nvCxnSpPr>
            <p:cNvPr id="149" name="Straight Connector 148"/>
            <p:cNvCxnSpPr/>
            <p:nvPr/>
          </p:nvCxnSpPr>
          <p:spPr bwMode="auto">
            <a:xfrm flipH="1">
              <a:off x="2568365" y="1306819"/>
              <a:ext cx="366789" cy="294999"/>
            </a:xfrm>
            <a:prstGeom prst="line">
              <a:avLst/>
            </a:prstGeom>
            <a:solidFill>
              <a:schemeClr val="accent1"/>
            </a:solidFill>
            <a:ln w="76200" cap="flat" cmpd="sng" algn="ctr">
              <a:solidFill>
                <a:srgbClr val="C00000"/>
              </a:solidFill>
              <a:prstDash val="solid"/>
              <a:round/>
              <a:headEnd type="none" w="med" len="med"/>
              <a:tailEnd type="none" w="med" len="med"/>
            </a:ln>
            <a:effectLst/>
          </p:spPr>
        </p:cxnSp>
      </p:grpSp>
      <p:sp>
        <p:nvSpPr>
          <p:cNvPr id="150" name="Line 30"/>
          <p:cNvSpPr>
            <a:spLocks noChangeShapeType="1"/>
          </p:cNvSpPr>
          <p:nvPr/>
        </p:nvSpPr>
        <p:spPr bwMode="auto">
          <a:xfrm flipV="1">
            <a:off x="-1125522" y="5615266"/>
            <a:ext cx="5323168" cy="21841"/>
          </a:xfrm>
          <a:prstGeom prst="line">
            <a:avLst/>
          </a:prstGeom>
          <a:noFill/>
          <a:ln w="762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4" name="Group 53"/>
          <p:cNvGrpSpPr/>
          <p:nvPr/>
        </p:nvGrpSpPr>
        <p:grpSpPr>
          <a:xfrm>
            <a:off x="8756900" y="5426830"/>
            <a:ext cx="442897" cy="374686"/>
            <a:chOff x="2550188" y="1236508"/>
            <a:chExt cx="442897" cy="374686"/>
          </a:xfrm>
        </p:grpSpPr>
        <p:cxnSp>
          <p:nvCxnSpPr>
            <p:cNvPr id="55" name="Straight Connector 54"/>
            <p:cNvCxnSpPr/>
            <p:nvPr/>
          </p:nvCxnSpPr>
          <p:spPr bwMode="auto">
            <a:xfrm>
              <a:off x="2550188" y="1236508"/>
              <a:ext cx="442897" cy="0"/>
            </a:xfrm>
            <a:prstGeom prst="line">
              <a:avLst/>
            </a:prstGeom>
            <a:solidFill>
              <a:schemeClr val="accent1"/>
            </a:solidFill>
            <a:ln w="76200" cap="flat" cmpd="sng" algn="ctr">
              <a:solidFill>
                <a:srgbClr val="C00000"/>
              </a:solidFill>
              <a:prstDash val="solid"/>
              <a:round/>
              <a:headEnd type="none" w="med" len="med"/>
              <a:tailEnd type="none" w="med" len="med"/>
            </a:ln>
            <a:effectLst/>
          </p:spPr>
        </p:cxnSp>
        <p:cxnSp>
          <p:nvCxnSpPr>
            <p:cNvPr id="56" name="Straight Connector 55"/>
            <p:cNvCxnSpPr/>
            <p:nvPr/>
          </p:nvCxnSpPr>
          <p:spPr bwMode="auto">
            <a:xfrm>
              <a:off x="2575114" y="1306819"/>
              <a:ext cx="360040" cy="304375"/>
            </a:xfrm>
            <a:prstGeom prst="line">
              <a:avLst/>
            </a:prstGeom>
            <a:solidFill>
              <a:schemeClr val="accent1"/>
            </a:solidFill>
            <a:ln w="76200" cap="flat" cmpd="sng" algn="ctr">
              <a:solidFill>
                <a:srgbClr val="C00000"/>
              </a:solidFill>
              <a:prstDash val="solid"/>
              <a:round/>
              <a:headEnd type="none" w="med" len="med"/>
              <a:tailEnd type="none" w="med" len="med"/>
            </a:ln>
            <a:effectLst/>
          </p:spPr>
        </p:cxnSp>
        <p:cxnSp>
          <p:nvCxnSpPr>
            <p:cNvPr id="57" name="Straight Connector 56"/>
            <p:cNvCxnSpPr/>
            <p:nvPr/>
          </p:nvCxnSpPr>
          <p:spPr bwMode="auto">
            <a:xfrm flipH="1">
              <a:off x="2568365" y="1306819"/>
              <a:ext cx="366789" cy="294999"/>
            </a:xfrm>
            <a:prstGeom prst="line">
              <a:avLst/>
            </a:prstGeom>
            <a:solidFill>
              <a:schemeClr val="accent1"/>
            </a:solidFill>
            <a:ln w="76200" cap="flat" cmpd="sng" algn="ctr">
              <a:solidFill>
                <a:srgbClr val="C00000"/>
              </a:solidFill>
              <a:prstDash val="solid"/>
              <a:round/>
              <a:headEnd type="none" w="med" len="med"/>
              <a:tailEnd type="none" w="med" len="med"/>
            </a:ln>
            <a:effectLst/>
          </p:spPr>
        </p:cxnSp>
      </p:grpSp>
      <p:sp>
        <p:nvSpPr>
          <p:cNvPr id="58" name="Line 30"/>
          <p:cNvSpPr>
            <a:spLocks noChangeShapeType="1"/>
          </p:cNvSpPr>
          <p:nvPr/>
        </p:nvSpPr>
        <p:spPr bwMode="auto">
          <a:xfrm flipV="1">
            <a:off x="5726910" y="5606165"/>
            <a:ext cx="5323168" cy="21841"/>
          </a:xfrm>
          <a:prstGeom prst="line">
            <a:avLst/>
          </a:prstGeom>
          <a:noFill/>
          <a:ln w="762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5898601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dissolve">
                                      <p:cBhvr>
                                        <p:cTn id="7" dur="500"/>
                                        <p:tgtEl>
                                          <p:spTgt spid="47"/>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dissolve">
                                      <p:cBhvr>
                                        <p:cTn id="11" dur="1000"/>
                                        <p:tgtEl>
                                          <p:spTgt spid="65"/>
                                        </p:tgtEl>
                                      </p:cBhvr>
                                    </p:animEffect>
                                  </p:childTnLst>
                                  <p:subTnLst>
                                    <p:set>
                                      <p:cBhvr override="childStyle">
                                        <p:cTn dur="1" fill="hold" display="0" masterRel="nextClick" afterEffect="1"/>
                                        <p:tgtEl>
                                          <p:spTgt spid="65"/>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66"/>
                                        </p:tgtEl>
                                        <p:attrNameLst>
                                          <p:attrName>style.visibility</p:attrName>
                                        </p:attrNameLst>
                                      </p:cBhvr>
                                      <p:to>
                                        <p:strVal val="visible"/>
                                      </p:to>
                                    </p:set>
                                    <p:animEffect transition="in" filter="dissolve">
                                      <p:cBhvr>
                                        <p:cTn id="16" dur="500"/>
                                        <p:tgtEl>
                                          <p:spTgt spid="66"/>
                                        </p:tgtEl>
                                      </p:cBhvr>
                                    </p:animEffect>
                                  </p:childTnLst>
                                </p:cTn>
                              </p:par>
                            </p:childTnLst>
                          </p:cTn>
                        </p:par>
                        <p:par>
                          <p:cTn id="17" fill="hold">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70"/>
                                        </p:tgtEl>
                                        <p:attrNameLst>
                                          <p:attrName>style.visibility</p:attrName>
                                        </p:attrNameLst>
                                      </p:cBhvr>
                                      <p:to>
                                        <p:strVal val="visible"/>
                                      </p:to>
                                    </p:set>
                                    <p:animEffect transition="in" filter="dissolve">
                                      <p:cBhvr>
                                        <p:cTn id="20" dur="1000"/>
                                        <p:tgtEl>
                                          <p:spTgt spid="70"/>
                                        </p:tgtEl>
                                      </p:cBhvr>
                                    </p:animEffect>
                                  </p:childTnLst>
                                  <p:subTnLst>
                                    <p:set>
                                      <p:cBhvr override="childStyle">
                                        <p:cTn dur="1" fill="hold" display="0" masterRel="nextClick" afterEffect="1"/>
                                        <p:tgtEl>
                                          <p:spTgt spid="70"/>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71"/>
                                        </p:tgtEl>
                                        <p:attrNameLst>
                                          <p:attrName>style.visibility</p:attrName>
                                        </p:attrNameLst>
                                      </p:cBhvr>
                                      <p:to>
                                        <p:strVal val="visible"/>
                                      </p:to>
                                    </p:set>
                                    <p:animEffect transition="in" filter="dissolve">
                                      <p:cBhvr>
                                        <p:cTn id="25" dur="500"/>
                                        <p:tgtEl>
                                          <p:spTgt spid="71"/>
                                        </p:tgtEl>
                                      </p:cBhvr>
                                    </p:animEffect>
                                  </p:childTnLst>
                                </p:cTn>
                              </p:par>
                            </p:childTnLst>
                          </p:cTn>
                        </p:par>
                        <p:par>
                          <p:cTn id="26" fill="hold">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75"/>
                                        </p:tgtEl>
                                        <p:attrNameLst>
                                          <p:attrName>style.visibility</p:attrName>
                                        </p:attrNameLst>
                                      </p:cBhvr>
                                      <p:to>
                                        <p:strVal val="visible"/>
                                      </p:to>
                                    </p:set>
                                    <p:animEffect transition="in" filter="dissolve">
                                      <p:cBhvr>
                                        <p:cTn id="29" dur="1000"/>
                                        <p:tgtEl>
                                          <p:spTgt spid="75"/>
                                        </p:tgtEl>
                                      </p:cBhvr>
                                    </p:animEffect>
                                  </p:childTnLst>
                                  <p:subTnLst>
                                    <p:set>
                                      <p:cBhvr override="childStyle">
                                        <p:cTn dur="1" fill="hold" display="0" masterRel="nextClick" afterEffect="1"/>
                                        <p:tgtEl>
                                          <p:spTgt spid="75"/>
                                        </p:tgtEl>
                                        <p:attrNameLst>
                                          <p:attrName>style.visibility</p:attrName>
                                        </p:attrNameLst>
                                      </p:cBhvr>
                                      <p:to>
                                        <p:strVal val="hidden"/>
                                      </p:to>
                                    </p:set>
                                  </p:sub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dissolve">
                                      <p:cBhvr>
                                        <p:cTn id="34" dur="500"/>
                                        <p:tgtEl>
                                          <p:spTgt spid="76"/>
                                        </p:tgtEl>
                                      </p:cBhvr>
                                    </p:animEffect>
                                  </p:childTnLst>
                                </p:cTn>
                              </p:par>
                            </p:childTnLst>
                          </p:cTn>
                        </p:par>
                        <p:par>
                          <p:cTn id="35" fill="hold">
                            <p:stCondLst>
                              <p:cond delay="500"/>
                            </p:stCondLst>
                            <p:childTnLst>
                              <p:par>
                                <p:cTn id="36" presetID="9" presetClass="entr" presetSubtype="0" fill="hold" grpId="0" nodeType="afterEffect">
                                  <p:stCondLst>
                                    <p:cond delay="0"/>
                                  </p:stCondLst>
                                  <p:childTnLst>
                                    <p:set>
                                      <p:cBhvr>
                                        <p:cTn id="37" dur="1" fill="hold">
                                          <p:stCondLst>
                                            <p:cond delay="0"/>
                                          </p:stCondLst>
                                        </p:cTn>
                                        <p:tgtEl>
                                          <p:spTgt spid="80"/>
                                        </p:tgtEl>
                                        <p:attrNameLst>
                                          <p:attrName>style.visibility</p:attrName>
                                        </p:attrNameLst>
                                      </p:cBhvr>
                                      <p:to>
                                        <p:strVal val="visible"/>
                                      </p:to>
                                    </p:set>
                                    <p:animEffect transition="in" filter="dissolve">
                                      <p:cBhvr>
                                        <p:cTn id="38" dur="1000"/>
                                        <p:tgtEl>
                                          <p:spTgt spid="80"/>
                                        </p:tgtEl>
                                      </p:cBhvr>
                                    </p:animEffect>
                                  </p:childTnLst>
                                  <p:subTnLst>
                                    <p:set>
                                      <p:cBhvr override="childStyle">
                                        <p:cTn dur="1" fill="hold" display="0" masterRel="nextClick" afterEffect="1"/>
                                        <p:tgtEl>
                                          <p:spTgt spid="80"/>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81"/>
                                        </p:tgtEl>
                                        <p:attrNameLst>
                                          <p:attrName>style.visibility</p:attrName>
                                        </p:attrNameLst>
                                      </p:cBhvr>
                                      <p:to>
                                        <p:strVal val="visible"/>
                                      </p:to>
                                    </p:set>
                                    <p:animEffect transition="in" filter="dissolve">
                                      <p:cBhvr>
                                        <p:cTn id="43" dur="500"/>
                                        <p:tgtEl>
                                          <p:spTgt spid="81"/>
                                        </p:tgtEl>
                                      </p:cBhvr>
                                    </p:animEffect>
                                  </p:childTnLst>
                                </p:cTn>
                              </p:par>
                            </p:childTnLst>
                          </p:cTn>
                        </p:par>
                        <p:par>
                          <p:cTn id="44" fill="hold">
                            <p:stCondLst>
                              <p:cond delay="500"/>
                            </p:stCondLst>
                            <p:childTnLst>
                              <p:par>
                                <p:cTn id="45" presetID="9" presetClass="entr" presetSubtype="0" fill="hold" grpId="0" nodeType="afterEffect">
                                  <p:stCondLst>
                                    <p:cond delay="0"/>
                                  </p:stCondLst>
                                  <p:childTnLst>
                                    <p:set>
                                      <p:cBhvr>
                                        <p:cTn id="46" dur="1" fill="hold">
                                          <p:stCondLst>
                                            <p:cond delay="0"/>
                                          </p:stCondLst>
                                        </p:cTn>
                                        <p:tgtEl>
                                          <p:spTgt spid="85"/>
                                        </p:tgtEl>
                                        <p:attrNameLst>
                                          <p:attrName>style.visibility</p:attrName>
                                        </p:attrNameLst>
                                      </p:cBhvr>
                                      <p:to>
                                        <p:strVal val="visible"/>
                                      </p:to>
                                    </p:set>
                                    <p:animEffect transition="in" filter="dissolve">
                                      <p:cBhvr>
                                        <p:cTn id="47" dur="1000"/>
                                        <p:tgtEl>
                                          <p:spTgt spid="85"/>
                                        </p:tgtEl>
                                      </p:cBhvr>
                                    </p:animEffect>
                                  </p:childTnLst>
                                  <p:subTnLst>
                                    <p:set>
                                      <p:cBhvr override="childStyle">
                                        <p:cTn dur="1" fill="hold" display="0" masterRel="nextClick" afterEffect="1"/>
                                        <p:tgtEl>
                                          <p:spTgt spid="85"/>
                                        </p:tgtEl>
                                        <p:attrNameLst>
                                          <p:attrName>style.visibility</p:attrName>
                                        </p:attrNameLst>
                                      </p:cBhvr>
                                      <p:to>
                                        <p:strVal val="hidden"/>
                                      </p:to>
                                    </p:set>
                                  </p:sub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86"/>
                                        </p:tgtEl>
                                        <p:attrNameLst>
                                          <p:attrName>style.visibility</p:attrName>
                                        </p:attrNameLst>
                                      </p:cBhvr>
                                      <p:to>
                                        <p:strVal val="visible"/>
                                      </p:to>
                                    </p:set>
                                    <p:animEffect transition="in" filter="dissolve">
                                      <p:cBhvr>
                                        <p:cTn id="52" dur="500"/>
                                        <p:tgtEl>
                                          <p:spTgt spid="86"/>
                                        </p:tgtEl>
                                      </p:cBhvr>
                                    </p:animEffect>
                                  </p:childTnLst>
                                </p:cTn>
                              </p:par>
                            </p:childTnLst>
                          </p:cTn>
                        </p:par>
                        <p:par>
                          <p:cTn id="53" fill="hold">
                            <p:stCondLst>
                              <p:cond delay="500"/>
                            </p:stCondLst>
                            <p:childTnLst>
                              <p:par>
                                <p:cTn id="54" presetID="9" presetClass="entr" presetSubtype="0" fill="hold" grpId="0" nodeType="afterEffect">
                                  <p:stCondLst>
                                    <p:cond delay="0"/>
                                  </p:stCondLst>
                                  <p:childTnLst>
                                    <p:set>
                                      <p:cBhvr>
                                        <p:cTn id="55" dur="1" fill="hold">
                                          <p:stCondLst>
                                            <p:cond delay="0"/>
                                          </p:stCondLst>
                                        </p:cTn>
                                        <p:tgtEl>
                                          <p:spTgt spid="90"/>
                                        </p:tgtEl>
                                        <p:attrNameLst>
                                          <p:attrName>style.visibility</p:attrName>
                                        </p:attrNameLst>
                                      </p:cBhvr>
                                      <p:to>
                                        <p:strVal val="visible"/>
                                      </p:to>
                                    </p:set>
                                    <p:animEffect transition="in" filter="dissolve">
                                      <p:cBhvr>
                                        <p:cTn id="56" dur="1000"/>
                                        <p:tgtEl>
                                          <p:spTgt spid="90"/>
                                        </p:tgtEl>
                                      </p:cBhvr>
                                    </p:animEffect>
                                  </p:childTnLst>
                                  <p:subTnLst>
                                    <p:set>
                                      <p:cBhvr override="childStyle">
                                        <p:cTn dur="1" fill="hold" display="0" masterRel="nextClick" afterEffect="1"/>
                                        <p:tgtEl>
                                          <p:spTgt spid="90"/>
                                        </p:tgtEl>
                                        <p:attrNameLst>
                                          <p:attrName>style.visibility</p:attrName>
                                        </p:attrNameLst>
                                      </p:cBhvr>
                                      <p:to>
                                        <p:strVal val="hidden"/>
                                      </p:to>
                                    </p:set>
                                  </p:subTnLst>
                                </p:cTn>
                              </p:par>
                            </p:childTnLst>
                          </p:cTn>
                        </p:par>
                      </p:childTnLst>
                    </p:cTn>
                  </p:par>
                  <p:par>
                    <p:cTn id="57" fill="hold">
                      <p:stCondLst>
                        <p:cond delay="indefinite"/>
                      </p:stCondLst>
                      <p:childTnLst>
                        <p:par>
                          <p:cTn id="58" fill="hold">
                            <p:stCondLst>
                              <p:cond delay="0"/>
                            </p:stCondLst>
                            <p:childTnLst>
                              <p:par>
                                <p:cTn id="59" presetID="9" presetClass="entr" presetSubtype="0" fill="hold" nodeType="clickEffect">
                                  <p:stCondLst>
                                    <p:cond delay="0"/>
                                  </p:stCondLst>
                                  <p:childTnLst>
                                    <p:set>
                                      <p:cBhvr>
                                        <p:cTn id="60" dur="1" fill="hold">
                                          <p:stCondLst>
                                            <p:cond delay="0"/>
                                          </p:stCondLst>
                                        </p:cTn>
                                        <p:tgtEl>
                                          <p:spTgt spid="91"/>
                                        </p:tgtEl>
                                        <p:attrNameLst>
                                          <p:attrName>style.visibility</p:attrName>
                                        </p:attrNameLst>
                                      </p:cBhvr>
                                      <p:to>
                                        <p:strVal val="visible"/>
                                      </p:to>
                                    </p:set>
                                    <p:animEffect transition="in" filter="dissolve">
                                      <p:cBhvr>
                                        <p:cTn id="61" dur="500"/>
                                        <p:tgtEl>
                                          <p:spTgt spid="91"/>
                                        </p:tgtEl>
                                      </p:cBhvr>
                                    </p:animEffect>
                                  </p:childTnLst>
                                </p:cTn>
                              </p:par>
                            </p:childTnLst>
                          </p:cTn>
                        </p:par>
                        <p:par>
                          <p:cTn id="62" fill="hold">
                            <p:stCondLst>
                              <p:cond delay="500"/>
                            </p:stCondLst>
                            <p:childTnLst>
                              <p:par>
                                <p:cTn id="63" presetID="9" presetClass="entr" presetSubtype="0" fill="hold" grpId="0" nodeType="afterEffect">
                                  <p:stCondLst>
                                    <p:cond delay="0"/>
                                  </p:stCondLst>
                                  <p:childTnLst>
                                    <p:set>
                                      <p:cBhvr>
                                        <p:cTn id="64" dur="1" fill="hold">
                                          <p:stCondLst>
                                            <p:cond delay="0"/>
                                          </p:stCondLst>
                                        </p:cTn>
                                        <p:tgtEl>
                                          <p:spTgt spid="95"/>
                                        </p:tgtEl>
                                        <p:attrNameLst>
                                          <p:attrName>style.visibility</p:attrName>
                                        </p:attrNameLst>
                                      </p:cBhvr>
                                      <p:to>
                                        <p:strVal val="visible"/>
                                      </p:to>
                                    </p:set>
                                    <p:animEffect transition="in" filter="dissolve">
                                      <p:cBhvr>
                                        <p:cTn id="65" dur="1000"/>
                                        <p:tgtEl>
                                          <p:spTgt spid="95"/>
                                        </p:tgtEl>
                                      </p:cBhvr>
                                    </p:animEffect>
                                  </p:childTnLst>
                                  <p:subTnLst>
                                    <p:set>
                                      <p:cBhvr override="childStyle">
                                        <p:cTn dur="1" fill="hold" display="0" masterRel="nextClick" afterEffect="1"/>
                                        <p:tgtEl>
                                          <p:spTgt spid="95"/>
                                        </p:tgtEl>
                                        <p:attrNameLst>
                                          <p:attrName>style.visibility</p:attrName>
                                        </p:attrNameLst>
                                      </p:cBhvr>
                                      <p:to>
                                        <p:strVal val="hidden"/>
                                      </p:to>
                                    </p:set>
                                  </p:subTnLst>
                                </p:cTn>
                              </p:par>
                            </p:childTnLst>
                          </p:cTn>
                        </p:par>
                      </p:childTnLst>
                    </p:cTn>
                  </p:par>
                  <p:par>
                    <p:cTn id="66" fill="hold">
                      <p:stCondLst>
                        <p:cond delay="indefinite"/>
                      </p:stCondLst>
                      <p:childTnLst>
                        <p:par>
                          <p:cTn id="67" fill="hold">
                            <p:stCondLst>
                              <p:cond delay="0"/>
                            </p:stCondLst>
                            <p:childTnLst>
                              <p:par>
                                <p:cTn id="68" presetID="9" presetClass="entr" presetSubtype="0" fill="hold" nodeType="clickEffect">
                                  <p:stCondLst>
                                    <p:cond delay="0"/>
                                  </p:stCondLst>
                                  <p:childTnLst>
                                    <p:set>
                                      <p:cBhvr>
                                        <p:cTn id="69" dur="1" fill="hold">
                                          <p:stCondLst>
                                            <p:cond delay="0"/>
                                          </p:stCondLst>
                                        </p:cTn>
                                        <p:tgtEl>
                                          <p:spTgt spid="96"/>
                                        </p:tgtEl>
                                        <p:attrNameLst>
                                          <p:attrName>style.visibility</p:attrName>
                                        </p:attrNameLst>
                                      </p:cBhvr>
                                      <p:to>
                                        <p:strVal val="visible"/>
                                      </p:to>
                                    </p:set>
                                    <p:animEffect transition="in" filter="dissolve">
                                      <p:cBhvr>
                                        <p:cTn id="70" dur="500"/>
                                        <p:tgtEl>
                                          <p:spTgt spid="96"/>
                                        </p:tgtEl>
                                      </p:cBhvr>
                                    </p:animEffect>
                                  </p:childTnLst>
                                </p:cTn>
                              </p:par>
                            </p:childTnLst>
                          </p:cTn>
                        </p:par>
                        <p:par>
                          <p:cTn id="71" fill="hold">
                            <p:stCondLst>
                              <p:cond delay="500"/>
                            </p:stCondLst>
                            <p:childTnLst>
                              <p:par>
                                <p:cTn id="72" presetID="9" presetClass="entr" presetSubtype="0" fill="hold" grpId="0" nodeType="afterEffect">
                                  <p:stCondLst>
                                    <p:cond delay="0"/>
                                  </p:stCondLst>
                                  <p:childTnLst>
                                    <p:set>
                                      <p:cBhvr>
                                        <p:cTn id="73" dur="1" fill="hold">
                                          <p:stCondLst>
                                            <p:cond delay="0"/>
                                          </p:stCondLst>
                                        </p:cTn>
                                        <p:tgtEl>
                                          <p:spTgt spid="145"/>
                                        </p:tgtEl>
                                        <p:attrNameLst>
                                          <p:attrName>style.visibility</p:attrName>
                                        </p:attrNameLst>
                                      </p:cBhvr>
                                      <p:to>
                                        <p:strVal val="visible"/>
                                      </p:to>
                                    </p:set>
                                    <p:animEffect transition="in" filter="dissolve">
                                      <p:cBhvr>
                                        <p:cTn id="74" dur="1000"/>
                                        <p:tgtEl>
                                          <p:spTgt spid="145"/>
                                        </p:tgtEl>
                                      </p:cBhvr>
                                    </p:animEffect>
                                  </p:childTnLst>
                                  <p:subTnLst>
                                    <p:set>
                                      <p:cBhvr override="childStyle">
                                        <p:cTn dur="1" fill="hold" display="0" masterRel="nextClick" afterEffect="1"/>
                                        <p:tgtEl>
                                          <p:spTgt spid="145"/>
                                        </p:tgtEl>
                                        <p:attrNameLst>
                                          <p:attrName>style.visibility</p:attrName>
                                        </p:attrNameLst>
                                      </p:cBhvr>
                                      <p:to>
                                        <p:strVal val="hidden"/>
                                      </p:to>
                                    </p:set>
                                  </p:subTnLst>
                                </p:cTn>
                              </p:par>
                            </p:childTnLst>
                          </p:cTn>
                        </p:par>
                      </p:childTnLst>
                    </p:cTn>
                  </p:par>
                  <p:par>
                    <p:cTn id="75" fill="hold">
                      <p:stCondLst>
                        <p:cond delay="indefinite"/>
                      </p:stCondLst>
                      <p:childTnLst>
                        <p:par>
                          <p:cTn id="76" fill="hold">
                            <p:stCondLst>
                              <p:cond delay="0"/>
                            </p:stCondLst>
                            <p:childTnLst>
                              <p:par>
                                <p:cTn id="77" presetID="9" presetClass="entr" presetSubtype="0" fill="hold" nodeType="clickEffect">
                                  <p:stCondLst>
                                    <p:cond delay="0"/>
                                  </p:stCondLst>
                                  <p:childTnLst>
                                    <p:set>
                                      <p:cBhvr>
                                        <p:cTn id="78" dur="1" fill="hold">
                                          <p:stCondLst>
                                            <p:cond delay="0"/>
                                          </p:stCondLst>
                                        </p:cTn>
                                        <p:tgtEl>
                                          <p:spTgt spid="146"/>
                                        </p:tgtEl>
                                        <p:attrNameLst>
                                          <p:attrName>style.visibility</p:attrName>
                                        </p:attrNameLst>
                                      </p:cBhvr>
                                      <p:to>
                                        <p:strVal val="visible"/>
                                      </p:to>
                                    </p:set>
                                    <p:animEffect transition="in" filter="dissolve">
                                      <p:cBhvr>
                                        <p:cTn id="79" dur="500"/>
                                        <p:tgtEl>
                                          <p:spTgt spid="146"/>
                                        </p:tgtEl>
                                      </p:cBhvr>
                                    </p:animEffect>
                                  </p:childTnLst>
                                </p:cTn>
                              </p:par>
                            </p:childTnLst>
                          </p:cTn>
                        </p:par>
                        <p:par>
                          <p:cTn id="80" fill="hold">
                            <p:stCondLst>
                              <p:cond delay="500"/>
                            </p:stCondLst>
                            <p:childTnLst>
                              <p:par>
                                <p:cTn id="81" presetID="9" presetClass="entr" presetSubtype="0" fill="hold" grpId="0" nodeType="afterEffect">
                                  <p:stCondLst>
                                    <p:cond delay="0"/>
                                  </p:stCondLst>
                                  <p:childTnLst>
                                    <p:set>
                                      <p:cBhvr>
                                        <p:cTn id="82" dur="1" fill="hold">
                                          <p:stCondLst>
                                            <p:cond delay="0"/>
                                          </p:stCondLst>
                                        </p:cTn>
                                        <p:tgtEl>
                                          <p:spTgt spid="150"/>
                                        </p:tgtEl>
                                        <p:attrNameLst>
                                          <p:attrName>style.visibility</p:attrName>
                                        </p:attrNameLst>
                                      </p:cBhvr>
                                      <p:to>
                                        <p:strVal val="visible"/>
                                      </p:to>
                                    </p:set>
                                    <p:animEffect transition="in" filter="dissolve">
                                      <p:cBhvr>
                                        <p:cTn id="83" dur="1000"/>
                                        <p:tgtEl>
                                          <p:spTgt spid="150"/>
                                        </p:tgtEl>
                                      </p:cBhvr>
                                    </p:animEffect>
                                  </p:childTnLst>
                                  <p:subTnLst>
                                    <p:set>
                                      <p:cBhvr override="childStyle">
                                        <p:cTn dur="1" fill="hold" display="0" masterRel="nextClick" afterEffect="1"/>
                                        <p:tgtEl>
                                          <p:spTgt spid="150"/>
                                        </p:tgtEl>
                                        <p:attrNameLst>
                                          <p:attrName>style.visibility</p:attrName>
                                        </p:attrNameLst>
                                      </p:cBhvr>
                                      <p:to>
                                        <p:strVal val="hidden"/>
                                      </p:to>
                                    </p:set>
                                  </p:subTnLst>
                                </p:cTn>
                              </p:par>
                            </p:childTnLst>
                          </p:cTn>
                        </p:par>
                      </p:childTnLst>
                    </p:cTn>
                  </p:par>
                  <p:par>
                    <p:cTn id="84" fill="hold">
                      <p:stCondLst>
                        <p:cond delay="indefinite"/>
                      </p:stCondLst>
                      <p:childTnLst>
                        <p:par>
                          <p:cTn id="85" fill="hold">
                            <p:stCondLst>
                              <p:cond delay="0"/>
                            </p:stCondLst>
                            <p:childTnLst>
                              <p:par>
                                <p:cTn id="86" presetID="9" presetClass="entr" presetSubtype="0" fill="hold" nodeType="clickEffect">
                                  <p:stCondLst>
                                    <p:cond delay="0"/>
                                  </p:stCondLst>
                                  <p:childTnLst>
                                    <p:set>
                                      <p:cBhvr>
                                        <p:cTn id="87" dur="1" fill="hold">
                                          <p:stCondLst>
                                            <p:cond delay="0"/>
                                          </p:stCondLst>
                                        </p:cTn>
                                        <p:tgtEl>
                                          <p:spTgt spid="54"/>
                                        </p:tgtEl>
                                        <p:attrNameLst>
                                          <p:attrName>style.visibility</p:attrName>
                                        </p:attrNameLst>
                                      </p:cBhvr>
                                      <p:to>
                                        <p:strVal val="visible"/>
                                      </p:to>
                                    </p:set>
                                    <p:animEffect transition="in" filter="dissolve">
                                      <p:cBhvr>
                                        <p:cTn id="88" dur="500"/>
                                        <p:tgtEl>
                                          <p:spTgt spid="54"/>
                                        </p:tgtEl>
                                      </p:cBhvr>
                                    </p:animEffect>
                                  </p:childTnLst>
                                </p:cTn>
                              </p:par>
                            </p:childTnLst>
                          </p:cTn>
                        </p:par>
                        <p:par>
                          <p:cTn id="89" fill="hold">
                            <p:stCondLst>
                              <p:cond delay="500"/>
                            </p:stCondLst>
                            <p:childTnLst>
                              <p:par>
                                <p:cTn id="90" presetID="9" presetClass="entr" presetSubtype="0" fill="hold" grpId="0" nodeType="afterEffect">
                                  <p:stCondLst>
                                    <p:cond delay="0"/>
                                  </p:stCondLst>
                                  <p:childTnLst>
                                    <p:set>
                                      <p:cBhvr>
                                        <p:cTn id="91" dur="1" fill="hold">
                                          <p:stCondLst>
                                            <p:cond delay="0"/>
                                          </p:stCondLst>
                                        </p:cTn>
                                        <p:tgtEl>
                                          <p:spTgt spid="58"/>
                                        </p:tgtEl>
                                        <p:attrNameLst>
                                          <p:attrName>style.visibility</p:attrName>
                                        </p:attrNameLst>
                                      </p:cBhvr>
                                      <p:to>
                                        <p:strVal val="visible"/>
                                      </p:to>
                                    </p:set>
                                    <p:animEffect transition="in" filter="dissolve">
                                      <p:cBhvr>
                                        <p:cTn id="92" dur="1000"/>
                                        <p:tgtEl>
                                          <p:spTgt spid="58"/>
                                        </p:tgtEl>
                                      </p:cBhvr>
                                    </p:animEffect>
                                  </p:childTnLst>
                                  <p:subTnLst>
                                    <p:set>
                                      <p:cBhvr override="childStyle">
                                        <p:cTn dur="1" fill="hold" display="0" masterRel="nextClick" afterEffect="1"/>
                                        <p:tgtEl>
                                          <p:spTgt spid="5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70" grpId="0" animBg="1"/>
      <p:bldP spid="75" grpId="0" animBg="1"/>
      <p:bldP spid="80" grpId="0" animBg="1"/>
      <p:bldP spid="85" grpId="0" animBg="1"/>
      <p:bldP spid="90" grpId="0" animBg="1"/>
      <p:bldP spid="95" grpId="0" animBg="1"/>
      <p:bldP spid="145" grpId="0" animBg="1"/>
      <p:bldP spid="150" grpId="0" animBg="1"/>
      <p:bldP spid="5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0" y="1"/>
            <a:ext cx="9144000" cy="764704"/>
          </a:xfrm>
          <a:noFill/>
          <a:ln/>
        </p:spPr>
        <p:txBody>
          <a:bodyPr anchor="ctr"/>
          <a:lstStyle/>
          <a:p>
            <a:r>
              <a:rPr lang="en-US" altLang="en-US" sz="3200" dirty="0"/>
              <a:t>Interval Estimation of a Population Mean: </a:t>
            </a:r>
            <a:r>
              <a:rPr lang="en-US" altLang="en-US" sz="3200" i="1" dirty="0" smtClean="0">
                <a:solidFill>
                  <a:srgbClr val="FF0000"/>
                </a:solidFill>
                <a:latin typeface="Symbol" panose="05050102010706020507" pitchFamily="18" charset="2"/>
              </a:rPr>
              <a:t> </a:t>
            </a:r>
            <a:r>
              <a:rPr lang="en-US" altLang="en-US" sz="3200" dirty="0">
                <a:solidFill>
                  <a:srgbClr val="FF0000"/>
                </a:solidFill>
              </a:rPr>
              <a:t>is known</a:t>
            </a:r>
            <a:r>
              <a:rPr lang="en-US" altLang="en-US" sz="3200" i="1" dirty="0">
                <a:solidFill>
                  <a:srgbClr val="FF0000"/>
                </a:solidFill>
                <a:latin typeface="Symbol" panose="05050102010706020507" pitchFamily="18" charset="2"/>
              </a:rPr>
              <a:t> </a:t>
            </a:r>
          </a:p>
        </p:txBody>
      </p:sp>
      <p:graphicFrame>
        <p:nvGraphicFramePr>
          <p:cNvPr id="6" name="Object 5"/>
          <p:cNvGraphicFramePr>
            <a:graphicFrameLocks noChangeAspect="1"/>
          </p:cNvGraphicFramePr>
          <p:nvPr>
            <p:extLst>
              <p:ext uri="{D42A27DB-BD31-4B8C-83A1-F6EECF244321}">
                <p14:modId xmlns:p14="http://schemas.microsoft.com/office/powerpoint/2010/main" val="502029869"/>
              </p:ext>
            </p:extLst>
          </p:nvPr>
        </p:nvGraphicFramePr>
        <p:xfrm>
          <a:off x="107504" y="2996952"/>
          <a:ext cx="5217535" cy="3168352"/>
        </p:xfrm>
        <a:graphic>
          <a:graphicData uri="http://schemas.openxmlformats.org/presentationml/2006/ole">
            <mc:AlternateContent xmlns:mc="http://schemas.openxmlformats.org/markup-compatibility/2006">
              <mc:Choice xmlns:v="urn:schemas-microsoft-com:vml" Requires="v">
                <p:oleObj spid="_x0000_s159788" name="Worksheet" r:id="rId4" imgW="3152722" imgH="1914457" progId="Excel.Sheet.12">
                  <p:embed/>
                </p:oleObj>
              </mc:Choice>
              <mc:Fallback>
                <p:oleObj name="Worksheet" r:id="rId4" imgW="3152722" imgH="1914457" progId="Excel.Sheet.12">
                  <p:embed/>
                  <p:pic>
                    <p:nvPicPr>
                      <p:cNvPr id="0" name=""/>
                      <p:cNvPicPr/>
                      <p:nvPr/>
                    </p:nvPicPr>
                    <p:blipFill>
                      <a:blip r:embed="rId5"/>
                      <a:stretch>
                        <a:fillRect/>
                      </a:stretch>
                    </p:blipFill>
                    <p:spPr>
                      <a:xfrm>
                        <a:off x="107504" y="2996952"/>
                        <a:ext cx="5217535" cy="3168352"/>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610377122"/>
              </p:ext>
            </p:extLst>
          </p:nvPr>
        </p:nvGraphicFramePr>
        <p:xfrm>
          <a:off x="5436096" y="3332722"/>
          <a:ext cx="3416399" cy="2812138"/>
        </p:xfrm>
        <a:graphic>
          <a:graphicData uri="http://schemas.openxmlformats.org/presentationml/2006/ole">
            <mc:AlternateContent xmlns:mc="http://schemas.openxmlformats.org/markup-compatibility/2006">
              <mc:Choice xmlns:v="urn:schemas-microsoft-com:vml" Requires="v">
                <p:oleObj spid="_x0000_s159789" name="Worksheet" r:id="rId6" imgW="1400099" imgH="1152457" progId="Excel.Sheet.12">
                  <p:embed/>
                </p:oleObj>
              </mc:Choice>
              <mc:Fallback>
                <p:oleObj name="Worksheet" r:id="rId6" imgW="1400099" imgH="1152457" progId="Excel.Sheet.12">
                  <p:embed/>
                  <p:pic>
                    <p:nvPicPr>
                      <p:cNvPr id="0" name=""/>
                      <p:cNvPicPr/>
                      <p:nvPr/>
                    </p:nvPicPr>
                    <p:blipFill>
                      <a:blip r:embed="rId7"/>
                      <a:stretch>
                        <a:fillRect/>
                      </a:stretch>
                    </p:blipFill>
                    <p:spPr>
                      <a:xfrm>
                        <a:off x="5436096" y="3332722"/>
                        <a:ext cx="3416399" cy="2812138"/>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388353035"/>
              </p:ext>
            </p:extLst>
          </p:nvPr>
        </p:nvGraphicFramePr>
        <p:xfrm>
          <a:off x="35496" y="908720"/>
          <a:ext cx="9013082" cy="1800200"/>
        </p:xfrm>
        <a:graphic>
          <a:graphicData uri="http://schemas.openxmlformats.org/presentationml/2006/ole">
            <mc:AlternateContent xmlns:mc="http://schemas.openxmlformats.org/markup-compatibility/2006">
              <mc:Choice xmlns:v="urn:schemas-microsoft-com:vml" Requires="v">
                <p:oleObj spid="_x0000_s159790" name="Worksheet" r:id="rId8" imgW="7105577" imgH="1419157" progId="Excel.Sheet.12">
                  <p:embed/>
                </p:oleObj>
              </mc:Choice>
              <mc:Fallback>
                <p:oleObj name="Worksheet" r:id="rId8" imgW="7105577" imgH="1419157" progId="Excel.Sheet.12">
                  <p:embed/>
                  <p:pic>
                    <p:nvPicPr>
                      <p:cNvPr id="0" name=""/>
                      <p:cNvPicPr/>
                      <p:nvPr/>
                    </p:nvPicPr>
                    <p:blipFill>
                      <a:blip r:embed="rId9"/>
                      <a:stretch>
                        <a:fillRect/>
                      </a:stretch>
                    </p:blipFill>
                    <p:spPr>
                      <a:xfrm>
                        <a:off x="35496" y="908720"/>
                        <a:ext cx="9013082" cy="1800200"/>
                      </a:xfrm>
                      <a:prstGeom prst="rect">
                        <a:avLst/>
                      </a:prstGeom>
                    </p:spPr>
                  </p:pic>
                </p:oleObj>
              </mc:Fallback>
            </mc:AlternateContent>
          </a:graphicData>
        </a:graphic>
      </p:graphicFrame>
    </p:spTree>
    <p:extLst>
      <p:ext uri="{BB962C8B-B14F-4D97-AF65-F5344CB8AC3E}">
        <p14:creationId xmlns:p14="http://schemas.microsoft.com/office/powerpoint/2010/main" val="35205683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body" idx="1"/>
          </p:nvPr>
        </p:nvSpPr>
        <p:spPr>
          <a:xfrm>
            <a:off x="25234" y="836712"/>
            <a:ext cx="9118765" cy="5372100"/>
          </a:xfrm>
          <a:noFill/>
          <a:ln/>
        </p:spPr>
        <p:txBody>
          <a:bodyPr/>
          <a:lstStyle/>
          <a:p>
            <a:pPr marL="0" indent="0">
              <a:buFont typeface="Monotype Sorts" pitchFamily="2" charset="2"/>
              <a:buNone/>
            </a:pPr>
            <a:r>
              <a:rPr lang="en-US" altLang="en-US" dirty="0" smtClean="0"/>
              <a:t>National </a:t>
            </a:r>
            <a:r>
              <a:rPr lang="en-US" altLang="en-US" dirty="0"/>
              <a:t>Discount has 260 retail outlets throughout the </a:t>
            </a:r>
            <a:r>
              <a:rPr lang="en-US" altLang="en-US" dirty="0" smtClean="0"/>
              <a:t>U.S.  </a:t>
            </a:r>
            <a:r>
              <a:rPr lang="en-US" altLang="en-US" dirty="0"/>
              <a:t>National evaluates each potential location for a new retail outlet in part on the mean annual income of the individuals in the marketing area of the new location</a:t>
            </a:r>
            <a:r>
              <a:rPr lang="en-US" altLang="en-US" dirty="0" smtClean="0"/>
              <a:t>.  The </a:t>
            </a:r>
            <a:r>
              <a:rPr lang="en-US" altLang="en-US" dirty="0"/>
              <a:t>purpose of this example is to show how sampling can be used to develop an interval estimate of the mean annual income for individuals in a potential marketing area for National Discount. </a:t>
            </a:r>
          </a:p>
          <a:p>
            <a:pPr marL="0" indent="0">
              <a:buFont typeface="Monotype Sorts" pitchFamily="2" charset="2"/>
              <a:buNone/>
            </a:pPr>
            <a:r>
              <a:rPr lang="en-US" altLang="en-US" dirty="0" smtClean="0"/>
              <a:t>Based </a:t>
            </a:r>
            <a:r>
              <a:rPr lang="en-US" altLang="en-US" dirty="0"/>
              <a:t>on similar annual income surveys, the standard deviation of annual incomes in the entire population is considered known with </a:t>
            </a:r>
            <a:r>
              <a:rPr lang="en-US" altLang="en-US" b="1" i="1" dirty="0">
                <a:latin typeface="Symbol" panose="05050102010706020507" pitchFamily="18" charset="2"/>
              </a:rPr>
              <a:t></a:t>
            </a:r>
            <a:r>
              <a:rPr lang="en-US" altLang="en-US" b="1" dirty="0"/>
              <a:t>  = $5,000</a:t>
            </a:r>
            <a:r>
              <a:rPr lang="en-US" altLang="en-US" dirty="0" smtClean="0"/>
              <a:t>. We </a:t>
            </a:r>
            <a:r>
              <a:rPr lang="en-US" altLang="en-US" dirty="0"/>
              <a:t>will use a sample size of </a:t>
            </a:r>
            <a:r>
              <a:rPr lang="en-US" altLang="en-US" b="1" i="1" dirty="0"/>
              <a:t>n</a:t>
            </a:r>
            <a:r>
              <a:rPr lang="en-US" altLang="en-US" b="1" dirty="0"/>
              <a:t> = 64</a:t>
            </a:r>
            <a:r>
              <a:rPr lang="en-US" altLang="en-US" dirty="0" smtClean="0"/>
              <a:t>.</a:t>
            </a:r>
          </a:p>
          <a:p>
            <a:pPr marL="0" indent="0">
              <a:buNone/>
            </a:pPr>
            <a:r>
              <a:rPr lang="en-US" altLang="en-US" b="1" dirty="0" smtClean="0"/>
              <a:t>Question. </a:t>
            </a:r>
            <a:r>
              <a:rPr lang="en-US" altLang="en-US" dirty="0" smtClean="0"/>
              <a:t>There </a:t>
            </a:r>
            <a:r>
              <a:rPr lang="en-US" altLang="en-US" dirty="0"/>
              <a:t>is a 0.95 probability that the value of a sample mean for National Discount will provide a sampling error of </a:t>
            </a:r>
            <a:r>
              <a:rPr lang="en-US" altLang="en-US" b="1" dirty="0">
                <a:solidFill>
                  <a:srgbClr val="FF0000"/>
                </a:solidFill>
              </a:rPr>
              <a:t>$?????</a:t>
            </a:r>
            <a:r>
              <a:rPr lang="en-US" altLang="en-US" dirty="0"/>
              <a:t> or less. </a:t>
            </a:r>
          </a:p>
          <a:p>
            <a:pPr marL="0" indent="0">
              <a:buFont typeface="Monotype Sorts" pitchFamily="2" charset="2"/>
              <a:buNone/>
            </a:pPr>
            <a:endParaRPr lang="en-US" altLang="en-US" dirty="0"/>
          </a:p>
        </p:txBody>
      </p:sp>
      <p:sp>
        <p:nvSpPr>
          <p:cNvPr id="16387" name="Rectangle 3"/>
          <p:cNvSpPr>
            <a:spLocks noChangeArrowheads="1"/>
          </p:cNvSpPr>
          <p:nvPr/>
        </p:nvSpPr>
        <p:spPr bwMode="auto">
          <a:xfrm>
            <a:off x="-108520" y="11088"/>
            <a:ext cx="10404648" cy="5857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eaLnBrk="1" hangingPunct="1"/>
            <a:r>
              <a:rPr lang="en-US" altLang="en-US" sz="3600" dirty="0">
                <a:latin typeface="Impact" pitchFamily="34" charset="0"/>
                <a:ea typeface="ＭＳ Ｐゴシック" pitchFamily="-65" charset="-128"/>
                <a:cs typeface="Impact" pitchFamily="34" charset="0"/>
              </a:rPr>
              <a:t>Example:  National Discount, Inc.</a:t>
            </a:r>
          </a:p>
        </p:txBody>
      </p:sp>
    </p:spTree>
    <p:extLst>
      <p:ext uri="{BB962C8B-B14F-4D97-AF65-F5344CB8AC3E}">
        <p14:creationId xmlns:p14="http://schemas.microsoft.com/office/powerpoint/2010/main" val="396051648"/>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Rectangle 6"/>
          <p:cNvSpPr>
            <a:spLocks noChangeArrowheads="1"/>
          </p:cNvSpPr>
          <p:nvPr/>
        </p:nvSpPr>
        <p:spPr bwMode="auto">
          <a:xfrm>
            <a:off x="0" y="188640"/>
            <a:ext cx="7772400"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r>
              <a:rPr lang="en-US" altLang="en-US" sz="3600" dirty="0">
                <a:latin typeface="Impact" panose="020B0806030902050204" pitchFamily="34" charset="0"/>
              </a:rPr>
              <a:t>Example:  National Discount, Inc.</a:t>
            </a:r>
          </a:p>
        </p:txBody>
      </p:sp>
      <mc:AlternateContent xmlns:mc="http://schemas.openxmlformats.org/markup-compatibility/2006" xmlns:a14="http://schemas.microsoft.com/office/drawing/2010/main">
        <mc:Choice Requires="a14">
          <p:sp>
            <p:nvSpPr>
              <p:cNvPr id="18439" name="Rectangle 7"/>
              <p:cNvSpPr>
                <a:spLocks noChangeArrowheads="1"/>
              </p:cNvSpPr>
              <p:nvPr/>
            </p:nvSpPr>
            <p:spPr bwMode="auto">
              <a:xfrm>
                <a:off x="179512" y="980728"/>
                <a:ext cx="8964488" cy="5366915"/>
              </a:xfrm>
              <a:prstGeom prst="rect">
                <a:avLst/>
              </a:prstGeom>
              <a:noFill/>
              <a:ln>
                <a:noFill/>
              </a:ln>
              <a:effectLst/>
              <a:extLst>
                <a:ext uri="{909E8E84-426E-40DD-AFC4-6F175D3DCCD1}">
                  <a14:hiddenFill>
                    <a:solidFill>
                      <a:schemeClr val="accent1"/>
                    </a:solidFill>
                  </a14:hiddenFill>
                </a:ext>
                <a:ext uri="{91240B29-F687-4F45-9708-019B960494DF}">
                  <a14:hiddenLine w="12700">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lIns="90488" tIns="44450" rIns="90488" bIns="44450"/>
              <a:lstStyle>
                <a:lvl1pPr marL="342900" indent="-342900">
                  <a:spcBef>
                    <a:spcPct val="20000"/>
                  </a:spcBef>
                  <a:buClr>
                    <a:schemeClr val="tx2"/>
                  </a:buClr>
                  <a:buSzPct val="75000"/>
                  <a:buFont typeface="Monotype Sorts" pitchFamily="2" charset="2"/>
                  <a:buChar char="n"/>
                  <a:defRPr sz="2400">
                    <a:solidFill>
                      <a:schemeClr val="tx1"/>
                    </a:solidFill>
                    <a:effectLst>
                      <a:outerShdw blurRad="38100" dist="38100" dir="2700000" algn="tl">
                        <a:srgbClr val="000000"/>
                      </a:outerShdw>
                    </a:effectLst>
                    <a:latin typeface="Book Antiqua" panose="02040602050305030304" pitchFamily="18" charset="0"/>
                  </a:defRPr>
                </a:lvl1pPr>
                <a:lvl2pPr marL="742950" indent="-285750">
                  <a:spcBef>
                    <a:spcPct val="20000"/>
                  </a:spcBef>
                  <a:buClr>
                    <a:schemeClr val="tx2"/>
                  </a:buClr>
                  <a:buSzPct val="100000"/>
                  <a:buChar char="•"/>
                  <a:defRPr sz="2400">
                    <a:solidFill>
                      <a:schemeClr val="tx1"/>
                    </a:solidFill>
                    <a:effectLst>
                      <a:outerShdw blurRad="38100" dist="38100" dir="2700000" algn="tl">
                        <a:srgbClr val="000000"/>
                      </a:outerShdw>
                    </a:effectLst>
                    <a:latin typeface="Book Antiqua" panose="02040602050305030304" pitchFamily="18" charset="0"/>
                  </a:defRPr>
                </a:lvl2pPr>
                <a:lvl3pPr marL="1143000" indent="-228600">
                  <a:spcBef>
                    <a:spcPct val="20000"/>
                  </a:spcBef>
                  <a:buClr>
                    <a:schemeClr val="tx1"/>
                  </a:buClr>
                  <a:buSzPct val="100000"/>
                  <a:buChar char="•"/>
                  <a:defRPr sz="2400">
                    <a:solidFill>
                      <a:schemeClr val="tx1"/>
                    </a:solidFill>
                    <a:effectLst>
                      <a:outerShdw blurRad="38100" dist="38100" dir="2700000" algn="tl">
                        <a:srgbClr val="000000"/>
                      </a:outerShdw>
                    </a:effectLst>
                    <a:latin typeface="Book Antiqua" panose="02040602050305030304" pitchFamily="18" charset="0"/>
                  </a:defRPr>
                </a:lvl3pPr>
                <a:lvl4pPr marL="1600200" indent="-228600">
                  <a:spcBef>
                    <a:spcPct val="20000"/>
                  </a:spcBef>
                  <a:buClr>
                    <a:schemeClr val="tx1"/>
                  </a:buClr>
                  <a:buSzPct val="100000"/>
                  <a:buChar char="–"/>
                  <a:defRPr sz="2400">
                    <a:solidFill>
                      <a:schemeClr val="tx1"/>
                    </a:solidFill>
                    <a:effectLst>
                      <a:outerShdw blurRad="38100" dist="38100" dir="2700000" algn="tl">
                        <a:srgbClr val="000000"/>
                      </a:outerShdw>
                    </a:effectLst>
                    <a:latin typeface="Book Antiqua" panose="02040602050305030304" pitchFamily="18" charset="0"/>
                  </a:defRPr>
                </a:lvl4pPr>
                <a:lvl5pPr marL="2057400" indent="-228600">
                  <a:spcBef>
                    <a:spcPct val="20000"/>
                  </a:spcBef>
                  <a:buClr>
                    <a:schemeClr val="tx1"/>
                  </a:buClr>
                  <a:buSzPct val="100000"/>
                  <a:buChar char="•"/>
                  <a:defRPr sz="2400">
                    <a:solidFill>
                      <a:schemeClr val="tx1"/>
                    </a:solidFill>
                    <a:effectLst>
                      <a:outerShdw blurRad="38100" dist="38100" dir="2700000" algn="tl">
                        <a:srgbClr val="000000"/>
                      </a:outerShdw>
                    </a:effectLst>
                    <a:latin typeface="Book Antiqua" panose="02040602050305030304" pitchFamily="18" charset="0"/>
                  </a:defRPr>
                </a:lvl5pPr>
                <a:lvl6pPr marL="2514600" indent="-228600" eaLnBrk="0" fontAlgn="base" hangingPunct="0">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Book Antiqua" panose="02040602050305030304" pitchFamily="18" charset="0"/>
                  </a:defRPr>
                </a:lvl6pPr>
                <a:lvl7pPr marL="2971800" indent="-228600" eaLnBrk="0" fontAlgn="base" hangingPunct="0">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Book Antiqua" panose="02040602050305030304" pitchFamily="18" charset="0"/>
                  </a:defRPr>
                </a:lvl7pPr>
                <a:lvl8pPr marL="3429000" indent="-228600" eaLnBrk="0" fontAlgn="base" hangingPunct="0">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Book Antiqua" panose="02040602050305030304" pitchFamily="18" charset="0"/>
                  </a:defRPr>
                </a:lvl8pPr>
                <a:lvl9pPr marL="3886200" indent="-228600" eaLnBrk="0" fontAlgn="base" hangingPunct="0">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Book Antiqua" panose="02040602050305030304" pitchFamily="18" charset="0"/>
                  </a:defRPr>
                </a:lvl9pPr>
              </a:lstStyle>
              <a:p>
                <a:pPr>
                  <a:buClrTx/>
                  <a:buNone/>
                </a:pPr>
                <a14:m>
                  <m:oMath xmlns:m="http://schemas.openxmlformats.org/officeDocument/2006/math">
                    <m:sSub>
                      <m:sSubPr>
                        <m:ctrlPr>
                          <a:rPr lang="en-US" altLang="en-US" i="1" smtClean="0">
                            <a:effectLst/>
                            <a:latin typeface="Cambria Math" panose="02040503050406030204" pitchFamily="18" charset="0"/>
                            <a:ea typeface="Cambria Math" panose="02040503050406030204" pitchFamily="18" charset="0"/>
                          </a:rPr>
                        </m:ctrlPr>
                      </m:sSubPr>
                      <m:e>
                        <m:r>
                          <a:rPr lang="en-US" altLang="en-US" i="1" smtClean="0">
                            <a:effectLst/>
                            <a:latin typeface="Cambria Math" panose="02040503050406030204" pitchFamily="18" charset="0"/>
                            <a:ea typeface="Cambria Math" panose="02040503050406030204" pitchFamily="18" charset="0"/>
                          </a:rPr>
                          <m:t>𝜎</m:t>
                        </m:r>
                      </m:e>
                      <m:sub>
                        <m:bar>
                          <m:barPr>
                            <m:pos m:val="top"/>
                            <m:ctrlPr>
                              <a:rPr lang="en-US" altLang="en-US" i="1" smtClean="0">
                                <a:effectLst/>
                                <a:latin typeface="Cambria Math" panose="02040503050406030204" pitchFamily="18" charset="0"/>
                                <a:ea typeface="Cambria Math" panose="02040503050406030204" pitchFamily="18" charset="0"/>
                              </a:rPr>
                            </m:ctrlPr>
                          </m:barPr>
                          <m:e>
                            <m:r>
                              <a:rPr lang="en-US" altLang="en-US" b="0" i="1" smtClean="0">
                                <a:effectLst/>
                                <a:latin typeface="Cambria Math" panose="02040503050406030204" pitchFamily="18" charset="0"/>
                                <a:ea typeface="Cambria Math" panose="02040503050406030204" pitchFamily="18" charset="0"/>
                              </a:rPr>
                              <m:t>𝑋</m:t>
                            </m:r>
                          </m:e>
                        </m:bar>
                      </m:sub>
                    </m:sSub>
                    <m:r>
                      <a:rPr lang="en-US" altLang="en-US" b="0" i="1" smtClean="0">
                        <a:effectLst/>
                        <a:latin typeface="Cambria Math" panose="02040503050406030204" pitchFamily="18" charset="0"/>
                        <a:ea typeface="Cambria Math" panose="02040503050406030204" pitchFamily="18" charset="0"/>
                      </a:rPr>
                      <m:t>=</m:t>
                    </m:r>
                    <m:f>
                      <m:fPr>
                        <m:ctrlPr>
                          <a:rPr lang="en-US" altLang="en-US" b="0" i="1" smtClean="0">
                            <a:effectLst/>
                            <a:latin typeface="Cambria Math" panose="02040503050406030204" pitchFamily="18" charset="0"/>
                            <a:ea typeface="Cambria Math" panose="02040503050406030204" pitchFamily="18" charset="0"/>
                          </a:rPr>
                        </m:ctrlPr>
                      </m:fPr>
                      <m:num>
                        <m:r>
                          <a:rPr lang="en-US" altLang="en-US" b="0" i="1" smtClean="0">
                            <a:effectLst/>
                            <a:latin typeface="Cambria Math" panose="02040503050406030204" pitchFamily="18" charset="0"/>
                            <a:ea typeface="Cambria Math" panose="02040503050406030204" pitchFamily="18" charset="0"/>
                          </a:rPr>
                          <m:t>𝜎</m:t>
                        </m:r>
                      </m:num>
                      <m:den>
                        <m:rad>
                          <m:radPr>
                            <m:degHide m:val="on"/>
                            <m:ctrlPr>
                              <a:rPr lang="en-US" altLang="en-US" b="0" i="1" smtClean="0">
                                <a:effectLst/>
                                <a:latin typeface="Cambria Math" panose="02040503050406030204" pitchFamily="18" charset="0"/>
                                <a:ea typeface="Cambria Math" panose="02040503050406030204" pitchFamily="18" charset="0"/>
                              </a:rPr>
                            </m:ctrlPr>
                          </m:radPr>
                          <m:deg/>
                          <m:e>
                            <m:r>
                              <a:rPr lang="en-US" altLang="en-US" b="0" i="1" smtClean="0">
                                <a:effectLst/>
                                <a:latin typeface="Cambria Math" panose="02040503050406030204" pitchFamily="18" charset="0"/>
                                <a:ea typeface="Cambria Math" panose="02040503050406030204" pitchFamily="18" charset="0"/>
                              </a:rPr>
                              <m:t>𝑛</m:t>
                            </m:r>
                          </m:e>
                        </m:rad>
                      </m:den>
                    </m:f>
                  </m:oMath>
                </a14:m>
                <a:r>
                  <a:rPr lang="en-US" altLang="en-US" dirty="0" smtClean="0">
                    <a:effectLst/>
                  </a:rPr>
                  <a:t> = </a:t>
                </a:r>
                <a14:m>
                  <m:oMath xmlns:m="http://schemas.openxmlformats.org/officeDocument/2006/math">
                    <m:f>
                      <m:fPr>
                        <m:ctrlPr>
                          <a:rPr lang="en-US" altLang="en-US" i="1">
                            <a:effectLst/>
                            <a:latin typeface="Cambria Math" panose="02040503050406030204" pitchFamily="18" charset="0"/>
                            <a:ea typeface="Cambria Math" panose="02040503050406030204" pitchFamily="18" charset="0"/>
                          </a:rPr>
                        </m:ctrlPr>
                      </m:fPr>
                      <m:num>
                        <m:r>
                          <a:rPr lang="en-US" altLang="en-US" b="0" i="1" smtClean="0">
                            <a:effectLst/>
                            <a:latin typeface="Cambria Math" panose="02040503050406030204" pitchFamily="18" charset="0"/>
                            <a:ea typeface="Cambria Math" panose="02040503050406030204" pitchFamily="18" charset="0"/>
                          </a:rPr>
                          <m:t>5000</m:t>
                        </m:r>
                      </m:num>
                      <m:den>
                        <m:rad>
                          <m:radPr>
                            <m:degHide m:val="on"/>
                            <m:ctrlPr>
                              <a:rPr lang="en-US" altLang="en-US" i="1">
                                <a:effectLst/>
                                <a:latin typeface="Cambria Math" panose="02040503050406030204" pitchFamily="18" charset="0"/>
                                <a:ea typeface="Cambria Math" panose="02040503050406030204" pitchFamily="18" charset="0"/>
                              </a:rPr>
                            </m:ctrlPr>
                          </m:radPr>
                          <m:deg/>
                          <m:e>
                            <m:r>
                              <a:rPr lang="en-US" altLang="en-US" b="0" i="1" smtClean="0">
                                <a:effectLst/>
                                <a:latin typeface="Cambria Math" panose="02040503050406030204" pitchFamily="18" charset="0"/>
                                <a:ea typeface="Cambria Math" panose="02040503050406030204" pitchFamily="18" charset="0"/>
                              </a:rPr>
                              <m:t>64</m:t>
                            </m:r>
                          </m:e>
                        </m:rad>
                      </m:den>
                    </m:f>
                  </m:oMath>
                </a14:m>
                <a:r>
                  <a:rPr lang="en-US" altLang="en-US" dirty="0" smtClean="0">
                    <a:effectLst/>
                  </a:rPr>
                  <a:t> = 626</a:t>
                </a:r>
                <a:endParaRPr lang="en-US" altLang="en-US" dirty="0">
                  <a:effectLst/>
                </a:endParaRPr>
              </a:p>
              <a:p>
                <a:pPr>
                  <a:buClrTx/>
                  <a:buNone/>
                </a:pPr>
                <a:r>
                  <a:rPr lang="en-US" altLang="en-US" dirty="0" smtClean="0">
                    <a:effectLst/>
                  </a:rPr>
                  <a:t>Z0.975 </a:t>
                </a:r>
                <a:r>
                  <a:rPr lang="en-US" altLang="en-US" dirty="0">
                    <a:effectLst/>
                  </a:rPr>
                  <a:t>= </a:t>
                </a:r>
                <a:r>
                  <a:rPr lang="en-US" dirty="0">
                    <a:effectLst/>
                  </a:rPr>
                  <a:t>1.959964 </a:t>
                </a:r>
                <a:r>
                  <a:rPr lang="en-US" dirty="0" smtClean="0">
                    <a:effectLst/>
                    <a:sym typeface="Wingdings" panose="05000000000000000000" pitchFamily="2" charset="2"/>
                  </a:rPr>
                  <a:t> </a:t>
                </a:r>
              </a:p>
              <a:p>
                <a:pPr>
                  <a:buClrTx/>
                  <a:buNone/>
                </a:pPr>
                <a:r>
                  <a:rPr lang="en-US" altLang="en-US" dirty="0" smtClean="0">
                    <a:effectLst/>
                  </a:rPr>
                  <a:t>(Z0.975)(</a:t>
                </a:r>
                <a14:m>
                  <m:oMath xmlns:m="http://schemas.openxmlformats.org/officeDocument/2006/math">
                    <m:sSub>
                      <m:sSubPr>
                        <m:ctrlPr>
                          <a:rPr lang="en-US" altLang="en-US" i="1">
                            <a:effectLst/>
                            <a:latin typeface="Cambria Math" panose="02040503050406030204" pitchFamily="18" charset="0"/>
                            <a:ea typeface="Cambria Math" panose="02040503050406030204" pitchFamily="18" charset="0"/>
                          </a:rPr>
                        </m:ctrlPr>
                      </m:sSubPr>
                      <m:e>
                        <m:r>
                          <a:rPr lang="en-US" altLang="en-US" i="1">
                            <a:effectLst/>
                            <a:latin typeface="Cambria Math" panose="02040503050406030204" pitchFamily="18" charset="0"/>
                            <a:ea typeface="Cambria Math" panose="02040503050406030204" pitchFamily="18" charset="0"/>
                          </a:rPr>
                          <m:t>𝜎</m:t>
                        </m:r>
                      </m:e>
                      <m:sub>
                        <m:bar>
                          <m:barPr>
                            <m:pos m:val="top"/>
                            <m:ctrlPr>
                              <a:rPr lang="en-US" altLang="en-US" i="1">
                                <a:effectLst/>
                                <a:latin typeface="Cambria Math" panose="02040503050406030204" pitchFamily="18" charset="0"/>
                                <a:ea typeface="Cambria Math" panose="02040503050406030204" pitchFamily="18" charset="0"/>
                              </a:rPr>
                            </m:ctrlPr>
                          </m:barPr>
                          <m:e>
                            <m:r>
                              <a:rPr lang="en-US" altLang="en-US" i="1">
                                <a:effectLst/>
                                <a:latin typeface="Cambria Math" panose="02040503050406030204" pitchFamily="18" charset="0"/>
                                <a:ea typeface="Cambria Math" panose="02040503050406030204" pitchFamily="18" charset="0"/>
                              </a:rPr>
                              <m:t>𝑋</m:t>
                            </m:r>
                          </m:e>
                        </m:bar>
                      </m:sub>
                    </m:sSub>
                  </m:oMath>
                </a14:m>
                <a:r>
                  <a:rPr lang="en-US" altLang="en-US" dirty="0" smtClean="0">
                    <a:effectLst/>
                  </a:rPr>
                  <a:t>) = 1.96(625) = 1225</a:t>
                </a:r>
              </a:p>
              <a:p>
                <a:pPr>
                  <a:buClrTx/>
                  <a:buNone/>
                </a:pPr>
                <a:r>
                  <a:rPr lang="en-US" altLang="en-US" b="1" dirty="0" smtClean="0">
                    <a:effectLst/>
                  </a:rPr>
                  <a:t>Answer. </a:t>
                </a:r>
                <a:r>
                  <a:rPr lang="en-US" altLang="en-US" dirty="0">
                    <a:effectLst/>
                  </a:rPr>
                  <a:t>There is a 0.95 probability that the value of a sample mean for National Discount will provide a sampling error of </a:t>
                </a:r>
                <a:r>
                  <a:rPr lang="en-US" altLang="en-US" b="1" dirty="0" smtClean="0">
                    <a:solidFill>
                      <a:srgbClr val="FF0000"/>
                    </a:solidFill>
                    <a:effectLst/>
                  </a:rPr>
                  <a:t>$1,225</a:t>
                </a:r>
                <a:r>
                  <a:rPr lang="en-US" altLang="en-US" dirty="0" smtClean="0">
                    <a:effectLst/>
                  </a:rPr>
                  <a:t> </a:t>
                </a:r>
                <a:r>
                  <a:rPr lang="en-US" altLang="en-US" dirty="0">
                    <a:effectLst/>
                  </a:rPr>
                  <a:t>or less. </a:t>
                </a:r>
                <a:endParaRPr lang="en-US" altLang="en-US" dirty="0" smtClean="0">
                  <a:effectLst/>
                </a:endParaRPr>
              </a:p>
              <a:p>
                <a:pPr>
                  <a:buClrTx/>
                  <a:buNone/>
                </a:pPr>
                <a:endParaRPr lang="en-US" altLang="en-US" dirty="0">
                  <a:effectLst/>
                </a:endParaRPr>
              </a:p>
              <a:p>
                <a:pPr>
                  <a:buClrTx/>
                  <a:buNone/>
                </a:pPr>
                <a:endParaRPr lang="en-US" altLang="en-US" dirty="0" smtClean="0">
                  <a:effectLst/>
                </a:endParaRPr>
              </a:p>
              <a:p>
                <a:pPr>
                  <a:buClrTx/>
                  <a:buNone/>
                </a:pPr>
                <a:endParaRPr lang="en-US" altLang="en-US" dirty="0" smtClean="0">
                  <a:effectLst/>
                </a:endParaRPr>
              </a:p>
              <a:p>
                <a:pPr>
                  <a:buClrTx/>
                  <a:buNone/>
                </a:pPr>
                <a:endParaRPr lang="en-US" altLang="en-US" dirty="0" smtClean="0">
                  <a:effectLst/>
                </a:endParaRPr>
              </a:p>
              <a:p>
                <a:pPr>
                  <a:buClrTx/>
                  <a:buFont typeface="Monotype Sorts" pitchFamily="2" charset="2"/>
                  <a:buNone/>
                </a:pPr>
                <a:endParaRPr lang="en-US" altLang="en-US" dirty="0">
                  <a:effectLst/>
                </a:endParaRPr>
              </a:p>
            </p:txBody>
          </p:sp>
        </mc:Choice>
        <mc:Fallback xmlns="">
          <p:sp>
            <p:nvSpPr>
              <p:cNvPr id="18439" name="Rectangle 7"/>
              <p:cNvSpPr>
                <a:spLocks noRot="1" noChangeAspect="1" noMove="1" noResize="1" noEditPoints="1" noAdjustHandles="1" noChangeArrowheads="1" noChangeShapeType="1" noTextEdit="1"/>
              </p:cNvSpPr>
              <p:nvPr/>
            </p:nvSpPr>
            <p:spPr bwMode="auto">
              <a:xfrm>
                <a:off x="179512" y="980728"/>
                <a:ext cx="8964488" cy="5366915"/>
              </a:xfrm>
              <a:prstGeom prst="rect">
                <a:avLst/>
              </a:prstGeom>
              <a:blipFill rotWithShape="0">
                <a:blip r:embed="rId3"/>
                <a:stretch>
                  <a:fillRect l="-102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1735343932"/>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Rectangle 6"/>
          <p:cNvSpPr>
            <a:spLocks noChangeArrowheads="1"/>
          </p:cNvSpPr>
          <p:nvPr/>
        </p:nvSpPr>
        <p:spPr bwMode="auto">
          <a:xfrm>
            <a:off x="0" y="188640"/>
            <a:ext cx="7772400"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r>
              <a:rPr lang="en-US" altLang="en-US" sz="3600" dirty="0">
                <a:latin typeface="Impact" panose="020B0806030902050204" pitchFamily="34" charset="0"/>
              </a:rPr>
              <a:t>Example:  National Discount, Inc.</a:t>
            </a:r>
          </a:p>
        </p:txBody>
      </p:sp>
      <mc:AlternateContent xmlns:mc="http://schemas.openxmlformats.org/markup-compatibility/2006" xmlns:a14="http://schemas.microsoft.com/office/drawing/2010/main">
        <mc:Choice Requires="a14">
          <p:sp>
            <p:nvSpPr>
              <p:cNvPr id="18439" name="Rectangle 7"/>
              <p:cNvSpPr>
                <a:spLocks noChangeArrowheads="1"/>
              </p:cNvSpPr>
              <p:nvPr/>
            </p:nvSpPr>
            <p:spPr bwMode="auto">
              <a:xfrm>
                <a:off x="179512" y="980728"/>
                <a:ext cx="8964488" cy="5366915"/>
              </a:xfrm>
              <a:prstGeom prst="rect">
                <a:avLst/>
              </a:prstGeom>
              <a:noFill/>
              <a:ln>
                <a:noFill/>
              </a:ln>
              <a:effectLst/>
              <a:extLst>
                <a:ext uri="{909E8E84-426E-40DD-AFC4-6F175D3DCCD1}">
                  <a14:hiddenFill>
                    <a:solidFill>
                      <a:schemeClr val="accent1"/>
                    </a:solidFill>
                  </a14:hiddenFill>
                </a:ext>
                <a:ext uri="{91240B29-F687-4F45-9708-019B960494DF}">
                  <a14:hiddenLine w="12700">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lIns="90488" tIns="44450" rIns="90488" bIns="44450"/>
              <a:lstStyle>
                <a:lvl1pPr marL="342900" indent="-342900">
                  <a:spcBef>
                    <a:spcPct val="20000"/>
                  </a:spcBef>
                  <a:buClr>
                    <a:schemeClr val="tx2"/>
                  </a:buClr>
                  <a:buSzPct val="75000"/>
                  <a:buFont typeface="Monotype Sorts" pitchFamily="2" charset="2"/>
                  <a:buChar char="n"/>
                  <a:defRPr sz="2400">
                    <a:solidFill>
                      <a:schemeClr val="tx1"/>
                    </a:solidFill>
                    <a:effectLst>
                      <a:outerShdw blurRad="38100" dist="38100" dir="2700000" algn="tl">
                        <a:srgbClr val="000000"/>
                      </a:outerShdw>
                    </a:effectLst>
                    <a:latin typeface="Book Antiqua" panose="02040602050305030304" pitchFamily="18" charset="0"/>
                  </a:defRPr>
                </a:lvl1pPr>
                <a:lvl2pPr marL="742950" indent="-285750">
                  <a:spcBef>
                    <a:spcPct val="20000"/>
                  </a:spcBef>
                  <a:buClr>
                    <a:schemeClr val="tx2"/>
                  </a:buClr>
                  <a:buSzPct val="100000"/>
                  <a:buChar char="•"/>
                  <a:defRPr sz="2400">
                    <a:solidFill>
                      <a:schemeClr val="tx1"/>
                    </a:solidFill>
                    <a:effectLst>
                      <a:outerShdw blurRad="38100" dist="38100" dir="2700000" algn="tl">
                        <a:srgbClr val="000000"/>
                      </a:outerShdw>
                    </a:effectLst>
                    <a:latin typeface="Book Antiqua" panose="02040602050305030304" pitchFamily="18" charset="0"/>
                  </a:defRPr>
                </a:lvl2pPr>
                <a:lvl3pPr marL="1143000" indent="-228600">
                  <a:spcBef>
                    <a:spcPct val="20000"/>
                  </a:spcBef>
                  <a:buClr>
                    <a:schemeClr val="tx1"/>
                  </a:buClr>
                  <a:buSzPct val="100000"/>
                  <a:buChar char="•"/>
                  <a:defRPr sz="2400">
                    <a:solidFill>
                      <a:schemeClr val="tx1"/>
                    </a:solidFill>
                    <a:effectLst>
                      <a:outerShdw blurRad="38100" dist="38100" dir="2700000" algn="tl">
                        <a:srgbClr val="000000"/>
                      </a:outerShdw>
                    </a:effectLst>
                    <a:latin typeface="Book Antiqua" panose="02040602050305030304" pitchFamily="18" charset="0"/>
                  </a:defRPr>
                </a:lvl3pPr>
                <a:lvl4pPr marL="1600200" indent="-228600">
                  <a:spcBef>
                    <a:spcPct val="20000"/>
                  </a:spcBef>
                  <a:buClr>
                    <a:schemeClr val="tx1"/>
                  </a:buClr>
                  <a:buSzPct val="100000"/>
                  <a:buChar char="–"/>
                  <a:defRPr sz="2400">
                    <a:solidFill>
                      <a:schemeClr val="tx1"/>
                    </a:solidFill>
                    <a:effectLst>
                      <a:outerShdw blurRad="38100" dist="38100" dir="2700000" algn="tl">
                        <a:srgbClr val="000000"/>
                      </a:outerShdw>
                    </a:effectLst>
                    <a:latin typeface="Book Antiqua" panose="02040602050305030304" pitchFamily="18" charset="0"/>
                  </a:defRPr>
                </a:lvl4pPr>
                <a:lvl5pPr marL="2057400" indent="-228600">
                  <a:spcBef>
                    <a:spcPct val="20000"/>
                  </a:spcBef>
                  <a:buClr>
                    <a:schemeClr val="tx1"/>
                  </a:buClr>
                  <a:buSzPct val="100000"/>
                  <a:buChar char="•"/>
                  <a:defRPr sz="2400">
                    <a:solidFill>
                      <a:schemeClr val="tx1"/>
                    </a:solidFill>
                    <a:effectLst>
                      <a:outerShdw blurRad="38100" dist="38100" dir="2700000" algn="tl">
                        <a:srgbClr val="000000"/>
                      </a:outerShdw>
                    </a:effectLst>
                    <a:latin typeface="Book Antiqua" panose="02040602050305030304" pitchFamily="18" charset="0"/>
                  </a:defRPr>
                </a:lvl5pPr>
                <a:lvl6pPr marL="2514600" indent="-228600" eaLnBrk="0" fontAlgn="base" hangingPunct="0">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Book Antiqua" panose="02040602050305030304" pitchFamily="18" charset="0"/>
                  </a:defRPr>
                </a:lvl6pPr>
                <a:lvl7pPr marL="2971800" indent="-228600" eaLnBrk="0" fontAlgn="base" hangingPunct="0">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Book Antiqua" panose="02040602050305030304" pitchFamily="18" charset="0"/>
                  </a:defRPr>
                </a:lvl7pPr>
                <a:lvl8pPr marL="3429000" indent="-228600" eaLnBrk="0" fontAlgn="base" hangingPunct="0">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Book Antiqua" panose="02040602050305030304" pitchFamily="18" charset="0"/>
                  </a:defRPr>
                </a:lvl8pPr>
                <a:lvl9pPr marL="3886200" indent="-228600" eaLnBrk="0" fontAlgn="base" hangingPunct="0">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Book Antiqua" panose="02040602050305030304" pitchFamily="18" charset="0"/>
                  </a:defRPr>
                </a:lvl9pPr>
              </a:lstStyle>
              <a:p>
                <a:pPr>
                  <a:buNone/>
                </a:pPr>
                <a:r>
                  <a:rPr lang="en-US" altLang="en-US" b="1" kern="0" dirty="0" smtClean="0">
                    <a:effectLst/>
                  </a:rPr>
                  <a:t>Question. </a:t>
                </a:r>
                <a:r>
                  <a:rPr lang="en-US" altLang="en-US" kern="0" dirty="0" smtClean="0">
                    <a:effectLst/>
                  </a:rPr>
                  <a:t>National’s </a:t>
                </a:r>
                <a:r>
                  <a:rPr lang="en-US" altLang="en-US" kern="0" dirty="0">
                    <a:effectLst/>
                  </a:rPr>
                  <a:t>management team wants an estimate of the population mean such that there is a 0.95 probability that the sampling error is $500 or less</a:t>
                </a:r>
                <a:r>
                  <a:rPr lang="en-US" altLang="en-US" kern="0" dirty="0" smtClean="0">
                    <a:effectLst/>
                  </a:rPr>
                  <a:t>. How </a:t>
                </a:r>
                <a:r>
                  <a:rPr lang="en-US" altLang="en-US" kern="0" dirty="0">
                    <a:effectLst/>
                  </a:rPr>
                  <a:t>large a sample size </a:t>
                </a:r>
                <a:r>
                  <a:rPr lang="en-US" altLang="en-US" kern="0" dirty="0" smtClean="0">
                    <a:effectLst/>
                  </a:rPr>
                  <a:t>(n) is </a:t>
                </a:r>
                <a:r>
                  <a:rPr lang="en-US" altLang="en-US" kern="0" dirty="0">
                    <a:effectLst/>
                  </a:rPr>
                  <a:t>needed to meet the required precision?  Recall that </a:t>
                </a:r>
                <a:r>
                  <a:rPr lang="en-US" altLang="en-US" i="1" kern="0" dirty="0">
                    <a:effectLst/>
                    <a:latin typeface="Symbol" panose="05050102010706020507" pitchFamily="18" charset="2"/>
                  </a:rPr>
                  <a:t></a:t>
                </a:r>
                <a:r>
                  <a:rPr lang="en-US" altLang="en-US" kern="0" dirty="0">
                    <a:effectLst/>
                  </a:rPr>
                  <a:t>= </a:t>
                </a:r>
                <a:r>
                  <a:rPr lang="en-US" altLang="en-US" kern="0" dirty="0" smtClean="0">
                    <a:effectLst/>
                  </a:rPr>
                  <a:t>5,000.</a:t>
                </a:r>
                <a:endParaRPr lang="en-US" altLang="en-US" kern="0" dirty="0">
                  <a:effectLst/>
                </a:endParaRPr>
              </a:p>
              <a:p>
                <a:pPr>
                  <a:buClrTx/>
                  <a:buNone/>
                </a:pPr>
                <a:r>
                  <a:rPr lang="en-US" altLang="en-US" dirty="0">
                    <a:effectLst/>
                  </a:rPr>
                  <a:t>(Z0.975)(</a:t>
                </a:r>
                <a14:m>
                  <m:oMath xmlns:m="http://schemas.openxmlformats.org/officeDocument/2006/math">
                    <m:sSub>
                      <m:sSubPr>
                        <m:ctrlPr>
                          <a:rPr lang="en-US" altLang="en-US" i="1">
                            <a:effectLst/>
                            <a:latin typeface="Cambria Math" panose="02040503050406030204" pitchFamily="18" charset="0"/>
                            <a:ea typeface="Cambria Math" panose="02040503050406030204" pitchFamily="18" charset="0"/>
                          </a:rPr>
                        </m:ctrlPr>
                      </m:sSubPr>
                      <m:e>
                        <m:r>
                          <a:rPr lang="en-US" altLang="en-US" i="1">
                            <a:effectLst/>
                            <a:latin typeface="Cambria Math" panose="02040503050406030204" pitchFamily="18" charset="0"/>
                            <a:ea typeface="Cambria Math" panose="02040503050406030204" pitchFamily="18" charset="0"/>
                          </a:rPr>
                          <m:t>𝜎</m:t>
                        </m:r>
                      </m:e>
                      <m:sub>
                        <m:bar>
                          <m:barPr>
                            <m:pos m:val="top"/>
                            <m:ctrlPr>
                              <a:rPr lang="en-US" altLang="en-US" i="1">
                                <a:effectLst/>
                                <a:latin typeface="Cambria Math" panose="02040503050406030204" pitchFamily="18" charset="0"/>
                                <a:ea typeface="Cambria Math" panose="02040503050406030204" pitchFamily="18" charset="0"/>
                              </a:rPr>
                            </m:ctrlPr>
                          </m:barPr>
                          <m:e>
                            <m:r>
                              <a:rPr lang="en-US" altLang="en-US" i="1">
                                <a:effectLst/>
                                <a:latin typeface="Cambria Math" panose="02040503050406030204" pitchFamily="18" charset="0"/>
                                <a:ea typeface="Cambria Math" panose="02040503050406030204" pitchFamily="18" charset="0"/>
                              </a:rPr>
                              <m:t>𝑋</m:t>
                            </m:r>
                          </m:e>
                        </m:bar>
                      </m:sub>
                    </m:sSub>
                  </m:oMath>
                </a14:m>
                <a:r>
                  <a:rPr lang="en-US" altLang="en-US" dirty="0">
                    <a:effectLst/>
                  </a:rPr>
                  <a:t>) = 1.96(</a:t>
                </a:r>
                <a14:m>
                  <m:oMath xmlns:m="http://schemas.openxmlformats.org/officeDocument/2006/math">
                    <m:sSub>
                      <m:sSubPr>
                        <m:ctrlPr>
                          <a:rPr lang="en-US" altLang="en-US" i="1">
                            <a:effectLst/>
                            <a:latin typeface="Cambria Math" panose="02040503050406030204" pitchFamily="18" charset="0"/>
                            <a:ea typeface="Cambria Math" panose="02040503050406030204" pitchFamily="18" charset="0"/>
                          </a:rPr>
                        </m:ctrlPr>
                      </m:sSubPr>
                      <m:e>
                        <m:r>
                          <a:rPr lang="en-US" altLang="en-US" i="1">
                            <a:effectLst/>
                            <a:latin typeface="Cambria Math" panose="02040503050406030204" pitchFamily="18" charset="0"/>
                            <a:ea typeface="Cambria Math" panose="02040503050406030204" pitchFamily="18" charset="0"/>
                          </a:rPr>
                          <m:t>𝜎</m:t>
                        </m:r>
                      </m:e>
                      <m:sub>
                        <m:bar>
                          <m:barPr>
                            <m:pos m:val="top"/>
                            <m:ctrlPr>
                              <a:rPr lang="en-US" altLang="en-US" i="1">
                                <a:effectLst/>
                                <a:latin typeface="Cambria Math" panose="02040503050406030204" pitchFamily="18" charset="0"/>
                                <a:ea typeface="Cambria Math" panose="02040503050406030204" pitchFamily="18" charset="0"/>
                              </a:rPr>
                            </m:ctrlPr>
                          </m:barPr>
                          <m:e>
                            <m:r>
                              <a:rPr lang="en-US" altLang="en-US" i="1">
                                <a:effectLst/>
                                <a:latin typeface="Cambria Math" panose="02040503050406030204" pitchFamily="18" charset="0"/>
                                <a:ea typeface="Cambria Math" panose="02040503050406030204" pitchFamily="18" charset="0"/>
                              </a:rPr>
                              <m:t>𝑋</m:t>
                            </m:r>
                          </m:e>
                        </m:bar>
                      </m:sub>
                    </m:sSub>
                  </m:oMath>
                </a14:m>
                <a:r>
                  <a:rPr lang="en-US" altLang="en-US" dirty="0">
                    <a:effectLst/>
                  </a:rPr>
                  <a:t>) </a:t>
                </a:r>
                <a:r>
                  <a:rPr lang="en-US" altLang="en-US" dirty="0" smtClean="0">
                    <a:effectLst/>
                  </a:rPr>
                  <a:t>≤ 500 </a:t>
                </a:r>
              </a:p>
              <a:p>
                <a:pPr>
                  <a:buClrTx/>
                  <a:buNone/>
                </a:pPr>
                <a14:m>
                  <m:oMath xmlns:m="http://schemas.openxmlformats.org/officeDocument/2006/math">
                    <m:sSub>
                      <m:sSubPr>
                        <m:ctrlPr>
                          <a:rPr lang="en-US" altLang="en-US" i="1">
                            <a:effectLst/>
                            <a:latin typeface="Cambria Math" panose="02040503050406030204" pitchFamily="18" charset="0"/>
                            <a:ea typeface="Cambria Math" panose="02040503050406030204" pitchFamily="18" charset="0"/>
                          </a:rPr>
                        </m:ctrlPr>
                      </m:sSubPr>
                      <m:e>
                        <m:r>
                          <a:rPr lang="en-US" altLang="en-US" i="1">
                            <a:effectLst/>
                            <a:latin typeface="Cambria Math" panose="02040503050406030204" pitchFamily="18" charset="0"/>
                            <a:ea typeface="Cambria Math" panose="02040503050406030204" pitchFamily="18" charset="0"/>
                          </a:rPr>
                          <m:t>𝜎</m:t>
                        </m:r>
                      </m:e>
                      <m:sub>
                        <m:bar>
                          <m:barPr>
                            <m:pos m:val="top"/>
                            <m:ctrlPr>
                              <a:rPr lang="en-US" altLang="en-US" i="1">
                                <a:effectLst/>
                                <a:latin typeface="Cambria Math" panose="02040503050406030204" pitchFamily="18" charset="0"/>
                                <a:ea typeface="Cambria Math" panose="02040503050406030204" pitchFamily="18" charset="0"/>
                              </a:rPr>
                            </m:ctrlPr>
                          </m:barPr>
                          <m:e>
                            <m:r>
                              <a:rPr lang="en-US" altLang="en-US" i="1">
                                <a:effectLst/>
                                <a:latin typeface="Cambria Math" panose="02040503050406030204" pitchFamily="18" charset="0"/>
                                <a:ea typeface="Cambria Math" panose="02040503050406030204" pitchFamily="18" charset="0"/>
                              </a:rPr>
                              <m:t>𝑋</m:t>
                            </m:r>
                          </m:e>
                        </m:bar>
                      </m:sub>
                    </m:sSub>
                  </m:oMath>
                </a14:m>
                <a:r>
                  <a:rPr lang="en-US" altLang="en-US" dirty="0">
                    <a:effectLst/>
                  </a:rPr>
                  <a:t> ≤ </a:t>
                </a:r>
                <a:r>
                  <a:rPr lang="en-US" altLang="en-US" dirty="0" smtClean="0">
                    <a:effectLst/>
                  </a:rPr>
                  <a:t>500/1.96 </a:t>
                </a:r>
              </a:p>
              <a:p>
                <a:pPr>
                  <a:buClrTx/>
                  <a:buNone/>
                </a:pPr>
                <a14:m>
                  <m:oMath xmlns:m="http://schemas.openxmlformats.org/officeDocument/2006/math">
                    <m:sSub>
                      <m:sSubPr>
                        <m:ctrlPr>
                          <a:rPr lang="en-US" altLang="en-US" i="1">
                            <a:effectLst/>
                            <a:latin typeface="Cambria Math" panose="02040503050406030204" pitchFamily="18" charset="0"/>
                            <a:ea typeface="Cambria Math" panose="02040503050406030204" pitchFamily="18" charset="0"/>
                          </a:rPr>
                        </m:ctrlPr>
                      </m:sSubPr>
                      <m:e>
                        <m:r>
                          <a:rPr lang="en-US" altLang="en-US" i="1">
                            <a:effectLst/>
                            <a:latin typeface="Cambria Math" panose="02040503050406030204" pitchFamily="18" charset="0"/>
                            <a:ea typeface="Cambria Math" panose="02040503050406030204" pitchFamily="18" charset="0"/>
                          </a:rPr>
                          <m:t>𝜎</m:t>
                        </m:r>
                      </m:e>
                      <m:sub>
                        <m:bar>
                          <m:barPr>
                            <m:pos m:val="top"/>
                            <m:ctrlPr>
                              <a:rPr lang="en-US" altLang="en-US" i="1">
                                <a:effectLst/>
                                <a:latin typeface="Cambria Math" panose="02040503050406030204" pitchFamily="18" charset="0"/>
                                <a:ea typeface="Cambria Math" panose="02040503050406030204" pitchFamily="18" charset="0"/>
                              </a:rPr>
                            </m:ctrlPr>
                          </m:barPr>
                          <m:e>
                            <m:r>
                              <a:rPr lang="en-US" altLang="en-US" i="1">
                                <a:effectLst/>
                                <a:latin typeface="Cambria Math" panose="02040503050406030204" pitchFamily="18" charset="0"/>
                                <a:ea typeface="Cambria Math" panose="02040503050406030204" pitchFamily="18" charset="0"/>
                              </a:rPr>
                              <m:t>𝑋</m:t>
                            </m:r>
                          </m:e>
                        </m:bar>
                      </m:sub>
                    </m:sSub>
                  </m:oMath>
                </a14:m>
                <a:r>
                  <a:rPr lang="en-US" altLang="en-US" dirty="0">
                    <a:effectLst/>
                  </a:rPr>
                  <a:t> ≤ 500/1.96 </a:t>
                </a:r>
                <a:r>
                  <a:rPr lang="en-US" altLang="en-US" dirty="0" smtClean="0">
                    <a:effectLst/>
                  </a:rPr>
                  <a:t>= 255.2 </a:t>
                </a:r>
              </a:p>
              <a:p>
                <a:pPr>
                  <a:buClrTx/>
                  <a:buNone/>
                </a:pPr>
                <a14:m>
                  <m:oMath xmlns:m="http://schemas.openxmlformats.org/officeDocument/2006/math">
                    <m:sSub>
                      <m:sSubPr>
                        <m:ctrlPr>
                          <a:rPr lang="en-US" altLang="en-US" i="1">
                            <a:effectLst/>
                            <a:latin typeface="Cambria Math" panose="02040503050406030204" pitchFamily="18" charset="0"/>
                            <a:ea typeface="Cambria Math" panose="02040503050406030204" pitchFamily="18" charset="0"/>
                          </a:rPr>
                        </m:ctrlPr>
                      </m:sSubPr>
                      <m:e>
                        <m:r>
                          <a:rPr lang="en-US" altLang="en-US" i="1">
                            <a:effectLst/>
                            <a:latin typeface="Cambria Math" panose="02040503050406030204" pitchFamily="18" charset="0"/>
                            <a:ea typeface="Cambria Math" panose="02040503050406030204" pitchFamily="18" charset="0"/>
                          </a:rPr>
                          <m:t>𝜎</m:t>
                        </m:r>
                      </m:e>
                      <m:sub>
                        <m:bar>
                          <m:barPr>
                            <m:pos m:val="top"/>
                            <m:ctrlPr>
                              <a:rPr lang="en-US" altLang="en-US" i="1">
                                <a:effectLst/>
                                <a:latin typeface="Cambria Math" panose="02040503050406030204" pitchFamily="18" charset="0"/>
                                <a:ea typeface="Cambria Math" panose="02040503050406030204" pitchFamily="18" charset="0"/>
                              </a:rPr>
                            </m:ctrlPr>
                          </m:barPr>
                          <m:e>
                            <m:r>
                              <a:rPr lang="en-US" altLang="en-US" i="1">
                                <a:effectLst/>
                                <a:latin typeface="Cambria Math" panose="02040503050406030204" pitchFamily="18" charset="0"/>
                                <a:ea typeface="Cambria Math" panose="02040503050406030204" pitchFamily="18" charset="0"/>
                              </a:rPr>
                              <m:t>𝑋</m:t>
                            </m:r>
                          </m:e>
                        </m:bar>
                      </m:sub>
                    </m:sSub>
                  </m:oMath>
                </a14:m>
                <a:r>
                  <a:rPr lang="en-US" altLang="en-US" dirty="0" smtClean="0">
                    <a:effectLst/>
                  </a:rPr>
                  <a:t> = </a:t>
                </a:r>
                <a14:m>
                  <m:oMath xmlns:m="http://schemas.openxmlformats.org/officeDocument/2006/math">
                    <m:f>
                      <m:fPr>
                        <m:ctrlPr>
                          <a:rPr lang="en-US" altLang="en-US" i="1">
                            <a:effectLst/>
                            <a:latin typeface="Cambria Math" panose="02040503050406030204" pitchFamily="18" charset="0"/>
                            <a:ea typeface="Cambria Math" panose="02040503050406030204" pitchFamily="18" charset="0"/>
                          </a:rPr>
                        </m:ctrlPr>
                      </m:fPr>
                      <m:num>
                        <m:r>
                          <a:rPr lang="en-US" altLang="en-US" i="1">
                            <a:effectLst/>
                            <a:latin typeface="Cambria Math" panose="02040503050406030204" pitchFamily="18" charset="0"/>
                            <a:ea typeface="Cambria Math" panose="02040503050406030204" pitchFamily="18" charset="0"/>
                          </a:rPr>
                          <m:t>𝜎</m:t>
                        </m:r>
                      </m:num>
                      <m:den>
                        <m:rad>
                          <m:radPr>
                            <m:degHide m:val="on"/>
                            <m:ctrlPr>
                              <a:rPr lang="en-US" altLang="en-US" i="1">
                                <a:effectLst/>
                                <a:latin typeface="Cambria Math" panose="02040503050406030204" pitchFamily="18" charset="0"/>
                                <a:ea typeface="Cambria Math" panose="02040503050406030204" pitchFamily="18" charset="0"/>
                              </a:rPr>
                            </m:ctrlPr>
                          </m:radPr>
                          <m:deg/>
                          <m:e>
                            <m:r>
                              <a:rPr lang="en-US" altLang="en-US" i="1">
                                <a:effectLst/>
                                <a:latin typeface="Cambria Math" panose="02040503050406030204" pitchFamily="18" charset="0"/>
                                <a:ea typeface="Cambria Math" panose="02040503050406030204" pitchFamily="18" charset="0"/>
                              </a:rPr>
                              <m:t>𝑛</m:t>
                            </m:r>
                          </m:e>
                        </m:rad>
                      </m:den>
                    </m:f>
                  </m:oMath>
                </a14:m>
                <a:r>
                  <a:rPr lang="en-US" altLang="en-US" dirty="0" smtClean="0">
                    <a:effectLst/>
                  </a:rPr>
                  <a:t> ≤ </a:t>
                </a:r>
                <a:r>
                  <a:rPr lang="en-US" altLang="en-US" dirty="0">
                    <a:effectLst/>
                  </a:rPr>
                  <a:t>255.2 </a:t>
                </a:r>
              </a:p>
              <a:p>
                <a:pPr>
                  <a:buClrTx/>
                  <a:buNone/>
                </a:pPr>
                <a:r>
                  <a:rPr lang="en-US" altLang="en-US" dirty="0" smtClean="0">
                    <a:effectLst/>
                  </a:rPr>
                  <a:t> </a:t>
                </a:r>
                <a14:m>
                  <m:oMath xmlns:m="http://schemas.openxmlformats.org/officeDocument/2006/math">
                    <m:f>
                      <m:fPr>
                        <m:ctrlPr>
                          <a:rPr lang="en-US" altLang="en-US" i="1">
                            <a:effectLst/>
                            <a:latin typeface="Cambria Math" panose="02040503050406030204" pitchFamily="18" charset="0"/>
                            <a:ea typeface="Cambria Math" panose="02040503050406030204" pitchFamily="18" charset="0"/>
                          </a:rPr>
                        </m:ctrlPr>
                      </m:fPr>
                      <m:num>
                        <m:r>
                          <a:rPr lang="en-US" altLang="en-US" b="0" i="1" smtClean="0">
                            <a:effectLst/>
                            <a:latin typeface="Cambria Math" panose="02040503050406030204" pitchFamily="18" charset="0"/>
                            <a:ea typeface="Cambria Math" panose="02040503050406030204" pitchFamily="18" charset="0"/>
                          </a:rPr>
                          <m:t>5000</m:t>
                        </m:r>
                      </m:num>
                      <m:den>
                        <m:rad>
                          <m:radPr>
                            <m:degHide m:val="on"/>
                            <m:ctrlPr>
                              <a:rPr lang="en-US" altLang="en-US" i="1">
                                <a:effectLst/>
                                <a:latin typeface="Cambria Math" panose="02040503050406030204" pitchFamily="18" charset="0"/>
                                <a:ea typeface="Cambria Math" panose="02040503050406030204" pitchFamily="18" charset="0"/>
                              </a:rPr>
                            </m:ctrlPr>
                          </m:radPr>
                          <m:deg/>
                          <m:e>
                            <m:r>
                              <a:rPr lang="en-US" altLang="en-US" i="1">
                                <a:effectLst/>
                                <a:latin typeface="Cambria Math" panose="02040503050406030204" pitchFamily="18" charset="0"/>
                                <a:ea typeface="Cambria Math" panose="02040503050406030204" pitchFamily="18" charset="0"/>
                              </a:rPr>
                              <m:t>𝑛</m:t>
                            </m:r>
                          </m:e>
                        </m:rad>
                      </m:den>
                    </m:f>
                  </m:oMath>
                </a14:m>
                <a:r>
                  <a:rPr lang="en-US" altLang="en-US" dirty="0" smtClean="0">
                    <a:effectLst/>
                  </a:rPr>
                  <a:t> </a:t>
                </a:r>
                <a:r>
                  <a:rPr lang="en-US" altLang="en-US" dirty="0">
                    <a:effectLst/>
                  </a:rPr>
                  <a:t>≤ 255.2 </a:t>
                </a:r>
                <a:endParaRPr lang="en-US" altLang="en-US" dirty="0" smtClean="0">
                  <a:effectLst/>
                </a:endParaRPr>
              </a:p>
              <a:p>
                <a:pPr>
                  <a:buClrTx/>
                  <a:buNone/>
                </a:pPr>
                <a14:m>
                  <m:oMath xmlns:m="http://schemas.openxmlformats.org/officeDocument/2006/math">
                    <m:f>
                      <m:fPr>
                        <m:ctrlPr>
                          <a:rPr lang="en-US" altLang="en-US" i="1">
                            <a:effectLst/>
                            <a:latin typeface="Cambria Math" panose="02040503050406030204" pitchFamily="18" charset="0"/>
                            <a:ea typeface="Cambria Math" panose="02040503050406030204" pitchFamily="18" charset="0"/>
                          </a:rPr>
                        </m:ctrlPr>
                      </m:fPr>
                      <m:num>
                        <m:r>
                          <a:rPr lang="en-US" altLang="en-US" i="1">
                            <a:effectLst/>
                            <a:latin typeface="Cambria Math" panose="02040503050406030204" pitchFamily="18" charset="0"/>
                            <a:ea typeface="Cambria Math" panose="02040503050406030204" pitchFamily="18" charset="0"/>
                          </a:rPr>
                          <m:t>5000</m:t>
                        </m:r>
                      </m:num>
                      <m:den>
                        <m:r>
                          <m:rPr>
                            <m:nor/>
                          </m:rPr>
                          <a:rPr lang="en-US" altLang="en-US" dirty="0">
                            <a:effectLst/>
                          </a:rPr>
                          <m:t>255.2</m:t>
                        </m:r>
                      </m:den>
                    </m:f>
                  </m:oMath>
                </a14:m>
                <a:r>
                  <a:rPr lang="en-US" altLang="en-US" dirty="0">
                    <a:effectLst/>
                  </a:rPr>
                  <a:t> ≤ </a:t>
                </a:r>
                <a14:m>
                  <m:oMath xmlns:m="http://schemas.openxmlformats.org/officeDocument/2006/math">
                    <m:rad>
                      <m:radPr>
                        <m:degHide m:val="on"/>
                        <m:ctrlPr>
                          <a:rPr lang="en-US" altLang="en-US" i="1">
                            <a:effectLst/>
                            <a:latin typeface="Cambria Math" panose="02040503050406030204" pitchFamily="18" charset="0"/>
                            <a:ea typeface="Cambria Math" panose="02040503050406030204" pitchFamily="18" charset="0"/>
                          </a:rPr>
                        </m:ctrlPr>
                      </m:radPr>
                      <m:deg/>
                      <m:e>
                        <m:r>
                          <a:rPr lang="en-US" altLang="en-US" i="1">
                            <a:effectLst/>
                            <a:latin typeface="Cambria Math" panose="02040503050406030204" pitchFamily="18" charset="0"/>
                            <a:ea typeface="Cambria Math" panose="02040503050406030204" pitchFamily="18" charset="0"/>
                          </a:rPr>
                          <m:t>𝑛</m:t>
                        </m:r>
                      </m:e>
                    </m:rad>
                  </m:oMath>
                </a14:m>
                <a:endParaRPr lang="en-US" altLang="en-US" dirty="0">
                  <a:effectLst/>
                </a:endParaRPr>
              </a:p>
              <a:p>
                <a:pPr>
                  <a:buClrTx/>
                  <a:buNone/>
                </a:pPr>
                <a:r>
                  <a:rPr lang="en-US" altLang="en-US" dirty="0" smtClean="0">
                    <a:effectLst/>
                    <a:sym typeface="Wingdings" panose="05000000000000000000" pitchFamily="2" charset="2"/>
                  </a:rPr>
                  <a:t>n ≥ 385</a:t>
                </a:r>
                <a:endParaRPr lang="en-US" altLang="en-US" dirty="0">
                  <a:effectLst/>
                </a:endParaRPr>
              </a:p>
              <a:p>
                <a:pPr>
                  <a:buClrTx/>
                  <a:buNone/>
                </a:pPr>
                <a:endParaRPr lang="en-US" altLang="en-US" dirty="0">
                  <a:effectLst/>
                </a:endParaRPr>
              </a:p>
              <a:p>
                <a:pPr>
                  <a:buClrTx/>
                  <a:buNone/>
                </a:pPr>
                <a:endParaRPr lang="en-US" altLang="en-US" dirty="0" smtClean="0">
                  <a:effectLst/>
                </a:endParaRPr>
              </a:p>
              <a:p>
                <a:pPr>
                  <a:buClrTx/>
                  <a:buNone/>
                </a:pPr>
                <a:endParaRPr lang="en-US" altLang="en-US" dirty="0" smtClean="0">
                  <a:effectLst/>
                </a:endParaRPr>
              </a:p>
              <a:p>
                <a:pPr>
                  <a:buClrTx/>
                  <a:buNone/>
                </a:pPr>
                <a:endParaRPr lang="en-US" altLang="en-US" dirty="0" smtClean="0">
                  <a:effectLst/>
                </a:endParaRPr>
              </a:p>
              <a:p>
                <a:pPr>
                  <a:buClrTx/>
                  <a:buFont typeface="Monotype Sorts" pitchFamily="2" charset="2"/>
                  <a:buNone/>
                </a:pPr>
                <a:endParaRPr lang="en-US" altLang="en-US" dirty="0">
                  <a:effectLst/>
                </a:endParaRPr>
              </a:p>
            </p:txBody>
          </p:sp>
        </mc:Choice>
        <mc:Fallback xmlns="">
          <p:sp>
            <p:nvSpPr>
              <p:cNvPr id="18439" name="Rectangle 7"/>
              <p:cNvSpPr>
                <a:spLocks noRot="1" noChangeAspect="1" noMove="1" noResize="1" noEditPoints="1" noAdjustHandles="1" noChangeArrowheads="1" noChangeShapeType="1" noTextEdit="1"/>
              </p:cNvSpPr>
              <p:nvPr/>
            </p:nvSpPr>
            <p:spPr bwMode="auto">
              <a:xfrm>
                <a:off x="179512" y="980728"/>
                <a:ext cx="8964488" cy="5366915"/>
              </a:xfrm>
              <a:prstGeom prst="rect">
                <a:avLst/>
              </a:prstGeom>
              <a:blipFill rotWithShape="0">
                <a:blip r:embed="rId3"/>
                <a:stretch>
                  <a:fillRect l="-1020" t="-1023" r="-1700" b="-170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105523472"/>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ext uri="{D42A27DB-BD31-4B8C-83A1-F6EECF244321}">
                <p14:modId xmlns:p14="http://schemas.microsoft.com/office/powerpoint/2010/main" val="2863759168"/>
              </p:ext>
            </p:extLst>
          </p:nvPr>
        </p:nvGraphicFramePr>
        <p:xfrm>
          <a:off x="5004048" y="1268760"/>
          <a:ext cx="3762867" cy="4300420"/>
        </p:xfrm>
        <a:graphic>
          <a:graphicData uri="http://schemas.openxmlformats.org/presentationml/2006/ole">
            <mc:AlternateContent xmlns:mc="http://schemas.openxmlformats.org/markup-compatibility/2006">
              <mc:Choice xmlns:v="urn:schemas-microsoft-com:vml" Requires="v">
                <p:oleObj spid="_x0000_s160838" name="Worksheet" r:id="rId3" imgW="3000257" imgH="3428890" progId="Excel.Sheet.12">
                  <p:embed/>
                </p:oleObj>
              </mc:Choice>
              <mc:Fallback>
                <p:oleObj name="Worksheet" r:id="rId3" imgW="3000257" imgH="3428890" progId="Excel.Sheet.12">
                  <p:embed/>
                  <p:pic>
                    <p:nvPicPr>
                      <p:cNvPr id="0" name=""/>
                      <p:cNvPicPr/>
                      <p:nvPr/>
                    </p:nvPicPr>
                    <p:blipFill>
                      <a:blip r:embed="rId4"/>
                      <a:stretch>
                        <a:fillRect/>
                      </a:stretch>
                    </p:blipFill>
                    <p:spPr>
                      <a:xfrm>
                        <a:off x="5004048" y="1268760"/>
                        <a:ext cx="3762867" cy="4300420"/>
                      </a:xfrm>
                      <a:prstGeom prst="rect">
                        <a:avLst/>
                      </a:prstGeom>
                      <a:noFill/>
                    </p:spPr>
                  </p:pic>
                </p:oleObj>
              </mc:Fallback>
            </mc:AlternateContent>
          </a:graphicData>
        </a:graphic>
      </p:graphicFrame>
      <p:sp>
        <p:nvSpPr>
          <p:cNvPr id="5" name="Rectangle 2"/>
          <p:cNvSpPr>
            <a:spLocks noGrp="1" noChangeArrowheads="1"/>
          </p:cNvSpPr>
          <p:nvPr>
            <p:ph type="title"/>
          </p:nvPr>
        </p:nvSpPr>
        <p:spPr>
          <a:xfrm>
            <a:off x="0" y="1"/>
            <a:ext cx="9144000" cy="764704"/>
          </a:xfrm>
          <a:noFill/>
          <a:ln/>
        </p:spPr>
        <p:txBody>
          <a:bodyPr anchor="ctr"/>
          <a:lstStyle/>
          <a:p>
            <a:r>
              <a:rPr lang="en-US" altLang="en-US" dirty="0"/>
              <a:t>2</a:t>
            </a:r>
            <a:r>
              <a:rPr lang="en-US" altLang="en-US" dirty="0" smtClean="0"/>
              <a:t>-Ways to Compute CI in Excel: </a:t>
            </a:r>
            <a:r>
              <a:rPr lang="en-US" altLang="en-US" i="1" dirty="0">
                <a:solidFill>
                  <a:srgbClr val="FF0000"/>
                </a:solidFill>
                <a:latin typeface="Symbol" panose="05050102010706020507" pitchFamily="18" charset="2"/>
              </a:rPr>
              <a:t> </a:t>
            </a:r>
            <a:r>
              <a:rPr lang="en-US" altLang="en-US" dirty="0">
                <a:solidFill>
                  <a:srgbClr val="FF0000"/>
                </a:solidFill>
              </a:rPr>
              <a:t>is known</a:t>
            </a:r>
            <a:r>
              <a:rPr lang="en-US" altLang="en-US" i="1" dirty="0">
                <a:solidFill>
                  <a:srgbClr val="FF0000"/>
                </a:solidFill>
                <a:latin typeface="Symbol" panose="05050102010706020507" pitchFamily="18" charset="2"/>
              </a:rPr>
              <a:t> </a:t>
            </a:r>
            <a:endParaRPr lang="en-US" altLang="en-US" i="1" dirty="0">
              <a:latin typeface="Symbol" panose="05050102010706020507" pitchFamily="18" charset="2"/>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829815167"/>
              </p:ext>
            </p:extLst>
          </p:nvPr>
        </p:nvGraphicFramePr>
        <p:xfrm>
          <a:off x="94595" y="1198205"/>
          <a:ext cx="4477405" cy="4380070"/>
        </p:xfrm>
        <a:graphic>
          <a:graphicData uri="http://schemas.openxmlformats.org/presentationml/2006/ole">
            <mc:AlternateContent xmlns:mc="http://schemas.openxmlformats.org/markup-compatibility/2006">
              <mc:Choice xmlns:v="urn:schemas-microsoft-com:vml" Requires="v">
                <p:oleObj spid="_x0000_s160839" name="Worksheet" r:id="rId5" imgW="3505245" imgH="3429000" progId="Excel.Sheet.12">
                  <p:embed/>
                </p:oleObj>
              </mc:Choice>
              <mc:Fallback>
                <p:oleObj name="Worksheet" r:id="rId5" imgW="3505245" imgH="3429000" progId="Excel.Sheet.12">
                  <p:embed/>
                  <p:pic>
                    <p:nvPicPr>
                      <p:cNvPr id="0" name=""/>
                      <p:cNvPicPr/>
                      <p:nvPr/>
                    </p:nvPicPr>
                    <p:blipFill>
                      <a:blip r:embed="rId6"/>
                      <a:stretch>
                        <a:fillRect/>
                      </a:stretch>
                    </p:blipFill>
                    <p:spPr>
                      <a:xfrm>
                        <a:off x="94595" y="1198205"/>
                        <a:ext cx="4477405" cy="4380070"/>
                      </a:xfrm>
                      <a:prstGeom prst="rect">
                        <a:avLst/>
                      </a:prstGeom>
                      <a:noFill/>
                    </p:spPr>
                  </p:pic>
                </p:oleObj>
              </mc:Fallback>
            </mc:AlternateContent>
          </a:graphicData>
        </a:graphic>
      </p:graphicFrame>
    </p:spTree>
    <p:extLst>
      <p:ext uri="{BB962C8B-B14F-4D97-AF65-F5344CB8AC3E}">
        <p14:creationId xmlns:p14="http://schemas.microsoft.com/office/powerpoint/2010/main" val="3172869852"/>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Third Way to </a:t>
            </a:r>
            <a:r>
              <a:rPr lang="en-US" altLang="en-US" dirty="0"/>
              <a:t>Compute CI in </a:t>
            </a:r>
            <a:r>
              <a:rPr lang="en-US" altLang="en-US" dirty="0" smtClean="0"/>
              <a:t>Excel: </a:t>
            </a:r>
            <a:r>
              <a:rPr lang="en-US" altLang="en-US" i="1" dirty="0">
                <a:solidFill>
                  <a:srgbClr val="FF0000"/>
                </a:solidFill>
                <a:latin typeface="Symbol" panose="05050102010706020507" pitchFamily="18" charset="2"/>
              </a:rPr>
              <a:t> </a:t>
            </a:r>
            <a:r>
              <a:rPr lang="en-US" altLang="en-US" dirty="0">
                <a:solidFill>
                  <a:srgbClr val="FF0000"/>
                </a:solidFill>
              </a:rPr>
              <a:t>is known</a:t>
            </a:r>
            <a:r>
              <a:rPr lang="en-US" altLang="en-US" i="1" dirty="0">
                <a:solidFill>
                  <a:srgbClr val="FF0000"/>
                </a:solidFill>
                <a:latin typeface="Symbol" panose="05050102010706020507" pitchFamily="18" charset="2"/>
              </a:rPr>
              <a:t> </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471290101"/>
              </p:ext>
            </p:extLst>
          </p:nvPr>
        </p:nvGraphicFramePr>
        <p:xfrm>
          <a:off x="1979712" y="1052736"/>
          <a:ext cx="4837938" cy="4824536"/>
        </p:xfrm>
        <a:graphic>
          <a:graphicData uri="http://schemas.openxmlformats.org/presentationml/2006/ole">
            <mc:AlternateContent xmlns:mc="http://schemas.openxmlformats.org/markup-compatibility/2006">
              <mc:Choice xmlns:v="urn:schemas-microsoft-com:vml" Requires="v">
                <p:oleObj spid="_x0000_s161828" name="Worksheet" r:id="rId3" imgW="3438522" imgH="3429000" progId="Excel.Sheet.12">
                  <p:embed/>
                </p:oleObj>
              </mc:Choice>
              <mc:Fallback>
                <p:oleObj name="Worksheet" r:id="rId3" imgW="3438522" imgH="3429000" progId="Excel.Sheet.12">
                  <p:embed/>
                  <p:pic>
                    <p:nvPicPr>
                      <p:cNvPr id="0" name=""/>
                      <p:cNvPicPr/>
                      <p:nvPr/>
                    </p:nvPicPr>
                    <p:blipFill>
                      <a:blip r:embed="rId4"/>
                      <a:stretch>
                        <a:fillRect/>
                      </a:stretch>
                    </p:blipFill>
                    <p:spPr>
                      <a:xfrm>
                        <a:off x="1979712" y="1052736"/>
                        <a:ext cx="4837938" cy="4824536"/>
                      </a:xfrm>
                      <a:prstGeom prst="rect">
                        <a:avLst/>
                      </a:prstGeom>
                      <a:noFill/>
                    </p:spPr>
                  </p:pic>
                </p:oleObj>
              </mc:Fallback>
            </mc:AlternateContent>
          </a:graphicData>
        </a:graphic>
      </p:graphicFrame>
    </p:spTree>
    <p:extLst>
      <p:ext uri="{BB962C8B-B14F-4D97-AF65-F5344CB8AC3E}">
        <p14:creationId xmlns:p14="http://schemas.microsoft.com/office/powerpoint/2010/main" val="1277594340"/>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5156" y="0"/>
            <a:ext cx="9144000" cy="814387"/>
          </a:xfrm>
          <a:noFill/>
          <a:ln/>
        </p:spPr>
        <p:txBody>
          <a:bodyPr/>
          <a:lstStyle/>
          <a:p>
            <a:r>
              <a:rPr lang="en-US" altLang="en-US" sz="3200" dirty="0"/>
              <a:t>Interval Estimation of a Population Mean</a:t>
            </a:r>
            <a:r>
              <a:rPr lang="en-US" altLang="en-US" sz="3200" dirty="0" smtClean="0"/>
              <a:t>: </a:t>
            </a:r>
            <a:r>
              <a:rPr lang="en-US" altLang="en-US" sz="3200" i="1" dirty="0" smtClean="0">
                <a:latin typeface="Symbol" panose="05050102010706020507" pitchFamily="18" charset="2"/>
              </a:rPr>
              <a:t></a:t>
            </a:r>
            <a:r>
              <a:rPr lang="en-US" altLang="en-US" sz="3200" dirty="0" smtClean="0"/>
              <a:t>  </a:t>
            </a:r>
            <a:r>
              <a:rPr lang="en-US" altLang="en-US" sz="3200" dirty="0"/>
              <a:t>is unknown </a:t>
            </a:r>
          </a:p>
        </p:txBody>
      </p:sp>
      <p:sp>
        <p:nvSpPr>
          <p:cNvPr id="24579" name="Rectangle 3"/>
          <p:cNvSpPr>
            <a:spLocks noGrp="1" noChangeArrowheads="1"/>
          </p:cNvSpPr>
          <p:nvPr>
            <p:ph type="body" idx="1"/>
          </p:nvPr>
        </p:nvSpPr>
        <p:spPr>
          <a:xfrm>
            <a:off x="6672" y="908720"/>
            <a:ext cx="9122172" cy="5472608"/>
          </a:xfrm>
          <a:noFill/>
          <a:ln/>
        </p:spPr>
        <p:txBody>
          <a:bodyPr/>
          <a:lstStyle/>
          <a:p>
            <a:r>
              <a:rPr lang="en-US" altLang="en-US" dirty="0"/>
              <a:t>Instead of population standard deviation </a:t>
            </a:r>
            <a:r>
              <a:rPr lang="en-US" altLang="en-US" i="1" dirty="0">
                <a:latin typeface="Symbol" panose="05050102010706020507" pitchFamily="18" charset="2"/>
              </a:rPr>
              <a:t>, </a:t>
            </a:r>
            <a:r>
              <a:rPr lang="en-US" altLang="en-US" dirty="0"/>
              <a:t>we have sample standard deviation of s</a:t>
            </a:r>
          </a:p>
          <a:p>
            <a:r>
              <a:rPr lang="en-US" altLang="en-US" dirty="0" smtClean="0"/>
              <a:t>Instead </a:t>
            </a:r>
            <a:r>
              <a:rPr lang="en-US" altLang="en-US" dirty="0"/>
              <a:t>of normal distribution, we have </a:t>
            </a:r>
            <a:r>
              <a:rPr lang="en-US" altLang="en-US" i="1" dirty="0"/>
              <a:t>t </a:t>
            </a:r>
            <a:r>
              <a:rPr lang="en-US" altLang="en-US" dirty="0" smtClean="0"/>
              <a:t>distribution</a:t>
            </a:r>
          </a:p>
          <a:p>
            <a:r>
              <a:rPr lang="en-US" altLang="en-US" dirty="0"/>
              <a:t>The </a:t>
            </a:r>
            <a:r>
              <a:rPr lang="en-US" altLang="en-US" b="1" i="1" dirty="0"/>
              <a:t>t</a:t>
            </a:r>
            <a:r>
              <a:rPr lang="en-US" altLang="en-US" b="1" dirty="0"/>
              <a:t>  distribution </a:t>
            </a:r>
            <a:r>
              <a:rPr lang="en-US" altLang="en-US" dirty="0"/>
              <a:t>is a family of similar probability distributions.</a:t>
            </a:r>
          </a:p>
          <a:p>
            <a:r>
              <a:rPr lang="en-US" altLang="en-US" dirty="0"/>
              <a:t>A specific </a:t>
            </a:r>
            <a:r>
              <a:rPr lang="en-US" altLang="en-US" i="1" dirty="0"/>
              <a:t>t</a:t>
            </a:r>
            <a:r>
              <a:rPr lang="en-US" altLang="en-US" dirty="0"/>
              <a:t> distribution depends on a parameter known as the </a:t>
            </a:r>
            <a:r>
              <a:rPr lang="en-US" altLang="en-US" b="1" dirty="0"/>
              <a:t>degrees of freedom</a:t>
            </a:r>
            <a:r>
              <a:rPr lang="en-US" altLang="en-US" dirty="0"/>
              <a:t>.</a:t>
            </a:r>
          </a:p>
          <a:p>
            <a:r>
              <a:rPr lang="en-US" altLang="en-US" dirty="0"/>
              <a:t>As the number of degrees of freedom increases, the difference between the </a:t>
            </a:r>
            <a:r>
              <a:rPr lang="en-US" altLang="en-US" i="1" dirty="0"/>
              <a:t>t </a:t>
            </a:r>
            <a:r>
              <a:rPr lang="en-US" altLang="en-US" dirty="0"/>
              <a:t> distribution and the standard normal probability distribution becomes smaller and smaller.</a:t>
            </a:r>
          </a:p>
          <a:p>
            <a:r>
              <a:rPr lang="en-US" altLang="en-US" dirty="0"/>
              <a:t>A </a:t>
            </a:r>
            <a:r>
              <a:rPr lang="en-US" altLang="en-US" i="1" dirty="0"/>
              <a:t>t</a:t>
            </a:r>
            <a:r>
              <a:rPr lang="en-US" altLang="en-US" dirty="0"/>
              <a:t>  distribution with more degrees of freedom has less dispersion.</a:t>
            </a:r>
          </a:p>
          <a:p>
            <a:r>
              <a:rPr lang="en-US" altLang="en-US" dirty="0"/>
              <a:t>The mean of the </a:t>
            </a:r>
            <a:r>
              <a:rPr lang="en-US" altLang="en-US" i="1" dirty="0"/>
              <a:t>t</a:t>
            </a:r>
            <a:r>
              <a:rPr lang="en-US" altLang="en-US" dirty="0"/>
              <a:t> distribution is zero</a:t>
            </a:r>
            <a:r>
              <a:rPr lang="en-US" altLang="en-US" dirty="0" smtClean="0"/>
              <a:t> </a:t>
            </a:r>
            <a:endParaRPr lang="en-US" altLang="en-US" dirty="0"/>
          </a:p>
          <a:p>
            <a:endParaRPr lang="en-US" altLang="en-US" dirty="0"/>
          </a:p>
        </p:txBody>
      </p:sp>
    </p:spTree>
    <p:extLst>
      <p:ext uri="{BB962C8B-B14F-4D97-AF65-F5344CB8AC3E}">
        <p14:creationId xmlns:p14="http://schemas.microsoft.com/office/powerpoint/2010/main" val="3973741774"/>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z</a:t>
            </a:r>
            <a:r>
              <a:rPr lang="en-US" dirty="0" smtClean="0"/>
              <a:t> and t: n=2, 10, 20</a:t>
            </a:r>
            <a:endParaRPr lang="en-US" dirty="0"/>
          </a:p>
        </p:txBody>
      </p:sp>
      <p:pic>
        <p:nvPicPr>
          <p:cNvPr id="7" name="Picture 6"/>
          <p:cNvPicPr>
            <a:picLocks noChangeAspect="1"/>
          </p:cNvPicPr>
          <p:nvPr/>
        </p:nvPicPr>
        <p:blipFill>
          <a:blip r:embed="rId2"/>
          <a:stretch>
            <a:fillRect/>
          </a:stretch>
        </p:blipFill>
        <p:spPr>
          <a:xfrm>
            <a:off x="312357" y="1031622"/>
            <a:ext cx="3128930" cy="1876296"/>
          </a:xfrm>
          <a:prstGeom prst="rect">
            <a:avLst/>
          </a:prstGeom>
        </p:spPr>
      </p:pic>
      <p:pic>
        <p:nvPicPr>
          <p:cNvPr id="8" name="Picture 7"/>
          <p:cNvPicPr>
            <a:picLocks noChangeAspect="1"/>
          </p:cNvPicPr>
          <p:nvPr/>
        </p:nvPicPr>
        <p:blipFill>
          <a:blip r:embed="rId3"/>
          <a:stretch>
            <a:fillRect/>
          </a:stretch>
        </p:blipFill>
        <p:spPr>
          <a:xfrm>
            <a:off x="2976653" y="2687806"/>
            <a:ext cx="3157323" cy="1893322"/>
          </a:xfrm>
          <a:prstGeom prst="rect">
            <a:avLst/>
          </a:prstGeom>
        </p:spPr>
      </p:pic>
      <p:pic>
        <p:nvPicPr>
          <p:cNvPr id="9" name="Picture 8"/>
          <p:cNvPicPr>
            <a:picLocks noChangeAspect="1"/>
          </p:cNvPicPr>
          <p:nvPr/>
        </p:nvPicPr>
        <p:blipFill>
          <a:blip r:embed="rId4"/>
          <a:stretch>
            <a:fillRect/>
          </a:stretch>
        </p:blipFill>
        <p:spPr>
          <a:xfrm>
            <a:off x="5676221" y="4348668"/>
            <a:ext cx="3144251" cy="1888644"/>
          </a:xfrm>
          <a:prstGeom prst="rect">
            <a:avLst/>
          </a:prstGeom>
          <a:noFill/>
        </p:spPr>
      </p:pic>
    </p:spTree>
    <p:extLst>
      <p:ext uri="{BB962C8B-B14F-4D97-AF65-F5344CB8AC3E}">
        <p14:creationId xmlns:p14="http://schemas.microsoft.com/office/powerpoint/2010/main" val="3103441904"/>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388"/>
            <a:ext cx="9144000" cy="814387"/>
          </a:xfrm>
        </p:spPr>
        <p:txBody>
          <a:bodyPr/>
          <a:lstStyle/>
          <a:p>
            <a:r>
              <a:rPr lang="en-US" dirty="0" smtClean="0"/>
              <a:t>$10,000 or $20,000 in One Stock</a:t>
            </a:r>
            <a:endParaRPr lang="en-US" dirty="0"/>
          </a:p>
        </p:txBody>
      </p:sp>
      <p:sp>
        <p:nvSpPr>
          <p:cNvPr id="8" name="Content Placeholder 2"/>
          <p:cNvSpPr txBox="1">
            <a:spLocks/>
          </p:cNvSpPr>
          <p:nvPr/>
        </p:nvSpPr>
        <p:spPr bwMode="auto">
          <a:xfrm>
            <a:off x="1" y="866774"/>
            <a:ext cx="9036496" cy="5586561"/>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lvl1pPr marL="342900" indent="-342900" algn="l" rtl="0" eaLnBrk="0" fontAlgn="base" hangingPunct="0">
              <a:spcBef>
                <a:spcPct val="20000"/>
              </a:spcBef>
              <a:spcAft>
                <a:spcPct val="0"/>
              </a:spcAft>
              <a:buClr>
                <a:srgbClr val="66FFFF"/>
              </a:buClr>
              <a:buSzPct val="75000"/>
              <a:buFont typeface="Monotype Sorts" pitchFamily="2" charset="2"/>
              <a:buChar char="n"/>
              <a:defRPr sz="24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rgbClr val="66FFFF"/>
              </a:buClr>
              <a:buSzPct val="125000"/>
              <a:buChar char="•"/>
              <a:defRPr sz="24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rgbClr val="66FFFF"/>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defRPr>
            </a:lvl5pPr>
            <a:lvl6pPr marL="2514600" indent="-228600" algn="l" rtl="0" eaLnBrk="0" fontAlgn="base" hangingPunct="0">
              <a:spcBef>
                <a:spcPct val="20000"/>
              </a:spcBef>
              <a:spcAft>
                <a:spcPct val="0"/>
              </a:spcAft>
              <a:buChar char="»"/>
              <a:defRPr sz="2000">
                <a:solidFill>
                  <a:schemeClr val="tx1"/>
                </a:solidFill>
                <a:latin typeface="Times New Roman" pitchFamily="18" charset="0"/>
              </a:defRPr>
            </a:lvl6pPr>
            <a:lvl7pPr marL="2971800" indent="-228600" algn="l" rtl="0" eaLnBrk="0" fontAlgn="base" hangingPunct="0">
              <a:spcBef>
                <a:spcPct val="20000"/>
              </a:spcBef>
              <a:spcAft>
                <a:spcPct val="0"/>
              </a:spcAft>
              <a:buChar char="»"/>
              <a:defRPr sz="2000">
                <a:solidFill>
                  <a:schemeClr val="tx1"/>
                </a:solidFill>
                <a:latin typeface="Times New Roman" pitchFamily="18" charset="0"/>
              </a:defRPr>
            </a:lvl7pPr>
            <a:lvl8pPr marL="3429000" indent="-228600" algn="l" rtl="0" eaLnBrk="0" fontAlgn="base" hangingPunct="0">
              <a:spcBef>
                <a:spcPct val="20000"/>
              </a:spcBef>
              <a:spcAft>
                <a:spcPct val="0"/>
              </a:spcAft>
              <a:buChar char="»"/>
              <a:defRPr sz="2000">
                <a:solidFill>
                  <a:schemeClr val="tx1"/>
                </a:solidFill>
                <a:latin typeface="Times New Roman" pitchFamily="18" charset="0"/>
              </a:defRPr>
            </a:lvl8pPr>
            <a:lvl9pPr marL="3886200" indent="-228600" algn="l" rtl="0" eaLnBrk="0" fontAlgn="base" hangingPunct="0">
              <a:spcBef>
                <a:spcPct val="20000"/>
              </a:spcBef>
              <a:spcAft>
                <a:spcPct val="0"/>
              </a:spcAft>
              <a:buChar char="»"/>
              <a:defRPr sz="2000">
                <a:solidFill>
                  <a:schemeClr val="tx1"/>
                </a:solidFill>
                <a:latin typeface="Times New Roman" pitchFamily="18" charset="0"/>
              </a:defRPr>
            </a:lvl9pPr>
          </a:lstStyle>
          <a:p>
            <a:pPr marL="0" indent="0">
              <a:buFont typeface="Monotype Sorts" pitchFamily="2" charset="2"/>
              <a:buNone/>
            </a:pPr>
            <a:r>
              <a:rPr lang="en-US" kern="0" dirty="0" smtClean="0">
                <a:effectLst/>
                <a:latin typeface="Book Antiqua" panose="02040602050305030304" pitchFamily="18" charset="0"/>
              </a:rPr>
              <a:t>Probability is between 0 and 1.</a:t>
            </a:r>
          </a:p>
          <a:p>
            <a:pPr marL="0" indent="0">
              <a:buFont typeface="Monotype Sorts" pitchFamily="2" charset="2"/>
              <a:buNone/>
            </a:pPr>
            <a:r>
              <a:rPr lang="en-US" kern="0" dirty="0" smtClean="0">
                <a:effectLst/>
                <a:latin typeface="Book Antiqua" panose="02040602050305030304" pitchFamily="18" charset="0"/>
              </a:rPr>
              <a:t>rand() is between 0 and 1. </a:t>
            </a:r>
          </a:p>
          <a:p>
            <a:pPr marL="0" indent="0">
              <a:buFont typeface="Monotype Sorts" pitchFamily="2" charset="2"/>
              <a:buNone/>
            </a:pPr>
            <a:r>
              <a:rPr lang="en-US" kern="0" dirty="0" smtClean="0">
                <a:effectLst/>
                <a:latin typeface="Book Antiqua" panose="02040602050305030304" pitchFamily="18" charset="0"/>
              </a:rPr>
              <a:t>Therefore, it is valid if we assume that a rand() is a random probability. </a:t>
            </a:r>
            <a:r>
              <a:rPr lang="en-US" kern="0" dirty="0" err="1" smtClean="0">
                <a:effectLst/>
                <a:latin typeface="Book Antiqua" panose="02040602050305030304" pitchFamily="18" charset="0"/>
              </a:rPr>
              <a:t>Accoordingly</a:t>
            </a:r>
            <a:endParaRPr lang="en-US" kern="0" dirty="0" smtClean="0">
              <a:effectLst/>
              <a:latin typeface="Book Antiqua" panose="02040602050305030304" pitchFamily="18" charset="0"/>
            </a:endParaRPr>
          </a:p>
          <a:p>
            <a:pPr marL="0" indent="0">
              <a:buFont typeface="Monotype Sorts" pitchFamily="2" charset="2"/>
              <a:buNone/>
            </a:pPr>
            <a:r>
              <a:rPr lang="en-US" kern="0" dirty="0" smtClean="0">
                <a:effectLst/>
                <a:latin typeface="Book Antiqua" panose="02040602050305030304" pitchFamily="18" charset="0"/>
              </a:rPr>
              <a:t>=NORM.S.INV(</a:t>
            </a:r>
            <a:r>
              <a:rPr lang="en-US" b="1" kern="0" dirty="0" smtClean="0">
                <a:solidFill>
                  <a:srgbClr val="FF0000"/>
                </a:solidFill>
                <a:effectLst/>
                <a:latin typeface="Book Antiqua" panose="02040602050305030304" pitchFamily="18" charset="0"/>
              </a:rPr>
              <a:t>rand()</a:t>
            </a:r>
            <a:r>
              <a:rPr lang="en-US" kern="0" dirty="0" smtClean="0">
                <a:effectLst/>
                <a:latin typeface="Book Antiqua" panose="02040602050305030304" pitchFamily="18" charset="0"/>
              </a:rPr>
              <a:t>) </a:t>
            </a:r>
          </a:p>
          <a:p>
            <a:pPr marL="0" indent="0">
              <a:buFont typeface="Monotype Sorts" pitchFamily="2" charset="2"/>
              <a:buNone/>
            </a:pPr>
            <a:r>
              <a:rPr lang="en-US" kern="0" dirty="0" smtClean="0">
                <a:effectLst/>
                <a:latin typeface="Book Antiqua" panose="02040602050305030304" pitchFamily="18" charset="0"/>
                <a:sym typeface="Wingdings" panose="05000000000000000000" pitchFamily="2" charset="2"/>
              </a:rPr>
              <a:t>Will provide us with a random z  suppose it is </a:t>
            </a:r>
            <a:r>
              <a:rPr lang="en-US" kern="0" dirty="0" smtClean="0">
                <a:effectLst/>
                <a:latin typeface="Book Antiqua" panose="02040602050305030304" pitchFamily="18" charset="0"/>
              </a:rPr>
              <a:t>z  = </a:t>
            </a:r>
            <a:r>
              <a:rPr lang="en-US" kern="0" dirty="0">
                <a:effectLst/>
                <a:latin typeface="Book Antiqua" panose="02040602050305030304" pitchFamily="18" charset="0"/>
              </a:rPr>
              <a:t>0.441475 </a:t>
            </a:r>
          </a:p>
          <a:p>
            <a:pPr marL="0" indent="0">
              <a:buFont typeface="Monotype Sorts" pitchFamily="2" charset="2"/>
              <a:buNone/>
            </a:pPr>
            <a:r>
              <a:rPr lang="en-US" kern="0" dirty="0">
                <a:effectLst/>
                <a:latin typeface="Book Antiqua" panose="02040602050305030304" pitchFamily="18" charset="0"/>
              </a:rPr>
              <a:t>x</a:t>
            </a:r>
            <a:r>
              <a:rPr lang="en-US" kern="0" dirty="0" smtClean="0">
                <a:effectLst/>
                <a:latin typeface="Book Antiqua" panose="02040602050305030304" pitchFamily="18" charset="0"/>
              </a:rPr>
              <a:t>= µ + </a:t>
            </a:r>
            <a:r>
              <a:rPr lang="en-US" kern="0" dirty="0" smtClean="0">
                <a:effectLst/>
                <a:latin typeface="Symbol" panose="05050102010706020507" pitchFamily="18" charset="2"/>
              </a:rPr>
              <a:t>s</a:t>
            </a:r>
            <a:r>
              <a:rPr lang="en-US" kern="0" dirty="0" smtClean="0">
                <a:effectLst/>
                <a:latin typeface="Book Antiqua" panose="02040602050305030304" pitchFamily="18" charset="0"/>
              </a:rPr>
              <a:t>z = x = 5%+ 0.441475(5%) </a:t>
            </a:r>
            <a:r>
              <a:rPr lang="en-US" kern="0" dirty="0" smtClean="0">
                <a:effectLst/>
                <a:latin typeface="Book Antiqua" panose="02040602050305030304" pitchFamily="18" charset="0"/>
                <a:sym typeface="Wingdings" panose="05000000000000000000" pitchFamily="2" charset="2"/>
              </a:rPr>
              <a:t> </a:t>
            </a:r>
            <a:r>
              <a:rPr lang="en-US" kern="0" dirty="0">
                <a:effectLst/>
                <a:latin typeface="Book Antiqua" panose="02040602050305030304" pitchFamily="18" charset="0"/>
                <a:sym typeface="Wingdings" panose="05000000000000000000" pitchFamily="2" charset="2"/>
              </a:rPr>
              <a:t>x</a:t>
            </a:r>
            <a:r>
              <a:rPr lang="en-US" kern="0" dirty="0" smtClean="0">
                <a:effectLst/>
                <a:latin typeface="Book Antiqua" panose="02040602050305030304" pitchFamily="18" charset="0"/>
              </a:rPr>
              <a:t>= 5%+2.21% = 7.21%</a:t>
            </a:r>
          </a:p>
          <a:p>
            <a:pPr marL="0" indent="0">
              <a:buFont typeface="Monotype Sorts" pitchFamily="2" charset="2"/>
              <a:buNone/>
            </a:pPr>
            <a:r>
              <a:rPr lang="en-US" kern="0" dirty="0" smtClean="0">
                <a:effectLst/>
                <a:latin typeface="Book Antiqua" panose="02040602050305030304" pitchFamily="18" charset="0"/>
              </a:rPr>
              <a:t>On the same line of reasoning, </a:t>
            </a:r>
          </a:p>
          <a:p>
            <a:pPr marL="0" indent="0">
              <a:buNone/>
            </a:pPr>
            <a:r>
              <a:rPr lang="en-US" kern="0" dirty="0">
                <a:effectLst/>
                <a:latin typeface="Book Antiqua" panose="02040602050305030304" pitchFamily="18" charset="0"/>
              </a:rPr>
              <a:t>=NORM.INV(probability, </a:t>
            </a:r>
            <a:r>
              <a:rPr lang="en-US" kern="0" dirty="0" smtClean="0">
                <a:effectLst/>
                <a:latin typeface="Book Antiqua" panose="02040602050305030304" pitchFamily="18" charset="0"/>
              </a:rPr>
              <a:t>µ, </a:t>
            </a:r>
            <a:r>
              <a:rPr lang="en-US" kern="0" dirty="0" smtClean="0">
                <a:effectLst/>
                <a:latin typeface="Symbol" panose="05050102010706020507" pitchFamily="18" charset="2"/>
              </a:rPr>
              <a:t>s</a:t>
            </a:r>
            <a:r>
              <a:rPr lang="en-US" kern="0" dirty="0" smtClean="0">
                <a:effectLst/>
                <a:latin typeface="Book Antiqua" panose="02040602050305030304" pitchFamily="18" charset="0"/>
              </a:rPr>
              <a:t>) </a:t>
            </a:r>
          </a:p>
          <a:p>
            <a:pPr marL="0" indent="0">
              <a:buNone/>
            </a:pPr>
            <a:r>
              <a:rPr lang="en-US" kern="0" dirty="0" smtClean="0">
                <a:effectLst/>
                <a:latin typeface="Book Antiqua" panose="02040602050305030304" pitchFamily="18" charset="0"/>
              </a:rPr>
              <a:t>=</a:t>
            </a:r>
            <a:r>
              <a:rPr lang="en-US" kern="0" dirty="0">
                <a:effectLst/>
                <a:latin typeface="Book Antiqua" panose="02040602050305030304" pitchFamily="18" charset="0"/>
              </a:rPr>
              <a:t>NORM.INV(probability, 5%, 5%)</a:t>
            </a:r>
          </a:p>
          <a:p>
            <a:pPr marL="0" indent="0">
              <a:buNone/>
            </a:pPr>
            <a:r>
              <a:rPr lang="en-US" kern="0" dirty="0" smtClean="0">
                <a:effectLst/>
                <a:latin typeface="Book Antiqua" panose="02040602050305030304" pitchFamily="18" charset="0"/>
              </a:rPr>
              <a:t>Will directly generate a random x from N(</a:t>
            </a:r>
            <a:r>
              <a:rPr lang="en-US" kern="0" dirty="0">
                <a:effectLst/>
                <a:latin typeface="Book Antiqua" panose="02040602050305030304" pitchFamily="18" charset="0"/>
              </a:rPr>
              <a:t>µ, </a:t>
            </a:r>
            <a:r>
              <a:rPr lang="en-US" kern="0" dirty="0" smtClean="0">
                <a:effectLst/>
                <a:latin typeface="Symbol" panose="05050102010706020507" pitchFamily="18" charset="2"/>
              </a:rPr>
              <a:t>s)</a:t>
            </a:r>
            <a:endParaRPr lang="en-US" kern="0" dirty="0">
              <a:effectLst/>
              <a:latin typeface="Book Antiqua" panose="02040602050305030304" pitchFamily="18" charset="0"/>
            </a:endParaRPr>
          </a:p>
          <a:p>
            <a:pPr marL="0" indent="0">
              <a:buFont typeface="Monotype Sorts" pitchFamily="2" charset="2"/>
              <a:buNone/>
            </a:pPr>
            <a:endParaRPr lang="en-US" kern="0" dirty="0"/>
          </a:p>
        </p:txBody>
      </p:sp>
    </p:spTree>
    <p:extLst>
      <p:ext uri="{BB962C8B-B14F-4D97-AF65-F5344CB8AC3E}">
        <p14:creationId xmlns:p14="http://schemas.microsoft.com/office/powerpoint/2010/main" val="36556075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dissolv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dissolv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dissolv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dissolv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dissolve">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dissolve">
                                      <p:cBhvr>
                                        <p:cTn id="37" dur="50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dissolve">
                                      <p:cBhvr>
                                        <p:cTn id="42" dur="500"/>
                                        <p:tgtEl>
                                          <p:spTgt spid="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8">
                                            <p:txEl>
                                              <p:pRg st="8" end="8"/>
                                            </p:txEl>
                                          </p:spTgt>
                                        </p:tgtEl>
                                        <p:attrNameLst>
                                          <p:attrName>style.visibility</p:attrName>
                                        </p:attrNameLst>
                                      </p:cBhvr>
                                      <p:to>
                                        <p:strVal val="visible"/>
                                      </p:to>
                                    </p:set>
                                    <p:animEffect transition="in" filter="dissolve">
                                      <p:cBhvr>
                                        <p:cTn id="47" dur="500"/>
                                        <p:tgtEl>
                                          <p:spTgt spid="8">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8">
                                            <p:txEl>
                                              <p:pRg st="9" end="9"/>
                                            </p:txEl>
                                          </p:spTgt>
                                        </p:tgtEl>
                                        <p:attrNameLst>
                                          <p:attrName>style.visibility</p:attrName>
                                        </p:attrNameLst>
                                      </p:cBhvr>
                                      <p:to>
                                        <p:strVal val="visible"/>
                                      </p:to>
                                    </p:set>
                                    <p:animEffect transition="in" filter="dissolve">
                                      <p:cBhvr>
                                        <p:cTn id="52"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2456"/>
            <a:ext cx="9138568" cy="814387"/>
          </a:xfrm>
          <a:noFill/>
          <a:ln/>
        </p:spPr>
        <p:txBody>
          <a:bodyPr/>
          <a:lstStyle/>
          <a:p>
            <a:r>
              <a:rPr lang="en-US" altLang="en-US" dirty="0"/>
              <a:t>Interval Estimation of a Population Mean</a:t>
            </a:r>
            <a:r>
              <a:rPr lang="en-US" altLang="en-US" dirty="0" smtClean="0"/>
              <a:t>: </a:t>
            </a:r>
            <a:r>
              <a:rPr lang="en-US" altLang="en-US" i="1" dirty="0" smtClean="0">
                <a:latin typeface="Symbol" panose="05050102010706020507" pitchFamily="18" charset="2"/>
              </a:rPr>
              <a:t></a:t>
            </a:r>
            <a:r>
              <a:rPr lang="en-US" altLang="en-US" dirty="0" smtClean="0"/>
              <a:t>  </a:t>
            </a:r>
            <a:r>
              <a:rPr lang="en-US" altLang="en-US" dirty="0"/>
              <a:t>Unknown</a:t>
            </a:r>
          </a:p>
        </p:txBody>
      </p:sp>
      <p:sp>
        <p:nvSpPr>
          <p:cNvPr id="28675" name="Rectangle 3"/>
          <p:cNvSpPr>
            <a:spLocks noGrp="1" noChangeArrowheads="1"/>
          </p:cNvSpPr>
          <p:nvPr>
            <p:ph type="body" idx="1"/>
          </p:nvPr>
        </p:nvSpPr>
        <p:spPr>
          <a:xfrm>
            <a:off x="0" y="1052736"/>
            <a:ext cx="9138568" cy="2664296"/>
          </a:xfrm>
          <a:noFill/>
          <a:ln/>
        </p:spPr>
        <p:txBody>
          <a:bodyPr/>
          <a:lstStyle/>
          <a:p>
            <a:r>
              <a:rPr lang="en-US" altLang="en-US" dirty="0"/>
              <a:t>The interval estimate is given by:</a:t>
            </a:r>
          </a:p>
          <a:p>
            <a:pPr>
              <a:buFont typeface="Monotype Sorts" pitchFamily="2" charset="2"/>
              <a:buNone/>
            </a:pPr>
            <a:endParaRPr lang="en-US" altLang="en-US" dirty="0"/>
          </a:p>
          <a:p>
            <a:pPr>
              <a:buFont typeface="Monotype Sorts" pitchFamily="2" charset="2"/>
              <a:buNone/>
            </a:pPr>
            <a:r>
              <a:rPr lang="en-US" altLang="en-US" dirty="0"/>
              <a:t>T</a:t>
            </a:r>
            <a:r>
              <a:rPr lang="en-US" altLang="en-US" dirty="0" smtClean="0"/>
              <a:t>he </a:t>
            </a:r>
            <a:r>
              <a:rPr lang="en-US" altLang="en-US" dirty="0"/>
              <a:t>confidence </a:t>
            </a:r>
            <a:r>
              <a:rPr lang="en-US" altLang="en-US" dirty="0" smtClean="0"/>
              <a:t>level </a:t>
            </a:r>
            <a:r>
              <a:rPr lang="en-US" altLang="en-US" dirty="0"/>
              <a:t>is 1 -</a:t>
            </a:r>
            <a:r>
              <a:rPr lang="en-US" altLang="en-US" i="1" dirty="0">
                <a:latin typeface="Symbol" panose="05050102010706020507" pitchFamily="18" charset="2"/>
              </a:rPr>
              <a:t></a:t>
            </a:r>
            <a:r>
              <a:rPr lang="en-US" altLang="en-US" dirty="0"/>
              <a:t> </a:t>
            </a:r>
          </a:p>
          <a:p>
            <a:pPr>
              <a:buFont typeface="Monotype Sorts" pitchFamily="2" charset="2"/>
              <a:buNone/>
            </a:pPr>
            <a:r>
              <a:rPr lang="en-US" altLang="en-US" i="1" dirty="0"/>
              <a:t>t</a:t>
            </a:r>
            <a:r>
              <a:rPr lang="en-US" altLang="en-US" i="1" baseline="-25000" dirty="0">
                <a:latin typeface="Symbol" panose="05050102010706020507" pitchFamily="18" charset="2"/>
              </a:rPr>
              <a:t></a:t>
            </a:r>
            <a:r>
              <a:rPr lang="en-US" altLang="en-US" i="1" baseline="-25000" dirty="0"/>
              <a:t>/2    </a:t>
            </a:r>
            <a:r>
              <a:rPr lang="en-US" altLang="en-US" dirty="0"/>
              <a:t>is the </a:t>
            </a:r>
            <a:r>
              <a:rPr lang="en-US" altLang="en-US" i="1" dirty="0"/>
              <a:t>t</a:t>
            </a:r>
            <a:r>
              <a:rPr lang="en-US" altLang="en-US" dirty="0"/>
              <a:t> value providing an area of </a:t>
            </a:r>
            <a:r>
              <a:rPr lang="en-US" altLang="en-US" i="1" dirty="0">
                <a:latin typeface="Symbol" panose="05050102010706020507" pitchFamily="18" charset="2"/>
              </a:rPr>
              <a:t></a:t>
            </a:r>
            <a:r>
              <a:rPr lang="en-US" altLang="en-US" dirty="0"/>
              <a:t>/2 in the upper tail of a </a:t>
            </a:r>
            <a:r>
              <a:rPr lang="en-US" altLang="en-US" i="1" dirty="0"/>
              <a:t>t</a:t>
            </a:r>
            <a:r>
              <a:rPr lang="en-US" altLang="en-US" dirty="0"/>
              <a:t> distribution with </a:t>
            </a:r>
            <a:r>
              <a:rPr lang="en-US" altLang="en-US" i="1" dirty="0"/>
              <a:t>n</a:t>
            </a:r>
            <a:r>
              <a:rPr lang="en-US" altLang="en-US" dirty="0"/>
              <a:t> - 1 degrees of freedom</a:t>
            </a:r>
          </a:p>
          <a:p>
            <a:pPr>
              <a:buFont typeface="Monotype Sorts" pitchFamily="2" charset="2"/>
              <a:buNone/>
            </a:pPr>
            <a:r>
              <a:rPr lang="en-US" altLang="en-US" i="1" dirty="0"/>
              <a:t>s</a:t>
            </a:r>
            <a:r>
              <a:rPr lang="en-US" altLang="en-US" dirty="0"/>
              <a:t>  is the sample standard deviation</a:t>
            </a:r>
          </a:p>
        </p:txBody>
      </p:sp>
      <p:graphicFrame>
        <p:nvGraphicFramePr>
          <p:cNvPr id="2" name="Object 1"/>
          <p:cNvGraphicFramePr>
            <a:graphicFrameLocks noChangeAspect="1"/>
          </p:cNvGraphicFramePr>
          <p:nvPr>
            <p:extLst>
              <p:ext uri="{D42A27DB-BD31-4B8C-83A1-F6EECF244321}">
                <p14:modId xmlns:p14="http://schemas.microsoft.com/office/powerpoint/2010/main" val="2785667583"/>
              </p:ext>
            </p:extLst>
          </p:nvPr>
        </p:nvGraphicFramePr>
        <p:xfrm>
          <a:off x="5148064" y="908720"/>
          <a:ext cx="1346145" cy="779347"/>
        </p:xfrm>
        <a:graphic>
          <a:graphicData uri="http://schemas.openxmlformats.org/presentationml/2006/ole">
            <mc:AlternateContent xmlns:mc="http://schemas.openxmlformats.org/markup-compatibility/2006">
              <mc:Choice xmlns:v="urn:schemas-microsoft-com:vml" Requires="v">
                <p:oleObj spid="_x0000_s164898" name="Equation" r:id="rId4" imgW="723600" imgH="419040" progId="Equation.3">
                  <p:embed/>
                </p:oleObj>
              </mc:Choice>
              <mc:Fallback>
                <p:oleObj name="Equation" r:id="rId4" imgW="723600" imgH="419040" progId="Equation.3">
                  <p:embed/>
                  <p:pic>
                    <p:nvPicPr>
                      <p:cNvPr id="0" name=""/>
                      <p:cNvPicPr/>
                      <p:nvPr/>
                    </p:nvPicPr>
                    <p:blipFill>
                      <a:blip r:embed="rId5"/>
                      <a:stretch>
                        <a:fillRect/>
                      </a:stretch>
                    </p:blipFill>
                    <p:spPr>
                      <a:xfrm>
                        <a:off x="5148064" y="908720"/>
                        <a:ext cx="1346145" cy="779347"/>
                      </a:xfrm>
                      <a:prstGeom prst="rect">
                        <a:avLst/>
                      </a:prstGeom>
                    </p:spPr>
                  </p:pic>
                </p:oleObj>
              </mc:Fallback>
            </mc:AlternateContent>
          </a:graphicData>
        </a:graphic>
      </p:graphicFrame>
    </p:spTree>
    <p:extLst>
      <p:ext uri="{BB962C8B-B14F-4D97-AF65-F5344CB8AC3E}">
        <p14:creationId xmlns:p14="http://schemas.microsoft.com/office/powerpoint/2010/main" val="3906111420"/>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116632"/>
            <a:ext cx="9144000" cy="585787"/>
          </a:xfrm>
          <a:noFill/>
          <a:ln/>
        </p:spPr>
        <p:txBody>
          <a:bodyPr/>
          <a:lstStyle/>
          <a:p>
            <a:r>
              <a:rPr lang="en-US" altLang="en-US" dirty="0"/>
              <a:t>Example:  Apartment Rents</a:t>
            </a:r>
          </a:p>
        </p:txBody>
      </p:sp>
      <p:graphicFrame>
        <p:nvGraphicFramePr>
          <p:cNvPr id="3" name="Object 2"/>
          <p:cNvGraphicFramePr>
            <a:graphicFrameLocks noChangeAspect="1"/>
          </p:cNvGraphicFramePr>
          <p:nvPr>
            <p:extLst>
              <p:ext uri="{D42A27DB-BD31-4B8C-83A1-F6EECF244321}">
                <p14:modId xmlns:p14="http://schemas.microsoft.com/office/powerpoint/2010/main" val="854133903"/>
              </p:ext>
            </p:extLst>
          </p:nvPr>
        </p:nvGraphicFramePr>
        <p:xfrm>
          <a:off x="179512" y="980728"/>
          <a:ext cx="7839894" cy="5256584"/>
        </p:xfrm>
        <a:graphic>
          <a:graphicData uri="http://schemas.openxmlformats.org/presentationml/2006/ole">
            <mc:AlternateContent xmlns:mc="http://schemas.openxmlformats.org/markup-compatibility/2006">
              <mc:Choice xmlns:v="urn:schemas-microsoft-com:vml" Requires="v">
                <p:oleObj spid="_x0000_s165923" name="Worksheet" r:id="rId4" imgW="5810351" imgH="3895766" progId="Excel.Sheet.12">
                  <p:embed/>
                </p:oleObj>
              </mc:Choice>
              <mc:Fallback>
                <p:oleObj name="Worksheet" r:id="rId4" imgW="5810351" imgH="3895766" progId="Excel.Sheet.12">
                  <p:embed/>
                  <p:pic>
                    <p:nvPicPr>
                      <p:cNvPr id="0" name=""/>
                      <p:cNvPicPr/>
                      <p:nvPr/>
                    </p:nvPicPr>
                    <p:blipFill>
                      <a:blip r:embed="rId5"/>
                      <a:stretch>
                        <a:fillRect/>
                      </a:stretch>
                    </p:blipFill>
                    <p:spPr>
                      <a:xfrm>
                        <a:off x="179512" y="980728"/>
                        <a:ext cx="7839894" cy="5256584"/>
                      </a:xfrm>
                      <a:prstGeom prst="rect">
                        <a:avLst/>
                      </a:prstGeom>
                      <a:noFill/>
                    </p:spPr>
                  </p:pic>
                </p:oleObj>
              </mc:Fallback>
            </mc:AlternateContent>
          </a:graphicData>
        </a:graphic>
      </p:graphicFrame>
    </p:spTree>
    <p:extLst>
      <p:ext uri="{BB962C8B-B14F-4D97-AF65-F5344CB8AC3E}">
        <p14:creationId xmlns:p14="http://schemas.microsoft.com/office/powerpoint/2010/main" val="874702380"/>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a:xfrm>
                <a:off x="1" y="980728"/>
                <a:ext cx="9008143" cy="5328592"/>
              </a:xfrm>
            </p:spPr>
            <p:txBody>
              <a:bodyPr/>
              <a:lstStyle/>
              <a:p>
                <a:pPr>
                  <a:buClr>
                    <a:srgbClr val="66FFFF"/>
                  </a:buClr>
                  <a:buSzPct val="75000"/>
                  <a:buNone/>
                </a:pPr>
                <a:r>
                  <a:rPr lang="en-US" dirty="0" smtClean="0">
                    <a:effectLst/>
                  </a:rPr>
                  <a:t>A population has a mean of 300 and standard deviation of 60.</a:t>
                </a:r>
              </a:p>
              <a:p>
                <a:pPr>
                  <a:buClr>
                    <a:srgbClr val="66FFFF"/>
                  </a:buClr>
                  <a:buSzPct val="75000"/>
                  <a:buNone/>
                </a:pPr>
                <a:r>
                  <a:rPr lang="en-US" dirty="0" smtClean="0"/>
                  <a:t>Given a random sample size of 100, what this the probability that the sample mean will be within </a:t>
                </a:r>
                <a:r>
                  <a:rPr lang="en-US" u="sng" dirty="0" smtClean="0"/>
                  <a:t>+</a:t>
                </a:r>
                <a:r>
                  <a:rPr lang="en-US" dirty="0"/>
                  <a:t>9</a:t>
                </a:r>
                <a:r>
                  <a:rPr lang="en-US" dirty="0" smtClean="0"/>
                  <a:t> of population mean.</a:t>
                </a:r>
              </a:p>
              <a:p>
                <a:pPr>
                  <a:buClr>
                    <a:srgbClr val="66FFFF"/>
                  </a:buClr>
                  <a:buSzPct val="75000"/>
                  <a:buNone/>
                </a:pPr>
                <a:r>
                  <a:rPr lang="en-US" dirty="0" smtClean="0"/>
                  <a:t>-9 ≤ </a:t>
                </a:r>
                <a14:m>
                  <m:oMath xmlns:m="http://schemas.openxmlformats.org/officeDocument/2006/math">
                    <m:bar>
                      <m:barPr>
                        <m:pos m:val="top"/>
                        <m:ctrlPr>
                          <a:rPr lang="en-US" i="1">
                            <a:latin typeface="Cambria Math" panose="02040503050406030204" pitchFamily="18" charset="0"/>
                          </a:rPr>
                        </m:ctrlPr>
                      </m:barPr>
                      <m:e>
                        <m:r>
                          <a:rPr lang="en-US">
                            <a:latin typeface="Cambria Math" panose="02040503050406030204" pitchFamily="18" charset="0"/>
                          </a:rPr>
                          <m:t>𝑋</m:t>
                        </m:r>
                      </m:e>
                    </m:bar>
                  </m:oMath>
                </a14:m>
                <a:r>
                  <a:rPr lang="en-US" dirty="0" smtClean="0"/>
                  <a:t>-µ ≤ 9</a:t>
                </a:r>
              </a:p>
              <a:p>
                <a:pPr>
                  <a:buClr>
                    <a:srgbClr val="66FFFF"/>
                  </a:buClr>
                  <a:buSzPct val="75000"/>
                  <a:buNone/>
                </a:pPr>
                <a:r>
                  <a:rPr lang="en-US" dirty="0"/>
                  <a:t>|</a:t>
                </a:r>
                <a14:m>
                  <m:oMath xmlns:m="http://schemas.openxmlformats.org/officeDocument/2006/math">
                    <m:bar>
                      <m:barPr>
                        <m:pos m:val="top"/>
                        <m:ctrlPr>
                          <a:rPr lang="en-US" i="1">
                            <a:latin typeface="Cambria Math" panose="02040503050406030204" pitchFamily="18" charset="0"/>
                          </a:rPr>
                        </m:ctrlPr>
                      </m:barPr>
                      <m:e>
                        <m:r>
                          <a:rPr lang="en-US">
                            <a:latin typeface="Cambria Math" panose="02040503050406030204" pitchFamily="18" charset="0"/>
                          </a:rPr>
                          <m:t>𝑋</m:t>
                        </m:r>
                      </m:e>
                    </m:bar>
                  </m:oMath>
                </a14:m>
                <a:r>
                  <a:rPr lang="en-US" dirty="0" smtClean="0"/>
                  <a:t>-µ|</a:t>
                </a:r>
                <a:r>
                  <a:rPr lang="en-US" dirty="0"/>
                  <a:t> </a:t>
                </a:r>
                <a:r>
                  <a:rPr lang="en-US" dirty="0" smtClean="0"/>
                  <a:t>≤ 9</a:t>
                </a:r>
              </a:p>
              <a:p>
                <a:pPr>
                  <a:buClr>
                    <a:srgbClr val="66FFFF"/>
                  </a:buClr>
                  <a:buSzPct val="75000"/>
                  <a:buNone/>
                </a:pPr>
                <a14:m>
                  <m:oMath xmlns:m="http://schemas.openxmlformats.org/officeDocument/2006/math">
                    <m:r>
                      <a:rPr lang="en-US" b="0" i="1" smtClean="0">
                        <a:latin typeface="Cambria Math" panose="02040503050406030204" pitchFamily="18" charset="0"/>
                      </a:rPr>
                      <m:t>|</m:t>
                    </m:r>
                    <m:bar>
                      <m:barPr>
                        <m:pos m:val="top"/>
                        <m:ctrlPr>
                          <a:rPr lang="en-US" i="1">
                            <a:latin typeface="Cambria Math" panose="02040503050406030204" pitchFamily="18" charset="0"/>
                          </a:rPr>
                        </m:ctrlPr>
                      </m:barPr>
                      <m:e>
                        <m:r>
                          <a:rPr lang="en-US">
                            <a:latin typeface="Cambria Math" panose="02040503050406030204" pitchFamily="18" charset="0"/>
                          </a:rPr>
                          <m:t>𝑋</m:t>
                        </m:r>
                      </m:e>
                    </m:bar>
                  </m:oMath>
                </a14:m>
                <a:r>
                  <a:rPr lang="en-US" dirty="0" smtClean="0"/>
                  <a:t>-µ|/</a:t>
                </a:r>
                <a14:m>
                  <m:oMath xmlns:m="http://schemas.openxmlformats.org/officeDocument/2006/math">
                    <m:sSub>
                      <m:sSubPr>
                        <m:ctrlPr>
                          <a:rPr lang="en-US" i="1" smtClean="0">
                            <a:latin typeface="Cambria Math" panose="02040503050406030204" pitchFamily="18" charset="0"/>
                            <a:sym typeface="Symbol" panose="05050102010706020507" pitchFamily="18" charset="2"/>
                          </a:rPr>
                        </m:ctrlPr>
                      </m:sSubPr>
                      <m:e>
                        <m:r>
                          <m:rPr>
                            <m:nor/>
                          </m:rPr>
                          <a:rPr lang="en-US" dirty="0">
                            <a:sym typeface="Symbol" panose="05050102010706020507" pitchFamily="18" charset="2"/>
                          </a:rPr>
                          <m:t></m:t>
                        </m:r>
                      </m:e>
                      <m:sub>
                        <m:bar>
                          <m:barPr>
                            <m:pos m:val="top"/>
                            <m:ctrlPr>
                              <a:rPr lang="en-US" i="1">
                                <a:latin typeface="Cambria Math" panose="02040503050406030204" pitchFamily="18" charset="0"/>
                              </a:rPr>
                            </m:ctrlPr>
                          </m:barPr>
                          <m:e>
                            <m:r>
                              <a:rPr lang="en-US">
                                <a:latin typeface="Cambria Math" panose="02040503050406030204" pitchFamily="18" charset="0"/>
                              </a:rPr>
                              <m:t>𝑋</m:t>
                            </m:r>
                          </m:e>
                        </m:bar>
                      </m:sub>
                    </m:sSub>
                  </m:oMath>
                </a14:m>
                <a:r>
                  <a:rPr lang="en-US" dirty="0" smtClean="0">
                    <a:sym typeface="Symbol" panose="05050102010706020507" pitchFamily="18" charset="2"/>
                  </a:rPr>
                  <a:t>  </a:t>
                </a:r>
                <a:r>
                  <a:rPr lang="en-US" dirty="0"/>
                  <a:t> </a:t>
                </a:r>
                <a:r>
                  <a:rPr lang="en-US" dirty="0" smtClean="0"/>
                  <a:t>= </a:t>
                </a:r>
                <a14:m>
                  <m:oMath xmlns:m="http://schemas.openxmlformats.org/officeDocument/2006/math">
                    <m:r>
                      <a:rPr lang="en-US" b="0" i="1" smtClean="0">
                        <a:latin typeface="Cambria Math" panose="02040503050406030204" pitchFamily="18" charset="0"/>
                      </a:rPr>
                      <m:t>9</m:t>
                    </m:r>
                  </m:oMath>
                </a14:m>
                <a:r>
                  <a:rPr lang="en-US" dirty="0" smtClean="0"/>
                  <a:t>/</a:t>
                </a:r>
                <a14:m>
                  <m:oMath xmlns:m="http://schemas.openxmlformats.org/officeDocument/2006/math">
                    <m:sSub>
                      <m:sSubPr>
                        <m:ctrlPr>
                          <a:rPr lang="en-US" i="1">
                            <a:latin typeface="Cambria Math" panose="02040503050406030204" pitchFamily="18" charset="0"/>
                            <a:sym typeface="Symbol" panose="05050102010706020507" pitchFamily="18" charset="2"/>
                          </a:rPr>
                        </m:ctrlPr>
                      </m:sSubPr>
                      <m:e>
                        <m:r>
                          <m:rPr>
                            <m:nor/>
                          </m:rPr>
                          <a:rPr lang="en-US" dirty="0">
                            <a:sym typeface="Symbol" panose="05050102010706020507" pitchFamily="18" charset="2"/>
                          </a:rPr>
                          <m:t></m:t>
                        </m:r>
                      </m:e>
                      <m:sub>
                        <m:bar>
                          <m:barPr>
                            <m:pos m:val="top"/>
                            <m:ctrlPr>
                              <a:rPr lang="en-US" i="1">
                                <a:latin typeface="Cambria Math" panose="02040503050406030204" pitchFamily="18" charset="0"/>
                              </a:rPr>
                            </m:ctrlPr>
                          </m:barPr>
                          <m:e>
                            <m:r>
                              <a:rPr lang="en-US">
                                <a:latin typeface="Cambria Math" panose="02040503050406030204" pitchFamily="18" charset="0"/>
                              </a:rPr>
                              <m:t>𝑋</m:t>
                            </m:r>
                          </m:e>
                        </m:bar>
                      </m:sub>
                    </m:sSub>
                  </m:oMath>
                </a14:m>
                <a:endParaRPr lang="en-US" dirty="0" smtClean="0"/>
              </a:p>
              <a:p>
                <a:pPr>
                  <a:buClr>
                    <a:srgbClr val="66FFFF"/>
                  </a:buClr>
                  <a:buSzPct val="75000"/>
                  <a:buNone/>
                </a:pPr>
                <a14:m>
                  <m:oMath xmlns:m="http://schemas.openxmlformats.org/officeDocument/2006/math">
                    <m:sSub>
                      <m:sSubPr>
                        <m:ctrlPr>
                          <a:rPr lang="en-US" i="1">
                            <a:latin typeface="Cambria Math" panose="02040503050406030204" pitchFamily="18" charset="0"/>
                            <a:sym typeface="Symbol" panose="05050102010706020507" pitchFamily="18" charset="2"/>
                          </a:rPr>
                        </m:ctrlPr>
                      </m:sSubPr>
                      <m:e>
                        <m:r>
                          <m:rPr>
                            <m:nor/>
                          </m:rPr>
                          <a:rPr lang="en-US" dirty="0">
                            <a:sym typeface="Symbol" panose="05050102010706020507" pitchFamily="18" charset="2"/>
                          </a:rPr>
                          <m:t></m:t>
                        </m:r>
                      </m:e>
                      <m:sub>
                        <m:bar>
                          <m:barPr>
                            <m:pos m:val="top"/>
                            <m:ctrlPr>
                              <a:rPr lang="en-US" i="1">
                                <a:latin typeface="Cambria Math" panose="02040503050406030204" pitchFamily="18" charset="0"/>
                              </a:rPr>
                            </m:ctrlPr>
                          </m:barPr>
                          <m:e>
                            <m:r>
                              <a:rPr lang="en-US">
                                <a:latin typeface="Cambria Math" panose="02040503050406030204" pitchFamily="18" charset="0"/>
                              </a:rPr>
                              <m:t>𝑋</m:t>
                            </m:r>
                          </m:e>
                        </m:bar>
                      </m:sub>
                    </m:sSub>
                  </m:oMath>
                </a14:m>
                <a:r>
                  <a:rPr lang="en-US" dirty="0">
                    <a:sym typeface="Symbol" panose="05050102010706020507" pitchFamily="18" charset="2"/>
                  </a:rPr>
                  <a:t> </a:t>
                </a:r>
                <a:r>
                  <a:rPr lang="en-US" dirty="0" smtClean="0"/>
                  <a:t>= </a:t>
                </a:r>
                <a:r>
                  <a:rPr lang="el-GR" dirty="0">
                    <a:cs typeface="Times New Roman" pitchFamily="18" charset="0"/>
                  </a:rPr>
                  <a:t>σ</a:t>
                </a:r>
                <a:r>
                  <a:rPr lang="en-US" dirty="0">
                    <a:cs typeface="Times New Roman" pitchFamily="18" charset="0"/>
                  </a:rPr>
                  <a:t>/</a:t>
                </a:r>
                <a14:m>
                  <m:oMath xmlns:m="http://schemas.openxmlformats.org/officeDocument/2006/math">
                    <m:rad>
                      <m:radPr>
                        <m:degHide m:val="on"/>
                        <m:ctrlPr>
                          <a:rPr lang="el-GR" i="1">
                            <a:latin typeface="Cambria Math" panose="02040503050406030204" pitchFamily="18" charset="0"/>
                            <a:cs typeface="Times New Roman" pitchFamily="18" charset="0"/>
                          </a:rPr>
                        </m:ctrlPr>
                      </m:radPr>
                      <m:deg/>
                      <m:e>
                        <m:r>
                          <a:rPr lang="en-US" b="0" i="1" smtClean="0">
                            <a:latin typeface="Cambria Math" panose="02040503050406030204" pitchFamily="18" charset="0"/>
                            <a:cs typeface="Times New Roman" pitchFamily="18" charset="0"/>
                          </a:rPr>
                          <m:t>100</m:t>
                        </m:r>
                      </m:e>
                    </m:rad>
                  </m:oMath>
                </a14:m>
                <a:r>
                  <a:rPr lang="en-US" dirty="0" smtClean="0">
                    <a:cs typeface="Times New Roman" pitchFamily="18" charset="0"/>
                  </a:rPr>
                  <a:t> </a:t>
                </a:r>
                <a:r>
                  <a:rPr lang="en-US" dirty="0" smtClean="0">
                    <a:cs typeface="Times New Roman" pitchFamily="18" charset="0"/>
                    <a:sym typeface="Wingdings" panose="05000000000000000000" pitchFamily="2" charset="2"/>
                  </a:rPr>
                  <a:t> </a:t>
                </a:r>
                <a14:m>
                  <m:oMath xmlns:m="http://schemas.openxmlformats.org/officeDocument/2006/math">
                    <m:sSub>
                      <m:sSubPr>
                        <m:ctrlPr>
                          <a:rPr lang="en-US" i="1">
                            <a:latin typeface="Cambria Math" panose="02040503050406030204" pitchFamily="18" charset="0"/>
                            <a:sym typeface="Symbol" panose="05050102010706020507" pitchFamily="18" charset="2"/>
                          </a:rPr>
                        </m:ctrlPr>
                      </m:sSubPr>
                      <m:e>
                        <m:r>
                          <m:rPr>
                            <m:nor/>
                          </m:rPr>
                          <a:rPr lang="en-US" dirty="0">
                            <a:sym typeface="Symbol" panose="05050102010706020507" pitchFamily="18" charset="2"/>
                          </a:rPr>
                          <m:t></m:t>
                        </m:r>
                      </m:e>
                      <m:sub>
                        <m:bar>
                          <m:barPr>
                            <m:pos m:val="top"/>
                            <m:ctrlPr>
                              <a:rPr lang="en-US" i="1">
                                <a:latin typeface="Cambria Math" panose="02040503050406030204" pitchFamily="18" charset="0"/>
                              </a:rPr>
                            </m:ctrlPr>
                          </m:barPr>
                          <m:e>
                            <m:r>
                              <a:rPr lang="en-US">
                                <a:latin typeface="Cambria Math" panose="02040503050406030204" pitchFamily="18" charset="0"/>
                              </a:rPr>
                              <m:t>𝑋</m:t>
                            </m:r>
                          </m:e>
                        </m:bar>
                      </m:sub>
                    </m:sSub>
                  </m:oMath>
                </a14:m>
                <a:r>
                  <a:rPr lang="en-US" dirty="0">
                    <a:sym typeface="Symbol" panose="05050102010706020507" pitchFamily="18" charset="2"/>
                  </a:rPr>
                  <a:t> </a:t>
                </a:r>
                <a:r>
                  <a:rPr lang="en-US" dirty="0"/>
                  <a:t>= </a:t>
                </a:r>
                <a:r>
                  <a:rPr lang="en-US" dirty="0" smtClean="0">
                    <a:cs typeface="Times New Roman" pitchFamily="18" charset="0"/>
                  </a:rPr>
                  <a:t>60/</a:t>
                </a:r>
                <a14:m>
                  <m:oMath xmlns:m="http://schemas.openxmlformats.org/officeDocument/2006/math">
                    <m:r>
                      <a:rPr lang="en-US" b="0" i="0" smtClean="0">
                        <a:latin typeface="Cambria Math" panose="02040503050406030204" pitchFamily="18" charset="0"/>
                        <a:cs typeface="Times New Roman" pitchFamily="18" charset="0"/>
                      </a:rPr>
                      <m:t>10</m:t>
                    </m:r>
                  </m:oMath>
                </a14:m>
                <a:r>
                  <a:rPr lang="en-US" dirty="0" smtClean="0"/>
                  <a:t> = 6.</a:t>
                </a:r>
              </a:p>
              <a:p>
                <a:pPr>
                  <a:buClr>
                    <a:srgbClr val="66FFFF"/>
                  </a:buClr>
                  <a:buSzPct val="75000"/>
                  <a:buNone/>
                </a:pPr>
                <a:r>
                  <a:rPr lang="en-US" dirty="0" smtClean="0"/>
                  <a:t> z = 9/6 = 1.5</a:t>
                </a:r>
              </a:p>
              <a:p>
                <a:pPr>
                  <a:buClr>
                    <a:srgbClr val="66FFFF"/>
                  </a:buClr>
                  <a:buSzPct val="75000"/>
                  <a:buNone/>
                </a:pPr>
                <a:r>
                  <a:rPr lang="en-US" dirty="0"/>
                  <a:t>=NORM.S.DIST(1.5,1)- =NORM.S.DIST</a:t>
                </a:r>
                <a:r>
                  <a:rPr lang="en-US" dirty="0" smtClean="0"/>
                  <a:t>(-1.5,1) = </a:t>
                </a:r>
              </a:p>
              <a:p>
                <a:pPr>
                  <a:buClr>
                    <a:srgbClr val="66FFFF"/>
                  </a:buClr>
                  <a:buSzPct val="75000"/>
                  <a:buNone/>
                </a:pPr>
                <a:r>
                  <a:rPr lang="en-US" dirty="0" smtClean="0"/>
                  <a:t>=</a:t>
                </a:r>
                <a:r>
                  <a:rPr lang="en-US" dirty="0"/>
                  <a:t>0.933193 </a:t>
                </a:r>
                <a:r>
                  <a:rPr lang="en-US" dirty="0" smtClean="0"/>
                  <a:t>-</a:t>
                </a:r>
                <a:r>
                  <a:rPr lang="en-US" dirty="0"/>
                  <a:t>0.066807 </a:t>
                </a:r>
                <a:r>
                  <a:rPr lang="en-US" dirty="0" smtClean="0"/>
                  <a:t>= 86.6%</a:t>
                </a:r>
                <a:endParaRPr lang="en-US" dirty="0"/>
              </a:p>
              <a:p>
                <a:pPr>
                  <a:buClr>
                    <a:srgbClr val="66FFFF"/>
                  </a:buClr>
                  <a:buSzPct val="75000"/>
                  <a:buNone/>
                </a:pPr>
                <a:endParaRPr lang="en-US" dirty="0" smtClean="0"/>
              </a:p>
              <a:p>
                <a:pPr>
                  <a:buClr>
                    <a:srgbClr val="66FFFF"/>
                  </a:buClr>
                  <a:buSzPct val="75000"/>
                  <a:buNone/>
                </a:pPr>
                <a:endParaRPr lang="en-US" dirty="0" smtClean="0"/>
              </a:p>
              <a:p>
                <a:pPr>
                  <a:buClr>
                    <a:srgbClr val="66FFFF"/>
                  </a:buClr>
                  <a:buSzPct val="75000"/>
                  <a:buNone/>
                </a:pPr>
                <a:endParaRPr lang="en-US" dirty="0">
                  <a:effectLst>
                    <a:outerShdw blurRad="38100" dist="38100" dir="2700000" algn="tl">
                      <a:srgbClr val="000000"/>
                    </a:outerShdw>
                  </a:effectLst>
                </a:endParaRPr>
              </a:p>
              <a:p>
                <a:pPr marL="0" indent="0">
                  <a:buNone/>
                </a:pPr>
                <a:endParaRPr lang="en-US" dirty="0">
                  <a:effectLst/>
                </a:endParaRPr>
              </a:p>
              <a:p>
                <a:endParaRPr lang="en-US" dirty="0">
                  <a:effectLst>
                    <a:outerShdw blurRad="38100" dist="38100" dir="2700000" algn="tl">
                      <a:srgbClr val="000000"/>
                    </a:outerShdw>
                  </a:effectLst>
                </a:endParaRPr>
              </a:p>
              <a:p>
                <a:endParaRPr lang="en-US" dirty="0">
                  <a:effectLst>
                    <a:outerShdw blurRad="38100" dist="38100" dir="2700000" algn="tl">
                      <a:srgbClr val="000000"/>
                    </a:outerShdw>
                  </a:effectLst>
                </a:endParaRPr>
              </a:p>
              <a:p>
                <a:pPr marL="0" indent="0">
                  <a:buClrTx/>
                  <a:buSzPct val="125000"/>
                  <a:buNone/>
                </a:pPr>
                <a:endParaRPr lang="en-US" dirty="0"/>
              </a:p>
              <a:p>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xfrm>
                <a:off x="1" y="980728"/>
                <a:ext cx="9008143" cy="5328592"/>
              </a:xfrm>
              <a:blipFill rotWithShape="0">
                <a:blip r:embed="rId2"/>
                <a:stretch>
                  <a:fillRect l="-1015" t="-915" r="-1488"/>
                </a:stretch>
              </a:blipFill>
            </p:spPr>
            <p:txBody>
              <a:bodyPr/>
              <a:lstStyle/>
              <a:p>
                <a:r>
                  <a:rPr lang="en-US">
                    <a:noFill/>
                  </a:rPr>
                  <a:t> </a:t>
                </a:r>
              </a:p>
            </p:txBody>
          </p:sp>
        </mc:Fallback>
      </mc:AlternateContent>
      <p:sp>
        <p:nvSpPr>
          <p:cNvPr id="3" name="Title 2"/>
          <p:cNvSpPr>
            <a:spLocks noGrp="1"/>
          </p:cNvSpPr>
          <p:nvPr>
            <p:ph type="title"/>
          </p:nvPr>
        </p:nvSpPr>
        <p:spPr/>
        <p:txBody>
          <a:bodyPr/>
          <a:lstStyle/>
          <a:p>
            <a:r>
              <a:rPr lang="en-US" dirty="0"/>
              <a:t>Sampling </a:t>
            </a:r>
            <a:r>
              <a:rPr lang="en-US" dirty="0" smtClean="0"/>
              <a:t>from </a:t>
            </a:r>
            <a:r>
              <a:rPr lang="en-US" dirty="0"/>
              <a:t>an Infinite Population</a:t>
            </a:r>
          </a:p>
        </p:txBody>
      </p:sp>
    </p:spTree>
    <p:extLst>
      <p:ext uri="{BB962C8B-B14F-4D97-AF65-F5344CB8AC3E}">
        <p14:creationId xmlns:p14="http://schemas.microsoft.com/office/powerpoint/2010/main" val="4007553058"/>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a:xfrm>
                <a:off x="1" y="980728"/>
                <a:ext cx="9008143" cy="5328592"/>
              </a:xfrm>
            </p:spPr>
            <p:txBody>
              <a:bodyPr/>
              <a:lstStyle/>
              <a:p>
                <a:pPr>
                  <a:buClr>
                    <a:srgbClr val="66FFFF"/>
                  </a:buClr>
                  <a:buSzPct val="75000"/>
                  <a:buNone/>
                </a:pPr>
                <a:r>
                  <a:rPr lang="en-US" dirty="0" smtClean="0">
                    <a:effectLst/>
                  </a:rPr>
                  <a:t>What sample size do we need to have such that with 90% confidence the margin of error is within  </a:t>
                </a:r>
                <a:r>
                  <a:rPr lang="en-US" u="sng" dirty="0" smtClean="0"/>
                  <a:t>+</a:t>
                </a:r>
                <a:r>
                  <a:rPr lang="en-US" dirty="0"/>
                  <a:t>9</a:t>
                </a:r>
                <a:r>
                  <a:rPr lang="en-US" dirty="0" smtClean="0"/>
                  <a:t> from mean.</a:t>
                </a:r>
              </a:p>
              <a:p>
                <a:pPr>
                  <a:buClr>
                    <a:srgbClr val="66FFFF"/>
                  </a:buClr>
                  <a:buSzPct val="75000"/>
                  <a:buNone/>
                </a:pPr>
                <a:r>
                  <a:rPr lang="en-US" dirty="0" smtClean="0"/>
                  <a:t>Margin of Error = z(CL)*</a:t>
                </a:r>
                <a14:m>
                  <m:oMath xmlns:m="http://schemas.openxmlformats.org/officeDocument/2006/math">
                    <m:r>
                      <m:rPr>
                        <m:nor/>
                      </m:rPr>
                      <a:rPr lang="el-GR" dirty="0">
                        <a:cs typeface="Times New Roman" pitchFamily="18" charset="0"/>
                      </a:rPr>
                      <m:t>σ</m:t>
                    </m:r>
                    <m:r>
                      <m:rPr>
                        <m:nor/>
                      </m:rPr>
                      <a:rPr lang="en-US" dirty="0">
                        <a:cs typeface="Times New Roman" pitchFamily="18" charset="0"/>
                      </a:rPr>
                      <m:t>/</m:t>
                    </m:r>
                    <m:rad>
                      <m:radPr>
                        <m:degHide m:val="on"/>
                        <m:ctrlPr>
                          <a:rPr lang="el-GR" i="1">
                            <a:latin typeface="Cambria Math" panose="02040503050406030204" pitchFamily="18" charset="0"/>
                            <a:cs typeface="Times New Roman" pitchFamily="18" charset="0"/>
                          </a:rPr>
                        </m:ctrlPr>
                      </m:radPr>
                      <m:deg/>
                      <m:e>
                        <m:r>
                          <a:rPr lang="en-US" i="1">
                            <a:latin typeface="Cambria Math" panose="02040503050406030204" pitchFamily="18" charset="0"/>
                            <a:cs typeface="Times New Roman" pitchFamily="18" charset="0"/>
                          </a:rPr>
                          <m:t>𝑛</m:t>
                        </m:r>
                      </m:e>
                    </m:rad>
                  </m:oMath>
                </a14:m>
                <a:endParaRPr lang="en-US" dirty="0">
                  <a:cs typeface="Times New Roman" pitchFamily="18" charset="0"/>
                </a:endParaRPr>
              </a:p>
              <a:p>
                <a:pPr>
                  <a:buClr>
                    <a:srgbClr val="66FFFF"/>
                  </a:buClr>
                  <a:buSzPct val="75000"/>
                  <a:buNone/>
                </a:pPr>
                <a:r>
                  <a:rPr lang="en-US" dirty="0" smtClean="0"/>
                  <a:t>z(90%)  </a:t>
                </a:r>
                <a:r>
                  <a:rPr lang="en-US" dirty="0"/>
                  <a:t>=</a:t>
                </a:r>
                <a:r>
                  <a:rPr lang="en-US" dirty="0" smtClean="0"/>
                  <a:t>NORM.S.INV(0.95) = </a:t>
                </a:r>
                <a:r>
                  <a:rPr lang="en-US" dirty="0"/>
                  <a:t>1.644854 </a:t>
                </a:r>
                <a:endParaRPr lang="en-US" dirty="0" smtClean="0"/>
              </a:p>
              <a:p>
                <a:pPr>
                  <a:buClr>
                    <a:srgbClr val="66FFFF"/>
                  </a:buClr>
                  <a:buSzPct val="75000"/>
                  <a:buNone/>
                </a:pPr>
                <a:r>
                  <a:rPr lang="en-US" dirty="0"/>
                  <a:t>Margin of Error = 1.644854 </a:t>
                </a:r>
                <a:r>
                  <a:rPr lang="en-US" dirty="0" smtClean="0"/>
                  <a:t>*</a:t>
                </a:r>
                <a14:m>
                  <m:oMath xmlns:m="http://schemas.openxmlformats.org/officeDocument/2006/math">
                    <m:r>
                      <m:rPr>
                        <m:nor/>
                      </m:rPr>
                      <a:rPr lang="en-US" dirty="0">
                        <a:latin typeface="Cambria Math" panose="02040503050406030204" pitchFamily="18" charset="0"/>
                        <a:cs typeface="Times New Roman" pitchFamily="18" charset="0"/>
                      </a:rPr>
                      <m:t>6</m:t>
                    </m:r>
                    <m:r>
                      <m:rPr>
                        <m:nor/>
                      </m:rPr>
                      <a:rPr lang="en-US" b="0" i="0" dirty="0" smtClean="0">
                        <a:latin typeface="Cambria Math" panose="02040503050406030204" pitchFamily="18" charset="0"/>
                        <a:cs typeface="Times New Roman" pitchFamily="18" charset="0"/>
                      </a:rPr>
                      <m:t>0</m:t>
                    </m:r>
                    <m:r>
                      <m:rPr>
                        <m:nor/>
                      </m:rPr>
                      <a:rPr lang="en-US" dirty="0">
                        <a:cs typeface="Times New Roman" pitchFamily="18" charset="0"/>
                      </a:rPr>
                      <m:t>/</m:t>
                    </m:r>
                    <m:rad>
                      <m:radPr>
                        <m:degHide m:val="on"/>
                        <m:ctrlPr>
                          <a:rPr lang="el-GR" i="1">
                            <a:latin typeface="Cambria Math" panose="02040503050406030204" pitchFamily="18" charset="0"/>
                            <a:cs typeface="Times New Roman" pitchFamily="18" charset="0"/>
                          </a:rPr>
                        </m:ctrlPr>
                      </m:radPr>
                      <m:deg/>
                      <m:e>
                        <m:r>
                          <a:rPr lang="en-US" i="1">
                            <a:latin typeface="Cambria Math" panose="02040503050406030204" pitchFamily="18" charset="0"/>
                            <a:cs typeface="Times New Roman" pitchFamily="18" charset="0"/>
                          </a:rPr>
                          <m:t>𝑛</m:t>
                        </m:r>
                      </m:e>
                    </m:rad>
                  </m:oMath>
                </a14:m>
                <a:r>
                  <a:rPr lang="en-US" dirty="0" smtClean="0"/>
                  <a:t> = 9</a:t>
                </a:r>
                <a14:m>
                  <m:oMath xmlns:m="http://schemas.openxmlformats.org/officeDocument/2006/math">
                    <m:r>
                      <a:rPr lang="en-US" b="0" i="0" dirty="0" smtClean="0">
                        <a:latin typeface="Cambria Math" panose="02040503050406030204" pitchFamily="18" charset="0"/>
                        <a:cs typeface="Times New Roman" pitchFamily="18" charset="0"/>
                      </a:rPr>
                      <m:t>8.7</m:t>
                    </m:r>
                    <m:r>
                      <m:rPr>
                        <m:nor/>
                      </m:rPr>
                      <a:rPr lang="en-US" dirty="0">
                        <a:cs typeface="Times New Roman" pitchFamily="18" charset="0"/>
                      </a:rPr>
                      <m:t>/</m:t>
                    </m:r>
                    <m:rad>
                      <m:radPr>
                        <m:degHide m:val="on"/>
                        <m:ctrlPr>
                          <a:rPr lang="el-GR" i="1">
                            <a:latin typeface="Cambria Math" panose="02040503050406030204" pitchFamily="18" charset="0"/>
                            <a:cs typeface="Times New Roman" pitchFamily="18" charset="0"/>
                          </a:rPr>
                        </m:ctrlPr>
                      </m:radPr>
                      <m:deg/>
                      <m:e>
                        <m:r>
                          <a:rPr lang="en-US" i="1">
                            <a:latin typeface="Cambria Math" panose="02040503050406030204" pitchFamily="18" charset="0"/>
                            <a:cs typeface="Times New Roman" pitchFamily="18" charset="0"/>
                          </a:rPr>
                          <m:t>𝑛</m:t>
                        </m:r>
                      </m:e>
                    </m:rad>
                  </m:oMath>
                </a14:m>
                <a:endParaRPr lang="en-US" dirty="0" smtClean="0"/>
              </a:p>
              <a:p>
                <a:pPr>
                  <a:buClr>
                    <a:srgbClr val="66FFFF"/>
                  </a:buClr>
                  <a:buSzPct val="75000"/>
                  <a:buNone/>
                </a:pPr>
                <a:r>
                  <a:rPr lang="en-US" dirty="0" smtClean="0"/>
                  <a:t>9</a:t>
                </a:r>
                <a14:m>
                  <m:oMath xmlns:m="http://schemas.openxmlformats.org/officeDocument/2006/math">
                    <m:r>
                      <a:rPr lang="en-US" b="0" i="0" dirty="0" smtClean="0">
                        <a:latin typeface="Cambria Math" panose="02040503050406030204" pitchFamily="18" charset="0"/>
                        <a:cs typeface="Times New Roman" pitchFamily="18" charset="0"/>
                      </a:rPr>
                      <m:t>8.7</m:t>
                    </m:r>
                    <m:r>
                      <m:rPr>
                        <m:nor/>
                      </m:rPr>
                      <a:rPr lang="en-US" dirty="0">
                        <a:cs typeface="Times New Roman" pitchFamily="18" charset="0"/>
                      </a:rPr>
                      <m:t>/</m:t>
                    </m:r>
                    <m:rad>
                      <m:radPr>
                        <m:degHide m:val="on"/>
                        <m:ctrlPr>
                          <a:rPr lang="el-GR" i="1">
                            <a:latin typeface="Cambria Math" panose="02040503050406030204" pitchFamily="18" charset="0"/>
                            <a:cs typeface="Times New Roman" pitchFamily="18" charset="0"/>
                          </a:rPr>
                        </m:ctrlPr>
                      </m:radPr>
                      <m:deg/>
                      <m:e>
                        <m:r>
                          <a:rPr lang="en-US" i="1">
                            <a:latin typeface="Cambria Math" panose="02040503050406030204" pitchFamily="18" charset="0"/>
                            <a:cs typeface="Times New Roman" pitchFamily="18" charset="0"/>
                          </a:rPr>
                          <m:t>𝑛</m:t>
                        </m:r>
                      </m:e>
                    </m:rad>
                  </m:oMath>
                </a14:m>
                <a:r>
                  <a:rPr lang="en-US" dirty="0" smtClean="0"/>
                  <a:t> ≤ 9</a:t>
                </a:r>
              </a:p>
              <a:p>
                <a:pPr>
                  <a:buClr>
                    <a:srgbClr val="66FFFF"/>
                  </a:buClr>
                  <a:buSzPct val="75000"/>
                  <a:buNone/>
                </a:pPr>
                <a:r>
                  <a:rPr lang="en-US" dirty="0" smtClean="0"/>
                  <a:t>9</a:t>
                </a:r>
                <a14:m>
                  <m:oMath xmlns:m="http://schemas.openxmlformats.org/officeDocument/2006/math">
                    <m:r>
                      <a:rPr lang="en-US" b="0" i="0" dirty="0" smtClean="0">
                        <a:latin typeface="Cambria Math" panose="02040503050406030204" pitchFamily="18" charset="0"/>
                        <a:cs typeface="Times New Roman" pitchFamily="18" charset="0"/>
                      </a:rPr>
                      <m:t>8.7</m:t>
                    </m:r>
                    <m:r>
                      <m:rPr>
                        <m:nor/>
                      </m:rPr>
                      <a:rPr lang="en-US" dirty="0">
                        <a:cs typeface="Times New Roman" pitchFamily="18" charset="0"/>
                      </a:rPr>
                      <m:t>/</m:t>
                    </m:r>
                    <m:r>
                      <m:rPr>
                        <m:nor/>
                      </m:rPr>
                      <a:rPr lang="en-US" b="0" i="0" dirty="0" smtClean="0">
                        <a:cs typeface="Times New Roman" pitchFamily="18" charset="0"/>
                      </a:rPr>
                      <m:t>9</m:t>
                    </m:r>
                  </m:oMath>
                </a14:m>
                <a:r>
                  <a:rPr lang="en-US" dirty="0"/>
                  <a:t> ≤ </a:t>
                </a:r>
                <a14:m>
                  <m:oMath xmlns:m="http://schemas.openxmlformats.org/officeDocument/2006/math">
                    <m:rad>
                      <m:radPr>
                        <m:degHide m:val="on"/>
                        <m:ctrlPr>
                          <a:rPr lang="el-GR" i="1">
                            <a:latin typeface="Cambria Math" panose="02040503050406030204" pitchFamily="18" charset="0"/>
                            <a:cs typeface="Times New Roman" pitchFamily="18" charset="0"/>
                          </a:rPr>
                        </m:ctrlPr>
                      </m:radPr>
                      <m:deg/>
                      <m:e>
                        <m:r>
                          <a:rPr lang="en-US" i="1">
                            <a:latin typeface="Cambria Math" panose="02040503050406030204" pitchFamily="18" charset="0"/>
                            <a:cs typeface="Times New Roman" pitchFamily="18" charset="0"/>
                          </a:rPr>
                          <m:t>𝑛</m:t>
                        </m:r>
                      </m:e>
                    </m:rad>
                  </m:oMath>
                </a14:m>
                <a:endParaRPr lang="en-US" dirty="0" smtClean="0">
                  <a:cs typeface="Times New Roman" pitchFamily="18" charset="0"/>
                </a:endParaRPr>
              </a:p>
              <a:p>
                <a:pPr>
                  <a:buClr>
                    <a:srgbClr val="66FFFF"/>
                  </a:buClr>
                  <a:buSzPct val="75000"/>
                  <a:buNone/>
                </a:pPr>
                <a:r>
                  <a:rPr lang="en-US" dirty="0" smtClean="0"/>
                  <a:t>10.966 </a:t>
                </a:r>
                <a:r>
                  <a:rPr lang="en-US" dirty="0"/>
                  <a:t>≤ </a:t>
                </a:r>
                <a14:m>
                  <m:oMath xmlns:m="http://schemas.openxmlformats.org/officeDocument/2006/math">
                    <m:rad>
                      <m:radPr>
                        <m:degHide m:val="on"/>
                        <m:ctrlPr>
                          <a:rPr lang="el-GR" i="1">
                            <a:latin typeface="Cambria Math" panose="02040503050406030204" pitchFamily="18" charset="0"/>
                            <a:cs typeface="Times New Roman" pitchFamily="18" charset="0"/>
                          </a:rPr>
                        </m:ctrlPr>
                      </m:radPr>
                      <m:deg/>
                      <m:e>
                        <m:r>
                          <a:rPr lang="en-US" i="1">
                            <a:latin typeface="Cambria Math" panose="02040503050406030204" pitchFamily="18" charset="0"/>
                            <a:cs typeface="Times New Roman" pitchFamily="18" charset="0"/>
                          </a:rPr>
                          <m:t>𝑛</m:t>
                        </m:r>
                      </m:e>
                    </m:rad>
                  </m:oMath>
                </a14:m>
                <a:endParaRPr lang="en-US" dirty="0" smtClean="0"/>
              </a:p>
              <a:p>
                <a:pPr>
                  <a:buClr>
                    <a:srgbClr val="66FFFF"/>
                  </a:buClr>
                  <a:buSzPct val="75000"/>
                  <a:buNone/>
                </a:pPr>
                <a:r>
                  <a:rPr lang="en-US" smtClean="0"/>
                  <a:t>121 </a:t>
                </a:r>
                <a:r>
                  <a:rPr lang="en-US" dirty="0"/>
                  <a:t>≤ </a:t>
                </a:r>
                <a:r>
                  <a:rPr lang="en-US" dirty="0" smtClean="0"/>
                  <a:t>n</a:t>
                </a:r>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xfrm>
                <a:off x="1" y="980728"/>
                <a:ext cx="9008143" cy="5328592"/>
              </a:xfrm>
              <a:blipFill rotWithShape="0">
                <a:blip r:embed="rId2"/>
                <a:stretch>
                  <a:fillRect l="-1015" t="-915"/>
                </a:stretch>
              </a:blipFill>
            </p:spPr>
            <p:txBody>
              <a:bodyPr/>
              <a:lstStyle/>
              <a:p>
                <a:r>
                  <a:rPr lang="en-US">
                    <a:noFill/>
                  </a:rPr>
                  <a:t> </a:t>
                </a:r>
              </a:p>
            </p:txBody>
          </p:sp>
        </mc:Fallback>
      </mc:AlternateContent>
      <p:sp>
        <p:nvSpPr>
          <p:cNvPr id="3" name="Title 2"/>
          <p:cNvSpPr>
            <a:spLocks noGrp="1"/>
          </p:cNvSpPr>
          <p:nvPr>
            <p:ph type="title"/>
          </p:nvPr>
        </p:nvSpPr>
        <p:spPr/>
        <p:txBody>
          <a:bodyPr/>
          <a:lstStyle/>
          <a:p>
            <a:r>
              <a:rPr lang="en-US" dirty="0"/>
              <a:t>Sampling </a:t>
            </a:r>
            <a:r>
              <a:rPr lang="en-US" dirty="0" smtClean="0"/>
              <a:t>from </a:t>
            </a:r>
            <a:r>
              <a:rPr lang="en-US" dirty="0"/>
              <a:t>an Infinite Population</a:t>
            </a:r>
          </a:p>
        </p:txBody>
      </p:sp>
    </p:spTree>
    <p:extLst>
      <p:ext uri="{BB962C8B-B14F-4D97-AF65-F5344CB8AC3E}">
        <p14:creationId xmlns:p14="http://schemas.microsoft.com/office/powerpoint/2010/main" val="3246310261"/>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388"/>
            <a:ext cx="9144000" cy="814387"/>
          </a:xfrm>
        </p:spPr>
        <p:txBody>
          <a:bodyPr/>
          <a:lstStyle/>
          <a:p>
            <a:r>
              <a:rPr lang="en-US" dirty="0" smtClean="0"/>
              <a:t>10,000 and 20,000 in One Stock</a:t>
            </a:r>
            <a:endParaRPr lang="en-US" dirty="0"/>
          </a:p>
        </p:txBody>
      </p:sp>
      <p:graphicFrame>
        <p:nvGraphicFramePr>
          <p:cNvPr id="7" name="Object 6"/>
          <p:cNvGraphicFramePr>
            <a:graphicFrameLocks noChangeAspect="1"/>
          </p:cNvGraphicFramePr>
          <p:nvPr/>
        </p:nvGraphicFramePr>
        <p:xfrm>
          <a:off x="107504" y="1052736"/>
          <a:ext cx="3456384" cy="5184576"/>
        </p:xfrm>
        <a:graphic>
          <a:graphicData uri="http://schemas.openxmlformats.org/presentationml/2006/ole">
            <mc:AlternateContent xmlns:mc="http://schemas.openxmlformats.org/markup-compatibility/2006">
              <mc:Choice xmlns:v="urn:schemas-microsoft-com:vml" Requires="v">
                <p:oleObj spid="_x0000_s172056" name="Worksheet" r:id="rId3" imgW="2095421" imgH="3143340" progId="Excel.Sheet.12">
                  <p:embed/>
                </p:oleObj>
              </mc:Choice>
              <mc:Fallback>
                <p:oleObj name="Worksheet" r:id="rId3" imgW="2095421" imgH="3143340" progId="Excel.Sheet.12">
                  <p:embed/>
                  <p:pic>
                    <p:nvPicPr>
                      <p:cNvPr id="0" name=""/>
                      <p:cNvPicPr/>
                      <p:nvPr/>
                    </p:nvPicPr>
                    <p:blipFill>
                      <a:blip r:embed="rId4"/>
                      <a:stretch>
                        <a:fillRect/>
                      </a:stretch>
                    </p:blipFill>
                    <p:spPr>
                      <a:xfrm>
                        <a:off x="107504" y="1052736"/>
                        <a:ext cx="3456384" cy="5184576"/>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3635896" y="2492896"/>
          <a:ext cx="5423453" cy="2736304"/>
        </p:xfrm>
        <a:graphic>
          <a:graphicData uri="http://schemas.openxmlformats.org/presentationml/2006/ole">
            <mc:AlternateContent xmlns:mc="http://schemas.openxmlformats.org/markup-compatibility/2006">
              <mc:Choice xmlns:v="urn:schemas-microsoft-com:vml" Requires="v">
                <p:oleObj spid="_x0000_s172057" name="Worksheet" r:id="rId5" imgW="3152722" imgH="1590570" progId="Excel.Sheet.12">
                  <p:embed/>
                </p:oleObj>
              </mc:Choice>
              <mc:Fallback>
                <p:oleObj name="Worksheet" r:id="rId5" imgW="3152722" imgH="1590570" progId="Excel.Sheet.12">
                  <p:embed/>
                  <p:pic>
                    <p:nvPicPr>
                      <p:cNvPr id="0" name=""/>
                      <p:cNvPicPr/>
                      <p:nvPr/>
                    </p:nvPicPr>
                    <p:blipFill>
                      <a:blip r:embed="rId6"/>
                      <a:stretch>
                        <a:fillRect/>
                      </a:stretch>
                    </p:blipFill>
                    <p:spPr>
                      <a:xfrm>
                        <a:off x="3635896" y="2492896"/>
                        <a:ext cx="5423453" cy="2736304"/>
                      </a:xfrm>
                      <a:prstGeom prst="rect">
                        <a:avLst/>
                      </a:prstGeom>
                    </p:spPr>
                  </p:pic>
                </p:oleObj>
              </mc:Fallback>
            </mc:AlternateContent>
          </a:graphicData>
        </a:graphic>
      </p:graphicFrame>
      <p:sp>
        <p:nvSpPr>
          <p:cNvPr id="3" name="Rectangle 2"/>
          <p:cNvSpPr/>
          <p:nvPr/>
        </p:nvSpPr>
        <p:spPr>
          <a:xfrm>
            <a:off x="3779912" y="980728"/>
            <a:ext cx="3929281" cy="369332"/>
          </a:xfrm>
          <a:prstGeom prst="rect">
            <a:avLst/>
          </a:prstGeom>
        </p:spPr>
        <p:txBody>
          <a:bodyPr wrap="none">
            <a:spAutoFit/>
          </a:bodyPr>
          <a:lstStyle/>
          <a:p>
            <a:pPr marL="0" indent="0">
              <a:buNone/>
            </a:pPr>
            <a:r>
              <a:rPr lang="en-US" kern="0" dirty="0" smtClean="0">
                <a:latin typeface="Book Antiqua" panose="02040602050305030304" pitchFamily="18" charset="0"/>
              </a:rPr>
              <a:t>=10,000*NORM.INV(rand</a:t>
            </a:r>
            <a:r>
              <a:rPr lang="en-US" kern="0" dirty="0">
                <a:latin typeface="Book Antiqua" panose="02040602050305030304" pitchFamily="18" charset="0"/>
              </a:rPr>
              <a:t>(), 5%, 5</a:t>
            </a:r>
            <a:r>
              <a:rPr lang="en-US" kern="0" dirty="0" smtClean="0">
                <a:latin typeface="Book Antiqua" panose="02040602050305030304" pitchFamily="18" charset="0"/>
              </a:rPr>
              <a:t>%)</a:t>
            </a:r>
          </a:p>
        </p:txBody>
      </p:sp>
      <p:sp>
        <p:nvSpPr>
          <p:cNvPr id="6" name="Rectangle 5"/>
          <p:cNvSpPr/>
          <p:nvPr/>
        </p:nvSpPr>
        <p:spPr>
          <a:xfrm>
            <a:off x="3779912" y="1375820"/>
            <a:ext cx="3929281" cy="369332"/>
          </a:xfrm>
          <a:prstGeom prst="rect">
            <a:avLst/>
          </a:prstGeom>
        </p:spPr>
        <p:txBody>
          <a:bodyPr wrap="none">
            <a:spAutoFit/>
          </a:bodyPr>
          <a:lstStyle/>
          <a:p>
            <a:pPr marL="0" indent="0">
              <a:buNone/>
            </a:pPr>
            <a:r>
              <a:rPr lang="en-US" kern="0" dirty="0" smtClean="0">
                <a:latin typeface="Book Antiqua" panose="02040602050305030304" pitchFamily="18" charset="0"/>
              </a:rPr>
              <a:t>=20,000*NORM.INV(rand</a:t>
            </a:r>
            <a:r>
              <a:rPr lang="en-US" kern="0" dirty="0">
                <a:latin typeface="Book Antiqua" panose="02040602050305030304" pitchFamily="18" charset="0"/>
              </a:rPr>
              <a:t>(), 5%, 5</a:t>
            </a:r>
            <a:r>
              <a:rPr lang="en-US" kern="0" dirty="0" smtClean="0">
                <a:latin typeface="Book Antiqua" panose="02040602050305030304" pitchFamily="18" charset="0"/>
              </a:rPr>
              <a:t>%)</a:t>
            </a:r>
          </a:p>
        </p:txBody>
      </p:sp>
    </p:spTree>
    <p:extLst>
      <p:ext uri="{BB962C8B-B14F-4D97-AF65-F5344CB8AC3E}">
        <p14:creationId xmlns:p14="http://schemas.microsoft.com/office/powerpoint/2010/main" val="38087291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76" name="Text Box 11"/>
          <p:cNvSpPr txBox="1">
            <a:spLocks noChangeArrowheads="1"/>
          </p:cNvSpPr>
          <p:nvPr/>
        </p:nvSpPr>
        <p:spPr bwMode="auto">
          <a:xfrm>
            <a:off x="25730" y="927874"/>
            <a:ext cx="911827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dirty="0" smtClean="0">
                <a:latin typeface="Book Antiqua" pitchFamily="18" charset="0"/>
              </a:rPr>
              <a:t>A random variable </a:t>
            </a:r>
            <a:r>
              <a:rPr lang="en-US" b="1" dirty="0" smtClean="0">
                <a:solidFill>
                  <a:srgbClr val="00863D"/>
                </a:solidFill>
                <a:latin typeface="Book Antiqua" pitchFamily="18" charset="0"/>
              </a:rPr>
              <a:t>x </a:t>
            </a:r>
            <a:r>
              <a:rPr lang="en-US" b="1" dirty="0" smtClean="0">
                <a:latin typeface="Book Antiqua" pitchFamily="18" charset="0"/>
              </a:rPr>
              <a:t>(</a:t>
            </a:r>
            <a:r>
              <a:rPr lang="en-US" b="1" dirty="0" smtClean="0">
                <a:solidFill>
                  <a:srgbClr val="00863D"/>
                </a:solidFill>
                <a:latin typeface="Impact" pitchFamily="34" charset="0"/>
                <a:cs typeface="Arial" charset="0"/>
                <a:sym typeface="Symbol" panose="05050102010706020507" pitchFamily="18" charset="2"/>
              </a:rPr>
              <a:t></a:t>
            </a:r>
            <a:r>
              <a:rPr lang="en-US" b="1" dirty="0" smtClean="0">
                <a:latin typeface="Book Antiqua" pitchFamily="18" charset="0"/>
              </a:rPr>
              <a:t>, </a:t>
            </a:r>
            <a:r>
              <a:rPr lang="el-GR" b="1" dirty="0" smtClean="0">
                <a:solidFill>
                  <a:srgbClr val="00863D"/>
                </a:solidFill>
                <a:latin typeface="Book Antiqua" pitchFamily="18" charset="0"/>
                <a:cs typeface="Times New Roman" pitchFamily="18" charset="0"/>
              </a:rPr>
              <a:t>σ</a:t>
            </a:r>
            <a:r>
              <a:rPr lang="en-US" b="1" dirty="0" smtClean="0">
                <a:latin typeface="Book Antiqua" pitchFamily="18" charset="0"/>
                <a:cs typeface="Times New Roman" pitchFamily="18" charset="0"/>
              </a:rPr>
              <a:t>)</a:t>
            </a:r>
            <a:r>
              <a:rPr lang="en-US" b="1" i="1" dirty="0" smtClean="0">
                <a:latin typeface="Book Antiqua" pitchFamily="18" charset="0"/>
                <a:cs typeface="Times New Roman" pitchFamily="18" charset="0"/>
              </a:rPr>
              <a:t>.</a:t>
            </a:r>
            <a:r>
              <a:rPr lang="en-US" b="1" dirty="0" smtClean="0">
                <a:latin typeface="Book Antiqua" pitchFamily="18" charset="0"/>
                <a:cs typeface="Times New Roman" pitchFamily="18" charset="0"/>
              </a:rPr>
              <a:t> </a:t>
            </a:r>
          </a:p>
          <a:p>
            <a:r>
              <a:rPr lang="en-US" dirty="0" smtClean="0">
                <a:latin typeface="Book Antiqua" pitchFamily="18" charset="0"/>
              </a:rPr>
              <a:t>A </a:t>
            </a:r>
            <a:r>
              <a:rPr lang="en-US" dirty="0">
                <a:latin typeface="Book Antiqua" pitchFamily="18" charset="0"/>
              </a:rPr>
              <a:t>random variable </a:t>
            </a:r>
            <a:r>
              <a:rPr lang="en-US" b="1" dirty="0" smtClean="0">
                <a:solidFill>
                  <a:srgbClr val="A50023"/>
                </a:solidFill>
                <a:latin typeface="Book Antiqua" pitchFamily="18" charset="0"/>
              </a:rPr>
              <a:t>y</a:t>
            </a:r>
            <a:r>
              <a:rPr lang="en-US" dirty="0" smtClean="0">
                <a:latin typeface="Book Antiqua" pitchFamily="18" charset="0"/>
              </a:rPr>
              <a:t> </a:t>
            </a:r>
            <a:r>
              <a:rPr lang="en-US" dirty="0">
                <a:latin typeface="Book Antiqua" pitchFamily="18" charset="0"/>
              </a:rPr>
              <a:t>=</a:t>
            </a:r>
            <a:r>
              <a:rPr lang="en-US" dirty="0" smtClean="0">
                <a:latin typeface="Book Antiqua" pitchFamily="18" charset="0"/>
              </a:rPr>
              <a:t> </a:t>
            </a:r>
            <a:r>
              <a:rPr lang="en-US" dirty="0">
                <a:solidFill>
                  <a:srgbClr val="0070C0"/>
                </a:solidFill>
                <a:latin typeface="Book Antiqua" pitchFamily="18" charset="0"/>
              </a:rPr>
              <a:t>2</a:t>
            </a:r>
            <a:r>
              <a:rPr lang="en-US" b="1" dirty="0">
                <a:solidFill>
                  <a:srgbClr val="00863D"/>
                </a:solidFill>
                <a:latin typeface="Book Antiqua" pitchFamily="18" charset="0"/>
                <a:cs typeface="Times New Roman" pitchFamily="18" charset="0"/>
              </a:rPr>
              <a:t>x</a:t>
            </a:r>
            <a:r>
              <a:rPr lang="en-US" dirty="0">
                <a:latin typeface="Book Antiqua" pitchFamily="18" charset="0"/>
              </a:rPr>
              <a:t>.</a:t>
            </a:r>
            <a:endParaRPr lang="en-US" dirty="0">
              <a:latin typeface="Book Antiqua" pitchFamily="18" charset="0"/>
              <a:sym typeface="Symbol" panose="05050102010706020507" pitchFamily="18" charset="2"/>
            </a:endParaRPr>
          </a:p>
          <a:p>
            <a:endParaRPr lang="en-US" b="1" dirty="0" smtClean="0">
              <a:solidFill>
                <a:srgbClr val="A50023"/>
              </a:solidFill>
              <a:latin typeface="Book Antiqua" pitchFamily="18" charset="0"/>
              <a:sym typeface="Symbol" panose="05050102010706020507" pitchFamily="18" charset="2"/>
            </a:endParaRPr>
          </a:p>
          <a:p>
            <a:r>
              <a:rPr lang="en-US" b="1" dirty="0" smtClean="0">
                <a:solidFill>
                  <a:srgbClr val="C00000"/>
                </a:solidFill>
                <a:latin typeface="Impact" pitchFamily="34" charset="0"/>
                <a:cs typeface="Arial" charset="0"/>
                <a:sym typeface="Symbol" panose="05050102010706020507" pitchFamily="18" charset="2"/>
              </a:rPr>
              <a:t></a:t>
            </a:r>
            <a:r>
              <a:rPr lang="en-US" b="1" baseline="-25000" dirty="0">
                <a:solidFill>
                  <a:srgbClr val="C00000"/>
                </a:solidFill>
                <a:latin typeface="Book Antiqua" pitchFamily="18" charset="0"/>
                <a:cs typeface="Times New Roman" pitchFamily="18" charset="0"/>
              </a:rPr>
              <a:t>y</a:t>
            </a:r>
            <a:r>
              <a:rPr lang="en-US" b="1" dirty="0" smtClean="0">
                <a:latin typeface="Impact" pitchFamily="34" charset="0"/>
                <a:cs typeface="Arial" charset="0"/>
                <a:sym typeface="Symbol" panose="05050102010706020507" pitchFamily="18" charset="2"/>
              </a:rPr>
              <a:t> </a:t>
            </a:r>
            <a:r>
              <a:rPr lang="en-US" b="1" dirty="0" smtClean="0">
                <a:solidFill>
                  <a:srgbClr val="00863D"/>
                </a:solidFill>
                <a:latin typeface="Impact" pitchFamily="34" charset="0"/>
                <a:cs typeface="Arial" charset="0"/>
                <a:sym typeface="Symbol" panose="05050102010706020507" pitchFamily="18" charset="2"/>
              </a:rPr>
              <a:t>= </a:t>
            </a:r>
            <a:r>
              <a:rPr lang="en-US" b="1" dirty="0" smtClean="0">
                <a:solidFill>
                  <a:srgbClr val="00863D"/>
                </a:solidFill>
                <a:latin typeface="Book Antiqua" panose="02040602050305030304" pitchFamily="18" charset="0"/>
                <a:cs typeface="Arial" charset="0"/>
                <a:sym typeface="Symbol" panose="05050102010706020507" pitchFamily="18" charset="2"/>
              </a:rPr>
              <a:t>2</a:t>
            </a:r>
            <a:r>
              <a:rPr lang="en-US" b="1" dirty="0" smtClean="0">
                <a:solidFill>
                  <a:srgbClr val="00863D"/>
                </a:solidFill>
                <a:latin typeface="Impact" pitchFamily="34" charset="0"/>
                <a:cs typeface="Arial" charset="0"/>
                <a:sym typeface="Symbol" panose="05050102010706020507" pitchFamily="18" charset="2"/>
              </a:rPr>
              <a:t> </a:t>
            </a:r>
            <a:r>
              <a:rPr lang="en-US" b="1" dirty="0">
                <a:solidFill>
                  <a:srgbClr val="00863D"/>
                </a:solidFill>
                <a:latin typeface="Impact" pitchFamily="34" charset="0"/>
                <a:cs typeface="Arial" charset="0"/>
                <a:sym typeface="Symbol" panose="05050102010706020507" pitchFamily="18" charset="2"/>
              </a:rPr>
              <a:t></a:t>
            </a:r>
            <a:endParaRPr lang="en-US" b="1" dirty="0">
              <a:solidFill>
                <a:srgbClr val="C00000"/>
              </a:solidFill>
              <a:latin typeface="Book Antiqua" pitchFamily="18" charset="0"/>
              <a:cs typeface="Times New Roman" pitchFamily="18" charset="0"/>
            </a:endParaRPr>
          </a:p>
          <a:p>
            <a:r>
              <a:rPr lang="el-GR" b="1" dirty="0" smtClean="0">
                <a:solidFill>
                  <a:srgbClr val="C00000"/>
                </a:solidFill>
                <a:latin typeface="Book Antiqua" pitchFamily="18" charset="0"/>
                <a:cs typeface="Times New Roman" pitchFamily="18" charset="0"/>
              </a:rPr>
              <a:t>σ</a:t>
            </a:r>
            <a:r>
              <a:rPr lang="en-US" b="1" baseline="-25000" dirty="0" smtClean="0">
                <a:solidFill>
                  <a:srgbClr val="C00000"/>
                </a:solidFill>
                <a:latin typeface="Book Antiqua" pitchFamily="18" charset="0"/>
                <a:cs typeface="Times New Roman" pitchFamily="18" charset="0"/>
              </a:rPr>
              <a:t>y   </a:t>
            </a:r>
            <a:r>
              <a:rPr lang="en-US" b="1" dirty="0" smtClean="0">
                <a:solidFill>
                  <a:srgbClr val="C00000"/>
                </a:solidFill>
                <a:latin typeface="Book Antiqua" pitchFamily="18" charset="0"/>
                <a:cs typeface="Times New Roman" pitchFamily="18" charset="0"/>
              </a:rPr>
              <a:t>=</a:t>
            </a:r>
            <a:r>
              <a:rPr lang="en-US" b="1" baseline="-25000" dirty="0">
                <a:solidFill>
                  <a:srgbClr val="C00000"/>
                </a:solidFill>
                <a:latin typeface="Book Antiqua" pitchFamily="18" charset="0"/>
                <a:cs typeface="Times New Roman" pitchFamily="18" charset="0"/>
              </a:rPr>
              <a:t> </a:t>
            </a:r>
            <a:r>
              <a:rPr lang="en-US" b="1" dirty="0" smtClean="0">
                <a:solidFill>
                  <a:srgbClr val="00863D"/>
                </a:solidFill>
                <a:latin typeface="Impact" pitchFamily="34" charset="0"/>
                <a:cs typeface="Arial" charset="0"/>
              </a:rPr>
              <a:t> </a:t>
            </a:r>
            <a:r>
              <a:rPr lang="en-US" b="1" dirty="0" smtClean="0">
                <a:solidFill>
                  <a:srgbClr val="0070C0"/>
                </a:solidFill>
                <a:latin typeface="Book Antiqua" pitchFamily="18" charset="0"/>
              </a:rPr>
              <a:t>2</a:t>
            </a:r>
            <a:r>
              <a:rPr lang="el-GR" b="1" dirty="0" smtClean="0">
                <a:solidFill>
                  <a:srgbClr val="00863D"/>
                </a:solidFill>
                <a:latin typeface="Book Antiqua" pitchFamily="18" charset="0"/>
                <a:cs typeface="Times New Roman" pitchFamily="18" charset="0"/>
              </a:rPr>
              <a:t>σ</a:t>
            </a:r>
            <a:r>
              <a:rPr lang="en-US" b="1" baseline="30000" dirty="0" smtClean="0">
                <a:solidFill>
                  <a:srgbClr val="00863D"/>
                </a:solidFill>
                <a:latin typeface="Book Antiqua" pitchFamily="18" charset="0"/>
                <a:cs typeface="Times New Roman" pitchFamily="18" charset="0"/>
              </a:rPr>
              <a:t>  </a:t>
            </a:r>
            <a:endParaRPr lang="en-US" b="1" dirty="0" smtClean="0">
              <a:solidFill>
                <a:srgbClr val="A50023"/>
              </a:solidFill>
              <a:latin typeface="Book Antiqua" pitchFamily="18" charset="0"/>
              <a:sym typeface="Symbol" panose="05050102010706020507" pitchFamily="18" charset="2"/>
            </a:endParaRPr>
          </a:p>
          <a:p>
            <a:endParaRPr lang="en-US" b="1" dirty="0" smtClean="0">
              <a:solidFill>
                <a:srgbClr val="A50023"/>
              </a:solidFill>
              <a:latin typeface="Book Antiqua" pitchFamily="18" charset="0"/>
              <a:sym typeface="Symbol" panose="05050102010706020507" pitchFamily="18" charset="2"/>
            </a:endParaRPr>
          </a:p>
          <a:p>
            <a:r>
              <a:rPr lang="en-US" dirty="0">
                <a:latin typeface="Book Antiqua" pitchFamily="18" charset="0"/>
              </a:rPr>
              <a:t>A random variable </a:t>
            </a:r>
            <a:r>
              <a:rPr lang="en-US" b="1" dirty="0">
                <a:solidFill>
                  <a:srgbClr val="00863D"/>
                </a:solidFill>
                <a:latin typeface="Book Antiqua" pitchFamily="18" charset="0"/>
              </a:rPr>
              <a:t>x </a:t>
            </a:r>
            <a:r>
              <a:rPr lang="en-US" b="1" dirty="0">
                <a:latin typeface="Book Antiqua" pitchFamily="18" charset="0"/>
              </a:rPr>
              <a:t>(</a:t>
            </a:r>
            <a:r>
              <a:rPr lang="en-US" b="1" dirty="0">
                <a:solidFill>
                  <a:srgbClr val="00863D"/>
                </a:solidFill>
                <a:latin typeface="Impact" pitchFamily="34" charset="0"/>
                <a:cs typeface="Arial" charset="0"/>
                <a:sym typeface="Symbol" panose="05050102010706020507" pitchFamily="18" charset="2"/>
              </a:rPr>
              <a:t></a:t>
            </a:r>
            <a:r>
              <a:rPr lang="en-US" b="1" dirty="0">
                <a:latin typeface="Book Antiqua" pitchFamily="18" charset="0"/>
              </a:rPr>
              <a:t>, </a:t>
            </a:r>
            <a:r>
              <a:rPr lang="el-GR" b="1" dirty="0">
                <a:solidFill>
                  <a:srgbClr val="00863D"/>
                </a:solidFill>
                <a:latin typeface="Book Antiqua" pitchFamily="18" charset="0"/>
                <a:cs typeface="Times New Roman" pitchFamily="18" charset="0"/>
              </a:rPr>
              <a:t>σ</a:t>
            </a:r>
            <a:r>
              <a:rPr lang="en-US" b="1" dirty="0">
                <a:latin typeface="Book Antiqua" pitchFamily="18" charset="0"/>
                <a:cs typeface="Times New Roman" pitchFamily="18" charset="0"/>
              </a:rPr>
              <a:t>)</a:t>
            </a:r>
            <a:r>
              <a:rPr lang="en-US" b="1" i="1" dirty="0">
                <a:latin typeface="Book Antiqua" pitchFamily="18" charset="0"/>
                <a:cs typeface="Times New Roman" pitchFamily="18" charset="0"/>
              </a:rPr>
              <a:t>.</a:t>
            </a:r>
            <a:r>
              <a:rPr lang="en-US" b="1" dirty="0">
                <a:latin typeface="Book Antiqua" pitchFamily="18" charset="0"/>
                <a:cs typeface="Times New Roman" pitchFamily="18" charset="0"/>
              </a:rPr>
              <a:t> </a:t>
            </a:r>
          </a:p>
          <a:p>
            <a:r>
              <a:rPr lang="en-US" dirty="0">
                <a:latin typeface="Book Antiqua" pitchFamily="18" charset="0"/>
              </a:rPr>
              <a:t>A random variable </a:t>
            </a:r>
            <a:r>
              <a:rPr lang="en-US" b="1" dirty="0">
                <a:solidFill>
                  <a:srgbClr val="A50023"/>
                </a:solidFill>
                <a:latin typeface="Book Antiqua" pitchFamily="18" charset="0"/>
              </a:rPr>
              <a:t>y</a:t>
            </a:r>
            <a:r>
              <a:rPr lang="en-US" dirty="0">
                <a:latin typeface="Book Antiqua" pitchFamily="18" charset="0"/>
              </a:rPr>
              <a:t> = </a:t>
            </a:r>
            <a:r>
              <a:rPr lang="en-US" b="1" dirty="0" err="1" smtClean="0">
                <a:solidFill>
                  <a:srgbClr val="0070C0"/>
                </a:solidFill>
                <a:latin typeface="Book Antiqua" pitchFamily="18" charset="0"/>
              </a:rPr>
              <a:t>n</a:t>
            </a:r>
            <a:r>
              <a:rPr lang="en-US" b="1" dirty="0" err="1" smtClean="0">
                <a:solidFill>
                  <a:srgbClr val="00863D"/>
                </a:solidFill>
                <a:latin typeface="Book Antiqua" pitchFamily="18" charset="0"/>
                <a:cs typeface="Times New Roman" pitchFamily="18" charset="0"/>
              </a:rPr>
              <a:t>x</a:t>
            </a:r>
            <a:r>
              <a:rPr lang="en-US" dirty="0">
                <a:latin typeface="Book Antiqua" pitchFamily="18" charset="0"/>
              </a:rPr>
              <a:t>.</a:t>
            </a:r>
            <a:endParaRPr lang="en-US" dirty="0">
              <a:latin typeface="Book Antiqua" pitchFamily="18" charset="0"/>
              <a:sym typeface="Symbol" panose="05050102010706020507" pitchFamily="18" charset="2"/>
            </a:endParaRPr>
          </a:p>
          <a:p>
            <a:endParaRPr lang="en-US" b="1" dirty="0" smtClean="0">
              <a:solidFill>
                <a:srgbClr val="A50023"/>
              </a:solidFill>
              <a:latin typeface="Book Antiqua" pitchFamily="18" charset="0"/>
            </a:endParaRPr>
          </a:p>
          <a:p>
            <a:r>
              <a:rPr lang="en-US" b="1" dirty="0" smtClean="0">
                <a:solidFill>
                  <a:srgbClr val="C00000"/>
                </a:solidFill>
                <a:latin typeface="Impact" pitchFamily="34" charset="0"/>
                <a:cs typeface="Arial" charset="0"/>
                <a:sym typeface="Symbol" panose="05050102010706020507" pitchFamily="18" charset="2"/>
              </a:rPr>
              <a:t></a:t>
            </a:r>
            <a:r>
              <a:rPr lang="en-US" b="1" baseline="-25000" dirty="0">
                <a:solidFill>
                  <a:srgbClr val="C00000"/>
                </a:solidFill>
                <a:latin typeface="Book Antiqua" pitchFamily="18" charset="0"/>
                <a:cs typeface="Times New Roman" pitchFamily="18" charset="0"/>
              </a:rPr>
              <a:t>y</a:t>
            </a:r>
            <a:r>
              <a:rPr lang="en-US" b="1" dirty="0">
                <a:latin typeface="Impact" pitchFamily="34" charset="0"/>
                <a:cs typeface="Arial" charset="0"/>
                <a:sym typeface="Symbol" panose="05050102010706020507" pitchFamily="18" charset="2"/>
              </a:rPr>
              <a:t> </a:t>
            </a:r>
            <a:r>
              <a:rPr lang="en-US" b="1" dirty="0">
                <a:solidFill>
                  <a:srgbClr val="00863D"/>
                </a:solidFill>
                <a:latin typeface="Impact" pitchFamily="34" charset="0"/>
                <a:cs typeface="Arial" charset="0"/>
                <a:sym typeface="Symbol" panose="05050102010706020507" pitchFamily="18" charset="2"/>
              </a:rPr>
              <a:t>= </a:t>
            </a:r>
            <a:r>
              <a:rPr lang="en-US" b="1" dirty="0">
                <a:solidFill>
                  <a:srgbClr val="0070C0"/>
                </a:solidFill>
                <a:latin typeface="Book Antiqua" pitchFamily="18" charset="0"/>
                <a:sym typeface="Symbol" panose="05050102010706020507" pitchFamily="18" charset="2"/>
              </a:rPr>
              <a:t>n</a:t>
            </a:r>
            <a:r>
              <a:rPr lang="en-US" b="1" dirty="0" smtClean="0">
                <a:solidFill>
                  <a:srgbClr val="00863D"/>
                </a:solidFill>
                <a:latin typeface="Impact" pitchFamily="34" charset="0"/>
                <a:cs typeface="Arial" charset="0"/>
                <a:sym typeface="Symbol" panose="05050102010706020507" pitchFamily="18" charset="2"/>
              </a:rPr>
              <a:t></a:t>
            </a:r>
            <a:endParaRPr lang="en-US" b="1" dirty="0">
              <a:solidFill>
                <a:srgbClr val="C00000"/>
              </a:solidFill>
              <a:latin typeface="Book Antiqua" pitchFamily="18" charset="0"/>
              <a:cs typeface="Times New Roman" pitchFamily="18" charset="0"/>
            </a:endParaRPr>
          </a:p>
          <a:p>
            <a:r>
              <a:rPr lang="el-GR" b="1" dirty="0">
                <a:solidFill>
                  <a:srgbClr val="C00000"/>
                </a:solidFill>
                <a:latin typeface="Book Antiqua" pitchFamily="18" charset="0"/>
                <a:cs typeface="Times New Roman" pitchFamily="18" charset="0"/>
              </a:rPr>
              <a:t>σ</a:t>
            </a:r>
            <a:r>
              <a:rPr lang="en-US" b="1" baseline="-25000" dirty="0">
                <a:solidFill>
                  <a:srgbClr val="C00000"/>
                </a:solidFill>
                <a:latin typeface="Book Antiqua" pitchFamily="18" charset="0"/>
                <a:cs typeface="Times New Roman" pitchFamily="18" charset="0"/>
              </a:rPr>
              <a:t>y   </a:t>
            </a:r>
            <a:r>
              <a:rPr lang="en-US" b="1" dirty="0">
                <a:solidFill>
                  <a:srgbClr val="C00000"/>
                </a:solidFill>
                <a:latin typeface="Book Antiqua" pitchFamily="18" charset="0"/>
                <a:cs typeface="Times New Roman" pitchFamily="18" charset="0"/>
              </a:rPr>
              <a:t>=</a:t>
            </a:r>
            <a:r>
              <a:rPr lang="en-US" b="1" baseline="-25000" dirty="0">
                <a:solidFill>
                  <a:srgbClr val="C00000"/>
                </a:solidFill>
                <a:latin typeface="Book Antiqua" pitchFamily="18" charset="0"/>
                <a:cs typeface="Times New Roman" pitchFamily="18" charset="0"/>
              </a:rPr>
              <a:t> </a:t>
            </a:r>
            <a:r>
              <a:rPr lang="en-US" b="1" dirty="0">
                <a:solidFill>
                  <a:srgbClr val="00863D"/>
                </a:solidFill>
                <a:latin typeface="Impact" pitchFamily="34" charset="0"/>
                <a:cs typeface="Arial" charset="0"/>
              </a:rPr>
              <a:t> </a:t>
            </a:r>
            <a:r>
              <a:rPr lang="en-US" b="1" dirty="0" smtClean="0">
                <a:solidFill>
                  <a:srgbClr val="0070C0"/>
                </a:solidFill>
                <a:latin typeface="Book Antiqua" pitchFamily="18" charset="0"/>
              </a:rPr>
              <a:t>n</a:t>
            </a:r>
            <a:r>
              <a:rPr lang="el-GR" b="1" dirty="0" smtClean="0">
                <a:solidFill>
                  <a:srgbClr val="00863D"/>
                </a:solidFill>
                <a:latin typeface="Book Antiqua" pitchFamily="18" charset="0"/>
                <a:cs typeface="Times New Roman" pitchFamily="18" charset="0"/>
              </a:rPr>
              <a:t>σ</a:t>
            </a:r>
            <a:r>
              <a:rPr lang="en-US" b="1" baseline="30000" dirty="0" smtClean="0">
                <a:solidFill>
                  <a:srgbClr val="00863D"/>
                </a:solidFill>
                <a:latin typeface="Book Antiqua" pitchFamily="18" charset="0"/>
                <a:cs typeface="Times New Roman" pitchFamily="18" charset="0"/>
              </a:rPr>
              <a:t>  </a:t>
            </a:r>
            <a:endParaRPr lang="en-US" b="1" dirty="0">
              <a:solidFill>
                <a:srgbClr val="A50023"/>
              </a:solidFill>
              <a:latin typeface="Book Antiqua" pitchFamily="18" charset="0"/>
              <a:sym typeface="Symbol" panose="05050102010706020507" pitchFamily="18" charset="2"/>
            </a:endParaRPr>
          </a:p>
        </p:txBody>
      </p:sp>
      <p:cxnSp>
        <p:nvCxnSpPr>
          <p:cNvPr id="3" name="Straight Connector 2"/>
          <p:cNvCxnSpPr/>
          <p:nvPr/>
        </p:nvCxnSpPr>
        <p:spPr bwMode="auto">
          <a:xfrm>
            <a:off x="7956376" y="260648"/>
            <a:ext cx="288032"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5" name="Text Box 3"/>
          <p:cNvSpPr txBox="1">
            <a:spLocks noChangeArrowheads="1"/>
          </p:cNvSpPr>
          <p:nvPr/>
        </p:nvSpPr>
        <p:spPr bwMode="auto">
          <a:xfrm>
            <a:off x="-16099" y="44624"/>
            <a:ext cx="941146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sz="3600" dirty="0" smtClean="0">
                <a:latin typeface="Impact" pitchFamily="34" charset="0"/>
                <a:cs typeface="Arial" charset="0"/>
              </a:rPr>
              <a:t>X:</a:t>
            </a:r>
            <a:r>
              <a:rPr lang="en-US" sz="3600" b="1" dirty="0">
                <a:latin typeface="Impact" pitchFamily="34" charset="0"/>
                <a:cs typeface="Arial" charset="0"/>
                <a:sym typeface="Symbol" panose="05050102010706020507" pitchFamily="18" charset="2"/>
              </a:rPr>
              <a:t> </a:t>
            </a:r>
            <a:r>
              <a:rPr lang="en-US" sz="3600" b="1" dirty="0" smtClean="0">
                <a:latin typeface="Impact" pitchFamily="34" charset="0"/>
                <a:cs typeface="Arial" charset="0"/>
                <a:sym typeface="Symbol" panose="05050102010706020507" pitchFamily="18" charset="2"/>
              </a:rPr>
              <a:t>, ,  </a:t>
            </a:r>
            <a:r>
              <a:rPr lang="en-US" sz="3600" dirty="0" smtClean="0">
                <a:latin typeface="Impact" pitchFamily="34" charset="0"/>
                <a:cs typeface="Arial" charset="0"/>
              </a:rPr>
              <a:t> y = 2x</a:t>
            </a:r>
            <a:r>
              <a:rPr lang="en-US" sz="3600" dirty="0" smtClean="0">
                <a:latin typeface="Impact" pitchFamily="34" charset="0"/>
                <a:cs typeface="Arial" charset="0"/>
                <a:sym typeface="Wingdings" panose="05000000000000000000" pitchFamily="2" charset="2"/>
              </a:rPr>
              <a:t> </a:t>
            </a:r>
            <a:r>
              <a:rPr lang="en-US" sz="4400" b="1" dirty="0" smtClean="0">
                <a:latin typeface="Impact" pitchFamily="34" charset="0"/>
                <a:cs typeface="Arial" charset="0"/>
                <a:sym typeface="Symbol" panose="05050102010706020507" pitchFamily="18" charset="2"/>
              </a:rPr>
              <a:t></a:t>
            </a:r>
            <a:r>
              <a:rPr lang="en-US" sz="3600" baseline="-25000" dirty="0" smtClean="0">
                <a:latin typeface="Impact" pitchFamily="34" charset="0"/>
                <a:cs typeface="Arial" charset="0"/>
                <a:sym typeface="Symbol" panose="05050102010706020507" pitchFamily="18" charset="2"/>
              </a:rPr>
              <a:t>y</a:t>
            </a:r>
            <a:r>
              <a:rPr lang="en-US" sz="3600" dirty="0" smtClean="0">
                <a:latin typeface="Impact" pitchFamily="34" charset="0"/>
                <a:cs typeface="Arial" charset="0"/>
                <a:sym typeface="Symbol" panose="05050102010706020507" pitchFamily="18" charset="2"/>
              </a:rPr>
              <a:t> = 2</a:t>
            </a:r>
            <a:r>
              <a:rPr lang="en-US" sz="4400" b="1" dirty="0" smtClean="0">
                <a:latin typeface="Impact" pitchFamily="34" charset="0"/>
                <a:cs typeface="Arial" charset="0"/>
                <a:sym typeface="Symbol" panose="05050102010706020507" pitchFamily="18" charset="2"/>
              </a:rPr>
              <a:t></a:t>
            </a:r>
            <a:r>
              <a:rPr lang="en-US" sz="3600" dirty="0" smtClean="0">
                <a:latin typeface="Impact" pitchFamily="34" charset="0"/>
                <a:cs typeface="Arial" charset="0"/>
                <a:sym typeface="Symbol" panose="05050102010706020507" pitchFamily="18" charset="2"/>
              </a:rPr>
              <a:t>, </a:t>
            </a:r>
            <a:r>
              <a:rPr lang="en-US" sz="4400" b="1" dirty="0" smtClean="0">
                <a:latin typeface="Impact" pitchFamily="34" charset="0"/>
                <a:cs typeface="Arial" charset="0"/>
                <a:sym typeface="Symbol" panose="05050102010706020507" pitchFamily="18" charset="2"/>
              </a:rPr>
              <a:t></a:t>
            </a:r>
            <a:r>
              <a:rPr lang="en-US" sz="3600" baseline="-25000" dirty="0">
                <a:latin typeface="Impact" pitchFamily="34" charset="0"/>
                <a:cs typeface="Arial" charset="0"/>
                <a:sym typeface="Symbol" panose="05050102010706020507" pitchFamily="18" charset="2"/>
              </a:rPr>
              <a:t> </a:t>
            </a:r>
            <a:r>
              <a:rPr lang="en-US" sz="3600" baseline="-25000" dirty="0" smtClean="0">
                <a:latin typeface="Impact" pitchFamily="34" charset="0"/>
                <a:cs typeface="Arial" charset="0"/>
                <a:sym typeface="Symbol" panose="05050102010706020507" pitchFamily="18" charset="2"/>
              </a:rPr>
              <a:t>y</a:t>
            </a:r>
            <a:r>
              <a:rPr lang="en-US" sz="3600" dirty="0" smtClean="0">
                <a:latin typeface="Impact" pitchFamily="34" charset="0"/>
                <a:cs typeface="Arial" charset="0"/>
                <a:sym typeface="Symbol" panose="05050102010706020507" pitchFamily="18" charset="2"/>
              </a:rPr>
              <a:t> = 2</a:t>
            </a:r>
            <a:r>
              <a:rPr lang="en-US" sz="4400" b="1" dirty="0" smtClean="0">
                <a:latin typeface="Impact" pitchFamily="34" charset="0"/>
                <a:cs typeface="Arial" charset="0"/>
                <a:sym typeface="Symbol" panose="05050102010706020507" pitchFamily="18" charset="2"/>
              </a:rPr>
              <a:t></a:t>
            </a:r>
            <a:r>
              <a:rPr lang="en-US" sz="3600" dirty="0" smtClean="0">
                <a:latin typeface="Impact" pitchFamily="34" charset="0"/>
                <a:cs typeface="Arial" charset="0"/>
                <a:sym typeface="Symbol" panose="05050102010706020507" pitchFamily="18" charset="2"/>
              </a:rPr>
              <a:t> </a:t>
            </a:r>
            <a:endParaRPr lang="en-US" sz="3600" dirty="0">
              <a:latin typeface="Impact" pitchFamily="34" charset="0"/>
              <a:cs typeface="Arial" charset="0"/>
            </a:endParaRPr>
          </a:p>
        </p:txBody>
      </p:sp>
    </p:spTree>
    <p:extLst>
      <p:ext uri="{BB962C8B-B14F-4D97-AF65-F5344CB8AC3E}">
        <p14:creationId xmlns:p14="http://schemas.microsoft.com/office/powerpoint/2010/main" val="206182900"/>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3" name="Text Box 3"/>
          <p:cNvSpPr txBox="1">
            <a:spLocks noChangeArrowheads="1"/>
          </p:cNvSpPr>
          <p:nvPr/>
        </p:nvSpPr>
        <p:spPr bwMode="auto">
          <a:xfrm>
            <a:off x="0" y="873125"/>
            <a:ext cx="9324528" cy="6063198"/>
          </a:xfrm>
          <a:prstGeom prst="rect">
            <a:avLst/>
          </a:prstGeom>
          <a:noFill/>
          <a:ln w="12700">
            <a:noFill/>
            <a:miter lim="800000"/>
            <a:headEnd/>
            <a:tailEnd/>
          </a:ln>
          <a:effectLst/>
        </p:spPr>
        <p:txBody>
          <a:bodyPr wrap="square">
            <a:spAutoFit/>
          </a:bodyPr>
          <a:lstStyle/>
          <a:p>
            <a:pPr marL="457200" indent="-457200"/>
            <a:r>
              <a:rPr lang="en-US" sz="2800" dirty="0" smtClean="0">
                <a:latin typeface="Book Antiqua" pitchFamily="18" charset="0"/>
              </a:rPr>
              <a:t>Demand is fixed and is 50 units per day. From the time that we order until the time we receive the order is referred to as Lead Time.  Suppose average lead </a:t>
            </a:r>
            <a:r>
              <a:rPr lang="en-US" sz="2800" dirty="0">
                <a:latin typeface="Book Antiqua" pitchFamily="18" charset="0"/>
              </a:rPr>
              <a:t>time is </a:t>
            </a:r>
            <a:r>
              <a:rPr lang="en-US" sz="2800" dirty="0" smtClean="0">
                <a:latin typeface="Book Antiqua" pitchFamily="18" charset="0"/>
              </a:rPr>
              <a:t>5 </a:t>
            </a:r>
            <a:r>
              <a:rPr lang="en-US" sz="2800" dirty="0">
                <a:latin typeface="Book Antiqua" pitchFamily="18" charset="0"/>
              </a:rPr>
              <a:t>days and standard deviation of lead time is </a:t>
            </a:r>
            <a:r>
              <a:rPr lang="en-US" sz="2800" dirty="0" smtClean="0">
                <a:latin typeface="Book Antiqua" pitchFamily="18" charset="0"/>
              </a:rPr>
              <a:t>1 day. </a:t>
            </a:r>
          </a:p>
          <a:p>
            <a:pPr marL="457200" indent="-457200"/>
            <a:r>
              <a:rPr lang="en-US" sz="2800" dirty="0" smtClean="0">
                <a:latin typeface="Book Antiqua" pitchFamily="18" charset="0"/>
              </a:rPr>
              <a:t>At what level of inventory should we place an order such that the service level is 90% (Probability of demand during the lead time exceeding inventory is 10%).</a:t>
            </a:r>
          </a:p>
          <a:p>
            <a:pPr marL="457200" indent="-457200"/>
            <a:r>
              <a:rPr lang="en-US" sz="2800" dirty="0" smtClean="0">
                <a:latin typeface="Book Antiqua" pitchFamily="18" charset="0"/>
              </a:rPr>
              <a:t>This point is known as Reorder point (ROP).</a:t>
            </a:r>
          </a:p>
          <a:p>
            <a:pPr marL="457200" indent="-457200"/>
            <a:r>
              <a:rPr lang="en-US" sz="2800" dirty="0" smtClean="0">
                <a:latin typeface="Book Antiqua" pitchFamily="18" charset="0"/>
              </a:rPr>
              <a:t>The difference between ROP and Average demand during lead time is referred to as Safety Stock. </a:t>
            </a:r>
          </a:p>
          <a:p>
            <a:pPr marL="457200" indent="-457200"/>
            <a:r>
              <a:rPr lang="en-US" sz="2800" dirty="0" smtClean="0">
                <a:solidFill>
                  <a:srgbClr val="C00000"/>
                </a:solidFill>
                <a:latin typeface="Book Antiqua" pitchFamily="18" charset="0"/>
              </a:rPr>
              <a:t>What is the average demand during the lead time?</a:t>
            </a:r>
          </a:p>
          <a:p>
            <a:pPr marL="457200" indent="-457200"/>
            <a:r>
              <a:rPr lang="en-US" sz="2800" dirty="0" smtClean="0">
                <a:solidFill>
                  <a:srgbClr val="C00000"/>
                </a:solidFill>
                <a:latin typeface="Book Antiqua" pitchFamily="18" charset="0"/>
              </a:rPr>
              <a:t>What is standard deviation of demand during lead time?</a:t>
            </a:r>
          </a:p>
          <a:p>
            <a:pPr marL="457200" indent="-457200"/>
            <a:endParaRPr lang="en-US" sz="2800" b="1" dirty="0"/>
          </a:p>
          <a:p>
            <a:pPr marL="457200" indent="-457200"/>
            <a:endParaRPr lang="en-US" sz="2400" dirty="0"/>
          </a:p>
        </p:txBody>
      </p:sp>
      <p:sp>
        <p:nvSpPr>
          <p:cNvPr id="568324" name="Text Box 4"/>
          <p:cNvSpPr txBox="1">
            <a:spLocks noChangeArrowheads="1"/>
          </p:cNvSpPr>
          <p:nvPr/>
        </p:nvSpPr>
        <p:spPr bwMode="auto">
          <a:xfrm>
            <a:off x="1" y="71917"/>
            <a:ext cx="9144000" cy="584775"/>
          </a:xfrm>
          <a:prstGeom prst="rect">
            <a:avLst/>
          </a:prstGeom>
          <a:noFill/>
          <a:ln w="12700">
            <a:noFill/>
            <a:miter lim="800000"/>
            <a:headEnd/>
            <a:tailEnd/>
          </a:ln>
          <a:effectLst/>
        </p:spPr>
        <p:txBody>
          <a:bodyPr wrap="square">
            <a:spAutoFit/>
          </a:bodyPr>
          <a:lstStyle/>
          <a:p>
            <a:r>
              <a:rPr lang="en-US" sz="3200" dirty="0">
                <a:latin typeface="Impact" pitchFamily="34" charset="0"/>
              </a:rPr>
              <a:t>ROP; Variable  R, Fixed L</a:t>
            </a:r>
          </a:p>
        </p:txBody>
      </p:sp>
    </p:spTree>
    <p:extLst>
      <p:ext uri="{BB962C8B-B14F-4D97-AF65-F5344CB8AC3E}">
        <p14:creationId xmlns:p14="http://schemas.microsoft.com/office/powerpoint/2010/main" val="91290448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68323">
                                            <p:txEl>
                                              <p:pRg st="0" end="0"/>
                                            </p:txEl>
                                          </p:spTgt>
                                        </p:tgtEl>
                                        <p:attrNameLst>
                                          <p:attrName>style.visibility</p:attrName>
                                        </p:attrNameLst>
                                      </p:cBhvr>
                                      <p:to>
                                        <p:strVal val="visible"/>
                                      </p:to>
                                    </p:set>
                                    <p:animEffect transition="in" filter="dissolve">
                                      <p:cBhvr>
                                        <p:cTn id="7" dur="500"/>
                                        <p:tgtEl>
                                          <p:spTgt spid="5683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68323">
                                            <p:txEl>
                                              <p:pRg st="1" end="1"/>
                                            </p:txEl>
                                          </p:spTgt>
                                        </p:tgtEl>
                                        <p:attrNameLst>
                                          <p:attrName>style.visibility</p:attrName>
                                        </p:attrNameLst>
                                      </p:cBhvr>
                                      <p:to>
                                        <p:strVal val="visible"/>
                                      </p:to>
                                    </p:set>
                                    <p:animEffect transition="in" filter="dissolve">
                                      <p:cBhvr>
                                        <p:cTn id="12" dur="500"/>
                                        <p:tgtEl>
                                          <p:spTgt spid="5683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68323">
                                            <p:txEl>
                                              <p:pRg st="2" end="2"/>
                                            </p:txEl>
                                          </p:spTgt>
                                        </p:tgtEl>
                                        <p:attrNameLst>
                                          <p:attrName>style.visibility</p:attrName>
                                        </p:attrNameLst>
                                      </p:cBhvr>
                                      <p:to>
                                        <p:strVal val="visible"/>
                                      </p:to>
                                    </p:set>
                                    <p:animEffect transition="in" filter="dissolve">
                                      <p:cBhvr>
                                        <p:cTn id="17" dur="500"/>
                                        <p:tgtEl>
                                          <p:spTgt spid="5683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68323">
                                            <p:txEl>
                                              <p:pRg st="3" end="3"/>
                                            </p:txEl>
                                          </p:spTgt>
                                        </p:tgtEl>
                                        <p:attrNameLst>
                                          <p:attrName>style.visibility</p:attrName>
                                        </p:attrNameLst>
                                      </p:cBhvr>
                                      <p:to>
                                        <p:strVal val="visible"/>
                                      </p:to>
                                    </p:set>
                                    <p:animEffect transition="in" filter="dissolve">
                                      <p:cBhvr>
                                        <p:cTn id="22" dur="500"/>
                                        <p:tgtEl>
                                          <p:spTgt spid="5683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68323">
                                            <p:txEl>
                                              <p:pRg st="4" end="4"/>
                                            </p:txEl>
                                          </p:spTgt>
                                        </p:tgtEl>
                                        <p:attrNameLst>
                                          <p:attrName>style.visibility</p:attrName>
                                        </p:attrNameLst>
                                      </p:cBhvr>
                                      <p:to>
                                        <p:strVal val="visible"/>
                                      </p:to>
                                    </p:set>
                                    <p:animEffect transition="in" filter="dissolve">
                                      <p:cBhvr>
                                        <p:cTn id="27" dur="500"/>
                                        <p:tgtEl>
                                          <p:spTgt spid="56832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68323">
                                            <p:txEl>
                                              <p:pRg st="5" end="5"/>
                                            </p:txEl>
                                          </p:spTgt>
                                        </p:tgtEl>
                                        <p:attrNameLst>
                                          <p:attrName>style.visibility</p:attrName>
                                        </p:attrNameLst>
                                      </p:cBhvr>
                                      <p:to>
                                        <p:strVal val="visible"/>
                                      </p:to>
                                    </p:set>
                                    <p:animEffect transition="in" filter="dissolve">
                                      <p:cBhvr>
                                        <p:cTn id="32" dur="500"/>
                                        <p:tgtEl>
                                          <p:spTgt spid="5683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323"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74" name="Text Box 14"/>
          <p:cNvSpPr txBox="1">
            <a:spLocks noChangeArrowheads="1"/>
          </p:cNvSpPr>
          <p:nvPr/>
        </p:nvSpPr>
        <p:spPr bwMode="auto">
          <a:xfrm>
            <a:off x="1" y="24825"/>
            <a:ext cx="9143999" cy="584775"/>
          </a:xfrm>
          <a:prstGeom prst="rect">
            <a:avLst/>
          </a:prstGeom>
          <a:noFill/>
          <a:ln w="12700">
            <a:noFill/>
            <a:miter lim="800000"/>
            <a:headEnd/>
            <a:tailEnd/>
          </a:ln>
        </p:spPr>
        <p:txBody>
          <a:bodyPr wrap="square">
            <a:spAutoFit/>
          </a:bodyPr>
          <a:lstStyle/>
          <a:p>
            <a:r>
              <a:rPr lang="el-GR" sz="3200" dirty="0">
                <a:latin typeface="Impact" pitchFamily="34" charset="0"/>
              </a:rPr>
              <a:t>μ</a:t>
            </a:r>
            <a:r>
              <a:rPr lang="en-US" sz="3200" dirty="0">
                <a:latin typeface="Impact" pitchFamily="34" charset="0"/>
              </a:rPr>
              <a:t> and </a:t>
            </a:r>
            <a:r>
              <a:rPr lang="el-GR" sz="3200" dirty="0">
                <a:latin typeface="Impact" pitchFamily="34" charset="0"/>
              </a:rPr>
              <a:t>σ</a:t>
            </a:r>
            <a:r>
              <a:rPr lang="en-US" sz="3200" dirty="0">
                <a:latin typeface="Impact" pitchFamily="34" charset="0"/>
              </a:rPr>
              <a:t> of </a:t>
            </a:r>
            <a:r>
              <a:rPr lang="en-US" sz="3200" dirty="0" smtClean="0">
                <a:latin typeface="Impact" pitchFamily="34" charset="0"/>
              </a:rPr>
              <a:t>the Lead Time and </a:t>
            </a:r>
            <a:r>
              <a:rPr lang="en-US" sz="3200" dirty="0" err="1" smtClean="0">
                <a:latin typeface="Impact" pitchFamily="34" charset="0"/>
              </a:rPr>
              <a:t>Fided</a:t>
            </a:r>
            <a:r>
              <a:rPr lang="en-US" sz="3200" dirty="0" smtClean="0">
                <a:latin typeface="Impact" pitchFamily="34" charset="0"/>
              </a:rPr>
              <a:t> demand </a:t>
            </a:r>
            <a:r>
              <a:rPr lang="en-US" sz="3200" dirty="0">
                <a:latin typeface="Impact" pitchFamily="34" charset="0"/>
              </a:rPr>
              <a:t>per </a:t>
            </a:r>
            <a:r>
              <a:rPr lang="en-US" sz="3200" dirty="0" smtClean="0">
                <a:latin typeface="Impact" pitchFamily="34" charset="0"/>
              </a:rPr>
              <a:t>period</a:t>
            </a:r>
            <a:endParaRPr lang="en-US" sz="3200" dirty="0">
              <a:latin typeface="Impact" pitchFamily="34"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4068505049"/>
              </p:ext>
            </p:extLst>
          </p:nvPr>
        </p:nvGraphicFramePr>
        <p:xfrm>
          <a:off x="179512" y="836712"/>
          <a:ext cx="8820471" cy="5583928"/>
        </p:xfrm>
        <a:graphic>
          <a:graphicData uri="http://schemas.openxmlformats.org/presentationml/2006/ole">
            <mc:AlternateContent xmlns:mc="http://schemas.openxmlformats.org/markup-compatibility/2006">
              <mc:Choice xmlns:v="urn:schemas-microsoft-com:vml" Requires="v">
                <p:oleObj spid="_x0000_s173070" name="Worksheet" r:id="rId4" imgW="4724417" imgH="2990864" progId="Excel.Sheet.12">
                  <p:embed/>
                </p:oleObj>
              </mc:Choice>
              <mc:Fallback>
                <p:oleObj name="Worksheet" r:id="rId4" imgW="4724417" imgH="2990864" progId="Excel.Sheet.12">
                  <p:embed/>
                  <p:pic>
                    <p:nvPicPr>
                      <p:cNvPr id="0" name=""/>
                      <p:cNvPicPr/>
                      <p:nvPr/>
                    </p:nvPicPr>
                    <p:blipFill>
                      <a:blip r:embed="rId5"/>
                      <a:stretch>
                        <a:fillRect/>
                      </a:stretch>
                    </p:blipFill>
                    <p:spPr>
                      <a:xfrm>
                        <a:off x="179512" y="836712"/>
                        <a:ext cx="8820471" cy="5583928"/>
                      </a:xfrm>
                      <a:prstGeom prst="rect">
                        <a:avLst/>
                      </a:prstGeom>
                    </p:spPr>
                  </p:pic>
                </p:oleObj>
              </mc:Fallback>
            </mc:AlternateContent>
          </a:graphicData>
        </a:graphic>
      </p:graphicFrame>
      <p:sp>
        <p:nvSpPr>
          <p:cNvPr id="10" name="Text Box 11"/>
          <p:cNvSpPr txBox="1">
            <a:spLocks noChangeArrowheads="1"/>
          </p:cNvSpPr>
          <p:nvPr/>
        </p:nvSpPr>
        <p:spPr bwMode="auto">
          <a:xfrm>
            <a:off x="467544" y="1268760"/>
            <a:ext cx="3456384" cy="465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b="1" dirty="0" smtClean="0">
                <a:latin typeface="Book Antiqua" pitchFamily="18" charset="0"/>
                <a:cs typeface="Times New Roman" pitchFamily="18" charset="0"/>
              </a:rPr>
              <a:t>x</a:t>
            </a:r>
            <a:r>
              <a:rPr lang="en-US" b="1" dirty="0">
                <a:latin typeface="Book Antiqua" pitchFamily="18" charset="0"/>
                <a:cs typeface="Times New Roman" pitchFamily="18" charset="0"/>
              </a:rPr>
              <a:t>: (</a:t>
            </a:r>
            <a:r>
              <a:rPr lang="en-US" b="1" dirty="0">
                <a:latin typeface="Impact" pitchFamily="34" charset="0"/>
                <a:cs typeface="Arial" charset="0"/>
                <a:sym typeface="Symbol" panose="05050102010706020507" pitchFamily="18" charset="2"/>
              </a:rPr>
              <a:t> ,</a:t>
            </a:r>
            <a:r>
              <a:rPr lang="el-GR" b="1" dirty="0">
                <a:latin typeface="Book Antiqua" pitchFamily="18" charset="0"/>
                <a:cs typeface="Times New Roman" pitchFamily="18" charset="0"/>
              </a:rPr>
              <a:t> σ</a:t>
            </a:r>
            <a:r>
              <a:rPr lang="en-US" b="1" dirty="0">
                <a:latin typeface="Book Antiqua" pitchFamily="18" charset="0"/>
                <a:cs typeface="Times New Roman" pitchFamily="18" charset="0"/>
              </a:rPr>
              <a:t>) </a:t>
            </a:r>
            <a:r>
              <a:rPr lang="en-US" b="1" dirty="0">
                <a:latin typeface="Book Antiqua" pitchFamily="18" charset="0"/>
                <a:cs typeface="Times New Roman" pitchFamily="18" charset="0"/>
                <a:sym typeface="Wingdings" panose="05000000000000000000" pitchFamily="2" charset="2"/>
              </a:rPr>
              <a:t> </a:t>
            </a:r>
            <a:r>
              <a:rPr lang="en-US" b="1" dirty="0">
                <a:latin typeface="Book Antiqua" pitchFamily="18" charset="0"/>
                <a:cs typeface="Times New Roman" pitchFamily="18" charset="0"/>
              </a:rPr>
              <a:t>y: </a:t>
            </a:r>
            <a:r>
              <a:rPr lang="en-US" b="1" dirty="0" smtClean="0">
                <a:latin typeface="Book Antiqua" pitchFamily="18" charset="0"/>
                <a:cs typeface="Times New Roman" pitchFamily="18" charset="0"/>
              </a:rPr>
              <a:t>(n</a:t>
            </a:r>
            <a:r>
              <a:rPr lang="en-US" b="1" dirty="0" smtClean="0">
                <a:latin typeface="Impact" pitchFamily="34" charset="0"/>
                <a:cs typeface="Arial" charset="0"/>
                <a:sym typeface="Symbol" panose="05050102010706020507" pitchFamily="18" charset="2"/>
              </a:rPr>
              <a:t> </a:t>
            </a:r>
            <a:r>
              <a:rPr lang="en-US" b="1" dirty="0">
                <a:latin typeface="Impact" pitchFamily="34" charset="0"/>
                <a:cs typeface="Arial" charset="0"/>
                <a:sym typeface="Symbol" panose="05050102010706020507" pitchFamily="18" charset="2"/>
              </a:rPr>
              <a:t>,</a:t>
            </a:r>
            <a:r>
              <a:rPr lang="el-GR" b="1" dirty="0">
                <a:latin typeface="Book Antiqua" pitchFamily="18" charset="0"/>
                <a:cs typeface="Times New Roman" pitchFamily="18" charset="0"/>
              </a:rPr>
              <a:t> </a:t>
            </a:r>
            <a:r>
              <a:rPr lang="en-US" b="1" dirty="0" smtClean="0">
                <a:latin typeface="Book Antiqua" pitchFamily="18" charset="0"/>
                <a:cs typeface="Times New Roman" pitchFamily="18" charset="0"/>
              </a:rPr>
              <a:t>n</a:t>
            </a:r>
            <a:r>
              <a:rPr lang="el-GR" b="1" dirty="0" smtClean="0">
                <a:latin typeface="Book Antiqua" pitchFamily="18" charset="0"/>
                <a:cs typeface="Times New Roman" pitchFamily="18" charset="0"/>
              </a:rPr>
              <a:t>σ</a:t>
            </a:r>
            <a:r>
              <a:rPr lang="en-US" b="1" dirty="0" smtClean="0">
                <a:latin typeface="Book Antiqua" pitchFamily="18" charset="0"/>
                <a:cs typeface="Times New Roman" pitchFamily="18" charset="0"/>
              </a:rPr>
              <a:t>)</a:t>
            </a:r>
            <a:endParaRPr lang="en-US" b="1" baseline="30000" dirty="0">
              <a:solidFill>
                <a:srgbClr val="C00000"/>
              </a:solidFill>
              <a:latin typeface="Book Antiqua" pitchFamily="18" charset="0"/>
              <a:cs typeface="Times New Roman" pitchFamily="18" charset="0"/>
            </a:endParaRPr>
          </a:p>
        </p:txBody>
      </p:sp>
    </p:spTree>
    <p:extLst>
      <p:ext uri="{BB962C8B-B14F-4D97-AF65-F5344CB8AC3E}">
        <p14:creationId xmlns:p14="http://schemas.microsoft.com/office/powerpoint/2010/main" val="4009712042"/>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Lean Thinking Final.ppt">
  <a:themeElements>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Level">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Lean Thinking Final">
  <a:themeElements>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Level">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ean Thinking Final">
  <a:themeElements>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Level">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Lean Thinking Final">
  <a:themeElements>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Level">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Lean Thinking Final.ppt</Template>
  <TotalTime>16911</TotalTime>
  <Words>2855</Words>
  <Application>Microsoft Office PowerPoint</Application>
  <PresentationFormat>On-screen Show (4:3)</PresentationFormat>
  <Paragraphs>374</Paragraphs>
  <Slides>53</Slides>
  <Notes>31</Notes>
  <HiddenSlides>0</HiddenSlides>
  <MMClips>0</MMClips>
  <ScaleCrop>false</ScaleCrop>
  <HeadingPairs>
    <vt:vector size="8" baseType="variant">
      <vt:variant>
        <vt:lpstr>Fonts Used</vt:lpstr>
      </vt:variant>
      <vt:variant>
        <vt:i4>14</vt:i4>
      </vt:variant>
      <vt:variant>
        <vt:lpstr>Theme</vt:lpstr>
      </vt:variant>
      <vt:variant>
        <vt:i4>4</vt:i4>
      </vt:variant>
      <vt:variant>
        <vt:lpstr>Embedded OLE Servers</vt:lpstr>
      </vt:variant>
      <vt:variant>
        <vt:i4>3</vt:i4>
      </vt:variant>
      <vt:variant>
        <vt:lpstr>Slide Titles</vt:lpstr>
      </vt:variant>
      <vt:variant>
        <vt:i4>53</vt:i4>
      </vt:variant>
    </vt:vector>
  </HeadingPairs>
  <TitlesOfParts>
    <vt:vector size="74" baseType="lpstr">
      <vt:lpstr>ＭＳ Ｐゴシック</vt:lpstr>
      <vt:lpstr>Arial</vt:lpstr>
      <vt:lpstr>Book Antiqua</vt:lpstr>
      <vt:lpstr>Calibri</vt:lpstr>
      <vt:lpstr>Cambria Math</vt:lpstr>
      <vt:lpstr>Garamond</vt:lpstr>
      <vt:lpstr>Impact</vt:lpstr>
      <vt:lpstr>Lucida Calligraphy</vt:lpstr>
      <vt:lpstr>Monotype Sorts</vt:lpstr>
      <vt:lpstr>MS Reference Sans Serif</vt:lpstr>
      <vt:lpstr>Symbol</vt:lpstr>
      <vt:lpstr>Times New Roman</vt:lpstr>
      <vt:lpstr>Verdana</vt:lpstr>
      <vt:lpstr>Wingdings</vt:lpstr>
      <vt:lpstr>Lean Thinking Final.ppt</vt:lpstr>
      <vt:lpstr>1_Lean Thinking Final</vt:lpstr>
      <vt:lpstr>Lean Thinking Final</vt:lpstr>
      <vt:lpstr>2_Lean Thinking Final</vt:lpstr>
      <vt:lpstr>Worksheet</vt:lpstr>
      <vt:lpstr>Microsoft Excel Worksheet</vt:lpstr>
      <vt:lpstr>Equation</vt:lpstr>
      <vt:lpstr>PowerPoint Presentation</vt:lpstr>
      <vt:lpstr>Sampling and Confidence Interval</vt:lpstr>
      <vt:lpstr>PowerPoint Presentation</vt:lpstr>
      <vt:lpstr>PowerPoint Presentation</vt:lpstr>
      <vt:lpstr>$10,000 or $20,000 in One Stock</vt:lpstr>
      <vt:lpstr>10,000 and 20,000 in One Stock</vt:lpstr>
      <vt:lpstr>PowerPoint Presentation</vt:lpstr>
      <vt:lpstr>PowerPoint Presentation</vt:lpstr>
      <vt:lpstr>PowerPoint Presentation</vt:lpstr>
      <vt:lpstr>PowerPoint Presentation</vt:lpstr>
      <vt:lpstr>PowerPoint Presentation</vt:lpstr>
      <vt:lpstr>PowerPoint Presentation</vt:lpstr>
      <vt:lpstr>20,000 One Stock or 20,000 in Two Stocks</vt:lpstr>
      <vt:lpstr>20,000 One Stock or 20,000 in Two Stocks</vt:lpstr>
      <vt:lpstr>PowerPoint Presentation</vt:lpstr>
      <vt:lpstr>100,000 in One Stock or 10,000 in Each of 10 stocks</vt:lpstr>
      <vt:lpstr>100,000 vs. 10(10,000) investment in N(5%, 5%)</vt:lpstr>
      <vt:lpstr>Risk Aversion Individual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Sampling</vt:lpstr>
      <vt:lpstr>Sampling from a Finite Population</vt:lpstr>
      <vt:lpstr>Sampling from an Infinite Population</vt:lpstr>
      <vt:lpstr>PowerPoint Presentation</vt:lpstr>
      <vt:lpstr>20 Samples of size 25</vt:lpstr>
      <vt:lpstr>Sampling from an Infinite Population</vt:lpstr>
      <vt:lpstr>Sampling from an Infinite Population</vt:lpstr>
      <vt:lpstr>Standard Deviation of ¯X for N=25 and N=50 </vt:lpstr>
      <vt:lpstr>Sampling from an Infinite Population</vt:lpstr>
      <vt:lpstr>Interval Estimation vs Point Estimation</vt:lpstr>
      <vt:lpstr>¯X Distribution: (1-) Probability  /√n   </vt:lpstr>
      <vt:lpstr>Relationship between μ and x</vt:lpstr>
      <vt:lpstr>Relationship between μ and x</vt:lpstr>
      <vt:lpstr>Relationship between μ and x</vt:lpstr>
      <vt:lpstr>¯X Distribution</vt:lpstr>
      <vt:lpstr>Interval Estimation of a Population Mean:  is known </vt:lpstr>
      <vt:lpstr>PowerPoint Presentation</vt:lpstr>
      <vt:lpstr>PowerPoint Presentation</vt:lpstr>
      <vt:lpstr>PowerPoint Presentation</vt:lpstr>
      <vt:lpstr>2-Ways to Compute CI in Excel:  is known </vt:lpstr>
      <vt:lpstr>Third Way to Compute CI in Excel:  is known </vt:lpstr>
      <vt:lpstr>Interval Estimation of a Population Mean:   is unknown </vt:lpstr>
      <vt:lpstr>z and t: n=2, 10, 20</vt:lpstr>
      <vt:lpstr>Interval Estimation of a Population Mean:   Unknown</vt:lpstr>
      <vt:lpstr>Example:  Apartment Rents</vt:lpstr>
      <vt:lpstr>Sampling from an Infinite Population</vt:lpstr>
      <vt:lpstr>Sampling from an Infinite Population</vt:lpstr>
    </vt:vector>
  </TitlesOfParts>
  <Company>CSU, Northridge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Lean Thinking</dc:title>
  <dc:creator>aa2035</dc:creator>
  <cp:lastModifiedBy>Asef-Vaziri, Ardavan</cp:lastModifiedBy>
  <cp:revision>428</cp:revision>
  <dcterms:created xsi:type="dcterms:W3CDTF">2008-11-22T01:06:20Z</dcterms:created>
  <dcterms:modified xsi:type="dcterms:W3CDTF">2016-04-12T04:12:20Z</dcterms:modified>
</cp:coreProperties>
</file>