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56" r:id="rId2"/>
    <p:sldId id="258" r:id="rId3"/>
    <p:sldId id="259" r:id="rId4"/>
    <p:sldId id="351" r:id="rId5"/>
    <p:sldId id="356" r:id="rId6"/>
    <p:sldId id="358" r:id="rId7"/>
    <p:sldId id="357" r:id="rId8"/>
    <p:sldId id="359" r:id="rId9"/>
    <p:sldId id="352" r:id="rId10"/>
    <p:sldId id="360" r:id="rId11"/>
    <p:sldId id="361" r:id="rId12"/>
    <p:sldId id="362" r:id="rId13"/>
    <p:sldId id="363" r:id="rId14"/>
    <p:sldId id="364" r:id="rId15"/>
    <p:sldId id="353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54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5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5" r:id="rId58"/>
    <p:sldId id="404" r:id="rId59"/>
    <p:sldId id="406" r:id="rId60"/>
    <p:sldId id="407" r:id="rId61"/>
    <p:sldId id="408" r:id="rId62"/>
    <p:sldId id="409" r:id="rId63"/>
    <p:sldId id="410" r:id="rId64"/>
    <p:sldId id="411" r:id="rId65"/>
    <p:sldId id="412" r:id="rId66"/>
    <p:sldId id="413" r:id="rId67"/>
    <p:sldId id="414" r:id="rId68"/>
    <p:sldId id="415" r:id="rId69"/>
    <p:sldId id="416" r:id="rId70"/>
    <p:sldId id="417" r:id="rId71"/>
    <p:sldId id="418" r:id="rId72"/>
    <p:sldId id="419" r:id="rId73"/>
    <p:sldId id="420" r:id="rId74"/>
    <p:sldId id="422" r:id="rId75"/>
    <p:sldId id="421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300"/>
    <a:srgbClr val="3A3A3A"/>
    <a:srgbClr val="316728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45C2E-64BA-4299-85D9-6B3873C5FBA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4BCD9-8A95-4B10-B16F-9AC99E7F7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9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2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63040"/>
            <a:ext cx="5157787" cy="7398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98811"/>
            <a:ext cx="5157787" cy="365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63040"/>
            <a:ext cx="5183188" cy="7398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98811"/>
            <a:ext cx="5183188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640082"/>
            <a:ext cx="10515600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40082"/>
            <a:ext cx="10515600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7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8141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91157"/>
            <a:ext cx="10515600" cy="239849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20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9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7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7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38200" y="6448510"/>
            <a:ext cx="9442837" cy="15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7866" tIns="33338" rIns="67866" bIns="33338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60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© 2016 Cengage Learning.  All Rights Reserved.  May not be copied, scanned, or duplicated, in whole or in part, except for use as permitted</a:t>
            </a:r>
            <a:r>
              <a:rPr lang="en-US" sz="600" baseline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in a license distributed with a certain product or service or otherwise on a password-protected website for classroom use.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64388"/>
          </a:xfrm>
          <a:prstGeom prst="rect">
            <a:avLst/>
          </a:prstGeom>
          <a:solidFill>
            <a:srgbClr val="24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464388"/>
            <a:ext cx="12192000" cy="9144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111241"/>
            <a:ext cx="12192000" cy="137160"/>
          </a:xfrm>
          <a:prstGeom prst="rect">
            <a:avLst/>
          </a:prstGeom>
          <a:solidFill>
            <a:srgbClr val="24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1"/>
            <a:ext cx="12192000" cy="9144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9622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3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9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JPG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8.JP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9.JPG"/><Relationship Id="rId4" Type="http://schemas.openxmlformats.org/officeDocument/2006/relationships/image" Target="../media/image48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4.JP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8.JPG"/><Relationship Id="rId4" Type="http://schemas.openxmlformats.org/officeDocument/2006/relationships/image" Target="../media/image5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4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0.JP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1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8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6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Statistical Inference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311364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Estimation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estimate the value of a population parameter, computer a corresponding characteristic of the sample—a sample statistic</a:t>
            </a:r>
          </a:p>
          <a:p>
            <a:r>
              <a:rPr lang="en-US" dirty="0"/>
              <a:t>Using the data in Table 6.1:</a:t>
            </a:r>
          </a:p>
          <a:p>
            <a:pPr lvl="1"/>
            <a:r>
              <a:rPr lang="en-US" dirty="0"/>
              <a:t>The sample mean is: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sample standard deviation is: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sample proportion is: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480211"/>
              </p:ext>
            </p:extLst>
          </p:nvPr>
        </p:nvGraphicFramePr>
        <p:xfrm>
          <a:off x="4363254" y="3263288"/>
          <a:ext cx="3535083" cy="75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3" imgW="2031840" imgH="431640" progId="Equation.DSMT4">
                  <p:embed/>
                </p:oleObj>
              </mc:Choice>
              <mc:Fallback>
                <p:oleObj name="Equation" r:id="rId3" imgW="2031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3254" y="3263288"/>
                        <a:ext cx="3535083" cy="751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05412"/>
              </p:ext>
            </p:extLst>
          </p:nvPr>
        </p:nvGraphicFramePr>
        <p:xfrm>
          <a:off x="4114167" y="4314730"/>
          <a:ext cx="4033256" cy="70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5" imgW="2743200" imgH="482400" progId="Equation.DSMT4">
                  <p:embed/>
                </p:oleObj>
              </mc:Choice>
              <mc:Fallback>
                <p:oleObj name="Equation" r:id="rId5" imgW="2743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167" y="4314730"/>
                        <a:ext cx="4033256" cy="709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86716"/>
              </p:ext>
            </p:extLst>
          </p:nvPr>
        </p:nvGraphicFramePr>
        <p:xfrm>
          <a:off x="5106471" y="5145539"/>
          <a:ext cx="1943199" cy="66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7" imgW="1143000" imgH="393480" progId="Equation.DSMT4">
                  <p:embed/>
                </p:oleObj>
              </mc:Choice>
              <mc:Fallback>
                <p:oleObj name="Equation" r:id="rId7" imgW="1143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6471" y="5145539"/>
                        <a:ext cx="1943199" cy="669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52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Calculating sample mean, sample standard deviation, and sample proportion is called </a:t>
            </a:r>
            <a:r>
              <a:rPr lang="en-US" i="1" dirty="0"/>
              <a:t>point estimation</a:t>
            </a:r>
          </a:p>
          <a:p>
            <a:pPr lvl="1"/>
            <a:r>
              <a:rPr lang="en-US" dirty="0"/>
              <a:t>The sample mean    is the </a:t>
            </a:r>
            <a:r>
              <a:rPr lang="en-US" b="1" dirty="0"/>
              <a:t>point estimator </a:t>
            </a:r>
            <a:r>
              <a:rPr lang="en-US" dirty="0"/>
              <a:t>of the population mean </a:t>
            </a:r>
          </a:p>
          <a:p>
            <a:pPr lvl="1"/>
            <a:r>
              <a:rPr lang="en-US" dirty="0"/>
              <a:t>The sample standard deviation </a:t>
            </a:r>
            <a:r>
              <a:rPr lang="en-US" i="1" dirty="0"/>
              <a:t>s</a:t>
            </a:r>
            <a:r>
              <a:rPr lang="en-US" dirty="0"/>
              <a:t> is the point estimator of the population standard deviation</a:t>
            </a:r>
          </a:p>
          <a:p>
            <a:pPr lvl="1"/>
            <a:r>
              <a:rPr lang="en-US" dirty="0"/>
              <a:t>The sample proportion    is the point estimator of the population p</a:t>
            </a:r>
          </a:p>
          <a:p>
            <a:r>
              <a:rPr lang="en-US" dirty="0"/>
              <a:t>The numerical value obtained for   , s, or    is called the </a:t>
            </a:r>
            <a:r>
              <a:rPr lang="en-US" b="1" dirty="0"/>
              <a:t>point estimate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421822"/>
              </p:ext>
            </p:extLst>
          </p:nvPr>
        </p:nvGraphicFramePr>
        <p:xfrm>
          <a:off x="3811867" y="2691839"/>
          <a:ext cx="276038" cy="32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1867" y="2691839"/>
                        <a:ext cx="276038" cy="326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89372"/>
              </p:ext>
            </p:extLst>
          </p:nvPr>
        </p:nvGraphicFramePr>
        <p:xfrm>
          <a:off x="4417452" y="3813969"/>
          <a:ext cx="274320" cy="34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5" imgW="152280" imgH="190440" progId="Equation.DSMT4">
                  <p:embed/>
                </p:oleObj>
              </mc:Choice>
              <mc:Fallback>
                <p:oleObj name="Equation" r:id="rId5" imgW="152280" imgH="1904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7452" y="3813969"/>
                        <a:ext cx="274320" cy="340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944894"/>
              </p:ext>
            </p:extLst>
          </p:nvPr>
        </p:nvGraphicFramePr>
        <p:xfrm>
          <a:off x="9758082" y="2735112"/>
          <a:ext cx="274320" cy="2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58082" y="2735112"/>
                        <a:ext cx="274320" cy="29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423509"/>
              </p:ext>
            </p:extLst>
          </p:nvPr>
        </p:nvGraphicFramePr>
        <p:xfrm>
          <a:off x="3947295" y="3475503"/>
          <a:ext cx="274320" cy="25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9" imgW="152280" imgH="139680" progId="Equation.DSMT4">
                  <p:embed/>
                </p:oleObj>
              </mc:Choice>
              <mc:Fallback>
                <p:oleObj name="Equation" r:id="rId9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47295" y="3475503"/>
                        <a:ext cx="274320" cy="251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636541"/>
              </p:ext>
            </p:extLst>
          </p:nvPr>
        </p:nvGraphicFramePr>
        <p:xfrm>
          <a:off x="5957981" y="4314451"/>
          <a:ext cx="276038" cy="32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11" imgW="139680" imgH="164880" progId="Equation.DSMT4">
                  <p:embed/>
                </p:oleObj>
              </mc:Choice>
              <mc:Fallback>
                <p:oleObj name="Equation" r:id="rId11" imgW="139680" imgH="1648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57981" y="4314451"/>
                        <a:ext cx="276038" cy="326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150422"/>
              </p:ext>
            </p:extLst>
          </p:nvPr>
        </p:nvGraphicFramePr>
        <p:xfrm>
          <a:off x="6956610" y="4309530"/>
          <a:ext cx="320040" cy="39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13" imgW="152280" imgH="190440" progId="Equation.DSMT4">
                  <p:embed/>
                </p:oleObj>
              </mc:Choice>
              <mc:Fallback>
                <p:oleObj name="Equation" r:id="rId13" imgW="152280" imgH="190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56610" y="4309530"/>
                        <a:ext cx="320040" cy="397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8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2344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Table 6.1: Annual Salary and Training Program Status for a Simple Random Sample of 30 EAI Employees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875261"/>
            <a:ext cx="70612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8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9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Table 6.2: Summary of Point Estimates Obtained from a Simple Random Sample of 30 EAI Employees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0072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point estimates differ somewhat from the values of corresponding population parameters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99" y="2832847"/>
            <a:ext cx="9359803" cy="2976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05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Estimation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Practical Advice</a:t>
            </a:r>
          </a:p>
          <a:p>
            <a:r>
              <a:rPr lang="en-US" dirty="0"/>
              <a:t>When making inferences, it is important to have a close correspondence between the sampled population and the target population</a:t>
            </a:r>
          </a:p>
          <a:p>
            <a:pPr lvl="1"/>
            <a:r>
              <a:rPr lang="en-US" sz="2600" b="1" dirty="0"/>
              <a:t>Target population</a:t>
            </a:r>
            <a:r>
              <a:rPr lang="en-US" sz="2600" dirty="0"/>
              <a:t>: Population about which we want to make inferences</a:t>
            </a:r>
          </a:p>
          <a:p>
            <a:pPr lvl="1"/>
            <a:r>
              <a:rPr lang="en-US" sz="2600" dirty="0"/>
              <a:t>Sampled population: Population from the sample is taken</a:t>
            </a:r>
          </a:p>
          <a:p>
            <a:r>
              <a:rPr lang="en-US" dirty="0"/>
              <a:t>Good judgment is a necessary ingredient of sound statistical practice</a:t>
            </a:r>
          </a:p>
        </p:txBody>
      </p:sp>
    </p:spTree>
    <p:extLst>
      <p:ext uri="{BB962C8B-B14F-4D97-AF65-F5344CB8AC3E}">
        <p14:creationId xmlns:p14="http://schemas.microsoft.com/office/powerpoint/2010/main" val="92792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Sampling Distribution of </a:t>
            </a:r>
          </a:p>
          <a:p>
            <a:r>
              <a:rPr lang="en-US" dirty="0"/>
              <a:t>Sampling Distribution of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32545"/>
              </p:ext>
            </p:extLst>
          </p:nvPr>
        </p:nvGraphicFramePr>
        <p:xfrm>
          <a:off x="3961882" y="3713810"/>
          <a:ext cx="305317" cy="36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1882" y="3713810"/>
                        <a:ext cx="305317" cy="36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784874"/>
              </p:ext>
            </p:extLst>
          </p:nvPr>
        </p:nvGraphicFramePr>
        <p:xfrm>
          <a:off x="3958947" y="4181754"/>
          <a:ext cx="3317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5" imgW="152280" imgH="190440" progId="Equation.DSMT4">
                  <p:embed/>
                </p:oleObj>
              </mc:Choice>
              <mc:Fallback>
                <p:oleObj name="Equation" r:id="rId5" imgW="152280" imgH="190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8947" y="4181754"/>
                        <a:ext cx="331787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50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various possible values of    are the result of different simple random samples, the probability distribution of    is called the </a:t>
            </a:r>
            <a:r>
              <a:rPr lang="en-US" b="1" dirty="0"/>
              <a:t>sampling distribution</a:t>
            </a:r>
            <a:r>
              <a:rPr lang="en-US" dirty="0"/>
              <a:t> of </a:t>
            </a:r>
          </a:p>
          <a:p>
            <a:r>
              <a:rPr lang="en-US" dirty="0"/>
              <a:t>Knowledge of the sample distribution and its properties enables us to make probability statements about how close the sample mean    is to the population mean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83332"/>
              </p:ext>
            </p:extLst>
          </p:nvPr>
        </p:nvGraphicFramePr>
        <p:xfrm>
          <a:off x="9029441" y="2254751"/>
          <a:ext cx="305317" cy="36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9441" y="2254751"/>
                        <a:ext cx="305317" cy="36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80507"/>
              </p:ext>
            </p:extLst>
          </p:nvPr>
        </p:nvGraphicFramePr>
        <p:xfrm>
          <a:off x="4687226" y="2651439"/>
          <a:ext cx="305317" cy="36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7226" y="2651439"/>
                        <a:ext cx="305317" cy="36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55067"/>
              </p:ext>
            </p:extLst>
          </p:nvPr>
        </p:nvGraphicFramePr>
        <p:xfrm>
          <a:off x="6705082" y="1864606"/>
          <a:ext cx="305317" cy="36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082" y="1864606"/>
                        <a:ext cx="305317" cy="36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71008"/>
              </p:ext>
            </p:extLst>
          </p:nvPr>
        </p:nvGraphicFramePr>
        <p:xfrm>
          <a:off x="10321091" y="3537793"/>
          <a:ext cx="305317" cy="36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21091" y="3537793"/>
                        <a:ext cx="305317" cy="36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17714"/>
              </p:ext>
            </p:extLst>
          </p:nvPr>
        </p:nvGraphicFramePr>
        <p:xfrm>
          <a:off x="4217894" y="4001294"/>
          <a:ext cx="274320" cy="2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17894" y="4001294"/>
                        <a:ext cx="274320" cy="29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62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99"/>
            <a:ext cx="10515600" cy="1325563"/>
          </a:xfrm>
        </p:spPr>
        <p:txBody>
          <a:bodyPr/>
          <a:lstStyle/>
          <a:p>
            <a:r>
              <a:rPr lang="en-US" dirty="0"/>
              <a:t>Table 6.3: Values of    and    from 500 Simple Random Samples of 30 EAI Employees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52633"/>
            <a:ext cx="8229600" cy="3166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618880"/>
              </p:ext>
            </p:extLst>
          </p:nvPr>
        </p:nvGraphicFramePr>
        <p:xfrm>
          <a:off x="5340709" y="591672"/>
          <a:ext cx="414632" cy="49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0709" y="591672"/>
                        <a:ext cx="414632" cy="490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260870"/>
              </p:ext>
            </p:extLst>
          </p:nvPr>
        </p:nvGraphicFramePr>
        <p:xfrm>
          <a:off x="6626598" y="598123"/>
          <a:ext cx="455520" cy="57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6" imgW="152280" imgH="190440" progId="Equation.DSMT4">
                  <p:embed/>
                </p:oleObj>
              </mc:Choice>
              <mc:Fallback>
                <p:oleObj name="Equation" r:id="rId6" imgW="152280" imgH="1904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26598" y="598123"/>
                        <a:ext cx="455520" cy="57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278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5776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Table 6.4: Frequency and Relative Frequency Distributions of    from 500 Simple Random Samples of 30 EAI Employees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53778"/>
            <a:ext cx="8229600" cy="3179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71338"/>
              </p:ext>
            </p:extLst>
          </p:nvPr>
        </p:nvGraphicFramePr>
        <p:xfrm>
          <a:off x="4103579" y="1105617"/>
          <a:ext cx="414632" cy="49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3579" y="1105617"/>
                        <a:ext cx="414632" cy="490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19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8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6.2: Relative Frequency Histogram of  Values from 500 Simple Random Samples of Size 30 Each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79" y="1897341"/>
            <a:ext cx="6262042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177630"/>
              </p:ext>
            </p:extLst>
          </p:nvPr>
        </p:nvGraphicFramePr>
        <p:xfrm>
          <a:off x="9876850" y="532481"/>
          <a:ext cx="414632" cy="49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76850" y="532481"/>
                        <a:ext cx="414632" cy="490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4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/>
          <a:p>
            <a:pPr marL="480060" indent="-342900"/>
            <a:r>
              <a:rPr lang="en-US" dirty="0"/>
              <a:t>A </a:t>
            </a:r>
            <a:r>
              <a:rPr lang="en-US" b="1" dirty="0"/>
              <a:t>census</a:t>
            </a:r>
            <a:r>
              <a:rPr lang="en-US" dirty="0"/>
              <a:t> collects data from every element in the population of interest</a:t>
            </a:r>
          </a:p>
          <a:p>
            <a:pPr marL="480060" indent="-342900"/>
            <a:r>
              <a:rPr lang="en-US" dirty="0"/>
              <a:t>Many potential difficulties associated with taking a census; it may be:</a:t>
            </a:r>
          </a:p>
          <a:p>
            <a:pPr marL="937260" lvl="1" indent="-342900"/>
            <a:r>
              <a:rPr lang="en-US" dirty="0"/>
              <a:t>Expensive</a:t>
            </a:r>
          </a:p>
          <a:p>
            <a:pPr marL="937260" lvl="1" indent="-342900"/>
            <a:r>
              <a:rPr lang="en-US" dirty="0"/>
              <a:t>Time consuming</a:t>
            </a:r>
          </a:p>
          <a:p>
            <a:pPr marL="937260" lvl="1" indent="-342900"/>
            <a:r>
              <a:rPr lang="en-US" dirty="0"/>
              <a:t>Misleading</a:t>
            </a:r>
          </a:p>
          <a:p>
            <a:pPr marL="937260" lvl="1" indent="-342900"/>
            <a:r>
              <a:rPr lang="en-US" dirty="0"/>
              <a:t>Unnecessary</a:t>
            </a:r>
          </a:p>
          <a:p>
            <a:pPr marL="937260" lvl="1" indent="-342900"/>
            <a:r>
              <a:rPr lang="en-US" dirty="0"/>
              <a:t>Impractical</a:t>
            </a:r>
          </a:p>
          <a:p>
            <a:pPr marL="937260" lvl="1" indent="-34290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32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57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6.3: Relative Frequency Histogram of  Values from 500 Simple Random Sample Sizes of 30 Each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25" y="1825625"/>
            <a:ext cx="456595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904843"/>
              </p:ext>
            </p:extLst>
          </p:nvPr>
        </p:nvGraphicFramePr>
        <p:xfrm>
          <a:off x="9807389" y="574748"/>
          <a:ext cx="435912" cy="54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4" imgW="152280" imgH="190440" progId="Equation.DSMT4">
                  <p:embed/>
                </p:oleObj>
              </mc:Choice>
              <mc:Fallback>
                <p:oleObj name="Equation" r:id="rId4" imgW="152280" imgH="1904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07389" y="574748"/>
                        <a:ext cx="435912" cy="54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595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Sampling Distribution of</a:t>
            </a:r>
          </a:p>
          <a:p>
            <a:r>
              <a:rPr lang="en-US" dirty="0"/>
              <a:t>Sampling distribution has</a:t>
            </a:r>
          </a:p>
          <a:p>
            <a:pPr lvl="1"/>
            <a:r>
              <a:rPr lang="en-US" dirty="0"/>
              <a:t>An expected value or mean</a:t>
            </a:r>
          </a:p>
          <a:p>
            <a:pPr lvl="1"/>
            <a:r>
              <a:rPr lang="en-US" dirty="0"/>
              <a:t>A standard deviation</a:t>
            </a:r>
          </a:p>
          <a:p>
            <a:pPr lvl="1"/>
            <a:r>
              <a:rPr lang="en-US" dirty="0"/>
              <a:t>A characteristic shape or form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19107"/>
              </p:ext>
            </p:extLst>
          </p:nvPr>
        </p:nvGraphicFramePr>
        <p:xfrm>
          <a:off x="4522857" y="1825625"/>
          <a:ext cx="353949" cy="41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2857" y="1825625"/>
                        <a:ext cx="353949" cy="41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34146"/>
            <a:ext cx="8229600" cy="961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89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the expected value of a point estimator equals the population parameter, we say the point estimator is </a:t>
            </a:r>
            <a:r>
              <a:rPr lang="en-US" b="1" dirty="0"/>
              <a:t>unbiased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88575"/>
            <a:ext cx="7315200" cy="2317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0435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 for the standard deviation of    depends on whether the population is finite or infinite</a:t>
            </a:r>
          </a:p>
          <a:p>
            <a:r>
              <a:rPr lang="en-US" dirty="0"/>
              <a:t>Using the following notation: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5" y="3169260"/>
            <a:ext cx="7012744" cy="1205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28565"/>
            <a:ext cx="6400800" cy="1530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675720"/>
              </p:ext>
            </p:extLst>
          </p:nvPr>
        </p:nvGraphicFramePr>
        <p:xfrm>
          <a:off x="7128897" y="1848485"/>
          <a:ext cx="353949" cy="41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8897" y="1848485"/>
                        <a:ext cx="353949" cy="41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470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Finite population correction factor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In many practical sampling situations, the finite population correction factor is close to 1—so the difference between the values of the standard deviation for the finite and infinite populations is negligible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730425"/>
              </p:ext>
            </p:extLst>
          </p:nvPr>
        </p:nvGraphicFramePr>
        <p:xfrm>
          <a:off x="6526306" y="1825625"/>
          <a:ext cx="968562" cy="82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3" imgW="520560" imgH="444240" progId="Equation.DSMT4">
                  <p:embed/>
                </p:oleObj>
              </mc:Choice>
              <mc:Fallback>
                <p:oleObj name="Equation" r:id="rId3" imgW="520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6306" y="1825625"/>
                        <a:ext cx="968562" cy="826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019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Estimated standard error:</a:t>
            </a:r>
          </a:p>
          <a:p>
            <a:endParaRPr lang="en-US" dirty="0"/>
          </a:p>
          <a:p>
            <a:r>
              <a:rPr lang="en-US" dirty="0"/>
              <a:t>True standard error:</a:t>
            </a:r>
          </a:p>
          <a:p>
            <a:endParaRPr lang="en-US" dirty="0"/>
          </a:p>
          <a:p>
            <a:r>
              <a:rPr lang="en-US" dirty="0"/>
              <a:t>The difference between     and       is due to </a:t>
            </a:r>
            <a:r>
              <a:rPr lang="en-US" b="1" dirty="0"/>
              <a:t>sampling error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61830"/>
            <a:ext cx="6400800" cy="1548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19" y="3365868"/>
            <a:ext cx="3431863" cy="886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20" y="4411980"/>
            <a:ext cx="3809300" cy="77781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352394"/>
              </p:ext>
            </p:extLst>
          </p:nvPr>
        </p:nvGraphicFramePr>
        <p:xfrm>
          <a:off x="4597114" y="5324732"/>
          <a:ext cx="461865" cy="63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97114" y="5324732"/>
                        <a:ext cx="461865" cy="639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290374"/>
              </p:ext>
            </p:extLst>
          </p:nvPr>
        </p:nvGraphicFramePr>
        <p:xfrm>
          <a:off x="5562315" y="5359937"/>
          <a:ext cx="534035" cy="60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8" imgW="203040" imgH="228600" progId="Equation.DSMT4">
                  <p:embed/>
                </p:oleObj>
              </mc:Choice>
              <mc:Fallback>
                <p:oleObj name="Equation" r:id="rId8" imgW="20304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2315" y="5359937"/>
                        <a:ext cx="534035" cy="60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579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population has a normal distribution, the sampling distribution of     is normally distributed for any sample size</a:t>
            </a:r>
          </a:p>
          <a:p>
            <a:r>
              <a:rPr lang="en-US" dirty="0"/>
              <a:t>When the population does not have a normal distribution, the central limit theorem is helpful in identifying the shape of the sampling distribution of </a:t>
            </a:r>
          </a:p>
          <a:p>
            <a:r>
              <a:rPr lang="en-US" b="1" dirty="0"/>
              <a:t>Central Limit Theorem</a:t>
            </a:r>
            <a:r>
              <a:rPr lang="en-US" dirty="0"/>
              <a:t>: In selecting random samples of size n from a population, the sampling distribution of the sample mean     can be approximated by a normal distribution as the sample size becomes large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024277"/>
              </p:ext>
            </p:extLst>
          </p:nvPr>
        </p:nvGraphicFramePr>
        <p:xfrm>
          <a:off x="3265557" y="3494405"/>
          <a:ext cx="353949" cy="41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5557" y="3494405"/>
                        <a:ext cx="353949" cy="41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5405"/>
              </p:ext>
            </p:extLst>
          </p:nvPr>
        </p:nvGraphicFramePr>
        <p:xfrm>
          <a:off x="3265557" y="2218217"/>
          <a:ext cx="353949" cy="41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5557" y="2218217"/>
                        <a:ext cx="353949" cy="41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32739"/>
              </p:ext>
            </p:extLst>
          </p:nvPr>
        </p:nvGraphicFramePr>
        <p:xfrm>
          <a:off x="9523115" y="4396641"/>
          <a:ext cx="353949" cy="41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3115" y="4396641"/>
                        <a:ext cx="353949" cy="41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223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770"/>
            <a:ext cx="10515600" cy="1325563"/>
          </a:xfrm>
        </p:spPr>
        <p:txBody>
          <a:bodyPr/>
          <a:lstStyle/>
          <a:p>
            <a:r>
              <a:rPr lang="en-US" dirty="0"/>
              <a:t>Figure 6.4: Illustration of the Central Limit Theorem for Three Populations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54" y="1843554"/>
            <a:ext cx="3480304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825625"/>
            <a:ext cx="6477000" cy="4351338"/>
          </a:xfrm>
        </p:spPr>
        <p:txBody>
          <a:bodyPr/>
          <a:lstStyle/>
          <a:p>
            <a:r>
              <a:rPr lang="en-US" dirty="0"/>
              <a:t>Top panel shows that none of the populations are normally distributed</a:t>
            </a:r>
          </a:p>
          <a:p>
            <a:r>
              <a:rPr lang="en-US" dirty="0"/>
              <a:t>Bottom three panels show the shape of the sampling distribution for samples </a:t>
            </a:r>
            <a:r>
              <a:rPr lang="en-US" i="1" dirty="0"/>
              <a:t>n</a:t>
            </a:r>
            <a:r>
              <a:rPr lang="en-US" dirty="0"/>
              <a:t>=2, </a:t>
            </a:r>
            <a:r>
              <a:rPr lang="en-US" i="1" dirty="0"/>
              <a:t>n</a:t>
            </a:r>
            <a:r>
              <a:rPr lang="en-US" dirty="0"/>
              <a:t>=5, and </a:t>
            </a:r>
            <a:r>
              <a:rPr lang="en-US" i="1" dirty="0"/>
              <a:t>n</a:t>
            </a:r>
            <a:r>
              <a:rPr lang="en-US" dirty="0"/>
              <a:t>=30</a:t>
            </a:r>
          </a:p>
          <a:p>
            <a:r>
              <a:rPr lang="en-US" dirty="0"/>
              <a:t>General statistical practice is to assume that, for most applications, the sampling distribution can be approximated by normal distribution whenever the sample size is 30 or more</a:t>
            </a:r>
          </a:p>
        </p:txBody>
      </p:sp>
    </p:spTree>
    <p:extLst>
      <p:ext uri="{BB962C8B-B14F-4D97-AF65-F5344CB8AC3E}">
        <p14:creationId xmlns:p14="http://schemas.microsoft.com/office/powerpoint/2010/main" val="2837030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97" y="2134065"/>
            <a:ext cx="7542207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18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Figure 6.5: Sampling Distribution of    for the Mean Annual Salary of a Simple Random Sample of 30 EAI Employees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603629"/>
              </p:ext>
            </p:extLst>
          </p:nvPr>
        </p:nvGraphicFramePr>
        <p:xfrm>
          <a:off x="8175813" y="580272"/>
          <a:ext cx="365760" cy="4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75813" y="580272"/>
                        <a:ext cx="365760" cy="43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759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8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6.6: A Comparison of the Sampling Distributions of    for Simple Random Samples of </a:t>
            </a:r>
            <a:r>
              <a:rPr lang="en-US" i="1" dirty="0"/>
              <a:t>n</a:t>
            </a:r>
            <a:r>
              <a:rPr lang="en-US" dirty="0"/>
              <a:t>=30 and </a:t>
            </a:r>
            <a:r>
              <a:rPr lang="en-US" i="1" dirty="0"/>
              <a:t>n</a:t>
            </a:r>
            <a:r>
              <a:rPr lang="en-US" dirty="0"/>
              <a:t>=100 EAI Employees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9" y="2168022"/>
            <a:ext cx="7929563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897548"/>
              </p:ext>
            </p:extLst>
          </p:nvPr>
        </p:nvGraphicFramePr>
        <p:xfrm>
          <a:off x="4105836" y="1152426"/>
          <a:ext cx="365760" cy="4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5836" y="1152426"/>
                        <a:ext cx="365760" cy="43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45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/>
          <a:p>
            <a:pPr marL="480060" indent="-342900"/>
            <a:r>
              <a:rPr lang="en-US" b="1" dirty="0"/>
              <a:t>Statistical inference </a:t>
            </a:r>
            <a:r>
              <a:rPr lang="en-US" dirty="0"/>
              <a:t>uses sample data to make inferences and answer research questions</a:t>
            </a:r>
          </a:p>
          <a:p>
            <a:pPr marL="480060" indent="-342900"/>
            <a:r>
              <a:rPr lang="en-US" dirty="0"/>
              <a:t>Sample results provide only estimates of the values of the corresponding population characteristics</a:t>
            </a:r>
          </a:p>
          <a:p>
            <a:pPr marL="480060" indent="-342900"/>
            <a:r>
              <a:rPr lang="en-US" dirty="0"/>
              <a:t>Some </a:t>
            </a:r>
            <a:r>
              <a:rPr lang="en-US" b="1" dirty="0"/>
              <a:t>sampling error </a:t>
            </a:r>
            <a:r>
              <a:rPr lang="en-US" dirty="0"/>
              <a:t>occurs as the sample contains only a portion of the population</a:t>
            </a:r>
          </a:p>
          <a:p>
            <a:pPr marL="480060" indent="-342900"/>
            <a:r>
              <a:rPr lang="en-US" dirty="0"/>
              <a:t>The </a:t>
            </a:r>
            <a:r>
              <a:rPr lang="en-US" b="1" dirty="0"/>
              <a:t>sampled population </a:t>
            </a:r>
            <a:r>
              <a:rPr lang="en-US" dirty="0"/>
              <a:t>is the population from which the sample is drawn</a:t>
            </a:r>
          </a:p>
          <a:p>
            <a:pPr marL="480060" indent="-342900"/>
            <a:r>
              <a:rPr lang="en-US" dirty="0"/>
              <a:t>A </a:t>
            </a:r>
            <a:r>
              <a:rPr lang="en-US" b="1" dirty="0"/>
              <a:t>frame</a:t>
            </a:r>
            <a:r>
              <a:rPr lang="en-US" dirty="0"/>
              <a:t> is a list of elements from which the sample will be selected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87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Sampling Distribution of</a:t>
            </a:r>
          </a:p>
          <a:p>
            <a:r>
              <a:rPr lang="en-US" dirty="0"/>
              <a:t>The sample proportion    is the point estimator of the population proportion </a:t>
            </a:r>
          </a:p>
          <a:p>
            <a:r>
              <a:rPr lang="en-US" dirty="0"/>
              <a:t>The formula for computing the sample proportion is: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800" dirty="0"/>
              <a:t>where</a:t>
            </a:r>
          </a:p>
          <a:p>
            <a:pPr marL="457200" lvl="1" indent="0">
              <a:buNone/>
            </a:pPr>
            <a:r>
              <a:rPr lang="en-US" sz="2800" i="1" dirty="0"/>
              <a:t>x</a:t>
            </a:r>
            <a:r>
              <a:rPr lang="en-US" sz="2800" dirty="0"/>
              <a:t> = the number of elements in the sample that possess the characteristic of interest</a:t>
            </a:r>
          </a:p>
          <a:p>
            <a:pPr marL="457200" lvl="1" indent="0">
              <a:buNone/>
            </a:pPr>
            <a:r>
              <a:rPr lang="en-US" sz="2800" i="1" dirty="0"/>
              <a:t>n</a:t>
            </a:r>
            <a:r>
              <a:rPr lang="en-US" sz="2800" dirty="0"/>
              <a:t> = sample size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344217"/>
              </p:ext>
            </p:extLst>
          </p:nvPr>
        </p:nvGraphicFramePr>
        <p:xfrm>
          <a:off x="4897718" y="3511457"/>
          <a:ext cx="911412" cy="88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3" imgW="406080" imgH="393480" progId="Equation.DSMT4">
                  <p:embed/>
                </p:oleObj>
              </mc:Choice>
              <mc:Fallback>
                <p:oleObj name="Equation" r:id="rId3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7718" y="3511457"/>
                        <a:ext cx="911412" cy="88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408377"/>
              </p:ext>
            </p:extLst>
          </p:nvPr>
        </p:nvGraphicFramePr>
        <p:xfrm>
          <a:off x="4433801" y="1879412"/>
          <a:ext cx="318247" cy="39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5" imgW="152280" imgH="190440" progId="Equation.DSMT4">
                  <p:embed/>
                </p:oleObj>
              </mc:Choice>
              <mc:Fallback>
                <p:oleObj name="Equation" r:id="rId5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3801" y="1879412"/>
                        <a:ext cx="318247" cy="397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265544"/>
              </p:ext>
            </p:extLst>
          </p:nvPr>
        </p:nvGraphicFramePr>
        <p:xfrm>
          <a:off x="4424840" y="2426251"/>
          <a:ext cx="318247" cy="39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7" imgW="152280" imgH="190440" progId="Equation.DSMT4">
                  <p:embed/>
                </p:oleObj>
              </mc:Choice>
              <mc:Fallback>
                <p:oleObj name="Equation" r:id="rId7" imgW="152280" imgH="190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4840" y="2426251"/>
                        <a:ext cx="318247" cy="397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207826"/>
              </p:ext>
            </p:extLst>
          </p:nvPr>
        </p:nvGraphicFramePr>
        <p:xfrm>
          <a:off x="2703613" y="2787237"/>
          <a:ext cx="318247" cy="39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8" imgW="152280" imgH="190440" progId="Equation.DSMT4">
                  <p:embed/>
                </p:oleObj>
              </mc:Choice>
              <mc:Fallback>
                <p:oleObj name="Equation" r:id="rId8" imgW="152280" imgH="190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3613" y="2787237"/>
                        <a:ext cx="318247" cy="397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72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45" y="1712778"/>
            <a:ext cx="7449671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80" y="2876832"/>
            <a:ext cx="4962698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02" y="4498086"/>
            <a:ext cx="6191794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41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2901"/>
            <a:ext cx="8010724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8" y="2041533"/>
            <a:ext cx="5401235" cy="3133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77" y="1772598"/>
            <a:ext cx="5486400" cy="1300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149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Interval Estimation of the Population Mean</a:t>
            </a:r>
          </a:p>
          <a:p>
            <a:r>
              <a:rPr lang="en-US" dirty="0"/>
              <a:t>Interval Estimation of the Population Proportion</a:t>
            </a:r>
          </a:p>
        </p:txBody>
      </p:sp>
    </p:spTree>
    <p:extLst>
      <p:ext uri="{BB962C8B-B14F-4D97-AF65-F5344CB8AC3E}">
        <p14:creationId xmlns:p14="http://schemas.microsoft.com/office/powerpoint/2010/main" val="2007210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a point estimator cannot be expected to provide the exact value of a population parameter, </a:t>
            </a:r>
            <a:r>
              <a:rPr lang="en-US" b="1" dirty="0"/>
              <a:t>interval estimation </a:t>
            </a:r>
            <a:r>
              <a:rPr lang="en-US" dirty="0"/>
              <a:t>is frequently used to generate an estimate of the value of a population parameter</a:t>
            </a:r>
          </a:p>
          <a:p>
            <a:r>
              <a:rPr lang="en-US" dirty="0"/>
              <a:t>An </a:t>
            </a:r>
            <a:r>
              <a:rPr lang="en-US" b="1" dirty="0"/>
              <a:t>interval estimate </a:t>
            </a:r>
            <a:r>
              <a:rPr lang="en-US" dirty="0"/>
              <a:t>is often computer by adding and subtracting a value, called the </a:t>
            </a:r>
            <a:r>
              <a:rPr lang="en-US" b="1" dirty="0"/>
              <a:t>margin of error</a:t>
            </a:r>
            <a:r>
              <a:rPr lang="en-US" dirty="0"/>
              <a:t>, to the point estimate</a:t>
            </a:r>
          </a:p>
          <a:p>
            <a:r>
              <a:rPr lang="en-US" dirty="0"/>
              <a:t>The general form of an interval estimate is: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44315"/>
              </p:ext>
            </p:extLst>
          </p:nvPr>
        </p:nvGraphicFramePr>
        <p:xfrm>
          <a:off x="3996764" y="4646612"/>
          <a:ext cx="4197191" cy="40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3" imgW="2082600" imgH="203040" progId="Equation.DSMT4">
                  <p:embed/>
                </p:oleObj>
              </mc:Choice>
              <mc:Fallback>
                <p:oleObj name="Equation" r:id="rId3" imgW="2082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6764" y="4646612"/>
                        <a:ext cx="4197191" cy="409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790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interval estimate provides information about how close the point estimate is to the value of the population parameter</a:t>
            </a:r>
          </a:p>
          <a:p>
            <a:r>
              <a:rPr lang="en-US" dirty="0"/>
              <a:t>General form of an interval estimate of a population mean is:</a:t>
            </a:r>
          </a:p>
          <a:p>
            <a:endParaRPr lang="en-US" dirty="0"/>
          </a:p>
          <a:p>
            <a:r>
              <a:rPr lang="en-US" dirty="0"/>
              <a:t>General form of an interval estimate of a population proportion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131116"/>
              </p:ext>
            </p:extLst>
          </p:nvPr>
        </p:nvGraphicFramePr>
        <p:xfrm>
          <a:off x="4752788" y="3173507"/>
          <a:ext cx="2689406" cy="43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3" imgW="1269720" imgH="203040" progId="Equation.DSMT4">
                  <p:embed/>
                </p:oleObj>
              </mc:Choice>
              <mc:Fallback>
                <p:oleObj name="Equation" r:id="rId3" imgW="1269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2788" y="3173507"/>
                        <a:ext cx="2689406" cy="43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38304"/>
              </p:ext>
            </p:extLst>
          </p:nvPr>
        </p:nvGraphicFramePr>
        <p:xfrm>
          <a:off x="4751297" y="4227005"/>
          <a:ext cx="2689406" cy="43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5" imgW="1269720" imgH="203040" progId="Equation.DSMT4">
                  <p:embed/>
                </p:oleObj>
              </mc:Choice>
              <mc:Fallback>
                <p:oleObj name="Equation" r:id="rId5" imgW="126972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1297" y="4227005"/>
                        <a:ext cx="2689406" cy="43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143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Interval Estimation of the Population Mean</a:t>
            </a:r>
          </a:p>
          <a:p>
            <a:pPr marL="457200" lvl="1" indent="0">
              <a:buNone/>
            </a:pPr>
            <a:r>
              <a:rPr lang="en-US" sz="2800" dirty="0"/>
              <a:t>For any normally distributed random variable:</a:t>
            </a:r>
          </a:p>
          <a:p>
            <a:pPr lvl="2"/>
            <a:r>
              <a:rPr lang="en-US" sz="2400" dirty="0"/>
              <a:t>90% of the values lie within 1.645 standard deviations of the mean</a:t>
            </a:r>
          </a:p>
          <a:p>
            <a:pPr lvl="2"/>
            <a:r>
              <a:rPr lang="en-US" sz="2400" dirty="0"/>
              <a:t>95% of the values lie within 1.960 standard deviations of the mean</a:t>
            </a:r>
          </a:p>
          <a:p>
            <a:pPr lvl="2"/>
            <a:r>
              <a:rPr lang="en-US" sz="2400" dirty="0"/>
              <a:t>99% of the values lie within 2.576 standard deviations of the mean</a:t>
            </a:r>
          </a:p>
        </p:txBody>
      </p:sp>
    </p:spTree>
    <p:extLst>
      <p:ext uri="{BB962C8B-B14F-4D97-AF65-F5344CB8AC3E}">
        <p14:creationId xmlns:p14="http://schemas.microsoft.com/office/powerpoint/2010/main" val="4028460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628"/>
            <a:ext cx="10515600" cy="1325563"/>
          </a:xfrm>
        </p:spPr>
        <p:txBody>
          <a:bodyPr/>
          <a:lstStyle/>
          <a:p>
            <a:r>
              <a:rPr lang="en-US" dirty="0"/>
              <a:t>Figure 6.8: Sampling Distribution of the Sample Mean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79" y="1825625"/>
            <a:ext cx="4726919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058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sampling distribution follows a normal distribution, address this additional source of uncertainty by using a probability distribution known as the </a:t>
            </a:r>
            <a:r>
              <a:rPr lang="en-US" b="1" i="1" dirty="0"/>
              <a:t>t </a:t>
            </a:r>
            <a:r>
              <a:rPr lang="en-US" b="1" dirty="0"/>
              <a:t>distribution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family of similar probability distributions</a:t>
            </a:r>
          </a:p>
          <a:p>
            <a:pPr lvl="1"/>
            <a:r>
              <a:rPr lang="en-US" dirty="0"/>
              <a:t>The shape of each specific depends on a parameter referred to as the </a:t>
            </a:r>
            <a:r>
              <a:rPr lang="en-US" b="1" dirty="0"/>
              <a:t>degrees of freedom</a:t>
            </a:r>
          </a:p>
          <a:p>
            <a:pPr lvl="1"/>
            <a:r>
              <a:rPr lang="en-US" dirty="0"/>
              <a:t>Similar in shape to the </a:t>
            </a:r>
            <a:r>
              <a:rPr lang="en-US" b="1" dirty="0"/>
              <a:t>standard normal distribution</a:t>
            </a:r>
            <a:r>
              <a:rPr lang="en-US" dirty="0"/>
              <a:t>, but wider</a:t>
            </a:r>
          </a:p>
          <a:p>
            <a:r>
              <a:rPr lang="en-US" dirty="0"/>
              <a:t>As the degrees of freedom increase, the </a:t>
            </a:r>
            <a:r>
              <a:rPr lang="en-US" i="1" dirty="0"/>
              <a:t>t</a:t>
            </a:r>
            <a:r>
              <a:rPr lang="en-US" dirty="0"/>
              <a:t> distribution narrow, its peak becomes higher and it becomes more similar to the standard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62810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8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6.9: Comparison of the Standard Normal Distribution with </a:t>
            </a:r>
            <a:r>
              <a:rPr lang="en-US" i="1" dirty="0"/>
              <a:t>t</a:t>
            </a:r>
            <a:r>
              <a:rPr lang="en-US" dirty="0"/>
              <a:t> Distributions with 10 and 20 Degrees of Freedom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01966"/>
            <a:ext cx="8229600" cy="3145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9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Sample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Sampling from a Finite Population</a:t>
            </a:r>
          </a:p>
          <a:p>
            <a:r>
              <a:rPr lang="en-US" dirty="0"/>
              <a:t>Sampling from an Infinite Population</a:t>
            </a:r>
          </a:p>
        </p:txBody>
      </p:sp>
    </p:spTree>
    <p:extLst>
      <p:ext uri="{BB962C8B-B14F-4D97-AF65-F5344CB8AC3E}">
        <p14:creationId xmlns:p14="http://schemas.microsoft.com/office/powerpoint/2010/main" val="881776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38297"/>
            <a:ext cx="10515600" cy="1438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Excel’s T.INV.2T function to find the value from a </a:t>
            </a:r>
            <a:r>
              <a:rPr lang="en-US" i="1" dirty="0"/>
              <a:t>t</a:t>
            </a:r>
            <a:r>
              <a:rPr lang="en-US" dirty="0"/>
              <a:t> distribution such that a given percentage of the distribution is included in the interval </a:t>
            </a:r>
            <a:r>
              <a:rPr lang="en-US" i="1" dirty="0"/>
              <a:t>  </a:t>
            </a:r>
            <a:r>
              <a:rPr lang="en-US" dirty="0"/>
              <a:t>   for any degrees of freedom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379707"/>
              </p:ext>
            </p:extLst>
          </p:nvPr>
        </p:nvGraphicFramePr>
        <p:xfrm>
          <a:off x="10735239" y="5169864"/>
          <a:ext cx="457200" cy="39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190440" imgH="164880" progId="Equation.DSMT4">
                  <p:embed/>
                </p:oleObj>
              </mc:Choice>
              <mc:Fallback>
                <p:oleObj name="Equation" r:id="rId3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35239" y="5169864"/>
                        <a:ext cx="457200" cy="396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36" y="1654830"/>
            <a:ext cx="6835528" cy="3047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584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9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6.11: Intervals Formed Around Sample Means from 10 Independent Random Samples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98" y="1825625"/>
            <a:ext cx="3360205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344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approximately 90% of all the intervals constructed will contain the population mean, we say that we are approximately 90% confident that the interval will include the population mean</a:t>
            </a:r>
          </a:p>
          <a:p>
            <a:pPr lvl="1"/>
            <a:r>
              <a:rPr lang="en-US" dirty="0"/>
              <a:t>Say that the interval has been established at the 90% </a:t>
            </a:r>
            <a:r>
              <a:rPr lang="en-US" b="1" dirty="0"/>
              <a:t>confidence level</a:t>
            </a:r>
          </a:p>
          <a:p>
            <a:pPr lvl="1"/>
            <a:r>
              <a:rPr lang="en-US" dirty="0"/>
              <a:t>The value of 0.90 is referred to as the </a:t>
            </a:r>
            <a:r>
              <a:rPr lang="en-US" b="1" dirty="0"/>
              <a:t>confidence coefficient</a:t>
            </a:r>
          </a:p>
          <a:p>
            <a:pPr lvl="1"/>
            <a:r>
              <a:rPr lang="en-US" dirty="0"/>
              <a:t>The interval is called the 90% </a:t>
            </a:r>
            <a:r>
              <a:rPr lang="en-US" b="1" dirty="0"/>
              <a:t>confidence interval</a:t>
            </a:r>
          </a:p>
          <a:p>
            <a:r>
              <a:rPr lang="en-US" dirty="0"/>
              <a:t>The </a:t>
            </a:r>
            <a:r>
              <a:rPr lang="en-US" b="1" dirty="0"/>
              <a:t>level of significance </a:t>
            </a:r>
            <a:r>
              <a:rPr lang="en-US" dirty="0"/>
              <a:t>is the probability that the interval estimation procedure will generate an interval that does not contain the population mean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822032"/>
              </p:ext>
            </p:extLst>
          </p:nvPr>
        </p:nvGraphicFramePr>
        <p:xfrm>
          <a:off x="2366963" y="5525154"/>
          <a:ext cx="745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3314520" imgH="203040" progId="Equation.DSMT4">
                  <p:embed/>
                </p:oleObj>
              </mc:Choice>
              <mc:Fallback>
                <p:oleObj name="Equation" r:id="rId3" imgW="3314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6963" y="5525154"/>
                        <a:ext cx="74580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408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770"/>
            <a:ext cx="10515600" cy="1325563"/>
          </a:xfrm>
        </p:spPr>
        <p:txBody>
          <a:bodyPr/>
          <a:lstStyle/>
          <a:p>
            <a:r>
              <a:rPr lang="en-US" dirty="0"/>
              <a:t>Figure 6.12: </a:t>
            </a:r>
            <a:r>
              <a:rPr lang="en-US" i="1" dirty="0"/>
              <a:t>t</a:t>
            </a:r>
            <a:r>
              <a:rPr lang="en-US" dirty="0"/>
              <a:t> Distribution with         Area or Probability in the Upper 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00" y="1869430"/>
            <a:ext cx="69552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05881"/>
              </p:ext>
            </p:extLst>
          </p:nvPr>
        </p:nvGraphicFramePr>
        <p:xfrm>
          <a:off x="7840379" y="543867"/>
          <a:ext cx="998819" cy="53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4" imgW="330120" imgH="177480" progId="Equation.DSMT4">
                  <p:embed/>
                </p:oleObj>
              </mc:Choice>
              <mc:Fallback>
                <p:oleObj name="Equation" r:id="rId4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0379" y="543867"/>
                        <a:ext cx="998819" cy="53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96" y="3559012"/>
            <a:ext cx="4061208" cy="2465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746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Interval Estimation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1504" y="2271997"/>
            <a:ext cx="5157787" cy="823912"/>
          </a:xfrm>
        </p:spPr>
        <p:txBody>
          <a:bodyPr/>
          <a:lstStyle/>
          <a:p>
            <a:r>
              <a:rPr lang="en-US" dirty="0"/>
              <a:t>Table 6.5: Credit Card Balances for a Sample of 70 Households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3075396"/>
            <a:ext cx="4991100" cy="1866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225987" y="1161221"/>
            <a:ext cx="5183188" cy="823912"/>
          </a:xfrm>
        </p:spPr>
        <p:txBody>
          <a:bodyPr/>
          <a:lstStyle/>
          <a:p>
            <a:r>
              <a:rPr lang="en-US" dirty="0"/>
              <a:t>Figure 6.13: 95% Confidence Interval for Credit Card Balances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8" y="1951446"/>
            <a:ext cx="4736347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655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Interval Estimation of the Population Proportion</a:t>
            </a:r>
          </a:p>
          <a:p>
            <a:r>
              <a:rPr lang="en-US" dirty="0"/>
              <a:t>The sampling distribution of     plays a key role in computing the margin of error in the interval estimate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04142"/>
              </p:ext>
            </p:extLst>
          </p:nvPr>
        </p:nvGraphicFramePr>
        <p:xfrm>
          <a:off x="5239869" y="2392269"/>
          <a:ext cx="338119" cy="42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3" imgW="152280" imgH="190440" progId="Equation.DSMT4">
                  <p:embed/>
                </p:oleObj>
              </mc:Choice>
              <mc:Fallback>
                <p:oleObj name="Equation" r:id="rId3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9869" y="2392269"/>
                        <a:ext cx="338119" cy="422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58979"/>
            <a:ext cx="8229600" cy="1660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761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628"/>
            <a:ext cx="10515600" cy="1325563"/>
          </a:xfrm>
        </p:spPr>
        <p:txBody>
          <a:bodyPr/>
          <a:lstStyle/>
          <a:p>
            <a:r>
              <a:rPr lang="en-US" dirty="0"/>
              <a:t>Figure 6.14: Normal Approximation of the Sampling Distribution of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62" y="1849212"/>
            <a:ext cx="7874876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002836"/>
              </p:ext>
            </p:extLst>
          </p:nvPr>
        </p:nvGraphicFramePr>
        <p:xfrm>
          <a:off x="6387357" y="1214766"/>
          <a:ext cx="481554" cy="60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4" imgW="152280" imgH="190440" progId="Equation.DSMT4">
                  <p:embed/>
                </p:oleObj>
              </mc:Choice>
              <mc:Fallback>
                <p:oleObj name="Equation" r:id="rId4" imgW="152280" imgH="1904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7357" y="1214766"/>
                        <a:ext cx="481554" cy="60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843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99"/>
            <a:ext cx="10515600" cy="1325563"/>
          </a:xfrm>
        </p:spPr>
        <p:txBody>
          <a:bodyPr/>
          <a:lstStyle/>
          <a:p>
            <a:r>
              <a:rPr lang="en-US" dirty="0"/>
              <a:t>Figure 6.15: 95% Confidence Interval for Survey of Women Golfers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56" y="1817264"/>
            <a:ext cx="7802088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703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Developing Null and Alternative Hypothesis</a:t>
            </a:r>
          </a:p>
          <a:p>
            <a:r>
              <a:rPr lang="en-US" dirty="0"/>
              <a:t>Type I and Type II Errors</a:t>
            </a:r>
          </a:p>
          <a:p>
            <a:r>
              <a:rPr lang="en-US" dirty="0"/>
              <a:t>Hypothesis Test of the Population Mean</a:t>
            </a:r>
          </a:p>
          <a:p>
            <a:r>
              <a:rPr lang="en-US" dirty="0"/>
              <a:t>Hypothesis Test of the Population Proportion</a:t>
            </a:r>
          </a:p>
          <a:p>
            <a:r>
              <a:rPr lang="en-US" dirty="0"/>
              <a:t>Big Data, Statistical Inference, and Practical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2179776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tentative conjecture is called the </a:t>
            </a:r>
            <a:r>
              <a:rPr lang="en-US" b="1" dirty="0"/>
              <a:t>null hypothesis</a:t>
            </a:r>
          </a:p>
          <a:p>
            <a:r>
              <a:rPr lang="en-US" dirty="0"/>
              <a:t>The opposite of what is stated in the null hypothesis is the </a:t>
            </a:r>
            <a:r>
              <a:rPr lang="en-US" b="1" dirty="0"/>
              <a:t>alternative hypothesis</a:t>
            </a:r>
          </a:p>
          <a:p>
            <a:r>
              <a:rPr lang="en-US" dirty="0"/>
              <a:t>The hypothesis testing procedure uses data from a sample to test the validity of the two competing statements about a population</a:t>
            </a:r>
          </a:p>
        </p:txBody>
      </p:sp>
    </p:spTree>
    <p:extLst>
      <p:ext uri="{BB962C8B-B14F-4D97-AF65-F5344CB8AC3E}">
        <p14:creationId xmlns:p14="http://schemas.microsoft.com/office/powerpoint/2010/main" val="250977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Sample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Parameter</a:t>
            </a:r>
            <a:r>
              <a:rPr lang="en-US" dirty="0"/>
              <a:t>: A measurable factor that defines a characteristic of a population, process, or system</a:t>
            </a:r>
          </a:p>
          <a:p>
            <a:r>
              <a:rPr lang="en-US" dirty="0"/>
              <a:t>Sampling from a Finite Population</a:t>
            </a:r>
          </a:p>
          <a:p>
            <a:pPr lvl="1"/>
            <a:r>
              <a:rPr lang="en-US" dirty="0"/>
              <a:t>Statisticians recommend selecting a probability sample when sampling from a finite population because a probability sample allows you to make valid statistical inferences about the population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25491"/>
            <a:ext cx="8229600" cy="1024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314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Developing Null and Alternative Hypotheses</a:t>
            </a:r>
          </a:p>
          <a:p>
            <a:r>
              <a:rPr lang="en-US" dirty="0"/>
              <a:t>Context of the situation is very important in determining how the hypotheses should be stated</a:t>
            </a:r>
          </a:p>
          <a:p>
            <a:r>
              <a:rPr lang="en-US" dirty="0"/>
              <a:t>All hypothesis testing applications involve collecting a random sample and using the sample results to provide evidence for drawing a conclusion</a:t>
            </a:r>
          </a:p>
          <a:p>
            <a:r>
              <a:rPr lang="en-US" dirty="0"/>
              <a:t>Ask:</a:t>
            </a:r>
          </a:p>
          <a:p>
            <a:pPr lvl="1"/>
            <a:r>
              <a:rPr lang="en-US" dirty="0"/>
              <a:t>What is the purpose of collecting the sample?</a:t>
            </a:r>
          </a:p>
          <a:p>
            <a:pPr lvl="1"/>
            <a:r>
              <a:rPr lang="en-US" dirty="0"/>
              <a:t>What conclusions are we hoping to make?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12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applications of hypothesis testing involve an attempt to gather evidence in support of a research hypothesis—best to begin with the alternative hypothesis and make it the conclusion that the researcher hopes to support</a:t>
            </a:r>
          </a:p>
          <a:p>
            <a:r>
              <a:rPr lang="en-US" dirty="0"/>
              <a:t>Not all hypothesis tests involve research hypothesis:</a:t>
            </a:r>
          </a:p>
          <a:p>
            <a:pPr lvl="1"/>
            <a:r>
              <a:rPr lang="en-US" dirty="0"/>
              <a:t>Begin with a belief or a conjecture that a statement about the value of a population parameter is true</a:t>
            </a:r>
          </a:p>
          <a:p>
            <a:pPr lvl="1"/>
            <a:r>
              <a:rPr lang="en-US" dirty="0"/>
              <a:t>Use a hypothesis test to challenge the conjecture and determine whether there is statistical evidence to conclude that the conjecture is incorrect</a:t>
            </a:r>
          </a:p>
          <a:p>
            <a:pPr lvl="1"/>
            <a:r>
              <a:rPr lang="en-US" dirty="0"/>
              <a:t>Helpful to develop the null hypothesis first; the alternative hypothesis is that the belief or conjecture is incorrect</a:t>
            </a:r>
          </a:p>
        </p:txBody>
      </p:sp>
    </p:spTree>
    <p:extLst>
      <p:ext uri="{BB962C8B-B14F-4D97-AF65-F5344CB8AC3E}">
        <p14:creationId xmlns:p14="http://schemas.microsoft.com/office/powerpoint/2010/main" val="25599685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Depending upon the situation, hypothesis tests about a population parameter may take on of three forms:</a:t>
            </a:r>
          </a:p>
          <a:p>
            <a:pPr lvl="1"/>
            <a:r>
              <a:rPr lang="en-US" dirty="0"/>
              <a:t>Two use inequalities in the null hypothesis</a:t>
            </a:r>
          </a:p>
          <a:p>
            <a:pPr lvl="1"/>
            <a:r>
              <a:rPr lang="en-US" dirty="0"/>
              <a:t>One uses an equality in the null hypothesis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First two forms are called one-tailed tests</a:t>
            </a:r>
          </a:p>
          <a:p>
            <a:pPr lvl="1"/>
            <a:r>
              <a:rPr lang="en-US" dirty="0"/>
              <a:t>Third form is called a two-tailed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32" y="3481389"/>
            <a:ext cx="67717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03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Type I and Type II Errors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row shows what can happen if the conclusions is to accept H</a:t>
            </a:r>
            <a:r>
              <a:rPr lang="en-US" baseline="-25000" dirty="0"/>
              <a:t>0</a:t>
            </a:r>
          </a:p>
          <a:p>
            <a:pPr lvl="1"/>
            <a:r>
              <a:rPr lang="en-US" dirty="0"/>
              <a:t>If H</a:t>
            </a:r>
            <a:r>
              <a:rPr lang="en-US" baseline="-25000" dirty="0"/>
              <a:t>0</a:t>
            </a:r>
            <a:r>
              <a:rPr lang="en-US" dirty="0"/>
              <a:t> is true, this conclusion is correct</a:t>
            </a:r>
          </a:p>
          <a:p>
            <a:pPr lvl="1"/>
            <a:r>
              <a:rPr lang="en-US" dirty="0"/>
              <a:t>If H</a:t>
            </a:r>
            <a:r>
              <a:rPr lang="en-US" baseline="-25000" dirty="0"/>
              <a:t>a</a:t>
            </a:r>
            <a:r>
              <a:rPr lang="en-US" dirty="0"/>
              <a:t> is true, we made a </a:t>
            </a:r>
            <a:r>
              <a:rPr lang="en-US" b="1" dirty="0"/>
              <a:t>Type II error </a:t>
            </a:r>
            <a:r>
              <a:rPr lang="en-US" dirty="0"/>
              <a:t>(accepted H</a:t>
            </a:r>
            <a:r>
              <a:rPr lang="en-US" baseline="-25000" dirty="0"/>
              <a:t>0</a:t>
            </a:r>
            <a:r>
              <a:rPr lang="en-US" dirty="0"/>
              <a:t> when it is false)</a:t>
            </a:r>
          </a:p>
          <a:p>
            <a:r>
              <a:rPr lang="en-US" dirty="0"/>
              <a:t>Second row shows what can happen if the conclusion is to reject H</a:t>
            </a:r>
            <a:r>
              <a:rPr lang="en-US" baseline="-25000" dirty="0"/>
              <a:t>0</a:t>
            </a:r>
          </a:p>
          <a:p>
            <a:pPr lvl="1"/>
            <a:r>
              <a:rPr lang="en-US" dirty="0"/>
              <a:t>If H</a:t>
            </a:r>
            <a:r>
              <a:rPr lang="en-US" baseline="-25000" dirty="0"/>
              <a:t>0</a:t>
            </a:r>
            <a:r>
              <a:rPr lang="en-US" dirty="0"/>
              <a:t> is true, we made a Type I error (rejected H</a:t>
            </a:r>
            <a:r>
              <a:rPr lang="en-US" baseline="-25000" dirty="0"/>
              <a:t>0 </a:t>
            </a:r>
            <a:r>
              <a:rPr lang="en-US" dirty="0"/>
              <a:t>when it is true)</a:t>
            </a:r>
          </a:p>
          <a:p>
            <a:pPr lvl="1"/>
            <a:r>
              <a:rPr lang="en-US" dirty="0"/>
              <a:t>If H</a:t>
            </a:r>
            <a:r>
              <a:rPr lang="en-US" baseline="-25000" dirty="0"/>
              <a:t>a</a:t>
            </a:r>
            <a:r>
              <a:rPr lang="en-US" dirty="0"/>
              <a:t> is true, rejecting H</a:t>
            </a:r>
            <a:r>
              <a:rPr lang="en-US" baseline="-25000" dirty="0"/>
              <a:t>0</a:t>
            </a:r>
            <a:r>
              <a:rPr lang="en-US" dirty="0"/>
              <a:t> is correct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9" y="1825625"/>
            <a:ext cx="5702174" cy="183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893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person responsible for the hypothesis test specifies the level of significance and the probability of making a Type I error</a:t>
            </a:r>
          </a:p>
          <a:p>
            <a:r>
              <a:rPr lang="en-US" dirty="0"/>
              <a:t>Applications of hypothesis testing that only control for the Type I error are called </a:t>
            </a:r>
            <a:r>
              <a:rPr lang="en-US" i="1" dirty="0"/>
              <a:t>significance tests</a:t>
            </a:r>
          </a:p>
          <a:p>
            <a:r>
              <a:rPr lang="en-US" dirty="0"/>
              <a:t>Most applications of hypothesis testing control for the probability of making a Type I error; they do not always control for the probability of making a Type II error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49" y="1690688"/>
            <a:ext cx="9016103" cy="1135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793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Hypothesis Test of the Population Mean</a:t>
            </a:r>
          </a:p>
          <a:p>
            <a:pPr marL="0" indent="0">
              <a:buNone/>
            </a:pPr>
            <a:r>
              <a:rPr lang="en-US" b="1" dirty="0"/>
              <a:t>One tailed tests </a:t>
            </a:r>
            <a:r>
              <a:rPr lang="en-US" dirty="0"/>
              <a:t>about a population mean take one of the following forms:</a:t>
            </a:r>
          </a:p>
          <a:p>
            <a:endParaRPr lang="en-US" dirty="0"/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Develop the null and alternative hypothesis for the test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Specify the level of significance for the test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Collect the sample data and computer the value of what is called a test statistic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71" y="2889438"/>
            <a:ext cx="5541458" cy="150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76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8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6.16: Sampling Distribution of    for the Hilltop Coffee Study When the Null Hypothesis Is True as an Equality (    = 3)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67744"/>
            <a:ext cx="8229600" cy="3591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48190"/>
              </p:ext>
            </p:extLst>
          </p:nvPr>
        </p:nvGraphicFramePr>
        <p:xfrm>
          <a:off x="8408893" y="534345"/>
          <a:ext cx="411480" cy="486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8893" y="534345"/>
                        <a:ext cx="411480" cy="486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358331"/>
              </p:ext>
            </p:extLst>
          </p:nvPr>
        </p:nvGraphicFramePr>
        <p:xfrm>
          <a:off x="5006789" y="1730665"/>
          <a:ext cx="457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6789" y="1730665"/>
                        <a:ext cx="4572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966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6.17: Lower-Tail Probability for </a:t>
            </a:r>
            <a:r>
              <a:rPr lang="en-US" i="1" dirty="0"/>
              <a:t>t</a:t>
            </a:r>
            <a:r>
              <a:rPr lang="en-US" dirty="0"/>
              <a:t> = –3 from a </a:t>
            </a:r>
            <a:r>
              <a:rPr lang="en-US" i="1" dirty="0"/>
              <a:t>t</a:t>
            </a:r>
            <a:r>
              <a:rPr lang="en-US" dirty="0"/>
              <a:t> Distribution with 35 Degrees of Freedom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07846"/>
            <a:ext cx="8229600" cy="2657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5847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i="1" dirty="0"/>
              <a:t>t</a:t>
            </a:r>
            <a:r>
              <a:rPr lang="en-US" dirty="0"/>
              <a:t>-distributed random variable </a:t>
            </a:r>
            <a:r>
              <a:rPr lang="en-US" i="1" dirty="0"/>
              <a:t>t</a:t>
            </a:r>
            <a:r>
              <a:rPr lang="en-US" dirty="0"/>
              <a:t> as a </a:t>
            </a:r>
            <a:r>
              <a:rPr lang="en-US" b="1" dirty="0"/>
              <a:t>test statistic </a:t>
            </a:r>
            <a:r>
              <a:rPr lang="en-US" dirty="0"/>
              <a:t>to determine whether    deviates from the hypothesized value of    enough to justify rejecting the null hypothesis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key question for a lower-tail test is: How small must the test statistic </a:t>
            </a:r>
            <a:r>
              <a:rPr lang="en-US" i="1" dirty="0"/>
              <a:t>t</a:t>
            </a:r>
            <a:r>
              <a:rPr lang="en-US" dirty="0"/>
              <a:t> be before we choose to reject the null hypothesis?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37911"/>
            <a:ext cx="7162800" cy="110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5046091"/>
            <a:ext cx="7905750" cy="90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575454"/>
              </p:ext>
            </p:extLst>
          </p:nvPr>
        </p:nvGraphicFramePr>
        <p:xfrm>
          <a:off x="4016187" y="2287701"/>
          <a:ext cx="274320" cy="32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6187" y="2287701"/>
                        <a:ext cx="274320" cy="324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400031"/>
              </p:ext>
            </p:extLst>
          </p:nvPr>
        </p:nvGraphicFramePr>
        <p:xfrm>
          <a:off x="10084733" y="2345967"/>
          <a:ext cx="274320" cy="2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84733" y="2345967"/>
                        <a:ext cx="274320" cy="29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2160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628"/>
            <a:ext cx="10515600" cy="1325563"/>
          </a:xfrm>
        </p:spPr>
        <p:txBody>
          <a:bodyPr/>
          <a:lstStyle/>
          <a:p>
            <a:r>
              <a:rPr lang="en-US" dirty="0"/>
              <a:t>Figure 6.18: Hypothesis Test About a Population Mean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10" y="1153409"/>
            <a:ext cx="4948007" cy="4882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39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7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6.1: </a:t>
            </a:r>
            <a:br>
              <a:rPr lang="en-US" dirty="0"/>
            </a:br>
            <a:r>
              <a:rPr lang="en-US" dirty="0"/>
              <a:t>Using Excel to Select a Simple Random Sample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84" y="1825625"/>
            <a:ext cx="5633432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4374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99"/>
            <a:ext cx="10515600" cy="1325563"/>
          </a:xfrm>
        </p:spPr>
        <p:txBody>
          <a:bodyPr/>
          <a:lstStyle/>
          <a:p>
            <a:r>
              <a:rPr lang="en-US" dirty="0"/>
              <a:t>Figure 6.19: </a:t>
            </a:r>
            <a:r>
              <a:rPr lang="en-US" i="1" dirty="0"/>
              <a:t>p</a:t>
            </a:r>
            <a:r>
              <a:rPr lang="en-US" dirty="0"/>
              <a:t> Value for the Hilltop Coffee Study When   = 2.92 and </a:t>
            </a:r>
            <a:r>
              <a:rPr lang="en-US" i="1" dirty="0"/>
              <a:t>s</a:t>
            </a:r>
            <a:r>
              <a:rPr lang="en-US" dirty="0"/>
              <a:t> = 0.17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46" y="1880025"/>
            <a:ext cx="7058308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685348"/>
              </p:ext>
            </p:extLst>
          </p:nvPr>
        </p:nvGraphicFramePr>
        <p:xfrm>
          <a:off x="3693458" y="1212885"/>
          <a:ext cx="411480" cy="486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3458" y="1212885"/>
                        <a:ext cx="411480" cy="486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660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level of significance indicates the strength of evidence that is needed in the sample data before rejection of the null hypothesis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 decision makers may express different opinions concerning the cost of making a Type I error and may choose a different level of significance</a:t>
            </a:r>
          </a:p>
          <a:p>
            <a:r>
              <a:rPr lang="en-US" dirty="0"/>
              <a:t>Providing the </a:t>
            </a:r>
            <a:r>
              <a:rPr lang="en-US" i="1" dirty="0"/>
              <a:t>p</a:t>
            </a:r>
            <a:r>
              <a:rPr lang="en-US" dirty="0"/>
              <a:t> value as part of the hypothesis testing results allows decision makers to compare the reported </a:t>
            </a:r>
            <a:r>
              <a:rPr lang="en-US" i="1" dirty="0"/>
              <a:t>p</a:t>
            </a:r>
            <a:r>
              <a:rPr lang="en-US" dirty="0"/>
              <a:t> value to his or her own level of significance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700066"/>
            <a:ext cx="5314950" cy="70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7187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an upper-tail test, the </a:t>
            </a:r>
            <a:r>
              <a:rPr lang="en-US" i="1" dirty="0"/>
              <a:t>p</a:t>
            </a:r>
            <a:r>
              <a:rPr lang="en-US" dirty="0"/>
              <a:t> value is the probability of obtaining a value for the test statistic as large as or larger than that provided by the sample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91140"/>
            <a:ext cx="9144000" cy="19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932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hypothesis testing, the general form for a </a:t>
            </a:r>
            <a:r>
              <a:rPr lang="en-US" b="1" dirty="0"/>
              <a:t>two-tailed test </a:t>
            </a:r>
            <a:r>
              <a:rPr lang="en-US" dirty="0"/>
              <a:t>about population mean is: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780098"/>
              </p:ext>
            </p:extLst>
          </p:nvPr>
        </p:nvGraphicFramePr>
        <p:xfrm>
          <a:off x="5217739" y="2868703"/>
          <a:ext cx="1756522" cy="98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723600" imgH="406080" progId="Equation.DSMT4">
                  <p:embed/>
                </p:oleObj>
              </mc:Choice>
              <mc:Fallback>
                <p:oleObj name="Equation" r:id="rId3" imgW="7236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7739" y="2868703"/>
                        <a:ext cx="1756522" cy="986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7637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99"/>
            <a:ext cx="10515600" cy="1325563"/>
          </a:xfrm>
        </p:spPr>
        <p:txBody>
          <a:bodyPr/>
          <a:lstStyle/>
          <a:p>
            <a:r>
              <a:rPr lang="en-US" dirty="0"/>
              <a:t>Figure 6.20: p Value for the Holiday Toys Two-Tailed Hypothesis Test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41123"/>
            <a:ext cx="8229600" cy="3589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488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770"/>
            <a:ext cx="10515600" cy="1325563"/>
          </a:xfrm>
        </p:spPr>
        <p:txBody>
          <a:bodyPr/>
          <a:lstStyle/>
          <a:p>
            <a:r>
              <a:rPr lang="en-US" dirty="0"/>
              <a:t>Figure 6.21: Two-Tailed Hypothesis Test for Holiday Toys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16" y="1233954"/>
            <a:ext cx="6332346" cy="4808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540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85132"/>
            <a:ext cx="9144000" cy="2256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1939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99"/>
            <a:ext cx="10515600" cy="1325563"/>
          </a:xfrm>
        </p:spPr>
        <p:txBody>
          <a:bodyPr/>
          <a:lstStyle/>
          <a:p>
            <a:r>
              <a:rPr lang="en-US" dirty="0"/>
              <a:t>Table 6.7: Summary of Hypothesis Tests About a Population Mean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1593"/>
            <a:ext cx="9144000" cy="2785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7747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94082"/>
            <a:ext cx="9144000" cy="2570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6609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71054"/>
            <a:ext cx="9144000" cy="3345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62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from an Infinite Population</a:t>
            </a:r>
          </a:p>
          <a:p>
            <a:pPr lvl="1"/>
            <a:r>
              <a:rPr lang="en-US" sz="2600" dirty="0"/>
              <a:t>With an infinite population, you cannot select a simple random sample because you cannot construct a frame consisting of all the elements</a:t>
            </a:r>
          </a:p>
          <a:p>
            <a:pPr lvl="1"/>
            <a:r>
              <a:rPr lang="en-US" sz="2600" dirty="0"/>
              <a:t>Statisticians recommend selectin what is called a random sample</a:t>
            </a: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68533"/>
            <a:ext cx="8229600" cy="1572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168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Hypothesis Test of the Population Proportion</a:t>
            </a:r>
          </a:p>
          <a:p>
            <a:r>
              <a:rPr lang="en-US" dirty="0"/>
              <a:t>The three forms for a hypothesis test about a population proportion are: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The first form is called a lower-tail test</a:t>
            </a:r>
          </a:p>
          <a:p>
            <a:pPr lvl="1"/>
            <a:r>
              <a:rPr lang="en-US" dirty="0"/>
              <a:t>The second form is called an upper-tail test</a:t>
            </a:r>
          </a:p>
          <a:p>
            <a:pPr lvl="1"/>
            <a:r>
              <a:rPr lang="en-US" dirty="0"/>
              <a:t>The third form is called a two-tailed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59196"/>
            <a:ext cx="5486400" cy="9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703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42" y="1690688"/>
            <a:ext cx="6872916" cy="1482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60" y="3452812"/>
            <a:ext cx="5734050" cy="2390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62632" y="3470741"/>
            <a:ext cx="4052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6.22: Calculation of the </a:t>
            </a:r>
            <a:r>
              <a:rPr lang="en-US" sz="2800" i="1" dirty="0"/>
              <a:t>p</a:t>
            </a:r>
            <a:r>
              <a:rPr lang="en-US" sz="2800" dirty="0"/>
              <a:t> Value for the Pine Creek Hypothesis Test</a:t>
            </a:r>
          </a:p>
        </p:txBody>
      </p:sp>
    </p:spTree>
    <p:extLst>
      <p:ext uri="{BB962C8B-B14F-4D97-AF65-F5344CB8AC3E}">
        <p14:creationId xmlns:p14="http://schemas.microsoft.com/office/powerpoint/2010/main" val="36778540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628"/>
            <a:ext cx="10515600" cy="1325563"/>
          </a:xfrm>
        </p:spPr>
        <p:txBody>
          <a:bodyPr/>
          <a:lstStyle/>
          <a:p>
            <a:r>
              <a:rPr lang="en-US" dirty="0"/>
              <a:t>Figure 6.23: Hypothesis Test for Pine Creek Golf Course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5" y="1842486"/>
            <a:ext cx="8556171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4243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99"/>
            <a:ext cx="10515600" cy="1325563"/>
          </a:xfrm>
        </p:spPr>
        <p:txBody>
          <a:bodyPr/>
          <a:lstStyle/>
          <a:p>
            <a:r>
              <a:rPr lang="en-US" dirty="0"/>
              <a:t>Table 6.8: Summary of Hypothesis Tests About a Population Proportion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69752"/>
            <a:ext cx="8229600" cy="2530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3859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77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6.9: Margins of Error and Interval Estimates of the Population Mean at Various Sample Sizes </a:t>
            </a:r>
            <a:r>
              <a:rPr lang="en-US" i="1" dirty="0"/>
              <a:t>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11703"/>
            <a:ext cx="8229600" cy="3634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5956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Big Data, Statistical Inference, and Practical Significance</a:t>
            </a:r>
          </a:p>
          <a:p>
            <a:r>
              <a:rPr lang="en-US" dirty="0"/>
              <a:t>Businesses are collecting greater volumes of greater varieties of data at a higher velocity that ever</a:t>
            </a:r>
          </a:p>
          <a:p>
            <a:r>
              <a:rPr lang="en-US" dirty="0"/>
              <a:t>With very large sample, it is particularly important that we consider the practical implications, or practical significance, of a statistically significant result in hypothesis testing</a:t>
            </a:r>
          </a:p>
          <a:p>
            <a:pPr lvl="1"/>
            <a:r>
              <a:rPr lang="en-US" dirty="0"/>
              <a:t>No business decision should be based solely on statistical significance</a:t>
            </a:r>
          </a:p>
          <a:p>
            <a:pPr lvl="1"/>
            <a:r>
              <a:rPr lang="en-US" dirty="0"/>
              <a:t>Consider the practical significance of the difference between the sample mean and the hypothesized population mean</a:t>
            </a:r>
          </a:p>
          <a:p>
            <a:pPr lvl="1"/>
            <a:r>
              <a:rPr lang="en-US" dirty="0"/>
              <a:t>Consider the difference between the sample proportion and the hypothesized population proportion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 and judgement must be implemented in the selection process for a random sample from an infinite population:</a:t>
            </a:r>
          </a:p>
          <a:p>
            <a:pPr lvl="1"/>
            <a:r>
              <a:rPr lang="en-US" sz="2600" dirty="0"/>
              <a:t>Each element selected comes from the same population</a:t>
            </a:r>
          </a:p>
          <a:p>
            <a:pPr lvl="1"/>
            <a:r>
              <a:rPr lang="en-US" sz="2600" dirty="0"/>
              <a:t>Each element is selected independently</a:t>
            </a:r>
          </a:p>
          <a:p>
            <a:r>
              <a:rPr lang="en-US" dirty="0"/>
              <a:t>Situations involving sampling from an infinite population are usually associated with a process that operates over time</a:t>
            </a:r>
          </a:p>
        </p:txBody>
      </p:sp>
    </p:spTree>
    <p:extLst>
      <p:ext uri="{BB962C8B-B14F-4D97-AF65-F5344CB8AC3E}">
        <p14:creationId xmlns:p14="http://schemas.microsoft.com/office/powerpoint/2010/main" val="8028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Estimation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</p:spTree>
    <p:extLst>
      <p:ext uri="{BB962C8B-B14F-4D97-AF65-F5344CB8AC3E}">
        <p14:creationId xmlns:p14="http://schemas.microsoft.com/office/powerpoint/2010/main" val="279242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6933</TotalTime>
  <Words>2472</Words>
  <Application>Microsoft Office PowerPoint</Application>
  <PresentationFormat>Widescreen</PresentationFormat>
  <Paragraphs>263</Paragraphs>
  <Slides>75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Calibri Light</vt:lpstr>
      <vt:lpstr>Office Theme</vt:lpstr>
      <vt:lpstr>Equation</vt:lpstr>
      <vt:lpstr>Statistical Inference</vt:lpstr>
      <vt:lpstr>Introduction</vt:lpstr>
      <vt:lpstr>Introduction</vt:lpstr>
      <vt:lpstr>Selecting a Sample</vt:lpstr>
      <vt:lpstr>Selecting a Sample</vt:lpstr>
      <vt:lpstr>Figure 6.1:  Using Excel to Select a Simple Random Sample</vt:lpstr>
      <vt:lpstr>Selecting a Sample</vt:lpstr>
      <vt:lpstr>Selecting a Sample</vt:lpstr>
      <vt:lpstr>Point Estimation</vt:lpstr>
      <vt:lpstr>Point Estimation</vt:lpstr>
      <vt:lpstr>Point Estimation</vt:lpstr>
      <vt:lpstr>Table 6.1: Annual Salary and Training Program Status for a Simple Random Sample of 30 EAI Employees</vt:lpstr>
      <vt:lpstr>Table 6.2: Summary of Point Estimates Obtained from a Simple Random Sample of 30 EAI Employees</vt:lpstr>
      <vt:lpstr>Point Estimation</vt:lpstr>
      <vt:lpstr>Sampling Distributions</vt:lpstr>
      <vt:lpstr>Sampling Distributions</vt:lpstr>
      <vt:lpstr>Table 6.3: Values of    and    from 500 Simple Random Samples of 30 EAI Employees</vt:lpstr>
      <vt:lpstr>Table 6.4: Frequency and Relative Frequency Distributions of    from 500 Simple Random Samples of 30 EAI Employees</vt:lpstr>
      <vt:lpstr>Figure 6.2: Relative Frequency Histogram of  Values from 500 Simple Random Samples of Size 30 Each</vt:lpstr>
      <vt:lpstr>Figure 6.3: Relative Frequency Histogram of  Values from 500 Simple Random Sample Sizes of 30 Each</vt:lpstr>
      <vt:lpstr>Sampling Distributions</vt:lpstr>
      <vt:lpstr>Sampling Distributions</vt:lpstr>
      <vt:lpstr>Sampling Distributions</vt:lpstr>
      <vt:lpstr>Sampling Distributions</vt:lpstr>
      <vt:lpstr>Sampling Distributions</vt:lpstr>
      <vt:lpstr>Sampling Distributions</vt:lpstr>
      <vt:lpstr>Figure 6.4: Illustration of the Central Limit Theorem for Three Populations</vt:lpstr>
      <vt:lpstr>Figure 6.5: Sampling Distribution of    for the Mean Annual Salary of a Simple Random Sample of 30 EAI Employees</vt:lpstr>
      <vt:lpstr>Figure 6.6: A Comparison of the Sampling Distributions of    for Simple Random Samples of n=30 and n=100 EAI Employees</vt:lpstr>
      <vt:lpstr>Sampling Distributions</vt:lpstr>
      <vt:lpstr>Sampling Distributions</vt:lpstr>
      <vt:lpstr>Sampling Distributions</vt:lpstr>
      <vt:lpstr>Interval Estimation</vt:lpstr>
      <vt:lpstr>Interval Estimation</vt:lpstr>
      <vt:lpstr>Interval Estimation</vt:lpstr>
      <vt:lpstr>Interval Estimation</vt:lpstr>
      <vt:lpstr>Figure 6.8: Sampling Distribution of the Sample Mean</vt:lpstr>
      <vt:lpstr>Interval Estimation</vt:lpstr>
      <vt:lpstr>Figure 6.9: Comparison of the Standard Normal Distribution with t Distributions with 10 and 20 Degrees of Freedom</vt:lpstr>
      <vt:lpstr>Interval Estimation</vt:lpstr>
      <vt:lpstr>Figure 6.11: Intervals Formed Around Sample Means from 10 Independent Random Samples</vt:lpstr>
      <vt:lpstr>Interval Estimation</vt:lpstr>
      <vt:lpstr>Figure 6.12: t Distribution with         Area or Probability in the Upper Tail</vt:lpstr>
      <vt:lpstr>Interval Estimation</vt:lpstr>
      <vt:lpstr>Interval Estimation</vt:lpstr>
      <vt:lpstr>Figure 6.14: Normal Approximation of the Sampling Distribution of </vt:lpstr>
      <vt:lpstr>Figure 6.15: 95% Confidence Interval for Survey of Women Golfers</vt:lpstr>
      <vt:lpstr>Hypothesis Tests</vt:lpstr>
      <vt:lpstr>Hypothesis Tests</vt:lpstr>
      <vt:lpstr>Hypothesis Tests</vt:lpstr>
      <vt:lpstr>Hypothesis Tests</vt:lpstr>
      <vt:lpstr>Hypothesis Tests</vt:lpstr>
      <vt:lpstr>Hypothesis Tests</vt:lpstr>
      <vt:lpstr>Hypothesis Tests</vt:lpstr>
      <vt:lpstr>Hypothesis Tests</vt:lpstr>
      <vt:lpstr>Figure 6.16: Sampling Distribution of    for the Hilltop Coffee Study When the Null Hypothesis Is True as an Equality (    = 3)</vt:lpstr>
      <vt:lpstr>Figure 6.17: Lower-Tail Probability for t = –3 from a t Distribution with 35 Degrees of Freedom</vt:lpstr>
      <vt:lpstr>Hypothesis Tests</vt:lpstr>
      <vt:lpstr>Figure 6.18: Hypothesis Test About a Population Mean</vt:lpstr>
      <vt:lpstr>Figure 6.19: p Value for the Hilltop Coffee Study When   = 2.92 and s = 0.17</vt:lpstr>
      <vt:lpstr>Hypothesis Tests</vt:lpstr>
      <vt:lpstr>Hypothesis Tests</vt:lpstr>
      <vt:lpstr>Hypothesis Tests</vt:lpstr>
      <vt:lpstr>Figure 6.20: p Value for the Holiday Toys Two-Tailed Hypothesis Test</vt:lpstr>
      <vt:lpstr>Figure 6.21: Two-Tailed Hypothesis Test for Holiday Toys</vt:lpstr>
      <vt:lpstr>Hypothesis Tests</vt:lpstr>
      <vt:lpstr>Table 6.7: Summary of Hypothesis Tests About a Population Mean</vt:lpstr>
      <vt:lpstr>Hypothesis Tests</vt:lpstr>
      <vt:lpstr>Hypothesis Tests</vt:lpstr>
      <vt:lpstr>Hypothesis Tests</vt:lpstr>
      <vt:lpstr>Hypothesis Test</vt:lpstr>
      <vt:lpstr>Figure 6.23: Hypothesis Test for Pine Creek Golf Course</vt:lpstr>
      <vt:lpstr>Table 6.8: Summary of Hypothesis Tests About a Population Proportion</vt:lpstr>
      <vt:lpstr>Table 6.9: Margins of Error and Interval Estimates of the Population Mean at Various Sample Sizes n</vt:lpstr>
      <vt:lpstr>Hypothesis Tests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Cengage Learning</dc:creator>
  <cp:lastModifiedBy>Asef-Vaziri, Ardavan</cp:lastModifiedBy>
  <cp:revision>127</cp:revision>
  <dcterms:created xsi:type="dcterms:W3CDTF">2015-06-17T14:10:03Z</dcterms:created>
  <dcterms:modified xsi:type="dcterms:W3CDTF">2016-04-11T07:11:07Z</dcterms:modified>
</cp:coreProperties>
</file>