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35"/>
  </p:notesMasterIdLst>
  <p:handoutMasterIdLst>
    <p:handoutMasterId r:id="rId36"/>
  </p:handoutMasterIdLst>
  <p:sldIdLst>
    <p:sldId id="742" r:id="rId7"/>
    <p:sldId id="774" r:id="rId8"/>
    <p:sldId id="775" r:id="rId9"/>
    <p:sldId id="745" r:id="rId10"/>
    <p:sldId id="778" r:id="rId11"/>
    <p:sldId id="779" r:id="rId12"/>
    <p:sldId id="780" r:id="rId13"/>
    <p:sldId id="781" r:id="rId14"/>
    <p:sldId id="777" r:id="rId15"/>
    <p:sldId id="795" r:id="rId16"/>
    <p:sldId id="793" r:id="rId17"/>
    <p:sldId id="753" r:id="rId18"/>
    <p:sldId id="754" r:id="rId19"/>
    <p:sldId id="755" r:id="rId20"/>
    <p:sldId id="787" r:id="rId21"/>
    <p:sldId id="757" r:id="rId22"/>
    <p:sldId id="797" r:id="rId23"/>
    <p:sldId id="773" r:id="rId24"/>
    <p:sldId id="761" r:id="rId25"/>
    <p:sldId id="764" r:id="rId26"/>
    <p:sldId id="792" r:id="rId27"/>
    <p:sldId id="804" r:id="rId28"/>
    <p:sldId id="771" r:id="rId29"/>
    <p:sldId id="788" r:id="rId30"/>
    <p:sldId id="789" r:id="rId31"/>
    <p:sldId id="790" r:id="rId32"/>
    <p:sldId id="802" r:id="rId33"/>
    <p:sldId id="803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3"/>
    <a:srgbClr val="000078"/>
    <a:srgbClr val="00007D"/>
    <a:srgbClr val="A80000"/>
    <a:srgbClr val="000000"/>
    <a:srgbClr val="AA0000"/>
    <a:srgbClr val="9E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91628" autoAdjust="0"/>
  </p:normalViewPr>
  <p:slideViewPr>
    <p:cSldViewPr>
      <p:cViewPr varScale="1">
        <p:scale>
          <a:sx n="101" d="100"/>
          <a:sy n="101" d="100"/>
        </p:scale>
        <p:origin x="23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11/1/2020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62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2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42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78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6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081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225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272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77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0563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24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86F655-8A52-4B5C-BBA0-FD673D4C3E33}" type="slidenum">
              <a:rPr lang="en-US" sz="1200" smtClean="0"/>
              <a:pPr eaLnBrk="1" hangingPunct="1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6094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099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83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891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149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476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236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23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695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4441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8913"/>
            <a:ext cx="8497888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520825"/>
            <a:ext cx="4087813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2013" y="1520825"/>
            <a:ext cx="4087812" cy="223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2013" y="3913188"/>
            <a:ext cx="4087812" cy="2239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87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013" y="1471613"/>
            <a:ext cx="3810000" cy="4643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413" y="1471613"/>
            <a:ext cx="3810000" cy="4643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59618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0595" y="6675227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6178" y="6678405"/>
            <a:ext cx="9170773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89189" y="6598093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60962" y="6502378"/>
            <a:ext cx="1905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16572" y="6550223"/>
            <a:ext cx="7067140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Sampling &amp; Confidence Interval,  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A. Asef-Vaziri,</a:t>
            </a: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 Systems &amp; </a:t>
            </a:r>
            <a:r>
              <a:rPr lang="en-US" sz="1400" b="1" i="1" baseline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Operations Management</a:t>
            </a: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en-US" sz="1400" b="1" i="1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4" r:id="rId6"/>
    <p:sldLayoutId id="2147483815" r:id="rId7"/>
    <p:sldLayoutId id="2147483816" r:id="rId8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png"/><Relationship Id="rId9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lGyW4QJ4Q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1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e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6.e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package" Target="../embeddings/Microsoft_Excel_Worksheet.xlsx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5.jpeg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m0PrmJSolM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5462" y="0"/>
            <a:ext cx="9350912" cy="2362200"/>
          </a:xfrm>
        </p:spPr>
        <p:txBody>
          <a:bodyPr anchor="t"/>
          <a:lstStyle/>
          <a:p>
            <a:r>
              <a:rPr lang="en-US" dirty="0"/>
              <a:t>Sampling and Confidence Interval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400" dirty="0">
              <a:latin typeface="Book Antiqua" panose="02040602050305030304" pitchFamily="18" charset="0"/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462" y="6088559"/>
            <a:ext cx="9174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i="1" dirty="0">
                <a:solidFill>
                  <a:schemeClr val="bg1"/>
                </a:solidFill>
                <a:latin typeface="Book Antiqua" panose="02040602050305030304" pitchFamily="18" charset="0"/>
              </a:rPr>
              <a:t>Confidence comes not from always being right but from not fearing to be wrong. Peter T. McIntyre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7A2912-89D0-4529-8C09-945BBE4CB9B7}"/>
              </a:ext>
            </a:extLst>
          </p:cNvPr>
          <p:cNvSpPr/>
          <p:nvPr/>
        </p:nvSpPr>
        <p:spPr>
          <a:xfrm>
            <a:off x="9524" y="2362200"/>
            <a:ext cx="8753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The Recording is on Slides 9&amp;13</a:t>
            </a:r>
            <a:b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Put slides 1-8 in slide show mode, spend 15 minutes. Read carefully. </a:t>
            </a:r>
            <a:b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Watch the lecture on Slide 9, </a:t>
            </a:r>
            <a:b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Solve the problems on  10-12 based on the </a:t>
            </a:r>
            <a:r>
              <a:rPr lang="en-US" dirty="0" err="1">
                <a:solidFill>
                  <a:schemeClr val="bg1"/>
                </a:solidFill>
                <a:latin typeface="Book Antiqua" panose="02040602050305030304" pitchFamily="18" charset="0"/>
              </a:rPr>
              <a:t>ecture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 on slide 9</a:t>
            </a:r>
          </a:p>
          <a:p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Watch the lecture on slide 13. Watch it to the end- I have made some parts easier as you move forward- Watch it to </a:t>
            </a:r>
            <a:r>
              <a:rPr lang="en-US">
                <a:solidFill>
                  <a:schemeClr val="bg1"/>
                </a:solidFill>
                <a:latin typeface="Book Antiqua" panose="02040602050305030304" pitchFamily="18" charset="0"/>
              </a:rPr>
              <a:t>the end. 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Go through the practice problems starting on page 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5644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48" y="1"/>
            <a:ext cx="9144000" cy="762000"/>
          </a:xfrm>
          <a:noFill/>
          <a:ln/>
        </p:spPr>
        <p:txBody>
          <a:bodyPr/>
          <a:lstStyle/>
          <a:p>
            <a:r>
              <a:rPr lang="en-US" altLang="en-US" dirty="0"/>
              <a:t>Interval Estimation vs Point Estimation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02" y="795998"/>
            <a:ext cx="7303033" cy="5661076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111539"/>
              </p:ext>
            </p:extLst>
          </p:nvPr>
        </p:nvGraphicFramePr>
        <p:xfrm>
          <a:off x="838200" y="990599"/>
          <a:ext cx="7071741" cy="550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Worksheet" r:id="rId5" imgW="5562779" imgH="4324457" progId="Excel.Sheet.12">
                  <p:embed/>
                </p:oleObj>
              </mc:Choice>
              <mc:Fallback>
                <p:oleObj name="Worksheet" r:id="rId5" imgW="5562779" imgH="4324457" progId="Excel.Sheet.12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990599"/>
                        <a:ext cx="7071741" cy="5500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041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6" y="1"/>
            <a:ext cx="9128083" cy="723900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6229350" y="723900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81700" y="838200"/>
                <a:ext cx="9461864" cy="5738814"/>
              </a:xfrm>
            </p:spPr>
            <p:txBody>
              <a:bodyPr/>
              <a:lstStyle/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/2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/2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–(NORM.INV(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) </a:t>
                </a:r>
              </a:p>
              <a:p>
                <a:pPr marL="0" indent="0" algn="ctr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–NORM.INV(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90, 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=35,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=25,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CI =90%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=7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/2,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–(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/2,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01.514≥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≥90−(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01.514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-90)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101.514≥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b="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≥78.486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The 90% confident interval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between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78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486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514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1700" y="838200"/>
                <a:ext cx="9461864" cy="57388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56550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CI-IE-Problem-1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97169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Given the following data on the number of monthly working hours of a sample of part time workers.	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Estimate the standard deviation (standard Error) of the average of the population.							</a:t>
            </a: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r>
              <a:rPr lang="en-US" sz="2400" dirty="0">
                <a:latin typeface="Book Antiqua" panose="02040602050305030304" pitchFamily="18" charset="0"/>
              </a:rPr>
              <a:t>A. (5.78), B. (4.58), C. (6.18), D. (6.36), E. (6.2). 				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133" y="2438398"/>
            <a:ext cx="9018842" cy="2895602"/>
            <a:chOff x="36133" y="2438398"/>
            <a:chExt cx="9018842" cy="28956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33" y="2438398"/>
              <a:ext cx="9018842" cy="278920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143000" y="2819400"/>
              <a:ext cx="7911975" cy="2514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879826"/>
              </p:ext>
            </p:extLst>
          </p:nvPr>
        </p:nvGraphicFramePr>
        <p:xfrm>
          <a:off x="347819" y="2825959"/>
          <a:ext cx="8761096" cy="2445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Worksheet" r:id="rId5" imgW="6791547" imgH="1895671" progId="Excel.Sheet.12">
                  <p:embed/>
                </p:oleObj>
              </mc:Choice>
              <mc:Fallback>
                <p:oleObj name="Worksheet" r:id="rId5" imgW="6791547" imgH="18956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819" y="2825959"/>
                        <a:ext cx="8761096" cy="2445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470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CI-IE-Problem-2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0198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A. (66.12) B. (70.87) C. (108.08) D. 	(99.32) E. (79.63)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7070" y="7620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Given a sample of 16 observations on the number of monthly working hours of part time workers in a company. Suppose the average working hours per months for this sample is 86,  and the standard deviation of the sample is 43 hours. Provide the upper limit for  96 % interval Estimate of the average of the population.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667000"/>
            <a:ext cx="4048810" cy="221683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790506"/>
              </p:ext>
            </p:extLst>
          </p:nvPr>
        </p:nvGraphicFramePr>
        <p:xfrm>
          <a:off x="476055" y="3121813"/>
          <a:ext cx="3667810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8" name="Worksheet" r:id="rId5" imgW="2266861" imgH="1057334" progId="Excel.Sheet.12">
                  <p:embed/>
                </p:oleObj>
              </mc:Choice>
              <mc:Fallback>
                <p:oleObj name="Worksheet" r:id="rId5" imgW="2266861" imgH="10573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055" y="3121813"/>
                        <a:ext cx="3667810" cy="1752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53" y="4933974"/>
            <a:ext cx="4188134" cy="116202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084692"/>
              </p:ext>
            </p:extLst>
          </p:nvPr>
        </p:nvGraphicFramePr>
        <p:xfrm>
          <a:off x="381000" y="5295233"/>
          <a:ext cx="3896287" cy="800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9" name="Worksheet" r:id="rId8" imgW="3057392" imgH="638430" progId="Excel.Sheet.12">
                  <p:embed/>
                </p:oleObj>
              </mc:Choice>
              <mc:Fallback>
                <p:oleObj name="Worksheet" r:id="rId8" imgW="3057392" imgH="6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5295233"/>
                        <a:ext cx="3896287" cy="800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4644434" y="2773364"/>
            <a:ext cx="3648892" cy="1350661"/>
            <a:chOff x="1116" y="816"/>
            <a:chExt cx="2824" cy="1464"/>
          </a:xfrm>
        </p:grpSpPr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1116" y="816"/>
              <a:ext cx="2824" cy="1192"/>
            </a:xfrm>
            <a:custGeom>
              <a:avLst/>
              <a:gdLst>
                <a:gd name="T0" fmla="*/ 1344 w 2824"/>
                <a:gd name="T1" fmla="*/ 15 h 1912"/>
                <a:gd name="T2" fmla="*/ 1266 w 2824"/>
                <a:gd name="T3" fmla="*/ 87 h 1912"/>
                <a:gd name="T4" fmla="*/ 1203 w 2824"/>
                <a:gd name="T5" fmla="*/ 192 h 1912"/>
                <a:gd name="T6" fmla="*/ 1136 w 2824"/>
                <a:gd name="T7" fmla="*/ 305 h 1912"/>
                <a:gd name="T8" fmla="*/ 1094 w 2824"/>
                <a:gd name="T9" fmla="*/ 413 h 1912"/>
                <a:gd name="T10" fmla="*/ 1063 w 2824"/>
                <a:gd name="T11" fmla="*/ 513 h 1912"/>
                <a:gd name="T12" fmla="*/ 1014 w 2824"/>
                <a:gd name="T13" fmla="*/ 630 h 1912"/>
                <a:gd name="T14" fmla="*/ 987 w 2824"/>
                <a:gd name="T15" fmla="*/ 737 h 1912"/>
                <a:gd name="T16" fmla="*/ 951 w 2824"/>
                <a:gd name="T17" fmla="*/ 843 h 1912"/>
                <a:gd name="T18" fmla="*/ 924 w 2824"/>
                <a:gd name="T19" fmla="*/ 951 h 1912"/>
                <a:gd name="T20" fmla="*/ 891 w 2824"/>
                <a:gd name="T21" fmla="*/ 1062 h 1912"/>
                <a:gd name="T22" fmla="*/ 855 w 2824"/>
                <a:gd name="T23" fmla="*/ 1173 h 1912"/>
                <a:gd name="T24" fmla="*/ 810 w 2824"/>
                <a:gd name="T25" fmla="*/ 1278 h 1912"/>
                <a:gd name="T26" fmla="*/ 756 w 2824"/>
                <a:gd name="T27" fmla="*/ 1395 h 1912"/>
                <a:gd name="T28" fmla="*/ 681 w 2824"/>
                <a:gd name="T29" fmla="*/ 1518 h 1912"/>
                <a:gd name="T30" fmla="*/ 603 w 2824"/>
                <a:gd name="T31" fmla="*/ 1611 h 1912"/>
                <a:gd name="T32" fmla="*/ 498 w 2824"/>
                <a:gd name="T33" fmla="*/ 1683 h 1912"/>
                <a:gd name="T34" fmla="*/ 389 w 2824"/>
                <a:gd name="T35" fmla="*/ 1735 h 1912"/>
                <a:gd name="T36" fmla="*/ 285 w 2824"/>
                <a:gd name="T37" fmla="*/ 1773 h 1912"/>
                <a:gd name="T38" fmla="*/ 180 w 2824"/>
                <a:gd name="T39" fmla="*/ 1809 h 1912"/>
                <a:gd name="T40" fmla="*/ 66 w 2824"/>
                <a:gd name="T41" fmla="*/ 1847 h 1912"/>
                <a:gd name="T42" fmla="*/ 3 w 2824"/>
                <a:gd name="T43" fmla="*/ 1869 h 1912"/>
                <a:gd name="T44" fmla="*/ 2820 w 2824"/>
                <a:gd name="T45" fmla="*/ 1911 h 1912"/>
                <a:gd name="T46" fmla="*/ 2766 w 2824"/>
                <a:gd name="T47" fmla="*/ 1854 h 1912"/>
                <a:gd name="T48" fmla="*/ 2676 w 2824"/>
                <a:gd name="T49" fmla="*/ 1827 h 1912"/>
                <a:gd name="T50" fmla="*/ 2560 w 2824"/>
                <a:gd name="T51" fmla="*/ 1791 h 1912"/>
                <a:gd name="T52" fmla="*/ 2424 w 2824"/>
                <a:gd name="T53" fmla="*/ 1743 h 1912"/>
                <a:gd name="T54" fmla="*/ 2310 w 2824"/>
                <a:gd name="T55" fmla="*/ 1692 h 1912"/>
                <a:gd name="T56" fmla="*/ 2244 w 2824"/>
                <a:gd name="T57" fmla="*/ 1647 h 1912"/>
                <a:gd name="T58" fmla="*/ 2175 w 2824"/>
                <a:gd name="T59" fmla="*/ 1578 h 1912"/>
                <a:gd name="T60" fmla="*/ 2106 w 2824"/>
                <a:gd name="T61" fmla="*/ 1485 h 1912"/>
                <a:gd name="T62" fmla="*/ 2040 w 2824"/>
                <a:gd name="T63" fmla="*/ 1374 h 1912"/>
                <a:gd name="T64" fmla="*/ 1992 w 2824"/>
                <a:gd name="T65" fmla="*/ 1278 h 1912"/>
                <a:gd name="T66" fmla="*/ 1953 w 2824"/>
                <a:gd name="T67" fmla="*/ 1194 h 1912"/>
                <a:gd name="T68" fmla="*/ 1917 w 2824"/>
                <a:gd name="T69" fmla="*/ 1104 h 1912"/>
                <a:gd name="T70" fmla="*/ 1881 w 2824"/>
                <a:gd name="T71" fmla="*/ 996 h 1912"/>
                <a:gd name="T72" fmla="*/ 1851 w 2824"/>
                <a:gd name="T73" fmla="*/ 879 h 1912"/>
                <a:gd name="T74" fmla="*/ 1821 w 2824"/>
                <a:gd name="T75" fmla="*/ 765 h 1912"/>
                <a:gd name="T76" fmla="*/ 1776 w 2824"/>
                <a:gd name="T77" fmla="*/ 633 h 1912"/>
                <a:gd name="T78" fmla="*/ 1734 w 2824"/>
                <a:gd name="T79" fmla="*/ 505 h 1912"/>
                <a:gd name="T80" fmla="*/ 1686 w 2824"/>
                <a:gd name="T81" fmla="*/ 396 h 1912"/>
                <a:gd name="T82" fmla="*/ 1653 w 2824"/>
                <a:gd name="T83" fmla="*/ 318 h 1912"/>
                <a:gd name="T84" fmla="*/ 1614 w 2824"/>
                <a:gd name="T85" fmla="*/ 237 h 1912"/>
                <a:gd name="T86" fmla="*/ 1593 w 2824"/>
                <a:gd name="T87" fmla="*/ 195 h 1912"/>
                <a:gd name="T88" fmla="*/ 1515 w 2824"/>
                <a:gd name="T89" fmla="*/ 84 h 1912"/>
                <a:gd name="T90" fmla="*/ 1536 w 2824"/>
                <a:gd name="T91" fmla="*/ 105 h 1912"/>
                <a:gd name="T92" fmla="*/ 1467 w 2824"/>
                <a:gd name="T93" fmla="*/ 33 h 1912"/>
                <a:gd name="T94" fmla="*/ 1419 w 2824"/>
                <a:gd name="T95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4" h="1912">
                  <a:moveTo>
                    <a:pt x="1404" y="3"/>
                  </a:moveTo>
                  <a:lnTo>
                    <a:pt x="1371" y="3"/>
                  </a:lnTo>
                  <a:lnTo>
                    <a:pt x="1344" y="15"/>
                  </a:lnTo>
                  <a:lnTo>
                    <a:pt x="1320" y="30"/>
                  </a:lnTo>
                  <a:lnTo>
                    <a:pt x="1293" y="57"/>
                  </a:lnTo>
                  <a:lnTo>
                    <a:pt x="1266" y="87"/>
                  </a:lnTo>
                  <a:lnTo>
                    <a:pt x="1248" y="120"/>
                  </a:lnTo>
                  <a:lnTo>
                    <a:pt x="1221" y="153"/>
                  </a:lnTo>
                  <a:lnTo>
                    <a:pt x="1203" y="192"/>
                  </a:lnTo>
                  <a:lnTo>
                    <a:pt x="1176" y="234"/>
                  </a:lnTo>
                  <a:lnTo>
                    <a:pt x="1154" y="268"/>
                  </a:lnTo>
                  <a:lnTo>
                    <a:pt x="1136" y="305"/>
                  </a:lnTo>
                  <a:lnTo>
                    <a:pt x="1118" y="349"/>
                  </a:lnTo>
                  <a:lnTo>
                    <a:pt x="1106" y="377"/>
                  </a:lnTo>
                  <a:lnTo>
                    <a:pt x="1094" y="413"/>
                  </a:lnTo>
                  <a:lnTo>
                    <a:pt x="1083" y="449"/>
                  </a:lnTo>
                  <a:lnTo>
                    <a:pt x="1071" y="485"/>
                  </a:lnTo>
                  <a:lnTo>
                    <a:pt x="1063" y="513"/>
                  </a:lnTo>
                  <a:lnTo>
                    <a:pt x="1047" y="549"/>
                  </a:lnTo>
                  <a:lnTo>
                    <a:pt x="1029" y="591"/>
                  </a:lnTo>
                  <a:lnTo>
                    <a:pt x="1014" y="630"/>
                  </a:lnTo>
                  <a:lnTo>
                    <a:pt x="1005" y="666"/>
                  </a:lnTo>
                  <a:lnTo>
                    <a:pt x="993" y="702"/>
                  </a:lnTo>
                  <a:lnTo>
                    <a:pt x="987" y="737"/>
                  </a:lnTo>
                  <a:lnTo>
                    <a:pt x="975" y="773"/>
                  </a:lnTo>
                  <a:lnTo>
                    <a:pt x="963" y="817"/>
                  </a:lnTo>
                  <a:lnTo>
                    <a:pt x="951" y="843"/>
                  </a:lnTo>
                  <a:lnTo>
                    <a:pt x="939" y="881"/>
                  </a:lnTo>
                  <a:lnTo>
                    <a:pt x="927" y="917"/>
                  </a:lnTo>
                  <a:lnTo>
                    <a:pt x="924" y="951"/>
                  </a:lnTo>
                  <a:lnTo>
                    <a:pt x="912" y="990"/>
                  </a:lnTo>
                  <a:lnTo>
                    <a:pt x="903" y="1026"/>
                  </a:lnTo>
                  <a:lnTo>
                    <a:pt x="891" y="1062"/>
                  </a:lnTo>
                  <a:lnTo>
                    <a:pt x="879" y="1101"/>
                  </a:lnTo>
                  <a:lnTo>
                    <a:pt x="864" y="1140"/>
                  </a:lnTo>
                  <a:lnTo>
                    <a:pt x="855" y="1173"/>
                  </a:lnTo>
                  <a:lnTo>
                    <a:pt x="843" y="1206"/>
                  </a:lnTo>
                  <a:lnTo>
                    <a:pt x="825" y="1248"/>
                  </a:lnTo>
                  <a:lnTo>
                    <a:pt x="810" y="1278"/>
                  </a:lnTo>
                  <a:lnTo>
                    <a:pt x="795" y="1314"/>
                  </a:lnTo>
                  <a:lnTo>
                    <a:pt x="783" y="1347"/>
                  </a:lnTo>
                  <a:lnTo>
                    <a:pt x="756" y="1395"/>
                  </a:lnTo>
                  <a:lnTo>
                    <a:pt x="732" y="1437"/>
                  </a:lnTo>
                  <a:lnTo>
                    <a:pt x="711" y="1476"/>
                  </a:lnTo>
                  <a:lnTo>
                    <a:pt x="681" y="1518"/>
                  </a:lnTo>
                  <a:lnTo>
                    <a:pt x="657" y="1551"/>
                  </a:lnTo>
                  <a:lnTo>
                    <a:pt x="633" y="1578"/>
                  </a:lnTo>
                  <a:lnTo>
                    <a:pt x="603" y="1611"/>
                  </a:lnTo>
                  <a:lnTo>
                    <a:pt x="573" y="1635"/>
                  </a:lnTo>
                  <a:lnTo>
                    <a:pt x="540" y="1659"/>
                  </a:lnTo>
                  <a:lnTo>
                    <a:pt x="498" y="1683"/>
                  </a:lnTo>
                  <a:lnTo>
                    <a:pt x="449" y="1703"/>
                  </a:lnTo>
                  <a:lnTo>
                    <a:pt x="417" y="1719"/>
                  </a:lnTo>
                  <a:lnTo>
                    <a:pt x="389" y="1735"/>
                  </a:lnTo>
                  <a:lnTo>
                    <a:pt x="353" y="1747"/>
                  </a:lnTo>
                  <a:lnTo>
                    <a:pt x="315" y="1764"/>
                  </a:lnTo>
                  <a:lnTo>
                    <a:pt x="285" y="1773"/>
                  </a:lnTo>
                  <a:lnTo>
                    <a:pt x="258" y="1788"/>
                  </a:lnTo>
                  <a:lnTo>
                    <a:pt x="216" y="1800"/>
                  </a:lnTo>
                  <a:lnTo>
                    <a:pt x="180" y="1809"/>
                  </a:lnTo>
                  <a:lnTo>
                    <a:pt x="147" y="1824"/>
                  </a:lnTo>
                  <a:lnTo>
                    <a:pt x="102" y="1839"/>
                  </a:lnTo>
                  <a:lnTo>
                    <a:pt x="66" y="1847"/>
                  </a:lnTo>
                  <a:lnTo>
                    <a:pt x="33" y="1857"/>
                  </a:lnTo>
                  <a:lnTo>
                    <a:pt x="18" y="1863"/>
                  </a:lnTo>
                  <a:lnTo>
                    <a:pt x="3" y="1869"/>
                  </a:lnTo>
                  <a:lnTo>
                    <a:pt x="0" y="1887"/>
                  </a:lnTo>
                  <a:lnTo>
                    <a:pt x="3" y="1908"/>
                  </a:lnTo>
                  <a:lnTo>
                    <a:pt x="2820" y="1911"/>
                  </a:lnTo>
                  <a:lnTo>
                    <a:pt x="2823" y="1873"/>
                  </a:lnTo>
                  <a:lnTo>
                    <a:pt x="2799" y="1860"/>
                  </a:lnTo>
                  <a:lnTo>
                    <a:pt x="2766" y="1854"/>
                  </a:lnTo>
                  <a:lnTo>
                    <a:pt x="2739" y="1851"/>
                  </a:lnTo>
                  <a:lnTo>
                    <a:pt x="2703" y="1839"/>
                  </a:lnTo>
                  <a:lnTo>
                    <a:pt x="2676" y="1827"/>
                  </a:lnTo>
                  <a:lnTo>
                    <a:pt x="2643" y="1818"/>
                  </a:lnTo>
                  <a:lnTo>
                    <a:pt x="2604" y="1809"/>
                  </a:lnTo>
                  <a:lnTo>
                    <a:pt x="2560" y="1791"/>
                  </a:lnTo>
                  <a:lnTo>
                    <a:pt x="2514" y="1776"/>
                  </a:lnTo>
                  <a:lnTo>
                    <a:pt x="2472" y="1761"/>
                  </a:lnTo>
                  <a:lnTo>
                    <a:pt x="2424" y="1743"/>
                  </a:lnTo>
                  <a:lnTo>
                    <a:pt x="2379" y="1728"/>
                  </a:lnTo>
                  <a:lnTo>
                    <a:pt x="2343" y="1710"/>
                  </a:lnTo>
                  <a:lnTo>
                    <a:pt x="2310" y="1692"/>
                  </a:lnTo>
                  <a:lnTo>
                    <a:pt x="2286" y="1674"/>
                  </a:lnTo>
                  <a:lnTo>
                    <a:pt x="2265" y="1662"/>
                  </a:lnTo>
                  <a:lnTo>
                    <a:pt x="2244" y="1647"/>
                  </a:lnTo>
                  <a:lnTo>
                    <a:pt x="2223" y="1629"/>
                  </a:lnTo>
                  <a:lnTo>
                    <a:pt x="2199" y="1605"/>
                  </a:lnTo>
                  <a:lnTo>
                    <a:pt x="2175" y="1578"/>
                  </a:lnTo>
                  <a:lnTo>
                    <a:pt x="2148" y="1551"/>
                  </a:lnTo>
                  <a:lnTo>
                    <a:pt x="2127" y="1515"/>
                  </a:lnTo>
                  <a:lnTo>
                    <a:pt x="2106" y="1485"/>
                  </a:lnTo>
                  <a:lnTo>
                    <a:pt x="2082" y="1446"/>
                  </a:lnTo>
                  <a:lnTo>
                    <a:pt x="2061" y="1413"/>
                  </a:lnTo>
                  <a:lnTo>
                    <a:pt x="2040" y="1374"/>
                  </a:lnTo>
                  <a:lnTo>
                    <a:pt x="2022" y="1344"/>
                  </a:lnTo>
                  <a:lnTo>
                    <a:pt x="2004" y="1308"/>
                  </a:lnTo>
                  <a:lnTo>
                    <a:pt x="1992" y="1278"/>
                  </a:lnTo>
                  <a:lnTo>
                    <a:pt x="1980" y="1257"/>
                  </a:lnTo>
                  <a:lnTo>
                    <a:pt x="1968" y="1227"/>
                  </a:lnTo>
                  <a:lnTo>
                    <a:pt x="1953" y="1194"/>
                  </a:lnTo>
                  <a:lnTo>
                    <a:pt x="1941" y="1161"/>
                  </a:lnTo>
                  <a:lnTo>
                    <a:pt x="1929" y="1134"/>
                  </a:lnTo>
                  <a:lnTo>
                    <a:pt x="1917" y="1104"/>
                  </a:lnTo>
                  <a:lnTo>
                    <a:pt x="1911" y="1077"/>
                  </a:lnTo>
                  <a:lnTo>
                    <a:pt x="1899" y="1041"/>
                  </a:lnTo>
                  <a:lnTo>
                    <a:pt x="1881" y="996"/>
                  </a:lnTo>
                  <a:lnTo>
                    <a:pt x="1872" y="957"/>
                  </a:lnTo>
                  <a:lnTo>
                    <a:pt x="1863" y="921"/>
                  </a:lnTo>
                  <a:lnTo>
                    <a:pt x="1851" y="879"/>
                  </a:lnTo>
                  <a:lnTo>
                    <a:pt x="1839" y="837"/>
                  </a:lnTo>
                  <a:lnTo>
                    <a:pt x="1830" y="801"/>
                  </a:lnTo>
                  <a:lnTo>
                    <a:pt x="1821" y="765"/>
                  </a:lnTo>
                  <a:lnTo>
                    <a:pt x="1803" y="726"/>
                  </a:lnTo>
                  <a:lnTo>
                    <a:pt x="1791" y="678"/>
                  </a:lnTo>
                  <a:lnTo>
                    <a:pt x="1776" y="633"/>
                  </a:lnTo>
                  <a:lnTo>
                    <a:pt x="1764" y="591"/>
                  </a:lnTo>
                  <a:lnTo>
                    <a:pt x="1749" y="552"/>
                  </a:lnTo>
                  <a:lnTo>
                    <a:pt x="1734" y="505"/>
                  </a:lnTo>
                  <a:lnTo>
                    <a:pt x="1716" y="456"/>
                  </a:lnTo>
                  <a:lnTo>
                    <a:pt x="1698" y="423"/>
                  </a:lnTo>
                  <a:lnTo>
                    <a:pt x="1686" y="396"/>
                  </a:lnTo>
                  <a:lnTo>
                    <a:pt x="1681" y="365"/>
                  </a:lnTo>
                  <a:lnTo>
                    <a:pt x="1677" y="361"/>
                  </a:lnTo>
                  <a:lnTo>
                    <a:pt x="1653" y="318"/>
                  </a:lnTo>
                  <a:lnTo>
                    <a:pt x="1635" y="285"/>
                  </a:lnTo>
                  <a:lnTo>
                    <a:pt x="1623" y="261"/>
                  </a:lnTo>
                  <a:lnTo>
                    <a:pt x="1614" y="237"/>
                  </a:lnTo>
                  <a:lnTo>
                    <a:pt x="1605" y="219"/>
                  </a:lnTo>
                  <a:lnTo>
                    <a:pt x="1578" y="171"/>
                  </a:lnTo>
                  <a:lnTo>
                    <a:pt x="1593" y="195"/>
                  </a:lnTo>
                  <a:lnTo>
                    <a:pt x="1560" y="141"/>
                  </a:lnTo>
                  <a:lnTo>
                    <a:pt x="1521" y="87"/>
                  </a:lnTo>
                  <a:lnTo>
                    <a:pt x="1515" y="84"/>
                  </a:lnTo>
                  <a:lnTo>
                    <a:pt x="1533" y="102"/>
                  </a:lnTo>
                  <a:lnTo>
                    <a:pt x="1545" y="120"/>
                  </a:lnTo>
                  <a:lnTo>
                    <a:pt x="1536" y="105"/>
                  </a:lnTo>
                  <a:lnTo>
                    <a:pt x="1500" y="63"/>
                  </a:lnTo>
                  <a:lnTo>
                    <a:pt x="1485" y="45"/>
                  </a:lnTo>
                  <a:lnTo>
                    <a:pt x="1467" y="33"/>
                  </a:lnTo>
                  <a:lnTo>
                    <a:pt x="1452" y="18"/>
                  </a:lnTo>
                  <a:lnTo>
                    <a:pt x="1437" y="9"/>
                  </a:lnTo>
                  <a:lnTo>
                    <a:pt x="141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>
              <a:off x="1656" y="1596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2208" y="1342"/>
              <a:ext cx="828" cy="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36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1-</a:t>
              </a:r>
              <a:r>
                <a:rPr lang="el-GR" altLang="en-US" sz="36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α</a:t>
              </a:r>
              <a:endParaRPr lang="en-US" altLang="en-US" sz="3600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3432" y="1572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8458200" y="2714017"/>
            <a:ext cx="0" cy="150565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5342168" y="3873083"/>
            <a:ext cx="2310276" cy="110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50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CI-IE-Problem-3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9716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Given a sample of 16 observations on the number of monthly working hours of part time workers in a company.  Suppose the average working hours per months for this sample is 86,  and the standard deviation of the sample is 43 hours. Provide the lower limit for  96 % interval Estimate of the average of the population.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A. (35.88) B.  (63.92) C. (38.49) D. (74.68) E. (64.37) 	</a:t>
            </a:r>
            <a:r>
              <a:rPr lang="en-US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6" y="2736161"/>
            <a:ext cx="4188134" cy="116202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128106"/>
              </p:ext>
            </p:extLst>
          </p:nvPr>
        </p:nvGraphicFramePr>
        <p:xfrm>
          <a:off x="419100" y="3067097"/>
          <a:ext cx="3886200" cy="840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Worksheet" r:id="rId5" imgW="3057392" imgH="638430" progId="Excel.Sheet.12">
                  <p:embed/>
                </p:oleObj>
              </mc:Choice>
              <mc:Fallback>
                <p:oleObj name="Worksheet" r:id="rId5" imgW="3057392" imgH="6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" y="3067097"/>
                        <a:ext cx="3886200" cy="840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803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</a:t>
            </a:r>
          </a:p>
        </p:txBody>
      </p:sp>
      <p:pic>
        <p:nvPicPr>
          <p:cNvPr id="4" name="UklGyW4QJ4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86384"/>
            <a:ext cx="9168384" cy="5157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883" y="1"/>
            <a:ext cx="1086969" cy="7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37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CI-IE-Problem-4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9716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Given a sample on the number of monthly working hours of a sample of part time workers.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Suppose the average working hours per months for this sample is 86,  and the standard deviation of the sample is 43 hours.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Suppose for a 96% interval Estimate, the distance between the Upper and the lower limits is 44.1556. What is the sample size?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A. (25) B. (36) C. (49) D. (16) E. (81)	 		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83658"/>
            <a:ext cx="8839200" cy="210497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546541"/>
              </p:ext>
            </p:extLst>
          </p:nvPr>
        </p:nvGraphicFramePr>
        <p:xfrm>
          <a:off x="5105400" y="3526771"/>
          <a:ext cx="3886200" cy="188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1" name="Worksheet" r:id="rId5" imgW="4391247" imgH="2105123" progId="Excel.Sheet.12">
                  <p:embed/>
                </p:oleObj>
              </mc:Choice>
              <mc:Fallback>
                <p:oleObj name="Worksheet" r:id="rId5" imgW="4391247" imgH="21051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5400" y="3526771"/>
                        <a:ext cx="3886200" cy="1883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310176"/>
              </p:ext>
            </p:extLst>
          </p:nvPr>
        </p:nvGraphicFramePr>
        <p:xfrm>
          <a:off x="361950" y="3526771"/>
          <a:ext cx="4648200" cy="186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2" name="Worksheet" r:id="rId7" imgW="5286508" imgH="2105123" progId="Excel.Sheet.12">
                  <p:embed/>
                </p:oleObj>
              </mc:Choice>
              <mc:Fallback>
                <p:oleObj name="Worksheet" r:id="rId7" imgW="5286508" imgH="21051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1950" y="3526771"/>
                        <a:ext cx="4648200" cy="1861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442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6" y="1"/>
            <a:ext cx="9128083" cy="723900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6229350" y="723900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18757" y="914400"/>
                <a:ext cx="9162756" cy="5738814"/>
              </a:xfrm>
            </p:spPr>
            <p:txBody>
              <a:bodyPr/>
              <a:lstStyle/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900" i="1" smtClean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9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1900" b="0" i="0" smtClean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1900" dirty="0">
                    <a:solidFill>
                      <a:srgbClr val="A50023"/>
                    </a:solidFill>
                    <a:latin typeface="Book Antiqua" panose="02040602050305030304" pitchFamily="18" charset="0"/>
                  </a:rPr>
                  <a:t>CONFIDENCE.NORM(</a:t>
                </a:r>
                <a14:m>
                  <m:oMath xmlns:m="http://schemas.openxmlformats.org/officeDocument/2006/math">
                    <m: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900" b="0" i="0" smtClean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1900" dirty="0">
                    <a:solidFill>
                      <a:srgbClr val="A50023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̅"/>
                        <m:ctrlPr>
                          <a:rPr lang="en-US" sz="19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9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1900" dirty="0">
                    <a:solidFill>
                      <a:srgbClr val="A50023"/>
                    </a:solidFill>
                    <a:latin typeface="Book Antiqua" panose="02040602050305030304" pitchFamily="18" charset="0"/>
                  </a:rPr>
                  <a:t>–CONFIDENCE.NORM(</a:t>
                </a:r>
                <a14:m>
                  <m:oMath xmlns:m="http://schemas.openxmlformats.org/officeDocument/2006/math">
                    <m: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19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900" dirty="0">
                  <a:solidFill>
                    <a:srgbClr val="A50023"/>
                  </a:solidFill>
                  <a:latin typeface="Book Antiqua" panose="0204060205030503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0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90, </m:t>
                    </m:r>
                    <m:r>
                      <m:rPr>
                        <m:sty m:val="p"/>
                      </m:rPr>
                      <a:rPr lang="en-US" sz="20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20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0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=35, </m:t>
                    </m:r>
                    <m:r>
                      <m:rPr>
                        <m:sty m:val="p"/>
                      </m:rPr>
                      <a:rPr lang="en-US" sz="20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=25,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CI =90%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9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90+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CONFIDENCE.NORM(0.1</a:t>
                </a:r>
                <a14:m>
                  <m:oMath xmlns:m="http://schemas.openxmlformats.org/officeDocument/2006/math">
                    <m:r>
                      <a:rPr lang="en-US" sz="19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,35,25)≥</m:t>
                    </m:r>
                    <m:r>
                      <m:rPr>
                        <m:sty m:val="p"/>
                      </m:rPr>
                      <a:rPr lang="en-US" sz="19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90- CONFIDENCE.NORM(0.1</a:t>
                </a:r>
                <a14:m>
                  <m:oMath xmlns:m="http://schemas.openxmlformats.org/officeDocument/2006/math">
                    <m:r>
                      <a:rPr lang="en-US" sz="19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,35,25)</m:t>
                    </m:r>
                  </m:oMath>
                </a14:m>
                <a:endParaRPr lang="en-US" sz="1900" dirty="0">
                  <a:solidFill>
                    <a:srgbClr val="00B050"/>
                  </a:solidFill>
                  <a:latin typeface="Book Antiqua" panose="0204060205030503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0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90+11.514 </a:t>
                </a:r>
                <a14:m>
                  <m:oMath xmlns:m="http://schemas.openxmlformats.org/officeDocument/2006/math">
                    <m:r>
                      <a:rPr lang="en-US" sz="20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90-11.514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000" dirty="0">
                  <a:solidFill>
                    <a:srgbClr val="A50023"/>
                  </a:solidFill>
                  <a:latin typeface="Book Antiqua" panose="02040602050305030304" pitchFamily="18" charset="0"/>
                </a:endParaRPr>
              </a:p>
              <a:p>
                <a:pPr marL="0" indent="0">
                  <a:spcAft>
                    <a:spcPts val="1500"/>
                  </a:spcAft>
                  <a:buNone/>
                </a:pPr>
                <a:endParaRPr lang="en-US" sz="1900" b="1" dirty="0">
                  <a:solidFill>
                    <a:srgbClr val="A50023"/>
                  </a:solidFill>
                  <a:latin typeface="Book Antiqua" panose="0204060205030503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500"/>
                  </a:spcAft>
                  <a:buNone/>
                </a:pPr>
                <a:endParaRPr lang="en-US" sz="2400" dirty="0">
                  <a:latin typeface="Book Antiqua" panose="02040602050305030304" pitchFamily="18" charset="0"/>
                </a:endParaRPr>
              </a:p>
              <a:p>
                <a:pPr marL="0" indent="0">
                  <a:spcAft>
                    <a:spcPts val="1500"/>
                  </a:spcAft>
                  <a:buNone/>
                </a:pPr>
                <a:endParaRPr lang="en-US" sz="24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8757" y="914400"/>
                <a:ext cx="9162756" cy="57388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3509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CI-IE-5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94208"/>
            <a:ext cx="7346252" cy="561936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724221"/>
              </p:ext>
            </p:extLst>
          </p:nvPr>
        </p:nvGraphicFramePr>
        <p:xfrm>
          <a:off x="247454" y="1682728"/>
          <a:ext cx="5848546" cy="62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8" name="Worksheet" r:id="rId4" imgW="5943600" imgH="638430" progId="Excel.Sheet.12">
                  <p:embed/>
                </p:oleObj>
              </mc:Choice>
              <mc:Fallback>
                <p:oleObj name="Worksheet" r:id="rId4" imgW="5943600" imgH="6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454" y="1682728"/>
                        <a:ext cx="5848546" cy="625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515350"/>
              </p:ext>
            </p:extLst>
          </p:nvPr>
        </p:nvGraphicFramePr>
        <p:xfrm>
          <a:off x="256881" y="2509100"/>
          <a:ext cx="5824728" cy="165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9" name="Worksheet" r:id="rId6" imgW="5943600" imgH="1685689" progId="Excel.Sheet.12">
                  <p:embed/>
                </p:oleObj>
              </mc:Choice>
              <mc:Fallback>
                <p:oleObj name="Worksheet" r:id="rId6" imgW="5943600" imgH="16856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881" y="2509100"/>
                        <a:ext cx="5824728" cy="165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95461"/>
              </p:ext>
            </p:extLst>
          </p:nvPr>
        </p:nvGraphicFramePr>
        <p:xfrm>
          <a:off x="259488" y="4555819"/>
          <a:ext cx="5824728" cy="185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0" name="Worksheet" r:id="rId8" imgW="5943600" imgH="1895671" progId="Excel.Sheet.12">
                  <p:embed/>
                </p:oleObj>
              </mc:Choice>
              <mc:Fallback>
                <p:oleObj name="Worksheet" r:id="rId8" imgW="5943600" imgH="18956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488" y="4555819"/>
                        <a:ext cx="5824728" cy="1857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231532" y="1295400"/>
            <a:ext cx="2912467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Book Antiqua" panose="02040602050305030304" pitchFamily="18" charset="0"/>
              </a:rPr>
              <a:t>Compute the Sample Size.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The average </a:t>
            </a:r>
            <a:r>
              <a:rPr lang="en-US" sz="2400" dirty="0">
                <a:latin typeface="Book Antiqua" panose="02040602050305030304" pitchFamily="18" charset="0"/>
              </a:rPr>
              <a:t>working hours per months is 86,  and the standard deviation is 43 hours. The margin of error must be within 9 % of the average for a 98 % confidence interval.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28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4704"/>
          </a:xfrm>
          <a:noFill/>
          <a:ln/>
        </p:spPr>
        <p:txBody>
          <a:bodyPr anchor="ctr"/>
          <a:lstStyle/>
          <a:p>
            <a:r>
              <a:rPr lang="en-US" altLang="en-US" dirty="0"/>
              <a:t>CI-IE-6. Three Procedures</a:t>
            </a:r>
            <a:endParaRPr lang="en-US" altLang="en-US" i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960" y="72639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Provide a 95.45% interval estimate for the Mean of the following sample.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7" y="1199274"/>
            <a:ext cx="3781425" cy="219075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803402"/>
              </p:ext>
            </p:extLst>
          </p:nvPr>
        </p:nvGraphicFramePr>
        <p:xfrm>
          <a:off x="334737" y="1474662"/>
          <a:ext cx="353377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6" name="Worksheet" r:id="rId5" imgW="3533887" imgH="1914596" progId="Excel.Sheet.12">
                  <p:embed/>
                </p:oleObj>
              </mc:Choice>
              <mc:Fallback>
                <p:oleObj name="Worksheet" r:id="rId5" imgW="3533887" imgH="19145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737" y="1474662"/>
                        <a:ext cx="3533775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30829" y="1250689"/>
            <a:ext cx="53156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Sample Size (n) =COUNT(A1:J10) =100</a:t>
            </a:r>
          </a:p>
          <a:p>
            <a:r>
              <a:rPr lang="en-US" dirty="0">
                <a:latin typeface="Book Antiqua" panose="02040602050305030304" pitchFamily="18" charset="0"/>
              </a:rPr>
              <a:t>Point Estimate (Xbar) = AVERAGE(A1:J10) = 79.7</a:t>
            </a:r>
          </a:p>
          <a:p>
            <a:r>
              <a:rPr lang="en-US" dirty="0">
                <a:latin typeface="Book Antiqua" panose="02040602050305030304" pitchFamily="18" charset="0"/>
              </a:rPr>
              <a:t>StdDev X = STDEV.S(A1:J10) = 22.45286871</a:t>
            </a:r>
          </a:p>
          <a:p>
            <a:r>
              <a:rPr lang="en-US" dirty="0">
                <a:latin typeface="Book Antiqua" panose="02040602050305030304" pitchFamily="18" charset="0"/>
              </a:rPr>
              <a:t>StdDevXbar = N4/SQRT(100) = 2.245286871</a:t>
            </a:r>
          </a:p>
          <a:p>
            <a:r>
              <a:rPr lang="en-US" dirty="0">
                <a:latin typeface="Book Antiqua" panose="02040602050305030304" pitchFamily="18" charset="0"/>
              </a:rPr>
              <a:t>(1-.95)/2 = 0.025</a:t>
            </a:r>
          </a:p>
          <a:p>
            <a:r>
              <a:rPr lang="en-US" dirty="0">
                <a:latin typeface="Book Antiqua" panose="02040602050305030304" pitchFamily="18" charset="0"/>
              </a:rPr>
              <a:t>0.95+0.025=0.975</a:t>
            </a:r>
          </a:p>
          <a:p>
            <a:r>
              <a:rPr lang="en-US" dirty="0">
                <a:latin typeface="Book Antiqua" panose="02040602050305030304" pitchFamily="18" charset="0"/>
              </a:rPr>
              <a:t>Z0.975 =NORM.S.INV(0.975) =2.00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5960" y="3505200"/>
            <a:ext cx="912568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Book Antiqua" panose="02040602050305030304" pitchFamily="18" charset="0"/>
              </a:rPr>
              <a:t>UCL = 79.7+2*2.25 = 84.19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  <a:latin typeface="Book Antiqua" panose="02040602050305030304" pitchFamily="18" charset="0"/>
              </a:rPr>
              <a:t>LCL = 79.7-2*2.25 = 75.21</a:t>
            </a:r>
          </a:p>
          <a:p>
            <a:r>
              <a:rPr lang="en-US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UCL = NORM.INV(0.975,79.7,2.25) = 84.19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LCL = 79.7- (84.19- 79.7) = 2</a:t>
            </a:r>
            <a:r>
              <a:rPr lang="en-US" sz="2400" dirty="0">
                <a:solidFill>
                  <a:srgbClr val="0070C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79.7- 84.19 = 75.21</a:t>
            </a:r>
          </a:p>
          <a:p>
            <a:r>
              <a:rPr lang="en-U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ME = CONFIDENCE.NORM(1-0.95,22.45,100) = 4.49</a:t>
            </a:r>
          </a:p>
          <a:p>
            <a:r>
              <a:rPr lang="en-U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UCL = 79.7+4.49 = 84.19</a:t>
            </a:r>
          </a:p>
          <a:p>
            <a:r>
              <a:rPr lang="en-U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LCL = 79.7-4.49 = 75.21</a:t>
            </a:r>
          </a:p>
          <a:p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868511" y="3470869"/>
            <a:ext cx="5231211" cy="84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>
              <a:buClrTx/>
              <a:buNone/>
            </a:pPr>
            <a:r>
              <a:rPr lang="en-US" altLang="en-US" dirty="0">
                <a:solidFill>
                  <a:srgbClr val="A50023"/>
                </a:solidFill>
                <a:effectLst/>
              </a:rPr>
              <a:t>With 95% confidence, the average is between 75.21 and 84.19</a:t>
            </a:r>
          </a:p>
          <a:p>
            <a:pPr>
              <a:buClrTx/>
              <a:buNone/>
            </a:pPr>
            <a:endParaRPr lang="en-US" altLang="en-US" dirty="0">
              <a:effectLst/>
            </a:endParaRPr>
          </a:p>
          <a:p>
            <a:pPr>
              <a:buClrTx/>
              <a:buNone/>
            </a:pPr>
            <a:endParaRPr lang="en-US" altLang="en-US" dirty="0">
              <a:effectLst/>
            </a:endParaRPr>
          </a:p>
          <a:p>
            <a:pPr>
              <a:buClrTx/>
              <a:buFont typeface="Monotype Sorts" pitchFamily="2" charset="2"/>
              <a:buNone/>
            </a:pPr>
            <a:endParaRPr lang="en-US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6481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37336"/>
          </a:xfrm>
        </p:spPr>
        <p:txBody>
          <a:bodyPr/>
          <a:lstStyle/>
          <a:p>
            <a:r>
              <a:rPr lang="en-US" b="1" dirty="0"/>
              <a:t>Element. </a:t>
            </a:r>
            <a:r>
              <a:rPr lang="en-US" dirty="0"/>
              <a:t>Any piece of </a:t>
            </a:r>
            <a:r>
              <a:rPr lang="en-US" b="1" dirty="0"/>
              <a:t>data</a:t>
            </a:r>
            <a:r>
              <a:rPr lang="en-US" dirty="0"/>
              <a:t> is a </a:t>
            </a:r>
            <a:r>
              <a:rPr lang="en-US" b="1" dirty="0"/>
              <a:t>data element</a:t>
            </a:r>
            <a:r>
              <a:rPr lang="en-US" dirty="0"/>
              <a:t>; for example, Student ID, Name, Courses Taken, GPA. </a:t>
            </a:r>
          </a:p>
          <a:p>
            <a:r>
              <a:rPr lang="en-US" b="1" dirty="0"/>
              <a:t>A population</a:t>
            </a:r>
            <a:r>
              <a:rPr lang="en-US" dirty="0"/>
              <a:t> is a collection of all the potential elements. </a:t>
            </a:r>
          </a:p>
          <a:p>
            <a:r>
              <a:rPr lang="en-US" b="1" dirty="0"/>
              <a:t>Sample</a:t>
            </a:r>
            <a:r>
              <a:rPr lang="en-US" dirty="0"/>
              <a:t> is a small portion of the population. </a:t>
            </a:r>
          </a:p>
          <a:p>
            <a:r>
              <a:rPr lang="en-US" dirty="0"/>
              <a:t>Sample (a random sample) is used to estimate the values of the population parameters, such as average, proportion, variance. </a:t>
            </a:r>
          </a:p>
          <a:p>
            <a:r>
              <a:rPr lang="en-US" b="1" dirty="0"/>
              <a:t>Characteristics of a Random Sample. </a:t>
            </a:r>
          </a:p>
          <a:p>
            <a:pPr lvl="1"/>
            <a:r>
              <a:rPr lang="en-US" sz="2200" dirty="0"/>
              <a:t>Elements come from the same population.</a:t>
            </a:r>
          </a:p>
          <a:p>
            <a:pPr lvl="1"/>
            <a:r>
              <a:rPr lang="en-US" sz="2200" dirty="0"/>
              <a:t>Element are selected independently.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62000"/>
          </a:xfrm>
        </p:spPr>
        <p:txBody>
          <a:bodyPr/>
          <a:lstStyle/>
          <a:p>
            <a:r>
              <a:rPr lang="en-US" dirty="0"/>
              <a:t>Sampling</a:t>
            </a:r>
          </a:p>
        </p:txBody>
      </p:sp>
    </p:spTree>
    <p:extLst>
      <p:ext uri="{BB962C8B-B14F-4D97-AF65-F5344CB8AC3E}">
        <p14:creationId xmlns:p14="http://schemas.microsoft.com/office/powerpoint/2010/main" val="27239675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7681"/>
            <a:ext cx="7772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3600" dirty="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Example:  National Discount, Inc.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-35154" y="744386"/>
            <a:ext cx="5978754" cy="15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kern="0" dirty="0">
                <a:effectLst/>
              </a:rPr>
              <a:t>Compute the sample size in the previous problem such that there is a 0.97 probability that the sampling error is within 3% of the Mean. </a:t>
            </a:r>
            <a:endParaRPr lang="en-US" alt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838200"/>
            <a:ext cx="3095625" cy="1506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399" y="2479452"/>
            <a:ext cx="3095625" cy="1506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018429"/>
            <a:ext cx="3095625" cy="150658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972340"/>
              </p:ext>
            </p:extLst>
          </p:nvPr>
        </p:nvGraphicFramePr>
        <p:xfrm>
          <a:off x="6048375" y="987420"/>
          <a:ext cx="2943225" cy="135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4" name="Worksheet" r:id="rId5" imgW="3667282" imgH="1685928" progId="Excel.Sheet.12">
                  <p:embed/>
                </p:oleObj>
              </mc:Choice>
              <mc:Fallback>
                <p:oleObj name="Worksheet" r:id="rId5" imgW="3667282" imgH="16859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8375" y="987420"/>
                        <a:ext cx="2943225" cy="1357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4842"/>
              </p:ext>
            </p:extLst>
          </p:nvPr>
        </p:nvGraphicFramePr>
        <p:xfrm>
          <a:off x="6061670" y="2666761"/>
          <a:ext cx="2901353" cy="83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5" name="Worksheet" r:id="rId7" imgW="3667282" imgH="1057362" progId="Excel.Sheet.12">
                  <p:embed/>
                </p:oleObj>
              </mc:Choice>
              <mc:Fallback>
                <p:oleObj name="Worksheet" r:id="rId7" imgW="3667282" imgH="10573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61670" y="2666761"/>
                        <a:ext cx="2901353" cy="83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356277"/>
              </p:ext>
            </p:extLst>
          </p:nvPr>
        </p:nvGraphicFramePr>
        <p:xfrm>
          <a:off x="6062404" y="4197177"/>
          <a:ext cx="2897153" cy="1478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6" name="Worksheet" r:id="rId9" imgW="3667282" imgH="1895450" progId="Excel.Sheet.12">
                  <p:embed/>
                </p:oleObj>
              </mc:Choice>
              <mc:Fallback>
                <p:oleObj name="Worksheet" r:id="rId9" imgW="3667282" imgH="1895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62404" y="4197177"/>
                        <a:ext cx="2897153" cy="1478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-25107" y="2297502"/>
                <a:ext cx="5863931" cy="563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defRPr>
                </a:lvl9pPr>
              </a:lstStyle>
              <a:p>
                <a:pPr>
                  <a:buNone/>
                </a:pPr>
                <a:r>
                  <a:rPr lang="en-US" altLang="en-US" kern="0" dirty="0">
                    <a:effectLst/>
                  </a:rPr>
                  <a:t>(1-0.97)/2 = 0.015</a:t>
                </a:r>
              </a:p>
              <a:p>
                <a:pPr>
                  <a:buNone/>
                </a:pPr>
                <a:r>
                  <a:rPr lang="en-US" altLang="en-US" kern="0" dirty="0">
                    <a:effectLst/>
                  </a:rPr>
                  <a:t>0.97+0.015 = 0.985</a:t>
                </a:r>
              </a:p>
              <a:p>
                <a:pPr>
                  <a:buNone/>
                </a:pPr>
                <a:r>
                  <a:rPr lang="en-US" altLang="en-US" kern="0" dirty="0">
                    <a:effectLst/>
                  </a:rPr>
                  <a:t>Z0.985 </a:t>
                </a:r>
                <a:r>
                  <a:rPr lang="en-US" dirty="0">
                    <a:effectLst/>
                  </a:rPr>
                  <a:t>=NORM.S.INV(0.985)</a:t>
                </a:r>
                <a:r>
                  <a:rPr lang="en-US" dirty="0"/>
                  <a:t> = </a:t>
                </a:r>
                <a:r>
                  <a:rPr lang="en-US" dirty="0">
                    <a:effectLst/>
                  </a:rPr>
                  <a:t>2.17009</a:t>
                </a:r>
                <a:endParaRPr lang="en-US" altLang="en-US" kern="0" dirty="0">
                  <a:effectLst/>
                </a:endParaRPr>
              </a:p>
              <a:p>
                <a:pPr>
                  <a:buClrTx/>
                  <a:buNone/>
                </a:pPr>
                <a:r>
                  <a:rPr lang="en-US" altLang="en-US" dirty="0">
                    <a:effectLst/>
                  </a:rPr>
                  <a:t>(Z0.985)(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alt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sub>
                    </m:sSub>
                  </m:oMath>
                </a14:m>
                <a:r>
                  <a:rPr lang="en-US" altLang="en-US" dirty="0">
                    <a:effectLst/>
                  </a:rPr>
                  <a:t>) = </a:t>
                </a:r>
                <a:r>
                  <a:rPr lang="en-US" dirty="0">
                    <a:effectLst/>
                  </a:rPr>
                  <a:t>2.17009</a:t>
                </a:r>
                <a:r>
                  <a:rPr lang="en-US" altLang="en-US" dirty="0">
                    <a:effectLst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altLang="en-US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sub>
                    </m:sSub>
                  </m:oMath>
                </a14:m>
                <a:r>
                  <a:rPr lang="en-US" altLang="en-US" dirty="0">
                    <a:effectLst/>
                  </a:rPr>
                  <a:t>) ≤ 0.03(79.7) = </a:t>
                </a:r>
                <a:r>
                  <a:rPr lang="en-US" altLang="en-US" b="1" dirty="0">
                    <a:solidFill>
                      <a:srgbClr val="A50023"/>
                    </a:solidFill>
                    <a:effectLst/>
                  </a:rPr>
                  <a:t>2.391</a:t>
                </a:r>
              </a:p>
              <a:p>
                <a:pPr>
                  <a:buClr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alt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sub>
                    </m:sSub>
                  </m:oMath>
                </a14:m>
                <a:r>
                  <a:rPr lang="en-US" altLang="en-US" dirty="0">
                    <a:effectLst/>
                  </a:rPr>
                  <a:t> ≤ 2.391/</a:t>
                </a:r>
                <a:r>
                  <a:rPr lang="en-US" dirty="0">
                    <a:effectLst/>
                  </a:rPr>
                  <a:t>2.17009</a:t>
                </a:r>
                <a:r>
                  <a:rPr lang="en-US" altLang="en-US" dirty="0">
                    <a:effectLst/>
                  </a:rPr>
                  <a:t> = </a:t>
                </a:r>
                <a:r>
                  <a:rPr lang="en-US" dirty="0">
                    <a:effectLst/>
                  </a:rPr>
                  <a:t>1.10179743</a:t>
                </a:r>
                <a:r>
                  <a:rPr lang="en-US" dirty="0"/>
                  <a:t>  </a:t>
                </a:r>
                <a:endParaRPr lang="en-US" dirty="0">
                  <a:effectLst/>
                </a:endParaRPr>
              </a:p>
              <a:p>
                <a:pPr>
                  <a:buClr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alt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sub>
                    </m:sSub>
                  </m:oMath>
                </a14:m>
                <a:r>
                  <a:rPr lang="en-US" altLang="en-US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>
                    <a:effectLst/>
                  </a:rPr>
                  <a:t> ≤ </a:t>
                </a:r>
                <a:r>
                  <a:rPr lang="en-US" dirty="0">
                    <a:effectLst/>
                  </a:rPr>
                  <a:t>1.10179743</a:t>
                </a:r>
                <a:r>
                  <a:rPr lang="en-US" altLang="en-US" dirty="0">
                    <a:effectLst/>
                  </a:rPr>
                  <a:t> </a:t>
                </a:r>
                <a:r>
                  <a:rPr lang="en-US" altLang="en-US" dirty="0">
                    <a:effectLst/>
                    <a:sym typeface="Wingdings" panose="05000000000000000000" pitchFamily="2" charset="2"/>
                  </a:rPr>
                  <a:t> </a:t>
                </a:r>
                <a:r>
                  <a:rPr lang="en-US" alt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22.45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>
                    <a:effectLst/>
                  </a:rPr>
                  <a:t> ≤ </a:t>
                </a:r>
                <a:r>
                  <a:rPr lang="en-US" dirty="0">
                    <a:effectLst/>
                  </a:rPr>
                  <a:t>1.10179743</a:t>
                </a:r>
                <a:r>
                  <a:rPr lang="en-US" altLang="en-US" dirty="0">
                    <a:effectLst/>
                  </a:rPr>
                  <a:t> </a:t>
                </a:r>
              </a:p>
              <a:p>
                <a:pPr>
                  <a:buClr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22.45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1.1</m:t>
                        </m:r>
                      </m:den>
                    </m:f>
                  </m:oMath>
                </a14:m>
                <a:r>
                  <a:rPr lang="en-US" altLang="en-US" dirty="0">
                    <a:effectLst/>
                  </a:rPr>
                  <a:t> ≤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en-US" dirty="0">
                    <a:effectLst/>
                  </a:rPr>
                  <a:t>  </a:t>
                </a:r>
                <a:r>
                  <a:rPr lang="en-US" altLang="en-US" dirty="0">
                    <a:effectLst/>
                    <a:sym typeface="Wingdings" panose="05000000000000000000" pitchFamily="2" charset="2"/>
                  </a:rPr>
                  <a:t> </a:t>
                </a:r>
                <a:r>
                  <a:rPr lang="en-US" dirty="0">
                    <a:effectLst/>
                  </a:rPr>
                  <a:t>20.37839997</a:t>
                </a:r>
                <a:r>
                  <a:rPr lang="en-US" altLang="en-US" dirty="0">
                    <a:effectLst/>
                    <a:sym typeface="Wingdings" panose="05000000000000000000" pitchFamily="2" charset="2"/>
                  </a:rPr>
                  <a:t> </a:t>
                </a:r>
                <a:r>
                  <a:rPr lang="en-US" altLang="en-US" dirty="0">
                    <a:effectLst/>
                  </a:rPr>
                  <a:t>≤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en-US" dirty="0">
                    <a:effectLst/>
                  </a:rPr>
                  <a:t>  </a:t>
                </a:r>
                <a:r>
                  <a:rPr lang="en-US" altLang="en-US" dirty="0">
                    <a:effectLst/>
                    <a:sym typeface="Wingdings" panose="05000000000000000000" pitchFamily="2" charset="2"/>
                  </a:rPr>
                  <a:t> n ≥ 416</a:t>
                </a:r>
                <a:endParaRPr lang="en-US" altLang="en-US" dirty="0">
                  <a:effectLst/>
                </a:endParaRPr>
              </a:p>
              <a:p>
                <a:pPr>
                  <a:buClrTx/>
                  <a:buNone/>
                </a:pPr>
                <a:endParaRPr lang="en-US" altLang="en-US" dirty="0">
                  <a:effectLst/>
                </a:endParaRPr>
              </a:p>
              <a:p>
                <a:pPr>
                  <a:buClrTx/>
                  <a:buNone/>
                </a:pPr>
                <a:endParaRPr lang="en-US" altLang="en-US" dirty="0">
                  <a:effectLst/>
                </a:endParaRPr>
              </a:p>
              <a:p>
                <a:pPr>
                  <a:buClrTx/>
                  <a:buNone/>
                </a:pPr>
                <a:endParaRPr lang="en-US" altLang="en-US" dirty="0">
                  <a:effectLst/>
                </a:endParaRPr>
              </a:p>
              <a:p>
                <a:pPr>
                  <a:buClrTx/>
                  <a:buNone/>
                </a:pPr>
                <a:endParaRPr lang="en-US" altLang="en-US" dirty="0">
                  <a:effectLst/>
                </a:endParaRPr>
              </a:p>
              <a:p>
                <a:pPr>
                  <a:buClrTx/>
                  <a:buFont typeface="Monotype Sorts" pitchFamily="2" charset="2"/>
                  <a:buNone/>
                </a:pPr>
                <a:endParaRPr lang="en-US" altLang="en-US" dirty="0">
                  <a:effectLst/>
                </a:endParaRPr>
              </a:p>
            </p:txBody>
          </p:sp>
        </mc:Choice>
        <mc:Fallback xmlns="">
          <p:sp>
            <p:nvSpPr>
              <p:cNvPr id="1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5107" y="2297502"/>
                <a:ext cx="5863931" cy="5638800"/>
              </a:xfrm>
              <a:prstGeom prst="rect">
                <a:avLst/>
              </a:prstGeom>
              <a:blipFill>
                <a:blip r:embed="rId11"/>
                <a:stretch>
                  <a:fillRect l="-1663" t="-865" r="-7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371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00400" y="2264230"/>
          <a:ext cx="2818076" cy="322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5" name="Worksheet" r:id="rId3" imgW="3000257" imgH="3428890" progId="Excel.Sheet.12">
                  <p:embed/>
                </p:oleObj>
              </mc:Choice>
              <mc:Fallback>
                <p:oleObj name="Worksheet" r:id="rId3" imgW="3000257" imgH="342889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2264230"/>
                        <a:ext cx="2818076" cy="3220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4704"/>
          </a:xfrm>
          <a:noFill/>
          <a:ln/>
        </p:spPr>
        <p:txBody>
          <a:bodyPr anchor="ctr"/>
          <a:lstStyle/>
          <a:p>
            <a:r>
              <a:rPr lang="en-US" altLang="en-US" dirty="0"/>
              <a:t>3-Ways to Compute CI in Excel</a:t>
            </a:r>
            <a:endParaRPr lang="en-US" altLang="en-US" i="1" dirty="0">
              <a:latin typeface="Symbol" panose="05050102010706020507" pitchFamily="18" charset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6411" y="863007"/>
          <a:ext cx="3018103" cy="295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6" name="Worksheet" r:id="rId5" imgW="3505245" imgH="3429000" progId="Excel.Sheet.12">
                  <p:embed/>
                </p:oleObj>
              </mc:Choice>
              <mc:Fallback>
                <p:oleObj name="Worksheet" r:id="rId5" imgW="3505245" imgH="3429000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411" y="863007"/>
                        <a:ext cx="3018103" cy="2952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134672" y="3505199"/>
          <a:ext cx="2912642" cy="290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7" name="Worksheet" r:id="rId7" imgW="3438522" imgH="3429000" progId="Excel.Sheet.12">
                  <p:embed/>
                </p:oleObj>
              </mc:Choice>
              <mc:Fallback>
                <p:oleObj name="Worksheet" r:id="rId7" imgW="3438522" imgH="3429000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34672" y="3505199"/>
                        <a:ext cx="2912642" cy="2904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53638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5462" y="0"/>
            <a:ext cx="9350912" cy="2362200"/>
          </a:xfrm>
        </p:spPr>
        <p:txBody>
          <a:bodyPr anchor="t"/>
          <a:lstStyle/>
          <a:p>
            <a:r>
              <a:rPr lang="en-US" dirty="0"/>
              <a:t>STOP HERE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400" dirty="0">
              <a:latin typeface="Book Antiqua" panose="02040602050305030304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14111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144000" cy="5328592"/>
              </a:xfrm>
            </p:spPr>
            <p:txBody>
              <a:bodyPr/>
              <a:lstStyle/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effectLst/>
                  </a:rPr>
                  <a:t>A population has a mean of 300 and standard deviation of 60.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Given a random sample size of 100, what this the probability that the sample mean will be within </a:t>
                </a:r>
                <a:r>
                  <a:rPr lang="en-US" u="sng" dirty="0"/>
                  <a:t>+</a:t>
                </a:r>
                <a:r>
                  <a:rPr lang="en-US" dirty="0"/>
                  <a:t>9 of population mean.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-9 ≤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/>
                  <a:t>-µ ≤ 9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|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/>
                  <a:t>-µ| ≤ 9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/>
                  <a:t>-µ|/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/>
                  <a:t>= </a:t>
                </a:r>
                <a:r>
                  <a:rPr lang="el-GR" dirty="0">
                    <a:cs typeface="Times New Roman" pitchFamily="18" charset="0"/>
                  </a:rPr>
                  <a:t>σ</a:t>
                </a:r>
                <a:r>
                  <a:rPr lang="en-US" dirty="0"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/>
                  <a:t>= </a:t>
                </a:r>
                <a:r>
                  <a:rPr lang="en-US" dirty="0">
                    <a:cs typeface="Times New Roman" pitchFamily="18" charset="0"/>
                  </a:rPr>
                  <a:t>60/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10</m:t>
                    </m:r>
                  </m:oMath>
                </a14:m>
                <a:r>
                  <a:rPr lang="en-US" dirty="0"/>
                  <a:t> = 6.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 z = 9/6 = 1.5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=NORM.S.DIST(1.5,1) =NORM.S.DIST(-1.5,1) = 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=0.933193 -0.066807 = 86.6%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/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/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>
                  <a:effectLst/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ClrTx/>
                  <a:buSzPct val="12500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144000" cy="5328592"/>
              </a:xfrm>
              <a:blipFill>
                <a:blip r:embed="rId2"/>
                <a:stretch>
                  <a:fillRect l="-1000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an Infinite Population</a:t>
            </a:r>
          </a:p>
        </p:txBody>
      </p:sp>
    </p:spTree>
    <p:extLst>
      <p:ext uri="{BB962C8B-B14F-4D97-AF65-F5344CB8AC3E}">
        <p14:creationId xmlns:p14="http://schemas.microsoft.com/office/powerpoint/2010/main" val="287579653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 Xbar &amp; Pbar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81635"/>
              </p:ext>
            </p:extLst>
          </p:nvPr>
        </p:nvGraphicFramePr>
        <p:xfrm>
          <a:off x="152392" y="914396"/>
          <a:ext cx="8916569" cy="124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Worksheet" r:id="rId3" imgW="7686697" imgH="1076147" progId="Excel.Sheet.12">
                  <p:embed/>
                </p:oleObj>
              </mc:Choice>
              <mc:Fallback>
                <p:oleObj name="Worksheet" r:id="rId3" imgW="7686697" imgH="10761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92" y="914396"/>
                        <a:ext cx="8916569" cy="124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4060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2800" dirty="0"/>
              <a:t>When</a:t>
            </a:r>
            <a:r>
              <a:rPr lang="en-US" altLang="en-US" sz="3200" b="1" dirty="0">
                <a:latin typeface="Symbol" panose="05050102010706020507" pitchFamily="18" charset="2"/>
              </a:rPr>
              <a:t> </a:t>
            </a:r>
            <a:r>
              <a:rPr lang="en-US" altLang="en-US" sz="3200" b="1" i="1" dirty="0">
                <a:latin typeface="Symbol" panose="05050102010706020507" pitchFamily="18" charset="2"/>
              </a:rPr>
              <a:t></a:t>
            </a:r>
            <a:r>
              <a:rPr lang="en-US" altLang="en-US" sz="3200" b="1" dirty="0">
                <a:latin typeface="Symbol" panose="05050102010706020507" pitchFamily="18" charset="2"/>
              </a:rPr>
              <a:t>  </a:t>
            </a:r>
            <a:r>
              <a:rPr lang="en-US" altLang="en-US" sz="2800" dirty="0"/>
              <a:t>is Unknown and Sample Size is Small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" y="794291"/>
            <a:ext cx="9122172" cy="5472608"/>
          </a:xfrm>
          <a:noFill/>
          <a:ln/>
        </p:spPr>
        <p:txBody>
          <a:bodyPr/>
          <a:lstStyle/>
          <a:p>
            <a:r>
              <a:rPr lang="en-US" altLang="en-US" dirty="0"/>
              <a:t>If we do not have the population standard deviation </a:t>
            </a:r>
            <a:r>
              <a:rPr lang="en-US" altLang="en-US" i="1" dirty="0">
                <a:latin typeface="Symbol" panose="05050102010706020507" pitchFamily="18" charset="2"/>
              </a:rPr>
              <a:t>, </a:t>
            </a:r>
            <a:r>
              <a:rPr lang="en-US" altLang="en-US" dirty="0"/>
              <a:t>we estimate </a:t>
            </a:r>
            <a:r>
              <a:rPr lang="en-US" altLang="en-US" i="1" dirty="0">
                <a:latin typeface="Symbol" panose="05050102010706020507" pitchFamily="18" charset="2"/>
              </a:rPr>
              <a:t>  </a:t>
            </a:r>
            <a:r>
              <a:rPr lang="en-US" altLang="en-US" dirty="0"/>
              <a:t>by s. </a:t>
            </a:r>
          </a:p>
          <a:p>
            <a:r>
              <a:rPr lang="en-US" altLang="en-US" dirty="0"/>
              <a:t>When we estimate </a:t>
            </a:r>
            <a:r>
              <a:rPr lang="en-US" altLang="en-US" i="1" dirty="0">
                <a:latin typeface="Symbol" panose="05050102010706020507" pitchFamily="18" charset="2"/>
              </a:rPr>
              <a:t>  </a:t>
            </a:r>
            <a:r>
              <a:rPr lang="en-US" altLang="en-US" dirty="0"/>
              <a:t>by s, if the sample size is small (&lt;30), we  then need to use t-distribution instead of normal distribution.</a:t>
            </a:r>
          </a:p>
          <a:p>
            <a:r>
              <a:rPr lang="en-US" altLang="en-US" b="1" i="1" dirty="0"/>
              <a:t>t</a:t>
            </a:r>
            <a:r>
              <a:rPr lang="en-US" altLang="en-US" b="1" dirty="0"/>
              <a:t>-distribution </a:t>
            </a:r>
            <a:r>
              <a:rPr lang="en-US" altLang="en-US" dirty="0"/>
              <a:t>is a family of similar probability distributions.</a:t>
            </a:r>
          </a:p>
          <a:p>
            <a:r>
              <a:rPr lang="en-US" altLang="en-US" dirty="0"/>
              <a:t>A specific </a:t>
            </a:r>
            <a:r>
              <a:rPr lang="en-US" altLang="en-US" i="1" dirty="0"/>
              <a:t>t</a:t>
            </a:r>
            <a:r>
              <a:rPr lang="en-US" altLang="en-US" dirty="0"/>
              <a:t> distribution depends on a parameter known as the </a:t>
            </a:r>
            <a:r>
              <a:rPr lang="en-US" altLang="en-US" b="1" dirty="0"/>
              <a:t>degrees of freedom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As the number of degrees of freedom increases, the difference between the </a:t>
            </a:r>
            <a:r>
              <a:rPr lang="en-US" altLang="en-US" i="1" dirty="0"/>
              <a:t>t </a:t>
            </a:r>
            <a:r>
              <a:rPr lang="en-US" altLang="en-US" dirty="0"/>
              <a:t> distribution and the standard normal probability distribution becomes smaller and smaller.</a:t>
            </a:r>
          </a:p>
          <a:p>
            <a:r>
              <a:rPr lang="en-US" altLang="en-US" dirty="0"/>
              <a:t>A </a:t>
            </a:r>
            <a:r>
              <a:rPr lang="en-US" altLang="en-US" i="1" dirty="0"/>
              <a:t>t</a:t>
            </a:r>
            <a:r>
              <a:rPr lang="en-US" altLang="en-US" dirty="0"/>
              <a:t>  distribution with more degrees of freedom has less dispersion.</a:t>
            </a:r>
          </a:p>
          <a:p>
            <a:r>
              <a:rPr lang="en-US" altLang="en-US" dirty="0"/>
              <a:t>The mean of the </a:t>
            </a:r>
            <a:r>
              <a:rPr lang="en-US" altLang="en-US" i="1" dirty="0"/>
              <a:t>t</a:t>
            </a:r>
            <a:r>
              <a:rPr lang="en-US" altLang="en-US" dirty="0"/>
              <a:t> distribution is zero </a:t>
            </a:r>
          </a:p>
          <a:p>
            <a:r>
              <a:rPr lang="en-US" altLang="en-US" i="1" dirty="0"/>
              <a:t>t</a:t>
            </a:r>
            <a:r>
              <a:rPr lang="en-US" altLang="en-US" dirty="0"/>
              <a:t>-distribution get closer to Normal distribution as n increases.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52030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 and t: n=2, 10, 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57" y="1031622"/>
            <a:ext cx="3128930" cy="1876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653" y="2687806"/>
            <a:ext cx="3157323" cy="1893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221" y="4348668"/>
            <a:ext cx="3144251" cy="1888644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52800" y="762000"/>
            <a:ext cx="9138568" cy="266429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altLang="en-US" kern="0" dirty="0"/>
              <a:t>The interval estimate is given by:</a:t>
            </a:r>
          </a:p>
          <a:p>
            <a:pPr>
              <a:buFont typeface="Monotype Sorts" pitchFamily="2" charset="2"/>
              <a:buNone/>
            </a:pPr>
            <a:endParaRPr lang="en-US" altLang="en-US" kern="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543800" y="1082822"/>
          <a:ext cx="1346145" cy="77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Equation" r:id="rId6" imgW="723600" imgH="419040" progId="Equation.3">
                  <p:embed/>
                </p:oleObj>
              </mc:Choice>
              <mc:Fallback>
                <p:oleObj name="Equation" r:id="rId6" imgW="723600" imgH="41904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43800" y="1082822"/>
                        <a:ext cx="1346145" cy="779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05200" y="1598605"/>
            <a:ext cx="5029200" cy="915995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kern="0" dirty="0"/>
              <a:t>The confidence level is 1 -</a:t>
            </a:r>
            <a:r>
              <a:rPr lang="en-US" altLang="en-US" i="1" kern="0" dirty="0">
                <a:latin typeface="Symbol" panose="05050102010706020507" pitchFamily="18" charset="2"/>
              </a:rPr>
              <a:t></a:t>
            </a:r>
          </a:p>
          <a:p>
            <a:pPr>
              <a:buNone/>
            </a:pPr>
            <a:r>
              <a:rPr lang="en-US" altLang="en-US" i="1" kern="0" dirty="0"/>
              <a:t>s</a:t>
            </a:r>
            <a:r>
              <a:rPr lang="en-US" altLang="en-US" kern="0" dirty="0"/>
              <a:t>  is the sample standard deviation</a:t>
            </a:r>
          </a:p>
          <a:p>
            <a:pPr>
              <a:buFont typeface="Monotype Sorts" pitchFamily="2" charset="2"/>
              <a:buNone/>
            </a:pPr>
            <a:r>
              <a:rPr lang="en-US" altLang="en-US" kern="0" dirty="0"/>
              <a:t>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2227" y="4581128"/>
            <a:ext cx="5623994" cy="192580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Monotype Sorts" pitchFamily="2" charset="2"/>
              <a:buNone/>
            </a:pPr>
            <a:r>
              <a:rPr lang="en-US" altLang="en-US" i="1" kern="0" dirty="0"/>
              <a:t>t</a:t>
            </a:r>
            <a:r>
              <a:rPr lang="en-US" altLang="en-US" i="1" kern="0" baseline="-25000" dirty="0">
                <a:latin typeface="Symbol" panose="05050102010706020507" pitchFamily="18" charset="2"/>
              </a:rPr>
              <a:t></a:t>
            </a:r>
            <a:r>
              <a:rPr lang="en-US" altLang="en-US" i="1" kern="0" baseline="-25000" dirty="0"/>
              <a:t>/2    </a:t>
            </a:r>
            <a:r>
              <a:rPr lang="en-US" altLang="en-US" kern="0" dirty="0"/>
              <a:t>is the </a:t>
            </a:r>
            <a:r>
              <a:rPr lang="en-US" altLang="en-US" i="1" kern="0" dirty="0"/>
              <a:t>t</a:t>
            </a:r>
            <a:r>
              <a:rPr lang="en-US" altLang="en-US" kern="0" dirty="0"/>
              <a:t> value providing an area of </a:t>
            </a:r>
            <a:r>
              <a:rPr lang="en-US" altLang="en-US" i="1" kern="0" dirty="0">
                <a:latin typeface="Symbol" panose="05050102010706020507" pitchFamily="18" charset="2"/>
              </a:rPr>
              <a:t></a:t>
            </a:r>
            <a:r>
              <a:rPr lang="en-US" altLang="en-US" kern="0" dirty="0"/>
              <a:t>/2 in the upper tail of a </a:t>
            </a:r>
            <a:r>
              <a:rPr lang="en-US" altLang="en-US" i="1" kern="0" dirty="0"/>
              <a:t>t</a:t>
            </a:r>
            <a:r>
              <a:rPr lang="en-US" altLang="en-US" kern="0" dirty="0"/>
              <a:t> distribution with </a:t>
            </a:r>
            <a:r>
              <a:rPr lang="en-US" altLang="en-US" i="1" kern="0" dirty="0"/>
              <a:t>n</a:t>
            </a:r>
            <a:r>
              <a:rPr lang="en-US" altLang="en-US" kern="0" dirty="0"/>
              <a:t> - 1 degrees of freedom.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kern="0" dirty="0"/>
              <a:t>To Make it easy, in this course we always use Normal Distribution)</a:t>
            </a:r>
          </a:p>
        </p:txBody>
      </p:sp>
    </p:spTree>
    <p:extLst>
      <p:ext uri="{BB962C8B-B14F-4D97-AF65-F5344CB8AC3E}">
        <p14:creationId xmlns:p14="http://schemas.microsoft.com/office/powerpoint/2010/main" val="68540896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2800" dirty="0"/>
              <a:t>When</a:t>
            </a:r>
            <a:r>
              <a:rPr lang="en-US" altLang="en-US" sz="3200" b="1" dirty="0">
                <a:latin typeface="Symbol" panose="05050102010706020507" pitchFamily="18" charset="2"/>
              </a:rPr>
              <a:t> </a:t>
            </a:r>
            <a:r>
              <a:rPr lang="en-US" altLang="en-US" sz="3200" b="1" i="1" dirty="0">
                <a:latin typeface="Symbol" panose="05050102010706020507" pitchFamily="18" charset="2"/>
              </a:rPr>
              <a:t></a:t>
            </a:r>
            <a:r>
              <a:rPr lang="en-US" altLang="en-US" sz="3200" b="1" dirty="0">
                <a:latin typeface="Symbol" panose="05050102010706020507" pitchFamily="18" charset="2"/>
              </a:rPr>
              <a:t>  </a:t>
            </a:r>
            <a:r>
              <a:rPr lang="en-US" altLang="en-US" sz="2800" dirty="0"/>
              <a:t>is Unknown and Sample Size is Small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672" y="794291"/>
                <a:ext cx="9122172" cy="5472608"/>
              </a:xfrm>
              <a:noFill/>
              <a:ln/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all tests, no matter known </a:t>
                </a:r>
                <a:r>
                  <a:rPr lang="el-GR" dirty="0">
                    <a:latin typeface="MS Reference Sans Serif" panose="020B0604030504040204" pitchFamily="34" charset="0"/>
                    <a:sym typeface="Symbol" panose="05050102010706020507" pitchFamily="18" charset="2"/>
                  </a:rPr>
                  <a:t></a:t>
                </a:r>
                <a:r>
                  <a:rPr lang="en-US" dirty="0">
                    <a:latin typeface="MS Reference Sans Serif" panose="020B060403050404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or estimated s, finite or infinite population,  for the sake of understanding the subject and to avoid unnecessary complications, in all cases we use Normal distribution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f>
                          <m:fPr>
                            <m:type m:val="skw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do not use t-distribution and we do not use the correction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72" y="794291"/>
                <a:ext cx="9122172" cy="5472608"/>
              </a:xfrm>
              <a:blipFill>
                <a:blip r:embed="rId3"/>
                <a:stretch>
                  <a:fillRect l="-1002" t="-111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8350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2800" dirty="0"/>
              <a:t>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672" y="794291"/>
                <a:ext cx="9122172" cy="5472608"/>
              </a:xfrm>
              <a:noFill/>
              <a:ln/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x is the number of observation of the event of concern and n is the sample size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Sample proportion has average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and standard deviation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rest of analysis of Confidence Interval and Test of Hypothesis (discussed later) is similar to that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72" y="794291"/>
                <a:ext cx="9122172" cy="5472608"/>
              </a:xfrm>
              <a:blipFill>
                <a:blip r:embed="rId3"/>
                <a:stretch>
                  <a:fillRect l="-1002" t="-891" r="-126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6034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7162800" cy="5715000"/>
              </a:xfrm>
            </p:spPr>
            <p:txBody>
              <a:bodyPr/>
              <a:lstStyle/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A Business School has about 7000 students. Estimate average GPA of these students by using a sample of 30 students.  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Obtain an Excel sheet containing all the student IDs (about 7000 rows). Suppose the ID these students are typed in column A. Type Rand() in column B and copy it down.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Sort the two columns based on the numbers in column B.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Select the top 30, Find their GPA and compute the 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/>
                  <a:t>and standard deviation s. 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Now suppose we want to estimate the average and standard deviation of the average. That takes us from x~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, s 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~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.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7162800" cy="5715000"/>
              </a:xfrm>
              <a:blipFill>
                <a:blip r:embed="rId2"/>
                <a:stretch>
                  <a:fillRect l="-1277" t="-853" r="-2213" b="-17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a Finite Population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78" y="835843"/>
            <a:ext cx="128512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239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76" name="Text Box 11"/>
              <p:cNvSpPr txBox="1">
                <a:spLocks noChangeArrowheads="1"/>
              </p:cNvSpPr>
              <p:nvPr/>
            </p:nvSpPr>
            <p:spPr bwMode="auto">
              <a:xfrm>
                <a:off x="-17253" y="762000"/>
                <a:ext cx="9161253" cy="654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y is summation on n random variables x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sym typeface="Wingdings" panose="05000000000000000000" pitchFamily="2" charset="2"/>
                  </a:rPr>
                  <a:t> y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~ n</a:t>
                </a:r>
                <a:r>
                  <a:rPr lang="en-US" b="1" dirty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,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l-GR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A random which is the summation of several random variables has less variability than the original random variables. Less C.V. </a:t>
                </a:r>
                <a:endParaRPr lang="en-US" b="1" dirty="0">
                  <a:solidFill>
                    <a:srgbClr val="C00000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y is a constant k by a random variable x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sym typeface="Wingdings" panose="05000000000000000000" pitchFamily="2" charset="2"/>
                  </a:rPr>
                  <a:t> y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~ k</a:t>
                </a:r>
                <a:r>
                  <a:rPr lang="en-US" b="1" dirty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,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 k</a:t>
                </a:r>
                <a:r>
                  <a:rPr lang="el-GR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A random which is multiplication of a constant by a random variable has the same variability as the original random variables.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y is average of n random variables x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sym typeface="Wingdings" panose="05000000000000000000" pitchFamily="2" charset="2"/>
                  </a:rPr>
                  <a:t> y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~ </a:t>
                </a:r>
                <a:r>
                  <a:rPr lang="en-US" b="1" dirty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, </a:t>
                </a:r>
                <a:r>
                  <a:rPr lang="el-GR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A random which is the average of several random variables has less variability than the original random variables. Less C.V.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>
                    <a:solidFill>
                      <a:srgbClr val="A50023"/>
                    </a:solidFill>
                    <a:latin typeface="Book Antiqua" panose="02040602050305030304" pitchFamily="18" charset="0"/>
                  </a:rPr>
                  <a:t>Central Limit Theorem. </a:t>
                </a:r>
                <a:r>
                  <a:rPr lang="en-US" dirty="0">
                    <a:latin typeface="Book Antiqua" panose="02040602050305030304" pitchFamily="18" charset="0"/>
                  </a:rPr>
                  <a:t>The distribution of the sample mean 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ook Antiqua" panose="02040602050305030304" pitchFamily="18" charset="0"/>
                  </a:rPr>
                  <a:t>shapes towards Normal distribution as the sample size (n) increases.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b="1" dirty="0">
                  <a:solidFill>
                    <a:srgbClr val="C00000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b="1" dirty="0">
                  <a:solidFill>
                    <a:srgbClr val="C00000"/>
                  </a:solidFill>
                  <a:latin typeface="Book Antiqu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276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7253" y="762000"/>
                <a:ext cx="9161253" cy="6548780"/>
              </a:xfrm>
              <a:prstGeom prst="rect">
                <a:avLst/>
              </a:prstGeom>
              <a:blipFill>
                <a:blip r:embed="rId3"/>
                <a:stretch>
                  <a:fillRect l="-998" t="-8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31630"/>
            <a:ext cx="916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Summation, Multiplication, Average</a:t>
            </a:r>
          </a:p>
        </p:txBody>
      </p:sp>
    </p:spTree>
    <p:extLst>
      <p:ext uri="{BB962C8B-B14F-4D97-AF65-F5344CB8AC3E}">
        <p14:creationId xmlns:p14="http://schemas.microsoft.com/office/powerpoint/2010/main" val="3221693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203"/>
            <a:ext cx="9144000" cy="616396"/>
          </a:xfrm>
          <a:noFill/>
          <a:ln/>
        </p:spPr>
        <p:txBody>
          <a:bodyPr/>
          <a:lstStyle/>
          <a:p>
            <a:r>
              <a:rPr lang="en-US" altLang="en-US" dirty="0"/>
              <a:t>Interval Estimation vs Point Estimation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564038"/>
            <a:ext cx="2592288" cy="476688"/>
          </a:xfrm>
          <a:noFill/>
          <a:ln/>
        </p:spPr>
        <p:txBody>
          <a:bodyPr/>
          <a:lstStyle/>
          <a:p>
            <a:r>
              <a:rPr lang="en-US" altLang="en-US" dirty="0"/>
              <a:t>Point estimate;          </a:t>
            </a:r>
          </a:p>
        </p:txBody>
      </p:sp>
      <p:graphicFrame>
        <p:nvGraphicFramePr>
          <p:cNvPr id="8212" name="Object 20"/>
          <p:cNvGraphicFramePr>
            <a:graphicFrameLocks noChangeAspect="1"/>
          </p:cNvGraphicFramePr>
          <p:nvPr/>
        </p:nvGraphicFramePr>
        <p:xfrm>
          <a:off x="6500813" y="3463925"/>
          <a:ext cx="266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5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82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3463925"/>
                        <a:ext cx="266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804863" y="3333750"/>
            <a:ext cx="788670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915816" y="3620294"/>
          <a:ext cx="868891" cy="42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6" name="Equation" r:id="rId6" imgW="393480" imgH="190440" progId="Equation.3">
                  <p:embed/>
                </p:oleObj>
              </mc:Choice>
              <mc:Fallback>
                <p:oleObj name="Equation" r:id="rId6" imgW="393480" imgH="19044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5816" y="3620294"/>
                        <a:ext cx="868891" cy="420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66159" y="892224"/>
                <a:ext cx="9077841" cy="267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itchFamily="18" charset="0"/>
                    <a:ea typeface="ＭＳ Ｐゴシック" pitchFamily="-65" charset="-128"/>
                    <a:cs typeface="Book Antiqua" pitchFamily="18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Book Antiqua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Book Antiqua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MS Reference Sans Serif" pitchFamily="34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>
                  <a:buFont typeface="Monotype Sorts" pitchFamily="2" charset="2"/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i="1" kern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altLang="en-US" kern="0" dirty="0"/>
                  <a:t> provides a  point estimate for </a:t>
                </a:r>
                <a:r>
                  <a:rPr lang="en-US" altLang="en-US" kern="0" dirty="0">
                    <a:sym typeface="Symbol" panose="05050102010706020507" pitchFamily="18" charset="2"/>
                  </a:rPr>
                  <a:t>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kern="0" dirty="0">
                    <a:sym typeface="Symbol" panose="05050102010706020507" pitchFamily="18" charset="2"/>
                  </a:rPr>
                  <a:t>Point estimate is based on just one sample, we can not expect it to be equal to the corresponding population parameter.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kern="0" dirty="0">
                    <a:sym typeface="Symbol" panose="05050102010706020507" pitchFamily="18" charset="2"/>
                  </a:rPr>
                  <a:t>Indeed, each sample will have a different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i="1" ker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altLang="en-US" kern="0" dirty="0"/>
                  <a:t> , where </a:t>
                </a:r>
                <a:r>
                  <a:rPr lang="en-US" altLang="en-US" kern="0" dirty="0">
                    <a:sym typeface="Symbol" panose="05050102010706020507" pitchFamily="18" charset="2"/>
                  </a:rPr>
                  <a:t>none of the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i="1" ker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en-US" altLang="en-US" i="1" kern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kern="0" dirty="0">
                    <a:sym typeface="Symbol" panose="05050102010706020507" pitchFamily="18" charset="2"/>
                  </a:rPr>
                  <a:t> is equal to . But they are all unbiased estimates of  .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kern="0" dirty="0">
                    <a:sym typeface="Symbol" panose="05050102010706020507" pitchFamily="18" charset="2"/>
                  </a:rPr>
                  <a:t>Unbiased means their expected value is equal to .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en-US" i="1" kern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59" y="892224"/>
                <a:ext cx="9077841" cy="2671813"/>
              </a:xfrm>
              <a:prstGeom prst="rect">
                <a:avLst/>
              </a:prstGeom>
              <a:blipFill>
                <a:blip r:embed="rId8"/>
                <a:stretch>
                  <a:fillRect l="-1075" t="-683" r="-1209" b="-38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4293096"/>
            <a:ext cx="8740080" cy="61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altLang="en-US" kern="0" dirty="0"/>
              <a:t>Interval Estimate ; with a certain confidence (probability) </a:t>
            </a:r>
            <a:endParaRPr lang="en-US" altLang="en-US" kern="0" dirty="0">
              <a:sym typeface="Symbol" panose="05050102010706020507" pitchFamily="18" charset="2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kern="0" dirty="0">
                <a:sym typeface="Symbol" panose="05050102010706020507" pitchFamily="18" charset="2"/>
              </a:rPr>
              <a:t> </a:t>
            </a:r>
            <a:endParaRPr lang="en-US" altLang="en-US" i="1" kern="0" dirty="0">
              <a:sym typeface="Symbol" panose="05050102010706020507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791200" y="4910385"/>
          <a:ext cx="2580590" cy="4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7" name="Equation" r:id="rId9" imgW="1028520" imgH="190440" progId="Equation.3">
                  <p:embed/>
                </p:oleObj>
              </mc:Choice>
              <mc:Fallback>
                <p:oleObj name="Equation" r:id="rId9" imgW="1028520" imgH="19044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1200" y="4910385"/>
                        <a:ext cx="2580590" cy="4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546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152400" y="916364"/>
            <a:ext cx="8791575" cy="5272088"/>
            <a:chOff x="132" y="602"/>
            <a:chExt cx="5538" cy="3321"/>
          </a:xfrm>
        </p:grpSpPr>
        <p:sp>
          <p:nvSpPr>
            <p:cNvPr id="3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32" y="602"/>
              <a:ext cx="5538" cy="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20"/>
            <p:cNvSpPr>
              <a:spLocks noChangeArrowheads="1"/>
            </p:cNvSpPr>
            <p:nvPr/>
          </p:nvSpPr>
          <p:spPr bwMode="auto">
            <a:xfrm>
              <a:off x="314" y="3556"/>
              <a:ext cx="5138" cy="11"/>
            </a:xfrm>
            <a:prstGeom prst="rect">
              <a:avLst/>
            </a:prstGeom>
            <a:solidFill>
              <a:srgbClr val="D9D9D9"/>
            </a:solidFill>
            <a:ln w="3175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355" y="897"/>
              <a:ext cx="5055" cy="2664"/>
            </a:xfrm>
            <a:custGeom>
              <a:avLst/>
              <a:gdLst>
                <a:gd name="T0" fmla="*/ 573 w 21944"/>
                <a:gd name="T1" fmla="*/ 11385 h 11580"/>
                <a:gd name="T2" fmla="*/ 1582 w 21944"/>
                <a:gd name="T3" fmla="*/ 11226 h 11580"/>
                <a:gd name="T4" fmla="*/ 2587 w 21944"/>
                <a:gd name="T5" fmla="*/ 10917 h 11580"/>
                <a:gd name="T6" fmla="*/ 3581 w 21944"/>
                <a:gd name="T7" fmla="*/ 10364 h 11580"/>
                <a:gd name="T8" fmla="*/ 4585 w 21944"/>
                <a:gd name="T9" fmla="*/ 9485 h 11580"/>
                <a:gd name="T10" fmla="*/ 5593 w 21944"/>
                <a:gd name="T11" fmla="*/ 8198 h 11580"/>
                <a:gd name="T12" fmla="*/ 6597 w 21944"/>
                <a:gd name="T13" fmla="*/ 6517 h 11580"/>
                <a:gd name="T14" fmla="*/ 7611 w 21944"/>
                <a:gd name="T15" fmla="*/ 4568 h 11580"/>
                <a:gd name="T16" fmla="*/ 8628 w 21944"/>
                <a:gd name="T17" fmla="*/ 2631 h 11580"/>
                <a:gd name="T18" fmla="*/ 9649 w 21944"/>
                <a:gd name="T19" fmla="*/ 1047 h 11580"/>
                <a:gd name="T20" fmla="*/ 10171 w 21944"/>
                <a:gd name="T21" fmla="*/ 477 h 11580"/>
                <a:gd name="T22" fmla="*/ 10699 w 21944"/>
                <a:gd name="T23" fmla="*/ 122 h 11580"/>
                <a:gd name="T24" fmla="*/ 11244 w 21944"/>
                <a:gd name="T25" fmla="*/ 2 h 11580"/>
                <a:gd name="T26" fmla="*/ 11772 w 21944"/>
                <a:gd name="T27" fmla="*/ 133 h 11580"/>
                <a:gd name="T28" fmla="*/ 12288 w 21944"/>
                <a:gd name="T29" fmla="*/ 488 h 11580"/>
                <a:gd name="T30" fmla="*/ 13310 w 21944"/>
                <a:gd name="T31" fmla="*/ 1767 h 11580"/>
                <a:gd name="T32" fmla="*/ 14331 w 21944"/>
                <a:gd name="T33" fmla="*/ 3583 h 11580"/>
                <a:gd name="T34" fmla="*/ 15347 w 21944"/>
                <a:gd name="T35" fmla="*/ 5559 h 11580"/>
                <a:gd name="T36" fmla="*/ 16354 w 21944"/>
                <a:gd name="T37" fmla="*/ 7405 h 11580"/>
                <a:gd name="T38" fmla="*/ 17366 w 21944"/>
                <a:gd name="T39" fmla="*/ 8894 h 11580"/>
                <a:gd name="T40" fmla="*/ 18374 w 21944"/>
                <a:gd name="T41" fmla="*/ 9981 h 11580"/>
                <a:gd name="T42" fmla="*/ 19378 w 21944"/>
                <a:gd name="T43" fmla="*/ 10683 h 11580"/>
                <a:gd name="T44" fmla="*/ 20372 w 21944"/>
                <a:gd name="T45" fmla="*/ 11101 h 11580"/>
                <a:gd name="T46" fmla="*/ 21377 w 21944"/>
                <a:gd name="T47" fmla="*/ 11322 h 11580"/>
                <a:gd name="T48" fmla="*/ 21939 w 21944"/>
                <a:gd name="T49" fmla="*/ 11466 h 11580"/>
                <a:gd name="T50" fmla="*/ 21350 w 21944"/>
                <a:gd name="T51" fmla="*/ 11463 h 11580"/>
                <a:gd name="T52" fmla="*/ 20323 w 21944"/>
                <a:gd name="T53" fmla="*/ 11236 h 11580"/>
                <a:gd name="T54" fmla="*/ 19301 w 21944"/>
                <a:gd name="T55" fmla="*/ 10806 h 11580"/>
                <a:gd name="T56" fmla="*/ 18273 w 21944"/>
                <a:gd name="T57" fmla="*/ 10084 h 11580"/>
                <a:gd name="T58" fmla="*/ 17249 w 21944"/>
                <a:gd name="T59" fmla="*/ 8979 h 11580"/>
                <a:gd name="T60" fmla="*/ 16229 w 21944"/>
                <a:gd name="T61" fmla="*/ 7476 h 11580"/>
                <a:gd name="T62" fmla="*/ 15219 w 21944"/>
                <a:gd name="T63" fmla="*/ 5625 h 11580"/>
                <a:gd name="T64" fmla="*/ 14204 w 21944"/>
                <a:gd name="T65" fmla="*/ 3650 h 11580"/>
                <a:gd name="T66" fmla="*/ 13192 w 21944"/>
                <a:gd name="T67" fmla="*/ 1850 h 11580"/>
                <a:gd name="T68" fmla="*/ 12183 w 21944"/>
                <a:gd name="T69" fmla="*/ 585 h 11580"/>
                <a:gd name="T70" fmla="*/ 11691 w 21944"/>
                <a:gd name="T71" fmla="*/ 252 h 11580"/>
                <a:gd name="T72" fmla="*/ 11211 w 21944"/>
                <a:gd name="T73" fmla="*/ 143 h 11580"/>
                <a:gd name="T74" fmla="*/ 10732 w 21944"/>
                <a:gd name="T75" fmla="*/ 263 h 11580"/>
                <a:gd name="T76" fmla="*/ 10252 w 21944"/>
                <a:gd name="T77" fmla="*/ 596 h 11580"/>
                <a:gd name="T78" fmla="*/ 9766 w 21944"/>
                <a:gd name="T79" fmla="*/ 1130 h 11580"/>
                <a:gd name="T80" fmla="*/ 8755 w 21944"/>
                <a:gd name="T81" fmla="*/ 2698 h 11580"/>
                <a:gd name="T82" fmla="*/ 7740 w 21944"/>
                <a:gd name="T83" fmla="*/ 4633 h 11580"/>
                <a:gd name="T84" fmla="*/ 6722 w 21944"/>
                <a:gd name="T85" fmla="*/ 6588 h 11580"/>
                <a:gd name="T86" fmla="*/ 5709 w 21944"/>
                <a:gd name="T87" fmla="*/ 8283 h 11580"/>
                <a:gd name="T88" fmla="*/ 4686 w 21944"/>
                <a:gd name="T89" fmla="*/ 9588 h 11580"/>
                <a:gd name="T90" fmla="*/ 3658 w 21944"/>
                <a:gd name="T91" fmla="*/ 10485 h 11580"/>
                <a:gd name="T92" fmla="*/ 2636 w 21944"/>
                <a:gd name="T93" fmla="*/ 11052 h 11580"/>
                <a:gd name="T94" fmla="*/ 1609 w 21944"/>
                <a:gd name="T95" fmla="*/ 11367 h 11580"/>
                <a:gd name="T96" fmla="*/ 586 w 21944"/>
                <a:gd name="T97" fmla="*/ 11528 h 11580"/>
                <a:gd name="T98" fmla="*/ 4 w 21944"/>
                <a:gd name="T99" fmla="*/ 11511 h 1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44" h="11580">
                  <a:moveTo>
                    <a:pt x="69" y="11433"/>
                  </a:moveTo>
                  <a:lnTo>
                    <a:pt x="573" y="11385"/>
                  </a:lnTo>
                  <a:lnTo>
                    <a:pt x="1074" y="11321"/>
                  </a:lnTo>
                  <a:lnTo>
                    <a:pt x="1582" y="11226"/>
                  </a:lnTo>
                  <a:lnTo>
                    <a:pt x="2082" y="11099"/>
                  </a:lnTo>
                  <a:lnTo>
                    <a:pt x="2587" y="10917"/>
                  </a:lnTo>
                  <a:lnTo>
                    <a:pt x="3085" y="10679"/>
                  </a:lnTo>
                  <a:lnTo>
                    <a:pt x="3581" y="10364"/>
                  </a:lnTo>
                  <a:lnTo>
                    <a:pt x="4088" y="9975"/>
                  </a:lnTo>
                  <a:lnTo>
                    <a:pt x="4585" y="9485"/>
                  </a:lnTo>
                  <a:lnTo>
                    <a:pt x="5084" y="8890"/>
                  </a:lnTo>
                  <a:lnTo>
                    <a:pt x="5593" y="8198"/>
                  </a:lnTo>
                  <a:lnTo>
                    <a:pt x="6095" y="7402"/>
                  </a:lnTo>
                  <a:lnTo>
                    <a:pt x="6597" y="6517"/>
                  </a:lnTo>
                  <a:lnTo>
                    <a:pt x="7108" y="5559"/>
                  </a:lnTo>
                  <a:lnTo>
                    <a:pt x="7611" y="4568"/>
                  </a:lnTo>
                  <a:lnTo>
                    <a:pt x="8124" y="3583"/>
                  </a:lnTo>
                  <a:lnTo>
                    <a:pt x="8628" y="2631"/>
                  </a:lnTo>
                  <a:lnTo>
                    <a:pt x="9133" y="1772"/>
                  </a:lnTo>
                  <a:lnTo>
                    <a:pt x="9649" y="1047"/>
                  </a:lnTo>
                  <a:lnTo>
                    <a:pt x="10158" y="488"/>
                  </a:lnTo>
                  <a:cubicBezTo>
                    <a:pt x="10162" y="484"/>
                    <a:pt x="10166" y="480"/>
                    <a:pt x="10171" y="477"/>
                  </a:cubicBezTo>
                  <a:lnTo>
                    <a:pt x="10675" y="133"/>
                  </a:lnTo>
                  <a:cubicBezTo>
                    <a:pt x="10682" y="128"/>
                    <a:pt x="10690" y="124"/>
                    <a:pt x="10699" y="122"/>
                  </a:cubicBezTo>
                  <a:lnTo>
                    <a:pt x="11211" y="2"/>
                  </a:lnTo>
                  <a:cubicBezTo>
                    <a:pt x="11222" y="0"/>
                    <a:pt x="11233" y="0"/>
                    <a:pt x="11244" y="2"/>
                  </a:cubicBezTo>
                  <a:lnTo>
                    <a:pt x="11748" y="122"/>
                  </a:lnTo>
                  <a:cubicBezTo>
                    <a:pt x="11757" y="124"/>
                    <a:pt x="11765" y="128"/>
                    <a:pt x="11772" y="133"/>
                  </a:cubicBezTo>
                  <a:lnTo>
                    <a:pt x="12276" y="477"/>
                  </a:lnTo>
                  <a:cubicBezTo>
                    <a:pt x="12281" y="480"/>
                    <a:pt x="12285" y="484"/>
                    <a:pt x="12288" y="488"/>
                  </a:cubicBezTo>
                  <a:lnTo>
                    <a:pt x="12800" y="1040"/>
                  </a:lnTo>
                  <a:lnTo>
                    <a:pt x="13310" y="1767"/>
                  </a:lnTo>
                  <a:lnTo>
                    <a:pt x="13825" y="2628"/>
                  </a:lnTo>
                  <a:lnTo>
                    <a:pt x="14331" y="3583"/>
                  </a:lnTo>
                  <a:lnTo>
                    <a:pt x="14836" y="4568"/>
                  </a:lnTo>
                  <a:lnTo>
                    <a:pt x="15347" y="5559"/>
                  </a:lnTo>
                  <a:lnTo>
                    <a:pt x="15851" y="6519"/>
                  </a:lnTo>
                  <a:lnTo>
                    <a:pt x="16354" y="7405"/>
                  </a:lnTo>
                  <a:lnTo>
                    <a:pt x="16864" y="8202"/>
                  </a:lnTo>
                  <a:lnTo>
                    <a:pt x="17366" y="8894"/>
                  </a:lnTo>
                  <a:lnTo>
                    <a:pt x="17867" y="9490"/>
                  </a:lnTo>
                  <a:lnTo>
                    <a:pt x="18374" y="9981"/>
                  </a:lnTo>
                  <a:lnTo>
                    <a:pt x="18872" y="10368"/>
                  </a:lnTo>
                  <a:lnTo>
                    <a:pt x="19378" y="10683"/>
                  </a:lnTo>
                  <a:lnTo>
                    <a:pt x="19874" y="10919"/>
                  </a:lnTo>
                  <a:lnTo>
                    <a:pt x="20372" y="11101"/>
                  </a:lnTo>
                  <a:lnTo>
                    <a:pt x="20877" y="11227"/>
                  </a:lnTo>
                  <a:lnTo>
                    <a:pt x="21377" y="11322"/>
                  </a:lnTo>
                  <a:lnTo>
                    <a:pt x="21877" y="11385"/>
                  </a:lnTo>
                  <a:cubicBezTo>
                    <a:pt x="21916" y="11390"/>
                    <a:pt x="21944" y="11426"/>
                    <a:pt x="21939" y="11466"/>
                  </a:cubicBezTo>
                  <a:cubicBezTo>
                    <a:pt x="21934" y="11505"/>
                    <a:pt x="21898" y="11533"/>
                    <a:pt x="21858" y="11528"/>
                  </a:cubicBezTo>
                  <a:lnTo>
                    <a:pt x="21350" y="11463"/>
                  </a:lnTo>
                  <a:lnTo>
                    <a:pt x="20842" y="11366"/>
                  </a:lnTo>
                  <a:lnTo>
                    <a:pt x="20323" y="11236"/>
                  </a:lnTo>
                  <a:lnTo>
                    <a:pt x="19813" y="11049"/>
                  </a:lnTo>
                  <a:lnTo>
                    <a:pt x="19301" y="10806"/>
                  </a:lnTo>
                  <a:lnTo>
                    <a:pt x="18783" y="10481"/>
                  </a:lnTo>
                  <a:lnTo>
                    <a:pt x="18273" y="10084"/>
                  </a:lnTo>
                  <a:lnTo>
                    <a:pt x="17756" y="9583"/>
                  </a:lnTo>
                  <a:lnTo>
                    <a:pt x="17249" y="8979"/>
                  </a:lnTo>
                  <a:lnTo>
                    <a:pt x="16743" y="8279"/>
                  </a:lnTo>
                  <a:lnTo>
                    <a:pt x="16229" y="7476"/>
                  </a:lnTo>
                  <a:lnTo>
                    <a:pt x="15724" y="6586"/>
                  </a:lnTo>
                  <a:lnTo>
                    <a:pt x="15219" y="5625"/>
                  </a:lnTo>
                  <a:lnTo>
                    <a:pt x="14707" y="4633"/>
                  </a:lnTo>
                  <a:lnTo>
                    <a:pt x="14204" y="3650"/>
                  </a:lnTo>
                  <a:lnTo>
                    <a:pt x="13702" y="2701"/>
                  </a:lnTo>
                  <a:lnTo>
                    <a:pt x="13192" y="1850"/>
                  </a:lnTo>
                  <a:lnTo>
                    <a:pt x="12695" y="1137"/>
                  </a:lnTo>
                  <a:lnTo>
                    <a:pt x="12183" y="585"/>
                  </a:lnTo>
                  <a:lnTo>
                    <a:pt x="12195" y="596"/>
                  </a:lnTo>
                  <a:lnTo>
                    <a:pt x="11691" y="252"/>
                  </a:lnTo>
                  <a:lnTo>
                    <a:pt x="11715" y="263"/>
                  </a:lnTo>
                  <a:lnTo>
                    <a:pt x="11211" y="143"/>
                  </a:lnTo>
                  <a:lnTo>
                    <a:pt x="11244" y="143"/>
                  </a:lnTo>
                  <a:lnTo>
                    <a:pt x="10732" y="263"/>
                  </a:lnTo>
                  <a:lnTo>
                    <a:pt x="10756" y="252"/>
                  </a:lnTo>
                  <a:lnTo>
                    <a:pt x="10252" y="596"/>
                  </a:lnTo>
                  <a:lnTo>
                    <a:pt x="10265" y="585"/>
                  </a:lnTo>
                  <a:lnTo>
                    <a:pt x="9766" y="1130"/>
                  </a:lnTo>
                  <a:lnTo>
                    <a:pt x="9258" y="1845"/>
                  </a:lnTo>
                  <a:lnTo>
                    <a:pt x="8755" y="2698"/>
                  </a:lnTo>
                  <a:lnTo>
                    <a:pt x="8251" y="3650"/>
                  </a:lnTo>
                  <a:lnTo>
                    <a:pt x="7740" y="4633"/>
                  </a:lnTo>
                  <a:lnTo>
                    <a:pt x="7235" y="5626"/>
                  </a:lnTo>
                  <a:lnTo>
                    <a:pt x="6722" y="6588"/>
                  </a:lnTo>
                  <a:lnTo>
                    <a:pt x="6216" y="7479"/>
                  </a:lnTo>
                  <a:lnTo>
                    <a:pt x="5709" y="8283"/>
                  </a:lnTo>
                  <a:lnTo>
                    <a:pt x="5195" y="8983"/>
                  </a:lnTo>
                  <a:lnTo>
                    <a:pt x="4686" y="9588"/>
                  </a:lnTo>
                  <a:lnTo>
                    <a:pt x="4175" y="10090"/>
                  </a:lnTo>
                  <a:lnTo>
                    <a:pt x="3658" y="10485"/>
                  </a:lnTo>
                  <a:lnTo>
                    <a:pt x="3146" y="10809"/>
                  </a:lnTo>
                  <a:lnTo>
                    <a:pt x="2636" y="11052"/>
                  </a:lnTo>
                  <a:lnTo>
                    <a:pt x="2117" y="11238"/>
                  </a:lnTo>
                  <a:lnTo>
                    <a:pt x="1609" y="11367"/>
                  </a:lnTo>
                  <a:lnTo>
                    <a:pt x="1093" y="11464"/>
                  </a:lnTo>
                  <a:lnTo>
                    <a:pt x="586" y="11528"/>
                  </a:lnTo>
                  <a:lnTo>
                    <a:pt x="82" y="11576"/>
                  </a:lnTo>
                  <a:cubicBezTo>
                    <a:pt x="43" y="11580"/>
                    <a:pt x="8" y="11551"/>
                    <a:pt x="4" y="11511"/>
                  </a:cubicBezTo>
                  <a:cubicBezTo>
                    <a:pt x="0" y="11472"/>
                    <a:pt x="29" y="11437"/>
                    <a:pt x="69" y="11433"/>
                  </a:cubicBezTo>
                  <a:close/>
                </a:path>
              </a:pathLst>
            </a:custGeom>
            <a:solidFill>
              <a:srgbClr val="4F81BD"/>
            </a:solidFill>
            <a:ln w="3175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22"/>
            <p:cNvSpPr>
              <a:spLocks noChangeArrowheads="1"/>
            </p:cNvSpPr>
            <p:nvPr/>
          </p:nvSpPr>
          <p:spPr bwMode="auto">
            <a:xfrm>
              <a:off x="333" y="3504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23"/>
            <p:cNvSpPr>
              <a:spLocks noChangeArrowheads="1"/>
            </p:cNvSpPr>
            <p:nvPr/>
          </p:nvSpPr>
          <p:spPr bwMode="auto">
            <a:xfrm>
              <a:off x="333" y="3504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449" y="3493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449" y="3493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26"/>
            <p:cNvSpPr>
              <a:spLocks noChangeArrowheads="1"/>
            </p:cNvSpPr>
            <p:nvPr/>
          </p:nvSpPr>
          <p:spPr bwMode="auto">
            <a:xfrm>
              <a:off x="565" y="3478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565" y="3478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683" y="3456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683" y="3456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799" y="3427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799" y="3427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917" y="3384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917" y="3384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34"/>
            <p:cNvSpPr>
              <a:spLocks noChangeArrowheads="1"/>
            </p:cNvSpPr>
            <p:nvPr/>
          </p:nvSpPr>
          <p:spPr bwMode="auto">
            <a:xfrm>
              <a:off x="1033" y="3329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33" y="3329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36"/>
            <p:cNvSpPr>
              <a:spLocks noChangeArrowheads="1"/>
            </p:cNvSpPr>
            <p:nvPr/>
          </p:nvSpPr>
          <p:spPr bwMode="auto">
            <a:xfrm>
              <a:off x="1149" y="3256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1149" y="3256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1267" y="3165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1267" y="3165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40"/>
            <p:cNvSpPr>
              <a:spLocks noChangeArrowheads="1"/>
            </p:cNvSpPr>
            <p:nvPr/>
          </p:nvSpPr>
          <p:spPr bwMode="auto">
            <a:xfrm>
              <a:off x="1384" y="3051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41"/>
            <p:cNvSpPr>
              <a:spLocks noChangeArrowheads="1"/>
            </p:cNvSpPr>
            <p:nvPr/>
          </p:nvSpPr>
          <p:spPr bwMode="auto">
            <a:xfrm>
              <a:off x="1383" y="3051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1500" y="2913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43"/>
            <p:cNvSpPr>
              <a:spLocks noChangeArrowheads="1"/>
            </p:cNvSpPr>
            <p:nvPr/>
          </p:nvSpPr>
          <p:spPr bwMode="auto">
            <a:xfrm>
              <a:off x="1500" y="2913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44"/>
            <p:cNvSpPr>
              <a:spLocks noChangeArrowheads="1"/>
            </p:cNvSpPr>
            <p:nvPr/>
          </p:nvSpPr>
          <p:spPr bwMode="auto">
            <a:xfrm>
              <a:off x="1618" y="2753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auto">
            <a:xfrm>
              <a:off x="1618" y="2753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1734" y="2569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auto">
            <a:xfrm>
              <a:off x="1734" y="2569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48"/>
            <p:cNvSpPr>
              <a:spLocks noChangeArrowheads="1"/>
            </p:cNvSpPr>
            <p:nvPr/>
          </p:nvSpPr>
          <p:spPr bwMode="auto">
            <a:xfrm>
              <a:off x="1850" y="2365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auto">
            <a:xfrm>
              <a:off x="1850" y="2365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1968" y="2144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968" y="2144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2084" y="1916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53"/>
            <p:cNvSpPr>
              <a:spLocks noChangeArrowheads="1"/>
            </p:cNvSpPr>
            <p:nvPr/>
          </p:nvSpPr>
          <p:spPr bwMode="auto">
            <a:xfrm>
              <a:off x="2084" y="1916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54"/>
            <p:cNvSpPr>
              <a:spLocks noChangeArrowheads="1"/>
            </p:cNvSpPr>
            <p:nvPr/>
          </p:nvSpPr>
          <p:spPr bwMode="auto">
            <a:xfrm>
              <a:off x="2202" y="1690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55"/>
            <p:cNvSpPr>
              <a:spLocks noChangeArrowheads="1"/>
            </p:cNvSpPr>
            <p:nvPr/>
          </p:nvSpPr>
          <p:spPr bwMode="auto">
            <a:xfrm>
              <a:off x="2202" y="1690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auto">
            <a:xfrm>
              <a:off x="2318" y="1471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57"/>
            <p:cNvSpPr>
              <a:spLocks noChangeArrowheads="1"/>
            </p:cNvSpPr>
            <p:nvPr/>
          </p:nvSpPr>
          <p:spPr bwMode="auto">
            <a:xfrm>
              <a:off x="2318" y="1471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58"/>
            <p:cNvSpPr>
              <a:spLocks noChangeArrowheads="1"/>
            </p:cNvSpPr>
            <p:nvPr/>
          </p:nvSpPr>
          <p:spPr bwMode="auto">
            <a:xfrm>
              <a:off x="2434" y="1274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59"/>
            <p:cNvSpPr>
              <a:spLocks noChangeArrowheads="1"/>
            </p:cNvSpPr>
            <p:nvPr/>
          </p:nvSpPr>
          <p:spPr bwMode="auto">
            <a:xfrm>
              <a:off x="2434" y="1274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60"/>
            <p:cNvSpPr>
              <a:spLocks noChangeArrowheads="1"/>
            </p:cNvSpPr>
            <p:nvPr/>
          </p:nvSpPr>
          <p:spPr bwMode="auto">
            <a:xfrm>
              <a:off x="2552" y="1108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61"/>
            <p:cNvSpPr>
              <a:spLocks noChangeArrowheads="1"/>
            </p:cNvSpPr>
            <p:nvPr/>
          </p:nvSpPr>
          <p:spPr bwMode="auto">
            <a:xfrm>
              <a:off x="2552" y="1108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62"/>
            <p:cNvSpPr>
              <a:spLocks noChangeArrowheads="1"/>
            </p:cNvSpPr>
            <p:nvPr/>
          </p:nvSpPr>
          <p:spPr bwMode="auto">
            <a:xfrm>
              <a:off x="2668" y="981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63"/>
            <p:cNvSpPr>
              <a:spLocks noChangeArrowheads="1"/>
            </p:cNvSpPr>
            <p:nvPr/>
          </p:nvSpPr>
          <p:spPr bwMode="auto">
            <a:xfrm>
              <a:off x="2668" y="981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2784" y="902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2784" y="902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2902" y="875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67"/>
            <p:cNvSpPr>
              <a:spLocks noChangeArrowheads="1"/>
            </p:cNvSpPr>
            <p:nvPr/>
          </p:nvSpPr>
          <p:spPr bwMode="auto">
            <a:xfrm>
              <a:off x="2902" y="875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68"/>
            <p:cNvSpPr>
              <a:spLocks noChangeArrowheads="1"/>
            </p:cNvSpPr>
            <p:nvPr/>
          </p:nvSpPr>
          <p:spPr bwMode="auto">
            <a:xfrm>
              <a:off x="3018" y="902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69"/>
            <p:cNvSpPr>
              <a:spLocks noChangeArrowheads="1"/>
            </p:cNvSpPr>
            <p:nvPr/>
          </p:nvSpPr>
          <p:spPr bwMode="auto">
            <a:xfrm>
              <a:off x="3018" y="902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70"/>
            <p:cNvSpPr>
              <a:spLocks noChangeArrowheads="1"/>
            </p:cNvSpPr>
            <p:nvPr/>
          </p:nvSpPr>
          <p:spPr bwMode="auto">
            <a:xfrm>
              <a:off x="3134" y="981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71"/>
            <p:cNvSpPr>
              <a:spLocks noChangeArrowheads="1"/>
            </p:cNvSpPr>
            <p:nvPr/>
          </p:nvSpPr>
          <p:spPr bwMode="auto">
            <a:xfrm>
              <a:off x="3134" y="981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72"/>
            <p:cNvSpPr>
              <a:spLocks noChangeArrowheads="1"/>
            </p:cNvSpPr>
            <p:nvPr/>
          </p:nvSpPr>
          <p:spPr bwMode="auto">
            <a:xfrm>
              <a:off x="3252" y="1108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2" name="Oval 73"/>
            <p:cNvSpPr>
              <a:spLocks noChangeArrowheads="1"/>
            </p:cNvSpPr>
            <p:nvPr/>
          </p:nvSpPr>
          <p:spPr bwMode="auto">
            <a:xfrm>
              <a:off x="3252" y="1108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3" name="Oval 74"/>
            <p:cNvSpPr>
              <a:spLocks noChangeArrowheads="1"/>
            </p:cNvSpPr>
            <p:nvPr/>
          </p:nvSpPr>
          <p:spPr bwMode="auto">
            <a:xfrm>
              <a:off x="3368" y="1274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5" name="Oval 75"/>
            <p:cNvSpPr>
              <a:spLocks noChangeArrowheads="1"/>
            </p:cNvSpPr>
            <p:nvPr/>
          </p:nvSpPr>
          <p:spPr bwMode="auto">
            <a:xfrm>
              <a:off x="3368" y="1274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6" name="Oval 76"/>
            <p:cNvSpPr>
              <a:spLocks noChangeArrowheads="1"/>
            </p:cNvSpPr>
            <p:nvPr/>
          </p:nvSpPr>
          <p:spPr bwMode="auto">
            <a:xfrm>
              <a:off x="3486" y="1471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7" name="Oval 77"/>
            <p:cNvSpPr>
              <a:spLocks noChangeArrowheads="1"/>
            </p:cNvSpPr>
            <p:nvPr/>
          </p:nvSpPr>
          <p:spPr bwMode="auto">
            <a:xfrm>
              <a:off x="3486" y="1471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8" name="Oval 78"/>
            <p:cNvSpPr>
              <a:spLocks noChangeArrowheads="1"/>
            </p:cNvSpPr>
            <p:nvPr/>
          </p:nvSpPr>
          <p:spPr bwMode="auto">
            <a:xfrm>
              <a:off x="3602" y="1690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9" name="Oval 79"/>
            <p:cNvSpPr>
              <a:spLocks noChangeArrowheads="1"/>
            </p:cNvSpPr>
            <p:nvPr/>
          </p:nvSpPr>
          <p:spPr bwMode="auto">
            <a:xfrm>
              <a:off x="3602" y="1690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0" name="Oval 80"/>
            <p:cNvSpPr>
              <a:spLocks noChangeArrowheads="1"/>
            </p:cNvSpPr>
            <p:nvPr/>
          </p:nvSpPr>
          <p:spPr bwMode="auto">
            <a:xfrm>
              <a:off x="3719" y="1916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1" name="Oval 81"/>
            <p:cNvSpPr>
              <a:spLocks noChangeArrowheads="1"/>
            </p:cNvSpPr>
            <p:nvPr/>
          </p:nvSpPr>
          <p:spPr bwMode="auto">
            <a:xfrm>
              <a:off x="3718" y="1916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2" name="Oval 82"/>
            <p:cNvSpPr>
              <a:spLocks noChangeArrowheads="1"/>
            </p:cNvSpPr>
            <p:nvPr/>
          </p:nvSpPr>
          <p:spPr bwMode="auto">
            <a:xfrm>
              <a:off x="3837" y="2144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3" name="Oval 83"/>
            <p:cNvSpPr>
              <a:spLocks noChangeArrowheads="1"/>
            </p:cNvSpPr>
            <p:nvPr/>
          </p:nvSpPr>
          <p:spPr bwMode="auto">
            <a:xfrm>
              <a:off x="3837" y="2144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4" name="Oval 84"/>
            <p:cNvSpPr>
              <a:spLocks noChangeArrowheads="1"/>
            </p:cNvSpPr>
            <p:nvPr/>
          </p:nvSpPr>
          <p:spPr bwMode="auto">
            <a:xfrm>
              <a:off x="3953" y="2365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5" name="Oval 85"/>
            <p:cNvSpPr>
              <a:spLocks noChangeArrowheads="1"/>
            </p:cNvSpPr>
            <p:nvPr/>
          </p:nvSpPr>
          <p:spPr bwMode="auto">
            <a:xfrm>
              <a:off x="3953" y="2365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6" name="Oval 86"/>
            <p:cNvSpPr>
              <a:spLocks noChangeArrowheads="1"/>
            </p:cNvSpPr>
            <p:nvPr/>
          </p:nvSpPr>
          <p:spPr bwMode="auto">
            <a:xfrm>
              <a:off x="4069" y="2569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7" name="Oval 87"/>
            <p:cNvSpPr>
              <a:spLocks noChangeArrowheads="1"/>
            </p:cNvSpPr>
            <p:nvPr/>
          </p:nvSpPr>
          <p:spPr bwMode="auto">
            <a:xfrm>
              <a:off x="4069" y="2569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8" name="Oval 88"/>
            <p:cNvSpPr>
              <a:spLocks noChangeArrowheads="1"/>
            </p:cNvSpPr>
            <p:nvPr/>
          </p:nvSpPr>
          <p:spPr bwMode="auto">
            <a:xfrm>
              <a:off x="4187" y="2753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9" name="Oval 89"/>
            <p:cNvSpPr>
              <a:spLocks noChangeArrowheads="1"/>
            </p:cNvSpPr>
            <p:nvPr/>
          </p:nvSpPr>
          <p:spPr bwMode="auto">
            <a:xfrm>
              <a:off x="4187" y="2753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0" name="Oval 90"/>
            <p:cNvSpPr>
              <a:spLocks noChangeArrowheads="1"/>
            </p:cNvSpPr>
            <p:nvPr/>
          </p:nvSpPr>
          <p:spPr bwMode="auto">
            <a:xfrm>
              <a:off x="4303" y="2913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1" name="Oval 91"/>
            <p:cNvSpPr>
              <a:spLocks noChangeArrowheads="1"/>
            </p:cNvSpPr>
            <p:nvPr/>
          </p:nvSpPr>
          <p:spPr bwMode="auto">
            <a:xfrm>
              <a:off x="4303" y="2913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3" name="Oval 92"/>
            <p:cNvSpPr>
              <a:spLocks noChangeArrowheads="1"/>
            </p:cNvSpPr>
            <p:nvPr/>
          </p:nvSpPr>
          <p:spPr bwMode="auto">
            <a:xfrm>
              <a:off x="4419" y="3051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5" name="Oval 93"/>
            <p:cNvSpPr>
              <a:spLocks noChangeArrowheads="1"/>
            </p:cNvSpPr>
            <p:nvPr/>
          </p:nvSpPr>
          <p:spPr bwMode="auto">
            <a:xfrm>
              <a:off x="4419" y="3051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6" name="Oval 94"/>
            <p:cNvSpPr>
              <a:spLocks noChangeArrowheads="1"/>
            </p:cNvSpPr>
            <p:nvPr/>
          </p:nvSpPr>
          <p:spPr bwMode="auto">
            <a:xfrm>
              <a:off x="4537" y="3166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7" name="Oval 95"/>
            <p:cNvSpPr>
              <a:spLocks noChangeArrowheads="1"/>
            </p:cNvSpPr>
            <p:nvPr/>
          </p:nvSpPr>
          <p:spPr bwMode="auto">
            <a:xfrm>
              <a:off x="4537" y="3166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8" name="Oval 96"/>
            <p:cNvSpPr>
              <a:spLocks noChangeArrowheads="1"/>
            </p:cNvSpPr>
            <p:nvPr/>
          </p:nvSpPr>
          <p:spPr bwMode="auto">
            <a:xfrm>
              <a:off x="4653" y="3256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9" name="Oval 97"/>
            <p:cNvSpPr>
              <a:spLocks noChangeArrowheads="1"/>
            </p:cNvSpPr>
            <p:nvPr/>
          </p:nvSpPr>
          <p:spPr bwMode="auto">
            <a:xfrm>
              <a:off x="4653" y="3256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0" name="Oval 98"/>
            <p:cNvSpPr>
              <a:spLocks noChangeArrowheads="1"/>
            </p:cNvSpPr>
            <p:nvPr/>
          </p:nvSpPr>
          <p:spPr bwMode="auto">
            <a:xfrm>
              <a:off x="4771" y="3329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1" name="Oval 99"/>
            <p:cNvSpPr>
              <a:spLocks noChangeArrowheads="1"/>
            </p:cNvSpPr>
            <p:nvPr/>
          </p:nvSpPr>
          <p:spPr bwMode="auto">
            <a:xfrm>
              <a:off x="4771" y="3329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2" name="Oval 100"/>
            <p:cNvSpPr>
              <a:spLocks noChangeArrowheads="1"/>
            </p:cNvSpPr>
            <p:nvPr/>
          </p:nvSpPr>
          <p:spPr bwMode="auto">
            <a:xfrm>
              <a:off x="4887" y="3384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3" name="Oval 101"/>
            <p:cNvSpPr>
              <a:spLocks noChangeArrowheads="1"/>
            </p:cNvSpPr>
            <p:nvPr/>
          </p:nvSpPr>
          <p:spPr bwMode="auto">
            <a:xfrm>
              <a:off x="4887" y="3384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Oval 102"/>
            <p:cNvSpPr>
              <a:spLocks noChangeArrowheads="1"/>
            </p:cNvSpPr>
            <p:nvPr/>
          </p:nvSpPr>
          <p:spPr bwMode="auto">
            <a:xfrm>
              <a:off x="5003" y="3427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Oval 103"/>
            <p:cNvSpPr>
              <a:spLocks noChangeArrowheads="1"/>
            </p:cNvSpPr>
            <p:nvPr/>
          </p:nvSpPr>
          <p:spPr bwMode="auto">
            <a:xfrm>
              <a:off x="5003" y="3427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Oval 104"/>
            <p:cNvSpPr>
              <a:spLocks noChangeArrowheads="1"/>
            </p:cNvSpPr>
            <p:nvPr/>
          </p:nvSpPr>
          <p:spPr bwMode="auto">
            <a:xfrm>
              <a:off x="5121" y="3456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Oval 105"/>
            <p:cNvSpPr>
              <a:spLocks noChangeArrowheads="1"/>
            </p:cNvSpPr>
            <p:nvPr/>
          </p:nvSpPr>
          <p:spPr bwMode="auto">
            <a:xfrm>
              <a:off x="5121" y="3456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Oval 106"/>
            <p:cNvSpPr>
              <a:spLocks noChangeArrowheads="1"/>
            </p:cNvSpPr>
            <p:nvPr/>
          </p:nvSpPr>
          <p:spPr bwMode="auto">
            <a:xfrm>
              <a:off x="5237" y="3478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Oval 107"/>
            <p:cNvSpPr>
              <a:spLocks noChangeArrowheads="1"/>
            </p:cNvSpPr>
            <p:nvPr/>
          </p:nvSpPr>
          <p:spPr bwMode="auto">
            <a:xfrm>
              <a:off x="5237" y="3478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Oval 108"/>
            <p:cNvSpPr>
              <a:spLocks noChangeArrowheads="1"/>
            </p:cNvSpPr>
            <p:nvPr/>
          </p:nvSpPr>
          <p:spPr bwMode="auto">
            <a:xfrm>
              <a:off x="5353" y="3493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Oval 109"/>
            <p:cNvSpPr>
              <a:spLocks noChangeArrowheads="1"/>
            </p:cNvSpPr>
            <p:nvPr/>
          </p:nvSpPr>
          <p:spPr bwMode="auto">
            <a:xfrm>
              <a:off x="5353" y="3493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35" name="Rectangle 132"/>
            <p:cNvSpPr>
              <a:spLocks noChangeArrowheads="1"/>
            </p:cNvSpPr>
            <p:nvPr/>
          </p:nvSpPr>
          <p:spPr bwMode="auto">
            <a:xfrm>
              <a:off x="137" y="607"/>
              <a:ext cx="5528" cy="3311"/>
            </a:xfrm>
            <a:prstGeom prst="rect">
              <a:avLst/>
            </a:prstGeom>
            <a:noFill/>
            <a:ln w="17463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33194" y="0"/>
                <a:ext cx="9144000" cy="709173"/>
              </a:xfrm>
              <a:noFill/>
              <a:ln/>
            </p:spPr>
            <p:txBody>
              <a:bodyPr/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bar>
                  </m:oMath>
                </a14:m>
                <a:r>
                  <a:rPr lang="en-US" altLang="en-US" dirty="0"/>
                  <a:t> Distribution: (1-</a:t>
                </a:r>
                <a:r>
                  <a:rPr lang="en-US" altLang="en-US" b="1" dirty="0">
                    <a:sym typeface="Symbol" panose="05050102010706020507" pitchFamily="18" charset="2"/>
                  </a:rPr>
                  <a:t>) </a:t>
                </a:r>
                <a:r>
                  <a:rPr lang="en-US" altLang="en-US" dirty="0">
                    <a:sym typeface="Symbol" panose="05050102010706020507" pitchFamily="18" charset="2"/>
                  </a:rPr>
                  <a:t>Probability</a:t>
                </a:r>
                <a:r>
                  <a:rPr lang="en-US" altLang="en-US" b="1" dirty="0">
                    <a:sym typeface="Symbol" panose="05050102010706020507" pitchFamily="18" charset="2"/>
                  </a:rPr>
                  <a:t>  </a:t>
                </a:r>
                <a:r>
                  <a:rPr lang="en-US" b="1" dirty="0">
                    <a:sym typeface="Symbol" panose="05050102010706020507" pitchFamily="18" charset="2"/>
                  </a:rPr>
                  <a:t></a:t>
                </a:r>
                <a:r>
                  <a:rPr lang="en-US" dirty="0">
                    <a:sym typeface="Symbol" panose="05050102010706020507" pitchFamily="18" charset="2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b="1" dirty="0">
                    <a:sym typeface="Symbol" panose="05050102010706020507" pitchFamily="18" charset="2"/>
                  </a:rPr>
                  <a:t> </a:t>
                </a:r>
                <a:endParaRPr lang="en-US" altLang="en-US" b="1" dirty="0"/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33194" y="0"/>
                <a:ext cx="9144000" cy="709173"/>
              </a:xfrm>
              <a:blipFill>
                <a:blip r:embed="rId4"/>
                <a:stretch>
                  <a:fillRect t="-5172" b="-3189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12" name="Object 20"/>
          <p:cNvGraphicFramePr>
            <a:graphicFrameLocks noChangeAspect="1"/>
          </p:cNvGraphicFramePr>
          <p:nvPr/>
        </p:nvGraphicFramePr>
        <p:xfrm>
          <a:off x="6381545" y="3722339"/>
          <a:ext cx="266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7" name="Equation" r:id="rId5" imgW="139680" imgH="164880" progId="Equation.3">
                  <p:embed/>
                </p:oleObj>
              </mc:Choice>
              <mc:Fallback>
                <p:oleObj name="Equation" r:id="rId5" imgW="139680" imgH="164880" progId="Equation.3">
                  <p:embed/>
                  <p:pic>
                    <p:nvPicPr>
                      <p:cNvPr id="82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545" y="3722339"/>
                        <a:ext cx="266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6335825" y="3592164"/>
            <a:ext cx="2236469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07795" y="3567556"/>
                <a:ext cx="1173050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7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US" sz="2800" b="1" i="1" smtClean="0">
                          <a:solidFill>
                            <a:srgbClr val="00007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0000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0000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rgbClr val="000078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795" y="3567556"/>
                <a:ext cx="1173050" cy="5280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 bwMode="auto">
          <a:xfrm>
            <a:off x="4606014" y="128415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763688" y="5472442"/>
            <a:ext cx="442897" cy="374686"/>
            <a:chOff x="2550188" y="1236508"/>
            <a:chExt cx="442897" cy="374686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2550188" y="1236508"/>
              <a:ext cx="44289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2575114" y="1306819"/>
              <a:ext cx="360040" cy="30437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2568365" y="1306819"/>
              <a:ext cx="366789" cy="2949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7" name="Group 96"/>
          <p:cNvGrpSpPr/>
          <p:nvPr/>
        </p:nvGrpSpPr>
        <p:grpSpPr>
          <a:xfrm>
            <a:off x="5143625" y="5456022"/>
            <a:ext cx="442897" cy="374686"/>
            <a:chOff x="2550188" y="1236508"/>
            <a:chExt cx="442897" cy="374686"/>
          </a:xfrm>
        </p:grpSpPr>
        <p:cxnSp>
          <p:nvCxnSpPr>
            <p:cNvPr id="98" name="Straight Connector 97"/>
            <p:cNvCxnSpPr/>
            <p:nvPr/>
          </p:nvCxnSpPr>
          <p:spPr bwMode="auto">
            <a:xfrm>
              <a:off x="2550188" y="1236508"/>
              <a:ext cx="44289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2575114" y="1306819"/>
              <a:ext cx="360040" cy="30437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H="1">
              <a:off x="2568365" y="1306819"/>
              <a:ext cx="366789" cy="2949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>
            <a:off x="6637585" y="5456011"/>
            <a:ext cx="442897" cy="374686"/>
            <a:chOff x="2550188" y="1236508"/>
            <a:chExt cx="442897" cy="374686"/>
          </a:xfrm>
        </p:grpSpPr>
        <p:cxnSp>
          <p:nvCxnSpPr>
            <p:cNvPr id="102" name="Straight Connector 101"/>
            <p:cNvCxnSpPr/>
            <p:nvPr/>
          </p:nvCxnSpPr>
          <p:spPr bwMode="auto">
            <a:xfrm>
              <a:off x="2550188" y="1236508"/>
              <a:ext cx="44289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2575114" y="1306819"/>
              <a:ext cx="360040" cy="30437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flipH="1">
              <a:off x="2568365" y="1306819"/>
              <a:ext cx="366789" cy="2949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5" name="Group 104"/>
          <p:cNvGrpSpPr/>
          <p:nvPr/>
        </p:nvGrpSpPr>
        <p:grpSpPr>
          <a:xfrm>
            <a:off x="2735010" y="5476680"/>
            <a:ext cx="442897" cy="374686"/>
            <a:chOff x="2550188" y="1236508"/>
            <a:chExt cx="442897" cy="374686"/>
          </a:xfrm>
        </p:grpSpPr>
        <p:cxnSp>
          <p:nvCxnSpPr>
            <p:cNvPr id="106" name="Straight Connector 105"/>
            <p:cNvCxnSpPr/>
            <p:nvPr/>
          </p:nvCxnSpPr>
          <p:spPr bwMode="auto">
            <a:xfrm>
              <a:off x="2550188" y="1236508"/>
              <a:ext cx="44289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2575114" y="1306819"/>
              <a:ext cx="360040" cy="30437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H="1">
              <a:off x="2568365" y="1306819"/>
              <a:ext cx="366789" cy="2949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9" name="Group 108"/>
          <p:cNvGrpSpPr/>
          <p:nvPr/>
        </p:nvGrpSpPr>
        <p:grpSpPr>
          <a:xfrm>
            <a:off x="7172322" y="5456011"/>
            <a:ext cx="442897" cy="374686"/>
            <a:chOff x="2550188" y="1236508"/>
            <a:chExt cx="442897" cy="374686"/>
          </a:xfrm>
        </p:grpSpPr>
        <p:cxnSp>
          <p:nvCxnSpPr>
            <p:cNvPr id="110" name="Straight Connector 109"/>
            <p:cNvCxnSpPr/>
            <p:nvPr/>
          </p:nvCxnSpPr>
          <p:spPr bwMode="auto">
            <a:xfrm>
              <a:off x="2550188" y="1236508"/>
              <a:ext cx="44289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2575114" y="1306819"/>
              <a:ext cx="360040" cy="30437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2568365" y="1306819"/>
              <a:ext cx="366789" cy="2949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3" name="Group 112"/>
          <p:cNvGrpSpPr/>
          <p:nvPr/>
        </p:nvGrpSpPr>
        <p:grpSpPr>
          <a:xfrm>
            <a:off x="4153840" y="5462147"/>
            <a:ext cx="442897" cy="374686"/>
            <a:chOff x="2550188" y="1236508"/>
            <a:chExt cx="442897" cy="374686"/>
          </a:xfrm>
        </p:grpSpPr>
        <p:cxnSp>
          <p:nvCxnSpPr>
            <p:cNvPr id="114" name="Straight Connector 113"/>
            <p:cNvCxnSpPr/>
            <p:nvPr/>
          </p:nvCxnSpPr>
          <p:spPr bwMode="auto">
            <a:xfrm>
              <a:off x="2550188" y="1236508"/>
              <a:ext cx="44289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2575114" y="1306819"/>
              <a:ext cx="360040" cy="30437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>
              <a:off x="2568365" y="1306819"/>
              <a:ext cx="366789" cy="2949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7" name="Group 116"/>
          <p:cNvGrpSpPr/>
          <p:nvPr/>
        </p:nvGrpSpPr>
        <p:grpSpPr>
          <a:xfrm>
            <a:off x="4680574" y="5456022"/>
            <a:ext cx="442897" cy="374686"/>
            <a:chOff x="2550188" y="1236508"/>
            <a:chExt cx="442897" cy="374686"/>
          </a:xfrm>
        </p:grpSpPr>
        <p:cxnSp>
          <p:nvCxnSpPr>
            <p:cNvPr id="118" name="Straight Connector 117"/>
            <p:cNvCxnSpPr/>
            <p:nvPr/>
          </p:nvCxnSpPr>
          <p:spPr bwMode="auto">
            <a:xfrm>
              <a:off x="2550188" y="1236508"/>
              <a:ext cx="44289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2575114" y="1306819"/>
              <a:ext cx="360040" cy="30437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flipH="1">
              <a:off x="2568365" y="1306819"/>
              <a:ext cx="366789" cy="2949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5623985" y="5456022"/>
            <a:ext cx="442897" cy="374686"/>
            <a:chOff x="2550188" y="1236508"/>
            <a:chExt cx="442897" cy="374686"/>
          </a:xfrm>
        </p:grpSpPr>
        <p:cxnSp>
          <p:nvCxnSpPr>
            <p:cNvPr id="122" name="Straight Connector 121"/>
            <p:cNvCxnSpPr/>
            <p:nvPr/>
          </p:nvCxnSpPr>
          <p:spPr bwMode="auto">
            <a:xfrm>
              <a:off x="2550188" y="1236508"/>
              <a:ext cx="44289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2575114" y="1306819"/>
              <a:ext cx="360040" cy="30437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flipH="1">
              <a:off x="2568365" y="1306819"/>
              <a:ext cx="366789" cy="2949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5" name="Group 124"/>
          <p:cNvGrpSpPr/>
          <p:nvPr/>
        </p:nvGrpSpPr>
        <p:grpSpPr>
          <a:xfrm>
            <a:off x="2257459" y="5477542"/>
            <a:ext cx="442897" cy="374686"/>
            <a:chOff x="2550188" y="1236508"/>
            <a:chExt cx="442897" cy="374686"/>
          </a:xfrm>
        </p:grpSpPr>
        <p:cxnSp>
          <p:nvCxnSpPr>
            <p:cNvPr id="126" name="Straight Connector 125"/>
            <p:cNvCxnSpPr/>
            <p:nvPr/>
          </p:nvCxnSpPr>
          <p:spPr bwMode="auto">
            <a:xfrm>
              <a:off x="2550188" y="1236508"/>
              <a:ext cx="44289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2575114" y="1306819"/>
              <a:ext cx="360040" cy="30437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flipH="1">
              <a:off x="2568365" y="1306819"/>
              <a:ext cx="366789" cy="2949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9" name="Group 128"/>
          <p:cNvGrpSpPr/>
          <p:nvPr/>
        </p:nvGrpSpPr>
        <p:grpSpPr>
          <a:xfrm>
            <a:off x="3194079" y="5477542"/>
            <a:ext cx="442897" cy="374686"/>
            <a:chOff x="2550188" y="1236508"/>
            <a:chExt cx="442897" cy="374686"/>
          </a:xfrm>
        </p:grpSpPr>
        <p:cxnSp>
          <p:nvCxnSpPr>
            <p:cNvPr id="130" name="Straight Connector 129"/>
            <p:cNvCxnSpPr/>
            <p:nvPr/>
          </p:nvCxnSpPr>
          <p:spPr bwMode="auto">
            <a:xfrm>
              <a:off x="2550188" y="1236508"/>
              <a:ext cx="44289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2575114" y="1306819"/>
              <a:ext cx="360040" cy="30437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2568365" y="1306819"/>
              <a:ext cx="366789" cy="2949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3" name="Group 132"/>
          <p:cNvGrpSpPr/>
          <p:nvPr/>
        </p:nvGrpSpPr>
        <p:grpSpPr>
          <a:xfrm>
            <a:off x="6119272" y="5457446"/>
            <a:ext cx="442897" cy="374686"/>
            <a:chOff x="2550188" y="1236508"/>
            <a:chExt cx="442897" cy="374686"/>
          </a:xfrm>
        </p:grpSpPr>
        <p:cxnSp>
          <p:nvCxnSpPr>
            <p:cNvPr id="134" name="Straight Connector 133"/>
            <p:cNvCxnSpPr/>
            <p:nvPr/>
          </p:nvCxnSpPr>
          <p:spPr bwMode="auto">
            <a:xfrm>
              <a:off x="2550188" y="1236508"/>
              <a:ext cx="44289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2575114" y="1306819"/>
              <a:ext cx="360040" cy="30437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flipH="1">
              <a:off x="2568365" y="1306819"/>
              <a:ext cx="366789" cy="2949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3674732" y="5462470"/>
            <a:ext cx="442897" cy="374686"/>
            <a:chOff x="2550188" y="1236508"/>
            <a:chExt cx="442897" cy="374686"/>
          </a:xfrm>
        </p:grpSpPr>
        <p:cxnSp>
          <p:nvCxnSpPr>
            <p:cNvPr id="138" name="Straight Connector 137"/>
            <p:cNvCxnSpPr/>
            <p:nvPr/>
          </p:nvCxnSpPr>
          <p:spPr bwMode="auto">
            <a:xfrm>
              <a:off x="2550188" y="1236508"/>
              <a:ext cx="44289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2575114" y="1306819"/>
              <a:ext cx="360040" cy="30437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flipH="1">
              <a:off x="2568365" y="1306819"/>
              <a:ext cx="366789" cy="2949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36" name="TextBox 8235"/>
              <p:cNvSpPr txBox="1"/>
              <p:nvPr/>
            </p:nvSpPr>
            <p:spPr>
              <a:xfrm>
                <a:off x="4437558" y="5685790"/>
                <a:ext cx="4735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7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2800" b="1" dirty="0">
                  <a:solidFill>
                    <a:srgbClr val="000078"/>
                  </a:solidFill>
                </a:endParaRPr>
              </a:p>
            </p:txBody>
          </p:sp>
        </mc:Choice>
        <mc:Fallback xmlns="">
          <p:sp>
            <p:nvSpPr>
              <p:cNvPr id="8236" name="TextBox 82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558" y="5685790"/>
                <a:ext cx="47350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888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038" y="11075"/>
            <a:ext cx="9174038" cy="713013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graphicFrame>
        <p:nvGraphicFramePr>
          <p:cNvPr id="972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9195" y="4058118"/>
          <a:ext cx="3510736" cy="76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4" name="Equation" r:id="rId4" imgW="1218960" imgH="266400" progId="Equation.3">
                  <p:embed/>
                </p:oleObj>
              </mc:Choice>
              <mc:Fallback>
                <p:oleObj name="Equation" r:id="rId4" imgW="1218960" imgH="266400" progId="Equation.3">
                  <p:embed/>
                  <p:pic>
                    <p:nvPicPr>
                      <p:cNvPr id="972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95" y="4058118"/>
                        <a:ext cx="3510736" cy="76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4968108" y="849367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7304" name="Group 24"/>
          <p:cNvGrpSpPr>
            <a:grpSpLocks/>
          </p:cNvGrpSpPr>
          <p:nvPr/>
        </p:nvGrpSpPr>
        <p:grpSpPr bwMode="auto">
          <a:xfrm>
            <a:off x="179512" y="1458611"/>
            <a:ext cx="4483100" cy="2324100"/>
            <a:chOff x="1116" y="816"/>
            <a:chExt cx="2824" cy="1464"/>
          </a:xfrm>
        </p:grpSpPr>
        <p:sp>
          <p:nvSpPr>
            <p:cNvPr id="97305" name="Freeform 25"/>
            <p:cNvSpPr>
              <a:spLocks/>
            </p:cNvSpPr>
            <p:nvPr/>
          </p:nvSpPr>
          <p:spPr bwMode="auto">
            <a:xfrm>
              <a:off x="1116" y="816"/>
              <a:ext cx="2824" cy="1192"/>
            </a:xfrm>
            <a:custGeom>
              <a:avLst/>
              <a:gdLst>
                <a:gd name="T0" fmla="*/ 1344 w 2824"/>
                <a:gd name="T1" fmla="*/ 15 h 1912"/>
                <a:gd name="T2" fmla="*/ 1266 w 2824"/>
                <a:gd name="T3" fmla="*/ 87 h 1912"/>
                <a:gd name="T4" fmla="*/ 1203 w 2824"/>
                <a:gd name="T5" fmla="*/ 192 h 1912"/>
                <a:gd name="T6" fmla="*/ 1136 w 2824"/>
                <a:gd name="T7" fmla="*/ 305 h 1912"/>
                <a:gd name="T8" fmla="*/ 1094 w 2824"/>
                <a:gd name="T9" fmla="*/ 413 h 1912"/>
                <a:gd name="T10" fmla="*/ 1063 w 2824"/>
                <a:gd name="T11" fmla="*/ 513 h 1912"/>
                <a:gd name="T12" fmla="*/ 1014 w 2824"/>
                <a:gd name="T13" fmla="*/ 630 h 1912"/>
                <a:gd name="T14" fmla="*/ 987 w 2824"/>
                <a:gd name="T15" fmla="*/ 737 h 1912"/>
                <a:gd name="T16" fmla="*/ 951 w 2824"/>
                <a:gd name="T17" fmla="*/ 843 h 1912"/>
                <a:gd name="T18" fmla="*/ 924 w 2824"/>
                <a:gd name="T19" fmla="*/ 951 h 1912"/>
                <a:gd name="T20" fmla="*/ 891 w 2824"/>
                <a:gd name="T21" fmla="*/ 1062 h 1912"/>
                <a:gd name="T22" fmla="*/ 855 w 2824"/>
                <a:gd name="T23" fmla="*/ 1173 h 1912"/>
                <a:gd name="T24" fmla="*/ 810 w 2824"/>
                <a:gd name="T25" fmla="*/ 1278 h 1912"/>
                <a:gd name="T26" fmla="*/ 756 w 2824"/>
                <a:gd name="T27" fmla="*/ 1395 h 1912"/>
                <a:gd name="T28" fmla="*/ 681 w 2824"/>
                <a:gd name="T29" fmla="*/ 1518 h 1912"/>
                <a:gd name="T30" fmla="*/ 603 w 2824"/>
                <a:gd name="T31" fmla="*/ 1611 h 1912"/>
                <a:gd name="T32" fmla="*/ 498 w 2824"/>
                <a:gd name="T33" fmla="*/ 1683 h 1912"/>
                <a:gd name="T34" fmla="*/ 389 w 2824"/>
                <a:gd name="T35" fmla="*/ 1735 h 1912"/>
                <a:gd name="T36" fmla="*/ 285 w 2824"/>
                <a:gd name="T37" fmla="*/ 1773 h 1912"/>
                <a:gd name="T38" fmla="*/ 180 w 2824"/>
                <a:gd name="T39" fmla="*/ 1809 h 1912"/>
                <a:gd name="T40" fmla="*/ 66 w 2824"/>
                <a:gd name="T41" fmla="*/ 1847 h 1912"/>
                <a:gd name="T42" fmla="*/ 3 w 2824"/>
                <a:gd name="T43" fmla="*/ 1869 h 1912"/>
                <a:gd name="T44" fmla="*/ 2820 w 2824"/>
                <a:gd name="T45" fmla="*/ 1911 h 1912"/>
                <a:gd name="T46" fmla="*/ 2766 w 2824"/>
                <a:gd name="T47" fmla="*/ 1854 h 1912"/>
                <a:gd name="T48" fmla="*/ 2676 w 2824"/>
                <a:gd name="T49" fmla="*/ 1827 h 1912"/>
                <a:gd name="T50" fmla="*/ 2560 w 2824"/>
                <a:gd name="T51" fmla="*/ 1791 h 1912"/>
                <a:gd name="T52" fmla="*/ 2424 w 2824"/>
                <a:gd name="T53" fmla="*/ 1743 h 1912"/>
                <a:gd name="T54" fmla="*/ 2310 w 2824"/>
                <a:gd name="T55" fmla="*/ 1692 h 1912"/>
                <a:gd name="T56" fmla="*/ 2244 w 2824"/>
                <a:gd name="T57" fmla="*/ 1647 h 1912"/>
                <a:gd name="T58" fmla="*/ 2175 w 2824"/>
                <a:gd name="T59" fmla="*/ 1578 h 1912"/>
                <a:gd name="T60" fmla="*/ 2106 w 2824"/>
                <a:gd name="T61" fmla="*/ 1485 h 1912"/>
                <a:gd name="T62" fmla="*/ 2040 w 2824"/>
                <a:gd name="T63" fmla="*/ 1374 h 1912"/>
                <a:gd name="T64" fmla="*/ 1992 w 2824"/>
                <a:gd name="T65" fmla="*/ 1278 h 1912"/>
                <a:gd name="T66" fmla="*/ 1953 w 2824"/>
                <a:gd name="T67" fmla="*/ 1194 h 1912"/>
                <a:gd name="T68" fmla="*/ 1917 w 2824"/>
                <a:gd name="T69" fmla="*/ 1104 h 1912"/>
                <a:gd name="T70" fmla="*/ 1881 w 2824"/>
                <a:gd name="T71" fmla="*/ 996 h 1912"/>
                <a:gd name="T72" fmla="*/ 1851 w 2824"/>
                <a:gd name="T73" fmla="*/ 879 h 1912"/>
                <a:gd name="T74" fmla="*/ 1821 w 2824"/>
                <a:gd name="T75" fmla="*/ 765 h 1912"/>
                <a:gd name="T76" fmla="*/ 1776 w 2824"/>
                <a:gd name="T77" fmla="*/ 633 h 1912"/>
                <a:gd name="T78" fmla="*/ 1734 w 2824"/>
                <a:gd name="T79" fmla="*/ 505 h 1912"/>
                <a:gd name="T80" fmla="*/ 1686 w 2824"/>
                <a:gd name="T81" fmla="*/ 396 h 1912"/>
                <a:gd name="T82" fmla="*/ 1653 w 2824"/>
                <a:gd name="T83" fmla="*/ 318 h 1912"/>
                <a:gd name="T84" fmla="*/ 1614 w 2824"/>
                <a:gd name="T85" fmla="*/ 237 h 1912"/>
                <a:gd name="T86" fmla="*/ 1593 w 2824"/>
                <a:gd name="T87" fmla="*/ 195 h 1912"/>
                <a:gd name="T88" fmla="*/ 1515 w 2824"/>
                <a:gd name="T89" fmla="*/ 84 h 1912"/>
                <a:gd name="T90" fmla="*/ 1536 w 2824"/>
                <a:gd name="T91" fmla="*/ 105 h 1912"/>
                <a:gd name="T92" fmla="*/ 1467 w 2824"/>
                <a:gd name="T93" fmla="*/ 33 h 1912"/>
                <a:gd name="T94" fmla="*/ 1419 w 2824"/>
                <a:gd name="T95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4" h="1912">
                  <a:moveTo>
                    <a:pt x="1404" y="3"/>
                  </a:moveTo>
                  <a:lnTo>
                    <a:pt x="1371" y="3"/>
                  </a:lnTo>
                  <a:lnTo>
                    <a:pt x="1344" y="15"/>
                  </a:lnTo>
                  <a:lnTo>
                    <a:pt x="1320" y="30"/>
                  </a:lnTo>
                  <a:lnTo>
                    <a:pt x="1293" y="57"/>
                  </a:lnTo>
                  <a:lnTo>
                    <a:pt x="1266" y="87"/>
                  </a:lnTo>
                  <a:lnTo>
                    <a:pt x="1248" y="120"/>
                  </a:lnTo>
                  <a:lnTo>
                    <a:pt x="1221" y="153"/>
                  </a:lnTo>
                  <a:lnTo>
                    <a:pt x="1203" y="192"/>
                  </a:lnTo>
                  <a:lnTo>
                    <a:pt x="1176" y="234"/>
                  </a:lnTo>
                  <a:lnTo>
                    <a:pt x="1154" y="268"/>
                  </a:lnTo>
                  <a:lnTo>
                    <a:pt x="1136" y="305"/>
                  </a:lnTo>
                  <a:lnTo>
                    <a:pt x="1118" y="349"/>
                  </a:lnTo>
                  <a:lnTo>
                    <a:pt x="1106" y="377"/>
                  </a:lnTo>
                  <a:lnTo>
                    <a:pt x="1094" y="413"/>
                  </a:lnTo>
                  <a:lnTo>
                    <a:pt x="1083" y="449"/>
                  </a:lnTo>
                  <a:lnTo>
                    <a:pt x="1071" y="485"/>
                  </a:lnTo>
                  <a:lnTo>
                    <a:pt x="1063" y="513"/>
                  </a:lnTo>
                  <a:lnTo>
                    <a:pt x="1047" y="549"/>
                  </a:lnTo>
                  <a:lnTo>
                    <a:pt x="1029" y="591"/>
                  </a:lnTo>
                  <a:lnTo>
                    <a:pt x="1014" y="630"/>
                  </a:lnTo>
                  <a:lnTo>
                    <a:pt x="1005" y="666"/>
                  </a:lnTo>
                  <a:lnTo>
                    <a:pt x="993" y="702"/>
                  </a:lnTo>
                  <a:lnTo>
                    <a:pt x="987" y="737"/>
                  </a:lnTo>
                  <a:lnTo>
                    <a:pt x="975" y="773"/>
                  </a:lnTo>
                  <a:lnTo>
                    <a:pt x="963" y="817"/>
                  </a:lnTo>
                  <a:lnTo>
                    <a:pt x="951" y="843"/>
                  </a:lnTo>
                  <a:lnTo>
                    <a:pt x="939" y="881"/>
                  </a:lnTo>
                  <a:lnTo>
                    <a:pt x="927" y="917"/>
                  </a:lnTo>
                  <a:lnTo>
                    <a:pt x="924" y="951"/>
                  </a:lnTo>
                  <a:lnTo>
                    <a:pt x="912" y="990"/>
                  </a:lnTo>
                  <a:lnTo>
                    <a:pt x="903" y="1026"/>
                  </a:lnTo>
                  <a:lnTo>
                    <a:pt x="891" y="1062"/>
                  </a:lnTo>
                  <a:lnTo>
                    <a:pt x="879" y="1101"/>
                  </a:lnTo>
                  <a:lnTo>
                    <a:pt x="864" y="1140"/>
                  </a:lnTo>
                  <a:lnTo>
                    <a:pt x="855" y="1173"/>
                  </a:lnTo>
                  <a:lnTo>
                    <a:pt x="843" y="1206"/>
                  </a:lnTo>
                  <a:lnTo>
                    <a:pt x="825" y="1248"/>
                  </a:lnTo>
                  <a:lnTo>
                    <a:pt x="810" y="1278"/>
                  </a:lnTo>
                  <a:lnTo>
                    <a:pt x="795" y="1314"/>
                  </a:lnTo>
                  <a:lnTo>
                    <a:pt x="783" y="1347"/>
                  </a:lnTo>
                  <a:lnTo>
                    <a:pt x="756" y="1395"/>
                  </a:lnTo>
                  <a:lnTo>
                    <a:pt x="732" y="1437"/>
                  </a:lnTo>
                  <a:lnTo>
                    <a:pt x="711" y="1476"/>
                  </a:lnTo>
                  <a:lnTo>
                    <a:pt x="681" y="1518"/>
                  </a:lnTo>
                  <a:lnTo>
                    <a:pt x="657" y="1551"/>
                  </a:lnTo>
                  <a:lnTo>
                    <a:pt x="633" y="1578"/>
                  </a:lnTo>
                  <a:lnTo>
                    <a:pt x="603" y="1611"/>
                  </a:lnTo>
                  <a:lnTo>
                    <a:pt x="573" y="1635"/>
                  </a:lnTo>
                  <a:lnTo>
                    <a:pt x="540" y="1659"/>
                  </a:lnTo>
                  <a:lnTo>
                    <a:pt x="498" y="1683"/>
                  </a:lnTo>
                  <a:lnTo>
                    <a:pt x="449" y="1703"/>
                  </a:lnTo>
                  <a:lnTo>
                    <a:pt x="417" y="1719"/>
                  </a:lnTo>
                  <a:lnTo>
                    <a:pt x="389" y="1735"/>
                  </a:lnTo>
                  <a:lnTo>
                    <a:pt x="353" y="1747"/>
                  </a:lnTo>
                  <a:lnTo>
                    <a:pt x="315" y="1764"/>
                  </a:lnTo>
                  <a:lnTo>
                    <a:pt x="285" y="1773"/>
                  </a:lnTo>
                  <a:lnTo>
                    <a:pt x="258" y="1788"/>
                  </a:lnTo>
                  <a:lnTo>
                    <a:pt x="216" y="1800"/>
                  </a:lnTo>
                  <a:lnTo>
                    <a:pt x="180" y="1809"/>
                  </a:lnTo>
                  <a:lnTo>
                    <a:pt x="147" y="1824"/>
                  </a:lnTo>
                  <a:lnTo>
                    <a:pt x="102" y="1839"/>
                  </a:lnTo>
                  <a:lnTo>
                    <a:pt x="66" y="1847"/>
                  </a:lnTo>
                  <a:lnTo>
                    <a:pt x="33" y="1857"/>
                  </a:lnTo>
                  <a:lnTo>
                    <a:pt x="18" y="1863"/>
                  </a:lnTo>
                  <a:lnTo>
                    <a:pt x="3" y="1869"/>
                  </a:lnTo>
                  <a:lnTo>
                    <a:pt x="0" y="1887"/>
                  </a:lnTo>
                  <a:lnTo>
                    <a:pt x="3" y="1908"/>
                  </a:lnTo>
                  <a:lnTo>
                    <a:pt x="2820" y="1911"/>
                  </a:lnTo>
                  <a:lnTo>
                    <a:pt x="2823" y="1873"/>
                  </a:lnTo>
                  <a:lnTo>
                    <a:pt x="2799" y="1860"/>
                  </a:lnTo>
                  <a:lnTo>
                    <a:pt x="2766" y="1854"/>
                  </a:lnTo>
                  <a:lnTo>
                    <a:pt x="2739" y="1851"/>
                  </a:lnTo>
                  <a:lnTo>
                    <a:pt x="2703" y="1839"/>
                  </a:lnTo>
                  <a:lnTo>
                    <a:pt x="2676" y="1827"/>
                  </a:lnTo>
                  <a:lnTo>
                    <a:pt x="2643" y="1818"/>
                  </a:lnTo>
                  <a:lnTo>
                    <a:pt x="2604" y="1809"/>
                  </a:lnTo>
                  <a:lnTo>
                    <a:pt x="2560" y="1791"/>
                  </a:lnTo>
                  <a:lnTo>
                    <a:pt x="2514" y="1776"/>
                  </a:lnTo>
                  <a:lnTo>
                    <a:pt x="2472" y="1761"/>
                  </a:lnTo>
                  <a:lnTo>
                    <a:pt x="2424" y="1743"/>
                  </a:lnTo>
                  <a:lnTo>
                    <a:pt x="2379" y="1728"/>
                  </a:lnTo>
                  <a:lnTo>
                    <a:pt x="2343" y="1710"/>
                  </a:lnTo>
                  <a:lnTo>
                    <a:pt x="2310" y="1692"/>
                  </a:lnTo>
                  <a:lnTo>
                    <a:pt x="2286" y="1674"/>
                  </a:lnTo>
                  <a:lnTo>
                    <a:pt x="2265" y="1662"/>
                  </a:lnTo>
                  <a:lnTo>
                    <a:pt x="2244" y="1647"/>
                  </a:lnTo>
                  <a:lnTo>
                    <a:pt x="2223" y="1629"/>
                  </a:lnTo>
                  <a:lnTo>
                    <a:pt x="2199" y="1605"/>
                  </a:lnTo>
                  <a:lnTo>
                    <a:pt x="2175" y="1578"/>
                  </a:lnTo>
                  <a:lnTo>
                    <a:pt x="2148" y="1551"/>
                  </a:lnTo>
                  <a:lnTo>
                    <a:pt x="2127" y="1515"/>
                  </a:lnTo>
                  <a:lnTo>
                    <a:pt x="2106" y="1485"/>
                  </a:lnTo>
                  <a:lnTo>
                    <a:pt x="2082" y="1446"/>
                  </a:lnTo>
                  <a:lnTo>
                    <a:pt x="2061" y="1413"/>
                  </a:lnTo>
                  <a:lnTo>
                    <a:pt x="2040" y="1374"/>
                  </a:lnTo>
                  <a:lnTo>
                    <a:pt x="2022" y="1344"/>
                  </a:lnTo>
                  <a:lnTo>
                    <a:pt x="2004" y="1308"/>
                  </a:lnTo>
                  <a:lnTo>
                    <a:pt x="1992" y="1278"/>
                  </a:lnTo>
                  <a:lnTo>
                    <a:pt x="1980" y="1257"/>
                  </a:lnTo>
                  <a:lnTo>
                    <a:pt x="1968" y="1227"/>
                  </a:lnTo>
                  <a:lnTo>
                    <a:pt x="1953" y="1194"/>
                  </a:lnTo>
                  <a:lnTo>
                    <a:pt x="1941" y="1161"/>
                  </a:lnTo>
                  <a:lnTo>
                    <a:pt x="1929" y="1134"/>
                  </a:lnTo>
                  <a:lnTo>
                    <a:pt x="1917" y="1104"/>
                  </a:lnTo>
                  <a:lnTo>
                    <a:pt x="1911" y="1077"/>
                  </a:lnTo>
                  <a:lnTo>
                    <a:pt x="1899" y="1041"/>
                  </a:lnTo>
                  <a:lnTo>
                    <a:pt x="1881" y="996"/>
                  </a:lnTo>
                  <a:lnTo>
                    <a:pt x="1872" y="957"/>
                  </a:lnTo>
                  <a:lnTo>
                    <a:pt x="1863" y="921"/>
                  </a:lnTo>
                  <a:lnTo>
                    <a:pt x="1851" y="879"/>
                  </a:lnTo>
                  <a:lnTo>
                    <a:pt x="1839" y="837"/>
                  </a:lnTo>
                  <a:lnTo>
                    <a:pt x="1830" y="801"/>
                  </a:lnTo>
                  <a:lnTo>
                    <a:pt x="1821" y="765"/>
                  </a:lnTo>
                  <a:lnTo>
                    <a:pt x="1803" y="726"/>
                  </a:lnTo>
                  <a:lnTo>
                    <a:pt x="1791" y="678"/>
                  </a:lnTo>
                  <a:lnTo>
                    <a:pt x="1776" y="633"/>
                  </a:lnTo>
                  <a:lnTo>
                    <a:pt x="1764" y="591"/>
                  </a:lnTo>
                  <a:lnTo>
                    <a:pt x="1749" y="552"/>
                  </a:lnTo>
                  <a:lnTo>
                    <a:pt x="1734" y="505"/>
                  </a:lnTo>
                  <a:lnTo>
                    <a:pt x="1716" y="456"/>
                  </a:lnTo>
                  <a:lnTo>
                    <a:pt x="1698" y="423"/>
                  </a:lnTo>
                  <a:lnTo>
                    <a:pt x="1686" y="396"/>
                  </a:lnTo>
                  <a:lnTo>
                    <a:pt x="1681" y="365"/>
                  </a:lnTo>
                  <a:lnTo>
                    <a:pt x="1677" y="361"/>
                  </a:lnTo>
                  <a:lnTo>
                    <a:pt x="1653" y="318"/>
                  </a:lnTo>
                  <a:lnTo>
                    <a:pt x="1635" y="285"/>
                  </a:lnTo>
                  <a:lnTo>
                    <a:pt x="1623" y="261"/>
                  </a:lnTo>
                  <a:lnTo>
                    <a:pt x="1614" y="237"/>
                  </a:lnTo>
                  <a:lnTo>
                    <a:pt x="1605" y="219"/>
                  </a:lnTo>
                  <a:lnTo>
                    <a:pt x="1578" y="171"/>
                  </a:lnTo>
                  <a:lnTo>
                    <a:pt x="1593" y="195"/>
                  </a:lnTo>
                  <a:lnTo>
                    <a:pt x="1560" y="141"/>
                  </a:lnTo>
                  <a:lnTo>
                    <a:pt x="1521" y="87"/>
                  </a:lnTo>
                  <a:lnTo>
                    <a:pt x="1515" y="84"/>
                  </a:lnTo>
                  <a:lnTo>
                    <a:pt x="1533" y="102"/>
                  </a:lnTo>
                  <a:lnTo>
                    <a:pt x="1545" y="120"/>
                  </a:lnTo>
                  <a:lnTo>
                    <a:pt x="1536" y="105"/>
                  </a:lnTo>
                  <a:lnTo>
                    <a:pt x="1500" y="63"/>
                  </a:lnTo>
                  <a:lnTo>
                    <a:pt x="1485" y="45"/>
                  </a:lnTo>
                  <a:lnTo>
                    <a:pt x="1467" y="33"/>
                  </a:lnTo>
                  <a:lnTo>
                    <a:pt x="1452" y="18"/>
                  </a:lnTo>
                  <a:lnTo>
                    <a:pt x="1437" y="9"/>
                  </a:lnTo>
                  <a:lnTo>
                    <a:pt x="141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>
              <a:off x="1656" y="1596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307" name="Text Box 27"/>
            <p:cNvSpPr txBox="1">
              <a:spLocks noChangeArrowheads="1"/>
            </p:cNvSpPr>
            <p:nvPr/>
          </p:nvSpPr>
          <p:spPr bwMode="auto">
            <a:xfrm>
              <a:off x="2035" y="1228"/>
              <a:ext cx="96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0.95</a:t>
              </a:r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3432" y="1572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7309" name="Line 29"/>
          <p:cNvSpPr>
            <a:spLocks noChangeShapeType="1"/>
          </p:cNvSpPr>
          <p:nvPr/>
        </p:nvSpPr>
        <p:spPr bwMode="auto">
          <a:xfrm>
            <a:off x="2404394" y="1358017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 flipV="1">
            <a:off x="1053126" y="3557762"/>
            <a:ext cx="2838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3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35" y="4982788"/>
          <a:ext cx="3407936" cy="7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5" name="Equation" r:id="rId6" imgW="1218960" imgH="266400" progId="Equation.3">
                  <p:embed/>
                </p:oleObj>
              </mc:Choice>
              <mc:Fallback>
                <p:oleObj name="Equation" r:id="rId6" imgW="1218960" imgH="266400" progId="Equation.3">
                  <p:embed/>
                  <p:pic>
                    <p:nvPicPr>
                      <p:cNvPr id="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35" y="4982788"/>
                        <a:ext cx="3407936" cy="7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24"/>
          <p:cNvGrpSpPr>
            <a:grpSpLocks/>
          </p:cNvGrpSpPr>
          <p:nvPr/>
        </p:nvGrpSpPr>
        <p:grpSpPr bwMode="auto">
          <a:xfrm>
            <a:off x="4697412" y="1464961"/>
            <a:ext cx="4483100" cy="2324100"/>
            <a:chOff x="1116" y="816"/>
            <a:chExt cx="2824" cy="1464"/>
          </a:xfrm>
        </p:grpSpPr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1116" y="816"/>
              <a:ext cx="2824" cy="1192"/>
            </a:xfrm>
            <a:custGeom>
              <a:avLst/>
              <a:gdLst>
                <a:gd name="T0" fmla="*/ 1344 w 2824"/>
                <a:gd name="T1" fmla="*/ 15 h 1912"/>
                <a:gd name="T2" fmla="*/ 1266 w 2824"/>
                <a:gd name="T3" fmla="*/ 87 h 1912"/>
                <a:gd name="T4" fmla="*/ 1203 w 2824"/>
                <a:gd name="T5" fmla="*/ 192 h 1912"/>
                <a:gd name="T6" fmla="*/ 1136 w 2824"/>
                <a:gd name="T7" fmla="*/ 305 h 1912"/>
                <a:gd name="T8" fmla="*/ 1094 w 2824"/>
                <a:gd name="T9" fmla="*/ 413 h 1912"/>
                <a:gd name="T10" fmla="*/ 1063 w 2824"/>
                <a:gd name="T11" fmla="*/ 513 h 1912"/>
                <a:gd name="T12" fmla="*/ 1014 w 2824"/>
                <a:gd name="T13" fmla="*/ 630 h 1912"/>
                <a:gd name="T14" fmla="*/ 987 w 2824"/>
                <a:gd name="T15" fmla="*/ 737 h 1912"/>
                <a:gd name="T16" fmla="*/ 951 w 2824"/>
                <a:gd name="T17" fmla="*/ 843 h 1912"/>
                <a:gd name="T18" fmla="*/ 924 w 2824"/>
                <a:gd name="T19" fmla="*/ 951 h 1912"/>
                <a:gd name="T20" fmla="*/ 891 w 2824"/>
                <a:gd name="T21" fmla="*/ 1062 h 1912"/>
                <a:gd name="T22" fmla="*/ 855 w 2824"/>
                <a:gd name="T23" fmla="*/ 1173 h 1912"/>
                <a:gd name="T24" fmla="*/ 810 w 2824"/>
                <a:gd name="T25" fmla="*/ 1278 h 1912"/>
                <a:gd name="T26" fmla="*/ 756 w 2824"/>
                <a:gd name="T27" fmla="*/ 1395 h 1912"/>
                <a:gd name="T28" fmla="*/ 681 w 2824"/>
                <a:gd name="T29" fmla="*/ 1518 h 1912"/>
                <a:gd name="T30" fmla="*/ 603 w 2824"/>
                <a:gd name="T31" fmla="*/ 1611 h 1912"/>
                <a:gd name="T32" fmla="*/ 498 w 2824"/>
                <a:gd name="T33" fmla="*/ 1683 h 1912"/>
                <a:gd name="T34" fmla="*/ 389 w 2824"/>
                <a:gd name="T35" fmla="*/ 1735 h 1912"/>
                <a:gd name="T36" fmla="*/ 285 w 2824"/>
                <a:gd name="T37" fmla="*/ 1773 h 1912"/>
                <a:gd name="T38" fmla="*/ 180 w 2824"/>
                <a:gd name="T39" fmla="*/ 1809 h 1912"/>
                <a:gd name="T40" fmla="*/ 66 w 2824"/>
                <a:gd name="T41" fmla="*/ 1847 h 1912"/>
                <a:gd name="T42" fmla="*/ 3 w 2824"/>
                <a:gd name="T43" fmla="*/ 1869 h 1912"/>
                <a:gd name="T44" fmla="*/ 2820 w 2824"/>
                <a:gd name="T45" fmla="*/ 1911 h 1912"/>
                <a:gd name="T46" fmla="*/ 2766 w 2824"/>
                <a:gd name="T47" fmla="*/ 1854 h 1912"/>
                <a:gd name="T48" fmla="*/ 2676 w 2824"/>
                <a:gd name="T49" fmla="*/ 1827 h 1912"/>
                <a:gd name="T50" fmla="*/ 2560 w 2824"/>
                <a:gd name="T51" fmla="*/ 1791 h 1912"/>
                <a:gd name="T52" fmla="*/ 2424 w 2824"/>
                <a:gd name="T53" fmla="*/ 1743 h 1912"/>
                <a:gd name="T54" fmla="*/ 2310 w 2824"/>
                <a:gd name="T55" fmla="*/ 1692 h 1912"/>
                <a:gd name="T56" fmla="*/ 2244 w 2824"/>
                <a:gd name="T57" fmla="*/ 1647 h 1912"/>
                <a:gd name="T58" fmla="*/ 2175 w 2824"/>
                <a:gd name="T59" fmla="*/ 1578 h 1912"/>
                <a:gd name="T60" fmla="*/ 2106 w 2824"/>
                <a:gd name="T61" fmla="*/ 1485 h 1912"/>
                <a:gd name="T62" fmla="*/ 2040 w 2824"/>
                <a:gd name="T63" fmla="*/ 1374 h 1912"/>
                <a:gd name="T64" fmla="*/ 1992 w 2824"/>
                <a:gd name="T65" fmla="*/ 1278 h 1912"/>
                <a:gd name="T66" fmla="*/ 1953 w 2824"/>
                <a:gd name="T67" fmla="*/ 1194 h 1912"/>
                <a:gd name="T68" fmla="*/ 1917 w 2824"/>
                <a:gd name="T69" fmla="*/ 1104 h 1912"/>
                <a:gd name="T70" fmla="*/ 1881 w 2824"/>
                <a:gd name="T71" fmla="*/ 996 h 1912"/>
                <a:gd name="T72" fmla="*/ 1851 w 2824"/>
                <a:gd name="T73" fmla="*/ 879 h 1912"/>
                <a:gd name="T74" fmla="*/ 1821 w 2824"/>
                <a:gd name="T75" fmla="*/ 765 h 1912"/>
                <a:gd name="T76" fmla="*/ 1776 w 2824"/>
                <a:gd name="T77" fmla="*/ 633 h 1912"/>
                <a:gd name="T78" fmla="*/ 1734 w 2824"/>
                <a:gd name="T79" fmla="*/ 505 h 1912"/>
                <a:gd name="T80" fmla="*/ 1686 w 2824"/>
                <a:gd name="T81" fmla="*/ 396 h 1912"/>
                <a:gd name="T82" fmla="*/ 1653 w 2824"/>
                <a:gd name="T83" fmla="*/ 318 h 1912"/>
                <a:gd name="T84" fmla="*/ 1614 w 2824"/>
                <a:gd name="T85" fmla="*/ 237 h 1912"/>
                <a:gd name="T86" fmla="*/ 1593 w 2824"/>
                <a:gd name="T87" fmla="*/ 195 h 1912"/>
                <a:gd name="T88" fmla="*/ 1515 w 2824"/>
                <a:gd name="T89" fmla="*/ 84 h 1912"/>
                <a:gd name="T90" fmla="*/ 1536 w 2824"/>
                <a:gd name="T91" fmla="*/ 105 h 1912"/>
                <a:gd name="T92" fmla="*/ 1467 w 2824"/>
                <a:gd name="T93" fmla="*/ 33 h 1912"/>
                <a:gd name="T94" fmla="*/ 1419 w 2824"/>
                <a:gd name="T95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4" h="1912">
                  <a:moveTo>
                    <a:pt x="1404" y="3"/>
                  </a:moveTo>
                  <a:lnTo>
                    <a:pt x="1371" y="3"/>
                  </a:lnTo>
                  <a:lnTo>
                    <a:pt x="1344" y="15"/>
                  </a:lnTo>
                  <a:lnTo>
                    <a:pt x="1320" y="30"/>
                  </a:lnTo>
                  <a:lnTo>
                    <a:pt x="1293" y="57"/>
                  </a:lnTo>
                  <a:lnTo>
                    <a:pt x="1266" y="87"/>
                  </a:lnTo>
                  <a:lnTo>
                    <a:pt x="1248" y="120"/>
                  </a:lnTo>
                  <a:lnTo>
                    <a:pt x="1221" y="153"/>
                  </a:lnTo>
                  <a:lnTo>
                    <a:pt x="1203" y="192"/>
                  </a:lnTo>
                  <a:lnTo>
                    <a:pt x="1176" y="234"/>
                  </a:lnTo>
                  <a:lnTo>
                    <a:pt x="1154" y="268"/>
                  </a:lnTo>
                  <a:lnTo>
                    <a:pt x="1136" y="305"/>
                  </a:lnTo>
                  <a:lnTo>
                    <a:pt x="1118" y="349"/>
                  </a:lnTo>
                  <a:lnTo>
                    <a:pt x="1106" y="377"/>
                  </a:lnTo>
                  <a:lnTo>
                    <a:pt x="1094" y="413"/>
                  </a:lnTo>
                  <a:lnTo>
                    <a:pt x="1083" y="449"/>
                  </a:lnTo>
                  <a:lnTo>
                    <a:pt x="1071" y="485"/>
                  </a:lnTo>
                  <a:lnTo>
                    <a:pt x="1063" y="513"/>
                  </a:lnTo>
                  <a:lnTo>
                    <a:pt x="1047" y="549"/>
                  </a:lnTo>
                  <a:lnTo>
                    <a:pt x="1029" y="591"/>
                  </a:lnTo>
                  <a:lnTo>
                    <a:pt x="1014" y="630"/>
                  </a:lnTo>
                  <a:lnTo>
                    <a:pt x="1005" y="666"/>
                  </a:lnTo>
                  <a:lnTo>
                    <a:pt x="993" y="702"/>
                  </a:lnTo>
                  <a:lnTo>
                    <a:pt x="987" y="737"/>
                  </a:lnTo>
                  <a:lnTo>
                    <a:pt x="975" y="773"/>
                  </a:lnTo>
                  <a:lnTo>
                    <a:pt x="963" y="817"/>
                  </a:lnTo>
                  <a:lnTo>
                    <a:pt x="951" y="843"/>
                  </a:lnTo>
                  <a:lnTo>
                    <a:pt x="939" y="881"/>
                  </a:lnTo>
                  <a:lnTo>
                    <a:pt x="927" y="917"/>
                  </a:lnTo>
                  <a:lnTo>
                    <a:pt x="924" y="951"/>
                  </a:lnTo>
                  <a:lnTo>
                    <a:pt x="912" y="990"/>
                  </a:lnTo>
                  <a:lnTo>
                    <a:pt x="903" y="1026"/>
                  </a:lnTo>
                  <a:lnTo>
                    <a:pt x="891" y="1062"/>
                  </a:lnTo>
                  <a:lnTo>
                    <a:pt x="879" y="1101"/>
                  </a:lnTo>
                  <a:lnTo>
                    <a:pt x="864" y="1140"/>
                  </a:lnTo>
                  <a:lnTo>
                    <a:pt x="855" y="1173"/>
                  </a:lnTo>
                  <a:lnTo>
                    <a:pt x="843" y="1206"/>
                  </a:lnTo>
                  <a:lnTo>
                    <a:pt x="825" y="1248"/>
                  </a:lnTo>
                  <a:lnTo>
                    <a:pt x="810" y="1278"/>
                  </a:lnTo>
                  <a:lnTo>
                    <a:pt x="795" y="1314"/>
                  </a:lnTo>
                  <a:lnTo>
                    <a:pt x="783" y="1347"/>
                  </a:lnTo>
                  <a:lnTo>
                    <a:pt x="756" y="1395"/>
                  </a:lnTo>
                  <a:lnTo>
                    <a:pt x="732" y="1437"/>
                  </a:lnTo>
                  <a:lnTo>
                    <a:pt x="711" y="1476"/>
                  </a:lnTo>
                  <a:lnTo>
                    <a:pt x="681" y="1518"/>
                  </a:lnTo>
                  <a:lnTo>
                    <a:pt x="657" y="1551"/>
                  </a:lnTo>
                  <a:lnTo>
                    <a:pt x="633" y="1578"/>
                  </a:lnTo>
                  <a:lnTo>
                    <a:pt x="603" y="1611"/>
                  </a:lnTo>
                  <a:lnTo>
                    <a:pt x="573" y="1635"/>
                  </a:lnTo>
                  <a:lnTo>
                    <a:pt x="540" y="1659"/>
                  </a:lnTo>
                  <a:lnTo>
                    <a:pt x="498" y="1683"/>
                  </a:lnTo>
                  <a:lnTo>
                    <a:pt x="449" y="1703"/>
                  </a:lnTo>
                  <a:lnTo>
                    <a:pt x="417" y="1719"/>
                  </a:lnTo>
                  <a:lnTo>
                    <a:pt x="389" y="1735"/>
                  </a:lnTo>
                  <a:lnTo>
                    <a:pt x="353" y="1747"/>
                  </a:lnTo>
                  <a:lnTo>
                    <a:pt x="315" y="1764"/>
                  </a:lnTo>
                  <a:lnTo>
                    <a:pt x="285" y="1773"/>
                  </a:lnTo>
                  <a:lnTo>
                    <a:pt x="258" y="1788"/>
                  </a:lnTo>
                  <a:lnTo>
                    <a:pt x="216" y="1800"/>
                  </a:lnTo>
                  <a:lnTo>
                    <a:pt x="180" y="1809"/>
                  </a:lnTo>
                  <a:lnTo>
                    <a:pt x="147" y="1824"/>
                  </a:lnTo>
                  <a:lnTo>
                    <a:pt x="102" y="1839"/>
                  </a:lnTo>
                  <a:lnTo>
                    <a:pt x="66" y="1847"/>
                  </a:lnTo>
                  <a:lnTo>
                    <a:pt x="33" y="1857"/>
                  </a:lnTo>
                  <a:lnTo>
                    <a:pt x="18" y="1863"/>
                  </a:lnTo>
                  <a:lnTo>
                    <a:pt x="3" y="1869"/>
                  </a:lnTo>
                  <a:lnTo>
                    <a:pt x="0" y="1887"/>
                  </a:lnTo>
                  <a:lnTo>
                    <a:pt x="3" y="1908"/>
                  </a:lnTo>
                  <a:lnTo>
                    <a:pt x="2820" y="1911"/>
                  </a:lnTo>
                  <a:lnTo>
                    <a:pt x="2823" y="1873"/>
                  </a:lnTo>
                  <a:lnTo>
                    <a:pt x="2799" y="1860"/>
                  </a:lnTo>
                  <a:lnTo>
                    <a:pt x="2766" y="1854"/>
                  </a:lnTo>
                  <a:lnTo>
                    <a:pt x="2739" y="1851"/>
                  </a:lnTo>
                  <a:lnTo>
                    <a:pt x="2703" y="1839"/>
                  </a:lnTo>
                  <a:lnTo>
                    <a:pt x="2676" y="1827"/>
                  </a:lnTo>
                  <a:lnTo>
                    <a:pt x="2643" y="1818"/>
                  </a:lnTo>
                  <a:lnTo>
                    <a:pt x="2604" y="1809"/>
                  </a:lnTo>
                  <a:lnTo>
                    <a:pt x="2560" y="1791"/>
                  </a:lnTo>
                  <a:lnTo>
                    <a:pt x="2514" y="1776"/>
                  </a:lnTo>
                  <a:lnTo>
                    <a:pt x="2472" y="1761"/>
                  </a:lnTo>
                  <a:lnTo>
                    <a:pt x="2424" y="1743"/>
                  </a:lnTo>
                  <a:lnTo>
                    <a:pt x="2379" y="1728"/>
                  </a:lnTo>
                  <a:lnTo>
                    <a:pt x="2343" y="1710"/>
                  </a:lnTo>
                  <a:lnTo>
                    <a:pt x="2310" y="1692"/>
                  </a:lnTo>
                  <a:lnTo>
                    <a:pt x="2286" y="1674"/>
                  </a:lnTo>
                  <a:lnTo>
                    <a:pt x="2265" y="1662"/>
                  </a:lnTo>
                  <a:lnTo>
                    <a:pt x="2244" y="1647"/>
                  </a:lnTo>
                  <a:lnTo>
                    <a:pt x="2223" y="1629"/>
                  </a:lnTo>
                  <a:lnTo>
                    <a:pt x="2199" y="1605"/>
                  </a:lnTo>
                  <a:lnTo>
                    <a:pt x="2175" y="1578"/>
                  </a:lnTo>
                  <a:lnTo>
                    <a:pt x="2148" y="1551"/>
                  </a:lnTo>
                  <a:lnTo>
                    <a:pt x="2127" y="1515"/>
                  </a:lnTo>
                  <a:lnTo>
                    <a:pt x="2106" y="1485"/>
                  </a:lnTo>
                  <a:lnTo>
                    <a:pt x="2082" y="1446"/>
                  </a:lnTo>
                  <a:lnTo>
                    <a:pt x="2061" y="1413"/>
                  </a:lnTo>
                  <a:lnTo>
                    <a:pt x="2040" y="1374"/>
                  </a:lnTo>
                  <a:lnTo>
                    <a:pt x="2022" y="1344"/>
                  </a:lnTo>
                  <a:lnTo>
                    <a:pt x="2004" y="1308"/>
                  </a:lnTo>
                  <a:lnTo>
                    <a:pt x="1992" y="1278"/>
                  </a:lnTo>
                  <a:lnTo>
                    <a:pt x="1980" y="1257"/>
                  </a:lnTo>
                  <a:lnTo>
                    <a:pt x="1968" y="1227"/>
                  </a:lnTo>
                  <a:lnTo>
                    <a:pt x="1953" y="1194"/>
                  </a:lnTo>
                  <a:lnTo>
                    <a:pt x="1941" y="1161"/>
                  </a:lnTo>
                  <a:lnTo>
                    <a:pt x="1929" y="1134"/>
                  </a:lnTo>
                  <a:lnTo>
                    <a:pt x="1917" y="1104"/>
                  </a:lnTo>
                  <a:lnTo>
                    <a:pt x="1911" y="1077"/>
                  </a:lnTo>
                  <a:lnTo>
                    <a:pt x="1899" y="1041"/>
                  </a:lnTo>
                  <a:lnTo>
                    <a:pt x="1881" y="996"/>
                  </a:lnTo>
                  <a:lnTo>
                    <a:pt x="1872" y="957"/>
                  </a:lnTo>
                  <a:lnTo>
                    <a:pt x="1863" y="921"/>
                  </a:lnTo>
                  <a:lnTo>
                    <a:pt x="1851" y="879"/>
                  </a:lnTo>
                  <a:lnTo>
                    <a:pt x="1839" y="837"/>
                  </a:lnTo>
                  <a:lnTo>
                    <a:pt x="1830" y="801"/>
                  </a:lnTo>
                  <a:lnTo>
                    <a:pt x="1821" y="765"/>
                  </a:lnTo>
                  <a:lnTo>
                    <a:pt x="1803" y="726"/>
                  </a:lnTo>
                  <a:lnTo>
                    <a:pt x="1791" y="678"/>
                  </a:lnTo>
                  <a:lnTo>
                    <a:pt x="1776" y="633"/>
                  </a:lnTo>
                  <a:lnTo>
                    <a:pt x="1764" y="591"/>
                  </a:lnTo>
                  <a:lnTo>
                    <a:pt x="1749" y="552"/>
                  </a:lnTo>
                  <a:lnTo>
                    <a:pt x="1734" y="505"/>
                  </a:lnTo>
                  <a:lnTo>
                    <a:pt x="1716" y="456"/>
                  </a:lnTo>
                  <a:lnTo>
                    <a:pt x="1698" y="423"/>
                  </a:lnTo>
                  <a:lnTo>
                    <a:pt x="1686" y="396"/>
                  </a:lnTo>
                  <a:lnTo>
                    <a:pt x="1681" y="365"/>
                  </a:lnTo>
                  <a:lnTo>
                    <a:pt x="1677" y="361"/>
                  </a:lnTo>
                  <a:lnTo>
                    <a:pt x="1653" y="318"/>
                  </a:lnTo>
                  <a:lnTo>
                    <a:pt x="1635" y="285"/>
                  </a:lnTo>
                  <a:lnTo>
                    <a:pt x="1623" y="261"/>
                  </a:lnTo>
                  <a:lnTo>
                    <a:pt x="1614" y="237"/>
                  </a:lnTo>
                  <a:lnTo>
                    <a:pt x="1605" y="219"/>
                  </a:lnTo>
                  <a:lnTo>
                    <a:pt x="1578" y="171"/>
                  </a:lnTo>
                  <a:lnTo>
                    <a:pt x="1593" y="195"/>
                  </a:lnTo>
                  <a:lnTo>
                    <a:pt x="1560" y="141"/>
                  </a:lnTo>
                  <a:lnTo>
                    <a:pt x="1521" y="87"/>
                  </a:lnTo>
                  <a:lnTo>
                    <a:pt x="1515" y="84"/>
                  </a:lnTo>
                  <a:lnTo>
                    <a:pt x="1533" y="102"/>
                  </a:lnTo>
                  <a:lnTo>
                    <a:pt x="1545" y="120"/>
                  </a:lnTo>
                  <a:lnTo>
                    <a:pt x="1536" y="105"/>
                  </a:lnTo>
                  <a:lnTo>
                    <a:pt x="1500" y="63"/>
                  </a:lnTo>
                  <a:lnTo>
                    <a:pt x="1485" y="45"/>
                  </a:lnTo>
                  <a:lnTo>
                    <a:pt x="1467" y="33"/>
                  </a:lnTo>
                  <a:lnTo>
                    <a:pt x="1452" y="18"/>
                  </a:lnTo>
                  <a:lnTo>
                    <a:pt x="1437" y="9"/>
                  </a:lnTo>
                  <a:lnTo>
                    <a:pt x="141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>
              <a:off x="1656" y="1596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2096" y="1215"/>
              <a:ext cx="81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1-</a:t>
              </a:r>
              <a:r>
                <a:rPr lang="el-GR" altLang="en-US" sz="60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α</a:t>
              </a:r>
              <a:endParaRPr lang="en-US" altLang="en-US" sz="6000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3432" y="1572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6901656" y="1426861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V="1">
            <a:off x="5515407" y="3566456"/>
            <a:ext cx="2838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77633" y="4145746"/>
          <a:ext cx="32496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6" name="Equation" r:id="rId8" imgW="1130040" imgH="266400" progId="Equation.3">
                  <p:embed/>
                </p:oleObj>
              </mc:Choice>
              <mc:Fallback>
                <p:oleObj name="Equation" r:id="rId8" imgW="1130040" imgH="266400" progId="Equation.3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633" y="4145746"/>
                        <a:ext cx="324961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68108" y="5069671"/>
          <a:ext cx="31623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7" name="Equation" r:id="rId10" imgW="1130040" imgH="266400" progId="Equation.3">
                  <p:embed/>
                </p:oleObj>
              </mc:Choice>
              <mc:Fallback>
                <p:oleObj name="Equation" r:id="rId10" imgW="1130040" imgH="266400" progId="Equation.3">
                  <p:embed/>
                  <p:pic>
                    <p:nvPicPr>
                      <p:cNvPr id="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108" y="5069671"/>
                        <a:ext cx="31623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5031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6" y="1"/>
            <a:ext cx="9128083" cy="723900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6229350" y="723900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81700" y="738186"/>
                <a:ext cx="9461864" cy="5738814"/>
              </a:xfrm>
            </p:spPr>
            <p:txBody>
              <a:bodyPr/>
              <a:lstStyle/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 marL="0" indent="0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</m:oMath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90, 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=35, 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=25,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 CI =90%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 =7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Z(1-(1-.90)/2) = Z(0.95)=NORM.S.INV(0.95) = 1.644853627	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Book Antiqua" panose="02040602050305030304" pitchFamily="18" charset="0"/>
                      </a:rPr>
                      <m:t>1.6448</m:t>
                    </m:r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(7)</m:t>
                    </m:r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≥90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B050"/>
                        </a:solidFill>
                        <a:latin typeface="Book Antiqua" panose="0204060205030503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Book Antiqua" panose="02040602050305030304" pitchFamily="18" charset="0"/>
                      </a:rPr>
                      <m:t>1.6448</m:t>
                    </m:r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(7)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  <a:latin typeface="Book Antiqua" panose="0204060205030503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101.514</m:t>
                      </m:r>
                      <m:r>
                        <a:rPr lang="en-US" sz="24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≥78.486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We are 90% confident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between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78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486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514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b="0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400" i="1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1500"/>
                  </a:spcAft>
                  <a:buNone/>
                </a:pPr>
                <a:endParaRPr lang="en-US" sz="24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1700" y="738186"/>
                <a:ext cx="9461864" cy="57388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6749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48" y="1"/>
            <a:ext cx="9144000" cy="762000"/>
          </a:xfrm>
          <a:noFill/>
          <a:ln/>
        </p:spPr>
        <p:txBody>
          <a:bodyPr/>
          <a:lstStyle/>
          <a:p>
            <a:r>
              <a:rPr lang="en-US" altLang="en-US" dirty="0"/>
              <a:t>Interval Estimation vs Point Estimation</a:t>
            </a:r>
          </a:p>
        </p:txBody>
      </p:sp>
      <p:pic>
        <p:nvPicPr>
          <p:cNvPr id="4" name="Mm0PrmJSol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01536"/>
            <a:ext cx="9166846" cy="5156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883" y="1"/>
            <a:ext cx="1086969" cy="727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24CA3E-E0B4-4E62-B23F-D7AE0C08184C}"/>
              </a:ext>
            </a:extLst>
          </p:cNvPr>
          <p:cNvSpPr/>
          <p:nvPr/>
        </p:nvSpPr>
        <p:spPr>
          <a:xfrm>
            <a:off x="0" y="5957887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https://www.youtube.com/watch?v=Mm0PrmJSolM</a:t>
            </a:r>
          </a:p>
          <a:p>
            <a:r>
              <a:rPr lang="en-US" sz="1600" dirty="0">
                <a:solidFill>
                  <a:srgbClr val="C00000"/>
                </a:solidFill>
              </a:rPr>
              <a:t>Excelsheets is on the next page.</a:t>
            </a:r>
          </a:p>
          <a:p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48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n Thinking Final.ppt">
  <a:themeElements>
    <a:clrScheme name="Custom 2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FFFF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54710</TotalTime>
  <Words>2150</Words>
  <Application>Microsoft Office PowerPoint</Application>
  <PresentationFormat>On-screen Show (4:3)</PresentationFormat>
  <Paragraphs>193</Paragraphs>
  <Slides>28</Slides>
  <Notes>20</Notes>
  <HiddenSlides>0</HiddenSlides>
  <MMClips>2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Arial</vt:lpstr>
      <vt:lpstr>Book Antiqua</vt:lpstr>
      <vt:lpstr>Calibri</vt:lpstr>
      <vt:lpstr>Calibri Light</vt:lpstr>
      <vt:lpstr>Cambria Math</vt:lpstr>
      <vt:lpstr>Garamond</vt:lpstr>
      <vt:lpstr>Impact</vt:lpstr>
      <vt:lpstr>Lucida Calligraphy</vt:lpstr>
      <vt:lpstr>Monotype Sorts</vt:lpstr>
      <vt:lpstr>MS Reference Sans Serif</vt:lpstr>
      <vt:lpstr>Symbol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Equation</vt:lpstr>
      <vt:lpstr>Worksheet</vt:lpstr>
      <vt:lpstr>Sampling and Confidence Interval   </vt:lpstr>
      <vt:lpstr>Sampling</vt:lpstr>
      <vt:lpstr>Sampling from a Finite Population</vt:lpstr>
      <vt:lpstr>PowerPoint Presentation</vt:lpstr>
      <vt:lpstr>Interval Estimation vs Point Estimation</vt:lpstr>
      <vt:lpstr>¯X Distribution: (1-) Probability  /√n   </vt:lpstr>
      <vt:lpstr>Relationship between μ and x</vt:lpstr>
      <vt:lpstr>Relationship between μ and x</vt:lpstr>
      <vt:lpstr>Interval Estimation vs Point Estimation</vt:lpstr>
      <vt:lpstr>Interval Estimation vs Point Estimation</vt:lpstr>
      <vt:lpstr>Relationship between μ and x</vt:lpstr>
      <vt:lpstr>CI-IE-Problem-1</vt:lpstr>
      <vt:lpstr>CI-IE-Problem-2</vt:lpstr>
      <vt:lpstr>CI-IE-Problem-3</vt:lpstr>
      <vt:lpstr>Sample Size</vt:lpstr>
      <vt:lpstr>CI-IE-Problem-4</vt:lpstr>
      <vt:lpstr>Relationship between μ and x</vt:lpstr>
      <vt:lpstr>CI-IE-5</vt:lpstr>
      <vt:lpstr>CI-IE-6. Three Procedures</vt:lpstr>
      <vt:lpstr>PowerPoint Presentation</vt:lpstr>
      <vt:lpstr>3-Ways to Compute CI in Excel</vt:lpstr>
      <vt:lpstr>STOP HERE   </vt:lpstr>
      <vt:lpstr>Sampling from an Infinite Population</vt:lpstr>
      <vt:lpstr>Standard Deviation Xbar &amp; Pbar</vt:lpstr>
      <vt:lpstr>When   is Unknown and Sample Size is Small</vt:lpstr>
      <vt:lpstr>z and t: n=2, 10, 20</vt:lpstr>
      <vt:lpstr>When   is Unknown and Sample Size is Small</vt:lpstr>
      <vt:lpstr>Proportion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 , Ardavan</cp:lastModifiedBy>
  <cp:revision>850</cp:revision>
  <cp:lastPrinted>2019-05-09T17:43:43Z</cp:lastPrinted>
  <dcterms:created xsi:type="dcterms:W3CDTF">2008-11-22T01:06:20Z</dcterms:created>
  <dcterms:modified xsi:type="dcterms:W3CDTF">2020-11-01T21:51:39Z</dcterms:modified>
</cp:coreProperties>
</file>