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32"/>
  </p:notesMasterIdLst>
  <p:handoutMasterIdLst>
    <p:handoutMasterId r:id="rId33"/>
  </p:handoutMasterIdLst>
  <p:sldIdLst>
    <p:sldId id="696" r:id="rId7"/>
    <p:sldId id="731" r:id="rId8"/>
    <p:sldId id="735" r:id="rId9"/>
    <p:sldId id="733" r:id="rId10"/>
    <p:sldId id="739" r:id="rId11"/>
    <p:sldId id="728" r:id="rId12"/>
    <p:sldId id="705" r:id="rId13"/>
    <p:sldId id="706" r:id="rId14"/>
    <p:sldId id="729" r:id="rId15"/>
    <p:sldId id="707" r:id="rId16"/>
    <p:sldId id="740" r:id="rId17"/>
    <p:sldId id="754" r:id="rId18"/>
    <p:sldId id="741" r:id="rId19"/>
    <p:sldId id="742" r:id="rId20"/>
    <p:sldId id="743" r:id="rId21"/>
    <p:sldId id="744" r:id="rId22"/>
    <p:sldId id="745" r:id="rId23"/>
    <p:sldId id="746" r:id="rId24"/>
    <p:sldId id="747" r:id="rId25"/>
    <p:sldId id="748" r:id="rId26"/>
    <p:sldId id="749" r:id="rId27"/>
    <p:sldId id="750" r:id="rId28"/>
    <p:sldId id="751" r:id="rId29"/>
    <p:sldId id="752" r:id="rId30"/>
    <p:sldId id="753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3"/>
    <a:srgbClr val="00007D"/>
    <a:srgbClr val="A80000"/>
    <a:srgbClr val="000000"/>
    <a:srgbClr val="AA0000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 autoAdjust="0"/>
    <p:restoredTop sz="91628" autoAdjust="0"/>
  </p:normalViewPr>
  <p:slideViewPr>
    <p:cSldViewPr>
      <p:cViewPr>
        <p:scale>
          <a:sx n="96" d="100"/>
          <a:sy n="96" d="100"/>
        </p:scale>
        <p:origin x="75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7/11/2020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7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4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6F655-8A52-4B5C-BBA0-FD673D4C3E33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4859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6F655-8A52-4B5C-BBA0-FD673D4C3E33}" type="slidenum">
              <a:rPr lang="en-US" sz="1200" smtClean="0"/>
              <a:pPr eaLnBrk="1" hangingPunct="1"/>
              <a:t>9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2893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5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3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44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88913"/>
            <a:ext cx="8497888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520825"/>
            <a:ext cx="4087813" cy="463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2013" y="1520825"/>
            <a:ext cx="4087812" cy="223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2013" y="3913188"/>
            <a:ext cx="4087812" cy="2239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7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06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397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0595" y="6675227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6178" y="6678405"/>
            <a:ext cx="9170773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89189" y="659809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60962" y="6502378"/>
            <a:ext cx="1905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16572" y="6550223"/>
            <a:ext cx="7067140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Random Variables Summation, Multiplication and Average,  </a:t>
            </a:r>
            <a:r>
              <a:rPr lang="en-US" sz="1400" b="1" i="1" dirty="0" smtClean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Asef-Vaziri. 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4" r:id="rId6"/>
    <p:sldLayoutId id="2147483815" r:id="rId7"/>
    <p:sldLayoutId id="2147483816" r:id="rId8"/>
    <p:sldLayoutId id="2147483817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0.png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 Variables Summation, Multiplication By a Constant, and Average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51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Centralization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762000"/>
            <a:ext cx="9144000" cy="23534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Suppose there are 10 types of stock. </a:t>
            </a:r>
            <a:r>
              <a:rPr lang="en-US" kern="0" dirty="0"/>
              <a:t>T</a:t>
            </a:r>
            <a:r>
              <a:rPr lang="en-US" kern="0" dirty="0" smtClean="0"/>
              <a:t>he average return on each is 10% with standard deviation of 10%. Suppose one investor puts $100,000 in one of these stocks and another person puts $10,000 in each. Compute the probability of loss in these two investments by generating 1,0000 instances of each of these stocks.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>
                <a:solidFill>
                  <a:srgbClr val="A50023"/>
                </a:solidFill>
              </a:rPr>
              <a:t>Find the Excel Sheet </a:t>
            </a:r>
          </a:p>
          <a:p>
            <a:pPr marL="0" indent="0">
              <a:buFont typeface="Wingdings" pitchFamily="2" charset="2"/>
              <a:buNone/>
            </a:pPr>
            <a:endParaRPr lang="en-US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kern="0" dirty="0" smtClean="0"/>
          </a:p>
          <a:p>
            <a:endParaRPr lang="en-US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71546" y="2747294"/>
            <a:ext cx="8920054" cy="3757612"/>
            <a:chOff x="-4763" y="1447800"/>
            <a:chExt cx="9153525" cy="396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63" y="1447800"/>
              <a:ext cx="9153525" cy="3962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304800" y="1752600"/>
              <a:ext cx="8839200" cy="3657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08849"/>
              </p:ext>
            </p:extLst>
          </p:nvPr>
        </p:nvGraphicFramePr>
        <p:xfrm>
          <a:off x="381927" y="3036341"/>
          <a:ext cx="8641499" cy="34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Worksheet" r:id="rId4" imgW="8896261" imgH="3629084" progId="Excel.Sheet.12">
                  <p:embed/>
                </p:oleObj>
              </mc:Choice>
              <mc:Fallback>
                <p:oleObj name="Worksheet" r:id="rId4" imgW="8896261" imgH="36290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927" y="3036341"/>
                        <a:ext cx="8641499" cy="34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05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Aversion with Centralization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" y="838200"/>
            <a:ext cx="9047922" cy="563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990600" y="4171122"/>
            <a:ext cx="78486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269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Slightly Advanced Problems</a:t>
            </a:r>
            <a:br>
              <a:rPr lang="en-US" dirty="0" smtClean="0"/>
            </a:br>
            <a:r>
              <a:rPr lang="en-US" dirty="0" smtClean="0"/>
              <a:t>Stop Here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590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836712"/>
            <a:ext cx="915924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We will have a cash inflow at the end of next year. This cash flow has mean of $1000 and standard deviation of 250. What is the mean and standard deviation of the present value of this cash flow.  Our minimum acceptable rate of return in 12%.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We will have </a:t>
            </a:r>
            <a:r>
              <a:rPr lang="en-US" sz="2400" dirty="0" smtClean="0">
                <a:latin typeface="Book Antiqua" pitchFamily="18" charset="0"/>
              </a:rPr>
              <a:t>two </a:t>
            </a:r>
            <a:r>
              <a:rPr lang="en-US" sz="2400" dirty="0">
                <a:latin typeface="Book Antiqua" pitchFamily="18" charset="0"/>
              </a:rPr>
              <a:t>cash </a:t>
            </a:r>
            <a:r>
              <a:rPr lang="en-US" sz="2400" dirty="0" smtClean="0">
                <a:latin typeface="Book Antiqua" pitchFamily="18" charset="0"/>
              </a:rPr>
              <a:t>inflows </a:t>
            </a:r>
            <a:r>
              <a:rPr lang="en-US" sz="2400" dirty="0">
                <a:latin typeface="Book Antiqua" pitchFamily="18" charset="0"/>
              </a:rPr>
              <a:t>at the end of next </a:t>
            </a:r>
            <a:r>
              <a:rPr lang="en-US" sz="2400" dirty="0" smtClean="0">
                <a:latin typeface="Book Antiqua" pitchFamily="18" charset="0"/>
              </a:rPr>
              <a:t>two years. They both have mean </a:t>
            </a:r>
            <a:r>
              <a:rPr lang="en-US" sz="2400" dirty="0">
                <a:latin typeface="Book Antiqua" pitchFamily="18" charset="0"/>
              </a:rPr>
              <a:t>of $1000 and standard deviation of </a:t>
            </a:r>
            <a:r>
              <a:rPr lang="en-US" sz="2400" dirty="0" smtClean="0">
                <a:latin typeface="Book Antiqua" pitchFamily="18" charset="0"/>
              </a:rPr>
              <a:t>250</a:t>
            </a:r>
            <a:r>
              <a:rPr lang="en-US" sz="2400" dirty="0">
                <a:latin typeface="Book Antiqua" pitchFamily="18" charset="0"/>
              </a:rPr>
              <a:t>. What is the mean and standard deviation of the present value of this cash flow.  Our minimum acceptable rate of return in 12%.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" y="53610"/>
            <a:ext cx="91439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A50023"/>
                </a:solidFill>
                <a:latin typeface="Impact" pitchFamily="34" charset="0"/>
              </a:rPr>
              <a:t>Present Value Mean  and Standard Deviation</a:t>
            </a:r>
            <a:endParaRPr lang="en-US" sz="3600" dirty="0">
              <a:solidFill>
                <a:srgbClr val="A50023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244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5496" y="908720"/>
                <a:ext cx="9217024" cy="5544616"/>
              </a:xfrm>
            </p:spPr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A random variable x1: (</a:t>
                </a:r>
                <a:r>
                  <a:rPr lang="en-US" dirty="0" smtClean="0">
                    <a:sym typeface="Symbol" panose="05050102010706020507" pitchFamily="18" charset="2"/>
                  </a:rPr>
                  <a:t> and )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A </a:t>
                </a:r>
                <a:r>
                  <a:rPr lang="en-US" dirty="0"/>
                  <a:t>random variable </a:t>
                </a:r>
                <a:r>
                  <a:rPr lang="en-US" dirty="0" smtClean="0"/>
                  <a:t>x2: </a:t>
                </a:r>
                <a:r>
                  <a:rPr lang="en-US" dirty="0"/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 and )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……………………………………..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A random variable </a:t>
                </a:r>
                <a:r>
                  <a:rPr lang="en-US" dirty="0" err="1" smtClean="0"/>
                  <a:t>xn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>
                    <a:sym typeface="Symbol" panose="05050102010706020507" pitchFamily="18" charset="2"/>
                  </a:rPr>
                  <a:t> and </a:t>
                </a:r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/>
                  <a:t>A random </a:t>
                </a:r>
                <a:r>
                  <a:rPr lang="en-US" dirty="0" smtClean="0"/>
                  <a:t>variable </a:t>
                </a:r>
                <a:r>
                  <a:rPr lang="en-US" dirty="0" smtClean="0">
                    <a:sym typeface="Symbol" panose="05050102010706020507" pitchFamily="18" charset="2"/>
                  </a:rPr>
                  <a:t>x</a:t>
                </a:r>
                <a:r>
                  <a:rPr lang="en-US" dirty="0" smtClean="0"/>
                  <a:t> = x1+x2+…..+</a:t>
                </a:r>
                <a:r>
                  <a:rPr lang="en-US" dirty="0" err="1" smtClean="0"/>
                  <a:t>xn</a:t>
                </a:r>
                <a:r>
                  <a:rPr lang="en-US" dirty="0" smtClean="0"/>
                  <a:t>: (?,?)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Mean</a:t>
                </a:r>
                <a:r>
                  <a:rPr lang="en-US" dirty="0">
                    <a:sym typeface="Symbol" panose="05050102010706020507" pitchFamily="18" charset="2"/>
                  </a:rPr>
                  <a:t>(x</a:t>
                </a:r>
                <a:r>
                  <a:rPr lang="en-US" dirty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:r>
                  <a:rPr lang="en-US" dirty="0" smtClean="0">
                    <a:sym typeface="Symbol" panose="05050102010706020507" pitchFamily="18" charset="2"/>
                  </a:rPr>
                  <a:t>Mean(x1</a:t>
                </a:r>
                <a:r>
                  <a:rPr lang="en-US" dirty="0">
                    <a:sym typeface="Symbol" panose="05050102010706020507" pitchFamily="18" charset="2"/>
                  </a:rPr>
                  <a:t>)+ </a:t>
                </a:r>
                <a:r>
                  <a:rPr lang="en-US" dirty="0" smtClean="0">
                    <a:sym typeface="Symbol" panose="05050102010706020507" pitchFamily="18" charset="2"/>
                  </a:rPr>
                  <a:t>Mean(x2</a:t>
                </a:r>
                <a:r>
                  <a:rPr lang="en-US" dirty="0">
                    <a:sym typeface="Symbol" panose="05050102010706020507" pitchFamily="18" charset="2"/>
                  </a:rPr>
                  <a:t>)+ ……. + </a:t>
                </a:r>
                <a:r>
                  <a:rPr lang="en-US" dirty="0" smtClean="0">
                    <a:sym typeface="Symbol" panose="05050102010706020507" pitchFamily="18" charset="2"/>
                  </a:rPr>
                  <a:t>Mean(</a:t>
                </a:r>
                <a:r>
                  <a:rPr lang="en-US" dirty="0" err="1" smtClean="0">
                    <a:sym typeface="Symbol" panose="05050102010706020507" pitchFamily="18" charset="2"/>
                  </a:rPr>
                  <a:t>xn</a:t>
                </a:r>
                <a:r>
                  <a:rPr lang="en-US" dirty="0">
                    <a:sym typeface="Symbol" panose="05050102010706020507" pitchFamily="18" charset="2"/>
                  </a:rPr>
                  <a:t>)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sym typeface="Symbol" panose="05050102010706020507" pitchFamily="18" charset="2"/>
                  </a:rPr>
                  <a:t>(x</a:t>
                </a:r>
                <a:r>
                  <a:rPr lang="en-US" dirty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) = + + ……. + 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 (x</a:t>
                </a:r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  <a:r>
                  <a:rPr lang="en-US" dirty="0" smtClean="0">
                    <a:sym typeface="Symbol" panose="05050102010706020507" pitchFamily="18" charset="2"/>
                  </a:rPr>
                  <a:t> = n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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Var</a:t>
                </a:r>
                <a:r>
                  <a:rPr lang="en-US" dirty="0">
                    <a:sym typeface="Symbol" panose="05050102010706020507" pitchFamily="18" charset="2"/>
                  </a:rPr>
                  <a:t>(x</a:t>
                </a:r>
                <a:r>
                  <a:rPr lang="en-US" dirty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) = Var(</a:t>
                </a:r>
                <a:r>
                  <a:rPr lang="en-US" dirty="0">
                    <a:sym typeface="Symbol" panose="05050102010706020507" pitchFamily="18" charset="2"/>
                  </a:rPr>
                  <a:t>x1)+ </a:t>
                </a:r>
                <a:r>
                  <a:rPr lang="en-US" dirty="0" smtClean="0">
                    <a:sym typeface="Symbol" panose="05050102010706020507" pitchFamily="18" charset="2"/>
                  </a:rPr>
                  <a:t>Var(x2)+  </a:t>
                </a:r>
                <a:r>
                  <a:rPr lang="en-US" dirty="0">
                    <a:sym typeface="Symbol" panose="05050102010706020507" pitchFamily="18" charset="2"/>
                  </a:rPr>
                  <a:t>……. </a:t>
                </a:r>
                <a:r>
                  <a:rPr lang="en-US" dirty="0" smtClean="0">
                    <a:sym typeface="Symbol" panose="05050102010706020507" pitchFamily="18" charset="2"/>
                  </a:rPr>
                  <a:t>Var(</a:t>
                </a:r>
                <a:r>
                  <a:rPr lang="en-US" dirty="0" err="1" smtClean="0">
                    <a:sym typeface="Symbol" panose="05050102010706020507" pitchFamily="18" charset="2"/>
                  </a:rPr>
                  <a:t>xn</a:t>
                </a:r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>
                    <a:sym typeface="Symbol" panose="05050102010706020507" pitchFamily="18" charset="2"/>
                  </a:rPr>
                  <a:t>2</a:t>
                </a:r>
                <a:r>
                  <a:rPr lang="en-US" dirty="0">
                    <a:sym typeface="Symbol" panose="05050102010706020507" pitchFamily="18" charset="2"/>
                  </a:rPr>
                  <a:t>(x</a:t>
                </a:r>
                <a:r>
                  <a:rPr lang="en-US" dirty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= </a:t>
                </a:r>
                <a:r>
                  <a:rPr lang="en-US" baseline="30000" dirty="0">
                    <a:sym typeface="Symbol" panose="05050102010706020507" pitchFamily="18" charset="2"/>
                  </a:rPr>
                  <a:t>2 </a:t>
                </a:r>
                <a:r>
                  <a:rPr lang="en-US" dirty="0" smtClean="0">
                    <a:sym typeface="Symbol" panose="05050102010706020507" pitchFamily="18" charset="2"/>
                  </a:rPr>
                  <a:t>+ </a:t>
                </a:r>
                <a:r>
                  <a:rPr lang="en-US" dirty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>
                    <a:sym typeface="Symbol" panose="05050102010706020507" pitchFamily="18" charset="2"/>
                  </a:rPr>
                  <a:t>2 </a:t>
                </a:r>
                <a:r>
                  <a:rPr lang="en-US" dirty="0" smtClean="0">
                    <a:sym typeface="Symbol" panose="05050102010706020507" pitchFamily="18" charset="2"/>
                  </a:rPr>
                  <a:t>+  </a:t>
                </a:r>
                <a:r>
                  <a:rPr lang="en-US" dirty="0">
                    <a:sym typeface="Symbol" panose="05050102010706020507" pitchFamily="18" charset="2"/>
                  </a:rPr>
                  <a:t>……. 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>
                    <a:sym typeface="Symbol" panose="05050102010706020507" pitchFamily="18" charset="2"/>
                  </a:rPr>
                  <a:t>(x</a:t>
                </a:r>
                <a:r>
                  <a:rPr lang="en-US" dirty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= n </a:t>
                </a:r>
                <a:r>
                  <a:rPr lang="en-US" baseline="30000" dirty="0">
                    <a:sym typeface="Symbol" panose="05050102010706020507" pitchFamily="18" charset="2"/>
                  </a:rPr>
                  <a:t>2 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dirty="0">
                    <a:sym typeface="Symbol" panose="05050102010706020507" pitchFamily="18" charset="2"/>
                  </a:rPr>
                  <a:t>(</a:t>
                </a:r>
                <a:r>
                  <a:rPr lang="en-US" dirty="0" smtClean="0">
                    <a:sym typeface="Symbol" panose="05050102010706020507" pitchFamily="18" charset="2"/>
                  </a:rPr>
                  <a:t>x)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 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 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ClrTx/>
                  <a:buSzPct val="12500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08720"/>
                <a:ext cx="9217024" cy="5544616"/>
              </a:xfrm>
              <a:blipFill rotWithShape="0">
                <a:blip r:embed="rId2"/>
                <a:stretch>
                  <a:fillRect l="-1058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35497" y="0"/>
                <a:ext cx="9108504" cy="836712"/>
              </a:xfrm>
            </p:spPr>
            <p:txBody>
              <a:bodyPr/>
              <a:lstStyle/>
              <a:p>
                <a:r>
                  <a:rPr lang="en-US" dirty="0" smtClean="0"/>
                  <a:t>Sampling: </a:t>
                </a:r>
                <a:r>
                  <a:rPr lang="en-US" dirty="0"/>
                  <a:t>Mean and Standard Deviation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497" y="0"/>
                <a:ext cx="9108504" cy="836712"/>
              </a:xfrm>
              <a:blipFill rotWithShape="0">
                <a:blip r:embed="rId3"/>
                <a:stretch>
                  <a:fillRect l="-2075" b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04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472608"/>
              </a:xfrm>
            </p:spPr>
            <p:txBody>
              <a:bodyPr/>
              <a:lstStyle/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A random Variable </a:t>
                </a:r>
                <a:r>
                  <a:rPr lang="en-US" dirty="0" smtClean="0">
                    <a:sym typeface="Symbol" panose="05050102010706020507" pitchFamily="18" charset="2"/>
                  </a:rPr>
                  <a:t>x: 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:r>
                  <a:rPr lang="en-US" dirty="0" smtClean="0">
                    <a:sym typeface="Symbol" panose="05050102010706020507" pitchFamily="18" charset="2"/>
                  </a:rPr>
                  <a:t>n,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 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A random Variable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= </a:t>
                </a:r>
                <a:r>
                  <a:rPr lang="en-US" dirty="0" smtClean="0">
                    <a:sym typeface="Symbol" panose="05050102010706020507" pitchFamily="18" charset="2"/>
                  </a:rPr>
                  <a:t>x/n </a:t>
                </a:r>
                <a:r>
                  <a:rPr lang="en-US" dirty="0"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: (?, ?)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Random variable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 is random variable </a:t>
                </a:r>
                <a:r>
                  <a:rPr lang="en-US" dirty="0">
                    <a:sym typeface="Symbol" panose="05050102010706020507" pitchFamily="18" charset="2"/>
                  </a:rPr>
                  <a:t></a:t>
                </a:r>
                <a:r>
                  <a:rPr lang="en-US" dirty="0" smtClean="0">
                    <a:sym typeface="Symbol" panose="05050102010706020507" pitchFamily="18" charset="2"/>
                  </a:rPr>
                  <a:t>x multiplied by a constant 1/n.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x: (n,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 </a:t>
                </a:r>
                <a:r>
                  <a:rPr lang="en-US" dirty="0" smtClean="0">
                    <a:sym typeface="Symbol" panose="05050102010706020507" pitchFamily="18" charset="2"/>
                  </a:rPr>
                  <a:t>)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=(1/n)x: (?,?)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sz="2000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=((1/n)*n</a:t>
                </a:r>
                <a:r>
                  <a:rPr lang="en-US" dirty="0">
                    <a:sym typeface="Symbol" panose="05050102010706020507" pitchFamily="18" charset="2"/>
                  </a:rPr>
                  <a:t></a:t>
                </a:r>
                <a:r>
                  <a:rPr lang="en-US" dirty="0" smtClean="0">
                    <a:sym typeface="Symbol" panose="05050102010706020507" pitchFamily="18" charset="2"/>
                  </a:rPr>
                  <a:t>, (1/n)*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 </a:t>
                </a:r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sz="2000" dirty="0" smtClean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=(</a:t>
                </a:r>
                <a:r>
                  <a:rPr lang="en-US" dirty="0">
                    <a:sym typeface="Symbol" panose="05050102010706020507" pitchFamily="18" charset="2"/>
                  </a:rPr>
                  <a:t>, </a:t>
                </a:r>
                <a:r>
                  <a:rPr lang="en-US" dirty="0" smtClean="0">
                    <a:sym typeface="Symbol" panose="05050102010706020507" pitchFamily="18" charset="2"/>
                  </a:rPr>
                  <a:t>/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buClr>
                    <a:srgbClr val="66FFFF"/>
                  </a:buClr>
                  <a:buSzPct val="75000"/>
                  <a:buNone/>
                </a:pPr>
                <a:r>
                  <a:rPr lang="en-US" dirty="0" smtClean="0"/>
                  <a:t> </a:t>
                </a:r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effectLst/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 marL="0" indent="0">
                  <a:buClrTx/>
                  <a:buSzPct val="125000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472608"/>
              </a:xfrm>
              <a:blipFill rotWithShape="0">
                <a:blip r:embed="rId2"/>
                <a:stretch>
                  <a:fillRect l="-1000" t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836712"/>
              </a:xfrm>
            </p:spPr>
            <p:txBody>
              <a:bodyPr/>
              <a:lstStyle/>
              <a:p>
                <a:r>
                  <a:rPr lang="en-US" dirty="0" smtClean="0"/>
                  <a:t>Sampling: Mean and Standard Deviation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ba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836712"/>
              </a:xfrm>
              <a:blipFill rotWithShape="0">
                <a:blip r:embed="rId3"/>
                <a:stretch>
                  <a:fillRect l="-2000" b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71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r>
              <a:rPr lang="en-US" sz="3200" dirty="0"/>
              <a:t>Future Value (FV)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805218"/>
            <a:ext cx="91440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  <a:cs typeface="Arial" charset="0"/>
              </a:rPr>
              <a:t>$100, put it in a bank.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Interest rate = 10%. How </a:t>
            </a:r>
            <a:r>
              <a:rPr lang="en-US" sz="2400" dirty="0">
                <a:latin typeface="Book Antiqua" pitchFamily="18" charset="0"/>
                <a:cs typeface="Arial" charset="0"/>
              </a:rPr>
              <a:t>much after 1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year. P = 100.  F?</a:t>
            </a:r>
            <a:endParaRPr lang="en-US" sz="2400" dirty="0">
              <a:latin typeface="Book Antiqua" pitchFamily="18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F1 = 100 </a:t>
            </a:r>
            <a:r>
              <a:rPr lang="en-US" sz="2400" dirty="0">
                <a:latin typeface="Book Antiqua" pitchFamily="18" charset="0"/>
                <a:cs typeface="Arial" charset="0"/>
              </a:rPr>
              <a:t>+0.1(100) = 100(1+0.1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)</a:t>
            </a:r>
            <a:endParaRPr lang="en-US" sz="2400" dirty="0">
              <a:latin typeface="Book Antiqua" pitchFamily="18" charset="0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24400" y="1371600"/>
            <a:ext cx="1752600" cy="762000"/>
            <a:chOff x="4724400" y="1371600"/>
            <a:chExt cx="1752600" cy="762000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5257800" y="1524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5943600" y="1371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724400" y="2133600"/>
              <a:ext cx="1752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5410200" y="2654643"/>
            <a:ext cx="2438400" cy="1067557"/>
            <a:chOff x="5410200" y="2654643"/>
            <a:chExt cx="2438400" cy="106755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943600" y="3091749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410200" y="3701349"/>
              <a:ext cx="2438400" cy="12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315200" y="2654643"/>
              <a:ext cx="0" cy="106755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6019800" y="4648200"/>
            <a:ext cx="3048000" cy="1371600"/>
            <a:chOff x="6096000" y="4572000"/>
            <a:chExt cx="3048000" cy="13716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6629400" y="5334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096000" y="5943600"/>
              <a:ext cx="304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686800" y="4572000"/>
              <a:ext cx="0" cy="1371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119" y="2253530"/>
            <a:ext cx="4948881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How </a:t>
            </a:r>
            <a:r>
              <a:rPr lang="en-US" sz="2400" dirty="0">
                <a:latin typeface="Book Antiqua" pitchFamily="18" charset="0"/>
                <a:cs typeface="Arial" charset="0"/>
              </a:rPr>
              <a:t>much after 2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years? </a:t>
            </a:r>
            <a:endParaRPr lang="en-US" sz="2400" dirty="0">
              <a:latin typeface="Book Antiqua" pitchFamily="18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F2= 100(1+0.1</a:t>
            </a:r>
            <a:r>
              <a:rPr lang="en-US" sz="2400" dirty="0">
                <a:latin typeface="Book Antiqua" pitchFamily="18" charset="0"/>
                <a:cs typeface="Arial" charset="0"/>
              </a:rPr>
              <a:t>) +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0.1(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100(1+0.1)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) </a:t>
            </a:r>
            <a:r>
              <a:rPr lang="en-US" sz="2400" dirty="0">
                <a:latin typeface="Book Antiqua" pitchFamily="18" charset="0"/>
                <a:cs typeface="Arial" charset="0"/>
              </a:rPr>
              <a:t>=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F2= 100(1+0.1</a:t>
            </a:r>
            <a:r>
              <a:rPr lang="en-US" sz="2400" dirty="0">
                <a:latin typeface="Book Antiqua" pitchFamily="18" charset="0"/>
                <a:cs typeface="Arial" charset="0"/>
              </a:rPr>
              <a:t>) (1+0.1) =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100(1.1)</a:t>
            </a:r>
            <a:r>
              <a:rPr lang="en-US" sz="2400" baseline="30000" dirty="0" smtClean="0">
                <a:latin typeface="Book Antiqua" pitchFamily="18" charset="0"/>
                <a:cs typeface="Arial" charset="0"/>
              </a:rPr>
              <a:t>2</a:t>
            </a:r>
            <a:endParaRPr lang="en-US" sz="2400" baseline="30000" dirty="0">
              <a:latin typeface="Book Antiqua" pitchFamily="18" charset="0"/>
              <a:cs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6200" y="3886200"/>
            <a:ext cx="70104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  <a:cs typeface="Arial" charset="0"/>
              </a:rPr>
              <a:t>How much </a:t>
            </a:r>
            <a:r>
              <a:rPr lang="en-US" sz="2400">
                <a:latin typeface="Book Antiqua" pitchFamily="18" charset="0"/>
                <a:cs typeface="Arial" charset="0"/>
              </a:rPr>
              <a:t>after </a:t>
            </a:r>
            <a:r>
              <a:rPr lang="en-US" sz="2400" smtClean="0">
                <a:latin typeface="Book Antiqua" pitchFamily="18" charset="0"/>
                <a:cs typeface="Arial" charset="0"/>
              </a:rPr>
              <a:t>3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years?</a:t>
            </a:r>
            <a:endParaRPr lang="en-US" sz="2400" dirty="0">
              <a:latin typeface="Book Antiqua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F3 = 100(1.1)</a:t>
            </a:r>
            <a:r>
              <a:rPr lang="en-US" sz="2400" baseline="30000" dirty="0" smtClean="0">
                <a:latin typeface="Book Antiqua" pitchFamily="18" charset="0"/>
                <a:cs typeface="Arial" charset="0"/>
              </a:rPr>
              <a:t>2 </a:t>
            </a:r>
            <a:r>
              <a:rPr lang="en-US" sz="2400" dirty="0">
                <a:latin typeface="Book Antiqua" pitchFamily="18" charset="0"/>
                <a:cs typeface="Arial" charset="0"/>
              </a:rPr>
              <a:t>+</a:t>
            </a:r>
            <a:r>
              <a:rPr lang="en-US" sz="2400" baseline="30000" dirty="0" smtClean="0">
                <a:latin typeface="Book Antiqua" pitchFamily="18" charset="0"/>
                <a:cs typeface="Arial" charset="0"/>
              </a:rPr>
              <a:t>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0.1[100(1.1)</a:t>
            </a:r>
            <a:r>
              <a:rPr lang="en-US" sz="2400" baseline="30000" dirty="0" smtClean="0">
                <a:latin typeface="Book Antiqua" pitchFamily="18" charset="0"/>
                <a:cs typeface="Arial" charset="0"/>
              </a:rPr>
              <a:t>2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] =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F3 = 100(1.1)</a:t>
            </a:r>
            <a:r>
              <a:rPr lang="en-US" sz="2400" baseline="30000" dirty="0" smtClean="0">
                <a:latin typeface="Book Antiqua" pitchFamily="18" charset="0"/>
                <a:cs typeface="Arial" charset="0"/>
              </a:rPr>
              <a:t>2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[1+0.1] = </a:t>
            </a:r>
            <a:r>
              <a:rPr lang="en-US" sz="2400" dirty="0">
                <a:latin typeface="Book Antiqua" pitchFamily="18" charset="0"/>
                <a:cs typeface="Arial" charset="0"/>
              </a:rPr>
              <a:t>100(1.1)</a:t>
            </a:r>
            <a:r>
              <a:rPr lang="en-US" sz="2400" baseline="30000" dirty="0">
                <a:latin typeface="Book Antiqua" pitchFamily="18" charset="0"/>
                <a:cs typeface="Arial" charset="0"/>
              </a:rPr>
              <a:t>2 </a:t>
            </a:r>
            <a:r>
              <a:rPr lang="en-US" sz="2400" dirty="0">
                <a:latin typeface="Book Antiqua" pitchFamily="18" charset="0"/>
                <a:cs typeface="Arial" charset="0"/>
              </a:rPr>
              <a:t>[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1.1</a:t>
            </a:r>
            <a:r>
              <a:rPr lang="en-US" sz="2400" dirty="0">
                <a:latin typeface="Book Antiqua" pitchFamily="18" charset="0"/>
                <a:cs typeface="Arial" charset="0"/>
              </a:rPr>
              <a:t>]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 = 100(1.1)</a:t>
            </a:r>
            <a:r>
              <a:rPr lang="en-US" sz="2400" baseline="30000" dirty="0" smtClean="0">
                <a:latin typeface="Book Antiqua" pitchFamily="18" charset="0"/>
                <a:cs typeface="Arial" charset="0"/>
              </a:rPr>
              <a:t>3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 </a:t>
            </a:r>
            <a:endParaRPr lang="en-US" sz="2400" dirty="0">
              <a:latin typeface="Book Antiqua" pitchFamily="18" charset="0"/>
              <a:cs typeface="Arial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6200" y="5410200"/>
            <a:ext cx="35814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How much after N years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F = 100(1.1)</a:t>
            </a:r>
            <a:r>
              <a:rPr lang="en-US" sz="2400" baseline="30000" dirty="0" smtClean="0">
                <a:latin typeface="Book Antiqua" pitchFamily="18" charset="0"/>
                <a:cs typeface="Arial" charset="0"/>
              </a:rPr>
              <a:t>N</a:t>
            </a:r>
            <a:endParaRPr lang="en-US" sz="2400" baseline="30000" dirty="0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0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  <p:bldP spid="25" grpId="0" build="p"/>
      <p:bldP spid="27" grpId="0" build="p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r>
              <a:rPr lang="en-US" sz="3200" dirty="0"/>
              <a:t>Future Value (FV</a:t>
            </a:r>
            <a:r>
              <a:rPr lang="en-US" sz="3200" dirty="0" smtClean="0"/>
              <a:t>); Present Value (PV)</a:t>
            </a:r>
            <a:endParaRPr lang="en-US" sz="3200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7531" y="914400"/>
            <a:ext cx="9144000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  <a:cs typeface="Arial" charset="0"/>
              </a:rPr>
              <a:t>P: The initial vale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  <a:cs typeface="Arial" charset="0"/>
              </a:rPr>
              <a:t>MARR: Minimum Acceptable Rate of Return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  <a:cs typeface="Arial" charset="0"/>
              </a:rPr>
              <a:t>F= P(1+MARR)</a:t>
            </a:r>
            <a:r>
              <a:rPr lang="en-US" sz="2400" baseline="30000" dirty="0">
                <a:latin typeface="Book Antiqua" pitchFamily="18" charset="0"/>
                <a:cs typeface="Arial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  <a:cs typeface="Arial" charset="0"/>
              </a:rPr>
              <a:t>P = F/(1+MARR)</a:t>
            </a:r>
            <a:r>
              <a:rPr lang="en-US" sz="2400" baseline="30000" dirty="0">
                <a:latin typeface="Book Antiqua" pitchFamily="18" charset="0"/>
                <a:cs typeface="Arial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2400" smtClean="0">
                <a:latin typeface="Book Antiqua" pitchFamily="18" charset="0"/>
                <a:cs typeface="Arial" charset="0"/>
              </a:rPr>
              <a:t>P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= F/(1+r)</a:t>
            </a:r>
            <a:r>
              <a:rPr lang="en-US" sz="2400" baseline="30000" dirty="0" smtClean="0">
                <a:latin typeface="Book Antiqua" pitchFamily="18" charset="0"/>
                <a:cs typeface="Arial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27589" y="2514600"/>
            <a:ext cx="3048000" cy="1371600"/>
            <a:chOff x="6096000" y="4572000"/>
            <a:chExt cx="3048000" cy="13716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6629400" y="5334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096000" y="5943600"/>
              <a:ext cx="304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686800" y="4572000"/>
              <a:ext cx="0" cy="1371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531" y="4267200"/>
            <a:ext cx="9144000" cy="20774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r </a:t>
            </a:r>
            <a:r>
              <a:rPr lang="en-US" sz="2400" dirty="0">
                <a:latin typeface="Book Antiqua" pitchFamily="18" charset="0"/>
                <a:cs typeface="Arial" charset="0"/>
              </a:rPr>
              <a:t>=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the minimum acceptable rate of return </a:t>
            </a:r>
          </a:p>
          <a:p>
            <a:pPr>
              <a:spcBef>
                <a:spcPct val="50000"/>
              </a:spcBef>
            </a:pPr>
            <a:endParaRPr lang="en-US" sz="900" baseline="30000" dirty="0">
              <a:latin typeface="Book Antiqua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=FV(r, N,PMT,PV,0</a:t>
            </a:r>
            <a:r>
              <a:rPr lang="en-US" sz="2400" dirty="0" smtClean="0">
                <a:latin typeface="Book Antiqua" pitchFamily="18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 EOY) = </a:t>
            </a:r>
            <a:endParaRPr lang="en-US" sz="2400" dirty="0">
              <a:latin typeface="Book Antiqua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2400" baseline="30000" dirty="0">
              <a:latin typeface="Book Antiqua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=PV(r, N,PMT,FV,0 </a:t>
            </a:r>
            <a:r>
              <a:rPr lang="en-US" sz="2400" dirty="0" smtClean="0">
                <a:latin typeface="Book Antiqua" pitchFamily="18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EOY</a:t>
            </a:r>
            <a:r>
              <a:rPr lang="en-US" sz="2400" dirty="0">
                <a:latin typeface="Book Antiqua" pitchFamily="18" charset="0"/>
                <a:cs typeface="Arial" charset="0"/>
              </a:rPr>
              <a:t>) =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 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629109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38200"/>
          </a:xfrm>
        </p:spPr>
        <p:txBody>
          <a:bodyPr/>
          <a:lstStyle/>
          <a:p>
            <a:r>
              <a:rPr lang="en-US" sz="3200" dirty="0"/>
              <a:t>Future Value (FV</a:t>
            </a:r>
            <a:r>
              <a:rPr lang="en-US" sz="3200" dirty="0" smtClean="0"/>
              <a:t>); Present Value (PV)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660232" y="3410456"/>
            <a:ext cx="2377305" cy="1170672"/>
            <a:chOff x="6096000" y="4572000"/>
            <a:chExt cx="3048000" cy="13716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6629400" y="5334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096000" y="5943600"/>
              <a:ext cx="304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686800" y="4572000"/>
              <a:ext cx="0" cy="1371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9843" y="3068960"/>
            <a:ext cx="4319464" cy="115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=FV(r, N,PMT,PV,0</a:t>
            </a:r>
            <a:r>
              <a:rPr lang="en-US" sz="2400" dirty="0" smtClean="0">
                <a:latin typeface="Book Antiqua" pitchFamily="18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 EOY) = </a:t>
            </a:r>
            <a:endParaRPr lang="en-US" sz="2400" dirty="0">
              <a:latin typeface="Book Antiqua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900" baseline="30000" dirty="0">
              <a:latin typeface="Book Antiqua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=PV(r, N,PMT,FV,0 </a:t>
            </a:r>
            <a:r>
              <a:rPr lang="en-US" sz="2400" dirty="0" smtClean="0">
                <a:latin typeface="Book Antiqua" pitchFamily="18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EOY</a:t>
            </a:r>
            <a:r>
              <a:rPr lang="en-US" sz="2400" dirty="0">
                <a:latin typeface="Book Antiqua" pitchFamily="18" charset="0"/>
                <a:cs typeface="Arial" charset="0"/>
              </a:rPr>
              <a:t>) =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 </a:t>
            </a:r>
            <a:endParaRPr lang="en-US" sz="2800" baseline="300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533561" y="994143"/>
          <a:ext cx="8011491" cy="195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Worksheet" r:id="rId4" imgW="8715392" imgH="2124177" progId="Excel.Sheet.12">
                  <p:embed/>
                </p:oleObj>
              </mc:Choice>
              <mc:Fallback>
                <p:oleObj name="Worksheet" r:id="rId4" imgW="8715392" imgH="2124177" progId="Excel.Sheet.12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61" y="994143"/>
                        <a:ext cx="8011491" cy="1952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000709" y="4866626"/>
          <a:ext cx="1427276" cy="47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Worksheet" r:id="rId6" imgW="619244" imgH="200021" progId="Excel.Sheet.12">
                  <p:embed/>
                </p:oleObj>
              </mc:Choice>
              <mc:Fallback>
                <p:oleObj name="Worksheet" r:id="rId6" imgW="619244" imgH="200021" progId="Excel.Sheet.12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709" y="4866626"/>
                        <a:ext cx="1427276" cy="472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6654" y="4323198"/>
            <a:ext cx="4587478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=FV(</a:t>
            </a:r>
            <a:r>
              <a:rPr lang="en-US" sz="2400" dirty="0" err="1" smtClean="0">
                <a:latin typeface="Book Antiqua" pitchFamily="18" charset="0"/>
                <a:cs typeface="Arial" charset="0"/>
              </a:rPr>
              <a:t>r,N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PMT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  <a:cs typeface="Arial" charset="0"/>
              </a:rPr>
              <a:t>PV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0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) =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FV(10</a:t>
            </a:r>
            <a:r>
              <a:rPr lang="en-US" sz="2400" dirty="0">
                <a:latin typeface="Book Antiqua" pitchFamily="18" charset="0"/>
                <a:cs typeface="Arial" charset="0"/>
              </a:rPr>
              <a:t>%,3,0,100,0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) =  </a:t>
            </a:r>
            <a:endParaRPr lang="en-US" sz="2400" dirty="0"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203848" y="5903539"/>
          <a:ext cx="1514118" cy="48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Worksheet" r:id="rId8" imgW="619041" imgH="199935" progId="Excel.Sheet.12">
                  <p:embed/>
                </p:oleObj>
              </mc:Choice>
              <mc:Fallback>
                <p:oleObj name="Worksheet" r:id="rId8" imgW="619041" imgH="199935" progId="Excel.Sheet.12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903539"/>
                        <a:ext cx="1514118" cy="489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36654" y="5438937"/>
            <a:ext cx="3399242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=PV(</a:t>
            </a:r>
            <a:r>
              <a:rPr lang="en-US" sz="2400" dirty="0" err="1" smtClean="0">
                <a:latin typeface="Book Antiqua" pitchFamily="18" charset="0"/>
                <a:cs typeface="Arial" charset="0"/>
              </a:rPr>
              <a:t>r,N</a:t>
            </a:r>
            <a:r>
              <a:rPr lang="en-US" sz="2400" dirty="0">
                <a:latin typeface="Book Antiqua" pitchFamily="18" charset="0"/>
                <a:cs typeface="Arial" charset="0"/>
              </a:rPr>
              <a:t>,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PMT, FV,0) =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  <a:cs typeface="Arial" charset="0"/>
              </a:rPr>
              <a:t>PV(10</a:t>
            </a:r>
            <a:r>
              <a:rPr lang="en-US" sz="2400" dirty="0">
                <a:latin typeface="Book Antiqua" pitchFamily="18" charset="0"/>
                <a:cs typeface="Arial" charset="0"/>
              </a:rPr>
              <a:t>%,3,0,133.1,0) </a:t>
            </a:r>
            <a:r>
              <a:rPr lang="en-US" sz="2400" dirty="0" smtClean="0">
                <a:latin typeface="Book Antiqua" pitchFamily="18" charset="0"/>
                <a:cs typeface="Arial" charset="0"/>
              </a:rPr>
              <a:t>=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595681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836712"/>
            <a:ext cx="91592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We will have a cash inflow at the end of next year. This cash flow has mean of $1000 and standard deviation of 250. What is the mean and standard deviation of the present value of this cash flow.  Our minimum acceptable rate of return in 12%.</a:t>
            </a:r>
          </a:p>
          <a:p>
            <a:pPr>
              <a:spcAft>
                <a:spcPts val="0"/>
              </a:spcAft>
            </a:pPr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" y="53610"/>
            <a:ext cx="91439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A50023"/>
                </a:solidFill>
                <a:latin typeface="Impact" pitchFamily="34" charset="0"/>
              </a:rPr>
              <a:t>Present Value Mean  and Standard Deviation</a:t>
            </a:r>
            <a:endParaRPr lang="en-US" sz="3600" dirty="0">
              <a:solidFill>
                <a:srgbClr val="A50023"/>
              </a:solidFill>
              <a:latin typeface="Impac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8006" y="5670075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0.892857</a:t>
            </a:r>
            <a:endParaRPr lang="en-US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7504" y="2775704"/>
            <a:ext cx="38164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P=F/(1+r)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P= [1/(1+r)]F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P= KF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y=</a:t>
            </a:r>
            <a:r>
              <a:rPr lang="en-US" sz="2400" dirty="0" err="1" smtClean="0">
                <a:latin typeface="Book Antiqua" pitchFamily="18" charset="0"/>
              </a:rPr>
              <a:t>Kx</a:t>
            </a: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Mean (y) = K*Mean(x)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StdDev(y) = K*StdDev(x)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Mean (x) =1000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StdDev(x) = 300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K= (1/(1+.12) = 1/1.12 =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04048" y="2775704"/>
            <a:ext cx="41399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Mean (P) = 0.893* Mean(F)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Mean (P) = </a:t>
            </a:r>
            <a:r>
              <a:rPr lang="en-US" sz="2400" dirty="0" smtClean="0">
                <a:latin typeface="Book Antiqua" pitchFamily="18" charset="0"/>
              </a:rPr>
              <a:t>0.893(1000)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Mean (P) = $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893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StdDev(P) = </a:t>
            </a:r>
            <a:r>
              <a:rPr lang="en-US" sz="2400" dirty="0">
                <a:latin typeface="Book Antiqua" pitchFamily="18" charset="0"/>
              </a:rPr>
              <a:t>0.893</a:t>
            </a:r>
            <a:r>
              <a:rPr lang="en-US" sz="2400" dirty="0" smtClean="0">
                <a:latin typeface="Book Antiqua" pitchFamily="18" charset="0"/>
              </a:rPr>
              <a:t>*StdDev(x)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StdDev(P) = </a:t>
            </a:r>
            <a:r>
              <a:rPr lang="en-US" sz="2400" dirty="0" smtClean="0">
                <a:latin typeface="Book Antiqua" pitchFamily="18" charset="0"/>
              </a:rPr>
              <a:t>0.893*250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StdDev(x) = 223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If P has Normal </a:t>
            </a:r>
            <a:r>
              <a:rPr lang="en-US" sz="2400" dirty="0" smtClean="0">
                <a:latin typeface="Book Antiqua" pitchFamily="18" charset="0"/>
              </a:rPr>
              <a:t>Distribution, Compute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Probability of P ≥ $1000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67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of Several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11"/>
              <p:cNvSpPr txBox="1">
                <a:spLocks noChangeArrowheads="1"/>
              </p:cNvSpPr>
              <p:nvPr/>
            </p:nvSpPr>
            <p:spPr bwMode="auto">
              <a:xfrm>
                <a:off x="-33130" y="5499573"/>
                <a:ext cx="4159649" cy="991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B050"/>
                    </a:solidFill>
                    <a:latin typeface="Book Antiqua" pitchFamily="18" charset="0"/>
                  </a:rPr>
                  <a:t>x~ (</a:t>
                </a:r>
                <a:r>
                  <a:rPr lang="en-US" b="1" dirty="0" smtClean="0">
                    <a:solidFill>
                      <a:srgbClr val="00B05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00B05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b="1" dirty="0" smtClean="0">
                    <a:solidFill>
                      <a:srgbClr val="00B050"/>
                    </a:solidFill>
                    <a:latin typeface="Book Antiqua" pitchFamily="18" charset="0"/>
                  </a:rPr>
                  <a:t> </a:t>
                </a:r>
                <a:r>
                  <a:rPr lang="el-GR" b="1" dirty="0" smtClean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latin typeface="Book Antiqua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latin typeface="Book Antiqua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b="1" dirty="0" smtClean="0">
                    <a:solidFill>
                      <a:srgbClr val="A50023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y~(n</a:t>
                </a:r>
                <a:r>
                  <a:rPr lang="en-US" b="1" dirty="0" smtClean="0">
                    <a:solidFill>
                      <a:srgbClr val="A50023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A50023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b="1" dirty="0">
                    <a:solidFill>
                      <a:srgbClr val="A50023"/>
                    </a:solidFill>
                    <a:latin typeface="Book Antiqua" pitchFamily="18" charset="0"/>
                  </a:rPr>
                  <a:t> </a:t>
                </a:r>
                <a:r>
                  <a:rPr lang="en-US" b="1" dirty="0" smtClean="0">
                    <a:solidFill>
                      <a:srgbClr val="A50023"/>
                    </a:solidFill>
                    <a:latin typeface="Book Antiqua" pitchFamily="18" charset="0"/>
                  </a:rPr>
                  <a:t>n</a:t>
                </a:r>
                <a:r>
                  <a:rPr lang="el-GR" b="1" dirty="0" smtClean="0">
                    <a:solidFill>
                      <a:srgbClr val="A50023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baseline="30000" dirty="0">
                    <a:solidFill>
                      <a:srgbClr val="A50023"/>
                    </a:solidFill>
                    <a:latin typeface="Book Antiqua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A50023"/>
                    </a:solidFill>
                    <a:latin typeface="Book Antiqua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solidFill>
                      <a:srgbClr val="00B050"/>
                    </a:solidFill>
                    <a:latin typeface="Book Antiqua" pitchFamily="18" charset="0"/>
                  </a:rPr>
                  <a:t>x~ (</a:t>
                </a:r>
                <a:r>
                  <a:rPr lang="en-US" b="1" dirty="0">
                    <a:solidFill>
                      <a:srgbClr val="00B05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00B05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b="1" dirty="0">
                    <a:solidFill>
                      <a:srgbClr val="00B050"/>
                    </a:solidFill>
                    <a:latin typeface="Book Antiqua" pitchFamily="18" charset="0"/>
                  </a:rPr>
                  <a:t> </a:t>
                </a:r>
                <a:r>
                  <a:rPr lang="el-GR" b="1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). </a:t>
                </a:r>
                <a:r>
                  <a:rPr lang="en-US" b="1" dirty="0">
                    <a:latin typeface="Book Antiqua" pitchFamily="18" charset="0"/>
                    <a:sym typeface="Wingdings" panose="05000000000000000000" pitchFamily="2" charset="2"/>
                  </a:rPr>
                  <a:t>  </a:t>
                </a:r>
                <a:r>
                  <a:rPr lang="en-US" b="1" dirty="0">
                    <a:solidFill>
                      <a:srgbClr val="A50023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y~(n</a:t>
                </a:r>
                <a:r>
                  <a:rPr lang="en-US" b="1" dirty="0">
                    <a:solidFill>
                      <a:srgbClr val="A50023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A50023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b="1" dirty="0">
                    <a:solidFill>
                      <a:srgbClr val="A50023"/>
                    </a:solidFill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l-GR" b="1" dirty="0">
                    <a:solidFill>
                      <a:srgbClr val="A50023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 smtClean="0">
                    <a:solidFill>
                      <a:srgbClr val="A50023"/>
                    </a:solidFill>
                    <a:latin typeface="Book Antiqua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A50023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endParaRPr lang="en-US" b="1" dirty="0" smtClean="0">
                  <a:solidFill>
                    <a:srgbClr val="A50023"/>
                  </a:solidFill>
                  <a:latin typeface="Book Antiqua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3130" y="5499573"/>
                <a:ext cx="4159649" cy="991682"/>
              </a:xfrm>
              <a:prstGeom prst="rect">
                <a:avLst/>
              </a:prstGeom>
              <a:blipFill>
                <a:blip r:embed="rId3"/>
                <a:stretch>
                  <a:fillRect l="-2346" t="-6135" b="-128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4610785"/>
            <a:ext cx="350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Book Antiqua" pitchFamily="18" charset="0"/>
              </a:rPr>
              <a:t>y </a:t>
            </a:r>
            <a:r>
              <a:rPr lang="en-US" b="1" dirty="0" smtClean="0">
                <a:latin typeface="Book Antiqua" pitchFamily="18" charset="0"/>
              </a:rPr>
              <a:t>= x1+x2+x3+……</a:t>
            </a:r>
            <a:r>
              <a:rPr lang="en-US" b="1" dirty="0" err="1" smtClean="0">
                <a:latin typeface="Book Antiqua" pitchFamily="18" charset="0"/>
              </a:rPr>
              <a:t>xn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Book Antiqua" pitchFamily="18" charset="0"/>
              </a:rPr>
              <a:t>x~ (</a:t>
            </a:r>
            <a:r>
              <a:rPr lang="en-US" b="1" dirty="0">
                <a:solidFill>
                  <a:srgbClr val="00B050"/>
                </a:solidFill>
                <a:latin typeface="Book Antiqua" panose="02040602050305030304" pitchFamily="18" charset="0"/>
                <a:cs typeface="Arial" charset="0"/>
                <a:sym typeface="Symbol" panose="05050102010706020507" pitchFamily="18" charset="2"/>
              </a:rPr>
              <a:t>,</a:t>
            </a:r>
            <a:r>
              <a:rPr lang="en-US" b="1" dirty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el-GR" b="1" dirty="0">
                <a:solidFill>
                  <a:srgbClr val="00B050"/>
                </a:solidFill>
                <a:latin typeface="Book Antiqua" pitchFamily="18" charset="0"/>
                <a:cs typeface="Times New Roman" pitchFamily="18" charset="0"/>
              </a:rPr>
              <a:t>σ</a:t>
            </a:r>
            <a:r>
              <a:rPr lang="en-US" b="1" dirty="0">
                <a:solidFill>
                  <a:srgbClr val="00B050"/>
                </a:solidFill>
                <a:latin typeface="Book Antiqua" pitchFamily="18" charset="0"/>
                <a:cs typeface="Times New Roman" pitchFamily="18" charset="0"/>
              </a:rPr>
              <a:t>): </a:t>
            </a:r>
            <a:r>
              <a:rPr lang="en-US" b="1" dirty="0">
                <a:latin typeface="Book Antiqua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y~ (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  <a:sym typeface="Symbol" panose="05050102010706020507" pitchFamily="18" charset="2"/>
              </a:rPr>
              <a:t>?,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?)</a:t>
            </a:r>
            <a:endParaRPr lang="en-US" b="1" dirty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23310"/>
              </p:ext>
            </p:extLst>
          </p:nvPr>
        </p:nvGraphicFramePr>
        <p:xfrm>
          <a:off x="381000" y="835294"/>
          <a:ext cx="8368163" cy="380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Worksheet" r:id="rId4" imgW="6153061" imgH="2800291" progId="Excel.Sheet.12">
                  <p:embed/>
                </p:oleObj>
              </mc:Choice>
              <mc:Fallback>
                <p:oleObj name="Worksheet" r:id="rId4" imgW="6153061" imgH="28002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835294"/>
                        <a:ext cx="8368163" cy="3808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85245"/>
              </p:ext>
            </p:extLst>
          </p:nvPr>
        </p:nvGraphicFramePr>
        <p:xfrm>
          <a:off x="5023721" y="4731006"/>
          <a:ext cx="3728755" cy="83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Worksheet" r:id="rId6" imgW="2648039" imgH="590707" progId="Excel.Sheet.12">
                  <p:embed/>
                </p:oleObj>
              </mc:Choice>
              <mc:Fallback>
                <p:oleObj name="Worksheet" r:id="rId6" imgW="2648039" imgH="5907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3721" y="4731006"/>
                        <a:ext cx="3728755" cy="831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87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836712"/>
            <a:ext cx="91592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We will have two cash inflows at the end of next two years. They both have mean of $1000 and standard deviation of 250. What is the mean and standard deviation of the present value of this cash flow.  Our minimum acceptable rate of return in 12%.</a:t>
            </a:r>
          </a:p>
          <a:p>
            <a:pPr>
              <a:spcAft>
                <a:spcPts val="0"/>
              </a:spcAft>
            </a:pPr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" y="53610"/>
            <a:ext cx="91439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Impact" pitchFamily="34" charset="0"/>
              </a:rPr>
              <a:t>Present Value Mean  and Standard Deviation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2564904"/>
            <a:ext cx="381642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P1=0.893F/(1+r)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P1= [1/(1+r)]F1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P2= </a:t>
            </a:r>
            <a:r>
              <a:rPr lang="en-US" sz="2400" dirty="0">
                <a:latin typeface="Book Antiqua" pitchFamily="18" charset="0"/>
              </a:rPr>
              <a:t>[1/(</a:t>
            </a:r>
            <a:r>
              <a:rPr lang="en-US" sz="2400" dirty="0" smtClean="0">
                <a:latin typeface="Book Antiqua" pitchFamily="18" charset="0"/>
              </a:rPr>
              <a:t>1+r)</a:t>
            </a:r>
            <a:r>
              <a:rPr lang="en-US" sz="2400" baseline="30000" dirty="0" smtClean="0">
                <a:latin typeface="Book Antiqua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</a:rPr>
              <a:t>]F2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P1</a:t>
            </a:r>
            <a:r>
              <a:rPr lang="en-US" sz="2400" dirty="0">
                <a:latin typeface="Book Antiqua" pitchFamily="18" charset="0"/>
              </a:rPr>
              <a:t>= [1/(</a:t>
            </a:r>
            <a:r>
              <a:rPr lang="en-US" sz="2400" dirty="0" smtClean="0">
                <a:latin typeface="Book Antiqua" pitchFamily="18" charset="0"/>
              </a:rPr>
              <a:t>1.12)]</a:t>
            </a:r>
            <a:r>
              <a:rPr lang="en-US" sz="2400" dirty="0">
                <a:latin typeface="Book Antiqua" pitchFamily="18" charset="0"/>
              </a:rPr>
              <a:t>F1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P2= [1/(</a:t>
            </a:r>
            <a:r>
              <a:rPr lang="en-US" sz="2400" dirty="0" smtClean="0">
                <a:latin typeface="Book Antiqua" pitchFamily="18" charset="0"/>
              </a:rPr>
              <a:t>1.12)</a:t>
            </a:r>
            <a:r>
              <a:rPr lang="en-US" sz="2400" baseline="30000" dirty="0" smtClean="0">
                <a:latin typeface="Book Antiqua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</a:rPr>
              <a:t>]F2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P1= </a:t>
            </a:r>
            <a:r>
              <a:rPr lang="en-US" sz="2400" dirty="0" smtClean="0">
                <a:latin typeface="Book Antiqua" pitchFamily="18" charset="0"/>
              </a:rPr>
              <a:t>0.893F1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P2= </a:t>
            </a:r>
            <a:r>
              <a:rPr lang="en-US" sz="2400" dirty="0" smtClean="0">
                <a:latin typeface="Book Antiqua" pitchFamily="18" charset="0"/>
              </a:rPr>
              <a:t>0.797F2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Mean (</a:t>
            </a:r>
            <a:r>
              <a:rPr lang="en-US" sz="2400" dirty="0" smtClean="0">
                <a:latin typeface="Book Antiqua" pitchFamily="18" charset="0"/>
              </a:rPr>
              <a:t>P1) </a:t>
            </a:r>
            <a:r>
              <a:rPr lang="en-US" sz="2400" dirty="0">
                <a:latin typeface="Book Antiqua" pitchFamily="18" charset="0"/>
              </a:rPr>
              <a:t>= 0.893(1000</a:t>
            </a:r>
            <a:r>
              <a:rPr lang="en-US" sz="2400" dirty="0" smtClean="0">
                <a:latin typeface="Book Antiqua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Mean (</a:t>
            </a:r>
            <a:r>
              <a:rPr lang="en-US" sz="2400" dirty="0" smtClean="0">
                <a:latin typeface="Book Antiqua" pitchFamily="18" charset="0"/>
              </a:rPr>
              <a:t>P2)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0.797(1000)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92693" y="2611070"/>
            <a:ext cx="535130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P=P1+P2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y=x1+x2</a:t>
            </a: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Mean (y) =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Mean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(x1)+Mean(x2)</a:t>
            </a:r>
          </a:p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Var(y) = Var(x1)+Var(x2)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Mean (P)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Mean(P1)+Mean(P2)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Mean (P) = 893+797 = 1690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StdDev </a:t>
            </a:r>
            <a:r>
              <a:rPr lang="en-US" sz="2400" dirty="0">
                <a:latin typeface="Book Antiqua" pitchFamily="18" charset="0"/>
              </a:rPr>
              <a:t>(P1) = </a:t>
            </a:r>
            <a:r>
              <a:rPr lang="en-US" sz="2400" dirty="0" smtClean="0">
                <a:latin typeface="Book Antiqua" pitchFamily="18" charset="0"/>
              </a:rPr>
              <a:t>0.893(250) =223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Book Antiqua" pitchFamily="18" charset="0"/>
              </a:rPr>
              <a:t>StdDev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(P2) = </a:t>
            </a:r>
            <a:r>
              <a:rPr lang="en-US" sz="2400" dirty="0" smtClean="0">
                <a:latin typeface="Book Antiqua" pitchFamily="18" charset="0"/>
              </a:rPr>
              <a:t>0.797(250) = 199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Book Antiqua" pitchFamily="18" charset="0"/>
              </a:rPr>
              <a:t>Var </a:t>
            </a:r>
            <a:r>
              <a:rPr lang="en-US" sz="2400" dirty="0">
                <a:latin typeface="Book Antiqua" pitchFamily="18" charset="0"/>
              </a:rPr>
              <a:t>(P) = </a:t>
            </a:r>
            <a:r>
              <a:rPr lang="en-US" sz="2400" dirty="0" smtClean="0">
                <a:latin typeface="Book Antiqua" pitchFamily="18" charset="0"/>
              </a:rPr>
              <a:t>Var(P1)+Var(P2)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916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" y="53610"/>
            <a:ext cx="91439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A50023"/>
                </a:solidFill>
                <a:latin typeface="Impact" pitchFamily="34" charset="0"/>
              </a:rPr>
              <a:t>Present Value Mean  and Standard Deviation</a:t>
            </a:r>
            <a:endParaRPr lang="en-US" sz="3600" dirty="0">
              <a:solidFill>
                <a:srgbClr val="A50023"/>
              </a:solidFill>
              <a:latin typeface="Impact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980728"/>
            <a:ext cx="6372200" cy="68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Mean (P) </a:t>
            </a:r>
            <a:r>
              <a:rPr lang="en-US" sz="2400" dirty="0" smtClean="0">
                <a:latin typeface="Book Antiqua" pitchFamily="18" charset="0"/>
              </a:rPr>
              <a:t>= </a:t>
            </a:r>
            <a:r>
              <a:rPr lang="en-US" sz="2400" dirty="0">
                <a:latin typeface="Book Antiqua" pitchFamily="18" charset="0"/>
              </a:rPr>
              <a:t>1690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StdDev </a:t>
            </a:r>
            <a:r>
              <a:rPr lang="en-US" sz="2400" dirty="0">
                <a:latin typeface="Book Antiqua" pitchFamily="18" charset="0"/>
              </a:rPr>
              <a:t>(P1) = </a:t>
            </a:r>
            <a:r>
              <a:rPr lang="en-US" sz="2400" dirty="0" smtClean="0">
                <a:latin typeface="Book Antiqua" pitchFamily="18" charset="0"/>
              </a:rPr>
              <a:t>0.893(250) =223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StdDev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(P2) = </a:t>
            </a:r>
            <a:r>
              <a:rPr lang="en-US" sz="2400" dirty="0" smtClean="0">
                <a:latin typeface="Book Antiqua" pitchFamily="18" charset="0"/>
              </a:rPr>
              <a:t>0.797(250) = 199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Var(P1) = (223)</a:t>
            </a:r>
            <a:r>
              <a:rPr lang="en-US" sz="2400" baseline="30000" dirty="0" smtClean="0">
                <a:latin typeface="Book Antiqua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</a:rPr>
              <a:t> = 49824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Var(P2)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(199)</a:t>
            </a:r>
            <a:r>
              <a:rPr lang="en-US" sz="2400" baseline="30000" dirty="0">
                <a:latin typeface="Book Antiqua" pitchFamily="18" charset="0"/>
              </a:rPr>
              <a:t>2 </a:t>
            </a:r>
            <a:r>
              <a:rPr lang="en-US" sz="2400" dirty="0">
                <a:latin typeface="Book Antiqua" pitchFamily="18" charset="0"/>
              </a:rPr>
              <a:t>= </a:t>
            </a:r>
            <a:r>
              <a:rPr lang="en-US" sz="2400" dirty="0" smtClean="0">
                <a:latin typeface="Book Antiqua" pitchFamily="18" charset="0"/>
              </a:rPr>
              <a:t>39720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Var (P) = Var(P1)+Var(P2)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Var (P) = </a:t>
            </a:r>
            <a:r>
              <a:rPr lang="en-US" sz="2400" dirty="0" smtClean="0">
                <a:latin typeface="Book Antiqua" pitchFamily="18" charset="0"/>
              </a:rPr>
              <a:t>49824 + 39720 = 89544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Book Antiqua" pitchFamily="18" charset="0"/>
              </a:rPr>
              <a:t>StdDev (P) = SQRT(Var(P))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StdDev (P) = </a:t>
            </a:r>
            <a:r>
              <a:rPr lang="en-US" sz="2400" dirty="0" smtClean="0">
                <a:latin typeface="Book Antiqua" pitchFamily="18" charset="0"/>
              </a:rPr>
              <a:t>299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If P has Normal Distribution, Compute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pitchFamily="18" charset="0"/>
              </a:rPr>
              <a:t>Probability of P ≥ </a:t>
            </a:r>
            <a:r>
              <a:rPr lang="en-US" sz="2400" dirty="0" smtClean="0">
                <a:latin typeface="Book Antiqua" pitchFamily="18" charset="0"/>
              </a:rPr>
              <a:t>$2000</a:t>
            </a: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 smtClean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latin typeface="Book Antiqua" pitchFamily="18" charset="0"/>
            </a:endParaRPr>
          </a:p>
          <a:p>
            <a:pPr>
              <a:spcAft>
                <a:spcPts val="0"/>
              </a:spcAft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795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-26248" y="97111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Given the following project with three paths, compute the mean and StdDev of each path. 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The pairs of numbers on each activity represent </a:t>
            </a:r>
            <a:r>
              <a:rPr lang="en-US" sz="2400" dirty="0">
                <a:latin typeface="Book Antiqua" panose="02040602050305030304" pitchFamily="18" charset="0"/>
              </a:rPr>
              <a:t>the mean and StdDev of </a:t>
            </a:r>
            <a:r>
              <a:rPr lang="en-US" sz="2400" dirty="0" smtClean="0">
                <a:latin typeface="Book Antiqua" panose="02040602050305030304" pitchFamily="18" charset="0"/>
              </a:rPr>
              <a:t>each activity. 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5" name="Picture 1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759423"/>
            <a:ext cx="730885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" y="53610"/>
            <a:ext cx="91439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A50023"/>
                </a:solidFill>
                <a:latin typeface="Impact" pitchFamily="34" charset="0"/>
              </a:rPr>
              <a:t>Project Scheduling</a:t>
            </a:r>
            <a:endParaRPr lang="en-US" sz="3600" dirty="0">
              <a:solidFill>
                <a:srgbClr val="A50023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698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2667000"/>
            <a:ext cx="2628900" cy="1447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</a:rPr>
              <a:t>m</a:t>
            </a:r>
            <a:r>
              <a:rPr lang="en-US" i="1" kern="0" baseline="-2500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</a:rPr>
              <a:t>CP</a:t>
            </a: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</a:rPr>
              <a:t>=  </a:t>
            </a:r>
            <a:r>
              <a:rPr lang="en-US" b="1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6+4</a:t>
            </a: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</a:rPr>
              <a:t> = </a:t>
            </a:r>
            <a:r>
              <a:rPr lang="en-US" b="1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10</a:t>
            </a:r>
          </a:p>
          <a:p>
            <a:pPr>
              <a:spcBef>
                <a:spcPct val="0"/>
              </a:spcBef>
              <a:buFont typeface="Symbol" pitchFamily="-64" charset="2"/>
              <a:buNone/>
            </a:pP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</a:t>
            </a:r>
            <a:r>
              <a:rPr lang="en-US" kern="0" baseline="3000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2</a:t>
            </a:r>
            <a:r>
              <a:rPr lang="en-US" kern="0" baseline="-2500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CP</a:t>
            </a: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 = </a:t>
            </a:r>
            <a:r>
              <a:rPr lang="en-US" b="1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1</a:t>
            </a:r>
            <a:r>
              <a:rPr lang="en-US" b="1" kern="0" baseline="3000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2</a:t>
            </a: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+</a:t>
            </a:r>
            <a:r>
              <a:rPr lang="en-US" b="1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2</a:t>
            </a:r>
            <a:r>
              <a:rPr lang="en-US" b="1" kern="0" baseline="3000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2</a:t>
            </a: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 = </a:t>
            </a:r>
            <a:r>
              <a:rPr lang="en-US" b="1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5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</a:t>
            </a:r>
            <a:r>
              <a:rPr lang="en-US" kern="0" baseline="-2500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CP</a:t>
            </a:r>
            <a:r>
              <a:rPr lang="en-US" kern="0" smtClean="0">
                <a:solidFill>
                  <a:srgbClr val="558ED5"/>
                </a:solidFill>
                <a:ea typeface="ＭＳ Ｐゴシック" pitchFamily="-64" charset="-128"/>
                <a:cs typeface="Arial" charset="0"/>
                <a:sym typeface="Symbol" pitchFamily="-64" charset="2"/>
              </a:rPr>
              <a:t> = 2.24</a:t>
            </a:r>
            <a:endParaRPr lang="en-US" b="1" kern="0" smtClean="0">
              <a:ea typeface="ＭＳ Ｐゴシック" pitchFamily="-64" charset="-128"/>
              <a:cs typeface="Arial" charset="0"/>
              <a:sym typeface="Symbol" pitchFamily="-64" charset="2"/>
            </a:endParaRPr>
          </a:p>
          <a:p>
            <a:pPr>
              <a:spcBef>
                <a:spcPct val="0"/>
              </a:spcBef>
              <a:buFont typeface="Symbol" pitchFamily="-64" charset="2"/>
              <a:buNone/>
            </a:pPr>
            <a:endParaRPr lang="en-US" kern="0" smtClean="0">
              <a:ea typeface="ＭＳ Ｐゴシック" pitchFamily="-64" charset="-128"/>
              <a:cs typeface="Arial" charset="0"/>
            </a:endParaRPr>
          </a:p>
          <a:p>
            <a:pPr lvl="1"/>
            <a:endParaRPr lang="en-US" altLang="ja-JP" sz="2400" kern="0" smtClean="0">
              <a:ea typeface="ＭＳ Ｐゴシック" pitchFamily="-64" charset="-128"/>
              <a:cs typeface="Arial" charset="0"/>
              <a:sym typeface="Symbol" pitchFamily="-64" charset="2"/>
            </a:endParaRPr>
          </a:p>
          <a:p>
            <a:pPr>
              <a:buFont typeface="Wingdings" pitchFamily="2" charset="2"/>
              <a:buNone/>
            </a:pPr>
            <a:endParaRPr lang="en-US" kern="0" smtClean="0">
              <a:cs typeface="Arial" charset="0"/>
              <a:sym typeface="Symbol" pitchFamily="-64" charset="2"/>
            </a:endParaRPr>
          </a:p>
          <a:p>
            <a:pPr>
              <a:buFont typeface="Wingdings" pitchFamily="2" charset="2"/>
              <a:buNone/>
            </a:pPr>
            <a:endParaRPr lang="en-US" kern="0" dirty="0" smtClean="0">
              <a:cs typeface="Arial" charset="0"/>
              <a:sym typeface="Symbol" pitchFamily="-64" charset="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4313307"/>
            <a:ext cx="3124200" cy="18126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kern="0" smtClean="0">
                <a:solidFill>
                  <a:srgbClr val="00B050"/>
                </a:solidFill>
                <a:cs typeface="Arial" charset="0"/>
              </a:rPr>
              <a:t>m</a:t>
            </a:r>
            <a:r>
              <a:rPr lang="en-US" i="1" kern="0" baseline="-25000" smtClean="0">
                <a:solidFill>
                  <a:srgbClr val="00B050"/>
                </a:solidFill>
                <a:cs typeface="Arial" charset="0"/>
              </a:rPr>
              <a:t>CP</a:t>
            </a:r>
            <a:r>
              <a:rPr lang="en-US" kern="0" smtClean="0">
                <a:solidFill>
                  <a:srgbClr val="00B050"/>
                </a:solidFill>
                <a:cs typeface="Arial" charset="0"/>
              </a:rPr>
              <a:t>=  </a:t>
            </a:r>
            <a:r>
              <a:rPr lang="en-US" b="1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3+2+3</a:t>
            </a:r>
            <a:r>
              <a:rPr lang="en-US" kern="0" smtClean="0">
                <a:solidFill>
                  <a:srgbClr val="00B050"/>
                </a:solidFill>
                <a:cs typeface="Arial" charset="0"/>
              </a:rPr>
              <a:t> = </a:t>
            </a:r>
            <a:r>
              <a:rPr lang="en-US" b="1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8</a:t>
            </a:r>
          </a:p>
          <a:p>
            <a:pPr>
              <a:spcBef>
                <a:spcPct val="0"/>
              </a:spcBef>
              <a:buFont typeface="Symbol" pitchFamily="-64" charset="2"/>
              <a:buNone/>
            </a:pP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</a:t>
            </a:r>
            <a:r>
              <a:rPr lang="en-US" kern="0" baseline="3000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2</a:t>
            </a:r>
            <a:r>
              <a:rPr lang="en-US" kern="0" baseline="-2500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CP</a:t>
            </a: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 = </a:t>
            </a:r>
            <a:r>
              <a:rPr lang="en-US" b="1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0.5</a:t>
            </a:r>
            <a:r>
              <a:rPr lang="en-US" b="1" kern="0" baseline="3000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2</a:t>
            </a: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+</a:t>
            </a:r>
            <a:r>
              <a:rPr lang="en-US" b="1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0.5</a:t>
            </a:r>
            <a:r>
              <a:rPr lang="en-US" b="1" kern="0" baseline="3000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2</a:t>
            </a: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+</a:t>
            </a:r>
            <a:r>
              <a:rPr lang="en-US" b="1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1</a:t>
            </a:r>
            <a:r>
              <a:rPr lang="en-US" b="1" kern="0" baseline="3000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2</a:t>
            </a: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 </a:t>
            </a:r>
          </a:p>
          <a:p>
            <a:pPr>
              <a:spcBef>
                <a:spcPct val="0"/>
              </a:spcBef>
              <a:buFont typeface="Symbol" pitchFamily="-64" charset="2"/>
              <a:buNone/>
            </a:pP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</a:t>
            </a:r>
            <a:r>
              <a:rPr lang="en-US" kern="0" baseline="3000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2</a:t>
            </a:r>
            <a:r>
              <a:rPr lang="en-US" kern="0" baseline="-2500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CP</a:t>
            </a: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  = </a:t>
            </a:r>
            <a:r>
              <a:rPr lang="en-US" b="1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1.5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</a:t>
            </a:r>
            <a:r>
              <a:rPr lang="en-US" kern="0" baseline="-2500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CP</a:t>
            </a:r>
            <a:r>
              <a:rPr lang="en-US" kern="0" smtClean="0">
                <a:solidFill>
                  <a:srgbClr val="00B050"/>
                </a:solidFill>
                <a:cs typeface="Arial" charset="0"/>
                <a:sym typeface="Symbol" pitchFamily="-64" charset="2"/>
              </a:rPr>
              <a:t> = 1.22</a:t>
            </a:r>
            <a:endParaRPr lang="en-US" b="1" kern="0" smtClean="0">
              <a:solidFill>
                <a:srgbClr val="00B050"/>
              </a:solidFill>
              <a:cs typeface="Arial" charset="0"/>
              <a:sym typeface="Symbol" pitchFamily="-64" charset="2"/>
            </a:endParaRPr>
          </a:p>
          <a:p>
            <a:pPr>
              <a:spcBef>
                <a:spcPct val="0"/>
              </a:spcBef>
              <a:buFont typeface="Symbol" pitchFamily="-64" charset="2"/>
              <a:buNone/>
            </a:pPr>
            <a:endParaRPr lang="en-US" b="1" kern="0" smtClean="0">
              <a:cs typeface="Arial" charset="0"/>
              <a:sym typeface="Symbol" pitchFamily="-64" charset="2"/>
            </a:endParaRPr>
          </a:p>
          <a:p>
            <a:pPr>
              <a:spcBef>
                <a:spcPct val="0"/>
              </a:spcBef>
              <a:buFont typeface="Symbol" pitchFamily="-64" charset="2"/>
              <a:buNone/>
            </a:pPr>
            <a:endParaRPr lang="en-US" kern="0" smtClean="0">
              <a:cs typeface="Arial" charset="0"/>
            </a:endParaRPr>
          </a:p>
          <a:p>
            <a:pPr lvl="1">
              <a:buFont typeface="Wingdings" pitchFamily="2" charset="2"/>
              <a:buNone/>
            </a:pPr>
            <a:endParaRPr lang="en-US" sz="2400" kern="0" dirty="0" smtClean="0">
              <a:cs typeface="Arial" charset="0"/>
              <a:sym typeface="Symbol" pitchFamily="-64" charset="2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418626" y="4747499"/>
            <a:ext cx="57253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The probability of competing the Project in not more than 12 days is  0.72×0.81×1 = 0.58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259002"/>
            <a:ext cx="2819400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m</a:t>
            </a:r>
            <a:r>
              <a:rPr lang="en-US" sz="2400" i="1" baseline="-250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=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4+4+3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11</a:t>
            </a:r>
          </a:p>
          <a:p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</a:t>
            </a:r>
            <a:r>
              <a:rPr lang="en-US" sz="2400" baseline="300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2</a:t>
            </a:r>
            <a:r>
              <a:rPr lang="en-US" sz="2400" baseline="-250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3</a:t>
            </a:r>
          </a:p>
          <a:p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</a:t>
            </a:r>
            <a:r>
              <a:rPr lang="en-US" sz="2400" baseline="-250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sym typeface="Symbol" pitchFamily="-64" charset="2"/>
              </a:rPr>
              <a:t> = 1.73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sym typeface="Symbol" pitchFamily="-64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212337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=NORM.DIST(12,11,1.73,1)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2335" y="1214735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= 0.7184 </a:t>
            </a:r>
            <a:endParaRPr lang="en-US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654112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NORM.DIST(12,10,2.24,1</a:t>
            </a:r>
            <a:r>
              <a:rPr 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52152" y="2651714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0.814 </a:t>
            </a:r>
            <a:r>
              <a:rPr lang="en-US" sz="24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4197608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=</a:t>
            </a:r>
            <a:r>
              <a:rPr lang="en-US" sz="24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NORM.DIST(12,8,1.22,1</a:t>
            </a:r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57047" y="4170609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= </a:t>
            </a:r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0.9995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 </a:t>
            </a:r>
            <a:endParaRPr lang="en-US" sz="2400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" y="53610"/>
            <a:ext cx="91439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A50023"/>
                </a:solidFill>
                <a:latin typeface="Impact" pitchFamily="34" charset="0"/>
              </a:rPr>
              <a:t>Project Scheduling</a:t>
            </a:r>
            <a:endParaRPr lang="en-US" sz="3600" dirty="0">
              <a:solidFill>
                <a:srgbClr val="A50023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15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2452" y="1143000"/>
            <a:ext cx="945254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b="1" i="1" kern="0" smtClean="0">
                <a:cs typeface="Arial" charset="0"/>
              </a:rPr>
              <a:t>Critical Path</a:t>
            </a:r>
          </a:p>
          <a:p>
            <a:pPr>
              <a:buFont typeface="Wingdings" pitchFamily="2" charset="2"/>
              <a:buNone/>
            </a:pPr>
            <a:r>
              <a:rPr lang="en-US" i="1" kern="0" smtClean="0">
                <a:cs typeface="Arial" charset="0"/>
              </a:rPr>
              <a:t>D</a:t>
            </a:r>
            <a:r>
              <a:rPr lang="en-US" i="1" kern="0" baseline="-25000" smtClean="0">
                <a:cs typeface="Arial" charset="0"/>
              </a:rPr>
              <a:t>CP</a:t>
            </a:r>
            <a:r>
              <a:rPr lang="en-US" i="1" kern="0" smtClean="0">
                <a:cs typeface="Arial" charset="0"/>
              </a:rPr>
              <a:t> = </a:t>
            </a:r>
            <a:r>
              <a:rPr lang="en-US" kern="0" smtClean="0">
                <a:cs typeface="Arial" charset="0"/>
              </a:rPr>
              <a:t>the desired completion date of the critical path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kern="0" smtClean="0"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i="1" kern="0" baseline="-25000" smtClean="0">
                <a:cs typeface="Arial" charset="0"/>
              </a:rPr>
              <a:t>CP</a:t>
            </a:r>
            <a:r>
              <a:rPr lang="en-US" kern="0" smtClean="0">
                <a:cs typeface="Arial" charset="0"/>
              </a:rPr>
              <a:t>= the sum of the T</a:t>
            </a:r>
            <a:r>
              <a:rPr lang="en-US" kern="0" baseline="-25000" smtClean="0">
                <a:cs typeface="Arial" charset="0"/>
              </a:rPr>
              <a:t>E</a:t>
            </a:r>
            <a:r>
              <a:rPr lang="en-US" kern="0" smtClean="0">
                <a:cs typeface="Arial" charset="0"/>
              </a:rPr>
              <a:t>  for the activities on the critical path</a:t>
            </a:r>
          </a:p>
          <a:p>
            <a:pPr>
              <a:spcBef>
                <a:spcPct val="0"/>
              </a:spcBef>
              <a:buFont typeface="Symbol" pitchFamily="-64" charset="2"/>
              <a:buNone/>
            </a:pPr>
            <a:r>
              <a:rPr lang="en-US" kern="0" smtClean="0">
                <a:cs typeface="Arial" charset="0"/>
                <a:sym typeface="Symbol" pitchFamily="-64" charset="2"/>
              </a:rPr>
              <a:t></a:t>
            </a:r>
            <a:r>
              <a:rPr lang="en-US" kern="0" baseline="30000" smtClean="0">
                <a:cs typeface="Arial" charset="0"/>
                <a:sym typeface="Symbol" pitchFamily="-64" charset="2"/>
              </a:rPr>
              <a:t>2</a:t>
            </a:r>
            <a:r>
              <a:rPr lang="en-US" kern="0" baseline="-25000" smtClean="0">
                <a:cs typeface="Arial" charset="0"/>
                <a:sym typeface="Symbol" pitchFamily="-64" charset="2"/>
              </a:rPr>
              <a:t>CP</a:t>
            </a:r>
            <a:r>
              <a:rPr lang="en-US" kern="0" smtClean="0">
                <a:cs typeface="Arial" charset="0"/>
                <a:sym typeface="Symbol" pitchFamily="-64" charset="2"/>
              </a:rPr>
              <a:t> = </a:t>
            </a:r>
            <a:r>
              <a:rPr lang="en-US" kern="0" smtClean="0">
                <a:cs typeface="Arial" charset="0"/>
              </a:rPr>
              <a:t>the sum of the variances of the activities on the critical path</a:t>
            </a:r>
          </a:p>
          <a:p>
            <a:pPr>
              <a:spcBef>
                <a:spcPct val="0"/>
              </a:spcBef>
              <a:buFont typeface="Symbol" pitchFamily="-64" charset="2"/>
              <a:buNone/>
            </a:pPr>
            <a:r>
              <a:rPr lang="en-US" kern="0" smtClean="0">
                <a:cs typeface="Arial" charset="0"/>
                <a:sym typeface="Symbol" pitchFamily="-64" charset="2"/>
              </a:rPr>
              <a:t>Using </a:t>
            </a:r>
            <a:r>
              <a:rPr lang="en-US" kern="0" smtClean="0">
                <a:latin typeface="Symbol" panose="05050102010706020507" pitchFamily="18" charset="2"/>
                <a:cs typeface="Arial" charset="0"/>
                <a:sym typeface="Symbol" pitchFamily="-64" charset="2"/>
              </a:rPr>
              <a:t>m</a:t>
            </a:r>
            <a:r>
              <a:rPr lang="en-US" kern="0" baseline="-25000" smtClean="0">
                <a:cs typeface="Arial" charset="0"/>
                <a:sym typeface="Symbol" pitchFamily="-64" charset="2"/>
              </a:rPr>
              <a:t>CP</a:t>
            </a:r>
            <a:r>
              <a:rPr lang="en-US" kern="0" smtClean="0">
                <a:cs typeface="Arial" charset="0"/>
                <a:sym typeface="Symbol" pitchFamily="-64" charset="2"/>
              </a:rPr>
              <a:t> and </a:t>
            </a:r>
            <a:r>
              <a:rPr lang="en-US" kern="0" smtClean="0">
                <a:latin typeface="Symbol" panose="05050102010706020507" pitchFamily="18" charset="2"/>
                <a:cs typeface="Arial" charset="0"/>
                <a:sym typeface="Symbol" pitchFamily="-64" charset="2"/>
              </a:rPr>
              <a:t>s</a:t>
            </a:r>
            <a:r>
              <a:rPr lang="en-US" kern="0" baseline="-25000" smtClean="0">
                <a:cs typeface="Arial" charset="0"/>
                <a:sym typeface="Symbol" pitchFamily="-64" charset="2"/>
              </a:rPr>
              <a:t>CP   </a:t>
            </a:r>
            <a:r>
              <a:rPr lang="en-US" kern="0" smtClean="0">
                <a:cs typeface="Arial" charset="0"/>
                <a:sym typeface="Symbol" pitchFamily="-64" charset="2"/>
              </a:rPr>
              <a:t>and NORM.DIST(</a:t>
            </a:r>
            <a:r>
              <a:rPr lang="en-US" i="1" kern="0" smtClean="0">
                <a:cs typeface="Arial" charset="0"/>
              </a:rPr>
              <a:t>D</a:t>
            </a:r>
            <a:r>
              <a:rPr lang="en-US" i="1" kern="0" baseline="-25000" smtClean="0">
                <a:cs typeface="Arial" charset="0"/>
              </a:rPr>
              <a:t>CP</a:t>
            </a:r>
            <a:r>
              <a:rPr lang="en-US" kern="0" smtClean="0">
                <a:cs typeface="Arial" charset="0"/>
                <a:sym typeface="Symbol" pitchFamily="-64" charset="2"/>
              </a:rPr>
              <a:t>,</a:t>
            </a:r>
            <a:r>
              <a:rPr lang="en-US" kern="0" smtClean="0">
                <a:latin typeface="Symbol" panose="05050102010706020507" pitchFamily="18" charset="2"/>
                <a:cs typeface="Arial" charset="0"/>
              </a:rPr>
              <a:t> m</a:t>
            </a:r>
            <a:r>
              <a:rPr lang="en-US" i="1" kern="0" baseline="-25000" smtClean="0">
                <a:cs typeface="Arial" charset="0"/>
              </a:rPr>
              <a:t>CP</a:t>
            </a:r>
            <a:r>
              <a:rPr lang="en-US" kern="0" smtClean="0">
                <a:cs typeface="Arial" charset="0"/>
                <a:sym typeface="Symbol" pitchFamily="-64" charset="2"/>
              </a:rPr>
              <a:t>,</a:t>
            </a:r>
            <a:r>
              <a:rPr lang="en-US" kern="0" smtClean="0">
                <a:latin typeface="Symbol" panose="05050102010706020507" pitchFamily="18" charset="2"/>
                <a:cs typeface="Arial" charset="0"/>
                <a:sym typeface="Symbol" pitchFamily="-64" charset="2"/>
              </a:rPr>
              <a:t> s</a:t>
            </a:r>
            <a:r>
              <a:rPr lang="en-US" kern="0" baseline="-25000" smtClean="0">
                <a:cs typeface="Arial" charset="0"/>
                <a:sym typeface="Symbol" pitchFamily="-64" charset="2"/>
              </a:rPr>
              <a:t>CP</a:t>
            </a:r>
            <a:r>
              <a:rPr lang="en-US" kern="0" smtClean="0">
                <a:cs typeface="Arial" charset="0"/>
                <a:sym typeface="Symbol" pitchFamily="-64" charset="2"/>
              </a:rPr>
              <a:t>,1) we can find probability of completing the critical path in ≤ </a:t>
            </a:r>
            <a:r>
              <a:rPr lang="en-US" i="1" kern="0" smtClean="0">
                <a:cs typeface="Arial" charset="0"/>
              </a:rPr>
              <a:t>D</a:t>
            </a:r>
            <a:r>
              <a:rPr lang="en-US" i="1" kern="0" baseline="-25000" smtClean="0">
                <a:cs typeface="Arial" charset="0"/>
              </a:rPr>
              <a:t>CP </a:t>
            </a:r>
            <a:r>
              <a:rPr lang="en-US" kern="0" smtClean="0">
                <a:cs typeface="Arial" charset="0"/>
              </a:rPr>
              <a:t>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b="1" i="1" kern="0" smtClean="0">
                <a:cs typeface="Arial" charset="0"/>
              </a:rPr>
              <a:t>Project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kern="0" smtClean="0">
                <a:cs typeface="Arial" charset="0"/>
                <a:sym typeface="Symbol" pitchFamily="-64" charset="2"/>
              </a:rPr>
              <a:t>Find all paths in the network. Compute µ and </a:t>
            </a:r>
            <a:r>
              <a:rPr lang="en-US" altLang="ja-JP" kern="0" smtClean="0">
                <a:latin typeface="Symbol" panose="05050102010706020507" pitchFamily="18" charset="2"/>
                <a:cs typeface="Arial" charset="0"/>
                <a:sym typeface="Symbol" pitchFamily="-64" charset="2"/>
              </a:rPr>
              <a:t>s</a:t>
            </a:r>
            <a:r>
              <a:rPr lang="en-US" altLang="ja-JP" kern="0" smtClean="0">
                <a:cs typeface="Arial" charset="0"/>
                <a:sym typeface="Symbol" pitchFamily="-64" charset="2"/>
              </a:rPr>
              <a:t> of each path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kern="0" smtClean="0">
                <a:cs typeface="Arial" charset="0"/>
                <a:sym typeface="Symbol" pitchFamily="-64" charset="2"/>
              </a:rPr>
              <a:t>Compute the probability of completing each path in </a:t>
            </a:r>
            <a:r>
              <a:rPr lang="en-US" kern="0" smtClean="0">
                <a:cs typeface="Arial" charset="0"/>
              </a:rPr>
              <a:t>≤  the given time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ja-JP" kern="0" smtClean="0">
                <a:cs typeface="Arial" charset="0"/>
                <a:sym typeface="Symbol" pitchFamily="-64" charset="2"/>
              </a:rPr>
              <a:t>Calculate the probability that the entire project is completed within the specified time by multiplying these probabilities together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kern="0" smtClean="0">
              <a:cs typeface="Arial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kern="0" smtClean="0">
              <a:cs typeface="Arial" charset="0"/>
            </a:endParaRPr>
          </a:p>
          <a:p>
            <a:pPr>
              <a:spcBef>
                <a:spcPct val="0"/>
              </a:spcBef>
              <a:buFont typeface="Symbol" pitchFamily="-64" charset="2"/>
              <a:buNone/>
            </a:pPr>
            <a:endParaRPr lang="en-US" kern="0" smtClean="0">
              <a:cs typeface="Arial" charset="0"/>
              <a:sym typeface="Symbol" pitchFamily="-64" charset="2"/>
            </a:endParaRPr>
          </a:p>
          <a:p>
            <a:pPr>
              <a:spcBef>
                <a:spcPct val="0"/>
              </a:spcBef>
              <a:buFont typeface="Symbol" pitchFamily="-64" charset="2"/>
              <a:buNone/>
            </a:pPr>
            <a:endParaRPr lang="en-US" kern="0" smtClean="0">
              <a:latin typeface="Book Antiqua" pitchFamily="-64" charset="0"/>
              <a:cs typeface="Arial" charset="0"/>
            </a:endParaRPr>
          </a:p>
          <a:p>
            <a:pPr lvl="1">
              <a:buFont typeface="Wingdings" pitchFamily="2" charset="2"/>
              <a:buNone/>
            </a:pPr>
            <a:endParaRPr lang="en-US" altLang="ja-JP" sz="2800" kern="0" smtClean="0">
              <a:latin typeface="Arial" charset="0"/>
              <a:ea typeface="ＭＳ Ｐゴシック" pitchFamily="-64" charset="-128"/>
              <a:cs typeface="Arial" charset="0"/>
              <a:sym typeface="Symbol" pitchFamily="-64" charset="2"/>
            </a:endParaRPr>
          </a:p>
          <a:p>
            <a:pPr lvl="1"/>
            <a:endParaRPr lang="en-US" altLang="ja-JP" sz="2000" kern="0" smtClean="0">
              <a:latin typeface="Arial" charset="0"/>
              <a:ea typeface="ＭＳ Ｐゴシック" pitchFamily="-64" charset="-128"/>
              <a:cs typeface="Arial" charset="0"/>
              <a:sym typeface="Symbol" pitchFamily="-64" charset="2"/>
            </a:endParaRPr>
          </a:p>
          <a:p>
            <a:pPr>
              <a:buFont typeface="Wingdings" pitchFamily="2" charset="2"/>
              <a:buNone/>
            </a:pPr>
            <a:endParaRPr lang="en-US" kern="0" smtClean="0">
              <a:latin typeface="Arial" charset="0"/>
              <a:cs typeface="Arial" charset="0"/>
              <a:sym typeface="Symbol" pitchFamily="-64" charset="2"/>
            </a:endParaRPr>
          </a:p>
          <a:p>
            <a:pPr>
              <a:buFont typeface="Wingdings" pitchFamily="2" charset="2"/>
              <a:buNone/>
            </a:pPr>
            <a:endParaRPr lang="en-US" kern="0" dirty="0" smtClean="0">
              <a:latin typeface="Arial" charset="0"/>
              <a:cs typeface="Arial" charset="0"/>
              <a:sym typeface="Symbol" pitchFamily="-64" charset="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" y="53610"/>
            <a:ext cx="91439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A50023"/>
                </a:solidFill>
                <a:latin typeface="Impact" pitchFamily="34" charset="0"/>
              </a:rPr>
              <a:t>Project Scheduling</a:t>
            </a:r>
            <a:endParaRPr lang="en-US" sz="3600" dirty="0">
              <a:solidFill>
                <a:srgbClr val="A50023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936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47750" y="2571750"/>
            <a:ext cx="1152525" cy="792163"/>
            <a:chOff x="771" y="1412"/>
            <a:chExt cx="726" cy="499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71" y="1412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79" y="1544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A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22650" y="2535238"/>
            <a:ext cx="1152525" cy="792162"/>
            <a:chOff x="2267" y="1389"/>
            <a:chExt cx="726" cy="499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67" y="1389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465" y="1521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D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2650" y="4083050"/>
            <a:ext cx="1152525" cy="792163"/>
            <a:chOff x="2267" y="2364"/>
            <a:chExt cx="726" cy="499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267" y="2364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465" y="2496"/>
              <a:ext cx="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375400" y="4087813"/>
            <a:ext cx="1152525" cy="792162"/>
            <a:chOff x="4127" y="2367"/>
            <a:chExt cx="726" cy="499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127" y="2367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4332" y="2499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3422650" y="5380038"/>
            <a:ext cx="1152525" cy="792162"/>
            <a:chOff x="2267" y="3181"/>
            <a:chExt cx="726" cy="499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67" y="3181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65" y="3313"/>
              <a:ext cx="2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F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012825" y="5307013"/>
            <a:ext cx="1152525" cy="792162"/>
            <a:chOff x="749" y="3135"/>
            <a:chExt cx="726" cy="499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749" y="3135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945" y="3267"/>
              <a:ext cx="2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</a:t>
              </a:r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142623" y="2183049"/>
            <a:ext cx="837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15, </a:t>
            </a:r>
            <a:r>
              <a:rPr lang="en-US" b="1" dirty="0"/>
              <a:t>3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181896" y="4915185"/>
            <a:ext cx="758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10,3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635896" y="2157413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5</a:t>
            </a:r>
            <a:r>
              <a:rPr lang="en-US" b="1" dirty="0" smtClean="0">
                <a:solidFill>
                  <a:srgbClr val="000000"/>
                </a:solidFill>
              </a:rPr>
              <a:t>,1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525427" y="3676948"/>
            <a:ext cx="758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10,2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525427" y="5005388"/>
            <a:ext cx="758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20,5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549763" y="3721100"/>
            <a:ext cx="758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10,2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2201862" y="2752725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2474912" y="4484689"/>
            <a:ext cx="914400" cy="634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4614862" y="4418013"/>
            <a:ext cx="170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8070850" y="2660650"/>
            <a:ext cx="768350" cy="566738"/>
            <a:chOff x="150" y="2402"/>
            <a:chExt cx="484" cy="357"/>
          </a:xfrm>
        </p:grpSpPr>
        <p:sp>
          <p:nvSpPr>
            <p:cNvPr id="32" name="Oval 38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288" y="2471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E</a:t>
              </a:r>
            </a:p>
          </p:txBody>
        </p:sp>
      </p:grp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6553200" y="2919413"/>
            <a:ext cx="142870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5" name="Group 43"/>
          <p:cNvGrpSpPr>
            <a:grpSpLocks/>
          </p:cNvGrpSpPr>
          <p:nvPr/>
        </p:nvGrpSpPr>
        <p:grpSpPr bwMode="auto">
          <a:xfrm>
            <a:off x="61912" y="4143375"/>
            <a:ext cx="768350" cy="566738"/>
            <a:chOff x="150" y="2402"/>
            <a:chExt cx="484" cy="357"/>
          </a:xfrm>
        </p:grpSpPr>
        <p:sp>
          <p:nvSpPr>
            <p:cNvPr id="36" name="Oval 44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288" y="247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</a:t>
              </a:r>
            </a:p>
          </p:txBody>
        </p:sp>
      </p:grpSp>
      <p:sp>
        <p:nvSpPr>
          <p:cNvPr id="38" name="Line 46"/>
          <p:cNvSpPr>
            <a:spLocks noChangeShapeType="1"/>
          </p:cNvSpPr>
          <p:nvPr/>
        </p:nvSpPr>
        <p:spPr bwMode="auto">
          <a:xfrm flipV="1">
            <a:off x="665162" y="3100388"/>
            <a:ext cx="328613" cy="1098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65162" y="3209925"/>
            <a:ext cx="7570788" cy="2560638"/>
            <a:chOff x="665162" y="3209925"/>
            <a:chExt cx="7570788" cy="2560638"/>
          </a:xfrm>
        </p:grpSpPr>
        <p:sp>
          <p:nvSpPr>
            <p:cNvPr id="40" name="Line 61"/>
            <p:cNvSpPr>
              <a:spLocks noChangeShapeType="1"/>
            </p:cNvSpPr>
            <p:nvPr/>
          </p:nvSpPr>
          <p:spPr bwMode="auto">
            <a:xfrm flipV="1">
              <a:off x="7577137" y="3209925"/>
              <a:ext cx="658813" cy="1152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2201862" y="5770563"/>
              <a:ext cx="1187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flipV="1">
              <a:off x="4614862" y="4692650"/>
              <a:ext cx="1701800" cy="1041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665162" y="4637088"/>
              <a:ext cx="328613" cy="10429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19"/>
          <p:cNvGrpSpPr>
            <a:grpSpLocks/>
          </p:cNvGrpSpPr>
          <p:nvPr/>
        </p:nvGrpSpPr>
        <p:grpSpPr bwMode="auto">
          <a:xfrm>
            <a:off x="1263649" y="3875089"/>
            <a:ext cx="1152525" cy="792162"/>
            <a:chOff x="749" y="3135"/>
            <a:chExt cx="726" cy="499"/>
          </a:xfrm>
        </p:grpSpPr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749" y="3135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945" y="3267"/>
              <a:ext cx="2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1362199" y="3500499"/>
            <a:ext cx="833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20,2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V="1">
            <a:off x="810834" y="4368906"/>
            <a:ext cx="444499" cy="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5108621" y="2535238"/>
            <a:ext cx="1152525" cy="792162"/>
            <a:chOff x="2267" y="1389"/>
            <a:chExt cx="726" cy="499"/>
          </a:xfrm>
        </p:grpSpPr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2267" y="1389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2465" y="1521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G</a:t>
              </a:r>
            </a:p>
          </p:txBody>
        </p:sp>
      </p:grp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5253619" y="2157413"/>
            <a:ext cx="758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20,4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4605384" y="2916847"/>
            <a:ext cx="463504" cy="25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 flipV="1">
            <a:off x="2441574" y="3248026"/>
            <a:ext cx="2627314" cy="77757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1" y="76200"/>
            <a:ext cx="91439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A50023"/>
                </a:solidFill>
                <a:latin typeface="Impact" pitchFamily="34" charset="0"/>
              </a:rPr>
              <a:t>Practice</a:t>
            </a:r>
            <a:endParaRPr lang="en-US" sz="3600" dirty="0">
              <a:solidFill>
                <a:srgbClr val="A50023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418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A</a:t>
            </a:r>
            <a:r>
              <a:rPr lang="en-US" sz="2400" dirty="0" smtClean="0">
                <a:latin typeface="Book Antiqua" pitchFamily="18" charset="0"/>
              </a:rPr>
              <a:t>verage </a:t>
            </a:r>
            <a:r>
              <a:rPr lang="en-US" sz="2400" dirty="0">
                <a:latin typeface="Book Antiqua" pitchFamily="18" charset="0"/>
              </a:rPr>
              <a:t>demand per day is 20 units and standard deviation of </a:t>
            </a:r>
            <a:r>
              <a:rPr lang="en-US" sz="2400" dirty="0" smtClean="0">
                <a:latin typeface="Book Antiqua" pitchFamily="18" charset="0"/>
              </a:rPr>
              <a:t>demand per day is 5 units. The lead </a:t>
            </a:r>
            <a:r>
              <a:rPr lang="en-US" sz="2400" dirty="0">
                <a:latin typeface="Book Antiqua" pitchFamily="18" charset="0"/>
              </a:rPr>
              <a:t>time </a:t>
            </a:r>
            <a:r>
              <a:rPr lang="en-US" sz="2400" dirty="0" smtClean="0">
                <a:latin typeface="Book Antiqua" pitchFamily="18" charset="0"/>
              </a:rPr>
              <a:t>(from the time that we place an order till we receive it) is </a:t>
            </a:r>
            <a:r>
              <a:rPr lang="en-US" sz="2400" dirty="0">
                <a:latin typeface="Book Antiqua" pitchFamily="18" charset="0"/>
              </a:rPr>
              <a:t>16 days. </a:t>
            </a:r>
            <a:r>
              <a:rPr lang="en-US" sz="2400" dirty="0" smtClean="0">
                <a:latin typeface="Book Antiqua" pitchFamily="18" charset="0"/>
              </a:rPr>
              <a:t>Compute the average and standard deviation of demand during the lead time.</a:t>
            </a:r>
          </a:p>
        </p:txBody>
      </p:sp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0" y="394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Variable Demand, Fixed Lead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"/>
              <p:cNvSpPr txBox="1">
                <a:spLocks noChangeArrowheads="1"/>
              </p:cNvSpPr>
              <p:nvPr/>
            </p:nvSpPr>
            <p:spPr bwMode="auto">
              <a:xfrm>
                <a:off x="76200" y="2494745"/>
                <a:ext cx="3505200" cy="15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B050"/>
                    </a:solidFill>
                    <a:latin typeface="Book Antiqua" pitchFamily="18" charset="0"/>
                  </a:rPr>
                  <a:t>x~ (</a:t>
                </a:r>
                <a:r>
                  <a:rPr lang="en-US" b="1" dirty="0" smtClean="0">
                    <a:solidFill>
                      <a:srgbClr val="00B05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00B05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b="1" dirty="0" smtClean="0">
                    <a:solidFill>
                      <a:srgbClr val="00B050"/>
                    </a:solidFill>
                    <a:latin typeface="Book Antiqua" pitchFamily="18" charset="0"/>
                  </a:rPr>
                  <a:t> </a:t>
                </a:r>
                <a:r>
                  <a:rPr lang="el-GR" b="1" dirty="0" smtClean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 smtClean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). </a:t>
                </a:r>
                <a:r>
                  <a:rPr lang="en-US" b="1" dirty="0" smtClean="0">
                    <a:latin typeface="Book Antiqua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>
                    <a:latin typeface="Book Antiqua" pitchFamily="18" charset="0"/>
                  </a:rPr>
                  <a:t>y = x1+x2+x3</a:t>
                </a:r>
                <a:r>
                  <a:rPr lang="en-US" b="1" dirty="0" smtClean="0">
                    <a:latin typeface="Book Antiqua" pitchFamily="18" charset="0"/>
                  </a:rPr>
                  <a:t>+……</a:t>
                </a:r>
                <a:r>
                  <a:rPr lang="en-US" b="1" dirty="0">
                    <a:latin typeface="Book Antiqua" pitchFamily="18" charset="0"/>
                  </a:rPr>
                  <a:t>x</a:t>
                </a:r>
                <a:r>
                  <a:rPr lang="en-US" b="1" dirty="0" smtClean="0">
                    <a:latin typeface="Book Antiqua" pitchFamily="18" charset="0"/>
                  </a:rPr>
                  <a:t>n</a:t>
                </a:r>
                <a:endParaRPr lang="en-US" b="1" dirty="0">
                  <a:latin typeface="Book Antiqua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A50023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y~(n</a:t>
                </a:r>
                <a:r>
                  <a:rPr lang="en-US" b="1" dirty="0" smtClean="0">
                    <a:solidFill>
                      <a:srgbClr val="A50023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A50023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b="1" dirty="0">
                    <a:solidFill>
                      <a:srgbClr val="A50023"/>
                    </a:solidFill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l-GR" b="1" dirty="0" smtClean="0">
                    <a:solidFill>
                      <a:srgbClr val="A50023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 smtClean="0">
                    <a:solidFill>
                      <a:srgbClr val="A50023"/>
                    </a:solidFill>
                    <a:latin typeface="Book Antiqua" pitchFamily="18" charset="0"/>
                    <a:cs typeface="Times New Roman" pitchFamily="18" charset="0"/>
                  </a:rPr>
                  <a:t>). </a:t>
                </a:r>
                <a:endParaRPr lang="en-US" b="1" dirty="0" smtClean="0">
                  <a:solidFill>
                    <a:srgbClr val="A50023"/>
                  </a:solidFill>
                  <a:latin typeface="Book Antiqua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2494745"/>
                <a:ext cx="3505200" cy="1514902"/>
              </a:xfrm>
              <a:prstGeom prst="rect">
                <a:avLst/>
              </a:prstGeom>
              <a:blipFill>
                <a:blip r:embed="rId3"/>
                <a:stretch>
                  <a:fillRect l="-2783" t="-4016" b="-80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/>
              <p:cNvSpPr txBox="1">
                <a:spLocks noChangeArrowheads="1"/>
              </p:cNvSpPr>
              <p:nvPr/>
            </p:nvSpPr>
            <p:spPr bwMode="auto">
              <a:xfrm>
                <a:off x="92697" y="4343400"/>
                <a:ext cx="4419600" cy="981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400" dirty="0" smtClean="0">
                    <a:solidFill>
                      <a:srgbClr val="A50023"/>
                    </a:solidFill>
                    <a:latin typeface="Book Antiqua" pitchFamily="18" charset="0"/>
                    <a:sym typeface="Symbol"/>
                  </a:rPr>
                  <a:t>LTD = L × R = 16 </a:t>
                </a:r>
                <a:r>
                  <a:rPr lang="en-US" sz="2400" dirty="0">
                    <a:solidFill>
                      <a:srgbClr val="A50023"/>
                    </a:solidFill>
                    <a:latin typeface="Book Antiqua" pitchFamily="18" charset="0"/>
                    <a:sym typeface="Symbol"/>
                  </a:rPr>
                  <a:t>× </a:t>
                </a:r>
                <a:r>
                  <a:rPr lang="en-US" sz="2400" dirty="0" smtClean="0">
                    <a:solidFill>
                      <a:srgbClr val="A50023"/>
                    </a:solidFill>
                    <a:latin typeface="Book Antiqua" pitchFamily="18" charset="0"/>
                    <a:sym typeface="Symbol"/>
                  </a:rPr>
                  <a:t>20 = 320</a:t>
                </a:r>
              </a:p>
              <a:p>
                <a:pPr>
                  <a:spcAft>
                    <a:spcPts val="9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A50023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A50023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A50023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rgbClr val="A50023"/>
                            </a:solidFill>
                            <a:latin typeface="Cambria Math"/>
                          </a:rPr>
                          <m:t>16</m:t>
                        </m:r>
                      </m:e>
                    </m:rad>
                    <m:d>
                      <m:dPr>
                        <m:ctrlPr>
                          <a:rPr lang="en-US" sz="2400" i="1" dirty="0">
                            <a:solidFill>
                              <a:srgbClr val="A5002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solidFill>
                              <a:srgbClr val="A50023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 dirty="0">
                        <a:solidFill>
                          <a:srgbClr val="A50023"/>
                        </a:solidFill>
                        <a:latin typeface="Cambria Math"/>
                      </a:rPr>
                      <m:t>=20</m:t>
                    </m:r>
                  </m:oMath>
                </a14:m>
                <a:endParaRPr lang="en-US" sz="2400" dirty="0" smtClean="0">
                  <a:solidFill>
                    <a:srgbClr val="A50023"/>
                  </a:solidFill>
                </a:endParaRPr>
              </a:p>
            </p:txBody>
          </p:sp>
        </mc:Choice>
        <mc:Fallback xmlns="">
          <p:sp>
            <p:nvSpPr>
              <p:cNvPr id="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97" y="4343400"/>
                <a:ext cx="4419600" cy="981231"/>
              </a:xfrm>
              <a:prstGeom prst="rect">
                <a:avLst/>
              </a:prstGeom>
              <a:blipFill>
                <a:blip r:embed="rId4"/>
                <a:stretch>
                  <a:fillRect l="-2069" t="-8125" b="-1250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3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Multiplication of a Random Variable By a Constant</a:t>
            </a:r>
            <a:endParaRPr lang="en-US" sz="330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626" y="3825128"/>
            <a:ext cx="404953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Book Antiqua" pitchFamily="18" charset="0"/>
              </a:rPr>
              <a:t>A random variable </a:t>
            </a:r>
            <a:r>
              <a:rPr lang="en-US" dirty="0">
                <a:solidFill>
                  <a:srgbClr val="00863D"/>
                </a:solidFill>
                <a:latin typeface="Book Antiqua" pitchFamily="18" charset="0"/>
              </a:rPr>
              <a:t>x~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charset="0"/>
                <a:sym typeface="Symbol" panose="05050102010706020507" pitchFamily="18" charset="2"/>
              </a:rPr>
              <a:t></a:t>
            </a:r>
            <a:r>
              <a:rPr lang="en-US" dirty="0">
                <a:latin typeface="Book Antiqua" panose="02040602050305030304" pitchFamily="18" charset="0"/>
                <a:cs typeface="Arial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l-GR" dirty="0" smtClean="0">
                <a:solidFill>
                  <a:srgbClr val="00863D"/>
                </a:solidFill>
                <a:latin typeface="Book Antiqua" pitchFamily="18" charset="0"/>
                <a:cs typeface="Times New Roman" pitchFamily="18" charset="0"/>
              </a:rPr>
              <a:t>σ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 </a:t>
            </a:r>
            <a:endParaRPr lang="en-US" dirty="0">
              <a:latin typeface="Book Antiqu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Book Antiqua" pitchFamily="18" charset="0"/>
                <a:sym typeface="Symbol" panose="05050102010706020507" pitchFamily="18" charset="2"/>
              </a:rPr>
              <a:t>y = kx</a:t>
            </a:r>
            <a:r>
              <a:rPr lang="en-US" dirty="0">
                <a:latin typeface="Book Antiqua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Book Antiqua" pitchFamily="18" charset="0"/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y ~ (?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  <a:sym typeface="Symbol" panose="05050102010706020507" pitchFamily="18" charset="2"/>
              </a:rPr>
              <a:t>,</a:t>
            </a:r>
            <a:r>
              <a:rPr lang="el-GR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?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40876"/>
              </p:ext>
            </p:extLst>
          </p:nvPr>
        </p:nvGraphicFramePr>
        <p:xfrm>
          <a:off x="75198" y="838194"/>
          <a:ext cx="9022672" cy="277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Worksheet" r:id="rId3" imgW="7582077" imgH="2333664" progId="Excel.Sheet.12">
                  <p:embed/>
                </p:oleObj>
              </mc:Choice>
              <mc:Fallback>
                <p:oleObj name="Worksheet" r:id="rId3" imgW="7582077" imgH="23336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98" y="838194"/>
                        <a:ext cx="9022672" cy="277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07276"/>
              </p:ext>
            </p:extLst>
          </p:nvPr>
        </p:nvGraphicFramePr>
        <p:xfrm>
          <a:off x="4056160" y="4004488"/>
          <a:ext cx="31159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Worksheet" r:id="rId5" imgW="1990947" imgH="437993" progId="Excel.Sheet.12">
                  <p:embed/>
                </p:oleObj>
              </mc:Choice>
              <mc:Fallback>
                <p:oleObj name="Worksheet" r:id="rId5" imgW="1990947" imgH="4379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6160" y="4004488"/>
                        <a:ext cx="311591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07" y="5072896"/>
            <a:ext cx="822369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Book Antiqua" pitchFamily="18" charset="0"/>
                <a:cs typeface="Times New Roman" pitchFamily="18" charset="0"/>
                <a:sym typeface="Wingdings" panose="05000000000000000000" pitchFamily="2" charset="2"/>
              </a:rPr>
              <a:t>A </a:t>
            </a:r>
            <a:r>
              <a:rPr lang="en-US" dirty="0" smtClean="0">
                <a:latin typeface="Book Antiqua" pitchFamily="18" charset="0"/>
                <a:cs typeface="Times New Roman" pitchFamily="18" charset="0"/>
                <a:sym typeface="Wingdings" panose="05000000000000000000" pitchFamily="2" charset="2"/>
              </a:rPr>
              <a:t>random variable multiplied by a constant has the same  variability as the original variable. The same C.V.  </a:t>
            </a:r>
            <a:endParaRPr lang="en-US" dirty="0" smtClean="0">
              <a:latin typeface="Book Antiqu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x ~ (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  <a:sym typeface="Symbol" panose="05050102010706020507" pitchFamily="18" charset="2"/>
              </a:rPr>
              <a:t>,</a:t>
            </a:r>
            <a:r>
              <a:rPr lang="el-GR" b="1" dirty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y 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=kx ~ (k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  <a:sym typeface="Symbol" panose="05050102010706020507" pitchFamily="18" charset="2"/>
              </a:rPr>
              <a:t></a:t>
            </a:r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  <a:sym typeface="Symbol" panose="05050102010706020507" pitchFamily="18" charset="2"/>
              </a:rPr>
              <a:t>,</a:t>
            </a:r>
            <a:r>
              <a:rPr lang="el-GR" b="1" dirty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k</a:t>
            </a:r>
            <a:r>
              <a:rPr lang="el-GR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) </a:t>
            </a:r>
            <a:endParaRPr lang="en-US" dirty="0" smtClean="0"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6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-36944" y="794802"/>
            <a:ext cx="91440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D</a:t>
            </a:r>
            <a:r>
              <a:rPr lang="en-US" sz="2400" dirty="0" smtClean="0">
                <a:latin typeface="Book Antiqua" pitchFamily="18" charset="0"/>
              </a:rPr>
              <a:t>emand </a:t>
            </a:r>
            <a:r>
              <a:rPr lang="en-US" sz="2400" dirty="0">
                <a:latin typeface="Book Antiqua" pitchFamily="18" charset="0"/>
              </a:rPr>
              <a:t>per day is 20 </a:t>
            </a:r>
            <a:r>
              <a:rPr lang="en-US" sz="2400" dirty="0" smtClean="0">
                <a:latin typeface="Book Antiqua" pitchFamily="18" charset="0"/>
              </a:rPr>
              <a:t>units. Lead </a:t>
            </a:r>
            <a:r>
              <a:rPr lang="en-US" sz="2400" dirty="0">
                <a:latin typeface="Book Antiqua" pitchFamily="18" charset="0"/>
              </a:rPr>
              <a:t>time </a:t>
            </a:r>
            <a:r>
              <a:rPr lang="en-US" sz="2400" dirty="0" smtClean="0">
                <a:latin typeface="Book Antiqua" pitchFamily="18" charset="0"/>
              </a:rPr>
              <a:t>has an average duration of  </a:t>
            </a:r>
            <a:r>
              <a:rPr lang="en-US" sz="2400" dirty="0">
                <a:latin typeface="Book Antiqua" pitchFamily="18" charset="0"/>
              </a:rPr>
              <a:t>16 days and standard deviation of lead time is 4 days. Compute the average and standard deviation of demand during the lead time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1" y="7191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2pPr>
            <a:lvl3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3pPr>
            <a:lvl4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4pPr>
            <a:lvl5pPr eaLnBrk="1" hangingPunct="1">
              <a:defRPr sz="4400">
                <a:solidFill>
                  <a:schemeClr val="tx2"/>
                </a:solidFill>
                <a:latin typeface="Garamond" pitchFamily="-112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-112" charset="0"/>
              </a:defRPr>
            </a:lvl9pPr>
          </a:lstStyle>
          <a:p>
            <a:r>
              <a:rPr lang="en-US" dirty="0"/>
              <a:t>Variable  Lead Time, Fixed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"/>
              <p:cNvSpPr txBox="1">
                <a:spLocks noChangeArrowheads="1"/>
              </p:cNvSpPr>
              <p:nvPr/>
            </p:nvSpPr>
            <p:spPr bwMode="auto">
              <a:xfrm>
                <a:off x="1" y="2209800"/>
                <a:ext cx="9161253" cy="449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</a:rPr>
                  <a:t>A random variable </a:t>
                </a:r>
                <a:r>
                  <a:rPr lang="en-US" dirty="0">
                    <a:solidFill>
                      <a:srgbClr val="00863D"/>
                    </a:solidFill>
                    <a:latin typeface="Book Antiqua" pitchFamily="18" charset="0"/>
                  </a:rPr>
                  <a:t>x~</a:t>
                </a:r>
                <a:r>
                  <a:rPr lang="en-US" dirty="0">
                    <a:latin typeface="Book Antiqua" pitchFamily="18" charset="0"/>
                  </a:rPr>
                  <a:t> </a:t>
                </a:r>
                <a:r>
                  <a:rPr lang="en-US" dirty="0">
                    <a:solidFill>
                      <a:srgbClr val="00863D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dirty="0">
                    <a:latin typeface="Book Antiqua" pitchFamily="18" charset="0"/>
                  </a:rPr>
                  <a:t> </a:t>
                </a:r>
                <a:r>
                  <a:rPr lang="el-GR" dirty="0">
                    <a:solidFill>
                      <a:srgbClr val="00863D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  <a:sym typeface="Symbol" panose="05050102010706020507" pitchFamily="18" charset="2"/>
                  </a:rPr>
                  <a:t>y = kx</a:t>
                </a:r>
                <a:r>
                  <a:rPr lang="en-US" dirty="0">
                    <a:latin typeface="Book Antiqua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latin typeface="Book Antiqua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y ~ (?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l-GR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?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)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 random variable multiplied by a constant has the same  variability as the original variable. The same C.V.  </a:t>
                </a:r>
                <a:endParaRPr lang="en-US" dirty="0" smtClean="0"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x ~ (</a:t>
                </a:r>
                <a:r>
                  <a:rPr lang="en-US" b="1" dirty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,</a:t>
                </a:r>
                <a:r>
                  <a:rPr lang="el-GR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l-GR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y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=kx ~ (k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l-GR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k</a:t>
                </a:r>
                <a:r>
                  <a:rPr lang="el-GR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) </a:t>
                </a:r>
                <a:endParaRPr lang="en-US" b="1" dirty="0" smtClean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rgbClr val="C00000"/>
                    </a:solidFill>
                    <a:latin typeface="Book Antiqua" panose="02040602050305030304" pitchFamily="18" charset="0"/>
                    <a:sym typeface="Symbol"/>
                  </a:rPr>
                  <a:t>LTD = R×L = 20×16 = 320 </a:t>
                </a:r>
                <a:endParaRPr lang="en-US" dirty="0" smtClean="0">
                  <a:solidFill>
                    <a:srgbClr val="C00000"/>
                  </a:solidFill>
                  <a:latin typeface="Book Antiqua" panose="02040602050305030304" pitchFamily="18" charset="0"/>
                  <a:sym typeface="Symbo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𝐿𝑇𝐷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=20(4) =80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dirty="0">
                  <a:solidFill>
                    <a:srgbClr val="C00000"/>
                  </a:solidFill>
                  <a:latin typeface="Book Antiqua" panose="02040602050305030304" pitchFamily="18" charset="0"/>
                  <a:sym typeface="Symbo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dirty="0" smtClean="0">
                  <a:latin typeface="Book Antiqu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2209800"/>
                <a:ext cx="9161253" cy="4493538"/>
              </a:xfrm>
              <a:prstGeom prst="rect">
                <a:avLst/>
              </a:prstGeom>
              <a:blipFill>
                <a:blip r:embed="rId3"/>
                <a:stretch>
                  <a:fillRect l="-998" t="-13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9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76" name="Text Box 11"/>
              <p:cNvSpPr txBox="1">
                <a:spLocks noChangeArrowheads="1"/>
              </p:cNvSpPr>
              <p:nvPr/>
            </p:nvSpPr>
            <p:spPr bwMode="auto">
              <a:xfrm>
                <a:off x="-17253" y="762000"/>
                <a:ext cx="9313653" cy="5586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</a:rPr>
                  <a:t>A random variable </a:t>
                </a:r>
                <a:r>
                  <a:rPr lang="en-US" dirty="0" smtClean="0">
                    <a:solidFill>
                      <a:srgbClr val="00863D"/>
                    </a:solidFill>
                    <a:latin typeface="Book Antiqua" pitchFamily="18" charset="0"/>
                  </a:rPr>
                  <a:t>x~</a:t>
                </a:r>
                <a:r>
                  <a:rPr lang="en-US" dirty="0" smtClean="0">
                    <a:latin typeface="Book Antiqua" pitchFamily="18" charset="0"/>
                  </a:rPr>
                  <a:t> </a:t>
                </a:r>
                <a:r>
                  <a:rPr lang="en-US" dirty="0" smtClean="0">
                    <a:solidFill>
                      <a:srgbClr val="00863D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dirty="0" smtClean="0">
                    <a:latin typeface="Book Antiqua" pitchFamily="18" charset="0"/>
                  </a:rPr>
                  <a:t> </a:t>
                </a:r>
                <a:r>
                  <a:rPr lang="el-GR" dirty="0" smtClean="0">
                    <a:solidFill>
                      <a:srgbClr val="00863D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</a:rPr>
                  <a:t>A </a:t>
                </a:r>
                <a:r>
                  <a:rPr lang="en-US" dirty="0">
                    <a:latin typeface="Book Antiqua" pitchFamily="18" charset="0"/>
                  </a:rPr>
                  <a:t>random variable </a:t>
                </a:r>
                <a:r>
                  <a:rPr lang="en-US" dirty="0" smtClean="0">
                    <a:solidFill>
                      <a:srgbClr val="A50023"/>
                    </a:solidFill>
                    <a:latin typeface="Book Antiqua" pitchFamily="18" charset="0"/>
                  </a:rPr>
                  <a:t>y</a:t>
                </a:r>
                <a:r>
                  <a:rPr lang="en-US" dirty="0" smtClean="0">
                    <a:latin typeface="Book Antiqua" pitchFamily="18" charset="0"/>
                  </a:rPr>
                  <a:t> </a:t>
                </a:r>
                <a:r>
                  <a:rPr lang="en-US" dirty="0">
                    <a:latin typeface="Book Antiqua" pitchFamily="18" charset="0"/>
                  </a:rPr>
                  <a:t>is equal to </a:t>
                </a:r>
                <a:r>
                  <a:rPr lang="en-US" dirty="0" smtClean="0">
                    <a:latin typeface="Book Antiqua" pitchFamily="18" charset="0"/>
                  </a:rPr>
                  <a:t>the average of n random variables </a:t>
                </a:r>
                <a:r>
                  <a:rPr lang="en-US" dirty="0" smtClean="0">
                    <a:solidFill>
                      <a:srgbClr val="00863D"/>
                    </a:solidFill>
                    <a:latin typeface="Book Antiqua" pitchFamily="18" charset="0"/>
                  </a:rPr>
                  <a:t>x</a:t>
                </a:r>
                <a:r>
                  <a:rPr lang="en-US" dirty="0" smtClean="0">
                    <a:solidFill>
                      <a:srgbClr val="1A1A7E"/>
                    </a:solidFill>
                    <a:latin typeface="Book Antiqua" pitchFamily="18" charset="0"/>
                    <a:sym typeface="Symbol" panose="05050102010706020507" pitchFamily="18" charset="2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A50023"/>
                    </a:solidFill>
                    <a:latin typeface="Book Antiqua" pitchFamily="18" charset="0"/>
                    <a:sym typeface="Symbol" panose="05050102010706020507" pitchFamily="18" charset="2"/>
                  </a:rPr>
                  <a:t>y = (x1+x2+x3+…..+xn)/n </a:t>
                </a:r>
                <a:r>
                  <a:rPr lang="en-US" dirty="0" smtClean="0">
                    <a:solidFill>
                      <a:srgbClr val="A50023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dirty="0">
                    <a:solidFill>
                      <a:srgbClr val="A50023"/>
                    </a:solidFill>
                    <a:latin typeface="Book Antiqua" pitchFamily="18" charset="0"/>
                    <a:sym typeface="Symbol" panose="05050102010706020507" pitchFamily="18" charset="2"/>
                  </a:rPr>
                  <a:t>y = </a:t>
                </a:r>
                <a:r>
                  <a:rPr lang="en-US" dirty="0" smtClean="0">
                    <a:solidFill>
                      <a:srgbClr val="A50023"/>
                    </a:solidFill>
                    <a:latin typeface="Book Antiqua" pitchFamily="18" charset="0"/>
                    <a:sym typeface="Symbol" panose="05050102010706020507" pitchFamily="18" charset="2"/>
                  </a:rPr>
                  <a:t>(1/n)(x1+x2+x3</a:t>
                </a:r>
                <a:r>
                  <a:rPr lang="en-US" dirty="0">
                    <a:solidFill>
                      <a:srgbClr val="A50023"/>
                    </a:solidFill>
                    <a:latin typeface="Book Antiqua" pitchFamily="18" charset="0"/>
                    <a:sym typeface="Symbol" panose="05050102010706020507" pitchFamily="18" charset="2"/>
                  </a:rPr>
                  <a:t>+…..+xn</a:t>
                </a:r>
                <a:r>
                  <a:rPr lang="en-US" dirty="0" smtClean="0">
                    <a:solidFill>
                      <a:srgbClr val="A50023"/>
                    </a:solidFill>
                    <a:latin typeface="Book Antiqua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  <a:sym typeface="Symbol" panose="05050102010706020507" pitchFamily="18" charset="2"/>
                  </a:rPr>
                  <a:t>y= (1/n)z </a:t>
                </a:r>
                <a:r>
                  <a:rPr lang="en-US" dirty="0" smtClean="0">
                    <a:latin typeface="Book Antiqua" pitchFamily="18" charset="0"/>
                    <a:sym typeface="Wingdings" panose="05000000000000000000" pitchFamily="2" charset="2"/>
                  </a:rPr>
                  <a:t> z= </a:t>
                </a:r>
                <a:r>
                  <a:rPr lang="en-US" dirty="0">
                    <a:latin typeface="Book Antiqua" pitchFamily="18" charset="0"/>
                    <a:sym typeface="Symbol" panose="05050102010706020507" pitchFamily="18" charset="2"/>
                  </a:rPr>
                  <a:t>x1+x2+x3</a:t>
                </a:r>
                <a:r>
                  <a:rPr lang="en-US" dirty="0" smtClean="0">
                    <a:latin typeface="Book Antiqua" pitchFamily="18" charset="0"/>
                    <a:sym typeface="Symbol" panose="05050102010706020507" pitchFamily="18" charset="2"/>
                  </a:rPr>
                  <a:t>+…….+xn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x ~ (</a:t>
                </a:r>
                <a:r>
                  <a:rPr lang="en-US" dirty="0" smtClean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,</a:t>
                </a:r>
                <a:r>
                  <a:rPr lang="el-GR" dirty="0" smtClean="0">
                    <a:latin typeface="Book Antiqua" pitchFamily="18" charset="0"/>
                    <a:cs typeface="Times New Roman" pitchFamily="18" charset="0"/>
                  </a:rPr>
                  <a:t> σ</a:t>
                </a:r>
                <a:r>
                  <a:rPr lang="en-US" baseline="30000" dirty="0" smtClean="0">
                    <a:latin typeface="Book Antiqua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z~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 (n</a:t>
                </a:r>
                <a:r>
                  <a:rPr lang="en-US" dirty="0" smtClean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l-GR" dirty="0"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</a:rPr>
                  <a:t>n</a:t>
                </a:r>
                <a:r>
                  <a:rPr lang="el-GR" dirty="0" smtClean="0"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aseline="30000" dirty="0" smtClean="0">
                    <a:latin typeface="Book Antiqua" pitchFamily="18" charset="0"/>
                    <a:cs typeface="Times New Roman" pitchFamily="18" charset="0"/>
                  </a:rPr>
                  <a:t>2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) </a:t>
                </a:r>
                <a:endParaRPr lang="en-US" dirty="0" smtClean="0">
                  <a:latin typeface="Book Antiqua" pitchFamily="18" charset="0"/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z~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</a:rPr>
                  <a:t> n</a:t>
                </a:r>
                <a:r>
                  <a:rPr lang="en-US" dirty="0" smtClean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l-GR" dirty="0">
                    <a:latin typeface="Book Antiqu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l-GR" dirty="0" smtClean="0"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&amp; </a:t>
                </a:r>
                <a:r>
                  <a:rPr lang="en-US" dirty="0">
                    <a:latin typeface="Book Antiqua" pitchFamily="18" charset="0"/>
                    <a:sym typeface="Symbol" panose="05050102010706020507" pitchFamily="18" charset="2"/>
                  </a:rPr>
                  <a:t>y= (</a:t>
                </a:r>
                <a:r>
                  <a:rPr lang="en-US" dirty="0" smtClean="0">
                    <a:latin typeface="Book Antiqua" pitchFamily="18" charset="0"/>
                    <a:sym typeface="Symbol" panose="05050102010706020507" pitchFamily="18" charset="2"/>
                  </a:rPr>
                  <a:t>1/n)z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 y~ (1/n)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dirty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l-GR" dirty="0"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(1/n)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l-GR" dirty="0"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</a:rPr>
                  <a:t> </a:t>
                </a:r>
                <a:endParaRPr lang="en-US" dirty="0" smtClean="0"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y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~ </a:t>
                </a:r>
                <a:r>
                  <a:rPr lang="en-US" dirty="0"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,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l-GR" dirty="0"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x ~ (</a:t>
                </a:r>
                <a:r>
                  <a:rPr lang="en-US" b="1" dirty="0" smtClean="0">
                    <a:solidFill>
                      <a:srgbClr val="00B05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00B05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l-GR" b="1" dirty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l-GR" b="1" dirty="0" smtClean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 smtClean="0">
                    <a:solidFill>
                      <a:srgbClr val="00B050"/>
                    </a:solidFill>
                    <a:latin typeface="Book Antiqua" pitchFamily="18" charset="0"/>
                    <a:cs typeface="Times New Roman" pitchFamily="18" charset="0"/>
                  </a:rPr>
                  <a:t> ) </a:t>
                </a:r>
                <a:r>
                  <a:rPr lang="en-US" b="1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y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~ (</a:t>
                </a:r>
                <a:r>
                  <a:rPr lang="en-US" b="1" dirty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,</a:t>
                </a:r>
                <a:r>
                  <a:rPr lang="el-GR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 </a:t>
                </a:r>
                <a:r>
                  <a:rPr lang="el-GR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 )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The standard deviation is divided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>
                    <a:latin typeface="Book Antiqua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Average of several variables has smaller C.V. than a single variable.</a:t>
                </a:r>
              </a:p>
            </p:txBody>
          </p:sp>
        </mc:Choice>
        <mc:Fallback xmlns="">
          <p:sp>
            <p:nvSpPr>
              <p:cNvPr id="1127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253" y="762000"/>
                <a:ext cx="9313653" cy="5586209"/>
              </a:xfrm>
              <a:prstGeom prst="rect">
                <a:avLst/>
              </a:prstGeom>
              <a:blipFill>
                <a:blip r:embed="rId3"/>
                <a:stretch>
                  <a:fillRect l="-982" t="-1092" r="-982" b="-10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31630"/>
            <a:ext cx="916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Average </a:t>
            </a:r>
            <a:r>
              <a:rPr lang="en-US" sz="3600" dirty="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of </a:t>
            </a:r>
            <a:r>
              <a:rPr lang="en-US" sz="3600" dirty="0" smtClean="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Several </a:t>
            </a:r>
            <a:r>
              <a:rPr lang="en-US" sz="3600" dirty="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042777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of 36 </a:t>
            </a:r>
            <a:r>
              <a:rPr lang="en-US" dirty="0" err="1" smtClean="0"/>
              <a:t>Randon</a:t>
            </a:r>
            <a:r>
              <a:rPr lang="en-US" dirty="0" smtClean="0"/>
              <a:t> Variables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93992"/>
              </p:ext>
            </p:extLst>
          </p:nvPr>
        </p:nvGraphicFramePr>
        <p:xfrm>
          <a:off x="59634" y="838200"/>
          <a:ext cx="9022164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Worksheet" r:id="rId3" imgW="6220047" imgH="3467355" progId="Excel.Sheet.12">
                  <p:embed/>
                </p:oleObj>
              </mc:Choice>
              <mc:Fallback>
                <p:oleObj name="Worksheet" r:id="rId3" imgW="6220047" imgH="34673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34" y="838200"/>
                        <a:ext cx="9022164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97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Standard Deviation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N=25 and N=50 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000" b="-18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07950" y="908050"/>
          <a:ext cx="8932863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Worksheet" r:id="rId5" imgW="9572701" imgH="3162240" progId="Excel.Sheet.12">
                  <p:embed/>
                </p:oleObj>
              </mc:Choice>
              <mc:Fallback>
                <p:oleObj name="Worksheet" r:id="rId5" imgW="9572701" imgH="3162240" progId="Excel.Shee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950" y="908050"/>
                        <a:ext cx="8932863" cy="295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07504" y="4149080"/>
          <a:ext cx="3096344" cy="226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Worksheet" r:id="rId7" imgW="2019244" imgH="1476360" progId="Excel.Sheet.12">
                  <p:embed/>
                </p:oleObj>
              </mc:Choice>
              <mc:Fallback>
                <p:oleObj name="Worksheet" r:id="rId7" imgW="2019244" imgH="1476360" progId="Excel.Sheet.12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504" y="4149080"/>
                        <a:ext cx="3096344" cy="2263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3849350"/>
            <a:ext cx="4181232" cy="25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50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76" name="Text Box 11"/>
              <p:cNvSpPr txBox="1">
                <a:spLocks noChangeArrowheads="1"/>
              </p:cNvSpPr>
              <p:nvPr/>
            </p:nvSpPr>
            <p:spPr bwMode="auto">
              <a:xfrm>
                <a:off x="-17253" y="762000"/>
                <a:ext cx="9161253" cy="654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y is summation on n random variables x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 y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~ n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l-GR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. </a:t>
                </a:r>
                <a:endParaRPr lang="en-US" b="1" dirty="0" smtClean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 random which is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the summation 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of several random variables has less variability than the original random variables. Less C.V. </a:t>
                </a:r>
                <a:endParaRPr lang="en-US" b="1" dirty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y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is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a constant k by a random variable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x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 y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~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k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</a:t>
                </a:r>
                <a:r>
                  <a:rPr lang="en-US" b="1" dirty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,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k</a:t>
                </a:r>
                <a:r>
                  <a:rPr lang="el-GR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. </a:t>
                </a:r>
                <a:endParaRPr lang="en-US" b="1" dirty="0" smtClean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 random which is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multiplication of a constant by a random variable 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has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the same 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variability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as 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the original random variables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y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is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</a:rPr>
                  <a:t>average of n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random variables x 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  <a:sym typeface="Wingdings" panose="05000000000000000000" pitchFamily="2" charset="2"/>
                  </a:rPr>
                  <a:t> y</a:t>
                </a:r>
                <a:r>
                  <a:rPr lang="en-US" b="1" dirty="0">
                    <a:solidFill>
                      <a:srgbClr val="C00000"/>
                    </a:solidFill>
                    <a:latin typeface="Book Antiqua" pitchFamily="18" charset="0"/>
                  </a:rPr>
                  <a:t>~ 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anose="02040602050305030304" pitchFamily="18" charset="0"/>
                    <a:cs typeface="Arial" charset="0"/>
                    <a:sym typeface="Symbol" panose="05050102010706020507" pitchFamily="18" charset="2"/>
                  </a:rPr>
                  <a:t>, </a:t>
                </a:r>
                <a:r>
                  <a:rPr lang="el-GR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σ</a:t>
                </a:r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Book Antiqua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A random which is </a:t>
                </a:r>
                <a:r>
                  <a:rPr lang="en-US" dirty="0" smtClean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the average of </a:t>
                </a:r>
                <a:r>
                  <a:rPr lang="en-US" dirty="0">
                    <a:latin typeface="Book Antiqua" pitchFamily="18" charset="0"/>
                    <a:cs typeface="Times New Roman" pitchFamily="18" charset="0"/>
                    <a:sym typeface="Wingdings" panose="05000000000000000000" pitchFamily="2" charset="2"/>
                  </a:rPr>
                  <a:t>several random variables has less variability than the original random variables. Less C.V. </a:t>
                </a:r>
                <a:endParaRPr lang="en-US" dirty="0" smtClean="0">
                  <a:latin typeface="Book Antiqua" pitchFamily="18" charset="0"/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A50023"/>
                    </a:solidFill>
                    <a:latin typeface="Book Antiqua" panose="02040602050305030304" pitchFamily="18" charset="0"/>
                  </a:rPr>
                  <a:t>Central Limit Theorem. </a:t>
                </a:r>
                <a:r>
                  <a:rPr lang="en-US" dirty="0" smtClean="0">
                    <a:latin typeface="Book Antiqua" panose="02040602050305030304" pitchFamily="18" charset="0"/>
                  </a:rPr>
                  <a:t>The </a:t>
                </a:r>
                <a:r>
                  <a:rPr lang="en-US" dirty="0">
                    <a:latin typeface="Book Antiqua" panose="02040602050305030304" pitchFamily="18" charset="0"/>
                  </a:rPr>
                  <a:t>distribution of the sample mean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Book Antiqua" panose="02040602050305030304" pitchFamily="18" charset="0"/>
                  </a:rPr>
                  <a:t>shapes towards Normal distribution as the sample size (n) increases.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b="1" dirty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b="1" dirty="0">
                  <a:solidFill>
                    <a:srgbClr val="C00000"/>
                  </a:solidFill>
                  <a:latin typeface="Book Antiqu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7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253" y="762000"/>
                <a:ext cx="9161253" cy="6548780"/>
              </a:xfrm>
              <a:prstGeom prst="rect">
                <a:avLst/>
              </a:prstGeom>
              <a:blipFill>
                <a:blip r:embed="rId3"/>
                <a:stretch>
                  <a:fillRect l="-998" t="-8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31630"/>
            <a:ext cx="916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Summary</a:t>
            </a:r>
            <a:endParaRPr lang="en-US" sz="3600" dirty="0">
              <a:solidFill>
                <a:srgbClr val="A80000"/>
              </a:solidFill>
              <a:latin typeface="Impact" pitchFamily="34" charset="0"/>
              <a:ea typeface="ＭＳ Ｐゴシック" pitchFamily="-65" charset="-128"/>
              <a:cs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0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build="p"/>
    </p:bldLst>
  </p:timing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51251</TotalTime>
  <Words>2016</Words>
  <Application>Microsoft Office PowerPoint</Application>
  <PresentationFormat>On-screen Show (4:3)</PresentationFormat>
  <Paragraphs>243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ＭＳ Ｐゴシック</vt:lpstr>
      <vt:lpstr>Arial</vt:lpstr>
      <vt:lpstr>Book Antiqua</vt:lpstr>
      <vt:lpstr>Calibri</vt:lpstr>
      <vt:lpstr>Calibri Light</vt:lpstr>
      <vt:lpstr>Cambria Math</vt:lpstr>
      <vt:lpstr>Garamond</vt:lpstr>
      <vt:lpstr>Impact</vt:lpstr>
      <vt:lpstr>Lucida Calligraphy</vt:lpstr>
      <vt:lpstr>MS Reference Sans Serif</vt:lpstr>
      <vt:lpstr>Symbol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Worksheet</vt:lpstr>
      <vt:lpstr>Microsoft Excel Worksheet</vt:lpstr>
      <vt:lpstr>Random Variables Summation, Multiplication By a Constant, and Average</vt:lpstr>
      <vt:lpstr>Summation of Several Random Variables</vt:lpstr>
      <vt:lpstr>PowerPoint Presentation</vt:lpstr>
      <vt:lpstr>Multiplication of a Random Variable By a Constant</vt:lpstr>
      <vt:lpstr>PowerPoint Presentation</vt:lpstr>
      <vt:lpstr>PowerPoint Presentation</vt:lpstr>
      <vt:lpstr>Average of 36 Randon Variables</vt:lpstr>
      <vt:lpstr>Standard Deviation of ¯X for N=25 and N=50 </vt:lpstr>
      <vt:lpstr>PowerPoint Presentation</vt:lpstr>
      <vt:lpstr>Centralization</vt:lpstr>
      <vt:lpstr>Risk Aversion with Centralization</vt:lpstr>
      <vt:lpstr>Slightly Advanced Problems Stop Here</vt:lpstr>
      <vt:lpstr>PowerPoint Presentation</vt:lpstr>
      <vt:lpstr>Sampling: Mean and Standard Deviation ¯X</vt:lpstr>
      <vt:lpstr>Sampling: Mean and Standard Deviation ¯X</vt:lpstr>
      <vt:lpstr>Future Value (FV)</vt:lpstr>
      <vt:lpstr>Future Value (FV); Present Value (PV)</vt:lpstr>
      <vt:lpstr>Future Value (FV); Present Value (PV)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768</cp:revision>
  <cp:lastPrinted>2019-05-09T17:43:43Z</cp:lastPrinted>
  <dcterms:created xsi:type="dcterms:W3CDTF">2008-11-22T01:06:20Z</dcterms:created>
  <dcterms:modified xsi:type="dcterms:W3CDTF">2020-07-11T19:47:38Z</dcterms:modified>
</cp:coreProperties>
</file>