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418" r:id="rId3"/>
    <p:sldId id="419" r:id="rId4"/>
    <p:sldId id="429" r:id="rId5"/>
    <p:sldId id="420" r:id="rId6"/>
    <p:sldId id="421" r:id="rId7"/>
    <p:sldId id="422" r:id="rId8"/>
    <p:sldId id="423" r:id="rId9"/>
    <p:sldId id="424" r:id="rId10"/>
    <p:sldId id="428" r:id="rId11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47627"/>
    <a:srgbClr val="990033"/>
    <a:srgbClr val="EAEAEA"/>
    <a:srgbClr val="12449E"/>
    <a:srgbClr val="1D4087"/>
    <a:srgbClr val="FF0000"/>
    <a:srgbClr val="CC0066"/>
    <a:srgbClr val="1A1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5618" autoAdjust="0"/>
  </p:normalViewPr>
  <p:slideViewPr>
    <p:cSldViewPr>
      <p:cViewPr varScale="1">
        <p:scale>
          <a:sx n="111" d="100"/>
          <a:sy n="111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a2035\Desktop\NewDesktop\Courses\CourseBase\Forecasting\MAan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Regression!$B$1</c:f>
              <c:strCache>
                <c:ptCount val="1"/>
                <c:pt idx="0">
                  <c:v>Demand</c:v>
                </c:pt>
              </c:strCache>
            </c:strRef>
          </c:tx>
          <c:spPr>
            <a:ln w="28575">
              <a:noFill/>
            </a:ln>
          </c:spPr>
          <c:xVal>
            <c:numRef>
              <c:f>Regression!$A$2:$A$11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Regression!$B$2:$B$11</c:f>
              <c:numCache>
                <c:formatCode>General</c:formatCode>
                <c:ptCount val="10"/>
                <c:pt idx="0">
                  <c:v>117</c:v>
                </c:pt>
                <c:pt idx="1">
                  <c:v>126</c:v>
                </c:pt>
                <c:pt idx="2">
                  <c:v>210</c:v>
                </c:pt>
                <c:pt idx="3">
                  <c:v>222</c:v>
                </c:pt>
                <c:pt idx="4">
                  <c:v>262</c:v>
                </c:pt>
                <c:pt idx="5">
                  <c:v>310</c:v>
                </c:pt>
                <c:pt idx="6">
                  <c:v>278</c:v>
                </c:pt>
                <c:pt idx="7">
                  <c:v>338</c:v>
                </c:pt>
                <c:pt idx="8">
                  <c:v>379</c:v>
                </c:pt>
                <c:pt idx="9">
                  <c:v>388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266592"/>
        <c:axId val="191266984"/>
      </c:scatterChart>
      <c:valAx>
        <c:axId val="1912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1266984"/>
        <c:crosses val="autoZero"/>
        <c:crossBetween val="midCat"/>
      </c:valAx>
      <c:valAx>
        <c:axId val="191266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2665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476750"/>
            <a:ext cx="55372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DFDD11-5171-4D70-B963-C9AA84C67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8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5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0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3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52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40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60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24075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88913"/>
            <a:ext cx="6221413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520825"/>
            <a:ext cx="4087813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1800" y="3913188"/>
            <a:ext cx="4087813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8775" y="188913"/>
            <a:ext cx="8497888" cy="596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-1588" y="-63500"/>
            <a:ext cx="9232901" cy="6965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73062"/>
              </a:gs>
            </a:gsLst>
            <a:lin ang="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215900" y="206375"/>
            <a:ext cx="8712200" cy="8937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6667755" y="6635250"/>
            <a:ext cx="2300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Exponential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Smoothing 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fld id="{BD6234CD-B7B4-4617-8D03-83466873225C}" type="slidenum">
              <a:rPr lang="en-US" sz="1200" b="1" smtClean="0">
                <a:solidFill>
                  <a:schemeClr val="bg1"/>
                </a:solidFill>
                <a:latin typeface="Arial" pitchFamily="34" charset="0"/>
              </a:rPr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 userDrawn="1"/>
        </p:nvSpPr>
        <p:spPr bwMode="auto">
          <a:xfrm>
            <a:off x="215900" y="1341438"/>
            <a:ext cx="8712200" cy="529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225425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7414" name="Rectangle 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20825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153927" y="6628221"/>
            <a:ext cx="2957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b="1" i="1" dirty="0" err="1" smtClean="0">
                <a:solidFill>
                  <a:schemeClr val="bg1"/>
                </a:solidFill>
              </a:rPr>
              <a:t>Ardavan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r>
              <a:rPr lang="en-US" sz="1200" b="1" i="1" dirty="0" err="1" smtClean="0">
                <a:solidFill>
                  <a:schemeClr val="bg1"/>
                </a:solidFill>
              </a:rPr>
              <a:t>Asef-Vaziri</a:t>
            </a:r>
            <a:r>
              <a:rPr lang="en-US" sz="1200" b="1" i="1" dirty="0" smtClean="0">
                <a:solidFill>
                  <a:schemeClr val="bg1"/>
                </a:solidFill>
              </a:rPr>
              <a:t>    6/4/2009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0" name="Text Box 57"/>
          <p:cNvSpPr txBox="1">
            <a:spLocks noChangeArrowheads="1"/>
          </p:cNvSpPr>
          <p:nvPr userDrawn="1"/>
        </p:nvSpPr>
        <p:spPr bwMode="auto">
          <a:xfrm>
            <a:off x="7602579" y="-61143"/>
            <a:ext cx="1350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Forecasting-2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v"/>
        <a:defRPr sz="28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w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Monotype Sorts" pitchFamily="2" charset="2"/>
        <a:buChar char="–"/>
        <a:defRPr sz="2000">
          <a:solidFill>
            <a:srgbClr val="000000"/>
          </a:solidFill>
          <a:latin typeface="Arial" pitchFamily="34" charset="0"/>
          <a:cs typeface="Tahoma" pitchFamily="34" charset="0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Char char="»"/>
        <a:defRPr sz="1600">
          <a:solidFill>
            <a:srgbClr val="000000"/>
          </a:solidFill>
          <a:latin typeface="Arial" pitchFamily="34" charset="0"/>
          <a:cs typeface="Tahoma" pitchFamily="34" charset="0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4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r>
              <a:rPr lang="en-US" b="0" dirty="0"/>
              <a:t>Chapter 7</a:t>
            </a:r>
            <a:br>
              <a:rPr lang="en-US" b="0" dirty="0"/>
            </a:br>
            <a:r>
              <a:rPr lang="en-US" b="0" dirty="0"/>
              <a:t>Demand Forecasting</a:t>
            </a:r>
            <a:br>
              <a:rPr lang="en-US" b="0" dirty="0"/>
            </a:br>
            <a:r>
              <a:rPr lang="en-US" b="0" dirty="0"/>
              <a:t>in a Supply Chain</a:t>
            </a:r>
            <a:endParaRPr lang="en-US" dirty="0"/>
          </a:p>
        </p:txBody>
      </p:sp>
      <p:sp>
        <p:nvSpPr>
          <p:cNvPr id="95237" name="Rectangle 2053"/>
          <p:cNvSpPr>
            <a:spLocks noChangeArrowheads="1"/>
          </p:cNvSpPr>
          <p:nvPr/>
        </p:nvSpPr>
        <p:spPr bwMode="auto">
          <a:xfrm>
            <a:off x="0" y="-76248"/>
            <a:ext cx="9245664" cy="70104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Impact" pitchFamily="34" charset="0"/>
              </a:rPr>
              <a:t>Forecasting -2.2</a:t>
            </a:r>
          </a:p>
          <a:p>
            <a:pPr algn="ctr"/>
            <a:r>
              <a:rPr lang="en-US" sz="3800" smtClean="0">
                <a:solidFill>
                  <a:schemeClr val="bg1"/>
                </a:solidFill>
                <a:latin typeface="Impact" pitchFamily="34" charset="0"/>
              </a:rPr>
              <a:t>Regression Analysis</a:t>
            </a:r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Ardavan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Asef-Vaziri</a:t>
            </a:r>
            <a:endParaRPr lang="en-US" sz="2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Regression Output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8925" y="4994275"/>
            <a:ext cx="8031366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</a:t>
            </a:r>
            <a:r>
              <a:rPr lang="en-US" baseline="-25000" dirty="0">
                <a:latin typeface="+mn-lt"/>
              </a:rPr>
              <a:t>t </a:t>
            </a:r>
            <a:r>
              <a:rPr lang="en-US" dirty="0">
                <a:latin typeface="+mn-lt"/>
              </a:rPr>
              <a:t>= </a:t>
            </a:r>
            <a:r>
              <a:rPr lang="en-US" dirty="0" smtClean="0">
                <a:latin typeface="+mn-lt"/>
              </a:rPr>
              <a:t>94.13 +30.71t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What is your forecast for </a:t>
            </a:r>
            <a:r>
              <a:rPr lang="en-US" dirty="0">
                <a:latin typeface="+mn-lt"/>
              </a:rPr>
              <a:t>the next period.</a:t>
            </a:r>
          </a:p>
          <a:p>
            <a:pPr>
              <a:defRPr/>
            </a:pPr>
            <a:r>
              <a:rPr lang="en-US" dirty="0">
                <a:latin typeface="+mn-lt"/>
              </a:rPr>
              <a:t>F11 = </a:t>
            </a:r>
            <a:r>
              <a:rPr lang="en-US" dirty="0" smtClean="0">
                <a:latin typeface="+mn-lt"/>
              </a:rPr>
              <a:t>94.13 +30.71(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11</a:t>
            </a:r>
            <a:r>
              <a:rPr lang="en-US" dirty="0">
                <a:latin typeface="+mn-lt"/>
              </a:rPr>
              <a:t>) = </a:t>
            </a:r>
            <a:r>
              <a:rPr lang="en-US" dirty="0" smtClean="0">
                <a:latin typeface="+mn-lt"/>
              </a:rPr>
              <a:t>431.7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Mean Forecast = 431.7, Standard Deviation of Forecast =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22.21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70723" name="Object 3"/>
          <p:cNvGraphicFramePr>
            <a:graphicFrameLocks noChangeAspect="1"/>
          </p:cNvGraphicFramePr>
          <p:nvPr/>
        </p:nvGraphicFramePr>
        <p:xfrm>
          <a:off x="2339752" y="1412776"/>
          <a:ext cx="6558756" cy="354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28" name="Worksheet" r:id="rId4" imgW="6467450" imgH="3495539" progId="Excel.Sheet.12">
                  <p:embed/>
                </p:oleObj>
              </mc:Choice>
              <mc:Fallback>
                <p:oleObj name="Worksheet" r:id="rId4" imgW="6467450" imgH="3495539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12776"/>
                        <a:ext cx="6558756" cy="3545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Associative (Causal) Forecasting -Regression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5125" y="1419264"/>
            <a:ext cx="8778875" cy="4862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MS Reference Sans Serif" pitchFamily="34" charset="0"/>
              </a:rPr>
              <a:t>The </a:t>
            </a:r>
            <a:r>
              <a:rPr lang="en-US" dirty="0">
                <a:latin typeface="MS Reference Sans Serif" pitchFamily="34" charset="0"/>
              </a:rPr>
              <a:t>primary method for associative forecasting is Regression Analysis. </a:t>
            </a:r>
          </a:p>
          <a:p>
            <a:pPr>
              <a:defRPr/>
            </a:pPr>
            <a:endParaRPr lang="en-US" sz="1200" dirty="0">
              <a:latin typeface="MS Reference Sans Serif" pitchFamily="34" charset="0"/>
            </a:endParaRPr>
          </a:p>
          <a:p>
            <a:pPr>
              <a:defRPr/>
            </a:pPr>
            <a:r>
              <a:rPr lang="en-US" dirty="0">
                <a:latin typeface="MS Reference Sans Serif" pitchFamily="34" charset="0"/>
              </a:rPr>
              <a:t>The relationship between a dependent variable and one or more independent variables.</a:t>
            </a:r>
          </a:p>
          <a:p>
            <a:pPr>
              <a:defRPr/>
            </a:pPr>
            <a:endParaRPr lang="en-US" sz="1200" dirty="0">
              <a:latin typeface="MS Reference Sans Serif" pitchFamily="34" charset="0"/>
            </a:endParaRPr>
          </a:p>
          <a:p>
            <a:pPr>
              <a:defRPr/>
            </a:pPr>
            <a:r>
              <a:rPr lang="en-US" dirty="0">
                <a:latin typeface="MS Reference Sans Serif" pitchFamily="34" charset="0"/>
              </a:rPr>
              <a:t>The independent variables are also referred to as predictor variables.  </a:t>
            </a:r>
          </a:p>
          <a:p>
            <a:pPr>
              <a:defRPr/>
            </a:pPr>
            <a:endParaRPr lang="en-US" sz="1200" dirty="0">
              <a:latin typeface="MS Reference Sans Serif" pitchFamily="34" charset="0"/>
            </a:endParaRPr>
          </a:p>
          <a:p>
            <a:pPr>
              <a:defRPr/>
            </a:pPr>
            <a:r>
              <a:rPr lang="en-US" dirty="0">
                <a:latin typeface="MS Reference Sans Serif" pitchFamily="34" charset="0"/>
              </a:rPr>
              <a:t>We only discuss linear regression between two variables.</a:t>
            </a:r>
          </a:p>
          <a:p>
            <a:pPr>
              <a:defRPr/>
            </a:pPr>
            <a:endParaRPr lang="en-US" sz="1200" dirty="0">
              <a:latin typeface="MS Reference Sans Serif" pitchFamily="34" charset="0"/>
            </a:endParaRPr>
          </a:p>
          <a:p>
            <a:pPr>
              <a:defRPr/>
            </a:pPr>
            <a:r>
              <a:rPr lang="en-US" dirty="0">
                <a:latin typeface="MS Reference Sans Serif" pitchFamily="34" charset="0"/>
              </a:rPr>
              <a:t>We consider the relationship between the dependent variable (demand) and the independent variable (time).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Regression Method</a:t>
            </a:r>
            <a:endParaRPr lang="en-US" dirty="0"/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762880"/>
              </p:ext>
            </p:extLst>
          </p:nvPr>
        </p:nvGraphicFramePr>
        <p:xfrm>
          <a:off x="3074967" y="1479580"/>
          <a:ext cx="574040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84" name="Worksheet" r:id="rId4" imgW="3667055" imgH="2114640" progId="Excel.Sheet.8">
                  <p:embed followColorScheme="full"/>
                </p:oleObj>
              </mc:Choice>
              <mc:Fallback>
                <p:oleObj name="Worksheet" r:id="rId4" imgW="3667055" imgH="2114640" progId="Excel.Shee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67" y="1479580"/>
                        <a:ext cx="5740400" cy="414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1C5E7">
                                    <a:gamma/>
                                    <a:shade val="89804"/>
                                    <a:invGamma/>
                                  </a:srgbClr>
                                </a:gs>
                                <a:gs pos="100000">
                                  <a:srgbClr val="F1C5E7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701A5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Grp="1" noChangeAspect="1"/>
          </p:cNvGraphicFramePr>
          <p:nvPr>
            <p:ph/>
          </p:nvPr>
        </p:nvGraphicFramePr>
        <p:xfrm>
          <a:off x="395536" y="1520788"/>
          <a:ext cx="2133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85" name="Equation" r:id="rId6" imgW="749160" imgH="228600" progId="Equation.3">
                  <p:embed/>
                </p:oleObj>
              </mc:Choice>
              <mc:Fallback>
                <p:oleObj name="Equation" r:id="rId6" imgW="749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20788"/>
                        <a:ext cx="21336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87524" y="5697252"/>
            <a:ext cx="855167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Least Squares Line </a:t>
            </a:r>
            <a:r>
              <a:rPr lang="en-US" dirty="0" smtClean="0">
                <a:latin typeface="Arial" charset="0"/>
              </a:rPr>
              <a:t>minimizes </a:t>
            </a:r>
            <a:r>
              <a:rPr lang="en-US" dirty="0">
                <a:latin typeface="Arial" charset="0"/>
              </a:rPr>
              <a:t>sum of squared deviations around the </a:t>
            </a:r>
            <a:r>
              <a:rPr lang="en-US" dirty="0" smtClean="0">
                <a:latin typeface="Arial" charset="0"/>
              </a:rPr>
              <a:t>line</a:t>
            </a:r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3990975" y="2405093"/>
            <a:ext cx="4086225" cy="181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46650" y="1701830"/>
            <a:ext cx="1743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Computed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relationship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791200" y="2562255"/>
            <a:ext cx="0" cy="744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69918"/>
              </p:ext>
            </p:extLst>
          </p:nvPr>
        </p:nvGraphicFramePr>
        <p:xfrm>
          <a:off x="251833" y="1781174"/>
          <a:ext cx="8555842" cy="4492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746" name="Worksheet" r:id="rId3" imgW="6277079" imgH="3295620" progId="Excel.Sheet.12">
                  <p:embed/>
                </p:oleObj>
              </mc:Choice>
              <mc:Fallback>
                <p:oleObj name="Worksheet" r:id="rId3" imgW="6277079" imgH="32956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833" y="1781174"/>
                        <a:ext cx="8555842" cy="4492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8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Regression: </a:t>
            </a:r>
            <a:r>
              <a:rPr lang="en-US" dirty="0" smtClean="0">
                <a:latin typeface="Impact" pitchFamily="34" charset="0"/>
              </a:rPr>
              <a:t>Chart the Data</a:t>
            </a:r>
            <a:endParaRPr lang="en-US" dirty="0"/>
          </a:p>
        </p:txBody>
      </p:sp>
      <p:graphicFrame>
        <p:nvGraphicFramePr>
          <p:cNvPr id="396290" name="Object 2"/>
          <p:cNvGraphicFramePr>
            <a:graphicFrameLocks noChangeAspect="1"/>
          </p:cNvGraphicFramePr>
          <p:nvPr/>
        </p:nvGraphicFramePr>
        <p:xfrm>
          <a:off x="519113" y="1420813"/>
          <a:ext cx="2157412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03" name="Worksheet" r:id="rId3" imgW="1228628" imgH="2124009" progId="Excel.Sheet.12">
                  <p:embed/>
                </p:oleObj>
              </mc:Choice>
              <mc:Fallback>
                <p:oleObj name="Worksheet" r:id="rId3" imgW="1228628" imgH="2124009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420813"/>
                        <a:ext cx="2157412" cy="372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6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9837" y="1457298"/>
            <a:ext cx="5896029" cy="24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3659175" y="1712889"/>
            <a:ext cx="511182" cy="2555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0876" y="2151045"/>
            <a:ext cx="693747" cy="219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8773" y="2589201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5302260" y="2844792"/>
            <a:ext cx="693747" cy="438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4206870" y="4013208"/>
          <a:ext cx="4418073" cy="256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Regression: The Same as Solver but This Time Data Analysis</a:t>
            </a:r>
            <a:endParaRPr lang="en-US" sz="2700" dirty="0"/>
          </a:p>
        </p:txBody>
      </p:sp>
      <p:pic>
        <p:nvPicPr>
          <p:cNvPr id="395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420785"/>
            <a:ext cx="27432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5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2343" y="3940182"/>
            <a:ext cx="73152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7346987" y="4706955"/>
            <a:ext cx="839799" cy="219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Data/Data Analysis/ Regression</a:t>
            </a:r>
            <a:endParaRPr lang="en-US" dirty="0"/>
          </a:p>
        </p:txBody>
      </p:sp>
      <p:pic>
        <p:nvPicPr>
          <p:cNvPr id="397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18" y="1493811"/>
            <a:ext cx="65722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7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9116" y="1493811"/>
            <a:ext cx="37433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7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7260" y="3136895"/>
            <a:ext cx="3839243" cy="34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5046669" y="3575052"/>
            <a:ext cx="839799" cy="219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Regression: Tools / Data Analysis / Regression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1077" y="4505443"/>
            <a:ext cx="4078287" cy="196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979" y="1639863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Regression Output</a:t>
            </a:r>
            <a:endParaRPr lang="en-US" dirty="0"/>
          </a:p>
        </p:txBody>
      </p:sp>
      <p:graphicFrame>
        <p:nvGraphicFramePr>
          <p:cNvPr id="370691" name="Object 3"/>
          <p:cNvGraphicFramePr>
            <a:graphicFrameLocks noChangeAspect="1"/>
          </p:cNvGraphicFramePr>
          <p:nvPr/>
        </p:nvGraphicFramePr>
        <p:xfrm>
          <a:off x="316958" y="1457325"/>
          <a:ext cx="8359498" cy="451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27" name="Worksheet" r:id="rId4" imgW="6467450" imgH="3495539" progId="Excel.Sheet.12">
                  <p:embed/>
                </p:oleObj>
              </mc:Choice>
              <mc:Fallback>
                <p:oleObj name="Worksheet" r:id="rId4" imgW="6467450" imgH="3495539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58" y="1457325"/>
                        <a:ext cx="8359498" cy="4518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383868" y="2024844"/>
            <a:ext cx="522058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Correlation Coefficient </a:t>
            </a:r>
            <a:r>
              <a:rPr lang="en-US" sz="2000" u="sng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↑. Close to </a:t>
            </a:r>
            <a:r>
              <a:rPr lang="en-US" sz="2000" u="sng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1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383868" y="2420888"/>
            <a:ext cx="51125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Coefficient of Determination ↑ Close to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19872" y="2816932"/>
            <a:ext cx="38884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Standard Deviation of Forecast ↓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91880" y="3248980"/>
            <a:ext cx="543660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If the first period is 1, next period is 10+1 = 11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28084" y="6021288"/>
            <a:ext cx="356439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P-value ↓ less than 0.05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Sample presentation slides with animation [2]">
  <a:themeElements>
    <a:clrScheme name="Sample presentation slides with animation [2]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Sample presentation slides with animation [2]">
      <a:majorFont>
        <a:latin typeface="Impac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with animation [2]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 [2]</Template>
  <TotalTime>15318</TotalTime>
  <Words>204</Words>
  <Application>Microsoft Office PowerPoint</Application>
  <PresentationFormat>On-screen Show (4:3)</PresentationFormat>
  <Paragraphs>42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Impact</vt:lpstr>
      <vt:lpstr>Monotype Sorts</vt:lpstr>
      <vt:lpstr>MS Reference Sans Serif</vt:lpstr>
      <vt:lpstr>Tahoma</vt:lpstr>
      <vt:lpstr>Times New Roman</vt:lpstr>
      <vt:lpstr>Wingdings</vt:lpstr>
      <vt:lpstr>Sample presentation slides with animation [2]</vt:lpstr>
      <vt:lpstr>Worksheet</vt:lpstr>
      <vt:lpstr>Microsoft Excel 97-2003 Worksheet</vt:lpstr>
      <vt:lpstr>Equation</vt:lpstr>
      <vt:lpstr>Microsoft Excel Worksheet</vt:lpstr>
      <vt:lpstr>Chapter 7 Demand Forecasting in a Supply Chain</vt:lpstr>
      <vt:lpstr>Associative (Causal) Forecasting -Regression</vt:lpstr>
      <vt:lpstr>Regression Method</vt:lpstr>
      <vt:lpstr>PowerPoint Presentation</vt:lpstr>
      <vt:lpstr>Regression: Chart the Data</vt:lpstr>
      <vt:lpstr>Regression: The Same as Solver but This Time Data Analysis</vt:lpstr>
      <vt:lpstr>Data/Data Analysis/ Regression</vt:lpstr>
      <vt:lpstr>Regression: Tools / Data Analysis / Regression</vt:lpstr>
      <vt:lpstr>Regression Output</vt:lpstr>
      <vt:lpstr>Regression Output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Tony Barnett</dc:creator>
  <cp:lastModifiedBy>Asef-Vaziri, Ardavan</cp:lastModifiedBy>
  <cp:revision>369</cp:revision>
  <dcterms:created xsi:type="dcterms:W3CDTF">2005-11-30T06:54:40Z</dcterms:created>
  <dcterms:modified xsi:type="dcterms:W3CDTF">2015-10-07T03:20:38Z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