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418" r:id="rId3"/>
    <p:sldId id="419" r:id="rId4"/>
    <p:sldId id="429" r:id="rId5"/>
    <p:sldId id="420" r:id="rId6"/>
    <p:sldId id="421" r:id="rId7"/>
    <p:sldId id="422" r:id="rId8"/>
    <p:sldId id="423" r:id="rId9"/>
    <p:sldId id="424" r:id="rId10"/>
    <p:sldId id="428" r:id="rId11"/>
  </p:sldIdLst>
  <p:sldSz cx="9144000" cy="6858000" type="screen4x3"/>
  <p:notesSz cx="6921500" cy="9423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47627"/>
    <a:srgbClr val="990033"/>
    <a:srgbClr val="EAEAEA"/>
    <a:srgbClr val="12449E"/>
    <a:srgbClr val="1D4087"/>
    <a:srgbClr val="FF0000"/>
    <a:srgbClr val="CC0066"/>
    <a:srgbClr val="1A1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5618" autoAdjust="0"/>
  </p:normalViewPr>
  <p:slideViewPr>
    <p:cSldViewPr>
      <p:cViewPr varScale="1">
        <p:scale>
          <a:sx n="111" d="100"/>
          <a:sy n="111" d="100"/>
        </p:scale>
        <p:origin x="16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a2035\Desktop\NewDesktop\Courses\CourseBase\Forecasting\MAan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Regression!$B$1</c:f>
              <c:strCache>
                <c:ptCount val="1"/>
                <c:pt idx="0">
                  <c:v>Demand</c:v>
                </c:pt>
              </c:strCache>
            </c:strRef>
          </c:tx>
          <c:spPr>
            <a:ln w="28575">
              <a:noFill/>
            </a:ln>
          </c:spPr>
          <c:xVal>
            <c:numRef>
              <c:f>Regression!$A$2:$A$11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Regression!$B$2:$B$11</c:f>
              <c:numCache>
                <c:formatCode>General</c:formatCode>
                <c:ptCount val="10"/>
                <c:pt idx="0">
                  <c:v>117</c:v>
                </c:pt>
                <c:pt idx="1">
                  <c:v>126</c:v>
                </c:pt>
                <c:pt idx="2">
                  <c:v>210</c:v>
                </c:pt>
                <c:pt idx="3">
                  <c:v>222</c:v>
                </c:pt>
                <c:pt idx="4">
                  <c:v>262</c:v>
                </c:pt>
                <c:pt idx="5">
                  <c:v>310</c:v>
                </c:pt>
                <c:pt idx="6">
                  <c:v>278</c:v>
                </c:pt>
                <c:pt idx="7">
                  <c:v>338</c:v>
                </c:pt>
                <c:pt idx="8">
                  <c:v>379</c:v>
                </c:pt>
                <c:pt idx="9">
                  <c:v>388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266592"/>
        <c:axId val="191266984"/>
      </c:scatterChart>
      <c:valAx>
        <c:axId val="19126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1266984"/>
        <c:crosses val="autoZero"/>
        <c:crossBetween val="midCat"/>
      </c:valAx>
      <c:valAx>
        <c:axId val="191266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26659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706438"/>
            <a:ext cx="4711700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150" y="4476750"/>
            <a:ext cx="553720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8950325"/>
            <a:ext cx="2998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3DFDD11-5171-4D70-B963-C9AA84C67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8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5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09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13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034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52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40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60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964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964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1800" y="1520825"/>
            <a:ext cx="4087813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1800" y="3913188"/>
            <a:ext cx="4087813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58775" y="188913"/>
            <a:ext cx="8497888" cy="59642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2013" y="1520825"/>
            <a:ext cx="4087812" cy="223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2013" y="3913188"/>
            <a:ext cx="4087812" cy="2239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087813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520825"/>
            <a:ext cx="4087812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-1588" y="-63500"/>
            <a:ext cx="9232901" cy="696595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173062"/>
              </a:gs>
            </a:gsLst>
            <a:lin ang="0" scaled="1"/>
          </a:gradFill>
          <a:ln w="952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215900" y="206375"/>
            <a:ext cx="8712200" cy="893763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 userDrawn="1"/>
        </p:nvSpPr>
        <p:spPr bwMode="auto">
          <a:xfrm>
            <a:off x="6667755" y="6635250"/>
            <a:ext cx="2300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Exponential</a:t>
            </a:r>
            <a:r>
              <a:rPr lang="en-US" sz="1200" b="1" i="1" baseline="0" dirty="0" smtClean="0">
                <a:solidFill>
                  <a:schemeClr val="bg1"/>
                </a:solidFill>
              </a:rPr>
              <a:t> Smoothing 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fld id="{BD6234CD-B7B4-4617-8D03-83466873225C}" type="slidenum">
              <a:rPr lang="en-US" sz="1200" b="1" smtClean="0">
                <a:solidFill>
                  <a:schemeClr val="bg1"/>
                </a:solidFill>
                <a:latin typeface="Arial" pitchFamily="34" charset="0"/>
              </a:rPr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 userDrawn="1"/>
        </p:nvSpPr>
        <p:spPr bwMode="auto">
          <a:xfrm>
            <a:off x="215900" y="1341438"/>
            <a:ext cx="8712200" cy="5291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225425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</a:t>
            </a:r>
            <a:br>
              <a:rPr lang="en-US" smtClean="0"/>
            </a:br>
            <a:r>
              <a:rPr lang="en-US" smtClean="0"/>
              <a:t>title style</a:t>
            </a:r>
          </a:p>
        </p:txBody>
      </p:sp>
      <p:sp>
        <p:nvSpPr>
          <p:cNvPr id="17414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520825"/>
            <a:ext cx="84613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3927" y="6628221"/>
            <a:ext cx="2957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b="1" i="1" dirty="0" err="1" smtClean="0">
                <a:solidFill>
                  <a:schemeClr val="bg1"/>
                </a:solidFill>
              </a:rPr>
              <a:t>Ardavan</a:t>
            </a:r>
            <a:r>
              <a:rPr lang="en-US" sz="1200" b="1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err="1" smtClean="0">
                <a:solidFill>
                  <a:schemeClr val="bg1"/>
                </a:solidFill>
              </a:rPr>
              <a:t>Asef-Vaziri</a:t>
            </a:r>
            <a:r>
              <a:rPr lang="en-US" sz="1200" b="1" i="1" dirty="0" smtClean="0">
                <a:solidFill>
                  <a:schemeClr val="bg1"/>
                </a:solidFill>
              </a:rPr>
              <a:t>    6/4/2009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0" name="Text Box 57"/>
          <p:cNvSpPr txBox="1">
            <a:spLocks noChangeArrowheads="1"/>
          </p:cNvSpPr>
          <p:nvPr userDrawn="1"/>
        </p:nvSpPr>
        <p:spPr bwMode="auto">
          <a:xfrm>
            <a:off x="7602579" y="-61143"/>
            <a:ext cx="135098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dirty="0" smtClean="0">
                <a:solidFill>
                  <a:schemeClr val="bg1"/>
                </a:solidFill>
              </a:rPr>
              <a:t>Forecasting-2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v"/>
        <a:defRPr sz="28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143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w"/>
        <a:defRPr sz="24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600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–"/>
        <a:defRPr sz="2000">
          <a:solidFill>
            <a:srgbClr val="000000"/>
          </a:solidFill>
          <a:latin typeface="Arial" pitchFamily="34" charset="0"/>
          <a:cs typeface="Tahoma" pitchFamily="34" charset="0"/>
        </a:defRPr>
      </a:lvl4pPr>
      <a:lvl5pPr marL="20574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buChar char="»"/>
        <a:defRPr sz="1600">
          <a:solidFill>
            <a:srgbClr val="000000"/>
          </a:solidFill>
          <a:latin typeface="Arial" pitchFamily="34" charset="0"/>
          <a:cs typeface="Tahoma" pitchFamily="34" charset="0"/>
        </a:defRPr>
      </a:lvl5pPr>
      <a:lvl6pPr marL="25146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6pPr>
      <a:lvl7pPr marL="29718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7pPr>
      <a:lvl8pPr marL="34290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8pPr>
      <a:lvl9pPr marL="3886200" indent="-228600" algn="l" rtl="0" eaLnBrk="0" fontAlgn="base" hangingPunct="0">
        <a:lnSpc>
          <a:spcPct val="130000"/>
        </a:lnSpc>
        <a:spcBef>
          <a:spcPct val="20000"/>
        </a:spcBef>
        <a:spcAft>
          <a:spcPct val="0"/>
        </a:spcAft>
        <a:buClr>
          <a:srgbClr val="000000"/>
        </a:buClr>
        <a:defRPr sz="1600">
          <a:solidFill>
            <a:srgbClr val="000000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Excel_Worksheet4.xls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4419600"/>
            <a:ext cx="7772400" cy="1143000"/>
          </a:xfrm>
        </p:spPr>
        <p:txBody>
          <a:bodyPr/>
          <a:lstStyle/>
          <a:p>
            <a:r>
              <a:rPr lang="en-US" b="0" dirty="0"/>
              <a:t>Chapter 7</a:t>
            </a:r>
            <a:br>
              <a:rPr lang="en-US" b="0" dirty="0"/>
            </a:br>
            <a:r>
              <a:rPr lang="en-US" b="0" dirty="0"/>
              <a:t>Demand Forecasting</a:t>
            </a:r>
            <a:br>
              <a:rPr lang="en-US" b="0" dirty="0"/>
            </a:br>
            <a:r>
              <a:rPr lang="en-US" b="0" dirty="0"/>
              <a:t>in a Supply Chain</a:t>
            </a:r>
            <a:endParaRPr lang="en-US" dirty="0"/>
          </a:p>
        </p:txBody>
      </p:sp>
      <p:sp>
        <p:nvSpPr>
          <p:cNvPr id="95237" name="Rectangle 2053"/>
          <p:cNvSpPr>
            <a:spLocks noChangeArrowheads="1"/>
          </p:cNvSpPr>
          <p:nvPr/>
        </p:nvSpPr>
        <p:spPr bwMode="auto">
          <a:xfrm>
            <a:off x="0" y="-76248"/>
            <a:ext cx="9245664" cy="701049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r>
              <a:rPr lang="en-US" sz="3800" dirty="0" smtClean="0">
                <a:solidFill>
                  <a:schemeClr val="bg1"/>
                </a:solidFill>
                <a:latin typeface="Impact" pitchFamily="34" charset="0"/>
              </a:rPr>
              <a:t>Forecasting -2.2</a:t>
            </a:r>
          </a:p>
          <a:p>
            <a:pPr algn="ctr"/>
            <a:r>
              <a:rPr lang="en-US" sz="3800" smtClean="0">
                <a:solidFill>
                  <a:schemeClr val="bg1"/>
                </a:solidFill>
                <a:latin typeface="Impact" pitchFamily="34" charset="0"/>
              </a:rPr>
              <a:t>Regression Analysis</a:t>
            </a:r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Ardavan</a:t>
            </a:r>
            <a:r>
              <a:rPr lang="en-US" sz="2800" dirty="0" smtClean="0">
                <a:solidFill>
                  <a:schemeClr val="bg1"/>
                </a:solidFill>
                <a:latin typeface="Impact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Impact" pitchFamily="34" charset="0"/>
              </a:rPr>
              <a:t>Asef-Vaziri</a:t>
            </a:r>
            <a:endParaRPr lang="en-US" sz="2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3800" dirty="0" smtClean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Regression Output</a:t>
            </a:r>
            <a:endParaRPr lang="en-US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8925" y="4994275"/>
            <a:ext cx="8031366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F</a:t>
            </a:r>
            <a:r>
              <a:rPr lang="en-US" baseline="-25000" dirty="0">
                <a:latin typeface="+mn-lt"/>
              </a:rPr>
              <a:t>t </a:t>
            </a:r>
            <a:r>
              <a:rPr lang="en-US" dirty="0">
                <a:latin typeface="+mn-lt"/>
              </a:rPr>
              <a:t>= </a:t>
            </a:r>
            <a:r>
              <a:rPr lang="en-US" dirty="0" smtClean="0">
                <a:latin typeface="+mn-lt"/>
              </a:rPr>
              <a:t>94.13 +30.71t</a:t>
            </a:r>
            <a:endParaRPr lang="en-US" dirty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What is your forecast for </a:t>
            </a:r>
            <a:r>
              <a:rPr lang="en-US" dirty="0">
                <a:latin typeface="+mn-lt"/>
              </a:rPr>
              <a:t>the next period.</a:t>
            </a:r>
          </a:p>
          <a:p>
            <a:pPr>
              <a:defRPr/>
            </a:pPr>
            <a:r>
              <a:rPr lang="en-US" dirty="0">
                <a:latin typeface="+mn-lt"/>
              </a:rPr>
              <a:t>F11 = </a:t>
            </a:r>
            <a:r>
              <a:rPr lang="en-US" dirty="0" smtClean="0">
                <a:latin typeface="+mn-lt"/>
              </a:rPr>
              <a:t>94.13 +30.71(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11</a:t>
            </a:r>
            <a:r>
              <a:rPr lang="en-US" dirty="0">
                <a:latin typeface="+mn-lt"/>
              </a:rPr>
              <a:t>) = </a:t>
            </a:r>
            <a:r>
              <a:rPr lang="en-US" dirty="0" smtClean="0">
                <a:latin typeface="+mn-lt"/>
              </a:rPr>
              <a:t>431.7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Mean Forecast = 431.7, Standard Deviation of Forecast =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22.21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70723" name="Object 3"/>
          <p:cNvGraphicFramePr>
            <a:graphicFrameLocks noChangeAspect="1"/>
          </p:cNvGraphicFramePr>
          <p:nvPr/>
        </p:nvGraphicFramePr>
        <p:xfrm>
          <a:off x="2339752" y="1412776"/>
          <a:ext cx="6558756" cy="3545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728" name="Worksheet" r:id="rId4" imgW="6467450" imgH="3495539" progId="Excel.Sheet.12">
                  <p:embed/>
                </p:oleObj>
              </mc:Choice>
              <mc:Fallback>
                <p:oleObj name="Worksheet" r:id="rId4" imgW="6467450" imgH="3495539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412776"/>
                        <a:ext cx="6558756" cy="35453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Associative (Causal) Forecasting -Regression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65125" y="1419264"/>
            <a:ext cx="8778875" cy="48628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 smtClean="0">
                <a:latin typeface="MS Reference Sans Serif" pitchFamily="34" charset="0"/>
              </a:rPr>
              <a:t>The </a:t>
            </a:r>
            <a:r>
              <a:rPr lang="en-US" dirty="0">
                <a:latin typeface="MS Reference Sans Serif" pitchFamily="34" charset="0"/>
              </a:rPr>
              <a:t>primary method for associative forecasting is Regression Analysis. </a:t>
            </a:r>
          </a:p>
          <a:p>
            <a:pPr>
              <a:defRPr/>
            </a:pPr>
            <a:endParaRPr lang="en-US" sz="1200" dirty="0">
              <a:latin typeface="MS Reference Sans Serif" pitchFamily="34" charset="0"/>
            </a:endParaRP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The relationship between a dependent variable and one or more independent variables.</a:t>
            </a:r>
          </a:p>
          <a:p>
            <a:pPr>
              <a:defRPr/>
            </a:pPr>
            <a:endParaRPr lang="en-US" sz="1200" dirty="0">
              <a:latin typeface="MS Reference Sans Serif" pitchFamily="34" charset="0"/>
            </a:endParaRP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The independent variables are also referred to as predictor variables.  </a:t>
            </a:r>
          </a:p>
          <a:p>
            <a:pPr>
              <a:defRPr/>
            </a:pPr>
            <a:endParaRPr lang="en-US" sz="1200" dirty="0">
              <a:latin typeface="MS Reference Sans Serif" pitchFamily="34" charset="0"/>
            </a:endParaRP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We only discuss linear regression between two variables.</a:t>
            </a:r>
          </a:p>
          <a:p>
            <a:pPr>
              <a:defRPr/>
            </a:pPr>
            <a:endParaRPr lang="en-US" sz="1200" dirty="0">
              <a:latin typeface="MS Reference Sans Serif" pitchFamily="34" charset="0"/>
            </a:endParaRPr>
          </a:p>
          <a:p>
            <a:pPr>
              <a:defRPr/>
            </a:pPr>
            <a:r>
              <a:rPr lang="en-US" dirty="0">
                <a:latin typeface="MS Reference Sans Serif" pitchFamily="34" charset="0"/>
              </a:rPr>
              <a:t>We consider the relationship between the dependent variable (demand) and the independent variable (time).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Regression Method</a:t>
            </a:r>
            <a:endParaRPr lang="en-US" dirty="0"/>
          </a:p>
        </p:txBody>
      </p:sp>
      <p:graphicFrame>
        <p:nvGraphicFramePr>
          <p:cNvPr id="4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762880"/>
              </p:ext>
            </p:extLst>
          </p:nvPr>
        </p:nvGraphicFramePr>
        <p:xfrm>
          <a:off x="3074967" y="1479580"/>
          <a:ext cx="5740400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884" name="Worksheet" r:id="rId4" imgW="3667055" imgH="2114640" progId="Excel.Sheet.8">
                  <p:embed followColorScheme="full"/>
                </p:oleObj>
              </mc:Choice>
              <mc:Fallback>
                <p:oleObj name="Worksheet" r:id="rId4" imgW="3667055" imgH="2114640" progId="Excel.Sheet.8">
                  <p:embed followColorScheme="full"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4967" y="1479580"/>
                        <a:ext cx="5740400" cy="414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1C5E7">
                                    <a:gamma/>
                                    <a:shade val="89804"/>
                                    <a:invGamma/>
                                  </a:srgbClr>
                                </a:gs>
                                <a:gs pos="100000">
                                  <a:srgbClr val="F1C5E7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701A5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Grp="1" noChangeAspect="1"/>
          </p:cNvGraphicFramePr>
          <p:nvPr>
            <p:ph/>
          </p:nvPr>
        </p:nvGraphicFramePr>
        <p:xfrm>
          <a:off x="395536" y="1520788"/>
          <a:ext cx="213360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885" name="Equation" r:id="rId6" imgW="749160" imgH="228600" progId="Equation.3">
                  <p:embed/>
                </p:oleObj>
              </mc:Choice>
              <mc:Fallback>
                <p:oleObj name="Equation" r:id="rId6" imgW="7491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520788"/>
                        <a:ext cx="213360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87524" y="5697252"/>
            <a:ext cx="8551676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40000"/>
              </a:spcBef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Least Squares Line </a:t>
            </a:r>
            <a:r>
              <a:rPr lang="en-US" dirty="0" smtClean="0">
                <a:latin typeface="Arial" charset="0"/>
              </a:rPr>
              <a:t>minimizes </a:t>
            </a:r>
            <a:r>
              <a:rPr lang="en-US" dirty="0">
                <a:latin typeface="Arial" charset="0"/>
              </a:rPr>
              <a:t>sum of squared deviations around the </a:t>
            </a:r>
            <a:r>
              <a:rPr lang="en-US" dirty="0" smtClean="0">
                <a:latin typeface="Arial" charset="0"/>
              </a:rPr>
              <a:t>line</a:t>
            </a:r>
            <a:endParaRPr lang="en-US" dirty="0"/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 flipV="1">
            <a:off x="3990975" y="2405093"/>
            <a:ext cx="4086225" cy="18176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946650" y="1701830"/>
            <a:ext cx="174307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r>
              <a:rPr lang="en-US">
                <a:latin typeface="Arial" charset="0"/>
              </a:rPr>
              <a:t>Computed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relationship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5791200" y="2562255"/>
            <a:ext cx="0" cy="744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169918"/>
              </p:ext>
            </p:extLst>
          </p:nvPr>
        </p:nvGraphicFramePr>
        <p:xfrm>
          <a:off x="251833" y="1781174"/>
          <a:ext cx="8555842" cy="4492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1746" name="Worksheet" r:id="rId3" imgW="6277079" imgH="3295620" progId="Excel.Sheet.12">
                  <p:embed/>
                </p:oleObj>
              </mc:Choice>
              <mc:Fallback>
                <p:oleObj name="Worksheet" r:id="rId3" imgW="6277079" imgH="32956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833" y="1781174"/>
                        <a:ext cx="8555842" cy="44921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85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Regression: </a:t>
            </a:r>
            <a:r>
              <a:rPr lang="en-US" dirty="0" smtClean="0">
                <a:latin typeface="Impact" pitchFamily="34" charset="0"/>
              </a:rPr>
              <a:t>Chart the Data</a:t>
            </a:r>
            <a:endParaRPr lang="en-US" dirty="0"/>
          </a:p>
        </p:txBody>
      </p:sp>
      <p:graphicFrame>
        <p:nvGraphicFramePr>
          <p:cNvPr id="396290" name="Object 2"/>
          <p:cNvGraphicFramePr>
            <a:graphicFrameLocks noChangeAspect="1"/>
          </p:cNvGraphicFramePr>
          <p:nvPr/>
        </p:nvGraphicFramePr>
        <p:xfrm>
          <a:off x="519113" y="1420813"/>
          <a:ext cx="2157412" cy="372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903" name="Worksheet" r:id="rId3" imgW="1228628" imgH="2124009" progId="Excel.Sheet.12">
                  <p:embed/>
                </p:oleObj>
              </mc:Choice>
              <mc:Fallback>
                <p:oleObj name="Worksheet" r:id="rId3" imgW="1228628" imgH="2124009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420813"/>
                        <a:ext cx="2157412" cy="372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6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9837" y="1457298"/>
            <a:ext cx="5896029" cy="249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3659175" y="1712889"/>
            <a:ext cx="511182" cy="2555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630876" y="2151045"/>
            <a:ext cx="693747" cy="219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8773" y="2589201"/>
            <a:ext cx="1371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val 8"/>
          <p:cNvSpPr/>
          <p:nvPr/>
        </p:nvSpPr>
        <p:spPr>
          <a:xfrm>
            <a:off x="5302260" y="2844792"/>
            <a:ext cx="693747" cy="438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hart 9"/>
          <p:cNvGraphicFramePr/>
          <p:nvPr/>
        </p:nvGraphicFramePr>
        <p:xfrm>
          <a:off x="4206870" y="4013208"/>
          <a:ext cx="4418073" cy="256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Regression: The Same as Solver but This Time Data Analysis</a:t>
            </a:r>
            <a:endParaRPr lang="en-US" sz="2700" dirty="0"/>
          </a:p>
        </p:txBody>
      </p:sp>
      <p:pic>
        <p:nvPicPr>
          <p:cNvPr id="395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979" y="1420785"/>
            <a:ext cx="27432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52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22343" y="3940182"/>
            <a:ext cx="73152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7346987" y="4706955"/>
            <a:ext cx="839799" cy="219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Data/Data Analysis/ Regression</a:t>
            </a:r>
            <a:endParaRPr lang="en-US" dirty="0"/>
          </a:p>
        </p:txBody>
      </p:sp>
      <p:pic>
        <p:nvPicPr>
          <p:cNvPr id="397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18" y="1493811"/>
            <a:ext cx="65722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7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9116" y="1493811"/>
            <a:ext cx="37433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7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87260" y="3136895"/>
            <a:ext cx="3839243" cy="3414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Oval 7"/>
          <p:cNvSpPr/>
          <p:nvPr/>
        </p:nvSpPr>
        <p:spPr>
          <a:xfrm>
            <a:off x="5046669" y="3575052"/>
            <a:ext cx="839799" cy="2190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Regression: Tools / Data Analysis / Regression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1077" y="4505443"/>
            <a:ext cx="4078287" cy="1962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979" y="1639863"/>
            <a:ext cx="441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Regression Output</a:t>
            </a:r>
            <a:endParaRPr lang="en-US" dirty="0"/>
          </a:p>
        </p:txBody>
      </p:sp>
      <p:graphicFrame>
        <p:nvGraphicFramePr>
          <p:cNvPr id="370691" name="Object 3"/>
          <p:cNvGraphicFramePr>
            <a:graphicFrameLocks noChangeAspect="1"/>
          </p:cNvGraphicFramePr>
          <p:nvPr/>
        </p:nvGraphicFramePr>
        <p:xfrm>
          <a:off x="316958" y="1457325"/>
          <a:ext cx="8359498" cy="451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27" name="Worksheet" r:id="rId4" imgW="6467450" imgH="3495539" progId="Excel.Sheet.12">
                  <p:embed/>
                </p:oleObj>
              </mc:Choice>
              <mc:Fallback>
                <p:oleObj name="Worksheet" r:id="rId4" imgW="6467450" imgH="3495539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958" y="1457325"/>
                        <a:ext cx="8359498" cy="4518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383868" y="2024844"/>
            <a:ext cx="522058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Correlation Coefficient </a:t>
            </a:r>
            <a:r>
              <a:rPr lang="en-US" sz="2000" u="sng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↑. Close to </a:t>
            </a:r>
            <a:r>
              <a:rPr lang="en-US" sz="2000" u="sng" dirty="0" smtClean="0">
                <a:solidFill>
                  <a:srgbClr val="FF0000"/>
                </a:solidFill>
                <a:latin typeface="+mn-lt"/>
              </a:rPr>
              <a:t>+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 1 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383868" y="2420888"/>
            <a:ext cx="511256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Coefficient of Determination ↑ Close to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1 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19872" y="2816932"/>
            <a:ext cx="388843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Standard Deviation of Forecast ↓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491880" y="3248980"/>
            <a:ext cx="543660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If the first period is 1, next period is 10+1 = 11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28084" y="6021288"/>
            <a:ext cx="356439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rgbClr val="FF0000"/>
                </a:solidFill>
                <a:latin typeface="+mn-lt"/>
              </a:rPr>
              <a:t>P-value ↓ less than 0.05</a:t>
            </a:r>
            <a:endParaRPr lang="en-US" sz="2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  <p:bldP spid="9" grpId="0" build="p"/>
      <p:bldP spid="10" grpId="0" build="p"/>
    </p:bldLst>
  </p:timing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15318</TotalTime>
  <Words>204</Words>
  <Application>Microsoft Office PowerPoint</Application>
  <PresentationFormat>On-screen Show (4:3)</PresentationFormat>
  <Paragraphs>42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Impact</vt:lpstr>
      <vt:lpstr>Monotype Sorts</vt:lpstr>
      <vt:lpstr>MS Reference Sans Serif</vt:lpstr>
      <vt:lpstr>Tahoma</vt:lpstr>
      <vt:lpstr>Times New Roman</vt:lpstr>
      <vt:lpstr>Wingdings</vt:lpstr>
      <vt:lpstr>Sample presentation slides with animation [2]</vt:lpstr>
      <vt:lpstr>Worksheet</vt:lpstr>
      <vt:lpstr>Microsoft Excel 97-2003 Worksheet</vt:lpstr>
      <vt:lpstr>Equation</vt:lpstr>
      <vt:lpstr>Microsoft Excel Worksheet</vt:lpstr>
      <vt:lpstr>Chapter 7 Demand Forecasting in a Supply Chain</vt:lpstr>
      <vt:lpstr>Associative (Causal) Forecasting -Regression</vt:lpstr>
      <vt:lpstr>Regression Method</vt:lpstr>
      <vt:lpstr>PowerPoint Presentation</vt:lpstr>
      <vt:lpstr>Regression: Chart the Data</vt:lpstr>
      <vt:lpstr>Regression: The Same as Solver but This Time Data Analysis</vt:lpstr>
      <vt:lpstr>Data/Data Analysis/ Regression</vt:lpstr>
      <vt:lpstr>Regression: Tools / Data Analysis / Regression</vt:lpstr>
      <vt:lpstr>Regression Output</vt:lpstr>
      <vt:lpstr>Regression Output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Asef-Vaziri, Ardavan</cp:lastModifiedBy>
  <cp:revision>369</cp:revision>
  <dcterms:created xsi:type="dcterms:W3CDTF">2005-11-30T06:54:40Z</dcterms:created>
  <dcterms:modified xsi:type="dcterms:W3CDTF">2015-10-07T03:20:38Z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