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22"/>
  </p:notesMasterIdLst>
  <p:handoutMasterIdLst>
    <p:handoutMasterId r:id="rId23"/>
  </p:handoutMasterIdLst>
  <p:sldIdLst>
    <p:sldId id="379" r:id="rId5"/>
    <p:sldId id="377" r:id="rId6"/>
    <p:sldId id="640" r:id="rId7"/>
    <p:sldId id="641" r:id="rId8"/>
    <p:sldId id="642" r:id="rId9"/>
    <p:sldId id="643" r:id="rId10"/>
    <p:sldId id="644" r:id="rId11"/>
    <p:sldId id="645" r:id="rId12"/>
    <p:sldId id="646" r:id="rId13"/>
    <p:sldId id="647" r:id="rId14"/>
    <p:sldId id="648" r:id="rId15"/>
    <p:sldId id="649" r:id="rId16"/>
    <p:sldId id="650" r:id="rId17"/>
    <p:sldId id="651" r:id="rId18"/>
    <p:sldId id="652" r:id="rId19"/>
    <p:sldId id="653" r:id="rId20"/>
    <p:sldId id="654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C00000"/>
    <a:srgbClr val="00863D"/>
    <a:srgbClr val="FF9900"/>
    <a:srgbClr val="FF0066"/>
    <a:srgbClr val="370000"/>
    <a:srgbClr val="9B0000"/>
    <a:srgbClr val="000078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113" d="100"/>
          <a:sy n="113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2294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jectMgt\PPTSlides\Ch5\TRiangul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Histogram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Frequency</c:v>
          </c:tx>
          <c:invertIfNegative val="0"/>
          <c:cat>
            <c:strRef>
              <c:f>Histogram!$A$2:$A$18</c:f>
              <c:strCache>
                <c:ptCount val="17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  <c:pt idx="13">
                  <c:v>18</c:v>
                </c:pt>
                <c:pt idx="14">
                  <c:v>19</c:v>
                </c:pt>
                <c:pt idx="15">
                  <c:v>20</c:v>
                </c:pt>
                <c:pt idx="16">
                  <c:v>More</c:v>
                </c:pt>
              </c:strCache>
            </c:strRef>
          </c:cat>
          <c:val>
            <c:numRef>
              <c:f>Histogram!$B$2:$B$18</c:f>
              <c:numCache>
                <c:formatCode>General</c:formatCode>
                <c:ptCount val="17"/>
                <c:pt idx="0">
                  <c:v>0</c:v>
                </c:pt>
                <c:pt idx="1">
                  <c:v>12</c:v>
                </c:pt>
                <c:pt idx="2">
                  <c:v>42</c:v>
                </c:pt>
                <c:pt idx="3">
                  <c:v>67</c:v>
                </c:pt>
                <c:pt idx="4">
                  <c:v>89</c:v>
                </c:pt>
                <c:pt idx="5">
                  <c:v>134</c:v>
                </c:pt>
                <c:pt idx="6">
                  <c:v>114</c:v>
                </c:pt>
                <c:pt idx="7">
                  <c:v>121</c:v>
                </c:pt>
                <c:pt idx="8">
                  <c:v>105</c:v>
                </c:pt>
                <c:pt idx="9">
                  <c:v>90</c:v>
                </c:pt>
                <c:pt idx="10">
                  <c:v>57</c:v>
                </c:pt>
                <c:pt idx="11">
                  <c:v>71</c:v>
                </c:pt>
                <c:pt idx="12">
                  <c:v>44</c:v>
                </c:pt>
                <c:pt idx="13">
                  <c:v>28</c:v>
                </c:pt>
                <c:pt idx="14">
                  <c:v>16</c:v>
                </c:pt>
                <c:pt idx="15">
                  <c:v>10</c:v>
                </c:pt>
                <c:pt idx="1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3764328"/>
        <c:axId val="663764720"/>
      </c:barChart>
      <c:catAx>
        <c:axId val="663764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Bin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663764720"/>
        <c:crosses val="autoZero"/>
        <c:auto val="1"/>
        <c:lblAlgn val="ctr"/>
        <c:lblOffset val="100"/>
        <c:noMultiLvlLbl val="0"/>
      </c:catAx>
      <c:valAx>
        <c:axId val="66376472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Frequency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637643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3/4/2016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3/4/2016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20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994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64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02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333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142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9520" tIns="44760" rIns="89520" bIns="44760"/>
          <a:lstStyle/>
          <a:p>
            <a:fld id="{47F80D21-115D-4E62-B332-0F0BD9EB96E9}" type="slidenum">
              <a:rPr lang="en-US"/>
              <a:pPr/>
              <a:t>16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2161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852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71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654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807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774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2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086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2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486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189815867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Jan.-2016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Basics Probability Distributions- Uniform 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9" r:id="rId6"/>
    <p:sldLayoutId id="2147483790" r:id="rId7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14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43293"/>
            <a:ext cx="9144000" cy="597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59923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04863"/>
          </a:xfrm>
        </p:spPr>
        <p:txBody>
          <a:bodyPr/>
          <a:lstStyle/>
          <a:p>
            <a:r>
              <a:rPr lang="en-US" dirty="0"/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246438"/>
            <a:ext cx="43434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cxnSp>
        <p:nvCxnSpPr>
          <p:cNvPr id="57" name="Straight Connector 56"/>
          <p:cNvCxnSpPr>
            <a:cxnSpLocks noChangeShapeType="1"/>
          </p:cNvCxnSpPr>
          <p:nvPr/>
        </p:nvCxnSpPr>
        <p:spPr bwMode="auto">
          <a:xfrm>
            <a:off x="5943600" y="1646238"/>
            <a:ext cx="2819400" cy="1600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646238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246438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7391400" y="3276600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6158" name="Line 13"/>
          <p:cNvSpPr>
            <a:spLocks noChangeShapeType="1"/>
          </p:cNvSpPr>
          <p:nvPr/>
        </p:nvSpPr>
        <p:spPr bwMode="auto">
          <a:xfrm>
            <a:off x="6019800" y="1646238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14"/>
          <p:cNvSpPr>
            <a:spLocks noChangeShapeType="1"/>
          </p:cNvSpPr>
          <p:nvPr/>
        </p:nvSpPr>
        <p:spPr bwMode="auto">
          <a:xfrm>
            <a:off x="7467600" y="2514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92"/>
          <p:cNvSpPr>
            <a:spLocks noChangeArrowheads="1"/>
          </p:cNvSpPr>
          <p:nvPr/>
        </p:nvSpPr>
        <p:spPr bwMode="auto">
          <a:xfrm>
            <a:off x="7162800" y="26670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19800" y="22860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52400" y="1600200"/>
          <a:ext cx="37973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6" name="Equation" r:id="rId4" imgW="1498320" imgH="444240" progId="Equation.3">
                  <p:embed/>
                </p:oleObj>
              </mc:Choice>
              <mc:Fallback>
                <p:oleObj name="Equation" r:id="rId4" imgW="1498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00200"/>
                        <a:ext cx="3797300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0" y="2895600"/>
          <a:ext cx="4214813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7" name="Equation" r:id="rId6" imgW="1663560" imgH="444240" progId="Equation.3">
                  <p:embed/>
                </p:oleObj>
              </mc:Choice>
              <mc:Fallback>
                <p:oleObj name="Equation" r:id="rId6" imgW="16635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895600"/>
                        <a:ext cx="4214813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52400" y="4495800"/>
          <a:ext cx="57277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8" name="Equation" r:id="rId8" imgW="2260440" imgH="228600" progId="Equation.3">
                  <p:embed/>
                </p:oleObj>
              </mc:Choice>
              <mc:Fallback>
                <p:oleObj name="Equation" r:id="rId8" imgW="2260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95800"/>
                        <a:ext cx="5727700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307975" y="5438775"/>
          <a:ext cx="5567363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9" name="Equation" r:id="rId10" imgW="2197080" imgH="253800" progId="Equation.3">
                  <p:embed/>
                </p:oleObj>
              </mc:Choice>
              <mc:Fallback>
                <p:oleObj name="Equation" r:id="rId10" imgW="2197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5438775"/>
                        <a:ext cx="5567363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45499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6712"/>
          </a:xfrm>
        </p:spPr>
        <p:txBody>
          <a:bodyPr/>
          <a:lstStyle/>
          <a:p>
            <a:r>
              <a:rPr lang="en-US" dirty="0"/>
              <a:t>Triangular Probability Distributions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extLst/>
          </p:nvPr>
        </p:nvGraphicFramePr>
        <p:xfrm>
          <a:off x="3576638" y="3581400"/>
          <a:ext cx="556736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4" name="Equation" r:id="rId4" imgW="2197080" imgH="253800" progId="Equation.3">
                  <p:embed/>
                </p:oleObj>
              </mc:Choice>
              <mc:Fallback>
                <p:oleObj name="Equation" r:id="rId4" imgW="2197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3581400"/>
                        <a:ext cx="5567362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1676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>
                <a:latin typeface="Book Antiqua" panose="02040602050305030304" pitchFamily="18" charset="0"/>
                <a:sym typeface="Wingdings" pitchFamily="1" charset="2"/>
              </a:rPr>
              <a:t>Generate a random number if ≤ (m-a)/(b-a) we are on the left, otherwise on the right.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52400" y="2971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>
                <a:latin typeface="Book Antiqua" panose="02040602050305030304" pitchFamily="18" charset="0"/>
                <a:sym typeface="Wingdings" pitchFamily="1" charset="2"/>
              </a:rPr>
              <a:t>If on the left  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228600" y="3581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>
                <a:latin typeface="Book Antiqua" panose="02040602050305030304" pitchFamily="18" charset="0"/>
                <a:sym typeface="Wingdings" pitchFamily="1" charset="2"/>
              </a:rPr>
              <a:t>If on the Right 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>
            <p:extLst/>
          </p:nvPr>
        </p:nvGraphicFramePr>
        <p:xfrm>
          <a:off x="3657600" y="2895600"/>
          <a:ext cx="48926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5" name="Equation" r:id="rId6" imgW="1930320" imgH="253800" progId="Equation.3">
                  <p:embed/>
                </p:oleObj>
              </mc:Choice>
              <mc:Fallback>
                <p:oleObj name="Equation" r:id="rId6" imgW="1930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95600"/>
                        <a:ext cx="48926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8779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6712"/>
          </a:xfrm>
        </p:spPr>
        <p:txBody>
          <a:bodyPr/>
          <a:lstStyle/>
          <a:p>
            <a:r>
              <a:rPr lang="en-US" dirty="0"/>
              <a:t>Triangular Probability Distributions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extLst/>
          </p:nvPr>
        </p:nvGraphicFramePr>
        <p:xfrm>
          <a:off x="5410200" y="5410200"/>
          <a:ext cx="350996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7" name="Equation" r:id="rId4" imgW="1676160" imgH="253800" progId="Equation.3">
                  <p:embed/>
                </p:oleObj>
              </mc:Choice>
              <mc:Fallback>
                <p:oleObj name="Equation" r:id="rId4" imgW="1676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410200"/>
                        <a:ext cx="3509963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0" y="2895600"/>
            <a:ext cx="3429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 dirty="0">
                <a:latin typeface="Book Antiqua" panose="02040602050305030304" pitchFamily="18" charset="0"/>
                <a:sym typeface="Wingdings" pitchFamily="1" charset="2"/>
              </a:rPr>
              <a:t>If Rand()≤</a:t>
            </a:r>
            <a:r>
              <a:rPr lang="en-US" sz="2400" dirty="0" smtClean="0">
                <a:latin typeface="Book Antiqua" panose="02040602050305030304" pitchFamily="18" charset="0"/>
                <a:sym typeface="Wingdings" pitchFamily="1" charset="2"/>
              </a:rPr>
              <a:t>0.333333 </a:t>
            </a:r>
            <a:endParaRPr lang="en-US" sz="2400" dirty="0">
              <a:latin typeface="Book Antiqua" panose="02040602050305030304" pitchFamily="18" charset="0"/>
              <a:sym typeface="Wingdings" pitchFamily="1" charset="2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 dirty="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228600" y="45720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 dirty="0" smtClean="0">
                <a:latin typeface="Book Antiqua" panose="02040602050305030304" pitchFamily="18" charset="0"/>
                <a:sym typeface="Wingdings" pitchFamily="1" charset="2"/>
              </a:rPr>
              <a:t>Otherwise</a:t>
            </a:r>
            <a:endParaRPr lang="en-US" sz="2400" dirty="0">
              <a:latin typeface="Book Antiqua" panose="02040602050305030304" pitchFamily="18" charset="0"/>
              <a:sym typeface="Wingdings" pitchFamily="1" charset="2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 dirty="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>
            <p:extLst/>
          </p:nvPr>
        </p:nvGraphicFramePr>
        <p:xfrm>
          <a:off x="5638800" y="3736975"/>
          <a:ext cx="259556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8" name="Equation" r:id="rId6" imgW="1244520" imgH="253800" progId="Equation.3">
                  <p:embed/>
                </p:oleObj>
              </mc:Choice>
              <mc:Fallback>
                <p:oleObj name="Equation" r:id="rId6" imgW="1244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736975"/>
                        <a:ext cx="2595563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0" y="1600200"/>
            <a:ext cx="464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>
                <a:latin typeface="Book Antiqua" panose="02040602050305030304" pitchFamily="18" charset="0"/>
                <a:sym typeface="Wingdings" pitchFamily="1" charset="2"/>
              </a:rPr>
              <a:t>Suppose a=5, b= 20, m=10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extLst/>
          </p:nvPr>
        </p:nvGraphicFramePr>
        <p:xfrm>
          <a:off x="4724400" y="1516628"/>
          <a:ext cx="4267199" cy="770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9" name="Equation" r:id="rId8" imgW="2184120" imgH="393480" progId="Equation.3">
                  <p:embed/>
                </p:oleObj>
              </mc:Choice>
              <mc:Fallback>
                <p:oleObj name="Equation" r:id="rId8" imgW="2184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16628"/>
                        <a:ext cx="4267199" cy="7704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2286000"/>
            <a:ext cx="464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 dirty="0">
                <a:latin typeface="Book Antiqua" panose="02040602050305030304" pitchFamily="18" charset="0"/>
                <a:sym typeface="Wingdings" pitchFamily="1" charset="2"/>
              </a:rPr>
              <a:t>Generate a random number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 dirty="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>
            <p:extLst/>
          </p:nvPr>
        </p:nvGraphicFramePr>
        <p:xfrm>
          <a:off x="163513" y="3813175"/>
          <a:ext cx="403066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80" name="Equation" r:id="rId10" imgW="1930320" imgH="253800" progId="Equation.3">
                  <p:embed/>
                </p:oleObj>
              </mc:Choice>
              <mc:Fallback>
                <p:oleObj name="Equation" r:id="rId10" imgW="1930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3813175"/>
                        <a:ext cx="4030662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" name="Object 4"/>
          <p:cNvGraphicFramePr>
            <a:graphicFrameLocks noChangeAspect="1"/>
          </p:cNvGraphicFramePr>
          <p:nvPr>
            <p:extLst/>
          </p:nvPr>
        </p:nvGraphicFramePr>
        <p:xfrm>
          <a:off x="127000" y="5410200"/>
          <a:ext cx="45974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81" name="Equation" r:id="rId12" imgW="2197080" imgH="253800" progId="Equation.3">
                  <p:embed/>
                </p:oleObj>
              </mc:Choice>
              <mc:Fallback>
                <p:oleObj name="Equation" r:id="rId12" imgW="2197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5410200"/>
                        <a:ext cx="45974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32547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6712"/>
          </a:xfrm>
        </p:spPr>
        <p:txBody>
          <a:bodyPr/>
          <a:lstStyle/>
          <a:p>
            <a:r>
              <a:rPr lang="en-US" dirty="0"/>
              <a:t>Generate</a:t>
            </a:r>
          </a:p>
        </p:txBody>
      </p:sp>
      <p:pic>
        <p:nvPicPr>
          <p:cNvPr id="1639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425" y="1371600"/>
            <a:ext cx="8766175" cy="4829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8432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6712"/>
          </a:xfrm>
        </p:spPr>
        <p:txBody>
          <a:bodyPr/>
          <a:lstStyle/>
          <a:p>
            <a:r>
              <a:rPr lang="en-US" dirty="0"/>
              <a:t>Histogram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914400" y="1371600"/>
          <a:ext cx="739139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7924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6712"/>
          </a:xfrm>
        </p:spPr>
        <p:txBody>
          <a:bodyPr/>
          <a:lstStyle/>
          <a:p>
            <a:r>
              <a:rPr lang="en-US" dirty="0"/>
              <a:t>Descriptive Statistics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514600" y="1349375"/>
          <a:ext cx="3581400" cy="488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89" name="Worksheet" r:id="rId5" imgW="1828800" imgH="2495550" progId="Excel.Sheet.12">
                  <p:embed/>
                </p:oleObj>
              </mc:Choice>
              <mc:Fallback>
                <p:oleObj name="Worksheet" r:id="rId5" imgW="1828800" imgH="249555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349375"/>
                        <a:ext cx="3581400" cy="488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726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61"/>
          <p:cNvSpPr>
            <a:spLocks noChangeShapeType="1"/>
          </p:cNvSpPr>
          <p:nvPr/>
        </p:nvSpPr>
        <p:spPr bwMode="auto">
          <a:xfrm flipV="1">
            <a:off x="7753350" y="2346325"/>
            <a:ext cx="658813" cy="115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1016000"/>
          </a:xfrm>
        </p:spPr>
        <p:txBody>
          <a:bodyPr/>
          <a:lstStyle/>
          <a:p>
            <a:r>
              <a:rPr lang="en-US" sz="3200" dirty="0"/>
              <a:t>Practice: Simulate in excel: All Activities Follow Triangular Distribution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1223963" y="1708150"/>
            <a:ext cx="1152525" cy="792163"/>
            <a:chOff x="771" y="1412"/>
            <a:chExt cx="726" cy="499"/>
          </a:xfrm>
        </p:grpSpPr>
        <p:sp>
          <p:nvSpPr>
            <p:cNvPr id="18493" name="Rectangle 5"/>
            <p:cNvSpPr>
              <a:spLocks noChangeArrowheads="1"/>
            </p:cNvSpPr>
            <p:nvPr/>
          </p:nvSpPr>
          <p:spPr bwMode="auto">
            <a:xfrm>
              <a:off x="771" y="1412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4" name="Text Box 6"/>
            <p:cNvSpPr txBox="1">
              <a:spLocks noChangeArrowheads="1"/>
            </p:cNvSpPr>
            <p:nvPr/>
          </p:nvSpPr>
          <p:spPr bwMode="auto">
            <a:xfrm>
              <a:off x="979" y="1544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A1</a:t>
              </a:r>
            </a:p>
          </p:txBody>
        </p:sp>
      </p:grpSp>
      <p:grpSp>
        <p:nvGrpSpPr>
          <p:cNvPr id="18437" name="Group 7"/>
          <p:cNvGrpSpPr>
            <a:grpSpLocks/>
          </p:cNvGrpSpPr>
          <p:nvPr/>
        </p:nvGrpSpPr>
        <p:grpSpPr bwMode="auto">
          <a:xfrm>
            <a:off x="3598863" y="1671638"/>
            <a:ext cx="1152525" cy="792162"/>
            <a:chOff x="2267" y="1389"/>
            <a:chExt cx="726" cy="499"/>
          </a:xfrm>
        </p:grpSpPr>
        <p:sp>
          <p:nvSpPr>
            <p:cNvPr id="18491" name="Rectangle 8"/>
            <p:cNvSpPr>
              <a:spLocks noChangeArrowheads="1"/>
            </p:cNvSpPr>
            <p:nvPr/>
          </p:nvSpPr>
          <p:spPr bwMode="auto">
            <a:xfrm>
              <a:off x="2267" y="1389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Text Box 9"/>
            <p:cNvSpPr txBox="1">
              <a:spLocks noChangeArrowheads="1"/>
            </p:cNvSpPr>
            <p:nvPr/>
          </p:nvSpPr>
          <p:spPr bwMode="auto">
            <a:xfrm>
              <a:off x="2465" y="1521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A3</a:t>
              </a:r>
            </a:p>
          </p:txBody>
        </p:sp>
      </p:grpSp>
      <p:grpSp>
        <p:nvGrpSpPr>
          <p:cNvPr id="18438" name="Group 10"/>
          <p:cNvGrpSpPr>
            <a:grpSpLocks/>
          </p:cNvGrpSpPr>
          <p:nvPr/>
        </p:nvGrpSpPr>
        <p:grpSpPr bwMode="auto">
          <a:xfrm>
            <a:off x="3598863" y="3219450"/>
            <a:ext cx="1152525" cy="792163"/>
            <a:chOff x="2267" y="2364"/>
            <a:chExt cx="726" cy="499"/>
          </a:xfrm>
        </p:grpSpPr>
        <p:sp>
          <p:nvSpPr>
            <p:cNvPr id="18489" name="Rectangle 11"/>
            <p:cNvSpPr>
              <a:spLocks noChangeArrowheads="1"/>
            </p:cNvSpPr>
            <p:nvPr/>
          </p:nvSpPr>
          <p:spPr bwMode="auto">
            <a:xfrm>
              <a:off x="2267" y="2364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0" name="Text Box 12"/>
            <p:cNvSpPr txBox="1">
              <a:spLocks noChangeArrowheads="1"/>
            </p:cNvSpPr>
            <p:nvPr/>
          </p:nvSpPr>
          <p:spPr bwMode="auto">
            <a:xfrm>
              <a:off x="2465" y="2496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A4</a:t>
              </a:r>
            </a:p>
          </p:txBody>
        </p:sp>
      </p:grpSp>
      <p:grpSp>
        <p:nvGrpSpPr>
          <p:cNvPr id="18439" name="Group 13"/>
          <p:cNvGrpSpPr>
            <a:grpSpLocks/>
          </p:cNvGrpSpPr>
          <p:nvPr/>
        </p:nvGrpSpPr>
        <p:grpSpPr bwMode="auto">
          <a:xfrm>
            <a:off x="6551613" y="3224213"/>
            <a:ext cx="1152525" cy="792162"/>
            <a:chOff x="4127" y="2367"/>
            <a:chExt cx="726" cy="499"/>
          </a:xfrm>
        </p:grpSpPr>
        <p:sp>
          <p:nvSpPr>
            <p:cNvPr id="18487" name="Rectangle 14"/>
            <p:cNvSpPr>
              <a:spLocks noChangeArrowheads="1"/>
            </p:cNvSpPr>
            <p:nvPr/>
          </p:nvSpPr>
          <p:spPr bwMode="auto">
            <a:xfrm>
              <a:off x="4127" y="2367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8" name="Text Box 15"/>
            <p:cNvSpPr txBox="1">
              <a:spLocks noChangeArrowheads="1"/>
            </p:cNvSpPr>
            <p:nvPr/>
          </p:nvSpPr>
          <p:spPr bwMode="auto">
            <a:xfrm>
              <a:off x="4332" y="2499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A6</a:t>
              </a:r>
            </a:p>
          </p:txBody>
        </p:sp>
      </p:grpSp>
      <p:grpSp>
        <p:nvGrpSpPr>
          <p:cNvPr id="18440" name="Group 16"/>
          <p:cNvGrpSpPr>
            <a:grpSpLocks/>
          </p:cNvGrpSpPr>
          <p:nvPr/>
        </p:nvGrpSpPr>
        <p:grpSpPr bwMode="auto">
          <a:xfrm>
            <a:off x="3598863" y="4516438"/>
            <a:ext cx="1152525" cy="792162"/>
            <a:chOff x="2267" y="3181"/>
            <a:chExt cx="726" cy="499"/>
          </a:xfrm>
        </p:grpSpPr>
        <p:sp>
          <p:nvSpPr>
            <p:cNvPr id="18485" name="Rectangle 17"/>
            <p:cNvSpPr>
              <a:spLocks noChangeArrowheads="1"/>
            </p:cNvSpPr>
            <p:nvPr/>
          </p:nvSpPr>
          <p:spPr bwMode="auto">
            <a:xfrm>
              <a:off x="2267" y="3181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Text Box 18"/>
            <p:cNvSpPr txBox="1">
              <a:spLocks noChangeArrowheads="1"/>
            </p:cNvSpPr>
            <p:nvPr/>
          </p:nvSpPr>
          <p:spPr bwMode="auto">
            <a:xfrm>
              <a:off x="2465" y="3313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A5</a:t>
              </a:r>
            </a:p>
          </p:txBody>
        </p:sp>
      </p:grpSp>
      <p:grpSp>
        <p:nvGrpSpPr>
          <p:cNvPr id="18441" name="Group 19"/>
          <p:cNvGrpSpPr>
            <a:grpSpLocks/>
          </p:cNvGrpSpPr>
          <p:nvPr/>
        </p:nvGrpSpPr>
        <p:grpSpPr bwMode="auto">
          <a:xfrm>
            <a:off x="1189038" y="4443413"/>
            <a:ext cx="1152525" cy="792162"/>
            <a:chOff x="749" y="3135"/>
            <a:chExt cx="726" cy="499"/>
          </a:xfrm>
        </p:grpSpPr>
        <p:sp>
          <p:nvSpPr>
            <p:cNvPr id="18483" name="Rectangle 20"/>
            <p:cNvSpPr>
              <a:spLocks noChangeArrowheads="1"/>
            </p:cNvSpPr>
            <p:nvPr/>
          </p:nvSpPr>
          <p:spPr bwMode="auto">
            <a:xfrm>
              <a:off x="749" y="3135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4" name="Text Box 21"/>
            <p:cNvSpPr txBox="1">
              <a:spLocks noChangeArrowheads="1"/>
            </p:cNvSpPr>
            <p:nvPr/>
          </p:nvSpPr>
          <p:spPr bwMode="auto">
            <a:xfrm>
              <a:off x="945" y="3267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A2</a:t>
              </a:r>
            </a:p>
          </p:txBody>
        </p:sp>
      </p:grpSp>
      <p:sp>
        <p:nvSpPr>
          <p:cNvPr id="18442" name="Text Box 23"/>
          <p:cNvSpPr txBox="1">
            <a:spLocks noChangeArrowheads="1"/>
          </p:cNvSpPr>
          <p:nvPr/>
        </p:nvSpPr>
        <p:spPr bwMode="auto">
          <a:xfrm>
            <a:off x="1371600" y="1295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3,4,6</a:t>
            </a:r>
          </a:p>
        </p:txBody>
      </p:sp>
      <p:sp>
        <p:nvSpPr>
          <p:cNvPr id="18443" name="Text Box 24"/>
          <p:cNvSpPr txBox="1">
            <a:spLocks noChangeArrowheads="1"/>
          </p:cNvSpPr>
          <p:nvPr/>
        </p:nvSpPr>
        <p:spPr bwMode="auto">
          <a:xfrm>
            <a:off x="1295400" y="4064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1,3,5</a:t>
            </a:r>
          </a:p>
        </p:txBody>
      </p:sp>
      <p:sp>
        <p:nvSpPr>
          <p:cNvPr id="18444" name="Text Box 25"/>
          <p:cNvSpPr txBox="1">
            <a:spLocks noChangeArrowheads="1"/>
          </p:cNvSpPr>
          <p:nvPr/>
        </p:nvSpPr>
        <p:spPr bwMode="auto">
          <a:xfrm>
            <a:off x="37338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6,4,7</a:t>
            </a:r>
          </a:p>
        </p:txBody>
      </p:sp>
      <p:sp>
        <p:nvSpPr>
          <p:cNvPr id="18445" name="Text Box 26"/>
          <p:cNvSpPr txBox="1">
            <a:spLocks noChangeArrowheads="1"/>
          </p:cNvSpPr>
          <p:nvPr/>
        </p:nvSpPr>
        <p:spPr bwMode="auto">
          <a:xfrm>
            <a:off x="37338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3,4,5</a:t>
            </a:r>
          </a:p>
        </p:txBody>
      </p:sp>
      <p:sp>
        <p:nvSpPr>
          <p:cNvPr id="18446" name="Text Box 27"/>
          <p:cNvSpPr txBox="1">
            <a:spLocks noChangeArrowheads="1"/>
          </p:cNvSpPr>
          <p:nvPr/>
        </p:nvSpPr>
        <p:spPr bwMode="auto">
          <a:xfrm>
            <a:off x="3733800" y="4114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1,2,4</a:t>
            </a:r>
          </a:p>
        </p:txBody>
      </p:sp>
      <p:sp>
        <p:nvSpPr>
          <p:cNvPr id="18447" name="Text Box 28"/>
          <p:cNvSpPr txBox="1">
            <a:spLocks noChangeArrowheads="1"/>
          </p:cNvSpPr>
          <p:nvPr/>
        </p:nvSpPr>
        <p:spPr bwMode="auto">
          <a:xfrm>
            <a:off x="67056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2,3,5</a:t>
            </a:r>
          </a:p>
        </p:txBody>
      </p:sp>
      <p:sp>
        <p:nvSpPr>
          <p:cNvPr id="18448" name="Line 30"/>
          <p:cNvSpPr>
            <a:spLocks noChangeShapeType="1"/>
          </p:cNvSpPr>
          <p:nvPr/>
        </p:nvSpPr>
        <p:spPr bwMode="auto">
          <a:xfrm>
            <a:off x="2378075" y="1889125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Line 31"/>
          <p:cNvSpPr>
            <a:spLocks noChangeShapeType="1"/>
          </p:cNvSpPr>
          <p:nvPr/>
        </p:nvSpPr>
        <p:spPr bwMode="auto">
          <a:xfrm>
            <a:off x="2378075" y="2163763"/>
            <a:ext cx="1187450" cy="1463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0" name="Line 32"/>
          <p:cNvSpPr>
            <a:spLocks noChangeShapeType="1"/>
          </p:cNvSpPr>
          <p:nvPr/>
        </p:nvSpPr>
        <p:spPr bwMode="auto">
          <a:xfrm>
            <a:off x="2378075" y="4906963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1" name="Line 34"/>
          <p:cNvSpPr>
            <a:spLocks noChangeShapeType="1"/>
          </p:cNvSpPr>
          <p:nvPr/>
        </p:nvSpPr>
        <p:spPr bwMode="auto">
          <a:xfrm>
            <a:off x="4791075" y="3554413"/>
            <a:ext cx="170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Line 35"/>
          <p:cNvSpPr>
            <a:spLocks noChangeShapeType="1"/>
          </p:cNvSpPr>
          <p:nvPr/>
        </p:nvSpPr>
        <p:spPr bwMode="auto">
          <a:xfrm flipV="1">
            <a:off x="4791075" y="3829050"/>
            <a:ext cx="1701800" cy="1041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8453" name="Group 37"/>
          <p:cNvGrpSpPr>
            <a:grpSpLocks/>
          </p:cNvGrpSpPr>
          <p:nvPr/>
        </p:nvGrpSpPr>
        <p:grpSpPr bwMode="auto">
          <a:xfrm>
            <a:off x="8247063" y="1797050"/>
            <a:ext cx="768350" cy="566738"/>
            <a:chOff x="150" y="2402"/>
            <a:chExt cx="484" cy="357"/>
          </a:xfrm>
        </p:grpSpPr>
        <p:sp>
          <p:nvSpPr>
            <p:cNvPr id="18481" name="Oval 38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Text Box 39"/>
            <p:cNvSpPr txBox="1">
              <a:spLocks noChangeArrowheads="1"/>
            </p:cNvSpPr>
            <p:nvPr/>
          </p:nvSpPr>
          <p:spPr bwMode="auto">
            <a:xfrm>
              <a:off x="288" y="2471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E</a:t>
              </a:r>
            </a:p>
          </p:txBody>
        </p:sp>
      </p:grpSp>
      <p:sp>
        <p:nvSpPr>
          <p:cNvPr id="18454" name="Line 40"/>
          <p:cNvSpPr>
            <a:spLocks noChangeShapeType="1"/>
          </p:cNvSpPr>
          <p:nvPr/>
        </p:nvSpPr>
        <p:spPr bwMode="auto">
          <a:xfrm>
            <a:off x="4791075" y="2073275"/>
            <a:ext cx="34020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8455" name="Group 43"/>
          <p:cNvGrpSpPr>
            <a:grpSpLocks/>
          </p:cNvGrpSpPr>
          <p:nvPr/>
        </p:nvGrpSpPr>
        <p:grpSpPr bwMode="auto">
          <a:xfrm>
            <a:off x="238125" y="3279775"/>
            <a:ext cx="768350" cy="566738"/>
            <a:chOff x="150" y="2402"/>
            <a:chExt cx="484" cy="357"/>
          </a:xfrm>
        </p:grpSpPr>
        <p:sp>
          <p:nvSpPr>
            <p:cNvPr id="18479" name="Oval 44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0" name="Text Box 45"/>
            <p:cNvSpPr txBox="1">
              <a:spLocks noChangeArrowheads="1"/>
            </p:cNvSpPr>
            <p:nvPr/>
          </p:nvSpPr>
          <p:spPr bwMode="auto">
            <a:xfrm>
              <a:off x="288" y="247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S</a:t>
              </a:r>
            </a:p>
          </p:txBody>
        </p:sp>
      </p:grpSp>
      <p:sp>
        <p:nvSpPr>
          <p:cNvPr id="18456" name="Line 46"/>
          <p:cNvSpPr>
            <a:spLocks noChangeShapeType="1"/>
          </p:cNvSpPr>
          <p:nvPr/>
        </p:nvSpPr>
        <p:spPr bwMode="auto">
          <a:xfrm flipV="1">
            <a:off x="841375" y="2236788"/>
            <a:ext cx="328613" cy="10985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7" name="Line 47"/>
          <p:cNvSpPr>
            <a:spLocks noChangeShapeType="1"/>
          </p:cNvSpPr>
          <p:nvPr/>
        </p:nvSpPr>
        <p:spPr bwMode="auto">
          <a:xfrm>
            <a:off x="841375" y="3773488"/>
            <a:ext cx="328613" cy="10429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8458" name="Group 52"/>
          <p:cNvGrpSpPr>
            <a:grpSpLocks/>
          </p:cNvGrpSpPr>
          <p:nvPr/>
        </p:nvGrpSpPr>
        <p:grpSpPr bwMode="auto">
          <a:xfrm>
            <a:off x="841375" y="1887538"/>
            <a:ext cx="7351713" cy="1446212"/>
            <a:chOff x="634" y="1630"/>
            <a:chExt cx="4631" cy="911"/>
          </a:xfrm>
        </p:grpSpPr>
        <p:sp>
          <p:nvSpPr>
            <p:cNvPr id="18476" name="Line 49"/>
            <p:cNvSpPr>
              <a:spLocks noChangeShapeType="1"/>
            </p:cNvSpPr>
            <p:nvPr/>
          </p:nvSpPr>
          <p:spPr bwMode="auto">
            <a:xfrm>
              <a:off x="1602" y="1630"/>
              <a:ext cx="74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50"/>
            <p:cNvSpPr>
              <a:spLocks noChangeShapeType="1"/>
            </p:cNvSpPr>
            <p:nvPr/>
          </p:nvSpPr>
          <p:spPr bwMode="auto">
            <a:xfrm>
              <a:off x="3122" y="1746"/>
              <a:ext cx="2143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51"/>
            <p:cNvSpPr>
              <a:spLocks noChangeShapeType="1"/>
            </p:cNvSpPr>
            <p:nvPr/>
          </p:nvSpPr>
          <p:spPr bwMode="auto">
            <a:xfrm flipV="1">
              <a:off x="634" y="1849"/>
              <a:ext cx="207" cy="69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59" name="Group 63"/>
          <p:cNvGrpSpPr>
            <a:grpSpLocks/>
          </p:cNvGrpSpPr>
          <p:nvPr/>
        </p:nvGrpSpPr>
        <p:grpSpPr bwMode="auto">
          <a:xfrm>
            <a:off x="841375" y="2182813"/>
            <a:ext cx="7570788" cy="1463675"/>
            <a:chOff x="530" y="1711"/>
            <a:chExt cx="4769" cy="922"/>
          </a:xfrm>
        </p:grpSpPr>
        <p:sp>
          <p:nvSpPr>
            <p:cNvPr id="18472" name="Line 41"/>
            <p:cNvSpPr>
              <a:spLocks noChangeShapeType="1"/>
            </p:cNvSpPr>
            <p:nvPr/>
          </p:nvSpPr>
          <p:spPr bwMode="auto">
            <a:xfrm flipV="1">
              <a:off x="4884" y="1802"/>
              <a:ext cx="415" cy="7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54"/>
            <p:cNvSpPr>
              <a:spLocks noChangeShapeType="1"/>
            </p:cNvSpPr>
            <p:nvPr/>
          </p:nvSpPr>
          <p:spPr bwMode="auto">
            <a:xfrm>
              <a:off x="1498" y="1711"/>
              <a:ext cx="748" cy="9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55"/>
            <p:cNvSpPr>
              <a:spLocks noChangeShapeType="1"/>
            </p:cNvSpPr>
            <p:nvPr/>
          </p:nvSpPr>
          <p:spPr bwMode="auto">
            <a:xfrm>
              <a:off x="3018" y="2575"/>
              <a:ext cx="10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56"/>
            <p:cNvSpPr>
              <a:spLocks noChangeShapeType="1"/>
            </p:cNvSpPr>
            <p:nvPr/>
          </p:nvSpPr>
          <p:spPr bwMode="auto">
            <a:xfrm flipV="1">
              <a:off x="530" y="1757"/>
              <a:ext cx="207" cy="6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60" name="Group 68"/>
          <p:cNvGrpSpPr>
            <a:grpSpLocks/>
          </p:cNvGrpSpPr>
          <p:nvPr/>
        </p:nvGrpSpPr>
        <p:grpSpPr bwMode="auto">
          <a:xfrm>
            <a:off x="841375" y="2346325"/>
            <a:ext cx="7570788" cy="2560638"/>
            <a:chOff x="634" y="1918"/>
            <a:chExt cx="4769" cy="1613"/>
          </a:xfrm>
        </p:grpSpPr>
        <p:sp>
          <p:nvSpPr>
            <p:cNvPr id="18468" name="Line 64"/>
            <p:cNvSpPr>
              <a:spLocks noChangeShapeType="1"/>
            </p:cNvSpPr>
            <p:nvPr/>
          </p:nvSpPr>
          <p:spPr bwMode="auto">
            <a:xfrm flipV="1">
              <a:off x="4988" y="1918"/>
              <a:ext cx="415" cy="72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65"/>
            <p:cNvSpPr>
              <a:spLocks noChangeShapeType="1"/>
            </p:cNvSpPr>
            <p:nvPr/>
          </p:nvSpPr>
          <p:spPr bwMode="auto">
            <a:xfrm>
              <a:off x="1602" y="3531"/>
              <a:ext cx="748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66"/>
            <p:cNvSpPr>
              <a:spLocks noChangeShapeType="1"/>
            </p:cNvSpPr>
            <p:nvPr/>
          </p:nvSpPr>
          <p:spPr bwMode="auto">
            <a:xfrm flipV="1">
              <a:off x="3122" y="2852"/>
              <a:ext cx="1072" cy="65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67"/>
            <p:cNvSpPr>
              <a:spLocks noChangeShapeType="1"/>
            </p:cNvSpPr>
            <p:nvPr/>
          </p:nvSpPr>
          <p:spPr bwMode="auto">
            <a:xfrm>
              <a:off x="634" y="2817"/>
              <a:ext cx="207" cy="65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5445" name="Text Box 69"/>
          <p:cNvSpPr txBox="1">
            <a:spLocks noChangeArrowheads="1"/>
          </p:cNvSpPr>
          <p:nvPr/>
        </p:nvSpPr>
        <p:spPr bwMode="auto">
          <a:xfrm>
            <a:off x="5724525" y="4486275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8462" name="Text Box 70"/>
          <p:cNvSpPr txBox="1">
            <a:spLocks noChangeArrowheads="1"/>
          </p:cNvSpPr>
          <p:nvPr/>
        </p:nvSpPr>
        <p:spPr bwMode="auto">
          <a:xfrm>
            <a:off x="0" y="56388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What is the probability of completing the project in 12 days? </a:t>
            </a:r>
          </a:p>
        </p:txBody>
      </p:sp>
      <p:sp>
        <p:nvSpPr>
          <p:cNvPr id="18463" name="Text Box 72"/>
          <p:cNvSpPr txBox="1">
            <a:spLocks noChangeArrowheads="1"/>
          </p:cNvSpPr>
          <p:nvPr/>
        </p:nvSpPr>
        <p:spPr bwMode="auto">
          <a:xfrm>
            <a:off x="6546850" y="4486275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18464" name="Text Box 73"/>
          <p:cNvSpPr txBox="1">
            <a:spLocks noChangeArrowheads="1"/>
          </p:cNvSpPr>
          <p:nvPr/>
        </p:nvSpPr>
        <p:spPr bwMode="auto">
          <a:xfrm>
            <a:off x="7315200" y="4486275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FF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53021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2286000"/>
          <a:ext cx="9143999" cy="362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71600"/>
                <a:gridCol w="2286000"/>
                <a:gridCol w="39623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Uniform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</a:t>
                      </a:r>
                      <a:r>
                        <a:rPr lang="en-US" sz="1800" dirty="0" err="1" smtClean="0"/>
                        <a:t>a+b</a:t>
                      </a:r>
                      <a:r>
                        <a:rPr lang="en-US" sz="1800" dirty="0" smtClean="0"/>
                        <a:t>)/2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(b-a)/12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x=a+(b-a)Rand()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Symbol"/>
                        </a:rPr>
                        <a:t>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Symbol"/>
                        </a:rPr>
                        <a:t></a:t>
                      </a:r>
                      <a:endParaRPr lang="en-US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x=</a:t>
                      </a:r>
                      <a:r>
                        <a:rPr lang="en-US" sz="1800" dirty="0" smtClean="0">
                          <a:sym typeface="Symbol"/>
                        </a:rPr>
                        <a:t>+</a:t>
                      </a:r>
                      <a:r>
                        <a:rPr lang="en-US" sz="1800" baseline="0" dirty="0" smtClean="0">
                          <a:sym typeface="Symbol"/>
                        </a:rPr>
                        <a:t>NORMSINV(Rand())</a:t>
                      </a:r>
                      <a:endParaRPr lang="en-US" sz="1800" baseline="0" dirty="0" smtClean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Exponential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/>
                        </a:rPr>
                        <a:t>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/>
                        </a:rPr>
                        <a:t>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x=-</a:t>
                      </a:r>
                      <a:r>
                        <a:rPr lang="en-US" sz="1800" dirty="0" smtClean="0">
                          <a:sym typeface="Symbol"/>
                        </a:rPr>
                        <a:t>LN(Rand())</a:t>
                      </a:r>
                      <a:endParaRPr 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(a +m+ b)/3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ct val="20000"/>
                        </a:spcBef>
                        <a:buFont typeface="Wingdings" pitchFamily="2" charset="2"/>
                        <a:buNone/>
                        <a:defRPr/>
                      </a:pP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(a</a:t>
                      </a:r>
                      <a:r>
                        <a:rPr lang="en-US" sz="180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+ m</a:t>
                      </a:r>
                      <a:r>
                        <a:rPr lang="en-US" sz="180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+b</a:t>
                      </a:r>
                      <a:r>
                        <a:rPr lang="en-US" sz="1800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 am-</a:t>
                      </a:r>
                      <a:r>
                        <a:rPr lang="en-US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bm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)/18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Rand()</a:t>
                      </a:r>
                      <a:r>
                        <a:rPr lang="en-US" dirty="0" smtClean="0">
                          <a:sym typeface="Symbol"/>
                        </a:rPr>
                        <a:t>(m-a)/(b-a)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Otherwise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>
            <p:extLst/>
          </p:nvPr>
        </p:nvGraphicFramePr>
        <p:xfrm>
          <a:off x="5230813" y="4521051"/>
          <a:ext cx="363696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6" name="Equation" r:id="rId4" imgW="1879560" imgH="253800" progId="Equation.3">
                  <p:embed/>
                </p:oleObj>
              </mc:Choice>
              <mc:Fallback>
                <p:oleObj name="Equation" r:id="rId4" imgW="18795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4521051"/>
                        <a:ext cx="3636962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" name="Object 4"/>
          <p:cNvGraphicFramePr>
            <a:graphicFrameLocks noChangeAspect="1"/>
          </p:cNvGraphicFramePr>
          <p:nvPr>
            <p:extLst/>
          </p:nvPr>
        </p:nvGraphicFramePr>
        <p:xfrm>
          <a:off x="5227638" y="5348064"/>
          <a:ext cx="38703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7" name="Equation" r:id="rId6" imgW="2145960" imgH="253800" progId="Equation.3">
                  <p:embed/>
                </p:oleObj>
              </mc:Choice>
              <mc:Fallback>
                <p:oleObj name="Equation" r:id="rId6" imgW="21459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638" y="5348064"/>
                        <a:ext cx="38703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6712"/>
          </a:xfrm>
        </p:spPr>
        <p:txBody>
          <a:bodyPr/>
          <a:lstStyle/>
          <a:p>
            <a:r>
              <a:rPr lang="en-US" dirty="0" smtClean="0"/>
              <a:t>Random Variable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232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Probability Distributions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0" y="2420888"/>
            <a:ext cx="5758113" cy="235875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 smtClean="0">
                <a:latin typeface="Book Antiqua" pitchFamily="18" charset="0"/>
              </a:rPr>
              <a:t>How </a:t>
            </a:r>
            <a:r>
              <a:rPr lang="en-US" altLang="en-US" dirty="0">
                <a:latin typeface="Book Antiqua" pitchFamily="18" charset="0"/>
              </a:rPr>
              <a:t>can it be that mathematics, being after all a product of human thought independent of experience, is so admirably adapted to the objects </a:t>
            </a:r>
            <a:r>
              <a:rPr lang="en-US" altLang="en-US" dirty="0" smtClean="0">
                <a:latin typeface="Book Antiqua" pitchFamily="18" charset="0"/>
              </a:rPr>
              <a:t>of reality</a:t>
            </a:r>
            <a:endParaRPr lang="en-US" altLang="en-US" dirty="0">
              <a:latin typeface="Book Antiqua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latin typeface="Book Antiqua" pitchFamily="18" charset="0"/>
              </a:rPr>
              <a:t>Albert Einstein</a:t>
            </a:r>
          </a:p>
          <a:p>
            <a:pPr algn="l"/>
            <a:endParaRPr lang="en-US" dirty="0"/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538067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Some parts of these slides were prepared based on </a:t>
            </a:r>
          </a:p>
          <a:p>
            <a:r>
              <a:rPr lang="en-US" dirty="0">
                <a:solidFill>
                  <a:schemeClr val="bg1"/>
                </a:solidFill>
                <a:latin typeface="Book Antiqua" pitchFamily="18" charset="0"/>
              </a:rPr>
              <a:t>Essentials of Modern </a:t>
            </a:r>
            <a:r>
              <a:rPr lang="en-US" dirty="0" err="1">
                <a:solidFill>
                  <a:schemeClr val="bg1"/>
                </a:solidFill>
                <a:latin typeface="Book Antiqua" pitchFamily="18" charset="0"/>
              </a:rPr>
              <a:t>Busines</a:t>
            </a:r>
            <a:r>
              <a:rPr lang="en-US" dirty="0">
                <a:solidFill>
                  <a:schemeClr val="bg1"/>
                </a:solidFill>
                <a:latin typeface="Book Antiqua" pitchFamily="18" charset="0"/>
              </a:rPr>
              <a:t> Statistics, Anderson et al. </a:t>
            </a:r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2012, Cengage</a:t>
            </a:r>
            <a:r>
              <a:rPr lang="en-US" dirty="0">
                <a:solidFill>
                  <a:schemeClr val="bg1"/>
                </a:solidFill>
                <a:latin typeface="Book Antiqua" pitchFamily="18" charset="0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Managing Business Process Flow, Anupindi et al. 2012,  Pearson.</a:t>
            </a:r>
          </a:p>
          <a:p>
            <a:r>
              <a:rPr lang="en-US" dirty="0">
                <a:solidFill>
                  <a:schemeClr val="bg1"/>
                </a:solidFill>
                <a:latin typeface="Book Antiqua" pitchFamily="18" charset="0"/>
              </a:rPr>
              <a:t>Project Management in Practice, </a:t>
            </a:r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Meredith et al. 2014, Wiley</a:t>
            </a:r>
            <a:endParaRPr lang="en-US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gray">
          <a:xfrm>
            <a:off x="21705" y="332656"/>
            <a:ext cx="9143999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400" b="0" baseline="0">
                <a:solidFill>
                  <a:schemeClr val="bg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kern="0" dirty="0" smtClean="0"/>
              <a:t>Triangular Probability Distribution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2908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9788"/>
          </a:xfrm>
        </p:spPr>
        <p:txBody>
          <a:bodyPr/>
          <a:lstStyle/>
          <a:p>
            <a:r>
              <a:rPr lang="en-US" dirty="0"/>
              <a:t>Triangular 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1828800" y="29718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2057400" y="1371600"/>
            <a:ext cx="37338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1905000" y="2971800"/>
            <a:ext cx="28533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2895600" y="2971800"/>
            <a:ext cx="36228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5791200" y="2971800"/>
            <a:ext cx="2901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b</a:t>
            </a:r>
          </a:p>
        </p:txBody>
      </p:sp>
      <p:sp>
        <p:nvSpPr>
          <p:cNvPr id="15368" name="Rectangle 59"/>
          <p:cNvSpPr>
            <a:spLocks noChangeArrowheads="1"/>
          </p:cNvSpPr>
          <p:nvPr/>
        </p:nvSpPr>
        <p:spPr bwMode="auto">
          <a:xfrm>
            <a:off x="1524000" y="3505200"/>
            <a:ext cx="6553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Monotype Sorts" pitchFamily="1" charset="2"/>
              <a:buNone/>
            </a:pPr>
            <a:r>
              <a:rPr lang="en-US" sz="2400" i="1">
                <a:latin typeface="Book Antiqua" panose="02040602050305030304" pitchFamily="18" charset="0"/>
              </a:rPr>
              <a:t>a</a:t>
            </a:r>
            <a:r>
              <a:rPr lang="en-US" sz="2400">
                <a:latin typeface="Book Antiqua" panose="02040602050305030304" pitchFamily="18" charset="0"/>
              </a:rPr>
              <a:t> = smallest value the variable can assume</a:t>
            </a:r>
          </a:p>
          <a:p>
            <a:pPr>
              <a:buFont typeface="Monotype Sorts" pitchFamily="1" charset="2"/>
              <a:buNone/>
            </a:pPr>
            <a:r>
              <a:rPr lang="en-US" sz="2400" i="1">
                <a:latin typeface="Book Antiqua" panose="02040602050305030304" pitchFamily="18" charset="0"/>
              </a:rPr>
              <a:t>b</a:t>
            </a:r>
            <a:r>
              <a:rPr lang="en-US" sz="2400">
                <a:latin typeface="Book Antiqua" panose="02040602050305030304" pitchFamily="18" charset="0"/>
              </a:rPr>
              <a:t> = largest value the variable can assume</a:t>
            </a:r>
          </a:p>
          <a:p>
            <a:r>
              <a:rPr lang="en-US" sz="2400" i="1">
                <a:latin typeface="Book Antiqua" panose="02040602050305030304" pitchFamily="18" charset="0"/>
              </a:rPr>
              <a:t>m</a:t>
            </a:r>
            <a:r>
              <a:rPr lang="en-US" sz="2400">
                <a:latin typeface="Book Antiqua" panose="02040602050305030304" pitchFamily="18" charset="0"/>
              </a:rPr>
              <a:t> = most likely  value the variable can assume</a:t>
            </a:r>
          </a:p>
          <a:p>
            <a:pPr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3048000" y="13716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76200" y="50292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400" b="1" dirty="0">
                <a:latin typeface="Book Antiqua" panose="02040602050305030304" pitchFamily="18" charset="0"/>
              </a:rPr>
              <a:t>Expected Value of </a:t>
            </a:r>
            <a:r>
              <a:rPr lang="en-US" sz="2400" b="1" i="1" dirty="0">
                <a:latin typeface="Book Antiqua" panose="02040602050305030304" pitchFamily="18" charset="0"/>
              </a:rPr>
              <a:t>x</a:t>
            </a:r>
            <a:r>
              <a:rPr lang="en-US" sz="2400" b="1" dirty="0">
                <a:latin typeface="Book Antiqua" panose="02040602050305030304" pitchFamily="18" charset="0"/>
              </a:rPr>
              <a:t>  </a:t>
            </a:r>
            <a:r>
              <a:rPr lang="en-US" sz="2400" i="1" dirty="0">
                <a:latin typeface="Book Antiqua" panose="02040602050305030304" pitchFamily="18" charset="0"/>
                <a:sym typeface="Wingdings" pitchFamily="2" charset="2"/>
              </a:rPr>
              <a:t>  </a:t>
            </a:r>
            <a:r>
              <a:rPr lang="en-US" sz="2400" i="1" dirty="0">
                <a:latin typeface="Book Antiqua" panose="02040602050305030304" pitchFamily="18" charset="0"/>
                <a:cs typeface="Times New Roman" pitchFamily="18" charset="0"/>
              </a:rPr>
              <a:t>µ  = (a +m+ b)/3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400" b="1" dirty="0">
                <a:latin typeface="Book Antiqua" panose="02040602050305030304" pitchFamily="18" charset="0"/>
              </a:rPr>
              <a:t>Variance of </a:t>
            </a:r>
            <a:r>
              <a:rPr lang="en-US" sz="2400" b="1" i="1" dirty="0">
                <a:latin typeface="Book Antiqua" panose="02040602050305030304" pitchFamily="18" charset="0"/>
              </a:rPr>
              <a:t>x </a:t>
            </a:r>
            <a:r>
              <a:rPr lang="en-US" sz="2400" b="1" dirty="0">
                <a:latin typeface="Book Antiqua" panose="02040602050305030304" pitchFamily="18" charset="0"/>
              </a:rPr>
              <a:t>            </a:t>
            </a:r>
            <a:r>
              <a:rPr lang="en-US" sz="2400" i="1" dirty="0">
                <a:latin typeface="Book Antiqua" panose="02040602050305030304" pitchFamily="18" charset="0"/>
                <a:sym typeface="Wingdings" pitchFamily="2" charset="2"/>
              </a:rPr>
              <a:t> </a:t>
            </a:r>
            <a:r>
              <a:rPr lang="en-US" sz="2400" b="1" i="1" dirty="0">
                <a:latin typeface="Book Antiqua" panose="02040602050305030304" pitchFamily="18" charset="0"/>
                <a:cs typeface="Times New Roman" pitchFamily="18" charset="0"/>
              </a:rPr>
              <a:t>s </a:t>
            </a:r>
            <a:r>
              <a:rPr lang="en-US" sz="2400" b="1" i="1" baseline="30000" dirty="0">
                <a:latin typeface="Book Antiqua" panose="02040602050305030304" pitchFamily="18" charset="0"/>
                <a:cs typeface="Times New Roman" pitchFamily="18" charset="0"/>
              </a:rPr>
              <a:t>2 </a:t>
            </a:r>
            <a:r>
              <a:rPr lang="en-US" sz="2400" i="1" dirty="0">
                <a:latin typeface="Book Antiqua" panose="02040602050305030304" pitchFamily="18" charset="0"/>
                <a:cs typeface="Times New Roman" pitchFamily="18" charset="0"/>
              </a:rPr>
              <a:t>= (a</a:t>
            </a:r>
            <a:r>
              <a:rPr lang="en-US" sz="2400" i="1" baseline="30000" dirty="0">
                <a:latin typeface="Book Antiqua" panose="02040602050305030304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latin typeface="Book Antiqua" panose="02040602050305030304" pitchFamily="18" charset="0"/>
                <a:cs typeface="Times New Roman" pitchFamily="18" charset="0"/>
              </a:rPr>
              <a:t> + m</a:t>
            </a:r>
            <a:r>
              <a:rPr lang="en-US" sz="2400" i="1" baseline="30000" dirty="0">
                <a:latin typeface="Book Antiqua" panose="02040602050305030304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latin typeface="Book Antiqua" panose="02040602050305030304" pitchFamily="18" charset="0"/>
                <a:cs typeface="Times New Roman" pitchFamily="18" charset="0"/>
              </a:rPr>
              <a:t> +b</a:t>
            </a:r>
            <a:r>
              <a:rPr lang="en-US" sz="2400" i="1" baseline="30000" dirty="0">
                <a:latin typeface="Book Antiqua" panose="02040602050305030304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latin typeface="Book Antiqua" panose="02040602050305030304" pitchFamily="18" charset="0"/>
                <a:cs typeface="Times New Roman" pitchFamily="18" charset="0"/>
              </a:rPr>
              <a:t> – </a:t>
            </a:r>
            <a:r>
              <a:rPr lang="en-US" sz="2400" i="1" dirty="0" err="1">
                <a:latin typeface="Book Antiqua" panose="02040602050305030304" pitchFamily="18" charset="0"/>
                <a:cs typeface="Times New Roman" pitchFamily="18" charset="0"/>
              </a:rPr>
              <a:t>ab</a:t>
            </a:r>
            <a:r>
              <a:rPr lang="en-US" sz="2400" i="1" dirty="0">
                <a:latin typeface="Book Antiqua" panose="02040602050305030304" pitchFamily="18" charset="0"/>
                <a:cs typeface="Times New Roman" pitchFamily="18" charset="0"/>
              </a:rPr>
              <a:t>- am-</a:t>
            </a:r>
            <a:r>
              <a:rPr lang="en-US" sz="2400" i="1" dirty="0" err="1">
                <a:latin typeface="Book Antiqua" panose="02040602050305030304" pitchFamily="18" charset="0"/>
                <a:cs typeface="Times New Roman" pitchFamily="18" charset="0"/>
              </a:rPr>
              <a:t>bm</a:t>
            </a:r>
            <a:r>
              <a:rPr lang="en-US" sz="2400" i="1" dirty="0">
                <a:latin typeface="Book Antiqua" panose="02040602050305030304" pitchFamily="18" charset="0"/>
                <a:cs typeface="Times New Roman" pitchFamily="18" charset="0"/>
              </a:rPr>
              <a:t>)/18</a:t>
            </a: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r>
              <a:rPr lang="en-US" sz="2400" dirty="0">
                <a:latin typeface="Book Antiqua" panose="0204060205030503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00480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52488"/>
          </a:xfrm>
        </p:spPr>
        <p:txBody>
          <a:bodyPr/>
          <a:lstStyle/>
          <a:p>
            <a:r>
              <a:rPr lang="en-US" dirty="0"/>
              <a:t>Generate a Triangular  Random Variable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2004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600200"/>
            <a:ext cx="37338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2004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2004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2004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20491" name="Rectangle 3"/>
          <p:cNvSpPr txBox="1">
            <a:spLocks noChangeArrowheads="1"/>
          </p:cNvSpPr>
          <p:nvPr/>
        </p:nvSpPr>
        <p:spPr bwMode="auto">
          <a:xfrm>
            <a:off x="0" y="1371600"/>
            <a:ext cx="5791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 dirty="0">
                <a:latin typeface="Book Antiqua" panose="02040602050305030304" pitchFamily="18" charset="0"/>
              </a:rPr>
              <a:t>Compute the height of this triangle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0" y="34290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>
                <a:latin typeface="Book Antiqua" panose="02040602050305030304" pitchFamily="18" charset="0"/>
                <a:sym typeface="Wingdings" pitchFamily="1" charset="2"/>
              </a:rPr>
              <a:t>Similarly, the area to the right is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/>
          </p:nvPr>
        </p:nvGraphicFramePr>
        <p:xfrm>
          <a:off x="76200" y="2133600"/>
          <a:ext cx="11922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6" name="Equation" r:id="rId4" imgW="545760" imgH="215640" progId="Equation.3">
                  <p:embed/>
                </p:oleObj>
              </mc:Choice>
              <mc:Fallback>
                <p:oleObj name="Equation" r:id="rId4" imgW="545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133600"/>
                        <a:ext cx="1192213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extLst/>
          </p:nvPr>
        </p:nvGraphicFramePr>
        <p:xfrm>
          <a:off x="152400" y="4191000"/>
          <a:ext cx="11922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7" name="Equation" r:id="rId6" imgW="545760" imgH="215640" progId="Equation.3">
                  <p:embed/>
                </p:oleObj>
              </mc:Choice>
              <mc:Fallback>
                <p:oleObj name="Equation" r:id="rId6" imgW="545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191000"/>
                        <a:ext cx="1192213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0" y="5181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r>
              <a:rPr lang="en-US" sz="2400">
                <a:latin typeface="Book Antiqua" panose="02040602050305030304" pitchFamily="18" charset="0"/>
                <a:sym typeface="Wingdings" pitchFamily="1" charset="2"/>
              </a:rPr>
              <a:t>Generate a random number if </a:t>
            </a:r>
            <a:r>
              <a:rPr lang="en-US" sz="2400" i="1">
                <a:latin typeface="Book Antiqua" panose="02040602050305030304" pitchFamily="18" charset="0"/>
                <a:sym typeface="Wingdings" pitchFamily="1" charset="2"/>
              </a:rPr>
              <a:t>rand() ≤ (m-a)/(b-a) </a:t>
            </a:r>
            <a:r>
              <a:rPr lang="en-US" sz="2400">
                <a:latin typeface="Book Antiqua" panose="02040602050305030304" pitchFamily="18" charset="0"/>
                <a:sym typeface="Wingdings" pitchFamily="1" charset="2"/>
              </a:rPr>
              <a:t>we are on the left, otherwise on the right</a:t>
            </a: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  <a:buFont typeface="Monotype Sorts" pitchFamily="1" charset="2"/>
              <a:buNone/>
            </a:pPr>
            <a:endParaRPr lang="en-US" sz="2400">
              <a:latin typeface="Book Antiqua" panose="02040602050305030304" pitchFamily="18" charset="0"/>
            </a:endParaRPr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5972175" y="16002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92"/>
          <p:cNvSpPr>
            <a:spLocks noChangeArrowheads="1"/>
          </p:cNvSpPr>
          <p:nvPr/>
        </p:nvSpPr>
        <p:spPr bwMode="auto">
          <a:xfrm>
            <a:off x="5943600" y="2514600"/>
            <a:ext cx="178414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H/2= </a:t>
            </a: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1/(b-a)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6161" name="Object 17"/>
          <p:cNvGraphicFramePr>
            <a:graphicFrameLocks noChangeAspect="1"/>
          </p:cNvGraphicFramePr>
          <p:nvPr>
            <p:extLst/>
          </p:nvPr>
        </p:nvGraphicFramePr>
        <p:xfrm>
          <a:off x="1371600" y="1981200"/>
          <a:ext cx="33242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8" name="Equation" r:id="rId8" imgW="1523880" imgH="419040" progId="Equation.3">
                  <p:embed/>
                </p:oleObj>
              </mc:Choice>
              <mc:Fallback>
                <p:oleObj name="Equation" r:id="rId8" imgW="1523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81200"/>
                        <a:ext cx="33242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1524000" y="4038600"/>
          <a:ext cx="32988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9" name="Equation" r:id="rId10" imgW="1511280" imgH="419040" progId="Equation.3">
                  <p:embed/>
                </p:oleObj>
              </mc:Choice>
              <mc:Fallback>
                <p:oleObj name="Equation" r:id="rId10" imgW="1511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038600"/>
                        <a:ext cx="32988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4878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/>
      <p:bldP spid="16" grpId="0"/>
      <p:bldP spid="19" grpId="0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65187"/>
          </a:xfrm>
        </p:spPr>
        <p:txBody>
          <a:bodyPr/>
          <a:lstStyle/>
          <a:p>
            <a:r>
              <a:rPr lang="en-US" dirty="0"/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246438"/>
            <a:ext cx="43434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646238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246438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21514" name="Rectangle 3"/>
          <p:cNvSpPr txBox="1">
            <a:spLocks noChangeArrowheads="1"/>
          </p:cNvSpPr>
          <p:nvPr/>
        </p:nvSpPr>
        <p:spPr bwMode="auto">
          <a:xfrm>
            <a:off x="0" y="1371600"/>
            <a:ext cx="525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Book Antiqua" panose="02040602050305030304" pitchFamily="18" charset="0"/>
                <a:cs typeface="Arial" pitchFamily="34" charset="0"/>
              </a:rPr>
              <a:t>Suppose we are on the left</a:t>
            </a: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Book Antiqua" panose="02040602050305030304" pitchFamily="18" charset="0"/>
                <a:cs typeface="Arial" pitchFamily="34" charset="0"/>
              </a:rPr>
              <a:t>Then the triangular random variable is something like X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5257800" y="3279775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2062" name="Line 13"/>
          <p:cNvSpPr>
            <a:spLocks noChangeShapeType="1"/>
          </p:cNvSpPr>
          <p:nvPr/>
        </p:nvSpPr>
        <p:spPr bwMode="auto">
          <a:xfrm>
            <a:off x="6019800" y="1646238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-76200" y="3657600"/>
            <a:ext cx="9372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Book Antiqua" panose="02040602050305030304" pitchFamily="18" charset="0"/>
              </a:rPr>
              <a:t>What is the height associated with X?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410200" y="2524125"/>
            <a:ext cx="333375" cy="762000"/>
            <a:chOff x="3408" y="1590"/>
            <a:chExt cx="210" cy="480"/>
          </a:xfrm>
        </p:grpSpPr>
        <p:sp>
          <p:nvSpPr>
            <p:cNvPr id="2072" name="Line 14"/>
            <p:cNvSpPr>
              <a:spLocks noChangeShapeType="1"/>
            </p:cNvSpPr>
            <p:nvPr/>
          </p:nvSpPr>
          <p:spPr bwMode="auto">
            <a:xfrm>
              <a:off x="3408" y="159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92"/>
            <p:cNvSpPr>
              <a:spLocks noChangeArrowheads="1"/>
            </p:cNvSpPr>
            <p:nvPr/>
          </p:nvSpPr>
          <p:spPr bwMode="auto">
            <a:xfrm>
              <a:off x="3408" y="1680"/>
              <a:ext cx="21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-64" charset="0"/>
                </a:rPr>
                <a:t>h</a:t>
              </a:r>
              <a:endParaRPr lang="en-US" i="1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endParaRPr>
            </a:p>
          </p:txBody>
        </p:sp>
      </p:grp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19800" y="22860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extLst/>
          </p:nvPr>
        </p:nvGraphicFramePr>
        <p:xfrm>
          <a:off x="152400" y="4375150"/>
          <a:ext cx="18669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0" name="Equation" r:id="rId4" imgW="736560" imgH="393480" progId="Equation.3">
                  <p:embed/>
                </p:oleObj>
              </mc:Choice>
              <mc:Fallback>
                <p:oleObj name="Equation" r:id="rId4" imgW="736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375150"/>
                        <a:ext cx="1866900" cy="99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2362200" y="452755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Arial" charset="0"/>
                <a:sym typeface="Wingdings" pitchFamily="1" charset="2"/>
              </a:rPr>
              <a:t> </a:t>
            </a:r>
            <a:endParaRPr lang="en-US" sz="2800">
              <a:latin typeface="Arial" charset="0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/>
          </p:nvPr>
        </p:nvGraphicFramePr>
        <p:xfrm>
          <a:off x="3044825" y="4375150"/>
          <a:ext cx="2027238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1" name="Equation" r:id="rId6" imgW="799920" imgH="393480" progId="Equation.3">
                  <p:embed/>
                </p:oleObj>
              </mc:Choice>
              <mc:Fallback>
                <p:oleObj name="Equation" r:id="rId6" imgW="799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4375150"/>
                        <a:ext cx="2027238" cy="99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5334000" y="4648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Arial" charset="0"/>
                <a:sym typeface="Wingdings" pitchFamily="1" charset="2"/>
              </a:rPr>
              <a:t> </a:t>
            </a:r>
            <a:endParaRPr lang="en-US" sz="2800">
              <a:latin typeface="Arial" charset="0"/>
            </a:endParaRP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extLst/>
          </p:nvPr>
        </p:nvGraphicFramePr>
        <p:xfrm>
          <a:off x="5975350" y="4343400"/>
          <a:ext cx="286385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2" name="Equation" r:id="rId8" imgW="1130040" imgH="419040" progId="Equation.3">
                  <p:embed/>
                </p:oleObj>
              </mc:Choice>
              <mc:Fallback>
                <p:oleObj name="Equation" r:id="rId8" imgW="1130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5350" y="4343400"/>
                        <a:ext cx="2863850" cy="106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0" y="571500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Book Antiqua" panose="02040602050305030304" pitchFamily="18" charset="0"/>
              </a:rPr>
              <a:t>The area to the left of X is then 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>
            <p:extLst/>
          </p:nvPr>
        </p:nvGraphicFramePr>
        <p:xfrm>
          <a:off x="5257800" y="5715000"/>
          <a:ext cx="29924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3" name="Equation" r:id="rId10" imgW="1180800" imgH="215640" progId="Equation.3">
                  <p:embed/>
                </p:oleObj>
              </mc:Choice>
              <mc:Fallback>
                <p:oleObj name="Equation" r:id="rId10" imgW="1180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715000"/>
                        <a:ext cx="2992438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5152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/>
      <p:bldP spid="11" grpId="0"/>
      <p:bldP spid="17" grpId="0"/>
      <p:bldP spid="21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6712"/>
          </a:xfrm>
        </p:spPr>
        <p:txBody>
          <a:bodyPr/>
          <a:lstStyle/>
          <a:p>
            <a:r>
              <a:rPr lang="en-US" dirty="0"/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246438"/>
            <a:ext cx="43434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646238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246438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246438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5257800" y="3279775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019800" y="1646238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5410200" y="2560638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92"/>
          <p:cNvSpPr>
            <a:spLocks noChangeArrowheads="1"/>
          </p:cNvSpPr>
          <p:nvPr/>
        </p:nvSpPr>
        <p:spPr bwMode="auto">
          <a:xfrm>
            <a:off x="5410200" y="26670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19800" y="22860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228600" y="2133600"/>
          <a:ext cx="286385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4" name="Equation" r:id="rId4" imgW="1130040" imgH="419040" progId="Equation.3">
                  <p:embed/>
                </p:oleObj>
              </mc:Choice>
              <mc:Fallback>
                <p:oleObj name="Equation" r:id="rId4" imgW="1130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33600"/>
                        <a:ext cx="2863850" cy="106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0" y="4648200"/>
            <a:ext cx="472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Book Antiqua" panose="02040602050305030304" pitchFamily="18" charset="0"/>
              </a:rPr>
              <a:t>The area to the left of X was our rand() which happened to drop on the left</a:t>
            </a: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228600" y="1600200"/>
          <a:ext cx="29924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5" name="Equation" r:id="rId6" imgW="1180800" imgH="215640" progId="Equation.3">
                  <p:embed/>
                </p:oleObj>
              </mc:Choice>
              <mc:Fallback>
                <p:oleObj name="Equation" r:id="rId6" imgW="1180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00200"/>
                        <a:ext cx="2992438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52400" y="3352800"/>
          <a:ext cx="37973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6" name="Equation" r:id="rId8" imgW="1498320" imgH="444240" progId="Equation.3">
                  <p:embed/>
                </p:oleObj>
              </mc:Choice>
              <mc:Fallback>
                <p:oleObj name="Equation" r:id="rId8" imgW="1498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52800"/>
                        <a:ext cx="3797300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4572000" y="4876800"/>
          <a:ext cx="37973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7" name="Equation" r:id="rId10" imgW="1498320" imgH="444240" progId="Equation.3">
                  <p:embed/>
                </p:oleObj>
              </mc:Choice>
              <mc:Fallback>
                <p:oleObj name="Equation" r:id="rId10" imgW="1498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3797300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9559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22326"/>
          </a:xfrm>
        </p:spPr>
        <p:txBody>
          <a:bodyPr/>
          <a:lstStyle/>
          <a:p>
            <a:r>
              <a:rPr lang="en-US" dirty="0"/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724400" y="31242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4953000" y="1524000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00600" y="31242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791200" y="31242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686800" y="31242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5257800" y="3157538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4108" name="Line 13"/>
          <p:cNvSpPr>
            <a:spLocks noChangeShapeType="1"/>
          </p:cNvSpPr>
          <p:nvPr/>
        </p:nvSpPr>
        <p:spPr bwMode="auto">
          <a:xfrm>
            <a:off x="6019800" y="15240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Line 14"/>
          <p:cNvSpPr>
            <a:spLocks noChangeShapeType="1"/>
          </p:cNvSpPr>
          <p:nvPr/>
        </p:nvSpPr>
        <p:spPr bwMode="auto">
          <a:xfrm>
            <a:off x="5410200" y="2438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92"/>
          <p:cNvSpPr>
            <a:spLocks noChangeArrowheads="1"/>
          </p:cNvSpPr>
          <p:nvPr/>
        </p:nvSpPr>
        <p:spPr bwMode="auto">
          <a:xfrm>
            <a:off x="5410200" y="2544763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19800" y="2163763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0" y="1524000"/>
          <a:ext cx="37973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5" name="Equation" r:id="rId4" imgW="1498320" imgH="444240" progId="Equation.3">
                  <p:embed/>
                </p:oleObj>
              </mc:Choice>
              <mc:Fallback>
                <p:oleObj name="Equation" r:id="rId4" imgW="1498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4000"/>
                        <a:ext cx="3797300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52400" y="3505200"/>
          <a:ext cx="5053013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6" name="Equation" r:id="rId6" imgW="1993680" imgH="228600" progId="Equation.3">
                  <p:embed/>
                </p:oleObj>
              </mc:Choice>
              <mc:Fallback>
                <p:oleObj name="Equation" r:id="rId6" imgW="1993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505200"/>
                        <a:ext cx="5053013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28600" y="4191000"/>
          <a:ext cx="48926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7" name="Equation" r:id="rId8" imgW="1930320" imgH="253800" progId="Equation.3">
                  <p:embed/>
                </p:oleObj>
              </mc:Choice>
              <mc:Fallback>
                <p:oleObj name="Equation" r:id="rId8" imgW="1930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191000"/>
                        <a:ext cx="48926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0" y="49530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Monotype Sorts"/>
              <a:buNone/>
              <a:defRPr/>
            </a:pPr>
            <a:r>
              <a:rPr lang="en-US" sz="2400" dirty="0">
                <a:latin typeface="Book Antiqua" panose="02040602050305030304" pitchFamily="18" charset="0"/>
                <a:cs typeface="Arial" pitchFamily="34" charset="0"/>
                <a:sym typeface="Wingdings" pitchFamily="2" charset="2"/>
              </a:rPr>
              <a:t>Generate a random number if ≤ (m-a)/(b-a) we are on the left, and implement the above equation to generate the random variable,  otherwise we are on the right</a:t>
            </a: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endParaRPr lang="en-US" sz="2400" dirty="0">
              <a:latin typeface="Book Antiqua" panose="02040602050305030304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endParaRPr lang="en-US" sz="2400" dirty="0">
              <a:latin typeface="Book Antiqua" panose="020406020503050303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776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/>
              <a:t>Triangular Probability Distributions</a:t>
            </a:r>
          </a:p>
        </p:txBody>
      </p: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4800600" y="29718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cxnSp>
        <p:nvCxnSpPr>
          <p:cNvPr id="57" name="Straight Connector 56"/>
          <p:cNvCxnSpPr>
            <a:cxnSpLocks noChangeShapeType="1"/>
          </p:cNvCxnSpPr>
          <p:nvPr/>
        </p:nvCxnSpPr>
        <p:spPr bwMode="auto">
          <a:xfrm>
            <a:off x="6019800" y="1371600"/>
            <a:ext cx="2819400" cy="1600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</p:cxnSp>
      <p:sp>
        <p:nvSpPr>
          <p:cNvPr id="58" name="Isosceles Triangle 57"/>
          <p:cNvSpPr/>
          <p:nvPr/>
        </p:nvSpPr>
        <p:spPr>
          <a:xfrm>
            <a:off x="5029200" y="1371600"/>
            <a:ext cx="3810000" cy="1600200"/>
          </a:xfrm>
          <a:prstGeom prst="triangle">
            <a:avLst>
              <a:gd name="adj" fmla="val 27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4876800" y="29718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a</a:t>
            </a:r>
          </a:p>
        </p:txBody>
      </p:sp>
      <p:sp>
        <p:nvSpPr>
          <p:cNvPr id="64" name="Rectangle 92"/>
          <p:cNvSpPr>
            <a:spLocks noChangeArrowheads="1"/>
          </p:cNvSpPr>
          <p:nvPr/>
        </p:nvSpPr>
        <p:spPr bwMode="auto">
          <a:xfrm>
            <a:off x="5867400" y="29718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m</a:t>
            </a:r>
          </a:p>
        </p:txBody>
      </p:sp>
      <p:sp>
        <p:nvSpPr>
          <p:cNvPr id="54" name="Rectangle 92"/>
          <p:cNvSpPr>
            <a:spLocks noChangeArrowheads="1"/>
          </p:cNvSpPr>
          <p:nvPr/>
        </p:nvSpPr>
        <p:spPr bwMode="auto">
          <a:xfrm>
            <a:off x="8763000" y="2971800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64" charset="0"/>
              </a:rPr>
              <a:t>b</a:t>
            </a:r>
          </a:p>
        </p:txBody>
      </p:sp>
      <p:sp>
        <p:nvSpPr>
          <p:cNvPr id="11" name="Rectangle 92"/>
          <p:cNvSpPr>
            <a:spLocks noChangeArrowheads="1"/>
          </p:cNvSpPr>
          <p:nvPr/>
        </p:nvSpPr>
        <p:spPr bwMode="auto">
          <a:xfrm>
            <a:off x="7467600" y="3001963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X</a:t>
            </a:r>
            <a:endParaRPr lang="en-US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5132" name="Line 13"/>
          <p:cNvSpPr>
            <a:spLocks noChangeShapeType="1"/>
          </p:cNvSpPr>
          <p:nvPr/>
        </p:nvSpPr>
        <p:spPr bwMode="auto">
          <a:xfrm>
            <a:off x="6096000" y="1371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4"/>
          <p:cNvSpPr>
            <a:spLocks noChangeShapeType="1"/>
          </p:cNvSpPr>
          <p:nvPr/>
        </p:nvSpPr>
        <p:spPr bwMode="auto">
          <a:xfrm>
            <a:off x="7543800" y="2239963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92"/>
          <p:cNvSpPr>
            <a:spLocks noChangeArrowheads="1"/>
          </p:cNvSpPr>
          <p:nvPr/>
        </p:nvSpPr>
        <p:spPr bwMode="auto">
          <a:xfrm>
            <a:off x="7239000" y="2392363"/>
            <a:ext cx="333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096000" y="2011363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-64" charset="0"/>
              </a:rPr>
              <a:t>H</a:t>
            </a:r>
            <a:endParaRPr lang="en-US" i="1" baseline="-25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-6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Book Antiqua" panose="02040602050305030304" pitchFamily="18" charset="0"/>
              </a:rPr>
              <a:t>We showed that for X on the left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52400" y="2057400"/>
          <a:ext cx="37973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6" name="Equation" r:id="rId4" imgW="1498320" imgH="444240" progId="Equation.3">
                  <p:embed/>
                </p:oleObj>
              </mc:Choice>
              <mc:Fallback>
                <p:oleObj name="Equation" r:id="rId4" imgW="1498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057400"/>
                        <a:ext cx="3797300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3352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4763">
              <a:spcBef>
                <a:spcPct val="20000"/>
              </a:spcBef>
            </a:pPr>
            <a:r>
              <a:rPr lang="en-US" sz="2400" dirty="0">
                <a:latin typeface="Book Antiqua" panose="02040602050305030304" pitchFamily="18" charset="0"/>
              </a:rPr>
              <a:t>Similarly, we can show that if X is on the right of m, the area to the right of h is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4343400" y="3886200"/>
          <a:ext cx="37973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7" name="Equation" r:id="rId6" imgW="1498320" imgH="444240" progId="Equation.3">
                  <p:embed/>
                </p:oleObj>
              </mc:Choice>
              <mc:Fallback>
                <p:oleObj name="Equation" r:id="rId6" imgW="1498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886200"/>
                        <a:ext cx="3797300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0" y="49530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Book Antiqua" panose="02040602050305030304" pitchFamily="18" charset="0"/>
                <a:cs typeface="Arial" pitchFamily="34" charset="0"/>
                <a:sym typeface="Wingdings" pitchFamily="2" charset="2"/>
              </a:rPr>
              <a:t>This is the area to the right of X, but the area to the left of X was equal to Rand()  The area to the right of X is  equal to 1- Rand()</a:t>
            </a: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endParaRPr lang="en-US" sz="2400" dirty="0">
              <a:latin typeface="Book Antiqua" panose="02040602050305030304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Monotype Sorts"/>
              <a:buNone/>
              <a:defRPr/>
            </a:pPr>
            <a:endParaRPr lang="en-US" sz="2400" dirty="0">
              <a:latin typeface="Book Antiqua" panose="020406020503050303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358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18488</TotalTime>
  <Words>572</Words>
  <Application>Microsoft Office PowerPoint</Application>
  <PresentationFormat>On-screen Show (4:3)</PresentationFormat>
  <Paragraphs>131</Paragraphs>
  <Slides>17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6" baseType="lpstr">
      <vt:lpstr>ＭＳ Ｐゴシック</vt:lpstr>
      <vt:lpstr>Arial</vt:lpstr>
      <vt:lpstr>Book Antiqua</vt:lpstr>
      <vt:lpstr>Calibri</vt:lpstr>
      <vt:lpstr>Garamond</vt:lpstr>
      <vt:lpstr>Impact</vt:lpstr>
      <vt:lpstr>Lucida Calligraphy</vt:lpstr>
      <vt:lpstr>Monotype Sorts</vt:lpstr>
      <vt:lpstr>MS Reference Sans Serif</vt:lpstr>
      <vt:lpstr>Symbol</vt:lpstr>
      <vt:lpstr>Times New Roman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Equation</vt:lpstr>
      <vt:lpstr>Worksheet</vt:lpstr>
      <vt:lpstr>PowerPoint Presentation</vt:lpstr>
      <vt:lpstr>Basic Probability Distributions</vt:lpstr>
      <vt:lpstr>PowerPoint Presentation</vt:lpstr>
      <vt:lpstr>Triangular  Probability Distributions</vt:lpstr>
      <vt:lpstr>Generate a Triangular  Random Variable</vt:lpstr>
      <vt:lpstr>Triangular Probability Distributions</vt:lpstr>
      <vt:lpstr>Triangular Probability Distributions</vt:lpstr>
      <vt:lpstr>Triangular Probability Distributions</vt:lpstr>
      <vt:lpstr>Triangular Probability Distributions</vt:lpstr>
      <vt:lpstr>Triangular Probability Distributions</vt:lpstr>
      <vt:lpstr>Triangular Probability Distributions</vt:lpstr>
      <vt:lpstr>Triangular Probability Distributions</vt:lpstr>
      <vt:lpstr>Generate</vt:lpstr>
      <vt:lpstr>Histogram</vt:lpstr>
      <vt:lpstr>Descriptive Statistics</vt:lpstr>
      <vt:lpstr>Practice: Simulate in excel: All Activities Follow Triangular Distribution</vt:lpstr>
      <vt:lpstr>Random Variable Generation</vt:lpstr>
    </vt:vector>
  </TitlesOfParts>
  <Company>CSU, Northridge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392</cp:revision>
  <dcterms:created xsi:type="dcterms:W3CDTF">2008-11-22T01:06:20Z</dcterms:created>
  <dcterms:modified xsi:type="dcterms:W3CDTF">2016-03-05T00:58:47Z</dcterms:modified>
</cp:coreProperties>
</file>